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5"/>
  </p:notesMasterIdLst>
  <p:sldIdLst>
    <p:sldId id="256" r:id="rId2"/>
    <p:sldId id="294" r:id="rId3"/>
    <p:sldId id="263" r:id="rId4"/>
    <p:sldId id="265" r:id="rId5"/>
    <p:sldId id="293" r:id="rId6"/>
    <p:sldId id="295" r:id="rId7"/>
    <p:sldId id="297" r:id="rId8"/>
    <p:sldId id="298" r:id="rId9"/>
    <p:sldId id="296" r:id="rId10"/>
    <p:sldId id="266" r:id="rId11"/>
    <p:sldId id="301" r:id="rId12"/>
    <p:sldId id="285" r:id="rId13"/>
    <p:sldId id="267" r:id="rId14"/>
    <p:sldId id="268" r:id="rId15"/>
    <p:sldId id="291" r:id="rId16"/>
    <p:sldId id="299" r:id="rId17"/>
    <p:sldId id="290" r:id="rId18"/>
    <p:sldId id="303" r:id="rId19"/>
    <p:sldId id="287" r:id="rId20"/>
    <p:sldId id="300" r:id="rId21"/>
    <p:sldId id="292" r:id="rId22"/>
    <p:sldId id="302" r:id="rId23"/>
    <p:sldId id="28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ra Koukalová" initials="PK"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27" autoAdjust="0"/>
    <p:restoredTop sz="94660"/>
  </p:normalViewPr>
  <p:slideViewPr>
    <p:cSldViewPr snapToGrid="0">
      <p:cViewPr varScale="1">
        <p:scale>
          <a:sx n="101" d="100"/>
          <a:sy n="101" d="100"/>
        </p:scale>
        <p:origin x="952"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5E4FD-E2A8-F54B-9252-0CCA686FFA7D}" type="datetimeFigureOut">
              <a:rPr lang="cs-CZ" smtClean="0"/>
              <a:t>16.10.23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3E223-605C-CF46-96DD-8EEF7FC6CACE}" type="slidenum">
              <a:rPr lang="cs-CZ" smtClean="0"/>
              <a:t>‹#›</a:t>
            </a:fld>
            <a:endParaRPr lang="cs-CZ"/>
          </a:p>
        </p:txBody>
      </p:sp>
    </p:spTree>
    <p:extLst>
      <p:ext uri="{BB962C8B-B14F-4D97-AF65-F5344CB8AC3E}">
        <p14:creationId xmlns:p14="http://schemas.microsoft.com/office/powerpoint/2010/main" val="864991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CB153E67-300D-4DB7-84D4-F67AF777B035}" type="datetimeFigureOut">
              <a:rPr lang="cs-CZ" smtClean="0"/>
              <a:pPr/>
              <a:t>16.10.23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C2DCB53-C417-41EE-A52C-25D0EDC9B2D0}" type="slidenum">
              <a:rPr lang="cs-CZ" smtClean="0"/>
              <a:pPr/>
              <a:t>‹#›</a:t>
            </a:fld>
            <a:endParaRPr lang="cs-CZ"/>
          </a:p>
        </p:txBody>
      </p:sp>
    </p:spTree>
    <p:extLst>
      <p:ext uri="{BB962C8B-B14F-4D97-AF65-F5344CB8AC3E}">
        <p14:creationId xmlns:p14="http://schemas.microsoft.com/office/powerpoint/2010/main" val="161666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cs-CZ"/>
              <a:t>Kliknutím lze upravit styl.</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cs-CZ"/>
              <a:t>Kliknutím na ikonu přidáte obrázek.</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
Druhá úroveň
Třetí úroveň
Čtvrtá úroveň
Pátá úroveň</a:t>
            </a:r>
            <a:endParaRPr lang="en-US" dirty="0"/>
          </a:p>
        </p:txBody>
      </p:sp>
      <p:sp>
        <p:nvSpPr>
          <p:cNvPr id="5" name="Date Placeholder 4"/>
          <p:cNvSpPr>
            <a:spLocks noGrp="1"/>
          </p:cNvSpPr>
          <p:nvPr>
            <p:ph type="dt" sz="half" idx="10"/>
          </p:nvPr>
        </p:nvSpPr>
        <p:spPr/>
        <p:txBody>
          <a:bodyPr/>
          <a:lstStyle/>
          <a:p>
            <a:fld id="{CB153E67-300D-4DB7-84D4-F67AF777B035}" type="datetimeFigureOut">
              <a:rPr lang="cs-CZ" smtClean="0"/>
              <a:pPr/>
              <a:t>16.10.23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C2DCB53-C417-41EE-A52C-25D0EDC9B2D0}" type="slidenum">
              <a:rPr lang="cs-CZ" smtClean="0"/>
              <a:pPr/>
              <a:t>‹#›</a:t>
            </a:fld>
            <a:endParaRPr lang="cs-CZ"/>
          </a:p>
        </p:txBody>
      </p:sp>
    </p:spTree>
    <p:extLst>
      <p:ext uri="{BB962C8B-B14F-4D97-AF65-F5344CB8AC3E}">
        <p14:creationId xmlns:p14="http://schemas.microsoft.com/office/powerpoint/2010/main" val="108887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cs-CZ"/>
              <a:t>Kliknutím lze upravit styl.</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
Druhá úroveň
Třetí úroveň
Čtvrtá úroveň
Pátá úroveň</a:t>
            </a:r>
            <a:endParaRPr lang="en-US" dirty="0"/>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cs-CZ"/>
              <a:t>Upravte styly předlohy textu.
Druhá úroveň
Třetí úroveň
Čtvrtá úroveň
Pátá úroveň</a:t>
            </a:r>
            <a:endParaRPr lang="en-US" dirty="0"/>
          </a:p>
        </p:txBody>
      </p:sp>
      <p:sp>
        <p:nvSpPr>
          <p:cNvPr id="4" name="Date Placeholder 3"/>
          <p:cNvSpPr>
            <a:spLocks noGrp="1"/>
          </p:cNvSpPr>
          <p:nvPr>
            <p:ph type="dt" sz="half" idx="10"/>
          </p:nvPr>
        </p:nvSpPr>
        <p:spPr/>
        <p:txBody>
          <a:bodyPr/>
          <a:lstStyle/>
          <a:p>
            <a:fld id="{CB153E67-300D-4DB7-84D4-F67AF777B035}" type="datetimeFigureOut">
              <a:rPr lang="cs-CZ" smtClean="0"/>
              <a:pPr/>
              <a:t>16.10.23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C2DCB53-C417-41EE-A52C-25D0EDC9B2D0}" type="slidenum">
              <a:rPr lang="cs-CZ" smtClean="0"/>
              <a:pPr/>
              <a:t>‹#›</a:t>
            </a:fld>
            <a:endParaRPr lang="cs-CZ"/>
          </a:p>
        </p:txBody>
      </p:sp>
    </p:spTree>
    <p:extLst>
      <p:ext uri="{BB962C8B-B14F-4D97-AF65-F5344CB8AC3E}">
        <p14:creationId xmlns:p14="http://schemas.microsoft.com/office/powerpoint/2010/main" val="2548483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cs-CZ"/>
              <a:t>Kliknutím lze upravit styl.</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cs-CZ"/>
              <a:t>Upravte styly předlohy textu.
Druhá úroveň
Třetí úroveň
Čtvrtá úroveň
Pátá úroveň</a:t>
            </a:r>
            <a:endParaRPr lang="en-US" dirty="0"/>
          </a:p>
        </p:txBody>
      </p:sp>
      <p:sp>
        <p:nvSpPr>
          <p:cNvPr id="2" name="Date Placeholder 1"/>
          <p:cNvSpPr>
            <a:spLocks noGrp="1"/>
          </p:cNvSpPr>
          <p:nvPr>
            <p:ph type="dt" sz="half" idx="10"/>
          </p:nvPr>
        </p:nvSpPr>
        <p:spPr/>
        <p:txBody>
          <a:bodyPr/>
          <a:lstStyle/>
          <a:p>
            <a:fld id="{CB153E67-300D-4DB7-84D4-F67AF777B035}" type="datetimeFigureOut">
              <a:rPr lang="cs-CZ" smtClean="0"/>
              <a:pPr/>
              <a:t>16.10.23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C2DCB53-C417-41EE-A52C-25D0EDC9B2D0}" type="slidenum">
              <a:rPr lang="cs-CZ" smtClean="0"/>
              <a:pPr/>
              <a:t>‹#›</a:t>
            </a:fld>
            <a:endParaRPr lang="cs-CZ"/>
          </a:p>
        </p:txBody>
      </p:sp>
    </p:spTree>
    <p:extLst>
      <p:ext uri="{BB962C8B-B14F-4D97-AF65-F5344CB8AC3E}">
        <p14:creationId xmlns:p14="http://schemas.microsoft.com/office/powerpoint/2010/main" val="382106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
Druhá úroveň
Třetí úroveň
Čtvrtá úroveň
Pátá úroveň</a:t>
            </a:r>
            <a:endParaRPr lang="en-US" dirty="0"/>
          </a:p>
        </p:txBody>
      </p:sp>
      <p:sp>
        <p:nvSpPr>
          <p:cNvPr id="4" name="Date Placeholder 3"/>
          <p:cNvSpPr>
            <a:spLocks noGrp="1"/>
          </p:cNvSpPr>
          <p:nvPr>
            <p:ph type="dt" sz="half" idx="10"/>
          </p:nvPr>
        </p:nvSpPr>
        <p:spPr/>
        <p:txBody>
          <a:bodyPr/>
          <a:lstStyle/>
          <a:p>
            <a:fld id="{CB153E67-300D-4DB7-84D4-F67AF777B035}" type="datetimeFigureOut">
              <a:rPr lang="cs-CZ" smtClean="0"/>
              <a:pPr/>
              <a:t>16.10.23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C2DCB53-C417-41EE-A52C-25D0EDC9B2D0}" type="slidenum">
              <a:rPr lang="cs-CZ" smtClean="0"/>
              <a:pPr/>
              <a:t>‹#›</a:t>
            </a:fld>
            <a:endParaRPr lang="cs-CZ"/>
          </a:p>
        </p:txBody>
      </p:sp>
    </p:spTree>
    <p:extLst>
      <p:ext uri="{BB962C8B-B14F-4D97-AF65-F5344CB8AC3E}">
        <p14:creationId xmlns:p14="http://schemas.microsoft.com/office/powerpoint/2010/main" val="14038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cs-CZ"/>
              <a:t>Upravte styly předlohy textu.
Druhá úroveň
Třetí úroveň
Čtvrtá úroveň
Pátá úroveň</a:t>
            </a:r>
            <a:endParaRPr lang="en-US" dirty="0"/>
          </a:p>
        </p:txBody>
      </p:sp>
      <p:sp>
        <p:nvSpPr>
          <p:cNvPr id="4" name="Date Placeholder 3"/>
          <p:cNvSpPr>
            <a:spLocks noGrp="1"/>
          </p:cNvSpPr>
          <p:nvPr>
            <p:ph type="dt" sz="half" idx="10"/>
          </p:nvPr>
        </p:nvSpPr>
        <p:spPr/>
        <p:txBody>
          <a:bodyPr/>
          <a:lstStyle/>
          <a:p>
            <a:fld id="{CB153E67-300D-4DB7-84D4-F67AF777B035}" type="datetimeFigureOut">
              <a:rPr lang="cs-CZ" smtClean="0"/>
              <a:pPr/>
              <a:t>16.10.23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C2DCB53-C417-41EE-A52C-25D0EDC9B2D0}" type="slidenum">
              <a:rPr lang="cs-CZ" smtClean="0"/>
              <a:pPr/>
              <a:t>‹#›</a:t>
            </a:fld>
            <a:endParaRPr lang="cs-CZ"/>
          </a:p>
        </p:txBody>
      </p:sp>
    </p:spTree>
    <p:extLst>
      <p:ext uri="{BB962C8B-B14F-4D97-AF65-F5344CB8AC3E}">
        <p14:creationId xmlns:p14="http://schemas.microsoft.com/office/powerpoint/2010/main" val="3371690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cs-CZ"/>
              <a:t>Kliknutím lze upravit styl.</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cs-CZ"/>
              <a:t>Upravte styly předlohy textu.
Druhá úroveň
Třetí úroveň
Čtvrtá úroveň
Pátá úroveň</a:t>
            </a:r>
            <a:endParaRPr lang="en-US" dirty="0"/>
          </a:p>
        </p:txBody>
      </p:sp>
      <p:sp>
        <p:nvSpPr>
          <p:cNvPr id="4" name="Date Placeholder 3"/>
          <p:cNvSpPr>
            <a:spLocks noGrp="1"/>
          </p:cNvSpPr>
          <p:nvPr>
            <p:ph type="dt" sz="half" idx="10"/>
          </p:nvPr>
        </p:nvSpPr>
        <p:spPr/>
        <p:txBody>
          <a:bodyPr/>
          <a:lstStyle/>
          <a:p>
            <a:fld id="{CB153E67-300D-4DB7-84D4-F67AF777B035}" type="datetimeFigureOut">
              <a:rPr lang="cs-CZ" smtClean="0"/>
              <a:pPr/>
              <a:t>16.10.23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C2DCB53-C417-41EE-A52C-25D0EDC9B2D0}" type="slidenum">
              <a:rPr lang="cs-CZ" smtClean="0"/>
              <a:pPr/>
              <a:t>‹#›</a:t>
            </a:fld>
            <a:endParaRPr lang="cs-CZ"/>
          </a:p>
        </p:txBody>
      </p:sp>
    </p:spTree>
    <p:extLst>
      <p:ext uri="{BB962C8B-B14F-4D97-AF65-F5344CB8AC3E}">
        <p14:creationId xmlns:p14="http://schemas.microsoft.com/office/powerpoint/2010/main" val="4246832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cs-CZ"/>
              <a:t>Kliknutím lze upravit styl.</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
Druhá úroveň
Třetí úroveň
Čtvrtá úroveň
Pátá úroveň</a:t>
            </a:r>
            <a:endParaRPr lang="en-US" dirty="0"/>
          </a:p>
        </p:txBody>
      </p:sp>
      <p:sp>
        <p:nvSpPr>
          <p:cNvPr id="4" name="Date Placeholder 3"/>
          <p:cNvSpPr>
            <a:spLocks noGrp="1"/>
          </p:cNvSpPr>
          <p:nvPr>
            <p:ph type="dt" sz="half" idx="10"/>
          </p:nvPr>
        </p:nvSpPr>
        <p:spPr/>
        <p:txBody>
          <a:bodyPr/>
          <a:lstStyle/>
          <a:p>
            <a:fld id="{CB153E67-300D-4DB7-84D4-F67AF777B035}" type="datetimeFigureOut">
              <a:rPr lang="cs-CZ" smtClean="0"/>
              <a:pPr/>
              <a:t>16.10.23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4C2DCB53-C417-41EE-A52C-25D0EDC9B2D0}" type="slidenum">
              <a:rPr lang="cs-CZ" smtClean="0"/>
              <a:pPr/>
              <a:t>‹#›</a:t>
            </a:fld>
            <a:endParaRPr lang="cs-CZ"/>
          </a:p>
        </p:txBody>
      </p:sp>
    </p:spTree>
    <p:extLst>
      <p:ext uri="{BB962C8B-B14F-4D97-AF65-F5344CB8AC3E}">
        <p14:creationId xmlns:p14="http://schemas.microsoft.com/office/powerpoint/2010/main" val="115567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cs-CZ"/>
              <a:t>Upravte styly předlohy textu.
Druhá úroveň
Třetí úroveň
Čtvrtá úroveň
Pátá úroveň</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cs-CZ"/>
              <a:t>Upravte styly předlohy textu.
Druhá úroveň
Třetí úroveň
Čtvrtá úroveň
Pátá úroveň</a:t>
            </a:r>
            <a:endParaRPr lang="en-US" dirty="0"/>
          </a:p>
        </p:txBody>
      </p:sp>
      <p:sp>
        <p:nvSpPr>
          <p:cNvPr id="5" name="Date Placeholder 4"/>
          <p:cNvSpPr>
            <a:spLocks noGrp="1"/>
          </p:cNvSpPr>
          <p:nvPr>
            <p:ph type="dt" sz="half" idx="10"/>
          </p:nvPr>
        </p:nvSpPr>
        <p:spPr/>
        <p:txBody>
          <a:bodyPr/>
          <a:lstStyle/>
          <a:p>
            <a:fld id="{CB153E67-300D-4DB7-84D4-F67AF777B035}" type="datetimeFigureOut">
              <a:rPr lang="cs-CZ" smtClean="0"/>
              <a:pPr/>
              <a:t>16.10.23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C2DCB53-C417-41EE-A52C-25D0EDC9B2D0}" type="slidenum">
              <a:rPr lang="cs-CZ" smtClean="0"/>
              <a:pPr/>
              <a:t>‹#›</a:t>
            </a:fld>
            <a:endParaRPr lang="cs-CZ"/>
          </a:p>
        </p:txBody>
      </p:sp>
    </p:spTree>
    <p:extLst>
      <p:ext uri="{BB962C8B-B14F-4D97-AF65-F5344CB8AC3E}">
        <p14:creationId xmlns:p14="http://schemas.microsoft.com/office/powerpoint/2010/main" val="266858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
Druhá úroveň
Třetí úroveň
Čtvrtá úroveň
Pátá úroveň</a:t>
            </a:r>
            <a:endParaRPr lang="en-US" dirty="0"/>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cs-CZ"/>
              <a:t>Upravte styly předlohy textu.
Druhá úroveň
Třetí úroveň
Čtvrtá úroveň
Pátá úroveň</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
Druhá úroveň
Třetí úroveň
Čtvrtá úroveň
Pátá úroveň</a:t>
            </a:r>
            <a:endParaRPr lang="en-US" dirty="0"/>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cs-CZ"/>
              <a:t>Upravte styly předlohy textu.
Druhá úroveň
Třetí úroveň
Čtvrtá úroveň
Pátá úroveň</a:t>
            </a:r>
            <a:endParaRPr lang="en-US" dirty="0"/>
          </a:p>
        </p:txBody>
      </p:sp>
      <p:sp>
        <p:nvSpPr>
          <p:cNvPr id="7" name="Date Placeholder 6"/>
          <p:cNvSpPr>
            <a:spLocks noGrp="1"/>
          </p:cNvSpPr>
          <p:nvPr>
            <p:ph type="dt" sz="half" idx="10"/>
          </p:nvPr>
        </p:nvSpPr>
        <p:spPr/>
        <p:txBody>
          <a:bodyPr/>
          <a:lstStyle/>
          <a:p>
            <a:fld id="{CB153E67-300D-4DB7-84D4-F67AF777B035}" type="datetimeFigureOut">
              <a:rPr lang="cs-CZ" smtClean="0"/>
              <a:pPr/>
              <a:t>16.10.23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4C2DCB53-C417-41EE-A52C-25D0EDC9B2D0}" type="slidenum">
              <a:rPr lang="cs-CZ" smtClean="0"/>
              <a:pPr/>
              <a:t>‹#›</a:t>
            </a:fld>
            <a:endParaRPr lang="cs-CZ"/>
          </a:p>
        </p:txBody>
      </p:sp>
    </p:spTree>
    <p:extLst>
      <p:ext uri="{BB962C8B-B14F-4D97-AF65-F5344CB8AC3E}">
        <p14:creationId xmlns:p14="http://schemas.microsoft.com/office/powerpoint/2010/main" val="19492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B153E67-300D-4DB7-84D4-F67AF777B035}" type="datetimeFigureOut">
              <a:rPr lang="cs-CZ" smtClean="0"/>
              <a:pPr/>
              <a:t>16.10.23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4C2DCB53-C417-41EE-A52C-25D0EDC9B2D0}" type="slidenum">
              <a:rPr lang="cs-CZ" smtClean="0"/>
              <a:pPr/>
              <a:t>‹#›</a:t>
            </a:fld>
            <a:endParaRPr lang="cs-CZ"/>
          </a:p>
        </p:txBody>
      </p:sp>
    </p:spTree>
    <p:extLst>
      <p:ext uri="{BB962C8B-B14F-4D97-AF65-F5344CB8AC3E}">
        <p14:creationId xmlns:p14="http://schemas.microsoft.com/office/powerpoint/2010/main" val="65517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53E67-300D-4DB7-84D4-F67AF777B035}" type="datetimeFigureOut">
              <a:rPr lang="cs-CZ" smtClean="0"/>
              <a:pPr/>
              <a:t>16.10.23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4C2DCB53-C417-41EE-A52C-25D0EDC9B2D0}" type="slidenum">
              <a:rPr lang="cs-CZ" smtClean="0"/>
              <a:pPr/>
              <a:t>‹#›</a:t>
            </a:fld>
            <a:endParaRPr lang="cs-CZ"/>
          </a:p>
        </p:txBody>
      </p:sp>
    </p:spTree>
    <p:extLst>
      <p:ext uri="{BB962C8B-B14F-4D97-AF65-F5344CB8AC3E}">
        <p14:creationId xmlns:p14="http://schemas.microsoft.com/office/powerpoint/2010/main" val="119469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cs-CZ"/>
              <a:t>Kliknutím lze upravit styl.</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cs-CZ"/>
              <a:t>Upravte styly předlohy textu.
Druhá úroveň
Třetí úroveň
Čtvrtá úroveň
Pátá úroveň</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
Druhá úroveň
Třetí úroveň
Čtvrtá úroveň
Pátá úroveň</a:t>
            </a:r>
            <a:endParaRPr lang="en-US" dirty="0"/>
          </a:p>
        </p:txBody>
      </p:sp>
      <p:sp>
        <p:nvSpPr>
          <p:cNvPr id="5" name="Date Placeholder 4"/>
          <p:cNvSpPr>
            <a:spLocks noGrp="1"/>
          </p:cNvSpPr>
          <p:nvPr>
            <p:ph type="dt" sz="half" idx="10"/>
          </p:nvPr>
        </p:nvSpPr>
        <p:spPr/>
        <p:txBody>
          <a:bodyPr/>
          <a:lstStyle/>
          <a:p>
            <a:fld id="{CB153E67-300D-4DB7-84D4-F67AF777B035}" type="datetimeFigureOut">
              <a:rPr lang="cs-CZ" smtClean="0"/>
              <a:pPr/>
              <a:t>16.10.23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4C2DCB53-C417-41EE-A52C-25D0EDC9B2D0}" type="slidenum">
              <a:rPr lang="cs-CZ" smtClean="0"/>
              <a:pPr/>
              <a:t>‹#›</a:t>
            </a:fld>
            <a:endParaRPr lang="cs-CZ"/>
          </a:p>
        </p:txBody>
      </p:sp>
    </p:spTree>
    <p:extLst>
      <p:ext uri="{BB962C8B-B14F-4D97-AF65-F5344CB8AC3E}">
        <p14:creationId xmlns:p14="http://schemas.microsoft.com/office/powerpoint/2010/main" val="3395875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cs-CZ"/>
              <a:t>Kliknutím lze upravit styl.</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cs-CZ"/>
              <a:t>Kliknutím na ikonu přidáte obrázek.</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
Druhá úroveň
Třetí úroveň
Čtvrtá úroveň
Pátá úroveň</a:t>
            </a:r>
            <a:endParaRPr lang="en-US" dirty="0"/>
          </a:p>
        </p:txBody>
      </p:sp>
      <p:sp>
        <p:nvSpPr>
          <p:cNvPr id="5" name="Date Placeholder 4"/>
          <p:cNvSpPr>
            <a:spLocks noGrp="1"/>
          </p:cNvSpPr>
          <p:nvPr>
            <p:ph type="dt" sz="half" idx="10"/>
          </p:nvPr>
        </p:nvSpPr>
        <p:spPr>
          <a:xfrm>
            <a:off x="3885810" y="6041362"/>
            <a:ext cx="976879" cy="365125"/>
          </a:xfrm>
        </p:spPr>
        <p:txBody>
          <a:bodyPr/>
          <a:lstStyle/>
          <a:p>
            <a:fld id="{CB153E67-300D-4DB7-84D4-F67AF777B035}" type="datetimeFigureOut">
              <a:rPr lang="cs-CZ" smtClean="0"/>
              <a:pPr/>
              <a:t>16.10.23</a:t>
            </a:fld>
            <a:endParaRPr lang="cs-CZ"/>
          </a:p>
        </p:txBody>
      </p:sp>
      <p:sp>
        <p:nvSpPr>
          <p:cNvPr id="6" name="Footer Placeholder 5"/>
          <p:cNvSpPr>
            <a:spLocks noGrp="1"/>
          </p:cNvSpPr>
          <p:nvPr>
            <p:ph type="ftr" sz="quarter" idx="11"/>
          </p:nvPr>
        </p:nvSpPr>
        <p:spPr>
          <a:xfrm>
            <a:off x="590396" y="6041362"/>
            <a:ext cx="3295413" cy="365125"/>
          </a:xfrm>
        </p:spPr>
        <p:txBody>
          <a:bodyPr/>
          <a:lstStyle/>
          <a:p>
            <a:endParaRPr lang="cs-CZ"/>
          </a:p>
        </p:txBody>
      </p:sp>
      <p:sp>
        <p:nvSpPr>
          <p:cNvPr id="7" name="Slide Number Placeholder 6"/>
          <p:cNvSpPr>
            <a:spLocks noGrp="1"/>
          </p:cNvSpPr>
          <p:nvPr>
            <p:ph type="sldNum" sz="quarter" idx="12"/>
          </p:nvPr>
        </p:nvSpPr>
        <p:spPr>
          <a:xfrm>
            <a:off x="4862689" y="5915888"/>
            <a:ext cx="1062155" cy="490599"/>
          </a:xfrm>
        </p:spPr>
        <p:txBody>
          <a:bodyPr/>
          <a:lstStyle/>
          <a:p>
            <a:fld id="{4C2DCB53-C417-41EE-A52C-25D0EDC9B2D0}" type="slidenum">
              <a:rPr lang="cs-CZ" smtClean="0"/>
              <a:pPr/>
              <a:t>‹#›</a:t>
            </a:fld>
            <a:endParaRPr lang="cs-CZ"/>
          </a:p>
        </p:txBody>
      </p:sp>
    </p:spTree>
    <p:extLst>
      <p:ext uri="{BB962C8B-B14F-4D97-AF65-F5344CB8AC3E}">
        <p14:creationId xmlns:p14="http://schemas.microsoft.com/office/powerpoint/2010/main" val="253293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cs-CZ"/>
              <a:t>Kliknutím lze upravit styl.</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cs-CZ"/>
              <a:t>Upravte styly předlohy textu.
Druhá úroveň
Třetí úroveň
Čtvrtá úroveň
Pátá úroveň</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cs-CZ"/>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B153E67-300D-4DB7-84D4-F67AF777B035}" type="datetimeFigureOut">
              <a:rPr lang="cs-CZ" smtClean="0"/>
              <a:pPr/>
              <a:t>16.10.23</a:t>
            </a:fld>
            <a:endParaRPr lang="cs-CZ"/>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4C2DCB53-C417-41EE-A52C-25D0EDC9B2D0}" type="slidenum">
              <a:rPr lang="cs-CZ" smtClean="0"/>
              <a:pPr/>
              <a:t>‹#›</a:t>
            </a:fld>
            <a:endParaRPr lang="cs-CZ"/>
          </a:p>
        </p:txBody>
      </p:sp>
    </p:spTree>
    <p:extLst>
      <p:ext uri="{BB962C8B-B14F-4D97-AF65-F5344CB8AC3E}">
        <p14:creationId xmlns:p14="http://schemas.microsoft.com/office/powerpoint/2010/main" val="2284681416"/>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kurzweilai.net/alpha-rhythm-brain-stimulation-shown-to-boost-creativity"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theinspirationroom.com/daily/2009/panamericana-creativity-tests/"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http://www.kon.org/urc/v13/kissler.html"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datcreativity.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reativetallis.com/creative-learning-development-fund.html"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reativityatwork.com/2014/02/17/what-is-creativi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br>
              <a:rPr lang="cs-CZ" dirty="0"/>
            </a:br>
            <a:r>
              <a:rPr lang="cs-CZ" dirty="0" err="1"/>
              <a:t>Encouraging</a:t>
            </a:r>
            <a:r>
              <a:rPr lang="cs-CZ" dirty="0"/>
              <a:t> </a:t>
            </a:r>
            <a:r>
              <a:rPr lang="cs-CZ" dirty="0" err="1"/>
              <a:t>Creative</a:t>
            </a:r>
            <a:r>
              <a:rPr lang="cs-CZ" dirty="0"/>
              <a:t> and </a:t>
            </a:r>
            <a:r>
              <a:rPr lang="cs-CZ" dirty="0" err="1"/>
              <a:t>Innovative</a:t>
            </a:r>
            <a:r>
              <a:rPr lang="cs-CZ" dirty="0"/>
              <a:t> </a:t>
            </a:r>
            <a:r>
              <a:rPr lang="cs-CZ" dirty="0" err="1"/>
              <a:t>Thinking</a:t>
            </a:r>
            <a:r>
              <a:rPr lang="cs-CZ" dirty="0"/>
              <a:t> in </a:t>
            </a:r>
            <a:r>
              <a:rPr lang="cs-CZ" dirty="0" err="1"/>
              <a:t>Schools</a:t>
            </a:r>
            <a:endParaRPr lang="cs-CZ" dirty="0"/>
          </a:p>
        </p:txBody>
      </p:sp>
      <p:sp>
        <p:nvSpPr>
          <p:cNvPr id="3" name="Podnadpis 2"/>
          <p:cNvSpPr>
            <a:spLocks noGrp="1"/>
          </p:cNvSpPr>
          <p:nvPr>
            <p:ph type="subTitle" idx="1"/>
          </p:nvPr>
        </p:nvSpPr>
        <p:spPr>
          <a:xfrm>
            <a:off x="810001" y="4751457"/>
            <a:ext cx="10572000" cy="434974"/>
          </a:xfrm>
        </p:spPr>
        <p:txBody>
          <a:bodyPr>
            <a:noAutofit/>
          </a:bodyPr>
          <a:lstStyle/>
          <a:p>
            <a:endParaRPr lang="cs-CZ" sz="3200" dirty="0"/>
          </a:p>
          <a:p>
            <a:r>
              <a:rPr lang="cs-CZ" sz="3200" dirty="0"/>
              <a:t>Petra </a:t>
            </a:r>
            <a:r>
              <a:rPr lang="cs-CZ" sz="3200" dirty="0" err="1"/>
              <a:t>Vallin</a:t>
            </a:r>
            <a:endParaRPr lang="cs-CZ" sz="3200" dirty="0"/>
          </a:p>
        </p:txBody>
      </p:sp>
    </p:spTree>
    <p:extLst>
      <p:ext uri="{BB962C8B-B14F-4D97-AF65-F5344CB8AC3E}">
        <p14:creationId xmlns:p14="http://schemas.microsoft.com/office/powerpoint/2010/main" val="3469980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Creativity</a:t>
            </a:r>
            <a:r>
              <a:rPr lang="cs-CZ" dirty="0"/>
              <a:t> </a:t>
            </a:r>
            <a:r>
              <a:rPr lang="cs-CZ" dirty="0" err="1"/>
              <a:t>tests</a:t>
            </a:r>
            <a:r>
              <a:rPr lang="cs-CZ" dirty="0"/>
              <a:t> to </a:t>
            </a:r>
            <a:r>
              <a:rPr lang="cs-CZ" dirty="0" err="1"/>
              <a:t>unlock</a:t>
            </a:r>
            <a:r>
              <a:rPr lang="cs-CZ" dirty="0"/>
              <a:t> </a:t>
            </a:r>
            <a:r>
              <a:rPr lang="cs-CZ" dirty="0" err="1"/>
              <a:t>your</a:t>
            </a:r>
            <a:r>
              <a:rPr lang="cs-CZ" dirty="0"/>
              <a:t> </a:t>
            </a:r>
            <a:r>
              <a:rPr lang="cs-CZ" dirty="0" err="1"/>
              <a:t>imagination</a:t>
            </a:r>
            <a:r>
              <a:rPr lang="cs-CZ" dirty="0"/>
              <a:t> (</a:t>
            </a:r>
            <a:r>
              <a:rPr lang="cs-CZ" dirty="0" err="1"/>
              <a:t>e.g</a:t>
            </a:r>
            <a:r>
              <a:rPr lang="cs-CZ" dirty="0"/>
              <a:t>. </a:t>
            </a:r>
            <a:r>
              <a:rPr lang="cs-CZ" dirty="0" err="1"/>
              <a:t>alternative</a:t>
            </a:r>
            <a:r>
              <a:rPr lang="cs-CZ" dirty="0"/>
              <a:t> </a:t>
            </a:r>
            <a:r>
              <a:rPr lang="cs-CZ" dirty="0" err="1"/>
              <a:t>uses</a:t>
            </a:r>
            <a:r>
              <a:rPr lang="cs-CZ" dirty="0"/>
              <a:t>)</a:t>
            </a:r>
          </a:p>
        </p:txBody>
      </p:sp>
      <p:sp>
        <p:nvSpPr>
          <p:cNvPr id="3" name="Zástupný symbol pro obsah 2"/>
          <p:cNvSpPr>
            <a:spLocks noGrp="1"/>
          </p:cNvSpPr>
          <p:nvPr>
            <p:ph idx="1"/>
          </p:nvPr>
        </p:nvSpPr>
        <p:spPr>
          <a:xfrm>
            <a:off x="577516" y="2598821"/>
            <a:ext cx="10550731" cy="3862137"/>
          </a:xfrm>
        </p:spPr>
        <p:txBody>
          <a:bodyPr>
            <a:normAutofit/>
          </a:bodyPr>
          <a:lstStyle/>
          <a:p>
            <a:pPr marL="0" indent="0">
              <a:buNone/>
            </a:pPr>
            <a:r>
              <a:rPr lang="en-US" dirty="0"/>
              <a:t>Developed by J.P. Guilford in 1967, the Alternative Uses Test stretches your creativity by giving you two minutes to think of as many uses as possible for an everyday object like a chair, coffee mug, or brick. Here’s a sample brainstorm for “paper clip” uses:</a:t>
            </a:r>
          </a:p>
          <a:p>
            <a:r>
              <a:rPr lang="en-US" dirty="0"/>
              <a:t>Hold papers together</a:t>
            </a:r>
          </a:p>
          <a:p>
            <a:r>
              <a:rPr lang="en-US" dirty="0"/>
              <a:t>Cufflinks</a:t>
            </a:r>
          </a:p>
          <a:p>
            <a:r>
              <a:rPr lang="en-US" dirty="0"/>
              <a:t>Earrings</a:t>
            </a:r>
          </a:p>
          <a:p>
            <a:r>
              <a:rPr lang="en-US" dirty="0"/>
              <a:t>Imitation mini-trombone</a:t>
            </a:r>
          </a:p>
          <a:p>
            <a:r>
              <a:rPr lang="en-US" dirty="0"/>
              <a:t>Thing you use to push that emergency restart button on your router</a:t>
            </a:r>
          </a:p>
          <a:p>
            <a:r>
              <a:rPr lang="en-US" dirty="0"/>
              <a:t>Keeping headphones from getting tangled up</a:t>
            </a:r>
          </a:p>
          <a:p>
            <a:r>
              <a:rPr lang="en-US" dirty="0"/>
              <a:t>Bookmark</a:t>
            </a:r>
          </a:p>
          <a:p>
            <a:endParaRPr lang="cs-CZ" dirty="0"/>
          </a:p>
        </p:txBody>
      </p:sp>
      <p:sp>
        <p:nvSpPr>
          <p:cNvPr id="4" name="Obdélník 3">
            <a:extLst>
              <a:ext uri="{FF2B5EF4-FFF2-40B4-BE49-F238E27FC236}">
                <a16:creationId xmlns:a16="http://schemas.microsoft.com/office/drawing/2014/main" id="{CFF4B1E6-F1D2-E043-8F63-57E303D9FD0B}"/>
              </a:ext>
            </a:extLst>
          </p:cNvPr>
          <p:cNvSpPr/>
          <p:nvPr/>
        </p:nvSpPr>
        <p:spPr>
          <a:xfrm>
            <a:off x="6364224" y="6031915"/>
            <a:ext cx="6096000" cy="646331"/>
          </a:xfrm>
          <a:prstGeom prst="rect">
            <a:avLst/>
          </a:prstGeom>
        </p:spPr>
        <p:txBody>
          <a:bodyPr>
            <a:spAutoFit/>
          </a:bodyPr>
          <a:lstStyle/>
          <a:p>
            <a:r>
              <a:rPr lang="cs-CZ" dirty="0"/>
              <a:t>https://99u.adobe.com/</a:t>
            </a:r>
            <a:r>
              <a:rPr lang="cs-CZ" dirty="0" err="1"/>
              <a:t>articles</a:t>
            </a:r>
            <a:r>
              <a:rPr lang="cs-CZ" dirty="0"/>
              <a:t>/7160/test-your-creativity-5-classic-creative-challenges</a:t>
            </a:r>
          </a:p>
        </p:txBody>
      </p:sp>
    </p:spTree>
    <p:extLst>
      <p:ext uri="{BB962C8B-B14F-4D97-AF65-F5344CB8AC3E}">
        <p14:creationId xmlns:p14="http://schemas.microsoft.com/office/powerpoint/2010/main" val="1638641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6833D9BC-E96A-0C49-8EE2-D238D46768F8}"/>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3314700" y="690564"/>
            <a:ext cx="5448300" cy="5448300"/>
          </a:xfrm>
          <a:prstGeom prst="rect">
            <a:avLst/>
          </a:prstGeom>
        </p:spPr>
      </p:pic>
    </p:spTree>
    <p:extLst>
      <p:ext uri="{BB962C8B-B14F-4D97-AF65-F5344CB8AC3E}">
        <p14:creationId xmlns:p14="http://schemas.microsoft.com/office/powerpoint/2010/main" val="4118202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Alternative</a:t>
            </a:r>
            <a:r>
              <a:rPr lang="cs-CZ" dirty="0"/>
              <a:t> </a:t>
            </a:r>
            <a:r>
              <a:rPr lang="cs-CZ" dirty="0" err="1"/>
              <a:t>uses</a:t>
            </a:r>
            <a:r>
              <a:rPr lang="cs-CZ" dirty="0"/>
              <a:t> (a </a:t>
            </a:r>
            <a:r>
              <a:rPr lang="cs-CZ" dirty="0" err="1"/>
              <a:t>glass</a:t>
            </a:r>
            <a:r>
              <a:rPr lang="cs-CZ" dirty="0"/>
              <a:t>)</a:t>
            </a:r>
          </a:p>
        </p:txBody>
      </p:sp>
      <p:sp>
        <p:nvSpPr>
          <p:cNvPr id="3" name="Zástupný symbol pro obsah 2"/>
          <p:cNvSpPr>
            <a:spLocks noGrp="1"/>
          </p:cNvSpPr>
          <p:nvPr>
            <p:ph idx="1"/>
          </p:nvPr>
        </p:nvSpPr>
        <p:spPr>
          <a:xfrm>
            <a:off x="513348" y="2165684"/>
            <a:ext cx="11133220" cy="3886124"/>
          </a:xfrm>
        </p:spPr>
        <p:txBody>
          <a:bodyPr numCol="3">
            <a:noAutofit/>
          </a:bodyPr>
          <a:lstStyle/>
          <a:p>
            <a:r>
              <a:rPr lang="en-US" sz="1400" dirty="0">
                <a:latin typeface="Apple Braille" charset="0"/>
                <a:ea typeface="Apple Braille" charset="0"/>
                <a:cs typeface="Apple Braille" charset="0"/>
              </a:rPr>
              <a:t>To drink</a:t>
            </a:r>
          </a:p>
          <a:p>
            <a:r>
              <a:rPr lang="en-US" sz="1400" dirty="0">
                <a:latin typeface="Apple Braille" charset="0"/>
                <a:ea typeface="Apple Braille" charset="0"/>
                <a:cs typeface="Apple Braille" charset="0"/>
              </a:rPr>
              <a:t>To store pencils</a:t>
            </a:r>
          </a:p>
          <a:p>
            <a:r>
              <a:rPr lang="en-US" sz="1400" dirty="0">
                <a:latin typeface="Apple Braille" charset="0"/>
                <a:ea typeface="Apple Braille" charset="0"/>
                <a:cs typeface="Apple Braille" charset="0"/>
              </a:rPr>
              <a:t>To make cookies</a:t>
            </a:r>
            <a:endParaRPr lang="cs-CZ" sz="1400" dirty="0">
              <a:latin typeface="Apple Braille" charset="0"/>
              <a:ea typeface="Apple Braille" charset="0"/>
              <a:cs typeface="Apple Braille" charset="0"/>
            </a:endParaRPr>
          </a:p>
          <a:p>
            <a:r>
              <a:rPr lang="cs-CZ" sz="1400" dirty="0">
                <a:latin typeface="Apple Braille" charset="0"/>
                <a:ea typeface="Apple Braille" charset="0"/>
                <a:cs typeface="Apple Braille" charset="0"/>
              </a:rPr>
              <a:t>To </a:t>
            </a:r>
            <a:r>
              <a:rPr lang="cs-CZ" sz="1400" dirty="0" err="1">
                <a:latin typeface="Apple Braille" charset="0"/>
                <a:ea typeface="Apple Braille" charset="0"/>
                <a:cs typeface="Apple Braille" charset="0"/>
              </a:rPr>
              <a:t>roll</a:t>
            </a:r>
            <a:r>
              <a:rPr lang="cs-CZ" sz="1400" dirty="0">
                <a:latin typeface="Apple Braille" charset="0"/>
                <a:ea typeface="Apple Braille" charset="0"/>
                <a:cs typeface="Apple Braille" charset="0"/>
              </a:rPr>
              <a:t> </a:t>
            </a:r>
            <a:r>
              <a:rPr lang="cs-CZ" sz="1400" dirty="0" err="1">
                <a:latin typeface="Apple Braille" charset="0"/>
                <a:ea typeface="Apple Braille" charset="0"/>
                <a:cs typeface="Apple Braille" charset="0"/>
              </a:rPr>
              <a:t>the</a:t>
            </a:r>
            <a:r>
              <a:rPr lang="cs-CZ" sz="1400" dirty="0">
                <a:latin typeface="Apple Braille" charset="0"/>
                <a:ea typeface="Apple Braille" charset="0"/>
                <a:cs typeface="Apple Braille" charset="0"/>
              </a:rPr>
              <a:t> </a:t>
            </a:r>
            <a:r>
              <a:rPr lang="cs-CZ" sz="1400" dirty="0" err="1">
                <a:latin typeface="Apple Braille" charset="0"/>
                <a:ea typeface="Apple Braille" charset="0"/>
                <a:cs typeface="Apple Braille" charset="0"/>
              </a:rPr>
              <a:t>dough</a:t>
            </a:r>
            <a:endParaRPr lang="en-US" sz="1400" dirty="0">
              <a:latin typeface="Apple Braille" charset="0"/>
              <a:ea typeface="Apple Braille" charset="0"/>
              <a:cs typeface="Apple Braille" charset="0"/>
            </a:endParaRPr>
          </a:p>
          <a:p>
            <a:r>
              <a:rPr lang="en-US" sz="1400" dirty="0">
                <a:latin typeface="Apple Braille" charset="0"/>
                <a:ea typeface="Apple Braille" charset="0"/>
                <a:cs typeface="Apple Braille" charset="0"/>
              </a:rPr>
              <a:t>As an aquarium</a:t>
            </a:r>
          </a:p>
          <a:p>
            <a:r>
              <a:rPr lang="en-US" sz="1400" dirty="0">
                <a:latin typeface="Apple Braille" charset="0"/>
                <a:ea typeface="Apple Braille" charset="0"/>
                <a:cs typeface="Apple Braille" charset="0"/>
              </a:rPr>
              <a:t>For a candle</a:t>
            </a:r>
          </a:p>
          <a:p>
            <a:r>
              <a:rPr lang="en-US" sz="1400" dirty="0">
                <a:latin typeface="Apple Braille" charset="0"/>
                <a:ea typeface="Apple Braille" charset="0"/>
                <a:cs typeface="Apple Braille" charset="0"/>
              </a:rPr>
              <a:t>To make your music louder</a:t>
            </a:r>
          </a:p>
          <a:p>
            <a:r>
              <a:rPr lang="en-US" sz="1400" dirty="0">
                <a:latin typeface="Apple Braille" charset="0"/>
                <a:ea typeface="Apple Braille" charset="0"/>
                <a:cs typeface="Apple Braille" charset="0"/>
              </a:rPr>
              <a:t>To water flowers</a:t>
            </a:r>
          </a:p>
          <a:p>
            <a:r>
              <a:rPr lang="en-US" sz="1400" dirty="0">
                <a:latin typeface="Apple Braille" charset="0"/>
                <a:ea typeface="Apple Braille" charset="0"/>
                <a:cs typeface="Apple Braille" charset="0"/>
              </a:rPr>
              <a:t>To serve soup</a:t>
            </a:r>
          </a:p>
          <a:p>
            <a:r>
              <a:rPr lang="en-US" sz="1400" dirty="0">
                <a:latin typeface="Apple Braille" charset="0"/>
                <a:ea typeface="Apple Braille" charset="0"/>
                <a:cs typeface="Apple Braille" charset="0"/>
              </a:rPr>
              <a:t>To teach geometry</a:t>
            </a:r>
          </a:p>
          <a:p>
            <a:r>
              <a:rPr lang="en-US" sz="1400" dirty="0">
                <a:latin typeface="Apple Braille" charset="0"/>
                <a:ea typeface="Apple Braille" charset="0"/>
                <a:cs typeface="Apple Braille" charset="0"/>
              </a:rPr>
              <a:t>As a vase</a:t>
            </a:r>
          </a:p>
          <a:p>
            <a:r>
              <a:rPr lang="en-US" sz="1400" dirty="0">
                <a:latin typeface="Apple Braille" charset="0"/>
                <a:ea typeface="Apple Braille" charset="0"/>
                <a:cs typeface="Apple Braille" charset="0"/>
              </a:rPr>
              <a:t>As a flower pot</a:t>
            </a:r>
          </a:p>
          <a:p>
            <a:r>
              <a:rPr lang="en-US" sz="1400" dirty="0">
                <a:latin typeface="Apple Braille" charset="0"/>
                <a:ea typeface="Apple Braille" charset="0"/>
                <a:cs typeface="Apple Braille" charset="0"/>
              </a:rPr>
              <a:t>As a gun</a:t>
            </a:r>
            <a:endParaRPr lang="cs-CZ" sz="1400" dirty="0">
              <a:latin typeface="Apple Braille" charset="0"/>
              <a:ea typeface="Apple Braille" charset="0"/>
              <a:cs typeface="Apple Braille" charset="0"/>
            </a:endParaRPr>
          </a:p>
          <a:p>
            <a:r>
              <a:rPr lang="cs-CZ" sz="1400" dirty="0">
                <a:latin typeface="Apple Braille" charset="0"/>
                <a:ea typeface="Apple Braille" charset="0"/>
                <a:cs typeface="Apple Braille" charset="0"/>
              </a:rPr>
              <a:t>To play </a:t>
            </a:r>
            <a:r>
              <a:rPr lang="cs-CZ" sz="1400" dirty="0" err="1">
                <a:latin typeface="Apple Braille" charset="0"/>
                <a:ea typeface="Apple Braille" charset="0"/>
                <a:cs typeface="Apple Braille" charset="0"/>
              </a:rPr>
              <a:t>dice</a:t>
            </a:r>
            <a:endParaRPr lang="cs-CZ" sz="1400" dirty="0">
              <a:latin typeface="Apple Braille" charset="0"/>
              <a:ea typeface="Apple Braille" charset="0"/>
              <a:cs typeface="Apple Braille" charset="0"/>
            </a:endParaRPr>
          </a:p>
          <a:p>
            <a:r>
              <a:rPr lang="cs-CZ" sz="1400" dirty="0">
                <a:latin typeface="Apple Braille" charset="0"/>
                <a:ea typeface="Apple Braille" charset="0"/>
                <a:cs typeface="Apple Braille" charset="0"/>
              </a:rPr>
              <a:t>To </a:t>
            </a:r>
            <a:r>
              <a:rPr lang="cs-CZ" sz="1400" dirty="0" err="1">
                <a:latin typeface="Apple Braille" charset="0"/>
                <a:ea typeface="Apple Braille" charset="0"/>
                <a:cs typeface="Apple Braille" charset="0"/>
              </a:rPr>
              <a:t>watch</a:t>
            </a:r>
            <a:r>
              <a:rPr lang="cs-CZ" sz="1400" dirty="0">
                <a:latin typeface="Apple Braille" charset="0"/>
                <a:ea typeface="Apple Braille" charset="0"/>
                <a:cs typeface="Apple Braille" charset="0"/>
              </a:rPr>
              <a:t> a video</a:t>
            </a:r>
          </a:p>
          <a:p>
            <a:r>
              <a:rPr lang="cs-CZ" sz="1400" dirty="0">
                <a:latin typeface="Apple Braille" charset="0"/>
                <a:ea typeface="Apple Braille" charset="0"/>
                <a:cs typeface="Apple Braille" charset="0"/>
              </a:rPr>
              <a:t>As a </a:t>
            </a:r>
            <a:r>
              <a:rPr lang="cs-CZ" sz="1400" dirty="0" err="1">
                <a:latin typeface="Apple Braille" charset="0"/>
                <a:ea typeface="Apple Braille" charset="0"/>
                <a:cs typeface="Apple Braille" charset="0"/>
              </a:rPr>
              <a:t>holder</a:t>
            </a:r>
            <a:r>
              <a:rPr lang="cs-CZ" sz="1400" dirty="0">
                <a:latin typeface="Apple Braille" charset="0"/>
                <a:ea typeface="Apple Braille" charset="0"/>
                <a:cs typeface="Apple Braille" charset="0"/>
              </a:rPr>
              <a:t> </a:t>
            </a:r>
            <a:r>
              <a:rPr lang="cs-CZ" sz="1400" dirty="0" err="1">
                <a:latin typeface="Apple Braille" charset="0"/>
                <a:ea typeface="Apple Braille" charset="0"/>
                <a:cs typeface="Apple Braille" charset="0"/>
              </a:rPr>
              <a:t>for</a:t>
            </a:r>
            <a:r>
              <a:rPr lang="cs-CZ" sz="1400" dirty="0">
                <a:latin typeface="Apple Braille" charset="0"/>
                <a:ea typeface="Apple Braille" charset="0"/>
                <a:cs typeface="Apple Braille" charset="0"/>
              </a:rPr>
              <a:t> a </a:t>
            </a:r>
            <a:r>
              <a:rPr lang="cs-CZ" sz="1400" dirty="0" err="1">
                <a:latin typeface="Apple Braille" charset="0"/>
                <a:ea typeface="Apple Braille" charset="0"/>
                <a:cs typeface="Apple Braille" charset="0"/>
              </a:rPr>
              <a:t>book</a:t>
            </a:r>
            <a:endParaRPr lang="cs-CZ" sz="1400" dirty="0">
              <a:latin typeface="Apple Braille" charset="0"/>
              <a:ea typeface="Apple Braille" charset="0"/>
              <a:cs typeface="Apple Braille" charset="0"/>
            </a:endParaRPr>
          </a:p>
          <a:p>
            <a:r>
              <a:rPr lang="cs-CZ" sz="1400" dirty="0">
                <a:latin typeface="Apple Braille" charset="0"/>
                <a:ea typeface="Apple Braille" charset="0"/>
                <a:cs typeface="Apple Braille" charset="0"/>
              </a:rPr>
              <a:t>As a </a:t>
            </a:r>
            <a:r>
              <a:rPr lang="cs-CZ" sz="1400" dirty="0" err="1">
                <a:latin typeface="Apple Braille" charset="0"/>
                <a:ea typeface="Apple Braille" charset="0"/>
                <a:cs typeface="Apple Braille" charset="0"/>
              </a:rPr>
              <a:t>stamp</a:t>
            </a:r>
            <a:r>
              <a:rPr lang="cs-CZ" sz="1400" dirty="0">
                <a:latin typeface="Apple Braille" charset="0"/>
                <a:ea typeface="Apple Braille" charset="0"/>
                <a:cs typeface="Apple Braille" charset="0"/>
              </a:rPr>
              <a:t> </a:t>
            </a:r>
          </a:p>
          <a:p>
            <a:r>
              <a:rPr lang="en-US" sz="1400" dirty="0">
                <a:latin typeface="Apple Braille" charset="0"/>
                <a:ea typeface="Apple Braille" charset="0"/>
                <a:cs typeface="Apple Braille" charset="0"/>
              </a:rPr>
              <a:t>Paper weight</a:t>
            </a:r>
          </a:p>
          <a:p>
            <a:r>
              <a:rPr lang="en-US" sz="1400" dirty="0">
                <a:latin typeface="Apple Braille" charset="0"/>
                <a:ea typeface="Apple Braille" charset="0"/>
                <a:cs typeface="Apple Braille" charset="0"/>
              </a:rPr>
              <a:t>To measure quantity</a:t>
            </a:r>
          </a:p>
          <a:p>
            <a:r>
              <a:rPr lang="en-US" sz="1400" dirty="0">
                <a:latin typeface="Apple Braille" charset="0"/>
                <a:ea typeface="Apple Braille" charset="0"/>
                <a:cs typeface="Apple Braille" charset="0"/>
              </a:rPr>
              <a:t>To make a fire</a:t>
            </a:r>
          </a:p>
          <a:p>
            <a:r>
              <a:rPr lang="en-US" sz="1400" dirty="0">
                <a:latin typeface="Apple Braille" charset="0"/>
                <a:ea typeface="Apple Braille" charset="0"/>
                <a:cs typeface="Apple Braille" charset="0"/>
              </a:rPr>
              <a:t>To build a tower</a:t>
            </a:r>
          </a:p>
          <a:p>
            <a:r>
              <a:rPr lang="en-US" sz="1400" dirty="0">
                <a:latin typeface="Apple Braille" charset="0"/>
                <a:ea typeface="Apple Braille" charset="0"/>
                <a:cs typeface="Apple Braille" charset="0"/>
              </a:rPr>
              <a:t>To make cupcakes</a:t>
            </a:r>
          </a:p>
          <a:p>
            <a:r>
              <a:rPr lang="en-US" sz="1400" dirty="0">
                <a:latin typeface="Apple Braille" charset="0"/>
                <a:ea typeface="Apple Braille" charset="0"/>
                <a:cs typeface="Apple Braille" charset="0"/>
              </a:rPr>
              <a:t>As a target</a:t>
            </a:r>
          </a:p>
          <a:p>
            <a:r>
              <a:rPr lang="en-US" sz="1400" dirty="0">
                <a:latin typeface="Apple Braille" charset="0"/>
                <a:ea typeface="Apple Braille" charset="0"/>
                <a:cs typeface="Apple Braille" charset="0"/>
              </a:rPr>
              <a:t>To catch insect</a:t>
            </a:r>
            <a:endParaRPr lang="cs-CZ" sz="1400" dirty="0">
              <a:latin typeface="Apple Braille" charset="0"/>
              <a:ea typeface="Apple Braille" charset="0"/>
              <a:cs typeface="Apple Braille" charset="0"/>
            </a:endParaRPr>
          </a:p>
          <a:p>
            <a:r>
              <a:rPr lang="cs-CZ" sz="1400" dirty="0">
                <a:latin typeface="Apple Braille" charset="0"/>
                <a:ea typeface="Apple Braille" charset="0"/>
                <a:cs typeface="Apple Braille" charset="0"/>
              </a:rPr>
              <a:t>To </a:t>
            </a:r>
            <a:r>
              <a:rPr lang="cs-CZ" sz="1400" dirty="0" err="1">
                <a:latin typeface="Apple Braille" charset="0"/>
                <a:ea typeface="Apple Braille" charset="0"/>
                <a:cs typeface="Apple Braille" charset="0"/>
              </a:rPr>
              <a:t>catch</a:t>
            </a:r>
            <a:r>
              <a:rPr lang="cs-CZ" sz="1400" dirty="0">
                <a:latin typeface="Apple Braille" charset="0"/>
                <a:ea typeface="Apple Braille" charset="0"/>
                <a:cs typeface="Apple Braille" charset="0"/>
              </a:rPr>
              <a:t> a </a:t>
            </a:r>
            <a:r>
              <a:rPr lang="cs-CZ" sz="1400" dirty="0" err="1">
                <a:latin typeface="Apple Braille" charset="0"/>
                <a:ea typeface="Apple Braille" charset="0"/>
                <a:cs typeface="Apple Braille" charset="0"/>
              </a:rPr>
              <a:t>fish</a:t>
            </a:r>
            <a:endParaRPr lang="en-US" sz="1400" dirty="0">
              <a:latin typeface="Apple Braille" charset="0"/>
              <a:ea typeface="Apple Braille" charset="0"/>
              <a:cs typeface="Apple Braille" charset="0"/>
            </a:endParaRPr>
          </a:p>
          <a:p>
            <a:r>
              <a:rPr lang="en-US" sz="1400" dirty="0">
                <a:latin typeface="Apple Braille" charset="0"/>
                <a:ea typeface="Apple Braille" charset="0"/>
                <a:cs typeface="Apple Braille" charset="0"/>
              </a:rPr>
              <a:t>To beg money</a:t>
            </a:r>
          </a:p>
          <a:p>
            <a:r>
              <a:rPr lang="en-US" sz="1400" dirty="0">
                <a:latin typeface="Apple Braille" charset="0"/>
                <a:ea typeface="Apple Braille" charset="0"/>
                <a:cs typeface="Apple Braille" charset="0"/>
              </a:rPr>
              <a:t>To wash hair</a:t>
            </a:r>
            <a:endParaRPr lang="cs-CZ" sz="1400" dirty="0">
              <a:latin typeface="Apple Braille" charset="0"/>
              <a:ea typeface="Apple Braille" charset="0"/>
              <a:cs typeface="Apple Braille" charset="0"/>
            </a:endParaRPr>
          </a:p>
          <a:p>
            <a:r>
              <a:rPr lang="cs-CZ" sz="1400" dirty="0">
                <a:latin typeface="Apple Braille" charset="0"/>
                <a:ea typeface="Apple Braille" charset="0"/>
                <a:cs typeface="Apple Braille" charset="0"/>
              </a:rPr>
              <a:t>To </a:t>
            </a:r>
            <a:r>
              <a:rPr lang="cs-CZ" sz="1400" dirty="0" err="1">
                <a:latin typeface="Apple Braille" charset="0"/>
                <a:ea typeface="Apple Braille" charset="0"/>
                <a:cs typeface="Apple Braille" charset="0"/>
              </a:rPr>
              <a:t>take</a:t>
            </a:r>
            <a:r>
              <a:rPr lang="cs-CZ" sz="1400" dirty="0">
                <a:latin typeface="Apple Braille" charset="0"/>
                <a:ea typeface="Apple Braille" charset="0"/>
                <a:cs typeface="Apple Braille" charset="0"/>
              </a:rPr>
              <a:t> a </a:t>
            </a:r>
            <a:r>
              <a:rPr lang="cs-CZ" sz="1400" dirty="0" err="1">
                <a:latin typeface="Apple Braille" charset="0"/>
                <a:ea typeface="Apple Braille" charset="0"/>
                <a:cs typeface="Apple Braille" charset="0"/>
              </a:rPr>
              <a:t>shower</a:t>
            </a:r>
            <a:endParaRPr lang="cs-CZ" sz="1400" dirty="0">
              <a:latin typeface="Apple Braille" charset="0"/>
              <a:ea typeface="Apple Braille" charset="0"/>
              <a:cs typeface="Apple Braille" charset="0"/>
            </a:endParaRPr>
          </a:p>
          <a:p>
            <a:r>
              <a:rPr lang="cs-CZ" sz="1400" dirty="0">
                <a:latin typeface="Apple Braille" charset="0"/>
                <a:ea typeface="Apple Braille" charset="0"/>
                <a:cs typeface="Apple Braille" charset="0"/>
              </a:rPr>
              <a:t>As </a:t>
            </a:r>
            <a:r>
              <a:rPr lang="cs-CZ" sz="1400" dirty="0" err="1">
                <a:latin typeface="Apple Braille" charset="0"/>
                <a:ea typeface="Apple Braille" charset="0"/>
                <a:cs typeface="Apple Braille" charset="0"/>
              </a:rPr>
              <a:t>glasses</a:t>
            </a:r>
            <a:endParaRPr lang="en-US" sz="1400" dirty="0">
              <a:latin typeface="Apple Braille" charset="0"/>
              <a:ea typeface="Apple Braille" charset="0"/>
              <a:cs typeface="Apple Braille" charset="0"/>
            </a:endParaRPr>
          </a:p>
          <a:p>
            <a:r>
              <a:rPr lang="cs-CZ" sz="1400" dirty="0">
                <a:latin typeface="Apple Braille" charset="0"/>
                <a:ea typeface="Apple Braille" charset="0"/>
                <a:cs typeface="Apple Braille" charset="0"/>
              </a:rPr>
              <a:t>To </a:t>
            </a:r>
            <a:r>
              <a:rPr lang="cs-CZ" sz="1400" dirty="0" err="1">
                <a:latin typeface="Apple Braille" charset="0"/>
                <a:ea typeface="Apple Braille" charset="0"/>
                <a:cs typeface="Apple Braille" charset="0"/>
              </a:rPr>
              <a:t>spy</a:t>
            </a:r>
            <a:endParaRPr lang="cs-CZ" sz="1400" dirty="0">
              <a:latin typeface="Apple Braille" charset="0"/>
              <a:ea typeface="Apple Braille" charset="0"/>
              <a:cs typeface="Apple Braille" charset="0"/>
            </a:endParaRPr>
          </a:p>
          <a:p>
            <a:endParaRPr lang="cs-CZ" sz="1200" dirty="0">
              <a:latin typeface="Apple Braille" charset="0"/>
              <a:ea typeface="Apple Braille" charset="0"/>
              <a:cs typeface="Apple Braille" charset="0"/>
            </a:endParaRPr>
          </a:p>
        </p:txBody>
      </p:sp>
    </p:spTree>
    <p:extLst>
      <p:ext uri="{BB962C8B-B14F-4D97-AF65-F5344CB8AC3E}">
        <p14:creationId xmlns:p14="http://schemas.microsoft.com/office/powerpoint/2010/main" val="2722726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How</a:t>
            </a:r>
            <a:r>
              <a:rPr lang="cs-CZ" dirty="0"/>
              <a:t> </a:t>
            </a:r>
            <a:r>
              <a:rPr lang="cs-CZ" dirty="0" err="1"/>
              <a:t>is</a:t>
            </a:r>
            <a:r>
              <a:rPr lang="cs-CZ" dirty="0"/>
              <a:t> </a:t>
            </a:r>
            <a:r>
              <a:rPr lang="cs-CZ" dirty="0" err="1"/>
              <a:t>it</a:t>
            </a:r>
            <a:r>
              <a:rPr lang="cs-CZ" dirty="0"/>
              <a:t> </a:t>
            </a:r>
            <a:r>
              <a:rPr lang="cs-CZ" dirty="0" err="1"/>
              <a:t>measured</a:t>
            </a:r>
            <a:r>
              <a:rPr lang="cs-CZ" dirty="0"/>
              <a:t>?</a:t>
            </a:r>
          </a:p>
        </p:txBody>
      </p:sp>
      <p:sp>
        <p:nvSpPr>
          <p:cNvPr id="3" name="Zástupný symbol pro obsah 2"/>
          <p:cNvSpPr>
            <a:spLocks noGrp="1"/>
          </p:cNvSpPr>
          <p:nvPr>
            <p:ph idx="1"/>
          </p:nvPr>
        </p:nvSpPr>
        <p:spPr/>
        <p:txBody>
          <a:bodyPr/>
          <a:lstStyle/>
          <a:p>
            <a:pPr marL="0" indent="0">
              <a:buNone/>
            </a:pPr>
            <a:r>
              <a:rPr lang="en-US" dirty="0"/>
              <a:t>The test measures</a:t>
            </a:r>
            <a:r>
              <a:rPr lang="en-US" i="1" dirty="0"/>
              <a:t> thinking</a:t>
            </a:r>
            <a:r>
              <a:rPr lang="en-US" dirty="0"/>
              <a:t> across four sub-categories:</a:t>
            </a:r>
          </a:p>
          <a:p>
            <a:r>
              <a:rPr lang="en-US" b="1" dirty="0">
                <a:solidFill>
                  <a:schemeClr val="accent1">
                    <a:lumMod val="75000"/>
                  </a:schemeClr>
                </a:solidFill>
              </a:rPr>
              <a:t>Fluency</a:t>
            </a:r>
            <a:r>
              <a:rPr lang="en-US" b="1" dirty="0"/>
              <a:t> </a:t>
            </a:r>
            <a:r>
              <a:rPr lang="en-US" dirty="0"/>
              <a:t>– how many uses you can come up with</a:t>
            </a:r>
          </a:p>
          <a:p>
            <a:r>
              <a:rPr lang="en-US" b="1" dirty="0">
                <a:solidFill>
                  <a:schemeClr val="accent1">
                    <a:lumMod val="75000"/>
                  </a:schemeClr>
                </a:solidFill>
              </a:rPr>
              <a:t>Originality</a:t>
            </a:r>
            <a:r>
              <a:rPr lang="en-US" dirty="0">
                <a:solidFill>
                  <a:schemeClr val="accent1">
                    <a:lumMod val="75000"/>
                  </a:schemeClr>
                </a:solidFill>
              </a:rPr>
              <a:t> </a:t>
            </a:r>
            <a:r>
              <a:rPr lang="en-US" dirty="0"/>
              <a:t>– how uncommon those uses are (e.g. “router restarter” is more uncommon than “holding papers together”)</a:t>
            </a:r>
          </a:p>
          <a:p>
            <a:r>
              <a:rPr lang="en-US" b="1" dirty="0">
                <a:solidFill>
                  <a:schemeClr val="accent1">
                    <a:lumMod val="75000"/>
                  </a:schemeClr>
                </a:solidFill>
              </a:rPr>
              <a:t>Flexibility</a:t>
            </a:r>
            <a:r>
              <a:rPr lang="en-US" dirty="0"/>
              <a:t> – how many areas your answers cover (e.g. cufflinks and earrings are both accessories)</a:t>
            </a:r>
          </a:p>
          <a:p>
            <a:r>
              <a:rPr lang="en-US" b="1" dirty="0">
                <a:solidFill>
                  <a:schemeClr val="accent1">
                    <a:lumMod val="75000"/>
                  </a:schemeClr>
                </a:solidFill>
              </a:rPr>
              <a:t>Elaboration</a:t>
            </a:r>
            <a:r>
              <a:rPr lang="en-US" dirty="0"/>
              <a:t> – level of detail in responses; “keeping headphones from getting tangled up” would be worth more than “bookmark”</a:t>
            </a:r>
          </a:p>
        </p:txBody>
      </p:sp>
      <p:sp>
        <p:nvSpPr>
          <p:cNvPr id="4" name="Obdélník 3">
            <a:extLst>
              <a:ext uri="{FF2B5EF4-FFF2-40B4-BE49-F238E27FC236}">
                <a16:creationId xmlns:a16="http://schemas.microsoft.com/office/drawing/2014/main" id="{73A860BE-44BE-5A48-8A00-D693C96BF380}"/>
              </a:ext>
            </a:extLst>
          </p:cNvPr>
          <p:cNvSpPr/>
          <p:nvPr/>
        </p:nvSpPr>
        <p:spPr>
          <a:xfrm>
            <a:off x="6095999" y="6017116"/>
            <a:ext cx="6096000" cy="646331"/>
          </a:xfrm>
          <a:prstGeom prst="rect">
            <a:avLst/>
          </a:prstGeom>
        </p:spPr>
        <p:txBody>
          <a:bodyPr>
            <a:spAutoFit/>
          </a:bodyPr>
          <a:lstStyle/>
          <a:p>
            <a:r>
              <a:rPr lang="cs-CZ" dirty="0"/>
              <a:t>https://99u.adobe.com/</a:t>
            </a:r>
            <a:r>
              <a:rPr lang="cs-CZ" dirty="0" err="1"/>
              <a:t>articles</a:t>
            </a:r>
            <a:r>
              <a:rPr lang="cs-CZ" dirty="0"/>
              <a:t>/7160/test-your-creativity-5-classic-creative-challenges</a:t>
            </a:r>
          </a:p>
        </p:txBody>
      </p:sp>
    </p:spTree>
    <p:extLst>
      <p:ext uri="{BB962C8B-B14F-4D97-AF65-F5344CB8AC3E}">
        <p14:creationId xmlns:p14="http://schemas.microsoft.com/office/powerpoint/2010/main" val="11625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6082" y="901727"/>
            <a:ext cx="10058400" cy="429768"/>
          </a:xfrm>
        </p:spPr>
        <p:txBody>
          <a:bodyPr>
            <a:normAutofit fontScale="90000"/>
          </a:bodyPr>
          <a:lstStyle/>
          <a:p>
            <a:r>
              <a:rPr lang="cs-CZ" dirty="0" err="1"/>
              <a:t>Creativity</a:t>
            </a:r>
            <a:r>
              <a:rPr lang="cs-CZ" dirty="0"/>
              <a:t> </a:t>
            </a:r>
            <a:r>
              <a:rPr lang="cs-CZ" dirty="0" err="1"/>
              <a:t>tests</a:t>
            </a:r>
            <a:r>
              <a:rPr lang="cs-CZ" dirty="0"/>
              <a:t>: </a:t>
            </a:r>
            <a:r>
              <a:rPr lang="cs-CZ" dirty="0" err="1"/>
              <a:t>Incomplete</a:t>
            </a:r>
            <a:r>
              <a:rPr lang="cs-CZ" dirty="0"/>
              <a:t> </a:t>
            </a:r>
            <a:r>
              <a:rPr lang="cs-CZ" dirty="0" err="1"/>
              <a:t>Figures</a:t>
            </a:r>
            <a:endParaRPr lang="cs-CZ" dirty="0"/>
          </a:p>
        </p:txBody>
      </p:sp>
      <p:sp>
        <p:nvSpPr>
          <p:cNvPr id="3" name="Zástupný symbol pro obsah 2"/>
          <p:cNvSpPr>
            <a:spLocks noGrp="1"/>
          </p:cNvSpPr>
          <p:nvPr>
            <p:ph idx="1"/>
          </p:nvPr>
        </p:nvSpPr>
        <p:spPr>
          <a:xfrm>
            <a:off x="882316" y="2110106"/>
            <a:ext cx="10245932" cy="2945026"/>
          </a:xfrm>
        </p:spPr>
        <p:txBody>
          <a:bodyPr>
            <a:normAutofit/>
          </a:bodyPr>
          <a:lstStyle/>
          <a:p>
            <a:pPr marL="0" indent="0">
              <a:buNone/>
            </a:pPr>
            <a:r>
              <a:rPr lang="en-US" dirty="0"/>
              <a:t>Developed in the ’60s by psychologist Ellis Paul Torrance, the Torrance Test of Creative Thinking (TTCT) sought to identify a creativity-oriented alternative to IQ testing. One of the most iconic elements of the TTCT was the Incomplete Figure test. You’re given a shape like the below, and then asked to complete the image. </a:t>
            </a:r>
            <a:endParaRPr lang="cs-CZ" dirty="0"/>
          </a:p>
          <a:p>
            <a:endParaRPr lang="cs-CZ" dirty="0"/>
          </a:p>
          <a:p>
            <a:endParaRPr lang="en-US" dirty="0"/>
          </a:p>
          <a:p>
            <a:pPr marL="0" indent="0">
              <a:buNone/>
            </a:pPr>
            <a:r>
              <a:rPr lang="cs-CZ" dirty="0"/>
              <a:t> </a:t>
            </a:r>
          </a:p>
        </p:txBody>
      </p:sp>
      <p:pic>
        <p:nvPicPr>
          <p:cNvPr id="9" name="Zástupný symbol pro obsah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87673" y="3657600"/>
            <a:ext cx="5492672" cy="2773393"/>
          </a:xfrm>
          <a:prstGeom prst="rect">
            <a:avLst/>
          </a:prstGeom>
        </p:spPr>
      </p:pic>
      <p:sp>
        <p:nvSpPr>
          <p:cNvPr id="4" name="TextovéPole 3"/>
          <p:cNvSpPr txBox="1"/>
          <p:nvPr/>
        </p:nvSpPr>
        <p:spPr>
          <a:xfrm>
            <a:off x="882316" y="6535563"/>
            <a:ext cx="8993875" cy="276999"/>
          </a:xfrm>
          <a:prstGeom prst="rect">
            <a:avLst/>
          </a:prstGeom>
          <a:noFill/>
        </p:spPr>
        <p:txBody>
          <a:bodyPr wrap="square" rtlCol="0">
            <a:spAutoFit/>
          </a:bodyPr>
          <a:lstStyle/>
          <a:p>
            <a:r>
              <a:rPr lang="cs-CZ" sz="1200" dirty="0">
                <a:hlinkClick r:id="rId3"/>
              </a:rPr>
              <a:t>http://www.kurzweilai.net/alpha-rhythm-brain-stimulation-shown-to-boost-creativity</a:t>
            </a:r>
            <a:r>
              <a:rPr lang="cs-CZ" sz="1200" dirty="0"/>
              <a:t> </a:t>
            </a:r>
          </a:p>
        </p:txBody>
      </p:sp>
    </p:spTree>
    <p:extLst>
      <p:ext uri="{BB962C8B-B14F-4D97-AF65-F5344CB8AC3E}">
        <p14:creationId xmlns:p14="http://schemas.microsoft.com/office/powerpoint/2010/main" val="877664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test kreativity">
            <a:extLst>
              <a:ext uri="{FF2B5EF4-FFF2-40B4-BE49-F238E27FC236}">
                <a16:creationId xmlns:a16="http://schemas.microsoft.com/office/drawing/2014/main" id="{29FD8D91-C77B-C940-B764-59C71BDE9BB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41836" y="151170"/>
            <a:ext cx="4528396" cy="650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865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heinspirationroom.com/daily/experience/2009/7/panamericana_circles.jpg">
            <a:extLst>
              <a:ext uri="{FF2B5EF4-FFF2-40B4-BE49-F238E27FC236}">
                <a16:creationId xmlns:a16="http://schemas.microsoft.com/office/drawing/2014/main" id="{B475CA0E-9F20-DD43-AE8F-C734D5CCD20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68863" y="2343150"/>
            <a:ext cx="9649352" cy="2285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390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heinspirationroom.com/daily/experience/2009/7/panamericana_circles.jpg">
            <a:extLst>
              <a:ext uri="{FF2B5EF4-FFF2-40B4-BE49-F238E27FC236}">
                <a16:creationId xmlns:a16="http://schemas.microsoft.com/office/drawing/2014/main" id="{DE319064-9A0D-2D4A-B773-572DB29AA29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368863" y="302076"/>
            <a:ext cx="9649352" cy="5426771"/>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a:extLst>
              <a:ext uri="{FF2B5EF4-FFF2-40B4-BE49-F238E27FC236}">
                <a16:creationId xmlns:a16="http://schemas.microsoft.com/office/drawing/2014/main" id="{42179953-C7F1-2046-B6C0-E0EBC31FFC40}"/>
              </a:ext>
            </a:extLst>
          </p:cNvPr>
          <p:cNvSpPr/>
          <p:nvPr/>
        </p:nvSpPr>
        <p:spPr>
          <a:xfrm>
            <a:off x="1368863" y="5856728"/>
            <a:ext cx="9649352" cy="646331"/>
          </a:xfrm>
          <a:prstGeom prst="rect">
            <a:avLst/>
          </a:prstGeom>
        </p:spPr>
        <p:txBody>
          <a:bodyPr wrap="square">
            <a:spAutoFit/>
          </a:bodyPr>
          <a:lstStyle/>
          <a:p>
            <a:r>
              <a:rPr lang="cs-CZ" dirty="0">
                <a:hlinkClick r:id="rId3"/>
              </a:rPr>
              <a:t>http://theinspirationroom.com/daily/2009/panamericana-creativity-tests/</a:t>
            </a:r>
            <a:endParaRPr lang="cs-CZ" dirty="0"/>
          </a:p>
          <a:p>
            <a:r>
              <a:rPr lang="cs-CZ" dirty="0">
                <a:hlinkClick r:id="rId4"/>
              </a:rPr>
              <a:t>http://www.kon.org/urc/v13/kissler.html</a:t>
            </a:r>
            <a:r>
              <a:rPr lang="cs-CZ" dirty="0"/>
              <a:t> </a:t>
            </a:r>
          </a:p>
        </p:txBody>
      </p:sp>
    </p:spTree>
    <p:extLst>
      <p:ext uri="{BB962C8B-B14F-4D97-AF65-F5344CB8AC3E}">
        <p14:creationId xmlns:p14="http://schemas.microsoft.com/office/powerpoint/2010/main" val="2970721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9866CD-EC70-0640-AEDB-BAD79AEBD51B}"/>
              </a:ext>
            </a:extLst>
          </p:cNvPr>
          <p:cNvSpPr>
            <a:spLocks noGrp="1"/>
          </p:cNvSpPr>
          <p:nvPr>
            <p:ph type="title"/>
          </p:nvPr>
        </p:nvSpPr>
        <p:spPr/>
        <p:txBody>
          <a:bodyPr/>
          <a:lstStyle/>
          <a:p>
            <a:r>
              <a:rPr lang="cs-CZ" dirty="0" err="1"/>
              <a:t>The</a:t>
            </a:r>
            <a:r>
              <a:rPr lang="cs-CZ" dirty="0"/>
              <a:t> </a:t>
            </a:r>
            <a:r>
              <a:rPr lang="cs-CZ" dirty="0" err="1"/>
              <a:t>newest</a:t>
            </a:r>
            <a:r>
              <a:rPr lang="cs-CZ" dirty="0"/>
              <a:t> test </a:t>
            </a:r>
            <a:r>
              <a:rPr lang="cs-CZ" dirty="0" err="1"/>
              <a:t>of</a:t>
            </a:r>
            <a:r>
              <a:rPr lang="cs-CZ" dirty="0"/>
              <a:t> </a:t>
            </a:r>
            <a:r>
              <a:rPr lang="cs-CZ" dirty="0" err="1"/>
              <a:t>creativity</a:t>
            </a:r>
            <a:endParaRPr lang="cs-CZ" dirty="0"/>
          </a:p>
        </p:txBody>
      </p:sp>
      <p:sp>
        <p:nvSpPr>
          <p:cNvPr id="3" name="Zástupný symbol pro obsah 2">
            <a:extLst>
              <a:ext uri="{FF2B5EF4-FFF2-40B4-BE49-F238E27FC236}">
                <a16:creationId xmlns:a16="http://schemas.microsoft.com/office/drawing/2014/main" id="{6F4E353A-9514-144C-B2F7-40BCB2498DF4}"/>
              </a:ext>
            </a:extLst>
          </p:cNvPr>
          <p:cNvSpPr>
            <a:spLocks noGrp="1"/>
          </p:cNvSpPr>
          <p:nvPr>
            <p:ph idx="1"/>
          </p:nvPr>
        </p:nvSpPr>
        <p:spPr/>
        <p:txBody>
          <a:bodyPr/>
          <a:lstStyle/>
          <a:p>
            <a:r>
              <a:rPr lang="cs-CZ" dirty="0" err="1"/>
              <a:t>You</a:t>
            </a:r>
            <a:r>
              <a:rPr lang="cs-CZ" dirty="0"/>
              <a:t> </a:t>
            </a:r>
            <a:r>
              <a:rPr lang="cs-CZ" dirty="0" err="1"/>
              <a:t>can</a:t>
            </a:r>
            <a:r>
              <a:rPr lang="cs-CZ" dirty="0"/>
              <a:t> </a:t>
            </a:r>
            <a:r>
              <a:rPr lang="cs-CZ" dirty="0" err="1"/>
              <a:t>try</a:t>
            </a:r>
            <a:r>
              <a:rPr lang="cs-CZ" dirty="0"/>
              <a:t> </a:t>
            </a:r>
            <a:r>
              <a:rPr lang="cs-CZ" dirty="0" err="1"/>
              <a:t>it</a:t>
            </a:r>
            <a:r>
              <a:rPr lang="cs-CZ" dirty="0"/>
              <a:t> </a:t>
            </a:r>
            <a:r>
              <a:rPr lang="cs-CZ" dirty="0" err="1"/>
              <a:t>right</a:t>
            </a:r>
            <a:r>
              <a:rPr lang="cs-CZ" dirty="0"/>
              <a:t> </a:t>
            </a:r>
            <a:r>
              <a:rPr lang="cs-CZ" dirty="0" err="1"/>
              <a:t>here</a:t>
            </a:r>
            <a:r>
              <a:rPr lang="cs-CZ" dirty="0"/>
              <a:t> (</a:t>
            </a:r>
            <a:r>
              <a:rPr lang="cs-CZ" dirty="0" err="1"/>
              <a:t>it</a:t>
            </a:r>
            <a:r>
              <a:rPr lang="cs-CZ" dirty="0"/>
              <a:t> </a:t>
            </a:r>
            <a:r>
              <a:rPr lang="cs-CZ" dirty="0" err="1"/>
              <a:t>is</a:t>
            </a:r>
            <a:r>
              <a:rPr lang="cs-CZ" dirty="0"/>
              <a:t> </a:t>
            </a:r>
            <a:r>
              <a:rPr lang="cs-CZ" dirty="0" err="1"/>
              <a:t>worth</a:t>
            </a:r>
            <a:r>
              <a:rPr lang="cs-CZ" dirty="0"/>
              <a:t> </a:t>
            </a:r>
            <a:r>
              <a:rPr lang="cs-CZ" dirty="0" err="1"/>
              <a:t>trying</a:t>
            </a:r>
            <a:r>
              <a:rPr lang="cs-CZ" dirty="0"/>
              <a:t> </a:t>
            </a:r>
            <a:r>
              <a:rPr lang="cs-CZ" dirty="0" err="1"/>
              <a:t>twice</a:t>
            </a:r>
            <a:r>
              <a:rPr lang="cs-CZ" dirty="0"/>
              <a:t>): </a:t>
            </a:r>
            <a:r>
              <a:rPr lang="cs-CZ" dirty="0">
                <a:hlinkClick r:id="rId2"/>
              </a:rPr>
              <a:t>https://www.datcreativity.com</a:t>
            </a:r>
            <a:r>
              <a:rPr lang="cs-CZ" dirty="0"/>
              <a:t> </a:t>
            </a:r>
          </a:p>
        </p:txBody>
      </p:sp>
    </p:spTree>
    <p:extLst>
      <p:ext uri="{BB962C8B-B14F-4D97-AF65-F5344CB8AC3E}">
        <p14:creationId xmlns:p14="http://schemas.microsoft.com/office/powerpoint/2010/main" val="1361904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are these </a:t>
            </a:r>
            <a:r>
              <a:rPr lang="cs-CZ" dirty="0" err="1"/>
              <a:t>tests</a:t>
            </a:r>
            <a:r>
              <a:rPr lang="cs-CZ" dirty="0"/>
              <a:t> </a:t>
            </a:r>
            <a:r>
              <a:rPr lang="cs-CZ" dirty="0" err="1"/>
              <a:t>useful</a:t>
            </a:r>
            <a:r>
              <a:rPr lang="cs-CZ" dirty="0"/>
              <a:t> </a:t>
            </a:r>
            <a:r>
              <a:rPr lang="cs-CZ" dirty="0" err="1"/>
              <a:t>for</a:t>
            </a:r>
            <a:r>
              <a:rPr lang="cs-CZ" dirty="0"/>
              <a:t> in a </a:t>
            </a:r>
            <a:r>
              <a:rPr lang="cs-CZ" dirty="0" err="1"/>
              <a:t>class</a:t>
            </a:r>
            <a:r>
              <a:rPr lang="cs-CZ" dirty="0"/>
              <a:t>?</a:t>
            </a:r>
          </a:p>
        </p:txBody>
      </p:sp>
      <p:sp>
        <p:nvSpPr>
          <p:cNvPr id="3" name="Zástupný symbol pro obsah 2"/>
          <p:cNvSpPr>
            <a:spLocks noGrp="1"/>
          </p:cNvSpPr>
          <p:nvPr>
            <p:ph idx="1"/>
          </p:nvPr>
        </p:nvSpPr>
        <p:spPr/>
        <p:txBody>
          <a:bodyPr/>
          <a:lstStyle/>
          <a:p>
            <a:r>
              <a:rPr lang="cs-CZ" dirty="0"/>
              <a:t>To </a:t>
            </a:r>
            <a:r>
              <a:rPr lang="cs-CZ" dirty="0" err="1"/>
              <a:t>stimulate</a:t>
            </a:r>
            <a:r>
              <a:rPr lang="cs-CZ" dirty="0"/>
              <a:t> </a:t>
            </a:r>
            <a:r>
              <a:rPr lang="cs-CZ" dirty="0" err="1"/>
              <a:t>students</a:t>
            </a:r>
            <a:r>
              <a:rPr lang="cs-CZ" dirty="0"/>
              <a:t>‘ brain</a:t>
            </a:r>
          </a:p>
          <a:p>
            <a:r>
              <a:rPr lang="cs-CZ" dirty="0"/>
              <a:t>To </a:t>
            </a:r>
            <a:r>
              <a:rPr lang="cs-CZ" dirty="0" err="1"/>
              <a:t>boost</a:t>
            </a:r>
            <a:r>
              <a:rPr lang="cs-CZ" dirty="0"/>
              <a:t> </a:t>
            </a:r>
            <a:r>
              <a:rPr lang="cs-CZ" dirty="0" err="1"/>
              <a:t>their</a:t>
            </a:r>
            <a:r>
              <a:rPr lang="cs-CZ" dirty="0"/>
              <a:t> </a:t>
            </a:r>
            <a:r>
              <a:rPr lang="cs-CZ" dirty="0" err="1"/>
              <a:t>imagination</a:t>
            </a:r>
            <a:r>
              <a:rPr lang="cs-CZ" dirty="0"/>
              <a:t> and </a:t>
            </a:r>
            <a:r>
              <a:rPr lang="cs-CZ" dirty="0" err="1"/>
              <a:t>creativity</a:t>
            </a:r>
            <a:endParaRPr lang="cs-CZ" dirty="0"/>
          </a:p>
          <a:p>
            <a:r>
              <a:rPr lang="cs-CZ" dirty="0"/>
              <a:t>To free </a:t>
            </a:r>
            <a:r>
              <a:rPr lang="cs-CZ" dirty="0" err="1"/>
              <a:t>their</a:t>
            </a:r>
            <a:r>
              <a:rPr lang="cs-CZ" dirty="0"/>
              <a:t> mind</a:t>
            </a:r>
          </a:p>
          <a:p>
            <a:r>
              <a:rPr lang="cs-CZ" dirty="0"/>
              <a:t>To </a:t>
            </a:r>
            <a:r>
              <a:rPr lang="cs-CZ" dirty="0" err="1"/>
              <a:t>help</a:t>
            </a:r>
            <a:r>
              <a:rPr lang="cs-CZ" dirty="0"/>
              <a:t> </a:t>
            </a:r>
            <a:r>
              <a:rPr lang="cs-CZ" dirty="0" err="1"/>
              <a:t>them</a:t>
            </a:r>
            <a:r>
              <a:rPr lang="cs-CZ" dirty="0"/>
              <a:t> to </a:t>
            </a:r>
            <a:r>
              <a:rPr lang="cs-CZ" dirty="0" err="1"/>
              <a:t>think</a:t>
            </a:r>
            <a:r>
              <a:rPr lang="cs-CZ" dirty="0"/>
              <a:t> </a:t>
            </a:r>
            <a:r>
              <a:rPr lang="cs-CZ" dirty="0" err="1"/>
              <a:t>out</a:t>
            </a:r>
            <a:r>
              <a:rPr lang="cs-CZ" dirty="0"/>
              <a:t> </a:t>
            </a:r>
            <a:r>
              <a:rPr lang="cs-CZ" dirty="0" err="1"/>
              <a:t>of</a:t>
            </a:r>
            <a:r>
              <a:rPr lang="cs-CZ" dirty="0"/>
              <a:t> </a:t>
            </a:r>
            <a:r>
              <a:rPr lang="cs-CZ" dirty="0" err="1"/>
              <a:t>the</a:t>
            </a:r>
            <a:r>
              <a:rPr lang="cs-CZ" dirty="0"/>
              <a:t> box</a:t>
            </a:r>
          </a:p>
          <a:p>
            <a:r>
              <a:rPr lang="cs-CZ" dirty="0"/>
              <a:t>To </a:t>
            </a:r>
            <a:r>
              <a:rPr lang="cs-CZ" dirty="0" err="1"/>
              <a:t>look</a:t>
            </a:r>
            <a:r>
              <a:rPr lang="cs-CZ" dirty="0"/>
              <a:t> </a:t>
            </a:r>
            <a:r>
              <a:rPr lang="cs-CZ" dirty="0" err="1"/>
              <a:t>at</a:t>
            </a:r>
            <a:r>
              <a:rPr lang="cs-CZ" dirty="0"/>
              <a:t> </a:t>
            </a:r>
            <a:r>
              <a:rPr lang="cs-CZ" dirty="0" err="1"/>
              <a:t>things</a:t>
            </a:r>
            <a:r>
              <a:rPr lang="cs-CZ" dirty="0"/>
              <a:t> </a:t>
            </a:r>
            <a:r>
              <a:rPr lang="cs-CZ" dirty="0" err="1"/>
              <a:t>from</a:t>
            </a:r>
            <a:r>
              <a:rPr lang="cs-CZ" dirty="0"/>
              <a:t> many </a:t>
            </a:r>
            <a:r>
              <a:rPr lang="cs-CZ" dirty="0" err="1"/>
              <a:t>different</a:t>
            </a:r>
            <a:r>
              <a:rPr lang="cs-CZ" dirty="0"/>
              <a:t> </a:t>
            </a:r>
            <a:r>
              <a:rPr lang="cs-CZ" dirty="0" err="1"/>
              <a:t>perspectives</a:t>
            </a:r>
            <a:endParaRPr lang="cs-CZ" dirty="0"/>
          </a:p>
          <a:p>
            <a:r>
              <a:rPr lang="cs-CZ" dirty="0"/>
              <a:t>As a </a:t>
            </a:r>
            <a:r>
              <a:rPr lang="cs-CZ" dirty="0" err="1"/>
              <a:t>warm</a:t>
            </a:r>
            <a:r>
              <a:rPr lang="cs-CZ" dirty="0"/>
              <a:t>-up </a:t>
            </a:r>
            <a:r>
              <a:rPr lang="cs-CZ" dirty="0" err="1"/>
              <a:t>or</a:t>
            </a:r>
            <a:r>
              <a:rPr lang="cs-CZ"/>
              <a:t> a brain </a:t>
            </a:r>
            <a:r>
              <a:rPr lang="cs-CZ" dirty="0" err="1"/>
              <a:t>breaker</a:t>
            </a:r>
            <a:endParaRPr lang="cs-CZ" dirty="0"/>
          </a:p>
        </p:txBody>
      </p:sp>
    </p:spTree>
    <p:extLst>
      <p:ext uri="{BB962C8B-B14F-4D97-AF65-F5344CB8AC3E}">
        <p14:creationId xmlns:p14="http://schemas.microsoft.com/office/powerpoint/2010/main" val="280868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2E4BAE-029E-654E-B677-033DD1A88B92}"/>
              </a:ext>
            </a:extLst>
          </p:cNvPr>
          <p:cNvSpPr>
            <a:spLocks noGrp="1"/>
          </p:cNvSpPr>
          <p:nvPr>
            <p:ph type="title"/>
          </p:nvPr>
        </p:nvSpPr>
        <p:spPr/>
        <p:txBody>
          <a:bodyPr/>
          <a:lstStyle/>
          <a:p>
            <a:r>
              <a:rPr lang="cs-CZ" dirty="0"/>
              <a:t>Program</a:t>
            </a:r>
          </a:p>
        </p:txBody>
      </p:sp>
      <p:sp>
        <p:nvSpPr>
          <p:cNvPr id="3" name="Zástupný symbol pro obsah 2">
            <a:extLst>
              <a:ext uri="{FF2B5EF4-FFF2-40B4-BE49-F238E27FC236}">
                <a16:creationId xmlns:a16="http://schemas.microsoft.com/office/drawing/2014/main" id="{1C9E4290-3007-0742-95BB-528D67BE472D}"/>
              </a:ext>
            </a:extLst>
          </p:cNvPr>
          <p:cNvSpPr>
            <a:spLocks noGrp="1"/>
          </p:cNvSpPr>
          <p:nvPr>
            <p:ph idx="1"/>
          </p:nvPr>
        </p:nvSpPr>
        <p:spPr/>
        <p:txBody>
          <a:bodyPr/>
          <a:lstStyle/>
          <a:p>
            <a:r>
              <a:rPr lang="cs-CZ" dirty="0" err="1"/>
              <a:t>What</a:t>
            </a:r>
            <a:r>
              <a:rPr lang="cs-CZ" dirty="0"/>
              <a:t> </a:t>
            </a:r>
            <a:r>
              <a:rPr lang="cs-CZ" dirty="0" err="1"/>
              <a:t>makes</a:t>
            </a:r>
            <a:r>
              <a:rPr lang="cs-CZ" dirty="0"/>
              <a:t> </a:t>
            </a:r>
            <a:r>
              <a:rPr lang="cs-CZ" dirty="0" err="1"/>
              <a:t>me</a:t>
            </a:r>
            <a:r>
              <a:rPr lang="cs-CZ" dirty="0"/>
              <a:t> </a:t>
            </a:r>
            <a:r>
              <a:rPr lang="cs-CZ" dirty="0" err="1"/>
              <a:t>me</a:t>
            </a:r>
            <a:r>
              <a:rPr lang="cs-CZ" dirty="0"/>
              <a:t> – </a:t>
            </a:r>
            <a:r>
              <a:rPr lang="cs-CZ" dirty="0" err="1"/>
              <a:t>getting</a:t>
            </a:r>
            <a:r>
              <a:rPr lang="cs-CZ" dirty="0"/>
              <a:t> to </a:t>
            </a:r>
            <a:r>
              <a:rPr lang="cs-CZ" dirty="0" err="1"/>
              <a:t>know</a:t>
            </a:r>
            <a:r>
              <a:rPr lang="cs-CZ" dirty="0"/>
              <a:t> </a:t>
            </a:r>
            <a:r>
              <a:rPr lang="cs-CZ" dirty="0" err="1"/>
              <a:t>your</a:t>
            </a:r>
            <a:r>
              <a:rPr lang="cs-CZ" dirty="0"/>
              <a:t> </a:t>
            </a:r>
            <a:r>
              <a:rPr lang="cs-CZ" dirty="0" err="1"/>
              <a:t>teacher</a:t>
            </a:r>
            <a:endParaRPr lang="cs-CZ" dirty="0"/>
          </a:p>
          <a:p>
            <a:r>
              <a:rPr lang="cs-CZ" dirty="0" err="1"/>
              <a:t>Ladybird</a:t>
            </a:r>
            <a:r>
              <a:rPr lang="cs-CZ" dirty="0"/>
              <a:t> – </a:t>
            </a:r>
            <a:r>
              <a:rPr lang="cs-CZ" dirty="0" err="1"/>
              <a:t>getting</a:t>
            </a:r>
            <a:r>
              <a:rPr lang="cs-CZ" dirty="0"/>
              <a:t> to </a:t>
            </a:r>
            <a:r>
              <a:rPr lang="cs-CZ" dirty="0" err="1"/>
              <a:t>know</a:t>
            </a:r>
            <a:r>
              <a:rPr lang="cs-CZ" dirty="0"/>
              <a:t> </a:t>
            </a:r>
            <a:r>
              <a:rPr lang="cs-CZ" dirty="0" err="1"/>
              <a:t>each</a:t>
            </a:r>
            <a:r>
              <a:rPr lang="cs-CZ" dirty="0"/>
              <a:t> </a:t>
            </a:r>
            <a:r>
              <a:rPr lang="cs-CZ" dirty="0" err="1"/>
              <a:t>other</a:t>
            </a:r>
            <a:endParaRPr lang="cs-CZ" dirty="0"/>
          </a:p>
          <a:p>
            <a:r>
              <a:rPr lang="cs-CZ" dirty="0" err="1"/>
              <a:t>Definition</a:t>
            </a:r>
            <a:r>
              <a:rPr lang="cs-CZ" dirty="0"/>
              <a:t> </a:t>
            </a:r>
            <a:r>
              <a:rPr lang="cs-CZ" dirty="0" err="1"/>
              <a:t>of</a:t>
            </a:r>
            <a:r>
              <a:rPr lang="cs-CZ" dirty="0"/>
              <a:t> </a:t>
            </a:r>
            <a:r>
              <a:rPr lang="cs-CZ" dirty="0" err="1"/>
              <a:t>creativity</a:t>
            </a:r>
            <a:r>
              <a:rPr lang="cs-CZ" dirty="0"/>
              <a:t> and </a:t>
            </a:r>
            <a:r>
              <a:rPr lang="cs-CZ" dirty="0" err="1"/>
              <a:t>why</a:t>
            </a:r>
            <a:r>
              <a:rPr lang="cs-CZ" dirty="0"/>
              <a:t> </a:t>
            </a:r>
            <a:r>
              <a:rPr lang="cs-CZ" dirty="0" err="1"/>
              <a:t>it</a:t>
            </a:r>
            <a:r>
              <a:rPr lang="cs-CZ" dirty="0"/>
              <a:t> </a:t>
            </a:r>
            <a:r>
              <a:rPr lang="cs-CZ" dirty="0" err="1"/>
              <a:t>is</a:t>
            </a:r>
            <a:r>
              <a:rPr lang="cs-CZ" dirty="0"/>
              <a:t> </a:t>
            </a:r>
            <a:r>
              <a:rPr lang="cs-CZ" dirty="0" err="1"/>
              <a:t>important</a:t>
            </a:r>
            <a:endParaRPr lang="cs-CZ" dirty="0"/>
          </a:p>
          <a:p>
            <a:r>
              <a:rPr lang="cs-CZ" dirty="0" err="1"/>
              <a:t>Components</a:t>
            </a:r>
            <a:r>
              <a:rPr lang="cs-CZ" dirty="0"/>
              <a:t> </a:t>
            </a:r>
            <a:r>
              <a:rPr lang="cs-CZ" dirty="0" err="1"/>
              <a:t>of</a:t>
            </a:r>
            <a:r>
              <a:rPr lang="cs-CZ" dirty="0"/>
              <a:t> </a:t>
            </a:r>
            <a:r>
              <a:rPr lang="cs-CZ" dirty="0" err="1"/>
              <a:t>creativity</a:t>
            </a:r>
            <a:endParaRPr lang="cs-CZ" dirty="0"/>
          </a:p>
          <a:p>
            <a:r>
              <a:rPr lang="cs-CZ" dirty="0" err="1"/>
              <a:t>Tests</a:t>
            </a:r>
            <a:r>
              <a:rPr lang="cs-CZ" dirty="0"/>
              <a:t> </a:t>
            </a:r>
            <a:r>
              <a:rPr lang="cs-CZ" dirty="0" err="1"/>
              <a:t>of</a:t>
            </a:r>
            <a:r>
              <a:rPr lang="cs-CZ" dirty="0"/>
              <a:t> </a:t>
            </a:r>
            <a:r>
              <a:rPr lang="cs-CZ" dirty="0" err="1"/>
              <a:t>creativity</a:t>
            </a:r>
            <a:endParaRPr lang="cs-CZ" dirty="0"/>
          </a:p>
        </p:txBody>
      </p:sp>
    </p:spTree>
    <p:extLst>
      <p:ext uri="{BB962C8B-B14F-4D97-AF65-F5344CB8AC3E}">
        <p14:creationId xmlns:p14="http://schemas.microsoft.com/office/powerpoint/2010/main" val="4041082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2155C1-A69A-F946-836E-D5093F35D62D}"/>
              </a:ext>
            </a:extLst>
          </p:cNvPr>
          <p:cNvSpPr>
            <a:spLocks noGrp="1"/>
          </p:cNvSpPr>
          <p:nvPr>
            <p:ph type="title"/>
          </p:nvPr>
        </p:nvSpPr>
        <p:spPr/>
        <p:txBody>
          <a:bodyPr/>
          <a:lstStyle/>
          <a:p>
            <a:r>
              <a:rPr lang="cs-CZ" dirty="0" err="1"/>
              <a:t>Components</a:t>
            </a:r>
            <a:r>
              <a:rPr lang="cs-CZ" dirty="0"/>
              <a:t> </a:t>
            </a:r>
            <a:r>
              <a:rPr lang="cs-CZ" dirty="0" err="1"/>
              <a:t>of</a:t>
            </a:r>
            <a:r>
              <a:rPr lang="cs-CZ" dirty="0"/>
              <a:t> </a:t>
            </a:r>
            <a:r>
              <a:rPr lang="cs-CZ" dirty="0" err="1"/>
              <a:t>creativity</a:t>
            </a:r>
            <a:endParaRPr lang="cs-CZ" dirty="0"/>
          </a:p>
        </p:txBody>
      </p:sp>
      <p:sp>
        <p:nvSpPr>
          <p:cNvPr id="3" name="Zástupný symbol pro obsah 2">
            <a:extLst>
              <a:ext uri="{FF2B5EF4-FFF2-40B4-BE49-F238E27FC236}">
                <a16:creationId xmlns:a16="http://schemas.microsoft.com/office/drawing/2014/main" id="{240714FD-8108-8540-87E0-0BD5F4482B65}"/>
              </a:ext>
            </a:extLst>
          </p:cNvPr>
          <p:cNvSpPr>
            <a:spLocks noGrp="1"/>
          </p:cNvSpPr>
          <p:nvPr>
            <p:ph idx="1"/>
          </p:nvPr>
        </p:nvSpPr>
        <p:spPr/>
        <p:txBody>
          <a:bodyPr/>
          <a:lstStyle/>
          <a:p>
            <a:r>
              <a:rPr lang="cs-CZ" dirty="0" err="1"/>
              <a:t>Creativity</a:t>
            </a:r>
            <a:r>
              <a:rPr lang="cs-CZ" dirty="0"/>
              <a:t>, </a:t>
            </a:r>
            <a:r>
              <a:rPr lang="cs-CZ" dirty="0" err="1"/>
              <a:t>Culture</a:t>
            </a:r>
            <a:r>
              <a:rPr lang="cs-CZ" dirty="0"/>
              <a:t> and </a:t>
            </a:r>
            <a:r>
              <a:rPr lang="cs-CZ" dirty="0" err="1"/>
              <a:t>Education</a:t>
            </a:r>
            <a:r>
              <a:rPr lang="cs-CZ" dirty="0"/>
              <a:t> (2011), </a:t>
            </a:r>
            <a:r>
              <a:rPr lang="cs-CZ" dirty="0" err="1"/>
              <a:t>an</a:t>
            </a:r>
            <a:r>
              <a:rPr lang="cs-CZ" dirty="0"/>
              <a:t> </a:t>
            </a:r>
            <a:r>
              <a:rPr lang="cs-CZ" dirty="0" err="1"/>
              <a:t>international</a:t>
            </a:r>
            <a:r>
              <a:rPr lang="cs-CZ" dirty="0"/>
              <a:t> </a:t>
            </a:r>
            <a:r>
              <a:rPr lang="cs-CZ" dirty="0" err="1"/>
              <a:t>foundation</a:t>
            </a:r>
            <a:r>
              <a:rPr lang="cs-CZ" dirty="0"/>
              <a:t> </a:t>
            </a:r>
            <a:r>
              <a:rPr lang="cs-CZ" dirty="0" err="1"/>
              <a:t>for</a:t>
            </a:r>
            <a:r>
              <a:rPr lang="cs-CZ" dirty="0"/>
              <a:t> </a:t>
            </a:r>
            <a:r>
              <a:rPr lang="cs-CZ" dirty="0" err="1"/>
              <a:t>creative</a:t>
            </a:r>
            <a:r>
              <a:rPr lang="cs-CZ" dirty="0"/>
              <a:t> </a:t>
            </a:r>
            <a:r>
              <a:rPr lang="cs-CZ" dirty="0" err="1"/>
              <a:t>learning</a:t>
            </a:r>
            <a:r>
              <a:rPr lang="cs-CZ" dirty="0"/>
              <a:t>, </a:t>
            </a:r>
            <a:r>
              <a:rPr lang="cs-CZ" b="1" dirty="0" err="1"/>
              <a:t>developed</a:t>
            </a:r>
            <a:r>
              <a:rPr lang="cs-CZ" b="1" dirty="0"/>
              <a:t> a </a:t>
            </a:r>
            <a:r>
              <a:rPr lang="cs-CZ" b="1" dirty="0" err="1"/>
              <a:t>framework</a:t>
            </a:r>
            <a:r>
              <a:rPr lang="cs-CZ" b="1" dirty="0"/>
              <a:t> </a:t>
            </a:r>
            <a:r>
              <a:rPr lang="cs-CZ" b="1" dirty="0" err="1"/>
              <a:t>identifying</a:t>
            </a:r>
            <a:r>
              <a:rPr lang="cs-CZ" b="1" dirty="0"/>
              <a:t> </a:t>
            </a:r>
            <a:r>
              <a:rPr lang="cs-CZ" b="1" dirty="0" err="1"/>
              <a:t>creative</a:t>
            </a:r>
            <a:r>
              <a:rPr lang="cs-CZ" b="1" dirty="0"/>
              <a:t> </a:t>
            </a:r>
            <a:r>
              <a:rPr lang="cs-CZ" b="1" dirty="0" err="1"/>
              <a:t>skills</a:t>
            </a:r>
            <a:r>
              <a:rPr lang="cs-CZ" b="1" dirty="0"/>
              <a:t> </a:t>
            </a:r>
            <a:r>
              <a:rPr lang="cs-CZ" dirty="0"/>
              <a:t>and </a:t>
            </a:r>
            <a:r>
              <a:rPr lang="cs-CZ" dirty="0" err="1"/>
              <a:t>behaviours</a:t>
            </a:r>
            <a:r>
              <a:rPr lang="cs-CZ" dirty="0"/>
              <a:t> in </a:t>
            </a:r>
            <a:r>
              <a:rPr lang="cs-CZ" dirty="0" err="1"/>
              <a:t>children</a:t>
            </a:r>
            <a:r>
              <a:rPr lang="cs-CZ" dirty="0"/>
              <a:t> </a:t>
            </a:r>
            <a:r>
              <a:rPr lang="cs-CZ" dirty="0" err="1"/>
              <a:t>aged</a:t>
            </a:r>
            <a:r>
              <a:rPr lang="cs-CZ" dirty="0"/>
              <a:t> 5 </a:t>
            </a:r>
            <a:r>
              <a:rPr lang="cs-CZ" dirty="0" err="1"/>
              <a:t>years</a:t>
            </a:r>
            <a:r>
              <a:rPr lang="cs-CZ" dirty="0"/>
              <a:t> and up.</a:t>
            </a:r>
          </a:p>
          <a:p>
            <a:r>
              <a:rPr lang="cs-CZ" dirty="0" err="1"/>
              <a:t>It</a:t>
            </a:r>
            <a:r>
              <a:rPr lang="cs-CZ" dirty="0"/>
              <a:t> </a:t>
            </a:r>
            <a:r>
              <a:rPr lang="cs-CZ" dirty="0" err="1"/>
              <a:t>is</a:t>
            </a:r>
            <a:r>
              <a:rPr lang="cs-CZ" dirty="0"/>
              <a:t> </a:t>
            </a:r>
            <a:r>
              <a:rPr lang="cs-CZ" dirty="0" err="1"/>
              <a:t>advised</a:t>
            </a:r>
            <a:r>
              <a:rPr lang="cs-CZ" dirty="0"/>
              <a:t> to use </a:t>
            </a:r>
            <a:r>
              <a:rPr lang="cs-CZ" dirty="0" err="1"/>
              <a:t>this</a:t>
            </a:r>
            <a:r>
              <a:rPr lang="cs-CZ" dirty="0"/>
              <a:t> Framework in </a:t>
            </a:r>
            <a:r>
              <a:rPr lang="cs-CZ" dirty="0" err="1"/>
              <a:t>the</a:t>
            </a:r>
            <a:r>
              <a:rPr lang="cs-CZ" dirty="0"/>
              <a:t> </a:t>
            </a:r>
            <a:r>
              <a:rPr lang="cs-CZ" dirty="0" err="1"/>
              <a:t>planning</a:t>
            </a:r>
            <a:r>
              <a:rPr lang="cs-CZ" dirty="0"/>
              <a:t> and </a:t>
            </a:r>
            <a:r>
              <a:rPr lang="cs-CZ" dirty="0" err="1"/>
              <a:t>development</a:t>
            </a:r>
            <a:r>
              <a:rPr lang="cs-CZ" dirty="0"/>
              <a:t> </a:t>
            </a:r>
            <a:r>
              <a:rPr lang="cs-CZ" dirty="0" err="1"/>
              <a:t>of</a:t>
            </a:r>
            <a:r>
              <a:rPr lang="cs-CZ" dirty="0"/>
              <a:t> </a:t>
            </a:r>
            <a:r>
              <a:rPr lang="cs-CZ" dirty="0" err="1"/>
              <a:t>any</a:t>
            </a:r>
            <a:r>
              <a:rPr lang="cs-CZ" dirty="0"/>
              <a:t> </a:t>
            </a:r>
            <a:r>
              <a:rPr lang="cs-CZ" dirty="0" err="1"/>
              <a:t>teaching</a:t>
            </a:r>
            <a:r>
              <a:rPr lang="cs-CZ" dirty="0"/>
              <a:t> and </a:t>
            </a:r>
            <a:r>
              <a:rPr lang="cs-CZ" dirty="0" err="1"/>
              <a:t>learning</a:t>
            </a:r>
            <a:r>
              <a:rPr lang="cs-CZ" dirty="0"/>
              <a:t> </a:t>
            </a:r>
            <a:r>
              <a:rPr lang="cs-CZ" dirty="0" err="1"/>
              <a:t>approaches</a:t>
            </a:r>
            <a:r>
              <a:rPr lang="cs-CZ" dirty="0"/>
              <a:t> </a:t>
            </a:r>
            <a:r>
              <a:rPr lang="cs-CZ" b="1" dirty="0" err="1"/>
              <a:t>with</a:t>
            </a:r>
            <a:r>
              <a:rPr lang="cs-CZ" b="1" dirty="0"/>
              <a:t> </a:t>
            </a:r>
            <a:r>
              <a:rPr lang="cs-CZ" b="1" dirty="0" err="1"/>
              <a:t>the</a:t>
            </a:r>
            <a:r>
              <a:rPr lang="cs-CZ" b="1" dirty="0"/>
              <a:t> </a:t>
            </a:r>
            <a:r>
              <a:rPr lang="cs-CZ" b="1" dirty="0" err="1"/>
              <a:t>aim</a:t>
            </a:r>
            <a:r>
              <a:rPr lang="cs-CZ" b="1" dirty="0"/>
              <a:t> </a:t>
            </a:r>
            <a:r>
              <a:rPr lang="cs-CZ" b="1" dirty="0" err="1"/>
              <a:t>of</a:t>
            </a:r>
            <a:r>
              <a:rPr lang="cs-CZ" b="1" dirty="0"/>
              <a:t> </a:t>
            </a:r>
            <a:r>
              <a:rPr lang="cs-CZ" b="1" dirty="0" err="1"/>
              <a:t>unlocking</a:t>
            </a:r>
            <a:r>
              <a:rPr lang="cs-CZ" b="1" dirty="0"/>
              <a:t> </a:t>
            </a:r>
            <a:r>
              <a:rPr lang="cs-CZ" b="1" dirty="0" err="1"/>
              <a:t>the</a:t>
            </a:r>
            <a:r>
              <a:rPr lang="cs-CZ" b="1" dirty="0"/>
              <a:t> </a:t>
            </a:r>
            <a:r>
              <a:rPr lang="cs-CZ" b="1" dirty="0" err="1"/>
              <a:t>creativity</a:t>
            </a:r>
            <a:r>
              <a:rPr lang="cs-CZ" b="1" dirty="0"/>
              <a:t> </a:t>
            </a:r>
            <a:r>
              <a:rPr lang="cs-CZ" dirty="0" err="1"/>
              <a:t>of</a:t>
            </a:r>
            <a:r>
              <a:rPr lang="cs-CZ" dirty="0"/>
              <a:t> </a:t>
            </a:r>
            <a:r>
              <a:rPr lang="cs-CZ" dirty="0" err="1"/>
              <a:t>children</a:t>
            </a:r>
            <a:r>
              <a:rPr lang="cs-CZ" dirty="0"/>
              <a:t> and </a:t>
            </a:r>
            <a:r>
              <a:rPr lang="cs-CZ" dirty="0" err="1"/>
              <a:t>young</a:t>
            </a:r>
            <a:r>
              <a:rPr lang="cs-CZ" dirty="0"/>
              <a:t> </a:t>
            </a:r>
            <a:r>
              <a:rPr lang="cs-CZ" dirty="0" err="1"/>
              <a:t>people</a:t>
            </a:r>
            <a:r>
              <a:rPr lang="cs-CZ" dirty="0"/>
              <a:t>.</a:t>
            </a:r>
          </a:p>
          <a:p>
            <a:r>
              <a:rPr lang="cs-CZ" dirty="0"/>
              <a:t>These </a:t>
            </a:r>
            <a:r>
              <a:rPr lang="cs-CZ" dirty="0" err="1"/>
              <a:t>skills</a:t>
            </a:r>
            <a:r>
              <a:rPr lang="cs-CZ" dirty="0"/>
              <a:t> and </a:t>
            </a:r>
            <a:r>
              <a:rPr lang="cs-CZ" dirty="0" err="1"/>
              <a:t>behaviours</a:t>
            </a:r>
            <a:r>
              <a:rPr lang="cs-CZ" dirty="0"/>
              <a:t> </a:t>
            </a:r>
            <a:r>
              <a:rPr lang="cs-CZ" dirty="0" err="1"/>
              <a:t>were</a:t>
            </a:r>
            <a:r>
              <a:rPr lang="cs-CZ" dirty="0"/>
              <a:t> </a:t>
            </a:r>
            <a:r>
              <a:rPr lang="cs-CZ" dirty="0" err="1"/>
              <a:t>defined</a:t>
            </a:r>
            <a:r>
              <a:rPr lang="cs-CZ" dirty="0"/>
              <a:t> as: …</a:t>
            </a:r>
          </a:p>
        </p:txBody>
      </p:sp>
    </p:spTree>
    <p:extLst>
      <p:ext uri="{BB962C8B-B14F-4D97-AF65-F5344CB8AC3E}">
        <p14:creationId xmlns:p14="http://schemas.microsoft.com/office/powerpoint/2010/main" val="21738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3">
            <a:extLst>
              <a:ext uri="{FF2B5EF4-FFF2-40B4-BE49-F238E27FC236}">
                <a16:creationId xmlns:a16="http://schemas.microsoft.com/office/drawing/2014/main" id="{F64D19EC-F4D0-B44B-AB26-D0B99DB1251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88204" y="327413"/>
            <a:ext cx="6103921" cy="6027622"/>
          </a:xfrm>
          <a:prstGeom prst="rect">
            <a:avLst/>
          </a:prstGeom>
        </p:spPr>
      </p:pic>
      <p:sp>
        <p:nvSpPr>
          <p:cNvPr id="3" name="Obdélník 2">
            <a:extLst>
              <a:ext uri="{FF2B5EF4-FFF2-40B4-BE49-F238E27FC236}">
                <a16:creationId xmlns:a16="http://schemas.microsoft.com/office/drawing/2014/main" id="{F2ECFAD1-2732-DB42-B55A-3A17D0F2B0B6}"/>
              </a:ext>
            </a:extLst>
          </p:cNvPr>
          <p:cNvSpPr/>
          <p:nvPr/>
        </p:nvSpPr>
        <p:spPr>
          <a:xfrm>
            <a:off x="2005264" y="6355035"/>
            <a:ext cx="9817768" cy="369332"/>
          </a:xfrm>
          <a:prstGeom prst="rect">
            <a:avLst/>
          </a:prstGeom>
        </p:spPr>
        <p:txBody>
          <a:bodyPr wrap="square">
            <a:spAutoFit/>
          </a:bodyPr>
          <a:lstStyle/>
          <a:p>
            <a:r>
              <a:rPr lang="cs-CZ" dirty="0">
                <a:hlinkClick r:id="rId3"/>
              </a:rPr>
              <a:t>http://www.creativetallis.com/creative-learning-development-fund.html</a:t>
            </a:r>
            <a:r>
              <a:rPr lang="cs-CZ" dirty="0"/>
              <a:t> </a:t>
            </a:r>
          </a:p>
        </p:txBody>
      </p:sp>
    </p:spTree>
    <p:extLst>
      <p:ext uri="{BB962C8B-B14F-4D97-AF65-F5344CB8AC3E}">
        <p14:creationId xmlns:p14="http://schemas.microsoft.com/office/powerpoint/2010/main" val="330900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412BB1-C671-A647-9A27-C3BEE7B4CD17}"/>
              </a:ext>
            </a:extLst>
          </p:cNvPr>
          <p:cNvSpPr>
            <a:spLocks noGrp="1"/>
          </p:cNvSpPr>
          <p:nvPr>
            <p:ph type="title"/>
          </p:nvPr>
        </p:nvSpPr>
        <p:spPr/>
        <p:txBody>
          <a:bodyPr/>
          <a:lstStyle/>
          <a:p>
            <a:r>
              <a:rPr lang="cs-CZ" dirty="0"/>
              <a:t>CREDIT REQUIREMENTS</a:t>
            </a:r>
          </a:p>
        </p:txBody>
      </p:sp>
      <p:sp>
        <p:nvSpPr>
          <p:cNvPr id="3" name="Zástupný symbol pro obsah 2">
            <a:extLst>
              <a:ext uri="{FF2B5EF4-FFF2-40B4-BE49-F238E27FC236}">
                <a16:creationId xmlns:a16="http://schemas.microsoft.com/office/drawing/2014/main" id="{A00E7446-1416-4148-A969-FBAB2B3A125E}"/>
              </a:ext>
            </a:extLst>
          </p:cNvPr>
          <p:cNvSpPr>
            <a:spLocks noGrp="1"/>
          </p:cNvSpPr>
          <p:nvPr>
            <p:ph idx="1"/>
          </p:nvPr>
        </p:nvSpPr>
        <p:spPr/>
        <p:txBody>
          <a:bodyPr/>
          <a:lstStyle/>
          <a:p>
            <a:r>
              <a:rPr lang="cs-CZ" dirty="0"/>
              <a:t>max. 20% absence (</a:t>
            </a:r>
            <a:r>
              <a:rPr lang="cs-CZ" dirty="0" err="1"/>
              <a:t>which</a:t>
            </a:r>
            <a:r>
              <a:rPr lang="cs-CZ" dirty="0"/>
              <a:t> </a:t>
            </a:r>
            <a:r>
              <a:rPr lang="cs-CZ" dirty="0" err="1"/>
              <a:t>means</a:t>
            </a:r>
            <a:r>
              <a:rPr lang="cs-CZ" dirty="0"/>
              <a:t> 1 </a:t>
            </a:r>
            <a:r>
              <a:rPr lang="cs-CZ" dirty="0" err="1"/>
              <a:t>whole</a:t>
            </a:r>
            <a:r>
              <a:rPr lang="cs-CZ" dirty="0"/>
              <a:t> session)</a:t>
            </a:r>
          </a:p>
          <a:p>
            <a:r>
              <a:rPr lang="cs-CZ" dirty="0" err="1"/>
              <a:t>completed</a:t>
            </a:r>
            <a:r>
              <a:rPr lang="cs-CZ" dirty="0"/>
              <a:t> </a:t>
            </a:r>
            <a:r>
              <a:rPr lang="cs-CZ" dirty="0" err="1"/>
              <a:t>outdoor</a:t>
            </a:r>
            <a:r>
              <a:rPr lang="cs-CZ" dirty="0"/>
              <a:t> </a:t>
            </a:r>
            <a:r>
              <a:rPr lang="cs-CZ" dirty="0" err="1"/>
              <a:t>group</a:t>
            </a:r>
            <a:r>
              <a:rPr lang="cs-CZ" dirty="0"/>
              <a:t> </a:t>
            </a:r>
            <a:r>
              <a:rPr lang="cs-CZ" dirty="0" err="1"/>
              <a:t>activity</a:t>
            </a:r>
            <a:r>
              <a:rPr lang="cs-CZ" dirty="0"/>
              <a:t> (31st </a:t>
            </a:r>
            <a:r>
              <a:rPr lang="cs-CZ" dirty="0" err="1"/>
              <a:t>October</a:t>
            </a:r>
            <a:r>
              <a:rPr lang="cs-CZ" dirty="0"/>
              <a:t>)</a:t>
            </a:r>
          </a:p>
          <a:p>
            <a:r>
              <a:rPr lang="cs-CZ" dirty="0" err="1"/>
              <a:t>regular</a:t>
            </a:r>
            <a:r>
              <a:rPr lang="cs-CZ" dirty="0"/>
              <a:t> </a:t>
            </a:r>
            <a:r>
              <a:rPr lang="cs-CZ" dirty="0" err="1"/>
              <a:t>assignments</a:t>
            </a:r>
            <a:r>
              <a:rPr lang="cs-CZ" dirty="0"/>
              <a:t> </a:t>
            </a:r>
            <a:r>
              <a:rPr lang="cs-CZ" dirty="0" err="1"/>
              <a:t>after</a:t>
            </a:r>
            <a:r>
              <a:rPr lang="cs-CZ" dirty="0"/>
              <a:t> </a:t>
            </a:r>
            <a:r>
              <a:rPr lang="cs-CZ" dirty="0" err="1"/>
              <a:t>each</a:t>
            </a:r>
            <a:r>
              <a:rPr lang="cs-CZ" dirty="0"/>
              <a:t> session </a:t>
            </a:r>
          </a:p>
          <a:p>
            <a:r>
              <a:rPr lang="cs-CZ" dirty="0"/>
              <a:t>NO EXAM OR FINAL PROJECT AT THE END!</a:t>
            </a:r>
          </a:p>
        </p:txBody>
      </p:sp>
    </p:spTree>
    <p:extLst>
      <p:ext uri="{BB962C8B-B14F-4D97-AF65-F5344CB8AC3E}">
        <p14:creationId xmlns:p14="http://schemas.microsoft.com/office/powerpoint/2010/main" val="3760113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54379" y="1025911"/>
            <a:ext cx="10571998" cy="970450"/>
          </a:xfrm>
        </p:spPr>
        <p:txBody>
          <a:bodyPr>
            <a:normAutofit fontScale="90000"/>
          </a:bodyPr>
          <a:lstStyle/>
          <a:p>
            <a:br>
              <a:rPr lang="cs-CZ" dirty="0"/>
            </a:br>
            <a:r>
              <a:rPr lang="cs-CZ" dirty="0"/>
              <a:t>Petra </a:t>
            </a:r>
            <a:r>
              <a:rPr lang="cs-CZ" dirty="0" err="1"/>
              <a:t>Vallin</a:t>
            </a:r>
            <a:br>
              <a:rPr lang="cs-CZ" dirty="0"/>
            </a:br>
            <a:endParaRPr lang="cs-CZ" dirty="0"/>
          </a:p>
        </p:txBody>
      </p:sp>
      <p:sp>
        <p:nvSpPr>
          <p:cNvPr id="3" name="Zástupný symbol pro obsah 2"/>
          <p:cNvSpPr>
            <a:spLocks noGrp="1"/>
          </p:cNvSpPr>
          <p:nvPr>
            <p:ph idx="1"/>
          </p:nvPr>
        </p:nvSpPr>
        <p:spPr/>
        <p:txBody>
          <a:bodyPr/>
          <a:lstStyle/>
          <a:p>
            <a:endParaRPr lang="cs-CZ" dirty="0"/>
          </a:p>
          <a:p>
            <a:endParaRPr lang="cs-CZ" dirty="0"/>
          </a:p>
          <a:p>
            <a:endParaRPr lang="cs-CZ" dirty="0"/>
          </a:p>
          <a:p>
            <a:endParaRPr lang="cs-CZ" dirty="0"/>
          </a:p>
          <a:p>
            <a:endParaRPr lang="cs-CZ" dirty="0"/>
          </a:p>
          <a:p>
            <a:pPr>
              <a:buNone/>
            </a:pPr>
            <a:endParaRPr lang="cs-CZ" dirty="0"/>
          </a:p>
        </p:txBody>
      </p:sp>
      <p:sp>
        <p:nvSpPr>
          <p:cNvPr id="4" name="TextovéPole 3">
            <a:extLst>
              <a:ext uri="{FF2B5EF4-FFF2-40B4-BE49-F238E27FC236}">
                <a16:creationId xmlns:a16="http://schemas.microsoft.com/office/drawing/2014/main" id="{E94380EA-BA29-0F4D-9E4B-29502FE95BF6}"/>
              </a:ext>
            </a:extLst>
          </p:cNvPr>
          <p:cNvSpPr txBox="1"/>
          <p:nvPr/>
        </p:nvSpPr>
        <p:spPr>
          <a:xfrm>
            <a:off x="5346700" y="2541424"/>
            <a:ext cx="5697077" cy="2031325"/>
          </a:xfrm>
          <a:prstGeom prst="rect">
            <a:avLst/>
          </a:prstGeom>
          <a:noFill/>
        </p:spPr>
        <p:txBody>
          <a:bodyPr wrap="square" rtlCol="0">
            <a:spAutoFit/>
          </a:bodyPr>
          <a:lstStyle/>
          <a:p>
            <a:r>
              <a:rPr lang="cs-CZ" dirty="0"/>
              <a:t>PhDr. Petra </a:t>
            </a:r>
            <a:r>
              <a:rPr lang="cs-CZ" dirty="0" err="1"/>
              <a:t>Vallin</a:t>
            </a:r>
            <a:r>
              <a:rPr lang="cs-CZ" dirty="0"/>
              <a:t>, Ph.D.</a:t>
            </a:r>
          </a:p>
          <a:p>
            <a:endParaRPr lang="cs-CZ" dirty="0"/>
          </a:p>
          <a:p>
            <a:r>
              <a:rPr lang="cs-CZ" dirty="0"/>
              <a:t>Department </a:t>
            </a:r>
            <a:r>
              <a:rPr lang="cs-CZ" dirty="0" err="1"/>
              <a:t>of</a:t>
            </a:r>
            <a:r>
              <a:rPr lang="cs-CZ" dirty="0"/>
              <a:t> </a:t>
            </a:r>
            <a:r>
              <a:rPr lang="cs-CZ" dirty="0" err="1"/>
              <a:t>Preprimary</a:t>
            </a:r>
            <a:r>
              <a:rPr lang="cs-CZ" dirty="0"/>
              <a:t> and </a:t>
            </a:r>
            <a:r>
              <a:rPr lang="cs-CZ" dirty="0" err="1"/>
              <a:t>Primary</a:t>
            </a:r>
            <a:r>
              <a:rPr lang="cs-CZ" dirty="0"/>
              <a:t> </a:t>
            </a:r>
            <a:r>
              <a:rPr lang="cs-CZ" dirty="0" err="1"/>
              <a:t>Education</a:t>
            </a:r>
            <a:endParaRPr lang="cs-CZ" dirty="0"/>
          </a:p>
          <a:p>
            <a:r>
              <a:rPr lang="cs-CZ" dirty="0" err="1"/>
              <a:t>Faculty</a:t>
            </a:r>
            <a:r>
              <a:rPr lang="cs-CZ" dirty="0"/>
              <a:t> </a:t>
            </a:r>
            <a:r>
              <a:rPr lang="cs-CZ" dirty="0" err="1"/>
              <a:t>of</a:t>
            </a:r>
            <a:r>
              <a:rPr lang="cs-CZ" dirty="0"/>
              <a:t> </a:t>
            </a:r>
            <a:r>
              <a:rPr lang="cs-CZ" dirty="0" err="1"/>
              <a:t>Education</a:t>
            </a:r>
            <a:r>
              <a:rPr lang="cs-CZ" dirty="0"/>
              <a:t>, Charles University in Prague</a:t>
            </a:r>
          </a:p>
          <a:p>
            <a:endParaRPr lang="cs-CZ" dirty="0"/>
          </a:p>
          <a:p>
            <a:r>
              <a:rPr lang="cs-CZ" dirty="0" err="1"/>
              <a:t>Contact</a:t>
            </a:r>
            <a:r>
              <a:rPr lang="cs-CZ" dirty="0"/>
              <a:t>: </a:t>
            </a:r>
            <a:r>
              <a:rPr lang="cs-CZ" dirty="0" err="1"/>
              <a:t>petra.vallin@pedf.cuni.cz</a:t>
            </a:r>
            <a:br>
              <a:rPr lang="cs-CZ" dirty="0"/>
            </a:br>
            <a:endParaRPr lang="cs-CZ" dirty="0"/>
          </a:p>
        </p:txBody>
      </p:sp>
      <p:pic>
        <p:nvPicPr>
          <p:cNvPr id="6" name="Obrázek 5">
            <a:extLst>
              <a:ext uri="{FF2B5EF4-FFF2-40B4-BE49-F238E27FC236}">
                <a16:creationId xmlns:a16="http://schemas.microsoft.com/office/drawing/2014/main" id="{1FAD8B06-425B-EA41-BFB6-4AD3B967C8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621" y="2541424"/>
            <a:ext cx="4030540" cy="35433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Task</a:t>
            </a:r>
            <a:r>
              <a:rPr lang="cs-CZ" dirty="0"/>
              <a:t> 1:</a:t>
            </a:r>
          </a:p>
        </p:txBody>
      </p:sp>
      <p:sp>
        <p:nvSpPr>
          <p:cNvPr id="3" name="Zástupný symbol pro obsah 2"/>
          <p:cNvSpPr>
            <a:spLocks noGrp="1"/>
          </p:cNvSpPr>
          <p:nvPr>
            <p:ph idx="1"/>
          </p:nvPr>
        </p:nvSpPr>
        <p:spPr/>
        <p:txBody>
          <a:bodyPr>
            <a:normAutofit/>
          </a:bodyPr>
          <a:lstStyle/>
          <a:p>
            <a:pPr marL="0" indent="0">
              <a:buNone/>
            </a:pPr>
            <a:r>
              <a:rPr lang="cs-CZ" sz="2400" dirty="0" err="1"/>
              <a:t>Take</a:t>
            </a:r>
            <a:r>
              <a:rPr lang="cs-CZ" sz="2400" dirty="0"/>
              <a:t> a </a:t>
            </a:r>
            <a:r>
              <a:rPr lang="cs-CZ" sz="2400" dirty="0" err="1"/>
              <a:t>small</a:t>
            </a:r>
            <a:r>
              <a:rPr lang="cs-CZ" sz="2400" dirty="0"/>
              <a:t> </a:t>
            </a:r>
            <a:r>
              <a:rPr lang="cs-CZ" sz="2400" dirty="0" err="1"/>
              <a:t>piece</a:t>
            </a:r>
            <a:r>
              <a:rPr lang="cs-CZ" sz="2400" dirty="0"/>
              <a:t> </a:t>
            </a:r>
            <a:r>
              <a:rPr lang="cs-CZ" sz="2400" dirty="0" err="1"/>
              <a:t>of</a:t>
            </a:r>
            <a:r>
              <a:rPr lang="cs-CZ" sz="2400" dirty="0"/>
              <a:t> </a:t>
            </a:r>
            <a:r>
              <a:rPr lang="cs-CZ" sz="2400" dirty="0" err="1"/>
              <a:t>paper</a:t>
            </a:r>
            <a:r>
              <a:rPr lang="cs-CZ" sz="2400" dirty="0"/>
              <a:t> and </a:t>
            </a:r>
            <a:r>
              <a:rPr lang="cs-CZ" sz="2400" dirty="0" err="1"/>
              <a:t>write</a:t>
            </a:r>
            <a:r>
              <a:rPr lang="cs-CZ" sz="2400" dirty="0"/>
              <a:t> </a:t>
            </a:r>
            <a:r>
              <a:rPr lang="cs-CZ" sz="2400" dirty="0" err="1"/>
              <a:t>answers</a:t>
            </a:r>
            <a:r>
              <a:rPr lang="cs-CZ" sz="2400" dirty="0"/>
              <a:t> to </a:t>
            </a:r>
            <a:r>
              <a:rPr lang="cs-CZ" sz="2400" dirty="0" err="1"/>
              <a:t>the</a:t>
            </a:r>
            <a:r>
              <a:rPr lang="cs-CZ" sz="2400" dirty="0"/>
              <a:t> </a:t>
            </a:r>
            <a:r>
              <a:rPr lang="cs-CZ" sz="2400" dirty="0" err="1"/>
              <a:t>following</a:t>
            </a:r>
            <a:r>
              <a:rPr lang="cs-CZ" sz="2400" dirty="0"/>
              <a:t> </a:t>
            </a:r>
            <a:r>
              <a:rPr lang="cs-CZ" sz="2400" dirty="0" err="1"/>
              <a:t>questions</a:t>
            </a:r>
            <a:r>
              <a:rPr lang="cs-CZ" sz="2400" dirty="0"/>
              <a:t>:</a:t>
            </a:r>
          </a:p>
          <a:p>
            <a:endParaRPr lang="cs-CZ" sz="2400" dirty="0"/>
          </a:p>
          <a:p>
            <a:pPr marL="0" indent="0">
              <a:buNone/>
            </a:pPr>
            <a:r>
              <a:rPr lang="cs-CZ" sz="2400" dirty="0"/>
              <a:t>1. </a:t>
            </a:r>
            <a:r>
              <a:rPr lang="cs-CZ" sz="2400" dirty="0" err="1"/>
              <a:t>What</a:t>
            </a:r>
            <a:r>
              <a:rPr lang="cs-CZ" sz="2400" dirty="0"/>
              <a:t> </a:t>
            </a:r>
            <a:r>
              <a:rPr lang="cs-CZ" sz="2400" dirty="0" err="1"/>
              <a:t>does</a:t>
            </a:r>
            <a:r>
              <a:rPr lang="cs-CZ" sz="2400" dirty="0"/>
              <a:t> </a:t>
            </a:r>
            <a:r>
              <a:rPr lang="cs-CZ" sz="2400" dirty="0" err="1"/>
              <a:t>creativity</a:t>
            </a:r>
            <a:r>
              <a:rPr lang="cs-CZ" sz="2400" dirty="0"/>
              <a:t> </a:t>
            </a:r>
            <a:r>
              <a:rPr lang="cs-CZ" sz="2400" dirty="0" err="1"/>
              <a:t>mean</a:t>
            </a:r>
            <a:r>
              <a:rPr lang="cs-CZ" sz="2400" dirty="0"/>
              <a:t> to </a:t>
            </a:r>
            <a:r>
              <a:rPr lang="cs-CZ" sz="2400" dirty="0" err="1"/>
              <a:t>me</a:t>
            </a:r>
            <a:r>
              <a:rPr lang="cs-CZ" sz="2400" dirty="0"/>
              <a:t>?</a:t>
            </a:r>
          </a:p>
          <a:p>
            <a:pPr marL="0" indent="0">
              <a:buNone/>
            </a:pPr>
            <a:r>
              <a:rPr lang="cs-CZ" sz="2400" dirty="0"/>
              <a:t>2. </a:t>
            </a:r>
            <a:r>
              <a:rPr lang="cs-CZ" sz="2400" dirty="0" err="1"/>
              <a:t>Why</a:t>
            </a:r>
            <a:r>
              <a:rPr lang="cs-CZ" sz="2400" dirty="0"/>
              <a:t> </a:t>
            </a:r>
            <a:r>
              <a:rPr lang="cs-CZ" sz="2400" dirty="0" err="1"/>
              <a:t>is</a:t>
            </a:r>
            <a:r>
              <a:rPr lang="cs-CZ" sz="2400" dirty="0"/>
              <a:t> </a:t>
            </a:r>
            <a:r>
              <a:rPr lang="cs-CZ" sz="2400" dirty="0" err="1"/>
              <a:t>it</a:t>
            </a:r>
            <a:r>
              <a:rPr lang="cs-CZ" sz="2400" dirty="0"/>
              <a:t> so </a:t>
            </a:r>
            <a:r>
              <a:rPr lang="cs-CZ" sz="2400" dirty="0" err="1"/>
              <a:t>important</a:t>
            </a:r>
            <a:r>
              <a:rPr lang="cs-CZ" sz="2400" dirty="0"/>
              <a:t> in </a:t>
            </a:r>
            <a:r>
              <a:rPr lang="cs-CZ" sz="2400" dirty="0" err="1"/>
              <a:t>the</a:t>
            </a:r>
            <a:r>
              <a:rPr lang="cs-CZ" sz="2400" dirty="0"/>
              <a:t> 21st </a:t>
            </a:r>
            <a:r>
              <a:rPr lang="cs-CZ" sz="2400" dirty="0" err="1"/>
              <a:t>century</a:t>
            </a:r>
            <a:r>
              <a:rPr lang="cs-CZ" sz="2400" dirty="0"/>
              <a:t>?</a:t>
            </a:r>
          </a:p>
        </p:txBody>
      </p:sp>
    </p:spTree>
    <p:extLst>
      <p:ext uri="{BB962C8B-B14F-4D97-AF65-F5344CB8AC3E}">
        <p14:creationId xmlns:p14="http://schemas.microsoft.com/office/powerpoint/2010/main" val="402077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What</a:t>
            </a:r>
            <a:r>
              <a:rPr lang="cs-CZ" dirty="0"/>
              <a:t> </a:t>
            </a:r>
            <a:r>
              <a:rPr lang="cs-CZ" dirty="0" err="1"/>
              <a:t>is</a:t>
            </a:r>
            <a:r>
              <a:rPr lang="cs-CZ" dirty="0"/>
              <a:t> </a:t>
            </a:r>
            <a:r>
              <a:rPr lang="cs-CZ" dirty="0" err="1"/>
              <a:t>creativity</a:t>
            </a:r>
            <a:r>
              <a:rPr lang="cs-CZ" dirty="0"/>
              <a:t>?</a:t>
            </a:r>
          </a:p>
        </p:txBody>
      </p:sp>
      <p:sp>
        <p:nvSpPr>
          <p:cNvPr id="3" name="Zástupný symbol pro obsah 2"/>
          <p:cNvSpPr>
            <a:spLocks noGrp="1"/>
          </p:cNvSpPr>
          <p:nvPr>
            <p:ph idx="1"/>
          </p:nvPr>
        </p:nvSpPr>
        <p:spPr>
          <a:xfrm>
            <a:off x="626229" y="2032826"/>
            <a:ext cx="10939540" cy="4825174"/>
          </a:xfrm>
        </p:spPr>
        <p:txBody>
          <a:bodyPr/>
          <a:lstStyle/>
          <a:p>
            <a:pPr marL="0" indent="0">
              <a:buNone/>
            </a:pPr>
            <a:r>
              <a:rPr lang="cs-CZ" sz="2800" dirty="0">
                <a:effectLst/>
              </a:rPr>
              <a:t>„</a:t>
            </a:r>
            <a:r>
              <a:rPr lang="en-US" sz="2800" dirty="0">
                <a:effectLst/>
              </a:rPr>
              <a:t>Creativity is the act of </a:t>
            </a:r>
            <a:r>
              <a:rPr lang="en-US" sz="2800" b="1" dirty="0">
                <a:solidFill>
                  <a:schemeClr val="accent1">
                    <a:lumMod val="75000"/>
                  </a:schemeClr>
                </a:solidFill>
                <a:effectLst/>
              </a:rPr>
              <a:t>turning new and imaginative ideas into reality</a:t>
            </a:r>
            <a:r>
              <a:rPr lang="en-US" sz="2800" dirty="0">
                <a:effectLst/>
              </a:rPr>
              <a:t>. Creativity is characterized by the ability to perceive the world </a:t>
            </a:r>
            <a:r>
              <a:rPr lang="en-US" sz="2800" b="1" dirty="0">
                <a:solidFill>
                  <a:schemeClr val="accent1">
                    <a:lumMod val="75000"/>
                  </a:schemeClr>
                </a:solidFill>
                <a:effectLst/>
              </a:rPr>
              <a:t>in new ways</a:t>
            </a:r>
            <a:r>
              <a:rPr lang="en-US" sz="2800" dirty="0">
                <a:effectLst/>
              </a:rPr>
              <a:t>, to find </a:t>
            </a:r>
            <a:r>
              <a:rPr lang="en-US" sz="2800" b="1" dirty="0">
                <a:solidFill>
                  <a:schemeClr val="accent1">
                    <a:lumMod val="75000"/>
                  </a:schemeClr>
                </a:solidFill>
                <a:effectLst/>
              </a:rPr>
              <a:t>hidden patterns</a:t>
            </a:r>
            <a:r>
              <a:rPr lang="en-US" sz="2800" dirty="0">
                <a:effectLst/>
              </a:rPr>
              <a:t>, to make connections between seemingly unrelated phenomena, and to </a:t>
            </a:r>
            <a:r>
              <a:rPr lang="en-US" sz="2800" b="1" dirty="0">
                <a:solidFill>
                  <a:schemeClr val="accent1">
                    <a:lumMod val="75000"/>
                  </a:schemeClr>
                </a:solidFill>
                <a:effectLst/>
              </a:rPr>
              <a:t>generate solutions</a:t>
            </a:r>
            <a:r>
              <a:rPr lang="en-US" sz="2800" dirty="0">
                <a:effectLst/>
              </a:rPr>
              <a:t>. </a:t>
            </a:r>
          </a:p>
          <a:p>
            <a:pPr marL="0" indent="0">
              <a:buNone/>
            </a:pPr>
            <a:r>
              <a:rPr lang="en-US" sz="2800" dirty="0">
                <a:effectLst/>
              </a:rPr>
              <a:t>Creativity involves two processes: </a:t>
            </a:r>
            <a:r>
              <a:rPr lang="en-US" sz="2800" b="1" dirty="0">
                <a:solidFill>
                  <a:schemeClr val="accent1">
                    <a:lumMod val="75000"/>
                  </a:schemeClr>
                </a:solidFill>
                <a:effectLst/>
              </a:rPr>
              <a:t>thinking, then producing</a:t>
            </a:r>
            <a:r>
              <a:rPr lang="en-US" sz="2800" dirty="0">
                <a:effectLst/>
              </a:rPr>
              <a:t>. If you have ideas but don’t act on them, you are imaginative but not creative.</a:t>
            </a:r>
            <a:r>
              <a:rPr lang="cs-CZ" sz="2800" dirty="0">
                <a:effectLst/>
              </a:rPr>
              <a:t>“ </a:t>
            </a:r>
          </a:p>
          <a:p>
            <a:pPr marL="0" indent="0">
              <a:buNone/>
            </a:pPr>
            <a:endParaRPr lang="cs-CZ" sz="1800" dirty="0">
              <a:effectLst/>
              <a:hlinkClick r:id="rId2"/>
            </a:endParaRPr>
          </a:p>
          <a:p>
            <a:pPr marL="0" indent="0">
              <a:buNone/>
            </a:pPr>
            <a:r>
              <a:rPr lang="cs-CZ" sz="1800" dirty="0">
                <a:effectLst/>
                <a:hlinkClick r:id="rId2"/>
              </a:rPr>
              <a:t>http://www.creativityatwork.com/2014/02/17/what-is-creativity/</a:t>
            </a:r>
            <a:r>
              <a:rPr lang="cs-CZ" sz="1800" dirty="0">
                <a:effectLst/>
              </a:rPr>
              <a:t> </a:t>
            </a:r>
            <a:endParaRPr lang="cs-CZ" sz="1800" dirty="0"/>
          </a:p>
        </p:txBody>
      </p:sp>
    </p:spTree>
    <p:extLst>
      <p:ext uri="{BB962C8B-B14F-4D97-AF65-F5344CB8AC3E}">
        <p14:creationId xmlns:p14="http://schemas.microsoft.com/office/powerpoint/2010/main" val="51340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CB5C88-1B5E-E040-9D29-3DA138B7332A}"/>
              </a:ext>
            </a:extLst>
          </p:cNvPr>
          <p:cNvSpPr>
            <a:spLocks noGrp="1"/>
          </p:cNvSpPr>
          <p:nvPr>
            <p:ph type="title"/>
          </p:nvPr>
        </p:nvSpPr>
        <p:spPr/>
        <p:txBody>
          <a:bodyPr/>
          <a:lstStyle/>
          <a:p>
            <a:r>
              <a:rPr lang="cs-CZ" dirty="0" err="1"/>
              <a:t>Creative</a:t>
            </a:r>
            <a:r>
              <a:rPr lang="cs-CZ" dirty="0"/>
              <a:t> </a:t>
            </a:r>
            <a:r>
              <a:rPr lang="cs-CZ" dirty="0" err="1"/>
              <a:t>learning</a:t>
            </a:r>
            <a:r>
              <a:rPr lang="cs-CZ" dirty="0"/>
              <a:t> – </a:t>
            </a:r>
            <a:r>
              <a:rPr lang="cs-CZ" dirty="0" err="1"/>
              <a:t>why</a:t>
            </a:r>
            <a:r>
              <a:rPr lang="cs-CZ" dirty="0"/>
              <a:t> </a:t>
            </a:r>
            <a:r>
              <a:rPr lang="cs-CZ" dirty="0" err="1"/>
              <a:t>now</a:t>
            </a:r>
            <a:r>
              <a:rPr lang="cs-CZ" dirty="0"/>
              <a:t>?</a:t>
            </a:r>
          </a:p>
        </p:txBody>
      </p:sp>
      <p:sp>
        <p:nvSpPr>
          <p:cNvPr id="3" name="Zástupný symbol pro obsah 2">
            <a:extLst>
              <a:ext uri="{FF2B5EF4-FFF2-40B4-BE49-F238E27FC236}">
                <a16:creationId xmlns:a16="http://schemas.microsoft.com/office/drawing/2014/main" id="{472FB7AC-2110-CF43-8D98-A22B8393BAB2}"/>
              </a:ext>
            </a:extLst>
          </p:cNvPr>
          <p:cNvSpPr>
            <a:spLocks noGrp="1"/>
          </p:cNvSpPr>
          <p:nvPr>
            <p:ph idx="1"/>
          </p:nvPr>
        </p:nvSpPr>
        <p:spPr/>
        <p:txBody>
          <a:bodyPr/>
          <a:lstStyle/>
          <a:p>
            <a:r>
              <a:rPr lang="cs-CZ" dirty="0"/>
              <a:t>50s – </a:t>
            </a:r>
            <a:r>
              <a:rPr lang="cs-CZ" dirty="0" err="1"/>
              <a:t>stated</a:t>
            </a:r>
            <a:r>
              <a:rPr lang="cs-CZ" dirty="0"/>
              <a:t> </a:t>
            </a:r>
            <a:r>
              <a:rPr lang="cs-CZ" dirty="0" err="1"/>
              <a:t>it</a:t>
            </a:r>
            <a:r>
              <a:rPr lang="cs-CZ" dirty="0"/>
              <a:t> </a:t>
            </a:r>
            <a:r>
              <a:rPr lang="cs-CZ" dirty="0" err="1"/>
              <a:t>should</a:t>
            </a:r>
            <a:r>
              <a:rPr lang="cs-CZ" dirty="0"/>
              <a:t> </a:t>
            </a:r>
            <a:r>
              <a:rPr lang="cs-CZ" dirty="0" err="1"/>
              <a:t>be</a:t>
            </a:r>
            <a:r>
              <a:rPr lang="cs-CZ" dirty="0"/>
              <a:t> </a:t>
            </a:r>
            <a:r>
              <a:rPr lang="cs-CZ" dirty="0" err="1"/>
              <a:t>prioritized</a:t>
            </a:r>
            <a:endParaRPr lang="cs-CZ" dirty="0"/>
          </a:p>
          <a:p>
            <a:r>
              <a:rPr lang="cs-CZ" dirty="0"/>
              <a:t>90s – </a:t>
            </a:r>
            <a:r>
              <a:rPr lang="cs-CZ" dirty="0" err="1"/>
              <a:t>gradually</a:t>
            </a:r>
            <a:r>
              <a:rPr lang="cs-CZ" dirty="0"/>
              <a:t> </a:t>
            </a:r>
            <a:r>
              <a:rPr lang="cs-CZ" dirty="0" err="1"/>
              <a:t>starts</a:t>
            </a:r>
            <a:r>
              <a:rPr lang="cs-CZ" dirty="0"/>
              <a:t> to </a:t>
            </a:r>
            <a:r>
              <a:rPr lang="cs-CZ" dirty="0" err="1"/>
              <a:t>be</a:t>
            </a:r>
            <a:r>
              <a:rPr lang="cs-CZ" dirty="0"/>
              <a:t> </a:t>
            </a:r>
            <a:r>
              <a:rPr lang="cs-CZ" dirty="0" err="1"/>
              <a:t>placed</a:t>
            </a:r>
            <a:r>
              <a:rPr lang="cs-CZ" dirty="0"/>
              <a:t> </a:t>
            </a:r>
            <a:r>
              <a:rPr lang="cs-CZ" dirty="0" err="1"/>
              <a:t>into</a:t>
            </a:r>
            <a:r>
              <a:rPr lang="cs-CZ" dirty="0"/>
              <a:t> </a:t>
            </a:r>
            <a:r>
              <a:rPr lang="cs-CZ" dirty="0" err="1"/>
              <a:t>practice</a:t>
            </a:r>
            <a:endParaRPr lang="cs-CZ" dirty="0"/>
          </a:p>
          <a:p>
            <a:r>
              <a:rPr lang="cs-CZ" dirty="0" err="1"/>
              <a:t>Educational</a:t>
            </a:r>
            <a:r>
              <a:rPr lang="cs-CZ" dirty="0"/>
              <a:t> </a:t>
            </a:r>
            <a:r>
              <a:rPr lang="cs-CZ" dirty="0" err="1"/>
              <a:t>system</a:t>
            </a:r>
            <a:r>
              <a:rPr lang="cs-CZ" dirty="0"/>
              <a:t> </a:t>
            </a:r>
            <a:r>
              <a:rPr lang="cs-CZ" dirty="0" err="1"/>
              <a:t>was</a:t>
            </a:r>
            <a:r>
              <a:rPr lang="cs-CZ" dirty="0"/>
              <a:t> </a:t>
            </a:r>
            <a:r>
              <a:rPr lang="cs-CZ" dirty="0" err="1"/>
              <a:t>designed</a:t>
            </a:r>
            <a:r>
              <a:rPr lang="cs-CZ" dirty="0"/>
              <a:t> </a:t>
            </a:r>
            <a:r>
              <a:rPr lang="cs-CZ" dirty="0" err="1"/>
              <a:t>during</a:t>
            </a:r>
            <a:r>
              <a:rPr lang="cs-CZ" dirty="0"/>
              <a:t> 1st </a:t>
            </a:r>
            <a:r>
              <a:rPr lang="cs-CZ" dirty="0" err="1"/>
              <a:t>industrial</a:t>
            </a:r>
            <a:r>
              <a:rPr lang="cs-CZ" dirty="0"/>
              <a:t> </a:t>
            </a:r>
            <a:r>
              <a:rPr lang="cs-CZ" dirty="0" err="1"/>
              <a:t>revolution</a:t>
            </a:r>
            <a:r>
              <a:rPr lang="cs-CZ" dirty="0"/>
              <a:t> – to </a:t>
            </a:r>
            <a:r>
              <a:rPr lang="cs-CZ" dirty="0" err="1"/>
              <a:t>train</a:t>
            </a:r>
            <a:r>
              <a:rPr lang="cs-CZ" dirty="0"/>
              <a:t> </a:t>
            </a:r>
            <a:r>
              <a:rPr lang="cs-CZ" dirty="0" err="1"/>
              <a:t>good</a:t>
            </a:r>
            <a:r>
              <a:rPr lang="cs-CZ" dirty="0"/>
              <a:t> </a:t>
            </a:r>
            <a:r>
              <a:rPr lang="cs-CZ" dirty="0" err="1"/>
              <a:t>workers</a:t>
            </a:r>
            <a:endParaRPr lang="cs-CZ" dirty="0"/>
          </a:p>
          <a:p>
            <a:pPr marL="0" indent="0">
              <a:buNone/>
            </a:pPr>
            <a:endParaRPr lang="cs-CZ" dirty="0"/>
          </a:p>
          <a:p>
            <a:pPr>
              <a:buAutoNum type="arabicPeriod"/>
            </a:pPr>
            <a:r>
              <a:rPr lang="cs-CZ" dirty="0" err="1"/>
              <a:t>Agricultural</a:t>
            </a:r>
            <a:r>
              <a:rPr lang="cs-CZ" dirty="0"/>
              <a:t> </a:t>
            </a:r>
            <a:r>
              <a:rPr lang="cs-CZ" dirty="0" err="1"/>
              <a:t>age</a:t>
            </a:r>
            <a:r>
              <a:rPr lang="cs-CZ" dirty="0"/>
              <a:t> (</a:t>
            </a:r>
            <a:r>
              <a:rPr lang="cs-CZ" dirty="0" err="1"/>
              <a:t>farmers</a:t>
            </a:r>
            <a:r>
              <a:rPr lang="cs-CZ" dirty="0"/>
              <a:t>)</a:t>
            </a:r>
          </a:p>
          <a:p>
            <a:pPr>
              <a:buAutoNum type="arabicPeriod"/>
            </a:pPr>
            <a:r>
              <a:rPr lang="cs-CZ" dirty="0" err="1"/>
              <a:t>Industrial</a:t>
            </a:r>
            <a:r>
              <a:rPr lang="cs-CZ" dirty="0"/>
              <a:t> </a:t>
            </a:r>
            <a:r>
              <a:rPr lang="cs-CZ" dirty="0" err="1"/>
              <a:t>age</a:t>
            </a:r>
            <a:r>
              <a:rPr lang="cs-CZ" dirty="0"/>
              <a:t> (</a:t>
            </a:r>
            <a:r>
              <a:rPr lang="cs-CZ" dirty="0" err="1"/>
              <a:t>factory</a:t>
            </a:r>
            <a:r>
              <a:rPr lang="cs-CZ" dirty="0"/>
              <a:t> </a:t>
            </a:r>
            <a:r>
              <a:rPr lang="cs-CZ" dirty="0" err="1"/>
              <a:t>workers</a:t>
            </a:r>
            <a:r>
              <a:rPr lang="cs-CZ" dirty="0"/>
              <a:t>)</a:t>
            </a:r>
          </a:p>
          <a:p>
            <a:pPr>
              <a:buAutoNum type="arabicPeriod"/>
            </a:pPr>
            <a:r>
              <a:rPr lang="cs-CZ" dirty="0" err="1"/>
              <a:t>Information</a:t>
            </a:r>
            <a:r>
              <a:rPr lang="cs-CZ" dirty="0"/>
              <a:t> </a:t>
            </a:r>
            <a:r>
              <a:rPr lang="cs-CZ" dirty="0" err="1"/>
              <a:t>age</a:t>
            </a:r>
            <a:r>
              <a:rPr lang="cs-CZ" dirty="0"/>
              <a:t> (</a:t>
            </a:r>
            <a:r>
              <a:rPr lang="cs-CZ" dirty="0" err="1"/>
              <a:t>knowledge</a:t>
            </a:r>
            <a:r>
              <a:rPr lang="cs-CZ" dirty="0"/>
              <a:t> </a:t>
            </a:r>
            <a:r>
              <a:rPr lang="cs-CZ" dirty="0" err="1"/>
              <a:t>workers</a:t>
            </a:r>
            <a:r>
              <a:rPr lang="cs-CZ" dirty="0"/>
              <a:t>)</a:t>
            </a:r>
          </a:p>
          <a:p>
            <a:pPr>
              <a:buAutoNum type="arabicPeriod"/>
            </a:pPr>
            <a:r>
              <a:rPr lang="cs-CZ" dirty="0" err="1"/>
              <a:t>Conceptual</a:t>
            </a:r>
            <a:r>
              <a:rPr lang="cs-CZ" dirty="0"/>
              <a:t> </a:t>
            </a:r>
            <a:r>
              <a:rPr lang="cs-CZ" dirty="0" err="1"/>
              <a:t>age</a:t>
            </a:r>
            <a:r>
              <a:rPr lang="cs-CZ" dirty="0"/>
              <a:t> (</a:t>
            </a:r>
            <a:r>
              <a:rPr lang="cs-CZ" dirty="0" err="1"/>
              <a:t>creators</a:t>
            </a:r>
            <a:r>
              <a:rPr lang="cs-CZ" dirty="0"/>
              <a:t>)</a:t>
            </a:r>
          </a:p>
        </p:txBody>
      </p:sp>
    </p:spTree>
    <p:extLst>
      <p:ext uri="{BB962C8B-B14F-4D97-AF65-F5344CB8AC3E}">
        <p14:creationId xmlns:p14="http://schemas.microsoft.com/office/powerpoint/2010/main" val="190570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D60A67-AEE7-A240-8E0F-E2F9FFB0825B}"/>
              </a:ext>
            </a:extLst>
          </p:cNvPr>
          <p:cNvSpPr>
            <a:spLocks noGrp="1"/>
          </p:cNvSpPr>
          <p:nvPr>
            <p:ph type="title"/>
          </p:nvPr>
        </p:nvSpPr>
        <p:spPr/>
        <p:txBody>
          <a:bodyPr/>
          <a:lstStyle/>
          <a:p>
            <a:r>
              <a:rPr lang="cs-CZ" dirty="0" err="1"/>
              <a:t>Creative</a:t>
            </a:r>
            <a:r>
              <a:rPr lang="cs-CZ" dirty="0"/>
              <a:t> </a:t>
            </a:r>
            <a:r>
              <a:rPr lang="cs-CZ" dirty="0" err="1"/>
              <a:t>learning</a:t>
            </a:r>
            <a:r>
              <a:rPr lang="cs-CZ" dirty="0"/>
              <a:t> - </a:t>
            </a:r>
            <a:r>
              <a:rPr lang="cs-CZ" dirty="0" err="1"/>
              <a:t>Why</a:t>
            </a:r>
            <a:r>
              <a:rPr lang="cs-CZ" dirty="0"/>
              <a:t> </a:t>
            </a:r>
            <a:r>
              <a:rPr lang="cs-CZ" dirty="0" err="1"/>
              <a:t>now</a:t>
            </a:r>
            <a:r>
              <a:rPr lang="cs-CZ" dirty="0"/>
              <a:t>?</a:t>
            </a:r>
          </a:p>
        </p:txBody>
      </p:sp>
      <p:sp>
        <p:nvSpPr>
          <p:cNvPr id="3" name="Zástupný symbol pro obsah 2">
            <a:extLst>
              <a:ext uri="{FF2B5EF4-FFF2-40B4-BE49-F238E27FC236}">
                <a16:creationId xmlns:a16="http://schemas.microsoft.com/office/drawing/2014/main" id="{9D79744A-A37F-8A42-A809-57343DF07080}"/>
              </a:ext>
            </a:extLst>
          </p:cNvPr>
          <p:cNvSpPr>
            <a:spLocks noGrp="1"/>
          </p:cNvSpPr>
          <p:nvPr>
            <p:ph idx="1"/>
          </p:nvPr>
        </p:nvSpPr>
        <p:spPr>
          <a:xfrm>
            <a:off x="810000" y="2593762"/>
            <a:ext cx="10554574" cy="3636511"/>
          </a:xfrm>
        </p:spPr>
        <p:txBody>
          <a:bodyPr>
            <a:normAutofit fontScale="85000" lnSpcReduction="10000"/>
          </a:bodyPr>
          <a:lstStyle/>
          <a:p>
            <a:r>
              <a:rPr lang="cs-CZ" sz="2400" dirty="0"/>
              <a:t>K. Robinson (2011) </a:t>
            </a:r>
            <a:r>
              <a:rPr lang="cs-CZ" sz="2400" dirty="0" err="1"/>
              <a:t>says</a:t>
            </a:r>
            <a:r>
              <a:rPr lang="cs-CZ" sz="2400" dirty="0"/>
              <a:t>: „</a:t>
            </a:r>
            <a:r>
              <a:rPr lang="cs-CZ" sz="2400" dirty="0" err="1"/>
              <a:t>Creativity</a:t>
            </a:r>
            <a:r>
              <a:rPr lang="cs-CZ" sz="2400" dirty="0"/>
              <a:t> in </a:t>
            </a:r>
            <a:r>
              <a:rPr lang="cs-CZ" sz="2400" dirty="0" err="1"/>
              <a:t>education</a:t>
            </a:r>
            <a:r>
              <a:rPr lang="cs-CZ" sz="2400" dirty="0"/>
              <a:t> </a:t>
            </a:r>
            <a:r>
              <a:rPr lang="cs-CZ" sz="2400" dirty="0" err="1"/>
              <a:t>is</a:t>
            </a:r>
            <a:r>
              <a:rPr lang="cs-CZ" sz="2400" dirty="0"/>
              <a:t> </a:t>
            </a:r>
            <a:r>
              <a:rPr lang="cs-CZ" sz="2400" dirty="0" err="1"/>
              <a:t>crucial</a:t>
            </a:r>
            <a:r>
              <a:rPr lang="cs-CZ" sz="2400" dirty="0"/>
              <a:t> </a:t>
            </a:r>
            <a:r>
              <a:rPr lang="cs-CZ" sz="2400" b="1" dirty="0"/>
              <a:t>to </a:t>
            </a:r>
            <a:r>
              <a:rPr lang="cs-CZ" sz="2400" b="1" dirty="0" err="1"/>
              <a:t>prepare</a:t>
            </a:r>
            <a:r>
              <a:rPr lang="cs-CZ" sz="2400" b="1" dirty="0"/>
              <a:t> </a:t>
            </a:r>
            <a:r>
              <a:rPr lang="cs-CZ" sz="2400" b="1" dirty="0" err="1"/>
              <a:t>children</a:t>
            </a:r>
            <a:r>
              <a:rPr lang="cs-CZ" sz="2400" b="1" dirty="0"/>
              <a:t> </a:t>
            </a:r>
            <a:r>
              <a:rPr lang="cs-CZ" sz="2400" b="1" dirty="0" err="1"/>
              <a:t>for</a:t>
            </a:r>
            <a:r>
              <a:rPr lang="cs-CZ" sz="2400" b="1" dirty="0"/>
              <a:t> a </a:t>
            </a:r>
            <a:r>
              <a:rPr lang="cs-CZ" sz="2400" b="1" dirty="0" err="1"/>
              <a:t>world</a:t>
            </a:r>
            <a:r>
              <a:rPr lang="cs-CZ" sz="2400" b="1" dirty="0"/>
              <a:t> </a:t>
            </a:r>
            <a:r>
              <a:rPr lang="cs-CZ" sz="2400" b="1" dirty="0" err="1"/>
              <a:t>we</a:t>
            </a:r>
            <a:r>
              <a:rPr lang="cs-CZ" sz="2400" b="1" dirty="0"/>
              <a:t> </a:t>
            </a:r>
            <a:r>
              <a:rPr lang="cs-CZ" sz="2400" b="1" dirty="0" err="1"/>
              <a:t>cannot</a:t>
            </a:r>
            <a:r>
              <a:rPr lang="cs-CZ" sz="2400" b="1" dirty="0"/>
              <a:t> </a:t>
            </a:r>
            <a:r>
              <a:rPr lang="cs-CZ" sz="2400" b="1" dirty="0" err="1"/>
              <a:t>envisage</a:t>
            </a:r>
            <a:r>
              <a:rPr lang="cs-CZ" sz="2400" b="1" dirty="0"/>
              <a:t> </a:t>
            </a:r>
            <a:r>
              <a:rPr lang="cs-CZ" sz="2400" dirty="0"/>
              <a:t>– </a:t>
            </a:r>
            <a:r>
              <a:rPr lang="cs-CZ" sz="2400" dirty="0" err="1"/>
              <a:t>instead</a:t>
            </a:r>
            <a:r>
              <a:rPr lang="cs-CZ" sz="2400" dirty="0"/>
              <a:t> </a:t>
            </a:r>
            <a:r>
              <a:rPr lang="cs-CZ" sz="2400" dirty="0" err="1"/>
              <a:t>of</a:t>
            </a:r>
            <a:r>
              <a:rPr lang="cs-CZ" sz="2400" dirty="0"/>
              <a:t> </a:t>
            </a:r>
            <a:r>
              <a:rPr lang="cs-CZ" sz="2400" dirty="0" err="1"/>
              <a:t>remembering</a:t>
            </a:r>
            <a:r>
              <a:rPr lang="cs-CZ" sz="2400" dirty="0"/>
              <a:t> and </a:t>
            </a:r>
            <a:r>
              <a:rPr lang="cs-CZ" sz="2400" dirty="0" err="1"/>
              <a:t>following</a:t>
            </a:r>
            <a:r>
              <a:rPr lang="cs-CZ" sz="2400" dirty="0"/>
              <a:t> </a:t>
            </a:r>
            <a:r>
              <a:rPr lang="cs-CZ" sz="2400" dirty="0" err="1"/>
              <a:t>instructions</a:t>
            </a:r>
            <a:r>
              <a:rPr lang="cs-CZ" sz="2400" dirty="0"/>
              <a:t>, </a:t>
            </a:r>
            <a:r>
              <a:rPr lang="cs-CZ" sz="2400" dirty="0" err="1"/>
              <a:t>they</a:t>
            </a:r>
            <a:r>
              <a:rPr lang="cs-CZ" sz="2400" dirty="0"/>
              <a:t> </a:t>
            </a:r>
            <a:r>
              <a:rPr lang="cs-CZ" sz="2400" dirty="0" err="1"/>
              <a:t>choose</a:t>
            </a:r>
            <a:r>
              <a:rPr lang="cs-CZ" sz="2400" dirty="0"/>
              <a:t> </a:t>
            </a:r>
            <a:r>
              <a:rPr lang="cs-CZ" sz="2400" dirty="0" err="1"/>
              <a:t>instead</a:t>
            </a:r>
            <a:r>
              <a:rPr lang="cs-CZ" sz="2400" dirty="0"/>
              <a:t> to </a:t>
            </a:r>
            <a:r>
              <a:rPr lang="cs-CZ" sz="2400" dirty="0" err="1"/>
              <a:t>think</a:t>
            </a:r>
            <a:r>
              <a:rPr lang="cs-CZ" sz="2400" dirty="0"/>
              <a:t>.“</a:t>
            </a:r>
          </a:p>
          <a:p>
            <a:r>
              <a:rPr lang="cs-CZ" sz="2400" dirty="0" err="1"/>
              <a:t>The</a:t>
            </a:r>
            <a:r>
              <a:rPr lang="cs-CZ" sz="2400" dirty="0"/>
              <a:t> </a:t>
            </a:r>
            <a:r>
              <a:rPr lang="cs-CZ" sz="2400" dirty="0" err="1"/>
              <a:t>Sutton</a:t>
            </a:r>
            <a:r>
              <a:rPr lang="cs-CZ" sz="2400" dirty="0"/>
              <a:t> Trust (2017) </a:t>
            </a:r>
            <a:r>
              <a:rPr lang="cs-CZ" sz="2400" dirty="0" err="1"/>
              <a:t>warns</a:t>
            </a:r>
            <a:r>
              <a:rPr lang="cs-CZ" sz="2400" dirty="0"/>
              <a:t> </a:t>
            </a:r>
            <a:r>
              <a:rPr lang="cs-CZ" sz="2400" dirty="0" err="1"/>
              <a:t>that</a:t>
            </a:r>
            <a:r>
              <a:rPr lang="cs-CZ" sz="2400" dirty="0"/>
              <a:t> </a:t>
            </a:r>
            <a:r>
              <a:rPr lang="cs-CZ" sz="2400" b="1" dirty="0"/>
              <a:t>15 </a:t>
            </a:r>
            <a:r>
              <a:rPr lang="cs-CZ" sz="2400" b="1" dirty="0" err="1"/>
              <a:t>million</a:t>
            </a:r>
            <a:r>
              <a:rPr lang="cs-CZ" sz="2400" b="1" dirty="0"/>
              <a:t> </a:t>
            </a:r>
            <a:r>
              <a:rPr lang="cs-CZ" sz="2400" b="1" dirty="0" err="1"/>
              <a:t>jobs</a:t>
            </a:r>
            <a:r>
              <a:rPr lang="cs-CZ" sz="2400" b="1" dirty="0"/>
              <a:t> in </a:t>
            </a:r>
            <a:r>
              <a:rPr lang="cs-CZ" sz="2400" b="1" dirty="0" err="1"/>
              <a:t>the</a:t>
            </a:r>
            <a:r>
              <a:rPr lang="cs-CZ" sz="2400" b="1" dirty="0"/>
              <a:t> UK </a:t>
            </a:r>
            <a:r>
              <a:rPr lang="cs-CZ" sz="2400" b="1" dirty="0" err="1"/>
              <a:t>could</a:t>
            </a:r>
            <a:r>
              <a:rPr lang="cs-CZ" sz="2400" b="1" dirty="0"/>
              <a:t> </a:t>
            </a:r>
            <a:r>
              <a:rPr lang="cs-CZ" sz="2400" b="1" dirty="0" err="1"/>
              <a:t>disappear</a:t>
            </a:r>
            <a:r>
              <a:rPr lang="cs-CZ" sz="2400" b="1" dirty="0"/>
              <a:t> </a:t>
            </a:r>
            <a:r>
              <a:rPr lang="cs-CZ" sz="2400" dirty="0" err="1"/>
              <a:t>due</a:t>
            </a:r>
            <a:r>
              <a:rPr lang="cs-CZ" sz="2400" dirty="0"/>
              <a:t> to </a:t>
            </a:r>
            <a:r>
              <a:rPr lang="cs-CZ" sz="2400" dirty="0" err="1"/>
              <a:t>technologiy</a:t>
            </a:r>
            <a:r>
              <a:rPr lang="cs-CZ" sz="2400" dirty="0"/>
              <a:t> (</a:t>
            </a:r>
            <a:r>
              <a:rPr lang="cs-CZ" sz="2400" dirty="0" err="1"/>
              <a:t>robotics</a:t>
            </a:r>
            <a:r>
              <a:rPr lang="cs-CZ" sz="2400" dirty="0"/>
              <a:t>).</a:t>
            </a:r>
          </a:p>
          <a:p>
            <a:r>
              <a:rPr lang="cs-CZ" sz="2400" dirty="0" err="1"/>
              <a:t>Be</a:t>
            </a:r>
            <a:r>
              <a:rPr lang="cs-CZ" sz="2400" dirty="0"/>
              <a:t> Open (2017) </a:t>
            </a:r>
            <a:r>
              <a:rPr lang="cs-CZ" sz="2400" dirty="0" err="1"/>
              <a:t>mentions</a:t>
            </a:r>
            <a:r>
              <a:rPr lang="cs-CZ" sz="2400" dirty="0"/>
              <a:t> </a:t>
            </a:r>
            <a:r>
              <a:rPr lang="cs-CZ" sz="2400" dirty="0" err="1"/>
              <a:t>that</a:t>
            </a:r>
            <a:r>
              <a:rPr lang="cs-CZ" sz="2400" dirty="0"/>
              <a:t> </a:t>
            </a:r>
            <a:r>
              <a:rPr lang="cs-CZ" sz="2400" b="1" dirty="0"/>
              <a:t>„</a:t>
            </a:r>
            <a:r>
              <a:rPr lang="cs-CZ" sz="2400" b="1" dirty="0" err="1"/>
              <a:t>creative</a:t>
            </a:r>
            <a:r>
              <a:rPr lang="cs-CZ" sz="2400" b="1" dirty="0"/>
              <a:t> </a:t>
            </a:r>
            <a:r>
              <a:rPr lang="cs-CZ" sz="2400" b="1" dirty="0" err="1"/>
              <a:t>capacity</a:t>
            </a:r>
            <a:r>
              <a:rPr lang="cs-CZ" sz="2400" b="1" dirty="0"/>
              <a:t> </a:t>
            </a:r>
            <a:r>
              <a:rPr lang="cs-CZ" sz="2400" b="1" dirty="0" err="1"/>
              <a:t>is</a:t>
            </a:r>
            <a:r>
              <a:rPr lang="cs-CZ" sz="2400" b="1" dirty="0"/>
              <a:t> far more </a:t>
            </a:r>
            <a:r>
              <a:rPr lang="cs-CZ" sz="2400" b="1" dirty="0" err="1"/>
              <a:t>important</a:t>
            </a:r>
            <a:r>
              <a:rPr lang="cs-CZ" sz="2400" b="1" dirty="0"/>
              <a:t> </a:t>
            </a:r>
            <a:r>
              <a:rPr lang="cs-CZ" sz="2400" b="1" dirty="0" err="1"/>
              <a:t>than</a:t>
            </a:r>
            <a:r>
              <a:rPr lang="cs-CZ" sz="2400" b="1" dirty="0"/>
              <a:t> </a:t>
            </a:r>
            <a:r>
              <a:rPr lang="cs-CZ" sz="2400" b="1" dirty="0" err="1"/>
              <a:t>academic</a:t>
            </a:r>
            <a:r>
              <a:rPr lang="cs-CZ" sz="2400" b="1" dirty="0"/>
              <a:t> </a:t>
            </a:r>
            <a:r>
              <a:rPr lang="cs-CZ" sz="2400" b="1" dirty="0" err="1"/>
              <a:t>knowledge</a:t>
            </a:r>
            <a:r>
              <a:rPr lang="cs-CZ" sz="2400" b="1" dirty="0"/>
              <a:t>“</a:t>
            </a:r>
            <a:r>
              <a:rPr lang="cs-CZ" sz="2400" dirty="0"/>
              <a:t>.</a:t>
            </a:r>
          </a:p>
          <a:p>
            <a:r>
              <a:rPr lang="cs-CZ" sz="2400" dirty="0"/>
              <a:t>R. Mohammed (2018, s. 20) </a:t>
            </a:r>
            <a:r>
              <a:rPr lang="cs-CZ" sz="2400" dirty="0" err="1"/>
              <a:t>says</a:t>
            </a:r>
            <a:r>
              <a:rPr lang="cs-CZ" sz="2400" dirty="0"/>
              <a:t> </a:t>
            </a:r>
            <a:r>
              <a:rPr lang="cs-CZ" sz="2400" dirty="0" err="1"/>
              <a:t>that</a:t>
            </a:r>
            <a:r>
              <a:rPr lang="cs-CZ" sz="2400" dirty="0"/>
              <a:t>: „</a:t>
            </a:r>
            <a:r>
              <a:rPr lang="cs-CZ" sz="2400" dirty="0" err="1"/>
              <a:t>It</a:t>
            </a:r>
            <a:r>
              <a:rPr lang="cs-CZ" sz="2400" dirty="0"/>
              <a:t> </a:t>
            </a:r>
            <a:r>
              <a:rPr lang="cs-CZ" sz="2400" dirty="0" err="1"/>
              <a:t>is</a:t>
            </a:r>
            <a:r>
              <a:rPr lang="cs-CZ" sz="2400" dirty="0"/>
              <a:t> </a:t>
            </a:r>
            <a:r>
              <a:rPr lang="cs-CZ" sz="2400" dirty="0" err="1"/>
              <a:t>agreed</a:t>
            </a:r>
            <a:r>
              <a:rPr lang="cs-CZ" sz="2400" dirty="0"/>
              <a:t> </a:t>
            </a:r>
            <a:r>
              <a:rPr lang="cs-CZ" sz="2400" dirty="0" err="1"/>
              <a:t>that</a:t>
            </a:r>
            <a:r>
              <a:rPr lang="cs-CZ" sz="2400" dirty="0"/>
              <a:t> </a:t>
            </a:r>
            <a:r>
              <a:rPr lang="cs-CZ" sz="2400" dirty="0" err="1"/>
              <a:t>we</a:t>
            </a:r>
            <a:r>
              <a:rPr lang="cs-CZ" sz="2400" dirty="0"/>
              <a:t> no </a:t>
            </a:r>
            <a:r>
              <a:rPr lang="cs-CZ" sz="2400" dirty="0" err="1"/>
              <a:t>longer</a:t>
            </a:r>
            <a:r>
              <a:rPr lang="cs-CZ" sz="2400" dirty="0"/>
              <a:t> live in a </a:t>
            </a:r>
            <a:r>
              <a:rPr lang="cs-CZ" sz="2400" dirty="0" err="1"/>
              <a:t>worldwhere</a:t>
            </a:r>
            <a:r>
              <a:rPr lang="cs-CZ" sz="2400" dirty="0"/>
              <a:t> </a:t>
            </a:r>
            <a:r>
              <a:rPr lang="cs-CZ" sz="2400" dirty="0" err="1"/>
              <a:t>relying</a:t>
            </a:r>
            <a:r>
              <a:rPr lang="cs-CZ" sz="2400" dirty="0"/>
              <a:t> </a:t>
            </a:r>
            <a:r>
              <a:rPr lang="cs-CZ" sz="2400" dirty="0" err="1"/>
              <a:t>solely</a:t>
            </a:r>
            <a:r>
              <a:rPr lang="cs-CZ" sz="2400" dirty="0"/>
              <a:t> on </a:t>
            </a:r>
            <a:r>
              <a:rPr lang="cs-CZ" sz="2400" dirty="0" err="1"/>
              <a:t>logic</a:t>
            </a:r>
            <a:r>
              <a:rPr lang="cs-CZ" sz="2400" dirty="0"/>
              <a:t>, </a:t>
            </a:r>
            <a:r>
              <a:rPr lang="cs-CZ" sz="2400" dirty="0" err="1"/>
              <a:t>analysis</a:t>
            </a:r>
            <a:r>
              <a:rPr lang="cs-CZ" sz="2400" dirty="0"/>
              <a:t>, and </a:t>
            </a:r>
            <a:r>
              <a:rPr lang="cs-CZ" sz="2400" dirty="0" err="1"/>
              <a:t>problem-solving</a:t>
            </a:r>
            <a:r>
              <a:rPr lang="cs-CZ" sz="2400" dirty="0"/>
              <a:t> </a:t>
            </a:r>
            <a:r>
              <a:rPr lang="cs-CZ" sz="2400" dirty="0" err="1"/>
              <a:t>skills</a:t>
            </a:r>
            <a:r>
              <a:rPr lang="cs-CZ" sz="2400" dirty="0"/>
              <a:t> </a:t>
            </a:r>
            <a:r>
              <a:rPr lang="cs-CZ" sz="2400" dirty="0" err="1"/>
              <a:t>is</a:t>
            </a:r>
            <a:r>
              <a:rPr lang="cs-CZ" sz="2400" dirty="0"/>
              <a:t> </a:t>
            </a:r>
            <a:r>
              <a:rPr lang="cs-CZ" sz="2400" dirty="0" err="1"/>
              <a:t>sufficient</a:t>
            </a:r>
            <a:r>
              <a:rPr lang="cs-CZ" sz="2400" dirty="0"/>
              <a:t>. In </a:t>
            </a:r>
            <a:r>
              <a:rPr lang="cs-CZ" sz="2400" dirty="0" err="1"/>
              <a:t>today`s</a:t>
            </a:r>
            <a:r>
              <a:rPr lang="cs-CZ" sz="2400" dirty="0"/>
              <a:t> </a:t>
            </a:r>
            <a:r>
              <a:rPr lang="cs-CZ" sz="2400" dirty="0" err="1"/>
              <a:t>rapidly</a:t>
            </a:r>
            <a:r>
              <a:rPr lang="cs-CZ" sz="2400" dirty="0"/>
              <a:t> </a:t>
            </a:r>
            <a:r>
              <a:rPr lang="cs-CZ" sz="2400" dirty="0" err="1"/>
              <a:t>changing</a:t>
            </a:r>
            <a:r>
              <a:rPr lang="cs-CZ" sz="2400" dirty="0"/>
              <a:t> </a:t>
            </a:r>
            <a:r>
              <a:rPr lang="cs-CZ" sz="2400" dirty="0" err="1"/>
              <a:t>environment</a:t>
            </a:r>
            <a:r>
              <a:rPr lang="cs-CZ" sz="2400" dirty="0"/>
              <a:t>, </a:t>
            </a:r>
            <a:r>
              <a:rPr lang="cs-CZ" sz="2400" b="1" dirty="0" err="1"/>
              <a:t>children</a:t>
            </a:r>
            <a:r>
              <a:rPr lang="cs-CZ" sz="2400" b="1" dirty="0"/>
              <a:t> </a:t>
            </a:r>
            <a:r>
              <a:rPr lang="cs-CZ" sz="2400" b="1" dirty="0" err="1"/>
              <a:t>need</a:t>
            </a:r>
            <a:r>
              <a:rPr lang="cs-CZ" sz="2400" b="1" dirty="0"/>
              <a:t> a </a:t>
            </a:r>
            <a:r>
              <a:rPr lang="cs-CZ" sz="2400" b="1" dirty="0" err="1"/>
              <a:t>new</a:t>
            </a:r>
            <a:r>
              <a:rPr lang="cs-CZ" sz="2400" b="1" dirty="0"/>
              <a:t> set </a:t>
            </a:r>
            <a:r>
              <a:rPr lang="cs-CZ" sz="2400" b="1" dirty="0" err="1"/>
              <a:t>of</a:t>
            </a:r>
            <a:r>
              <a:rPr lang="cs-CZ" sz="2400" b="1" dirty="0"/>
              <a:t> </a:t>
            </a:r>
            <a:r>
              <a:rPr lang="cs-CZ" sz="2400" b="1" dirty="0" err="1"/>
              <a:t>skills</a:t>
            </a:r>
            <a:r>
              <a:rPr lang="cs-CZ" sz="2400" b="1" dirty="0"/>
              <a:t> to cope </a:t>
            </a:r>
            <a:r>
              <a:rPr lang="cs-CZ" sz="2400" b="1" dirty="0" err="1"/>
              <a:t>with</a:t>
            </a:r>
            <a:r>
              <a:rPr lang="cs-CZ" sz="2400" b="1" dirty="0"/>
              <a:t> </a:t>
            </a:r>
            <a:r>
              <a:rPr lang="cs-CZ" sz="2400" b="1" dirty="0" err="1"/>
              <a:t>uncertainty</a:t>
            </a:r>
            <a:r>
              <a:rPr lang="cs-CZ" sz="2400" b="1" dirty="0"/>
              <a:t> and </a:t>
            </a:r>
            <a:r>
              <a:rPr lang="cs-CZ" sz="2400" b="1" dirty="0" err="1"/>
              <a:t>complexity</a:t>
            </a:r>
            <a:r>
              <a:rPr lang="cs-CZ" sz="2400" dirty="0"/>
              <a:t>, and </a:t>
            </a:r>
            <a:r>
              <a:rPr lang="cs-CZ" sz="2400" dirty="0" err="1"/>
              <a:t>creativity</a:t>
            </a:r>
            <a:r>
              <a:rPr lang="cs-CZ" sz="2400" dirty="0"/>
              <a:t> </a:t>
            </a:r>
            <a:r>
              <a:rPr lang="cs-CZ" sz="2400" dirty="0" err="1"/>
              <a:t>is</a:t>
            </a:r>
            <a:r>
              <a:rPr lang="cs-CZ" sz="2400" dirty="0"/>
              <a:t> very much a part </a:t>
            </a:r>
            <a:r>
              <a:rPr lang="cs-CZ" sz="2400" dirty="0" err="1"/>
              <a:t>of</a:t>
            </a:r>
            <a:r>
              <a:rPr lang="cs-CZ" sz="2400" dirty="0"/>
              <a:t> </a:t>
            </a:r>
            <a:r>
              <a:rPr lang="cs-CZ" sz="2400" dirty="0" err="1"/>
              <a:t>it</a:t>
            </a:r>
            <a:r>
              <a:rPr lang="cs-CZ" sz="2400" dirty="0"/>
              <a:t>.“</a:t>
            </a:r>
          </a:p>
          <a:p>
            <a:endParaRPr lang="cs-CZ" dirty="0"/>
          </a:p>
        </p:txBody>
      </p:sp>
      <p:sp>
        <p:nvSpPr>
          <p:cNvPr id="4" name="TextovéPole 3">
            <a:extLst>
              <a:ext uri="{FF2B5EF4-FFF2-40B4-BE49-F238E27FC236}">
                <a16:creationId xmlns:a16="http://schemas.microsoft.com/office/drawing/2014/main" id="{D8AF106E-5082-EF49-B72C-5A3E57F7823E}"/>
              </a:ext>
            </a:extLst>
          </p:cNvPr>
          <p:cNvSpPr txBox="1"/>
          <p:nvPr/>
        </p:nvSpPr>
        <p:spPr>
          <a:xfrm>
            <a:off x="747714" y="6334906"/>
            <a:ext cx="11444286" cy="338554"/>
          </a:xfrm>
          <a:prstGeom prst="rect">
            <a:avLst/>
          </a:prstGeom>
          <a:noFill/>
        </p:spPr>
        <p:txBody>
          <a:bodyPr wrap="square" rtlCol="0">
            <a:spAutoFit/>
          </a:bodyPr>
          <a:lstStyle/>
          <a:p>
            <a:r>
              <a:rPr lang="cs-CZ" sz="1600" dirty="0"/>
              <a:t>Mohammed, R. (2018). </a:t>
            </a:r>
            <a:r>
              <a:rPr lang="cs-CZ" sz="1600" dirty="0" err="1"/>
              <a:t>Creative</a:t>
            </a:r>
            <a:r>
              <a:rPr lang="cs-CZ" sz="1600" dirty="0"/>
              <a:t> </a:t>
            </a:r>
            <a:r>
              <a:rPr lang="cs-CZ" sz="1600" dirty="0" err="1"/>
              <a:t>Learning</a:t>
            </a:r>
            <a:r>
              <a:rPr lang="cs-CZ" sz="1600" dirty="0"/>
              <a:t> in </a:t>
            </a:r>
            <a:r>
              <a:rPr lang="cs-CZ" sz="1600" dirty="0" err="1"/>
              <a:t>the</a:t>
            </a:r>
            <a:r>
              <a:rPr lang="cs-CZ" sz="1600" dirty="0"/>
              <a:t> Early </a:t>
            </a:r>
            <a:r>
              <a:rPr lang="cs-CZ" sz="1600" dirty="0" err="1"/>
              <a:t>Years</a:t>
            </a:r>
            <a:r>
              <a:rPr lang="cs-CZ" sz="1600" dirty="0"/>
              <a:t>: </a:t>
            </a:r>
            <a:r>
              <a:rPr lang="cs-CZ" sz="1600" dirty="0" err="1"/>
              <a:t>Nurturing</a:t>
            </a:r>
            <a:r>
              <a:rPr lang="cs-CZ" sz="1600" dirty="0"/>
              <a:t> </a:t>
            </a:r>
            <a:r>
              <a:rPr lang="cs-CZ" sz="1600" dirty="0" err="1"/>
              <a:t>the</a:t>
            </a:r>
            <a:r>
              <a:rPr lang="cs-CZ" sz="1600" dirty="0"/>
              <a:t> </a:t>
            </a:r>
            <a:r>
              <a:rPr lang="cs-CZ" sz="1600" dirty="0" err="1"/>
              <a:t>characteristics</a:t>
            </a:r>
            <a:r>
              <a:rPr lang="cs-CZ" sz="1600" dirty="0"/>
              <a:t> </a:t>
            </a:r>
            <a:r>
              <a:rPr lang="cs-CZ" sz="1600" dirty="0" err="1"/>
              <a:t>of</a:t>
            </a:r>
            <a:r>
              <a:rPr lang="cs-CZ" sz="1600" dirty="0"/>
              <a:t> </a:t>
            </a:r>
            <a:r>
              <a:rPr lang="cs-CZ" sz="1600" dirty="0" err="1"/>
              <a:t>creativity</a:t>
            </a:r>
            <a:r>
              <a:rPr lang="cs-CZ" sz="1600" dirty="0"/>
              <a:t>. </a:t>
            </a:r>
            <a:r>
              <a:rPr lang="cs-CZ" sz="1600" dirty="0" err="1"/>
              <a:t>Routledge</a:t>
            </a:r>
            <a:r>
              <a:rPr lang="cs-CZ" sz="1600" dirty="0"/>
              <a:t>. </a:t>
            </a:r>
          </a:p>
        </p:txBody>
      </p:sp>
    </p:spTree>
    <p:extLst>
      <p:ext uri="{BB962C8B-B14F-4D97-AF65-F5344CB8AC3E}">
        <p14:creationId xmlns:p14="http://schemas.microsoft.com/office/powerpoint/2010/main" val="196700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1"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855D65-A725-1748-AAF0-67CF7EE78C65}"/>
              </a:ext>
            </a:extLst>
          </p:cNvPr>
          <p:cNvSpPr>
            <a:spLocks noGrp="1"/>
          </p:cNvSpPr>
          <p:nvPr>
            <p:ph type="title"/>
          </p:nvPr>
        </p:nvSpPr>
        <p:spPr/>
        <p:txBody>
          <a:bodyPr/>
          <a:lstStyle/>
          <a:p>
            <a:pPr algn="ctr"/>
            <a:r>
              <a:rPr lang="cs-CZ" dirty="0"/>
              <a:t>But…</a:t>
            </a:r>
          </a:p>
        </p:txBody>
      </p:sp>
      <p:sp>
        <p:nvSpPr>
          <p:cNvPr id="3" name="Zástupný symbol pro obsah 2">
            <a:extLst>
              <a:ext uri="{FF2B5EF4-FFF2-40B4-BE49-F238E27FC236}">
                <a16:creationId xmlns:a16="http://schemas.microsoft.com/office/drawing/2014/main" id="{9D998F66-5A95-E24C-B7B3-C5096B75BDE0}"/>
              </a:ext>
            </a:extLst>
          </p:cNvPr>
          <p:cNvSpPr>
            <a:spLocks noGrp="1"/>
          </p:cNvSpPr>
          <p:nvPr>
            <p:ph idx="1"/>
          </p:nvPr>
        </p:nvSpPr>
        <p:spPr/>
        <p:txBody>
          <a:bodyPr/>
          <a:lstStyle/>
          <a:p>
            <a:pPr marL="0" indent="0" algn="ctr">
              <a:buNone/>
            </a:pPr>
            <a:r>
              <a:rPr lang="cs-CZ" sz="3200" dirty="0"/>
              <a:t>…</a:t>
            </a:r>
            <a:r>
              <a:rPr lang="cs-CZ" sz="3200" dirty="0" err="1"/>
              <a:t>teachers</a:t>
            </a:r>
            <a:r>
              <a:rPr lang="cs-CZ" sz="3200" dirty="0"/>
              <a:t> </a:t>
            </a:r>
            <a:r>
              <a:rPr lang="cs-CZ" sz="3200" dirty="0" err="1"/>
              <a:t>know</a:t>
            </a:r>
            <a:r>
              <a:rPr lang="cs-CZ" sz="3200" dirty="0"/>
              <a:t> </a:t>
            </a:r>
            <a:r>
              <a:rPr lang="cs-CZ" sz="3200" dirty="0" err="1"/>
              <a:t>creativity</a:t>
            </a:r>
            <a:r>
              <a:rPr lang="cs-CZ" sz="3200" dirty="0"/>
              <a:t> </a:t>
            </a:r>
            <a:r>
              <a:rPr lang="cs-CZ" sz="3200" dirty="0" err="1"/>
              <a:t>is</a:t>
            </a:r>
            <a:r>
              <a:rPr lang="cs-CZ" sz="3200" dirty="0"/>
              <a:t> </a:t>
            </a:r>
            <a:r>
              <a:rPr lang="cs-CZ" sz="3200" dirty="0" err="1"/>
              <a:t>important</a:t>
            </a:r>
            <a:r>
              <a:rPr lang="cs-CZ" sz="3200" dirty="0"/>
              <a:t> but </a:t>
            </a:r>
            <a:r>
              <a:rPr lang="cs-CZ" sz="3200" dirty="0" err="1"/>
              <a:t>they</a:t>
            </a:r>
            <a:r>
              <a:rPr lang="cs-CZ" sz="3200" dirty="0"/>
              <a:t> do not </a:t>
            </a:r>
            <a:r>
              <a:rPr lang="cs-CZ" sz="3200" dirty="0" err="1"/>
              <a:t>have</a:t>
            </a:r>
            <a:r>
              <a:rPr lang="cs-CZ" sz="3200" dirty="0"/>
              <a:t> </a:t>
            </a:r>
            <a:r>
              <a:rPr lang="cs-CZ" sz="3200" dirty="0" err="1"/>
              <a:t>the</a:t>
            </a:r>
            <a:r>
              <a:rPr lang="cs-CZ" sz="3200" dirty="0"/>
              <a:t> </a:t>
            </a:r>
            <a:r>
              <a:rPr lang="cs-CZ" sz="3200" dirty="0" err="1"/>
              <a:t>time</a:t>
            </a:r>
            <a:r>
              <a:rPr lang="cs-CZ" sz="3200" dirty="0"/>
              <a:t> to </a:t>
            </a:r>
            <a:r>
              <a:rPr lang="cs-CZ" sz="3200" dirty="0" err="1"/>
              <a:t>incorporate</a:t>
            </a:r>
            <a:r>
              <a:rPr lang="cs-CZ" sz="3200" dirty="0"/>
              <a:t> </a:t>
            </a:r>
            <a:r>
              <a:rPr lang="cs-CZ" sz="3200" dirty="0" err="1"/>
              <a:t>it</a:t>
            </a:r>
            <a:r>
              <a:rPr lang="cs-CZ" sz="3200" dirty="0"/>
              <a:t> </a:t>
            </a:r>
            <a:r>
              <a:rPr lang="cs-CZ" sz="3200" dirty="0" err="1"/>
              <a:t>into</a:t>
            </a:r>
            <a:r>
              <a:rPr lang="cs-CZ" sz="3200" dirty="0"/>
              <a:t> </a:t>
            </a:r>
            <a:r>
              <a:rPr lang="cs-CZ" sz="3200" dirty="0" err="1"/>
              <a:t>their</a:t>
            </a:r>
            <a:r>
              <a:rPr lang="cs-CZ" sz="3200" dirty="0"/>
              <a:t> </a:t>
            </a:r>
            <a:r>
              <a:rPr lang="cs-CZ" sz="3200" dirty="0" err="1"/>
              <a:t>work</a:t>
            </a:r>
            <a:r>
              <a:rPr lang="cs-CZ" sz="3200" dirty="0"/>
              <a:t> </a:t>
            </a:r>
            <a:r>
              <a:rPr lang="cs-CZ" sz="3200" dirty="0" err="1"/>
              <a:t>or</a:t>
            </a:r>
            <a:r>
              <a:rPr lang="cs-CZ" sz="3200" dirty="0"/>
              <a:t> </a:t>
            </a:r>
            <a:r>
              <a:rPr lang="cs-CZ" sz="3200" dirty="0" err="1"/>
              <a:t>they</a:t>
            </a:r>
            <a:r>
              <a:rPr lang="cs-CZ" sz="3200" dirty="0"/>
              <a:t> are not </a:t>
            </a:r>
            <a:r>
              <a:rPr lang="cs-CZ" sz="3200" dirty="0" err="1"/>
              <a:t>sure</a:t>
            </a:r>
            <a:r>
              <a:rPr lang="cs-CZ" sz="3200" dirty="0"/>
              <a:t> </a:t>
            </a:r>
            <a:r>
              <a:rPr lang="cs-CZ" sz="3200" dirty="0" err="1"/>
              <a:t>how</a:t>
            </a:r>
            <a:r>
              <a:rPr lang="cs-CZ" sz="3200" dirty="0"/>
              <a:t> to do </a:t>
            </a:r>
            <a:r>
              <a:rPr lang="cs-CZ" sz="3200" dirty="0" err="1"/>
              <a:t>it</a:t>
            </a:r>
            <a:r>
              <a:rPr lang="cs-CZ" sz="3200" dirty="0"/>
              <a:t>.</a:t>
            </a:r>
          </a:p>
          <a:p>
            <a:endParaRPr lang="cs-CZ" dirty="0"/>
          </a:p>
        </p:txBody>
      </p:sp>
    </p:spTree>
    <p:extLst>
      <p:ext uri="{BB962C8B-B14F-4D97-AF65-F5344CB8AC3E}">
        <p14:creationId xmlns:p14="http://schemas.microsoft.com/office/powerpoint/2010/main" val="309592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153C0E-7AC1-D649-A972-7BE1C97593E5}"/>
              </a:ext>
            </a:extLst>
          </p:cNvPr>
          <p:cNvSpPr>
            <a:spLocks noGrp="1"/>
          </p:cNvSpPr>
          <p:nvPr>
            <p:ph type="title"/>
          </p:nvPr>
        </p:nvSpPr>
        <p:spPr/>
        <p:txBody>
          <a:bodyPr/>
          <a:lstStyle/>
          <a:p>
            <a:r>
              <a:rPr lang="cs-CZ" dirty="0" err="1"/>
              <a:t>Myths</a:t>
            </a:r>
            <a:r>
              <a:rPr lang="cs-CZ" dirty="0"/>
              <a:t> </a:t>
            </a:r>
            <a:r>
              <a:rPr lang="cs-CZ" dirty="0" err="1"/>
              <a:t>about</a:t>
            </a:r>
            <a:r>
              <a:rPr lang="cs-CZ" dirty="0"/>
              <a:t> </a:t>
            </a:r>
            <a:r>
              <a:rPr lang="cs-CZ" dirty="0" err="1"/>
              <a:t>creativity</a:t>
            </a:r>
            <a:endParaRPr lang="cs-CZ" dirty="0"/>
          </a:p>
        </p:txBody>
      </p:sp>
      <p:sp>
        <p:nvSpPr>
          <p:cNvPr id="3" name="Zástupný symbol pro obsah 2">
            <a:extLst>
              <a:ext uri="{FF2B5EF4-FFF2-40B4-BE49-F238E27FC236}">
                <a16:creationId xmlns:a16="http://schemas.microsoft.com/office/drawing/2014/main" id="{E6667295-1ACD-7D48-9392-CD94E994D3C0}"/>
              </a:ext>
            </a:extLst>
          </p:cNvPr>
          <p:cNvSpPr>
            <a:spLocks noGrp="1"/>
          </p:cNvSpPr>
          <p:nvPr>
            <p:ph idx="1"/>
          </p:nvPr>
        </p:nvSpPr>
        <p:spPr/>
        <p:txBody>
          <a:bodyPr/>
          <a:lstStyle/>
          <a:p>
            <a:r>
              <a:rPr lang="cs-CZ" dirty="0" err="1"/>
              <a:t>It`s</a:t>
            </a:r>
            <a:r>
              <a:rPr lang="cs-CZ" dirty="0"/>
              <a:t> </a:t>
            </a:r>
            <a:r>
              <a:rPr lang="cs-CZ" dirty="0" err="1"/>
              <a:t>something</a:t>
            </a:r>
            <a:r>
              <a:rPr lang="cs-CZ" dirty="0"/>
              <a:t> </a:t>
            </a:r>
            <a:r>
              <a:rPr lang="cs-CZ" dirty="0" err="1"/>
              <a:t>you</a:t>
            </a:r>
            <a:r>
              <a:rPr lang="cs-CZ" dirty="0"/>
              <a:t> are </a:t>
            </a:r>
            <a:r>
              <a:rPr lang="cs-CZ" dirty="0" err="1"/>
              <a:t>born</a:t>
            </a:r>
            <a:r>
              <a:rPr lang="cs-CZ" dirty="0"/>
              <a:t> </a:t>
            </a:r>
            <a:r>
              <a:rPr lang="cs-CZ" dirty="0" err="1"/>
              <a:t>with</a:t>
            </a:r>
            <a:r>
              <a:rPr lang="cs-CZ" dirty="0"/>
              <a:t>.</a:t>
            </a:r>
          </a:p>
          <a:p>
            <a:r>
              <a:rPr lang="cs-CZ" dirty="0" err="1"/>
              <a:t>It`s</a:t>
            </a:r>
            <a:r>
              <a:rPr lang="cs-CZ" dirty="0"/>
              <a:t> </a:t>
            </a:r>
            <a:r>
              <a:rPr lang="cs-CZ" dirty="0" err="1"/>
              <a:t>for</a:t>
            </a:r>
            <a:r>
              <a:rPr lang="cs-CZ" dirty="0"/>
              <a:t> </a:t>
            </a:r>
            <a:r>
              <a:rPr lang="cs-CZ" dirty="0" err="1"/>
              <a:t>right-brained</a:t>
            </a:r>
            <a:r>
              <a:rPr lang="cs-CZ" dirty="0"/>
              <a:t> </a:t>
            </a:r>
            <a:r>
              <a:rPr lang="cs-CZ" dirty="0" err="1"/>
              <a:t>people</a:t>
            </a:r>
            <a:r>
              <a:rPr lang="cs-CZ" dirty="0"/>
              <a:t>.</a:t>
            </a:r>
          </a:p>
          <a:p>
            <a:r>
              <a:rPr lang="cs-CZ" dirty="0" err="1"/>
              <a:t>You`ve</a:t>
            </a:r>
            <a:r>
              <a:rPr lang="cs-CZ" dirty="0"/>
              <a:t> to </a:t>
            </a:r>
            <a:r>
              <a:rPr lang="cs-CZ" dirty="0" err="1"/>
              <a:t>be</a:t>
            </a:r>
            <a:r>
              <a:rPr lang="cs-CZ" dirty="0"/>
              <a:t> a </a:t>
            </a:r>
            <a:r>
              <a:rPr lang="cs-CZ" dirty="0" err="1"/>
              <a:t>little</a:t>
            </a:r>
            <a:r>
              <a:rPr lang="cs-CZ" dirty="0"/>
              <a:t> </a:t>
            </a:r>
            <a:r>
              <a:rPr lang="cs-CZ" dirty="0" err="1"/>
              <a:t>weird</a:t>
            </a:r>
            <a:r>
              <a:rPr lang="cs-CZ" dirty="0"/>
              <a:t> and </a:t>
            </a:r>
            <a:r>
              <a:rPr lang="cs-CZ" dirty="0" err="1"/>
              <a:t>crazy</a:t>
            </a:r>
            <a:r>
              <a:rPr lang="cs-CZ" dirty="0"/>
              <a:t>.</a:t>
            </a:r>
          </a:p>
          <a:p>
            <a:r>
              <a:rPr lang="cs-CZ" dirty="0" err="1"/>
              <a:t>It`s</a:t>
            </a:r>
            <a:r>
              <a:rPr lang="cs-CZ" dirty="0"/>
              <a:t> </a:t>
            </a:r>
            <a:r>
              <a:rPr lang="cs-CZ" dirty="0" err="1"/>
              <a:t>only</a:t>
            </a:r>
            <a:r>
              <a:rPr lang="cs-CZ" dirty="0"/>
              <a:t> </a:t>
            </a:r>
            <a:r>
              <a:rPr lang="cs-CZ" dirty="0" err="1"/>
              <a:t>for</a:t>
            </a:r>
            <a:r>
              <a:rPr lang="cs-CZ" dirty="0"/>
              <a:t> </a:t>
            </a:r>
            <a:r>
              <a:rPr lang="cs-CZ" dirty="0" err="1"/>
              <a:t>people</a:t>
            </a:r>
            <a:r>
              <a:rPr lang="cs-CZ" dirty="0"/>
              <a:t> </a:t>
            </a:r>
            <a:r>
              <a:rPr lang="cs-CZ" dirty="0" err="1"/>
              <a:t>like</a:t>
            </a:r>
            <a:r>
              <a:rPr lang="cs-CZ" dirty="0"/>
              <a:t> Mozart </a:t>
            </a:r>
            <a:r>
              <a:rPr lang="cs-CZ" dirty="0" err="1"/>
              <a:t>or</a:t>
            </a:r>
            <a:r>
              <a:rPr lang="cs-CZ" dirty="0"/>
              <a:t> Einstein.</a:t>
            </a:r>
          </a:p>
        </p:txBody>
      </p:sp>
    </p:spTree>
    <p:extLst>
      <p:ext uri="{BB962C8B-B14F-4D97-AF65-F5344CB8AC3E}">
        <p14:creationId xmlns:p14="http://schemas.microsoft.com/office/powerpoint/2010/main" val="78548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C09351-1989-C34B-91AC-53B4887D403D}"/>
              </a:ext>
            </a:extLst>
          </p:cNvPr>
          <p:cNvSpPr>
            <a:spLocks noGrp="1"/>
          </p:cNvSpPr>
          <p:nvPr>
            <p:ph type="title"/>
          </p:nvPr>
        </p:nvSpPr>
        <p:spPr/>
        <p:txBody>
          <a:bodyPr/>
          <a:lstStyle/>
          <a:p>
            <a:r>
              <a:rPr lang="cs-CZ" dirty="0" err="1"/>
              <a:t>Why</a:t>
            </a:r>
            <a:r>
              <a:rPr lang="cs-CZ" dirty="0"/>
              <a:t> </a:t>
            </a:r>
            <a:r>
              <a:rPr lang="cs-CZ" dirty="0" err="1"/>
              <a:t>creative</a:t>
            </a:r>
            <a:r>
              <a:rPr lang="cs-CZ" dirty="0"/>
              <a:t> </a:t>
            </a:r>
            <a:r>
              <a:rPr lang="cs-CZ" dirty="0" err="1"/>
              <a:t>learning</a:t>
            </a:r>
            <a:r>
              <a:rPr lang="cs-CZ" dirty="0"/>
              <a:t> in </a:t>
            </a:r>
            <a:r>
              <a:rPr lang="cs-CZ" dirty="0" err="1"/>
              <a:t>the</a:t>
            </a:r>
            <a:r>
              <a:rPr lang="cs-CZ" dirty="0"/>
              <a:t> early </a:t>
            </a:r>
            <a:r>
              <a:rPr lang="cs-CZ" dirty="0" err="1"/>
              <a:t>years</a:t>
            </a:r>
            <a:r>
              <a:rPr lang="cs-CZ" dirty="0"/>
              <a:t>?</a:t>
            </a:r>
          </a:p>
        </p:txBody>
      </p:sp>
      <p:sp>
        <p:nvSpPr>
          <p:cNvPr id="3" name="Zástupný symbol pro obsah 2">
            <a:extLst>
              <a:ext uri="{FF2B5EF4-FFF2-40B4-BE49-F238E27FC236}">
                <a16:creationId xmlns:a16="http://schemas.microsoft.com/office/drawing/2014/main" id="{96F0E0E0-C75E-214D-B379-B9DFCB253FBF}"/>
              </a:ext>
            </a:extLst>
          </p:cNvPr>
          <p:cNvSpPr>
            <a:spLocks noGrp="1"/>
          </p:cNvSpPr>
          <p:nvPr>
            <p:ph idx="1"/>
          </p:nvPr>
        </p:nvSpPr>
        <p:spPr/>
        <p:txBody>
          <a:bodyPr>
            <a:normAutofit/>
          </a:bodyPr>
          <a:lstStyle/>
          <a:p>
            <a:pPr marL="0" indent="0" algn="ctr">
              <a:buNone/>
            </a:pPr>
            <a:r>
              <a:rPr lang="cs-CZ" sz="2400" dirty="0" err="1"/>
              <a:t>Research</a:t>
            </a:r>
            <a:r>
              <a:rPr lang="cs-CZ" sz="2400" dirty="0"/>
              <a:t> has </a:t>
            </a:r>
            <a:r>
              <a:rPr lang="cs-CZ" sz="2400" dirty="0" err="1"/>
              <a:t>found</a:t>
            </a:r>
            <a:r>
              <a:rPr lang="cs-CZ" sz="2400" dirty="0"/>
              <a:t> </a:t>
            </a:r>
            <a:r>
              <a:rPr lang="cs-CZ" sz="2400" dirty="0" err="1"/>
              <a:t>that</a:t>
            </a:r>
            <a:r>
              <a:rPr lang="cs-CZ" sz="2400" dirty="0"/>
              <a:t> </a:t>
            </a:r>
            <a:r>
              <a:rPr lang="cs-CZ" sz="2400" dirty="0" err="1"/>
              <a:t>if</a:t>
            </a:r>
            <a:r>
              <a:rPr lang="cs-CZ" sz="2400" dirty="0"/>
              <a:t> </a:t>
            </a:r>
            <a:r>
              <a:rPr lang="cs-CZ" sz="2400" dirty="0" err="1"/>
              <a:t>creativity</a:t>
            </a:r>
            <a:r>
              <a:rPr lang="cs-CZ" sz="2400" dirty="0"/>
              <a:t> </a:t>
            </a:r>
            <a:r>
              <a:rPr lang="cs-CZ" sz="2400" dirty="0" err="1"/>
              <a:t>is</a:t>
            </a:r>
            <a:r>
              <a:rPr lang="cs-CZ" sz="2400" dirty="0"/>
              <a:t> not </a:t>
            </a:r>
            <a:r>
              <a:rPr lang="cs-CZ" sz="2400" dirty="0" err="1"/>
              <a:t>engaged</a:t>
            </a:r>
            <a:r>
              <a:rPr lang="cs-CZ" sz="2400" dirty="0"/>
              <a:t> </a:t>
            </a:r>
            <a:r>
              <a:rPr lang="cs-CZ" sz="2400" dirty="0" err="1"/>
              <a:t>with</a:t>
            </a:r>
            <a:r>
              <a:rPr lang="cs-CZ" sz="2400" dirty="0"/>
              <a:t> </a:t>
            </a:r>
            <a:r>
              <a:rPr lang="cs-CZ" sz="2400" dirty="0" err="1"/>
              <a:t>during</a:t>
            </a:r>
            <a:r>
              <a:rPr lang="cs-CZ" sz="2400" dirty="0"/>
              <a:t> </a:t>
            </a:r>
            <a:r>
              <a:rPr lang="cs-CZ" sz="2400" dirty="0" err="1"/>
              <a:t>the</a:t>
            </a:r>
            <a:r>
              <a:rPr lang="cs-CZ" sz="2400" dirty="0"/>
              <a:t> </a:t>
            </a:r>
            <a:r>
              <a:rPr lang="cs-CZ" sz="2400" dirty="0" err="1"/>
              <a:t>naturally</a:t>
            </a:r>
            <a:r>
              <a:rPr lang="cs-CZ" sz="2400" dirty="0"/>
              <a:t> </a:t>
            </a:r>
            <a:r>
              <a:rPr lang="cs-CZ" sz="2400" dirty="0" err="1"/>
              <a:t>creative</a:t>
            </a:r>
            <a:r>
              <a:rPr lang="cs-CZ" sz="2400" dirty="0"/>
              <a:t> </a:t>
            </a:r>
            <a:r>
              <a:rPr lang="cs-CZ" sz="2400" dirty="0" err="1"/>
              <a:t>childhood</a:t>
            </a:r>
            <a:r>
              <a:rPr lang="cs-CZ" sz="2400" dirty="0"/>
              <a:t> </a:t>
            </a:r>
            <a:r>
              <a:rPr lang="cs-CZ" sz="2400" dirty="0" err="1"/>
              <a:t>years</a:t>
            </a:r>
            <a:r>
              <a:rPr lang="cs-CZ" sz="2400" dirty="0"/>
              <a:t>, </a:t>
            </a:r>
            <a:r>
              <a:rPr lang="cs-CZ" sz="2400" dirty="0" err="1"/>
              <a:t>it</a:t>
            </a:r>
            <a:r>
              <a:rPr lang="cs-CZ" sz="2400" dirty="0"/>
              <a:t> </a:t>
            </a:r>
            <a:r>
              <a:rPr lang="cs-CZ" sz="2400" dirty="0" err="1"/>
              <a:t>is</a:t>
            </a:r>
            <a:r>
              <a:rPr lang="cs-CZ" sz="2400" dirty="0"/>
              <a:t> not </a:t>
            </a:r>
            <a:r>
              <a:rPr lang="cs-CZ" sz="2400" dirty="0" err="1"/>
              <a:t>something</a:t>
            </a:r>
            <a:r>
              <a:rPr lang="cs-CZ" sz="2400" dirty="0"/>
              <a:t> </a:t>
            </a:r>
            <a:r>
              <a:rPr lang="cs-CZ" sz="2400" dirty="0" err="1"/>
              <a:t>that</a:t>
            </a:r>
            <a:r>
              <a:rPr lang="cs-CZ" sz="2400" dirty="0"/>
              <a:t> </a:t>
            </a:r>
            <a:r>
              <a:rPr lang="cs-CZ" sz="2400" dirty="0" err="1"/>
              <a:t>can</a:t>
            </a:r>
            <a:r>
              <a:rPr lang="cs-CZ" sz="2400" dirty="0"/>
              <a:t> </a:t>
            </a:r>
            <a:r>
              <a:rPr lang="cs-CZ" sz="2400" dirty="0" err="1"/>
              <a:t>be</a:t>
            </a:r>
            <a:r>
              <a:rPr lang="cs-CZ" sz="2400" dirty="0"/>
              <a:t> </a:t>
            </a:r>
            <a:r>
              <a:rPr lang="cs-CZ" sz="2400" dirty="0" err="1"/>
              <a:t>developed</a:t>
            </a:r>
            <a:r>
              <a:rPr lang="cs-CZ" sz="2400" dirty="0"/>
              <a:t> in </a:t>
            </a:r>
            <a:r>
              <a:rPr lang="cs-CZ" sz="2400" dirty="0" err="1"/>
              <a:t>later</a:t>
            </a:r>
            <a:r>
              <a:rPr lang="cs-CZ" sz="2400" dirty="0"/>
              <a:t> </a:t>
            </a:r>
            <a:r>
              <a:rPr lang="cs-CZ" sz="2400" dirty="0" err="1"/>
              <a:t>life</a:t>
            </a:r>
            <a:r>
              <a:rPr lang="cs-CZ" sz="2400" dirty="0"/>
              <a:t> (</a:t>
            </a:r>
            <a:r>
              <a:rPr lang="cs-CZ" sz="2400" dirty="0" err="1"/>
              <a:t>Marzollo</a:t>
            </a:r>
            <a:r>
              <a:rPr lang="cs-CZ" sz="2400" dirty="0"/>
              <a:t>, </a:t>
            </a:r>
            <a:r>
              <a:rPr lang="cs-CZ" sz="2400" dirty="0" err="1"/>
              <a:t>Lloyd</a:t>
            </a:r>
            <a:r>
              <a:rPr lang="cs-CZ" sz="2400" dirty="0"/>
              <a:t> 1974).</a:t>
            </a:r>
          </a:p>
        </p:txBody>
      </p:sp>
    </p:spTree>
    <p:extLst>
      <p:ext uri="{BB962C8B-B14F-4D97-AF65-F5344CB8AC3E}">
        <p14:creationId xmlns:p14="http://schemas.microsoft.com/office/powerpoint/2010/main" val="325105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áty">
  <a:themeElements>
    <a:clrScheme name="Citáty">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itáty">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itáty">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{78BB702E-2EB1-D14E-95FC-157A8E2090F1}tf10001121</Template>
  <TotalTime>3925</TotalTime>
  <Words>1172</Words>
  <Application>Microsoft Macintosh PowerPoint</Application>
  <PresentationFormat>Širokoúhlá obrazovka</PresentationFormat>
  <Paragraphs>129</Paragraphs>
  <Slides>23</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Apple Braille</vt:lpstr>
      <vt:lpstr>Calibri</vt:lpstr>
      <vt:lpstr>Century Gothic</vt:lpstr>
      <vt:lpstr>Wingdings 2</vt:lpstr>
      <vt:lpstr>Citáty</vt:lpstr>
      <vt:lpstr> Encouraging Creative and Innovative Thinking in Schools</vt:lpstr>
      <vt:lpstr>Program</vt:lpstr>
      <vt:lpstr>Task 1:</vt:lpstr>
      <vt:lpstr>What is creativity?</vt:lpstr>
      <vt:lpstr>Creative learning – why now?</vt:lpstr>
      <vt:lpstr>Creative learning - Why now?</vt:lpstr>
      <vt:lpstr>But…</vt:lpstr>
      <vt:lpstr>Myths about creativity</vt:lpstr>
      <vt:lpstr>Why creative learning in the early years?</vt:lpstr>
      <vt:lpstr>Creativity tests to unlock your imagination (e.g. alternative uses)</vt:lpstr>
      <vt:lpstr>Prezentace aplikace PowerPoint</vt:lpstr>
      <vt:lpstr>Alternative uses (a glass)</vt:lpstr>
      <vt:lpstr>How is it measured?</vt:lpstr>
      <vt:lpstr>Creativity tests: Incomplete Figures</vt:lpstr>
      <vt:lpstr>Prezentace aplikace PowerPoint</vt:lpstr>
      <vt:lpstr>Prezentace aplikace PowerPoint</vt:lpstr>
      <vt:lpstr>Prezentace aplikace PowerPoint</vt:lpstr>
      <vt:lpstr>The newest test of creativity</vt:lpstr>
      <vt:lpstr>What are these tests useful for in a class?</vt:lpstr>
      <vt:lpstr>Components of creativity</vt:lpstr>
      <vt:lpstr>Prezentace aplikace PowerPoint</vt:lpstr>
      <vt:lpstr>CREDIT REQUIREMENTS</vt:lpstr>
      <vt:lpstr> Petra Vallin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Encouraging Creative Thinking</dc:title>
  <dc:creator>Petra Koukalová</dc:creator>
  <cp:lastModifiedBy>Petra Koukalová</cp:lastModifiedBy>
  <cp:revision>58</cp:revision>
  <cp:lastPrinted>2020-10-08T08:13:52Z</cp:lastPrinted>
  <dcterms:created xsi:type="dcterms:W3CDTF">2016-10-08T12:48:02Z</dcterms:created>
  <dcterms:modified xsi:type="dcterms:W3CDTF">2023-10-16T11:02:36Z</dcterms:modified>
</cp:coreProperties>
</file>