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0"/>
  </p:notesMasterIdLst>
  <p:sldIdLst>
    <p:sldId id="257" r:id="rId2"/>
    <p:sldId id="270" r:id="rId3"/>
    <p:sldId id="271" r:id="rId4"/>
    <p:sldId id="272" r:id="rId5"/>
    <p:sldId id="273" r:id="rId6"/>
    <p:sldId id="274" r:id="rId7"/>
    <p:sldId id="268" r:id="rId8"/>
    <p:sldId id="26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87339" autoAdjust="0"/>
  </p:normalViewPr>
  <p:slideViewPr>
    <p:cSldViewPr snapToGrid="0">
      <p:cViewPr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9B0D-B888-46D0-A5F5-4A216BBF8DA2}" type="datetimeFigureOut">
              <a:rPr lang="cs-CZ" smtClean="0"/>
              <a:t>06.03.2025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984AF-9A85-45EE-91F2-6C95F613C2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639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D7A1FD-949D-406B-95C4-670CF2A54F5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56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555555"/>
                </a:solidFill>
                <a:effectLst/>
                <a:latin typeface="robotoregular"/>
              </a:rPr>
              <a:t>Ale vedle této z</a:t>
            </a:r>
            <a:r>
              <a:rPr lang="cs-CZ" dirty="0"/>
              <a:t>ákladní koncovky existuje také vždy koncovka </a:t>
            </a:r>
            <a:r>
              <a:rPr lang="en-GB" b="0" i="0" dirty="0">
                <a:solidFill>
                  <a:srgbClr val="555555"/>
                </a:solidFill>
                <a:effectLst/>
                <a:latin typeface="robotoregular"/>
              </a:rPr>
              <a:t>/-u/</a:t>
            </a:r>
            <a:r>
              <a:rPr lang="cs-CZ" b="0" i="0" dirty="0">
                <a:solidFill>
                  <a:srgbClr val="555555"/>
                </a:solidFill>
                <a:effectLst/>
                <a:latin typeface="robotoregular"/>
              </a:rPr>
              <a:t>.</a:t>
            </a:r>
          </a:p>
          <a:p>
            <a:r>
              <a:rPr lang="cs-CZ" noProof="0" dirty="0"/>
              <a:t>Použití této koncovky je omezeno:</a:t>
            </a:r>
          </a:p>
          <a:p>
            <a:pPr marL="731520" lvl="1" indent="-457200">
              <a:buAutoNum type="alphaLcParenR"/>
            </a:pPr>
            <a:r>
              <a:rPr lang="cs-CZ" noProof="0" dirty="0"/>
              <a:t>lexikálně: To znamená, že ji mohou mít jenom určitá slova.</a:t>
            </a:r>
            <a:br>
              <a:rPr lang="cs-CZ" noProof="0" dirty="0"/>
            </a:br>
            <a:r>
              <a:rPr lang="cs-CZ" noProof="0" dirty="0"/>
              <a:t>Ale bohužel neexistuje žádné zevšeobecňující pravidlo, které by nám poradilo o jaká slova se jedna. Můžeme je ale najít v normativních slovnících.</a:t>
            </a:r>
          </a:p>
          <a:p>
            <a:pPr marL="731520" marR="0" lvl="1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/>
              <a:tabLst/>
              <a:defRPr/>
            </a:pPr>
            <a:r>
              <a:rPr lang="cs-CZ" noProof="0" dirty="0"/>
              <a:t>funkčně: to znamená, že slova tyto specifická slova používají koncovku /-u/ jenom v určitých syntaktických funkcích anebo v určitých syntaktických spojeních. Je třeba zmínit, že tyto funkce nejsou úplně přísně kodifikovány, takže často existuje jistá volnost ve výběru koncovky. A i mezi jednotlivými zmíněnými normativními příručkami je ve vymezení slov, která tuto koncovku připouštějí, značné kolísání. </a:t>
            </a:r>
          </a:p>
          <a:p>
            <a:pPr marL="27432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noProof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984AF-9A85-45EE-91F2-6C95F613C26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017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Tato </a:t>
            </a:r>
            <a:r>
              <a:rPr lang="en-GB" dirty="0" err="1"/>
              <a:t>slova</a:t>
            </a:r>
            <a:r>
              <a:rPr lang="en-GB" dirty="0"/>
              <a:t> se </a:t>
            </a:r>
            <a:r>
              <a:rPr lang="en-GB" dirty="0" err="1"/>
              <a:t>používají</a:t>
            </a:r>
            <a:r>
              <a:rPr lang="en-GB" dirty="0"/>
              <a:t> s </a:t>
            </a:r>
            <a:r>
              <a:rPr lang="en-GB" dirty="0" err="1"/>
              <a:t>koncovkou</a:t>
            </a:r>
            <a:r>
              <a:rPr lang="en-GB" dirty="0"/>
              <a:t> /-u/ </a:t>
            </a:r>
            <a:r>
              <a:rPr lang="en-GB" dirty="0" err="1"/>
              <a:t>zejm</a:t>
            </a:r>
            <a:r>
              <a:rPr lang="en-GB" dirty="0"/>
              <a:t>. v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funkcích</a:t>
            </a:r>
            <a:r>
              <a:rPr lang="en-GB" dirty="0"/>
              <a:t>:</a:t>
            </a:r>
            <a:endParaRPr lang="cs-CZ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984AF-9A85-45EE-91F2-6C95F613C26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9974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d) </a:t>
            </a:r>
            <a:r>
              <a:rPr lang="en-GB" dirty="0" err="1"/>
              <a:t>Dále</a:t>
            </a:r>
            <a:r>
              <a:rPr lang="en-GB" dirty="0"/>
              <a:t> </a:t>
            </a:r>
            <a:r>
              <a:rPr lang="en-GB" dirty="0" err="1"/>
              <a:t>existuje</a:t>
            </a:r>
            <a:r>
              <a:rPr lang="en-GB" dirty="0"/>
              <a:t> </a:t>
            </a:r>
            <a:r>
              <a:rPr lang="en-GB" dirty="0" err="1"/>
              <a:t>řada</a:t>
            </a:r>
            <a:r>
              <a:rPr lang="en-GB" dirty="0"/>
              <a:t> </a:t>
            </a:r>
            <a:r>
              <a:rPr lang="en-GB" dirty="0" err="1"/>
              <a:t>výrazů</a:t>
            </a:r>
            <a:r>
              <a:rPr lang="en-GB" dirty="0"/>
              <a:t>, 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ru-RU" dirty="0"/>
              <a:t>до зар</a:t>
            </a:r>
            <a:r>
              <a:rPr lang="en-GB" dirty="0"/>
              <a:t>é</a:t>
            </a:r>
            <a:r>
              <a:rPr lang="ru-RU" dirty="0"/>
              <a:t>зу, без пр</a:t>
            </a:r>
            <a:r>
              <a:rPr lang="en-GB" dirty="0"/>
              <a:t>ó</a:t>
            </a:r>
            <a:r>
              <a:rPr lang="ru-RU" dirty="0"/>
              <a:t>сыпу, без </a:t>
            </a:r>
            <a:r>
              <a:rPr lang="en-GB" dirty="0"/>
              <a:t>ý</a:t>
            </a:r>
            <a:r>
              <a:rPr lang="ru-RU" dirty="0"/>
              <a:t>молку, </a:t>
            </a:r>
            <a:r>
              <a:rPr lang="en-GB" dirty="0" err="1"/>
              <a:t>které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pohled</a:t>
            </a:r>
            <a:r>
              <a:rPr lang="en-GB" dirty="0"/>
              <a:t> </a:t>
            </a:r>
            <a:r>
              <a:rPr lang="en-GB" dirty="0" err="1"/>
              <a:t>také</a:t>
            </a:r>
            <a:r>
              <a:rPr lang="en-GB" dirty="0"/>
              <a:t> </a:t>
            </a:r>
            <a:r>
              <a:rPr lang="en-GB" dirty="0" err="1"/>
              <a:t>vypadají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tvary</a:t>
            </a:r>
            <a:r>
              <a:rPr lang="en-GB" dirty="0"/>
              <a:t> </a:t>
            </a:r>
            <a:r>
              <a:rPr lang="en-GB" dirty="0" err="1"/>
              <a:t>Gsg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/-u/ a </a:t>
            </a:r>
            <a:r>
              <a:rPr lang="en-GB" dirty="0" err="1"/>
              <a:t>píší</a:t>
            </a:r>
            <a:r>
              <a:rPr lang="en-GB" dirty="0"/>
              <a:t> se </a:t>
            </a:r>
            <a:r>
              <a:rPr lang="en-GB" dirty="0" err="1"/>
              <a:t>odděleně</a:t>
            </a:r>
            <a:r>
              <a:rPr lang="en-GB" dirty="0"/>
              <a:t>. </a:t>
            </a:r>
            <a:r>
              <a:rPr lang="en-GB" dirty="0" err="1"/>
              <a:t>Poněvadž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v </a:t>
            </a:r>
            <a:r>
              <a:rPr lang="en-GB" dirty="0" err="1"/>
              <a:t>dnešní</a:t>
            </a:r>
            <a:r>
              <a:rPr lang="en-GB" dirty="0"/>
              <a:t> </a:t>
            </a:r>
            <a:r>
              <a:rPr lang="en-GB" dirty="0" err="1"/>
              <a:t>ruštině</a:t>
            </a:r>
            <a:r>
              <a:rPr lang="en-GB" dirty="0"/>
              <a:t> </a:t>
            </a:r>
            <a:r>
              <a:rPr lang="en-GB" dirty="0" err="1"/>
              <a:t>nejsou</a:t>
            </a:r>
            <a:r>
              <a:rPr lang="en-GB" dirty="0"/>
              <a:t> </a:t>
            </a:r>
            <a:r>
              <a:rPr lang="en-GB" dirty="0" err="1"/>
              <a:t>slova</a:t>
            </a:r>
            <a:r>
              <a:rPr lang="en-GB" dirty="0"/>
              <a:t> * </a:t>
            </a:r>
            <a:r>
              <a:rPr lang="ru-RU" dirty="0"/>
              <a:t>зар</a:t>
            </a:r>
            <a:r>
              <a:rPr lang="en-GB" dirty="0"/>
              <a:t>é</a:t>
            </a:r>
            <a:r>
              <a:rPr lang="ru-RU" dirty="0"/>
              <a:t>з, *пр</a:t>
            </a:r>
            <a:r>
              <a:rPr lang="en-GB" dirty="0"/>
              <a:t>ó</a:t>
            </a:r>
            <a:r>
              <a:rPr lang="ru-RU" dirty="0"/>
              <a:t>сып, *</a:t>
            </a:r>
            <a:r>
              <a:rPr lang="en-GB" dirty="0"/>
              <a:t>ý</a:t>
            </a:r>
            <a:r>
              <a:rPr lang="ru-RU" dirty="0"/>
              <a:t>молк , </a:t>
            </a:r>
            <a:r>
              <a:rPr lang="en-GB" dirty="0" err="1"/>
              <a:t>nelze</a:t>
            </a:r>
            <a:r>
              <a:rPr lang="en-GB" dirty="0"/>
              <a:t> ani </a:t>
            </a:r>
            <a:r>
              <a:rPr lang="en-GB" dirty="0" err="1"/>
              <a:t>uvedené</a:t>
            </a:r>
            <a:r>
              <a:rPr lang="en-GB" dirty="0"/>
              <a:t> </a:t>
            </a:r>
            <a:r>
              <a:rPr lang="en-GB" dirty="0" err="1"/>
              <a:t>tvary</a:t>
            </a:r>
            <a:r>
              <a:rPr lang="en-GB" dirty="0"/>
              <a:t> </a:t>
            </a:r>
            <a:r>
              <a:rPr lang="en-GB" dirty="0" err="1"/>
              <a:t>považovat</a:t>
            </a:r>
            <a:r>
              <a:rPr lang="en-GB" dirty="0"/>
              <a:t> za </a:t>
            </a:r>
            <a:r>
              <a:rPr lang="en-GB" dirty="0" err="1"/>
              <a:t>paradigmatické</a:t>
            </a:r>
            <a:r>
              <a:rPr lang="en-GB" dirty="0"/>
              <a:t> a </a:t>
            </a:r>
            <a:r>
              <a:rPr lang="en-GB" dirty="0" err="1"/>
              <a:t>musíme</a:t>
            </a:r>
            <a:r>
              <a:rPr lang="en-GB" dirty="0"/>
              <a:t> </a:t>
            </a:r>
            <a:r>
              <a:rPr lang="en-GB" dirty="0" err="1"/>
              <a:t>celý</a:t>
            </a:r>
            <a:r>
              <a:rPr lang="en-GB" dirty="0"/>
              <a:t> </a:t>
            </a:r>
            <a:r>
              <a:rPr lang="en-GB" dirty="0" err="1"/>
              <a:t>výraz</a:t>
            </a:r>
            <a:r>
              <a:rPr lang="en-GB" dirty="0"/>
              <a:t> </a:t>
            </a:r>
            <a:r>
              <a:rPr lang="en-GB" dirty="0" err="1"/>
              <a:t>hodnotit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příslovce</a:t>
            </a:r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984AF-9A85-45EE-91F2-6C95F613C268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531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/>
              <a:t>Obecně partitivní </a:t>
            </a:r>
            <a:r>
              <a:rPr lang="cs-CZ" sz="1200" dirty="0" err="1"/>
              <a:t>Gsg</a:t>
            </a:r>
            <a:r>
              <a:rPr lang="cs-CZ" sz="1200" dirty="0"/>
              <a:t> s koncovkou /-u/ ve spisovné ruštině ustupuje. To ukázaly již výzkumy na konci 60. let 20. stol. a pokračuje to dál (nejlépe se drží ve spojeních s jistými typy sloves ve frázích jako </a:t>
            </a:r>
            <a:r>
              <a:rPr lang="ru-RU" sz="1200" dirty="0"/>
              <a:t>напиться квасу</a:t>
            </a:r>
            <a:r>
              <a:rPr lang="cs-CZ" sz="1200" dirty="0"/>
              <a:t>.</a:t>
            </a:r>
            <a:br>
              <a:rPr lang="cs-CZ" sz="1200" dirty="0"/>
            </a:br>
            <a:r>
              <a:rPr lang="cs-CZ" sz="1200" dirty="0"/>
              <a:t>Lze tedy říci, že i z tohoto hlediska pokračuje postupné omezování volné použitelnosti </a:t>
            </a:r>
            <a:r>
              <a:rPr lang="cs-CZ" sz="1200" dirty="0" err="1"/>
              <a:t>Gsg</a:t>
            </a:r>
            <a:r>
              <a:rPr lang="cs-CZ" sz="1200" dirty="0"/>
              <a:t> m. na /-u/ a přibývá více méně </a:t>
            </a:r>
            <a:r>
              <a:rPr lang="cs-CZ" sz="1200" dirty="0" err="1"/>
              <a:t>frazeologizovaných</a:t>
            </a:r>
            <a:r>
              <a:rPr lang="cs-CZ" sz="1200" dirty="0"/>
              <a:t> případů. Na druhé se partitivní </a:t>
            </a:r>
            <a:r>
              <a:rPr lang="cs-CZ" sz="1200" dirty="0" err="1"/>
              <a:t>Gsg</a:t>
            </a:r>
            <a:r>
              <a:rPr lang="cs-CZ" sz="1200" dirty="0"/>
              <a:t> na /-u/ v hovorové ruštině používá víc než v kodifikované spisovné ruštině.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984AF-9A85-45EE-91F2-6C95F613C268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617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28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628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95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044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556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565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063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504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487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56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78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07.03.2024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CH"/>
              <a:t>Seminář z morfologie ruštiny FF UK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9D9E90-789D-4BC6-9632-C4C893EA98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95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E958-8C0C-0644-F8F1-BD0604704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r>
              <a:rPr lang="cs-CZ" sz="6300" dirty="0"/>
              <a:t>Genitiv singuláru Maskulin na  /-u/</a:t>
            </a:r>
            <a:endParaRPr lang="ru-RU" sz="6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8677EE-348E-1BFB-930B-D665D166EC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BCD87-1D17-729A-09EB-CBC4EFD93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/>
              <a:t>07.03.2024</a:t>
            </a:r>
            <a:endParaRPr lang="cs-CZ" sz="140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CF090A-EB93-0E74-7B32-0082F6EC0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400" dirty="0"/>
              <a:t>Seminář z morfologie ruštiny FF UK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D75A6C-EC44-CCE1-6DE4-61756268A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sz="1400" dirty="0"/>
              <a:t>Regína </a:t>
            </a:r>
            <a:r>
              <a:rPr lang="cs-CZ" sz="1400" dirty="0" err="1"/>
              <a:t>Waltová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5055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8270-43D5-BA0C-7D3A-127401F17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Koncovky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792C0-85A6-7DC3-D270-5B0D456EC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cs-CZ" sz="2400" noProof="0" dirty="0"/>
              <a:t>Základní koncovka genitivu </a:t>
            </a:r>
            <a:r>
              <a:rPr lang="cs-CZ" sz="2400" noProof="0" dirty="0" err="1"/>
              <a:t>sg</a:t>
            </a:r>
            <a:r>
              <a:rPr lang="cs-CZ" sz="2400" noProof="0" dirty="0"/>
              <a:t> mužského rodu: </a:t>
            </a:r>
            <a:r>
              <a:rPr lang="cs-CZ" sz="2400" b="1" noProof="0" dirty="0">
                <a:solidFill>
                  <a:srgbClr val="00B0F0"/>
                </a:solidFill>
              </a:rPr>
              <a:t>-</a:t>
            </a:r>
            <a:r>
              <a:rPr lang="ru-RU" sz="2400" b="1" noProof="0" dirty="0">
                <a:solidFill>
                  <a:srgbClr val="00B0F0"/>
                </a:solidFill>
              </a:rPr>
              <a:t>а, -я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cs-CZ" sz="2400" noProof="0" dirty="0"/>
              <a:t>Koncovka: </a:t>
            </a:r>
            <a:r>
              <a:rPr lang="ru-RU" sz="2400" b="1" noProof="0" dirty="0">
                <a:solidFill>
                  <a:srgbClr val="FF0000"/>
                </a:solidFill>
              </a:rPr>
              <a:t>-у, -ю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cs-CZ" sz="2200" noProof="0" dirty="0"/>
              <a:t> Použití této koncovky je omezeno:</a:t>
            </a:r>
          </a:p>
          <a:p>
            <a:pPr marL="1005840" lvl="2" indent="-457200">
              <a:lnSpc>
                <a:spcPct val="100000"/>
              </a:lnSpc>
              <a:buAutoNum type="alphaLcParenR"/>
            </a:pPr>
            <a:r>
              <a:rPr lang="cs-CZ" sz="2000" noProof="0" dirty="0"/>
              <a:t>lexikálně:</a:t>
            </a:r>
            <a:br>
              <a:rPr lang="cs-CZ" sz="2000" noProof="0" dirty="0"/>
            </a:br>
            <a:r>
              <a:rPr lang="cs-CZ" sz="2000" noProof="0" dirty="0"/>
              <a:t>jenom určitá slova </a:t>
            </a:r>
            <a:r>
              <a:rPr lang="cs-CZ" sz="2000" noProof="0" dirty="0">
                <a:sym typeface="Wingdings" panose="05000000000000000000" pitchFamily="2" charset="2"/>
              </a:rPr>
              <a:t></a:t>
            </a:r>
            <a:r>
              <a:rPr lang="cs-CZ" sz="2000" noProof="0" dirty="0"/>
              <a:t> normativní slovníky</a:t>
            </a:r>
          </a:p>
          <a:p>
            <a:pPr marL="1005840" lvl="2" indent="-457200">
              <a:buAutoNum type="alphaLcParenR"/>
            </a:pPr>
            <a:r>
              <a:rPr lang="cs-CZ" sz="2000" noProof="0" dirty="0"/>
              <a:t>funkčně:</a:t>
            </a:r>
            <a:br>
              <a:rPr lang="cs-CZ" sz="2000" noProof="0" dirty="0"/>
            </a:br>
            <a:r>
              <a:rPr lang="cs-CZ" sz="2000" noProof="0" dirty="0"/>
              <a:t>tato slova mají koncovku /-u/ jenom v určitých syntaktických funkcích/spojeních,</a:t>
            </a:r>
            <a:br>
              <a:rPr lang="cs-CZ" sz="2000" noProof="0" dirty="0"/>
            </a:br>
            <a:r>
              <a:rPr lang="cs-CZ" sz="2000" noProof="0" dirty="0"/>
              <a:t>nejsou úplně přísně kodifikovány</a:t>
            </a:r>
          </a:p>
          <a:p>
            <a:endParaRPr lang="cs-CZ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C9A72-A50F-D270-6AF8-92CE70438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BA674-0DAA-D7DE-69C3-A04E4412A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2297E-156C-84CB-EF19-98AC4242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611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585F3-5EF5-8FA3-690E-B6F90FCDC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Koncovku /-u/ mohou mít: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2F4D5-C18C-B26D-954E-5374D3EC9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/>
            </a:pPr>
            <a:r>
              <a:rPr lang="cs-CZ" noProof="0" dirty="0"/>
              <a:t>substantiva látková (</a:t>
            </a:r>
            <a:r>
              <a:rPr lang="cs-CZ" noProof="0" dirty="0" err="1"/>
              <a:t>kontinuativa</a:t>
            </a:r>
            <a:r>
              <a:rPr lang="cs-CZ" noProof="0" dirty="0"/>
              <a:t>):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noProof="0" dirty="0"/>
              <a:t> </a:t>
            </a:r>
            <a:r>
              <a:rPr lang="cs-CZ" sz="2000" noProof="0" dirty="0"/>
              <a:t>zejm. </a:t>
            </a:r>
            <a:r>
              <a:rPr lang="ru-RU" sz="2000" noProof="0" dirty="0"/>
              <a:t>б</a:t>
            </a:r>
            <a:r>
              <a:rPr lang="cs-CZ" sz="2000" noProof="0" dirty="0"/>
              <a:t>á</a:t>
            </a:r>
            <a:r>
              <a:rPr lang="ru-RU" sz="2000" noProof="0" dirty="0"/>
              <a:t>рхат, бенз</a:t>
            </a:r>
            <a:r>
              <a:rPr lang="cs-CZ" sz="2000" noProof="0" dirty="0"/>
              <a:t>ú</a:t>
            </a:r>
            <a:r>
              <a:rPr lang="ru-RU" sz="2000" noProof="0" dirty="0"/>
              <a:t>н, воск, газ, гной, гор</a:t>
            </a:r>
            <a:r>
              <a:rPr lang="cs-CZ" sz="2000" noProof="0" dirty="0"/>
              <a:t>ó</a:t>
            </a:r>
            <a:r>
              <a:rPr lang="ru-RU" sz="2000" noProof="0" dirty="0"/>
              <a:t>х, дёготь, жир, из ю м ,</a:t>
            </a:r>
            <a:r>
              <a:rPr lang="cs-CZ" sz="2000" noProof="0" dirty="0"/>
              <a:t>rozinky‘, </a:t>
            </a:r>
            <a:r>
              <a:rPr lang="ru-RU" sz="2000" noProof="0" dirty="0"/>
              <a:t>квас, керос</a:t>
            </a:r>
            <a:r>
              <a:rPr lang="cs-CZ" sz="2000" noProof="0" dirty="0"/>
              <a:t>ú</a:t>
            </a:r>
            <a:r>
              <a:rPr lang="ru-RU" sz="2000" noProof="0" dirty="0"/>
              <a:t>н ,</a:t>
            </a:r>
            <a:r>
              <a:rPr lang="cs-CZ" sz="2000" noProof="0" dirty="0"/>
              <a:t>petrolej‘, </a:t>
            </a:r>
            <a:r>
              <a:rPr lang="ru-RU" sz="2000" noProof="0" dirty="0"/>
              <a:t>кипят</a:t>
            </a:r>
            <a:r>
              <a:rPr lang="cs-CZ" sz="2000" noProof="0" dirty="0"/>
              <a:t>ó</a:t>
            </a:r>
            <a:r>
              <a:rPr lang="ru-RU" sz="2000" noProof="0" dirty="0"/>
              <a:t>к ,</a:t>
            </a:r>
            <a:r>
              <a:rPr lang="cs-CZ" sz="2000" noProof="0" dirty="0"/>
              <a:t>vařící voda‘, </a:t>
            </a:r>
            <a:r>
              <a:rPr lang="ru-RU" sz="2000" noProof="0" dirty="0"/>
              <a:t>клей, конь я к, корм, лак, лёд, лес ,</a:t>
            </a:r>
            <a:r>
              <a:rPr lang="cs-CZ" sz="2000" noProof="0" dirty="0"/>
              <a:t>dříví‘, </a:t>
            </a:r>
            <a:r>
              <a:rPr lang="ru-RU" sz="2000" noProof="0" dirty="0"/>
              <a:t>л</a:t>
            </a:r>
            <a:r>
              <a:rPr lang="cs-CZ" sz="2000" noProof="0" dirty="0"/>
              <a:t>ú</a:t>
            </a:r>
            <a:r>
              <a:rPr lang="ru-RU" sz="2000" noProof="0" dirty="0"/>
              <a:t>вер ,</a:t>
            </a:r>
            <a:r>
              <a:rPr lang="cs-CZ" sz="2000" noProof="0" dirty="0"/>
              <a:t>drůbky, jedlé vnitřnosti‘, </a:t>
            </a:r>
            <a:r>
              <a:rPr lang="ru-RU" sz="2000" noProof="0" dirty="0"/>
              <a:t>лук, мак, маргар</a:t>
            </a:r>
            <a:r>
              <a:rPr lang="cs-CZ" sz="2000" noProof="0" dirty="0"/>
              <a:t>ú</a:t>
            </a:r>
            <a:r>
              <a:rPr lang="ru-RU" sz="2000" noProof="0" dirty="0"/>
              <a:t>н, мёд, мел, мех ,</a:t>
            </a:r>
            <a:r>
              <a:rPr lang="cs-CZ" sz="2000" noProof="0" dirty="0"/>
              <a:t>kožišina‘, </a:t>
            </a:r>
            <a:r>
              <a:rPr lang="ru-RU" sz="2000" noProof="0" dirty="0"/>
              <a:t>морс ,</a:t>
            </a:r>
            <a:r>
              <a:rPr lang="cs-CZ" sz="2000" noProof="0" dirty="0"/>
              <a:t>mošt‘, </a:t>
            </a:r>
            <a:r>
              <a:rPr lang="ru-RU" sz="2000" noProof="0" dirty="0"/>
              <a:t>мышь я к ,</a:t>
            </a:r>
            <a:r>
              <a:rPr lang="cs-CZ" sz="2000" noProof="0" dirty="0"/>
              <a:t>arzen‘, </a:t>
            </a:r>
            <a:r>
              <a:rPr lang="ru-RU" sz="2000" noProof="0" dirty="0"/>
              <a:t>нав</a:t>
            </a:r>
            <a:r>
              <a:rPr lang="cs-CZ" sz="2000" noProof="0" dirty="0"/>
              <a:t>ó</a:t>
            </a:r>
            <a:r>
              <a:rPr lang="ru-RU" sz="2000" noProof="0" dirty="0"/>
              <a:t>з ,</a:t>
            </a:r>
            <a:r>
              <a:rPr lang="cs-CZ" sz="2000" noProof="0" dirty="0"/>
              <a:t>hnůj‘, </a:t>
            </a:r>
            <a:r>
              <a:rPr lang="ru-RU" sz="2000" noProof="0" dirty="0"/>
              <a:t>п</a:t>
            </a:r>
            <a:r>
              <a:rPr lang="cs-CZ" sz="2000" noProof="0" dirty="0"/>
              <a:t>é</a:t>
            </a:r>
            <a:r>
              <a:rPr lang="ru-RU" sz="2000" noProof="0" dirty="0"/>
              <a:t>рец ,</a:t>
            </a:r>
            <a:r>
              <a:rPr lang="cs-CZ" sz="2000" noProof="0" dirty="0"/>
              <a:t>pepř‘, </a:t>
            </a:r>
            <a:r>
              <a:rPr lang="ru-RU" sz="2000" noProof="0" dirty="0"/>
              <a:t>пес</a:t>
            </a:r>
            <a:r>
              <a:rPr lang="cs-CZ" sz="2000" noProof="0" dirty="0"/>
              <a:t>ó</a:t>
            </a:r>
            <a:r>
              <a:rPr lang="ru-RU" sz="2000" noProof="0" dirty="0"/>
              <a:t>к, п</a:t>
            </a:r>
            <a:r>
              <a:rPr lang="cs-CZ" sz="2000" noProof="0" dirty="0"/>
              <a:t>ó</a:t>
            </a:r>
            <a:r>
              <a:rPr lang="ru-RU" sz="2000" noProof="0" dirty="0"/>
              <a:t>рох ,</a:t>
            </a:r>
            <a:r>
              <a:rPr lang="cs-CZ" sz="2000" noProof="0" dirty="0"/>
              <a:t>střelný prach‘, </a:t>
            </a:r>
            <a:r>
              <a:rPr lang="ru-RU" sz="2000" noProof="0" dirty="0"/>
              <a:t>портв</a:t>
            </a:r>
            <a:r>
              <a:rPr lang="cs-CZ" sz="2000" noProof="0" dirty="0"/>
              <a:t>é</a:t>
            </a:r>
            <a:r>
              <a:rPr lang="ru-RU" sz="2000" noProof="0" dirty="0"/>
              <a:t>йн ,</a:t>
            </a:r>
            <a:r>
              <a:rPr lang="cs-CZ" sz="2000" noProof="0" dirty="0"/>
              <a:t>portské víno‘, </a:t>
            </a:r>
            <a:r>
              <a:rPr lang="ru-RU" sz="2000" noProof="0" dirty="0"/>
              <a:t>пух ,</a:t>
            </a:r>
            <a:r>
              <a:rPr lang="cs-CZ" sz="2000" noProof="0" dirty="0"/>
              <a:t>chmýří‘, </a:t>
            </a:r>
            <a:r>
              <a:rPr lang="ru-RU" sz="2000" noProof="0" dirty="0"/>
              <a:t>расс</a:t>
            </a:r>
            <a:r>
              <a:rPr lang="cs-CZ" sz="2000" noProof="0" dirty="0"/>
              <a:t>ó</a:t>
            </a:r>
            <a:r>
              <a:rPr lang="ru-RU" sz="2000" noProof="0" dirty="0"/>
              <a:t>л ,</a:t>
            </a:r>
            <a:r>
              <a:rPr lang="cs-CZ" sz="2000" noProof="0" dirty="0"/>
              <a:t>nálev (</a:t>
            </a:r>
            <a:r>
              <a:rPr lang="cs-CZ" sz="2000" noProof="0" dirty="0" err="1"/>
              <a:t>kuch</a:t>
            </a:r>
            <a:r>
              <a:rPr lang="cs-CZ" sz="2000" noProof="0" dirty="0"/>
              <a:t>.)‘, </a:t>
            </a:r>
            <a:r>
              <a:rPr lang="ru-RU" sz="2000" noProof="0" dirty="0"/>
              <a:t>рис, ром, сал</a:t>
            </a:r>
            <a:r>
              <a:rPr lang="cs-CZ" sz="2000" noProof="0" dirty="0"/>
              <a:t>á</a:t>
            </a:r>
            <a:r>
              <a:rPr lang="ru-RU" sz="2000" noProof="0" dirty="0"/>
              <a:t>т, с</a:t>
            </a:r>
            <a:r>
              <a:rPr lang="cs-CZ" sz="2000" noProof="0" dirty="0"/>
              <a:t>á</a:t>
            </a:r>
            <a:r>
              <a:rPr lang="ru-RU" sz="2000" noProof="0" dirty="0"/>
              <a:t>хар, сир</a:t>
            </a:r>
            <a:r>
              <a:rPr lang="cs-CZ" sz="2000" noProof="0" dirty="0"/>
              <a:t>ó</a:t>
            </a:r>
            <a:r>
              <a:rPr lang="ru-RU" sz="2000" noProof="0" dirty="0"/>
              <a:t>п, с</a:t>
            </a:r>
            <a:r>
              <a:rPr lang="cs-CZ" sz="2000" noProof="0" dirty="0"/>
              <a:t>ú</a:t>
            </a:r>
            <a:r>
              <a:rPr lang="ru-RU" sz="2000" noProof="0" dirty="0"/>
              <a:t>тец ,</a:t>
            </a:r>
            <a:r>
              <a:rPr lang="cs-CZ" sz="2000" noProof="0" dirty="0"/>
              <a:t>kartoun‘, </a:t>
            </a:r>
            <a:r>
              <a:rPr lang="ru-RU" sz="2000" noProof="0" dirty="0"/>
              <a:t>скипид</a:t>
            </a:r>
            <a:r>
              <a:rPr lang="cs-CZ" sz="2000" noProof="0" dirty="0"/>
              <a:t>á</a:t>
            </a:r>
            <a:r>
              <a:rPr lang="ru-RU" sz="2000" noProof="0" dirty="0"/>
              <a:t>р ,</a:t>
            </a:r>
            <a:r>
              <a:rPr lang="cs-CZ" sz="2000" noProof="0" dirty="0"/>
              <a:t>terpentýn‘, </a:t>
            </a:r>
            <a:r>
              <a:rPr lang="ru-RU" sz="2000" noProof="0" dirty="0"/>
              <a:t>снег, сок, с</a:t>
            </a:r>
            <a:r>
              <a:rPr lang="cs-CZ" sz="2000" noProof="0" dirty="0"/>
              <a:t>ó</a:t>
            </a:r>
            <a:r>
              <a:rPr lang="ru-RU" sz="2000" noProof="0" dirty="0"/>
              <a:t>лод, сор, спирт, суп, сыр, таб</a:t>
            </a:r>
            <a:r>
              <a:rPr lang="cs-CZ" sz="2000" noProof="0" dirty="0"/>
              <a:t>á</a:t>
            </a:r>
            <a:r>
              <a:rPr lang="ru-RU" sz="2000" noProof="0" dirty="0"/>
              <a:t>к, твор</a:t>
            </a:r>
            <a:r>
              <a:rPr lang="cs-CZ" sz="2000" noProof="0" dirty="0"/>
              <a:t>ó</a:t>
            </a:r>
            <a:r>
              <a:rPr lang="ru-RU" sz="2000" noProof="0" dirty="0"/>
              <a:t>г, тёс ,</a:t>
            </a:r>
            <a:r>
              <a:rPr lang="cs-CZ" sz="2000" noProof="0" dirty="0"/>
              <a:t>prkna, fošny, </a:t>
            </a:r>
            <a:r>
              <a:rPr lang="cs-CZ" sz="2000" noProof="0" dirty="0" err="1"/>
              <a:t>šindle</a:t>
            </a:r>
            <a:r>
              <a:rPr lang="cs-CZ" sz="2000" noProof="0" dirty="0"/>
              <a:t>‘, </a:t>
            </a:r>
            <a:r>
              <a:rPr lang="ru-RU" sz="2000" noProof="0" dirty="0"/>
              <a:t>торф ,</a:t>
            </a:r>
            <a:r>
              <a:rPr lang="cs-CZ" sz="2000" noProof="0" dirty="0"/>
              <a:t>rašelina‘, ý</a:t>
            </a:r>
            <a:r>
              <a:rPr lang="ru-RU" sz="2000" noProof="0" dirty="0"/>
              <a:t>ксус ,</a:t>
            </a:r>
            <a:r>
              <a:rPr lang="cs-CZ" sz="2000" noProof="0" dirty="0"/>
              <a:t>ocet‘, </a:t>
            </a:r>
            <a:r>
              <a:rPr lang="ru-RU" sz="2000" noProof="0" dirty="0"/>
              <a:t>хрен, чай, чесн</a:t>
            </a:r>
            <a:r>
              <a:rPr lang="cs-CZ" sz="2000" noProof="0" dirty="0"/>
              <a:t>ó</a:t>
            </a:r>
            <a:r>
              <a:rPr lang="ru-RU" sz="2000" noProof="0" dirty="0"/>
              <a:t>к, шёлк, шокол</a:t>
            </a:r>
            <a:r>
              <a:rPr lang="cs-CZ" sz="2000" noProof="0" dirty="0"/>
              <a:t>á</a:t>
            </a:r>
            <a:r>
              <a:rPr lang="ru-RU" sz="2000" noProof="0" dirty="0"/>
              <a:t>д, яд</a:t>
            </a:r>
            <a:endParaRPr lang="cs-CZ" sz="2000" noProof="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noProof="0" dirty="0"/>
              <a:t>a jejich zdrobněliny, např. </a:t>
            </a:r>
            <a:r>
              <a:rPr lang="ru-RU" sz="2000" noProof="0" dirty="0"/>
              <a:t>коньяч</a:t>
            </a:r>
            <a:r>
              <a:rPr lang="cs-CZ" sz="2000" noProof="0" dirty="0"/>
              <a:t>ó</a:t>
            </a:r>
            <a:r>
              <a:rPr lang="ru-RU" sz="2000" noProof="0" dirty="0"/>
              <a:t>к, мед</a:t>
            </a:r>
            <a:r>
              <a:rPr lang="cs-CZ" sz="2000" noProof="0" dirty="0"/>
              <a:t>ó</a:t>
            </a:r>
            <a:r>
              <a:rPr lang="ru-RU" sz="2000" noProof="0" dirty="0"/>
              <a:t>к, табач</a:t>
            </a:r>
            <a:r>
              <a:rPr lang="cs-CZ" sz="2000" noProof="0" dirty="0"/>
              <a:t>ó</a:t>
            </a:r>
            <a:r>
              <a:rPr lang="ru-RU" sz="2000" noProof="0" dirty="0"/>
              <a:t>к, чаёк </a:t>
            </a:r>
            <a:r>
              <a:rPr lang="cs-CZ" sz="2000" noProof="0" dirty="0"/>
              <a:t>apod.</a:t>
            </a:r>
            <a:endParaRPr lang="cs-CZ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119C5-1D87-2E0C-2402-979B63B55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796E3E-3410-6C30-5789-3087FAA57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05717-D1EE-A018-89FF-E61FE6E36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18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42C07-1F0D-C058-6478-7BAD3A0D0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noProof="0" dirty="0"/>
              <a:t>Koncovku /-u/ mohou mít: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4FC69-92D9-6D0F-DF91-4D13D0377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 startAt="2"/>
            </a:pPr>
            <a:r>
              <a:rPr lang="cs-CZ" dirty="0"/>
              <a:t>Slova bez společného lexikálního významu: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cs-CZ" sz="2000" dirty="0"/>
              <a:t>zejm. </a:t>
            </a:r>
            <a:r>
              <a:rPr lang="ru-RU" sz="2000" dirty="0"/>
              <a:t>блеск, бой*, бок*, век*, верх*, вес, в</a:t>
            </a:r>
            <a:r>
              <a:rPr lang="cs-CZ" sz="2000" dirty="0"/>
              <a:t>é</a:t>
            </a:r>
            <a:r>
              <a:rPr lang="ru-RU" sz="2000" dirty="0"/>
              <a:t>тер*, вид, визг ,</a:t>
            </a:r>
            <a:r>
              <a:rPr lang="cs-CZ" sz="2000" dirty="0"/>
              <a:t>pištění, jekot‘, </a:t>
            </a:r>
            <a:r>
              <a:rPr lang="ru-RU" sz="2000" dirty="0"/>
              <a:t>глаз*, год*, г</a:t>
            </a:r>
            <a:r>
              <a:rPr lang="cs-CZ" sz="2000" dirty="0"/>
              <a:t>ó</a:t>
            </a:r>
            <a:r>
              <a:rPr lang="ru-RU" sz="2000" dirty="0"/>
              <a:t>лод*, г</a:t>
            </a:r>
            <a:r>
              <a:rPr lang="cs-CZ" sz="2000" dirty="0"/>
              <a:t>ó</a:t>
            </a:r>
            <a:r>
              <a:rPr lang="ru-RU" sz="2000" dirty="0"/>
              <a:t>лос, дом*, дым, жар, исп</a:t>
            </a:r>
            <a:r>
              <a:rPr lang="cs-CZ" sz="2000" dirty="0"/>
              <a:t>ý</a:t>
            </a:r>
            <a:r>
              <a:rPr lang="ru-RU" sz="2000" dirty="0"/>
              <a:t>г*, край*, крик, круг*, крюк* ,</a:t>
            </a:r>
            <a:r>
              <a:rPr lang="cs-CZ" sz="2000" dirty="0"/>
              <a:t>hák‘, </a:t>
            </a:r>
            <a:r>
              <a:rPr lang="ru-RU" sz="2000" dirty="0"/>
              <a:t>лес*, лоск, мах* ,</a:t>
            </a:r>
            <a:r>
              <a:rPr lang="cs-CZ" sz="2000" dirty="0"/>
              <a:t>mávnutí‘, </a:t>
            </a:r>
            <a:r>
              <a:rPr lang="ru-RU" sz="2000" dirty="0"/>
              <a:t>мир*, мор</a:t>
            </a:r>
            <a:r>
              <a:rPr lang="cs-CZ" sz="2000" dirty="0"/>
              <a:t>ó</a:t>
            </a:r>
            <a:r>
              <a:rPr lang="ru-RU" sz="2000" dirty="0"/>
              <a:t>з, нар</a:t>
            </a:r>
            <a:r>
              <a:rPr lang="cs-CZ" sz="2000" dirty="0"/>
              <a:t>ó</a:t>
            </a:r>
            <a:r>
              <a:rPr lang="ru-RU" sz="2000" dirty="0"/>
              <a:t>д, нос*, разгов</a:t>
            </a:r>
            <a:r>
              <a:rPr lang="cs-CZ" sz="2000" dirty="0"/>
              <a:t>ó</a:t>
            </a:r>
            <a:r>
              <a:rPr lang="ru-RU" sz="2000" dirty="0"/>
              <a:t>р*, расчёт*, рот*, ряд*, свет ,</a:t>
            </a:r>
            <a:r>
              <a:rPr lang="cs-CZ" sz="2000" dirty="0"/>
              <a:t>světlo‘, </a:t>
            </a:r>
            <a:r>
              <a:rPr lang="ru-RU" sz="2000" dirty="0"/>
              <a:t>след*, слух*, смех, спор*, страх, толк, ход, х</a:t>
            </a:r>
            <a:r>
              <a:rPr lang="cs-CZ" sz="2000" dirty="0"/>
              <a:t>ó</a:t>
            </a:r>
            <a:r>
              <a:rPr lang="ru-RU" sz="2000" dirty="0"/>
              <a:t>лод, шум </a:t>
            </a:r>
            <a:r>
              <a:rPr lang="cs-CZ" sz="2000" dirty="0"/>
              <a:t>apod.</a:t>
            </a:r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endParaRPr lang="cs-CZ" dirty="0"/>
          </a:p>
          <a:p>
            <a:pPr marL="45720" indent="0">
              <a:buNone/>
            </a:pPr>
            <a:r>
              <a:rPr lang="ru-RU" sz="2000" dirty="0"/>
              <a:t>*</a:t>
            </a:r>
            <a:r>
              <a:rPr lang="en-GB" sz="2000" dirty="0"/>
              <a:t>/-u/</a:t>
            </a:r>
            <a:r>
              <a:rPr lang="cs-CZ" sz="2000" dirty="0"/>
              <a:t> </a:t>
            </a:r>
            <a:r>
              <a:rPr lang="en-GB" sz="2000" dirty="0" err="1"/>
              <a:t>pouze</a:t>
            </a:r>
            <a:r>
              <a:rPr lang="en-GB" sz="2000" dirty="0"/>
              <a:t> </a:t>
            </a:r>
            <a:r>
              <a:rPr lang="en-GB" sz="2000" dirty="0" err="1"/>
              <a:t>ve</a:t>
            </a:r>
            <a:r>
              <a:rPr lang="en-GB" sz="2000" dirty="0"/>
              <a:t> </a:t>
            </a:r>
            <a:r>
              <a:rPr lang="en-GB" sz="2000" dirty="0" err="1"/>
              <a:t>frazeologismech</a:t>
            </a:r>
            <a:endParaRPr lang="en-GB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5514E-A20E-CEE4-707C-8B0AAD71D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07.03.2024</a:t>
            </a:r>
            <a:endParaRPr lang="cs-C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480B6-2AD9-DDC2-F4C2-38C36B6F1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FE36E-30AD-C70F-CC2B-2E32F8C8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74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AAB3-8555-A2EE-F230-8F59203A0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Koncovka </a:t>
            </a:r>
            <a:r>
              <a:rPr lang="en-GB" dirty="0"/>
              <a:t>/-u/ v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funkcích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6FEA2-1B51-6964-1DD6-905251F0B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cs-CZ" dirty="0"/>
              <a:t>a) </a:t>
            </a:r>
            <a:r>
              <a:rPr lang="en-GB" b="1" dirty="0" err="1"/>
              <a:t>partitivní</a:t>
            </a:r>
            <a:r>
              <a:rPr lang="en-GB" b="1" dirty="0"/>
              <a:t> </a:t>
            </a:r>
            <a:r>
              <a:rPr lang="en-GB" b="1" dirty="0" err="1"/>
              <a:t>genitiv</a:t>
            </a:r>
            <a:r>
              <a:rPr lang="en-GB" b="1" dirty="0"/>
              <a:t> </a:t>
            </a:r>
            <a:r>
              <a:rPr lang="cs-CZ" dirty="0"/>
              <a:t>– </a:t>
            </a:r>
            <a:r>
              <a:rPr lang="en-GB" dirty="0" err="1"/>
              <a:t>při</a:t>
            </a:r>
            <a:r>
              <a:rPr lang="en-GB" dirty="0"/>
              <a:t> </a:t>
            </a:r>
            <a:r>
              <a:rPr lang="en-GB" dirty="0" err="1"/>
              <a:t>označení</a:t>
            </a:r>
            <a:r>
              <a:rPr lang="en-GB" dirty="0"/>
              <a:t> </a:t>
            </a:r>
            <a:r>
              <a:rPr lang="en-GB" b="1" dirty="0" err="1"/>
              <a:t>určitého</a:t>
            </a:r>
            <a:r>
              <a:rPr lang="en-GB" b="1" dirty="0"/>
              <a:t> </a:t>
            </a:r>
            <a:r>
              <a:rPr lang="en-GB" b="1" dirty="0" err="1"/>
              <a:t>množství</a:t>
            </a:r>
            <a:r>
              <a:rPr lang="en-GB" b="1" dirty="0"/>
              <a:t> </a:t>
            </a:r>
            <a:r>
              <a:rPr lang="en-GB" dirty="0" err="1"/>
              <a:t>anebo</a:t>
            </a:r>
            <a:r>
              <a:rPr lang="en-GB" dirty="0"/>
              <a:t> </a:t>
            </a:r>
            <a:r>
              <a:rPr lang="en-GB" b="1" dirty="0" err="1"/>
              <a:t>části</a:t>
            </a:r>
            <a:r>
              <a:rPr lang="en-GB" b="1" dirty="0"/>
              <a:t> </a:t>
            </a:r>
            <a:r>
              <a:rPr lang="en-GB" b="1" dirty="0" err="1"/>
              <a:t>nějakého</a:t>
            </a:r>
            <a:r>
              <a:rPr lang="en-GB" b="1" dirty="0"/>
              <a:t> </a:t>
            </a:r>
            <a:r>
              <a:rPr lang="en-GB" b="1" dirty="0" err="1"/>
              <a:t>množství</a:t>
            </a:r>
            <a:r>
              <a:rPr lang="cs-CZ" dirty="0"/>
              <a:t>:</a:t>
            </a:r>
            <a:br>
              <a:rPr lang="cs-CZ" dirty="0"/>
            </a:br>
            <a:r>
              <a:rPr lang="ru-RU" dirty="0"/>
              <a:t>купить гороху, напиться квасу, дать корму, рюмка коньяку, много льду, накрошить луку ,</a:t>
            </a:r>
            <a:r>
              <a:rPr lang="en-GB" dirty="0" err="1"/>
              <a:t>nakrájet</a:t>
            </a:r>
            <a:r>
              <a:rPr lang="en-GB" dirty="0"/>
              <a:t> </a:t>
            </a:r>
            <a:r>
              <a:rPr lang="en-GB" dirty="0" err="1"/>
              <a:t>cibuli</a:t>
            </a:r>
            <a:r>
              <a:rPr lang="en-GB" dirty="0"/>
              <a:t>‘, </a:t>
            </a:r>
            <a:r>
              <a:rPr lang="ru-RU" dirty="0"/>
              <a:t>кило мёду, чашка чаю, прибавить сахару, мало снегу, дать табачку; сколько весу, много крику, масса народу, натерпеться страху, прибавить ходу, мало толку </a:t>
            </a:r>
            <a:r>
              <a:rPr lang="en-GB" dirty="0" err="1"/>
              <a:t>aj</a:t>
            </a:r>
            <a:r>
              <a:rPr lang="en-GB" dirty="0"/>
              <a:t>.</a:t>
            </a:r>
            <a:endParaRPr lang="cs-CZ" dirty="0"/>
          </a:p>
          <a:p>
            <a:pPr marL="45720" indent="0">
              <a:buNone/>
            </a:pPr>
            <a:r>
              <a:rPr lang="en-GB" dirty="0"/>
              <a:t>Ve </a:t>
            </a:r>
            <a:r>
              <a:rPr lang="en-GB" dirty="0" err="1"/>
              <a:t>spojeních</a:t>
            </a:r>
            <a:r>
              <a:rPr lang="en-GB" dirty="0"/>
              <a:t> s </a:t>
            </a:r>
            <a:r>
              <a:rPr lang="en-GB" dirty="0" err="1"/>
              <a:t>přívlastkem</a:t>
            </a:r>
            <a:r>
              <a:rPr lang="en-GB" dirty="0"/>
              <a:t> </a:t>
            </a:r>
            <a:r>
              <a:rPr lang="en-GB" dirty="0" err="1"/>
              <a:t>mají</a:t>
            </a:r>
            <a:r>
              <a:rPr lang="en-GB" dirty="0"/>
              <a:t> </a:t>
            </a:r>
            <a:r>
              <a:rPr lang="en-GB" dirty="0" err="1"/>
              <a:t>tato</a:t>
            </a:r>
            <a:r>
              <a:rPr lang="en-GB" dirty="0"/>
              <a:t> </a:t>
            </a:r>
            <a:r>
              <a:rPr lang="en-GB" dirty="0" err="1"/>
              <a:t>slova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v </a:t>
            </a:r>
            <a:r>
              <a:rPr lang="en-GB" dirty="0" err="1"/>
              <a:t>této</a:t>
            </a:r>
            <a:r>
              <a:rPr lang="en-GB" dirty="0"/>
              <a:t> </a:t>
            </a:r>
            <a:r>
              <a:rPr lang="en-GB" dirty="0" err="1"/>
              <a:t>funkci</a:t>
            </a:r>
            <a:r>
              <a:rPr lang="en-GB" dirty="0"/>
              <a:t> </a:t>
            </a:r>
            <a:r>
              <a:rPr lang="en-GB" dirty="0" err="1"/>
              <a:t>spíše</a:t>
            </a:r>
            <a:r>
              <a:rPr lang="en-GB" dirty="0"/>
              <a:t> </a:t>
            </a:r>
            <a:r>
              <a:rPr lang="en-GB" dirty="0" err="1"/>
              <a:t>koncovku</a:t>
            </a:r>
            <a:r>
              <a:rPr lang="en-GB" dirty="0"/>
              <a:t> /-a/: </a:t>
            </a:r>
            <a:r>
              <a:rPr lang="ru-RU" dirty="0"/>
              <a:t>стакан крепкого чая.</a:t>
            </a:r>
            <a:endParaRPr lang="cs-CZ" dirty="0"/>
          </a:p>
          <a:p>
            <a:pPr marL="45720" indent="0">
              <a:buNone/>
            </a:pPr>
            <a:r>
              <a:rPr lang="cs-CZ" dirty="0"/>
              <a:t>b) </a:t>
            </a:r>
            <a:r>
              <a:rPr lang="en-GB" dirty="0" err="1"/>
              <a:t>při</a:t>
            </a:r>
            <a:r>
              <a:rPr lang="en-GB" dirty="0"/>
              <a:t> </a:t>
            </a:r>
            <a:r>
              <a:rPr lang="en-GB" b="1" dirty="0" err="1"/>
              <a:t>negaci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s </a:t>
            </a:r>
            <a:r>
              <a:rPr lang="en-GB" dirty="0" err="1"/>
              <a:t>předložkou</a:t>
            </a:r>
            <a:r>
              <a:rPr lang="en-GB" dirty="0"/>
              <a:t> </a:t>
            </a:r>
            <a:r>
              <a:rPr lang="ru-RU" b="1" dirty="0"/>
              <a:t>без</a:t>
            </a:r>
            <a:r>
              <a:rPr lang="cs-CZ" dirty="0"/>
              <a:t>:</a:t>
            </a:r>
            <a:br>
              <a:rPr lang="cs-CZ" dirty="0"/>
            </a:br>
            <a:r>
              <a:rPr lang="ru-RU" dirty="0"/>
              <a:t>нет спору, нет ходу, и разговору быть не может, не подавать виду, не было снегу, купить без весу, без разбору, без разговору, без толку </a:t>
            </a:r>
            <a:r>
              <a:rPr lang="en-GB" dirty="0" err="1"/>
              <a:t>aj</a:t>
            </a:r>
            <a:r>
              <a:rPr lang="en-GB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4992F-5847-2F7B-10D9-C19092D33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63726-C847-71FB-DA5E-D886EFE0A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3F8130-6E69-FCE1-E075-99EC7A1C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974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29CB9-5F45-1BCC-0CFA-83087265D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2C16E-D9C9-7E94-62F0-12705CE04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Koncovka </a:t>
            </a:r>
            <a:r>
              <a:rPr lang="en-GB" dirty="0"/>
              <a:t>/-u/ v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funkcích</a:t>
            </a:r>
            <a:r>
              <a:rPr lang="en-GB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1E1D-A8E6-D223-F255-7BB50DDF9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2996" y="1965960"/>
            <a:ext cx="9872871" cy="4166428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en-GB" dirty="0"/>
              <a:t>c) v </a:t>
            </a:r>
            <a:r>
              <a:rPr lang="en-GB" dirty="0" err="1"/>
              <a:t>některých</a:t>
            </a:r>
            <a:r>
              <a:rPr lang="en-GB" dirty="0"/>
              <a:t> </a:t>
            </a:r>
            <a:r>
              <a:rPr lang="en-GB" dirty="0" err="1"/>
              <a:t>spojeních</a:t>
            </a:r>
            <a:r>
              <a:rPr lang="en-GB" dirty="0"/>
              <a:t> s </a:t>
            </a:r>
            <a:r>
              <a:rPr lang="en-GB" dirty="0" err="1"/>
              <a:t>předložkami</a:t>
            </a:r>
            <a:r>
              <a:rPr lang="en-GB" dirty="0"/>
              <a:t> </a:t>
            </a:r>
            <a:r>
              <a:rPr lang="ru-RU" b="1" dirty="0"/>
              <a:t>до, из, от, с </a:t>
            </a:r>
            <a:r>
              <a:rPr lang="ru-RU" dirty="0"/>
              <a:t>, </a:t>
            </a:r>
            <a:r>
              <a:rPr lang="en-GB" dirty="0" err="1"/>
              <a:t>často</a:t>
            </a:r>
            <a:r>
              <a:rPr lang="en-GB" dirty="0"/>
              <a:t> s </a:t>
            </a:r>
            <a:r>
              <a:rPr lang="en-GB" dirty="0" err="1"/>
              <a:t>přenosem</a:t>
            </a:r>
            <a:r>
              <a:rPr lang="en-GB" dirty="0"/>
              <a:t> </a:t>
            </a:r>
            <a:r>
              <a:rPr lang="en-GB" dirty="0" err="1"/>
              <a:t>přízvuku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předložk</a:t>
            </a:r>
            <a:r>
              <a:rPr lang="cs-CZ" dirty="0"/>
              <a:t>u,</a:t>
            </a:r>
            <a:r>
              <a:rPr lang="en-GB" dirty="0"/>
              <a:t> </a:t>
            </a:r>
            <a:r>
              <a:rPr lang="cs-CZ" dirty="0"/>
              <a:t>v</a:t>
            </a:r>
            <a:r>
              <a:rPr lang="en-GB" dirty="0" err="1"/>
              <a:t>šechna</a:t>
            </a:r>
            <a:r>
              <a:rPr lang="en-GB" dirty="0"/>
              <a:t> </a:t>
            </a:r>
            <a:r>
              <a:rPr lang="en-GB" dirty="0" err="1"/>
              <a:t>tato</a:t>
            </a:r>
            <a:r>
              <a:rPr lang="en-GB" dirty="0"/>
              <a:t> </a:t>
            </a:r>
            <a:r>
              <a:rPr lang="en-GB" dirty="0" err="1"/>
              <a:t>spojení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velmi</a:t>
            </a:r>
            <a:r>
              <a:rPr lang="en-GB" dirty="0"/>
              <a:t> </a:t>
            </a:r>
            <a:r>
              <a:rPr lang="en-GB" dirty="0" err="1"/>
              <a:t>náchylná</a:t>
            </a:r>
            <a:r>
              <a:rPr lang="en-GB" dirty="0"/>
              <a:t> k </a:t>
            </a:r>
            <a:r>
              <a:rPr lang="en-GB" dirty="0" err="1"/>
              <a:t>adverbializaci</a:t>
            </a:r>
            <a:r>
              <a:rPr lang="en-GB" dirty="0"/>
              <a:t>, </a:t>
            </a:r>
            <a:r>
              <a:rPr lang="en-GB" dirty="0" err="1"/>
              <a:t>anebo</a:t>
            </a:r>
            <a:r>
              <a:rPr lang="en-GB" dirty="0"/>
              <a:t> k </a:t>
            </a:r>
            <a:r>
              <a:rPr lang="en-GB" dirty="0" err="1"/>
              <a:t>jinému</a:t>
            </a:r>
            <a:r>
              <a:rPr lang="en-GB" dirty="0"/>
              <a:t> </a:t>
            </a:r>
            <a:r>
              <a:rPr lang="en-GB" dirty="0" err="1"/>
              <a:t>typu</a:t>
            </a:r>
            <a:r>
              <a:rPr lang="en-GB" dirty="0"/>
              <a:t> </a:t>
            </a:r>
            <a:r>
              <a:rPr lang="en-GB" dirty="0" err="1"/>
              <a:t>lexikalizace</a:t>
            </a:r>
            <a:r>
              <a:rPr lang="cs-CZ" dirty="0"/>
              <a:t>:</a:t>
            </a:r>
            <a:br>
              <a:rPr lang="cs-CZ" dirty="0"/>
            </a:br>
            <a:r>
              <a:rPr lang="ru-RU" dirty="0"/>
              <a:t>до в</a:t>
            </a:r>
            <a:r>
              <a:rPr lang="en-GB" dirty="0"/>
              <a:t>é</a:t>
            </a:r>
            <a:r>
              <a:rPr lang="ru-RU" dirty="0"/>
              <a:t>тру, знать с в</a:t>
            </a:r>
            <a:r>
              <a:rPr lang="en-GB" dirty="0"/>
              <a:t>ú</a:t>
            </a:r>
            <a:r>
              <a:rPr lang="ru-RU" dirty="0"/>
              <a:t>ду, делать для в</a:t>
            </a:r>
            <a:r>
              <a:rPr lang="en-GB" dirty="0"/>
              <a:t>ú</a:t>
            </a:r>
            <a:r>
              <a:rPr lang="ru-RU" dirty="0"/>
              <a:t>ду, начистить до л</a:t>
            </a:r>
            <a:r>
              <a:rPr lang="en-GB" dirty="0"/>
              <a:t>ó</a:t>
            </a:r>
            <a:r>
              <a:rPr lang="ru-RU" dirty="0"/>
              <a:t>ску, до (самого) в</a:t>
            </a:r>
            <a:r>
              <a:rPr lang="en-GB" dirty="0"/>
              <a:t>é</a:t>
            </a:r>
            <a:r>
              <a:rPr lang="ru-RU" dirty="0"/>
              <a:t>рху, с (самого) н</a:t>
            </a:r>
            <a:r>
              <a:rPr lang="en-GB" dirty="0"/>
              <a:t>ú</a:t>
            </a:r>
            <a:r>
              <a:rPr lang="ru-RU" dirty="0"/>
              <a:t>зу, с г</a:t>
            </a:r>
            <a:r>
              <a:rPr lang="en-GB" dirty="0"/>
              <a:t>ó</a:t>
            </a:r>
            <a:r>
              <a:rPr lang="ru-RU" dirty="0"/>
              <a:t>лоду, с исп</a:t>
            </a:r>
            <a:r>
              <a:rPr lang="en-GB" dirty="0"/>
              <a:t>ý</a:t>
            </a:r>
            <a:r>
              <a:rPr lang="ru-RU" dirty="0"/>
              <a:t>гу, со стр</a:t>
            </a:r>
            <a:r>
              <a:rPr lang="en-GB" dirty="0"/>
              <a:t>á</a:t>
            </a:r>
            <a:r>
              <a:rPr lang="ru-RU" dirty="0"/>
              <a:t>ху (</a:t>
            </a:r>
            <a:r>
              <a:rPr lang="en-GB" dirty="0"/>
              <a:t>ale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stejném</a:t>
            </a:r>
            <a:r>
              <a:rPr lang="en-GB" dirty="0"/>
              <a:t> </a:t>
            </a:r>
            <a:r>
              <a:rPr lang="en-GB" dirty="0" err="1"/>
              <a:t>významu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ru-RU" dirty="0"/>
              <a:t>от г</a:t>
            </a:r>
            <a:r>
              <a:rPr lang="en-GB" dirty="0"/>
              <a:t>ó</a:t>
            </a:r>
            <a:r>
              <a:rPr lang="ru-RU" dirty="0"/>
              <a:t>лода, от исп</a:t>
            </a:r>
            <a:r>
              <a:rPr lang="en-GB" dirty="0"/>
              <a:t>ý</a:t>
            </a:r>
            <a:r>
              <a:rPr lang="ru-RU" dirty="0"/>
              <a:t>га, от стр</a:t>
            </a:r>
            <a:r>
              <a:rPr lang="en-GB" dirty="0"/>
              <a:t>á</a:t>
            </a:r>
            <a:r>
              <a:rPr lang="ru-RU" dirty="0"/>
              <a:t>ха ), с х</a:t>
            </a:r>
            <a:r>
              <a:rPr lang="en-GB" dirty="0"/>
              <a:t>ó</a:t>
            </a:r>
            <a:r>
              <a:rPr lang="ru-RU" dirty="0"/>
              <a:t>ду, сбиться с т</a:t>
            </a:r>
            <a:r>
              <a:rPr lang="en-GB" dirty="0"/>
              <a:t>ó</a:t>
            </a:r>
            <a:r>
              <a:rPr lang="ru-RU" dirty="0"/>
              <a:t>лку;</a:t>
            </a:r>
            <a:endParaRPr lang="cs-CZ" dirty="0"/>
          </a:p>
          <a:p>
            <a:pPr marL="45720" indent="0">
              <a:buNone/>
            </a:pPr>
            <a:r>
              <a:rPr lang="en-GB" b="1" dirty="0"/>
              <a:t>s </a:t>
            </a:r>
            <a:r>
              <a:rPr lang="en-GB" b="1" dirty="0" err="1"/>
              <a:t>přenosem</a:t>
            </a:r>
            <a:r>
              <a:rPr lang="en-GB" b="1" dirty="0"/>
              <a:t> </a:t>
            </a:r>
            <a:r>
              <a:rPr lang="en-GB" b="1" dirty="0" err="1"/>
              <a:t>přízvuku</a:t>
            </a:r>
            <a:r>
              <a:rPr lang="en-GB" b="1" dirty="0"/>
              <a:t> </a:t>
            </a:r>
            <a:r>
              <a:rPr lang="en-GB" b="1" dirty="0" err="1"/>
              <a:t>na</a:t>
            </a:r>
            <a:r>
              <a:rPr lang="en-GB" b="1" dirty="0"/>
              <a:t> </a:t>
            </a:r>
            <a:r>
              <a:rPr lang="en-GB" b="1" dirty="0" err="1"/>
              <a:t>předložku</a:t>
            </a:r>
            <a:r>
              <a:rPr lang="cs-CZ" b="1" dirty="0"/>
              <a:t>:</a:t>
            </a:r>
            <a:r>
              <a:rPr lang="en-GB" dirty="0"/>
              <a:t> </a:t>
            </a:r>
            <a:r>
              <a:rPr lang="ru-RU" dirty="0"/>
              <a:t>скрыться </a:t>
            </a:r>
            <a:r>
              <a:rPr lang="en-GB" dirty="0"/>
              <a:t>ú</a:t>
            </a:r>
            <a:r>
              <a:rPr lang="ru-RU" dirty="0"/>
              <a:t>з виду, упустить </a:t>
            </a:r>
            <a:r>
              <a:rPr lang="en-GB" dirty="0"/>
              <a:t>ú</a:t>
            </a:r>
            <a:r>
              <a:rPr lang="ru-RU" dirty="0"/>
              <a:t>з виду ,</a:t>
            </a:r>
            <a:r>
              <a:rPr lang="en-GB" dirty="0" err="1"/>
              <a:t>pustit</a:t>
            </a:r>
            <a:r>
              <a:rPr lang="en-GB" dirty="0"/>
              <a:t> ze </a:t>
            </a:r>
            <a:r>
              <a:rPr lang="en-GB" dirty="0" err="1"/>
              <a:t>zřetele</a:t>
            </a:r>
            <a:r>
              <a:rPr lang="en-GB" dirty="0"/>
              <a:t>‘, </a:t>
            </a:r>
            <a:r>
              <a:rPr lang="ru-RU" dirty="0"/>
              <a:t>д</a:t>
            </a:r>
            <a:r>
              <a:rPr lang="en-GB" dirty="0"/>
              <a:t>ó </a:t>
            </a:r>
            <a:r>
              <a:rPr lang="ru-RU" dirty="0"/>
              <a:t>дому, </a:t>
            </a:r>
            <a:r>
              <a:rPr lang="en-GB" dirty="0"/>
              <a:t>ú</a:t>
            </a:r>
            <a:r>
              <a:rPr lang="ru-RU" dirty="0"/>
              <a:t>з дому (</a:t>
            </a:r>
            <a:r>
              <a:rPr lang="en-GB" dirty="0" err="1"/>
              <a:t>jen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významu</a:t>
            </a:r>
            <a:r>
              <a:rPr lang="en-GB" dirty="0"/>
              <a:t> ,</a:t>
            </a:r>
            <a:r>
              <a:rPr lang="en-GB" dirty="0" err="1"/>
              <a:t>domů</a:t>
            </a:r>
            <a:r>
              <a:rPr lang="en-GB" dirty="0"/>
              <a:t>‘, resp. ,z </a:t>
            </a:r>
            <a:r>
              <a:rPr lang="en-GB" dirty="0" err="1"/>
              <a:t>domu</a:t>
            </a:r>
            <a:r>
              <a:rPr lang="en-GB" dirty="0"/>
              <a:t>, z </a:t>
            </a:r>
            <a:r>
              <a:rPr lang="en-GB" dirty="0" err="1"/>
              <a:t>domova</a:t>
            </a:r>
            <a:r>
              <a:rPr lang="en-GB" dirty="0"/>
              <a:t>‘,</a:t>
            </a:r>
            <a:r>
              <a:rPr lang="cs-CZ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rozdíl</a:t>
            </a:r>
            <a:r>
              <a:rPr lang="en-GB" dirty="0"/>
              <a:t> od </a:t>
            </a:r>
            <a:r>
              <a:rPr lang="en-GB" dirty="0" err="1"/>
              <a:t>volného</a:t>
            </a:r>
            <a:r>
              <a:rPr lang="en-GB" dirty="0"/>
              <a:t> </a:t>
            </a:r>
            <a:r>
              <a:rPr lang="ru-RU" dirty="0"/>
              <a:t>до д</a:t>
            </a:r>
            <a:r>
              <a:rPr lang="en-GB" dirty="0"/>
              <a:t>ó</a:t>
            </a:r>
            <a:r>
              <a:rPr lang="ru-RU" dirty="0"/>
              <a:t>ма, из д</a:t>
            </a:r>
            <a:r>
              <a:rPr lang="en-GB" dirty="0"/>
              <a:t>ó</a:t>
            </a:r>
            <a:r>
              <a:rPr lang="ru-RU" dirty="0"/>
              <a:t>ма ), </a:t>
            </a:r>
            <a:r>
              <a:rPr lang="en-GB" dirty="0"/>
              <a:t>ú</a:t>
            </a:r>
            <a:r>
              <a:rPr lang="ru-RU" dirty="0"/>
              <a:t>з лесу (</a:t>
            </a:r>
            <a:r>
              <a:rPr lang="en-GB" dirty="0" err="1"/>
              <a:t>hovorově</a:t>
            </a:r>
            <a:r>
              <a:rPr lang="en-GB" dirty="0"/>
              <a:t>, k </a:t>
            </a:r>
            <a:r>
              <a:rPr lang="en-GB" dirty="0" err="1"/>
              <a:t>tomu</a:t>
            </a:r>
            <a:r>
              <a:rPr lang="en-GB" dirty="0"/>
              <a:t> </a:t>
            </a:r>
            <a:r>
              <a:rPr lang="en-GB" dirty="0" err="1"/>
              <a:t>neutrálně</a:t>
            </a:r>
            <a:r>
              <a:rPr lang="en-GB" dirty="0"/>
              <a:t> </a:t>
            </a:r>
            <a:r>
              <a:rPr lang="ru-RU" dirty="0"/>
              <a:t>из л</a:t>
            </a:r>
            <a:r>
              <a:rPr lang="en-GB" dirty="0"/>
              <a:t>é</a:t>
            </a:r>
            <a:r>
              <a:rPr lang="ru-RU" dirty="0"/>
              <a:t>са ), д</a:t>
            </a:r>
            <a:r>
              <a:rPr lang="en-GB" dirty="0"/>
              <a:t>ó </a:t>
            </a:r>
            <a:r>
              <a:rPr lang="ru-RU" dirty="0"/>
              <a:t>полу (</a:t>
            </a:r>
            <a:r>
              <a:rPr lang="en-GB" dirty="0" err="1"/>
              <a:t>např</a:t>
            </a:r>
            <a:r>
              <a:rPr lang="en-GB" dirty="0"/>
              <a:t>. </a:t>
            </a:r>
            <a:r>
              <a:rPr lang="ru-RU" dirty="0"/>
              <a:t>занавески до полу ,</a:t>
            </a:r>
            <a:r>
              <a:rPr lang="en-GB" dirty="0" err="1"/>
              <a:t>záclony</a:t>
            </a:r>
            <a:r>
              <a:rPr lang="en-GB" dirty="0"/>
              <a:t> </a:t>
            </a:r>
            <a:r>
              <a:rPr lang="en-GB" dirty="0" err="1"/>
              <a:t>až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zem</a:t>
            </a:r>
            <a:r>
              <a:rPr lang="en-GB" dirty="0"/>
              <a:t>‘), ú</a:t>
            </a:r>
            <a:r>
              <a:rPr lang="ru-RU" dirty="0"/>
              <a:t>зо рту, с</a:t>
            </a:r>
            <a:r>
              <a:rPr lang="en-GB" dirty="0"/>
              <a:t>ó </a:t>
            </a:r>
            <a:r>
              <a:rPr lang="ru-RU" dirty="0"/>
              <a:t>смеху </a:t>
            </a:r>
            <a:r>
              <a:rPr lang="en-GB" dirty="0" err="1"/>
              <a:t>aj</a:t>
            </a:r>
            <a:r>
              <a:rPr lang="en-GB" dirty="0"/>
              <a:t>.</a:t>
            </a:r>
            <a:endParaRPr lang="cs-CZ" dirty="0"/>
          </a:p>
          <a:p>
            <a:pPr marL="45720" indent="0">
              <a:buNone/>
            </a:pPr>
            <a:r>
              <a:rPr lang="cs-CZ" sz="100" dirty="0"/>
              <a:t> </a:t>
            </a:r>
          </a:p>
          <a:p>
            <a:pPr marL="45720" indent="0">
              <a:buNone/>
            </a:pPr>
            <a:r>
              <a:rPr lang="en-GB" dirty="0"/>
              <a:t>d) v </a:t>
            </a:r>
            <a:r>
              <a:rPr lang="en-GB" dirty="0" err="1"/>
              <a:t>ustálených</a:t>
            </a:r>
            <a:r>
              <a:rPr lang="en-GB" dirty="0"/>
              <a:t> </a:t>
            </a:r>
            <a:r>
              <a:rPr lang="en-GB" b="1" dirty="0" err="1"/>
              <a:t>frazeologických</a:t>
            </a:r>
            <a:r>
              <a:rPr lang="en-GB" b="1" dirty="0"/>
              <a:t> </a:t>
            </a:r>
            <a:r>
              <a:rPr lang="en-GB" b="1" dirty="0" err="1"/>
              <a:t>spojeních</a:t>
            </a:r>
            <a:r>
              <a:rPr lang="cs-CZ" dirty="0"/>
              <a:t>:</a:t>
            </a:r>
            <a:br>
              <a:rPr lang="cs-CZ" dirty="0"/>
            </a:br>
            <a:r>
              <a:rPr lang="ru-RU" dirty="0"/>
              <a:t>с жиру беситься ,(</a:t>
            </a:r>
            <a:r>
              <a:rPr lang="en-GB" dirty="0" err="1"/>
              <a:t>někoho</a:t>
            </a:r>
            <a:r>
              <a:rPr lang="en-GB" dirty="0"/>
              <a:t>) </a:t>
            </a:r>
            <a:r>
              <a:rPr lang="en-GB" dirty="0" err="1"/>
              <a:t>pálí</a:t>
            </a:r>
            <a:r>
              <a:rPr lang="en-GB" dirty="0"/>
              <a:t> </a:t>
            </a:r>
            <a:r>
              <a:rPr lang="en-GB" dirty="0" err="1"/>
              <a:t>dobré</a:t>
            </a:r>
            <a:r>
              <a:rPr lang="en-GB" dirty="0"/>
              <a:t> </a:t>
            </a:r>
            <a:r>
              <a:rPr lang="en-GB" dirty="0" err="1"/>
              <a:t>bydlo</a:t>
            </a:r>
            <a:r>
              <a:rPr lang="en-GB" dirty="0"/>
              <a:t>‘, </a:t>
            </a:r>
            <a:r>
              <a:rPr lang="ru-RU" dirty="0"/>
              <a:t>конца-краю не видеть, ни ладу, ни складу, </a:t>
            </a:r>
            <a:r>
              <a:rPr lang="en-GB" dirty="0" err="1"/>
              <a:t>lidové</a:t>
            </a:r>
            <a:r>
              <a:rPr lang="en-GB" dirty="0"/>
              <a:t> </a:t>
            </a:r>
            <a:r>
              <a:rPr lang="ru-RU" dirty="0"/>
              <a:t>носу не казать ,</a:t>
            </a:r>
            <a:r>
              <a:rPr lang="en-GB" dirty="0"/>
              <a:t>ani se </a:t>
            </a:r>
            <a:r>
              <a:rPr lang="en-GB" dirty="0" err="1"/>
              <a:t>neukázat</a:t>
            </a:r>
            <a:r>
              <a:rPr lang="en-GB" dirty="0"/>
              <a:t>‘, </a:t>
            </a:r>
            <a:r>
              <a:rPr lang="ru-RU" dirty="0"/>
              <a:t>не давать ни отдыху, ни сроку ,</a:t>
            </a:r>
            <a:r>
              <a:rPr lang="en-GB" dirty="0" err="1"/>
              <a:t>nedávat</a:t>
            </a:r>
            <a:r>
              <a:rPr lang="en-GB" dirty="0"/>
              <a:t> </a:t>
            </a:r>
            <a:r>
              <a:rPr lang="en-GB" dirty="0" err="1"/>
              <a:t>někomu</a:t>
            </a:r>
            <a:r>
              <a:rPr lang="en-GB" dirty="0"/>
              <a:t> ani </a:t>
            </a:r>
            <a:r>
              <a:rPr lang="en-GB" dirty="0" err="1"/>
              <a:t>chvíli</a:t>
            </a:r>
            <a:r>
              <a:rPr lang="en-GB" dirty="0"/>
              <a:t> </a:t>
            </a:r>
            <a:r>
              <a:rPr lang="en-GB" dirty="0" err="1"/>
              <a:t>pokoje</a:t>
            </a:r>
            <a:r>
              <a:rPr lang="en-GB" dirty="0"/>
              <a:t>‘, </a:t>
            </a:r>
            <a:r>
              <a:rPr lang="ru-RU" dirty="0"/>
              <a:t>человек без роду ,</a:t>
            </a:r>
            <a:r>
              <a:rPr lang="en-GB" dirty="0" err="1"/>
              <a:t>odnikud</a:t>
            </a:r>
            <a:r>
              <a:rPr lang="en-GB" dirty="0"/>
              <a:t>, </a:t>
            </a:r>
            <a:r>
              <a:rPr lang="en-GB" dirty="0" err="1"/>
              <a:t>neznámého</a:t>
            </a:r>
            <a:r>
              <a:rPr lang="en-GB" dirty="0"/>
              <a:t> </a:t>
            </a:r>
            <a:r>
              <a:rPr lang="en-GB" dirty="0" err="1"/>
              <a:t>původu</a:t>
            </a:r>
            <a:r>
              <a:rPr lang="en-GB" dirty="0"/>
              <a:t>‘, </a:t>
            </a:r>
            <a:r>
              <a:rPr lang="ru-RU" dirty="0"/>
              <a:t>сжить с</a:t>
            </a:r>
            <a:r>
              <a:rPr lang="en-GB" dirty="0"/>
              <a:t>ó </a:t>
            </a:r>
            <a:r>
              <a:rPr lang="ru-RU" dirty="0"/>
              <a:t>свету (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ru-RU" dirty="0"/>
              <a:t>со св</a:t>
            </a:r>
            <a:r>
              <a:rPr lang="en-GB" dirty="0"/>
              <a:t>é</a:t>
            </a:r>
            <a:r>
              <a:rPr lang="ru-RU" dirty="0"/>
              <a:t>та ) ,</a:t>
            </a:r>
            <a:r>
              <a:rPr lang="en-GB" dirty="0" err="1"/>
              <a:t>sprovodit</a:t>
            </a:r>
            <a:r>
              <a:rPr lang="en-GB" dirty="0"/>
              <a:t> ze </a:t>
            </a:r>
            <a:r>
              <a:rPr lang="en-GB" dirty="0" err="1"/>
              <a:t>světa</a:t>
            </a:r>
            <a:r>
              <a:rPr lang="en-GB" dirty="0"/>
              <a:t>‘, </a:t>
            </a:r>
            <a:r>
              <a:rPr lang="ru-RU" dirty="0"/>
              <a:t>ни слуху, ни духу ,</a:t>
            </a:r>
            <a:r>
              <a:rPr lang="en-GB" dirty="0"/>
              <a:t>ani </a:t>
            </a:r>
            <a:r>
              <a:rPr lang="en-GB" dirty="0" err="1"/>
              <a:t>vidu</a:t>
            </a:r>
            <a:r>
              <a:rPr lang="en-GB" dirty="0"/>
              <a:t>, ani </a:t>
            </a:r>
            <a:r>
              <a:rPr lang="en-GB" dirty="0" err="1"/>
              <a:t>slechu</a:t>
            </a:r>
            <a:r>
              <a:rPr lang="en-GB" dirty="0"/>
              <a:t>‘, </a:t>
            </a:r>
            <a:r>
              <a:rPr lang="ru-RU" dirty="0"/>
              <a:t>не до смеху кому-л. ,</a:t>
            </a:r>
            <a:r>
              <a:rPr lang="en-GB" dirty="0" err="1"/>
              <a:t>někomu</a:t>
            </a:r>
            <a:r>
              <a:rPr lang="en-GB" dirty="0"/>
              <a:t> </a:t>
            </a:r>
            <a:r>
              <a:rPr lang="en-GB" dirty="0" err="1"/>
              <a:t>není</a:t>
            </a:r>
            <a:r>
              <a:rPr lang="en-GB" dirty="0"/>
              <a:t> do </a:t>
            </a:r>
            <a:r>
              <a:rPr lang="en-GB" dirty="0" err="1"/>
              <a:t>smíchu</a:t>
            </a:r>
            <a:r>
              <a:rPr lang="en-GB" dirty="0"/>
              <a:t>‘, </a:t>
            </a:r>
            <a:r>
              <a:rPr lang="ru-RU" dirty="0"/>
              <a:t>с часу на час </a:t>
            </a:r>
            <a:r>
              <a:rPr lang="en-GB" dirty="0" err="1"/>
              <a:t>aj</a:t>
            </a:r>
            <a:r>
              <a:rPr lang="en-GB" dirty="0"/>
              <a:t>.</a:t>
            </a:r>
            <a:br>
              <a:rPr lang="cs-CZ" dirty="0"/>
            </a:br>
            <a:r>
              <a:rPr lang="cs-CZ" sz="300" dirty="0"/>
              <a:t> </a:t>
            </a:r>
          </a:p>
          <a:p>
            <a:pPr marL="45720" indent="0">
              <a:buNone/>
            </a:pPr>
            <a:r>
              <a:rPr lang="ru-RU" dirty="0"/>
              <a:t>до зар</a:t>
            </a:r>
            <a:r>
              <a:rPr lang="en-GB" dirty="0"/>
              <a:t>é</a:t>
            </a:r>
            <a:r>
              <a:rPr lang="ru-RU" dirty="0"/>
              <a:t>зу, без пр</a:t>
            </a:r>
            <a:r>
              <a:rPr lang="en-GB" dirty="0"/>
              <a:t>ó</a:t>
            </a:r>
            <a:r>
              <a:rPr lang="ru-RU" dirty="0"/>
              <a:t>сыпу, без </a:t>
            </a:r>
            <a:r>
              <a:rPr lang="en-GB" dirty="0"/>
              <a:t>ý</a:t>
            </a:r>
            <a:r>
              <a:rPr lang="ru-RU" dirty="0"/>
              <a:t>молку</a:t>
            </a:r>
            <a:endParaRPr lang="cs-CZ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76202-BA67-B829-A320-09ADCA9D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EF1A0-5768-320C-C0DA-335B6573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C8C34-F4D9-553A-20BC-9502F6DD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66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C1474-7062-A66C-DD49-C631C6473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6" y="1348180"/>
            <a:ext cx="9875520" cy="1356360"/>
          </a:xfrm>
        </p:spPr>
        <p:txBody>
          <a:bodyPr/>
          <a:lstStyle/>
          <a:p>
            <a:pPr algn="ctr"/>
            <a:r>
              <a:rPr lang="cs-CZ" dirty="0"/>
              <a:t>Závěr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D64FB-C8A3-0F80-39EA-E8E02429B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564" y="2627583"/>
            <a:ext cx="9872871" cy="3051755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cs-CZ" sz="3000" dirty="0"/>
              <a:t>Obecně partitivní </a:t>
            </a:r>
            <a:r>
              <a:rPr lang="cs-CZ" sz="3000" dirty="0" err="1"/>
              <a:t>Gsg</a:t>
            </a:r>
            <a:r>
              <a:rPr lang="cs-CZ" sz="3000" dirty="0"/>
              <a:t> s koncovkou /-u/ ve spisovné ruštině ustupuje. (nejlépe se drží ve spojeních s jistými typy sloves ve frázích jako </a:t>
            </a:r>
            <a:r>
              <a:rPr lang="ru-RU" sz="3000" dirty="0"/>
              <a:t>напиться квасу</a:t>
            </a:r>
            <a:r>
              <a:rPr lang="cs-CZ" sz="3000" dirty="0"/>
              <a:t>)</a:t>
            </a:r>
            <a:br>
              <a:rPr lang="cs-CZ" sz="3000" dirty="0"/>
            </a:br>
            <a:r>
              <a:rPr lang="cs-CZ" sz="3000" dirty="0"/>
              <a:t>Lze tedy říci, že i z tohoto hlediska pokračuje postupné omezování volné použitelnosti </a:t>
            </a:r>
            <a:r>
              <a:rPr lang="cs-CZ" sz="3000" dirty="0" err="1"/>
              <a:t>Gsg</a:t>
            </a:r>
            <a:r>
              <a:rPr lang="cs-CZ" sz="3000" dirty="0"/>
              <a:t> m. na /-u/ a přibývá více méně </a:t>
            </a:r>
            <a:r>
              <a:rPr lang="cs-CZ" sz="3000" dirty="0" err="1"/>
              <a:t>frazeologizovaných</a:t>
            </a:r>
            <a:r>
              <a:rPr lang="cs-CZ" sz="3000" dirty="0"/>
              <a:t> případů.</a:t>
            </a:r>
          </a:p>
          <a:p>
            <a:pPr marL="45720" indent="0">
              <a:buNone/>
            </a:pPr>
            <a:r>
              <a:rPr lang="cs-CZ" sz="3000" dirty="0"/>
              <a:t>Na druhé se partitivní </a:t>
            </a:r>
            <a:r>
              <a:rPr lang="cs-CZ" sz="3000" dirty="0" err="1"/>
              <a:t>Gsg</a:t>
            </a:r>
            <a:r>
              <a:rPr lang="cs-CZ" sz="3000" dirty="0"/>
              <a:t> na /-u/ v hovorové ruštině používá víc než v kodifikované spisovné ruštině.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692BB-4D8D-6D87-DC0E-FF3CB8651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32DD-D7B6-8F9B-F462-B1D2D175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A2B19-C912-222C-00CC-E4356507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34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7B2DD-3204-3A90-B290-A446408A3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5AEF5-1DDB-961C-48E8-7D22F16BC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>
                <a:solidFill>
                  <a:srgbClr val="212529"/>
                </a:solidFill>
                <a:effectLst/>
                <a:latin typeface="Corbel (Body)"/>
              </a:rPr>
              <a:t>ĎUROVIČ, </a:t>
            </a:r>
            <a:r>
              <a:rPr lang="en-GB" b="0" i="0" dirty="0" err="1">
                <a:solidFill>
                  <a:srgbClr val="212529"/>
                </a:solidFill>
                <a:effectLst/>
                <a:latin typeface="Corbel (Body)"/>
              </a:rPr>
              <a:t>Ľubomír</a:t>
            </a:r>
            <a:r>
              <a:rPr lang="en-GB" b="0" i="0" dirty="0">
                <a:solidFill>
                  <a:srgbClr val="212529"/>
                </a:solidFill>
                <a:effectLst/>
                <a:latin typeface="Corbel (Body)"/>
              </a:rPr>
              <a:t> a GIGER, Markus. </a:t>
            </a:r>
            <a:r>
              <a:rPr lang="en-GB" b="0" i="1" dirty="0" err="1">
                <a:solidFill>
                  <a:srgbClr val="212529"/>
                </a:solidFill>
                <a:effectLst/>
                <a:latin typeface="Corbel (Body)"/>
              </a:rPr>
              <a:t>Paradigmatika</a:t>
            </a:r>
            <a:r>
              <a:rPr lang="en-GB" b="0" i="1" dirty="0">
                <a:solidFill>
                  <a:srgbClr val="212529"/>
                </a:solidFill>
                <a:effectLst/>
                <a:latin typeface="Corbel (Body)"/>
              </a:rPr>
              <a:t> </a:t>
            </a:r>
            <a:r>
              <a:rPr lang="en-GB" b="0" i="1" dirty="0" err="1">
                <a:solidFill>
                  <a:srgbClr val="212529"/>
                </a:solidFill>
                <a:effectLst/>
                <a:latin typeface="Corbel (Body)"/>
              </a:rPr>
              <a:t>spisovné</a:t>
            </a:r>
            <a:r>
              <a:rPr lang="en-GB" b="0" i="1" dirty="0">
                <a:solidFill>
                  <a:srgbClr val="212529"/>
                </a:solidFill>
                <a:effectLst/>
                <a:latin typeface="Corbel (Body)"/>
              </a:rPr>
              <a:t> </a:t>
            </a:r>
            <a:r>
              <a:rPr lang="en-GB" b="0" i="1" dirty="0" err="1">
                <a:solidFill>
                  <a:srgbClr val="212529"/>
                </a:solidFill>
                <a:effectLst/>
                <a:latin typeface="Corbel (Body)"/>
              </a:rPr>
              <a:t>ruštiny</a:t>
            </a:r>
            <a:r>
              <a:rPr lang="en-GB" b="0" i="1" dirty="0">
                <a:solidFill>
                  <a:srgbClr val="212529"/>
                </a:solidFill>
                <a:effectLst/>
                <a:latin typeface="Corbel (Body)"/>
              </a:rPr>
              <a:t>: </a:t>
            </a:r>
            <a:r>
              <a:rPr lang="en-GB" b="0" i="1" dirty="0" err="1">
                <a:solidFill>
                  <a:srgbClr val="212529"/>
                </a:solidFill>
                <a:effectLst/>
                <a:latin typeface="Corbel (Body)"/>
              </a:rPr>
              <a:t>Hláskosloví</a:t>
            </a:r>
            <a:r>
              <a:rPr lang="en-GB" b="0" i="1" dirty="0">
                <a:solidFill>
                  <a:srgbClr val="212529"/>
                </a:solidFill>
                <a:effectLst/>
                <a:latin typeface="Corbel (Body)"/>
              </a:rPr>
              <a:t> a </a:t>
            </a:r>
            <a:r>
              <a:rPr lang="en-GB" b="0" i="1" dirty="0" err="1">
                <a:solidFill>
                  <a:srgbClr val="212529"/>
                </a:solidFill>
                <a:effectLst/>
                <a:latin typeface="Corbel (Body)"/>
              </a:rPr>
              <a:t>tvarosloví</a:t>
            </a:r>
            <a:r>
              <a:rPr lang="en-GB" b="0" i="0" dirty="0">
                <a:solidFill>
                  <a:srgbClr val="212529"/>
                </a:solidFill>
                <a:effectLst/>
                <a:latin typeface="Corbel (Body)"/>
              </a:rPr>
              <a:t>. </a:t>
            </a:r>
            <a:r>
              <a:rPr lang="en-GB" b="0" i="0" dirty="0" err="1">
                <a:solidFill>
                  <a:srgbClr val="212529"/>
                </a:solidFill>
                <a:effectLst/>
                <a:latin typeface="Corbel (Body)"/>
              </a:rPr>
              <a:t>Karolinum</a:t>
            </a:r>
            <a:r>
              <a:rPr lang="en-GB" b="0" i="0" dirty="0">
                <a:solidFill>
                  <a:srgbClr val="212529"/>
                </a:solidFill>
                <a:effectLst/>
                <a:latin typeface="Corbel (Body)"/>
              </a:rPr>
              <a:t>, 2020.</a:t>
            </a:r>
            <a:endParaRPr lang="en-GB" dirty="0">
              <a:latin typeface="Corbel (Body)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84DA4-22D5-757F-92D3-2538401F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07.03.2024</a:t>
            </a:r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49193-ADD2-5F30-08B7-0162CC3D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Seminář z morfologie ruštiny FF UK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28F90-7DB6-AB79-9870-04953F72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5EBAF-4ACA-4096-ABCB-95A3F37201C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620589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1430</Words>
  <Application>Microsoft Office PowerPoint</Application>
  <PresentationFormat>Widescreen</PresentationFormat>
  <Paragraphs>69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Corbel</vt:lpstr>
      <vt:lpstr>Corbel (Body)</vt:lpstr>
      <vt:lpstr>robotoregular</vt:lpstr>
      <vt:lpstr>Wingdings</vt:lpstr>
      <vt:lpstr>Basis</vt:lpstr>
      <vt:lpstr>Genitiv singuláru Maskulin na  /-u/</vt:lpstr>
      <vt:lpstr>Koncovky</vt:lpstr>
      <vt:lpstr>Koncovku /-u/ mohou mít:</vt:lpstr>
      <vt:lpstr>Koncovku /-u/ mohou mít:</vt:lpstr>
      <vt:lpstr>Koncovka /-u/ v těchto funkcích:</vt:lpstr>
      <vt:lpstr>Koncovka /-u/ v těchto funkcích:</vt:lpstr>
      <vt:lpstr>Závěr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Waltova Regina</dc:creator>
  <cp:lastModifiedBy>Regína Waltová</cp:lastModifiedBy>
  <cp:revision>65</cp:revision>
  <dcterms:created xsi:type="dcterms:W3CDTF">2024-10-14T17:45:27Z</dcterms:created>
  <dcterms:modified xsi:type="dcterms:W3CDTF">2025-03-07T11:30:19Z</dcterms:modified>
</cp:coreProperties>
</file>