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80" r:id="rId3"/>
    <p:sldId id="365" r:id="rId4"/>
    <p:sldId id="290" r:id="rId5"/>
    <p:sldId id="349" r:id="rId6"/>
    <p:sldId id="269" r:id="rId7"/>
    <p:sldId id="340" r:id="rId8"/>
    <p:sldId id="319" r:id="rId9"/>
    <p:sldId id="366" r:id="rId10"/>
    <p:sldId id="272" r:id="rId11"/>
    <p:sldId id="360" r:id="rId12"/>
    <p:sldId id="261" r:id="rId13"/>
    <p:sldId id="267" r:id="rId14"/>
    <p:sldId id="312" r:id="rId15"/>
    <p:sldId id="361" r:id="rId16"/>
    <p:sldId id="367" r:id="rId17"/>
    <p:sldId id="364" r:id="rId18"/>
    <p:sldId id="280" r:id="rId19"/>
    <p:sldId id="279" r:id="rId20"/>
    <p:sldId id="363" r:id="rId21"/>
    <p:sldId id="370" r:id="rId22"/>
    <p:sldId id="356" r:id="rId23"/>
    <p:sldId id="369" r:id="rId24"/>
    <p:sldId id="282" r:id="rId25"/>
    <p:sldId id="371" r:id="rId26"/>
    <p:sldId id="372" r:id="rId27"/>
    <p:sldId id="381" r:id="rId28"/>
    <p:sldId id="379" r:id="rId29"/>
    <p:sldId id="368"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B5F24-7561-48A4-92CB-1AF953021897}" type="datetimeFigureOut">
              <a:rPr lang="cs-CZ" smtClean="0"/>
              <a:t>30.03.2023</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EAC62-83F3-4068-8F34-C0846E8CE7EC}" type="slidenum">
              <a:rPr lang="cs-CZ" smtClean="0"/>
              <a:t>‹#›</a:t>
            </a:fld>
            <a:endParaRPr lang="cs-CZ"/>
          </a:p>
        </p:txBody>
      </p:sp>
    </p:spTree>
    <p:extLst>
      <p:ext uri="{BB962C8B-B14F-4D97-AF65-F5344CB8AC3E}">
        <p14:creationId xmlns:p14="http://schemas.microsoft.com/office/powerpoint/2010/main" val="26032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8AB3FA5B-3D6A-49F4-AA2B-129BAFBF7CAA}" type="slidenum">
              <a:rPr lang="cs-CZ" smtClean="0"/>
              <a:t>25</a:t>
            </a:fld>
            <a:endParaRPr lang="cs-CZ"/>
          </a:p>
        </p:txBody>
      </p:sp>
    </p:spTree>
    <p:extLst>
      <p:ext uri="{BB962C8B-B14F-4D97-AF65-F5344CB8AC3E}">
        <p14:creationId xmlns:p14="http://schemas.microsoft.com/office/powerpoint/2010/main" val="238635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54C4-0FFF-4E68-B702-FCFE0BE89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8C483E7D-1B24-4C7B-BC24-E62519B48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883E69C2-0BDA-4E2A-814C-FBA77AF3EFA7}"/>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5" name="Footer Placeholder 4">
            <a:extLst>
              <a:ext uri="{FF2B5EF4-FFF2-40B4-BE49-F238E27FC236}">
                <a16:creationId xmlns:a16="http://schemas.microsoft.com/office/drawing/2014/main" id="{DC437B54-A42F-4BED-8997-07A7B630B07F}"/>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EE2C9269-9FC3-419D-897B-ACF5362C4A76}"/>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322140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891C-EC7A-4A66-85C6-5E1939BFFD7A}"/>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4F154A08-3092-44B6-9B13-3ECED2DD6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628722C1-55F3-485A-A3CB-8156A10410D0}"/>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5" name="Footer Placeholder 4">
            <a:extLst>
              <a:ext uri="{FF2B5EF4-FFF2-40B4-BE49-F238E27FC236}">
                <a16:creationId xmlns:a16="http://schemas.microsoft.com/office/drawing/2014/main" id="{5FCB8E1A-2197-4155-ADC3-B8533A7D764E}"/>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4A32873C-045D-4151-905E-79239DD39937}"/>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269814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3AAB7-78F0-4A94-9356-B562BBAF32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2BECF903-7670-48F1-8B22-4BE8FCD9A2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FCC228FC-027C-4582-85D0-5E0D8BCFF282}"/>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5" name="Footer Placeholder 4">
            <a:extLst>
              <a:ext uri="{FF2B5EF4-FFF2-40B4-BE49-F238E27FC236}">
                <a16:creationId xmlns:a16="http://schemas.microsoft.com/office/drawing/2014/main" id="{201CAA32-2D63-40A0-A71C-4AD7C7E973E9}"/>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F7D2FB3F-79FE-4B8C-A745-35F63101A168}"/>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43132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15DE-CAAD-4F4A-899C-920560EC6B0F}"/>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A52CCC60-E744-4ACF-A4D7-A38F78F5C9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BE4C5C6D-ACE8-44F3-AA8F-F487EB49623A}"/>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5" name="Footer Placeholder 4">
            <a:extLst>
              <a:ext uri="{FF2B5EF4-FFF2-40B4-BE49-F238E27FC236}">
                <a16:creationId xmlns:a16="http://schemas.microsoft.com/office/drawing/2014/main" id="{2FB82A14-51B0-4BCE-BFE8-B2FCECCBDCA6}"/>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387EF02C-E0E6-4D9D-BAA7-46A3CE6CCC9F}"/>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27041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EF9B-E4A3-47BB-80FF-4C85B1AF1F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A6DBDC5B-A607-4DDE-8591-B766B7970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A89049-E7EA-4AA9-98CF-40F016418AFC}"/>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5" name="Footer Placeholder 4">
            <a:extLst>
              <a:ext uri="{FF2B5EF4-FFF2-40B4-BE49-F238E27FC236}">
                <a16:creationId xmlns:a16="http://schemas.microsoft.com/office/drawing/2014/main" id="{075B801E-0A27-468B-B435-3433C491B2CE}"/>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F5054256-6F58-4F40-8B29-0F64835B4D99}"/>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39335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6AD9-F976-4955-B360-096BCA4BB448}"/>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649A4935-064F-44B8-8A5D-B9F1653595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D53F932D-392B-4E7E-BD87-D0A4125F0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DDCBB1AA-7888-4F7E-8198-5C5931C86FEC}"/>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6" name="Footer Placeholder 5">
            <a:extLst>
              <a:ext uri="{FF2B5EF4-FFF2-40B4-BE49-F238E27FC236}">
                <a16:creationId xmlns:a16="http://schemas.microsoft.com/office/drawing/2014/main" id="{DD4286BA-6CD9-4518-B1A7-8752C1108350}"/>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02084290-C564-40F6-A13A-645E7FA4B9FC}"/>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381540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0A6A-0A49-45A0-9057-6B2C163A33EE}"/>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FC33B6C5-88F9-4074-B0AC-4D1B399182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7A66F3-2AC4-4E4C-8419-3F686B4299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E9760147-AAE2-4450-97CC-46AA750EB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49850-D400-4110-A8CD-11FEFB8CB4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DD1314D6-41CE-49E9-8D6F-4639A0C792D1}"/>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8" name="Footer Placeholder 7">
            <a:extLst>
              <a:ext uri="{FF2B5EF4-FFF2-40B4-BE49-F238E27FC236}">
                <a16:creationId xmlns:a16="http://schemas.microsoft.com/office/drawing/2014/main" id="{37F42E96-7587-4261-A0F3-5E1345C4FFB7}"/>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332FEE95-C7F2-41E3-9287-5DD385DE99A5}"/>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22628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2BCF-FFFE-4B09-860E-339C73F58EDD}"/>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AFBEEF0A-44AB-448F-A03B-07A26353281A}"/>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4" name="Footer Placeholder 3">
            <a:extLst>
              <a:ext uri="{FF2B5EF4-FFF2-40B4-BE49-F238E27FC236}">
                <a16:creationId xmlns:a16="http://schemas.microsoft.com/office/drawing/2014/main" id="{93D89F9B-108E-4343-9ED5-86C2380FBE53}"/>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7271F6A8-3F54-4C0F-8726-E58BF93E24DF}"/>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5687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12670-037E-4506-B398-05A394553151}"/>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3" name="Footer Placeholder 2">
            <a:extLst>
              <a:ext uri="{FF2B5EF4-FFF2-40B4-BE49-F238E27FC236}">
                <a16:creationId xmlns:a16="http://schemas.microsoft.com/office/drawing/2014/main" id="{4499F9B8-7C2D-41F3-96A3-B272A8D15FFC}"/>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61335E63-674D-45EE-BF66-84DACBE23DEC}"/>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278741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796E-0037-4BB7-8DD7-E6C7161B5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05D7A72B-0870-49DF-986E-9C95E8AABF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72F2FFBE-9394-4BF1-9282-FB6F47454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DC9CE-A89A-4863-820B-BF8271ED214C}"/>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6" name="Footer Placeholder 5">
            <a:extLst>
              <a:ext uri="{FF2B5EF4-FFF2-40B4-BE49-F238E27FC236}">
                <a16:creationId xmlns:a16="http://schemas.microsoft.com/office/drawing/2014/main" id="{F5A023E0-7132-4918-9045-AAB9F0484F72}"/>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5832A407-AFE7-404B-8F7B-E05CBC4BDA2D}"/>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370171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77F6-8FFE-43F4-B603-E0E49F455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A85EA777-F0D4-491F-A77E-1D5DD0755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A94F27C6-1BFB-42A5-9B0C-DE4F32E01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27A93D-E925-4F0F-AA4A-ACE77911909F}"/>
              </a:ext>
            </a:extLst>
          </p:cNvPr>
          <p:cNvSpPr>
            <a:spLocks noGrp="1"/>
          </p:cNvSpPr>
          <p:nvPr>
            <p:ph type="dt" sz="half" idx="10"/>
          </p:nvPr>
        </p:nvSpPr>
        <p:spPr/>
        <p:txBody>
          <a:bodyPr/>
          <a:lstStyle/>
          <a:p>
            <a:fld id="{76570D18-C6E8-40AE-BC4C-2F4852F581A8}" type="datetimeFigureOut">
              <a:rPr lang="cs-CZ" smtClean="0"/>
              <a:t>30.03.2023</a:t>
            </a:fld>
            <a:endParaRPr lang="cs-CZ"/>
          </a:p>
        </p:txBody>
      </p:sp>
      <p:sp>
        <p:nvSpPr>
          <p:cNvPr id="6" name="Footer Placeholder 5">
            <a:extLst>
              <a:ext uri="{FF2B5EF4-FFF2-40B4-BE49-F238E27FC236}">
                <a16:creationId xmlns:a16="http://schemas.microsoft.com/office/drawing/2014/main" id="{4EDA073D-A400-4AE0-8F91-4C03B60AB58B}"/>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34D7BBF8-28AC-4377-8079-EED3EC7C0ABC}"/>
              </a:ext>
            </a:extLst>
          </p:cNvPr>
          <p:cNvSpPr>
            <a:spLocks noGrp="1"/>
          </p:cNvSpPr>
          <p:nvPr>
            <p:ph type="sldNum" sz="quarter" idx="12"/>
          </p:nvPr>
        </p:nvSpPr>
        <p:spPr/>
        <p:txBody>
          <a:bodyPr/>
          <a:lstStyle/>
          <a:p>
            <a:fld id="{4099B136-775C-44E2-8AAE-F81F7BBA7940}" type="slidenum">
              <a:rPr lang="cs-CZ" smtClean="0"/>
              <a:t>‹#›</a:t>
            </a:fld>
            <a:endParaRPr lang="cs-CZ"/>
          </a:p>
        </p:txBody>
      </p:sp>
    </p:spTree>
    <p:extLst>
      <p:ext uri="{BB962C8B-B14F-4D97-AF65-F5344CB8AC3E}">
        <p14:creationId xmlns:p14="http://schemas.microsoft.com/office/powerpoint/2010/main" val="341554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C89711-BE47-43FC-B079-46D36C6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CA56E1F8-7AAD-41CE-98ED-674722D09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4F942029-921D-487A-A72F-CE1BAA6DC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70D18-C6E8-40AE-BC4C-2F4852F581A8}" type="datetimeFigureOut">
              <a:rPr lang="cs-CZ" smtClean="0"/>
              <a:t>30.03.2023</a:t>
            </a:fld>
            <a:endParaRPr lang="cs-CZ"/>
          </a:p>
        </p:txBody>
      </p:sp>
      <p:sp>
        <p:nvSpPr>
          <p:cNvPr id="5" name="Footer Placeholder 4">
            <a:extLst>
              <a:ext uri="{FF2B5EF4-FFF2-40B4-BE49-F238E27FC236}">
                <a16:creationId xmlns:a16="http://schemas.microsoft.com/office/drawing/2014/main" id="{E526704A-938D-47AC-98E1-05F4A11B3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F6AF751E-58EC-44EE-961E-464BF3972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9B136-775C-44E2-8AAE-F81F7BBA7940}" type="slidenum">
              <a:rPr lang="cs-CZ" smtClean="0"/>
              <a:t>‹#›</a:t>
            </a:fld>
            <a:endParaRPr lang="cs-CZ"/>
          </a:p>
        </p:txBody>
      </p:sp>
    </p:spTree>
    <p:extLst>
      <p:ext uri="{BB962C8B-B14F-4D97-AF65-F5344CB8AC3E}">
        <p14:creationId xmlns:p14="http://schemas.microsoft.com/office/powerpoint/2010/main" val="237958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2363-4FB5-4417-BC66-5B369F4C4C48}"/>
              </a:ext>
            </a:extLst>
          </p:cNvPr>
          <p:cNvSpPr>
            <a:spLocks noGrp="1"/>
          </p:cNvSpPr>
          <p:nvPr>
            <p:ph type="ctrTitle"/>
          </p:nvPr>
        </p:nvSpPr>
        <p:spPr>
          <a:xfrm>
            <a:off x="1441806" y="519040"/>
            <a:ext cx="9541267" cy="2387600"/>
          </a:xfrm>
        </p:spPr>
        <p:txBody>
          <a:bodyPr>
            <a:normAutofit/>
          </a:bodyPr>
          <a:lstStyle/>
          <a:p>
            <a:r>
              <a:rPr lang="cs-CZ" b="1" dirty="0" err="1">
                <a:latin typeface="Garamond" panose="02020404030301010803" pitchFamily="18" charset="0"/>
              </a:rPr>
              <a:t>Contemporary</a:t>
            </a:r>
            <a:r>
              <a:rPr lang="cs-CZ" b="1" dirty="0">
                <a:latin typeface="Garamond" panose="02020404030301010803" pitchFamily="18" charset="0"/>
              </a:rPr>
              <a:t> </a:t>
            </a:r>
            <a:r>
              <a:rPr lang="cs-CZ" b="1" dirty="0" err="1">
                <a:latin typeface="Garamond" panose="02020404030301010803" pitchFamily="18" charset="0"/>
              </a:rPr>
              <a:t>Theories</a:t>
            </a:r>
            <a:r>
              <a:rPr lang="cs-CZ" b="1" dirty="0">
                <a:latin typeface="Garamond" panose="02020404030301010803" pitchFamily="18" charset="0"/>
              </a:rPr>
              <a:t> </a:t>
            </a:r>
            <a:r>
              <a:rPr lang="cs-CZ" b="1" dirty="0" err="1">
                <a:latin typeface="Garamond" panose="02020404030301010803" pitchFamily="18" charset="0"/>
              </a:rPr>
              <a:t>of</a:t>
            </a:r>
            <a:r>
              <a:rPr lang="cs-CZ" b="1" dirty="0">
                <a:latin typeface="Garamond" panose="02020404030301010803" pitchFamily="18" charset="0"/>
              </a:rPr>
              <a:t> </a:t>
            </a:r>
            <a:r>
              <a:rPr lang="cs-CZ" b="1" dirty="0" err="1">
                <a:latin typeface="Garamond" panose="02020404030301010803" pitchFamily="18" charset="0"/>
              </a:rPr>
              <a:t>Consciousness</a:t>
            </a:r>
            <a:endParaRPr lang="cs-CZ" b="1" dirty="0">
              <a:latin typeface="Garamond" panose="02020404030301010803" pitchFamily="18" charset="0"/>
            </a:endParaRPr>
          </a:p>
        </p:txBody>
      </p:sp>
      <p:sp>
        <p:nvSpPr>
          <p:cNvPr id="3" name="Subtitle 2">
            <a:extLst>
              <a:ext uri="{FF2B5EF4-FFF2-40B4-BE49-F238E27FC236}">
                <a16:creationId xmlns:a16="http://schemas.microsoft.com/office/drawing/2014/main" id="{E345BE60-A807-42B1-B762-0BFFB1709F2B}"/>
              </a:ext>
            </a:extLst>
          </p:cNvPr>
          <p:cNvSpPr>
            <a:spLocks noGrp="1"/>
          </p:cNvSpPr>
          <p:nvPr>
            <p:ph type="subTitle" idx="1"/>
          </p:nvPr>
        </p:nvSpPr>
        <p:spPr>
          <a:xfrm>
            <a:off x="1332823" y="2906640"/>
            <a:ext cx="9144000" cy="1655762"/>
          </a:xfrm>
        </p:spPr>
        <p:txBody>
          <a:bodyPr>
            <a:normAutofit/>
          </a:bodyPr>
          <a:lstStyle/>
          <a:p>
            <a:r>
              <a:rPr lang="cs-CZ" sz="4800" b="1" dirty="0">
                <a:solidFill>
                  <a:srgbClr val="C00000"/>
                </a:solidFill>
                <a:latin typeface="Garamond" panose="02020404030301010803" pitchFamily="18" charset="0"/>
              </a:rPr>
              <a:t>6</a:t>
            </a:r>
          </a:p>
          <a:p>
            <a:r>
              <a:rPr lang="cs-CZ" sz="4800" b="1" dirty="0" err="1">
                <a:latin typeface="Garamond" panose="02020404030301010803" pitchFamily="18" charset="0"/>
              </a:rPr>
              <a:t>Mysterianism</a:t>
            </a:r>
            <a:endParaRPr lang="cs-CZ" sz="4800" b="1" dirty="0">
              <a:latin typeface="Garamond" panose="02020404030301010803" pitchFamily="18" charset="0"/>
            </a:endParaRPr>
          </a:p>
        </p:txBody>
      </p:sp>
    </p:spTree>
    <p:extLst>
      <p:ext uri="{BB962C8B-B14F-4D97-AF65-F5344CB8AC3E}">
        <p14:creationId xmlns:p14="http://schemas.microsoft.com/office/powerpoint/2010/main" val="105154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691" y="550320"/>
            <a:ext cx="10692618" cy="1325563"/>
          </a:xfrm>
        </p:spPr>
        <p:txBody>
          <a:bodyPr>
            <a:normAutofit/>
          </a:bodyPr>
          <a:lstStyle/>
          <a:p>
            <a:r>
              <a:rPr lang="cs-CZ" sz="3600" b="1" dirty="0">
                <a:solidFill>
                  <a:srgbClr val="C00000"/>
                </a:solidFill>
                <a:latin typeface="Garamond" panose="02020404030301010803" pitchFamily="18" charset="0"/>
              </a:rPr>
              <a:t>M</a:t>
            </a:r>
            <a:r>
              <a:rPr lang="en-GB" sz="3600" b="1" dirty="0" err="1">
                <a:solidFill>
                  <a:srgbClr val="C00000"/>
                </a:solidFill>
                <a:latin typeface="Garamond" panose="02020404030301010803" pitchFamily="18" charset="0"/>
              </a:rPr>
              <a:t>odularity</a:t>
            </a:r>
            <a:r>
              <a:rPr lang="en-GB" sz="3600" b="1" dirty="0">
                <a:solidFill>
                  <a:srgbClr val="C00000"/>
                </a:solidFill>
                <a:latin typeface="Garamond" panose="02020404030301010803" pitchFamily="18" charset="0"/>
              </a:rPr>
              <a:t> of the mind</a:t>
            </a:r>
          </a:p>
        </p:txBody>
      </p:sp>
      <p:sp>
        <p:nvSpPr>
          <p:cNvPr id="3" name="Content Placeholder 2"/>
          <p:cNvSpPr>
            <a:spLocks noGrp="1"/>
          </p:cNvSpPr>
          <p:nvPr>
            <p:ph idx="1"/>
          </p:nvPr>
        </p:nvSpPr>
        <p:spPr>
          <a:xfrm>
            <a:off x="984738" y="1564079"/>
            <a:ext cx="11002108" cy="4235621"/>
          </a:xfrm>
        </p:spPr>
        <p:txBody>
          <a:bodyPr>
            <a:normAutofit/>
          </a:bodyPr>
          <a:lstStyle/>
          <a:p>
            <a:pPr marL="0" indent="0">
              <a:buNone/>
            </a:pPr>
            <a:r>
              <a:rPr lang="en-GB" sz="3200" dirty="0">
                <a:latin typeface="Garamond" panose="02020404030301010803" pitchFamily="18" charset="0"/>
              </a:rPr>
              <a:t>‘Every complex biological system we know is highly modular in its internal structure. It should not be a terrible surprise to discover that [the mind] is just like other complex biological systems: that it is composed of interacting sub-systems with their specific properties and character and with specific modes of interaction amongst the various parts.’</a:t>
            </a:r>
            <a:r>
              <a:rPr lang="cs-CZ" sz="3200" dirty="0">
                <a:latin typeface="Garamond" panose="02020404030301010803" pitchFamily="18" charset="0"/>
              </a:rPr>
              <a:t> </a:t>
            </a:r>
          </a:p>
          <a:p>
            <a:pPr marL="0" indent="0">
              <a:buNone/>
            </a:pPr>
            <a:r>
              <a:rPr lang="cs-CZ" sz="3200" dirty="0">
                <a:latin typeface="Garamond" panose="02020404030301010803" pitchFamily="18" charset="0"/>
              </a:rPr>
              <a:t>Noam Chomsky</a:t>
            </a:r>
            <a:r>
              <a:rPr lang="en-GB" sz="3200" dirty="0">
                <a:latin typeface="Garamond" panose="02020404030301010803" pitchFamily="18" charset="0"/>
              </a:rPr>
              <a:t>, </a:t>
            </a:r>
            <a:r>
              <a:rPr lang="en-GB" sz="3200" i="1" dirty="0">
                <a:latin typeface="Garamond" panose="02020404030301010803" pitchFamily="18" charset="0"/>
              </a:rPr>
              <a:t>Modular Approaches to the Study of Mind</a:t>
            </a:r>
            <a:r>
              <a:rPr lang="en-GB" sz="3200" dirty="0">
                <a:latin typeface="Garamond" panose="02020404030301010803" pitchFamily="18" charset="0"/>
              </a:rPr>
              <a:t>, 1984, p. 16</a:t>
            </a:r>
          </a:p>
        </p:txBody>
      </p:sp>
    </p:spTree>
    <p:extLst>
      <p:ext uri="{BB962C8B-B14F-4D97-AF65-F5344CB8AC3E}">
        <p14:creationId xmlns:p14="http://schemas.microsoft.com/office/powerpoint/2010/main" val="274434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49" y="492818"/>
            <a:ext cx="10678551" cy="1325563"/>
          </a:xfrm>
        </p:spPr>
        <p:txBody>
          <a:bodyPr>
            <a:normAutofit/>
          </a:bodyPr>
          <a:lstStyle/>
          <a:p>
            <a:r>
              <a:rPr lang="cs-CZ" sz="3600" b="1" dirty="0">
                <a:solidFill>
                  <a:srgbClr val="C00000"/>
                </a:solidFill>
                <a:latin typeface="Garamond" panose="02020404030301010803" pitchFamily="18" charset="0"/>
              </a:rPr>
              <a:t>M</a:t>
            </a:r>
            <a:r>
              <a:rPr lang="en-GB" sz="3600" b="1" dirty="0" err="1">
                <a:solidFill>
                  <a:srgbClr val="C00000"/>
                </a:solidFill>
                <a:latin typeface="Garamond" panose="02020404030301010803" pitchFamily="18" charset="0"/>
              </a:rPr>
              <a:t>ind</a:t>
            </a:r>
            <a:r>
              <a:rPr lang="en-GB" sz="3600" b="1" dirty="0">
                <a:solidFill>
                  <a:srgbClr val="C00000"/>
                </a:solidFill>
                <a:latin typeface="Garamond" panose="02020404030301010803" pitchFamily="18" charset="0"/>
              </a:rPr>
              <a:t> is modular: like a system of organs</a:t>
            </a:r>
          </a:p>
        </p:txBody>
      </p:sp>
      <p:sp>
        <p:nvSpPr>
          <p:cNvPr id="3" name="Content Placeholder 2"/>
          <p:cNvSpPr>
            <a:spLocks noGrp="1"/>
          </p:cNvSpPr>
          <p:nvPr>
            <p:ph idx="1"/>
          </p:nvPr>
        </p:nvSpPr>
        <p:spPr>
          <a:xfrm>
            <a:off x="838200" y="1466779"/>
            <a:ext cx="10515600" cy="4235621"/>
          </a:xfrm>
        </p:spPr>
        <p:txBody>
          <a:bodyPr>
            <a:normAutofit/>
          </a:bodyPr>
          <a:lstStyle/>
          <a:p>
            <a:pPr marL="0" indent="0">
              <a:buNone/>
            </a:pPr>
            <a:r>
              <a:rPr lang="en-GB" sz="3200" dirty="0">
                <a:latin typeface="Garamond" panose="02020404030301010803" pitchFamily="18" charset="0"/>
              </a:rPr>
              <a:t>‘The mind is a complex system of faculties which do not develop according to some unified principles of general intelligence; the mind has “mental organs”, which are just as specialised and distinctive as organs in the rest of the body.’</a:t>
            </a:r>
          </a:p>
          <a:p>
            <a:pPr marL="0" indent="0">
              <a:buNone/>
            </a:pPr>
            <a:r>
              <a:rPr lang="en-GB" sz="3200" dirty="0">
                <a:latin typeface="Garamond" panose="02020404030301010803" pitchFamily="18" charset="0"/>
              </a:rPr>
              <a:t>Chomsky, ‘Language and Nature’, 1995</a:t>
            </a:r>
          </a:p>
        </p:txBody>
      </p:sp>
    </p:spTree>
    <p:extLst>
      <p:ext uri="{BB962C8B-B14F-4D97-AF65-F5344CB8AC3E}">
        <p14:creationId xmlns:p14="http://schemas.microsoft.com/office/powerpoint/2010/main" val="17009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2874" y="1574947"/>
            <a:ext cx="10199075" cy="2575023"/>
          </a:xfrm>
        </p:spPr>
        <p:txBody>
          <a:bodyPr>
            <a:normAutofit/>
          </a:bodyPr>
          <a:lstStyle/>
          <a:p>
            <a:r>
              <a:rPr lang="en-GB" sz="6000" dirty="0">
                <a:latin typeface="Garamond" panose="02020404030301010803" pitchFamily="18" charset="0"/>
              </a:rPr>
              <a:t>The modules of our minds have focal points and limited scope</a:t>
            </a:r>
          </a:p>
        </p:txBody>
      </p:sp>
    </p:spTree>
    <p:extLst>
      <p:ext uri="{BB962C8B-B14F-4D97-AF65-F5344CB8AC3E}">
        <p14:creationId xmlns:p14="http://schemas.microsoft.com/office/powerpoint/2010/main" val="324405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183" y="561894"/>
            <a:ext cx="10228385" cy="1325563"/>
          </a:xfrm>
        </p:spPr>
        <p:txBody>
          <a:bodyPr>
            <a:normAutofit/>
          </a:bodyPr>
          <a:lstStyle/>
          <a:p>
            <a:r>
              <a:rPr lang="cs-CZ" sz="3600" b="1" dirty="0">
                <a:solidFill>
                  <a:srgbClr val="C00000"/>
                </a:solidFill>
                <a:latin typeface="Garamond" panose="02020404030301010803" pitchFamily="18" charset="0"/>
              </a:rPr>
              <a:t>Chomsky on the L</a:t>
            </a:r>
            <a:r>
              <a:rPr lang="en-GB" sz="3600" b="1" dirty="0" err="1">
                <a:solidFill>
                  <a:srgbClr val="C00000"/>
                </a:solidFill>
                <a:latin typeface="Garamond" panose="02020404030301010803" pitchFamily="18" charset="0"/>
              </a:rPr>
              <a:t>anguage</a:t>
            </a:r>
            <a:r>
              <a:rPr lang="cs-CZ" sz="3600" b="1" dirty="0">
                <a:solidFill>
                  <a:srgbClr val="C00000"/>
                </a:solidFill>
                <a:latin typeface="Garamond" panose="02020404030301010803" pitchFamily="18" charset="0"/>
              </a:rPr>
              <a:t> Module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533377" y="1690688"/>
            <a:ext cx="10228386" cy="4372487"/>
          </a:xfrm>
        </p:spPr>
        <p:txBody>
          <a:bodyPr>
            <a:normAutofit/>
          </a:bodyPr>
          <a:lstStyle/>
          <a:p>
            <a:r>
              <a:rPr lang="cs-CZ" sz="3600" dirty="0">
                <a:latin typeface="Garamond" panose="02020404030301010803" pitchFamily="18" charset="0"/>
              </a:rPr>
              <a:t>Biological linguistic organ (LAD) with </a:t>
            </a:r>
            <a:r>
              <a:rPr lang="cs-CZ" sz="3600" dirty="0" err="1">
                <a:latin typeface="Garamond" panose="02020404030301010803" pitchFamily="18" charset="0"/>
              </a:rPr>
              <a:t>preprogrammed</a:t>
            </a:r>
            <a:r>
              <a:rPr lang="cs-CZ" sz="3600" dirty="0">
                <a:latin typeface="Garamond" panose="02020404030301010803" pitchFamily="18" charset="0"/>
              </a:rPr>
              <a:t> development</a:t>
            </a:r>
            <a:r>
              <a:rPr lang="en-GB" sz="3600" dirty="0">
                <a:latin typeface="Garamond" panose="02020404030301010803" pitchFamily="18" charset="0"/>
              </a:rPr>
              <a:t> that </a:t>
            </a:r>
            <a:r>
              <a:rPr lang="cs-CZ" sz="3600" dirty="0">
                <a:latin typeface="Garamond" panose="02020404030301010803" pitchFamily="18" charset="0"/>
              </a:rPr>
              <a:t>has an innate understanding of the principles of universal </a:t>
            </a:r>
            <a:r>
              <a:rPr lang="en-GB" sz="3600" dirty="0">
                <a:latin typeface="Garamond" panose="02020404030301010803" pitchFamily="18" charset="0"/>
              </a:rPr>
              <a:t>human </a:t>
            </a:r>
            <a:r>
              <a:rPr lang="cs-CZ" sz="3600" dirty="0">
                <a:latin typeface="Garamond" panose="02020404030301010803" pitchFamily="18" charset="0"/>
              </a:rPr>
              <a:t>grammar</a:t>
            </a:r>
          </a:p>
          <a:p>
            <a:r>
              <a:rPr lang="cs-CZ" sz="3600" dirty="0">
                <a:latin typeface="Garamond" panose="02020404030301010803" pitchFamily="18" charset="0"/>
              </a:rPr>
              <a:t>Our l</a:t>
            </a:r>
            <a:r>
              <a:rPr lang="en-GB" sz="3600" dirty="0" err="1">
                <a:latin typeface="Garamond" panose="02020404030301010803" pitchFamily="18" charset="0"/>
              </a:rPr>
              <a:t>anguage</a:t>
            </a:r>
            <a:r>
              <a:rPr lang="cs-CZ" sz="3600" dirty="0">
                <a:latin typeface="Garamond" panose="02020404030301010803" pitchFamily="18" charset="0"/>
              </a:rPr>
              <a:t> organ would not be helpful for languages with a non-human syntactical or grammatical foundation (Martian languages)</a:t>
            </a:r>
          </a:p>
          <a:p>
            <a:pPr marL="742950" indent="-742950">
              <a:buAutoNum type="arabicPeriod"/>
            </a:pPr>
            <a:endParaRPr lang="cs-CZ" sz="3600" dirty="0">
              <a:latin typeface="Garamond" panose="02020404030301010803" pitchFamily="18" charset="0"/>
            </a:endParaRPr>
          </a:p>
        </p:txBody>
      </p:sp>
    </p:spTree>
    <p:extLst>
      <p:ext uri="{BB962C8B-B14F-4D97-AF65-F5344CB8AC3E}">
        <p14:creationId xmlns:p14="http://schemas.microsoft.com/office/powerpoint/2010/main" val="316579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s://pixel.nymag.com/imgs/daily/science/2016/05/31/31-facial-recognition.w536.h357.jpg">
            <a:extLst>
              <a:ext uri="{FF2B5EF4-FFF2-40B4-BE49-F238E27FC236}">
                <a16:creationId xmlns:a16="http://schemas.microsoft.com/office/drawing/2014/main" id="{1CFFC7A2-420E-43F1-62A4-9692F6B11E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21" b="113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Freeform: Shape 205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ttps://pixel.nymag.com/imgs/daily/science/2016/05/31/31-facial-recognition.w536.h357.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7" r="1933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4294967295"/>
          </p:nvPr>
        </p:nvSpPr>
        <p:spPr>
          <a:xfrm>
            <a:off x="2855743" y="1032605"/>
            <a:ext cx="9425270" cy="4351338"/>
          </a:xfrm>
        </p:spPr>
        <p:txBody>
          <a:bodyPr/>
          <a:lstStyle/>
          <a:p>
            <a:pPr marL="0" indent="0">
              <a:buNone/>
            </a:pPr>
            <a:r>
              <a:rPr lang="cs-CZ" sz="4800" b="1" dirty="0">
                <a:latin typeface="Garamond" panose="02020404030301010803" pitchFamily="18" charset="0"/>
              </a:rPr>
              <a:t>Prosopagnosi</a:t>
            </a:r>
            <a:r>
              <a:rPr lang="en-GB" sz="4800" b="1" dirty="0">
                <a:latin typeface="Garamond" panose="02020404030301010803" pitchFamily="18" charset="0"/>
              </a:rPr>
              <a:t>a</a:t>
            </a:r>
            <a:endParaRPr lang="cs-CZ" sz="4800" b="1" dirty="0">
              <a:latin typeface="Garamond" panose="02020404030301010803" pitchFamily="18" charset="0"/>
            </a:endParaRPr>
          </a:p>
          <a:p>
            <a:pPr marL="0" indent="0">
              <a:buNone/>
            </a:pPr>
            <a:r>
              <a:rPr lang="en-GB" sz="4800" b="1" dirty="0">
                <a:latin typeface="Garamond" panose="02020404030301010803" pitchFamily="18" charset="0"/>
              </a:rPr>
              <a:t>Face Blindness</a:t>
            </a:r>
            <a:endParaRPr lang="cs-CZ" sz="4800" b="1" dirty="0">
              <a:latin typeface="Garamond" panose="02020404030301010803" pitchFamily="18" charset="0"/>
            </a:endParaRPr>
          </a:p>
          <a:p>
            <a:endParaRPr lang="cs-CZ" dirty="0"/>
          </a:p>
        </p:txBody>
      </p:sp>
    </p:spTree>
    <p:extLst>
      <p:ext uri="{BB962C8B-B14F-4D97-AF65-F5344CB8AC3E}">
        <p14:creationId xmlns:p14="http://schemas.microsoft.com/office/powerpoint/2010/main" val="111416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latin typeface="Garamond" panose="02020404030301010803" pitchFamily="18" charset="0"/>
              </a:rPr>
              <a:t>Face Blindness (Prosopagnosia)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252" y="1690688"/>
            <a:ext cx="8016459" cy="4968000"/>
          </a:xfrm>
        </p:spPr>
      </p:pic>
    </p:spTree>
    <p:extLst>
      <p:ext uri="{BB962C8B-B14F-4D97-AF65-F5344CB8AC3E}">
        <p14:creationId xmlns:p14="http://schemas.microsoft.com/office/powerpoint/2010/main" val="428504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8381-8FAC-44DD-BEDE-75547B063B5F}"/>
              </a:ext>
            </a:extLst>
          </p:cNvPr>
          <p:cNvSpPr>
            <a:spLocks noGrp="1"/>
          </p:cNvSpPr>
          <p:nvPr>
            <p:ph type="title"/>
          </p:nvPr>
        </p:nvSpPr>
        <p:spPr>
          <a:xfrm>
            <a:off x="384046" y="422980"/>
            <a:ext cx="9014322" cy="1325563"/>
          </a:xfrm>
        </p:spPr>
        <p:txBody>
          <a:bodyPr>
            <a:normAutofit/>
          </a:bodyPr>
          <a:lstStyle/>
          <a:p>
            <a:r>
              <a:rPr lang="en-US" sz="3600" b="1" dirty="0">
                <a:solidFill>
                  <a:srgbClr val="C00000"/>
                </a:solidFill>
                <a:latin typeface="Garamond" panose="02020404030301010803" pitchFamily="18" charset="0"/>
              </a:rPr>
              <a:t>Our modern skulls house a stone age mind</a:t>
            </a:r>
            <a:endParaRPr lang="cs-CZ" sz="3600"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92331531-5B29-4785-8A60-0DFD74B43D1A}"/>
              </a:ext>
            </a:extLst>
          </p:cNvPr>
          <p:cNvSpPr>
            <a:spLocks noGrp="1"/>
          </p:cNvSpPr>
          <p:nvPr>
            <p:ph idx="1"/>
          </p:nvPr>
        </p:nvSpPr>
        <p:spPr>
          <a:xfrm>
            <a:off x="490959" y="1420900"/>
            <a:ext cx="8560444" cy="4351338"/>
          </a:xfrm>
        </p:spPr>
        <p:txBody>
          <a:bodyPr>
            <a:normAutofit fontScale="85000" lnSpcReduction="10000"/>
          </a:bodyPr>
          <a:lstStyle/>
          <a:p>
            <a:pPr marL="0" indent="0">
              <a:buNone/>
            </a:pPr>
            <a:r>
              <a:rPr lang="en-US" dirty="0">
                <a:latin typeface="Garamond" panose="02020404030301010803" pitchFamily="18" charset="0"/>
              </a:rPr>
              <a:t>“</a:t>
            </a:r>
            <a:r>
              <a:rPr lang="cs-CZ" dirty="0">
                <a:latin typeface="Garamond" panose="02020404030301010803" pitchFamily="18" charset="0"/>
              </a:rPr>
              <a:t>S</a:t>
            </a:r>
            <a:r>
              <a:rPr lang="en-US" dirty="0">
                <a:latin typeface="Garamond" panose="02020404030301010803" pitchFamily="18" charset="0"/>
              </a:rPr>
              <a:t>tone age priorities produced a brain far better at solving some problems than others. For example, it is easier for us to deal with small, hunter-gatherer-band sized groups of people than with crowds of thousands; it is easier for us to learn to fear snakes than electric sockets, even though electric sockets pose a larger threat than snakes do in most American communities. In many cases, our brains are </a:t>
            </a:r>
            <a:r>
              <a:rPr lang="en-US" i="1" dirty="0">
                <a:latin typeface="Garamond" panose="02020404030301010803" pitchFamily="18" charset="0"/>
              </a:rPr>
              <a:t>better</a:t>
            </a:r>
            <a:r>
              <a:rPr lang="en-US" dirty="0">
                <a:latin typeface="Garamond" panose="02020404030301010803" pitchFamily="18" charset="0"/>
              </a:rPr>
              <a:t> at solving the kinds of problems our ancestors faced on the African savannahs than they are at solving the more familiar tasks we face in a college classroom or a modern city. In saying that our modern skulls house a stone age mind, we do not mean to imply that our minds are unsophisticated. Quite the contrary: they are very sophisticated computers, whose circuits are elegantly designed to solve the kinds of problems our ancestors routinely faced.”</a:t>
            </a:r>
            <a:endParaRPr lang="cs-CZ" dirty="0">
              <a:latin typeface="Garamond" panose="02020404030301010803" pitchFamily="18" charset="0"/>
            </a:endParaRPr>
          </a:p>
          <a:p>
            <a:pPr marL="0" indent="0">
              <a:buNone/>
            </a:pPr>
            <a:r>
              <a:rPr lang="cs-CZ" dirty="0">
                <a:latin typeface="Garamond" panose="02020404030301010803" pitchFamily="18" charset="0"/>
              </a:rPr>
              <a:t>Leda </a:t>
            </a:r>
            <a:r>
              <a:rPr lang="cs-CZ" dirty="0" err="1">
                <a:latin typeface="Garamond" panose="02020404030301010803" pitchFamily="18" charset="0"/>
              </a:rPr>
              <a:t>Cosmides</a:t>
            </a:r>
            <a:r>
              <a:rPr lang="en-GB" dirty="0">
                <a:latin typeface="Garamond" panose="02020404030301010803" pitchFamily="18" charset="0"/>
              </a:rPr>
              <a:t> and</a:t>
            </a:r>
            <a:r>
              <a:rPr lang="cs-CZ" dirty="0">
                <a:latin typeface="Garamond" panose="02020404030301010803" pitchFamily="18" charset="0"/>
              </a:rPr>
              <a:t> John </a:t>
            </a:r>
            <a:r>
              <a:rPr lang="cs-CZ" dirty="0" err="1">
                <a:latin typeface="Garamond" panose="02020404030301010803" pitchFamily="18" charset="0"/>
              </a:rPr>
              <a:t>Tooby</a:t>
            </a:r>
            <a:r>
              <a:rPr lang="en-GB" dirty="0">
                <a:latin typeface="Garamond" panose="02020404030301010803" pitchFamily="18" charset="0"/>
              </a:rPr>
              <a:t>, </a:t>
            </a:r>
            <a:r>
              <a:rPr lang="en-GB" i="1" dirty="0">
                <a:latin typeface="Garamond" panose="02020404030301010803" pitchFamily="18" charset="0"/>
              </a:rPr>
              <a:t>Evolutionary Psychology</a:t>
            </a:r>
            <a:r>
              <a:rPr lang="en-GB" dirty="0">
                <a:latin typeface="Garamond" panose="02020404030301010803" pitchFamily="18" charset="0"/>
              </a:rPr>
              <a:t>, 1997</a:t>
            </a:r>
            <a:endParaRPr lang="cs-CZ" dirty="0">
              <a:latin typeface="Garamond" panose="02020404030301010803" pitchFamily="18" charset="0"/>
            </a:endParaRPr>
          </a:p>
        </p:txBody>
      </p:sp>
      <p:pic>
        <p:nvPicPr>
          <p:cNvPr id="5" name="Picture 4" descr="A person speaking into a microphone&#10;&#10;Description automatically generated with medium confidence">
            <a:extLst>
              <a:ext uri="{FF2B5EF4-FFF2-40B4-BE49-F238E27FC236}">
                <a16:creationId xmlns:a16="http://schemas.microsoft.com/office/drawing/2014/main" id="{AE9DD871-D11E-EA4D-DCF4-3DAC8E926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49" y="891465"/>
            <a:ext cx="2412000" cy="2892616"/>
          </a:xfrm>
          <a:prstGeom prst="rect">
            <a:avLst/>
          </a:prstGeom>
        </p:spPr>
      </p:pic>
      <p:pic>
        <p:nvPicPr>
          <p:cNvPr id="7" name="Picture 6" descr="A close-up of a person smiling&#10;&#10;Description automatically generated">
            <a:extLst>
              <a:ext uri="{FF2B5EF4-FFF2-40B4-BE49-F238E27FC236}">
                <a16:creationId xmlns:a16="http://schemas.microsoft.com/office/drawing/2014/main" id="{694C37FF-2862-9E20-BC83-61891C803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363" y="3735466"/>
            <a:ext cx="2410086" cy="3024000"/>
          </a:xfrm>
          <a:prstGeom prst="rect">
            <a:avLst/>
          </a:prstGeom>
        </p:spPr>
      </p:pic>
    </p:spTree>
    <p:extLst>
      <p:ext uri="{BB962C8B-B14F-4D97-AF65-F5344CB8AC3E}">
        <p14:creationId xmlns:p14="http://schemas.microsoft.com/office/powerpoint/2010/main" val="24393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20887-F4D0-40B5-9B3C-E9FFCFA36639}"/>
              </a:ext>
            </a:extLst>
          </p:cNvPr>
          <p:cNvSpPr>
            <a:spLocks noGrp="1"/>
          </p:cNvSpPr>
          <p:nvPr>
            <p:ph idx="4294967295"/>
          </p:nvPr>
        </p:nvSpPr>
        <p:spPr>
          <a:xfrm>
            <a:off x="1306010" y="2738157"/>
            <a:ext cx="10515600" cy="4351337"/>
          </a:xfrm>
        </p:spPr>
        <p:txBody>
          <a:bodyPr/>
          <a:lstStyle/>
          <a:p>
            <a:pPr marL="0" indent="0">
              <a:buNone/>
            </a:pPr>
            <a:r>
              <a:rPr lang="cs-CZ" sz="4000" b="1" dirty="0">
                <a:latin typeface="Garamond" panose="02020404030301010803" pitchFamily="18" charset="0"/>
              </a:rPr>
              <a:t>3. </a:t>
            </a:r>
            <a:r>
              <a:rPr lang="en-GB" sz="4000" b="1" dirty="0">
                <a:latin typeface="Garamond" panose="02020404030301010803" pitchFamily="18" charset="0"/>
              </a:rPr>
              <a:t>‘The hard problem’ and cognitive closure</a:t>
            </a:r>
            <a:endParaRPr lang="cs-CZ" sz="4000" b="1" dirty="0">
              <a:latin typeface="Garamond" panose="02020404030301010803" pitchFamily="18" charset="0"/>
            </a:endParaRPr>
          </a:p>
          <a:p>
            <a:endParaRPr lang="cs-CZ" dirty="0"/>
          </a:p>
        </p:txBody>
      </p:sp>
    </p:spTree>
    <p:extLst>
      <p:ext uri="{BB962C8B-B14F-4D97-AF65-F5344CB8AC3E}">
        <p14:creationId xmlns:p14="http://schemas.microsoft.com/office/powerpoint/2010/main" val="395775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8628" y="365125"/>
            <a:ext cx="9983372" cy="5092700"/>
          </a:xfrm>
        </p:spPr>
        <p:txBody>
          <a:bodyPr>
            <a:normAutofit/>
          </a:bodyPr>
          <a:lstStyle/>
          <a:p>
            <a:r>
              <a:rPr lang="cs-CZ" sz="6000" dirty="0">
                <a:latin typeface="Garamond" panose="02020404030301010803" pitchFamily="18" charset="0"/>
              </a:rPr>
              <a:t> </a:t>
            </a:r>
            <a:r>
              <a:rPr lang="en-GB" sz="6000" i="1" dirty="0">
                <a:latin typeface="Garamond" panose="02020404030301010803" pitchFamily="18" charset="0"/>
              </a:rPr>
              <a:t>Problem vs mystery</a:t>
            </a:r>
            <a:endParaRPr lang="en-GB" sz="6000" dirty="0">
              <a:latin typeface="Garamond" panose="02020404030301010803" pitchFamily="18" charset="0"/>
            </a:endParaRPr>
          </a:p>
        </p:txBody>
      </p:sp>
    </p:spTree>
    <p:extLst>
      <p:ext uri="{BB962C8B-B14F-4D97-AF65-F5344CB8AC3E}">
        <p14:creationId xmlns:p14="http://schemas.microsoft.com/office/powerpoint/2010/main" val="316567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36098" y="829994"/>
            <a:ext cx="5303520" cy="5346969"/>
          </a:xfrm>
        </p:spPr>
        <p:txBody>
          <a:bodyPr>
            <a:normAutofit/>
          </a:bodyPr>
          <a:lstStyle/>
          <a:p>
            <a:pPr marL="0" indent="0">
              <a:buNone/>
            </a:pPr>
            <a:r>
              <a:rPr lang="cs-CZ" sz="4000" b="1" dirty="0" err="1">
                <a:solidFill>
                  <a:srgbClr val="C00000"/>
                </a:solidFill>
                <a:latin typeface="Garamond" panose="02020404030301010803" pitchFamily="18" charset="0"/>
              </a:rPr>
              <a:t>Problem</a:t>
            </a:r>
            <a:r>
              <a:rPr lang="cs-CZ" sz="4000" b="1" dirty="0">
                <a:solidFill>
                  <a:srgbClr val="C00000"/>
                </a:solidFill>
                <a:latin typeface="Garamond" panose="02020404030301010803" pitchFamily="18" charset="0"/>
              </a:rPr>
              <a:t>/Puzzle</a:t>
            </a:r>
          </a:p>
          <a:p>
            <a:pPr marL="0" indent="0">
              <a:buNone/>
            </a:pPr>
            <a:r>
              <a:rPr lang="cs-CZ" sz="4000" dirty="0">
                <a:latin typeface="Garamond" panose="02020404030301010803" pitchFamily="18" charset="0"/>
              </a:rPr>
              <a:t> </a:t>
            </a:r>
            <a:r>
              <a:rPr lang="en-GB" sz="4000" dirty="0">
                <a:latin typeface="Garamond" panose="02020404030301010803" pitchFamily="18" charset="0"/>
              </a:rPr>
              <a:t>Lies within our competence, though its solution may be very difficult.</a:t>
            </a:r>
          </a:p>
        </p:txBody>
      </p:sp>
      <p:sp>
        <p:nvSpPr>
          <p:cNvPr id="5" name="Content Placeholder 4"/>
          <p:cNvSpPr>
            <a:spLocks noGrp="1"/>
          </p:cNvSpPr>
          <p:nvPr>
            <p:ph sz="half" idx="4294967295"/>
          </p:nvPr>
        </p:nvSpPr>
        <p:spPr>
          <a:xfrm>
            <a:off x="6555545" y="829994"/>
            <a:ext cx="5636455" cy="4351338"/>
          </a:xfrm>
        </p:spPr>
        <p:txBody>
          <a:bodyPr>
            <a:normAutofit/>
          </a:bodyPr>
          <a:lstStyle/>
          <a:p>
            <a:pPr marL="0" indent="0">
              <a:buNone/>
            </a:pPr>
            <a:r>
              <a:rPr lang="cs-CZ" sz="4000" b="1" dirty="0">
                <a:solidFill>
                  <a:srgbClr val="C00000"/>
                </a:solidFill>
                <a:latin typeface="Garamond" panose="02020404030301010803" pitchFamily="18" charset="0"/>
              </a:rPr>
              <a:t>Mystery</a:t>
            </a:r>
          </a:p>
          <a:p>
            <a:pPr marL="0" indent="0">
              <a:buNone/>
            </a:pPr>
            <a:r>
              <a:rPr lang="en-GB" sz="4000" dirty="0">
                <a:latin typeface="Garamond" panose="02020404030301010803" pitchFamily="18" charset="0"/>
              </a:rPr>
              <a:t>Lies outside our competence.</a:t>
            </a:r>
            <a:endParaRPr lang="cs-CZ" sz="4000" dirty="0">
              <a:latin typeface="Garamond" panose="02020404030301010803" pitchFamily="18" charset="0"/>
            </a:endParaRPr>
          </a:p>
        </p:txBody>
      </p:sp>
    </p:spTree>
    <p:extLst>
      <p:ext uri="{BB962C8B-B14F-4D97-AF65-F5344CB8AC3E}">
        <p14:creationId xmlns:p14="http://schemas.microsoft.com/office/powerpoint/2010/main" val="298574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418F-F522-69B4-5814-F522CC2CE3AF}"/>
              </a:ext>
            </a:extLst>
          </p:cNvPr>
          <p:cNvSpPr>
            <a:spLocks noGrp="1"/>
          </p:cNvSpPr>
          <p:nvPr>
            <p:ph type="title"/>
          </p:nvPr>
        </p:nvSpPr>
        <p:spPr/>
        <p:txBody>
          <a:bodyPr>
            <a:normAutofit/>
          </a:bodyPr>
          <a:lstStyle/>
          <a:p>
            <a:r>
              <a:rPr lang="cs-CZ" sz="3600" b="1" dirty="0" err="1">
                <a:solidFill>
                  <a:srgbClr val="C00000"/>
                </a:solidFill>
                <a:latin typeface="Garamond" panose="02020404030301010803" pitchFamily="18" charset="0"/>
              </a:rPr>
              <a:t>Today</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6DA69F0F-1A7A-15F9-8917-3A651286DAD9}"/>
              </a:ext>
            </a:extLst>
          </p:cNvPr>
          <p:cNvSpPr>
            <a:spLocks noGrp="1"/>
          </p:cNvSpPr>
          <p:nvPr>
            <p:ph idx="1"/>
          </p:nvPr>
        </p:nvSpPr>
        <p:spPr>
          <a:xfrm>
            <a:off x="1046544" y="1570982"/>
            <a:ext cx="10515600" cy="4351338"/>
          </a:xfrm>
        </p:spPr>
        <p:txBody>
          <a:bodyPr/>
          <a:lstStyle/>
          <a:p>
            <a:pPr marL="514350" indent="-514350">
              <a:buAutoNum type="arabicPeriod"/>
            </a:pPr>
            <a:r>
              <a:rPr lang="cs-CZ" dirty="0" err="1">
                <a:latin typeface="Garamond" panose="02020404030301010803" pitchFamily="18" charset="0"/>
              </a:rPr>
              <a:t>Mysterianism</a:t>
            </a:r>
            <a:r>
              <a:rPr lang="cs-CZ" dirty="0">
                <a:latin typeface="Garamond" panose="02020404030301010803" pitchFamily="18" charset="0"/>
              </a:rPr>
              <a:t> and </a:t>
            </a:r>
            <a:r>
              <a:rPr lang="cs-CZ" dirty="0" err="1">
                <a:latin typeface="Garamond" panose="02020404030301010803" pitchFamily="18" charset="0"/>
              </a:rPr>
              <a:t>its</a:t>
            </a:r>
            <a:r>
              <a:rPr lang="cs-CZ" dirty="0">
                <a:latin typeface="Garamond" panose="02020404030301010803" pitchFamily="18" charset="0"/>
              </a:rPr>
              <a:t> </a:t>
            </a:r>
            <a:r>
              <a:rPr lang="cs-CZ" dirty="0" err="1">
                <a:latin typeface="Garamond" panose="02020404030301010803" pitchFamily="18" charset="0"/>
              </a:rPr>
              <a:t>historical</a:t>
            </a:r>
            <a:r>
              <a:rPr lang="cs-CZ" dirty="0">
                <a:latin typeface="Garamond" panose="02020404030301010803" pitchFamily="18" charset="0"/>
              </a:rPr>
              <a:t> background</a:t>
            </a:r>
          </a:p>
          <a:p>
            <a:pPr marL="514350" indent="-514350">
              <a:buAutoNum type="arabicPeriod"/>
            </a:pPr>
            <a:r>
              <a:rPr lang="cs-CZ" dirty="0">
                <a:latin typeface="Garamond" panose="02020404030301010803" pitchFamily="18" charset="0"/>
              </a:rPr>
              <a:t>A </a:t>
            </a:r>
            <a:r>
              <a:rPr lang="cs-CZ" dirty="0" err="1">
                <a:latin typeface="Garamond" panose="02020404030301010803" pitchFamily="18" charset="0"/>
              </a:rPr>
              <a:t>modular</a:t>
            </a:r>
            <a:r>
              <a:rPr lang="cs-CZ" dirty="0">
                <a:latin typeface="Garamond" panose="02020404030301010803" pitchFamily="18" charset="0"/>
              </a:rPr>
              <a:t> </a:t>
            </a:r>
            <a:r>
              <a:rPr lang="cs-CZ" dirty="0" err="1">
                <a:latin typeface="Garamond" panose="02020404030301010803" pitchFamily="18" charset="0"/>
              </a:rPr>
              <a:t>theory</a:t>
            </a:r>
            <a:r>
              <a:rPr lang="cs-CZ" dirty="0">
                <a:latin typeface="Garamond" panose="02020404030301010803" pitchFamily="18" charset="0"/>
              </a:rPr>
              <a:t> </a:t>
            </a:r>
            <a:r>
              <a:rPr lang="cs-CZ" dirty="0" err="1">
                <a:latin typeface="Garamond" panose="02020404030301010803" pitchFamily="18" charset="0"/>
              </a:rPr>
              <a:t>of</a:t>
            </a:r>
            <a:r>
              <a:rPr lang="cs-CZ" dirty="0">
                <a:latin typeface="Garamond" panose="02020404030301010803" pitchFamily="18" charset="0"/>
              </a:rPr>
              <a:t> mind</a:t>
            </a:r>
            <a:endParaRPr lang="en-GB" dirty="0">
              <a:latin typeface="Garamond" panose="02020404030301010803" pitchFamily="18" charset="0"/>
            </a:endParaRPr>
          </a:p>
          <a:p>
            <a:pPr marL="514350" indent="-514350">
              <a:buAutoNum type="arabicPeriod"/>
            </a:pPr>
            <a:r>
              <a:rPr lang="en-GB" dirty="0">
                <a:latin typeface="Garamond" panose="02020404030301010803" pitchFamily="18" charset="0"/>
              </a:rPr>
              <a:t>‘The hard problem’ and cognitive closure</a:t>
            </a:r>
          </a:p>
          <a:p>
            <a:pPr marL="514350" indent="-514350">
              <a:buAutoNum type="arabicPeriod"/>
            </a:pPr>
            <a:r>
              <a:rPr lang="en-GB" dirty="0">
                <a:latin typeface="Garamond" panose="02020404030301010803" pitchFamily="18" charset="0"/>
              </a:rPr>
              <a:t>Critical perspectives</a:t>
            </a:r>
            <a:endParaRPr lang="cs-CZ" dirty="0">
              <a:latin typeface="Garamond" panose="02020404030301010803" pitchFamily="18" charset="0"/>
            </a:endParaRPr>
          </a:p>
          <a:p>
            <a:pPr marL="514350" indent="-514350">
              <a:buAutoNum type="arabicPeriod"/>
            </a:pPr>
            <a:endParaRPr lang="cs-CZ" dirty="0">
              <a:latin typeface="Garamond" panose="02020404030301010803" pitchFamily="18" charset="0"/>
            </a:endParaRPr>
          </a:p>
        </p:txBody>
      </p:sp>
    </p:spTree>
    <p:extLst>
      <p:ext uri="{BB962C8B-B14F-4D97-AF65-F5344CB8AC3E}">
        <p14:creationId xmlns:p14="http://schemas.microsoft.com/office/powerpoint/2010/main" val="98975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9359-A7F7-4790-B416-24B71045908E}"/>
              </a:ext>
            </a:extLst>
          </p:cNvPr>
          <p:cNvSpPr>
            <a:spLocks noGrp="1"/>
          </p:cNvSpPr>
          <p:nvPr>
            <p:ph type="title"/>
          </p:nvPr>
        </p:nvSpPr>
        <p:spPr>
          <a:xfrm>
            <a:off x="743392" y="777854"/>
            <a:ext cx="10515600" cy="1325563"/>
          </a:xfrm>
        </p:spPr>
        <p:txBody>
          <a:bodyPr>
            <a:normAutofit/>
          </a:bodyPr>
          <a:lstStyle/>
          <a:p>
            <a:r>
              <a:rPr lang="en-GB" sz="3600" b="1" dirty="0">
                <a:solidFill>
                  <a:srgbClr val="C00000"/>
                </a:solidFill>
                <a:latin typeface="Garamond" panose="02020404030301010803" pitchFamily="18" charset="0"/>
              </a:rPr>
              <a:t>Cognitive limits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3C8E41EE-3B47-4228-B73A-76B35D81AE3F}"/>
              </a:ext>
            </a:extLst>
          </p:cNvPr>
          <p:cNvSpPr>
            <a:spLocks noGrp="1"/>
          </p:cNvSpPr>
          <p:nvPr>
            <p:ph idx="1"/>
          </p:nvPr>
        </p:nvSpPr>
        <p:spPr/>
        <p:txBody>
          <a:bodyPr/>
          <a:lstStyle/>
          <a:p>
            <a:pPr marL="0" indent="0">
              <a:buNone/>
            </a:pPr>
            <a:r>
              <a:rPr lang="en-GB" dirty="0">
                <a:latin typeface="Garamond" panose="02020404030301010803" pitchFamily="18" charset="0"/>
              </a:rPr>
              <a:t>“If we are biological organisms, not angels, much of what we seek to understand might lie beyond our cognitive limits―maybe a true understanding of anything, as Galileo concluded, and Newton in a certain sense demonstrated. That cognitive reach has limits is not only a truism, but also a fortunate one: if there were no limits to human intelligence, it would lack internal structure, and would therefore have no scope: we could achieve nothing by enquiry.”</a:t>
            </a:r>
          </a:p>
          <a:p>
            <a:pPr marL="0" indent="0">
              <a:buNone/>
            </a:pPr>
            <a:r>
              <a:rPr lang="en-GB" dirty="0">
                <a:latin typeface="Garamond" panose="02020404030301010803" pitchFamily="18" charset="0"/>
              </a:rPr>
              <a:t>Chomsky, “The Mysteries of Nature”, p. 184</a:t>
            </a:r>
            <a:endParaRPr lang="cs-CZ" dirty="0">
              <a:latin typeface="Garamond" panose="02020404030301010803" pitchFamily="18" charset="0"/>
            </a:endParaRPr>
          </a:p>
        </p:txBody>
      </p:sp>
    </p:spTree>
    <p:extLst>
      <p:ext uri="{BB962C8B-B14F-4D97-AF65-F5344CB8AC3E}">
        <p14:creationId xmlns:p14="http://schemas.microsoft.com/office/powerpoint/2010/main" val="179080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0289-131F-4D9F-A72A-EA2FADDFA379}"/>
              </a:ext>
            </a:extLst>
          </p:cNvPr>
          <p:cNvSpPr>
            <a:spLocks noGrp="1"/>
          </p:cNvSpPr>
          <p:nvPr>
            <p:ph type="title"/>
          </p:nvPr>
        </p:nvSpPr>
        <p:spPr>
          <a:xfrm>
            <a:off x="913115" y="619768"/>
            <a:ext cx="10665431" cy="1325563"/>
          </a:xfrm>
        </p:spPr>
        <p:txBody>
          <a:bodyPr>
            <a:normAutofit/>
          </a:bodyPr>
          <a:lstStyle/>
          <a:p>
            <a:r>
              <a:rPr lang="en-GB" sz="3600" b="1" dirty="0">
                <a:solidFill>
                  <a:srgbClr val="C00000"/>
                </a:solidFill>
                <a:latin typeface="Garamond" panose="02020404030301010803" pitchFamily="18" charset="0"/>
              </a:rPr>
              <a:t>Cognitive closure</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8E9879B-E9B2-4716-BBAE-CD7481F41873}"/>
              </a:ext>
            </a:extLst>
          </p:cNvPr>
          <p:cNvSpPr>
            <a:spLocks noGrp="1"/>
          </p:cNvSpPr>
          <p:nvPr>
            <p:ph idx="1"/>
          </p:nvPr>
        </p:nvSpPr>
        <p:spPr>
          <a:xfrm>
            <a:off x="988031" y="1589319"/>
            <a:ext cx="10515600" cy="4351338"/>
          </a:xfrm>
        </p:spPr>
        <p:txBody>
          <a:bodyPr>
            <a:normAutofit/>
          </a:bodyPr>
          <a:lstStyle/>
          <a:p>
            <a:pPr marL="0" indent="0">
              <a:buNone/>
            </a:pPr>
            <a:r>
              <a:rPr lang="en-US" dirty="0">
                <a:latin typeface="Garamond" panose="02020404030301010803" pitchFamily="18" charset="0"/>
              </a:rPr>
              <a:t>Conceiving minds come in different kinds, equipped with varying powers and limitations, biases and </a:t>
            </a:r>
            <a:r>
              <a:rPr lang="en-US" dirty="0" err="1">
                <a:latin typeface="Garamond" panose="02020404030301010803" pitchFamily="18" charset="0"/>
              </a:rPr>
              <a:t>blindspots</a:t>
            </a:r>
            <a:r>
              <a:rPr lang="en-US" dirty="0">
                <a:latin typeface="Garamond" panose="02020404030301010803" pitchFamily="18" charset="0"/>
              </a:rPr>
              <a:t>, so that properties (or theories) may be accessible to some minds but not to others. What is closed to the mind of a rat may be open to the mind of a monkey, and what is open to us may be closed to the monkey. Representational power is not all or nothing. Minds are biological products like bodies, and like bodies they come in different shapes and sizes, more or less capacious, more or less suited to certain cognitive tasks. </a:t>
            </a:r>
          </a:p>
          <a:p>
            <a:pPr marL="0" indent="0">
              <a:buNone/>
            </a:pPr>
            <a:r>
              <a:rPr lang="en-US" dirty="0">
                <a:latin typeface="Garamond" panose="02020404030301010803" pitchFamily="18" charset="0"/>
              </a:rPr>
              <a:t>Colin McGinn, ‘Can We Solve the Mind-Body Problem? </a:t>
            </a:r>
            <a:r>
              <a:rPr lang="en-US" i="1" dirty="0">
                <a:latin typeface="Garamond" panose="02020404030301010803" pitchFamily="18" charset="0"/>
              </a:rPr>
              <a:t>Mind</a:t>
            </a:r>
            <a:r>
              <a:rPr lang="en-US" dirty="0">
                <a:latin typeface="Garamond" panose="02020404030301010803" pitchFamily="18" charset="0"/>
              </a:rPr>
              <a:t> 98 (391), 1989</a:t>
            </a:r>
            <a:endParaRPr lang="cs-CZ" dirty="0">
              <a:latin typeface="Garamond" panose="02020404030301010803" pitchFamily="18" charset="0"/>
            </a:endParaRPr>
          </a:p>
        </p:txBody>
      </p:sp>
    </p:spTree>
    <p:extLst>
      <p:ext uri="{BB962C8B-B14F-4D97-AF65-F5344CB8AC3E}">
        <p14:creationId xmlns:p14="http://schemas.microsoft.com/office/powerpoint/2010/main" val="46103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2032" t="-1335" r="-2032" b="33382"/>
          <a:stretch/>
        </p:blipFill>
        <p:spPr>
          <a:xfrm>
            <a:off x="5656541" y="249216"/>
            <a:ext cx="4559304" cy="4788000"/>
          </a:xfrm>
        </p:spPr>
      </p:pic>
      <p:sp>
        <p:nvSpPr>
          <p:cNvPr id="8" name="Text Placeholder 7"/>
          <p:cNvSpPr>
            <a:spLocks noGrp="1"/>
          </p:cNvSpPr>
          <p:nvPr>
            <p:ph type="body" sz="half" idx="4294967295"/>
          </p:nvPr>
        </p:nvSpPr>
        <p:spPr>
          <a:xfrm>
            <a:off x="943864" y="382686"/>
            <a:ext cx="4712677" cy="5346164"/>
          </a:xfrm>
        </p:spPr>
        <p:txBody>
          <a:bodyPr>
            <a:normAutofit fontScale="92500" lnSpcReduction="10000"/>
          </a:bodyPr>
          <a:lstStyle/>
          <a:p>
            <a:pPr marL="0" indent="0">
              <a:buNone/>
            </a:pPr>
            <a:r>
              <a:rPr lang="cs-CZ" sz="3200" i="1" dirty="0">
                <a:latin typeface="Garamond" panose="02020404030301010803" pitchFamily="18" charset="0"/>
              </a:rPr>
              <a:t>Hypotheses non fingo</a:t>
            </a:r>
          </a:p>
          <a:p>
            <a:pPr marL="0" indent="0">
              <a:buNone/>
            </a:pPr>
            <a:r>
              <a:rPr lang="en-GB" altLang="en-US" sz="3200" dirty="0">
                <a:latin typeface="Garamond" panose="02020404030301010803" pitchFamily="18" charset="0"/>
                <a:ea typeface="Times New Roman" panose="02020603050405020304" pitchFamily="18" charset="0"/>
                <a:cs typeface="Microsoft Sans Serif" panose="020B0604020202020204" pitchFamily="34" charset="0"/>
              </a:rPr>
              <a:t>‘While Newton seemed to draw off the veil from some of the mysteries of nature, he shewed at the same time the imperfections of the mechanical philosophy; and thereby restored [nature’s] ultimate secrets to that obscurity, in which they ever did and ever will remain.’</a:t>
            </a:r>
            <a:r>
              <a:rPr lang="cs-CZ" altLang="en-US" sz="3200" dirty="0">
                <a:latin typeface="Garamond" panose="02020404030301010803" pitchFamily="18" charset="0"/>
                <a:ea typeface="Times New Roman" panose="02020603050405020304" pitchFamily="18" charset="0"/>
                <a:cs typeface="Microsoft Sans Serif" panose="020B0604020202020204" pitchFamily="34" charset="0"/>
              </a:rPr>
              <a:t> </a:t>
            </a:r>
          </a:p>
          <a:p>
            <a:pPr marL="0" indent="0">
              <a:buNone/>
            </a:pPr>
            <a:r>
              <a:rPr lang="en-GB" altLang="en-US" sz="3200" dirty="0">
                <a:latin typeface="Garamond" panose="02020404030301010803" pitchFamily="18" charset="0"/>
                <a:ea typeface="Times New Roman" panose="02020603050405020304" pitchFamily="18" charset="0"/>
                <a:cs typeface="Microsoft Sans Serif" panose="020B0604020202020204" pitchFamily="34" charset="0"/>
              </a:rPr>
              <a:t>David </a:t>
            </a:r>
            <a:r>
              <a:rPr lang="cs-CZ" altLang="en-US" sz="3200" dirty="0">
                <a:latin typeface="Garamond" panose="02020404030301010803" pitchFamily="18" charset="0"/>
                <a:ea typeface="Times New Roman" panose="02020603050405020304" pitchFamily="18" charset="0"/>
                <a:cs typeface="Microsoft Sans Serif" panose="020B0604020202020204" pitchFamily="34" charset="0"/>
              </a:rPr>
              <a:t>Hume, </a:t>
            </a:r>
            <a:r>
              <a:rPr lang="en-GB" altLang="en-US" sz="3200" dirty="0">
                <a:latin typeface="Garamond" panose="02020404030301010803" pitchFamily="18" charset="0"/>
                <a:ea typeface="Times New Roman" panose="02020603050405020304" pitchFamily="18" charset="0"/>
                <a:cs typeface="Microsoft Sans Serif" panose="020B0604020202020204" pitchFamily="34" charset="0"/>
              </a:rPr>
              <a:t>                </a:t>
            </a:r>
            <a:r>
              <a:rPr lang="cs-CZ" altLang="en-US" sz="3200" i="1" dirty="0">
                <a:latin typeface="Garamond" panose="02020404030301010803" pitchFamily="18" charset="0"/>
                <a:ea typeface="Times New Roman" panose="02020603050405020304" pitchFamily="18" charset="0"/>
                <a:cs typeface="Microsoft Sans Serif" panose="020B0604020202020204" pitchFamily="34" charset="0"/>
              </a:rPr>
              <a:t>History of England, </a:t>
            </a:r>
            <a:r>
              <a:rPr lang="cs-CZ" altLang="en-US" sz="3200" dirty="0">
                <a:latin typeface="Garamond" panose="02020404030301010803" pitchFamily="18" charset="0"/>
                <a:ea typeface="Times New Roman" panose="02020603050405020304" pitchFamily="18" charset="0"/>
                <a:cs typeface="Microsoft Sans Serif" panose="020B0604020202020204" pitchFamily="34" charset="0"/>
              </a:rPr>
              <a:t>1756</a:t>
            </a:r>
            <a:endParaRPr lang="en-GB" altLang="en-US" sz="3200" dirty="0">
              <a:latin typeface="Garamond" panose="02020404030301010803" pitchFamily="18" charset="0"/>
              <a:ea typeface="Times New Roman" panose="02020603050405020304" pitchFamily="18" charset="0"/>
              <a:cs typeface="Microsoft Sans Serif" panose="020B0604020202020204" pitchFamily="34" charset="0"/>
            </a:endParaRPr>
          </a:p>
          <a:p>
            <a:pPr marL="0" indent="0">
              <a:buNone/>
            </a:pPr>
            <a:endParaRPr lang="cs-CZ" sz="3200" i="1" dirty="0">
              <a:latin typeface="Garamond" panose="02020404030301010803" pitchFamily="18" charset="0"/>
            </a:endParaRPr>
          </a:p>
          <a:p>
            <a:pPr marL="0" indent="0">
              <a:buNone/>
            </a:pPr>
            <a:endParaRPr lang="cs-CZ" sz="3200" i="1" dirty="0">
              <a:latin typeface="Garamond" panose="02020404030301010803" pitchFamily="18" charset="0"/>
            </a:endParaRPr>
          </a:p>
          <a:p>
            <a:pPr marL="0" indent="0">
              <a:buNone/>
            </a:pPr>
            <a:endParaRPr lang="cs-CZ" sz="3200" i="1" dirty="0">
              <a:latin typeface="Garamond" panose="02020404030301010803" pitchFamily="18" charset="0"/>
            </a:endParaRPr>
          </a:p>
          <a:p>
            <a:pPr marL="0" indent="0">
              <a:buNone/>
            </a:pPr>
            <a:endParaRPr lang="en-GB" sz="3200" i="1" dirty="0">
              <a:latin typeface="Garamond" panose="02020404030301010803" pitchFamily="18" charset="0"/>
            </a:endParaRPr>
          </a:p>
        </p:txBody>
      </p:sp>
    </p:spTree>
    <p:extLst>
      <p:ext uri="{BB962C8B-B14F-4D97-AF65-F5344CB8AC3E}">
        <p14:creationId xmlns:p14="http://schemas.microsoft.com/office/powerpoint/2010/main" val="329996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5B16-898F-472B-A8D6-6263586BA7F4}"/>
              </a:ext>
            </a:extLst>
          </p:cNvPr>
          <p:cNvSpPr>
            <a:spLocks noGrp="1"/>
          </p:cNvSpPr>
          <p:nvPr>
            <p:ph type="title"/>
          </p:nvPr>
        </p:nvSpPr>
        <p:spPr>
          <a:xfrm>
            <a:off x="1099762" y="585044"/>
            <a:ext cx="10515600" cy="1325563"/>
          </a:xfrm>
        </p:spPr>
        <p:txBody>
          <a:bodyPr>
            <a:normAutofit/>
          </a:bodyPr>
          <a:lstStyle/>
          <a:p>
            <a:r>
              <a:rPr lang="en-GB" sz="3600" b="1" dirty="0">
                <a:solidFill>
                  <a:srgbClr val="C00000"/>
                </a:solidFill>
                <a:latin typeface="Garamond" panose="02020404030301010803" pitchFamily="18" charset="0"/>
              </a:rPr>
              <a:t>Matter is an ‘honorific designation’</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9FD4FEC3-5E95-4CD8-BCA3-A575FEA2E234}"/>
              </a:ext>
            </a:extLst>
          </p:cNvPr>
          <p:cNvSpPr>
            <a:spLocks noGrp="1"/>
          </p:cNvSpPr>
          <p:nvPr>
            <p:ph idx="1"/>
          </p:nvPr>
        </p:nvSpPr>
        <p:spPr>
          <a:xfrm>
            <a:off x="1249166" y="1548222"/>
            <a:ext cx="10216793" cy="4351338"/>
          </a:xfrm>
        </p:spPr>
        <p:txBody>
          <a:bodyPr/>
          <a:lstStyle/>
          <a:p>
            <a:pPr marL="0" indent="0">
              <a:buNone/>
            </a:pPr>
            <a:r>
              <a:rPr lang="en-GB" dirty="0">
                <a:latin typeface="Garamond" panose="02020404030301010803" pitchFamily="18" charset="0"/>
              </a:rPr>
              <a:t>“The notions of body, material, physical are hardly more than honorific designations for what is more or less understood at some particular moment in time, with flexible boundaries and no guarantee that there will not be radical revision ahead, even at its core.”</a:t>
            </a:r>
          </a:p>
          <a:p>
            <a:pPr marL="0" indent="0">
              <a:buNone/>
            </a:pPr>
            <a:r>
              <a:rPr lang="en-GB" dirty="0">
                <a:latin typeface="Garamond" panose="02020404030301010803" pitchFamily="18" charset="0"/>
              </a:rPr>
              <a:t>Chomsky, ‘‘The Mysteries of Nature: How Deeply Hidden’, p. 180</a:t>
            </a:r>
          </a:p>
          <a:p>
            <a:pPr marL="0" indent="0">
              <a:buNone/>
            </a:pPr>
            <a:endParaRPr lang="cs-CZ" dirty="0"/>
          </a:p>
        </p:txBody>
      </p:sp>
    </p:spTree>
    <p:extLst>
      <p:ext uri="{BB962C8B-B14F-4D97-AF65-F5344CB8AC3E}">
        <p14:creationId xmlns:p14="http://schemas.microsoft.com/office/powerpoint/2010/main" val="204112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642" y="515595"/>
            <a:ext cx="10515600" cy="1325563"/>
          </a:xfrm>
        </p:spPr>
        <p:txBody>
          <a:bodyPr>
            <a:normAutofit/>
          </a:bodyPr>
          <a:lstStyle/>
          <a:p>
            <a:r>
              <a:rPr lang="cs-CZ" sz="3600" b="1" dirty="0">
                <a:solidFill>
                  <a:srgbClr val="C00000"/>
                </a:solidFill>
                <a:latin typeface="Garamond" panose="02020404030301010803" pitchFamily="18" charset="0"/>
              </a:rPr>
              <a:t>CALM</a:t>
            </a:r>
            <a:endParaRPr lang="en-GB" sz="3600" b="1" dirty="0">
              <a:solidFill>
                <a:srgbClr val="C00000"/>
              </a:solidFill>
            </a:endParaRPr>
          </a:p>
        </p:txBody>
      </p:sp>
      <p:sp>
        <p:nvSpPr>
          <p:cNvPr id="3" name="Content Placeholder 2"/>
          <p:cNvSpPr>
            <a:spLocks noGrp="1"/>
          </p:cNvSpPr>
          <p:nvPr>
            <p:ph idx="1"/>
          </p:nvPr>
        </p:nvSpPr>
        <p:spPr>
          <a:xfrm>
            <a:off x="1034969" y="1501534"/>
            <a:ext cx="10515600" cy="4351338"/>
          </a:xfrm>
        </p:spPr>
        <p:txBody>
          <a:bodyPr/>
          <a:lstStyle/>
          <a:p>
            <a:pPr marL="0" indent="0">
              <a:buNone/>
            </a:pPr>
            <a:r>
              <a:rPr lang="en-GB" sz="3600" dirty="0">
                <a:latin typeface="Garamond" panose="02020404030301010803" pitchFamily="18" charset="0"/>
              </a:rPr>
              <a:t>‘</a:t>
            </a:r>
            <a:r>
              <a:rPr lang="cs-CZ" sz="3600" dirty="0">
                <a:latin typeface="Garamond" panose="02020404030301010803" pitchFamily="18" charset="0"/>
              </a:rPr>
              <a:t>Combinatorial Atomism with Lawlike Mappings</a:t>
            </a:r>
            <a:r>
              <a:rPr lang="en-GB"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Colin McGinn, </a:t>
            </a:r>
            <a:r>
              <a:rPr lang="cs-CZ" sz="3600" i="1" dirty="0">
                <a:latin typeface="Garamond" panose="02020404030301010803" pitchFamily="18" charset="0"/>
              </a:rPr>
              <a:t>Problems in Philosophy: The Limits of Enquiry</a:t>
            </a:r>
            <a:r>
              <a:rPr lang="cs-CZ" sz="3600" dirty="0">
                <a:latin typeface="Garamond" panose="02020404030301010803" pitchFamily="18" charset="0"/>
              </a:rPr>
              <a:t>, 1993</a:t>
            </a:r>
            <a:endParaRPr lang="en-GB" sz="3600" dirty="0">
              <a:latin typeface="Garamond" panose="02020404030301010803" pitchFamily="18" charset="0"/>
            </a:endParaRPr>
          </a:p>
          <a:p>
            <a:endParaRPr lang="en-GB" dirty="0"/>
          </a:p>
        </p:txBody>
      </p:sp>
    </p:spTree>
    <p:extLst>
      <p:ext uri="{BB962C8B-B14F-4D97-AF65-F5344CB8AC3E}">
        <p14:creationId xmlns:p14="http://schemas.microsoft.com/office/powerpoint/2010/main" val="4289048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F65D-4235-41DC-833C-6C8E7834DD19}"/>
              </a:ext>
            </a:extLst>
          </p:cNvPr>
          <p:cNvSpPr>
            <a:spLocks noGrp="1"/>
          </p:cNvSpPr>
          <p:nvPr>
            <p:ph type="title"/>
          </p:nvPr>
        </p:nvSpPr>
        <p:spPr>
          <a:xfrm>
            <a:off x="696502" y="866231"/>
            <a:ext cx="10798996" cy="1325563"/>
          </a:xfrm>
        </p:spPr>
        <p:txBody>
          <a:bodyPr>
            <a:normAutofit/>
          </a:bodyPr>
          <a:lstStyle/>
          <a:p>
            <a:r>
              <a:rPr lang="en-GB" sz="3600" b="1" dirty="0">
                <a:solidFill>
                  <a:srgbClr val="C00000"/>
                </a:solidFill>
                <a:latin typeface="Garamond" panose="02020404030301010803" pitchFamily="18" charset="0"/>
              </a:rPr>
              <a:t>Brain Science is </a:t>
            </a:r>
            <a:r>
              <a:rPr lang="cs-CZ" sz="3600" b="1" dirty="0">
                <a:solidFill>
                  <a:srgbClr val="C00000"/>
                </a:solidFill>
                <a:latin typeface="Garamond" panose="02020404030301010803" pitchFamily="18" charset="0"/>
              </a:rPr>
              <a:t>i</a:t>
            </a:r>
            <a:r>
              <a:rPr lang="en-GB" sz="3600" b="1" dirty="0" err="1">
                <a:solidFill>
                  <a:srgbClr val="C00000"/>
                </a:solidFill>
                <a:latin typeface="Garamond" panose="02020404030301010803" pitchFamily="18" charset="0"/>
              </a:rPr>
              <a:t>nherently</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s</a:t>
            </a:r>
            <a:r>
              <a:rPr lang="en-GB" sz="3600" b="1" dirty="0" err="1">
                <a:solidFill>
                  <a:srgbClr val="C00000"/>
                </a:solidFill>
                <a:latin typeface="Garamond" panose="02020404030301010803" pitchFamily="18" charset="0"/>
              </a:rPr>
              <a:t>patial</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852CA620-0E93-433A-A083-06B619D2D895}"/>
              </a:ext>
            </a:extLst>
          </p:cNvPr>
          <p:cNvSpPr>
            <a:spLocks noGrp="1"/>
          </p:cNvSpPr>
          <p:nvPr>
            <p:ph idx="1"/>
          </p:nvPr>
        </p:nvSpPr>
        <p:spPr/>
        <p:txBody>
          <a:bodyPr/>
          <a:lstStyle/>
          <a:p>
            <a:pPr marL="0" indent="0">
              <a:buNone/>
            </a:pPr>
            <a:r>
              <a:rPr lang="en-US" dirty="0">
                <a:latin typeface="Garamond" panose="02020404030301010803" pitchFamily="18" charset="0"/>
              </a:rPr>
              <a:t>‘There the brain is, an object of perception, laid out in space, containing spatially distributed processes; but consciousness defies explanation in such terms. Consciousness does not seem made up out of smaller spatial processes; yet perception of the brain seems limited to revealing such processes.’</a:t>
            </a:r>
          </a:p>
          <a:p>
            <a:pPr marL="0" indent="0">
              <a:buNone/>
            </a:pPr>
            <a:r>
              <a:rPr lang="en-US" dirty="0">
                <a:latin typeface="Garamond" panose="02020404030301010803" pitchFamily="18" charset="0"/>
              </a:rPr>
              <a:t>Colin McGinn, ‘Can We Solve the Mind-Body Problem’</a:t>
            </a:r>
            <a:endParaRPr lang="cs-CZ" dirty="0">
              <a:latin typeface="Garamond" panose="02020404030301010803" pitchFamily="18" charset="0"/>
            </a:endParaRPr>
          </a:p>
        </p:txBody>
      </p:sp>
    </p:spTree>
    <p:extLst>
      <p:ext uri="{BB962C8B-B14F-4D97-AF65-F5344CB8AC3E}">
        <p14:creationId xmlns:p14="http://schemas.microsoft.com/office/powerpoint/2010/main" val="81802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E729-CE7E-4A79-AD19-6E9CD915D048}"/>
              </a:ext>
            </a:extLst>
          </p:cNvPr>
          <p:cNvSpPr>
            <a:spLocks noGrp="1"/>
          </p:cNvSpPr>
          <p:nvPr>
            <p:ph type="title"/>
          </p:nvPr>
        </p:nvSpPr>
        <p:spPr/>
        <p:txBody>
          <a:bodyPr>
            <a:normAutofit/>
          </a:bodyPr>
          <a:lstStyle/>
          <a:p>
            <a:r>
              <a:rPr lang="cs-CZ" sz="3600" b="1" dirty="0" err="1">
                <a:solidFill>
                  <a:srgbClr val="C00000"/>
                </a:solidFill>
                <a:latin typeface="Garamond" panose="02020404030301010803" pitchFamily="18" charset="0"/>
              </a:rPr>
              <a:t>McGinn</a:t>
            </a:r>
            <a:r>
              <a:rPr lang="en-GB" sz="3600" b="1" dirty="0">
                <a:solidFill>
                  <a:srgbClr val="C00000"/>
                </a:solidFill>
                <a:latin typeface="Garamond" panose="02020404030301010803" pitchFamily="18" charset="0"/>
              </a:rPr>
              <a:t>’s ‘transcendental </a:t>
            </a:r>
            <a:r>
              <a:rPr lang="cs-CZ" sz="3600" b="1" dirty="0">
                <a:solidFill>
                  <a:srgbClr val="C00000"/>
                </a:solidFill>
                <a:latin typeface="Garamond" panose="02020404030301010803" pitchFamily="18" charset="0"/>
              </a:rPr>
              <a:t>n</a:t>
            </a:r>
            <a:r>
              <a:rPr lang="en-GB" sz="3600" b="1" dirty="0" err="1">
                <a:solidFill>
                  <a:srgbClr val="C00000"/>
                </a:solidFill>
                <a:latin typeface="Garamond" panose="02020404030301010803" pitchFamily="18" charset="0"/>
              </a:rPr>
              <a:t>aturalism</a:t>
            </a:r>
            <a:r>
              <a:rPr lang="en-GB" sz="3600" b="1" dirty="0">
                <a:solidFill>
                  <a:srgbClr val="C00000"/>
                </a:solidFill>
                <a:latin typeface="Garamond" panose="02020404030301010803" pitchFamily="18" charset="0"/>
              </a:rPr>
              <a:t>’</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56F19D4B-0B11-4FB4-9989-1155E2F183C1}"/>
              </a:ext>
            </a:extLst>
          </p:cNvPr>
          <p:cNvSpPr>
            <a:spLocks noGrp="1"/>
          </p:cNvSpPr>
          <p:nvPr>
            <p:ph idx="1"/>
          </p:nvPr>
        </p:nvSpPr>
        <p:spPr>
          <a:xfrm>
            <a:off x="1050966" y="1389747"/>
            <a:ext cx="10515600" cy="4351338"/>
          </a:xfrm>
        </p:spPr>
        <p:txBody>
          <a:bodyPr>
            <a:normAutofit/>
          </a:bodyPr>
          <a:lstStyle/>
          <a:p>
            <a:r>
              <a:rPr lang="en-GB" sz="3600" dirty="0">
                <a:latin typeface="Garamond" panose="02020404030301010803" pitchFamily="18" charset="0"/>
              </a:rPr>
              <a:t>We are missing the connexion between consciousness known by introspection and the spatial data of neuroscience known to perception.</a:t>
            </a:r>
          </a:p>
          <a:p>
            <a:r>
              <a:rPr lang="en-GB" sz="3600" dirty="0">
                <a:latin typeface="Garamond" panose="02020404030301010803" pitchFamily="18" charset="0"/>
              </a:rPr>
              <a:t>The nature of consciousness belongs to natural science. </a:t>
            </a:r>
          </a:p>
          <a:p>
            <a:r>
              <a:rPr lang="en-GB" sz="3600" dirty="0">
                <a:latin typeface="Garamond" panose="02020404030301010803" pitchFamily="18" charset="0"/>
              </a:rPr>
              <a:t>The science in question transcends our limited conceptual abilities.</a:t>
            </a:r>
            <a:endParaRPr lang="cs-CZ" sz="3600" dirty="0">
              <a:latin typeface="Garamond" panose="02020404030301010803" pitchFamily="18" charset="0"/>
            </a:endParaRPr>
          </a:p>
        </p:txBody>
      </p:sp>
    </p:spTree>
    <p:extLst>
      <p:ext uri="{BB962C8B-B14F-4D97-AF65-F5344CB8AC3E}">
        <p14:creationId xmlns:p14="http://schemas.microsoft.com/office/powerpoint/2010/main" val="54935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04DEF-FF9E-5AEA-6EA9-097E642F90E2}"/>
              </a:ext>
            </a:extLst>
          </p:cNvPr>
          <p:cNvSpPr>
            <a:spLocks noGrp="1"/>
          </p:cNvSpPr>
          <p:nvPr>
            <p:ph idx="4294967295"/>
          </p:nvPr>
        </p:nvSpPr>
        <p:spPr>
          <a:xfrm>
            <a:off x="1803721" y="2506662"/>
            <a:ext cx="10515600" cy="4351338"/>
          </a:xfrm>
        </p:spPr>
        <p:txBody>
          <a:bodyPr>
            <a:normAutofit/>
          </a:bodyPr>
          <a:lstStyle/>
          <a:p>
            <a:pPr marL="0" indent="0">
              <a:buNone/>
            </a:pPr>
            <a:r>
              <a:rPr lang="en-GB" sz="3600" b="1" dirty="0">
                <a:latin typeface="Garamond" panose="02020404030301010803" pitchFamily="18" charset="0"/>
              </a:rPr>
              <a:t>4. Critical Perspectives</a:t>
            </a:r>
            <a:endParaRPr lang="cs-CZ" sz="3600" b="1" dirty="0">
              <a:latin typeface="Garamond" panose="02020404030301010803" pitchFamily="18" charset="0"/>
            </a:endParaRPr>
          </a:p>
        </p:txBody>
      </p:sp>
    </p:spTree>
    <p:extLst>
      <p:ext uri="{BB962C8B-B14F-4D97-AF65-F5344CB8AC3E}">
        <p14:creationId xmlns:p14="http://schemas.microsoft.com/office/powerpoint/2010/main" val="196494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E6E1-0254-4056-9BCD-4A58EF6B5526}"/>
              </a:ext>
            </a:extLst>
          </p:cNvPr>
          <p:cNvSpPr>
            <a:spLocks noGrp="1"/>
          </p:cNvSpPr>
          <p:nvPr>
            <p:ph type="title"/>
          </p:nvPr>
        </p:nvSpPr>
        <p:spPr>
          <a:xfrm>
            <a:off x="1073888" y="689216"/>
            <a:ext cx="10662684" cy="1325563"/>
          </a:xfrm>
        </p:spPr>
        <p:txBody>
          <a:bodyPr>
            <a:normAutofit/>
          </a:bodyPr>
          <a:lstStyle/>
          <a:p>
            <a:r>
              <a:rPr lang="en-GB" sz="3600" b="1" dirty="0">
                <a:solidFill>
                  <a:srgbClr val="C00000"/>
                </a:solidFill>
                <a:latin typeface="Garamond" panose="02020404030301010803" pitchFamily="18" charset="0"/>
              </a:rPr>
              <a:t>Three </a:t>
            </a:r>
            <a:r>
              <a:rPr lang="cs-CZ" sz="3600" b="1" dirty="0">
                <a:solidFill>
                  <a:srgbClr val="C00000"/>
                </a:solidFill>
                <a:latin typeface="Garamond" panose="02020404030301010803" pitchFamily="18" charset="0"/>
              </a:rPr>
              <a:t>c</a:t>
            </a:r>
            <a:r>
              <a:rPr lang="en-GB" sz="3600" b="1" dirty="0" err="1">
                <a:solidFill>
                  <a:srgbClr val="C00000"/>
                </a:solidFill>
                <a:latin typeface="Garamond" panose="02020404030301010803" pitchFamily="18" charset="0"/>
              </a:rPr>
              <a:t>ritical</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p</a:t>
            </a:r>
            <a:r>
              <a:rPr lang="en-GB" sz="3600" b="1" dirty="0" err="1">
                <a:solidFill>
                  <a:srgbClr val="C00000"/>
                </a:solidFill>
                <a:latin typeface="Garamond" panose="02020404030301010803" pitchFamily="18" charset="0"/>
              </a:rPr>
              <a:t>erspectives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D3CA0273-C246-4D15-94C2-3A8E4ADD1381}"/>
              </a:ext>
            </a:extLst>
          </p:cNvPr>
          <p:cNvSpPr>
            <a:spLocks noGrp="1"/>
          </p:cNvSpPr>
          <p:nvPr>
            <p:ph idx="1"/>
          </p:nvPr>
        </p:nvSpPr>
        <p:spPr>
          <a:xfrm>
            <a:off x="1220972" y="1690688"/>
            <a:ext cx="10515600" cy="4351338"/>
          </a:xfrm>
        </p:spPr>
        <p:txBody>
          <a:bodyPr>
            <a:normAutofit/>
          </a:bodyPr>
          <a:lstStyle/>
          <a:p>
            <a:pPr marL="514350" indent="-514350">
              <a:buAutoNum type="arabicPeriod"/>
            </a:pPr>
            <a:r>
              <a:rPr lang="en-GB" sz="3600" dirty="0">
                <a:latin typeface="Garamond" panose="02020404030301010803" pitchFamily="18" charset="0"/>
              </a:rPr>
              <a:t>Pragmatic. ‘Counsel of despair’</a:t>
            </a:r>
          </a:p>
          <a:p>
            <a:pPr marL="514350" indent="-514350">
              <a:buAutoNum type="arabicPeriod"/>
            </a:pPr>
            <a:r>
              <a:rPr lang="en-GB" sz="3600" dirty="0">
                <a:latin typeface="Garamond" panose="02020404030301010803" pitchFamily="18" charset="0"/>
              </a:rPr>
              <a:t>Can we make sense of a science that transcends our conceptual reach?</a:t>
            </a:r>
          </a:p>
          <a:p>
            <a:pPr marL="514350" indent="-514350">
              <a:buAutoNum type="arabicPeriod"/>
            </a:pPr>
            <a:r>
              <a:rPr lang="en-GB" sz="3600" dirty="0">
                <a:latin typeface="Garamond" panose="02020404030301010803" pitchFamily="18" charset="0"/>
              </a:rPr>
              <a:t>What about cultural evolution and the strengths of the community of scientists?</a:t>
            </a:r>
            <a:endParaRPr lang="cs-CZ" sz="3600" dirty="0">
              <a:latin typeface="Garamond" panose="02020404030301010803" pitchFamily="18" charset="0"/>
            </a:endParaRPr>
          </a:p>
        </p:txBody>
      </p:sp>
    </p:spTree>
    <p:extLst>
      <p:ext uri="{BB962C8B-B14F-4D97-AF65-F5344CB8AC3E}">
        <p14:creationId xmlns:p14="http://schemas.microsoft.com/office/powerpoint/2010/main" val="185267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22D8-D2EF-435D-A40A-E2CC119E4EB2}"/>
              </a:ext>
            </a:extLst>
          </p:cNvPr>
          <p:cNvSpPr>
            <a:spLocks noGrp="1"/>
          </p:cNvSpPr>
          <p:nvPr>
            <p:ph type="title"/>
          </p:nvPr>
        </p:nvSpPr>
        <p:spPr>
          <a:xfrm>
            <a:off x="953946" y="538745"/>
            <a:ext cx="10515600" cy="1325563"/>
          </a:xfrm>
        </p:spPr>
        <p:txBody>
          <a:bodyPr>
            <a:normAutofit/>
          </a:bodyPr>
          <a:lstStyle/>
          <a:p>
            <a:r>
              <a:rPr lang="en-GB" sz="4000" b="1" dirty="0">
                <a:solidFill>
                  <a:srgbClr val="C00000"/>
                </a:solidFill>
                <a:latin typeface="Garamond" panose="02020404030301010803" pitchFamily="18" charset="0"/>
              </a:rPr>
              <a:t>Next </a:t>
            </a:r>
            <a:r>
              <a:rPr lang="cs-CZ" sz="4000" b="1" dirty="0">
                <a:solidFill>
                  <a:srgbClr val="C00000"/>
                </a:solidFill>
                <a:latin typeface="Garamond" panose="02020404030301010803" pitchFamily="18" charset="0"/>
              </a:rPr>
              <a:t>Time</a:t>
            </a:r>
          </a:p>
        </p:txBody>
      </p:sp>
      <p:sp>
        <p:nvSpPr>
          <p:cNvPr id="3" name="Content Placeholder 2">
            <a:extLst>
              <a:ext uri="{FF2B5EF4-FFF2-40B4-BE49-F238E27FC236}">
                <a16:creationId xmlns:a16="http://schemas.microsoft.com/office/drawing/2014/main" id="{959C3C48-DEB8-4F6F-AFEE-947EFA3EB04C}"/>
              </a:ext>
            </a:extLst>
          </p:cNvPr>
          <p:cNvSpPr>
            <a:spLocks noGrp="1"/>
          </p:cNvSpPr>
          <p:nvPr>
            <p:ph idx="1"/>
          </p:nvPr>
        </p:nvSpPr>
        <p:spPr>
          <a:xfrm>
            <a:off x="1146426" y="1690688"/>
            <a:ext cx="10515600" cy="4351338"/>
          </a:xfrm>
        </p:spPr>
        <p:txBody>
          <a:bodyPr>
            <a:normAutofit/>
          </a:bodyPr>
          <a:lstStyle/>
          <a:p>
            <a:pPr marL="0" indent="0">
              <a:buNone/>
            </a:pPr>
            <a:r>
              <a:rPr lang="cs-CZ" sz="3600" dirty="0">
                <a:latin typeface="Garamond" panose="02020404030301010803" pitchFamily="18" charset="0"/>
              </a:rPr>
              <a:t>13.4.2023: </a:t>
            </a:r>
            <a:r>
              <a:rPr lang="cs-CZ" sz="3600" dirty="0" err="1">
                <a:latin typeface="Garamond" panose="02020404030301010803" pitchFamily="18" charset="0"/>
              </a:rPr>
              <a:t>Emergentism</a:t>
            </a:r>
            <a:endParaRPr lang="cs-CZ" sz="3600" dirty="0">
              <a:latin typeface="Garamond" panose="02020404030301010803" pitchFamily="18" charset="0"/>
            </a:endParaRPr>
          </a:p>
          <a:p>
            <a:pPr marL="0" indent="0">
              <a:buNone/>
            </a:pPr>
            <a:r>
              <a:rPr lang="cs-CZ" sz="3600" dirty="0">
                <a:latin typeface="Garamond" panose="02020404030301010803" pitchFamily="18" charset="0"/>
              </a:rPr>
              <a:t>20.4.2023: No </a:t>
            </a:r>
            <a:r>
              <a:rPr lang="cs-CZ" sz="3600" dirty="0" err="1">
                <a:latin typeface="Garamond" panose="02020404030301010803" pitchFamily="18" charset="0"/>
              </a:rPr>
              <a:t>class</a:t>
            </a:r>
            <a:endParaRPr lang="cs-CZ" sz="3600" dirty="0">
              <a:latin typeface="Garamond" panose="02020404030301010803" pitchFamily="18" charset="0"/>
            </a:endParaRPr>
          </a:p>
        </p:txBody>
      </p:sp>
    </p:spTree>
    <p:extLst>
      <p:ext uri="{BB962C8B-B14F-4D97-AF65-F5344CB8AC3E}">
        <p14:creationId xmlns:p14="http://schemas.microsoft.com/office/powerpoint/2010/main" val="301532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A3693-6E5C-4687-9705-45A0BBC25A77}"/>
              </a:ext>
            </a:extLst>
          </p:cNvPr>
          <p:cNvSpPr>
            <a:spLocks noGrp="1"/>
          </p:cNvSpPr>
          <p:nvPr>
            <p:ph idx="4294967295"/>
          </p:nvPr>
        </p:nvSpPr>
        <p:spPr>
          <a:xfrm>
            <a:off x="1070226" y="2671048"/>
            <a:ext cx="10515600" cy="4351338"/>
          </a:xfrm>
        </p:spPr>
        <p:txBody>
          <a:bodyPr>
            <a:normAutofit/>
          </a:bodyPr>
          <a:lstStyle/>
          <a:p>
            <a:pPr marL="0" indent="0">
              <a:buNone/>
            </a:pPr>
            <a:r>
              <a:rPr lang="cs-CZ" sz="4000" b="1" dirty="0">
                <a:latin typeface="Garamond" panose="02020404030301010803" pitchFamily="18" charset="0"/>
              </a:rPr>
              <a:t>1.  </a:t>
            </a:r>
            <a:r>
              <a:rPr lang="cs-CZ" sz="4000" b="1" dirty="0" err="1">
                <a:latin typeface="Garamond" panose="02020404030301010803" pitchFamily="18" charset="0"/>
              </a:rPr>
              <a:t>Mysterianism</a:t>
            </a:r>
            <a:r>
              <a:rPr lang="cs-CZ" sz="4000" b="1" dirty="0">
                <a:latin typeface="Garamond" panose="02020404030301010803" pitchFamily="18" charset="0"/>
              </a:rPr>
              <a:t> and </a:t>
            </a:r>
            <a:r>
              <a:rPr lang="cs-CZ" sz="4000" b="1" dirty="0" err="1">
                <a:latin typeface="Garamond" panose="02020404030301010803" pitchFamily="18" charset="0"/>
              </a:rPr>
              <a:t>its</a:t>
            </a:r>
            <a:r>
              <a:rPr lang="cs-CZ" sz="4000" b="1" dirty="0">
                <a:latin typeface="Garamond" panose="02020404030301010803" pitchFamily="18" charset="0"/>
              </a:rPr>
              <a:t> </a:t>
            </a:r>
            <a:r>
              <a:rPr lang="en-GB" sz="4000" b="1" dirty="0">
                <a:latin typeface="Garamond" panose="02020404030301010803" pitchFamily="18" charset="0"/>
              </a:rPr>
              <a:t>h</a:t>
            </a:r>
            <a:r>
              <a:rPr lang="cs-CZ" sz="4000" b="1" dirty="0" err="1">
                <a:latin typeface="Garamond" panose="02020404030301010803" pitchFamily="18" charset="0"/>
              </a:rPr>
              <a:t>istorical</a:t>
            </a:r>
            <a:r>
              <a:rPr lang="cs-CZ" sz="4000" b="1" dirty="0">
                <a:latin typeface="Garamond" panose="02020404030301010803" pitchFamily="18" charset="0"/>
              </a:rPr>
              <a:t> Background</a:t>
            </a:r>
          </a:p>
        </p:txBody>
      </p:sp>
    </p:spTree>
    <p:extLst>
      <p:ext uri="{BB962C8B-B14F-4D97-AF65-F5344CB8AC3E}">
        <p14:creationId xmlns:p14="http://schemas.microsoft.com/office/powerpoint/2010/main" val="176566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040" y="635142"/>
            <a:ext cx="10515600" cy="1325563"/>
          </a:xfrm>
        </p:spPr>
        <p:txBody>
          <a:bodyPr>
            <a:normAutofit/>
          </a:bodyPr>
          <a:lstStyle/>
          <a:p>
            <a:r>
              <a:rPr lang="en-GB" sz="3600" b="1" dirty="0">
                <a:solidFill>
                  <a:srgbClr val="C00000"/>
                </a:solidFill>
                <a:latin typeface="Garamond" panose="02020404030301010803" pitchFamily="18" charset="0"/>
              </a:rPr>
              <a:t>Intellect as image of God</a:t>
            </a:r>
          </a:p>
        </p:txBody>
      </p:sp>
      <p:sp>
        <p:nvSpPr>
          <p:cNvPr id="3" name="Content Placeholder 2"/>
          <p:cNvSpPr>
            <a:spLocks noGrp="1"/>
          </p:cNvSpPr>
          <p:nvPr>
            <p:ph idx="1"/>
          </p:nvPr>
        </p:nvSpPr>
        <p:spPr>
          <a:xfrm>
            <a:off x="1311225" y="1297924"/>
            <a:ext cx="10031437" cy="4841966"/>
          </a:xfrm>
        </p:spPr>
        <p:txBody>
          <a:bodyPr>
            <a:noAutofit/>
          </a:bodyPr>
          <a:lstStyle/>
          <a:p>
            <a:pPr marL="0" indent="0">
              <a:spcBef>
                <a:spcPts val="0"/>
              </a:spcBef>
              <a:buNone/>
            </a:pPr>
            <a:endParaRPr lang="en-GB" dirty="0">
              <a:latin typeface="Garamond" panose="02020404030301010803" pitchFamily="18" charset="0"/>
            </a:endParaRPr>
          </a:p>
          <a:p>
            <a:pPr marL="0" indent="0">
              <a:spcBef>
                <a:spcPts val="0"/>
              </a:spcBef>
              <a:buNone/>
            </a:pPr>
            <a:r>
              <a:rPr lang="en-GB" dirty="0">
                <a:latin typeface="Garamond" panose="02020404030301010803" pitchFamily="18" charset="0"/>
              </a:rPr>
              <a:t>‘</a:t>
            </a:r>
            <a:r>
              <a:rPr lang="cs-CZ" dirty="0">
                <a:latin typeface="Garamond" panose="02020404030301010803" pitchFamily="18" charset="0"/>
              </a:rPr>
              <a:t>Since human beings as made in the image of God in virtue of their having a nature that includes an intellect, such a nature is most in the image </a:t>
            </a:r>
            <a:r>
              <a:rPr lang="cs-CZ" dirty="0" err="1">
                <a:latin typeface="Garamond" panose="02020404030301010803" pitchFamily="18" charset="0"/>
              </a:rPr>
              <a:t>of</a:t>
            </a:r>
            <a:r>
              <a:rPr lang="cs-CZ" dirty="0">
                <a:latin typeface="Garamond" panose="02020404030301010803" pitchFamily="18" charset="0"/>
              </a:rPr>
              <a:t> </a:t>
            </a:r>
            <a:r>
              <a:rPr lang="cs-CZ" dirty="0" err="1">
                <a:latin typeface="Garamond" panose="02020404030301010803" pitchFamily="18" charset="0"/>
              </a:rPr>
              <a:t>God</a:t>
            </a:r>
            <a:r>
              <a:rPr lang="cs-CZ" dirty="0">
                <a:latin typeface="Garamond" panose="02020404030301010803" pitchFamily="18" charset="0"/>
              </a:rPr>
              <a:t>.</a:t>
            </a:r>
            <a:r>
              <a:rPr lang="en-GB" dirty="0">
                <a:latin typeface="Garamond" panose="02020404030301010803" pitchFamily="18" charset="0"/>
              </a:rPr>
              <a:t>’ </a:t>
            </a:r>
          </a:p>
          <a:p>
            <a:pPr marL="0" indent="0">
              <a:spcBef>
                <a:spcPts val="0"/>
              </a:spcBef>
              <a:buNone/>
            </a:pPr>
            <a:r>
              <a:rPr lang="en-GB" dirty="0">
                <a:latin typeface="Garamond" panose="02020404030301010803" pitchFamily="18" charset="0"/>
              </a:rPr>
              <a:t>Thomas Aquinas, </a:t>
            </a:r>
            <a:r>
              <a:rPr lang="cs-CZ" i="1" dirty="0">
                <a:latin typeface="Garamond" panose="02020404030301010803" pitchFamily="18" charset="0"/>
              </a:rPr>
              <a:t>Summa teologica, </a:t>
            </a:r>
            <a:r>
              <a:rPr lang="en-GB" dirty="0">
                <a:latin typeface="Garamond" panose="02020404030301010803" pitchFamily="18" charset="0"/>
              </a:rPr>
              <a:t>I</a:t>
            </a:r>
            <a:r>
              <a:rPr lang="en-GB" i="1" dirty="0">
                <a:latin typeface="Garamond" panose="02020404030301010803" pitchFamily="18" charset="0"/>
              </a:rPr>
              <a:t>. </a:t>
            </a:r>
            <a:r>
              <a:rPr lang="en-GB" dirty="0">
                <a:latin typeface="Garamond" panose="02020404030301010803" pitchFamily="18" charset="0"/>
              </a:rPr>
              <a:t>q. 93, a. 4.</a:t>
            </a:r>
            <a:r>
              <a:rPr lang="cs-CZ" dirty="0">
                <a:latin typeface="Garamond" panose="02020404030301010803" pitchFamily="18" charset="0"/>
              </a:rPr>
              <a:t> </a:t>
            </a:r>
          </a:p>
          <a:p>
            <a:pPr marL="0" indent="0">
              <a:spcBef>
                <a:spcPts val="0"/>
              </a:spcBef>
              <a:buNone/>
            </a:pPr>
            <a:endParaRPr lang="en-GB" dirty="0">
              <a:latin typeface="Garamond" panose="02020404030301010803" pitchFamily="18" charset="0"/>
            </a:endParaRPr>
          </a:p>
          <a:p>
            <a:pPr marL="0" indent="0">
              <a:spcBef>
                <a:spcPts val="0"/>
              </a:spcBef>
              <a:buNone/>
            </a:pPr>
            <a:r>
              <a:rPr lang="en-GB" dirty="0">
                <a:latin typeface="Garamond" panose="02020404030301010803" pitchFamily="18" charset="0"/>
              </a:rPr>
              <a:t>‘For it is clear that by means of the intellect man can have knowledge of the nature of all corporeal things.’ </a:t>
            </a:r>
            <a:r>
              <a:rPr lang="en-GB" i="1" dirty="0" err="1">
                <a:latin typeface="Garamond" panose="02020404030301010803" pitchFamily="18" charset="0"/>
              </a:rPr>
              <a:t>Manifestum</a:t>
            </a:r>
            <a:r>
              <a:rPr lang="en-GB" i="1" dirty="0">
                <a:latin typeface="Garamond" panose="02020404030301010803" pitchFamily="18" charset="0"/>
              </a:rPr>
              <a:t> </a:t>
            </a:r>
            <a:r>
              <a:rPr lang="en-GB" i="1" dirty="0" err="1">
                <a:latin typeface="Garamond" panose="02020404030301010803" pitchFamily="18" charset="0"/>
              </a:rPr>
              <a:t>est</a:t>
            </a:r>
            <a:r>
              <a:rPr lang="en-GB" i="1" dirty="0">
                <a:latin typeface="Garamond" panose="02020404030301010803" pitchFamily="18" charset="0"/>
              </a:rPr>
              <a:t> </a:t>
            </a:r>
            <a:r>
              <a:rPr lang="en-GB" i="1" dirty="0" err="1">
                <a:latin typeface="Garamond" panose="02020404030301010803" pitchFamily="18" charset="0"/>
              </a:rPr>
              <a:t>enim</a:t>
            </a:r>
            <a:r>
              <a:rPr lang="en-GB" i="1" dirty="0">
                <a:latin typeface="Garamond" panose="02020404030301010803" pitchFamily="18" charset="0"/>
              </a:rPr>
              <a:t> quod homo per </a:t>
            </a:r>
            <a:r>
              <a:rPr lang="en-GB" i="1" dirty="0" err="1">
                <a:latin typeface="Garamond" panose="02020404030301010803" pitchFamily="18" charset="0"/>
              </a:rPr>
              <a:t>intellectum</a:t>
            </a:r>
            <a:r>
              <a:rPr lang="en-GB" i="1" dirty="0">
                <a:latin typeface="Garamond" panose="02020404030301010803" pitchFamily="18" charset="0"/>
              </a:rPr>
              <a:t> </a:t>
            </a:r>
            <a:r>
              <a:rPr lang="en-GB" i="1" dirty="0" err="1">
                <a:latin typeface="Garamond" panose="02020404030301010803" pitchFamily="18" charset="0"/>
              </a:rPr>
              <a:t>cognoscere</a:t>
            </a:r>
            <a:r>
              <a:rPr lang="en-GB" i="1" dirty="0">
                <a:latin typeface="Garamond" panose="02020404030301010803" pitchFamily="18" charset="0"/>
              </a:rPr>
              <a:t> </a:t>
            </a:r>
            <a:r>
              <a:rPr lang="en-GB" i="1" dirty="0" err="1">
                <a:latin typeface="Garamond" panose="02020404030301010803" pitchFamily="18" charset="0"/>
              </a:rPr>
              <a:t>potest</a:t>
            </a:r>
            <a:r>
              <a:rPr lang="en-GB" i="1" dirty="0">
                <a:latin typeface="Garamond" panose="02020404030301010803" pitchFamily="18" charset="0"/>
              </a:rPr>
              <a:t> </a:t>
            </a:r>
            <a:r>
              <a:rPr lang="en-GB" i="1" dirty="0" err="1">
                <a:latin typeface="Garamond" panose="02020404030301010803" pitchFamily="18" charset="0"/>
              </a:rPr>
              <a:t>naturas</a:t>
            </a:r>
            <a:r>
              <a:rPr lang="en-GB" i="1" dirty="0">
                <a:latin typeface="Garamond" panose="02020404030301010803" pitchFamily="18" charset="0"/>
              </a:rPr>
              <a:t> omnium </a:t>
            </a:r>
            <a:r>
              <a:rPr lang="en-GB" i="1" dirty="0" err="1">
                <a:latin typeface="Garamond" panose="02020404030301010803" pitchFamily="18" charset="0"/>
              </a:rPr>
              <a:t>corporum</a:t>
            </a:r>
            <a:r>
              <a:rPr lang="en-GB" dirty="0">
                <a:latin typeface="Garamond" panose="02020404030301010803" pitchFamily="18" charset="0"/>
              </a:rPr>
              <a:t>. </a:t>
            </a:r>
          </a:p>
          <a:p>
            <a:pPr marL="0" indent="0">
              <a:spcBef>
                <a:spcPts val="0"/>
              </a:spcBef>
              <a:buNone/>
            </a:pPr>
            <a:r>
              <a:rPr lang="en-GB" dirty="0">
                <a:latin typeface="Garamond" panose="02020404030301010803" pitchFamily="18" charset="0"/>
              </a:rPr>
              <a:t>Thomas Aquinas</a:t>
            </a:r>
            <a:r>
              <a:rPr lang="cs-CZ" dirty="0">
                <a:latin typeface="Garamond" panose="02020404030301010803" pitchFamily="18" charset="0"/>
              </a:rPr>
              <a:t>, </a:t>
            </a:r>
            <a:r>
              <a:rPr lang="cs-CZ" i="1" dirty="0">
                <a:latin typeface="Garamond" panose="02020404030301010803" pitchFamily="18" charset="0"/>
              </a:rPr>
              <a:t>Summa teologica, </a:t>
            </a:r>
            <a:r>
              <a:rPr lang="en-GB" dirty="0">
                <a:latin typeface="Garamond" panose="02020404030301010803" pitchFamily="18" charset="0"/>
              </a:rPr>
              <a:t>I. q.</a:t>
            </a:r>
            <a:r>
              <a:rPr lang="cs-CZ" dirty="0">
                <a:latin typeface="Garamond" panose="02020404030301010803" pitchFamily="18" charset="0"/>
              </a:rPr>
              <a:t> 75, </a:t>
            </a:r>
            <a:r>
              <a:rPr lang="en-GB" dirty="0">
                <a:latin typeface="Garamond" panose="02020404030301010803" pitchFamily="18" charset="0"/>
              </a:rPr>
              <a:t>a.</a:t>
            </a:r>
            <a:r>
              <a:rPr lang="cs-CZ" dirty="0">
                <a:latin typeface="Garamond" panose="02020404030301010803" pitchFamily="18" charset="0"/>
              </a:rPr>
              <a:t> 2</a:t>
            </a:r>
          </a:p>
          <a:p>
            <a:pPr marL="0" indent="0">
              <a:spcBef>
                <a:spcPts val="0"/>
              </a:spcBef>
              <a:buNone/>
            </a:pPr>
            <a:endParaRPr lang="en-GB" dirty="0">
              <a:latin typeface="Garamond" panose="02020404030301010803" pitchFamily="18" charset="0"/>
            </a:endParaRPr>
          </a:p>
        </p:txBody>
      </p:sp>
    </p:spTree>
    <p:extLst>
      <p:ext uri="{BB962C8B-B14F-4D97-AF65-F5344CB8AC3E}">
        <p14:creationId xmlns:p14="http://schemas.microsoft.com/office/powerpoint/2010/main" val="200126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029" y="888615"/>
            <a:ext cx="10411264" cy="1071710"/>
          </a:xfrm>
        </p:spPr>
        <p:txBody>
          <a:bodyPr>
            <a:normAutofit fontScale="90000"/>
          </a:bodyPr>
          <a:lstStyle/>
          <a:p>
            <a:r>
              <a:rPr lang="en-GB" sz="4000" b="1" dirty="0">
                <a:solidFill>
                  <a:srgbClr val="C00000"/>
                </a:solidFill>
                <a:latin typeface="Garamond" panose="02020404030301010803" pitchFamily="18" charset="0"/>
              </a:rPr>
              <a:t>‘Universal instrument’</a:t>
            </a:r>
            <a:br>
              <a:rPr lang="en-GB" dirty="0">
                <a:latin typeface="Garamond" panose="02020404030301010803" pitchFamily="18" charset="0"/>
              </a:rPr>
            </a:br>
            <a:endParaRPr lang="en-GB" dirty="0"/>
          </a:p>
        </p:txBody>
      </p:sp>
      <p:sp>
        <p:nvSpPr>
          <p:cNvPr id="3" name="Content Placeholder 2"/>
          <p:cNvSpPr>
            <a:spLocks noGrp="1"/>
          </p:cNvSpPr>
          <p:nvPr>
            <p:ph idx="1"/>
          </p:nvPr>
        </p:nvSpPr>
        <p:spPr>
          <a:xfrm>
            <a:off x="1339827" y="1424470"/>
            <a:ext cx="10515600" cy="4351338"/>
          </a:xfrm>
        </p:spPr>
        <p:txBody>
          <a:bodyPr/>
          <a:lstStyle/>
          <a:p>
            <a:pPr marL="0" indent="0">
              <a:lnSpc>
                <a:spcPct val="100000"/>
              </a:lnSpc>
              <a:spcBef>
                <a:spcPts val="0"/>
              </a:spcBef>
              <a:buNone/>
            </a:pPr>
            <a:r>
              <a:rPr lang="en-GB" sz="3200" dirty="0">
                <a:latin typeface="Garamond" panose="02020404030301010803" pitchFamily="18" charset="0"/>
              </a:rPr>
              <a:t>‘Reason is a universal instrument which can be used in all kinds of situations.’</a:t>
            </a:r>
          </a:p>
          <a:p>
            <a:pPr marL="0" indent="0">
              <a:lnSpc>
                <a:spcPct val="100000"/>
              </a:lnSpc>
              <a:spcBef>
                <a:spcPts val="0"/>
              </a:spcBef>
              <a:buNone/>
            </a:pPr>
            <a:r>
              <a:rPr lang="en-GB" sz="3200" dirty="0">
                <a:latin typeface="Garamond" panose="02020404030301010803" pitchFamily="18" charset="0"/>
              </a:rPr>
              <a:t>‘</a:t>
            </a:r>
            <a:r>
              <a:rPr lang="en-GB" sz="3200" i="1" dirty="0">
                <a:latin typeface="Garamond" panose="02020404030301010803" pitchFamily="18" charset="0"/>
              </a:rPr>
              <a:t>La raison </a:t>
            </a:r>
            <a:r>
              <a:rPr lang="en-GB" sz="3200" i="1" dirty="0" err="1">
                <a:latin typeface="Garamond" panose="02020404030301010803" pitchFamily="18" charset="0"/>
              </a:rPr>
              <a:t>est</a:t>
            </a:r>
            <a:r>
              <a:rPr lang="en-GB" sz="3200" i="1" dirty="0">
                <a:latin typeface="Garamond" panose="02020404030301010803" pitchFamily="18" charset="0"/>
              </a:rPr>
              <a:t> un instrument </a:t>
            </a:r>
            <a:r>
              <a:rPr lang="en-GB" sz="3200" i="1" dirty="0" err="1">
                <a:latin typeface="Garamond" panose="02020404030301010803" pitchFamily="18" charset="0"/>
              </a:rPr>
              <a:t>universel</a:t>
            </a:r>
            <a:r>
              <a:rPr lang="en-GB" sz="3200" i="1" dirty="0">
                <a:latin typeface="Garamond" panose="02020404030301010803" pitchFamily="18" charset="0"/>
              </a:rPr>
              <a:t>, qui </a:t>
            </a:r>
            <a:r>
              <a:rPr lang="en-GB" sz="3200" i="1" dirty="0" err="1">
                <a:latin typeface="Garamond" panose="02020404030301010803" pitchFamily="18" charset="0"/>
              </a:rPr>
              <a:t>peut</a:t>
            </a:r>
            <a:r>
              <a:rPr lang="en-GB" sz="3200" i="1" dirty="0">
                <a:latin typeface="Garamond" panose="02020404030301010803" pitchFamily="18" charset="0"/>
              </a:rPr>
              <a:t> server </a:t>
            </a:r>
            <a:r>
              <a:rPr lang="en-GB" sz="3200" i="1" dirty="0" err="1">
                <a:latin typeface="Garamond" panose="02020404030301010803" pitchFamily="18" charset="0"/>
              </a:rPr>
              <a:t>en</a:t>
            </a:r>
            <a:r>
              <a:rPr lang="en-GB" sz="3200" i="1" dirty="0">
                <a:latin typeface="Garamond" panose="02020404030301010803" pitchFamily="18" charset="0"/>
              </a:rPr>
              <a:t> </a:t>
            </a:r>
            <a:r>
              <a:rPr lang="en-GB" sz="3200" i="1" dirty="0" err="1">
                <a:latin typeface="Garamond" panose="02020404030301010803" pitchFamily="18" charset="0"/>
              </a:rPr>
              <a:t>toutes</a:t>
            </a:r>
            <a:r>
              <a:rPr lang="en-GB" sz="3200" i="1" dirty="0">
                <a:latin typeface="Garamond" panose="02020404030301010803" pitchFamily="18" charset="0"/>
              </a:rPr>
              <a:t> </a:t>
            </a:r>
            <a:r>
              <a:rPr lang="en-GB" sz="3200" i="1" dirty="0" err="1">
                <a:latin typeface="Garamond" panose="02020404030301010803" pitchFamily="18" charset="0"/>
              </a:rPr>
              <a:t>sortes</a:t>
            </a:r>
            <a:r>
              <a:rPr lang="en-GB" sz="3200" i="1" dirty="0">
                <a:latin typeface="Garamond" panose="02020404030301010803" pitchFamily="18" charset="0"/>
              </a:rPr>
              <a:t> de rencontres</a:t>
            </a:r>
            <a:r>
              <a:rPr lang="en-GB" sz="3200" dirty="0">
                <a:latin typeface="Garamond" panose="02020404030301010803" pitchFamily="18" charset="0"/>
              </a:rPr>
              <a:t>’</a:t>
            </a:r>
          </a:p>
          <a:p>
            <a:pPr marL="0" indent="0">
              <a:lnSpc>
                <a:spcPct val="100000"/>
              </a:lnSpc>
              <a:spcBef>
                <a:spcPts val="0"/>
              </a:spcBef>
              <a:buNone/>
            </a:pPr>
            <a:r>
              <a:rPr lang="cs-CZ" sz="3200" dirty="0">
                <a:latin typeface="Garamond" panose="02020404030301010803" pitchFamily="18" charset="0"/>
              </a:rPr>
              <a:t>Descartes, </a:t>
            </a:r>
            <a:r>
              <a:rPr lang="en-GB" sz="3200" i="1" dirty="0">
                <a:latin typeface="Garamond" panose="02020404030301010803" pitchFamily="18" charset="0"/>
              </a:rPr>
              <a:t>Discourse on the Method, </a:t>
            </a:r>
            <a:r>
              <a:rPr lang="en-GB" sz="3200" dirty="0">
                <a:latin typeface="Garamond" panose="02020404030301010803" pitchFamily="18" charset="0"/>
              </a:rPr>
              <a:t>Part 5</a:t>
            </a:r>
          </a:p>
          <a:p>
            <a:endParaRPr lang="en-GB" dirty="0"/>
          </a:p>
        </p:txBody>
      </p:sp>
    </p:spTree>
    <p:extLst>
      <p:ext uri="{BB962C8B-B14F-4D97-AF65-F5344CB8AC3E}">
        <p14:creationId xmlns:p14="http://schemas.microsoft.com/office/powerpoint/2010/main" val="243957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67" y="538745"/>
            <a:ext cx="12365502" cy="1325563"/>
          </a:xfrm>
        </p:spPr>
        <p:txBody>
          <a:bodyPr>
            <a:normAutofit/>
          </a:bodyPr>
          <a:lstStyle/>
          <a:p>
            <a:r>
              <a:rPr lang="en-GB" sz="3600" b="1" dirty="0">
                <a:solidFill>
                  <a:srgbClr val="C00000"/>
                </a:solidFill>
                <a:latin typeface="Garamond" panose="02020404030301010803" pitchFamily="18" charset="0"/>
              </a:rPr>
              <a:t>Universal </a:t>
            </a:r>
            <a:r>
              <a:rPr lang="cs-CZ" sz="3600" b="1" dirty="0">
                <a:solidFill>
                  <a:srgbClr val="C00000"/>
                </a:solidFill>
                <a:latin typeface="Garamond" panose="02020404030301010803" pitchFamily="18" charset="0"/>
              </a:rPr>
              <a:t>i</a:t>
            </a:r>
            <a:r>
              <a:rPr lang="en-GB" sz="3600" b="1" dirty="0" err="1">
                <a:solidFill>
                  <a:srgbClr val="C00000"/>
                </a:solidFill>
                <a:latin typeface="Garamond" panose="02020404030301010803" pitchFamily="18" charset="0"/>
              </a:rPr>
              <a:t>nstrument</a:t>
            </a:r>
            <a:r>
              <a:rPr lang="en-GB" sz="3600" b="1" dirty="0">
                <a:solidFill>
                  <a:srgbClr val="C00000"/>
                </a:solidFill>
                <a:latin typeface="Garamond" panose="02020404030301010803" pitchFamily="18" charset="0"/>
              </a:rPr>
              <a:t> in </a:t>
            </a:r>
            <a:r>
              <a:rPr lang="cs-CZ" sz="3600" b="1" dirty="0">
                <a:solidFill>
                  <a:srgbClr val="C00000"/>
                </a:solidFill>
                <a:latin typeface="Garamond" panose="02020404030301010803" pitchFamily="18" charset="0"/>
              </a:rPr>
              <a:t>c</a:t>
            </a:r>
            <a:r>
              <a:rPr lang="en-GB" sz="3600" b="1" dirty="0" err="1">
                <a:solidFill>
                  <a:srgbClr val="C00000"/>
                </a:solidFill>
                <a:latin typeface="Garamond" panose="02020404030301010803" pitchFamily="18" charset="0"/>
              </a:rPr>
              <a:t>ontemporary</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p</a:t>
            </a:r>
            <a:r>
              <a:rPr lang="en-GB" sz="3600" b="1" dirty="0" err="1">
                <a:solidFill>
                  <a:srgbClr val="C00000"/>
                </a:solidFill>
                <a:latin typeface="Garamond" panose="02020404030301010803" pitchFamily="18" charset="0"/>
              </a:rPr>
              <a:t>hilosophy</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48475" y="1486578"/>
            <a:ext cx="10852052" cy="4351338"/>
          </a:xfrm>
        </p:spPr>
        <p:txBody>
          <a:bodyPr>
            <a:normAutofit/>
          </a:bodyPr>
          <a:lstStyle/>
          <a:p>
            <a:pPr marL="0" indent="0">
              <a:buNone/>
            </a:pPr>
            <a:r>
              <a:rPr lang="en-GB" sz="3600" dirty="0">
                <a:latin typeface="Garamond" panose="02020404030301010803" pitchFamily="18" charset="0"/>
              </a:rPr>
              <a:t>‘</a:t>
            </a:r>
            <a:r>
              <a:rPr lang="cs-CZ" sz="3600" dirty="0">
                <a:latin typeface="Garamond" panose="02020404030301010803" pitchFamily="18" charset="0"/>
              </a:rPr>
              <a:t>S</a:t>
            </a:r>
            <a:r>
              <a:rPr lang="en-GB" sz="3600" dirty="0" err="1">
                <a:latin typeface="Garamond" panose="02020404030301010803" pitchFamily="18" charset="0"/>
              </a:rPr>
              <a:t>cience’s</a:t>
            </a:r>
            <a:r>
              <a:rPr lang="en-GB" sz="3600" dirty="0">
                <a:latin typeface="Garamond" panose="02020404030301010803" pitchFamily="18" charset="0"/>
              </a:rPr>
              <a:t> understanding of the world is correct in its fundamentals [and] when complete, what science tells us will not be surprisingly different from what science tells us today.’ </a:t>
            </a:r>
            <a:endParaRPr lang="cs-CZ" sz="3600" dirty="0">
              <a:latin typeface="Garamond" panose="02020404030301010803" pitchFamily="18" charset="0"/>
            </a:endParaRPr>
          </a:p>
          <a:p>
            <a:pPr marL="0" indent="0">
              <a:buNone/>
            </a:pPr>
            <a:r>
              <a:rPr lang="cs-CZ" sz="3600" dirty="0">
                <a:latin typeface="Garamond" panose="02020404030301010803" pitchFamily="18" charset="0"/>
              </a:rPr>
              <a:t>Alex Rosenberg, </a:t>
            </a:r>
            <a:r>
              <a:rPr lang="en-GB" sz="3600" i="1" dirty="0">
                <a:latin typeface="Garamond" panose="02020404030301010803" pitchFamily="18" charset="0"/>
              </a:rPr>
              <a:t>The</a:t>
            </a:r>
            <a:r>
              <a:rPr lang="cs-CZ" sz="3600" i="1" dirty="0">
                <a:latin typeface="Garamond" panose="02020404030301010803" pitchFamily="18" charset="0"/>
              </a:rPr>
              <a:t> Atheist</a:t>
            </a:r>
            <a:r>
              <a:rPr lang="en-GB" sz="3600" i="1" dirty="0">
                <a:latin typeface="Garamond" panose="02020404030301010803" pitchFamily="18" charset="0"/>
              </a:rPr>
              <a:t>’s Guide to Reality, </a:t>
            </a:r>
            <a:r>
              <a:rPr lang="en-GB" sz="3600" dirty="0">
                <a:latin typeface="Garamond" panose="02020404030301010803" pitchFamily="18" charset="0"/>
              </a:rPr>
              <a:t>2012, chap. 1.</a:t>
            </a:r>
          </a:p>
          <a:p>
            <a:pPr marL="0" indent="0">
              <a:buNone/>
            </a:pPr>
            <a:r>
              <a:rPr lang="en-GB" sz="4000" dirty="0">
                <a:latin typeface="Garamond" panose="02020404030301010803" pitchFamily="18" charset="0"/>
              </a:rPr>
              <a:t> </a:t>
            </a:r>
          </a:p>
        </p:txBody>
      </p:sp>
    </p:spTree>
    <p:extLst>
      <p:ext uri="{BB962C8B-B14F-4D97-AF65-F5344CB8AC3E}">
        <p14:creationId xmlns:p14="http://schemas.microsoft.com/office/powerpoint/2010/main" val="418746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880" y="296091"/>
            <a:ext cx="11577710" cy="1325563"/>
          </a:xfrm>
        </p:spPr>
        <p:txBody>
          <a:bodyPr>
            <a:normAutofit/>
          </a:bodyPr>
          <a:lstStyle/>
          <a:p>
            <a:r>
              <a:rPr lang="en-GB" sz="3600" b="1" dirty="0">
                <a:solidFill>
                  <a:srgbClr val="C00000"/>
                </a:solidFill>
                <a:latin typeface="Garamond" panose="02020404030301010803" pitchFamily="18" charset="0"/>
              </a:rPr>
              <a:t>An </a:t>
            </a:r>
            <a:r>
              <a:rPr lang="cs-CZ" sz="3600" b="1" dirty="0">
                <a:solidFill>
                  <a:srgbClr val="C00000"/>
                </a:solidFill>
                <a:latin typeface="Garamond" panose="02020404030301010803" pitchFamily="18" charset="0"/>
              </a:rPr>
              <a:t>a</a:t>
            </a:r>
            <a:r>
              <a:rPr lang="en-GB" sz="3600" b="1" dirty="0" err="1">
                <a:solidFill>
                  <a:srgbClr val="C00000"/>
                </a:solidFill>
                <a:latin typeface="Garamond" panose="02020404030301010803" pitchFamily="18" charset="0"/>
              </a:rPr>
              <a:t>lternative</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c</a:t>
            </a:r>
            <a:r>
              <a:rPr lang="en-GB" sz="3600" b="1" dirty="0" err="1">
                <a:solidFill>
                  <a:srgbClr val="C00000"/>
                </a:solidFill>
                <a:latin typeface="Garamond" panose="02020404030301010803" pitchFamily="18" charset="0"/>
              </a:rPr>
              <a:t>ritical</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s</a:t>
            </a:r>
            <a:r>
              <a:rPr lang="en-GB" sz="3600" b="1" dirty="0">
                <a:solidFill>
                  <a:srgbClr val="C00000"/>
                </a:solidFill>
                <a:latin typeface="Garamond" panose="02020404030301010803" pitchFamily="18" charset="0"/>
              </a:rPr>
              <a:t>tarting </a:t>
            </a:r>
            <a:r>
              <a:rPr lang="cs-CZ" sz="3600" b="1" dirty="0">
                <a:solidFill>
                  <a:srgbClr val="C00000"/>
                </a:solidFill>
                <a:latin typeface="Garamond" panose="02020404030301010803" pitchFamily="18" charset="0"/>
              </a:rPr>
              <a:t>p</a:t>
            </a:r>
            <a:r>
              <a:rPr lang="en-GB" sz="3600" b="1" dirty="0" err="1">
                <a:solidFill>
                  <a:srgbClr val="C00000"/>
                </a:solidFill>
                <a:latin typeface="Garamond" panose="02020404030301010803" pitchFamily="18" charset="0"/>
              </a:rPr>
              <a:t>oint</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77668" y="1394597"/>
            <a:ext cx="10228384" cy="5167312"/>
          </a:xfrm>
        </p:spPr>
        <p:txBody>
          <a:bodyPr>
            <a:normAutofit fontScale="47500" lnSpcReduction="20000"/>
          </a:bodyPr>
          <a:lstStyle/>
          <a:p>
            <a:pPr marL="0" indent="0">
              <a:lnSpc>
                <a:spcPct val="100000"/>
              </a:lnSpc>
              <a:spcBef>
                <a:spcPts val="0"/>
              </a:spcBef>
              <a:spcAft>
                <a:spcPts val="600"/>
              </a:spcAft>
              <a:buNone/>
            </a:pPr>
            <a:r>
              <a:rPr lang="cs-CZ" sz="5800" dirty="0">
                <a:latin typeface="Garamond" panose="02020404030301010803" pitchFamily="18" charset="0"/>
              </a:rPr>
              <a:t>John Locke</a:t>
            </a:r>
            <a:r>
              <a:rPr lang="en-GB" sz="5800" dirty="0">
                <a:latin typeface="Garamond" panose="02020404030301010803" pitchFamily="18" charset="0"/>
              </a:rPr>
              <a:t>: </a:t>
            </a:r>
            <a:endParaRPr lang="cs-CZ" sz="5800" dirty="0">
              <a:latin typeface="Garamond" panose="02020404030301010803" pitchFamily="18" charset="0"/>
            </a:endParaRPr>
          </a:p>
          <a:p>
            <a:pPr marL="0" indent="0">
              <a:lnSpc>
                <a:spcPct val="100000"/>
              </a:lnSpc>
              <a:spcBef>
                <a:spcPts val="0"/>
              </a:spcBef>
              <a:spcAft>
                <a:spcPts val="600"/>
              </a:spcAft>
              <a:buNone/>
            </a:pPr>
            <a:r>
              <a:rPr lang="en-GB" sz="5800" dirty="0">
                <a:latin typeface="Garamond" panose="02020404030301010803" pitchFamily="18" charset="0"/>
              </a:rPr>
              <a:t>‘… before we set our selves upon Enquiries of that Nature, it was necessary to examine our own Abilities, and see, what Objects our Understandings were, or were not fitted to deal with.’ </a:t>
            </a:r>
          </a:p>
          <a:p>
            <a:pPr marL="0" indent="0">
              <a:lnSpc>
                <a:spcPct val="100000"/>
              </a:lnSpc>
              <a:spcBef>
                <a:spcPts val="0"/>
              </a:spcBef>
              <a:spcAft>
                <a:spcPts val="600"/>
              </a:spcAft>
              <a:buNone/>
            </a:pPr>
            <a:r>
              <a:rPr lang="en-GB" sz="5800" i="1" dirty="0">
                <a:latin typeface="Garamond" panose="02020404030301010803" pitchFamily="18" charset="0"/>
              </a:rPr>
              <a:t>Essay concerning Human Understanding</a:t>
            </a:r>
            <a:r>
              <a:rPr lang="en-GB" sz="5800" dirty="0">
                <a:latin typeface="Garamond" panose="02020404030301010803" pitchFamily="18" charset="0"/>
              </a:rPr>
              <a:t>, Epistle to the Reader</a:t>
            </a:r>
            <a:endParaRPr lang="cs-CZ" sz="5800" dirty="0">
              <a:latin typeface="Garamond" panose="02020404030301010803" pitchFamily="18" charset="0"/>
            </a:endParaRPr>
          </a:p>
          <a:p>
            <a:pPr marL="0" indent="0">
              <a:lnSpc>
                <a:spcPct val="100000"/>
              </a:lnSpc>
              <a:spcBef>
                <a:spcPts val="0"/>
              </a:spcBef>
              <a:spcAft>
                <a:spcPts val="600"/>
              </a:spcAft>
              <a:buNone/>
            </a:pPr>
            <a:endParaRPr lang="cs-CZ" sz="3500" dirty="0">
              <a:latin typeface="Garamond" panose="02020404030301010803" pitchFamily="18" charset="0"/>
            </a:endParaRPr>
          </a:p>
          <a:p>
            <a:pPr marL="0" indent="0">
              <a:lnSpc>
                <a:spcPct val="100000"/>
              </a:lnSpc>
              <a:spcBef>
                <a:spcPts val="0"/>
              </a:spcBef>
              <a:spcAft>
                <a:spcPts val="600"/>
              </a:spcAft>
              <a:buNone/>
            </a:pPr>
            <a:r>
              <a:rPr lang="cs-CZ" sz="5800" dirty="0">
                <a:latin typeface="Garamond" panose="02020404030301010803" pitchFamily="18" charset="0"/>
              </a:rPr>
              <a:t>Immanuel Kant:</a:t>
            </a:r>
          </a:p>
          <a:p>
            <a:pPr marL="0" indent="0">
              <a:lnSpc>
                <a:spcPct val="100000"/>
              </a:lnSpc>
              <a:spcBef>
                <a:spcPts val="0"/>
              </a:spcBef>
              <a:spcAft>
                <a:spcPts val="600"/>
              </a:spcAft>
              <a:buNone/>
            </a:pPr>
            <a:r>
              <a:rPr lang="en-GB" sz="5800" dirty="0">
                <a:latin typeface="Garamond" panose="02020404030301010803" pitchFamily="18" charset="0"/>
              </a:rPr>
              <a:t>‘Dogmatism is the dogmatic procedure of pure reason, without previous criticism of its own powers. [Instead it is necessary] to prepare the ground beforehand by a critique of the organ, that is of</a:t>
            </a:r>
            <a:r>
              <a:rPr lang="cs-CZ" sz="5800" dirty="0">
                <a:latin typeface="Garamond" panose="02020404030301010803" pitchFamily="18" charset="0"/>
              </a:rPr>
              <a:t> </a:t>
            </a:r>
            <a:r>
              <a:rPr lang="en-GB" sz="5800" dirty="0">
                <a:latin typeface="Garamond" panose="02020404030301010803" pitchFamily="18" charset="0"/>
              </a:rPr>
              <a:t>pure reason itself.’</a:t>
            </a:r>
          </a:p>
          <a:p>
            <a:pPr marL="0" indent="0">
              <a:lnSpc>
                <a:spcPct val="100000"/>
              </a:lnSpc>
              <a:spcBef>
                <a:spcPts val="0"/>
              </a:spcBef>
              <a:spcAft>
                <a:spcPts val="600"/>
              </a:spcAft>
              <a:buNone/>
            </a:pPr>
            <a:r>
              <a:rPr lang="en-GB" sz="5800" i="1" dirty="0">
                <a:latin typeface="Garamond" panose="02020404030301010803" pitchFamily="18" charset="0"/>
              </a:rPr>
              <a:t>Critique of Pure Reason</a:t>
            </a:r>
            <a:r>
              <a:rPr lang="en-GB" sz="5800" dirty="0">
                <a:latin typeface="Garamond" panose="02020404030301010803" pitchFamily="18" charset="0"/>
              </a:rPr>
              <a:t>, Preface to the Second Edition, </a:t>
            </a:r>
            <a:r>
              <a:rPr lang="cs-CZ" sz="5800" dirty="0">
                <a:latin typeface="Garamond" panose="02020404030301010803" pitchFamily="18" charset="0"/>
              </a:rPr>
              <a:t>1787, Bxxxv-xxxvi</a:t>
            </a:r>
          </a:p>
          <a:p>
            <a:pPr marL="0" indent="0">
              <a:lnSpc>
                <a:spcPct val="100000"/>
              </a:lnSpc>
              <a:spcBef>
                <a:spcPts val="0"/>
              </a:spcBef>
              <a:buNone/>
            </a:pPr>
            <a:endParaRPr lang="cs-CZ" sz="5800" dirty="0">
              <a:latin typeface="Garamond" panose="02020404030301010803" pitchFamily="18" charset="0"/>
            </a:endParaRPr>
          </a:p>
          <a:p>
            <a:pPr marL="0" indent="0">
              <a:lnSpc>
                <a:spcPct val="100000"/>
              </a:lnSpc>
              <a:spcBef>
                <a:spcPts val="0"/>
              </a:spcBef>
              <a:buNone/>
            </a:pPr>
            <a:endParaRPr lang="cs-CZ" dirty="0">
              <a:latin typeface="Garamond" panose="02020404030301010803" pitchFamily="18" charset="0"/>
            </a:endParaRPr>
          </a:p>
          <a:p>
            <a:pPr marL="0" indent="0">
              <a:buNone/>
            </a:pPr>
            <a:endParaRPr lang="cs-CZ" dirty="0">
              <a:latin typeface="Garamond" panose="02020404030301010803" pitchFamily="18" charset="0"/>
            </a:endParaRP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411330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773088"/>
            <a:ext cx="11619913" cy="1325563"/>
          </a:xfrm>
        </p:spPr>
        <p:txBody>
          <a:bodyPr>
            <a:normAutofit/>
          </a:bodyPr>
          <a:lstStyle/>
          <a:p>
            <a:r>
              <a:rPr lang="en-GB" sz="4000" b="1" dirty="0">
                <a:solidFill>
                  <a:srgbClr val="C00000"/>
                </a:solidFill>
                <a:latin typeface="Garamond" panose="02020404030301010803" pitchFamily="18" charset="0"/>
              </a:rPr>
              <a:t>Contemporary critical philosophers or ‘</a:t>
            </a:r>
            <a:r>
              <a:rPr lang="en-GB" sz="4000" b="1" dirty="0" err="1">
                <a:solidFill>
                  <a:srgbClr val="C00000"/>
                </a:solidFill>
                <a:latin typeface="Garamond" panose="02020404030301010803" pitchFamily="18" charset="0"/>
              </a:rPr>
              <a:t>mysterians</a:t>
            </a:r>
            <a:r>
              <a:rPr lang="en-GB" sz="4000" b="1" dirty="0">
                <a:solidFill>
                  <a:srgbClr val="C00000"/>
                </a:solidFill>
                <a:latin typeface="Garamond" panose="02020404030301010803" pitchFamily="18" charset="0"/>
              </a:rPr>
              <a:t>’</a:t>
            </a:r>
          </a:p>
        </p:txBody>
      </p:sp>
      <p:sp>
        <p:nvSpPr>
          <p:cNvPr id="3" name="Content Placeholder 2"/>
          <p:cNvSpPr>
            <a:spLocks noGrp="1"/>
          </p:cNvSpPr>
          <p:nvPr>
            <p:ph idx="1"/>
          </p:nvPr>
        </p:nvSpPr>
        <p:spPr>
          <a:xfrm>
            <a:off x="1617783" y="1955409"/>
            <a:ext cx="9454662" cy="4165282"/>
          </a:xfrm>
        </p:spPr>
        <p:txBody>
          <a:bodyPr>
            <a:normAutofit/>
          </a:bodyPr>
          <a:lstStyle/>
          <a:p>
            <a:r>
              <a:rPr lang="cs-CZ" sz="4000" dirty="0">
                <a:latin typeface="Garamond" panose="02020404030301010803" pitchFamily="18" charset="0"/>
              </a:rPr>
              <a:t>Noam Chomsky </a:t>
            </a:r>
          </a:p>
          <a:p>
            <a:r>
              <a:rPr lang="cs-CZ" sz="4000" dirty="0">
                <a:latin typeface="Garamond" panose="02020404030301010803" pitchFamily="18" charset="0"/>
              </a:rPr>
              <a:t>Jerry Fodor</a:t>
            </a:r>
          </a:p>
          <a:p>
            <a:r>
              <a:rPr lang="cs-CZ" sz="4000" dirty="0">
                <a:latin typeface="Garamond" panose="02020404030301010803" pitchFamily="18" charset="0"/>
              </a:rPr>
              <a:t>Thomas Nagel</a:t>
            </a:r>
          </a:p>
          <a:p>
            <a:r>
              <a:rPr lang="cs-CZ" sz="4000" dirty="0">
                <a:latin typeface="Garamond" panose="02020404030301010803" pitchFamily="18" charset="0"/>
              </a:rPr>
              <a:t>Colin </a:t>
            </a:r>
            <a:r>
              <a:rPr lang="cs-CZ" sz="4000" dirty="0" err="1">
                <a:latin typeface="Garamond" panose="02020404030301010803" pitchFamily="18" charset="0"/>
              </a:rPr>
              <a:t>McGinn</a:t>
            </a:r>
            <a:endParaRPr lang="cs-CZ" sz="4000" dirty="0">
              <a:latin typeface="Garamond" panose="02020404030301010803" pitchFamily="18" charset="0"/>
            </a:endParaRPr>
          </a:p>
          <a:p>
            <a:r>
              <a:rPr lang="cs-CZ" sz="4000" dirty="0">
                <a:latin typeface="Garamond" panose="02020404030301010803" pitchFamily="18" charset="0"/>
              </a:rPr>
              <a:t>Steven </a:t>
            </a:r>
            <a:r>
              <a:rPr lang="cs-CZ" sz="4000" dirty="0" err="1">
                <a:latin typeface="Garamond" panose="02020404030301010803" pitchFamily="18" charset="0"/>
              </a:rPr>
              <a:t>Pinker</a:t>
            </a:r>
            <a:endParaRPr lang="en-GB" sz="4000" dirty="0">
              <a:latin typeface="Garamond" panose="02020404030301010803" pitchFamily="18" charset="0"/>
            </a:endParaRPr>
          </a:p>
        </p:txBody>
      </p:sp>
      <p:pic>
        <p:nvPicPr>
          <p:cNvPr id="4" name="Picture 2" descr="chomsky montreal">
            <a:extLst>
              <a:ext uri="{FF2B5EF4-FFF2-40B4-BE49-F238E27FC236}">
                <a16:creationId xmlns:a16="http://schemas.microsoft.com/office/drawing/2014/main" id="{85C24D89-0220-6864-FFBF-CFC89BF07C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1300" y="2098651"/>
            <a:ext cx="4210475"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9B830-A515-4FD8-AE17-7A23DED21973}"/>
              </a:ext>
            </a:extLst>
          </p:cNvPr>
          <p:cNvSpPr>
            <a:spLocks noGrp="1"/>
          </p:cNvSpPr>
          <p:nvPr>
            <p:ph idx="4294967295"/>
          </p:nvPr>
        </p:nvSpPr>
        <p:spPr>
          <a:xfrm>
            <a:off x="2046790" y="2676626"/>
            <a:ext cx="10515600" cy="4351337"/>
          </a:xfrm>
        </p:spPr>
        <p:txBody>
          <a:bodyPr>
            <a:normAutofit/>
          </a:bodyPr>
          <a:lstStyle/>
          <a:p>
            <a:pPr marL="0" indent="0">
              <a:buNone/>
            </a:pPr>
            <a:r>
              <a:rPr lang="cs-CZ" sz="4000" b="1" dirty="0">
                <a:latin typeface="Garamond" panose="02020404030301010803" pitchFamily="18" charset="0"/>
              </a:rPr>
              <a:t>2. A </a:t>
            </a:r>
            <a:r>
              <a:rPr lang="cs-CZ" sz="4000" b="1" dirty="0" err="1">
                <a:latin typeface="Garamond" panose="02020404030301010803" pitchFamily="18" charset="0"/>
              </a:rPr>
              <a:t>Modular</a:t>
            </a:r>
            <a:r>
              <a:rPr lang="cs-CZ" sz="4000" b="1" dirty="0">
                <a:latin typeface="Garamond" panose="02020404030301010803" pitchFamily="18" charset="0"/>
              </a:rPr>
              <a:t> </a:t>
            </a:r>
            <a:r>
              <a:rPr lang="cs-CZ" sz="4000" b="1" dirty="0" err="1">
                <a:latin typeface="Garamond" panose="02020404030301010803" pitchFamily="18" charset="0"/>
              </a:rPr>
              <a:t>Theory</a:t>
            </a:r>
            <a:r>
              <a:rPr lang="cs-CZ" sz="4000" b="1" dirty="0">
                <a:latin typeface="Garamond" panose="02020404030301010803" pitchFamily="18" charset="0"/>
              </a:rPr>
              <a:t> </a:t>
            </a:r>
            <a:r>
              <a:rPr lang="cs-CZ" sz="4000" b="1" dirty="0" err="1">
                <a:latin typeface="Garamond" panose="02020404030301010803" pitchFamily="18" charset="0"/>
              </a:rPr>
              <a:t>of</a:t>
            </a:r>
            <a:r>
              <a:rPr lang="cs-CZ" sz="4000" b="1" dirty="0">
                <a:latin typeface="Garamond" panose="02020404030301010803" pitchFamily="18" charset="0"/>
              </a:rPr>
              <a:t> Mind</a:t>
            </a:r>
          </a:p>
        </p:txBody>
      </p:sp>
    </p:spTree>
    <p:extLst>
      <p:ext uri="{BB962C8B-B14F-4D97-AF65-F5344CB8AC3E}">
        <p14:creationId xmlns:p14="http://schemas.microsoft.com/office/powerpoint/2010/main" val="797477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1376</Words>
  <Application>Microsoft Office PowerPoint</Application>
  <PresentationFormat>Widescreen</PresentationFormat>
  <Paragraphs>96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Garamond</vt:lpstr>
      <vt:lpstr>Office Theme</vt:lpstr>
      <vt:lpstr>Contemporary Theories of Consciousness</vt:lpstr>
      <vt:lpstr>Today</vt:lpstr>
      <vt:lpstr>PowerPoint Presentation</vt:lpstr>
      <vt:lpstr>Intellect as image of God</vt:lpstr>
      <vt:lpstr>‘Universal instrument’ </vt:lpstr>
      <vt:lpstr>Universal instrument in contemporary philosophy</vt:lpstr>
      <vt:lpstr>An alternative, critical, starting point</vt:lpstr>
      <vt:lpstr>Contemporary critical philosophers or ‘mysterians’</vt:lpstr>
      <vt:lpstr>PowerPoint Presentation</vt:lpstr>
      <vt:lpstr>Modularity of the mind</vt:lpstr>
      <vt:lpstr>Mind is modular: like a system of organs</vt:lpstr>
      <vt:lpstr>The modules of our minds have focal points and limited scope</vt:lpstr>
      <vt:lpstr>Chomsky on the Language Module</vt:lpstr>
      <vt:lpstr>PowerPoint Presentation</vt:lpstr>
      <vt:lpstr>Face Blindness (Prosopagnosia)</vt:lpstr>
      <vt:lpstr>Our modern skulls house a stone age mind</vt:lpstr>
      <vt:lpstr>PowerPoint Presentation</vt:lpstr>
      <vt:lpstr> Problem vs mystery</vt:lpstr>
      <vt:lpstr>PowerPoint Presentation</vt:lpstr>
      <vt:lpstr>Cognitive limits</vt:lpstr>
      <vt:lpstr>Cognitive closure</vt:lpstr>
      <vt:lpstr>PowerPoint Presentation</vt:lpstr>
      <vt:lpstr>Matter is an ‘honorific designation’</vt:lpstr>
      <vt:lpstr>CALM</vt:lpstr>
      <vt:lpstr>Brain Science is inherently spatial</vt:lpstr>
      <vt:lpstr>McGinn’s ‘transcendental naturalism’</vt:lpstr>
      <vt:lpstr>PowerPoint Presentation</vt:lpstr>
      <vt:lpstr>Three critical perspectives</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Chomsky and Mysterianism</dc:title>
  <dc:creator>Anna Hill</dc:creator>
  <cp:lastModifiedBy>Anna Hill</cp:lastModifiedBy>
  <cp:revision>15</cp:revision>
  <dcterms:created xsi:type="dcterms:W3CDTF">2020-04-08T13:22:37Z</dcterms:created>
  <dcterms:modified xsi:type="dcterms:W3CDTF">2023-03-30T09:42:55Z</dcterms:modified>
</cp:coreProperties>
</file>