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56" r:id="rId2"/>
    <p:sldId id="257" r:id="rId3"/>
    <p:sldId id="284" r:id="rId4"/>
    <p:sldId id="285" r:id="rId5"/>
    <p:sldId id="287" r:id="rId6"/>
    <p:sldId id="258" r:id="rId7"/>
    <p:sldId id="259" r:id="rId8"/>
    <p:sldId id="260" r:id="rId9"/>
    <p:sldId id="261" r:id="rId10"/>
    <p:sldId id="288" r:id="rId11"/>
    <p:sldId id="262" r:id="rId12"/>
    <p:sldId id="263" r:id="rId13"/>
    <p:sldId id="264" r:id="rId14"/>
    <p:sldId id="280" r:id="rId15"/>
    <p:sldId id="265" r:id="rId16"/>
    <p:sldId id="289" r:id="rId17"/>
    <p:sldId id="266" r:id="rId18"/>
    <p:sldId id="267" r:id="rId19"/>
    <p:sldId id="268" r:id="rId20"/>
    <p:sldId id="269" r:id="rId21"/>
    <p:sldId id="270" r:id="rId22"/>
    <p:sldId id="271" r:id="rId23"/>
    <p:sldId id="272" r:id="rId24"/>
    <p:sldId id="273" r:id="rId25"/>
    <p:sldId id="281" r:id="rId26"/>
    <p:sldId id="282" r:id="rId27"/>
    <p:sldId id="283" r:id="rId28"/>
    <p:sldId id="274" r:id="rId29"/>
    <p:sldId id="275" r:id="rId30"/>
    <p:sldId id="276" r:id="rId31"/>
    <p:sldId id="277" r:id="rId32"/>
    <p:sldId id="290" r:id="rId33"/>
    <p:sldId id="291" r:id="rId34"/>
    <p:sldId id="292" r:id="rId35"/>
    <p:sldId id="278" r:id="rId36"/>
    <p:sldId id="279"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116" d="100"/>
          <a:sy n="116" d="100"/>
        </p:scale>
        <p:origin x="14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DD15F-8B17-4530-A3C9-7710DB78BA46}" type="datetimeFigureOut">
              <a:rPr lang="cs-CZ" smtClean="0"/>
              <a:pPr/>
              <a:t>19.10.2022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43900-8567-4FFA-9BD6-A4708069AA20}"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A2743900-8567-4FFA-9BD6-A4708069AA20}" type="slidenum">
              <a:rPr lang="cs-CZ" smtClean="0"/>
              <a:pPr/>
              <a:t>5</a:t>
            </a:fld>
            <a:endParaRPr lang="cs-CZ"/>
          </a:p>
        </p:txBody>
      </p:sp>
    </p:spTree>
    <p:extLst>
      <p:ext uri="{BB962C8B-B14F-4D97-AF65-F5344CB8AC3E}">
        <p14:creationId xmlns:p14="http://schemas.microsoft.com/office/powerpoint/2010/main" val="27220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2743900-8567-4FFA-9BD6-A4708069AA20}" type="slidenum">
              <a:rPr lang="cs-CZ" smtClean="0"/>
              <a:pPr/>
              <a:t>14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2743900-8567-4FFA-9BD6-A4708069AA20}" type="slidenum">
              <a:rPr lang="cs-CZ" smtClean="0"/>
              <a:pPr/>
              <a:t>18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ADD06188-9E1F-497C-99EB-0D06A45E67E5}" type="datetimeFigureOut">
              <a:rPr lang="cs-CZ" smtClean="0"/>
              <a:pPr/>
              <a:t>19.10.2022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BCA473-9F52-46C9-BE15-E236FF7D3CD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06188-9E1F-497C-99EB-0D06A45E67E5}" type="datetimeFigureOut">
              <a:rPr lang="cs-CZ" smtClean="0"/>
              <a:pPr/>
              <a:t>19.10.2022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CA473-9F52-46C9-BE15-E236FF7D3CD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1" y="357166"/>
            <a:ext cx="8429684" cy="830997"/>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Ukrajinská literatura na přelomu 19. a 20. století a v prvních dvou desetiletích 20. století </a:t>
            </a:r>
            <a:endParaRPr kumimoji="0" lang="cs-CZ" sz="2400" b="0" i="0" u="none" strike="noStrike" cap="none" normalizeH="0" baseline="0" dirty="0">
              <a:ln>
                <a:noFill/>
              </a:ln>
              <a:solidFill>
                <a:schemeClr val="tx1"/>
              </a:solidFill>
              <a:effectLst/>
              <a:latin typeface="Arial" pitchFamily="34" charset="0"/>
            </a:endParaRPr>
          </a:p>
        </p:txBody>
      </p:sp>
      <p:sp>
        <p:nvSpPr>
          <p:cNvPr id="5" name="Obdélník 4"/>
          <p:cNvSpPr/>
          <p:nvPr/>
        </p:nvSpPr>
        <p:spPr>
          <a:xfrm>
            <a:off x="285720" y="1357298"/>
            <a:ext cx="4217373" cy="400110"/>
          </a:xfrm>
          <a:prstGeom prst="rect">
            <a:avLst/>
          </a:prstGeom>
        </p:spPr>
        <p:txBody>
          <a:bodyPr wrap="none">
            <a:spAutoFit/>
          </a:bodyPr>
          <a:lstStyle/>
          <a:p>
            <a:r>
              <a:rPr lang="cs-CZ" sz="2000" b="1" u="sng" dirty="0"/>
              <a:t>Přelomová etapa: </a:t>
            </a:r>
            <a:r>
              <a:rPr lang="cs-CZ" sz="2000" b="1" u="sng" dirty="0">
                <a:solidFill>
                  <a:srgbClr val="00B050"/>
                </a:solidFill>
              </a:rPr>
              <a:t>1897-98 – 1902-03</a:t>
            </a:r>
            <a:endParaRPr lang="cs-CZ" sz="2000" dirty="0">
              <a:solidFill>
                <a:srgbClr val="00B050"/>
              </a:solidFill>
            </a:endParaRPr>
          </a:p>
        </p:txBody>
      </p:sp>
      <p:sp>
        <p:nvSpPr>
          <p:cNvPr id="1026" name="Rectangle 2"/>
          <p:cNvSpPr>
            <a:spLocks noChangeArrowheads="1"/>
          </p:cNvSpPr>
          <p:nvPr/>
        </p:nvSpPr>
        <p:spPr bwMode="auto">
          <a:xfrm>
            <a:off x="0" y="1928802"/>
            <a:ext cx="8407663" cy="661720"/>
          </a:xfrm>
          <a:prstGeom prst="rect">
            <a:avLst/>
          </a:prstGeom>
          <a:noFill/>
          <a:ln w="9525">
            <a:noFill/>
            <a:miter lim="800000"/>
            <a:headEnd/>
            <a:tailEnd/>
          </a:ln>
          <a:effectLst/>
        </p:spPr>
        <p:txBody>
          <a:bodyPr vert="horz" wrap="none" lIns="457056" tIns="45720" rIns="-182505" bIns="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5943600" algn="l"/>
              </a:tabLst>
            </a:pPr>
            <a:r>
              <a:rPr kumimoji="0" lang="cs-CZ" sz="2000" b="1" i="0" u="sng" strike="noStrike" cap="none" normalizeH="0" baseline="0" dirty="0">
                <a:ln>
                  <a:noFill/>
                </a:ln>
                <a:solidFill>
                  <a:srgbClr val="7030A0"/>
                </a:solidFill>
                <a:effectLst/>
                <a:latin typeface="Arial Narrow" pitchFamily="34" charset="0"/>
                <a:ea typeface="Times New Roman" pitchFamily="18" charset="0"/>
              </a:rPr>
              <a:t>Příčiny žalostného stavu ukrajinské kultury a myšlení na přelomu 19. a 20. století </a:t>
            </a:r>
            <a:endParaRPr kumimoji="0" lang="cs-CZ" sz="2000" b="0" i="0" u="none" strike="noStrike" cap="none" normalizeH="0" baseline="0" dirty="0">
              <a:ln>
                <a:noFill/>
              </a:ln>
              <a:solidFill>
                <a:srgbClr val="7030A0"/>
              </a:solidFill>
              <a:effectLst/>
              <a:latin typeface="Arial" pitchFamily="34" charset="0"/>
            </a:endParaRPr>
          </a:p>
          <a:p>
            <a:pPr marL="354013" marR="0" lvl="0" indent="-354013" algn="just" defTabSz="914400" rtl="0" eaLnBrk="0" fontAlgn="base" latinLnBrk="0" hangingPunct="0">
              <a:lnSpc>
                <a:spcPct val="100000"/>
              </a:lnSpc>
              <a:spcBef>
                <a:spcPct val="0"/>
              </a:spcBef>
              <a:spcAft>
                <a:spcPct val="0"/>
              </a:spcAft>
              <a:buClrTx/>
              <a:buSzTx/>
              <a:tabLst>
                <a:tab pos="5943600" algn="l"/>
              </a:tabLst>
            </a:pPr>
            <a:endParaRPr kumimoji="0" lang="cs-CZ" sz="2000" b="0" i="0" u="none" strike="noStrike" cap="none" normalizeH="0" baseline="0" dirty="0">
              <a:ln>
                <a:noFill/>
              </a:ln>
              <a:solidFill>
                <a:schemeClr val="tx1"/>
              </a:solidFill>
              <a:effectLst/>
              <a:latin typeface="Arial" pitchFamily="34" charset="0"/>
            </a:endParaRPr>
          </a:p>
        </p:txBody>
      </p:sp>
      <p:sp>
        <p:nvSpPr>
          <p:cNvPr id="7" name="Obdélník 6"/>
          <p:cNvSpPr/>
          <p:nvPr/>
        </p:nvSpPr>
        <p:spPr>
          <a:xfrm>
            <a:off x="500034" y="2643182"/>
            <a:ext cx="4572000" cy="923330"/>
          </a:xfrm>
          <a:prstGeom prst="rect">
            <a:avLst/>
          </a:prstGeom>
        </p:spPr>
        <p:txBody>
          <a:bodyPr>
            <a:spAutoFit/>
          </a:bodyPr>
          <a:lstStyle/>
          <a:p>
            <a:pPr marL="354013" lvl="0" indent="-354013" algn="just" eaLnBrk="0" fontAlgn="base" hangingPunct="0">
              <a:spcBef>
                <a:spcPct val="0"/>
              </a:spcBef>
              <a:spcAft>
                <a:spcPct val="0"/>
              </a:spcAft>
              <a:buFont typeface="Wingdings" pitchFamily="2" charset="2"/>
              <a:buChar char="q"/>
              <a:tabLst>
                <a:tab pos="5943600" algn="l"/>
              </a:tabLst>
            </a:pPr>
            <a:r>
              <a:rPr kumimoji="0" lang="cs-CZ" b="1" i="0" u="none" strike="noStrike" cap="none" normalizeH="0" baseline="0" dirty="0">
                <a:ln>
                  <a:noFill/>
                </a:ln>
                <a:solidFill>
                  <a:schemeClr val="tx1"/>
                </a:solidFill>
                <a:effectLst/>
                <a:latin typeface="Arial Narrow" pitchFamily="34" charset="0"/>
                <a:ea typeface="Times New Roman" pitchFamily="18" charset="0"/>
              </a:rPr>
              <a:t>Odtrženost od západu</a:t>
            </a:r>
            <a:endParaRPr kumimoji="0" lang="cs-CZ" b="1" i="0" u="none" strike="noStrike" cap="none" normalizeH="0" baseline="0" dirty="0">
              <a:ln>
                <a:noFill/>
              </a:ln>
              <a:solidFill>
                <a:schemeClr val="tx1"/>
              </a:solidFill>
              <a:effectLst/>
              <a:latin typeface="Arial Narrow" pitchFamily="34" charset="0"/>
            </a:endParaRPr>
          </a:p>
          <a:p>
            <a:pPr marL="354013" lvl="0" indent="-354013" algn="just" eaLnBrk="0" fontAlgn="base" hangingPunct="0">
              <a:spcBef>
                <a:spcPct val="0"/>
              </a:spcBef>
              <a:spcAft>
                <a:spcPct val="0"/>
              </a:spcAft>
              <a:buFont typeface="Wingdings" pitchFamily="2" charset="2"/>
              <a:buChar char="q"/>
              <a:tabLst>
                <a:tab pos="5943600" algn="l"/>
              </a:tabLst>
            </a:pPr>
            <a:r>
              <a:rPr kumimoji="0" lang="cs-CZ" b="1" i="0" u="none" strike="noStrike" cap="none" normalizeH="0" baseline="0" dirty="0">
                <a:ln>
                  <a:noFill/>
                </a:ln>
                <a:solidFill>
                  <a:schemeClr val="tx1"/>
                </a:solidFill>
                <a:effectLst/>
                <a:latin typeface="Arial Narrow" pitchFamily="34" charset="0"/>
              </a:rPr>
              <a:t>Orientace na sever</a:t>
            </a:r>
          </a:p>
          <a:p>
            <a:pPr marL="354013" lvl="0" indent="-354013" algn="just" eaLnBrk="0" fontAlgn="base" hangingPunct="0">
              <a:spcBef>
                <a:spcPct val="0"/>
              </a:spcBef>
              <a:spcAft>
                <a:spcPct val="0"/>
              </a:spcAft>
              <a:buFont typeface="Wingdings" pitchFamily="2" charset="2"/>
              <a:buChar char="q"/>
              <a:tabLst>
                <a:tab pos="5943600" algn="l"/>
              </a:tabLst>
            </a:pPr>
            <a:r>
              <a:rPr kumimoji="0" lang="cs-CZ" b="1" i="0" u="none" strike="noStrike" cap="none" normalizeH="0" baseline="0" dirty="0">
                <a:ln>
                  <a:noFill/>
                </a:ln>
                <a:solidFill>
                  <a:schemeClr val="tx1"/>
                </a:solidFill>
                <a:effectLst/>
                <a:latin typeface="Arial Narrow" pitchFamily="34" charset="0"/>
                <a:ea typeface="Times New Roman" pitchFamily="18" charset="0"/>
              </a:rPr>
              <a:t>Koloniální stav, provinční postavení</a:t>
            </a:r>
            <a:endParaRPr lang="cs-CZ" dirty="0"/>
          </a:p>
        </p:txBody>
      </p:sp>
      <p:sp>
        <p:nvSpPr>
          <p:cNvPr id="8" name="Obdélník 7"/>
          <p:cNvSpPr/>
          <p:nvPr/>
        </p:nvSpPr>
        <p:spPr>
          <a:xfrm>
            <a:off x="428596" y="4000504"/>
            <a:ext cx="8001056" cy="923330"/>
          </a:xfrm>
          <a:prstGeom prst="rect">
            <a:avLst/>
          </a:prstGeom>
        </p:spPr>
        <p:txBody>
          <a:bodyPr wrap="square">
            <a:spAutoFit/>
          </a:bodyPr>
          <a:lstStyle/>
          <a:p>
            <a:pPr marL="354013" indent="-354013">
              <a:buFont typeface="Wingdings" pitchFamily="2" charset="2"/>
              <a:buChar char="q"/>
            </a:pPr>
            <a:r>
              <a:rPr lang="cs-CZ" b="1" u="sng" dirty="0"/>
              <a:t>otázka záchrany národní identity</a:t>
            </a:r>
          </a:p>
          <a:p>
            <a:pPr marL="354013" indent="-354013">
              <a:buFont typeface="Wingdings" pitchFamily="2" charset="2"/>
              <a:buChar char="q"/>
            </a:pPr>
            <a:r>
              <a:rPr lang="cs-CZ" b="1" u="sng" dirty="0"/>
              <a:t>společensko-politická problematika</a:t>
            </a:r>
          </a:p>
          <a:p>
            <a:pPr marL="354013" indent="-354013">
              <a:buFont typeface="Wingdings" pitchFamily="2" charset="2"/>
              <a:buChar char="q"/>
            </a:pPr>
            <a:r>
              <a:rPr lang="cs-CZ" b="1" u="sng" dirty="0"/>
              <a:t>základní „existenční“ problém v podobě  jazykové otázky</a:t>
            </a:r>
            <a:endParaRPr lang="cs-CZ" dirty="0"/>
          </a:p>
        </p:txBody>
      </p:sp>
      <p:sp>
        <p:nvSpPr>
          <p:cNvPr id="9" name="Obdélník 8"/>
          <p:cNvSpPr/>
          <p:nvPr/>
        </p:nvSpPr>
        <p:spPr>
          <a:xfrm>
            <a:off x="428596" y="5500702"/>
            <a:ext cx="7572428" cy="646331"/>
          </a:xfrm>
          <a:prstGeom prst="rect">
            <a:avLst/>
          </a:prstGeom>
        </p:spPr>
        <p:txBody>
          <a:bodyPr wrap="square">
            <a:spAutoFit/>
          </a:bodyPr>
          <a:lstStyle/>
          <a:p>
            <a:pPr marL="354013" indent="-354013">
              <a:buFont typeface="Wingdings" pitchFamily="2" charset="2"/>
              <a:buChar char="q"/>
            </a:pPr>
            <a:r>
              <a:rPr lang="cs-CZ" b="1" u="sng" dirty="0"/>
              <a:t>nedůvěra k „cizímu“ a „neznámému“ </a:t>
            </a:r>
          </a:p>
          <a:p>
            <a:pPr marL="354013" indent="-354013">
              <a:buFont typeface="Wingdings" pitchFamily="2" charset="2"/>
              <a:buChar char="q"/>
            </a:pPr>
            <a:r>
              <a:rPr lang="cs-CZ" b="1" u="sng" dirty="0"/>
              <a:t>lpění na tradičních, osvědčených a vypracovaných metodách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3"/>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AB8F163-4BEA-45AD-B600-29FD23AA6E4C}"/>
              </a:ext>
            </a:extLst>
          </p:cNvPr>
          <p:cNvSpPr>
            <a:spLocks noChangeArrowheads="1"/>
          </p:cNvSpPr>
          <p:nvPr/>
        </p:nvSpPr>
        <p:spPr bwMode="auto">
          <a:xfrm>
            <a:off x="251520" y="332656"/>
            <a:ext cx="2496196" cy="400110"/>
          </a:xfrm>
          <a:prstGeom prst="rect">
            <a:avLst/>
          </a:prstGeom>
          <a:solidFill>
            <a:srgbClr val="FFFF99"/>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Obraz ženy v literatuře</a:t>
            </a:r>
            <a:r>
              <a:rPr kumimoji="0" lang="cs-CZ" sz="2000" b="0" i="0" u="sng"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7" name="Rectangle 1">
            <a:extLst>
              <a:ext uri="{FF2B5EF4-FFF2-40B4-BE49-F238E27FC236}">
                <a16:creationId xmlns:a16="http://schemas.microsoft.com/office/drawing/2014/main" id="{3EBCC4BA-24DC-4A48-9C19-EE1CD84AF290}"/>
              </a:ext>
            </a:extLst>
          </p:cNvPr>
          <p:cNvSpPr>
            <a:spLocks noChangeArrowheads="1"/>
          </p:cNvSpPr>
          <p:nvPr/>
        </p:nvSpPr>
        <p:spPr bwMode="auto">
          <a:xfrm>
            <a:off x="-180528" y="980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3275" marR="0" lvl="1" indent="-346075" algn="just" defTabSz="914400" rtl="0" eaLnBrk="1" fontAlgn="base" latinLnBrk="0" hangingPunct="1">
              <a:lnSpc>
                <a:spcPct val="100000"/>
              </a:lnSpc>
              <a:spcBef>
                <a:spcPct val="0"/>
              </a:spcBef>
              <a:spcAft>
                <a:spcPct val="0"/>
              </a:spcAft>
              <a:buClrTx/>
              <a:buSzTx/>
              <a:buFont typeface="Wingdings" pitchFamily="2" charset="2"/>
              <a:buChar char="v"/>
              <a:tabLst>
                <a:tab pos="803275"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Tvorba </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L. Ukra</a:t>
            </a:r>
            <a:r>
              <a:rPr lang="cs-CZ" sz="2000" b="1" u="sng" dirty="0">
                <a:solidFill>
                  <a:srgbClr val="C00000"/>
                </a:solidFill>
                <a:latin typeface="Arial Narrow" pitchFamily="34" charset="0"/>
                <a:ea typeface="Times New Roman" pitchFamily="18" charset="0"/>
              </a:rPr>
              <a:t>jinky</a:t>
            </a:r>
            <a:r>
              <a:rPr kumimoji="0" lang="cs-CZ" sz="2000" b="1" i="0" u="sng" strike="noStrike" cap="none" normalizeH="0" baseline="0" dirty="0">
                <a:ln>
                  <a:noFill/>
                </a:ln>
                <a:solidFill>
                  <a:schemeClr val="tx1"/>
                </a:solidFill>
                <a:effectLst/>
                <a:latin typeface="Arial Narrow" pitchFamily="34" charset="0"/>
                <a:ea typeface="Times New Roman" pitchFamily="18" charset="0"/>
              </a:rPr>
              <a:t> a </a:t>
            </a:r>
            <a:r>
              <a:rPr lang="cs-CZ" sz="2000" b="1" u="sng" dirty="0">
                <a:solidFill>
                  <a:srgbClr val="C00000"/>
                </a:solidFill>
                <a:latin typeface="Arial Narrow" pitchFamily="34" charset="0"/>
                <a:ea typeface="Times New Roman" pitchFamily="18" charset="0"/>
              </a:rPr>
              <a:t>O. </a:t>
            </a:r>
            <a:r>
              <a:rPr lang="cs-CZ" sz="2000" b="1" u="sng" dirty="0" err="1">
                <a:solidFill>
                  <a:srgbClr val="C00000"/>
                </a:solidFill>
                <a:latin typeface="Arial Narrow" pitchFamily="34" charset="0"/>
                <a:ea typeface="Times New Roman" pitchFamily="18" charset="0"/>
              </a:rPr>
              <a:t>Kobyljanské</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 svými díly začaly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rozšiřovat tematickou i stylovou základnu ukrajinské literatury</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8" name="Obdélník 8">
            <a:extLst>
              <a:ext uri="{FF2B5EF4-FFF2-40B4-BE49-F238E27FC236}">
                <a16:creationId xmlns:a16="http://schemas.microsoft.com/office/drawing/2014/main" id="{9E44BB51-FABD-442E-B984-3CD80F1E0E2E}"/>
              </a:ext>
            </a:extLst>
          </p:cNvPr>
          <p:cNvSpPr/>
          <p:nvPr/>
        </p:nvSpPr>
        <p:spPr>
          <a:xfrm>
            <a:off x="-180528" y="1844824"/>
            <a:ext cx="8501122" cy="707886"/>
          </a:xfrm>
          <a:prstGeom prst="rect">
            <a:avLst/>
          </a:prstGeom>
        </p:spPr>
        <p:txBody>
          <a:bodyPr wrap="square">
            <a:spAutoFit/>
          </a:bodyPr>
          <a:lstStyle/>
          <a:p>
            <a:pPr marL="803275" lvl="1" indent="-346075" algn="just" eaLnBrk="0" fontAlgn="base" hangingPunct="0">
              <a:spcBef>
                <a:spcPct val="0"/>
              </a:spcBef>
              <a:spcAft>
                <a:spcPct val="0"/>
              </a:spcAft>
              <a:buFont typeface="Wingdings" pitchFamily="2" charset="2"/>
              <a:buChar char="v"/>
              <a:tabLst>
                <a:tab pos="803275" algn="l"/>
                <a:tab pos="5943600" algn="l"/>
              </a:tabLst>
            </a:pPr>
            <a:r>
              <a:rPr lang="cs-CZ" sz="2000" dirty="0">
                <a:latin typeface="Arial Narrow" pitchFamily="34" charset="0"/>
                <a:ea typeface="Times New Roman" pitchFamily="18" charset="0"/>
              </a:rPr>
              <a:t>Novely </a:t>
            </a:r>
            <a:r>
              <a:rPr lang="cs-CZ" sz="2000" dirty="0">
                <a:solidFill>
                  <a:srgbClr val="C00000"/>
                </a:solidFill>
                <a:latin typeface="Arial Narrow" pitchFamily="34" charset="0"/>
                <a:ea typeface="Times New Roman" pitchFamily="18" charset="0"/>
              </a:rPr>
              <a:t>O. Kobyljanské </a:t>
            </a:r>
            <a:r>
              <a:rPr lang="cs-CZ" sz="2000" dirty="0">
                <a:latin typeface="Arial Narrow" pitchFamily="34" charset="0"/>
                <a:ea typeface="Times New Roman" pitchFamily="18" charset="0"/>
              </a:rPr>
              <a:t>„</a:t>
            </a:r>
            <a:r>
              <a:rPr lang="cs-CZ" sz="2000" b="1" u="sng" dirty="0">
                <a:solidFill>
                  <a:srgbClr val="92D050"/>
                </a:solidFill>
                <a:latin typeface="Arial Narrow" pitchFamily="34" charset="0"/>
                <a:ea typeface="Times New Roman" pitchFamily="18" charset="0"/>
              </a:rPr>
              <a:t>Людина</a:t>
            </a:r>
            <a:r>
              <a:rPr lang="cs-CZ" sz="2000" dirty="0">
                <a:latin typeface="Arial Narrow" pitchFamily="34" charset="0"/>
                <a:ea typeface="Times New Roman" pitchFamily="18" charset="0"/>
              </a:rPr>
              <a:t>“ a „</a:t>
            </a:r>
            <a:r>
              <a:rPr lang="cs-CZ" sz="2000" b="1" u="sng" dirty="0">
                <a:solidFill>
                  <a:srgbClr val="92D050"/>
                </a:solidFill>
                <a:latin typeface="Arial Narrow" pitchFamily="34" charset="0"/>
                <a:ea typeface="Times New Roman" pitchFamily="18" charset="0"/>
              </a:rPr>
              <a:t>Царівна</a:t>
            </a:r>
            <a:r>
              <a:rPr lang="cs-CZ" sz="2000" dirty="0">
                <a:latin typeface="Arial Narrow" pitchFamily="34" charset="0"/>
                <a:ea typeface="Times New Roman" pitchFamily="18" charset="0"/>
              </a:rPr>
              <a:t>“ započaly novou etapu ukrajinské prózy. </a:t>
            </a:r>
            <a:endParaRPr lang="cs-CZ" sz="2000" dirty="0">
              <a:latin typeface="Arial" pitchFamily="34" charset="0"/>
            </a:endParaRPr>
          </a:p>
        </p:txBody>
      </p:sp>
      <p:sp>
        <p:nvSpPr>
          <p:cNvPr id="9" name="Obdélník 9">
            <a:extLst>
              <a:ext uri="{FF2B5EF4-FFF2-40B4-BE49-F238E27FC236}">
                <a16:creationId xmlns:a16="http://schemas.microsoft.com/office/drawing/2014/main" id="{05FD9AB3-5AC6-4CB1-9D98-CFDCC33D6D1A}"/>
              </a:ext>
            </a:extLst>
          </p:cNvPr>
          <p:cNvSpPr/>
          <p:nvPr/>
        </p:nvSpPr>
        <p:spPr>
          <a:xfrm>
            <a:off x="176662" y="2708920"/>
            <a:ext cx="8429620" cy="400110"/>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a:latin typeface="Arial Narrow" pitchFamily="34" charset="0"/>
                <a:ea typeface="Times New Roman" pitchFamily="18" charset="0"/>
              </a:rPr>
              <a:t>psychologická próza ze života střední třídy</a:t>
            </a:r>
          </a:p>
        </p:txBody>
      </p:sp>
      <p:sp>
        <p:nvSpPr>
          <p:cNvPr id="10" name="Obdélník 10">
            <a:extLst>
              <a:ext uri="{FF2B5EF4-FFF2-40B4-BE49-F238E27FC236}">
                <a16:creationId xmlns:a16="http://schemas.microsoft.com/office/drawing/2014/main" id="{10378E62-1FA9-401E-B21B-7559FAFA9EA9}"/>
              </a:ext>
            </a:extLst>
          </p:cNvPr>
          <p:cNvSpPr/>
          <p:nvPr/>
        </p:nvSpPr>
        <p:spPr>
          <a:xfrm>
            <a:off x="174500" y="3169566"/>
            <a:ext cx="7929618" cy="400110"/>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a:latin typeface="Arial Narrow" pitchFamily="34" charset="0"/>
                <a:ea typeface="Times New Roman" pitchFamily="18" charset="0"/>
              </a:rPr>
              <a:t>myšlenky emancipace a feminismu </a:t>
            </a:r>
            <a:endParaRPr lang="cs-CZ" sz="2000" dirty="0">
              <a:latin typeface="Arial" pitchFamily="34" charset="0"/>
            </a:endParaRPr>
          </a:p>
        </p:txBody>
      </p:sp>
      <p:sp>
        <p:nvSpPr>
          <p:cNvPr id="11" name="Obdélník 11">
            <a:extLst>
              <a:ext uri="{FF2B5EF4-FFF2-40B4-BE49-F238E27FC236}">
                <a16:creationId xmlns:a16="http://schemas.microsoft.com/office/drawing/2014/main" id="{14186D45-9F0A-436B-A790-52E92794F0B8}"/>
              </a:ext>
            </a:extLst>
          </p:cNvPr>
          <p:cNvSpPr/>
          <p:nvPr/>
        </p:nvSpPr>
        <p:spPr>
          <a:xfrm>
            <a:off x="174500" y="3678700"/>
            <a:ext cx="8501122" cy="1015663"/>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err="1">
                <a:latin typeface="Arial Narrow" pitchFamily="34" charset="0"/>
                <a:ea typeface="Times New Roman" pitchFamily="18" charset="0"/>
              </a:rPr>
              <a:t>Kobyljanská</a:t>
            </a:r>
            <a:r>
              <a:rPr lang="cs-CZ" sz="2000" dirty="0">
                <a:latin typeface="Arial Narrow" pitchFamily="34" charset="0"/>
                <a:ea typeface="Times New Roman" pitchFamily="18" charset="0"/>
              </a:rPr>
              <a:t>:  </a:t>
            </a:r>
            <a:r>
              <a:rPr lang="cs-CZ" sz="2000" i="1" dirty="0">
                <a:solidFill>
                  <a:srgbClr val="00B0F0"/>
                </a:solidFill>
                <a:latin typeface="Arial Narrow" pitchFamily="34" charset="0"/>
                <a:ea typeface="Times New Roman" pitchFamily="18" charset="0"/>
              </a:rPr>
              <a:t>„vedle dosavadních </a:t>
            </a:r>
            <a:r>
              <a:rPr lang="cs-CZ" sz="2000" i="1" dirty="0" err="1">
                <a:solidFill>
                  <a:srgbClr val="00B0F0"/>
                </a:solidFill>
                <a:latin typeface="Arial Narrow" pitchFamily="34" charset="0"/>
                <a:ea typeface="Times New Roman" pitchFamily="18" charset="0"/>
              </a:rPr>
              <a:t>Marus</a:t>
            </a:r>
            <a:r>
              <a:rPr lang="cs-CZ" sz="2000" i="1" dirty="0">
                <a:solidFill>
                  <a:srgbClr val="00B0F0"/>
                </a:solidFill>
                <a:latin typeface="Arial Narrow" pitchFamily="34" charset="0"/>
                <a:ea typeface="Times New Roman" pitchFamily="18" charset="0"/>
              </a:rPr>
              <a:t>, Hanus a </a:t>
            </a:r>
            <a:r>
              <a:rPr lang="cs-CZ" sz="2000" i="1" dirty="0" err="1">
                <a:solidFill>
                  <a:srgbClr val="00B0F0"/>
                </a:solidFill>
                <a:latin typeface="Arial Narrow" pitchFamily="34" charset="0"/>
                <a:ea typeface="Times New Roman" pitchFamily="18" charset="0"/>
              </a:rPr>
              <a:t>Katrus</a:t>
            </a:r>
            <a:r>
              <a:rPr lang="cs-CZ" sz="2000" i="1" dirty="0">
                <a:solidFill>
                  <a:srgbClr val="00B0F0"/>
                </a:solidFill>
                <a:latin typeface="Arial Narrow" pitchFamily="34" charset="0"/>
                <a:ea typeface="Times New Roman" pitchFamily="18" charset="0"/>
              </a:rPr>
              <a:t> mohou stanout i ženy evropského charakteru“</a:t>
            </a:r>
            <a:r>
              <a:rPr lang="cs-CZ" sz="2000" i="1" dirty="0">
                <a:latin typeface="Arial Narrow" pitchFamily="34" charset="0"/>
                <a:ea typeface="Times New Roman" pitchFamily="18" charset="0"/>
              </a:rPr>
              <a:t>, </a:t>
            </a:r>
            <a:r>
              <a:rPr lang="cs-CZ" sz="2000" dirty="0">
                <a:latin typeface="Arial Narrow" pitchFamily="34" charset="0"/>
                <a:ea typeface="Times New Roman" pitchFamily="18" charset="0"/>
              </a:rPr>
              <a:t>vzdělané a hrdé a ne romanticky neosobní, jak bylo vlastní mužské </a:t>
            </a:r>
            <a:r>
              <a:rPr lang="cs-CZ" sz="2000" dirty="0" err="1">
                <a:latin typeface="Arial Narrow" pitchFamily="34" charset="0"/>
                <a:ea typeface="Times New Roman" pitchFamily="18" charset="0"/>
              </a:rPr>
              <a:t>narodnické</a:t>
            </a:r>
            <a:r>
              <a:rPr lang="cs-CZ" sz="2000" dirty="0">
                <a:latin typeface="Arial Narrow" pitchFamily="34" charset="0"/>
                <a:ea typeface="Times New Roman" pitchFamily="18" charset="0"/>
              </a:rPr>
              <a:t> literatuře. </a:t>
            </a:r>
          </a:p>
        </p:txBody>
      </p:sp>
      <p:sp>
        <p:nvSpPr>
          <p:cNvPr id="12" name="Obdélník 12">
            <a:extLst>
              <a:ext uri="{FF2B5EF4-FFF2-40B4-BE49-F238E27FC236}">
                <a16:creationId xmlns:a16="http://schemas.microsoft.com/office/drawing/2014/main" id="{00066A51-83C0-4DB3-B068-BFE272E55E60}"/>
              </a:ext>
            </a:extLst>
          </p:cNvPr>
          <p:cNvSpPr/>
          <p:nvPr/>
        </p:nvSpPr>
        <p:spPr>
          <a:xfrm>
            <a:off x="210219" y="4674776"/>
            <a:ext cx="8429684" cy="400110"/>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a:latin typeface="Arial Narrow" pitchFamily="34" charset="0"/>
                <a:ea typeface="Times New Roman" pitchFamily="18" charset="0"/>
              </a:rPr>
              <a:t>setkání ženské síly a mužské slabosti</a:t>
            </a:r>
          </a:p>
        </p:txBody>
      </p:sp>
      <p:sp>
        <p:nvSpPr>
          <p:cNvPr id="13" name="Obdélník 13">
            <a:extLst>
              <a:ext uri="{FF2B5EF4-FFF2-40B4-BE49-F238E27FC236}">
                <a16:creationId xmlns:a16="http://schemas.microsoft.com/office/drawing/2014/main" id="{61B613BF-5A50-4493-9EA4-96AEAA583E50}"/>
              </a:ext>
            </a:extLst>
          </p:cNvPr>
          <p:cNvSpPr/>
          <p:nvPr/>
        </p:nvSpPr>
        <p:spPr>
          <a:xfrm>
            <a:off x="211823" y="5091298"/>
            <a:ext cx="8001056" cy="400110"/>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a:latin typeface="Arial Narrow" pitchFamily="34" charset="0"/>
                <a:ea typeface="Times New Roman" pitchFamily="18" charset="0"/>
              </a:rPr>
              <a:t>hrdinky silné morálně, psychicky, intelektuálně</a:t>
            </a:r>
          </a:p>
        </p:txBody>
      </p:sp>
      <p:sp>
        <p:nvSpPr>
          <p:cNvPr id="14" name="Obdélník 14">
            <a:extLst>
              <a:ext uri="{FF2B5EF4-FFF2-40B4-BE49-F238E27FC236}">
                <a16:creationId xmlns:a16="http://schemas.microsoft.com/office/drawing/2014/main" id="{540F7F00-84D9-47F0-A7EF-27954130C013}"/>
              </a:ext>
            </a:extLst>
          </p:cNvPr>
          <p:cNvSpPr/>
          <p:nvPr/>
        </p:nvSpPr>
        <p:spPr>
          <a:xfrm>
            <a:off x="214282" y="5572140"/>
            <a:ext cx="7929618" cy="707886"/>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803275" algn="l"/>
                <a:tab pos="5943600" algn="l"/>
              </a:tabLst>
            </a:pPr>
            <a:r>
              <a:rPr lang="cs-CZ" sz="2000" dirty="0">
                <a:latin typeface="Arial Narrow" pitchFamily="34" charset="0"/>
                <a:ea typeface="Times New Roman" pitchFamily="18" charset="0"/>
              </a:rPr>
              <a:t>transformovaná filozofie F. </a:t>
            </a:r>
            <a:r>
              <a:rPr lang="cs-CZ" sz="2000" dirty="0" err="1">
                <a:latin typeface="Arial Narrow" pitchFamily="34" charset="0"/>
                <a:ea typeface="Times New Roman" pitchFamily="18" charset="0"/>
              </a:rPr>
              <a:t>Nietzscheho</a:t>
            </a:r>
            <a:r>
              <a:rPr lang="cs-CZ" sz="2000" dirty="0">
                <a:latin typeface="Arial Narrow" pitchFamily="34" charset="0"/>
                <a:ea typeface="Times New Roman" pitchFamily="18" charset="0"/>
              </a:rPr>
              <a:t> - myšlenka romantického nadčlověka (</a:t>
            </a:r>
            <a:r>
              <a:rPr lang="cs-CZ" sz="2000" dirty="0" err="1">
                <a:latin typeface="Arial Narrow" pitchFamily="34" charset="0"/>
                <a:ea typeface="Times New Roman" pitchFamily="18" charset="0"/>
              </a:rPr>
              <a:t>nadženy</a:t>
            </a:r>
            <a:r>
              <a:rPr lang="cs-CZ" sz="2000" dirty="0">
                <a:latin typeface="Arial Narrow" pitchFamily="34" charset="0"/>
                <a:ea typeface="Times New Roman" pitchFamily="18" charset="0"/>
              </a:rPr>
              <a:t>)</a:t>
            </a:r>
          </a:p>
        </p:txBody>
      </p:sp>
    </p:spTree>
    <p:extLst>
      <p:ext uri="{BB962C8B-B14F-4D97-AF65-F5344CB8AC3E}">
        <p14:creationId xmlns:p14="http://schemas.microsoft.com/office/powerpoint/2010/main" val="22668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3"/>
                                        </p:tgtEl>
                                        <p:attrNameLst>
                                          <p:attrName>ppt_y</p:attrName>
                                        </p:attrNameLst>
                                      </p:cBhvr>
                                      <p:tavLst>
                                        <p:tav tm="0">
                                          <p:val>
                                            <p:strVal val="#ppt_y"/>
                                          </p:val>
                                        </p:tav>
                                        <p:tav tm="100000">
                                          <p:val>
                                            <p:strVal val="#ppt_y"/>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4"/>
                                        </p:tgtEl>
                                        <p:attrNameLst>
                                          <p:attrName>ppt_y</p:attrName>
                                        </p:attrNameLst>
                                      </p:cBhvr>
                                      <p:tavLst>
                                        <p:tav tm="0">
                                          <p:val>
                                            <p:strVal val="#ppt_y"/>
                                          </p:val>
                                        </p:tav>
                                        <p:tav tm="100000">
                                          <p:val>
                                            <p:strVal val="#ppt_y"/>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14290"/>
            <a:ext cx="87868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342900" algn="l"/>
                <a:tab pos="571500" algn="l"/>
                <a:tab pos="5943600" algn="l"/>
              </a:tabLst>
            </a:pP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Lesja</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Ukrajinka</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p>
        </p:txBody>
      </p:sp>
      <p:sp>
        <p:nvSpPr>
          <p:cNvPr id="5" name="Obdélník 4"/>
          <p:cNvSpPr/>
          <p:nvPr/>
        </p:nvSpPr>
        <p:spPr>
          <a:xfrm>
            <a:off x="0" y="642918"/>
            <a:ext cx="8858280" cy="707886"/>
          </a:xfrm>
          <a:prstGeom prst="rect">
            <a:avLst/>
          </a:prstGeom>
        </p:spPr>
        <p:txBody>
          <a:bodyPr wrap="square">
            <a:spAutoFit/>
          </a:bodyPr>
          <a:lstStyle/>
          <a:p>
            <a:pPr marL="803275" lvl="1" indent="-346075" algn="just" fontAlgn="base">
              <a:spcBef>
                <a:spcPct val="0"/>
              </a:spcBef>
              <a:spcAft>
                <a:spcPct val="0"/>
              </a:spcAft>
              <a:buFont typeface="Courier New" pitchFamily="49" charset="0"/>
              <a:buChar char="o"/>
              <a:tabLst>
                <a:tab pos="342900" algn="l"/>
                <a:tab pos="803275" algn="l"/>
                <a:tab pos="5943600" algn="l"/>
              </a:tabLst>
            </a:pPr>
            <a:r>
              <a:rPr lang="cs-CZ" sz="2000" dirty="0">
                <a:latin typeface="Arial Narrow" pitchFamily="34" charset="0"/>
                <a:ea typeface="Times New Roman" pitchFamily="18" charset="0"/>
              </a:rPr>
              <a:t>ženské postavy - </a:t>
            </a:r>
            <a:r>
              <a:rPr lang="cs-CZ" sz="2000" b="1" dirty="0">
                <a:latin typeface="Arial Narrow" pitchFamily="34" charset="0"/>
                <a:ea typeface="Times New Roman" pitchFamily="18" charset="0"/>
              </a:rPr>
              <a:t>variace na témata ženské tragédie</a:t>
            </a:r>
            <a:r>
              <a:rPr lang="cs-CZ" sz="2000" dirty="0">
                <a:latin typeface="Arial Narrow" pitchFamily="34" charset="0"/>
                <a:ea typeface="Times New Roman" pitchFamily="18" charset="0"/>
              </a:rPr>
              <a:t>: zrada žen, ženské osamění, ženská oddanost pravdě. </a:t>
            </a:r>
            <a:endParaRPr lang="cs-CZ" sz="2000" dirty="0">
              <a:latin typeface="Arial" pitchFamily="34" charset="0"/>
            </a:endParaRPr>
          </a:p>
        </p:txBody>
      </p:sp>
      <p:sp>
        <p:nvSpPr>
          <p:cNvPr id="6" name="Obdélník 5"/>
          <p:cNvSpPr/>
          <p:nvPr/>
        </p:nvSpPr>
        <p:spPr>
          <a:xfrm>
            <a:off x="0" y="1285860"/>
            <a:ext cx="8215370" cy="400110"/>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342900" algn="l"/>
                <a:tab pos="803275" algn="l"/>
                <a:tab pos="5943600" algn="l"/>
              </a:tabLst>
            </a:pPr>
            <a:r>
              <a:rPr lang="cs-CZ" sz="2000" dirty="0">
                <a:latin typeface="Arial Narrow" pitchFamily="34" charset="0"/>
                <a:ea typeface="Times New Roman" pitchFamily="18" charset="0"/>
              </a:rPr>
              <a:t>ženské postavy typu  Johanky z Arku. </a:t>
            </a:r>
            <a:endParaRPr lang="cs-CZ" sz="2000" dirty="0">
              <a:latin typeface="Arial" pitchFamily="34" charset="0"/>
            </a:endParaRPr>
          </a:p>
        </p:txBody>
      </p:sp>
      <p:sp>
        <p:nvSpPr>
          <p:cNvPr id="7" name="Obdélník 6"/>
          <p:cNvSpPr/>
          <p:nvPr/>
        </p:nvSpPr>
        <p:spPr>
          <a:xfrm>
            <a:off x="0" y="1643050"/>
            <a:ext cx="8715404" cy="707886"/>
          </a:xfrm>
          <a:prstGeom prst="rect">
            <a:avLst/>
          </a:prstGeom>
        </p:spPr>
        <p:txBody>
          <a:bodyPr wrap="square">
            <a:spAutoFit/>
          </a:bodyPr>
          <a:lstStyle/>
          <a:p>
            <a:pPr marL="803275" lvl="1" indent="-346075" algn="just" eaLnBrk="0" fontAlgn="base" hangingPunct="0">
              <a:spcBef>
                <a:spcPct val="0"/>
              </a:spcBef>
              <a:spcAft>
                <a:spcPct val="0"/>
              </a:spcAft>
              <a:buFont typeface="Courier New" pitchFamily="49" charset="0"/>
              <a:buChar char="o"/>
              <a:tabLst>
                <a:tab pos="342900" algn="l"/>
                <a:tab pos="803275" algn="l"/>
                <a:tab pos="5943600" algn="l"/>
              </a:tabLst>
            </a:pPr>
            <a:r>
              <a:rPr lang="cs-CZ" sz="2000" b="1" dirty="0">
                <a:latin typeface="Arial Narrow" pitchFamily="34" charset="0"/>
                <a:ea typeface="Times New Roman" pitchFamily="18" charset="0"/>
              </a:rPr>
              <a:t>postava silné ženy</a:t>
            </a:r>
            <a:r>
              <a:rPr lang="cs-CZ" sz="2000" dirty="0">
                <a:latin typeface="Arial Narrow" pitchFamily="34" charset="0"/>
                <a:ea typeface="Times New Roman" pitchFamily="18" charset="0"/>
              </a:rPr>
              <a:t>, která přebírá nejen mužské funkce, ale i odpovídající mužský jazyk (síly a zbraně) </a:t>
            </a:r>
            <a:endParaRPr lang="cs-CZ" sz="2000" dirty="0">
              <a:latin typeface="Arial" pitchFamily="34" charset="0"/>
            </a:endParaRPr>
          </a:p>
        </p:txBody>
      </p:sp>
      <p:sp>
        <p:nvSpPr>
          <p:cNvPr id="19458" name="Rectangle 2"/>
          <p:cNvSpPr>
            <a:spLocks noChangeArrowheads="1"/>
          </p:cNvSpPr>
          <p:nvPr/>
        </p:nvSpPr>
        <p:spPr bwMode="auto">
          <a:xfrm>
            <a:off x="357158" y="2928934"/>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marR="0" lvl="2" indent="-346075" algn="just" defTabSz="914400" rtl="0" eaLnBrk="1" fontAlgn="base" latinLnBrk="0" hangingPunct="1">
              <a:lnSpc>
                <a:spcPct val="100000"/>
              </a:lnSpc>
              <a:spcBef>
                <a:spcPct val="0"/>
              </a:spcBef>
              <a:spcAft>
                <a:spcPct val="0"/>
              </a:spcAft>
              <a:buClrTx/>
              <a:buSzTx/>
              <a:buFont typeface="Courier New" pitchFamily="49" charset="0"/>
              <a:buChar char="o"/>
              <a:tabLst>
                <a:tab pos="5715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Jeden z nejvýraznějších</a:t>
            </a:r>
            <a:r>
              <a:rPr kumimoji="0" lang="cs-CZ" sz="2000" b="0" i="0" u="none" strike="noStrike" cap="none" normalizeH="0" dirty="0">
                <a:ln>
                  <a:noFill/>
                </a:ln>
                <a:solidFill>
                  <a:schemeClr val="tx1"/>
                </a:solidFill>
                <a:effectLst/>
                <a:latin typeface="Arial Narrow" pitchFamily="34" charset="0"/>
                <a:ea typeface="Times New Roman" pitchFamily="18" charset="0"/>
              </a:rPr>
              <a:t> </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anatomů ženské duše </a:t>
            </a:r>
            <a:endParaRPr kumimoji="0" lang="cs-CZ" sz="2000" b="0" i="0" u="none" strike="noStrike" cap="none" normalizeH="0" baseline="0" dirty="0">
              <a:ln>
                <a:noFill/>
              </a:ln>
              <a:solidFill>
                <a:schemeClr val="tx1"/>
              </a:solidFill>
              <a:effectLst/>
              <a:latin typeface="Arial" pitchFamily="34" charset="0"/>
            </a:endParaRPr>
          </a:p>
        </p:txBody>
      </p:sp>
      <p:sp>
        <p:nvSpPr>
          <p:cNvPr id="9" name="Obdélník 8"/>
          <p:cNvSpPr/>
          <p:nvPr/>
        </p:nvSpPr>
        <p:spPr>
          <a:xfrm>
            <a:off x="428596" y="2500306"/>
            <a:ext cx="2356094" cy="369332"/>
          </a:xfrm>
          <a:prstGeom prst="rect">
            <a:avLst/>
          </a:prstGeom>
        </p:spPr>
        <p:txBody>
          <a:bodyPr wrap="none">
            <a:spAutoFit/>
          </a:bodyPr>
          <a:lstStyle/>
          <a:p>
            <a:r>
              <a:rPr lang="cs-CZ" b="1" u="sng" dirty="0" err="1">
                <a:solidFill>
                  <a:srgbClr val="C00000"/>
                </a:solidFill>
                <a:latin typeface="Arial Narrow" pitchFamily="34" charset="0"/>
                <a:ea typeface="Times New Roman" pitchFamily="18" charset="0"/>
              </a:rPr>
              <a:t>Volodymyr</a:t>
            </a:r>
            <a:r>
              <a:rPr lang="cs-CZ" b="1" u="sng" dirty="0">
                <a:solidFill>
                  <a:srgbClr val="C00000"/>
                </a:solidFill>
                <a:latin typeface="Arial Narrow" pitchFamily="34" charset="0"/>
                <a:ea typeface="Times New Roman" pitchFamily="18" charset="0"/>
              </a:rPr>
              <a:t> </a:t>
            </a:r>
            <a:r>
              <a:rPr lang="cs-CZ" b="1" u="sng" dirty="0" err="1">
                <a:solidFill>
                  <a:srgbClr val="C00000"/>
                </a:solidFill>
                <a:latin typeface="Arial Narrow" pitchFamily="34" charset="0"/>
                <a:ea typeface="Times New Roman" pitchFamily="18" charset="0"/>
              </a:rPr>
              <a:t>Vynnyčenko</a:t>
            </a:r>
            <a:endParaRPr lang="cs-CZ" dirty="0">
              <a:solidFill>
                <a:srgbClr val="C00000"/>
              </a:solidFill>
            </a:endParaRPr>
          </a:p>
        </p:txBody>
      </p:sp>
      <p:sp>
        <p:nvSpPr>
          <p:cNvPr id="19462" name="Rectangle 6"/>
          <p:cNvSpPr>
            <a:spLocks noChangeArrowheads="1"/>
          </p:cNvSpPr>
          <p:nvPr/>
        </p:nvSpPr>
        <p:spPr bwMode="auto">
          <a:xfrm>
            <a:off x="428596" y="3429000"/>
            <a:ext cx="60131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rgbClr val="7030A0"/>
                </a:solidFill>
                <a:effectLst/>
                <a:latin typeface="Arial Narrow" pitchFamily="34" charset="0"/>
                <a:ea typeface="Times New Roman" pitchFamily="18" charset="0"/>
              </a:rPr>
              <a:t>Kritická recepce L. Ukrajinky a O. </a:t>
            </a:r>
            <a:r>
              <a:rPr kumimoji="0" lang="cs-CZ" sz="2400" b="1" i="0" u="sng" strike="noStrike" cap="none" normalizeH="0" baseline="0" dirty="0" err="1">
                <a:ln>
                  <a:noFill/>
                </a:ln>
                <a:solidFill>
                  <a:srgbClr val="7030A0"/>
                </a:solidFill>
                <a:effectLst/>
                <a:latin typeface="Arial Narrow" pitchFamily="34" charset="0"/>
                <a:ea typeface="Times New Roman" pitchFamily="18" charset="0"/>
              </a:rPr>
              <a:t>Kobyljanské</a:t>
            </a:r>
            <a:r>
              <a:rPr kumimoji="0" lang="cs-CZ" sz="2400" b="0" i="0" u="sng" strike="noStrike" cap="none" normalizeH="0" baseline="0" dirty="0">
                <a:ln>
                  <a:noFill/>
                </a:ln>
                <a:solidFill>
                  <a:srgbClr val="7030A0"/>
                </a:solidFill>
                <a:effectLst/>
                <a:latin typeface="Arial Narrow" pitchFamily="34" charset="0"/>
                <a:ea typeface="Times New Roman" pitchFamily="18" charset="0"/>
              </a:rPr>
              <a:t> </a:t>
            </a:r>
            <a:endParaRPr kumimoji="0" lang="cs-CZ" sz="2400" b="0" i="0" u="none" strike="noStrike" cap="none" normalizeH="0" baseline="0" dirty="0">
              <a:ln>
                <a:noFill/>
              </a:ln>
              <a:solidFill>
                <a:srgbClr val="7030A0"/>
              </a:solidFill>
              <a:effectLst/>
              <a:latin typeface="Arial" pitchFamily="34" charset="0"/>
            </a:endParaRPr>
          </a:p>
        </p:txBody>
      </p:sp>
      <p:sp>
        <p:nvSpPr>
          <p:cNvPr id="14" name="Obdélník 13"/>
          <p:cNvSpPr/>
          <p:nvPr/>
        </p:nvSpPr>
        <p:spPr>
          <a:xfrm>
            <a:off x="500034" y="3929066"/>
            <a:ext cx="3443379" cy="369332"/>
          </a:xfrm>
          <a:prstGeom prst="rect">
            <a:avLst/>
          </a:prstGeom>
        </p:spPr>
        <p:txBody>
          <a:bodyPr wrap="none">
            <a:spAutoFit/>
          </a:bodyPr>
          <a:lstStyle/>
          <a:p>
            <a:pPr marL="361950" indent="-361950">
              <a:buFont typeface="Wingdings" pitchFamily="2" charset="2"/>
              <a:buChar char="q"/>
              <a:tabLst>
                <a:tab pos="361950" algn="l"/>
              </a:tabLst>
            </a:pPr>
            <a:r>
              <a:rPr lang="cs-CZ" b="1" u="sng" dirty="0">
                <a:solidFill>
                  <a:srgbClr val="0070C0"/>
                </a:solidFill>
              </a:rPr>
              <a:t>Hodnocení díla O. </a:t>
            </a:r>
            <a:r>
              <a:rPr lang="cs-CZ" b="1" u="sng" dirty="0" err="1">
                <a:solidFill>
                  <a:srgbClr val="0070C0"/>
                </a:solidFill>
              </a:rPr>
              <a:t>Kobyljanské</a:t>
            </a:r>
            <a:endParaRPr lang="cs-CZ" u="sng" dirty="0">
              <a:solidFill>
                <a:srgbClr val="0070C0"/>
              </a:solidFill>
            </a:endParaRPr>
          </a:p>
        </p:txBody>
      </p:sp>
      <p:sp>
        <p:nvSpPr>
          <p:cNvPr id="15" name="Obdélník 14"/>
          <p:cNvSpPr/>
          <p:nvPr/>
        </p:nvSpPr>
        <p:spPr>
          <a:xfrm>
            <a:off x="928630" y="4357694"/>
            <a:ext cx="8215370" cy="646331"/>
          </a:xfrm>
          <a:prstGeom prst="rect">
            <a:avLst/>
          </a:prstGeom>
        </p:spPr>
        <p:txBody>
          <a:bodyPr wrap="square">
            <a:spAutoFit/>
          </a:bodyPr>
          <a:lstStyle/>
          <a:p>
            <a:pPr marL="361950" indent="-361950">
              <a:buFont typeface="Arial" pitchFamily="34" charset="0"/>
              <a:buChar char="•"/>
            </a:pPr>
            <a:r>
              <a:rPr lang="cs-CZ" b="1" dirty="0">
                <a:latin typeface="Arial Narrow" pitchFamily="34" charset="0"/>
              </a:rPr>
              <a:t>přístup Frankův - </a:t>
            </a:r>
            <a:r>
              <a:rPr lang="cs-CZ" dirty="0">
                <a:latin typeface="Arial Narrow" pitchFamily="34" charset="0"/>
              </a:rPr>
              <a:t>neřadil ji do kontextu ukrajinské  literatury obecně, ale konfrontoval její tvorbu pouze s jinými spisovatelkami</a:t>
            </a:r>
          </a:p>
        </p:txBody>
      </p:sp>
      <p:sp>
        <p:nvSpPr>
          <p:cNvPr id="19463" name="Rectangle 7"/>
          <p:cNvSpPr>
            <a:spLocks noChangeArrowheads="1"/>
          </p:cNvSpPr>
          <p:nvPr/>
        </p:nvSpPr>
        <p:spPr bwMode="auto">
          <a:xfrm>
            <a:off x="0" y="5000636"/>
            <a:ext cx="76258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260475" lvl="8" indent="-361950" algn="just" fontAlgn="base">
              <a:spcBef>
                <a:spcPct val="0"/>
              </a:spcBef>
              <a:spcAft>
                <a:spcPct val="0"/>
              </a:spcAft>
              <a:buFont typeface="Arial" pitchFamily="34" charset="0"/>
              <a:buChar char="•"/>
              <a:tabLst>
                <a:tab pos="228600" algn="l"/>
                <a:tab pos="5943600" algn="l"/>
              </a:tabLst>
            </a:pPr>
            <a:r>
              <a:rPr kumimoji="0" lang="cs-CZ" b="1" i="0" u="none" strike="noStrike" cap="none" normalizeH="0" baseline="0" dirty="0">
                <a:ln>
                  <a:noFill/>
                </a:ln>
                <a:solidFill>
                  <a:schemeClr val="tx1"/>
                </a:solidFill>
                <a:effectLst/>
                <a:latin typeface="Arial Narrow" pitchFamily="34" charset="0"/>
                <a:ea typeface="Times New Roman" pitchFamily="18" charset="0"/>
              </a:rPr>
              <a:t>H. </a:t>
            </a:r>
            <a:r>
              <a:rPr kumimoji="0" lang="cs-CZ" b="1" i="0" u="none" strike="noStrike" cap="none" normalizeH="0" baseline="0" dirty="0" err="1">
                <a:ln>
                  <a:noFill/>
                </a:ln>
                <a:solidFill>
                  <a:schemeClr val="tx1"/>
                </a:solidFill>
                <a:effectLst/>
                <a:latin typeface="Arial Narrow" pitchFamily="34" charset="0"/>
                <a:ea typeface="Times New Roman" pitchFamily="18" charset="0"/>
              </a:rPr>
              <a:t>Chotkevyč</a:t>
            </a:r>
            <a:r>
              <a:rPr kumimoji="0" lang="cs-CZ" b="0" i="0" u="none" strike="noStrike" cap="none" normalizeH="0" baseline="0" dirty="0">
                <a:ln>
                  <a:noFill/>
                </a:ln>
                <a:solidFill>
                  <a:schemeClr val="tx1"/>
                </a:solidFill>
                <a:effectLst/>
                <a:latin typeface="Arial Narrow" pitchFamily="34" charset="0"/>
                <a:ea typeface="Times New Roman" pitchFamily="18" charset="0"/>
              </a:rPr>
              <a:t>  -  demonstrativně řadil O. </a:t>
            </a:r>
            <a:r>
              <a:rPr kumimoji="0" lang="cs-CZ" b="0" i="0" u="none" strike="noStrike" cap="none" normalizeH="0" baseline="0" dirty="0" err="1">
                <a:ln>
                  <a:noFill/>
                </a:ln>
                <a:solidFill>
                  <a:schemeClr val="tx1"/>
                </a:solidFill>
                <a:effectLst/>
                <a:latin typeface="Arial Narrow" pitchFamily="34" charset="0"/>
                <a:ea typeface="Times New Roman" pitchFamily="18" charset="0"/>
              </a:rPr>
              <a:t>Kobyljanskou</a:t>
            </a:r>
            <a:r>
              <a:rPr kumimoji="0" lang="cs-CZ" b="0" i="0" u="none" strike="noStrike" cap="none" normalizeH="0" baseline="0" dirty="0">
                <a:ln>
                  <a:noFill/>
                </a:ln>
                <a:solidFill>
                  <a:schemeClr val="tx1"/>
                </a:solidFill>
                <a:effectLst/>
                <a:latin typeface="Arial Narrow" pitchFamily="34" charset="0"/>
                <a:ea typeface="Times New Roman" pitchFamily="18" charset="0"/>
              </a:rPr>
              <a:t> k spisovatelům. </a:t>
            </a:r>
            <a:endParaRPr kumimoji="0" lang="cs-CZ" b="0" i="0" u="none" strike="noStrike" cap="none" normalizeH="0" baseline="0" dirty="0">
              <a:ln>
                <a:noFill/>
              </a:ln>
              <a:solidFill>
                <a:schemeClr val="tx1"/>
              </a:solidFill>
              <a:effectLst/>
              <a:latin typeface="Arial" pitchFamily="34" charset="0"/>
            </a:endParaRPr>
          </a:p>
        </p:txBody>
      </p:sp>
      <p:sp>
        <p:nvSpPr>
          <p:cNvPr id="19464" name="Rectangle 8"/>
          <p:cNvSpPr>
            <a:spLocks noChangeArrowheads="1"/>
          </p:cNvSpPr>
          <p:nvPr/>
        </p:nvSpPr>
        <p:spPr bwMode="auto">
          <a:xfrm>
            <a:off x="357158" y="5429264"/>
            <a:ext cx="835824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8525" lvl="8" indent="-361950" algn="just" fontAlgn="base">
              <a:spcBef>
                <a:spcPct val="0"/>
              </a:spcBef>
              <a:spcAft>
                <a:spcPct val="0"/>
              </a:spcAft>
              <a:buFont typeface="Arial" pitchFamily="34" charset="0"/>
              <a:buChar char="•"/>
              <a:tabLst>
                <a:tab pos="228600" algn="l"/>
                <a:tab pos="5943600" algn="l"/>
              </a:tabLst>
            </a:pPr>
            <a:r>
              <a:rPr kumimoji="0" lang="cs-CZ" b="0" i="0" u="none" strike="noStrike" cap="none" normalizeH="0" baseline="0" dirty="0">
                <a:ln>
                  <a:noFill/>
                </a:ln>
                <a:solidFill>
                  <a:schemeClr val="tx1"/>
                </a:solidFill>
                <a:effectLst/>
                <a:latin typeface="Arial Narrow" pitchFamily="34" charset="0"/>
                <a:ea typeface="Times New Roman" pitchFamily="18" charset="0"/>
              </a:rPr>
              <a:t>Nejagresivnější </a:t>
            </a:r>
            <a:r>
              <a:rPr kumimoji="0" lang="cs-CZ" b="0" i="0" u="sng" strike="noStrike" cap="none" normalizeH="0" baseline="0" dirty="0">
                <a:ln>
                  <a:noFill/>
                </a:ln>
                <a:solidFill>
                  <a:schemeClr val="tx1"/>
                </a:solidFill>
                <a:effectLst/>
                <a:latin typeface="Arial Narrow" pitchFamily="34" charset="0"/>
                <a:ea typeface="Times New Roman" pitchFamily="18" charset="0"/>
              </a:rPr>
              <a:t>odsouzení O. </a:t>
            </a:r>
            <a:r>
              <a:rPr kumimoji="0" lang="cs-CZ" b="0" i="0" u="sng" strike="noStrike" cap="none" normalizeH="0" baseline="0" dirty="0" err="1">
                <a:ln>
                  <a:noFill/>
                </a:ln>
                <a:solidFill>
                  <a:schemeClr val="tx1"/>
                </a:solidFill>
                <a:effectLst/>
                <a:latin typeface="Arial Narrow" pitchFamily="34" charset="0"/>
                <a:ea typeface="Times New Roman" pitchFamily="18" charset="0"/>
              </a:rPr>
              <a:t>Kobyljanské</a:t>
            </a:r>
            <a:r>
              <a:rPr kumimoji="0" lang="cs-CZ" b="0" i="0" u="none" strike="noStrike" cap="none" normalizeH="0" baseline="0" dirty="0">
                <a:ln>
                  <a:noFill/>
                </a:ln>
                <a:solidFill>
                  <a:schemeClr val="tx1"/>
                </a:solidFill>
                <a:effectLst/>
                <a:latin typeface="Arial Narrow" pitchFamily="34" charset="0"/>
                <a:ea typeface="Times New Roman" pitchFamily="18" charset="0"/>
              </a:rPr>
              <a:t> - </a:t>
            </a:r>
            <a:r>
              <a:rPr kumimoji="0" lang="cs-CZ" b="1" i="0" u="none" strike="noStrike" cap="none" normalizeH="0" baseline="0" dirty="0">
                <a:ln>
                  <a:noFill/>
                </a:ln>
                <a:solidFill>
                  <a:schemeClr val="tx1"/>
                </a:solidFill>
                <a:effectLst/>
                <a:latin typeface="Arial Narrow" pitchFamily="34" charset="0"/>
                <a:ea typeface="Times New Roman" pitchFamily="18" charset="0"/>
              </a:rPr>
              <a:t>článek  S. </a:t>
            </a:r>
            <a:r>
              <a:rPr kumimoji="0" lang="cs-CZ" b="1" i="0" u="none" strike="noStrike" cap="none" normalizeH="0" baseline="0" dirty="0" err="1">
                <a:ln>
                  <a:noFill/>
                </a:ln>
                <a:solidFill>
                  <a:schemeClr val="tx1"/>
                </a:solidFill>
                <a:effectLst/>
                <a:latin typeface="Arial Narrow" pitchFamily="34" charset="0"/>
                <a:ea typeface="Times New Roman" pitchFamily="18" charset="0"/>
              </a:rPr>
              <a:t>Jefremova</a:t>
            </a:r>
            <a:r>
              <a:rPr kumimoji="0" lang="cs-CZ" b="1" i="0" u="none" strike="noStrike" cap="none" normalizeH="0" baseline="0" dirty="0">
                <a:ln>
                  <a:noFill/>
                </a:ln>
                <a:solidFill>
                  <a:schemeClr val="tx1"/>
                </a:solidFill>
                <a:effectLst/>
                <a:latin typeface="Arial Narrow" pitchFamily="34" charset="0"/>
                <a:ea typeface="Times New Roman" pitchFamily="18" charset="0"/>
              </a:rPr>
              <a:t> „В </a:t>
            </a:r>
            <a:r>
              <a:rPr kumimoji="0" lang="cs-CZ" b="1" i="0" u="none" strike="noStrike" cap="none" normalizeH="0" baseline="0" dirty="0" err="1">
                <a:ln>
                  <a:noFill/>
                </a:ln>
                <a:solidFill>
                  <a:schemeClr val="tx1"/>
                </a:solidFill>
                <a:effectLst/>
                <a:latin typeface="Arial Narrow" pitchFamily="34" charset="0"/>
                <a:ea typeface="Times New Roman" pitchFamily="18" charset="0"/>
              </a:rPr>
              <a:t>поисках</a:t>
            </a:r>
            <a:r>
              <a:rPr kumimoji="0" lang="cs-CZ" b="1" i="0" u="none" strike="noStrike" cap="none" normalizeH="0" baseline="0" dirty="0">
                <a:ln>
                  <a:noFill/>
                </a:ln>
                <a:solidFill>
                  <a:schemeClr val="tx1"/>
                </a:solidFill>
                <a:effectLst/>
                <a:latin typeface="Arial Narrow" pitchFamily="34" charset="0"/>
                <a:ea typeface="Times New Roman" pitchFamily="18" charset="0"/>
              </a:rPr>
              <a:t> </a:t>
            </a:r>
            <a:r>
              <a:rPr kumimoji="0" lang="cs-CZ" b="1" i="0" u="none" strike="noStrike" cap="none" normalizeH="0" baseline="0" dirty="0" err="1">
                <a:ln>
                  <a:noFill/>
                </a:ln>
                <a:solidFill>
                  <a:schemeClr val="tx1"/>
                </a:solidFill>
                <a:effectLst/>
                <a:latin typeface="Arial Narrow" pitchFamily="34" charset="0"/>
                <a:ea typeface="Times New Roman" pitchFamily="18" charset="0"/>
              </a:rPr>
              <a:t>новой</a:t>
            </a:r>
            <a:r>
              <a:rPr kumimoji="0" lang="cs-CZ" b="1" i="0" u="none" strike="noStrike" cap="none" normalizeH="0" baseline="0" dirty="0">
                <a:ln>
                  <a:noFill/>
                </a:ln>
                <a:solidFill>
                  <a:schemeClr val="tx1"/>
                </a:solidFill>
                <a:effectLst/>
                <a:latin typeface="Arial Narrow" pitchFamily="34" charset="0"/>
                <a:ea typeface="Times New Roman" pitchFamily="18" charset="0"/>
              </a:rPr>
              <a:t> </a:t>
            </a:r>
            <a:r>
              <a:rPr kumimoji="0" lang="cs-CZ" b="1" i="0" u="none" strike="noStrike" cap="none" normalizeH="0" baseline="0" dirty="0" err="1">
                <a:ln>
                  <a:noFill/>
                </a:ln>
                <a:solidFill>
                  <a:schemeClr val="tx1"/>
                </a:solidFill>
                <a:effectLst/>
                <a:latin typeface="Arial Narrow" pitchFamily="34" charset="0"/>
                <a:ea typeface="Times New Roman" pitchFamily="18" charset="0"/>
              </a:rPr>
              <a:t>красоты</a:t>
            </a:r>
            <a:r>
              <a:rPr kumimoji="0" lang="cs-CZ" b="1" i="0" u="none" strike="noStrike" cap="none" normalizeH="0" baseline="0" dirty="0">
                <a:ln>
                  <a:noFill/>
                </a:ln>
                <a:solidFill>
                  <a:schemeClr val="tx1"/>
                </a:solidFill>
                <a:effectLst/>
                <a:latin typeface="Arial Narrow" pitchFamily="34" charset="0"/>
                <a:ea typeface="Times New Roman" pitchFamily="18" charset="0"/>
              </a:rPr>
              <a:t>“ </a:t>
            </a:r>
            <a:r>
              <a:rPr kumimoji="0" lang="cs-CZ" i="0" u="none" strike="noStrike" cap="none" normalizeH="0" baseline="0" dirty="0">
                <a:ln>
                  <a:noFill/>
                </a:ln>
                <a:solidFill>
                  <a:schemeClr val="tx1"/>
                </a:solidFill>
                <a:effectLst/>
                <a:latin typeface="Arial Narrow" pitchFamily="34" charset="0"/>
                <a:ea typeface="Times New Roman" pitchFamily="18" charset="0"/>
              </a:rPr>
              <a:t>- </a:t>
            </a:r>
            <a:r>
              <a:rPr kumimoji="0" lang="cs-CZ" b="0" i="0" u="none" strike="noStrike" cap="none" normalizeH="0" baseline="0" dirty="0">
                <a:ln>
                  <a:noFill/>
                </a:ln>
                <a:solidFill>
                  <a:schemeClr val="tx1"/>
                </a:solidFill>
                <a:effectLst/>
                <a:latin typeface="Arial Narrow" pitchFamily="34" charset="0"/>
                <a:ea typeface="Times New Roman" pitchFamily="18" charset="0"/>
              </a:rPr>
              <a:t> neúcta k národu, propagování kultu krásy, individualismus, porušení kritéria </a:t>
            </a:r>
            <a:r>
              <a:rPr kumimoji="0" lang="cs-CZ" b="0" i="0" u="none" strike="noStrike" cap="none" normalizeH="0" baseline="0" dirty="0" err="1">
                <a:ln>
                  <a:noFill/>
                </a:ln>
                <a:solidFill>
                  <a:schemeClr val="tx1"/>
                </a:solidFill>
                <a:effectLst/>
                <a:latin typeface="Arial Narrow" pitchFamily="34" charset="0"/>
                <a:ea typeface="Times New Roman" pitchFamily="18" charset="0"/>
              </a:rPr>
              <a:t>narodnického</a:t>
            </a:r>
            <a:r>
              <a:rPr kumimoji="0" lang="cs-CZ" b="0" i="0" u="none" strike="noStrike" cap="none" normalizeH="0" baseline="0" dirty="0">
                <a:ln>
                  <a:noFill/>
                </a:ln>
                <a:solidFill>
                  <a:schemeClr val="tx1"/>
                </a:solidFill>
                <a:effectLst/>
                <a:latin typeface="Arial Narrow" pitchFamily="34" charset="0"/>
                <a:ea typeface="Times New Roman" pitchFamily="18" charset="0"/>
              </a:rPr>
              <a:t> chápání užitečnosti literatury  byly hlavními výhradami.</a:t>
            </a:r>
            <a:endParaRPr kumimoji="0" lang="cs-CZ" b="0" i="0" u="none" strike="noStrike" cap="none" normalizeH="0" baseline="0" dirty="0">
              <a:ln>
                <a:noFill/>
              </a:ln>
              <a:solidFill>
                <a:schemeClr val="tx1"/>
              </a:solidFill>
              <a:effectLst/>
              <a:latin typeface="Arial" pitchFamily="34" charset="0"/>
            </a:endParaRPr>
          </a:p>
        </p:txBody>
      </p:sp>
      <p:pic>
        <p:nvPicPr>
          <p:cNvPr id="2" name="Picture 2">
            <a:extLst>
              <a:ext uri="{FF2B5EF4-FFF2-40B4-BE49-F238E27FC236}">
                <a16:creationId xmlns:a16="http://schemas.microsoft.com/office/drawing/2014/main" id="{D3789F8C-401B-46DF-AF69-CE6FDEF843B9}"/>
              </a:ext>
            </a:extLst>
          </p:cNvPr>
          <p:cNvPicPr>
            <a:picLocks noChangeAspect="1" noChangeArrowheads="1"/>
          </p:cNvPicPr>
          <p:nvPr/>
        </p:nvPicPr>
        <p:blipFill>
          <a:blip r:embed="rId2" cstate="print"/>
          <a:srcRect/>
          <a:stretch>
            <a:fillRect/>
          </a:stretch>
        </p:blipFill>
        <p:spPr bwMode="auto">
          <a:xfrm>
            <a:off x="6621061" y="2213424"/>
            <a:ext cx="1563170" cy="21146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plus(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19458"/>
                                        </p:tgtEl>
                                        <p:attrNameLst>
                                          <p:attrName>style.visibility</p:attrName>
                                        </p:attrNameLst>
                                      </p:cBhvr>
                                      <p:to>
                                        <p:strVal val="visible"/>
                                      </p:to>
                                    </p:set>
                                    <p:anim calcmode="lin" valueType="num">
                                      <p:cBhvr>
                                        <p:cTn id="43" dur="1000" fill="hold"/>
                                        <p:tgtEl>
                                          <p:spTgt spid="194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945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9458"/>
                                        </p:tgtEl>
                                        <p:attrNameLst>
                                          <p:attrName>ppt_y</p:attrName>
                                        </p:attrNameLst>
                                      </p:cBhvr>
                                      <p:tavLst>
                                        <p:tav tm="0">
                                          <p:val>
                                            <p:strVal val="#ppt_y"/>
                                          </p:val>
                                        </p:tav>
                                        <p:tav tm="100000">
                                          <p:val>
                                            <p:strVal val="#ppt_y"/>
                                          </p:val>
                                        </p:tav>
                                      </p:tavLst>
                                    </p:anim>
                                    <p:animEffect transition="in" filter="fade">
                                      <p:cBhvr>
                                        <p:cTn id="46" dur="1000"/>
                                        <p:tgtEl>
                                          <p:spTgt spid="19458"/>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19462"/>
                                        </p:tgtEl>
                                        <p:attrNameLst>
                                          <p:attrName>style.visibility</p:attrName>
                                        </p:attrNameLst>
                                      </p:cBhvr>
                                      <p:to>
                                        <p:strVal val="visible"/>
                                      </p:to>
                                    </p:set>
                                    <p:animEffect transition="in" filter="plus(in)">
                                      <p:cBhvr>
                                        <p:cTn id="51" dur="2000"/>
                                        <p:tgtEl>
                                          <p:spTgt spid="19462"/>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14"/>
                                        </p:tgtEl>
                                        <p:attrNameLst>
                                          <p:attrName>ppt_y</p:attrName>
                                        </p:attrNameLst>
                                      </p:cBhvr>
                                      <p:tavLst>
                                        <p:tav tm="0">
                                          <p:val>
                                            <p:strVal val="#ppt_y"/>
                                          </p:val>
                                        </p:tav>
                                        <p:tav tm="100000">
                                          <p:val>
                                            <p:strVal val="#ppt_y"/>
                                          </p:val>
                                        </p:tav>
                                      </p:tavLst>
                                    </p:anim>
                                    <p:animEffect transition="in" filter="fade">
                                      <p:cBhvr>
                                        <p:cTn id="59" dur="1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8" presetClass="entr" presetSubtype="0" accel="5000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15"/>
                                        </p:tgtEl>
                                        <p:attrNameLst>
                                          <p:attrName>ppt_y</p:attrName>
                                        </p:attrNameLst>
                                      </p:cBhvr>
                                      <p:tavLst>
                                        <p:tav tm="0">
                                          <p:val>
                                            <p:strVal val="#ppt_y"/>
                                          </p:val>
                                        </p:tav>
                                        <p:tav tm="100000">
                                          <p:val>
                                            <p:strVal val="#ppt_y"/>
                                          </p:val>
                                        </p:tav>
                                      </p:tavLst>
                                    </p:anim>
                                    <p:animEffect transition="in" filter="fade">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48" presetClass="entr" presetSubtype="0" accel="50000" fill="hold" grpId="0" nodeType="clickEffect">
                                  <p:stCondLst>
                                    <p:cond delay="0"/>
                                  </p:stCondLst>
                                  <p:childTnLst>
                                    <p:set>
                                      <p:cBhvr>
                                        <p:cTn id="71" dur="1" fill="hold">
                                          <p:stCondLst>
                                            <p:cond delay="0"/>
                                          </p:stCondLst>
                                        </p:cTn>
                                        <p:tgtEl>
                                          <p:spTgt spid="19463"/>
                                        </p:tgtEl>
                                        <p:attrNameLst>
                                          <p:attrName>style.visibility</p:attrName>
                                        </p:attrNameLst>
                                      </p:cBhvr>
                                      <p:to>
                                        <p:strVal val="visible"/>
                                      </p:to>
                                    </p:set>
                                    <p:anim calcmode="lin" valueType="num">
                                      <p:cBhvr>
                                        <p:cTn id="72" dur="1000" fill="hold"/>
                                        <p:tgtEl>
                                          <p:spTgt spid="194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9463"/>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9463"/>
                                        </p:tgtEl>
                                        <p:attrNameLst>
                                          <p:attrName>ppt_y</p:attrName>
                                        </p:attrNameLst>
                                      </p:cBhvr>
                                      <p:tavLst>
                                        <p:tav tm="0">
                                          <p:val>
                                            <p:strVal val="#ppt_y"/>
                                          </p:val>
                                        </p:tav>
                                        <p:tav tm="100000">
                                          <p:val>
                                            <p:strVal val="#ppt_y"/>
                                          </p:val>
                                        </p:tav>
                                      </p:tavLst>
                                    </p:anim>
                                    <p:animEffect transition="in" filter="fade">
                                      <p:cBhvr>
                                        <p:cTn id="75" dur="1000"/>
                                        <p:tgtEl>
                                          <p:spTgt spid="19463"/>
                                        </p:tgtEl>
                                      </p:cBhvr>
                                    </p:animEffect>
                                  </p:childTnLst>
                                </p:cTn>
                              </p:par>
                            </p:childTnLst>
                          </p:cTn>
                        </p:par>
                      </p:childTnLst>
                    </p:cTn>
                  </p:par>
                  <p:par>
                    <p:cTn id="76" fill="hold">
                      <p:stCondLst>
                        <p:cond delay="indefinite"/>
                      </p:stCondLst>
                      <p:childTnLst>
                        <p:par>
                          <p:cTn id="77" fill="hold">
                            <p:stCondLst>
                              <p:cond delay="0"/>
                            </p:stCondLst>
                            <p:childTnLst>
                              <p:par>
                                <p:cTn id="78" presetID="48" presetClass="entr" presetSubtype="0" accel="50000" fill="hold" grpId="0" nodeType="clickEffect">
                                  <p:stCondLst>
                                    <p:cond delay="0"/>
                                  </p:stCondLst>
                                  <p:childTnLst>
                                    <p:set>
                                      <p:cBhvr>
                                        <p:cTn id="79" dur="1" fill="hold">
                                          <p:stCondLst>
                                            <p:cond delay="0"/>
                                          </p:stCondLst>
                                        </p:cTn>
                                        <p:tgtEl>
                                          <p:spTgt spid="19464"/>
                                        </p:tgtEl>
                                        <p:attrNameLst>
                                          <p:attrName>style.visibility</p:attrName>
                                        </p:attrNameLst>
                                      </p:cBhvr>
                                      <p:to>
                                        <p:strVal val="visible"/>
                                      </p:to>
                                    </p:set>
                                    <p:anim calcmode="lin" valueType="num">
                                      <p:cBhvr>
                                        <p:cTn id="80" dur="1000" fill="hold"/>
                                        <p:tgtEl>
                                          <p:spTgt spid="194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19464"/>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19464"/>
                                        </p:tgtEl>
                                        <p:attrNameLst>
                                          <p:attrName>ppt_y</p:attrName>
                                        </p:attrNameLst>
                                      </p:cBhvr>
                                      <p:tavLst>
                                        <p:tav tm="0">
                                          <p:val>
                                            <p:strVal val="#ppt_y"/>
                                          </p:val>
                                        </p:tav>
                                        <p:tav tm="100000">
                                          <p:val>
                                            <p:strVal val="#ppt_y"/>
                                          </p:val>
                                        </p:tav>
                                      </p:tavLst>
                                    </p:anim>
                                    <p:animEffect transition="in" filter="fade">
                                      <p:cBhvr>
                                        <p:cTn id="83"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458" grpId="0"/>
      <p:bldP spid="9" grpId="0"/>
      <p:bldP spid="19462" grpId="0"/>
      <p:bldP spid="14" grpId="0"/>
      <p:bldP spid="15" grpId="0"/>
      <p:bldP spid="19463" grpId="0"/>
      <p:bldP spid="194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85720" y="285728"/>
            <a:ext cx="2332433" cy="369332"/>
          </a:xfrm>
          <a:prstGeom prst="rect">
            <a:avLst/>
          </a:prstGeom>
        </p:spPr>
        <p:txBody>
          <a:bodyPr wrap="none">
            <a:spAutoFit/>
          </a:bodyPr>
          <a:lstStyle/>
          <a:p>
            <a:r>
              <a:rPr lang="cs-CZ" b="1" u="sng" dirty="0">
                <a:solidFill>
                  <a:srgbClr val="0070C0"/>
                </a:solidFill>
              </a:rPr>
              <a:t>Přijetí díla L. Ukrajinky</a:t>
            </a:r>
            <a:endParaRPr lang="cs-CZ" dirty="0">
              <a:solidFill>
                <a:srgbClr val="0070C0"/>
              </a:solidFill>
            </a:endParaRPr>
          </a:p>
        </p:txBody>
      </p:sp>
      <p:sp>
        <p:nvSpPr>
          <p:cNvPr id="5" name="Obdélník 4"/>
          <p:cNvSpPr/>
          <p:nvPr/>
        </p:nvSpPr>
        <p:spPr>
          <a:xfrm>
            <a:off x="357158" y="642918"/>
            <a:ext cx="3786806" cy="369332"/>
          </a:xfrm>
          <a:prstGeom prst="rect">
            <a:avLst/>
          </a:prstGeom>
        </p:spPr>
        <p:txBody>
          <a:bodyPr wrap="none">
            <a:spAutoFit/>
          </a:bodyPr>
          <a:lstStyle/>
          <a:p>
            <a:pPr marL="361950" indent="-361950">
              <a:buFont typeface="Wingdings" pitchFamily="2" charset="2"/>
              <a:buChar char="q"/>
            </a:pPr>
            <a:r>
              <a:rPr lang="cs-CZ" dirty="0"/>
              <a:t>nepochopena, i když respektována</a:t>
            </a:r>
          </a:p>
        </p:txBody>
      </p:sp>
      <p:sp>
        <p:nvSpPr>
          <p:cNvPr id="6" name="Obdélník 5"/>
          <p:cNvSpPr/>
          <p:nvPr/>
        </p:nvSpPr>
        <p:spPr>
          <a:xfrm>
            <a:off x="357158" y="1000108"/>
            <a:ext cx="8286808" cy="369332"/>
          </a:xfrm>
          <a:prstGeom prst="rect">
            <a:avLst/>
          </a:prstGeom>
        </p:spPr>
        <p:txBody>
          <a:bodyPr wrap="square">
            <a:spAutoFit/>
          </a:bodyPr>
          <a:lstStyle/>
          <a:p>
            <a:pPr marL="361950" indent="-361950">
              <a:buFont typeface="Wingdings" pitchFamily="2" charset="2"/>
              <a:buChar char="q"/>
            </a:pPr>
            <a:r>
              <a:rPr lang="cs-CZ" dirty="0"/>
              <a:t>nazvána I. Frankem „</a:t>
            </a:r>
            <a:r>
              <a:rPr lang="cs-CZ" b="1" u="sng" dirty="0"/>
              <a:t>jediným mužem v celé tehdejší Ukrajině</a:t>
            </a:r>
            <a:r>
              <a:rPr lang="cs-CZ" dirty="0"/>
              <a:t>“ </a:t>
            </a:r>
          </a:p>
        </p:txBody>
      </p:sp>
      <p:sp>
        <p:nvSpPr>
          <p:cNvPr id="7" name="Obdélník 6"/>
          <p:cNvSpPr/>
          <p:nvPr/>
        </p:nvSpPr>
        <p:spPr>
          <a:xfrm>
            <a:off x="357158" y="1357298"/>
            <a:ext cx="8786842" cy="369332"/>
          </a:xfrm>
          <a:prstGeom prst="rect">
            <a:avLst/>
          </a:prstGeom>
        </p:spPr>
        <p:txBody>
          <a:bodyPr wrap="square">
            <a:spAutoFit/>
          </a:bodyPr>
          <a:lstStyle/>
          <a:p>
            <a:pPr marL="361950" indent="-361950">
              <a:buFont typeface="Wingdings" pitchFamily="2" charset="2"/>
              <a:buChar char="q"/>
            </a:pPr>
            <a:r>
              <a:rPr lang="cs-CZ" dirty="0"/>
              <a:t>některé z  „poloh“ jejího díla kritici nevnímali,  jiné naopak protěžovali</a:t>
            </a:r>
          </a:p>
        </p:txBody>
      </p:sp>
      <p:sp>
        <p:nvSpPr>
          <p:cNvPr id="20481" name="Rectangle 1"/>
          <p:cNvSpPr>
            <a:spLocks noChangeArrowheads="1"/>
          </p:cNvSpPr>
          <p:nvPr/>
        </p:nvSpPr>
        <p:spPr bwMode="auto">
          <a:xfrm>
            <a:off x="0" y="1928802"/>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4"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Tvorba L. Ukrajinky a zvláště O. </a:t>
            </a:r>
            <a:r>
              <a:rPr kumimoji="0" lang="cs-CZ" sz="2000" b="0" i="0" u="none" strike="noStrike" cap="none" normalizeH="0" baseline="0" dirty="0" err="1">
                <a:ln>
                  <a:noFill/>
                </a:ln>
                <a:solidFill>
                  <a:schemeClr val="tx1"/>
                </a:solidFill>
                <a:effectLst/>
                <a:latin typeface="Arial Narrow" pitchFamily="34" charset="0"/>
                <a:ea typeface="Times New Roman" pitchFamily="18" charset="0"/>
              </a:rPr>
              <a:t>Kobyljanské</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svědčí o </a:t>
            </a:r>
            <a:r>
              <a:rPr kumimoji="0" lang="cs-CZ" sz="2000" b="1" i="0" u="sng" strike="noStrike" cap="none" normalizeH="0" baseline="0" dirty="0">
                <a:ln>
                  <a:noFill/>
                </a:ln>
                <a:solidFill>
                  <a:schemeClr val="tx1"/>
                </a:solidFill>
                <a:effectLst/>
                <a:latin typeface="Arial Narrow" pitchFamily="34" charset="0"/>
                <a:ea typeface="Times New Roman" pitchFamily="18" charset="0"/>
              </a:rPr>
              <a:t>krizi ukrajinské tradiční </a:t>
            </a:r>
            <a:r>
              <a:rPr kumimoji="0" lang="cs-CZ" sz="2000" b="1" i="0" u="sng" strike="noStrike" cap="none" normalizeH="0" baseline="0" dirty="0" err="1">
                <a:ln>
                  <a:noFill/>
                </a:ln>
                <a:solidFill>
                  <a:schemeClr val="tx1"/>
                </a:solidFill>
                <a:effectLst/>
                <a:latin typeface="Arial Narrow" pitchFamily="34" charset="0"/>
                <a:ea typeface="Times New Roman" pitchFamily="18" charset="0"/>
              </a:rPr>
              <a:t>maskulinnosti</a:t>
            </a:r>
            <a:r>
              <a:rPr kumimoji="0" lang="cs-CZ" sz="2000" b="1" i="0" u="sng" strike="noStrike" cap="none" normalizeH="0" baseline="0" dirty="0">
                <a:ln>
                  <a:noFill/>
                </a:ln>
                <a:solidFill>
                  <a:schemeClr val="tx1"/>
                </a:solidFill>
                <a:effectLst/>
                <a:latin typeface="Arial Narrow" pitchFamily="34" charset="0"/>
                <a:ea typeface="Times New Roman" pitchFamily="18" charset="0"/>
              </a:rPr>
              <a:t>.</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Z toho plyne i jejich </a:t>
            </a:r>
            <a:r>
              <a:rPr kumimoji="0" lang="cs-CZ" sz="2000" b="1" i="0" u="sng" strike="noStrike" cap="none" normalizeH="0" baseline="0" dirty="0">
                <a:ln>
                  <a:noFill/>
                </a:ln>
                <a:solidFill>
                  <a:schemeClr val="tx1"/>
                </a:solidFill>
                <a:effectLst/>
                <a:latin typeface="Arial Narrow" pitchFamily="34" charset="0"/>
                <a:ea typeface="Times New Roman" pitchFamily="18" charset="0"/>
              </a:rPr>
              <a:t>svérázné kritické přijetí</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oscilující mezi přijetím jen některých prvků, odsouzením a zamlčením jiných či desinterpretace s cílem přizpůsobit dílo určitému požadavku. </a:t>
            </a:r>
            <a:endParaRPr kumimoji="0" lang="cs-CZ" sz="2000" b="0" i="0" u="none" strike="noStrike" cap="none" normalizeH="0" baseline="0" dirty="0">
              <a:ln>
                <a:noFill/>
              </a:ln>
              <a:solidFill>
                <a:schemeClr val="tx1"/>
              </a:solidFill>
              <a:effectLst/>
              <a:latin typeface="Arial" pitchFamily="34" charset="0"/>
            </a:endParaRPr>
          </a:p>
        </p:txBody>
      </p:sp>
      <p:sp>
        <p:nvSpPr>
          <p:cNvPr id="20482" name="Rectangle 2"/>
          <p:cNvSpPr>
            <a:spLocks noChangeArrowheads="1"/>
          </p:cNvSpPr>
          <p:nvPr/>
        </p:nvSpPr>
        <p:spPr bwMode="auto">
          <a:xfrm>
            <a:off x="214282" y="3429000"/>
            <a:ext cx="1295547"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Sexualita</a:t>
            </a:r>
            <a:endParaRPr kumimoji="0" lang="cs-CZ" sz="2400" b="0" i="0" u="none" strike="noStrike" cap="none" normalizeH="0" baseline="0" dirty="0">
              <a:ln>
                <a:noFill/>
              </a:ln>
              <a:solidFill>
                <a:schemeClr val="tx1"/>
              </a:solidFill>
              <a:effectLst/>
              <a:latin typeface="Arial" pitchFamily="34" charset="0"/>
            </a:endParaRPr>
          </a:p>
        </p:txBody>
      </p:sp>
      <p:sp>
        <p:nvSpPr>
          <p:cNvPr id="20483" name="Rectangle 3"/>
          <p:cNvSpPr>
            <a:spLocks noChangeArrowheads="1"/>
          </p:cNvSpPr>
          <p:nvPr/>
        </p:nvSpPr>
        <p:spPr bwMode="auto">
          <a:xfrm>
            <a:off x="214282" y="4071942"/>
            <a:ext cx="86439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Komplex problémů týkajících se různých projevů sexuality</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se stal jednou z hrozeb, které na přelomu století začaly rozviklávat systém </a:t>
            </a:r>
            <a:r>
              <a:rPr kumimoji="0" lang="cs-CZ" sz="2000" b="0" i="0" u="none" strike="noStrike" cap="none" normalizeH="0" baseline="0" dirty="0" err="1">
                <a:ln>
                  <a:noFill/>
                </a:ln>
                <a:solidFill>
                  <a:schemeClr val="tx1"/>
                </a:solidFill>
                <a:effectLst/>
                <a:latin typeface="Arial Narrow" pitchFamily="34" charset="0"/>
                <a:ea typeface="Times New Roman" pitchFamily="18" charset="0"/>
              </a:rPr>
              <a:t>narodnické</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ideologie. </a:t>
            </a:r>
            <a:endParaRPr kumimoji="0" lang="cs-CZ" sz="2000" b="0" i="0" u="none" strike="noStrike" cap="none" normalizeH="0" baseline="0" dirty="0">
              <a:ln>
                <a:noFill/>
              </a:ln>
              <a:solidFill>
                <a:schemeClr val="tx1"/>
              </a:solidFill>
              <a:effectLst/>
              <a:latin typeface="Arial" pitchFamily="34" charset="0"/>
            </a:endParaRPr>
          </a:p>
        </p:txBody>
      </p:sp>
      <p:sp>
        <p:nvSpPr>
          <p:cNvPr id="11" name="Obdélník 10"/>
          <p:cNvSpPr/>
          <p:nvPr/>
        </p:nvSpPr>
        <p:spPr>
          <a:xfrm>
            <a:off x="285720" y="4857760"/>
            <a:ext cx="4651723" cy="677108"/>
          </a:xfrm>
          <a:prstGeom prst="rect">
            <a:avLst/>
          </a:prstGeom>
        </p:spPr>
        <p:txBody>
          <a:bodyPr wrap="none">
            <a:spAutoFit/>
          </a:bodyPr>
          <a:lstStyle/>
          <a:p>
            <a:r>
              <a:rPr lang="cs-CZ" sz="2000" b="1" u="sng" dirty="0"/>
              <a:t>Změny se projevovaly v různých rovinách</a:t>
            </a:r>
            <a:r>
              <a:rPr lang="cs-CZ" b="1" dirty="0"/>
              <a:t>: </a:t>
            </a:r>
          </a:p>
          <a:p>
            <a:endParaRPr lang="cs-CZ" dirty="0"/>
          </a:p>
        </p:txBody>
      </p:sp>
      <p:sp>
        <p:nvSpPr>
          <p:cNvPr id="12" name="Obdélník 11"/>
          <p:cNvSpPr/>
          <p:nvPr/>
        </p:nvSpPr>
        <p:spPr>
          <a:xfrm>
            <a:off x="357158" y="5143513"/>
            <a:ext cx="6215106" cy="369332"/>
          </a:xfrm>
          <a:prstGeom prst="rect">
            <a:avLst/>
          </a:prstGeom>
        </p:spPr>
        <p:txBody>
          <a:bodyPr wrap="square">
            <a:spAutoFit/>
          </a:bodyPr>
          <a:lstStyle/>
          <a:p>
            <a:pPr marL="361950" indent="-361950">
              <a:buFont typeface="Wingdings" pitchFamily="2" charset="2"/>
              <a:buChar char="q"/>
            </a:pPr>
            <a:r>
              <a:rPr lang="cs-CZ" b="1" dirty="0">
                <a:solidFill>
                  <a:prstClr val="black"/>
                </a:solidFill>
              </a:rPr>
              <a:t>v rovině osobních vztahů</a:t>
            </a:r>
            <a:endParaRPr lang="cs-CZ" dirty="0"/>
          </a:p>
        </p:txBody>
      </p:sp>
      <p:sp>
        <p:nvSpPr>
          <p:cNvPr id="13" name="Obdélník 12"/>
          <p:cNvSpPr/>
          <p:nvPr/>
        </p:nvSpPr>
        <p:spPr>
          <a:xfrm>
            <a:off x="357158" y="5357826"/>
            <a:ext cx="2312171" cy="369332"/>
          </a:xfrm>
          <a:prstGeom prst="rect">
            <a:avLst/>
          </a:prstGeom>
        </p:spPr>
        <p:txBody>
          <a:bodyPr wrap="none">
            <a:spAutoFit/>
          </a:bodyPr>
          <a:lstStyle/>
          <a:p>
            <a:pPr marL="361950" indent="-361950">
              <a:buFont typeface="Wingdings" pitchFamily="2" charset="2"/>
              <a:buChar char="q"/>
            </a:pPr>
            <a:r>
              <a:rPr lang="cs-CZ" b="1" dirty="0"/>
              <a:t>v rovině literatury</a:t>
            </a:r>
            <a:r>
              <a:rPr lang="cs-CZ" dirty="0"/>
              <a:t> </a:t>
            </a:r>
          </a:p>
        </p:txBody>
      </p:sp>
      <p:sp>
        <p:nvSpPr>
          <p:cNvPr id="20484" name="Rectangle 4"/>
          <p:cNvSpPr>
            <a:spLocks noChangeArrowheads="1"/>
          </p:cNvSpPr>
          <p:nvPr/>
        </p:nvSpPr>
        <p:spPr bwMode="auto">
          <a:xfrm>
            <a:off x="285720" y="5857892"/>
            <a:ext cx="83582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rgbClr val="C00000"/>
                </a:solidFill>
                <a:effectLst/>
                <a:latin typeface="Arial Narrow" pitchFamily="34" charset="0"/>
                <a:ea typeface="Times New Roman" pitchFamily="18" charset="0"/>
              </a:rPr>
              <a:t>O.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Kobyljanská</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L. Ukrajinka</a:t>
            </a:r>
            <a:r>
              <a:rPr lang="cs-CZ" sz="2000" b="1" u="sng" dirty="0">
                <a:solidFill>
                  <a:srgbClr val="C00000"/>
                </a:solidFill>
                <a:latin typeface="Arial Narrow" pitchFamily="34" charset="0"/>
                <a:ea typeface="Times New Roman" pitchFamily="18" charset="0"/>
              </a:rPr>
              <a:t>, V. </a:t>
            </a:r>
            <a:r>
              <a:rPr lang="cs-CZ" sz="2000" b="1" u="sng" dirty="0" err="1">
                <a:solidFill>
                  <a:srgbClr val="C00000"/>
                </a:solidFill>
                <a:latin typeface="Arial Narrow" pitchFamily="34" charset="0"/>
                <a:ea typeface="Times New Roman" pitchFamily="18" charset="0"/>
              </a:rPr>
              <a:t>Vynnyčenko</a:t>
            </a:r>
            <a:r>
              <a:rPr lang="cs-CZ" sz="2000" b="1" u="sng" dirty="0">
                <a:solidFill>
                  <a:srgbClr val="C00000"/>
                </a:solidFill>
                <a:latin typeface="Arial Narrow" pitchFamily="34" charset="0"/>
                <a:ea typeface="Times New Roman" pitchFamily="18" charset="0"/>
              </a:rPr>
              <a:t>, M. </a:t>
            </a:r>
            <a:r>
              <a:rPr lang="cs-CZ" sz="2000" b="1" u="sng" dirty="0" err="1">
                <a:solidFill>
                  <a:srgbClr val="C00000"/>
                </a:solidFill>
                <a:latin typeface="Arial Narrow" pitchFamily="34" charset="0"/>
                <a:ea typeface="Times New Roman" pitchFamily="18" charset="0"/>
              </a:rPr>
              <a:t>Jackiv</a:t>
            </a:r>
            <a:r>
              <a:rPr lang="cs-CZ" sz="2000" b="1" u="sng" dirty="0">
                <a:solidFill>
                  <a:srgbClr val="C00000"/>
                </a:solidFill>
                <a:latin typeface="Arial Narrow" pitchFamily="34" charset="0"/>
                <a:ea typeface="Times New Roman" pitchFamily="18" charset="0"/>
              </a:rPr>
              <a:t>, H. </a:t>
            </a:r>
            <a:r>
              <a:rPr lang="cs-CZ" sz="2000" b="1" u="sng" dirty="0" err="1">
                <a:solidFill>
                  <a:srgbClr val="C00000"/>
                </a:solidFill>
                <a:latin typeface="Arial Narrow" pitchFamily="34" charset="0"/>
                <a:ea typeface="Times New Roman" pitchFamily="18" charset="0"/>
              </a:rPr>
              <a:t>Chotkevyč</a:t>
            </a:r>
            <a:r>
              <a:rPr lang="cs-CZ" sz="2000" b="1" dirty="0">
                <a:latin typeface="Arial Narrow"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0481"/>
                                        </p:tgtEl>
                                        <p:attrNameLst>
                                          <p:attrName>style.visibility</p:attrName>
                                        </p:attrNameLst>
                                      </p:cBhvr>
                                      <p:to>
                                        <p:strVal val="visible"/>
                                      </p:to>
                                    </p:set>
                                    <p:animEffect transition="in" filter="diamond(in)">
                                      <p:cBhvr>
                                        <p:cTn id="31" dur="2000"/>
                                        <p:tgtEl>
                                          <p:spTgt spid="20481"/>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20482"/>
                                        </p:tgtEl>
                                        <p:attrNameLst>
                                          <p:attrName>style.visibility</p:attrName>
                                        </p:attrNameLst>
                                      </p:cBhvr>
                                      <p:to>
                                        <p:strVal val="visible"/>
                                      </p:to>
                                    </p:set>
                                    <p:anim from="(-#ppt_w/2)" to="(#ppt_x)" calcmode="lin" valueType="num">
                                      <p:cBhvr>
                                        <p:cTn id="36" dur="600" fill="hold">
                                          <p:stCondLst>
                                            <p:cond delay="0"/>
                                          </p:stCondLst>
                                        </p:cTn>
                                        <p:tgtEl>
                                          <p:spTgt spid="20482"/>
                                        </p:tgtEl>
                                        <p:attrNameLst>
                                          <p:attrName>ppt_x</p:attrName>
                                        </p:attrNameLst>
                                      </p:cBhvr>
                                    </p:anim>
                                    <p:anim from="0" to="-1.0" calcmode="lin" valueType="num">
                                      <p:cBhvr>
                                        <p:cTn id="37" dur="200" decel="50000" autoRev="1" fill="hold">
                                          <p:stCondLst>
                                            <p:cond delay="600"/>
                                          </p:stCondLst>
                                        </p:cTn>
                                        <p:tgtEl>
                                          <p:spTgt spid="20482"/>
                                        </p:tgtEl>
                                        <p:attrNameLst>
                                          <p:attrName>xshear</p:attrName>
                                        </p:attrNameLst>
                                      </p:cBhvr>
                                    </p:anim>
                                    <p:animScale>
                                      <p:cBhvr>
                                        <p:cTn id="38" dur="200" decel="100000" autoRev="1" fill="hold">
                                          <p:stCondLst>
                                            <p:cond delay="600"/>
                                          </p:stCondLst>
                                        </p:cTn>
                                        <p:tgtEl>
                                          <p:spTgt spid="20482"/>
                                        </p:tgtEl>
                                      </p:cBhvr>
                                      <p:from x="100000" y="100000"/>
                                      <p:to x="80000" y="100000"/>
                                    </p:animScale>
                                    <p:anim by="(#ppt_h/3+#ppt_w*0.1)" calcmode="lin" valueType="num">
                                      <p:cBhvr additive="sum">
                                        <p:cTn id="39" dur="200" decel="100000" autoRev="1" fill="hold">
                                          <p:stCondLst>
                                            <p:cond delay="600"/>
                                          </p:stCondLst>
                                        </p:cTn>
                                        <p:tgtEl>
                                          <p:spTgt spid="20482"/>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483"/>
                                        </p:tgtEl>
                                        <p:attrNameLst>
                                          <p:attrName>style.visibility</p:attrName>
                                        </p:attrNameLst>
                                      </p:cBhvr>
                                      <p:to>
                                        <p:strVal val="visible"/>
                                      </p:to>
                                    </p:set>
                                    <p:animEffect transition="in" filter="wipe(down)">
                                      <p:cBhvr>
                                        <p:cTn id="44" dur="500"/>
                                        <p:tgtEl>
                                          <p:spTgt spid="20483"/>
                                        </p:tgtEl>
                                      </p:cBhvr>
                                    </p:animEffect>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from="(-#ppt_w/2)" to="(#ppt_x)" calcmode="lin" valueType="num">
                                      <p:cBhvr>
                                        <p:cTn id="49" dur="600" fill="hold">
                                          <p:stCondLst>
                                            <p:cond delay="0"/>
                                          </p:stCondLst>
                                        </p:cTn>
                                        <p:tgtEl>
                                          <p:spTgt spid="11"/>
                                        </p:tgtEl>
                                        <p:attrNameLst>
                                          <p:attrName>ppt_x</p:attrName>
                                        </p:attrNameLst>
                                      </p:cBhvr>
                                    </p:anim>
                                    <p:anim from="0" to="-1.0" calcmode="lin" valueType="num">
                                      <p:cBhvr>
                                        <p:cTn id="50" dur="200" decel="50000" autoRev="1" fill="hold">
                                          <p:stCondLst>
                                            <p:cond delay="600"/>
                                          </p:stCondLst>
                                        </p:cTn>
                                        <p:tgtEl>
                                          <p:spTgt spid="11"/>
                                        </p:tgtEl>
                                        <p:attrNameLst>
                                          <p:attrName>xshear</p:attrName>
                                        </p:attrNameLst>
                                      </p:cBhvr>
                                    </p:anim>
                                    <p:animScale>
                                      <p:cBhvr>
                                        <p:cTn id="51" dur="200" decel="100000" autoRev="1" fill="hold">
                                          <p:stCondLst>
                                            <p:cond delay="600"/>
                                          </p:stCondLst>
                                        </p:cTn>
                                        <p:tgtEl>
                                          <p:spTgt spid="11"/>
                                        </p:tgtEl>
                                      </p:cBhvr>
                                      <p:from x="100000" y="100000"/>
                                      <p:to x="80000" y="100000"/>
                                    </p:animScale>
                                    <p:anim by="(#ppt_h/3+#ppt_w*0.1)" calcmode="lin" valueType="num">
                                      <p:cBhvr additive="sum">
                                        <p:cTn id="52" dur="200" decel="100000" autoRev="1" fill="hold">
                                          <p:stCondLst>
                                            <p:cond delay="600"/>
                                          </p:stCondLst>
                                        </p:cTn>
                                        <p:tgtEl>
                                          <p:spTgt spid="11"/>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nodeType="clickEffect">
                                  <p:stCondLst>
                                    <p:cond delay="0"/>
                                  </p:stCondLst>
                                  <p:childTnLst>
                                    <p:set>
                                      <p:cBhvr>
                                        <p:cTn id="66" dur="1" fill="hold">
                                          <p:stCondLst>
                                            <p:cond delay="0"/>
                                          </p:stCondLst>
                                        </p:cTn>
                                        <p:tgtEl>
                                          <p:spTgt spid="20484">
                                            <p:txEl>
                                              <p:pRg st="0" end="0"/>
                                            </p:txEl>
                                          </p:spTgt>
                                        </p:tgtEl>
                                        <p:attrNameLst>
                                          <p:attrName>style.visibility</p:attrName>
                                        </p:attrNameLst>
                                      </p:cBhvr>
                                      <p:to>
                                        <p:strVal val="visible"/>
                                      </p:to>
                                    </p:set>
                                    <p:anim calcmode="lin" valueType="num">
                                      <p:cBhvr>
                                        <p:cTn id="67" dur="500" fill="hold"/>
                                        <p:tgtEl>
                                          <p:spTgt spid="2048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048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048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0481" grpId="0"/>
      <p:bldP spid="20482" grpId="0" animBg="1"/>
      <p:bldP spid="20483"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214290"/>
            <a:ext cx="85725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rgbClr val="C00000"/>
                </a:solidFill>
                <a:effectLst/>
                <a:latin typeface="Arial Narrow" pitchFamily="34" charset="0"/>
                <a:ea typeface="Times New Roman" pitchFamily="18" charset="0"/>
              </a:rPr>
              <a:t>O.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Kobyljanská</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a:t>
            </a:r>
          </a:p>
        </p:txBody>
      </p:sp>
      <p:sp>
        <p:nvSpPr>
          <p:cNvPr id="5" name="Obdélník 4"/>
          <p:cNvSpPr/>
          <p:nvPr/>
        </p:nvSpPr>
        <p:spPr>
          <a:xfrm>
            <a:off x="285720" y="642918"/>
            <a:ext cx="8572560" cy="400110"/>
          </a:xfrm>
          <a:prstGeom prst="rect">
            <a:avLst/>
          </a:prstGeom>
        </p:spPr>
        <p:txBody>
          <a:bodyPr wrap="square">
            <a:spAutoFit/>
          </a:bodyPr>
          <a:lstStyle/>
          <a:p>
            <a:pPr marL="361950" indent="-361950" algn="just">
              <a:buFont typeface="Wingdings" pitchFamily="2" charset="2"/>
              <a:buChar char="q"/>
            </a:pPr>
            <a:r>
              <a:rPr lang="cs-CZ" sz="2000" dirty="0">
                <a:solidFill>
                  <a:prstClr val="black"/>
                </a:solidFill>
                <a:latin typeface="Arial Narrow" pitchFamily="34" charset="0"/>
                <a:ea typeface="Times New Roman" pitchFamily="18" charset="0"/>
              </a:rPr>
              <a:t>nové zobrazení tohoto tématu v povídkách (</a:t>
            </a:r>
            <a:r>
              <a:rPr lang="cs-CZ" sz="2000" b="1" dirty="0" err="1">
                <a:solidFill>
                  <a:srgbClr val="92D050"/>
                </a:solidFill>
                <a:latin typeface="Arial Narrow" pitchFamily="34" charset="0"/>
                <a:ea typeface="Times New Roman" pitchFamily="18" charset="0"/>
              </a:rPr>
              <a:t>Πрирода</a:t>
            </a:r>
            <a:r>
              <a:rPr lang="cs-CZ" sz="2000" dirty="0">
                <a:solidFill>
                  <a:prstClr val="black"/>
                </a:solidFill>
                <a:latin typeface="Arial Narrow" pitchFamily="34" charset="0"/>
                <a:ea typeface="Times New Roman" pitchFamily="18" charset="0"/>
              </a:rPr>
              <a:t>, </a:t>
            </a:r>
            <a:r>
              <a:rPr lang="cs-CZ" sz="2000" b="1" dirty="0" err="1">
                <a:solidFill>
                  <a:srgbClr val="92D050"/>
                </a:solidFill>
                <a:latin typeface="Arial Narrow" pitchFamily="34" charset="0"/>
                <a:ea typeface="Times New Roman" pitchFamily="18" charset="0"/>
              </a:rPr>
              <a:t>Valse</a:t>
            </a:r>
            <a:r>
              <a:rPr lang="cs-CZ" sz="2000" b="1" dirty="0">
                <a:solidFill>
                  <a:srgbClr val="92D050"/>
                </a:solidFill>
                <a:latin typeface="Arial Narrow" pitchFamily="34" charset="0"/>
                <a:ea typeface="Times New Roman" pitchFamily="18" charset="0"/>
              </a:rPr>
              <a:t> </a:t>
            </a:r>
            <a:r>
              <a:rPr lang="cs-CZ" sz="2000" b="1" dirty="0" err="1">
                <a:solidFill>
                  <a:srgbClr val="92D050"/>
                </a:solidFill>
                <a:latin typeface="Arial Narrow" pitchFamily="34" charset="0"/>
                <a:ea typeface="Times New Roman" pitchFamily="18" charset="0"/>
              </a:rPr>
              <a:t>mélancolique</a:t>
            </a:r>
            <a:r>
              <a:rPr lang="cs-CZ" sz="2000" dirty="0">
                <a:latin typeface="Arial Narrow" pitchFamily="34" charset="0"/>
                <a:ea typeface="Times New Roman" pitchFamily="18" charset="0"/>
              </a:rPr>
              <a:t>)</a:t>
            </a:r>
            <a:endParaRPr lang="cs-CZ" dirty="0"/>
          </a:p>
        </p:txBody>
      </p:sp>
      <p:sp>
        <p:nvSpPr>
          <p:cNvPr id="6" name="Obdélník 5"/>
          <p:cNvSpPr/>
          <p:nvPr/>
        </p:nvSpPr>
        <p:spPr>
          <a:xfrm>
            <a:off x="642910" y="1000108"/>
            <a:ext cx="5870518" cy="369332"/>
          </a:xfrm>
          <a:prstGeom prst="rect">
            <a:avLst/>
          </a:prstGeom>
        </p:spPr>
        <p:txBody>
          <a:bodyPr wrap="none">
            <a:spAutoFit/>
          </a:bodyPr>
          <a:lstStyle/>
          <a:p>
            <a:r>
              <a:rPr lang="cs-CZ" dirty="0">
                <a:latin typeface="Arial Narrow" pitchFamily="34" charset="0"/>
              </a:rPr>
              <a:t>Povídka „</a:t>
            </a:r>
            <a:r>
              <a:rPr lang="cs-CZ" u="sng" dirty="0" err="1">
                <a:latin typeface="Arial Narrow" pitchFamily="34" charset="0"/>
              </a:rPr>
              <a:t>Πрирода</a:t>
            </a:r>
            <a:r>
              <a:rPr lang="cs-CZ" dirty="0">
                <a:latin typeface="Arial Narrow" pitchFamily="34" charset="0"/>
              </a:rPr>
              <a:t>“: první scéna fyzické lásky v ukrajinské literatuře</a:t>
            </a:r>
          </a:p>
        </p:txBody>
      </p:sp>
      <p:sp>
        <p:nvSpPr>
          <p:cNvPr id="21506" name="Rectangle 2"/>
          <p:cNvSpPr>
            <a:spLocks noChangeArrowheads="1"/>
          </p:cNvSpPr>
          <p:nvPr/>
        </p:nvSpPr>
        <p:spPr bwMode="auto">
          <a:xfrm>
            <a:off x="642910" y="1357298"/>
            <a:ext cx="647549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5715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Povídka „</a:t>
            </a:r>
            <a:r>
              <a:rPr kumimoji="0" lang="cs-CZ" sz="2000" b="0" i="0" u="sng" strike="noStrike" cap="none" normalizeH="0" baseline="0" dirty="0" err="1">
                <a:ln>
                  <a:noFill/>
                </a:ln>
                <a:solidFill>
                  <a:schemeClr val="tx1"/>
                </a:solidFill>
                <a:effectLst/>
                <a:latin typeface="Arial Narrow" pitchFamily="34" charset="0"/>
                <a:ea typeface="Times New Roman" pitchFamily="18" charset="0"/>
              </a:rPr>
              <a:t>Valse</a:t>
            </a:r>
            <a:r>
              <a:rPr kumimoji="0" lang="cs-CZ" sz="2000" b="0" i="0" u="sng" strike="noStrike" cap="none" normalizeH="0" baseline="0" dirty="0">
                <a:ln>
                  <a:noFill/>
                </a:ln>
                <a:solidFill>
                  <a:schemeClr val="tx1"/>
                </a:solidFill>
                <a:effectLst/>
                <a:latin typeface="Arial Narrow" pitchFamily="34" charset="0"/>
                <a:ea typeface="Times New Roman" pitchFamily="18" charset="0"/>
              </a:rPr>
              <a:t> </a:t>
            </a:r>
            <a:r>
              <a:rPr kumimoji="0" lang="cs-CZ" sz="2000" b="0" i="0" u="sng" strike="noStrike" cap="none" normalizeH="0" baseline="0" dirty="0" err="1">
                <a:ln>
                  <a:noFill/>
                </a:ln>
                <a:solidFill>
                  <a:schemeClr val="tx1"/>
                </a:solidFill>
                <a:effectLst/>
                <a:latin typeface="Arial Narrow" pitchFamily="34" charset="0"/>
                <a:ea typeface="Times New Roman" pitchFamily="18" charset="0"/>
              </a:rPr>
              <a:t>mélancolique</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 citlivé téma intimního vztahu tří žen</a:t>
            </a:r>
            <a:endParaRPr kumimoji="0" lang="cs-CZ" sz="2000" b="0" i="0" u="none" strike="noStrike" cap="none" normalizeH="0" baseline="0" dirty="0">
              <a:ln>
                <a:noFill/>
              </a:ln>
              <a:solidFill>
                <a:schemeClr val="tx1"/>
              </a:solidFill>
              <a:effectLst/>
              <a:latin typeface="Arial" pitchFamily="34" charset="0"/>
            </a:endParaRPr>
          </a:p>
        </p:txBody>
      </p:sp>
      <p:sp>
        <p:nvSpPr>
          <p:cNvPr id="8" name="Obdélník 7"/>
          <p:cNvSpPr/>
          <p:nvPr/>
        </p:nvSpPr>
        <p:spPr>
          <a:xfrm>
            <a:off x="285720" y="1857364"/>
            <a:ext cx="8072494" cy="646331"/>
          </a:xfrm>
          <a:prstGeom prst="rect">
            <a:avLst/>
          </a:prstGeom>
        </p:spPr>
        <p:txBody>
          <a:bodyPr wrap="square">
            <a:spAutoFit/>
          </a:bodyPr>
          <a:lstStyle/>
          <a:p>
            <a:r>
              <a:rPr lang="cs-CZ" dirty="0"/>
              <a:t>Povídky O. </a:t>
            </a:r>
            <a:r>
              <a:rPr lang="cs-CZ" dirty="0" err="1"/>
              <a:t>Kobyljanské</a:t>
            </a:r>
            <a:r>
              <a:rPr lang="cs-CZ" dirty="0"/>
              <a:t> obsahující témata sexuality či netradičně pojatých vztahů zákonitě vyvolávaly </a:t>
            </a:r>
            <a:r>
              <a:rPr lang="cs-CZ" b="1" u="sng" dirty="0"/>
              <a:t>šokující dojem</a:t>
            </a:r>
            <a:endParaRPr lang="cs-CZ" dirty="0"/>
          </a:p>
        </p:txBody>
      </p:sp>
      <p:sp>
        <p:nvSpPr>
          <p:cNvPr id="9" name="Obdélník 8"/>
          <p:cNvSpPr/>
          <p:nvPr/>
        </p:nvSpPr>
        <p:spPr>
          <a:xfrm>
            <a:off x="285720" y="2571744"/>
            <a:ext cx="8429684" cy="642942"/>
          </a:xfrm>
          <a:prstGeom prst="rect">
            <a:avLst/>
          </a:prstGeom>
        </p:spPr>
        <p:txBody>
          <a:bodyPr wrap="square">
            <a:spAutoFit/>
          </a:bodyPr>
          <a:lstStyle/>
          <a:p>
            <a:r>
              <a:rPr lang="cs-CZ" b="1" u="sng" dirty="0"/>
              <a:t>V rovině osobních vztahů</a:t>
            </a:r>
            <a:r>
              <a:rPr lang="cs-CZ" dirty="0"/>
              <a:t> je nejzajímavější z tohoto pohledu </a:t>
            </a:r>
            <a:r>
              <a:rPr lang="cs-CZ" b="1" u="sng" dirty="0"/>
              <a:t>vztah O. </a:t>
            </a:r>
            <a:r>
              <a:rPr lang="cs-CZ" b="1" u="sng" dirty="0" err="1"/>
              <a:t>Kobyljanské</a:t>
            </a:r>
            <a:r>
              <a:rPr lang="cs-CZ" b="1" u="sng" dirty="0"/>
              <a:t> a L. Ukrajinky</a:t>
            </a:r>
            <a:r>
              <a:rPr lang="cs-CZ" dirty="0"/>
              <a:t>, který je možno doložit  příklady z jejich korespondence</a:t>
            </a:r>
          </a:p>
        </p:txBody>
      </p:sp>
      <p:sp>
        <p:nvSpPr>
          <p:cNvPr id="10" name="Obdélník 9"/>
          <p:cNvSpPr/>
          <p:nvPr/>
        </p:nvSpPr>
        <p:spPr>
          <a:xfrm>
            <a:off x="285720" y="3429000"/>
            <a:ext cx="1653338" cy="400110"/>
          </a:xfrm>
          <a:prstGeom prst="rect">
            <a:avLst/>
          </a:prstGeom>
        </p:spPr>
        <p:txBody>
          <a:bodyPr wrap="none">
            <a:spAutoFit/>
          </a:bodyPr>
          <a:lstStyle/>
          <a:p>
            <a:r>
              <a:rPr lang="cs-CZ" sz="2000" b="1" u="sng" dirty="0">
                <a:solidFill>
                  <a:srgbClr val="C00000"/>
                </a:solidFill>
                <a:latin typeface="Arial Narrow" pitchFamily="34" charset="0"/>
                <a:ea typeface="Times New Roman" pitchFamily="18" charset="0"/>
              </a:rPr>
              <a:t>V. </a:t>
            </a:r>
            <a:r>
              <a:rPr lang="cs-CZ" sz="2000" b="1" u="sng" dirty="0" err="1">
                <a:solidFill>
                  <a:srgbClr val="C00000"/>
                </a:solidFill>
                <a:latin typeface="Arial Narrow" pitchFamily="34" charset="0"/>
                <a:ea typeface="Times New Roman" pitchFamily="18" charset="0"/>
              </a:rPr>
              <a:t>Vynnyčenko</a:t>
            </a:r>
            <a:endParaRPr lang="cs-CZ" sz="2000" b="1" u="sng" dirty="0">
              <a:solidFill>
                <a:srgbClr val="C00000"/>
              </a:solidFill>
              <a:latin typeface="Arial Narrow" pitchFamily="34" charset="0"/>
              <a:ea typeface="Times New Roman" pitchFamily="18" charset="0"/>
            </a:endParaRPr>
          </a:p>
        </p:txBody>
      </p:sp>
      <p:sp>
        <p:nvSpPr>
          <p:cNvPr id="11" name="Obdélník 10"/>
          <p:cNvSpPr/>
          <p:nvPr/>
        </p:nvSpPr>
        <p:spPr>
          <a:xfrm>
            <a:off x="357158" y="3857628"/>
            <a:ext cx="8072494" cy="1200329"/>
          </a:xfrm>
          <a:prstGeom prst="rect">
            <a:avLst/>
          </a:prstGeom>
        </p:spPr>
        <p:txBody>
          <a:bodyPr wrap="square">
            <a:spAutoFit/>
          </a:bodyPr>
          <a:lstStyle/>
          <a:p>
            <a:pPr marL="361950" indent="-361950" algn="just">
              <a:buFont typeface="Wingdings" pitchFamily="2" charset="2"/>
              <a:buChar char="q"/>
            </a:pPr>
            <a:r>
              <a:rPr lang="cs-CZ" b="1" dirty="0"/>
              <a:t>rozličná témata týkající se lásky, sexuálních vztahů a postavení muže a ženy ve společnosti</a:t>
            </a:r>
            <a:r>
              <a:rPr lang="cs-CZ" dirty="0"/>
              <a:t> (sexuální přitažlivost, poměr  intelektuální a biologické složky člověka, instituce manželství, věrnost v partnerských vztazích, konflikt instinktu a morálky, rovnoprávnost muže a ženy v profesní oblasti)</a:t>
            </a:r>
          </a:p>
        </p:txBody>
      </p:sp>
      <p:sp>
        <p:nvSpPr>
          <p:cNvPr id="12" name="Obdélník 11"/>
          <p:cNvSpPr/>
          <p:nvPr/>
        </p:nvSpPr>
        <p:spPr>
          <a:xfrm>
            <a:off x="357158" y="5072074"/>
            <a:ext cx="8001056" cy="646331"/>
          </a:xfrm>
          <a:prstGeom prst="rect">
            <a:avLst/>
          </a:prstGeom>
        </p:spPr>
        <p:txBody>
          <a:bodyPr wrap="square">
            <a:spAutoFit/>
          </a:bodyPr>
          <a:lstStyle/>
          <a:p>
            <a:pPr marL="361950" indent="-361950">
              <a:buFont typeface="Wingdings" pitchFamily="2" charset="2"/>
              <a:buChar char="q"/>
            </a:pPr>
            <a:r>
              <a:rPr lang="cs-CZ" b="1" dirty="0"/>
              <a:t>narušil mechanicky opakovaný sentimentální pojem  „láska“ tím, že jej neoddělitelně spojil s otázkou sexuality</a:t>
            </a:r>
            <a:endParaRPr lang="cs-CZ" dirty="0"/>
          </a:p>
        </p:txBody>
      </p:sp>
      <p:sp>
        <p:nvSpPr>
          <p:cNvPr id="13" name="TextovéPole 12">
            <a:extLst>
              <a:ext uri="{FF2B5EF4-FFF2-40B4-BE49-F238E27FC236}">
                <a16:creationId xmlns:a16="http://schemas.microsoft.com/office/drawing/2014/main" id="{11A5E06E-4B07-4793-AFF7-2BF2C69813BC}"/>
              </a:ext>
            </a:extLst>
          </p:cNvPr>
          <p:cNvSpPr txBox="1"/>
          <p:nvPr/>
        </p:nvSpPr>
        <p:spPr>
          <a:xfrm>
            <a:off x="3419872" y="185772"/>
            <a:ext cx="4572000" cy="369332"/>
          </a:xfrm>
          <a:prstGeom prst="rect">
            <a:avLst/>
          </a:prstGeom>
          <a:noFill/>
        </p:spPr>
        <p:txBody>
          <a:bodyPr wrap="square">
            <a:spAutoFit/>
          </a:bodyPr>
          <a:lstStyle/>
          <a:p>
            <a:r>
              <a:rPr lang="cs-CZ" dirty="0"/>
              <a:t>https://www.youtube.com/watch?v=itZxlXyYjEI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1506"/>
                                        </p:tgtEl>
                                        <p:attrNameLst>
                                          <p:attrName>style.visibility</p:attrName>
                                        </p:attrNameLst>
                                      </p:cBhvr>
                                      <p:to>
                                        <p:strVal val="visible"/>
                                      </p:to>
                                    </p:set>
                                    <p:animScale>
                                      <p:cBhvr>
                                        <p:cTn id="21" dur="1000" decel="50000" fill="hold">
                                          <p:stCondLst>
                                            <p:cond delay="0"/>
                                          </p:stCondLst>
                                        </p:cTn>
                                        <p:tgtEl>
                                          <p:spTgt spid="215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1506"/>
                                        </p:tgtEl>
                                        <p:attrNameLst>
                                          <p:attrName>ppt_x</p:attrName>
                                          <p:attrName>ppt_y</p:attrName>
                                        </p:attrNameLst>
                                      </p:cBhvr>
                                    </p:animMotion>
                                    <p:animEffect transition="in" filter="fade">
                                      <p:cBhvr>
                                        <p:cTn id="23" dur="1000"/>
                                        <p:tgtEl>
                                          <p:spTgt spid="21506"/>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Scale>
                                      <p:cBhvr>
                                        <p:cTn id="4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1"/>
                                        </p:tgtEl>
                                        <p:attrNameLst>
                                          <p:attrName>ppt_x</p:attrName>
                                          <p:attrName>ppt_y</p:attrName>
                                        </p:attrNameLst>
                                      </p:cBhvr>
                                    </p:animMotion>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Scale>
                                      <p:cBhvr>
                                        <p:cTn id="5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
                                        </p:tgtEl>
                                        <p:attrNameLst>
                                          <p:attrName>ppt_x</p:attrName>
                                          <p:attrName>ppt_y</p:attrName>
                                        </p:attrNameLst>
                                      </p:cBhvr>
                                    </p:animMotion>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506"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37222" y="163902"/>
            <a:ext cx="8715436" cy="830997"/>
          </a:xfrm>
          <a:prstGeom prst="rect">
            <a:avLst/>
          </a:prstGeom>
          <a:solidFill>
            <a:srgbClr val="FFFF00"/>
          </a:solidFill>
        </p:spPr>
        <p:txBody>
          <a:bodyPr wrap="square">
            <a:spAutoFit/>
          </a:bodyPr>
          <a:lstStyle/>
          <a:p>
            <a:r>
              <a:rPr lang="cs-CZ" sz="2400" b="1" dirty="0"/>
              <a:t>Škála otázek a oblastí, které byly traktovány jako „nemorální“, nepřijatelné</a:t>
            </a:r>
            <a:endParaRPr lang="cs-CZ" sz="2400" dirty="0"/>
          </a:p>
        </p:txBody>
      </p:sp>
      <p:sp>
        <p:nvSpPr>
          <p:cNvPr id="5" name="Nadpis 1"/>
          <p:cNvSpPr txBox="1">
            <a:spLocks/>
          </p:cNvSpPr>
          <p:nvPr/>
        </p:nvSpPr>
        <p:spPr>
          <a:xfrm>
            <a:off x="-1624384" y="940574"/>
            <a:ext cx="850112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0">
              <a:lnSpc>
                <a:spcPct val="100000"/>
              </a:lnSpc>
              <a:spcBef>
                <a:spcPct val="0"/>
              </a:spcBef>
              <a:spcAft>
                <a:spcPts val="0"/>
              </a:spcAft>
              <a:buClrTx/>
              <a:buSzTx/>
              <a:buFontTx/>
              <a:buNone/>
              <a:tabLst/>
              <a:defRPr/>
            </a:pPr>
            <a:r>
              <a:rPr kumimoji="0" lang="cs-CZ" sz="2400" b="1" i="0" u="sng" strike="noStrike" kern="1200" cap="none" spc="0" normalizeH="0" baseline="0" noProof="0" dirty="0" err="1">
                <a:ln>
                  <a:noFill/>
                </a:ln>
                <a:solidFill>
                  <a:srgbClr val="FF0000"/>
                </a:solidFill>
                <a:effectLst/>
                <a:uLnTx/>
                <a:uFillTx/>
                <a:latin typeface="+mj-lt"/>
                <a:ea typeface="+mj-ea"/>
                <a:cs typeface="+mj-cs"/>
              </a:rPr>
              <a:t>Volodymyr</a:t>
            </a:r>
            <a:r>
              <a:rPr kumimoji="0" lang="cs-CZ" sz="2400" b="1" i="0" u="sng" strike="noStrike" kern="1200" cap="none" spc="0" normalizeH="0" baseline="0" noProof="0" dirty="0">
                <a:ln>
                  <a:noFill/>
                </a:ln>
                <a:solidFill>
                  <a:srgbClr val="FF0000"/>
                </a:solidFill>
                <a:effectLst/>
                <a:uLnTx/>
                <a:uFillTx/>
                <a:latin typeface="+mj-lt"/>
                <a:ea typeface="+mj-ea"/>
                <a:cs typeface="+mj-cs"/>
              </a:rPr>
              <a:t> </a:t>
            </a:r>
            <a:r>
              <a:rPr kumimoji="0" lang="cs-CZ" sz="2400" b="1" i="0" u="sng" strike="noStrike" kern="1200" cap="none" spc="0" normalizeH="0" baseline="0" noProof="0" dirty="0" err="1">
                <a:ln>
                  <a:noFill/>
                </a:ln>
                <a:solidFill>
                  <a:srgbClr val="FF0000"/>
                </a:solidFill>
                <a:effectLst/>
                <a:uLnTx/>
                <a:uFillTx/>
                <a:latin typeface="+mj-lt"/>
                <a:ea typeface="+mj-ea"/>
                <a:cs typeface="+mj-cs"/>
              </a:rPr>
              <a:t>Vynnyčenko</a:t>
            </a:r>
            <a:r>
              <a:rPr kumimoji="0" lang="cs-CZ" sz="2400" b="0" i="0" u="none" strike="noStrike" kern="1200" cap="none" spc="0" normalizeH="0" baseline="0" noProof="0" dirty="0">
                <a:ln>
                  <a:noFill/>
                </a:ln>
                <a:solidFill>
                  <a:schemeClr val="tx1"/>
                </a:solidFill>
                <a:effectLst/>
                <a:uLnTx/>
                <a:uFillTx/>
                <a:latin typeface="+mj-lt"/>
                <a:ea typeface="+mj-ea"/>
                <a:cs typeface="+mj-cs"/>
              </a:rPr>
              <a:t> </a:t>
            </a:r>
            <a:r>
              <a:rPr kumimoji="0" lang="cs-CZ" sz="2000" b="0" i="0" u="none" strike="noStrike" kern="1200" cap="none" spc="0" normalizeH="0" baseline="0" noProof="0" dirty="0">
                <a:ln>
                  <a:noFill/>
                </a:ln>
                <a:solidFill>
                  <a:schemeClr val="tx1"/>
                </a:solidFill>
                <a:effectLst/>
                <a:uLnTx/>
                <a:uFillTx/>
                <a:latin typeface="+mj-lt"/>
                <a:ea typeface="+mj-ea"/>
                <a:cs typeface="+mj-cs"/>
              </a:rPr>
              <a:t>(1880-1951)</a:t>
            </a:r>
          </a:p>
        </p:txBody>
      </p:sp>
      <p:sp>
        <p:nvSpPr>
          <p:cNvPr id="1025" name="Rectangle 1"/>
          <p:cNvSpPr>
            <a:spLocks noChangeArrowheads="1"/>
          </p:cNvSpPr>
          <p:nvPr/>
        </p:nvSpPr>
        <p:spPr bwMode="auto">
          <a:xfrm>
            <a:off x="357925" y="3212976"/>
            <a:ext cx="46085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rgbClr val="7030A0"/>
                </a:solidFill>
                <a:effectLst/>
                <a:latin typeface="Arial Narrow" pitchFamily="34" charset="0"/>
                <a:ea typeface="Times New Roman" pitchFamily="18" charset="0"/>
                <a:cs typeface="Arial" pitchFamily="34" charset="0"/>
              </a:rPr>
              <a:t>Během své padesátileté literární činnosti spisovatel prošel </a:t>
            </a:r>
            <a:r>
              <a:rPr kumimoji="0" lang="cs-CZ" b="1" i="0" u="sng" strike="noStrike" cap="none" normalizeH="0" baseline="0" dirty="0">
                <a:ln>
                  <a:noFill/>
                </a:ln>
                <a:solidFill>
                  <a:srgbClr val="7030A0"/>
                </a:solidFill>
                <a:effectLst/>
                <a:latin typeface="Arial Narrow" pitchFamily="34" charset="0"/>
                <a:ea typeface="Times New Roman" pitchFamily="18" charset="0"/>
                <a:cs typeface="Arial" pitchFamily="34" charset="0"/>
              </a:rPr>
              <a:t>vývojem od povídkových prvotin k románům, divadelním hrám a jeho tvorbu uzavírá science fiction, žánr detektivky a politicko-filozofické romány</a:t>
            </a:r>
            <a:r>
              <a:rPr kumimoji="0" lang="cs-CZ" b="0" i="0" u="none" strike="noStrike" cap="none" normalizeH="0" baseline="0" dirty="0">
                <a:ln>
                  <a:noFill/>
                </a:ln>
                <a:solidFill>
                  <a:srgbClr val="7030A0"/>
                </a:solidFill>
                <a:effectLst/>
                <a:latin typeface="Arial Narrow" pitchFamily="34" charset="0"/>
                <a:ea typeface="Times New Roman" pitchFamily="18" charset="0"/>
                <a:cs typeface="Arial" pitchFamily="34" charset="0"/>
              </a:rPr>
              <a:t>. </a:t>
            </a:r>
            <a:endParaRPr kumimoji="0" lang="cs-CZ"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57925" y="2186265"/>
            <a:ext cx="45365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rgbClr val="7030A0"/>
                </a:solidFill>
                <a:effectLst/>
                <a:latin typeface="Arial Narrow" pitchFamily="34" charset="0"/>
                <a:ea typeface="Times New Roman" pitchFamily="18" charset="0"/>
                <a:cs typeface="Arial" pitchFamily="34" charset="0"/>
              </a:rPr>
              <a:t>Žádný ukrajinský spisovatel první třetiny 20. století neměl takovou popularitu a takové množství vydaných knih. </a:t>
            </a:r>
            <a:endParaRPr kumimoji="0" lang="cs-CZ" b="0" i="0" u="none" strike="noStrike" cap="none" normalizeH="0" baseline="0" dirty="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383418" y="4793685"/>
            <a:ext cx="47525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b="1" i="0" strike="noStrike" cap="none" normalizeH="0" baseline="0" dirty="0" err="1">
                <a:ln>
                  <a:noFill/>
                </a:ln>
                <a:solidFill>
                  <a:srgbClr val="0070C0"/>
                </a:solidFill>
                <a:effectLst/>
                <a:latin typeface="Arial Narrow" pitchFamily="34" charset="0"/>
                <a:ea typeface="Times New Roman" pitchFamily="18" charset="0"/>
                <a:cs typeface="Arial" pitchFamily="34" charset="0"/>
              </a:rPr>
              <a:t>Vynnyčenkova</a:t>
            </a:r>
            <a:r>
              <a:rPr kumimoji="0" lang="cs-CZ" b="1" i="0" strike="noStrike" cap="none" normalizeH="0" baseline="0" dirty="0">
                <a:ln>
                  <a:noFill/>
                </a:ln>
                <a:solidFill>
                  <a:srgbClr val="0070C0"/>
                </a:solidFill>
                <a:effectLst/>
                <a:latin typeface="Arial Narrow" pitchFamily="34" charset="0"/>
                <a:ea typeface="Times New Roman" pitchFamily="18" charset="0"/>
                <a:cs typeface="Arial" pitchFamily="34" charset="0"/>
              </a:rPr>
              <a:t> díla se vyznačovala pestrostí žánrovou, tematickou i formální a stejně různorodé a protichůdné byly ohlasy a kritiky jeho děl. </a:t>
            </a:r>
            <a:endParaRPr kumimoji="0" lang="cs-CZ" b="0" i="0" strike="noStrike" cap="none" normalizeH="0" baseline="0" dirty="0">
              <a:ln>
                <a:noFill/>
              </a:ln>
              <a:solidFill>
                <a:schemeClr val="tx1"/>
              </a:solidFill>
              <a:effectLst/>
              <a:latin typeface="Arial" pitchFamily="34" charset="0"/>
              <a:cs typeface="Arial" pitchFamily="34" charset="0"/>
            </a:endParaRPr>
          </a:p>
        </p:txBody>
      </p:sp>
      <p:pic>
        <p:nvPicPr>
          <p:cNvPr id="3" name="Obrázek 2" descr="Obsah obrázku text, osoba, muž, staré&#10;&#10;Popis byl vytvořen automaticky">
            <a:extLst>
              <a:ext uri="{FF2B5EF4-FFF2-40B4-BE49-F238E27FC236}">
                <a16:creationId xmlns:a16="http://schemas.microsoft.com/office/drawing/2014/main" id="{88271D4E-23B6-4ED3-9FB3-6213C3E7E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852" y="1156746"/>
            <a:ext cx="3216823" cy="4442103"/>
          </a:xfrm>
          <a:prstGeom prst="rect">
            <a:avLst/>
          </a:prstGeom>
        </p:spPr>
      </p:pic>
      <p:sp>
        <p:nvSpPr>
          <p:cNvPr id="11" name="TextovéPole 10">
            <a:extLst>
              <a:ext uri="{FF2B5EF4-FFF2-40B4-BE49-F238E27FC236}">
                <a16:creationId xmlns:a16="http://schemas.microsoft.com/office/drawing/2014/main" id="{1BA15563-BBD1-4010-BF4A-5A0FF858B5DA}"/>
              </a:ext>
            </a:extLst>
          </p:cNvPr>
          <p:cNvSpPr txBox="1"/>
          <p:nvPr/>
        </p:nvSpPr>
        <p:spPr>
          <a:xfrm>
            <a:off x="5846767" y="5717015"/>
            <a:ext cx="5419816" cy="215444"/>
          </a:xfrm>
          <a:prstGeom prst="rect">
            <a:avLst/>
          </a:prstGeom>
          <a:noFill/>
        </p:spPr>
        <p:txBody>
          <a:bodyPr wrap="square">
            <a:spAutoFit/>
          </a:bodyPr>
          <a:lstStyle/>
          <a:p>
            <a:r>
              <a:rPr lang="cs-CZ" sz="800" dirty="0"/>
              <a:t>https://ukrlit.net/biography/vinnichenko.html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23528" y="332656"/>
            <a:ext cx="8572560" cy="923330"/>
          </a:xfrm>
          <a:prstGeom prst="rect">
            <a:avLst/>
          </a:prstGeom>
        </p:spPr>
        <p:txBody>
          <a:bodyPr wrap="square">
            <a:spAutoFit/>
          </a:bodyPr>
          <a:lstStyle/>
          <a:p>
            <a:pPr marL="361950" indent="-361950">
              <a:buFont typeface="Arial" pitchFamily="34" charset="0"/>
              <a:buChar char="•"/>
            </a:pPr>
            <a:r>
              <a:rPr lang="cs-CZ" dirty="0"/>
              <a:t>Pocítil puls doby a vytvořil </a:t>
            </a:r>
            <a:r>
              <a:rPr lang="cs-CZ" b="1" u="sng" dirty="0"/>
              <a:t>celý cyklus sociálně-psychologických povídek, románů a dramat</a:t>
            </a:r>
            <a:r>
              <a:rPr lang="cs-CZ" dirty="0"/>
              <a:t>, jež reflektovaly filozoficko-morální problémy moderní západoevropské tvorby </a:t>
            </a:r>
            <a:r>
              <a:rPr lang="cs-CZ" dirty="0" err="1"/>
              <a:t>Hauptmanna</a:t>
            </a:r>
            <a:r>
              <a:rPr lang="cs-CZ" dirty="0"/>
              <a:t>, </a:t>
            </a:r>
            <a:r>
              <a:rPr lang="cs-CZ" dirty="0" err="1"/>
              <a:t>Hamsuna</a:t>
            </a:r>
            <a:r>
              <a:rPr lang="cs-CZ" dirty="0"/>
              <a:t>, </a:t>
            </a:r>
            <a:r>
              <a:rPr lang="cs-CZ" dirty="0" err="1"/>
              <a:t>Strindberga</a:t>
            </a:r>
            <a:r>
              <a:rPr lang="cs-CZ" dirty="0"/>
              <a:t>, Ibsena, </a:t>
            </a:r>
            <a:r>
              <a:rPr lang="cs-CZ" dirty="0" err="1"/>
              <a:t>Maeterlincka</a:t>
            </a:r>
            <a:r>
              <a:rPr lang="cs-CZ" dirty="0"/>
              <a:t> a dalších</a:t>
            </a:r>
          </a:p>
        </p:txBody>
      </p:sp>
      <p:sp>
        <p:nvSpPr>
          <p:cNvPr id="22530" name="Rectangle 2"/>
          <p:cNvSpPr>
            <a:spLocks noChangeArrowheads="1"/>
          </p:cNvSpPr>
          <p:nvPr/>
        </p:nvSpPr>
        <p:spPr bwMode="auto">
          <a:xfrm>
            <a:off x="251520" y="148478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lvl="3" indent="-361950" algn="just" fontAlgn="base">
              <a:spcBef>
                <a:spcPct val="0"/>
              </a:spcBef>
              <a:spcAft>
                <a:spcPct val="0"/>
              </a:spcAft>
              <a:buFontTx/>
              <a:buChar char="•"/>
              <a:tabLst>
                <a:tab pos="2286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Prověřování hrdinů v </a:t>
            </a:r>
            <a:r>
              <a:rPr lang="cs-CZ" sz="2000" b="1" dirty="0">
                <a:latin typeface="Arial Narrow" pitchFamily="34" charset="0"/>
                <a:ea typeface="Times New Roman" pitchFamily="18" charset="0"/>
              </a:rPr>
              <a:t>extr</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émních morálně-psychologických situacích</a:t>
            </a:r>
          </a:p>
          <a:p>
            <a:pPr marL="361950" lvl="3" indent="-361950" algn="just" fontAlgn="base">
              <a:spcBef>
                <a:spcPct val="0"/>
              </a:spcBef>
              <a:spcAft>
                <a:spcPct val="0"/>
              </a:spcAft>
              <a:buFontTx/>
              <a:buChar char="•"/>
              <a:tabLst>
                <a:tab pos="2286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Dilemata</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(rozumu a citu, vědomí a instinktu, povinnosti a vlastních tužeb)</a:t>
            </a:r>
            <a:endParaRPr kumimoji="0" lang="cs-CZ" sz="2000" b="0" i="0" u="none" strike="noStrike" cap="none" normalizeH="0" baseline="0" dirty="0">
              <a:ln>
                <a:noFill/>
              </a:ln>
              <a:solidFill>
                <a:schemeClr val="tx1"/>
              </a:solidFill>
              <a:effectLst/>
              <a:latin typeface="Arial" pitchFamily="34" charset="0"/>
            </a:endParaRPr>
          </a:p>
        </p:txBody>
      </p:sp>
      <p:sp>
        <p:nvSpPr>
          <p:cNvPr id="22531" name="Rectangle 3"/>
          <p:cNvSpPr>
            <a:spLocks noChangeArrowheads="1"/>
          </p:cNvSpPr>
          <p:nvPr/>
        </p:nvSpPr>
        <p:spPr bwMode="auto">
          <a:xfrm>
            <a:off x="0" y="3212976"/>
            <a:ext cx="86439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tab pos="5600700" algn="l"/>
                <a:tab pos="5943600" algn="l"/>
              </a:tabLst>
            </a:pPr>
            <a:r>
              <a:rPr kumimoji="0" lang="cs-CZ" sz="2000" b="0" i="1" u="none" strike="noStrike" cap="none" normalizeH="0" baseline="0" dirty="0" err="1">
                <a:ln>
                  <a:noFill/>
                </a:ln>
                <a:solidFill>
                  <a:schemeClr val="tx1"/>
                </a:solidFill>
                <a:effectLst/>
                <a:latin typeface="Arial Narrow" pitchFamily="34" charset="0"/>
                <a:ea typeface="Times New Roman" pitchFamily="18" charset="0"/>
              </a:rPr>
              <a:t>This</a:t>
            </a:r>
            <a:r>
              <a:rPr kumimoji="0" lang="cs-CZ" sz="2000" b="0" i="1" u="none" strike="noStrike" cap="none" normalizeH="0" baseline="0" dirty="0">
                <a:ln>
                  <a:noFill/>
                </a:ln>
                <a:solidFill>
                  <a:schemeClr val="tx1"/>
                </a:solidFill>
                <a:effectLst/>
                <a:latin typeface="Arial Narrow" pitchFamily="34" charset="0"/>
                <a:ea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rPr>
              <a:t>above</a:t>
            </a:r>
            <a:r>
              <a:rPr kumimoji="0" lang="cs-CZ" sz="2000" b="0" i="1" u="none" strike="noStrike" cap="none" normalizeH="0" baseline="0" dirty="0">
                <a:ln>
                  <a:noFill/>
                </a:ln>
                <a:solidFill>
                  <a:schemeClr val="tx1"/>
                </a:solidFill>
                <a:effectLst/>
                <a:latin typeface="Arial Narrow" pitchFamily="34" charset="0"/>
                <a:ea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rPr>
              <a:t>all</a:t>
            </a:r>
            <a:r>
              <a:rPr kumimoji="0" lang="cs-CZ" sz="2000" b="0" i="1" u="none" strike="noStrike" cap="none" normalizeH="0" baseline="0" dirty="0">
                <a:ln>
                  <a:noFill/>
                </a:ln>
                <a:solidFill>
                  <a:schemeClr val="tx1"/>
                </a:solidFill>
                <a:effectLst/>
                <a:latin typeface="Arial Narrow" pitchFamily="34" charset="0"/>
                <a:ea typeface="Times New Roman" pitchFamily="18" charset="0"/>
              </a:rPr>
              <a:t>, - </a:t>
            </a:r>
            <a:r>
              <a:rPr kumimoji="0" lang="cs-CZ" sz="2000" b="1" i="1" u="none" strike="noStrike" cap="none" normalizeH="0" baseline="0" dirty="0">
                <a:ln>
                  <a:noFill/>
                </a:ln>
                <a:solidFill>
                  <a:schemeClr val="tx1"/>
                </a:solidFill>
                <a:effectLst/>
                <a:latin typeface="Arial Narrow" pitchFamily="34" charset="0"/>
                <a:ea typeface="Times New Roman" pitchFamily="18" charset="0"/>
              </a:rPr>
              <a:t>to </a:t>
            </a:r>
            <a:r>
              <a:rPr kumimoji="0" lang="cs-CZ" sz="2000" b="1" i="1" u="none" strike="noStrike" cap="none" normalizeH="0" baseline="0" dirty="0" err="1">
                <a:ln>
                  <a:noFill/>
                </a:ln>
                <a:solidFill>
                  <a:schemeClr val="tx1"/>
                </a:solidFill>
                <a:effectLst/>
                <a:latin typeface="Arial Narrow" pitchFamily="34" charset="0"/>
                <a:ea typeface="Times New Roman" pitchFamily="18" charset="0"/>
              </a:rPr>
              <a:t>thine</a:t>
            </a:r>
            <a:r>
              <a:rPr kumimoji="0" lang="cs-CZ" sz="2000" b="1" i="1" u="none" strike="noStrike" cap="none" normalizeH="0" baseline="0" dirty="0">
                <a:ln>
                  <a:noFill/>
                </a:ln>
                <a:solidFill>
                  <a:schemeClr val="tx1"/>
                </a:solidFill>
                <a:effectLst/>
                <a:latin typeface="Arial Narrow" pitchFamily="34" charset="0"/>
                <a:ea typeface="Times New Roman" pitchFamily="18" charset="0"/>
              </a:rPr>
              <a:t> </a:t>
            </a:r>
            <a:r>
              <a:rPr kumimoji="0" lang="cs-CZ" sz="2000" b="1" i="1" u="none" strike="noStrike" cap="none" normalizeH="0" baseline="0" dirty="0" err="1">
                <a:ln>
                  <a:noFill/>
                </a:ln>
                <a:solidFill>
                  <a:schemeClr val="tx1"/>
                </a:solidFill>
                <a:effectLst/>
                <a:latin typeface="Arial Narrow" pitchFamily="34" charset="0"/>
                <a:ea typeface="Times New Roman" pitchFamily="18" charset="0"/>
              </a:rPr>
              <a:t>ownself</a:t>
            </a:r>
            <a:r>
              <a:rPr kumimoji="0" lang="cs-CZ" sz="2000" b="1" i="1" u="none" strike="noStrike" cap="none" normalizeH="0" baseline="0" dirty="0">
                <a:ln>
                  <a:noFill/>
                </a:ln>
                <a:solidFill>
                  <a:schemeClr val="tx1"/>
                </a:solidFill>
                <a:effectLst/>
                <a:latin typeface="Arial Narrow" pitchFamily="34" charset="0"/>
                <a:ea typeface="Times New Roman" pitchFamily="18" charset="0"/>
              </a:rPr>
              <a:t> </a:t>
            </a:r>
            <a:r>
              <a:rPr kumimoji="0" lang="cs-CZ" sz="2000" b="1" i="1" u="none" strike="noStrike" cap="none" normalizeH="0" baseline="0" dirty="0" err="1">
                <a:ln>
                  <a:noFill/>
                </a:ln>
                <a:solidFill>
                  <a:schemeClr val="tx1"/>
                </a:solidFill>
                <a:effectLst/>
                <a:latin typeface="Arial Narrow" pitchFamily="34" charset="0"/>
                <a:ea typeface="Times New Roman" pitchFamily="18" charset="0"/>
              </a:rPr>
              <a:t>be</a:t>
            </a:r>
            <a:r>
              <a:rPr kumimoji="0" lang="cs-CZ" sz="2000" b="1" i="1" u="none" strike="noStrike" cap="none" normalizeH="0" baseline="0" dirty="0">
                <a:ln>
                  <a:noFill/>
                </a:ln>
                <a:solidFill>
                  <a:schemeClr val="tx1"/>
                </a:solidFill>
                <a:effectLst/>
                <a:latin typeface="Arial Narrow" pitchFamily="34" charset="0"/>
                <a:ea typeface="Times New Roman" pitchFamily="18" charset="0"/>
              </a:rPr>
              <a:t> </a:t>
            </a:r>
            <a:r>
              <a:rPr kumimoji="0" lang="cs-CZ" sz="2000" b="1" i="1" u="none" strike="noStrike" cap="none" normalizeH="0" baseline="0" dirty="0" err="1">
                <a:ln>
                  <a:noFill/>
                </a:ln>
                <a:solidFill>
                  <a:schemeClr val="tx1"/>
                </a:solidFill>
                <a:effectLst/>
                <a:latin typeface="Arial Narrow" pitchFamily="34" charset="0"/>
                <a:ea typeface="Times New Roman" pitchFamily="18" charset="0"/>
              </a:rPr>
              <a:t>true</a:t>
            </a:r>
            <a:endParaRPr kumimoji="0" lang="cs-CZ" sz="2000" b="0" i="0" u="none" strike="noStrike" cap="none" normalizeH="0" baseline="0" dirty="0">
              <a:ln>
                <a:noFill/>
              </a:ln>
              <a:solidFill>
                <a:schemeClr val="tx1"/>
              </a:solidFill>
              <a:effectLst/>
              <a:latin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5600700" algn="l"/>
                <a:tab pos="5943600" algn="l"/>
              </a:tabLst>
            </a:pP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And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it</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must</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follow</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as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the</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night</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the</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day</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a:t>
            </a:r>
            <a:endParaRPr kumimoji="0" lang="cs-CZ" sz="2000" b="0" i="0" u="none" strike="noStrike" cap="none" normalizeH="0" baseline="0" dirty="0">
              <a:ln>
                <a:noFill/>
              </a:ln>
              <a:solidFill>
                <a:schemeClr val="tx1"/>
              </a:solidFill>
              <a:effectLst/>
              <a:latin typeface="Arial" pitchFamily="34" charset="0"/>
              <a:sym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5600700" algn="l"/>
                <a:tab pos="5943600" algn="l"/>
              </a:tabLst>
            </a:pP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Thou</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canst</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not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then</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be</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false</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to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sym typeface="Times New Roman" pitchFamily="18" charset="0"/>
              </a:rPr>
              <a:t>any</a:t>
            </a:r>
            <a:r>
              <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rPr>
              <a:t> man.</a:t>
            </a:r>
            <a:endPar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5600700" algn="l"/>
                <a:tab pos="5943600" algn="l"/>
              </a:tabLst>
            </a:pPr>
            <a:r>
              <a:rPr kumimoji="0" lang="cs-CZ" sz="2000" b="0" i="1" u="none" strike="noStrike" cap="none" normalizeH="0" baseline="0" dirty="0" err="1">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Farewell</a:t>
            </a:r>
            <a:r>
              <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 my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blessing</a:t>
            </a:r>
            <a:r>
              <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season</a:t>
            </a:r>
            <a:r>
              <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this</a:t>
            </a:r>
            <a:r>
              <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 in </a:t>
            </a:r>
            <a:r>
              <a:rPr kumimoji="0" lang="cs-CZ" sz="2000" b="0" i="1" u="none" strike="noStrike" cap="none" normalizeH="0" baseline="0" dirty="0" err="1">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thee</a:t>
            </a:r>
            <a:r>
              <a:rPr kumimoji="0" lang="cs-CZ" sz="20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sym typeface="Times New Roman" pitchFamily="18" charset="0"/>
              </a:rPr>
              <a:t>!</a:t>
            </a:r>
            <a:r>
              <a:rPr kumimoji="0" lang="cs-CZ" sz="2000" b="0" i="0" u="none" strike="noStrike" cap="none" normalizeH="0" baseline="0" dirty="0">
                <a:ln>
                  <a:noFill/>
                </a:ln>
                <a:solidFill>
                  <a:schemeClr val="tx1"/>
                </a:solidFill>
                <a:effectLst/>
                <a:latin typeface="Arial" pitchFamily="34" charset="0"/>
                <a:sym typeface="Times New Roman" pitchFamily="18" charset="0"/>
              </a:rPr>
              <a:t> </a:t>
            </a:r>
            <a:endParaRPr kumimoji="0" lang="cs-CZ" sz="2000" b="0" i="1" u="none" strike="noStrike" cap="none" normalizeH="0" baseline="0" dirty="0">
              <a:ln>
                <a:noFill/>
              </a:ln>
              <a:solidFill>
                <a:schemeClr val="tx1"/>
              </a:solidFill>
              <a:effectLst/>
              <a:latin typeface="Arial Narrow" pitchFamily="34" charset="0"/>
              <a:ea typeface="Times New Roman" pitchFamily="18" charset="0"/>
              <a:sym typeface="Times New Roman" pitchFamily="18" charset="0"/>
            </a:endParaRPr>
          </a:p>
        </p:txBody>
      </p:sp>
      <p:sp>
        <p:nvSpPr>
          <p:cNvPr id="9" name="Obdélník 8"/>
          <p:cNvSpPr/>
          <p:nvPr/>
        </p:nvSpPr>
        <p:spPr>
          <a:xfrm>
            <a:off x="323528" y="2564904"/>
            <a:ext cx="4924297" cy="461665"/>
          </a:xfrm>
          <a:prstGeom prst="rect">
            <a:avLst/>
          </a:prstGeom>
        </p:spPr>
        <p:txBody>
          <a:bodyPr wrap="none">
            <a:spAutoFit/>
          </a:bodyPr>
          <a:lstStyle/>
          <a:p>
            <a:r>
              <a:rPr lang="cs-CZ" sz="2400" b="1" u="sng" dirty="0">
                <a:solidFill>
                  <a:srgbClr val="7030A0"/>
                </a:solidFill>
              </a:rPr>
              <a:t>Věrnost sobě - </a:t>
            </a:r>
            <a:r>
              <a:rPr lang="cs-CZ" sz="2400" b="1" u="sng" dirty="0" err="1">
                <a:solidFill>
                  <a:srgbClr val="7030A0"/>
                </a:solidFill>
              </a:rPr>
              <a:t>будь</a:t>
            </a:r>
            <a:r>
              <a:rPr lang="cs-CZ" sz="2400" b="1" u="sng" dirty="0">
                <a:solidFill>
                  <a:srgbClr val="7030A0"/>
                </a:solidFill>
              </a:rPr>
              <a:t> </a:t>
            </a:r>
            <a:r>
              <a:rPr lang="cs-CZ" sz="2400" b="1" u="sng" dirty="0" err="1">
                <a:solidFill>
                  <a:srgbClr val="7030A0"/>
                </a:solidFill>
              </a:rPr>
              <a:t>чесний</a:t>
            </a:r>
            <a:r>
              <a:rPr lang="cs-CZ" sz="2400" b="1" u="sng" dirty="0">
                <a:solidFill>
                  <a:srgbClr val="7030A0"/>
                </a:solidFill>
              </a:rPr>
              <a:t> </a:t>
            </a:r>
            <a:r>
              <a:rPr lang="cs-CZ" sz="2400" b="1" u="sng" dirty="0" err="1">
                <a:solidFill>
                  <a:srgbClr val="7030A0"/>
                </a:solidFill>
              </a:rPr>
              <a:t>із</a:t>
            </a:r>
            <a:r>
              <a:rPr lang="cs-CZ" sz="2400" b="1" u="sng" dirty="0">
                <a:solidFill>
                  <a:srgbClr val="7030A0"/>
                </a:solidFill>
              </a:rPr>
              <a:t> </a:t>
            </a:r>
            <a:r>
              <a:rPr lang="cs-CZ" sz="2400" b="1" u="sng" dirty="0" err="1">
                <a:solidFill>
                  <a:srgbClr val="7030A0"/>
                </a:solidFill>
              </a:rPr>
              <a:t>собою</a:t>
            </a:r>
            <a:endParaRPr lang="cs-CZ" sz="2400" u="sng" dirty="0">
              <a:solidFill>
                <a:srgbClr val="7030A0"/>
              </a:solidFill>
            </a:endParaRPr>
          </a:p>
        </p:txBody>
      </p:sp>
      <p:sp>
        <p:nvSpPr>
          <p:cNvPr id="22532" name="Rectangle 4"/>
          <p:cNvSpPr>
            <a:spLocks noChangeArrowheads="1"/>
          </p:cNvSpPr>
          <p:nvPr/>
        </p:nvSpPr>
        <p:spPr bwMode="auto">
          <a:xfrm>
            <a:off x="0" y="4941168"/>
            <a:ext cx="8929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3275" lvl="1" indent="-346075" algn="just" fontAlgn="base">
              <a:spcBef>
                <a:spcPct val="0"/>
              </a:spcBef>
              <a:spcAft>
                <a:spcPct val="0"/>
              </a:spcAft>
              <a:buFont typeface="Wingdings" pitchFamily="2" charset="2"/>
              <a:buChar char="q"/>
              <a:tabLst>
                <a:tab pos="2286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odsouzení za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propagování „nové morálky“, za hlásání krajního individualismu a egoismu</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a:t>
            </a:r>
            <a:endParaRPr kumimoji="0" lang="cs-CZ" sz="2000" b="0" i="0" u="none" strike="noStrike" cap="none" normalizeH="0" baseline="0" dirty="0">
              <a:ln>
                <a:noFill/>
              </a:ln>
              <a:solidFill>
                <a:schemeClr val="tx1"/>
              </a:solidFill>
              <a:effectLst/>
              <a:latin typeface="Arial" pitchFamily="34" charset="0"/>
            </a:endParaRPr>
          </a:p>
        </p:txBody>
      </p:sp>
      <p:sp>
        <p:nvSpPr>
          <p:cNvPr id="16385" name="Rectangle 1"/>
          <p:cNvSpPr>
            <a:spLocks noChangeArrowheads="1"/>
          </p:cNvSpPr>
          <p:nvPr/>
        </p:nvSpPr>
        <p:spPr bwMode="auto">
          <a:xfrm>
            <a:off x="3635896" y="3212976"/>
            <a:ext cx="66247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A především: sám sobě zůstaň věren,</a:t>
            </a:r>
            <a:endParaRPr kumimoji="0" lang="cs-CZ" sz="20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a z toho poplyne jak z noci den,</a:t>
            </a:r>
            <a:endParaRPr kumimoji="0" lang="cs-CZ" sz="20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že budeš nezáludný také k jiným.</a:t>
            </a:r>
            <a:endParaRPr kumimoji="0" lang="cs-CZ" sz="20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Buď zdráv! Mé požehnání </a:t>
            </a:r>
            <a:r>
              <a:rPr kumimoji="0" lang="cs-CZ" sz="2000" b="0" i="0" u="none" strike="noStrike" cap="none" normalizeH="0" baseline="0" dirty="0" err="1">
                <a:ln>
                  <a:noFill/>
                </a:ln>
                <a:solidFill>
                  <a:schemeClr val="tx1"/>
                </a:solidFill>
                <a:effectLst/>
                <a:latin typeface="Arial Narrow" pitchFamily="34" charset="0"/>
                <a:ea typeface="Times New Roman" pitchFamily="18" charset="0"/>
              </a:rPr>
              <a:t>spomoziž</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ti k tomu!</a:t>
            </a:r>
            <a:endParaRPr kumimoji="0" lang="cs-CZ" sz="2000" b="0" i="0" u="none" strike="noStrike" cap="none" normalizeH="0" baseline="0" dirty="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2530"/>
                                        </p:tgtEl>
                                        <p:attrNameLst>
                                          <p:attrName>style.visibility</p:attrName>
                                        </p:attrNameLst>
                                      </p:cBhvr>
                                      <p:to>
                                        <p:strVal val="visible"/>
                                      </p:to>
                                    </p:set>
                                    <p:animScale>
                                      <p:cBhvr>
                                        <p:cTn id="14" dur="1000" decel="50000" fill="hold">
                                          <p:stCondLst>
                                            <p:cond delay="0"/>
                                          </p:stCondLst>
                                        </p:cTn>
                                        <p:tgtEl>
                                          <p:spTgt spid="225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2530"/>
                                        </p:tgtEl>
                                        <p:attrNameLst>
                                          <p:attrName>ppt_x</p:attrName>
                                          <p:attrName>ppt_y</p:attrName>
                                        </p:attrNameLst>
                                      </p:cBhvr>
                                    </p:animMotion>
                                    <p:animEffect transition="in" filter="fade">
                                      <p:cBhvr>
                                        <p:cTn id="16" dur="10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800" decel="100000"/>
                                        <p:tgtEl>
                                          <p:spTgt spid="9">
                                            <p:txEl>
                                              <p:pRg st="0" end="0"/>
                                            </p:txEl>
                                          </p:spTgt>
                                        </p:tgtEl>
                                      </p:cBhvr>
                                    </p:animEffect>
                                    <p:anim calcmode="lin" valueType="num">
                                      <p:cBhvr>
                                        <p:cTn id="22"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22531"/>
                                        </p:tgtEl>
                                        <p:attrNameLst>
                                          <p:attrName>style.visibility</p:attrName>
                                        </p:attrNameLst>
                                      </p:cBhvr>
                                      <p:to>
                                        <p:strVal val="visible"/>
                                      </p:to>
                                    </p:set>
                                    <p:animEffect transition="in" filter="fade">
                                      <p:cBhvr>
                                        <p:cTn id="31" dur="800" decel="100000"/>
                                        <p:tgtEl>
                                          <p:spTgt spid="22531"/>
                                        </p:tgtEl>
                                      </p:cBhvr>
                                    </p:animEffect>
                                    <p:anim calcmode="lin" valueType="num">
                                      <p:cBhvr>
                                        <p:cTn id="32" dur="800" decel="100000" fill="hold"/>
                                        <p:tgtEl>
                                          <p:spTgt spid="22531"/>
                                        </p:tgtEl>
                                        <p:attrNameLst>
                                          <p:attrName>style.rotation</p:attrName>
                                        </p:attrNameLst>
                                      </p:cBhvr>
                                      <p:tavLst>
                                        <p:tav tm="0">
                                          <p:val>
                                            <p:fltVal val="-90"/>
                                          </p:val>
                                        </p:tav>
                                        <p:tav tm="100000">
                                          <p:val>
                                            <p:fltVal val="0"/>
                                          </p:val>
                                        </p:tav>
                                      </p:tavLst>
                                    </p:anim>
                                    <p:anim calcmode="lin" valueType="num">
                                      <p:cBhvr>
                                        <p:cTn id="33" dur="800" decel="100000" fill="hold"/>
                                        <p:tgtEl>
                                          <p:spTgt spid="22531"/>
                                        </p:tgtEl>
                                        <p:attrNameLst>
                                          <p:attrName>ppt_x</p:attrName>
                                        </p:attrNameLst>
                                      </p:cBhvr>
                                      <p:tavLst>
                                        <p:tav tm="0">
                                          <p:val>
                                            <p:strVal val="#ppt_x+0.4"/>
                                          </p:val>
                                        </p:tav>
                                        <p:tav tm="100000">
                                          <p:val>
                                            <p:strVal val="#ppt_x-0.05"/>
                                          </p:val>
                                        </p:tav>
                                      </p:tavLst>
                                    </p:anim>
                                    <p:anim calcmode="lin" valueType="num">
                                      <p:cBhvr>
                                        <p:cTn id="34" dur="800" decel="100000" fill="hold"/>
                                        <p:tgtEl>
                                          <p:spTgt spid="2253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253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2531"/>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22532"/>
                                        </p:tgtEl>
                                        <p:attrNameLst>
                                          <p:attrName>style.visibility</p:attrName>
                                        </p:attrNameLst>
                                      </p:cBhvr>
                                      <p:to>
                                        <p:strVal val="visible"/>
                                      </p:to>
                                    </p:set>
                                    <p:anim calcmode="lin" valueType="num">
                                      <p:cBhvr>
                                        <p:cTn id="41" dur="500" fill="hold"/>
                                        <p:tgtEl>
                                          <p:spTgt spid="22532"/>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2532"/>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2532"/>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530" grpId="0"/>
      <p:bldP spid="22531" grpId="0"/>
      <p:bldP spid="22532" grpId="0"/>
      <p:bldP spid="163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1520" y="260648"/>
            <a:ext cx="86409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Lst>
            </a:pPr>
            <a:r>
              <a:rPr kumimoji="0" lang="cs-CZ" sz="2400" b="1" i="0" u="none" strike="noStrike" cap="none" normalizeH="0" baseline="0" dirty="0">
                <a:ln>
                  <a:noFill/>
                </a:ln>
                <a:solidFill>
                  <a:srgbClr val="0070C0"/>
                </a:solidFill>
                <a:effectLst/>
                <a:latin typeface="Arial Narrow" pitchFamily="34" charset="0"/>
                <a:ea typeface="Times New Roman" pitchFamily="18" charset="0"/>
              </a:rPr>
              <a:t>Teorie „věrnost sobě“ spočívá v </a:t>
            </a:r>
            <a:r>
              <a:rPr kumimoji="0" lang="cs-CZ" sz="2400" b="1" i="0" u="none" strike="noStrike" cap="none" normalizeH="0" baseline="0" dirty="0">
                <a:ln>
                  <a:noFill/>
                </a:ln>
                <a:solidFill>
                  <a:srgbClr val="7030A0"/>
                </a:solidFill>
                <a:effectLst/>
                <a:latin typeface="Arial Narrow" pitchFamily="34" charset="0"/>
                <a:ea typeface="Times New Roman" pitchFamily="18" charset="0"/>
              </a:rPr>
              <a:t>jednotě myšlenky, citu a jednání a je protikladem disharmonie a rozporu mezi slovem a skutkem</a:t>
            </a:r>
            <a:r>
              <a:rPr kumimoji="0" lang="cs-CZ" sz="2400" b="1" i="0" u="none" strike="noStrike" cap="none" normalizeH="0" baseline="0" dirty="0">
                <a:ln>
                  <a:noFill/>
                </a:ln>
                <a:solidFill>
                  <a:srgbClr val="0070C0"/>
                </a:solidFill>
                <a:effectLst/>
                <a:latin typeface="Arial Narrow" pitchFamily="34" charset="0"/>
                <a:ea typeface="Times New Roman" pitchFamily="18" charset="0"/>
              </a:rPr>
              <a:t>. </a:t>
            </a:r>
            <a:endParaRPr kumimoji="0" lang="cs-CZ" sz="2400" b="0" i="0" u="none" strike="noStrike" cap="none" normalizeH="0" baseline="0" dirty="0">
              <a:ln>
                <a:noFill/>
              </a:ln>
              <a:solidFill>
                <a:schemeClr val="tx1"/>
              </a:solidFill>
              <a:effectLst/>
              <a:latin typeface="Arial" pitchFamily="34" charset="0"/>
            </a:endParaRPr>
          </a:p>
        </p:txBody>
      </p:sp>
      <p:pic>
        <p:nvPicPr>
          <p:cNvPr id="5" name="Obrázek 4" descr="Obsah obrázku budova, staré, podepsat, fotka&#10;&#10;Popis byl vytvořen automaticky">
            <a:extLst>
              <a:ext uri="{FF2B5EF4-FFF2-40B4-BE49-F238E27FC236}">
                <a16:creationId xmlns:a16="http://schemas.microsoft.com/office/drawing/2014/main" id="{3A9BAFD6-87BC-4874-9E3B-9CA935777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412776"/>
            <a:ext cx="3560600" cy="4824536"/>
          </a:xfrm>
          <a:prstGeom prst="rect">
            <a:avLst/>
          </a:prstGeom>
        </p:spPr>
      </p:pic>
      <p:pic>
        <p:nvPicPr>
          <p:cNvPr id="6" name="Obrázek 5" descr="Obsah obrázku kobereček, nábytek&#10;&#10;Popis byl vytvořen automaticky">
            <a:extLst>
              <a:ext uri="{FF2B5EF4-FFF2-40B4-BE49-F238E27FC236}">
                <a16:creationId xmlns:a16="http://schemas.microsoft.com/office/drawing/2014/main" id="{9F6EDF9E-44B5-44F3-85E5-C821110A0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2776"/>
            <a:ext cx="2880320" cy="48245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20" y="285728"/>
            <a:ext cx="3568606"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Koncepce hrdiny nové doby</a:t>
            </a:r>
            <a:endParaRPr kumimoji="0" lang="cs-CZ" sz="2400" b="0" i="0" u="none" strike="noStrike" cap="none" normalizeH="0" baseline="0" dirty="0">
              <a:ln>
                <a:noFill/>
              </a:ln>
              <a:solidFill>
                <a:schemeClr val="tx1"/>
              </a:solidFill>
              <a:effectLst/>
              <a:latin typeface="Arial" pitchFamily="34" charset="0"/>
            </a:endParaRPr>
          </a:p>
        </p:txBody>
      </p:sp>
      <p:sp>
        <p:nvSpPr>
          <p:cNvPr id="23554" name="Rectangle 2"/>
          <p:cNvSpPr>
            <a:spLocks noChangeArrowheads="1"/>
          </p:cNvSpPr>
          <p:nvPr/>
        </p:nvSpPr>
        <p:spPr bwMode="auto">
          <a:xfrm>
            <a:off x="285720" y="857232"/>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228600" algn="l"/>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hrdina výrazně individualistického vědomí, nezřídka s tendencí dráždit občanskou myšlenku a tradiční estetický vkus.</a:t>
            </a:r>
            <a:endParaRPr kumimoji="0" lang="cs-CZ" sz="2000" b="0" i="0" u="none" strike="noStrike" cap="none" normalizeH="0" baseline="0" dirty="0">
              <a:ln>
                <a:noFill/>
              </a:ln>
              <a:solidFill>
                <a:schemeClr val="tx1"/>
              </a:solidFill>
              <a:effectLst/>
              <a:latin typeface="Arial" pitchFamily="34" charset="0"/>
            </a:endParaRPr>
          </a:p>
        </p:txBody>
      </p:sp>
      <p:sp>
        <p:nvSpPr>
          <p:cNvPr id="6" name="Obdélník 5"/>
          <p:cNvSpPr/>
          <p:nvPr/>
        </p:nvSpPr>
        <p:spPr>
          <a:xfrm>
            <a:off x="285720" y="1571612"/>
            <a:ext cx="2741520" cy="400110"/>
          </a:xfrm>
          <a:prstGeom prst="rect">
            <a:avLst/>
          </a:prstGeom>
        </p:spPr>
        <p:txBody>
          <a:bodyPr wrap="none">
            <a:spAutoFit/>
          </a:bodyPr>
          <a:lstStyle/>
          <a:p>
            <a:pPr marL="361950" indent="-361950">
              <a:buFont typeface="Wingdings" pitchFamily="2" charset="2"/>
              <a:buChar char="q"/>
            </a:pPr>
            <a:r>
              <a:rPr lang="cs-CZ" sz="2000" b="1" dirty="0"/>
              <a:t>rysy faustovské duše</a:t>
            </a:r>
          </a:p>
        </p:txBody>
      </p:sp>
      <p:sp>
        <p:nvSpPr>
          <p:cNvPr id="23555" name="Rectangle 3"/>
          <p:cNvSpPr>
            <a:spLocks noChangeArrowheads="1"/>
          </p:cNvSpPr>
          <p:nvPr/>
        </p:nvSpPr>
        <p:spPr bwMode="auto">
          <a:xfrm>
            <a:off x="214282" y="2285992"/>
            <a:ext cx="87154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rgbClr val="C00000"/>
                </a:solidFill>
                <a:effectLst/>
                <a:latin typeface="Arial Narrow" pitchFamily="34" charset="0"/>
                <a:ea typeface="Times New Roman" pitchFamily="18" charset="0"/>
              </a:rPr>
              <a:t>F.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Nietzsche</a:t>
            </a:r>
            <a:r>
              <a:rPr kumimoji="0" lang="cs-CZ" sz="2000" b="0" i="0" u="none" strike="noStrike" cap="none" normalizeH="0" baseline="0" dirty="0">
                <a:ln>
                  <a:noFill/>
                </a:ln>
                <a:solidFill>
                  <a:srgbClr val="C00000"/>
                </a:solidFill>
                <a:effectLst/>
                <a:latin typeface="Arial Narrow" pitchFamily="34" charset="0"/>
                <a:ea typeface="Times New Roman" pitchFamily="18" charset="0"/>
              </a:rPr>
              <a:t> </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příchod nové epochy v evropské kultuře spojoval s  rozvojem </a:t>
            </a:r>
            <a:r>
              <a:rPr kumimoji="0" lang="cs-CZ" sz="2000" b="1" i="0" u="sng" strike="noStrike" cap="none" normalizeH="0" baseline="0" dirty="0">
                <a:ln>
                  <a:noFill/>
                </a:ln>
                <a:solidFill>
                  <a:schemeClr val="tx1"/>
                </a:solidFill>
                <a:effectLst/>
                <a:latin typeface="Arial Narrow" pitchFamily="34" charset="0"/>
                <a:ea typeface="Times New Roman" pitchFamily="18" charset="0"/>
              </a:rPr>
              <a:t>nového kultu člověka</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8" name="Obdélník 7"/>
          <p:cNvSpPr/>
          <p:nvPr/>
        </p:nvSpPr>
        <p:spPr>
          <a:xfrm>
            <a:off x="285720" y="3286124"/>
            <a:ext cx="8572560" cy="646331"/>
          </a:xfrm>
          <a:prstGeom prst="rect">
            <a:avLst/>
          </a:prstGeom>
        </p:spPr>
        <p:txBody>
          <a:bodyPr wrap="square">
            <a:spAutoFit/>
          </a:bodyPr>
          <a:lstStyle/>
          <a:p>
            <a:pPr marL="361950" indent="-361950">
              <a:buFont typeface="Wingdings" pitchFamily="2" charset="2"/>
              <a:buChar char="q"/>
            </a:pPr>
            <a:r>
              <a:rPr lang="cs-CZ" dirty="0"/>
              <a:t>Oproti </a:t>
            </a:r>
            <a:r>
              <a:rPr lang="cs-CZ" b="1" dirty="0"/>
              <a:t>křesťanskému kultu pasivity</a:t>
            </a:r>
            <a:r>
              <a:rPr lang="cs-CZ" dirty="0"/>
              <a:t>, strádání a smíření, tíhnutí k závislosti a nesvobodě stavěl potřebu  </a:t>
            </a:r>
            <a:r>
              <a:rPr lang="cs-CZ" b="1" u="sng" dirty="0"/>
              <a:t>kultu světlého, životadárného, silného, zdravého prvku</a:t>
            </a:r>
          </a:p>
        </p:txBody>
      </p:sp>
      <p:sp>
        <p:nvSpPr>
          <p:cNvPr id="23556" name="Rectangle 4"/>
          <p:cNvSpPr>
            <a:spLocks noChangeArrowheads="1"/>
          </p:cNvSpPr>
          <p:nvPr/>
        </p:nvSpPr>
        <p:spPr bwMode="auto">
          <a:xfrm>
            <a:off x="285720" y="4000504"/>
            <a:ext cx="84296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457200" algn="l"/>
                <a:tab pos="5943600" algn="l"/>
              </a:tabLst>
            </a:pPr>
            <a:r>
              <a:rPr kumimoji="0" lang="cs-CZ" sz="2000" b="1" i="0" u="sng" strike="noStrike" cap="none" normalizeH="0" baseline="0" dirty="0">
                <a:ln>
                  <a:noFill/>
                </a:ln>
                <a:solidFill>
                  <a:srgbClr val="00B0F0"/>
                </a:solidFill>
                <a:effectLst/>
                <a:latin typeface="Arial Narrow" pitchFamily="34" charset="0"/>
                <a:ea typeface="Times New Roman" pitchFamily="18" charset="0"/>
              </a:rPr>
              <a:t>obraz člověka-boha</a:t>
            </a:r>
            <a:r>
              <a:rPr kumimoji="0" lang="cs-CZ" sz="2000" b="0" i="0" u="none" strike="noStrike" cap="none" normalizeH="0" baseline="0" dirty="0">
                <a:ln>
                  <a:noFill/>
                </a:ln>
                <a:solidFill>
                  <a:srgbClr val="00B0F0"/>
                </a:solidFill>
                <a:effectLst/>
                <a:latin typeface="Arial Narrow" pitchFamily="34" charset="0"/>
                <a:ea typeface="Times New Roman" pitchFamily="18" charset="0"/>
              </a:rPr>
              <a:t>, </a:t>
            </a:r>
            <a:r>
              <a:rPr lang="cs-CZ" sz="2000" b="1" u="sng" dirty="0">
                <a:solidFill>
                  <a:srgbClr val="00B0F0"/>
                </a:solidFill>
                <a:latin typeface="Arial Narrow" pitchFamily="34" charset="0"/>
                <a:ea typeface="Times New Roman" pitchFamily="18" charset="0"/>
              </a:rPr>
              <a:t>nadčlověka</a:t>
            </a:r>
            <a:r>
              <a:rPr lang="cs-CZ" sz="2000" dirty="0">
                <a:latin typeface="Arial Narrow" pitchFamily="34" charset="0"/>
                <a:ea typeface="Times New Roman" pitchFamily="18" charset="0"/>
              </a:rPr>
              <a:t>,</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což vytěsňuje tradiční symbol nadvlády Boha nad člověkem. </a:t>
            </a:r>
            <a:endParaRPr kumimoji="0" lang="cs-CZ" sz="2000" b="0" i="0" u="none" strike="noStrike" cap="none" normalizeH="0" baseline="0" dirty="0">
              <a:ln>
                <a:noFill/>
              </a:ln>
              <a:solidFill>
                <a:schemeClr val="tx1"/>
              </a:solidFill>
              <a:effectLst/>
              <a:latin typeface="Arial" pitchFamily="34" charset="0"/>
            </a:endParaRPr>
          </a:p>
        </p:txBody>
      </p:sp>
      <p:sp>
        <p:nvSpPr>
          <p:cNvPr id="23557" name="Rectangle 5"/>
          <p:cNvSpPr>
            <a:spLocks noChangeArrowheads="1"/>
          </p:cNvSpPr>
          <p:nvPr/>
        </p:nvSpPr>
        <p:spPr bwMode="auto">
          <a:xfrm>
            <a:off x="500034" y="4929198"/>
            <a:ext cx="82154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V ukrajinské  literatuře otisk tohoto modelu nalezneme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v díle O</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Kobyljanské</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V.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Vynnyčenka</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 O.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Plušče</a:t>
            </a:r>
            <a:r>
              <a:rPr kumimoji="0" lang="cs-CZ" sz="2000" b="0" i="0" u="sng" strike="noStrike" cap="none" normalizeH="0" baseline="0" dirty="0">
                <a:ln>
                  <a:noFill/>
                </a:ln>
                <a:solidFill>
                  <a:srgbClr val="C00000"/>
                </a:solidFill>
                <a:effectLst/>
                <a:latin typeface="Arial Narrow" pitchFamily="34" charset="0"/>
                <a:ea typeface="Times New Roman" pitchFamily="18" charset="0"/>
              </a:rPr>
              <a:t>, </a:t>
            </a:r>
            <a:r>
              <a:rPr kumimoji="0" lang="cs-CZ" sz="2000" b="1" i="0" u="sng" strike="noStrike" cap="none" normalizeH="0" baseline="0" dirty="0">
                <a:ln>
                  <a:noFill/>
                </a:ln>
                <a:solidFill>
                  <a:srgbClr val="C00000"/>
                </a:solidFill>
                <a:effectLst/>
                <a:latin typeface="Arial Narrow" pitchFamily="34" charset="0"/>
                <a:ea typeface="Times New Roman" pitchFamily="18" charset="0"/>
              </a:rPr>
              <a:t>H.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Chotkevyče</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 dalších. </a:t>
            </a:r>
            <a:endParaRPr kumimoji="0" lang="cs-CZ" sz="2000" b="0" i="0" u="none" strike="noStrike" cap="none" normalizeH="0" baseline="0" dirty="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edg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23555"/>
                                        </p:tgtEl>
                                        <p:attrNameLst>
                                          <p:attrName>style.visibility</p:attrName>
                                        </p:attrNameLst>
                                      </p:cBhvr>
                                      <p:to>
                                        <p:strVal val="visible"/>
                                      </p:to>
                                    </p:set>
                                    <p:anim calcmode="lin" valueType="num">
                                      <p:cBhvr>
                                        <p:cTn id="17" dur="500" fill="hold"/>
                                        <p:tgtEl>
                                          <p:spTgt spid="23555"/>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3555"/>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3555"/>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70" decel="100000"/>
                                        <p:tgtEl>
                                          <p:spTgt spid="8"/>
                                        </p:tgtEl>
                                      </p:cBhvr>
                                    </p:animEffect>
                                    <p:animScale>
                                      <p:cBhvr>
                                        <p:cTn id="26" dur="770" decel="100000"/>
                                        <p:tgtEl>
                                          <p:spTgt spid="8"/>
                                        </p:tgtEl>
                                      </p:cBhvr>
                                      <p:from x="10000" y="10000"/>
                                      <p:to x="200000" y="450000"/>
                                    </p:animScale>
                                    <p:animScale>
                                      <p:cBhvr>
                                        <p:cTn id="27" dur="1230" accel="100000" fill="hold">
                                          <p:stCondLst>
                                            <p:cond delay="770"/>
                                          </p:stCondLst>
                                        </p:cTn>
                                        <p:tgtEl>
                                          <p:spTgt spid="8"/>
                                        </p:tgtEl>
                                      </p:cBhvr>
                                      <p:from x="200000" y="450000"/>
                                      <p:to x="100000" y="100000"/>
                                    </p:animScale>
                                    <p:set>
                                      <p:cBhvr>
                                        <p:cTn id="28" dur="770" fill="hold"/>
                                        <p:tgtEl>
                                          <p:spTgt spid="8"/>
                                        </p:tgtEl>
                                        <p:attrNameLst>
                                          <p:attrName>ppt_x</p:attrName>
                                        </p:attrNameLst>
                                      </p:cBhvr>
                                      <p:to>
                                        <p:strVal val="(0.5)"/>
                                      </p:to>
                                    </p:set>
                                    <p:anim from="(0.5)" to="(#ppt_x)" calcmode="lin" valueType="num">
                                      <p:cBhvr>
                                        <p:cTn id="29" dur="1230" accel="100000" fill="hold">
                                          <p:stCondLst>
                                            <p:cond delay="770"/>
                                          </p:stCondLst>
                                        </p:cTn>
                                        <p:tgtEl>
                                          <p:spTgt spid="8"/>
                                        </p:tgtEl>
                                        <p:attrNameLst>
                                          <p:attrName>ppt_x</p:attrName>
                                        </p:attrNameLst>
                                      </p:cBhvr>
                                    </p:anim>
                                    <p:set>
                                      <p:cBhvr>
                                        <p:cTn id="30" dur="770" fill="hold"/>
                                        <p:tgtEl>
                                          <p:spTgt spid="8"/>
                                        </p:tgtEl>
                                        <p:attrNameLst>
                                          <p:attrName>ppt_y</p:attrName>
                                        </p:attrNameLst>
                                      </p:cBhvr>
                                      <p:to>
                                        <p:strVal val="(#ppt_y+0.4)"/>
                                      </p:to>
                                    </p:set>
                                    <p:anim from="(#ppt_y+0.4)" to="(#ppt_y)" calcmode="lin" valueType="num">
                                      <p:cBhvr>
                                        <p:cTn id="31" dur="1230" accel="100000" fill="hold">
                                          <p:stCondLst>
                                            <p:cond delay="770"/>
                                          </p:stCondLst>
                                        </p:cTn>
                                        <p:tgtEl>
                                          <p:spTgt spid="8"/>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23556"/>
                                        </p:tgtEl>
                                        <p:attrNameLst>
                                          <p:attrName>style.visibility</p:attrName>
                                        </p:attrNameLst>
                                      </p:cBhvr>
                                      <p:to>
                                        <p:strVal val="visible"/>
                                      </p:to>
                                    </p:set>
                                    <p:animEffect transition="in" filter="fade">
                                      <p:cBhvr>
                                        <p:cTn id="36" dur="770" decel="100000"/>
                                        <p:tgtEl>
                                          <p:spTgt spid="23556"/>
                                        </p:tgtEl>
                                      </p:cBhvr>
                                    </p:animEffect>
                                    <p:animScale>
                                      <p:cBhvr>
                                        <p:cTn id="37" dur="770" decel="100000"/>
                                        <p:tgtEl>
                                          <p:spTgt spid="23556"/>
                                        </p:tgtEl>
                                      </p:cBhvr>
                                      <p:from x="10000" y="10000"/>
                                      <p:to x="200000" y="450000"/>
                                    </p:animScale>
                                    <p:animScale>
                                      <p:cBhvr>
                                        <p:cTn id="38" dur="1230" accel="100000" fill="hold">
                                          <p:stCondLst>
                                            <p:cond delay="770"/>
                                          </p:stCondLst>
                                        </p:cTn>
                                        <p:tgtEl>
                                          <p:spTgt spid="23556"/>
                                        </p:tgtEl>
                                      </p:cBhvr>
                                      <p:from x="200000" y="450000"/>
                                      <p:to x="100000" y="100000"/>
                                    </p:animScale>
                                    <p:set>
                                      <p:cBhvr>
                                        <p:cTn id="39" dur="770" fill="hold"/>
                                        <p:tgtEl>
                                          <p:spTgt spid="23556"/>
                                        </p:tgtEl>
                                        <p:attrNameLst>
                                          <p:attrName>ppt_x</p:attrName>
                                        </p:attrNameLst>
                                      </p:cBhvr>
                                      <p:to>
                                        <p:strVal val="(0.5)"/>
                                      </p:to>
                                    </p:set>
                                    <p:anim from="(0.5)" to="(#ppt_x)" calcmode="lin" valueType="num">
                                      <p:cBhvr>
                                        <p:cTn id="40" dur="1230" accel="100000" fill="hold">
                                          <p:stCondLst>
                                            <p:cond delay="770"/>
                                          </p:stCondLst>
                                        </p:cTn>
                                        <p:tgtEl>
                                          <p:spTgt spid="23556"/>
                                        </p:tgtEl>
                                        <p:attrNameLst>
                                          <p:attrName>ppt_x</p:attrName>
                                        </p:attrNameLst>
                                      </p:cBhvr>
                                    </p:anim>
                                    <p:set>
                                      <p:cBhvr>
                                        <p:cTn id="41" dur="770" fill="hold"/>
                                        <p:tgtEl>
                                          <p:spTgt spid="23556"/>
                                        </p:tgtEl>
                                        <p:attrNameLst>
                                          <p:attrName>ppt_y</p:attrName>
                                        </p:attrNameLst>
                                      </p:cBhvr>
                                      <p:to>
                                        <p:strVal val="(#ppt_y+0.4)"/>
                                      </p:to>
                                    </p:set>
                                    <p:anim from="(#ppt_y+0.4)" to="(#ppt_y)" calcmode="lin" valueType="num">
                                      <p:cBhvr>
                                        <p:cTn id="42" dur="1230" accel="100000" fill="hold">
                                          <p:stCondLst>
                                            <p:cond delay="770"/>
                                          </p:stCondLst>
                                        </p:cTn>
                                        <p:tgtEl>
                                          <p:spTgt spid="23556"/>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23557"/>
                                        </p:tgtEl>
                                        <p:attrNameLst>
                                          <p:attrName>style.visibility</p:attrName>
                                        </p:attrNameLst>
                                      </p:cBhvr>
                                      <p:to>
                                        <p:strVal val="visible"/>
                                      </p:to>
                                    </p:set>
                                    <p:animEffect transition="in" filter="fade">
                                      <p:cBhvr>
                                        <p:cTn id="47" dur="770" decel="100000"/>
                                        <p:tgtEl>
                                          <p:spTgt spid="23557"/>
                                        </p:tgtEl>
                                      </p:cBhvr>
                                    </p:animEffect>
                                    <p:animScale>
                                      <p:cBhvr>
                                        <p:cTn id="48" dur="770" decel="100000"/>
                                        <p:tgtEl>
                                          <p:spTgt spid="23557"/>
                                        </p:tgtEl>
                                      </p:cBhvr>
                                      <p:from x="10000" y="10000"/>
                                      <p:to x="200000" y="450000"/>
                                    </p:animScale>
                                    <p:animScale>
                                      <p:cBhvr>
                                        <p:cTn id="49" dur="1230" accel="100000" fill="hold">
                                          <p:stCondLst>
                                            <p:cond delay="770"/>
                                          </p:stCondLst>
                                        </p:cTn>
                                        <p:tgtEl>
                                          <p:spTgt spid="23557"/>
                                        </p:tgtEl>
                                      </p:cBhvr>
                                      <p:from x="200000" y="450000"/>
                                      <p:to x="100000" y="100000"/>
                                    </p:animScale>
                                    <p:set>
                                      <p:cBhvr>
                                        <p:cTn id="50" dur="770" fill="hold"/>
                                        <p:tgtEl>
                                          <p:spTgt spid="23557"/>
                                        </p:tgtEl>
                                        <p:attrNameLst>
                                          <p:attrName>ppt_x</p:attrName>
                                        </p:attrNameLst>
                                      </p:cBhvr>
                                      <p:to>
                                        <p:strVal val="(0.5)"/>
                                      </p:to>
                                    </p:set>
                                    <p:anim from="(0.5)" to="(#ppt_x)" calcmode="lin" valueType="num">
                                      <p:cBhvr>
                                        <p:cTn id="51" dur="1230" accel="100000" fill="hold">
                                          <p:stCondLst>
                                            <p:cond delay="770"/>
                                          </p:stCondLst>
                                        </p:cTn>
                                        <p:tgtEl>
                                          <p:spTgt spid="23557"/>
                                        </p:tgtEl>
                                        <p:attrNameLst>
                                          <p:attrName>ppt_x</p:attrName>
                                        </p:attrNameLst>
                                      </p:cBhvr>
                                    </p:anim>
                                    <p:set>
                                      <p:cBhvr>
                                        <p:cTn id="52" dur="770" fill="hold"/>
                                        <p:tgtEl>
                                          <p:spTgt spid="23557"/>
                                        </p:tgtEl>
                                        <p:attrNameLst>
                                          <p:attrName>ppt_y</p:attrName>
                                        </p:attrNameLst>
                                      </p:cBhvr>
                                      <p:to>
                                        <p:strVal val="(#ppt_y+0.4)"/>
                                      </p:to>
                                    </p:set>
                                    <p:anim from="(#ppt_y+0.4)" to="(#ppt_y)" calcmode="lin" valueType="num">
                                      <p:cBhvr>
                                        <p:cTn id="53" dur="1230" accel="100000" fill="hold">
                                          <p:stCondLst>
                                            <p:cond delay="770"/>
                                          </p:stCondLst>
                                        </p:cTn>
                                        <p:tgtEl>
                                          <p:spTgt spid="2355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6" grpId="0"/>
      <p:bldP spid="23555" grpId="0"/>
      <p:bldP spid="8" grpId="0"/>
      <p:bldP spid="23556" grpId="0"/>
      <p:bldP spid="235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85720" y="142852"/>
            <a:ext cx="5033750" cy="461665"/>
          </a:xfrm>
          <a:prstGeom prst="rect">
            <a:avLst/>
          </a:prstGeom>
        </p:spPr>
        <p:txBody>
          <a:bodyPr wrap="none">
            <a:spAutoFit/>
          </a:bodyPr>
          <a:lstStyle/>
          <a:p>
            <a:r>
              <a:rPr lang="cs-CZ" sz="2400" b="1" u="sng" dirty="0">
                <a:solidFill>
                  <a:srgbClr val="0070C0"/>
                </a:solidFill>
                <a:latin typeface="Arial Narrow" pitchFamily="34" charset="0"/>
              </a:rPr>
              <a:t>Peer </a:t>
            </a:r>
            <a:r>
              <a:rPr lang="cs-CZ" sz="2400" b="1" u="sng" dirty="0" err="1">
                <a:solidFill>
                  <a:srgbClr val="0070C0"/>
                </a:solidFill>
                <a:latin typeface="Arial Narrow" pitchFamily="34" charset="0"/>
              </a:rPr>
              <a:t>Gynt</a:t>
            </a:r>
            <a:r>
              <a:rPr lang="cs-CZ" sz="2400" b="1" u="sng" dirty="0">
                <a:solidFill>
                  <a:srgbClr val="0070C0"/>
                </a:solidFill>
                <a:latin typeface="Arial Narrow" pitchFamily="34" charset="0"/>
              </a:rPr>
              <a:t> z Ibsenovy dramatické poémy</a:t>
            </a:r>
          </a:p>
        </p:txBody>
      </p:sp>
      <p:sp>
        <p:nvSpPr>
          <p:cNvPr id="1025" name="Rectangle 1"/>
          <p:cNvSpPr>
            <a:spLocks noChangeArrowheads="1"/>
          </p:cNvSpPr>
          <p:nvPr/>
        </p:nvSpPr>
        <p:spPr bwMode="auto">
          <a:xfrm>
            <a:off x="285720" y="714356"/>
            <a:ext cx="842968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Postava osvobozená od tradiční morálky, zatížená novodobými iluzemi.</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Heslo být sám sebou</a:t>
            </a: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Věrnost  vlastní lidské přirozenosti, jejím citově-reflexivním projevům.</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Životní vůle Peera </a:t>
            </a:r>
            <a:r>
              <a:rPr kumimoji="0" lang="cs-CZ" sz="2000" b="0" i="0" u="none" strike="noStrike" cap="none" normalizeH="0" baseline="0" dirty="0" err="1">
                <a:ln>
                  <a:noFill/>
                </a:ln>
                <a:solidFill>
                  <a:schemeClr val="tx1"/>
                </a:solidFill>
                <a:effectLst/>
                <a:latin typeface="Arial Narrow" pitchFamily="34" charset="0"/>
                <a:ea typeface="Times New Roman" pitchFamily="18" charset="0"/>
              </a:rPr>
              <a:t>Gynta</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je symptomatickým znakem hrdiny nové epochy evropské civilizace. </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Zakládá se na potřebě vzpoury proti tradičním společenským hodnotám.</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Neschopnost zacházet s darovanou svobodou. </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Odvrácená strana individualistické vzpoury člověka.</a:t>
            </a:r>
            <a:endParaRPr kumimoji="0" lang="cs-CZ"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l"/>
              </a:tabLst>
            </a:pPr>
            <a:endParaRPr kumimoji="0" lang="cs-CZ" sz="1800" b="0" i="0" u="none" strike="noStrike" cap="none" normalizeH="0" baseline="0" dirty="0">
              <a:ln>
                <a:noFill/>
              </a:ln>
              <a:solidFill>
                <a:schemeClr val="tx1"/>
              </a:solidFill>
              <a:effectLst/>
              <a:latin typeface="Arial" pitchFamily="34" charset="0"/>
            </a:endParaRPr>
          </a:p>
        </p:txBody>
      </p:sp>
      <p:sp>
        <p:nvSpPr>
          <p:cNvPr id="1026" name="Rectangle 2"/>
          <p:cNvSpPr>
            <a:spLocks noChangeArrowheads="1"/>
          </p:cNvSpPr>
          <p:nvPr/>
        </p:nvSpPr>
        <p:spPr bwMode="auto">
          <a:xfrm>
            <a:off x="214282" y="3429000"/>
            <a:ext cx="86439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V ukrajinské literatuře</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se na přelomu 19. a 20. století objevují </a:t>
            </a:r>
            <a:r>
              <a:rPr kumimoji="0" lang="cs-CZ" sz="2000" b="1" i="0" u="sng" strike="noStrike" cap="none" normalizeH="0" baseline="0" dirty="0">
                <a:ln>
                  <a:noFill/>
                </a:ln>
                <a:solidFill>
                  <a:srgbClr val="00B0F0"/>
                </a:solidFill>
                <a:effectLst/>
                <a:latin typeface="Arial Narrow" pitchFamily="34" charset="0"/>
                <a:ea typeface="Times New Roman" pitchFamily="18" charset="0"/>
              </a:rPr>
              <a:t>hrdinové obdaření rysy, které sice částečně reflektují zmíněné modely, ale v mnohém se odlišují</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1027" name="Rectangle 3"/>
          <p:cNvSpPr>
            <a:spLocks noChangeArrowheads="1"/>
          </p:cNvSpPr>
          <p:nvPr/>
        </p:nvSpPr>
        <p:spPr bwMode="auto">
          <a:xfrm>
            <a:off x="285720" y="4286256"/>
            <a:ext cx="70246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5943600" algn="l"/>
              </a:tabLst>
            </a:pPr>
            <a:r>
              <a:rPr kumimoji="0" lang="cs-CZ" sz="2000" b="1" i="0" u="sng" strike="noStrike" cap="none" normalizeH="0" baseline="0" dirty="0">
                <a:ln>
                  <a:noFill/>
                </a:ln>
                <a:solidFill>
                  <a:srgbClr val="C00000"/>
                </a:solidFill>
                <a:effectLst/>
                <a:latin typeface="Arial Narrow" pitchFamily="34" charset="0"/>
                <a:ea typeface="Times New Roman" pitchFamily="18" charset="0"/>
              </a:rPr>
              <a:t>Frankův</a:t>
            </a:r>
            <a:r>
              <a:rPr kumimoji="0" lang="cs-CZ" sz="2000" b="1" i="0" u="sng" strike="noStrike" cap="none" normalizeH="0" baseline="0" dirty="0">
                <a:ln>
                  <a:noFill/>
                </a:ln>
                <a:solidFill>
                  <a:schemeClr val="tx1"/>
                </a:solidFill>
                <a:effectLst/>
                <a:latin typeface="Arial Narrow" pitchFamily="34" charset="0"/>
                <a:ea typeface="Times New Roman" pitchFamily="18" charset="0"/>
              </a:rPr>
              <a:t> „celý člověk“</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r>
              <a:rPr kumimoji="0" lang="cs-CZ" sz="2000" b="0" i="0" u="sng" strike="noStrike" cap="none" normalizeH="0" baseline="0" dirty="0">
                <a:ln>
                  <a:noFill/>
                </a:ln>
                <a:solidFill>
                  <a:schemeClr val="tx1"/>
                </a:solidFill>
                <a:effectLst/>
                <a:latin typeface="Arial Narrow" pitchFamily="34" charset="0"/>
                <a:ea typeface="Times New Roman" pitchFamily="18" charset="0"/>
              </a:rPr>
              <a:t>vybudovaný na zásadách pozitivistické filozofie. </a:t>
            </a:r>
            <a:endParaRPr kumimoji="0" lang="cs-CZ" sz="2000" b="0" i="0" u="none" strike="noStrike" cap="none" normalizeH="0" baseline="0" dirty="0">
              <a:ln>
                <a:noFill/>
              </a:ln>
              <a:solidFill>
                <a:schemeClr val="tx1"/>
              </a:solidFill>
              <a:effectLst/>
              <a:latin typeface="Arial" pitchFamily="34" charset="0"/>
            </a:endParaRPr>
          </a:p>
        </p:txBody>
      </p:sp>
      <p:sp>
        <p:nvSpPr>
          <p:cNvPr id="1028" name="Rectangle 4"/>
          <p:cNvSpPr>
            <a:spLocks noChangeArrowheads="1"/>
          </p:cNvSpPr>
          <p:nvPr/>
        </p:nvSpPr>
        <p:spPr bwMode="auto">
          <a:xfrm>
            <a:off x="285720" y="4714884"/>
            <a:ext cx="749275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4572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mobilizace duchovních sil a pocitů člověka k aktivní pozici ve společnosti.</a:t>
            </a:r>
            <a:endParaRPr kumimoji="0" lang="cs-CZ" sz="2000" b="0" i="0" u="none" strike="noStrike" cap="none" normalizeH="0" baseline="0" dirty="0">
              <a:ln>
                <a:noFill/>
              </a:ln>
              <a:solidFill>
                <a:schemeClr val="tx1"/>
              </a:solidFill>
              <a:effectLst/>
              <a:latin typeface="Arial" pitchFamily="34" charset="0"/>
            </a:endParaRPr>
          </a:p>
        </p:txBody>
      </p:sp>
      <p:sp>
        <p:nvSpPr>
          <p:cNvPr id="1029" name="Rectangle 5"/>
          <p:cNvSpPr>
            <a:spLocks noChangeArrowheads="1"/>
          </p:cNvSpPr>
          <p:nvPr/>
        </p:nvSpPr>
        <p:spPr bwMode="auto">
          <a:xfrm>
            <a:off x="285721" y="5000636"/>
            <a:ext cx="84296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4572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dominantním rysem není cit, iracionální složka osobnosti, ale intelekt, který „zabezpečuje kontrolu citů a prožitků“.</a:t>
            </a:r>
            <a:endParaRPr kumimoji="0" lang="cs-CZ" sz="2000" b="0" i="0" u="none" strike="noStrike" cap="none" normalizeH="0" baseline="0" dirty="0">
              <a:ln>
                <a:noFill/>
              </a:ln>
              <a:solidFill>
                <a:schemeClr val="tx1"/>
              </a:solidFill>
              <a:effectLst/>
              <a:latin typeface="Arial" pitchFamily="34" charset="0"/>
            </a:endParaRPr>
          </a:p>
        </p:txBody>
      </p:sp>
      <p:sp>
        <p:nvSpPr>
          <p:cNvPr id="8" name="Obdélník 7"/>
          <p:cNvSpPr/>
          <p:nvPr/>
        </p:nvSpPr>
        <p:spPr>
          <a:xfrm>
            <a:off x="285720" y="5715017"/>
            <a:ext cx="8643998" cy="707886"/>
          </a:xfrm>
          <a:prstGeom prst="rect">
            <a:avLst/>
          </a:prstGeom>
        </p:spPr>
        <p:txBody>
          <a:bodyPr wrap="square">
            <a:spAutoFit/>
          </a:bodyPr>
          <a:lstStyle/>
          <a:p>
            <a:pPr marL="355600" indent="-355600">
              <a:buFont typeface="Wingdings" pitchFamily="2" charset="2"/>
              <a:buChar char="q"/>
            </a:pPr>
            <a:r>
              <a:rPr lang="cs-CZ" sz="2000" dirty="0" err="1">
                <a:latin typeface="Arial Narrow" pitchFamily="34" charset="0"/>
              </a:rPr>
              <a:t>narodnická</a:t>
            </a:r>
            <a:r>
              <a:rPr lang="cs-CZ" sz="2000" dirty="0">
                <a:latin typeface="Arial Narrow" pitchFamily="34" charset="0"/>
              </a:rPr>
              <a:t> představa o člověku-bojovníkovi, člověku schopném sebeobětování, který se snaží zachránit svůj národ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from="(-#ppt_w/2)" to="(#ppt_x)" calcmode="lin" valueType="num">
                                      <p:cBhvr>
                                        <p:cTn id="7" dur="600" fill="hold">
                                          <p:stCondLst>
                                            <p:cond delay="0"/>
                                          </p:stCondLst>
                                        </p:cTn>
                                        <p:tgtEl>
                                          <p:spTgt spid="1025"/>
                                        </p:tgtEl>
                                        <p:attrNameLst>
                                          <p:attrName>ppt_x</p:attrName>
                                        </p:attrNameLst>
                                      </p:cBhvr>
                                    </p:anim>
                                    <p:anim from="0" to="-1.0" calcmode="lin" valueType="num">
                                      <p:cBhvr>
                                        <p:cTn id="8" dur="200" decel="50000" autoRev="1" fill="hold">
                                          <p:stCondLst>
                                            <p:cond delay="600"/>
                                          </p:stCondLst>
                                        </p:cTn>
                                        <p:tgtEl>
                                          <p:spTgt spid="1025"/>
                                        </p:tgtEl>
                                        <p:attrNameLst>
                                          <p:attrName>xshear</p:attrName>
                                        </p:attrNameLst>
                                      </p:cBhvr>
                                    </p:anim>
                                    <p:animScale>
                                      <p:cBhvr>
                                        <p:cTn id="9" dur="200" decel="100000" autoRev="1" fill="hold">
                                          <p:stCondLst>
                                            <p:cond delay="600"/>
                                          </p:stCondLst>
                                        </p:cTn>
                                        <p:tgtEl>
                                          <p:spTgt spid="1025"/>
                                        </p:tgtEl>
                                      </p:cBhvr>
                                      <p:from x="100000" y="100000"/>
                                      <p:to x="80000" y="100000"/>
                                    </p:animScale>
                                    <p:anim by="(#ppt_h/3+#ppt_w*0.1)" calcmode="lin" valueType="num">
                                      <p:cBhvr additive="sum">
                                        <p:cTn id="10" dur="200" decel="100000" autoRev="1" fill="hold">
                                          <p:stCondLst>
                                            <p:cond delay="600"/>
                                          </p:stCondLst>
                                        </p:cTn>
                                        <p:tgtEl>
                                          <p:spTgt spid="102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026"/>
                                        </p:tgtEl>
                                        <p:attrNameLst>
                                          <p:attrName>ppt_y</p:attrName>
                                        </p:attrNameLst>
                                      </p:cBhvr>
                                      <p:tavLst>
                                        <p:tav tm="0">
                                          <p:val>
                                            <p:strVal val="#ppt_y"/>
                                          </p:val>
                                        </p:tav>
                                        <p:tav tm="100000">
                                          <p:val>
                                            <p:strVal val="#ppt_y"/>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27"/>
                                        </p:tgtEl>
                                        <p:attrNameLst>
                                          <p:attrName>style.visibility</p:attrName>
                                        </p:attrNameLst>
                                      </p:cBhvr>
                                      <p:to>
                                        <p:strVal val="visible"/>
                                      </p:to>
                                    </p:set>
                                    <p:anim by="(-#ppt_w*2)" calcmode="lin" valueType="num">
                                      <p:cBhvr rctx="PPT">
                                        <p:cTn id="23" dur="500" autoRev="1" fill="hold">
                                          <p:stCondLst>
                                            <p:cond delay="0"/>
                                          </p:stCondLst>
                                        </p:cTn>
                                        <p:tgtEl>
                                          <p:spTgt spid="1027"/>
                                        </p:tgtEl>
                                        <p:attrNameLst>
                                          <p:attrName>ppt_w</p:attrName>
                                        </p:attrNameLst>
                                      </p:cBhvr>
                                    </p:anim>
                                    <p:anim by="(#ppt_w*0.50)" calcmode="lin" valueType="num">
                                      <p:cBhvr>
                                        <p:cTn id="24" dur="500" decel="50000" autoRev="1" fill="hold">
                                          <p:stCondLst>
                                            <p:cond delay="0"/>
                                          </p:stCondLst>
                                        </p:cTn>
                                        <p:tgtEl>
                                          <p:spTgt spid="1027"/>
                                        </p:tgtEl>
                                        <p:attrNameLst>
                                          <p:attrName>ppt_x</p:attrName>
                                        </p:attrNameLst>
                                      </p:cBhvr>
                                    </p:anim>
                                    <p:anim from="(-#ppt_h/2)" to="(#ppt_y)" calcmode="lin" valueType="num">
                                      <p:cBhvr>
                                        <p:cTn id="25" dur="1000" fill="hold">
                                          <p:stCondLst>
                                            <p:cond delay="0"/>
                                          </p:stCondLst>
                                        </p:cTn>
                                        <p:tgtEl>
                                          <p:spTgt spid="1027"/>
                                        </p:tgtEl>
                                        <p:attrNameLst>
                                          <p:attrName>ppt_y</p:attrName>
                                        </p:attrNameLst>
                                      </p:cBhvr>
                                    </p:anim>
                                    <p:animRot by="21600000">
                                      <p:cBhvr>
                                        <p:cTn id="26" dur="1000" fill="hold">
                                          <p:stCondLst>
                                            <p:cond delay="0"/>
                                          </p:stCondLst>
                                        </p:cTn>
                                        <p:tgtEl>
                                          <p:spTgt spid="102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down)">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wipe(down)">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P spid="1027" grpId="0"/>
      <p:bldP spid="1028" grpId="0"/>
      <p:bldP spid="102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282" y="142852"/>
            <a:ext cx="87154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2286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Utilitární moment „celého člověka“</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jeho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zajetí  společenským posláním</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 do určité míry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zakletí společenskou morálkou</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jej diametrálně odlišuje od moderního evropského hrdiny, neboť ten zásadně protestuje proti takovéto společensky naprogramované činnosti.</a:t>
            </a:r>
            <a:endParaRPr kumimoji="0" lang="cs-CZ" sz="2000" b="0" i="0" u="none" strike="noStrike" cap="none" normalizeH="0" baseline="0" dirty="0">
              <a:ln>
                <a:noFill/>
              </a:ln>
              <a:solidFill>
                <a:schemeClr val="tx1"/>
              </a:solidFill>
              <a:effectLst/>
              <a:latin typeface="Arial" pitchFamily="34" charset="0"/>
            </a:endParaRPr>
          </a:p>
        </p:txBody>
      </p:sp>
      <p:sp>
        <p:nvSpPr>
          <p:cNvPr id="5" name="Obdélník 4"/>
          <p:cNvSpPr/>
          <p:nvPr/>
        </p:nvSpPr>
        <p:spPr>
          <a:xfrm>
            <a:off x="285720" y="1571612"/>
            <a:ext cx="2039767" cy="461665"/>
          </a:xfrm>
          <a:prstGeom prst="rect">
            <a:avLst/>
          </a:prstGeom>
        </p:spPr>
        <p:txBody>
          <a:bodyPr wrap="square">
            <a:spAutoFit/>
          </a:bodyPr>
          <a:lstStyle/>
          <a:p>
            <a:r>
              <a:rPr lang="cs-CZ" sz="2400" b="1" u="sng" dirty="0">
                <a:solidFill>
                  <a:srgbClr val="C00000"/>
                </a:solidFill>
              </a:rPr>
              <a:t>L. Ukrajinka</a:t>
            </a:r>
            <a:endParaRPr lang="cs-CZ" sz="2400" dirty="0">
              <a:solidFill>
                <a:srgbClr val="C00000"/>
              </a:solidFill>
            </a:endParaRPr>
          </a:p>
        </p:txBody>
      </p:sp>
      <p:sp>
        <p:nvSpPr>
          <p:cNvPr id="6" name="Obdélník 5"/>
          <p:cNvSpPr/>
          <p:nvPr/>
        </p:nvSpPr>
        <p:spPr>
          <a:xfrm>
            <a:off x="220189" y="2045889"/>
            <a:ext cx="8501122" cy="369332"/>
          </a:xfrm>
          <a:prstGeom prst="rect">
            <a:avLst/>
          </a:prstGeom>
        </p:spPr>
        <p:txBody>
          <a:bodyPr wrap="square">
            <a:spAutoFit/>
          </a:bodyPr>
          <a:lstStyle/>
          <a:p>
            <a:pPr marL="361950" indent="-361950">
              <a:buFont typeface="Wingdings" pitchFamily="2" charset="2"/>
              <a:buChar char="q"/>
            </a:pPr>
            <a:r>
              <a:rPr lang="cs-CZ" dirty="0"/>
              <a:t>K jejím nejvýraznějším typům patří „</a:t>
            </a:r>
            <a:r>
              <a:rPr lang="cs-CZ" b="1" u="sng" dirty="0">
                <a:solidFill>
                  <a:srgbClr val="0070C0"/>
                </a:solidFill>
              </a:rPr>
              <a:t>hrdina vůle</a:t>
            </a:r>
            <a:r>
              <a:rPr lang="cs-CZ" dirty="0"/>
              <a:t>“ </a:t>
            </a:r>
          </a:p>
        </p:txBody>
      </p:sp>
      <p:sp>
        <p:nvSpPr>
          <p:cNvPr id="1025" name="Rectangle 1"/>
          <p:cNvSpPr>
            <a:spLocks noChangeArrowheads="1"/>
          </p:cNvSpPr>
          <p:nvPr/>
        </p:nvSpPr>
        <p:spPr bwMode="auto">
          <a:xfrm>
            <a:off x="214282" y="2413337"/>
            <a:ext cx="864399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57150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Drama tohoto hrdiny je </a:t>
            </a:r>
            <a:r>
              <a:rPr kumimoji="0" lang="cs-CZ" sz="2000" b="1" i="0" u="sng" strike="noStrike" cap="none" normalizeH="0" baseline="0" dirty="0">
                <a:ln>
                  <a:noFill/>
                </a:ln>
                <a:solidFill>
                  <a:schemeClr val="tx1"/>
                </a:solidFill>
                <a:effectLst/>
                <a:latin typeface="Arial Narrow" pitchFamily="34" charset="0"/>
                <a:ea typeface="Times New Roman" pitchFamily="18" charset="0"/>
              </a:rPr>
              <a:t>dramatem existenciální volby</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která směřuje k oběti, jež ovšem nemá být pasivním utrpením křesťanského typu, ale  má být podmíněna volbou, která </a:t>
            </a:r>
            <a:r>
              <a:rPr kumimoji="0" lang="cs-CZ" sz="2000" b="1" i="0" u="sng" strike="noStrike" cap="none" normalizeH="0" baseline="0" dirty="0">
                <a:ln>
                  <a:noFill/>
                </a:ln>
                <a:solidFill>
                  <a:schemeClr val="tx1"/>
                </a:solidFill>
                <a:effectLst/>
                <a:latin typeface="Arial Narrow" pitchFamily="34" charset="0"/>
                <a:ea typeface="Times New Roman" pitchFamily="18" charset="0"/>
              </a:rPr>
              <a:t>oběti dává sakrální smysl</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a:t>
            </a:r>
            <a:endParaRPr kumimoji="0" lang="cs-CZ" sz="2000" b="0" i="0" u="none" strike="noStrike" cap="none" normalizeH="0" baseline="0" dirty="0">
              <a:ln>
                <a:noFill/>
              </a:ln>
              <a:solidFill>
                <a:schemeClr val="tx1"/>
              </a:solidFill>
              <a:effectLst/>
              <a:latin typeface="Arial" pitchFamily="34" charset="0"/>
            </a:endParaRPr>
          </a:p>
        </p:txBody>
      </p:sp>
      <p:sp>
        <p:nvSpPr>
          <p:cNvPr id="7" name="Obdélník 6"/>
          <p:cNvSpPr/>
          <p:nvPr/>
        </p:nvSpPr>
        <p:spPr>
          <a:xfrm>
            <a:off x="214282" y="3412508"/>
            <a:ext cx="5093061" cy="369332"/>
          </a:xfrm>
          <a:prstGeom prst="rect">
            <a:avLst/>
          </a:prstGeom>
        </p:spPr>
        <p:txBody>
          <a:bodyPr wrap="none">
            <a:spAutoFit/>
          </a:bodyPr>
          <a:lstStyle/>
          <a:p>
            <a:pPr marL="361950" indent="-361950">
              <a:buFont typeface="Wingdings" pitchFamily="2" charset="2"/>
              <a:buChar char="q"/>
            </a:pPr>
            <a:r>
              <a:rPr lang="cs-CZ" dirty="0">
                <a:latin typeface="Arial Narrow" pitchFamily="34" charset="0"/>
              </a:rPr>
              <a:t>Rovněž  </a:t>
            </a:r>
            <a:r>
              <a:rPr lang="cs-CZ" b="1" dirty="0">
                <a:latin typeface="Arial Narrow" pitchFamily="34" charset="0"/>
              </a:rPr>
              <a:t>typ</a:t>
            </a:r>
            <a:r>
              <a:rPr lang="cs-CZ" dirty="0">
                <a:latin typeface="Arial Narrow" pitchFamily="34" charset="0"/>
              </a:rPr>
              <a:t> </a:t>
            </a:r>
            <a:r>
              <a:rPr lang="cs-CZ" b="1" dirty="0">
                <a:latin typeface="Arial Narrow" pitchFamily="34" charset="0"/>
              </a:rPr>
              <a:t> výrazně modernistický -  hrdina</a:t>
            </a:r>
            <a:r>
              <a:rPr lang="cs-CZ" dirty="0">
                <a:latin typeface="Arial Narrow" pitchFamily="34" charset="0"/>
              </a:rPr>
              <a:t>  </a:t>
            </a:r>
            <a:r>
              <a:rPr lang="cs-CZ" b="1" dirty="0">
                <a:latin typeface="Arial Narrow" pitchFamily="34" charset="0"/>
              </a:rPr>
              <a:t>cizí</a:t>
            </a:r>
            <a:r>
              <a:rPr lang="cs-CZ" dirty="0">
                <a:latin typeface="Arial Narrow" pitchFamily="34" charset="0"/>
              </a:rPr>
              <a:t> </a:t>
            </a:r>
          </a:p>
        </p:txBody>
      </p:sp>
      <p:sp>
        <p:nvSpPr>
          <p:cNvPr id="9" name="Obdélník 8"/>
          <p:cNvSpPr/>
          <p:nvPr/>
        </p:nvSpPr>
        <p:spPr>
          <a:xfrm>
            <a:off x="201447" y="3765260"/>
            <a:ext cx="8358246" cy="369332"/>
          </a:xfrm>
          <a:prstGeom prst="rect">
            <a:avLst/>
          </a:prstGeom>
        </p:spPr>
        <p:txBody>
          <a:bodyPr wrap="square">
            <a:spAutoFit/>
          </a:bodyPr>
          <a:lstStyle/>
          <a:p>
            <a:pPr marL="361950" indent="-361950">
              <a:buFont typeface="Wingdings" pitchFamily="2" charset="2"/>
              <a:buChar char="q"/>
            </a:pPr>
            <a:r>
              <a:rPr lang="cs-CZ" b="1" dirty="0">
                <a:latin typeface="Arial Narrow" pitchFamily="34" charset="0"/>
              </a:rPr>
              <a:t>osobnosti introvertní</a:t>
            </a:r>
            <a:r>
              <a:rPr lang="cs-CZ" dirty="0">
                <a:latin typeface="Arial Narrow" pitchFamily="34" charset="0"/>
              </a:rPr>
              <a:t>, rozporuplné, duchovně rozdvojené, fatalistické</a:t>
            </a:r>
          </a:p>
        </p:txBody>
      </p:sp>
      <p:sp>
        <p:nvSpPr>
          <p:cNvPr id="10" name="Obdélník 9"/>
          <p:cNvSpPr/>
          <p:nvPr/>
        </p:nvSpPr>
        <p:spPr>
          <a:xfrm>
            <a:off x="270437" y="4376046"/>
            <a:ext cx="2032351" cy="461665"/>
          </a:xfrm>
          <a:prstGeom prst="rect">
            <a:avLst/>
          </a:prstGeom>
        </p:spPr>
        <p:txBody>
          <a:bodyPr wrap="none">
            <a:spAutoFit/>
          </a:bodyPr>
          <a:lstStyle/>
          <a:p>
            <a:r>
              <a:rPr lang="cs-CZ" sz="2400" b="1" u="sng" dirty="0">
                <a:solidFill>
                  <a:srgbClr val="C00000"/>
                </a:solidFill>
              </a:rPr>
              <a:t>V. </a:t>
            </a:r>
            <a:r>
              <a:rPr lang="cs-CZ" sz="2400" b="1" u="sng" dirty="0" err="1">
                <a:solidFill>
                  <a:srgbClr val="C00000"/>
                </a:solidFill>
              </a:rPr>
              <a:t>Vynnyčenko</a:t>
            </a:r>
            <a:endParaRPr lang="cs-CZ" sz="2400" b="1" u="sng" dirty="0">
              <a:solidFill>
                <a:srgbClr val="C00000"/>
              </a:solidFill>
            </a:endParaRPr>
          </a:p>
        </p:txBody>
      </p:sp>
      <p:sp>
        <p:nvSpPr>
          <p:cNvPr id="2" name="Rectangle 1"/>
          <p:cNvSpPr>
            <a:spLocks noChangeArrowheads="1"/>
          </p:cNvSpPr>
          <p:nvPr/>
        </p:nvSpPr>
        <p:spPr bwMode="auto">
          <a:xfrm>
            <a:off x="285720" y="4779039"/>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61950" algn="l"/>
                <a:tab pos="5943600" algn="l"/>
              </a:tabLst>
            </a:pPr>
            <a:r>
              <a:rPr kumimoji="0" lang="cs-CZ" sz="2000" b="0" i="0" u="none" strike="noStrike" cap="none" normalizeH="0" baseline="0" dirty="0">
                <a:ln>
                  <a:noFill/>
                </a:ln>
                <a:solidFill>
                  <a:schemeClr val="tx1"/>
                </a:solidFill>
                <a:effectLst/>
                <a:latin typeface="Arial Narrow" pitchFamily="34" charset="0"/>
                <a:ea typeface="Times New Roman" pitchFamily="18" charset="0"/>
              </a:rPr>
              <a:t>Jeho hrdinové jsou charakterizováni  </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nespoutanou, ale často i nesměrovanou energií poznání, zvláště sebepoznání</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11" name="Rectangle 1">
            <a:extLst>
              <a:ext uri="{FF2B5EF4-FFF2-40B4-BE49-F238E27FC236}">
                <a16:creationId xmlns:a16="http://schemas.microsoft.com/office/drawing/2014/main" id="{EA78E999-7439-467F-AF9E-0BF22C463A71}"/>
              </a:ext>
            </a:extLst>
          </p:cNvPr>
          <p:cNvSpPr>
            <a:spLocks noChangeArrowheads="1"/>
          </p:cNvSpPr>
          <p:nvPr/>
        </p:nvSpPr>
        <p:spPr bwMode="auto">
          <a:xfrm>
            <a:off x="285720" y="5479864"/>
            <a:ext cx="86439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571500" algn="l"/>
                <a:tab pos="5943600" algn="l"/>
              </a:tabLst>
            </a:pPr>
            <a:r>
              <a:rPr kumimoji="0" lang="cs-CZ" sz="2000" b="0" i="0" u="sng" strike="noStrike" cap="none" normalizeH="0" baseline="0" dirty="0" err="1">
                <a:ln>
                  <a:noFill/>
                </a:ln>
                <a:solidFill>
                  <a:schemeClr val="tx1"/>
                </a:solidFill>
                <a:effectLst/>
                <a:latin typeface="Arial Narrow" pitchFamily="34" charset="0"/>
                <a:ea typeface="Times New Roman" pitchFamily="18" charset="0"/>
              </a:rPr>
              <a:t>Vynnyčenkova</a:t>
            </a:r>
            <a:r>
              <a:rPr kumimoji="0" lang="cs-CZ" sz="2000" b="0" i="0" u="sng" strike="noStrike" cap="none" normalizeH="0" baseline="0" dirty="0">
                <a:ln>
                  <a:noFill/>
                </a:ln>
                <a:solidFill>
                  <a:schemeClr val="tx1"/>
                </a:solidFill>
                <a:effectLst/>
                <a:latin typeface="Arial Narrow" pitchFamily="34" charset="0"/>
                <a:ea typeface="Times New Roman" pitchFamily="18" charset="0"/>
              </a:rPr>
              <a:t> vášeň pro konflikt tělesného, biologického aspektu lidské osobnosti se sociálně-etickým</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12" name="Obdélník 11">
            <a:extLst>
              <a:ext uri="{FF2B5EF4-FFF2-40B4-BE49-F238E27FC236}">
                <a16:creationId xmlns:a16="http://schemas.microsoft.com/office/drawing/2014/main" id="{2D613B2C-CB3E-4F69-8366-BA47C64E3F27}"/>
              </a:ext>
            </a:extLst>
          </p:cNvPr>
          <p:cNvSpPr/>
          <p:nvPr/>
        </p:nvSpPr>
        <p:spPr>
          <a:xfrm>
            <a:off x="301489" y="6129078"/>
            <a:ext cx="7858180" cy="369332"/>
          </a:xfrm>
          <a:prstGeom prst="rect">
            <a:avLst/>
          </a:prstGeom>
        </p:spPr>
        <p:txBody>
          <a:bodyPr wrap="square">
            <a:spAutoFit/>
          </a:bodyPr>
          <a:lstStyle/>
          <a:p>
            <a:pPr marL="361950" indent="-361950">
              <a:buFont typeface="Wingdings" pitchFamily="2" charset="2"/>
              <a:buChar char="q"/>
            </a:pPr>
            <a:r>
              <a:rPr lang="cs-CZ" b="1" dirty="0">
                <a:latin typeface="Arial" pitchFamily="34" charset="0"/>
                <a:cs typeface="Arial" pitchFamily="34" charset="0"/>
              </a:rPr>
              <a:t>protiklad mezi „chci“ a „musím“ uvnitř jeho hrdinů</a:t>
            </a:r>
            <a:endParaRPr lang="cs-CZ"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025"/>
                                        </p:tgtEl>
                                        <p:attrNameLst>
                                          <p:attrName>style.visibility</p:attrName>
                                        </p:attrNameLst>
                                      </p:cBhvr>
                                      <p:to>
                                        <p:strVal val="visible"/>
                                      </p:to>
                                    </p:set>
                                    <p:anim from="(-#ppt_w/2)" to="(#ppt_x)" calcmode="lin" valueType="num">
                                      <p:cBhvr>
                                        <p:cTn id="21" dur="600" fill="hold">
                                          <p:stCondLst>
                                            <p:cond delay="0"/>
                                          </p:stCondLst>
                                        </p:cTn>
                                        <p:tgtEl>
                                          <p:spTgt spid="1025"/>
                                        </p:tgtEl>
                                        <p:attrNameLst>
                                          <p:attrName>ppt_x</p:attrName>
                                        </p:attrNameLst>
                                      </p:cBhvr>
                                    </p:anim>
                                    <p:anim from="0" to="-1.0" calcmode="lin" valueType="num">
                                      <p:cBhvr>
                                        <p:cTn id="22" dur="200" decel="50000" autoRev="1" fill="hold">
                                          <p:stCondLst>
                                            <p:cond delay="600"/>
                                          </p:stCondLst>
                                        </p:cTn>
                                        <p:tgtEl>
                                          <p:spTgt spid="1025"/>
                                        </p:tgtEl>
                                        <p:attrNameLst>
                                          <p:attrName>xshear</p:attrName>
                                        </p:attrNameLst>
                                      </p:cBhvr>
                                    </p:anim>
                                    <p:animScale>
                                      <p:cBhvr>
                                        <p:cTn id="23" dur="200" decel="100000" autoRev="1" fill="hold">
                                          <p:stCondLst>
                                            <p:cond delay="600"/>
                                          </p:stCondLst>
                                        </p:cTn>
                                        <p:tgtEl>
                                          <p:spTgt spid="1025"/>
                                        </p:tgtEl>
                                      </p:cBhvr>
                                      <p:from x="100000" y="100000"/>
                                      <p:to x="80000" y="100000"/>
                                    </p:animScale>
                                    <p:anim by="(#ppt_h/3+#ppt_w*0.1)" calcmode="lin" valueType="num">
                                      <p:cBhvr additive="sum">
                                        <p:cTn id="24" dur="200" decel="100000" autoRev="1" fill="hold">
                                          <p:stCondLst>
                                            <p:cond delay="600"/>
                                          </p:stCondLst>
                                        </p:cTn>
                                        <p:tgtEl>
                                          <p:spTgt spid="1025"/>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from="(-#ppt_w/2)" to="(#ppt_x)" calcmode="lin" valueType="num">
                                      <p:cBhvr>
                                        <p:cTn id="29" dur="600" fill="hold">
                                          <p:stCondLst>
                                            <p:cond delay="0"/>
                                          </p:stCondLst>
                                        </p:cTn>
                                        <p:tgtEl>
                                          <p:spTgt spid="7"/>
                                        </p:tgtEl>
                                        <p:attrNameLst>
                                          <p:attrName>ppt_x</p:attrName>
                                        </p:attrNameLst>
                                      </p:cBhvr>
                                    </p:anim>
                                    <p:anim from="0" to="-1.0" calcmode="lin" valueType="num">
                                      <p:cBhvr>
                                        <p:cTn id="30" dur="200" decel="50000" autoRev="1" fill="hold">
                                          <p:stCondLst>
                                            <p:cond delay="600"/>
                                          </p:stCondLst>
                                        </p:cTn>
                                        <p:tgtEl>
                                          <p:spTgt spid="7"/>
                                        </p:tgtEl>
                                        <p:attrNameLst>
                                          <p:attrName>xshear</p:attrName>
                                        </p:attrNameLst>
                                      </p:cBhvr>
                                    </p:anim>
                                    <p:animScale>
                                      <p:cBhvr>
                                        <p:cTn id="31" dur="200" decel="100000" autoRev="1" fill="hold">
                                          <p:stCondLst>
                                            <p:cond delay="600"/>
                                          </p:stCondLst>
                                        </p:cTn>
                                        <p:tgtEl>
                                          <p:spTgt spid="7"/>
                                        </p:tgtEl>
                                      </p:cBhvr>
                                      <p:from x="100000" y="100000"/>
                                      <p:to x="80000" y="100000"/>
                                    </p:animScale>
                                    <p:anim by="(#ppt_h/3+#ppt_w*0.1)" calcmode="lin" valueType="num">
                                      <p:cBhvr additive="sum">
                                        <p:cTn id="32" dur="200" decel="100000" autoRev="1" fill="hold">
                                          <p:stCondLst>
                                            <p:cond delay="600"/>
                                          </p:stCondLst>
                                        </p:cTn>
                                        <p:tgtEl>
                                          <p:spTgt spid="7"/>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from="(-#ppt_w/2)" to="(#ppt_x)" calcmode="lin" valueType="num">
                                      <p:cBhvr>
                                        <p:cTn id="37" dur="600" fill="hold">
                                          <p:stCondLst>
                                            <p:cond delay="0"/>
                                          </p:stCondLst>
                                        </p:cTn>
                                        <p:tgtEl>
                                          <p:spTgt spid="9"/>
                                        </p:tgtEl>
                                        <p:attrNameLst>
                                          <p:attrName>ppt_x</p:attrName>
                                        </p:attrNameLst>
                                      </p:cBhvr>
                                    </p:anim>
                                    <p:anim from="0" to="-1.0" calcmode="lin" valueType="num">
                                      <p:cBhvr>
                                        <p:cTn id="38" dur="200" decel="50000" autoRev="1" fill="hold">
                                          <p:stCondLst>
                                            <p:cond delay="600"/>
                                          </p:stCondLst>
                                        </p:cTn>
                                        <p:tgtEl>
                                          <p:spTgt spid="9"/>
                                        </p:tgtEl>
                                        <p:attrNameLst>
                                          <p:attrName>xshear</p:attrName>
                                        </p:attrNameLst>
                                      </p:cBhvr>
                                    </p:anim>
                                    <p:animScale>
                                      <p:cBhvr>
                                        <p:cTn id="39" dur="200" decel="100000" autoRev="1" fill="hold">
                                          <p:stCondLst>
                                            <p:cond delay="600"/>
                                          </p:stCondLst>
                                        </p:cTn>
                                        <p:tgtEl>
                                          <p:spTgt spid="9"/>
                                        </p:tgtEl>
                                      </p:cBhvr>
                                      <p:from x="100000" y="100000"/>
                                      <p:to x="80000" y="100000"/>
                                    </p:animScale>
                                    <p:anim by="(#ppt_h/3+#ppt_w*0.1)" calcmode="lin" valueType="num">
                                      <p:cBhvr additive="sum">
                                        <p:cTn id="40" dur="200" decel="100000" autoRev="1" fill="hold">
                                          <p:stCondLst>
                                            <p:cond delay="600"/>
                                          </p:stCondLst>
                                        </p:cTn>
                                        <p:tgtEl>
                                          <p:spTgt spid="9"/>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800" decel="100000"/>
                                        <p:tgtEl>
                                          <p:spTgt spid="11"/>
                                        </p:tgtEl>
                                      </p:cBhvr>
                                    </p:animEffect>
                                    <p:anim calcmode="lin" valueType="num">
                                      <p:cBhvr>
                                        <p:cTn id="59" dur="800" decel="100000" fill="hold"/>
                                        <p:tgtEl>
                                          <p:spTgt spid="11"/>
                                        </p:tgtEl>
                                        <p:attrNameLst>
                                          <p:attrName>style.rotation</p:attrName>
                                        </p:attrNameLst>
                                      </p:cBhvr>
                                      <p:tavLst>
                                        <p:tav tm="0">
                                          <p:val>
                                            <p:fltVal val="-90"/>
                                          </p:val>
                                        </p:tav>
                                        <p:tav tm="100000">
                                          <p:val>
                                            <p:fltVal val="0"/>
                                          </p:val>
                                        </p:tav>
                                      </p:tavLst>
                                    </p:anim>
                                    <p:anim calcmode="lin" valueType="num">
                                      <p:cBhvr>
                                        <p:cTn id="60" dur="800" decel="100000" fill="hold"/>
                                        <p:tgtEl>
                                          <p:spTgt spid="11"/>
                                        </p:tgtEl>
                                        <p:attrNameLst>
                                          <p:attrName>ppt_x</p:attrName>
                                        </p:attrNameLst>
                                      </p:cBhvr>
                                      <p:tavLst>
                                        <p:tav tm="0">
                                          <p:val>
                                            <p:strVal val="#ppt_x+0.4"/>
                                          </p:val>
                                        </p:tav>
                                        <p:tav tm="100000">
                                          <p:val>
                                            <p:strVal val="#ppt_x-0.05"/>
                                          </p:val>
                                        </p:tav>
                                      </p:tavLst>
                                    </p:anim>
                                    <p:anim calcmode="lin" valueType="num">
                                      <p:cBhvr>
                                        <p:cTn id="61" dur="800" decel="100000" fill="hold"/>
                                        <p:tgtEl>
                                          <p:spTgt spid="11"/>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800" decel="100000"/>
                                        <p:tgtEl>
                                          <p:spTgt spid="12"/>
                                        </p:tgtEl>
                                      </p:cBhvr>
                                    </p:animEffect>
                                    <p:anim calcmode="lin" valueType="num">
                                      <p:cBhvr>
                                        <p:cTn id="69" dur="800" decel="100000" fill="hold"/>
                                        <p:tgtEl>
                                          <p:spTgt spid="12"/>
                                        </p:tgtEl>
                                        <p:attrNameLst>
                                          <p:attrName>style.rotation</p:attrName>
                                        </p:attrNameLst>
                                      </p:cBhvr>
                                      <p:tavLst>
                                        <p:tav tm="0">
                                          <p:val>
                                            <p:fltVal val="-90"/>
                                          </p:val>
                                        </p:tav>
                                        <p:tav tm="100000">
                                          <p:val>
                                            <p:fltVal val="0"/>
                                          </p:val>
                                        </p:tav>
                                      </p:tavLst>
                                    </p:anim>
                                    <p:anim calcmode="lin" valueType="num">
                                      <p:cBhvr>
                                        <p:cTn id="70" dur="800" decel="100000" fill="hold"/>
                                        <p:tgtEl>
                                          <p:spTgt spid="12"/>
                                        </p:tgtEl>
                                        <p:attrNameLst>
                                          <p:attrName>ppt_x</p:attrName>
                                        </p:attrNameLst>
                                      </p:cBhvr>
                                      <p:tavLst>
                                        <p:tav tm="0">
                                          <p:val>
                                            <p:strVal val="#ppt_x+0.4"/>
                                          </p:val>
                                        </p:tav>
                                        <p:tav tm="100000">
                                          <p:val>
                                            <p:strVal val="#ppt_x-0.05"/>
                                          </p:val>
                                        </p:tav>
                                      </p:tavLst>
                                    </p:anim>
                                    <p:anim calcmode="lin" valueType="num">
                                      <p:cBhvr>
                                        <p:cTn id="71" dur="800" decel="100000" fill="hold"/>
                                        <p:tgtEl>
                                          <p:spTgt spid="12"/>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25" grpId="0"/>
      <p:bldP spid="7" grpId="0"/>
      <p:bldP spid="9" grpId="0"/>
      <p:bldP spid="10" grpId="0"/>
      <p:bldP spid="2"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7158" y="357166"/>
            <a:ext cx="3534109" cy="461665"/>
          </a:xfrm>
          <a:prstGeom prst="rect">
            <a:avLst/>
          </a:prstGeom>
          <a:solidFill>
            <a:srgbClr val="FFFF00"/>
          </a:solidFill>
        </p:spPr>
        <p:txBody>
          <a:bodyPr wrap="none">
            <a:spAutoFit/>
          </a:bodyPr>
          <a:lstStyle/>
          <a:p>
            <a:r>
              <a:rPr lang="cs-CZ" sz="2400" b="1" u="sng" dirty="0"/>
              <a:t>Moc a slabost národnictví </a:t>
            </a:r>
            <a:endParaRPr lang="cs-CZ" sz="2400" dirty="0"/>
          </a:p>
        </p:txBody>
      </p:sp>
      <p:sp>
        <p:nvSpPr>
          <p:cNvPr id="5" name="Obdélník 4"/>
          <p:cNvSpPr/>
          <p:nvPr/>
        </p:nvSpPr>
        <p:spPr>
          <a:xfrm>
            <a:off x="357158" y="1000108"/>
            <a:ext cx="3564437" cy="400110"/>
          </a:xfrm>
          <a:prstGeom prst="rect">
            <a:avLst/>
          </a:prstGeom>
        </p:spPr>
        <p:txBody>
          <a:bodyPr wrap="none">
            <a:spAutoFit/>
          </a:bodyPr>
          <a:lstStyle/>
          <a:p>
            <a:pPr marL="365125" indent="-365125">
              <a:buFont typeface="Wingdings" pitchFamily="2" charset="2"/>
              <a:buChar char="q"/>
            </a:pPr>
            <a:r>
              <a:rPr lang="cs-CZ" sz="2000" b="1" u="sng" dirty="0"/>
              <a:t>politizace kulturního života</a:t>
            </a:r>
          </a:p>
        </p:txBody>
      </p:sp>
      <p:sp>
        <p:nvSpPr>
          <p:cNvPr id="6" name="Obdélník 5"/>
          <p:cNvSpPr/>
          <p:nvPr/>
        </p:nvSpPr>
        <p:spPr>
          <a:xfrm>
            <a:off x="357158" y="1428736"/>
            <a:ext cx="6643734" cy="400110"/>
          </a:xfrm>
          <a:prstGeom prst="rect">
            <a:avLst/>
          </a:prstGeom>
        </p:spPr>
        <p:txBody>
          <a:bodyPr wrap="square">
            <a:spAutoFit/>
          </a:bodyPr>
          <a:lstStyle/>
          <a:p>
            <a:pPr marL="274638" indent="-274638">
              <a:buFont typeface="Wingdings" pitchFamily="2" charset="2"/>
              <a:buChar char="q"/>
            </a:pPr>
            <a:r>
              <a:rPr lang="cs-CZ" sz="2000" b="1" u="sng" dirty="0"/>
              <a:t>„obrození“ jako alfa a omega literárního života </a:t>
            </a:r>
          </a:p>
        </p:txBody>
      </p:sp>
      <p:sp>
        <p:nvSpPr>
          <p:cNvPr id="7" name="Obdélník 6"/>
          <p:cNvSpPr/>
          <p:nvPr/>
        </p:nvSpPr>
        <p:spPr>
          <a:xfrm>
            <a:off x="357158" y="1857364"/>
            <a:ext cx="1776384" cy="400110"/>
          </a:xfrm>
          <a:prstGeom prst="rect">
            <a:avLst/>
          </a:prstGeom>
        </p:spPr>
        <p:txBody>
          <a:bodyPr wrap="none">
            <a:spAutoFit/>
          </a:bodyPr>
          <a:lstStyle/>
          <a:p>
            <a:pPr marL="365125" indent="-365125">
              <a:buFont typeface="Wingdings" pitchFamily="2" charset="2"/>
              <a:buChar char="q"/>
            </a:pPr>
            <a:r>
              <a:rPr lang="cs-CZ" sz="2000" b="1" u="sng" dirty="0"/>
              <a:t>„stát slova“</a:t>
            </a:r>
          </a:p>
        </p:txBody>
      </p:sp>
      <p:sp>
        <p:nvSpPr>
          <p:cNvPr id="8" name="Obdélník 7"/>
          <p:cNvSpPr/>
          <p:nvPr/>
        </p:nvSpPr>
        <p:spPr>
          <a:xfrm>
            <a:off x="357158" y="2285992"/>
            <a:ext cx="3711144" cy="400110"/>
          </a:xfrm>
          <a:prstGeom prst="rect">
            <a:avLst/>
          </a:prstGeom>
        </p:spPr>
        <p:txBody>
          <a:bodyPr wrap="none">
            <a:spAutoFit/>
          </a:bodyPr>
          <a:lstStyle/>
          <a:p>
            <a:pPr marL="365125" indent="-365125">
              <a:buFont typeface="Wingdings" pitchFamily="2" charset="2"/>
              <a:buChar char="q"/>
            </a:pPr>
            <a:r>
              <a:rPr lang="cs-CZ" sz="2000" b="1" u="sng" dirty="0"/>
              <a:t>idealizace autora: kult a rituál</a:t>
            </a:r>
          </a:p>
        </p:txBody>
      </p:sp>
      <p:pic>
        <p:nvPicPr>
          <p:cNvPr id="2" name="Picture 3">
            <a:extLst>
              <a:ext uri="{FF2B5EF4-FFF2-40B4-BE49-F238E27FC236}">
                <a16:creationId xmlns:a16="http://schemas.microsoft.com/office/drawing/2014/main" id="{3FE28F72-8DBD-4220-942B-F8B7B8606A67}"/>
              </a:ext>
            </a:extLst>
          </p:cNvPr>
          <p:cNvPicPr>
            <a:picLocks noChangeAspect="1" noChangeArrowheads="1"/>
          </p:cNvPicPr>
          <p:nvPr/>
        </p:nvPicPr>
        <p:blipFill>
          <a:blip r:embed="rId2" cstate="print"/>
          <a:srcRect/>
          <a:stretch>
            <a:fillRect/>
          </a:stretch>
        </p:blipFill>
        <p:spPr bwMode="auto">
          <a:xfrm>
            <a:off x="467544" y="2996952"/>
            <a:ext cx="2632599" cy="3181740"/>
          </a:xfrm>
          <a:prstGeom prst="rect">
            <a:avLst/>
          </a:prstGeom>
          <a:noFill/>
          <a:ln w="9525">
            <a:noFill/>
            <a:miter lim="800000"/>
            <a:headEnd/>
            <a:tailEnd/>
          </a:ln>
          <a:effectLst/>
        </p:spPr>
      </p:pic>
      <p:pic>
        <p:nvPicPr>
          <p:cNvPr id="10" name="Picture 2" descr="C:\Users\Toshiba\Desktop\Majdan.2.12.13\Maidan\PICT0069.JPG">
            <a:extLst>
              <a:ext uri="{FF2B5EF4-FFF2-40B4-BE49-F238E27FC236}">
                <a16:creationId xmlns:a16="http://schemas.microsoft.com/office/drawing/2014/main" id="{12D1A32A-EDFC-40A7-92B2-85E7DC5E70E9}"/>
              </a:ext>
            </a:extLst>
          </p:cNvPr>
          <p:cNvPicPr>
            <a:picLocks noChangeAspect="1" noChangeArrowheads="1"/>
          </p:cNvPicPr>
          <p:nvPr/>
        </p:nvPicPr>
        <p:blipFill>
          <a:blip r:embed="rId3" cstate="print"/>
          <a:srcRect/>
          <a:stretch>
            <a:fillRect/>
          </a:stretch>
        </p:blipFill>
        <p:spPr bwMode="auto">
          <a:xfrm>
            <a:off x="3255700" y="2996952"/>
            <a:ext cx="2632599" cy="3191576"/>
          </a:xfrm>
          <a:prstGeom prst="rect">
            <a:avLst/>
          </a:prstGeom>
          <a:noFill/>
        </p:spPr>
      </p:pic>
      <p:pic>
        <p:nvPicPr>
          <p:cNvPr id="20" name="Picture 2" descr="C:\Users\Toshiba\Desktop\Shevchenko-2014\Андрій Єрмоленко, Кобзар-Супермен.jpg">
            <a:extLst>
              <a:ext uri="{FF2B5EF4-FFF2-40B4-BE49-F238E27FC236}">
                <a16:creationId xmlns:a16="http://schemas.microsoft.com/office/drawing/2014/main" id="{BD83D484-710B-439D-A683-B208E64742F2}"/>
              </a:ext>
            </a:extLst>
          </p:cNvPr>
          <p:cNvPicPr>
            <a:picLocks noGrp="1" noChangeAspect="1" noChangeArrowheads="1"/>
          </p:cNvPicPr>
          <p:nvPr>
            <p:ph idx="1"/>
          </p:nvPr>
        </p:nvPicPr>
        <p:blipFill>
          <a:blip r:embed="rId4" cstate="print"/>
          <a:srcRect/>
          <a:stretch>
            <a:fillRect/>
          </a:stretch>
        </p:blipFill>
        <p:spPr>
          <a:xfrm>
            <a:off x="6076042" y="3002492"/>
            <a:ext cx="2246132" cy="3176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gtEl>
                                        <p:attrNameLst>
                                          <p:attrName>ppt_x</p:attrName>
                                          <p:attrName>ppt_y</p:attrName>
                                        </p:attrNameLst>
                                      </p:cBhvr>
                                    </p:animMotion>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5720" y="528560"/>
            <a:ext cx="8712642"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Proměny stylu (tendence)</a:t>
            </a:r>
            <a:r>
              <a:rPr kumimoji="0" lang="cs-CZ" sz="2400" b="1" i="0" u="none" strike="noStrike" cap="none" normalizeH="0" baseline="0" dirty="0">
                <a:ln>
                  <a:noFill/>
                </a:ln>
                <a:solidFill>
                  <a:schemeClr val="tx1"/>
                </a:solidFill>
                <a:effectLst/>
                <a:latin typeface="Arial Narrow" pitchFamily="34" charset="0"/>
                <a:ea typeface="Times New Roman" pitchFamily="18" charset="0"/>
              </a:rPr>
              <a:t>:   krize realismu;   nové směry a nové pojmy </a:t>
            </a:r>
            <a:endParaRPr kumimoji="0" lang="cs-CZ" sz="2400" b="0" i="0" u="none" strike="noStrike" cap="none" normalizeH="0" baseline="0" dirty="0">
              <a:ln>
                <a:noFill/>
              </a:ln>
              <a:solidFill>
                <a:schemeClr val="tx1"/>
              </a:solidFill>
              <a:effectLst/>
              <a:latin typeface="Arial" pitchFamily="34" charset="0"/>
            </a:endParaRPr>
          </a:p>
        </p:txBody>
      </p:sp>
      <p:sp>
        <p:nvSpPr>
          <p:cNvPr id="7" name="Obdélník 6"/>
          <p:cNvSpPr/>
          <p:nvPr/>
        </p:nvSpPr>
        <p:spPr>
          <a:xfrm>
            <a:off x="246965" y="1212925"/>
            <a:ext cx="4289316" cy="400110"/>
          </a:xfrm>
          <a:prstGeom prst="rect">
            <a:avLst/>
          </a:prstGeom>
        </p:spPr>
        <p:txBody>
          <a:bodyPr wrap="none">
            <a:spAutoFit/>
          </a:bodyPr>
          <a:lstStyle/>
          <a:p>
            <a:pPr marL="361950" indent="-361950">
              <a:buFont typeface="Wingdings" pitchFamily="2" charset="2"/>
              <a:buChar char="q"/>
            </a:pPr>
            <a:r>
              <a:rPr lang="cs-CZ" sz="2000" b="1" dirty="0"/>
              <a:t>polyfonie modernizujících tendencí</a:t>
            </a:r>
          </a:p>
        </p:txBody>
      </p:sp>
      <p:sp>
        <p:nvSpPr>
          <p:cNvPr id="8" name="Obdélník 7"/>
          <p:cNvSpPr/>
          <p:nvPr/>
        </p:nvSpPr>
        <p:spPr>
          <a:xfrm>
            <a:off x="250197" y="1657204"/>
            <a:ext cx="3900427" cy="369332"/>
          </a:xfrm>
          <a:prstGeom prst="rect">
            <a:avLst/>
          </a:prstGeom>
        </p:spPr>
        <p:txBody>
          <a:bodyPr wrap="none">
            <a:spAutoFit/>
          </a:bodyPr>
          <a:lstStyle/>
          <a:p>
            <a:pPr marL="361950" indent="-361950">
              <a:buFont typeface="Wingdings" pitchFamily="2" charset="2"/>
              <a:buChar char="q"/>
            </a:pPr>
            <a:r>
              <a:rPr lang="cs-CZ" b="1" dirty="0">
                <a:latin typeface="Arial Narrow" pitchFamily="34" charset="0"/>
                <a:cs typeface="Arial" pitchFamily="34" charset="0"/>
              </a:rPr>
              <a:t>spektrum nových pojmů a koncepcí</a:t>
            </a:r>
            <a:endParaRPr lang="cs-CZ" dirty="0">
              <a:latin typeface="Arial Narrow" pitchFamily="34" charset="0"/>
              <a:cs typeface="Arial" pitchFamily="34" charset="0"/>
            </a:endParaRPr>
          </a:p>
        </p:txBody>
      </p:sp>
      <p:sp>
        <p:nvSpPr>
          <p:cNvPr id="28675" name="Rectangle 3"/>
          <p:cNvSpPr>
            <a:spLocks noChangeArrowheads="1"/>
          </p:cNvSpPr>
          <p:nvPr/>
        </p:nvSpPr>
        <p:spPr bwMode="auto">
          <a:xfrm>
            <a:off x="220319" y="2073795"/>
            <a:ext cx="769313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diferenciace  etnografického realismu a ostatních „moderních“ směrů.  </a:t>
            </a:r>
            <a:endParaRPr kumimoji="0" lang="cs-CZ" sz="2000" b="0" i="0" u="none" strike="noStrike" cap="none" normalizeH="0" baseline="0" dirty="0">
              <a:ln>
                <a:noFill/>
              </a:ln>
              <a:solidFill>
                <a:schemeClr val="tx1"/>
              </a:solidFill>
              <a:effectLst/>
              <a:latin typeface="Arial" pitchFamily="34" charset="0"/>
            </a:endParaRPr>
          </a:p>
        </p:txBody>
      </p:sp>
      <p:sp>
        <p:nvSpPr>
          <p:cNvPr id="28676" name="Rectangle 4"/>
          <p:cNvSpPr>
            <a:spLocks noChangeArrowheads="1"/>
          </p:cNvSpPr>
          <p:nvPr/>
        </p:nvSpPr>
        <p:spPr bwMode="auto">
          <a:xfrm>
            <a:off x="261048" y="2793082"/>
            <a:ext cx="85011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342900" algn="l"/>
                <a:tab pos="5943600" algn="l"/>
              </a:tabLst>
            </a:pPr>
            <a:r>
              <a:rPr kumimoji="0" lang="cs-CZ" sz="2000" b="1" i="0" u="sng" strike="noStrike" cap="none" normalizeH="0" baseline="0" dirty="0">
                <a:ln>
                  <a:noFill/>
                </a:ln>
                <a:solidFill>
                  <a:srgbClr val="00B0F0"/>
                </a:solidFill>
                <a:effectLst/>
                <a:latin typeface="Arial Narrow" pitchFamily="34" charset="0"/>
                <a:ea typeface="Times New Roman" pitchFamily="18" charset="0"/>
              </a:rPr>
              <a:t>Na přelomu 19. a 20. století zažívalo národnictví a s ním spojený dominantní styl etnografického realismu krizi. </a:t>
            </a:r>
            <a:endParaRPr kumimoji="0" lang="cs-CZ" sz="2000" b="0" i="0" u="none" strike="noStrike" cap="none" normalizeH="0" baseline="0" dirty="0">
              <a:ln>
                <a:noFill/>
              </a:ln>
              <a:solidFill>
                <a:srgbClr val="00B0F0"/>
              </a:solidFill>
              <a:effectLst/>
              <a:latin typeface="Arial" pitchFamily="34" charset="0"/>
            </a:endParaRPr>
          </a:p>
        </p:txBody>
      </p:sp>
      <p:sp>
        <p:nvSpPr>
          <p:cNvPr id="11" name="Obdélník 10"/>
          <p:cNvSpPr/>
          <p:nvPr/>
        </p:nvSpPr>
        <p:spPr>
          <a:xfrm>
            <a:off x="246965" y="3706335"/>
            <a:ext cx="8358246" cy="400110"/>
          </a:xfrm>
          <a:prstGeom prst="rect">
            <a:avLst/>
          </a:prstGeom>
        </p:spPr>
        <p:txBody>
          <a:bodyPr wrap="square">
            <a:spAutoFit/>
          </a:bodyPr>
          <a:lstStyle/>
          <a:p>
            <a:pPr marL="361950" indent="-361950">
              <a:buFont typeface="Wingdings" pitchFamily="2" charset="2"/>
              <a:buChar char="q"/>
            </a:pPr>
            <a:r>
              <a:rPr lang="cs-CZ" sz="2000" b="1" u="sng" dirty="0"/>
              <a:t>protest proti stereotypům naivního </a:t>
            </a:r>
            <a:r>
              <a:rPr lang="cs-CZ" sz="2000" b="1" u="sng" dirty="0" err="1"/>
              <a:t>narodnického</a:t>
            </a:r>
            <a:r>
              <a:rPr lang="cs-CZ" sz="2000" b="1" u="sng" dirty="0"/>
              <a:t> způsobu tvorby</a:t>
            </a:r>
            <a:endParaRPr lang="cs-CZ" sz="2000" dirty="0"/>
          </a:p>
        </p:txBody>
      </p:sp>
      <p:sp>
        <p:nvSpPr>
          <p:cNvPr id="28677" name="Rectangle 5"/>
          <p:cNvSpPr>
            <a:spLocks noChangeArrowheads="1"/>
          </p:cNvSpPr>
          <p:nvPr/>
        </p:nvSpPr>
        <p:spPr bwMode="auto">
          <a:xfrm>
            <a:off x="246965" y="4113602"/>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nová estetická vlna chápání člověka a společnosti, literatura začala propagovat teorii a praxi apolitického umění.</a:t>
            </a:r>
            <a:endParaRPr kumimoji="0" lang="cs-CZ" sz="2000" b="0" i="0" u="none" strike="noStrike" cap="none" normalizeH="0" baseline="0" dirty="0">
              <a:ln>
                <a:noFill/>
              </a:ln>
              <a:solidFill>
                <a:schemeClr val="tx1"/>
              </a:solidFill>
              <a:effectLst/>
              <a:latin typeface="Arial" pitchFamily="34" charset="0"/>
            </a:endParaRPr>
          </a:p>
        </p:txBody>
      </p:sp>
      <p:sp>
        <p:nvSpPr>
          <p:cNvPr id="13" name="Obdélník 12"/>
          <p:cNvSpPr/>
          <p:nvPr/>
        </p:nvSpPr>
        <p:spPr>
          <a:xfrm>
            <a:off x="285720" y="5000741"/>
            <a:ext cx="3521990" cy="400110"/>
          </a:xfrm>
          <a:prstGeom prst="rect">
            <a:avLst/>
          </a:prstGeom>
        </p:spPr>
        <p:txBody>
          <a:bodyPr wrap="none">
            <a:spAutoFit/>
          </a:bodyPr>
          <a:lstStyle/>
          <a:p>
            <a:pPr marL="361950" indent="-361950">
              <a:buFont typeface="Wingdings" pitchFamily="2" charset="2"/>
              <a:buChar char="q"/>
            </a:pPr>
            <a:r>
              <a:rPr lang="cs-CZ" sz="2000" dirty="0"/>
              <a:t>důraz na subjektivní vnímání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from="(-#ppt_w/2)" to="(#ppt_x)" calcmode="lin" valueType="num">
                                      <p:cBhvr>
                                        <p:cTn id="20" dur="600" fill="hold">
                                          <p:stCondLst>
                                            <p:cond delay="0"/>
                                          </p:stCondLst>
                                        </p:cTn>
                                        <p:tgtEl>
                                          <p:spTgt spid="8"/>
                                        </p:tgtEl>
                                        <p:attrNameLst>
                                          <p:attrName>ppt_x</p:attrName>
                                        </p:attrNameLst>
                                      </p:cBhvr>
                                    </p:anim>
                                    <p:anim from="0" to="-1.0" calcmode="lin" valueType="num">
                                      <p:cBhvr>
                                        <p:cTn id="21" dur="200" decel="50000" autoRev="1" fill="hold">
                                          <p:stCondLst>
                                            <p:cond delay="600"/>
                                          </p:stCondLst>
                                        </p:cTn>
                                        <p:tgtEl>
                                          <p:spTgt spid="8"/>
                                        </p:tgtEl>
                                        <p:attrNameLst>
                                          <p:attrName>xshear</p:attrName>
                                        </p:attrNameLst>
                                      </p:cBhvr>
                                    </p:anim>
                                    <p:animScale>
                                      <p:cBhvr>
                                        <p:cTn id="22" dur="200" decel="100000" autoRev="1" fill="hold">
                                          <p:stCondLst>
                                            <p:cond delay="600"/>
                                          </p:stCondLst>
                                        </p:cTn>
                                        <p:tgtEl>
                                          <p:spTgt spid="8"/>
                                        </p:tgtEl>
                                      </p:cBhvr>
                                      <p:from x="100000" y="100000"/>
                                      <p:to x="80000" y="100000"/>
                                    </p:animScale>
                                    <p:anim by="(#ppt_h/3+#ppt_w*0.1)" calcmode="lin" valueType="num">
                                      <p:cBhvr additive="sum">
                                        <p:cTn id="23" dur="200" decel="100000" autoRev="1" fill="hold">
                                          <p:stCondLst>
                                            <p:cond delay="600"/>
                                          </p:stCondLst>
                                        </p:cTn>
                                        <p:tgtEl>
                                          <p:spTgt spid="8"/>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28675"/>
                                        </p:tgtEl>
                                        <p:attrNameLst>
                                          <p:attrName>style.visibility</p:attrName>
                                        </p:attrNameLst>
                                      </p:cBhvr>
                                      <p:to>
                                        <p:strVal val="visible"/>
                                      </p:to>
                                    </p:set>
                                    <p:anim calcmode="lin" valueType="num">
                                      <p:cBhvr>
                                        <p:cTn id="28" dur="500" fill="hold"/>
                                        <p:tgtEl>
                                          <p:spTgt spid="28675"/>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8675"/>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8675"/>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28676"/>
                                        </p:tgtEl>
                                        <p:attrNameLst>
                                          <p:attrName>style.visibility</p:attrName>
                                        </p:attrNameLst>
                                      </p:cBhvr>
                                      <p:to>
                                        <p:strVal val="visible"/>
                                      </p:to>
                                    </p:set>
                                    <p:anim from="(-#ppt_w/2)" to="(#ppt_x)" calcmode="lin" valueType="num">
                                      <p:cBhvr>
                                        <p:cTn id="36" dur="600" fill="hold">
                                          <p:stCondLst>
                                            <p:cond delay="0"/>
                                          </p:stCondLst>
                                        </p:cTn>
                                        <p:tgtEl>
                                          <p:spTgt spid="28676"/>
                                        </p:tgtEl>
                                        <p:attrNameLst>
                                          <p:attrName>ppt_x</p:attrName>
                                        </p:attrNameLst>
                                      </p:cBhvr>
                                    </p:anim>
                                    <p:anim from="0" to="-1.0" calcmode="lin" valueType="num">
                                      <p:cBhvr>
                                        <p:cTn id="37" dur="200" decel="50000" autoRev="1" fill="hold">
                                          <p:stCondLst>
                                            <p:cond delay="600"/>
                                          </p:stCondLst>
                                        </p:cTn>
                                        <p:tgtEl>
                                          <p:spTgt spid="28676"/>
                                        </p:tgtEl>
                                        <p:attrNameLst>
                                          <p:attrName>xshear</p:attrName>
                                        </p:attrNameLst>
                                      </p:cBhvr>
                                    </p:anim>
                                    <p:animScale>
                                      <p:cBhvr>
                                        <p:cTn id="38" dur="200" decel="100000" autoRev="1" fill="hold">
                                          <p:stCondLst>
                                            <p:cond delay="600"/>
                                          </p:stCondLst>
                                        </p:cTn>
                                        <p:tgtEl>
                                          <p:spTgt spid="28676"/>
                                        </p:tgtEl>
                                      </p:cBhvr>
                                      <p:from x="100000" y="100000"/>
                                      <p:to x="80000" y="100000"/>
                                    </p:animScale>
                                    <p:anim by="(#ppt_h/3+#ppt_w*0.1)" calcmode="lin" valueType="num">
                                      <p:cBhvr additive="sum">
                                        <p:cTn id="39" dur="200" decel="100000" autoRev="1" fill="hold">
                                          <p:stCondLst>
                                            <p:cond delay="600"/>
                                          </p:stCondLst>
                                        </p:cTn>
                                        <p:tgtEl>
                                          <p:spTgt spid="28676"/>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800" decel="100000"/>
                                        <p:tgtEl>
                                          <p:spTgt spid="11"/>
                                        </p:tgtEl>
                                      </p:cBhvr>
                                    </p:animEffect>
                                    <p:anim calcmode="lin" valueType="num">
                                      <p:cBhvr>
                                        <p:cTn id="45" dur="800" decel="100000" fill="hold"/>
                                        <p:tgtEl>
                                          <p:spTgt spid="11"/>
                                        </p:tgtEl>
                                        <p:attrNameLst>
                                          <p:attrName>style.rotation</p:attrName>
                                        </p:attrNameLst>
                                      </p:cBhvr>
                                      <p:tavLst>
                                        <p:tav tm="0">
                                          <p:val>
                                            <p:fltVal val="-90"/>
                                          </p:val>
                                        </p:tav>
                                        <p:tav tm="100000">
                                          <p:val>
                                            <p:fltVal val="0"/>
                                          </p:val>
                                        </p:tav>
                                      </p:tavLst>
                                    </p:anim>
                                    <p:anim calcmode="lin" valueType="num">
                                      <p:cBhvr>
                                        <p:cTn id="46" dur="800" decel="100000" fill="hold"/>
                                        <p:tgtEl>
                                          <p:spTgt spid="11"/>
                                        </p:tgtEl>
                                        <p:attrNameLst>
                                          <p:attrName>ppt_x</p:attrName>
                                        </p:attrNameLst>
                                      </p:cBhvr>
                                      <p:tavLst>
                                        <p:tav tm="0">
                                          <p:val>
                                            <p:strVal val="#ppt_x+0.4"/>
                                          </p:val>
                                        </p:tav>
                                        <p:tav tm="100000">
                                          <p:val>
                                            <p:strVal val="#ppt_x-0.05"/>
                                          </p:val>
                                        </p:tav>
                                      </p:tavLst>
                                    </p:anim>
                                    <p:anim calcmode="lin" valueType="num">
                                      <p:cBhvr>
                                        <p:cTn id="47" dur="800" decel="100000" fill="hold"/>
                                        <p:tgtEl>
                                          <p:spTgt spid="11"/>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28677"/>
                                        </p:tgtEl>
                                        <p:attrNameLst>
                                          <p:attrName>style.visibility</p:attrName>
                                        </p:attrNameLst>
                                      </p:cBhvr>
                                      <p:to>
                                        <p:strVal val="visible"/>
                                      </p:to>
                                    </p:set>
                                    <p:animEffect transition="in" filter="fade">
                                      <p:cBhvr>
                                        <p:cTn id="54" dur="800" decel="100000"/>
                                        <p:tgtEl>
                                          <p:spTgt spid="28677"/>
                                        </p:tgtEl>
                                      </p:cBhvr>
                                    </p:animEffect>
                                    <p:anim calcmode="lin" valueType="num">
                                      <p:cBhvr>
                                        <p:cTn id="55" dur="800" decel="100000" fill="hold"/>
                                        <p:tgtEl>
                                          <p:spTgt spid="28677"/>
                                        </p:tgtEl>
                                        <p:attrNameLst>
                                          <p:attrName>style.rotation</p:attrName>
                                        </p:attrNameLst>
                                      </p:cBhvr>
                                      <p:tavLst>
                                        <p:tav tm="0">
                                          <p:val>
                                            <p:fltVal val="-90"/>
                                          </p:val>
                                        </p:tav>
                                        <p:tav tm="100000">
                                          <p:val>
                                            <p:fltVal val="0"/>
                                          </p:val>
                                        </p:tav>
                                      </p:tavLst>
                                    </p:anim>
                                    <p:anim calcmode="lin" valueType="num">
                                      <p:cBhvr>
                                        <p:cTn id="56" dur="800" decel="100000" fill="hold"/>
                                        <p:tgtEl>
                                          <p:spTgt spid="28677"/>
                                        </p:tgtEl>
                                        <p:attrNameLst>
                                          <p:attrName>ppt_x</p:attrName>
                                        </p:attrNameLst>
                                      </p:cBhvr>
                                      <p:tavLst>
                                        <p:tav tm="0">
                                          <p:val>
                                            <p:strVal val="#ppt_x+0.4"/>
                                          </p:val>
                                        </p:tav>
                                        <p:tav tm="100000">
                                          <p:val>
                                            <p:strVal val="#ppt_x-0.05"/>
                                          </p:val>
                                        </p:tav>
                                      </p:tavLst>
                                    </p:anim>
                                    <p:anim calcmode="lin" valueType="num">
                                      <p:cBhvr>
                                        <p:cTn id="57" dur="800" decel="100000" fill="hold"/>
                                        <p:tgtEl>
                                          <p:spTgt spid="28677"/>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8677"/>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8677"/>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7" grpId="0"/>
      <p:bldP spid="8" grpId="0"/>
      <p:bldP spid="28675" grpId="0"/>
      <p:bldP spid="28676" grpId="0"/>
      <p:bldP spid="11" grpId="0"/>
      <p:bldP spid="28677"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596" y="357166"/>
            <a:ext cx="835824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342900" algn="l"/>
                <a:tab pos="5943600" algn="l"/>
              </a:tabLst>
            </a:pPr>
            <a:r>
              <a:rPr kumimoji="0" lang="cs-CZ" sz="2000" b="1" i="0" u="none" strike="noStrike" cap="none" normalizeH="0" baseline="0" dirty="0">
                <a:ln>
                  <a:noFill/>
                </a:ln>
                <a:solidFill>
                  <a:srgbClr val="0070C0"/>
                </a:solidFill>
                <a:effectLst/>
                <a:latin typeface="Arial Narrow" pitchFamily="34" charset="0"/>
                <a:ea typeface="Times New Roman" pitchFamily="18" charset="0"/>
              </a:rPr>
              <a:t>Zanikala etnografická omezenost, převaha venkovské tematiky, folklorně-písňová podoba jazyka, začínala být redukována popisnost, literatura se zbavovala zatěžující funkce být ilustrací k sociologii a politice, objevila se touha vrátit literatuře její estetickou funkci. </a:t>
            </a:r>
            <a:endParaRPr kumimoji="0" lang="cs-CZ" sz="2000" b="0" i="0" u="none" strike="noStrike" cap="none" normalizeH="0" baseline="0" dirty="0">
              <a:ln>
                <a:noFill/>
              </a:ln>
              <a:solidFill>
                <a:srgbClr val="0070C0"/>
              </a:solidFill>
              <a:effectLst/>
              <a:latin typeface="Arial" pitchFamily="34" charset="0"/>
            </a:endParaRPr>
          </a:p>
        </p:txBody>
      </p:sp>
      <p:sp>
        <p:nvSpPr>
          <p:cNvPr id="6" name="Obdélník 5"/>
          <p:cNvSpPr/>
          <p:nvPr/>
        </p:nvSpPr>
        <p:spPr>
          <a:xfrm>
            <a:off x="500034" y="1928802"/>
            <a:ext cx="3503716" cy="369332"/>
          </a:xfrm>
          <a:prstGeom prst="rect">
            <a:avLst/>
          </a:prstGeom>
        </p:spPr>
        <p:txBody>
          <a:bodyPr wrap="none">
            <a:spAutoFit/>
          </a:bodyPr>
          <a:lstStyle/>
          <a:p>
            <a:pPr marL="361950" indent="-361950">
              <a:buFont typeface="Wingdings" pitchFamily="2" charset="2"/>
              <a:buChar char="q"/>
            </a:pPr>
            <a:r>
              <a:rPr lang="cs-CZ" b="1" u="sng" dirty="0"/>
              <a:t>modifikacím realistického stylu</a:t>
            </a:r>
            <a:endParaRPr lang="cs-CZ" dirty="0"/>
          </a:p>
        </p:txBody>
      </p:sp>
      <p:sp>
        <p:nvSpPr>
          <p:cNvPr id="7" name="Obdélník 6"/>
          <p:cNvSpPr/>
          <p:nvPr/>
        </p:nvSpPr>
        <p:spPr>
          <a:xfrm>
            <a:off x="500034" y="2357430"/>
            <a:ext cx="8294322" cy="677108"/>
          </a:xfrm>
          <a:prstGeom prst="rect">
            <a:avLst/>
          </a:prstGeom>
        </p:spPr>
        <p:txBody>
          <a:bodyPr wrap="none">
            <a:spAutoFit/>
          </a:bodyPr>
          <a:lstStyle/>
          <a:p>
            <a:pPr lvl="0"/>
            <a:r>
              <a:rPr lang="cs-CZ" sz="2000" b="1" u="sng" dirty="0"/>
              <a:t>Rekviem ‘starému’ realismu  = debut </a:t>
            </a:r>
            <a:r>
              <a:rPr lang="cs-CZ" sz="2000" b="1" u="sng" dirty="0">
                <a:solidFill>
                  <a:srgbClr val="C00000"/>
                </a:solidFill>
              </a:rPr>
              <a:t>V. </a:t>
            </a:r>
            <a:r>
              <a:rPr lang="cs-CZ" sz="2000" b="1" u="sng" dirty="0" err="1">
                <a:solidFill>
                  <a:srgbClr val="C00000"/>
                </a:solidFill>
              </a:rPr>
              <a:t>Vynnyčenka</a:t>
            </a:r>
            <a:r>
              <a:rPr lang="cs-CZ" sz="2000" b="1" u="sng" dirty="0"/>
              <a:t>, povídka „</a:t>
            </a:r>
            <a:r>
              <a:rPr lang="cs-CZ" sz="2000" b="1" u="sng" dirty="0" err="1">
                <a:solidFill>
                  <a:srgbClr val="92D050"/>
                </a:solidFill>
              </a:rPr>
              <a:t>Краса</a:t>
            </a:r>
            <a:r>
              <a:rPr lang="cs-CZ" sz="2000" b="1" u="sng" dirty="0">
                <a:solidFill>
                  <a:srgbClr val="92D050"/>
                </a:solidFill>
              </a:rPr>
              <a:t> і </a:t>
            </a:r>
            <a:r>
              <a:rPr lang="cs-CZ" sz="2000" b="1" u="sng" dirty="0" err="1">
                <a:solidFill>
                  <a:srgbClr val="92D050"/>
                </a:solidFill>
              </a:rPr>
              <a:t>сила</a:t>
            </a:r>
            <a:r>
              <a:rPr lang="cs-CZ" sz="2000" b="1" u="sng" dirty="0"/>
              <a:t>“.</a:t>
            </a:r>
            <a:endParaRPr lang="cs-CZ" sz="2000" dirty="0"/>
          </a:p>
          <a:p>
            <a:endParaRPr lang="cs-CZ" dirty="0"/>
          </a:p>
        </p:txBody>
      </p:sp>
      <p:sp>
        <p:nvSpPr>
          <p:cNvPr id="29698" name="Rectangle 2"/>
          <p:cNvSpPr>
            <a:spLocks noChangeArrowheads="1"/>
          </p:cNvSpPr>
          <p:nvPr/>
        </p:nvSpPr>
        <p:spPr bwMode="auto">
          <a:xfrm>
            <a:off x="500034" y="2928934"/>
            <a:ext cx="1826141"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Modernismus</a:t>
            </a:r>
            <a:endParaRPr kumimoji="0" lang="cs-CZ" sz="2400" b="0" i="0" u="none" strike="noStrike" cap="none" normalizeH="0" baseline="0" dirty="0">
              <a:ln>
                <a:noFill/>
              </a:ln>
              <a:solidFill>
                <a:schemeClr val="tx1"/>
              </a:solidFill>
              <a:effectLst/>
              <a:latin typeface="Arial" pitchFamily="34" charset="0"/>
            </a:endParaRPr>
          </a:p>
        </p:txBody>
      </p:sp>
      <p:sp>
        <p:nvSpPr>
          <p:cNvPr id="9" name="Obdélník 8"/>
          <p:cNvSpPr/>
          <p:nvPr/>
        </p:nvSpPr>
        <p:spPr>
          <a:xfrm>
            <a:off x="500034" y="3500438"/>
            <a:ext cx="8286808" cy="923330"/>
          </a:xfrm>
          <a:prstGeom prst="rect">
            <a:avLst/>
          </a:prstGeom>
        </p:spPr>
        <p:txBody>
          <a:bodyPr wrap="square">
            <a:spAutoFit/>
          </a:bodyPr>
          <a:lstStyle/>
          <a:p>
            <a:pPr marL="361950" indent="-361950" algn="just">
              <a:buFont typeface="Wingdings" pitchFamily="2" charset="2"/>
              <a:buChar char="q"/>
            </a:pPr>
            <a:r>
              <a:rPr lang="cs-CZ" b="1" dirty="0"/>
              <a:t>V nejobecnější rovině</a:t>
            </a:r>
            <a:r>
              <a:rPr lang="cs-CZ" dirty="0"/>
              <a:t> se pojem ukrajinský modernismus používá  prakticky pro  vše, co se stavělo proti </a:t>
            </a:r>
            <a:r>
              <a:rPr lang="cs-CZ" dirty="0" err="1"/>
              <a:t>narodnicky</a:t>
            </a:r>
            <a:r>
              <a:rPr lang="cs-CZ" dirty="0"/>
              <a:t>-pozitivistickému systému a „starému“ realismu, počínaje přelomem  století a konče zhruba první světovou válkou</a:t>
            </a:r>
          </a:p>
        </p:txBody>
      </p:sp>
      <p:sp>
        <p:nvSpPr>
          <p:cNvPr id="29699" name="Rectangle 3"/>
          <p:cNvSpPr>
            <a:spLocks noChangeArrowheads="1"/>
          </p:cNvSpPr>
          <p:nvPr/>
        </p:nvSpPr>
        <p:spPr bwMode="auto">
          <a:xfrm>
            <a:off x="500034" y="4500570"/>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Ukrajinský modernismus se neformoval v rovině nějakého stylového proudu či školy, ale skrze tvůrčí svébytnost a evoluci jednotlivých umělců</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a:t>
            </a:r>
            <a:endParaRPr kumimoji="0" lang="cs-CZ" sz="2000" b="0" i="0" u="none" strike="noStrike" cap="none" normalizeH="0" baseline="0" dirty="0">
              <a:ln>
                <a:noFill/>
              </a:ln>
              <a:solidFill>
                <a:schemeClr val="tx1"/>
              </a:solidFill>
              <a:effectLst/>
              <a:latin typeface="Arial" pitchFamily="34" charset="0"/>
            </a:endParaRPr>
          </a:p>
        </p:txBody>
      </p:sp>
      <p:sp>
        <p:nvSpPr>
          <p:cNvPr id="11" name="Obdélník 10"/>
          <p:cNvSpPr/>
          <p:nvPr/>
        </p:nvSpPr>
        <p:spPr>
          <a:xfrm>
            <a:off x="500034" y="5286388"/>
            <a:ext cx="2840521" cy="369332"/>
          </a:xfrm>
          <a:prstGeom prst="rect">
            <a:avLst/>
          </a:prstGeom>
        </p:spPr>
        <p:txBody>
          <a:bodyPr wrap="none">
            <a:spAutoFit/>
          </a:bodyPr>
          <a:lstStyle/>
          <a:p>
            <a:pPr marL="361950" indent="-361950">
              <a:buFont typeface="Wingdings" pitchFamily="2" charset="2"/>
              <a:buChar char="q"/>
            </a:pPr>
            <a:r>
              <a:rPr lang="cs-CZ" b="1" dirty="0"/>
              <a:t>systém pokusů nebo vln</a:t>
            </a:r>
            <a:endParaRPr lang="cs-CZ" dirty="0"/>
          </a:p>
        </p:txBody>
      </p:sp>
      <p:sp>
        <p:nvSpPr>
          <p:cNvPr id="29700" name="Rectangle 4"/>
          <p:cNvSpPr>
            <a:spLocks noChangeArrowheads="1"/>
          </p:cNvSpPr>
          <p:nvPr/>
        </p:nvSpPr>
        <p:spPr bwMode="auto">
          <a:xfrm>
            <a:off x="500034" y="5643578"/>
            <a:ext cx="638508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ukrajinský modernismus neměl seriozní kritický diskurs</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13" name="Obdélník 12"/>
          <p:cNvSpPr/>
          <p:nvPr/>
        </p:nvSpPr>
        <p:spPr>
          <a:xfrm>
            <a:off x="500034" y="6143644"/>
            <a:ext cx="8143932" cy="369332"/>
          </a:xfrm>
          <a:prstGeom prst="rect">
            <a:avLst/>
          </a:prstGeom>
        </p:spPr>
        <p:txBody>
          <a:bodyPr wrap="square">
            <a:spAutoFit/>
          </a:bodyPr>
          <a:lstStyle/>
          <a:p>
            <a:pPr marL="361950" indent="-361950">
              <a:buFont typeface="Wingdings" pitchFamily="2" charset="2"/>
              <a:buChar char="q"/>
            </a:pPr>
            <a:r>
              <a:rPr lang="cs-CZ" b="1" dirty="0"/>
              <a:t>poezie</a:t>
            </a:r>
            <a:r>
              <a:rPr lang="cs-CZ" dirty="0"/>
              <a:t> ztrácela, když </a:t>
            </a:r>
            <a:r>
              <a:rPr lang="cs-CZ" b="1" dirty="0"/>
              <a:t>na sebe brala funkci estetického manifestu</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9698"/>
                                        </p:tgtEl>
                                        <p:attrNameLst>
                                          <p:attrName>style.visibility</p:attrName>
                                        </p:attrNameLst>
                                      </p:cBhvr>
                                      <p:to>
                                        <p:strVal val="visible"/>
                                      </p:to>
                                    </p:set>
                                    <p:anim from="(-#ppt_w/2)" to="(#ppt_x)" calcmode="lin" valueType="num">
                                      <p:cBhvr>
                                        <p:cTn id="23" dur="600" fill="hold">
                                          <p:stCondLst>
                                            <p:cond delay="0"/>
                                          </p:stCondLst>
                                        </p:cTn>
                                        <p:tgtEl>
                                          <p:spTgt spid="29698"/>
                                        </p:tgtEl>
                                        <p:attrNameLst>
                                          <p:attrName>ppt_x</p:attrName>
                                        </p:attrNameLst>
                                      </p:cBhvr>
                                    </p:anim>
                                    <p:anim from="0" to="-1.0" calcmode="lin" valueType="num">
                                      <p:cBhvr>
                                        <p:cTn id="24" dur="200" decel="50000" autoRev="1" fill="hold">
                                          <p:stCondLst>
                                            <p:cond delay="600"/>
                                          </p:stCondLst>
                                        </p:cTn>
                                        <p:tgtEl>
                                          <p:spTgt spid="29698"/>
                                        </p:tgtEl>
                                        <p:attrNameLst>
                                          <p:attrName>xshear</p:attrName>
                                        </p:attrNameLst>
                                      </p:cBhvr>
                                    </p:anim>
                                    <p:animScale>
                                      <p:cBhvr>
                                        <p:cTn id="25" dur="200" decel="100000" autoRev="1" fill="hold">
                                          <p:stCondLst>
                                            <p:cond delay="600"/>
                                          </p:stCondLst>
                                        </p:cTn>
                                        <p:tgtEl>
                                          <p:spTgt spid="29698"/>
                                        </p:tgtEl>
                                      </p:cBhvr>
                                      <p:from x="100000" y="100000"/>
                                      <p:to x="80000" y="100000"/>
                                    </p:animScale>
                                    <p:anim by="(#ppt_h/3+#ppt_w*0.1)" calcmode="lin" valueType="num">
                                      <p:cBhvr additive="sum">
                                        <p:cTn id="26" dur="200" decel="100000" autoRev="1" fill="hold">
                                          <p:stCondLst>
                                            <p:cond delay="600"/>
                                          </p:stCondLst>
                                        </p:cTn>
                                        <p:tgtEl>
                                          <p:spTgt spid="29698"/>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29699"/>
                                        </p:tgtEl>
                                        <p:attrNameLst>
                                          <p:attrName>style.visibility</p:attrName>
                                        </p:attrNameLst>
                                      </p:cBhvr>
                                      <p:to>
                                        <p:strVal val="visible"/>
                                      </p:to>
                                    </p:set>
                                    <p:animEffect transition="in" filter="fade">
                                      <p:cBhvr>
                                        <p:cTn id="36" dur="800" decel="100000"/>
                                        <p:tgtEl>
                                          <p:spTgt spid="29699"/>
                                        </p:tgtEl>
                                      </p:cBhvr>
                                    </p:animEffect>
                                    <p:anim calcmode="lin" valueType="num">
                                      <p:cBhvr>
                                        <p:cTn id="37" dur="800" decel="100000" fill="hold"/>
                                        <p:tgtEl>
                                          <p:spTgt spid="29699"/>
                                        </p:tgtEl>
                                        <p:attrNameLst>
                                          <p:attrName>style.rotation</p:attrName>
                                        </p:attrNameLst>
                                      </p:cBhvr>
                                      <p:tavLst>
                                        <p:tav tm="0">
                                          <p:val>
                                            <p:fltVal val="-90"/>
                                          </p:val>
                                        </p:tav>
                                        <p:tav tm="100000">
                                          <p:val>
                                            <p:fltVal val="0"/>
                                          </p:val>
                                        </p:tav>
                                      </p:tavLst>
                                    </p:anim>
                                    <p:anim calcmode="lin" valueType="num">
                                      <p:cBhvr>
                                        <p:cTn id="38" dur="800" decel="100000" fill="hold"/>
                                        <p:tgtEl>
                                          <p:spTgt spid="29699"/>
                                        </p:tgtEl>
                                        <p:attrNameLst>
                                          <p:attrName>ppt_x</p:attrName>
                                        </p:attrNameLst>
                                      </p:cBhvr>
                                      <p:tavLst>
                                        <p:tav tm="0">
                                          <p:val>
                                            <p:strVal val="#ppt_x+0.4"/>
                                          </p:val>
                                        </p:tav>
                                        <p:tav tm="100000">
                                          <p:val>
                                            <p:strVal val="#ppt_x-0.05"/>
                                          </p:val>
                                        </p:tav>
                                      </p:tavLst>
                                    </p:anim>
                                    <p:anim calcmode="lin" valueType="num">
                                      <p:cBhvr>
                                        <p:cTn id="39" dur="800" decel="100000" fill="hold"/>
                                        <p:tgtEl>
                                          <p:spTgt spid="2969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969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9699"/>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by="(-#ppt_w*2)" calcmode="lin" valueType="num">
                                      <p:cBhvr rctx="PPT">
                                        <p:cTn id="46" dur="500" autoRev="1" fill="hold">
                                          <p:stCondLst>
                                            <p:cond delay="0"/>
                                          </p:stCondLst>
                                        </p:cTn>
                                        <p:tgtEl>
                                          <p:spTgt spid="11"/>
                                        </p:tgtEl>
                                        <p:attrNameLst>
                                          <p:attrName>ppt_w</p:attrName>
                                        </p:attrNameLst>
                                      </p:cBhvr>
                                    </p:anim>
                                    <p:anim by="(#ppt_w*0.50)" calcmode="lin" valueType="num">
                                      <p:cBhvr>
                                        <p:cTn id="47" dur="500" decel="50000" autoRev="1" fill="hold">
                                          <p:stCondLst>
                                            <p:cond delay="0"/>
                                          </p:stCondLst>
                                        </p:cTn>
                                        <p:tgtEl>
                                          <p:spTgt spid="11"/>
                                        </p:tgtEl>
                                        <p:attrNameLst>
                                          <p:attrName>ppt_x</p:attrName>
                                        </p:attrNameLst>
                                      </p:cBhvr>
                                    </p:anim>
                                    <p:anim from="(-#ppt_h/2)" to="(#ppt_y)" calcmode="lin" valueType="num">
                                      <p:cBhvr>
                                        <p:cTn id="48" dur="1000" fill="hold">
                                          <p:stCondLst>
                                            <p:cond delay="0"/>
                                          </p:stCondLst>
                                        </p:cTn>
                                        <p:tgtEl>
                                          <p:spTgt spid="11"/>
                                        </p:tgtEl>
                                        <p:attrNameLst>
                                          <p:attrName>ppt_y</p:attrName>
                                        </p:attrNameLst>
                                      </p:cBhvr>
                                    </p:anim>
                                    <p:animRot by="21600000">
                                      <p:cBhvr>
                                        <p:cTn id="49" dur="1000" fill="hold">
                                          <p:stCondLst>
                                            <p:cond delay="0"/>
                                          </p:stCondLst>
                                        </p:cTn>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9700"/>
                                        </p:tgtEl>
                                        <p:attrNameLst>
                                          <p:attrName>style.visibility</p:attrName>
                                        </p:attrNameLst>
                                      </p:cBhvr>
                                      <p:to>
                                        <p:strVal val="visible"/>
                                      </p:to>
                                    </p:set>
                                    <p:anim calcmode="lin" valueType="num">
                                      <p:cBhvr>
                                        <p:cTn id="54" dur="1000" fill="hold"/>
                                        <p:tgtEl>
                                          <p:spTgt spid="29700"/>
                                        </p:tgtEl>
                                        <p:attrNameLst>
                                          <p:attrName>ppt_w</p:attrName>
                                        </p:attrNameLst>
                                      </p:cBhvr>
                                      <p:tavLst>
                                        <p:tav tm="0">
                                          <p:val>
                                            <p:fltVal val="0"/>
                                          </p:val>
                                        </p:tav>
                                        <p:tav tm="100000">
                                          <p:val>
                                            <p:strVal val="#ppt_w"/>
                                          </p:val>
                                        </p:tav>
                                      </p:tavLst>
                                    </p:anim>
                                    <p:anim calcmode="lin" valueType="num">
                                      <p:cBhvr>
                                        <p:cTn id="55" dur="1000" fill="hold"/>
                                        <p:tgtEl>
                                          <p:spTgt spid="29700"/>
                                        </p:tgtEl>
                                        <p:attrNameLst>
                                          <p:attrName>ppt_h</p:attrName>
                                        </p:attrNameLst>
                                      </p:cBhvr>
                                      <p:tavLst>
                                        <p:tav tm="0">
                                          <p:val>
                                            <p:fltVal val="0"/>
                                          </p:val>
                                        </p:tav>
                                        <p:tav tm="100000">
                                          <p:val>
                                            <p:strVal val="#ppt_h"/>
                                          </p:val>
                                        </p:tav>
                                      </p:tavLst>
                                    </p:anim>
                                    <p:anim calcmode="lin" valueType="num">
                                      <p:cBhvr>
                                        <p:cTn id="56" dur="1000" fill="hold"/>
                                        <p:tgtEl>
                                          <p:spTgt spid="2970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97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9698" grpId="0" animBg="1"/>
      <p:bldP spid="9" grpId="0"/>
      <p:bldP spid="29699" grpId="0"/>
      <p:bldP spid="11" grpId="0"/>
      <p:bldP spid="2970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28596" y="214290"/>
            <a:ext cx="1552028" cy="40011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Symbolismus</a:t>
            </a:r>
            <a:endParaRPr kumimoji="0" lang="cs-CZ" sz="2000" b="0" i="0" u="none" strike="noStrike" cap="none" normalizeH="0" baseline="0" dirty="0">
              <a:ln>
                <a:noFill/>
              </a:ln>
              <a:solidFill>
                <a:schemeClr val="tx1"/>
              </a:solidFill>
              <a:effectLst/>
              <a:latin typeface="Arial" pitchFamily="34" charset="0"/>
            </a:endParaRPr>
          </a:p>
        </p:txBody>
      </p:sp>
      <p:sp>
        <p:nvSpPr>
          <p:cNvPr id="30722" name="Rectangle 2"/>
          <p:cNvSpPr>
            <a:spLocks noChangeArrowheads="1"/>
          </p:cNvSpPr>
          <p:nvPr/>
        </p:nvSpPr>
        <p:spPr bwMode="auto">
          <a:xfrm>
            <a:off x="357158" y="1785926"/>
            <a:ext cx="1903085" cy="40011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lang="cs-CZ" sz="2000" b="1" u="sng" dirty="0">
                <a:latin typeface="Arial Narrow" pitchFamily="34" charset="0"/>
                <a:ea typeface="Times New Roman" pitchFamily="18" charset="0"/>
              </a:rPr>
              <a:t>Neoromantismus</a:t>
            </a:r>
          </a:p>
        </p:txBody>
      </p:sp>
      <p:sp>
        <p:nvSpPr>
          <p:cNvPr id="7" name="Obdélník 6"/>
          <p:cNvSpPr/>
          <p:nvPr/>
        </p:nvSpPr>
        <p:spPr>
          <a:xfrm>
            <a:off x="642910" y="1357298"/>
            <a:ext cx="1428596" cy="369332"/>
          </a:xfrm>
          <a:prstGeom prst="rect">
            <a:avLst/>
          </a:prstGeom>
        </p:spPr>
        <p:txBody>
          <a:bodyPr wrap="none">
            <a:spAutoFit/>
          </a:bodyPr>
          <a:lstStyle/>
          <a:p>
            <a:pPr marL="361950" indent="-361950">
              <a:buFont typeface="Wingdings" pitchFamily="2" charset="2"/>
              <a:buChar char="§"/>
            </a:pPr>
            <a:r>
              <a:rPr lang="cs-CZ" b="1" u="sng" dirty="0">
                <a:solidFill>
                  <a:srgbClr val="C00000"/>
                </a:solidFill>
              </a:rPr>
              <a:t>M. </a:t>
            </a:r>
            <a:r>
              <a:rPr lang="cs-CZ" b="1" u="sng" dirty="0" err="1">
                <a:solidFill>
                  <a:srgbClr val="C00000"/>
                </a:solidFill>
              </a:rPr>
              <a:t>Jackiv</a:t>
            </a:r>
            <a:endParaRPr lang="cs-CZ" dirty="0">
              <a:solidFill>
                <a:srgbClr val="C00000"/>
              </a:solidFill>
            </a:endParaRPr>
          </a:p>
        </p:txBody>
      </p:sp>
      <p:sp>
        <p:nvSpPr>
          <p:cNvPr id="30723" name="Rectangle 3"/>
          <p:cNvSpPr>
            <a:spLocks noChangeArrowheads="1"/>
          </p:cNvSpPr>
          <p:nvPr/>
        </p:nvSpPr>
        <p:spPr bwMode="auto">
          <a:xfrm>
            <a:off x="642878" y="714356"/>
            <a:ext cx="8501122"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3429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Obecně všechny symbolistické orientace a modely v ukrajinské literatuře byly po formální i obsahové stránce značně nevýrazné, amorfní a nevyhraněné</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9" name="Obdélník 8"/>
          <p:cNvSpPr/>
          <p:nvPr/>
        </p:nvSpPr>
        <p:spPr>
          <a:xfrm>
            <a:off x="428596" y="2928934"/>
            <a:ext cx="2093907" cy="400110"/>
          </a:xfrm>
          <a:prstGeom prst="rect">
            <a:avLst/>
          </a:prstGeom>
        </p:spPr>
        <p:txBody>
          <a:bodyPr wrap="none">
            <a:spAutoFit/>
          </a:bodyPr>
          <a:lstStyle/>
          <a:p>
            <a:pPr marL="361950" indent="-361950">
              <a:buFont typeface="Wingdings" pitchFamily="2" charset="2"/>
              <a:buChar char="§"/>
            </a:pPr>
            <a:r>
              <a:rPr lang="cs-CZ" sz="2000" b="1" u="sng" dirty="0">
                <a:solidFill>
                  <a:srgbClr val="C00000"/>
                </a:solidFill>
                <a:latin typeface="Arial Narrow" pitchFamily="34" charset="0"/>
              </a:rPr>
              <a:t>V. </a:t>
            </a:r>
            <a:r>
              <a:rPr lang="cs-CZ" sz="2000" b="1" u="sng" dirty="0" err="1">
                <a:solidFill>
                  <a:srgbClr val="C00000"/>
                </a:solidFill>
                <a:latin typeface="Arial Narrow" pitchFamily="34" charset="0"/>
              </a:rPr>
              <a:t>Vynnyčenko</a:t>
            </a:r>
            <a:endParaRPr lang="cs-CZ" sz="2000" b="1" u="sng" dirty="0">
              <a:solidFill>
                <a:srgbClr val="C00000"/>
              </a:solidFill>
              <a:latin typeface="Arial Narrow" pitchFamily="34" charset="0"/>
            </a:endParaRPr>
          </a:p>
        </p:txBody>
      </p:sp>
      <p:sp>
        <p:nvSpPr>
          <p:cNvPr id="10" name="Obdélník 9"/>
          <p:cNvSpPr/>
          <p:nvPr/>
        </p:nvSpPr>
        <p:spPr>
          <a:xfrm>
            <a:off x="357158" y="2285992"/>
            <a:ext cx="8429684" cy="646331"/>
          </a:xfrm>
          <a:prstGeom prst="rect">
            <a:avLst/>
          </a:prstGeom>
        </p:spPr>
        <p:txBody>
          <a:bodyPr wrap="square">
            <a:spAutoFit/>
          </a:bodyPr>
          <a:lstStyle/>
          <a:p>
            <a:pPr marL="361950" indent="-361950">
              <a:buFont typeface="Wingdings" pitchFamily="2" charset="2"/>
              <a:buChar char="q"/>
            </a:pPr>
            <a:r>
              <a:rPr lang="cs-CZ" b="1" u="sng" dirty="0"/>
              <a:t>představa ideálního zharmonizovaného světa, jenž bude výsledkem plnosti životní a tvůrčí seberealizace člověka.</a:t>
            </a:r>
            <a:r>
              <a:rPr lang="cs-CZ" dirty="0"/>
              <a:t> </a:t>
            </a:r>
          </a:p>
        </p:txBody>
      </p:sp>
      <p:sp>
        <p:nvSpPr>
          <p:cNvPr id="30724" name="Rectangle 4"/>
          <p:cNvSpPr>
            <a:spLocks noChangeArrowheads="1"/>
          </p:cNvSpPr>
          <p:nvPr/>
        </p:nvSpPr>
        <p:spPr bwMode="auto">
          <a:xfrm>
            <a:off x="-500098" y="3286124"/>
            <a:ext cx="30893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260475" lvl="2" indent="-346075" algn="just" fontAlgn="base">
              <a:spcBef>
                <a:spcPct val="0"/>
              </a:spcBef>
              <a:spcAft>
                <a:spcPct val="0"/>
              </a:spcAft>
              <a:buFont typeface="Wingdings" pitchFamily="2" charset="2"/>
              <a:buChar char="§"/>
              <a:tabLst>
                <a:tab pos="342900" algn="l"/>
                <a:tab pos="5943600" algn="l"/>
              </a:tabLst>
            </a:pPr>
            <a:r>
              <a:rPr kumimoji="0" lang="cs-CZ" sz="2000" b="1" i="0" u="sng" strike="noStrike" cap="none" normalizeH="0" baseline="0" dirty="0">
                <a:ln>
                  <a:noFill/>
                </a:ln>
                <a:solidFill>
                  <a:srgbClr val="C00000"/>
                </a:solidFill>
                <a:effectLst/>
                <a:latin typeface="Arial Narrow" pitchFamily="34" charset="0"/>
                <a:ea typeface="Times New Roman" pitchFamily="18" charset="0"/>
              </a:rPr>
              <a:t>O. </a:t>
            </a:r>
            <a:r>
              <a:rPr kumimoji="0" lang="cs-CZ" sz="2000" b="1" i="0" u="sng" strike="noStrike" cap="none" normalizeH="0" baseline="0" dirty="0" err="1">
                <a:ln>
                  <a:noFill/>
                </a:ln>
                <a:solidFill>
                  <a:srgbClr val="C00000"/>
                </a:solidFill>
                <a:effectLst/>
                <a:latin typeface="Arial Narrow" pitchFamily="34" charset="0"/>
                <a:ea typeface="Times New Roman" pitchFamily="18" charset="0"/>
              </a:rPr>
              <a:t>Kobyljanská</a:t>
            </a:r>
            <a:r>
              <a:rPr kumimoji="0" lang="cs-CZ" sz="2000" b="0" i="0" u="none" strike="noStrike" cap="none" normalizeH="0" baseline="0" dirty="0">
                <a:ln>
                  <a:noFill/>
                </a:ln>
                <a:solidFill>
                  <a:srgbClr val="C00000"/>
                </a:solidFill>
                <a:effectLst/>
                <a:latin typeface="Arial Narrow" pitchFamily="34" charset="0"/>
                <a:ea typeface="Times New Roman" pitchFamily="18" charset="0"/>
              </a:rPr>
              <a:t> </a:t>
            </a:r>
            <a:endParaRPr kumimoji="0" lang="cs-CZ" sz="2000" b="0" i="0" u="none" strike="noStrike" cap="none" normalizeH="0" baseline="0" dirty="0">
              <a:ln>
                <a:noFill/>
              </a:ln>
              <a:solidFill>
                <a:srgbClr val="C00000"/>
              </a:solidFill>
              <a:effectLst/>
              <a:latin typeface="Arial" pitchFamily="34" charset="0"/>
            </a:endParaRPr>
          </a:p>
        </p:txBody>
      </p:sp>
      <p:sp>
        <p:nvSpPr>
          <p:cNvPr id="1025" name="Rectangle 1"/>
          <p:cNvSpPr>
            <a:spLocks noChangeArrowheads="1"/>
          </p:cNvSpPr>
          <p:nvPr/>
        </p:nvSpPr>
        <p:spPr bwMode="auto">
          <a:xfrm>
            <a:off x="357158" y="3786190"/>
            <a:ext cx="1853392" cy="40011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tabLst>
                <a:tab pos="5943600" algn="l"/>
              </a:tabLst>
            </a:pPr>
            <a:r>
              <a:rPr lang="cs-CZ" sz="2000" b="1" u="sng" dirty="0">
                <a:latin typeface="Arial Narrow" pitchFamily="34" charset="0"/>
                <a:ea typeface="Times New Roman" pitchFamily="18" charset="0"/>
              </a:rPr>
              <a:t> Impresionismus</a:t>
            </a:r>
          </a:p>
        </p:txBody>
      </p:sp>
      <p:sp>
        <p:nvSpPr>
          <p:cNvPr id="1026" name="Rectangle 2"/>
          <p:cNvSpPr>
            <a:spLocks noChangeArrowheads="1"/>
          </p:cNvSpPr>
          <p:nvPr/>
        </p:nvSpPr>
        <p:spPr bwMode="auto">
          <a:xfrm>
            <a:off x="357158" y="4214818"/>
            <a:ext cx="850112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fontAlgn="base">
              <a:lnSpc>
                <a:spcPct val="100000"/>
              </a:lnSpc>
              <a:spcBef>
                <a:spcPct val="0"/>
              </a:spcBef>
              <a:spcAft>
                <a:spcPct val="0"/>
              </a:spcAft>
              <a:buClrTx/>
              <a:buSzTx/>
              <a:buFont typeface="Wingdings" pitchFamily="2" charset="2"/>
              <a:buChar char="q"/>
              <a:tabLst>
                <a:tab pos="342900" algn="l"/>
                <a:tab pos="5943600" algn="l"/>
              </a:tabLst>
            </a:pPr>
            <a:r>
              <a:rPr lang="cs-CZ" b="1" dirty="0"/>
              <a:t>Kopíroval všechny zásadní rysy, kterými bývá charakterizován impresionismus evropský, ale měl i určitá vlastní specifika, jako například lyricko-romantické zabarvení, což ho sbližovalo s neoromantismem a symbolismem.</a:t>
            </a:r>
          </a:p>
        </p:txBody>
      </p:sp>
      <p:sp>
        <p:nvSpPr>
          <p:cNvPr id="11" name="Obdélník 10"/>
          <p:cNvSpPr/>
          <p:nvPr/>
        </p:nvSpPr>
        <p:spPr>
          <a:xfrm>
            <a:off x="428596" y="5143512"/>
            <a:ext cx="2263761" cy="400110"/>
          </a:xfrm>
          <a:prstGeom prst="rect">
            <a:avLst/>
          </a:prstGeom>
        </p:spPr>
        <p:txBody>
          <a:bodyPr wrap="none">
            <a:spAutoFit/>
          </a:bodyPr>
          <a:lstStyle/>
          <a:p>
            <a:pPr marL="361950" indent="-361950">
              <a:buFont typeface="Wingdings" pitchFamily="2" charset="2"/>
              <a:buChar char="§"/>
            </a:pPr>
            <a:r>
              <a:rPr lang="cs-CZ" sz="2000" b="1" u="sng" dirty="0">
                <a:solidFill>
                  <a:srgbClr val="C00000"/>
                </a:solidFill>
                <a:latin typeface="Arial Narrow" pitchFamily="34" charset="0"/>
              </a:rPr>
              <a:t>M. </a:t>
            </a:r>
            <a:r>
              <a:rPr lang="cs-CZ" sz="2000" b="1" u="sng" dirty="0" err="1">
                <a:solidFill>
                  <a:srgbClr val="C00000"/>
                </a:solidFill>
                <a:latin typeface="Arial Narrow" pitchFamily="34" charset="0"/>
              </a:rPr>
              <a:t>Kocjubynskyj</a:t>
            </a:r>
            <a:r>
              <a:rPr lang="cs-CZ" sz="2000" b="1" u="sng" dirty="0">
                <a:solidFill>
                  <a:srgbClr val="C00000"/>
                </a:solidFill>
                <a:latin typeface="Arial Narrow" pitchFamily="34" charset="0"/>
              </a:rPr>
              <a:t> </a:t>
            </a:r>
          </a:p>
        </p:txBody>
      </p:sp>
      <p:sp>
        <p:nvSpPr>
          <p:cNvPr id="13" name="Obdélník 12"/>
          <p:cNvSpPr/>
          <p:nvPr/>
        </p:nvSpPr>
        <p:spPr>
          <a:xfrm>
            <a:off x="428596" y="6215082"/>
            <a:ext cx="1665777" cy="400110"/>
          </a:xfrm>
          <a:prstGeom prst="rect">
            <a:avLst/>
          </a:prstGeom>
        </p:spPr>
        <p:txBody>
          <a:bodyPr wrap="none">
            <a:spAutoFit/>
          </a:bodyPr>
          <a:lstStyle/>
          <a:p>
            <a:pPr marL="361950" indent="-361950">
              <a:buFont typeface="Wingdings" pitchFamily="2" charset="2"/>
              <a:buChar char="§"/>
            </a:pPr>
            <a:r>
              <a:rPr lang="cs-CZ" sz="2000" b="1" u="sng" dirty="0">
                <a:solidFill>
                  <a:srgbClr val="C00000"/>
                </a:solidFill>
                <a:latin typeface="Arial Narrow" pitchFamily="34" charset="0"/>
              </a:rPr>
              <a:t>V. </a:t>
            </a:r>
            <a:r>
              <a:rPr lang="cs-CZ" sz="2000" b="1" u="sng" dirty="0" err="1">
                <a:solidFill>
                  <a:srgbClr val="C00000"/>
                </a:solidFill>
                <a:latin typeface="Arial Narrow" pitchFamily="34" charset="0"/>
              </a:rPr>
              <a:t>Stefanyk</a:t>
            </a:r>
            <a:endParaRPr lang="cs-CZ" sz="2000" b="1" u="sng" dirty="0">
              <a:solidFill>
                <a:srgbClr val="C00000"/>
              </a:solidFill>
              <a:latin typeface="Arial Narrow" pitchFamily="34" charset="0"/>
            </a:endParaRPr>
          </a:p>
        </p:txBody>
      </p:sp>
      <p:sp>
        <p:nvSpPr>
          <p:cNvPr id="14" name="Rectangle 1"/>
          <p:cNvSpPr>
            <a:spLocks noChangeArrowheads="1"/>
          </p:cNvSpPr>
          <p:nvPr/>
        </p:nvSpPr>
        <p:spPr bwMode="auto">
          <a:xfrm>
            <a:off x="428596" y="5643578"/>
            <a:ext cx="1866217" cy="40011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tabLst>
                <a:tab pos="5943600" algn="l"/>
              </a:tabLst>
            </a:pPr>
            <a:r>
              <a:rPr lang="cs-CZ" sz="2000" b="1" u="sng" dirty="0">
                <a:latin typeface="Arial Narrow" pitchFamily="34" charset="0"/>
                <a:ea typeface="Times New Roman" pitchFamily="18" charset="0"/>
              </a:rPr>
              <a:t> Expresionismus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1000" fill="hold"/>
                                        <p:tgtEl>
                                          <p:spTgt spid="307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1"/>
                                        </p:tgtEl>
                                        <p:attrNameLst>
                                          <p:attrName>ppt_y</p:attrName>
                                        </p:attrNameLst>
                                      </p:cBhvr>
                                      <p:tavLst>
                                        <p:tav tm="0">
                                          <p:val>
                                            <p:strVal val="#ppt_y"/>
                                          </p:val>
                                        </p:tav>
                                        <p:tav tm="100000">
                                          <p:val>
                                            <p:strVal val="#ppt_y"/>
                                          </p:val>
                                        </p:tav>
                                      </p:tavLst>
                                    </p:anim>
                                    <p:animEffect transition="in" filter="fade">
                                      <p:cBhvr>
                                        <p:cTn id="10" dur="1000"/>
                                        <p:tgtEl>
                                          <p:spTgt spid="30721"/>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0723"/>
                                        </p:tgtEl>
                                        <p:attrNameLst>
                                          <p:attrName>style.visibility</p:attrName>
                                        </p:attrNameLst>
                                      </p:cBhvr>
                                      <p:to>
                                        <p:strVal val="visible"/>
                                      </p:to>
                                    </p:set>
                                    <p:anim calcmode="lin" valueType="num">
                                      <p:cBhvr>
                                        <p:cTn id="15"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0723"/>
                                        </p:tgtEl>
                                        <p:attrNameLst>
                                          <p:attrName>ppt_y</p:attrName>
                                        </p:attrNameLst>
                                      </p:cBhvr>
                                      <p:tavLst>
                                        <p:tav tm="0">
                                          <p:val>
                                            <p:strVal val="#ppt_y"/>
                                          </p:val>
                                        </p:tav>
                                        <p:tav tm="100000">
                                          <p:val>
                                            <p:strVal val="#ppt_y"/>
                                          </p:val>
                                        </p:tav>
                                      </p:tavLst>
                                    </p:anim>
                                    <p:animEffect transition="in" filter="fade">
                                      <p:cBhvr>
                                        <p:cTn id="18" dur="1000"/>
                                        <p:tgtEl>
                                          <p:spTgt spid="3072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722"/>
                                        </p:tgtEl>
                                        <p:attrNameLst>
                                          <p:attrName>style.visibility</p:attrName>
                                        </p:attrNameLst>
                                      </p:cBhvr>
                                      <p:to>
                                        <p:strVal val="visible"/>
                                      </p:to>
                                    </p:set>
                                    <p:animEffect transition="in" filter="wipe(down)">
                                      <p:cBhvr>
                                        <p:cTn id="28" dur="500"/>
                                        <p:tgtEl>
                                          <p:spTgt spid="3072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by="(-#ppt_w*2)" calcmode="lin" valueType="num">
                                      <p:cBhvr rctx="PPT">
                                        <p:cTn id="38" dur="500" autoRev="1" fill="hold">
                                          <p:stCondLst>
                                            <p:cond delay="0"/>
                                          </p:stCondLst>
                                        </p:cTn>
                                        <p:tgtEl>
                                          <p:spTgt spid="9"/>
                                        </p:tgtEl>
                                        <p:attrNameLst>
                                          <p:attrName>ppt_w</p:attrName>
                                        </p:attrNameLst>
                                      </p:cBhvr>
                                    </p:anim>
                                    <p:anim by="(#ppt_w*0.50)" calcmode="lin" valueType="num">
                                      <p:cBhvr>
                                        <p:cTn id="39" dur="500" decel="50000" autoRev="1" fill="hold">
                                          <p:stCondLst>
                                            <p:cond delay="0"/>
                                          </p:stCondLst>
                                        </p:cTn>
                                        <p:tgtEl>
                                          <p:spTgt spid="9"/>
                                        </p:tgtEl>
                                        <p:attrNameLst>
                                          <p:attrName>ppt_x</p:attrName>
                                        </p:attrNameLst>
                                      </p:cBhvr>
                                    </p:anim>
                                    <p:anim from="(-#ppt_h/2)" to="(#ppt_y)" calcmode="lin" valueType="num">
                                      <p:cBhvr>
                                        <p:cTn id="40" dur="1000" fill="hold">
                                          <p:stCondLst>
                                            <p:cond delay="0"/>
                                          </p:stCondLst>
                                        </p:cTn>
                                        <p:tgtEl>
                                          <p:spTgt spid="9"/>
                                        </p:tgtEl>
                                        <p:attrNameLst>
                                          <p:attrName>ppt_y</p:attrName>
                                        </p:attrNameLst>
                                      </p:cBhvr>
                                    </p:anim>
                                    <p:animRot by="21600000">
                                      <p:cBhvr>
                                        <p:cTn id="41" dur="1000" fill="hold">
                                          <p:stCondLst>
                                            <p:cond delay="0"/>
                                          </p:stCondLst>
                                        </p:cTn>
                                        <p:tgtEl>
                                          <p:spTgt spid="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0724"/>
                                        </p:tgtEl>
                                        <p:attrNameLst>
                                          <p:attrName>style.visibility</p:attrName>
                                        </p:attrNameLst>
                                      </p:cBhvr>
                                      <p:to>
                                        <p:strVal val="visible"/>
                                      </p:to>
                                    </p:set>
                                    <p:animEffect transition="in" filter="checkerboard(across)">
                                      <p:cBhvr>
                                        <p:cTn id="46" dur="500"/>
                                        <p:tgtEl>
                                          <p:spTgt spid="30724"/>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1025"/>
                                        </p:tgtEl>
                                        <p:attrNameLst>
                                          <p:attrName>style.visibility</p:attrName>
                                        </p:attrNameLst>
                                      </p:cBhvr>
                                      <p:to>
                                        <p:strVal val="visible"/>
                                      </p:to>
                                    </p:set>
                                    <p:animEffect transition="in" filter="wedge">
                                      <p:cBhvr>
                                        <p:cTn id="51" dur="2000"/>
                                        <p:tgtEl>
                                          <p:spTgt spid="1025"/>
                                        </p:tgtEl>
                                      </p:cBhvr>
                                    </p:animEffect>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edge">
                                      <p:cBhvr>
                                        <p:cTn id="72" dur="2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80">
                                          <p:stCondLst>
                                            <p:cond delay="0"/>
                                          </p:stCondLst>
                                        </p:cTn>
                                        <p:tgtEl>
                                          <p:spTgt spid="13"/>
                                        </p:tgtEl>
                                      </p:cBhvr>
                                    </p:animEffect>
                                    <p:anim calcmode="lin" valueType="num">
                                      <p:cBhvr>
                                        <p:cTn id="7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3" dur="26">
                                          <p:stCondLst>
                                            <p:cond delay="650"/>
                                          </p:stCondLst>
                                        </p:cTn>
                                        <p:tgtEl>
                                          <p:spTgt spid="13"/>
                                        </p:tgtEl>
                                      </p:cBhvr>
                                      <p:to x="100000" y="60000"/>
                                    </p:animScale>
                                    <p:animScale>
                                      <p:cBhvr>
                                        <p:cTn id="84" dur="166" decel="50000">
                                          <p:stCondLst>
                                            <p:cond delay="676"/>
                                          </p:stCondLst>
                                        </p:cTn>
                                        <p:tgtEl>
                                          <p:spTgt spid="13"/>
                                        </p:tgtEl>
                                      </p:cBhvr>
                                      <p:to x="100000" y="100000"/>
                                    </p:animScale>
                                    <p:animScale>
                                      <p:cBhvr>
                                        <p:cTn id="85" dur="26">
                                          <p:stCondLst>
                                            <p:cond delay="1312"/>
                                          </p:stCondLst>
                                        </p:cTn>
                                        <p:tgtEl>
                                          <p:spTgt spid="13"/>
                                        </p:tgtEl>
                                      </p:cBhvr>
                                      <p:to x="100000" y="80000"/>
                                    </p:animScale>
                                    <p:animScale>
                                      <p:cBhvr>
                                        <p:cTn id="86" dur="166" decel="50000">
                                          <p:stCondLst>
                                            <p:cond delay="1338"/>
                                          </p:stCondLst>
                                        </p:cTn>
                                        <p:tgtEl>
                                          <p:spTgt spid="13"/>
                                        </p:tgtEl>
                                      </p:cBhvr>
                                      <p:to x="100000" y="100000"/>
                                    </p:animScale>
                                    <p:animScale>
                                      <p:cBhvr>
                                        <p:cTn id="87" dur="26">
                                          <p:stCondLst>
                                            <p:cond delay="1642"/>
                                          </p:stCondLst>
                                        </p:cTn>
                                        <p:tgtEl>
                                          <p:spTgt spid="13"/>
                                        </p:tgtEl>
                                      </p:cBhvr>
                                      <p:to x="100000" y="90000"/>
                                    </p:animScale>
                                    <p:animScale>
                                      <p:cBhvr>
                                        <p:cTn id="88" dur="166" decel="50000">
                                          <p:stCondLst>
                                            <p:cond delay="1668"/>
                                          </p:stCondLst>
                                        </p:cTn>
                                        <p:tgtEl>
                                          <p:spTgt spid="13"/>
                                        </p:tgtEl>
                                      </p:cBhvr>
                                      <p:to x="100000" y="100000"/>
                                    </p:animScale>
                                    <p:animScale>
                                      <p:cBhvr>
                                        <p:cTn id="89" dur="26">
                                          <p:stCondLst>
                                            <p:cond delay="1808"/>
                                          </p:stCondLst>
                                        </p:cTn>
                                        <p:tgtEl>
                                          <p:spTgt spid="13"/>
                                        </p:tgtEl>
                                      </p:cBhvr>
                                      <p:to x="100000" y="95000"/>
                                    </p:animScale>
                                    <p:animScale>
                                      <p:cBhvr>
                                        <p:cTn id="9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animBg="1"/>
      <p:bldP spid="7" grpId="0"/>
      <p:bldP spid="30723" grpId="0" animBg="1"/>
      <p:bldP spid="9" grpId="0"/>
      <p:bldP spid="10" grpId="0"/>
      <p:bldP spid="30724" grpId="0"/>
      <p:bldP spid="1025" grpId="0" animBg="1"/>
      <p:bldP spid="1026" grpId="0"/>
      <p:bldP spid="11"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14283" y="214290"/>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3200" b="1" i="0" u="sng" strike="noStrike" cap="none" normalizeH="0" baseline="0" dirty="0">
                <a:ln>
                  <a:noFill/>
                </a:ln>
                <a:solidFill>
                  <a:srgbClr val="7030A0"/>
                </a:solidFill>
                <a:effectLst/>
                <a:latin typeface="Arial Narrow" pitchFamily="34" charset="0"/>
                <a:ea typeface="Times New Roman" pitchFamily="18" charset="0"/>
              </a:rPr>
              <a:t>Rétorické výzvy, teoretické záměry a polovičatá praxe</a:t>
            </a:r>
            <a:endParaRPr kumimoji="0" lang="cs-CZ" sz="3200" b="0" i="0" u="none" strike="noStrike" cap="none" normalizeH="0" baseline="0" dirty="0">
              <a:ln>
                <a:noFill/>
              </a:ln>
              <a:solidFill>
                <a:schemeClr val="tx1"/>
              </a:solidFill>
              <a:effectLst/>
              <a:latin typeface="Arial" pitchFamily="34" charset="0"/>
            </a:endParaRPr>
          </a:p>
        </p:txBody>
      </p:sp>
      <p:sp>
        <p:nvSpPr>
          <p:cNvPr id="31747" name="Rectangle 3"/>
          <p:cNvSpPr>
            <a:spLocks noChangeArrowheads="1"/>
          </p:cNvSpPr>
          <p:nvPr/>
        </p:nvSpPr>
        <p:spPr bwMode="auto">
          <a:xfrm>
            <a:off x="285720" y="928670"/>
            <a:ext cx="304974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800" b="1" i="0" u="sng" strike="noStrike" cap="none" normalizeH="0" baseline="0" dirty="0">
                <a:ln>
                  <a:noFill/>
                </a:ln>
                <a:solidFill>
                  <a:srgbClr val="0070C0"/>
                </a:solidFill>
                <a:effectLst/>
                <a:latin typeface="Arial Narrow" pitchFamily="34" charset="0"/>
                <a:ea typeface="Times New Roman" pitchFamily="18" charset="0"/>
              </a:rPr>
              <a:t>Vyjádření alternativy</a:t>
            </a:r>
            <a:endParaRPr kumimoji="0" lang="cs-CZ" sz="2800" b="0" i="0" u="none" strike="noStrike" cap="none" normalizeH="0" baseline="0" dirty="0">
              <a:ln>
                <a:noFill/>
              </a:ln>
              <a:solidFill>
                <a:schemeClr val="tx1"/>
              </a:solidFill>
              <a:effectLst/>
              <a:latin typeface="Arial" pitchFamily="34" charset="0"/>
            </a:endParaRPr>
          </a:p>
        </p:txBody>
      </p:sp>
      <p:sp>
        <p:nvSpPr>
          <p:cNvPr id="9" name="Obdélník 8"/>
          <p:cNvSpPr/>
          <p:nvPr/>
        </p:nvSpPr>
        <p:spPr>
          <a:xfrm>
            <a:off x="285720" y="1571612"/>
            <a:ext cx="8429684" cy="646331"/>
          </a:xfrm>
          <a:prstGeom prst="rect">
            <a:avLst/>
          </a:prstGeom>
        </p:spPr>
        <p:txBody>
          <a:bodyPr wrap="square">
            <a:spAutoFit/>
          </a:bodyPr>
          <a:lstStyle/>
          <a:p>
            <a:pPr marL="361950" indent="-361950" algn="just">
              <a:buFont typeface="Arial" pitchFamily="34" charset="0"/>
              <a:buChar char="•"/>
            </a:pPr>
            <a:r>
              <a:rPr lang="cs-CZ" b="1" dirty="0"/>
              <a:t>snaha o konsolidaci sil snažících se nalomit jistotu </a:t>
            </a:r>
            <a:r>
              <a:rPr lang="cs-CZ" b="1" dirty="0" err="1"/>
              <a:t>narodnické</a:t>
            </a:r>
            <a:r>
              <a:rPr lang="cs-CZ" b="1" dirty="0"/>
              <a:t> ideologie a rozšířit stylové a tematické obzory ukrajinské literatury</a:t>
            </a:r>
            <a:endParaRPr lang="cs-CZ" dirty="0"/>
          </a:p>
        </p:txBody>
      </p:sp>
      <p:sp>
        <p:nvSpPr>
          <p:cNvPr id="10" name="Obdélník 9"/>
          <p:cNvSpPr/>
          <p:nvPr/>
        </p:nvSpPr>
        <p:spPr>
          <a:xfrm>
            <a:off x="285720" y="2285992"/>
            <a:ext cx="8429684" cy="646331"/>
          </a:xfrm>
          <a:prstGeom prst="rect">
            <a:avLst/>
          </a:prstGeom>
        </p:spPr>
        <p:txBody>
          <a:bodyPr wrap="square">
            <a:spAutoFit/>
          </a:bodyPr>
          <a:lstStyle/>
          <a:p>
            <a:pPr marL="361950" indent="-361950" algn="just">
              <a:buFont typeface="Arial" pitchFamily="34" charset="0"/>
              <a:buChar char="•"/>
            </a:pPr>
            <a:r>
              <a:rPr lang="cs-CZ" b="1" dirty="0"/>
              <a:t>výzvy, otevřené dopisy a články </a:t>
            </a:r>
            <a:r>
              <a:rPr lang="cs-CZ" b="1" dirty="0" err="1"/>
              <a:t>nabádající</a:t>
            </a:r>
            <a:r>
              <a:rPr lang="cs-CZ" b="1" dirty="0"/>
              <a:t> k vytváření almanachů, které by přispěly ke změně kurzu</a:t>
            </a:r>
          </a:p>
        </p:txBody>
      </p:sp>
      <p:sp>
        <p:nvSpPr>
          <p:cNvPr id="31748" name="Rectangle 4"/>
          <p:cNvSpPr>
            <a:spLocks noChangeArrowheads="1"/>
          </p:cNvSpPr>
          <p:nvPr/>
        </p:nvSpPr>
        <p:spPr bwMode="auto">
          <a:xfrm>
            <a:off x="285720" y="3185038"/>
            <a:ext cx="835824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342900" algn="l"/>
                <a:tab pos="5943600" algn="l"/>
              </a:tabLst>
            </a:pPr>
            <a:r>
              <a:rPr kumimoji="0" lang="cs-CZ" sz="2400" b="0" i="0" u="none" strike="noStrike" cap="none" normalizeH="0" baseline="0" dirty="0">
                <a:ln>
                  <a:noFill/>
                </a:ln>
                <a:solidFill>
                  <a:srgbClr val="0070C0"/>
                </a:solidFill>
                <a:effectLst/>
                <a:latin typeface="Arial Narrow" pitchFamily="34" charset="0"/>
                <a:ea typeface="Times New Roman" pitchFamily="18" charset="0"/>
              </a:rPr>
              <a:t>Almanachy: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Хвиля</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за</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хвилею</a:t>
            </a:r>
            <a:r>
              <a:rPr kumimoji="0" lang="cs-CZ" sz="2400" b="1" i="1" strike="noStrike" cap="none" normalizeH="0" baseline="0" dirty="0">
                <a:ln>
                  <a:noFill/>
                </a:ln>
                <a:solidFill>
                  <a:srgbClr val="00B050"/>
                </a:solidFill>
                <a:effectLst/>
                <a:latin typeface="Arial Narrow" pitchFamily="34" charset="0"/>
                <a:ea typeface="Times New Roman" pitchFamily="18" charset="0"/>
              </a:rPr>
              <a:t> </a:t>
            </a:r>
            <a:r>
              <a:rPr kumimoji="0" lang="cs-CZ" sz="2400" strike="noStrike" cap="none" normalizeH="0" baseline="0" dirty="0">
                <a:ln>
                  <a:noFill/>
                </a:ln>
                <a:effectLst/>
                <a:latin typeface="Arial Narrow" pitchFamily="34" charset="0"/>
                <a:ea typeface="Times New Roman" pitchFamily="18" charset="0"/>
              </a:rPr>
              <a:t>(1900); </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З-</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над</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хмар</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і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долин</a:t>
            </a:r>
            <a:r>
              <a:rPr kumimoji="0" lang="cs-CZ" sz="2400" b="1" i="1" strike="noStrike" cap="none" normalizeH="0" baseline="0" dirty="0">
                <a:ln>
                  <a:noFill/>
                </a:ln>
                <a:solidFill>
                  <a:srgbClr val="00B050"/>
                </a:solidFill>
                <a:effectLst/>
                <a:latin typeface="Arial Narrow" pitchFamily="34" charset="0"/>
                <a:ea typeface="Times New Roman" pitchFamily="18" charset="0"/>
              </a:rPr>
              <a:t> </a:t>
            </a:r>
            <a:r>
              <a:rPr lang="cs-CZ" sz="2400" dirty="0">
                <a:latin typeface="Arial Narrow" pitchFamily="34" charset="0"/>
                <a:ea typeface="Times New Roman" pitchFamily="18" charset="0"/>
              </a:rPr>
              <a:t>(1903)</a:t>
            </a:r>
            <a:r>
              <a:rPr kumimoji="0" lang="cs-CZ" sz="2400" b="1" i="0" u="sng" strike="noStrike" cap="none" normalizeH="0" baseline="0" dirty="0">
                <a:ln>
                  <a:noFill/>
                </a:ln>
                <a:solidFill>
                  <a:srgbClr val="00B050"/>
                </a:solidFill>
                <a:effectLst/>
                <a:latin typeface="Arial Narrow" pitchFamily="34" charset="0"/>
                <a:ea typeface="Times New Roman" pitchFamily="18" charset="0"/>
              </a:rPr>
              <a:t>; </a:t>
            </a:r>
          </a:p>
          <a:p>
            <a:pPr lvl="0" algn="just" fontAlgn="base">
              <a:spcBef>
                <a:spcPct val="0"/>
              </a:spcBef>
              <a:spcAft>
                <a:spcPct val="0"/>
              </a:spcAft>
              <a:tabLst>
                <a:tab pos="342900" algn="l"/>
                <a:tab pos="5943600" algn="l"/>
              </a:tabLst>
            </a:pPr>
            <a:r>
              <a:rPr kumimoji="0" lang="cs-CZ" sz="2400" b="1" i="1" u="sng" strike="noStrike" cap="none" normalizeH="0" baseline="0" dirty="0">
                <a:ln>
                  <a:noFill/>
                </a:ln>
                <a:solidFill>
                  <a:srgbClr val="00B050"/>
                </a:solidFill>
                <a:effectLst/>
                <a:latin typeface="Arial Narrow" pitchFamily="34" charset="0"/>
                <a:ea typeface="Times New Roman" pitchFamily="18" charset="0"/>
              </a:rPr>
              <a:t>З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потоку</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життя</a:t>
            </a:r>
            <a:r>
              <a:rPr kumimoji="0" lang="cs-CZ" sz="2400" b="1" i="1" strike="noStrike" cap="none" normalizeH="0" baseline="0" dirty="0">
                <a:ln>
                  <a:noFill/>
                </a:ln>
                <a:solidFill>
                  <a:srgbClr val="00B050"/>
                </a:solidFill>
                <a:effectLst/>
                <a:latin typeface="Arial Narrow" pitchFamily="34" charset="0"/>
                <a:ea typeface="Times New Roman" pitchFamily="18" charset="0"/>
              </a:rPr>
              <a:t> </a:t>
            </a:r>
            <a:r>
              <a:rPr lang="cs-CZ" sz="2400" dirty="0">
                <a:latin typeface="Arial Narrow" pitchFamily="34" charset="0"/>
                <a:ea typeface="Times New Roman" pitchFamily="18" charset="0"/>
              </a:rPr>
              <a:t>(1904)</a:t>
            </a:r>
            <a:r>
              <a:rPr kumimoji="0" lang="cs-CZ" sz="2400" b="1" i="0"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За</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kumimoji="0" lang="cs-CZ" sz="2400" b="1" i="1" u="sng" strike="noStrike" cap="none" normalizeH="0" baseline="0" dirty="0" err="1">
                <a:ln>
                  <a:noFill/>
                </a:ln>
                <a:solidFill>
                  <a:srgbClr val="00B050"/>
                </a:solidFill>
                <a:effectLst/>
                <a:latin typeface="Arial Narrow" pitchFamily="34" charset="0"/>
                <a:ea typeface="Times New Roman" pitchFamily="18" charset="0"/>
              </a:rPr>
              <a:t>красою</a:t>
            </a:r>
            <a:r>
              <a:rPr kumimoji="0" lang="cs-CZ" sz="2400" b="1" i="1" u="sng" strike="noStrike" cap="none" normalizeH="0" baseline="0" dirty="0">
                <a:ln>
                  <a:noFill/>
                </a:ln>
                <a:solidFill>
                  <a:srgbClr val="00B050"/>
                </a:solidFill>
                <a:effectLst/>
                <a:latin typeface="Arial Narrow" pitchFamily="34" charset="0"/>
                <a:ea typeface="Times New Roman" pitchFamily="18" charset="0"/>
              </a:rPr>
              <a:t> </a:t>
            </a:r>
            <a:r>
              <a:rPr lang="cs-CZ" sz="2400" dirty="0">
                <a:latin typeface="Arial Narrow" pitchFamily="34" charset="0"/>
                <a:ea typeface="Times New Roman" pitchFamily="18" charset="0"/>
              </a:rPr>
              <a:t>(1905)</a:t>
            </a:r>
            <a:r>
              <a:rPr kumimoji="0" lang="cs-CZ" sz="2400" b="0" i="0" u="none" strike="noStrike" cap="none" normalizeH="0" baseline="0" dirty="0">
                <a:ln>
                  <a:noFill/>
                </a:ln>
                <a:solidFill>
                  <a:srgbClr val="0070C0"/>
                </a:solidFill>
                <a:effectLst/>
                <a:latin typeface="Arial Narrow" pitchFamily="34" charset="0"/>
                <a:ea typeface="Times New Roman" pitchFamily="18" charset="0"/>
              </a:rPr>
              <a:t>. </a:t>
            </a:r>
            <a:endParaRPr kumimoji="0" lang="cs-CZ" sz="2400" b="0" i="0" u="none" strike="noStrike" cap="none" normalizeH="0" baseline="0" dirty="0">
              <a:ln>
                <a:noFill/>
              </a:ln>
              <a:solidFill>
                <a:schemeClr val="tx1"/>
              </a:solidFill>
              <a:effectLst/>
              <a:latin typeface="Arial" pitchFamily="34" charset="0"/>
            </a:endParaRPr>
          </a:p>
        </p:txBody>
      </p:sp>
      <p:sp>
        <p:nvSpPr>
          <p:cNvPr id="31749" name="Rectangle 5"/>
          <p:cNvSpPr>
            <a:spLocks noChangeArrowheads="1"/>
          </p:cNvSpPr>
          <p:nvPr/>
        </p:nvSpPr>
        <p:spPr bwMode="auto">
          <a:xfrm>
            <a:off x="357158" y="4286256"/>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lvl="8" indent="-361950" algn="just" fontAlgn="base">
              <a:spcBef>
                <a:spcPct val="0"/>
              </a:spcBef>
              <a:spcAft>
                <a:spcPct val="0"/>
              </a:spcAft>
              <a:buClr>
                <a:schemeClr val="tx1"/>
              </a:buClr>
              <a:buFont typeface="Arial" pitchFamily="34" charset="0"/>
              <a:buChar char="•"/>
              <a:tabLst>
                <a:tab pos="342900" algn="l"/>
                <a:tab pos="5943600" algn="l"/>
              </a:tabLst>
            </a:pPr>
            <a:r>
              <a:rPr lang="cs-CZ" b="1" dirty="0"/>
              <a:t>Navíc  docházelo ke snahám organizovat se či se seskupovat a tím posílit pozici  autorů a kritiků, kteří se již vědomě a cíleně stavěli za jednoznačnou evropeizaci a modernizaci umění.  </a:t>
            </a:r>
          </a:p>
        </p:txBody>
      </p:sp>
      <p:sp>
        <p:nvSpPr>
          <p:cNvPr id="31750" name="Rectangle 6"/>
          <p:cNvSpPr>
            <a:spLocks noChangeArrowheads="1"/>
          </p:cNvSpPr>
          <p:nvPr/>
        </p:nvSpPr>
        <p:spPr bwMode="auto">
          <a:xfrm>
            <a:off x="214282" y="5286388"/>
            <a:ext cx="8358246"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b="1" i="0" u="sng" strike="noStrike" cap="none" normalizeH="0" baseline="0" dirty="0">
                <a:ln>
                  <a:noFill/>
                </a:ln>
                <a:effectLst/>
                <a:latin typeface="Arial Narrow" pitchFamily="34" charset="0"/>
                <a:ea typeface="Times New Roman" pitchFamily="18" charset="0"/>
              </a:rPr>
              <a:t>Idea návaznosti</a:t>
            </a:r>
            <a:endParaRPr kumimoji="0" lang="cs-CZ" b="0" i="0" u="none" strike="noStrike" cap="none" normalizeH="0" baseline="0" dirty="0">
              <a:ln>
                <a:noFill/>
              </a:ln>
              <a:effectLst/>
              <a:latin typeface="Arial" pitchFamily="34" charset="0"/>
            </a:endParaRPr>
          </a:p>
          <a:p>
            <a:pPr marL="725488" marR="0" lvl="1" indent="-268288" algn="just" defTabSz="914400" rtl="0" eaLnBrk="0" fontAlgn="base" latinLnBrk="0" hangingPunct="0">
              <a:lnSpc>
                <a:spcPct val="100000"/>
              </a:lnSpc>
              <a:spcBef>
                <a:spcPct val="0"/>
              </a:spcBef>
              <a:spcAft>
                <a:spcPct val="0"/>
              </a:spcAft>
              <a:buClr>
                <a:schemeClr val="tx1"/>
              </a:buClr>
              <a:buSzTx/>
              <a:buFont typeface="Wingdings" pitchFamily="2" charset="2"/>
              <a:buChar char=""/>
              <a:tabLst>
                <a:tab pos="342900" algn="l"/>
                <a:tab pos="5943600" algn="l"/>
              </a:tabLst>
            </a:pPr>
            <a:r>
              <a:rPr kumimoji="0" lang="cs-CZ" b="0" i="0" u="none" strike="noStrike" cap="none" normalizeH="0" baseline="0" dirty="0">
                <a:ln>
                  <a:noFill/>
                </a:ln>
                <a:effectLst/>
                <a:latin typeface="Arial Narrow" pitchFamily="34" charset="0"/>
                <a:ea typeface="Times New Roman" pitchFamily="18" charset="0"/>
              </a:rPr>
              <a:t>Snahy M. </a:t>
            </a:r>
            <a:r>
              <a:rPr kumimoji="0" lang="cs-CZ" b="0" i="0" u="none" strike="noStrike" cap="none" normalizeH="0" baseline="0" dirty="0" err="1">
                <a:ln>
                  <a:noFill/>
                </a:ln>
                <a:effectLst/>
                <a:latin typeface="Arial Narrow" pitchFamily="34" charset="0"/>
                <a:ea typeface="Times New Roman" pitchFamily="18" charset="0"/>
              </a:rPr>
              <a:t>Kocjubynského</a:t>
            </a:r>
            <a:r>
              <a:rPr kumimoji="0" lang="cs-CZ" b="0" i="0" u="none" strike="noStrike" cap="none" normalizeH="0" baseline="0" dirty="0">
                <a:ln>
                  <a:noFill/>
                </a:ln>
                <a:effectLst/>
                <a:latin typeface="Arial Narrow" pitchFamily="34" charset="0"/>
                <a:ea typeface="Times New Roman" pitchFamily="18" charset="0"/>
              </a:rPr>
              <a:t>, M. </a:t>
            </a:r>
            <a:r>
              <a:rPr kumimoji="0" lang="cs-CZ" b="0" i="0" u="none" strike="noStrike" cap="none" normalizeH="0" baseline="0" dirty="0" err="1">
                <a:ln>
                  <a:noFill/>
                </a:ln>
                <a:effectLst/>
                <a:latin typeface="Arial Narrow" pitchFamily="34" charset="0"/>
                <a:ea typeface="Times New Roman" pitchFamily="18" charset="0"/>
              </a:rPr>
              <a:t>Čerňavského</a:t>
            </a:r>
            <a:r>
              <a:rPr kumimoji="0" lang="cs-CZ" b="0" i="0" u="none" strike="noStrike" cap="none" normalizeH="0" baseline="0" dirty="0">
                <a:ln>
                  <a:noFill/>
                </a:ln>
                <a:effectLst/>
                <a:latin typeface="Arial Narrow" pitchFamily="34" charset="0"/>
                <a:ea typeface="Times New Roman" pitchFamily="18" charset="0"/>
              </a:rPr>
              <a:t>, M. </a:t>
            </a:r>
            <a:r>
              <a:rPr kumimoji="0" lang="cs-CZ" b="0" i="0" u="none" strike="noStrike" cap="none" normalizeH="0" baseline="0" dirty="0" err="1">
                <a:ln>
                  <a:noFill/>
                </a:ln>
                <a:effectLst/>
                <a:latin typeface="Arial Narrow" pitchFamily="34" charset="0"/>
                <a:ea typeface="Times New Roman" pitchFamily="18" charset="0"/>
              </a:rPr>
              <a:t>Voroného</a:t>
            </a:r>
            <a:r>
              <a:rPr kumimoji="0" lang="cs-CZ" b="0" i="0" u="none" strike="noStrike" cap="none" normalizeH="0" baseline="0" dirty="0">
                <a:ln>
                  <a:noFill/>
                </a:ln>
                <a:effectLst/>
                <a:latin typeface="Arial Narrow" pitchFamily="34" charset="0"/>
                <a:ea typeface="Times New Roman" pitchFamily="18" charset="0"/>
              </a:rPr>
              <a:t> a O. Luckého byly charakteristické svou  </a:t>
            </a:r>
            <a:r>
              <a:rPr kumimoji="0" lang="cs-CZ" b="1" i="0" u="sng" strike="noStrike" cap="none" normalizeH="0" baseline="0" dirty="0">
                <a:ln>
                  <a:noFill/>
                </a:ln>
                <a:effectLst/>
                <a:latin typeface="Arial Narrow" pitchFamily="34" charset="0"/>
                <a:ea typeface="Times New Roman" pitchFamily="18" charset="0"/>
              </a:rPr>
              <a:t>váhavostí a nevyhraněností</a:t>
            </a:r>
            <a:r>
              <a:rPr kumimoji="0" lang="cs-CZ" b="0" i="0" u="none" strike="noStrike" cap="none" normalizeH="0" baseline="0" dirty="0">
                <a:ln>
                  <a:noFill/>
                </a:ln>
                <a:effectLst/>
                <a:latin typeface="Arial Narrow" pitchFamily="34" charset="0"/>
                <a:ea typeface="Times New Roman" pitchFamily="18" charset="0"/>
              </a:rPr>
              <a:t>. </a:t>
            </a:r>
            <a:endParaRPr kumimoji="0" lang="cs-CZ" b="0" i="0" u="none" strike="noStrike" cap="none" normalizeH="0" baseline="0" dirty="0">
              <a:ln>
                <a:noFill/>
              </a:ln>
              <a:effectLst/>
              <a:latin typeface="Arial" pitchFamily="34" charset="0"/>
            </a:endParaRPr>
          </a:p>
        </p:txBody>
      </p:sp>
      <p:sp>
        <p:nvSpPr>
          <p:cNvPr id="14" name="Obdélník 13"/>
          <p:cNvSpPr/>
          <p:nvPr/>
        </p:nvSpPr>
        <p:spPr>
          <a:xfrm>
            <a:off x="214282" y="6286520"/>
            <a:ext cx="8358246" cy="369332"/>
          </a:xfrm>
          <a:prstGeom prst="rect">
            <a:avLst/>
          </a:prstGeom>
        </p:spPr>
        <p:txBody>
          <a:bodyPr wrap="square">
            <a:spAutoFit/>
          </a:bodyPr>
          <a:lstStyle/>
          <a:p>
            <a:r>
              <a:rPr lang="cs-CZ" b="1" dirty="0"/>
              <a:t>Snaha smířit staré a nové, tendence ke kompromisu </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74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74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1748"/>
                                        </p:tgtEl>
                                        <p:attrNameLst>
                                          <p:attrName>style.visibility</p:attrName>
                                        </p:attrNameLst>
                                      </p:cBhvr>
                                      <p:to>
                                        <p:strVal val="visible"/>
                                      </p:to>
                                    </p:set>
                                    <p:animEffect transition="in" filter="wedge">
                                      <p:cBhvr>
                                        <p:cTn id="25" dur="2000"/>
                                        <p:tgtEl>
                                          <p:spTgt spid="3174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1749"/>
                                        </p:tgtEl>
                                        <p:attrNameLst>
                                          <p:attrName>style.visibility</p:attrName>
                                        </p:attrNameLst>
                                      </p:cBhvr>
                                      <p:to>
                                        <p:strVal val="visible"/>
                                      </p:to>
                                    </p:set>
                                    <p:animEffect transition="in" filter="checkerboard(across)">
                                      <p:cBhvr>
                                        <p:cTn id="30" dur="500"/>
                                        <p:tgtEl>
                                          <p:spTgt spid="3174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750"/>
                                        </p:tgtEl>
                                        <p:attrNameLst>
                                          <p:attrName>style.visibility</p:attrName>
                                        </p:attrNameLst>
                                      </p:cBhvr>
                                      <p:to>
                                        <p:strVal val="visible"/>
                                      </p:to>
                                    </p:set>
                                    <p:animEffect transition="in" filter="checkerboard(across)">
                                      <p:cBhvr>
                                        <p:cTn id="35" dur="500"/>
                                        <p:tgtEl>
                                          <p:spTgt spid="3175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9" grpId="0"/>
      <p:bldP spid="10" grpId="0"/>
      <p:bldP spid="31748" grpId="0"/>
      <p:bldP spid="31749" grpId="0"/>
      <p:bldP spid="31750"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4282" y="214290"/>
            <a:ext cx="2406428" cy="584775"/>
          </a:xfrm>
          <a:prstGeom prst="rect">
            <a:avLst/>
          </a:prstGeom>
          <a:solidFill>
            <a:schemeClr val="accent4">
              <a:lumMod val="40000"/>
              <a:lumOff val="6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3200" b="1" i="0" u="sng" strike="noStrike" cap="none" normalizeH="0" baseline="0" dirty="0" err="1">
                <a:ln>
                  <a:noFill/>
                </a:ln>
                <a:solidFill>
                  <a:srgbClr val="7030A0"/>
                </a:solidFill>
                <a:effectLst/>
                <a:latin typeface="Arial Narrow" pitchFamily="34" charset="0"/>
                <a:ea typeface="Times New Roman" pitchFamily="18" charset="0"/>
              </a:rPr>
              <a:t>Молода</a:t>
            </a:r>
            <a:r>
              <a:rPr kumimoji="0" lang="cs-CZ" sz="3200" b="1" i="0" u="sng" strike="noStrike" cap="none" normalizeH="0" baseline="0" dirty="0">
                <a:ln>
                  <a:noFill/>
                </a:ln>
                <a:solidFill>
                  <a:srgbClr val="7030A0"/>
                </a:solidFill>
                <a:effectLst/>
                <a:latin typeface="Arial Narrow" pitchFamily="34" charset="0"/>
                <a:ea typeface="Times New Roman" pitchFamily="18" charset="0"/>
              </a:rPr>
              <a:t> </a:t>
            </a:r>
            <a:r>
              <a:rPr kumimoji="0" lang="cs-CZ" sz="3200" b="1" i="0" u="sng" strike="noStrike" cap="none" normalizeH="0" baseline="0" dirty="0" err="1">
                <a:ln>
                  <a:noFill/>
                </a:ln>
                <a:solidFill>
                  <a:srgbClr val="7030A0"/>
                </a:solidFill>
                <a:effectLst/>
                <a:latin typeface="Arial Narrow" pitchFamily="34" charset="0"/>
                <a:ea typeface="Times New Roman" pitchFamily="18" charset="0"/>
              </a:rPr>
              <a:t>Муза</a:t>
            </a:r>
            <a:endParaRPr kumimoji="0" lang="cs-CZ" sz="3200" b="0" i="0" u="none" strike="noStrike" cap="none" normalizeH="0" baseline="0" dirty="0">
              <a:ln>
                <a:noFill/>
              </a:ln>
              <a:solidFill>
                <a:schemeClr val="tx1"/>
              </a:solidFill>
              <a:effectLst/>
              <a:latin typeface="Arial" pitchFamily="34" charset="0"/>
            </a:endParaRPr>
          </a:p>
        </p:txBody>
      </p:sp>
      <p:sp>
        <p:nvSpPr>
          <p:cNvPr id="6" name="Obdélník 5"/>
          <p:cNvSpPr/>
          <p:nvPr/>
        </p:nvSpPr>
        <p:spPr>
          <a:xfrm>
            <a:off x="214282" y="857232"/>
            <a:ext cx="8643998" cy="707886"/>
          </a:xfrm>
          <a:prstGeom prst="rect">
            <a:avLst/>
          </a:prstGeom>
        </p:spPr>
        <p:txBody>
          <a:bodyPr wrap="square">
            <a:spAutoFit/>
          </a:bodyPr>
          <a:lstStyle/>
          <a:p>
            <a:r>
              <a:rPr lang="cs-CZ" sz="2000" b="1" dirty="0"/>
              <a:t>Určitým vyvrcholením modernizujících snah počátku století bylo vytvoření seskupení několika spisovatelů, které dostalo název </a:t>
            </a:r>
            <a:r>
              <a:rPr lang="cs-CZ" sz="2000" b="1" dirty="0" err="1"/>
              <a:t>Молода</a:t>
            </a:r>
            <a:r>
              <a:rPr lang="cs-CZ" sz="2000" b="1" dirty="0"/>
              <a:t> </a:t>
            </a:r>
            <a:r>
              <a:rPr lang="cs-CZ" sz="2000" b="1" dirty="0" err="1"/>
              <a:t>Муза</a:t>
            </a:r>
            <a:r>
              <a:rPr lang="cs-CZ" sz="2000" b="1" dirty="0"/>
              <a:t>.</a:t>
            </a:r>
          </a:p>
        </p:txBody>
      </p:sp>
      <p:sp>
        <p:nvSpPr>
          <p:cNvPr id="32771" name="Rectangle 3"/>
          <p:cNvSpPr>
            <a:spLocks noChangeArrowheads="1"/>
          </p:cNvSpPr>
          <p:nvPr/>
        </p:nvSpPr>
        <p:spPr bwMode="auto">
          <a:xfrm>
            <a:off x="-214346" y="1571612"/>
            <a:ext cx="8858280"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1" i="0" u="none" strike="noStrike" cap="none" normalizeH="0" baseline="0" dirty="0">
                <a:ln>
                  <a:noFill/>
                </a:ln>
                <a:solidFill>
                  <a:srgbClr val="C00000"/>
                </a:solidFill>
                <a:effectLst/>
                <a:latin typeface="Arial Narrow" pitchFamily="34" charset="0"/>
                <a:ea typeface="Times New Roman" pitchFamily="18" charset="0"/>
              </a:rPr>
              <a:t>P. </a:t>
            </a:r>
            <a:r>
              <a:rPr kumimoji="0" lang="cs-CZ" sz="2000" b="1" i="0" u="none" strike="noStrike" cap="none" normalizeH="0" baseline="0" dirty="0" err="1">
                <a:ln>
                  <a:noFill/>
                </a:ln>
                <a:solidFill>
                  <a:srgbClr val="C00000"/>
                </a:solidFill>
                <a:effectLst/>
                <a:latin typeface="Arial Narrow" pitchFamily="34" charset="0"/>
                <a:ea typeface="Times New Roman" pitchFamily="18" charset="0"/>
              </a:rPr>
              <a:t>Karmanskyj</a:t>
            </a:r>
            <a:r>
              <a:rPr kumimoji="0" lang="cs-CZ" sz="2000" b="1" i="0" u="none" strike="noStrike" cap="none" normalizeH="0" baseline="0" dirty="0">
                <a:ln>
                  <a:noFill/>
                </a:ln>
                <a:solidFill>
                  <a:srgbClr val="C00000"/>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32773" name="AutoShape 5" descr="http://ukrcenter.com/%21FilesRepository/Photogallery/_NETGAL1/e27e29a3-1447-4f19-a3cb-e367c9aa1238.jpg"/>
          <p:cNvSpPr>
            <a:spLocks noChangeAspect="1" noChangeArrowheads="1"/>
          </p:cNvSpPr>
          <p:nvPr/>
        </p:nvSpPr>
        <p:spPr bwMode="auto">
          <a:xfrm>
            <a:off x="155575" y="-1393825"/>
            <a:ext cx="2457450" cy="29146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5" name="AutoShape 7" descr="http://ukrcenter.com/%21FilesRepository/Photogallery/_NETGAL1/e27e29a3-1447-4f19-a3cb-e367c9aa1238.jpg"/>
          <p:cNvSpPr>
            <a:spLocks noChangeAspect="1" noChangeArrowheads="1"/>
          </p:cNvSpPr>
          <p:nvPr/>
        </p:nvSpPr>
        <p:spPr bwMode="auto">
          <a:xfrm>
            <a:off x="155575" y="-1393825"/>
            <a:ext cx="2457450" cy="29146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2776" name="Picture 8"/>
          <p:cNvPicPr>
            <a:picLocks noChangeAspect="1" noChangeArrowheads="1"/>
          </p:cNvPicPr>
          <p:nvPr/>
        </p:nvPicPr>
        <p:blipFill>
          <a:blip r:embed="rId2" cstate="print"/>
          <a:srcRect/>
          <a:stretch>
            <a:fillRect/>
          </a:stretch>
        </p:blipFill>
        <p:spPr bwMode="auto">
          <a:xfrm>
            <a:off x="285720" y="2214554"/>
            <a:ext cx="1626265" cy="1928826"/>
          </a:xfrm>
          <a:prstGeom prst="rect">
            <a:avLst/>
          </a:prstGeom>
          <a:noFill/>
          <a:ln w="9525">
            <a:noFill/>
            <a:miter lim="800000"/>
            <a:headEnd/>
            <a:tailEnd/>
          </a:ln>
          <a:effectLst/>
        </p:spPr>
      </p:pic>
      <p:sp>
        <p:nvSpPr>
          <p:cNvPr id="11" name="Obdélník 10"/>
          <p:cNvSpPr/>
          <p:nvPr/>
        </p:nvSpPr>
        <p:spPr>
          <a:xfrm>
            <a:off x="2071670" y="1571612"/>
            <a:ext cx="4572000" cy="369332"/>
          </a:xfrm>
          <a:prstGeom prst="rect">
            <a:avLst/>
          </a:prstGeom>
        </p:spPr>
        <p:txBody>
          <a:bodyPr>
            <a:spAutoFit/>
          </a:bodyPr>
          <a:lstStyle/>
          <a:p>
            <a:r>
              <a:rPr lang="cs-CZ" b="1" dirty="0">
                <a:solidFill>
                  <a:srgbClr val="C00000"/>
                </a:solidFill>
                <a:latin typeface="Arial Narrow" pitchFamily="34" charset="0"/>
                <a:ea typeface="Times New Roman" pitchFamily="18" charset="0"/>
              </a:rPr>
              <a:t>V. </a:t>
            </a:r>
            <a:r>
              <a:rPr lang="cs-CZ" b="1" dirty="0" err="1">
                <a:solidFill>
                  <a:srgbClr val="C00000"/>
                </a:solidFill>
                <a:latin typeface="Arial Narrow" pitchFamily="34" charset="0"/>
                <a:ea typeface="Times New Roman" pitchFamily="18" charset="0"/>
              </a:rPr>
              <a:t>Pačovskyj</a:t>
            </a:r>
            <a:r>
              <a:rPr lang="cs-CZ" b="1" dirty="0">
                <a:solidFill>
                  <a:srgbClr val="C00000"/>
                </a:solidFill>
                <a:latin typeface="Arial Narrow" pitchFamily="34" charset="0"/>
                <a:ea typeface="Times New Roman" pitchFamily="18" charset="0"/>
              </a:rPr>
              <a:t> </a:t>
            </a:r>
            <a:endParaRPr lang="cs-CZ" dirty="0"/>
          </a:p>
        </p:txBody>
      </p:sp>
      <p:sp>
        <p:nvSpPr>
          <p:cNvPr id="12" name="Obdélník 11"/>
          <p:cNvSpPr/>
          <p:nvPr/>
        </p:nvSpPr>
        <p:spPr>
          <a:xfrm>
            <a:off x="285720" y="4286256"/>
            <a:ext cx="4572000" cy="369332"/>
          </a:xfrm>
          <a:prstGeom prst="rect">
            <a:avLst/>
          </a:prstGeom>
        </p:spPr>
        <p:txBody>
          <a:bodyPr>
            <a:spAutoFit/>
          </a:bodyPr>
          <a:lstStyle/>
          <a:p>
            <a:r>
              <a:rPr lang="cs-CZ" b="1" dirty="0">
                <a:solidFill>
                  <a:srgbClr val="C00000"/>
                </a:solidFill>
                <a:latin typeface="Arial Narrow" pitchFamily="34" charset="0"/>
                <a:ea typeface="Times New Roman" pitchFamily="18" charset="0"/>
              </a:rPr>
              <a:t>+  S. </a:t>
            </a:r>
            <a:r>
              <a:rPr lang="cs-CZ" b="1" dirty="0" err="1">
                <a:solidFill>
                  <a:srgbClr val="C00000"/>
                </a:solidFill>
                <a:latin typeface="Arial Narrow" pitchFamily="34" charset="0"/>
                <a:ea typeface="Times New Roman" pitchFamily="18" charset="0"/>
              </a:rPr>
              <a:t>Tverdochlib</a:t>
            </a:r>
            <a:r>
              <a:rPr lang="cs-CZ" b="1" dirty="0">
                <a:solidFill>
                  <a:srgbClr val="C00000"/>
                </a:solidFill>
                <a:latin typeface="Arial Narrow" pitchFamily="34" charset="0"/>
                <a:ea typeface="Times New Roman" pitchFamily="18" charset="0"/>
              </a:rPr>
              <a:t>, V. </a:t>
            </a:r>
            <a:r>
              <a:rPr lang="cs-CZ" b="1" dirty="0" err="1">
                <a:solidFill>
                  <a:srgbClr val="C00000"/>
                </a:solidFill>
                <a:latin typeface="Arial Narrow" pitchFamily="34" charset="0"/>
                <a:ea typeface="Times New Roman" pitchFamily="18" charset="0"/>
              </a:rPr>
              <a:t>Birčak</a:t>
            </a:r>
            <a:r>
              <a:rPr lang="cs-CZ" dirty="0">
                <a:solidFill>
                  <a:srgbClr val="548DD4"/>
                </a:solidFill>
                <a:latin typeface="Arial Narrow" pitchFamily="34" charset="0"/>
                <a:ea typeface="Times New Roman" pitchFamily="18" charset="0"/>
              </a:rPr>
              <a:t>.</a:t>
            </a:r>
            <a:endParaRPr lang="cs-CZ" dirty="0"/>
          </a:p>
        </p:txBody>
      </p:sp>
      <p:pic>
        <p:nvPicPr>
          <p:cNvPr id="32777" name="Picture 9"/>
          <p:cNvPicPr>
            <a:picLocks noChangeAspect="1" noChangeArrowheads="1"/>
          </p:cNvPicPr>
          <p:nvPr/>
        </p:nvPicPr>
        <p:blipFill>
          <a:blip r:embed="rId3" cstate="print"/>
          <a:srcRect/>
          <a:stretch>
            <a:fillRect/>
          </a:stretch>
        </p:blipFill>
        <p:spPr bwMode="auto">
          <a:xfrm>
            <a:off x="2143108" y="2071678"/>
            <a:ext cx="1571636" cy="2143140"/>
          </a:xfrm>
          <a:prstGeom prst="rect">
            <a:avLst/>
          </a:prstGeom>
          <a:noFill/>
          <a:ln w="9525">
            <a:noFill/>
            <a:miter lim="800000"/>
            <a:headEnd/>
            <a:tailEnd/>
          </a:ln>
          <a:effectLst/>
        </p:spPr>
      </p:pic>
      <p:sp>
        <p:nvSpPr>
          <p:cNvPr id="14" name="Obdélník 13"/>
          <p:cNvSpPr/>
          <p:nvPr/>
        </p:nvSpPr>
        <p:spPr>
          <a:xfrm>
            <a:off x="4071934" y="1571612"/>
            <a:ext cx="1027845" cy="369332"/>
          </a:xfrm>
          <a:prstGeom prst="rect">
            <a:avLst/>
          </a:prstGeom>
        </p:spPr>
        <p:txBody>
          <a:bodyPr wrap="none">
            <a:spAutoFit/>
          </a:bodyPr>
          <a:lstStyle/>
          <a:p>
            <a:r>
              <a:rPr lang="cs-CZ" b="1" dirty="0">
                <a:solidFill>
                  <a:srgbClr val="C00000"/>
                </a:solidFill>
                <a:latin typeface="Arial Narrow" pitchFamily="34" charset="0"/>
                <a:ea typeface="Times New Roman" pitchFamily="18" charset="0"/>
              </a:rPr>
              <a:t>B. </a:t>
            </a:r>
            <a:r>
              <a:rPr lang="cs-CZ" b="1" dirty="0" err="1">
                <a:solidFill>
                  <a:srgbClr val="C00000"/>
                </a:solidFill>
                <a:latin typeface="Arial Narrow" pitchFamily="34" charset="0"/>
                <a:ea typeface="Times New Roman" pitchFamily="18" charset="0"/>
              </a:rPr>
              <a:t>Lepkyj</a:t>
            </a:r>
            <a:endParaRPr lang="cs-CZ" dirty="0"/>
          </a:p>
        </p:txBody>
      </p:sp>
      <p:pic>
        <p:nvPicPr>
          <p:cNvPr id="32778" name="Picture 10"/>
          <p:cNvPicPr>
            <a:picLocks noChangeAspect="1" noChangeArrowheads="1"/>
          </p:cNvPicPr>
          <p:nvPr/>
        </p:nvPicPr>
        <p:blipFill>
          <a:blip r:embed="rId4" cstate="print"/>
          <a:srcRect/>
          <a:stretch>
            <a:fillRect/>
          </a:stretch>
        </p:blipFill>
        <p:spPr bwMode="auto">
          <a:xfrm>
            <a:off x="3929058" y="2143116"/>
            <a:ext cx="1500198" cy="2206173"/>
          </a:xfrm>
          <a:prstGeom prst="rect">
            <a:avLst/>
          </a:prstGeom>
          <a:noFill/>
          <a:ln w="9525">
            <a:noFill/>
            <a:miter lim="800000"/>
            <a:headEnd/>
            <a:tailEnd/>
          </a:ln>
          <a:effectLst/>
        </p:spPr>
      </p:pic>
      <p:sp>
        <p:nvSpPr>
          <p:cNvPr id="16" name="Obdélník 15"/>
          <p:cNvSpPr/>
          <p:nvPr/>
        </p:nvSpPr>
        <p:spPr>
          <a:xfrm>
            <a:off x="5715008" y="1571612"/>
            <a:ext cx="1029449" cy="369332"/>
          </a:xfrm>
          <a:prstGeom prst="rect">
            <a:avLst/>
          </a:prstGeom>
        </p:spPr>
        <p:txBody>
          <a:bodyPr wrap="none">
            <a:spAutoFit/>
          </a:bodyPr>
          <a:lstStyle/>
          <a:p>
            <a:r>
              <a:rPr lang="cs-CZ" b="1" dirty="0">
                <a:solidFill>
                  <a:srgbClr val="C00000"/>
                </a:solidFill>
                <a:latin typeface="Arial Narrow" pitchFamily="34" charset="0"/>
                <a:ea typeface="Times New Roman" pitchFamily="18" charset="0"/>
              </a:rPr>
              <a:t>M. </a:t>
            </a:r>
            <a:r>
              <a:rPr lang="cs-CZ" b="1" dirty="0" err="1">
                <a:solidFill>
                  <a:srgbClr val="C00000"/>
                </a:solidFill>
                <a:latin typeface="Arial Narrow" pitchFamily="34" charset="0"/>
                <a:ea typeface="Times New Roman" pitchFamily="18" charset="0"/>
              </a:rPr>
              <a:t>Jackiv</a:t>
            </a:r>
            <a:endParaRPr lang="cs-CZ" dirty="0"/>
          </a:p>
        </p:txBody>
      </p:sp>
      <p:pic>
        <p:nvPicPr>
          <p:cNvPr id="32779" name="Picture 11"/>
          <p:cNvPicPr>
            <a:picLocks noChangeAspect="1" noChangeArrowheads="1"/>
          </p:cNvPicPr>
          <p:nvPr/>
        </p:nvPicPr>
        <p:blipFill>
          <a:blip r:embed="rId5" cstate="print"/>
          <a:srcRect/>
          <a:stretch>
            <a:fillRect/>
          </a:stretch>
        </p:blipFill>
        <p:spPr bwMode="auto">
          <a:xfrm>
            <a:off x="5643570" y="2143116"/>
            <a:ext cx="1428760" cy="2057414"/>
          </a:xfrm>
          <a:prstGeom prst="rect">
            <a:avLst/>
          </a:prstGeom>
          <a:noFill/>
          <a:ln w="9525">
            <a:noFill/>
            <a:miter lim="800000"/>
            <a:headEnd/>
            <a:tailEnd/>
          </a:ln>
          <a:effectLst/>
        </p:spPr>
      </p:pic>
      <p:sp>
        <p:nvSpPr>
          <p:cNvPr id="18" name="Obdélník 17"/>
          <p:cNvSpPr/>
          <p:nvPr/>
        </p:nvSpPr>
        <p:spPr>
          <a:xfrm>
            <a:off x="7358082" y="1643050"/>
            <a:ext cx="1039067" cy="369332"/>
          </a:xfrm>
          <a:prstGeom prst="rect">
            <a:avLst/>
          </a:prstGeom>
        </p:spPr>
        <p:txBody>
          <a:bodyPr wrap="none">
            <a:spAutoFit/>
          </a:bodyPr>
          <a:lstStyle/>
          <a:p>
            <a:r>
              <a:rPr lang="cs-CZ" b="1" dirty="0">
                <a:solidFill>
                  <a:srgbClr val="C00000"/>
                </a:solidFill>
                <a:latin typeface="Arial Narrow" pitchFamily="34" charset="0"/>
                <a:ea typeface="Times New Roman" pitchFamily="18" charset="0"/>
              </a:rPr>
              <a:t>O. </a:t>
            </a:r>
            <a:r>
              <a:rPr lang="cs-CZ" b="1" dirty="0" err="1">
                <a:solidFill>
                  <a:srgbClr val="C00000"/>
                </a:solidFill>
                <a:latin typeface="Arial Narrow" pitchFamily="34" charset="0"/>
                <a:ea typeface="Times New Roman" pitchFamily="18" charset="0"/>
              </a:rPr>
              <a:t>Luckyj</a:t>
            </a:r>
            <a:endParaRPr lang="cs-CZ" dirty="0"/>
          </a:p>
        </p:txBody>
      </p:sp>
      <p:pic>
        <p:nvPicPr>
          <p:cNvPr id="32780" name="Picture 12"/>
          <p:cNvPicPr>
            <a:picLocks noChangeAspect="1" noChangeArrowheads="1"/>
          </p:cNvPicPr>
          <p:nvPr/>
        </p:nvPicPr>
        <p:blipFill>
          <a:blip r:embed="rId6" cstate="print"/>
          <a:srcRect/>
          <a:stretch>
            <a:fillRect/>
          </a:stretch>
        </p:blipFill>
        <p:spPr bwMode="auto">
          <a:xfrm>
            <a:off x="7286644" y="2071678"/>
            <a:ext cx="1474261" cy="2071702"/>
          </a:xfrm>
          <a:prstGeom prst="rect">
            <a:avLst/>
          </a:prstGeom>
          <a:noFill/>
          <a:ln w="9525">
            <a:noFill/>
            <a:miter lim="800000"/>
            <a:headEnd/>
            <a:tailEnd/>
          </a:ln>
          <a:effectLst/>
        </p:spPr>
      </p:pic>
      <p:sp>
        <p:nvSpPr>
          <p:cNvPr id="20" name="Obdélník 19"/>
          <p:cNvSpPr/>
          <p:nvPr/>
        </p:nvSpPr>
        <p:spPr>
          <a:xfrm>
            <a:off x="3357554" y="4286256"/>
            <a:ext cx="4881401" cy="461665"/>
          </a:xfrm>
          <a:prstGeom prst="rect">
            <a:avLst/>
          </a:prstGeom>
        </p:spPr>
        <p:txBody>
          <a:bodyPr wrap="none">
            <a:spAutoFit/>
          </a:bodyPr>
          <a:lstStyle/>
          <a:p>
            <a:r>
              <a:rPr lang="cs-CZ" sz="2400" dirty="0"/>
              <a:t>Skupina byla zformována v roce </a:t>
            </a:r>
            <a:r>
              <a:rPr lang="cs-CZ" sz="2400" b="1" u="sng" dirty="0">
                <a:solidFill>
                  <a:srgbClr val="00B050"/>
                </a:solidFill>
              </a:rPr>
              <a:t>1907</a:t>
            </a:r>
            <a:r>
              <a:rPr lang="cs-CZ" sz="2400" dirty="0"/>
              <a:t> </a:t>
            </a:r>
          </a:p>
        </p:txBody>
      </p:sp>
      <p:sp>
        <p:nvSpPr>
          <p:cNvPr id="21" name="Obdélník 20"/>
          <p:cNvSpPr/>
          <p:nvPr/>
        </p:nvSpPr>
        <p:spPr>
          <a:xfrm>
            <a:off x="357158" y="4714884"/>
            <a:ext cx="7643866" cy="400110"/>
          </a:xfrm>
          <a:prstGeom prst="rect">
            <a:avLst/>
          </a:prstGeom>
        </p:spPr>
        <p:txBody>
          <a:bodyPr wrap="square">
            <a:spAutoFit/>
          </a:bodyPr>
          <a:lstStyle/>
          <a:p>
            <a:pPr marL="361950" indent="-361950">
              <a:buFont typeface="Arial" pitchFamily="34" charset="0"/>
              <a:buChar char="•"/>
            </a:pPr>
            <a:r>
              <a:rPr lang="cs-CZ" sz="2000" b="1" dirty="0"/>
              <a:t>akcent na estetickou stránku literárního díla</a:t>
            </a:r>
            <a:endParaRPr lang="cs-CZ" sz="2000" dirty="0"/>
          </a:p>
        </p:txBody>
      </p:sp>
      <p:sp>
        <p:nvSpPr>
          <p:cNvPr id="22" name="Rectangle 1"/>
          <p:cNvSpPr>
            <a:spLocks noChangeArrowheads="1"/>
          </p:cNvSpPr>
          <p:nvPr/>
        </p:nvSpPr>
        <p:spPr bwMode="auto">
          <a:xfrm rot="10800000" flipV="1">
            <a:off x="178838" y="5203125"/>
            <a:ext cx="8750880" cy="1477328"/>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8" algn="just" fontAlgn="base">
              <a:spcBef>
                <a:spcPct val="0"/>
              </a:spcBef>
              <a:spcAft>
                <a:spcPct val="0"/>
              </a:spcAft>
              <a:buClr>
                <a:schemeClr val="tx1"/>
              </a:buClr>
              <a:tabLst>
                <a:tab pos="914400" algn="l"/>
                <a:tab pos="5943600" algn="l"/>
              </a:tabLst>
            </a:pPr>
            <a:r>
              <a:rPr lang="cs-CZ" b="1" dirty="0"/>
              <a:t>Programové texty byly založeny na kontrastu dvou principů: na jedné straně stál odsuzovaný utilitární, bojovný, angažovaný způsob tvorby organicky spojený s politikou a aktuální společenskou problematikou a na druhé straně tvorba, jejímž cílem bylo odtrhnout čtenáře od tíživé reality a nabídnout prostor vyplněný sněním, fantazií, symboly ztělesňujícími  „Dobro a „Krásu“.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900" decel="100000" fill="hold"/>
                                        <p:tgtEl>
                                          <p:spTgt spid="2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71472" y="214289"/>
            <a:ext cx="7938391" cy="461664"/>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rgbClr val="7030A0"/>
              </a:buClr>
              <a:buSzPct val="25000"/>
              <a:buFont typeface="Arial Narrow"/>
              <a:buNone/>
            </a:pPr>
            <a:r>
              <a:rPr lang="cs-CZ" sz="2400" b="1" i="0" u="sng" strike="noStrike" cap="none" baseline="0">
                <a:solidFill>
                  <a:srgbClr val="7030A0"/>
                </a:solidFill>
                <a:latin typeface="Arial Narrow"/>
                <a:ea typeface="Arial Narrow"/>
                <a:cs typeface="Arial Narrow"/>
                <a:sym typeface="Arial Narrow"/>
              </a:rPr>
              <a:t>Modernismus jako rétorika estetismu: poezie počátku 20. století </a:t>
            </a:r>
          </a:p>
        </p:txBody>
      </p:sp>
      <p:sp>
        <p:nvSpPr>
          <p:cNvPr id="85" name="Shape 85"/>
          <p:cNvSpPr/>
          <p:nvPr/>
        </p:nvSpPr>
        <p:spPr>
          <a:xfrm>
            <a:off x="1928793" y="785793"/>
            <a:ext cx="4769254" cy="40010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2000" b="1" i="0" u="sng" strike="noStrike" cap="none" baseline="0">
                <a:solidFill>
                  <a:srgbClr val="548DD4"/>
                </a:solidFill>
                <a:latin typeface="Arial Narrow"/>
                <a:ea typeface="Arial Narrow"/>
                <a:cs typeface="Arial Narrow"/>
                <a:sym typeface="Arial Narrow"/>
              </a:rPr>
              <a:t>Modernismus neměl seriozní kritický diskurz. </a:t>
            </a:r>
          </a:p>
        </p:txBody>
      </p:sp>
      <p:sp>
        <p:nvSpPr>
          <p:cNvPr id="86" name="Shape 86"/>
          <p:cNvSpPr/>
          <p:nvPr/>
        </p:nvSpPr>
        <p:spPr>
          <a:xfrm>
            <a:off x="2428859" y="1500174"/>
            <a:ext cx="3357586" cy="923329"/>
          </a:xfrm>
          <a:prstGeom prst="rect">
            <a:avLst/>
          </a:prstGeom>
          <a:noFill/>
          <a:ln>
            <a:noFill/>
          </a:ln>
        </p:spPr>
        <p:txBody>
          <a:bodyPr lIns="91425" tIns="45700" rIns="91425" bIns="45700" anchor="ctr" anchorCtr="0">
            <a:noAutofit/>
          </a:bodyPr>
          <a:lstStyle/>
          <a:p>
            <a:pPr marL="180975" marR="0" lvl="0" indent="-180975" algn="ctr" rtl="0">
              <a:lnSpc>
                <a:spcPct val="100000"/>
              </a:lnSpc>
              <a:spcBef>
                <a:spcPts val="0"/>
              </a:spcBef>
              <a:spcAft>
                <a:spcPts val="0"/>
              </a:spcAft>
              <a:buSzPct val="25000"/>
              <a:buNone/>
            </a:pPr>
            <a:r>
              <a:rPr lang="cs-CZ" sz="1800" b="1" i="0" u="none" strike="noStrike" cap="none" baseline="0">
                <a:solidFill>
                  <a:schemeClr val="dk1"/>
                </a:solidFill>
                <a:latin typeface="Arial Narrow"/>
                <a:ea typeface="Arial Narrow"/>
                <a:cs typeface="Arial Narrow"/>
                <a:sym typeface="Arial Narrow"/>
              </a:rPr>
              <a:t>To, co se mělo objevovat v teoretických manifestech, se objevovalo v poezii. </a:t>
            </a:r>
          </a:p>
        </p:txBody>
      </p:sp>
      <p:sp>
        <p:nvSpPr>
          <p:cNvPr id="87" name="Shape 87"/>
          <p:cNvSpPr/>
          <p:nvPr/>
        </p:nvSpPr>
        <p:spPr>
          <a:xfrm>
            <a:off x="2786050" y="2786058"/>
            <a:ext cx="2571767" cy="923329"/>
          </a:xfrm>
          <a:prstGeom prst="rect">
            <a:avLst/>
          </a:prstGeom>
          <a:noFill/>
          <a:ln>
            <a:noFill/>
          </a:ln>
        </p:spPr>
        <p:txBody>
          <a:bodyPr lIns="91425" tIns="45700" rIns="91425" bIns="45700" anchor="ctr" anchorCtr="0">
            <a:noAutofit/>
          </a:bodyPr>
          <a:lstStyle/>
          <a:p>
            <a:pPr marL="180975" marR="0" lvl="0" indent="-180975" algn="ctr" rtl="0">
              <a:lnSpc>
                <a:spcPct val="100000"/>
              </a:lnSpc>
              <a:spcBef>
                <a:spcPts val="0"/>
              </a:spcBef>
              <a:spcAft>
                <a:spcPts val="0"/>
              </a:spcAft>
              <a:buSzPct val="25000"/>
              <a:buNone/>
            </a:pPr>
            <a:r>
              <a:rPr lang="cs-CZ" sz="1800" b="1" i="0" u="none" strike="noStrike" cap="none" baseline="0">
                <a:solidFill>
                  <a:srgbClr val="548DD4"/>
                </a:solidFill>
                <a:latin typeface="Arial Narrow"/>
                <a:ea typeface="Arial Narrow"/>
                <a:cs typeface="Arial Narrow"/>
                <a:sym typeface="Arial Narrow"/>
              </a:rPr>
              <a:t>známý básnický dialog mezi </a:t>
            </a:r>
            <a:r>
              <a:rPr lang="cs-CZ" sz="1800" b="1" i="0" u="none" strike="noStrike" cap="none" baseline="0">
                <a:solidFill>
                  <a:srgbClr val="FF0000"/>
                </a:solidFill>
                <a:latin typeface="Arial Narrow"/>
                <a:ea typeface="Arial Narrow"/>
                <a:cs typeface="Arial Narrow"/>
                <a:sym typeface="Arial Narrow"/>
              </a:rPr>
              <a:t>Ivanem Frankem </a:t>
            </a:r>
            <a:r>
              <a:rPr lang="cs-CZ" sz="1800" b="1" i="0" u="none" strike="noStrike" cap="none" baseline="0">
                <a:solidFill>
                  <a:srgbClr val="548DD4"/>
                </a:solidFill>
                <a:latin typeface="Arial Narrow"/>
                <a:ea typeface="Arial Narrow"/>
                <a:cs typeface="Arial Narrow"/>
                <a:sym typeface="Arial Narrow"/>
              </a:rPr>
              <a:t>a </a:t>
            </a:r>
            <a:r>
              <a:rPr lang="cs-CZ" sz="1800" b="1" i="0" u="none" strike="noStrike" cap="none" baseline="0">
                <a:solidFill>
                  <a:srgbClr val="FF0000"/>
                </a:solidFill>
                <a:latin typeface="Arial Narrow"/>
                <a:ea typeface="Arial Narrow"/>
                <a:cs typeface="Arial Narrow"/>
                <a:sym typeface="Arial Narrow"/>
              </a:rPr>
              <a:t>Mykolou Voroným</a:t>
            </a:r>
            <a:r>
              <a:rPr lang="cs-CZ" sz="1800" b="1" i="0" u="none" strike="noStrike" cap="none" baseline="0">
                <a:solidFill>
                  <a:srgbClr val="548DD4"/>
                </a:solidFill>
                <a:latin typeface="Arial Narrow"/>
                <a:ea typeface="Arial Narrow"/>
                <a:cs typeface="Arial Narrow"/>
                <a:sym typeface="Arial Narrow"/>
              </a:rPr>
              <a:t>. </a:t>
            </a:r>
          </a:p>
        </p:txBody>
      </p:sp>
      <p:pic>
        <p:nvPicPr>
          <p:cNvPr id="88" name="Shape 88"/>
          <p:cNvPicPr preferRelativeResize="0"/>
          <p:nvPr/>
        </p:nvPicPr>
        <p:blipFill rotWithShape="1">
          <a:blip r:embed="rId3" cstate="print">
            <a:alphaModFix/>
          </a:blip>
          <a:srcRect/>
          <a:stretch/>
        </p:blipFill>
        <p:spPr>
          <a:xfrm>
            <a:off x="214282" y="1285859"/>
            <a:ext cx="2000263" cy="3049183"/>
          </a:xfrm>
          <a:prstGeom prst="rect">
            <a:avLst/>
          </a:prstGeom>
          <a:noFill/>
          <a:ln>
            <a:noFill/>
          </a:ln>
        </p:spPr>
      </p:pic>
      <p:pic>
        <p:nvPicPr>
          <p:cNvPr id="89" name="Shape 89"/>
          <p:cNvPicPr preferRelativeResize="0"/>
          <p:nvPr/>
        </p:nvPicPr>
        <p:blipFill rotWithShape="1">
          <a:blip r:embed="rId4" cstate="print">
            <a:alphaModFix/>
          </a:blip>
          <a:srcRect/>
          <a:stretch/>
        </p:blipFill>
        <p:spPr>
          <a:xfrm>
            <a:off x="6072198" y="1285859"/>
            <a:ext cx="2410665" cy="2928957"/>
          </a:xfrm>
          <a:prstGeom prst="rect">
            <a:avLst/>
          </a:prstGeom>
          <a:noFill/>
          <a:ln>
            <a:noFill/>
          </a:ln>
        </p:spPr>
      </p:pic>
      <p:sp>
        <p:nvSpPr>
          <p:cNvPr id="90" name="Shape 90"/>
          <p:cNvSpPr/>
          <p:nvPr/>
        </p:nvSpPr>
        <p:spPr>
          <a:xfrm>
            <a:off x="179512" y="4437112"/>
            <a:ext cx="3329757" cy="40010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rgbClr val="548DD4"/>
              </a:buClr>
              <a:buSzPct val="25000"/>
              <a:buFont typeface="Arial Narrow"/>
              <a:buNone/>
            </a:pPr>
            <a:r>
              <a:rPr lang="cs-CZ" sz="2000" b="1" i="0" u="sng" strike="noStrike" cap="none" baseline="0" dirty="0">
                <a:solidFill>
                  <a:srgbClr val="548DD4"/>
                </a:solidFill>
                <a:latin typeface="Arial Narrow"/>
                <a:ea typeface="Arial Narrow"/>
                <a:cs typeface="Arial Narrow"/>
                <a:sym typeface="Arial Narrow"/>
              </a:rPr>
              <a:t>Milostná poezie, </a:t>
            </a:r>
            <a:r>
              <a:rPr lang="cs-CZ" sz="2000" b="1" i="0" u="sng" strike="noStrike" cap="none" baseline="0" dirty="0" err="1">
                <a:solidFill>
                  <a:srgbClr val="548DD4"/>
                </a:solidFill>
                <a:latin typeface="Arial Narrow"/>
                <a:ea typeface="Arial Narrow"/>
                <a:cs typeface="Arial Narrow"/>
                <a:sym typeface="Arial Narrow"/>
              </a:rPr>
              <a:t>poezie</a:t>
            </a:r>
            <a:r>
              <a:rPr lang="cs-CZ" sz="2000" b="1" i="0" u="sng" strike="noStrike" cap="none" baseline="0" dirty="0">
                <a:solidFill>
                  <a:srgbClr val="548DD4"/>
                </a:solidFill>
                <a:latin typeface="Arial Narrow"/>
                <a:ea typeface="Arial Narrow"/>
                <a:cs typeface="Arial Narrow"/>
                <a:sym typeface="Arial Narrow"/>
              </a:rPr>
              <a:t> „krásy“</a:t>
            </a:r>
          </a:p>
        </p:txBody>
      </p:sp>
      <p:sp>
        <p:nvSpPr>
          <p:cNvPr id="91" name="Shape 91"/>
          <p:cNvSpPr/>
          <p:nvPr/>
        </p:nvSpPr>
        <p:spPr>
          <a:xfrm>
            <a:off x="323528" y="4797152"/>
            <a:ext cx="828092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cs-CZ" sz="1800" b="1" i="0" u="sng" strike="noStrike" cap="none" baseline="0" dirty="0">
                <a:solidFill>
                  <a:srgbClr val="FF0000"/>
                </a:solidFill>
                <a:latin typeface="Calibri"/>
                <a:ea typeface="Calibri"/>
                <a:cs typeface="Calibri"/>
                <a:sym typeface="Calibri"/>
              </a:rPr>
              <a:t>Ivan Franko </a:t>
            </a:r>
            <a:r>
              <a:rPr lang="cs-CZ" sz="1800" b="1" i="0" u="sng" strike="noStrike" cap="none" baseline="0" dirty="0">
                <a:solidFill>
                  <a:schemeClr val="dk1"/>
                </a:solidFill>
                <a:latin typeface="Calibri"/>
                <a:ea typeface="Calibri"/>
                <a:cs typeface="Calibri"/>
                <a:sym typeface="Calibri"/>
              </a:rPr>
              <a:t>– sbírka </a:t>
            </a:r>
            <a:r>
              <a:rPr lang="cs-CZ" sz="1800" b="1" i="1" u="sng" strike="noStrike" cap="none" baseline="0" dirty="0" err="1">
                <a:solidFill>
                  <a:srgbClr val="76923C"/>
                </a:solidFill>
                <a:latin typeface="Calibri"/>
                <a:ea typeface="Calibri"/>
                <a:cs typeface="Calibri"/>
                <a:sym typeface="Calibri"/>
              </a:rPr>
              <a:t>Зів</a:t>
            </a:r>
            <a:r>
              <a:rPr lang="cs-CZ" sz="1800" b="1" i="1" u="sng" strike="noStrike" cap="none" baseline="0" dirty="0">
                <a:solidFill>
                  <a:srgbClr val="76923C"/>
                </a:solidFill>
                <a:latin typeface="Calibri"/>
                <a:ea typeface="Calibri"/>
                <a:cs typeface="Calibri"/>
                <a:sym typeface="Calibri"/>
              </a:rPr>
              <a:t>´</a:t>
            </a:r>
            <a:r>
              <a:rPr lang="cs-CZ" sz="1800" b="1" i="1" u="sng" strike="noStrike" cap="none" baseline="0" dirty="0" err="1">
                <a:solidFill>
                  <a:srgbClr val="76923C"/>
                </a:solidFill>
                <a:latin typeface="Calibri"/>
                <a:ea typeface="Calibri"/>
                <a:cs typeface="Calibri"/>
                <a:sym typeface="Calibri"/>
              </a:rPr>
              <a:t>яле</a:t>
            </a:r>
            <a:r>
              <a:rPr lang="cs-CZ" sz="1800" b="1" i="1" u="sng" strike="noStrike" cap="none" baseline="0" dirty="0">
                <a:solidFill>
                  <a:srgbClr val="76923C"/>
                </a:solidFill>
                <a:latin typeface="Calibri"/>
                <a:ea typeface="Calibri"/>
                <a:cs typeface="Calibri"/>
                <a:sym typeface="Calibri"/>
              </a:rPr>
              <a:t> </a:t>
            </a:r>
            <a:r>
              <a:rPr lang="cs-CZ" sz="1800" b="1" i="1" u="sng" strike="noStrike" cap="none" baseline="0" dirty="0" err="1">
                <a:solidFill>
                  <a:srgbClr val="76923C"/>
                </a:solidFill>
                <a:latin typeface="Calibri"/>
                <a:ea typeface="Calibri"/>
                <a:cs typeface="Calibri"/>
                <a:sym typeface="Calibri"/>
              </a:rPr>
              <a:t>листя</a:t>
            </a:r>
            <a:r>
              <a:rPr lang="cs-CZ" sz="1800" b="0" i="1" u="none" strike="noStrike" cap="none" baseline="0" dirty="0">
                <a:solidFill>
                  <a:srgbClr val="76923C"/>
                </a:solidFill>
                <a:latin typeface="Calibri"/>
                <a:ea typeface="Calibri"/>
                <a:cs typeface="Calibri"/>
                <a:sym typeface="Calibri"/>
              </a:rPr>
              <a:t> </a:t>
            </a:r>
            <a:r>
              <a:rPr lang="cs-CZ" sz="1800" b="0" i="0" u="none" strike="noStrike" cap="none" baseline="0" dirty="0">
                <a:solidFill>
                  <a:schemeClr val="dk1"/>
                </a:solidFill>
                <a:latin typeface="Calibri"/>
                <a:ea typeface="Calibri"/>
                <a:cs typeface="Calibri"/>
                <a:sym typeface="Calibri"/>
              </a:rPr>
              <a:t>(</a:t>
            </a:r>
            <a:r>
              <a:rPr lang="cs-CZ" sz="1800" b="0" i="1" u="none" strike="noStrike" cap="none" baseline="0" dirty="0">
                <a:solidFill>
                  <a:schemeClr val="dk1"/>
                </a:solidFill>
                <a:latin typeface="Calibri"/>
                <a:ea typeface="Calibri"/>
                <a:cs typeface="Calibri"/>
                <a:sym typeface="Calibri"/>
              </a:rPr>
              <a:t>Uvadlé listí</a:t>
            </a:r>
            <a:r>
              <a:rPr lang="cs-CZ" sz="1800" b="0" i="0" u="none" strike="noStrike" cap="none" baseline="0" dirty="0">
                <a:solidFill>
                  <a:schemeClr val="dk1"/>
                </a:solidFill>
                <a:latin typeface="Calibri"/>
                <a:ea typeface="Calibri"/>
                <a:cs typeface="Calibri"/>
                <a:sym typeface="Calibri"/>
              </a:rPr>
              <a:t>, </a:t>
            </a:r>
            <a:r>
              <a:rPr lang="cs-CZ" sz="1800" b="0" i="0" u="none" strike="noStrike" cap="none" baseline="0" dirty="0">
                <a:solidFill>
                  <a:srgbClr val="00B050"/>
                </a:solidFill>
                <a:latin typeface="Calibri"/>
                <a:ea typeface="Calibri"/>
                <a:cs typeface="Calibri"/>
                <a:sym typeface="Calibri"/>
              </a:rPr>
              <a:t>1896</a:t>
            </a:r>
            <a:r>
              <a:rPr lang="cs-CZ" sz="1800" b="0" i="0" u="none" strike="noStrike" cap="none" baseline="0" dirty="0">
                <a:solidFill>
                  <a:schemeClr val="dk1"/>
                </a:solidFill>
                <a:latin typeface="Calibri"/>
                <a:ea typeface="Calibri"/>
                <a:cs typeface="Calibri"/>
                <a:sym typeface="Calibri"/>
              </a:rPr>
              <a:t>) – mistrovské dílo, výjimečné</a:t>
            </a:r>
          </a:p>
        </p:txBody>
      </p:sp>
      <p:sp>
        <p:nvSpPr>
          <p:cNvPr id="92" name="Shape 92"/>
          <p:cNvSpPr/>
          <p:nvPr/>
        </p:nvSpPr>
        <p:spPr>
          <a:xfrm>
            <a:off x="323528" y="5301208"/>
            <a:ext cx="252028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cs-CZ" sz="1800" b="1" i="0" u="sng" strike="noStrike" cap="none" baseline="0" dirty="0" err="1">
                <a:solidFill>
                  <a:srgbClr val="FF0000"/>
                </a:solidFill>
                <a:latin typeface="Calibri"/>
                <a:ea typeface="Calibri"/>
                <a:cs typeface="Calibri"/>
                <a:sym typeface="Calibri"/>
              </a:rPr>
              <a:t>Mykola</a:t>
            </a:r>
            <a:r>
              <a:rPr lang="cs-CZ" sz="1800" b="1" i="0" u="sng" strike="noStrike" cap="none" baseline="0" dirty="0">
                <a:solidFill>
                  <a:srgbClr val="FF0000"/>
                </a:solidFill>
                <a:latin typeface="Calibri"/>
                <a:ea typeface="Calibri"/>
                <a:cs typeface="Calibri"/>
                <a:sym typeface="Calibri"/>
              </a:rPr>
              <a:t> </a:t>
            </a:r>
            <a:r>
              <a:rPr lang="cs-CZ" sz="1800" b="1" i="0" u="sng" strike="noStrike" cap="none" baseline="0" dirty="0" err="1">
                <a:solidFill>
                  <a:srgbClr val="FF0000"/>
                </a:solidFill>
                <a:latin typeface="Calibri"/>
                <a:ea typeface="Calibri"/>
                <a:cs typeface="Calibri"/>
                <a:sym typeface="Calibri"/>
              </a:rPr>
              <a:t>Voronyj</a:t>
            </a:r>
            <a:endParaRPr lang="cs-CZ" sz="1800" b="1" i="0" u="sng" strike="noStrike" cap="none" baseline="0" dirty="0">
              <a:solidFill>
                <a:srgbClr val="FF0000"/>
              </a:solidFill>
              <a:latin typeface="Calibri"/>
              <a:ea typeface="Calibri"/>
              <a:cs typeface="Calibri"/>
              <a:sym typeface="Calibri"/>
            </a:endParaRPr>
          </a:p>
        </p:txBody>
      </p:sp>
      <p:sp>
        <p:nvSpPr>
          <p:cNvPr id="93" name="Shape 93"/>
          <p:cNvSpPr/>
          <p:nvPr/>
        </p:nvSpPr>
        <p:spPr>
          <a:xfrm>
            <a:off x="357158" y="5643578"/>
            <a:ext cx="4217820" cy="923329"/>
          </a:xfrm>
          <a:prstGeom prst="rect">
            <a:avLst/>
          </a:prstGeom>
          <a:noFill/>
          <a:ln>
            <a:noFill/>
          </a:ln>
        </p:spPr>
        <p:txBody>
          <a:bodyPr lIns="91425" tIns="45700" rIns="91425" bIns="45700" anchor="ctr" anchorCtr="0">
            <a:noAutofit/>
          </a:bodyPr>
          <a:lstStyle/>
          <a:p>
            <a:pPr marL="180975" marR="0" lvl="0" indent="-180975" algn="just" rtl="0">
              <a:lnSpc>
                <a:spcPct val="100000"/>
              </a:lnSpc>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platonické básně, sterilní, zbavené erotismu   </a:t>
            </a:r>
          </a:p>
          <a:p>
            <a:pPr marL="180975" marR="0" lvl="0" indent="-180975" algn="just" rtl="0">
              <a:lnSpc>
                <a:spcPct val="100000"/>
              </a:lnSpc>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láska je představena rétorickými prostředky</a:t>
            </a:r>
          </a:p>
          <a:p>
            <a:pPr marL="180975" marR="0" lvl="0" indent="-180975" algn="just" rtl="0">
              <a:lnSpc>
                <a:spcPct val="100000"/>
              </a:lnSpc>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slabým místem byl jazyk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1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822"/>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79512" y="260648"/>
            <a:ext cx="8786873" cy="2554544"/>
          </a:xfrm>
          <a:prstGeom prst="rect">
            <a:avLst/>
          </a:prstGeom>
          <a:solidFill>
            <a:srgbClr val="B6DDE7"/>
          </a:solid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2000" b="1" i="0" u="none" strike="noStrike" cap="none" baseline="0" dirty="0">
                <a:solidFill>
                  <a:srgbClr val="548DD4"/>
                </a:solidFill>
                <a:latin typeface="Arial Narrow"/>
                <a:ea typeface="Arial Narrow"/>
                <a:cs typeface="Arial Narrow"/>
                <a:sym typeface="Arial Narrow"/>
              </a:rPr>
              <a:t>Modernismus tohoto typu vznikl z touhy dát do kontrastu nové myšlenky estetismu, intelektuálního „západnictví“ na jedné straně a staré narodnictví na straně druhé. Pro básníky ovšem nové myšlenky začínaly a končily převážně </a:t>
            </a:r>
            <a:r>
              <a:rPr lang="cs-CZ" sz="2000" b="1" i="0" u="none" strike="noStrike" cap="none" baseline="0" dirty="0">
                <a:solidFill>
                  <a:schemeClr val="accent4">
                    <a:lumMod val="75000"/>
                  </a:schemeClr>
                </a:solidFill>
                <a:latin typeface="Arial Narrow"/>
                <a:ea typeface="Arial Narrow"/>
                <a:cs typeface="Arial Narrow"/>
                <a:sym typeface="Arial Narrow"/>
              </a:rPr>
              <a:t>ideou krásy</a:t>
            </a:r>
            <a:r>
              <a:rPr lang="cs-CZ" sz="2000" b="1" i="0" u="none" strike="noStrike" cap="none" baseline="0" dirty="0">
                <a:solidFill>
                  <a:srgbClr val="548DD4"/>
                </a:solidFill>
                <a:latin typeface="Arial Narrow"/>
                <a:ea typeface="Arial Narrow"/>
                <a:cs typeface="Arial Narrow"/>
                <a:sym typeface="Arial Narrow"/>
              </a:rPr>
              <a:t>. Tato idea však zůstala </a:t>
            </a:r>
            <a:r>
              <a:rPr lang="cs-CZ" sz="2000" b="1" i="0" u="none" strike="noStrike" cap="none" baseline="0" dirty="0">
                <a:solidFill>
                  <a:schemeClr val="accent4">
                    <a:lumMod val="75000"/>
                  </a:schemeClr>
                </a:solidFill>
                <a:latin typeface="Arial Narrow"/>
                <a:ea typeface="Arial Narrow"/>
                <a:cs typeface="Arial Narrow"/>
                <a:sym typeface="Arial Narrow"/>
              </a:rPr>
              <a:t>symbolem, znakem, rétorickou figurou</a:t>
            </a:r>
            <a:r>
              <a:rPr lang="cs-CZ" sz="2000" b="1" i="0" u="none" strike="noStrike" cap="none" baseline="0" dirty="0">
                <a:solidFill>
                  <a:srgbClr val="548DD4"/>
                </a:solidFill>
                <a:latin typeface="Arial Narrow"/>
                <a:ea typeface="Arial Narrow"/>
                <a:cs typeface="Arial Narrow"/>
                <a:sym typeface="Arial Narrow"/>
              </a:rPr>
              <a:t>. </a:t>
            </a:r>
            <a:r>
              <a:rPr lang="cs-CZ" sz="2000" b="1" i="0" u="none" strike="noStrike" cap="none" baseline="0" dirty="0">
                <a:solidFill>
                  <a:schemeClr val="accent4">
                    <a:lumMod val="75000"/>
                  </a:schemeClr>
                </a:solidFill>
                <a:latin typeface="Arial Narrow"/>
                <a:ea typeface="Arial Narrow"/>
                <a:cs typeface="Arial Narrow"/>
                <a:sym typeface="Arial Narrow"/>
              </a:rPr>
              <a:t>Nový ideál byl frekventovaně deklarován, ale tvůrčí vtělení se neodehrálo</a:t>
            </a:r>
            <a:r>
              <a:rPr lang="cs-CZ" sz="2000" b="1" i="0" u="none" strike="noStrike" cap="none" baseline="0" dirty="0">
                <a:solidFill>
                  <a:srgbClr val="548DD4"/>
                </a:solidFill>
                <a:latin typeface="Arial Narrow"/>
                <a:ea typeface="Arial Narrow"/>
                <a:cs typeface="Arial Narrow"/>
                <a:sym typeface="Arial Narrow"/>
              </a:rPr>
              <a:t>. Úryvky z básní: </a:t>
            </a:r>
            <a:r>
              <a:rPr lang="cs-CZ" sz="2000" b="1" i="1" u="none" strike="noStrike" cap="none" baseline="0" dirty="0">
                <a:solidFill>
                  <a:srgbClr val="548DD4"/>
                </a:solidFill>
                <a:latin typeface="Arial Narrow"/>
                <a:ea typeface="Arial Narrow"/>
                <a:cs typeface="Arial Narrow"/>
                <a:sym typeface="Arial Narrow"/>
              </a:rPr>
              <a:t>«</a:t>
            </a:r>
            <a:r>
              <a:rPr lang="cs-CZ" sz="2000" b="1" i="1" u="none" strike="noStrike" cap="none" baseline="0" dirty="0" err="1">
                <a:solidFill>
                  <a:srgbClr val="548DD4"/>
                </a:solidFill>
                <a:latin typeface="Arial Narrow"/>
                <a:ea typeface="Arial Narrow"/>
                <a:cs typeface="Arial Narrow"/>
                <a:sym typeface="Arial Narrow"/>
              </a:rPr>
              <a:t>люблю</a:t>
            </a:r>
            <a:r>
              <a:rPr lang="cs-CZ" sz="2000" b="1" i="1" u="none" strike="noStrike" cap="none" baseline="0" dirty="0">
                <a:solidFill>
                  <a:srgbClr val="548DD4"/>
                </a:solidFill>
                <a:latin typeface="Arial Narrow"/>
                <a:ea typeface="Arial Narrow"/>
                <a:cs typeface="Arial Narrow"/>
                <a:sym typeface="Arial Narrow"/>
              </a:rPr>
              <a:t> </a:t>
            </a:r>
            <a:r>
              <a:rPr lang="cs-CZ" sz="2000" b="1" i="1" u="none" strike="noStrike" cap="none" baseline="0" dirty="0" err="1">
                <a:solidFill>
                  <a:srgbClr val="548DD4"/>
                </a:solidFill>
                <a:latin typeface="Arial Narrow"/>
                <a:ea typeface="Arial Narrow"/>
                <a:cs typeface="Arial Narrow"/>
                <a:sym typeface="Arial Narrow"/>
              </a:rPr>
              <a:t>Красу</a:t>
            </a:r>
            <a:r>
              <a:rPr lang="cs-CZ" sz="2000" b="1" i="1" u="none" strike="noStrike" cap="none" baseline="0" dirty="0">
                <a:solidFill>
                  <a:srgbClr val="548DD4"/>
                </a:solidFill>
                <a:latin typeface="Arial Narrow"/>
                <a:ea typeface="Arial Narrow"/>
                <a:cs typeface="Arial Narrow"/>
                <a:sym typeface="Arial Narrow"/>
              </a:rPr>
              <a:t> </a:t>
            </a:r>
            <a:r>
              <a:rPr lang="cs-CZ" sz="2000" b="1" i="1" u="none" strike="noStrike" cap="none" baseline="0" dirty="0" err="1">
                <a:solidFill>
                  <a:srgbClr val="548DD4"/>
                </a:solidFill>
                <a:latin typeface="Arial Narrow"/>
                <a:ea typeface="Arial Narrow"/>
                <a:cs typeface="Arial Narrow"/>
                <a:sym typeface="Arial Narrow"/>
              </a:rPr>
              <a:t>як</a:t>
            </a:r>
            <a:r>
              <a:rPr lang="cs-CZ" sz="2000" b="1" i="1" u="none" strike="noStrike" cap="none" baseline="0" dirty="0">
                <a:solidFill>
                  <a:srgbClr val="548DD4"/>
                </a:solidFill>
                <a:latin typeface="Arial Narrow"/>
                <a:ea typeface="Arial Narrow"/>
                <a:cs typeface="Arial Narrow"/>
                <a:sym typeface="Arial Narrow"/>
              </a:rPr>
              <a:t> </a:t>
            </a:r>
            <a:r>
              <a:rPr lang="cs-CZ" sz="2000" b="1" i="1" u="none" strike="noStrike" cap="none" baseline="0" dirty="0" err="1">
                <a:solidFill>
                  <a:srgbClr val="548DD4"/>
                </a:solidFill>
                <a:latin typeface="Arial Narrow"/>
                <a:ea typeface="Arial Narrow"/>
                <a:cs typeface="Arial Narrow"/>
                <a:sym typeface="Arial Narrow"/>
              </a:rPr>
              <a:t>Україну</a:t>
            </a:r>
            <a:r>
              <a:rPr lang="cs-CZ" sz="2000" b="1" i="1" u="none" strike="noStrike" cap="none" baseline="0" dirty="0">
                <a:solidFill>
                  <a:srgbClr val="548DD4"/>
                </a:solidFill>
                <a:latin typeface="Arial Narrow"/>
                <a:ea typeface="Arial Narrow"/>
                <a:cs typeface="Arial Narrow"/>
                <a:sym typeface="Arial Narrow"/>
              </a:rPr>
              <a:t>»</a:t>
            </a:r>
            <a:r>
              <a:rPr lang="cs-CZ" sz="2000" b="1" i="0" u="none" strike="noStrike" cap="none" baseline="0" dirty="0">
                <a:solidFill>
                  <a:srgbClr val="548DD4"/>
                </a:solidFill>
                <a:latin typeface="Arial Narrow"/>
                <a:ea typeface="Arial Narrow"/>
                <a:cs typeface="Arial Narrow"/>
                <a:sym typeface="Arial Narrow"/>
              </a:rPr>
              <a:t> nebo </a:t>
            </a:r>
            <a:r>
              <a:rPr lang="cs-CZ" sz="2000" b="1" i="1" u="none" strike="noStrike" cap="none" baseline="0" dirty="0">
                <a:solidFill>
                  <a:srgbClr val="548DD4"/>
                </a:solidFill>
                <a:latin typeface="Arial Narrow"/>
                <a:ea typeface="Arial Narrow"/>
                <a:cs typeface="Arial Narrow"/>
                <a:sym typeface="Arial Narrow"/>
              </a:rPr>
              <a:t>«</a:t>
            </a:r>
            <a:r>
              <a:rPr lang="cs-CZ" sz="2000" b="1" i="1" u="none" strike="noStrike" cap="none" baseline="0" dirty="0" err="1">
                <a:solidFill>
                  <a:srgbClr val="548DD4"/>
                </a:solidFill>
                <a:latin typeface="Arial Narrow"/>
                <a:ea typeface="Arial Narrow"/>
                <a:cs typeface="Arial Narrow"/>
                <a:sym typeface="Arial Narrow"/>
              </a:rPr>
              <a:t>Яка</a:t>
            </a:r>
            <a:r>
              <a:rPr lang="cs-CZ" sz="2000" b="1" i="1" u="none" strike="noStrike" cap="none" baseline="0" dirty="0">
                <a:solidFill>
                  <a:srgbClr val="548DD4"/>
                </a:solidFill>
                <a:latin typeface="Arial Narrow"/>
                <a:ea typeface="Arial Narrow"/>
                <a:cs typeface="Arial Narrow"/>
                <a:sym typeface="Arial Narrow"/>
              </a:rPr>
              <a:t> </a:t>
            </a:r>
            <a:r>
              <a:rPr lang="cs-CZ" sz="2000" b="1" i="1" u="none" strike="noStrike" cap="none" baseline="0" dirty="0" err="1">
                <a:solidFill>
                  <a:srgbClr val="548DD4"/>
                </a:solidFill>
                <a:latin typeface="Arial Narrow"/>
                <a:ea typeface="Arial Narrow"/>
                <a:cs typeface="Arial Narrow"/>
                <a:sym typeface="Arial Narrow"/>
              </a:rPr>
              <a:t>краса</a:t>
            </a:r>
            <a:r>
              <a:rPr lang="cs-CZ" sz="2000" b="1" i="1" u="none" strike="noStrike" cap="none" baseline="0" dirty="0">
                <a:solidFill>
                  <a:srgbClr val="548DD4"/>
                </a:solidFill>
                <a:latin typeface="Arial Narrow"/>
                <a:ea typeface="Arial Narrow"/>
                <a:cs typeface="Arial Narrow"/>
                <a:sym typeface="Arial Narrow"/>
              </a:rPr>
              <a:t> – </a:t>
            </a:r>
            <a:r>
              <a:rPr lang="cs-CZ" sz="2000" b="1" i="1" u="none" strike="noStrike" cap="none" baseline="0" dirty="0" err="1">
                <a:solidFill>
                  <a:srgbClr val="548DD4"/>
                </a:solidFill>
                <a:latin typeface="Arial Narrow"/>
                <a:ea typeface="Arial Narrow"/>
                <a:cs typeface="Arial Narrow"/>
                <a:sym typeface="Arial Narrow"/>
              </a:rPr>
              <a:t>відродження</a:t>
            </a:r>
            <a:r>
              <a:rPr lang="cs-CZ" sz="2000" b="1" i="1" u="none" strike="noStrike" cap="none" baseline="0" dirty="0">
                <a:solidFill>
                  <a:srgbClr val="548DD4"/>
                </a:solidFill>
                <a:latin typeface="Arial Narrow"/>
                <a:ea typeface="Arial Narrow"/>
                <a:cs typeface="Arial Narrow"/>
                <a:sym typeface="Arial Narrow"/>
              </a:rPr>
              <a:t> </a:t>
            </a:r>
            <a:r>
              <a:rPr lang="cs-CZ" sz="2000" b="1" i="1" u="none" strike="noStrike" cap="none" baseline="0" dirty="0" err="1">
                <a:solidFill>
                  <a:srgbClr val="548DD4"/>
                </a:solidFill>
                <a:latin typeface="Arial Narrow"/>
                <a:ea typeface="Arial Narrow"/>
                <a:cs typeface="Arial Narrow"/>
                <a:sym typeface="Arial Narrow"/>
              </a:rPr>
              <a:t>країни</a:t>
            </a:r>
            <a:r>
              <a:rPr lang="cs-CZ" sz="2000" b="1" i="1" u="none" strike="noStrike" cap="none" baseline="0" dirty="0">
                <a:solidFill>
                  <a:srgbClr val="548DD4"/>
                </a:solidFill>
                <a:latin typeface="Arial Narrow"/>
                <a:ea typeface="Arial Narrow"/>
                <a:cs typeface="Arial Narrow"/>
                <a:sym typeface="Arial Narrow"/>
              </a:rPr>
              <a:t>» </a:t>
            </a:r>
            <a:r>
              <a:rPr lang="cs-CZ" sz="2000" b="1" i="0" u="none" strike="noStrike" cap="none" baseline="0" dirty="0">
                <a:solidFill>
                  <a:srgbClr val="548DD4"/>
                </a:solidFill>
                <a:latin typeface="Arial Narrow"/>
                <a:ea typeface="Arial Narrow"/>
                <a:cs typeface="Arial Narrow"/>
                <a:sym typeface="Arial Narrow"/>
              </a:rPr>
              <a:t>demonstrují veškerou ambivalenci „modernismu“, povrchovost estetismu a ve své podstatě i přání neemancipovat se zcela od narodnictví. </a:t>
            </a:r>
          </a:p>
        </p:txBody>
      </p:sp>
      <p:sp>
        <p:nvSpPr>
          <p:cNvPr id="99" name="Shape 99"/>
          <p:cNvSpPr/>
          <p:nvPr/>
        </p:nvSpPr>
        <p:spPr>
          <a:xfrm>
            <a:off x="323528" y="2924944"/>
            <a:ext cx="1725151" cy="40010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rgbClr val="FF0000"/>
              </a:buClr>
              <a:buSzPct val="25000"/>
              <a:buFont typeface="Arial Narrow"/>
              <a:buNone/>
            </a:pPr>
            <a:r>
              <a:rPr lang="cs-CZ" sz="2000" b="1" i="0" u="sng" strike="noStrike" cap="none" baseline="0" dirty="0" err="1">
                <a:solidFill>
                  <a:srgbClr val="FF0000"/>
                </a:solidFill>
                <a:latin typeface="Arial Narrow"/>
                <a:ea typeface="Arial Narrow"/>
                <a:cs typeface="Arial Narrow"/>
                <a:sym typeface="Arial Narrow"/>
              </a:rPr>
              <a:t>Oleksandr</a:t>
            </a:r>
            <a:r>
              <a:rPr lang="cs-CZ" sz="2000" b="1" i="0" u="sng" strike="noStrike" cap="none" baseline="0" dirty="0">
                <a:solidFill>
                  <a:srgbClr val="FF0000"/>
                </a:solidFill>
                <a:latin typeface="Arial Narrow"/>
                <a:ea typeface="Arial Narrow"/>
                <a:cs typeface="Arial Narrow"/>
                <a:sym typeface="Arial Narrow"/>
              </a:rPr>
              <a:t> </a:t>
            </a:r>
            <a:r>
              <a:rPr lang="cs-CZ" sz="2000" b="1" i="0" u="sng" strike="noStrike" cap="none" baseline="0" dirty="0" err="1">
                <a:solidFill>
                  <a:srgbClr val="FF0000"/>
                </a:solidFill>
                <a:latin typeface="Arial Narrow"/>
                <a:ea typeface="Arial Narrow"/>
                <a:cs typeface="Arial Narrow"/>
                <a:sym typeface="Arial Narrow"/>
              </a:rPr>
              <a:t>Oles</a:t>
            </a:r>
            <a:endParaRPr lang="cs-CZ" sz="2000" b="1" i="0" u="sng" strike="noStrike" cap="none" baseline="0" dirty="0">
              <a:solidFill>
                <a:srgbClr val="FF0000"/>
              </a:solidFill>
              <a:latin typeface="Arial Narrow"/>
              <a:ea typeface="Arial Narrow"/>
              <a:cs typeface="Arial Narrow"/>
              <a:sym typeface="Arial Narrow"/>
            </a:endParaRPr>
          </a:p>
        </p:txBody>
      </p:sp>
      <p:pic>
        <p:nvPicPr>
          <p:cNvPr id="100" name="Shape 100"/>
          <p:cNvPicPr preferRelativeResize="0"/>
          <p:nvPr/>
        </p:nvPicPr>
        <p:blipFill rotWithShape="1">
          <a:blip r:embed="rId3" cstate="print">
            <a:alphaModFix/>
          </a:blip>
          <a:srcRect/>
          <a:stretch/>
        </p:blipFill>
        <p:spPr>
          <a:xfrm>
            <a:off x="179512" y="3717032"/>
            <a:ext cx="1883149" cy="2945245"/>
          </a:xfrm>
          <a:prstGeom prst="rect">
            <a:avLst/>
          </a:prstGeom>
          <a:noFill/>
          <a:ln>
            <a:noFill/>
          </a:ln>
        </p:spPr>
      </p:pic>
      <p:sp>
        <p:nvSpPr>
          <p:cNvPr id="101" name="Shape 101"/>
          <p:cNvSpPr/>
          <p:nvPr/>
        </p:nvSpPr>
        <p:spPr>
          <a:xfrm>
            <a:off x="2374534" y="3036498"/>
            <a:ext cx="6643733" cy="36933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cs-CZ" sz="1800" b="0" i="0" u="none" strike="noStrike" cap="none" baseline="0" dirty="0">
                <a:solidFill>
                  <a:schemeClr val="dk1"/>
                </a:solidFill>
                <a:latin typeface="Calibri"/>
                <a:ea typeface="Calibri"/>
                <a:cs typeface="Calibri"/>
                <a:sym typeface="Calibri"/>
              </a:rPr>
              <a:t>Jeho láska, jeho samota byly povrchní, nepřesvědčivé, deklarativní. </a:t>
            </a:r>
          </a:p>
        </p:txBody>
      </p:sp>
      <p:sp>
        <p:nvSpPr>
          <p:cNvPr id="102" name="Shape 102"/>
          <p:cNvSpPr/>
          <p:nvPr/>
        </p:nvSpPr>
        <p:spPr>
          <a:xfrm>
            <a:off x="2339752" y="3429000"/>
            <a:ext cx="7057509" cy="369332"/>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1800" b="0" i="0" u="none" strike="noStrike" cap="none" baseline="0" dirty="0" err="1">
                <a:solidFill>
                  <a:schemeClr val="dk1"/>
                </a:solidFill>
                <a:latin typeface="Calibri"/>
                <a:ea typeface="Calibri"/>
                <a:cs typeface="Calibri"/>
                <a:sym typeface="Calibri"/>
              </a:rPr>
              <a:t>Oles</a:t>
            </a:r>
            <a:r>
              <a:rPr lang="cs-CZ" sz="1800" b="0" i="0" u="none" strike="noStrike" cap="none" baseline="0" dirty="0">
                <a:solidFill>
                  <a:schemeClr val="dk1"/>
                </a:solidFill>
                <a:latin typeface="Calibri"/>
                <a:ea typeface="Calibri"/>
                <a:cs typeface="Calibri"/>
                <a:sym typeface="Calibri"/>
              </a:rPr>
              <a:t> sám </a:t>
            </a:r>
            <a:r>
              <a:rPr lang="cs-CZ" sz="1800" b="0" i="0" u="none" strike="noStrike" cap="none" baseline="0" dirty="0" err="1">
                <a:solidFill>
                  <a:schemeClr val="dk1"/>
                </a:solidFill>
                <a:latin typeface="Calibri"/>
                <a:ea typeface="Calibri"/>
                <a:cs typeface="Calibri"/>
                <a:sym typeface="Calibri"/>
              </a:rPr>
              <a:t>posiťuje</a:t>
            </a:r>
            <a:r>
              <a:rPr lang="cs-CZ" sz="1800" b="0" i="0" u="none" strike="noStrike" cap="none" baseline="0" dirty="0">
                <a:solidFill>
                  <a:schemeClr val="dk1"/>
                </a:solidFill>
                <a:latin typeface="Calibri"/>
                <a:ea typeface="Calibri"/>
                <a:cs typeface="Calibri"/>
                <a:sym typeface="Calibri"/>
              </a:rPr>
              <a:t> nedostatek slov, která by přesně vyjádřila jeho pocity. </a:t>
            </a:r>
          </a:p>
        </p:txBody>
      </p:sp>
      <p:sp>
        <p:nvSpPr>
          <p:cNvPr id="103" name="Shape 103"/>
          <p:cNvSpPr/>
          <p:nvPr/>
        </p:nvSpPr>
        <p:spPr>
          <a:xfrm>
            <a:off x="2411760" y="4005064"/>
            <a:ext cx="4572031" cy="1477328"/>
          </a:xfrm>
          <a:prstGeom prst="rect">
            <a:avLst/>
          </a:prstGeom>
          <a:noFill/>
          <a:ln>
            <a:noFill/>
          </a:ln>
        </p:spPr>
        <p:txBody>
          <a:bodyPr lIns="91425" tIns="45700" rIns="91425" bIns="45700" anchor="ctr" anchorCtr="0">
            <a:noAutofit/>
          </a:bodyPr>
          <a:lstStyle/>
          <a:p>
            <a:pPr marL="0" marR="0" lvl="0" indent="177800" algn="just" rtl="0">
              <a:lnSpc>
                <a:spcPct val="100000"/>
              </a:lnSpc>
              <a:spcBef>
                <a:spcPts val="0"/>
              </a:spcBef>
              <a:spcAft>
                <a:spcPts val="0"/>
              </a:spcAft>
              <a:buClr>
                <a:srgbClr val="31859B"/>
              </a:buClr>
              <a:buSzPct val="25000"/>
              <a:buFont typeface="Arial Narrow"/>
              <a:buNone/>
            </a:pPr>
            <a:r>
              <a:rPr lang="cs-CZ" sz="1800" b="0" i="1" u="none" strike="noStrike" cap="none" baseline="0" dirty="0" err="1">
                <a:solidFill>
                  <a:srgbClr val="31859B"/>
                </a:solidFill>
                <a:latin typeface="Arial Narrow"/>
                <a:ea typeface="Arial Narrow"/>
                <a:cs typeface="Arial Narrow"/>
                <a:sym typeface="Arial Narrow"/>
              </a:rPr>
              <a:t>Ах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скільки</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струн</a:t>
            </a:r>
            <a:r>
              <a:rPr lang="cs-CZ" sz="1800" b="0" i="1" u="none" strike="noStrike" cap="none" baseline="0" dirty="0">
                <a:solidFill>
                  <a:srgbClr val="31859B"/>
                </a:solidFill>
                <a:latin typeface="Arial Narrow"/>
                <a:ea typeface="Arial Narrow"/>
                <a:cs typeface="Arial Narrow"/>
                <a:sym typeface="Arial Narrow"/>
              </a:rPr>
              <a:t> в </a:t>
            </a:r>
            <a:r>
              <a:rPr lang="cs-CZ" sz="1800" b="0" i="1" u="none" strike="noStrike" cap="none" baseline="0" dirty="0" err="1">
                <a:solidFill>
                  <a:srgbClr val="31859B"/>
                </a:solidFill>
                <a:latin typeface="Arial Narrow"/>
                <a:ea typeface="Arial Narrow"/>
                <a:cs typeface="Arial Narrow"/>
                <a:sym typeface="Arial Narrow"/>
              </a:rPr>
              <a:t>душі</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дзвенить</a:t>
            </a:r>
            <a:r>
              <a:rPr lang="cs-CZ" sz="1800" b="0" i="1" u="none" strike="noStrike" cap="none" baseline="0" dirty="0">
                <a:solidFill>
                  <a:srgbClr val="31859B"/>
                </a:solidFill>
                <a:latin typeface="Arial Narrow"/>
                <a:ea typeface="Arial Narrow"/>
                <a:cs typeface="Arial Narrow"/>
                <a:sym typeface="Arial Narrow"/>
              </a:rPr>
              <a:t>!</a:t>
            </a:r>
          </a:p>
          <a:p>
            <a:pPr marL="0" marR="0" lvl="0" indent="177800" algn="just" rtl="0">
              <a:lnSpc>
                <a:spcPct val="100000"/>
              </a:lnSpc>
              <a:spcBef>
                <a:spcPts val="0"/>
              </a:spcBef>
              <a:spcAft>
                <a:spcPts val="0"/>
              </a:spcAft>
              <a:buClr>
                <a:srgbClr val="31859B"/>
              </a:buClr>
              <a:buSzPct val="25000"/>
              <a:buFont typeface="Arial Narrow"/>
              <a:buNone/>
            </a:pPr>
            <a:r>
              <a:rPr lang="cs-CZ" sz="1800" b="0" i="1" u="none" strike="noStrike" cap="none" baseline="0" dirty="0" err="1">
                <a:solidFill>
                  <a:srgbClr val="31859B"/>
                </a:solidFill>
                <a:latin typeface="Arial Narrow"/>
                <a:ea typeface="Arial Narrow"/>
                <a:cs typeface="Arial Narrow"/>
                <a:sym typeface="Arial Narrow"/>
              </a:rPr>
              <a:t>Ах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скільки</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срібних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мрій</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літає</a:t>
            </a:r>
            <a:r>
              <a:rPr lang="cs-CZ" sz="1800" b="0" i="1" u="none" strike="noStrike" cap="none" baseline="0" dirty="0">
                <a:solidFill>
                  <a:srgbClr val="31859B"/>
                </a:solidFill>
                <a:latin typeface="Arial Narrow"/>
                <a:ea typeface="Arial Narrow"/>
                <a:cs typeface="Arial Narrow"/>
                <a:sym typeface="Arial Narrow"/>
              </a:rPr>
              <a:t>!</a:t>
            </a:r>
          </a:p>
          <a:p>
            <a:pPr marL="0" marR="0" lvl="0" indent="177800" algn="just" rtl="0">
              <a:lnSpc>
                <a:spcPct val="100000"/>
              </a:lnSpc>
              <a:spcBef>
                <a:spcPts val="0"/>
              </a:spcBef>
              <a:spcAft>
                <a:spcPts val="0"/>
              </a:spcAft>
              <a:buClr>
                <a:srgbClr val="31859B"/>
              </a:buClr>
              <a:buSzPct val="25000"/>
              <a:buFont typeface="Arial Narrow"/>
              <a:buNone/>
            </a:pPr>
            <a:r>
              <a:rPr lang="cs-CZ" sz="1800" b="0" i="1" u="none" strike="noStrike" cap="none" baseline="0" dirty="0">
                <a:solidFill>
                  <a:srgbClr val="31859B"/>
                </a:solidFill>
                <a:latin typeface="Arial Narrow"/>
                <a:ea typeface="Arial Narrow"/>
                <a:cs typeface="Arial Narrow"/>
                <a:sym typeface="Arial Narrow"/>
              </a:rPr>
              <a:t>В </a:t>
            </a:r>
            <a:r>
              <a:rPr lang="cs-CZ" sz="1800" b="0" i="1" u="none" strike="noStrike" cap="none" baseline="0" dirty="0" err="1">
                <a:solidFill>
                  <a:srgbClr val="31859B"/>
                </a:solidFill>
                <a:latin typeface="Arial Narrow"/>
                <a:ea typeface="Arial Narrow"/>
                <a:cs typeface="Arial Narrow"/>
                <a:sym typeface="Arial Narrow"/>
              </a:rPr>
              <a:t>які</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слова</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людські</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їх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влить</a:t>
            </a:r>
            <a:r>
              <a:rPr lang="cs-CZ" sz="1800" b="0" i="1" u="none" strike="noStrike" cap="none" baseline="0" dirty="0">
                <a:solidFill>
                  <a:srgbClr val="31859B"/>
                </a:solidFill>
                <a:latin typeface="Arial Narrow"/>
                <a:ea typeface="Arial Narrow"/>
                <a:cs typeface="Arial Narrow"/>
                <a:sym typeface="Arial Narrow"/>
              </a:rPr>
              <a:t>?!</a:t>
            </a:r>
          </a:p>
          <a:p>
            <a:pPr marL="0" marR="0" lvl="0" indent="177800" algn="just" rtl="0">
              <a:lnSpc>
                <a:spcPct val="100000"/>
              </a:lnSpc>
              <a:spcBef>
                <a:spcPts val="0"/>
              </a:spcBef>
              <a:spcAft>
                <a:spcPts val="0"/>
              </a:spcAft>
              <a:buClr>
                <a:srgbClr val="31859B"/>
              </a:buClr>
              <a:buSzPct val="25000"/>
              <a:buFont typeface="Arial Narrow"/>
              <a:buNone/>
            </a:pPr>
            <a:r>
              <a:rPr lang="cs-CZ" sz="1800" b="0" i="1" u="none" strike="noStrike" cap="none" baseline="0" dirty="0" err="1">
                <a:solidFill>
                  <a:srgbClr val="31859B"/>
                </a:solidFill>
                <a:latin typeface="Arial Narrow"/>
                <a:ea typeface="Arial Narrow"/>
                <a:cs typeface="Arial Narrow"/>
                <a:sym typeface="Arial Narrow"/>
              </a:rPr>
              <a:t>Ні</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слів</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людських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для</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їх</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немає</a:t>
            </a:r>
            <a:r>
              <a:rPr lang="cs-CZ" sz="1800" b="0" i="1" u="none" strike="noStrike" cap="none" baseline="0" dirty="0">
                <a:solidFill>
                  <a:srgbClr val="31859B"/>
                </a:solidFill>
                <a:latin typeface="Arial Narrow"/>
                <a:ea typeface="Arial Narrow"/>
                <a:cs typeface="Arial Narrow"/>
                <a:sym typeface="Arial Narrow"/>
              </a:rPr>
              <a:t>...</a:t>
            </a:r>
          </a:p>
          <a:p>
            <a:pPr marL="0" marR="0" lvl="0" indent="177800" algn="just" rtl="0">
              <a:lnSpc>
                <a:spcPct val="100000"/>
              </a:lnSpc>
              <a:spcBef>
                <a:spcPts val="0"/>
              </a:spcBef>
              <a:spcAft>
                <a:spcPts val="0"/>
              </a:spcAft>
              <a:buClr>
                <a:srgbClr val="31859B"/>
              </a:buClr>
              <a:buSzPct val="25000"/>
              <a:buFont typeface="Arial Narrow"/>
              <a:buNone/>
            </a:pPr>
            <a:r>
              <a:rPr lang="cs-CZ" sz="1800" b="0" i="1" u="none" strike="noStrike" cap="none" baseline="0" dirty="0" err="1">
                <a:solidFill>
                  <a:srgbClr val="31859B"/>
                </a:solidFill>
                <a:latin typeface="Arial Narrow"/>
                <a:ea typeface="Arial Narrow"/>
                <a:cs typeface="Arial Narrow"/>
                <a:sym typeface="Arial Narrow"/>
              </a:rPr>
              <a:t>Вони</a:t>
            </a:r>
            <a:r>
              <a:rPr lang="cs-CZ" sz="1800" b="0" i="1" u="none" strike="noStrike" cap="none" baseline="0" dirty="0">
                <a:solidFill>
                  <a:srgbClr val="31859B"/>
                </a:solidFill>
                <a:latin typeface="Arial Narrow"/>
                <a:ea typeface="Arial Narrow"/>
                <a:cs typeface="Arial Narrow"/>
                <a:sym typeface="Arial Narrow"/>
              </a:rPr>
              <a:t> ж </a:t>
            </a:r>
            <a:r>
              <a:rPr lang="cs-CZ" sz="1800" b="0" i="1" u="none" strike="noStrike" cap="none" baseline="0" dirty="0" err="1">
                <a:solidFill>
                  <a:srgbClr val="31859B"/>
                </a:solidFill>
                <a:latin typeface="Arial Narrow"/>
                <a:ea typeface="Arial Narrow"/>
                <a:cs typeface="Arial Narrow"/>
                <a:sym typeface="Arial Narrow"/>
              </a:rPr>
              <a:t>так</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прагнуть</a:t>
            </a:r>
            <a:r>
              <a:rPr lang="cs-CZ" sz="1800" b="0" i="1" u="none" strike="noStrike" cap="none" baseline="0" dirty="0">
                <a:solidFill>
                  <a:srgbClr val="31859B"/>
                </a:solidFill>
                <a:latin typeface="Arial Narrow"/>
                <a:ea typeface="Arial Narrow"/>
                <a:cs typeface="Arial Narrow"/>
                <a:sym typeface="Arial Narrow"/>
              </a:rPr>
              <a:t> в </a:t>
            </a:r>
            <a:r>
              <a:rPr lang="cs-CZ" sz="1800" b="0" i="1" u="none" strike="noStrike" cap="none" baseline="0" dirty="0" err="1">
                <a:solidFill>
                  <a:srgbClr val="31859B"/>
                </a:solidFill>
                <a:latin typeface="Arial Narrow"/>
                <a:ea typeface="Arial Narrow"/>
                <a:cs typeface="Arial Narrow"/>
                <a:sym typeface="Arial Narrow"/>
              </a:rPr>
              <a:t>слові</a:t>
            </a:r>
            <a:r>
              <a:rPr lang="cs-CZ" sz="1800" b="0" i="1" u="none" strike="noStrike" cap="none" baseline="0" dirty="0">
                <a:solidFill>
                  <a:srgbClr val="31859B"/>
                </a:solidFill>
                <a:latin typeface="Arial Narrow"/>
                <a:ea typeface="Arial Narrow"/>
                <a:cs typeface="Arial Narrow"/>
                <a:sym typeface="Arial Narrow"/>
              </a:rPr>
              <a:t> </a:t>
            </a:r>
            <a:r>
              <a:rPr lang="cs-CZ" sz="1800" b="0" i="1" u="none" strike="noStrike" cap="none" baseline="0" dirty="0" err="1">
                <a:solidFill>
                  <a:srgbClr val="31859B"/>
                </a:solidFill>
                <a:latin typeface="Arial Narrow"/>
                <a:ea typeface="Arial Narrow"/>
                <a:cs typeface="Arial Narrow"/>
                <a:sym typeface="Arial Narrow"/>
              </a:rPr>
              <a:t>жить</a:t>
            </a:r>
            <a:r>
              <a:rPr lang="cs-CZ" sz="1800" b="0" i="1" u="none" strike="noStrike" cap="none" baseline="0" dirty="0">
                <a:solidFill>
                  <a:srgbClr val="31859B"/>
                </a:solidFill>
                <a:latin typeface="Arial Narrow"/>
                <a:ea typeface="Arial Narrow"/>
                <a:cs typeface="Arial Narrow"/>
                <a:sym typeface="Arial Narrow"/>
              </a:rPr>
              <a:t>...</a:t>
            </a:r>
          </a:p>
        </p:txBody>
      </p:sp>
      <p:sp>
        <p:nvSpPr>
          <p:cNvPr id="104" name="Shape 104"/>
          <p:cNvSpPr/>
          <p:nvPr/>
        </p:nvSpPr>
        <p:spPr>
          <a:xfrm>
            <a:off x="2267744" y="5661248"/>
            <a:ext cx="6572296" cy="92332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1800" b="1" i="0" u="none" strike="noStrike" cap="none" baseline="0" dirty="0" err="1">
                <a:solidFill>
                  <a:schemeClr val="dk1"/>
                </a:solidFill>
                <a:latin typeface="Arial Narrow"/>
                <a:ea typeface="Arial Narrow"/>
                <a:cs typeface="Arial Narrow"/>
                <a:sym typeface="Arial Narrow"/>
              </a:rPr>
              <a:t>Oles</a:t>
            </a:r>
            <a:r>
              <a:rPr lang="cs-CZ" sz="1800" b="1" i="0" u="none" strike="noStrike" cap="none" baseline="0" dirty="0">
                <a:solidFill>
                  <a:schemeClr val="dk1"/>
                </a:solidFill>
                <a:latin typeface="Arial Narrow"/>
                <a:ea typeface="Arial Narrow"/>
                <a:cs typeface="Arial Narrow"/>
                <a:sym typeface="Arial Narrow"/>
              </a:rPr>
              <a:t> podvědomě cítil a zformuloval svůj hlavní umělecký problém, který byl rovněž problémem celého pokolení ukrajinských básníků: </a:t>
            </a:r>
            <a:r>
              <a:rPr lang="cs-CZ" sz="1800" b="1" i="0" u="none" strike="noStrike" cap="none" baseline="0" dirty="0">
                <a:solidFill>
                  <a:srgbClr val="538CD5"/>
                </a:solidFill>
                <a:latin typeface="Arial Narrow"/>
                <a:ea typeface="Arial Narrow"/>
                <a:cs typeface="Arial Narrow"/>
                <a:sym typeface="Arial Narrow"/>
              </a:rPr>
              <a:t>chyběla slova</a:t>
            </a:r>
            <a:r>
              <a:rPr lang="cs-CZ" sz="1800" b="1" i="0" u="none" strike="noStrike" cap="none" baseline="0" dirty="0">
                <a:solidFill>
                  <a:schemeClr val="dk1"/>
                </a:solidFill>
                <a:latin typeface="Arial Narrow"/>
                <a:ea typeface="Arial Narrow"/>
                <a:cs typeface="Arial Narrow"/>
                <a:sym typeface="Arial Narrow"/>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214282" y="285728"/>
            <a:ext cx="233711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cs-CZ" sz="2400" b="1" i="0" u="sng" strike="noStrike" cap="none" baseline="0">
                <a:solidFill>
                  <a:srgbClr val="7030A0"/>
                </a:solidFill>
                <a:latin typeface="Calibri"/>
                <a:ea typeface="Calibri"/>
                <a:cs typeface="Calibri"/>
                <a:sym typeface="Calibri"/>
              </a:rPr>
              <a:t>„Poezie v próze“ </a:t>
            </a:r>
          </a:p>
        </p:txBody>
      </p:sp>
      <p:sp>
        <p:nvSpPr>
          <p:cNvPr id="110" name="Shape 110"/>
          <p:cNvSpPr/>
          <p:nvPr/>
        </p:nvSpPr>
        <p:spPr>
          <a:xfrm>
            <a:off x="285719" y="785793"/>
            <a:ext cx="304282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cs-CZ" sz="1800" b="1" i="0" u="sng" strike="noStrike" cap="none" baseline="0">
                <a:solidFill>
                  <a:schemeClr val="dk1"/>
                </a:solidFill>
                <a:latin typeface="Arial Narrow"/>
                <a:ea typeface="Arial Narrow"/>
                <a:cs typeface="Arial Narrow"/>
                <a:sym typeface="Arial Narrow"/>
              </a:rPr>
              <a:t>Počátek 20. století – krize prózy</a:t>
            </a:r>
          </a:p>
        </p:txBody>
      </p:sp>
      <p:sp>
        <p:nvSpPr>
          <p:cNvPr id="111" name="Shape 111"/>
          <p:cNvSpPr/>
          <p:nvPr/>
        </p:nvSpPr>
        <p:spPr>
          <a:xfrm>
            <a:off x="285719" y="1142983"/>
            <a:ext cx="7324441" cy="369332"/>
          </a:xfrm>
          <a:prstGeom prst="rect">
            <a:avLst/>
          </a:prstGeom>
          <a:noFill/>
          <a:ln>
            <a:noFill/>
          </a:ln>
        </p:spPr>
        <p:txBody>
          <a:bodyPr lIns="91425" tIns="45700" rIns="91425" bIns="45700" anchor="ctr" anchorCtr="0">
            <a:noAutofit/>
          </a:bodyPr>
          <a:lstStyle/>
          <a:p>
            <a:pPr marL="180975" marR="0" lvl="0" indent="-180975" algn="just" rtl="0">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Žánrové rozšíření prózy a tematické změny byly jedním ze způsobů její reanimace.</a:t>
            </a:r>
          </a:p>
        </p:txBody>
      </p:sp>
      <p:sp>
        <p:nvSpPr>
          <p:cNvPr id="112" name="Shape 112"/>
          <p:cNvSpPr/>
          <p:nvPr/>
        </p:nvSpPr>
        <p:spPr>
          <a:xfrm>
            <a:off x="294660" y="1520982"/>
            <a:ext cx="1399741" cy="369332"/>
          </a:xfrm>
          <a:prstGeom prst="rect">
            <a:avLst/>
          </a:prstGeom>
          <a:noFill/>
          <a:ln>
            <a:noFill/>
          </a:ln>
        </p:spPr>
        <p:txBody>
          <a:bodyPr lIns="91425" tIns="45700" rIns="91425" bIns="45700" anchor="ctr" anchorCtr="0">
            <a:noAutofit/>
          </a:bodyPr>
          <a:lstStyle/>
          <a:p>
            <a:pPr marL="180975" marR="0" lvl="0" indent="-180975" algn="just" rtl="0">
              <a:lnSpc>
                <a:spcPct val="100000"/>
              </a:lnSpc>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Změna stylu</a:t>
            </a:r>
          </a:p>
        </p:txBody>
      </p:sp>
      <p:sp>
        <p:nvSpPr>
          <p:cNvPr id="113" name="Shape 113"/>
          <p:cNvSpPr/>
          <p:nvPr/>
        </p:nvSpPr>
        <p:spPr>
          <a:xfrm>
            <a:off x="285719" y="2000240"/>
            <a:ext cx="3671198" cy="40010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2000" b="1" i="0" u="sng" strike="noStrike" cap="none" baseline="0">
                <a:solidFill>
                  <a:srgbClr val="FF0000"/>
                </a:solidFill>
                <a:latin typeface="Arial Narrow"/>
                <a:ea typeface="Arial Narrow"/>
                <a:cs typeface="Arial Narrow"/>
                <a:sym typeface="Arial Narrow"/>
              </a:rPr>
              <a:t>Hnat Chotkevyč</a:t>
            </a:r>
            <a:r>
              <a:rPr lang="cs-CZ" sz="2000" b="0" i="0" u="none" strike="noStrike" cap="none" baseline="0">
                <a:solidFill>
                  <a:schemeClr val="dk1"/>
                </a:solidFill>
                <a:latin typeface="Arial Narrow"/>
                <a:ea typeface="Arial Narrow"/>
                <a:cs typeface="Arial Narrow"/>
                <a:sym typeface="Arial Narrow"/>
              </a:rPr>
              <a:t> (podruská Ukrajina)</a:t>
            </a:r>
          </a:p>
        </p:txBody>
      </p:sp>
      <p:sp>
        <p:nvSpPr>
          <p:cNvPr id="114" name="Shape 114"/>
          <p:cNvSpPr/>
          <p:nvPr/>
        </p:nvSpPr>
        <p:spPr>
          <a:xfrm>
            <a:off x="269612" y="2401750"/>
            <a:ext cx="4423583" cy="369332"/>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SzPct val="25000"/>
              <a:buNone/>
            </a:pPr>
            <a:r>
              <a:rPr lang="cs-CZ" sz="1800" b="0" i="0" u="none" strike="noStrike" cap="none" baseline="0">
                <a:solidFill>
                  <a:schemeClr val="dk1"/>
                </a:solidFill>
                <a:latin typeface="Arial Narrow"/>
                <a:ea typeface="Arial Narrow"/>
                <a:cs typeface="Arial Narrow"/>
                <a:sym typeface="Arial Narrow"/>
              </a:rPr>
              <a:t>Prozaciká sbírka  </a:t>
            </a:r>
            <a:r>
              <a:rPr lang="cs-CZ" sz="1800" b="1" i="1" u="sng" strike="noStrike" cap="none" baseline="0">
                <a:solidFill>
                  <a:srgbClr val="76923C"/>
                </a:solidFill>
                <a:latin typeface="Arial Narrow"/>
                <a:ea typeface="Arial Narrow"/>
                <a:cs typeface="Arial Narrow"/>
                <a:sym typeface="Arial Narrow"/>
              </a:rPr>
              <a:t>Πоезія в прозі</a:t>
            </a:r>
            <a:r>
              <a:rPr lang="cs-CZ" sz="1800" b="0" i="0" u="none" strike="noStrike" cap="none" baseline="0">
                <a:solidFill>
                  <a:schemeClr val="dk1"/>
                </a:solidFill>
                <a:latin typeface="Arial Narrow"/>
                <a:ea typeface="Arial Narrow"/>
                <a:cs typeface="Arial Narrow"/>
                <a:sym typeface="Arial Narrow"/>
              </a:rPr>
              <a:t> (Charkov, 1902)</a:t>
            </a:r>
          </a:p>
        </p:txBody>
      </p:sp>
      <p:sp>
        <p:nvSpPr>
          <p:cNvPr id="115" name="Shape 115"/>
          <p:cNvSpPr/>
          <p:nvPr/>
        </p:nvSpPr>
        <p:spPr>
          <a:xfrm>
            <a:off x="307828" y="2909455"/>
            <a:ext cx="2380780" cy="40010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cs-CZ" sz="2000" b="1" i="0" u="sng" strike="noStrike" cap="none" baseline="0">
                <a:solidFill>
                  <a:srgbClr val="FF0000"/>
                </a:solidFill>
                <a:latin typeface="Arial Narrow"/>
                <a:ea typeface="Arial Narrow"/>
                <a:cs typeface="Arial Narrow"/>
                <a:sym typeface="Arial Narrow"/>
              </a:rPr>
              <a:t>Mychajlo Jackiv </a:t>
            </a:r>
            <a:r>
              <a:rPr lang="cs-CZ" sz="1800" b="0" i="0" u="none" strike="noStrike" cap="none" baseline="0">
                <a:solidFill>
                  <a:schemeClr val="dk1"/>
                </a:solidFill>
                <a:latin typeface="Arial Narrow"/>
                <a:ea typeface="Arial Narrow"/>
                <a:cs typeface="Arial Narrow"/>
                <a:sym typeface="Arial Narrow"/>
              </a:rPr>
              <a:t>(Halič)</a:t>
            </a:r>
          </a:p>
        </p:txBody>
      </p:sp>
      <p:sp>
        <p:nvSpPr>
          <p:cNvPr id="116" name="Shape 116"/>
          <p:cNvSpPr/>
          <p:nvPr/>
        </p:nvSpPr>
        <p:spPr>
          <a:xfrm>
            <a:off x="357158" y="3286123"/>
            <a:ext cx="7358114" cy="369332"/>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cs-CZ" sz="1800" b="0" i="0" u="none" strike="noStrike" cap="none" baseline="0">
                <a:solidFill>
                  <a:srgbClr val="000000"/>
                </a:solidFill>
                <a:latin typeface="Arial Narrow"/>
                <a:ea typeface="Arial Narrow"/>
                <a:cs typeface="Arial Narrow"/>
                <a:sym typeface="Arial Narrow"/>
              </a:rPr>
              <a:t>Prozaická sbírka </a:t>
            </a:r>
            <a:r>
              <a:rPr lang="cs-CZ" sz="1800" b="1" i="1" u="sng" strike="noStrike" cap="none" baseline="0">
                <a:solidFill>
                  <a:srgbClr val="76923C"/>
                </a:solidFill>
                <a:latin typeface="Arial Narrow"/>
                <a:ea typeface="Arial Narrow"/>
                <a:cs typeface="Arial Narrow"/>
                <a:sym typeface="Arial Narrow"/>
              </a:rPr>
              <a:t>В царстві сатани</a:t>
            </a:r>
            <a:r>
              <a:rPr lang="cs-CZ" sz="1800" b="0" i="0" u="none" strike="noStrike" cap="none" baseline="0">
                <a:solidFill>
                  <a:srgbClr val="000000"/>
                </a:solidFill>
                <a:latin typeface="Arial Narrow"/>
                <a:ea typeface="Arial Narrow"/>
                <a:cs typeface="Arial Narrow"/>
                <a:sym typeface="Arial Narrow"/>
              </a:rPr>
              <a:t> (Lvov, 1900) </a:t>
            </a:r>
          </a:p>
        </p:txBody>
      </p:sp>
      <p:pic>
        <p:nvPicPr>
          <p:cNvPr id="117" name="Shape 117"/>
          <p:cNvPicPr preferRelativeResize="0"/>
          <p:nvPr/>
        </p:nvPicPr>
        <p:blipFill rotWithShape="1">
          <a:blip r:embed="rId3" cstate="print">
            <a:alphaModFix/>
          </a:blip>
          <a:srcRect/>
          <a:stretch/>
        </p:blipFill>
        <p:spPr>
          <a:xfrm>
            <a:off x="4929189" y="1785925"/>
            <a:ext cx="2071701" cy="2071701"/>
          </a:xfrm>
          <a:prstGeom prst="rect">
            <a:avLst/>
          </a:prstGeom>
          <a:noFill/>
          <a:ln>
            <a:noFill/>
          </a:ln>
        </p:spPr>
      </p:pic>
      <p:pic>
        <p:nvPicPr>
          <p:cNvPr id="118" name="Shape 118"/>
          <p:cNvPicPr preferRelativeResize="0"/>
          <p:nvPr/>
        </p:nvPicPr>
        <p:blipFill rotWithShape="1">
          <a:blip r:embed="rId4" cstate="print">
            <a:alphaModFix/>
          </a:blip>
          <a:srcRect/>
          <a:stretch/>
        </p:blipFill>
        <p:spPr>
          <a:xfrm>
            <a:off x="7072329" y="1785925"/>
            <a:ext cx="1428759" cy="2057413"/>
          </a:xfrm>
          <a:prstGeom prst="rect">
            <a:avLst/>
          </a:prstGeom>
          <a:noFill/>
          <a:ln>
            <a:noFill/>
          </a:ln>
        </p:spPr>
      </p:pic>
      <p:sp>
        <p:nvSpPr>
          <p:cNvPr id="119" name="Shape 119"/>
          <p:cNvSpPr/>
          <p:nvPr/>
        </p:nvSpPr>
        <p:spPr>
          <a:xfrm>
            <a:off x="357158" y="5143512"/>
            <a:ext cx="5869491" cy="1200329"/>
          </a:xfrm>
          <a:prstGeom prst="rect">
            <a:avLst/>
          </a:prstGeom>
          <a:noFill/>
          <a:ln>
            <a:noFill/>
          </a:ln>
        </p:spPr>
        <p:txBody>
          <a:bodyPr lIns="91425" tIns="45700" rIns="91425" bIns="45700" anchor="ctr" anchorCtr="0">
            <a:noAutofit/>
          </a:bodyPr>
          <a:lstStyle/>
          <a:p>
            <a:pPr marL="180975" marR="0" lvl="0" indent="-180975" algn="just" rtl="0">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Oba je zajímal člověk, jeho  psychologie, pocity, intelekt, samota. </a:t>
            </a:r>
          </a:p>
          <a:p>
            <a:pPr marL="180975" marR="0" lvl="0" indent="-180975" algn="just" rtl="0">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Vábil je člověk mimo politický, sociální, národní kontext.</a:t>
            </a:r>
          </a:p>
          <a:p>
            <a:pPr marL="180975" marR="0" lvl="0" indent="-180975" algn="just" rtl="0">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Poetická, lyrická próza  (vliv jinojazyčné poezie v próze).</a:t>
            </a:r>
          </a:p>
          <a:p>
            <a:pPr marL="180975" marR="0" lvl="0" indent="-180975" algn="just" rtl="0">
              <a:spcBef>
                <a:spcPts val="0"/>
              </a:spcBef>
              <a:spcAft>
                <a:spcPts val="0"/>
              </a:spcAft>
              <a:buClr>
                <a:schemeClr val="dk1"/>
              </a:buClr>
              <a:buSzPct val="100000"/>
              <a:buFont typeface="Arial Narrow"/>
              <a:buChar char="•"/>
            </a:pPr>
            <a:r>
              <a:rPr lang="cs-CZ" sz="1800" b="0" i="0" u="none" strike="noStrike" cap="none" baseline="0">
                <a:solidFill>
                  <a:schemeClr val="dk1"/>
                </a:solidFill>
                <a:latin typeface="Arial Narrow"/>
                <a:ea typeface="Arial Narrow"/>
                <a:cs typeface="Arial Narrow"/>
                <a:sym typeface="Arial Narrow"/>
              </a:rPr>
              <a:t>Kult krásy, kult pocitu.</a:t>
            </a:r>
          </a:p>
        </p:txBody>
      </p:sp>
      <p:sp>
        <p:nvSpPr>
          <p:cNvPr id="120" name="Shape 120"/>
          <p:cNvSpPr/>
          <p:nvPr/>
        </p:nvSpPr>
        <p:spPr>
          <a:xfrm>
            <a:off x="142843" y="4071942"/>
            <a:ext cx="8643997" cy="646331"/>
          </a:xfrm>
          <a:prstGeom prst="rect">
            <a:avLst/>
          </a:prstGeom>
          <a:noFill/>
          <a:ln>
            <a:noFill/>
          </a:ln>
        </p:spPr>
        <p:txBody>
          <a:bodyPr lIns="91425" tIns="45700" rIns="91425" bIns="45700" anchor="ctr" anchorCtr="0">
            <a:noAutofit/>
          </a:bodyPr>
          <a:lstStyle/>
          <a:p>
            <a:pPr marL="180975" marR="0" lvl="0" indent="-3175" algn="just" rtl="0">
              <a:spcBef>
                <a:spcPts val="0"/>
              </a:spcBef>
              <a:spcAft>
                <a:spcPts val="0"/>
              </a:spcAft>
              <a:buSzPct val="25000"/>
              <a:buNone/>
            </a:pPr>
            <a:r>
              <a:rPr lang="cs-CZ" sz="1800" b="1" i="0" u="sng" strike="noStrike" cap="none" baseline="0">
                <a:solidFill>
                  <a:srgbClr val="548DD4"/>
                </a:solidFill>
                <a:latin typeface="Arial Narrow"/>
                <a:ea typeface="Arial Narrow"/>
                <a:cs typeface="Arial Narrow"/>
                <a:sym typeface="Arial Narrow"/>
              </a:rPr>
              <a:t>Chotkevyč a Jackiv debutovali s cílem inovovat existující literaturu, překonat její stylové kánony a stereotypy.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822"/>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822"/>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1822"/>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2000"/>
                                        <p:tgtEl>
                                          <p:spTgt spid="1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500"/>
                                        <p:tgtEl>
                                          <p:spTgt spid="1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85720" y="285728"/>
            <a:ext cx="3148619" cy="646331"/>
          </a:xfrm>
          <a:prstGeom prst="rect">
            <a:avLst/>
          </a:prstGeom>
          <a:solidFill>
            <a:schemeClr val="accent4">
              <a:lumMod val="40000"/>
              <a:lumOff val="6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3600" b="1" i="0" u="sng" strike="noStrike" cap="none" normalizeH="0" baseline="0" dirty="0" err="1">
                <a:ln>
                  <a:noFill/>
                </a:ln>
                <a:solidFill>
                  <a:srgbClr val="7030A0"/>
                </a:solidFill>
                <a:effectLst/>
                <a:latin typeface="Arial Narrow" pitchFamily="34" charset="0"/>
                <a:ea typeface="Times New Roman" pitchFamily="18" charset="0"/>
              </a:rPr>
              <a:t>Українська</a:t>
            </a:r>
            <a:r>
              <a:rPr kumimoji="0" lang="cs-CZ" sz="3600" b="1" i="0" u="sng" strike="noStrike" cap="none" normalizeH="0" baseline="0" dirty="0">
                <a:ln>
                  <a:noFill/>
                </a:ln>
                <a:solidFill>
                  <a:srgbClr val="7030A0"/>
                </a:solidFill>
                <a:effectLst/>
                <a:latin typeface="Arial Narrow" pitchFamily="34" charset="0"/>
                <a:ea typeface="Times New Roman" pitchFamily="18" charset="0"/>
              </a:rPr>
              <a:t> </a:t>
            </a:r>
            <a:r>
              <a:rPr kumimoji="0" lang="cs-CZ" sz="3600" b="1" i="0" u="sng" strike="noStrike" cap="none" normalizeH="0" baseline="0" dirty="0" err="1">
                <a:ln>
                  <a:noFill/>
                </a:ln>
                <a:solidFill>
                  <a:srgbClr val="7030A0"/>
                </a:solidFill>
                <a:effectLst/>
                <a:latin typeface="Arial Narrow" pitchFamily="34" charset="0"/>
                <a:ea typeface="Times New Roman" pitchFamily="18" charset="0"/>
              </a:rPr>
              <a:t>хата</a:t>
            </a:r>
            <a:endParaRPr kumimoji="0" lang="cs-CZ" sz="3600" b="0" i="0" u="none" strike="noStrike" cap="none" normalizeH="0" baseline="0" dirty="0">
              <a:ln>
                <a:noFill/>
              </a:ln>
              <a:solidFill>
                <a:schemeClr val="tx1"/>
              </a:solidFill>
              <a:effectLst/>
              <a:latin typeface="Arial" pitchFamily="34" charset="0"/>
            </a:endParaRPr>
          </a:p>
        </p:txBody>
      </p:sp>
      <p:sp>
        <p:nvSpPr>
          <p:cNvPr id="33795" name="Rectangle 3"/>
          <p:cNvSpPr>
            <a:spLocks noChangeArrowheads="1"/>
          </p:cNvSpPr>
          <p:nvPr/>
        </p:nvSpPr>
        <p:spPr bwMode="auto">
          <a:xfrm>
            <a:off x="285720" y="1000108"/>
            <a:ext cx="84296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sz="2400" b="0" i="0" u="none" strike="noStrike" cap="none" normalizeH="0" baseline="0" dirty="0">
                <a:ln>
                  <a:noFill/>
                </a:ln>
                <a:solidFill>
                  <a:srgbClr val="548DD4"/>
                </a:solidFill>
                <a:effectLst/>
                <a:latin typeface="Arial Narrow" pitchFamily="34" charset="0"/>
                <a:ea typeface="Times New Roman" pitchFamily="18" charset="0"/>
              </a:rPr>
              <a:t>S výraznějším a mnohem důslednějším „programem“ vystoupil časopis </a:t>
            </a:r>
            <a:r>
              <a:rPr kumimoji="0" lang="cs-CZ" sz="2400" b="0" i="1" u="none" strike="noStrike" cap="none" normalizeH="0" baseline="0" dirty="0" err="1">
                <a:ln>
                  <a:noFill/>
                </a:ln>
                <a:solidFill>
                  <a:srgbClr val="548DD4"/>
                </a:solidFill>
                <a:effectLst/>
                <a:latin typeface="Arial Narrow" pitchFamily="34" charset="0"/>
                <a:ea typeface="Times New Roman" pitchFamily="18" charset="0"/>
              </a:rPr>
              <a:t>Українська</a:t>
            </a:r>
            <a:r>
              <a:rPr kumimoji="0" lang="cs-CZ" sz="2400" b="0" i="1" u="none" strike="noStrike" cap="none" normalizeH="0" baseline="0" dirty="0">
                <a:ln>
                  <a:noFill/>
                </a:ln>
                <a:solidFill>
                  <a:srgbClr val="548DD4"/>
                </a:solidFill>
                <a:effectLst/>
                <a:latin typeface="Arial Narrow" pitchFamily="34" charset="0"/>
                <a:ea typeface="Times New Roman" pitchFamily="18" charset="0"/>
              </a:rPr>
              <a:t> </a:t>
            </a:r>
            <a:r>
              <a:rPr kumimoji="0" lang="cs-CZ" sz="2400" b="0" i="1" u="none" strike="noStrike" cap="none" normalizeH="0" baseline="0" dirty="0" err="1">
                <a:ln>
                  <a:noFill/>
                </a:ln>
                <a:solidFill>
                  <a:srgbClr val="548DD4"/>
                </a:solidFill>
                <a:effectLst/>
                <a:latin typeface="Arial Narrow" pitchFamily="34" charset="0"/>
                <a:ea typeface="Times New Roman" pitchFamily="18" charset="0"/>
              </a:rPr>
              <a:t>Хата</a:t>
            </a:r>
            <a:r>
              <a:rPr kumimoji="0" lang="cs-CZ" sz="2400" b="0" i="0" u="none" strike="noStrike" cap="none" normalizeH="0" baseline="0" dirty="0">
                <a:ln>
                  <a:noFill/>
                </a:ln>
                <a:solidFill>
                  <a:srgbClr val="548DD4"/>
                </a:solidFill>
                <a:effectLst/>
                <a:latin typeface="Arial Narrow" pitchFamily="34" charset="0"/>
                <a:ea typeface="Times New Roman" pitchFamily="18" charset="0"/>
              </a:rPr>
              <a:t>,  který vycházel  v letech </a:t>
            </a:r>
            <a:r>
              <a:rPr kumimoji="0" lang="cs-CZ" sz="2400" b="1" i="0" u="sng" strike="noStrike" cap="none" normalizeH="0" baseline="0" dirty="0">
                <a:ln>
                  <a:noFill/>
                </a:ln>
                <a:solidFill>
                  <a:srgbClr val="00B050"/>
                </a:solidFill>
                <a:effectLst/>
                <a:latin typeface="Arial Narrow" pitchFamily="34" charset="0"/>
                <a:ea typeface="Times New Roman" pitchFamily="18" charset="0"/>
              </a:rPr>
              <a:t>1909 - 1914</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 v Kyjevě</a:t>
            </a:r>
            <a:r>
              <a:rPr kumimoji="0" lang="cs-CZ" sz="2400" b="0" i="0" u="none" strike="noStrike" cap="none" normalizeH="0" baseline="0" dirty="0">
                <a:ln>
                  <a:noFill/>
                </a:ln>
                <a:solidFill>
                  <a:srgbClr val="548DD4"/>
                </a:solidFill>
                <a:effectLst/>
                <a:latin typeface="Arial Narrow" pitchFamily="34" charset="0"/>
                <a:ea typeface="Times New Roman" pitchFamily="18" charset="0"/>
              </a:rPr>
              <a:t>. </a:t>
            </a:r>
            <a:endParaRPr kumimoji="0" lang="cs-CZ" sz="2400" b="0" i="0" u="none" strike="noStrike" cap="none" normalizeH="0" baseline="0" dirty="0">
              <a:ln>
                <a:noFill/>
              </a:ln>
              <a:solidFill>
                <a:schemeClr val="tx1"/>
              </a:solidFill>
              <a:effectLst/>
              <a:latin typeface="Arial" pitchFamily="34" charset="0"/>
            </a:endParaRPr>
          </a:p>
        </p:txBody>
      </p:sp>
      <p:sp>
        <p:nvSpPr>
          <p:cNvPr id="33796" name="Rectangle 4"/>
          <p:cNvSpPr>
            <a:spLocks noChangeArrowheads="1"/>
          </p:cNvSpPr>
          <p:nvPr/>
        </p:nvSpPr>
        <p:spPr bwMode="auto">
          <a:xfrm>
            <a:off x="285720" y="1928802"/>
            <a:ext cx="85725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2" indent="-914400" algn="just" defTabSz="914400" rtl="0" eaLnBrk="1" fontAlgn="base" latinLnBrk="0" hangingPunct="1">
              <a:lnSpc>
                <a:spcPct val="100000"/>
              </a:lnSpc>
              <a:spcBef>
                <a:spcPct val="0"/>
              </a:spcBef>
              <a:spcAft>
                <a:spcPct val="0"/>
              </a:spcAft>
              <a:buClr>
                <a:schemeClr val="tx1"/>
              </a:buClr>
              <a:buSzPct val="100000"/>
              <a:tabLst>
                <a:tab pos="342900" algn="l"/>
                <a:tab pos="5943600" algn="l"/>
              </a:tabLst>
            </a:pPr>
            <a:r>
              <a:rPr kumimoji="0" lang="cs-CZ" sz="2000" b="1" i="0" u="sng" strike="noStrike" cap="none" normalizeH="0" baseline="0" dirty="0">
                <a:ln>
                  <a:noFill/>
                </a:ln>
                <a:solidFill>
                  <a:srgbClr val="548DD4"/>
                </a:solidFill>
                <a:effectLst/>
                <a:latin typeface="Arial Narrow" pitchFamily="34" charset="0"/>
                <a:ea typeface="Times New Roman" pitchFamily="18" charset="0"/>
              </a:rPr>
              <a:t>Redakční trojici </a:t>
            </a:r>
            <a:r>
              <a:rPr kumimoji="0" lang="cs-CZ" sz="2000" b="0" i="0" u="none" strike="noStrike" cap="none" normalizeH="0" baseline="0" dirty="0">
                <a:ln>
                  <a:noFill/>
                </a:ln>
                <a:solidFill>
                  <a:srgbClr val="548DD4"/>
                </a:solidFill>
                <a:effectLst/>
                <a:latin typeface="Arial Narrow" pitchFamily="34" charset="0"/>
                <a:ea typeface="Times New Roman" pitchFamily="18" charset="0"/>
              </a:rPr>
              <a:t>tvořil</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r>
              <a:rPr kumimoji="0" lang="cs-CZ" sz="2000" b="1" i="0" u="none" strike="noStrike" cap="none" normalizeH="0" baseline="0" dirty="0">
                <a:ln>
                  <a:noFill/>
                </a:ln>
                <a:solidFill>
                  <a:srgbClr val="C00000"/>
                </a:solidFill>
                <a:effectLst/>
                <a:latin typeface="Arial Narrow" pitchFamily="34" charset="0"/>
                <a:ea typeface="Times New Roman" pitchFamily="18" charset="0"/>
              </a:rPr>
              <a:t>A</a:t>
            </a:r>
            <a:r>
              <a:rPr lang="cs-CZ" sz="2000" b="1" dirty="0">
                <a:solidFill>
                  <a:srgbClr val="C00000"/>
                </a:solidFill>
                <a:latin typeface="Arial Narrow" pitchFamily="34" charset="0"/>
                <a:ea typeface="Times New Roman" pitchFamily="18" charset="0"/>
              </a:rPr>
              <a:t>. </a:t>
            </a:r>
            <a:r>
              <a:rPr lang="cs-CZ" sz="2000" b="1" dirty="0" err="1">
                <a:solidFill>
                  <a:srgbClr val="C00000"/>
                </a:solidFill>
                <a:latin typeface="Arial Narrow" pitchFamily="34" charset="0"/>
                <a:ea typeface="Times New Roman" pitchFamily="18" charset="0"/>
              </a:rPr>
              <a:t>Tovkačevskyj</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pic>
        <p:nvPicPr>
          <p:cNvPr id="33797" name="Picture 5"/>
          <p:cNvPicPr>
            <a:picLocks noChangeAspect="1" noChangeArrowheads="1"/>
          </p:cNvPicPr>
          <p:nvPr/>
        </p:nvPicPr>
        <p:blipFill>
          <a:blip r:embed="rId2" cstate="print"/>
          <a:srcRect/>
          <a:stretch>
            <a:fillRect/>
          </a:stretch>
        </p:blipFill>
        <p:spPr bwMode="auto">
          <a:xfrm>
            <a:off x="357158" y="3071810"/>
            <a:ext cx="1990736" cy="2899130"/>
          </a:xfrm>
          <a:prstGeom prst="rect">
            <a:avLst/>
          </a:prstGeom>
          <a:noFill/>
          <a:ln w="9525">
            <a:noFill/>
            <a:miter lim="800000"/>
            <a:headEnd/>
            <a:tailEnd/>
          </a:ln>
          <a:effectLst/>
        </p:spPr>
      </p:pic>
      <p:pic>
        <p:nvPicPr>
          <p:cNvPr id="33798" name="Picture 6"/>
          <p:cNvPicPr>
            <a:picLocks noChangeAspect="1" noChangeArrowheads="1"/>
          </p:cNvPicPr>
          <p:nvPr/>
        </p:nvPicPr>
        <p:blipFill>
          <a:blip r:embed="rId3" cstate="print"/>
          <a:srcRect/>
          <a:stretch>
            <a:fillRect/>
          </a:stretch>
        </p:blipFill>
        <p:spPr bwMode="auto">
          <a:xfrm>
            <a:off x="2571736" y="3071810"/>
            <a:ext cx="1905000" cy="2876550"/>
          </a:xfrm>
          <a:prstGeom prst="rect">
            <a:avLst/>
          </a:prstGeom>
          <a:noFill/>
          <a:ln w="9525">
            <a:noFill/>
            <a:miter lim="800000"/>
            <a:headEnd/>
            <a:tailEnd/>
          </a:ln>
          <a:effectLst/>
        </p:spPr>
      </p:pic>
      <p:sp>
        <p:nvSpPr>
          <p:cNvPr id="12" name="Obdélník 11"/>
          <p:cNvSpPr/>
          <p:nvPr/>
        </p:nvSpPr>
        <p:spPr>
          <a:xfrm>
            <a:off x="214282" y="2500306"/>
            <a:ext cx="2525050" cy="369332"/>
          </a:xfrm>
          <a:prstGeom prst="rect">
            <a:avLst/>
          </a:prstGeom>
        </p:spPr>
        <p:txBody>
          <a:bodyPr wrap="none">
            <a:spAutoFit/>
          </a:bodyPr>
          <a:lstStyle/>
          <a:p>
            <a:r>
              <a:rPr lang="cs-CZ" b="1" dirty="0">
                <a:solidFill>
                  <a:srgbClr val="C00000"/>
                </a:solidFill>
                <a:latin typeface="Arial Narrow" pitchFamily="34" charset="0"/>
                <a:ea typeface="Times New Roman" pitchFamily="18" charset="0"/>
              </a:rPr>
              <a:t>M. </a:t>
            </a:r>
            <a:r>
              <a:rPr lang="cs-CZ" b="1" dirty="0" err="1">
                <a:solidFill>
                  <a:srgbClr val="C00000"/>
                </a:solidFill>
                <a:latin typeface="Arial Narrow" pitchFamily="34" charset="0"/>
                <a:ea typeface="Times New Roman" pitchFamily="18" charset="0"/>
              </a:rPr>
              <a:t>Sribljanskyj</a:t>
            </a:r>
            <a:r>
              <a:rPr lang="cs-CZ" b="1" dirty="0">
                <a:solidFill>
                  <a:srgbClr val="C00000"/>
                </a:solidFill>
                <a:latin typeface="Arial Narrow" pitchFamily="34" charset="0"/>
                <a:ea typeface="Times New Roman" pitchFamily="18" charset="0"/>
              </a:rPr>
              <a:t> (</a:t>
            </a:r>
            <a:r>
              <a:rPr lang="cs-CZ" b="1" dirty="0" err="1">
                <a:solidFill>
                  <a:srgbClr val="C00000"/>
                </a:solidFill>
                <a:latin typeface="Arial Narrow" pitchFamily="34" charset="0"/>
                <a:ea typeface="Times New Roman" pitchFamily="18" charset="0"/>
              </a:rPr>
              <a:t>Šapoval</a:t>
            </a:r>
            <a:r>
              <a:rPr lang="cs-CZ" b="1" dirty="0">
                <a:solidFill>
                  <a:srgbClr val="C00000"/>
                </a:solidFill>
                <a:latin typeface="Arial Narrow" pitchFamily="34" charset="0"/>
                <a:ea typeface="Times New Roman" pitchFamily="18" charset="0"/>
              </a:rPr>
              <a:t>), </a:t>
            </a:r>
            <a:endParaRPr lang="cs-CZ" dirty="0"/>
          </a:p>
        </p:txBody>
      </p:sp>
      <p:sp>
        <p:nvSpPr>
          <p:cNvPr id="13" name="Obdélník 12"/>
          <p:cNvSpPr/>
          <p:nvPr/>
        </p:nvSpPr>
        <p:spPr>
          <a:xfrm>
            <a:off x="2857488" y="2500306"/>
            <a:ext cx="1144865" cy="369332"/>
          </a:xfrm>
          <a:prstGeom prst="rect">
            <a:avLst/>
          </a:prstGeom>
        </p:spPr>
        <p:txBody>
          <a:bodyPr wrap="none">
            <a:spAutoFit/>
          </a:bodyPr>
          <a:lstStyle/>
          <a:p>
            <a:r>
              <a:rPr lang="cs-CZ" b="1" dirty="0">
                <a:solidFill>
                  <a:srgbClr val="C00000"/>
                </a:solidFill>
                <a:latin typeface="Arial Narrow" pitchFamily="34" charset="0"/>
                <a:ea typeface="Times New Roman" pitchFamily="18" charset="0"/>
              </a:rPr>
              <a:t>M. </a:t>
            </a:r>
            <a:r>
              <a:rPr lang="cs-CZ" b="1" dirty="0" err="1">
                <a:solidFill>
                  <a:srgbClr val="C00000"/>
                </a:solidFill>
                <a:latin typeface="Arial Narrow" pitchFamily="34" charset="0"/>
                <a:ea typeface="Times New Roman" pitchFamily="18" charset="0"/>
              </a:rPr>
              <a:t>Jevšan</a:t>
            </a:r>
            <a:r>
              <a:rPr lang="cs-CZ" b="1" dirty="0">
                <a:solidFill>
                  <a:srgbClr val="C00000"/>
                </a:solidFill>
                <a:latin typeface="Arial Narrow" pitchFamily="34" charset="0"/>
                <a:ea typeface="Times New Roman" pitchFamily="18" charset="0"/>
              </a:rPr>
              <a:t> </a:t>
            </a:r>
            <a:endParaRPr lang="cs-CZ" dirty="0"/>
          </a:p>
        </p:txBody>
      </p:sp>
      <p:sp>
        <p:nvSpPr>
          <p:cNvPr id="14" name="Obdélník 13"/>
          <p:cNvSpPr/>
          <p:nvPr/>
        </p:nvSpPr>
        <p:spPr>
          <a:xfrm>
            <a:off x="4572000" y="2000240"/>
            <a:ext cx="4214842" cy="1200329"/>
          </a:xfrm>
          <a:prstGeom prst="rect">
            <a:avLst/>
          </a:prstGeom>
        </p:spPr>
        <p:txBody>
          <a:bodyPr wrap="square">
            <a:spAutoFit/>
          </a:bodyPr>
          <a:lstStyle/>
          <a:p>
            <a:pPr marL="268288" indent="-268288" algn="just">
              <a:buFont typeface="Arial" pitchFamily="34" charset="0"/>
              <a:buChar char="•"/>
            </a:pPr>
            <a:r>
              <a:rPr lang="cs-CZ" b="1" dirty="0"/>
              <a:t>moderní   platforma</a:t>
            </a:r>
            <a:r>
              <a:rPr lang="cs-CZ" dirty="0"/>
              <a:t> podporující komunikaci a dialog a rozšiřující stále velmi omezený rámec publikačního prostoru</a:t>
            </a:r>
          </a:p>
        </p:txBody>
      </p:sp>
      <p:sp>
        <p:nvSpPr>
          <p:cNvPr id="33799" name="Rectangle 7"/>
          <p:cNvSpPr>
            <a:spLocks noChangeArrowheads="1"/>
          </p:cNvSpPr>
          <p:nvPr/>
        </p:nvSpPr>
        <p:spPr bwMode="auto">
          <a:xfrm>
            <a:off x="4714876" y="3286124"/>
            <a:ext cx="407196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marR="0" lvl="2" indent="-173038" algn="just" defTabSz="914400" rtl="0" eaLnBrk="1" fontAlgn="base" latinLnBrk="0" hangingPunct="1">
              <a:lnSpc>
                <a:spcPct val="100000"/>
              </a:lnSpc>
              <a:spcBef>
                <a:spcPct val="0"/>
              </a:spcBef>
              <a:spcAft>
                <a:spcPct val="0"/>
              </a:spcAft>
              <a:buClr>
                <a:schemeClr val="tx1"/>
              </a:buClr>
              <a:buSzPct val="100000"/>
              <a:buFontTx/>
              <a:buChar char="•"/>
              <a:tabLst>
                <a:tab pos="173038" algn="l"/>
                <a:tab pos="5943600" algn="l"/>
              </a:tabLst>
            </a:pPr>
            <a:r>
              <a:rPr kumimoji="0" lang="cs-CZ" b="0" i="0" u="none" strike="noStrike" cap="none" normalizeH="0" baseline="0" dirty="0">
                <a:ln>
                  <a:noFill/>
                </a:ln>
                <a:solidFill>
                  <a:srgbClr val="548DD4"/>
                </a:solidFill>
                <a:effectLst/>
                <a:latin typeface="Arial Narrow" pitchFamily="34" charset="0"/>
                <a:ea typeface="Times New Roman" pitchFamily="18" charset="0"/>
              </a:rPr>
              <a:t>Časopis si kladl za cíl </a:t>
            </a:r>
            <a:r>
              <a:rPr kumimoji="0" lang="cs-CZ" b="1" i="0" u="none" strike="noStrike" cap="none" normalizeH="0" baseline="0" dirty="0">
                <a:ln>
                  <a:noFill/>
                </a:ln>
                <a:solidFill>
                  <a:srgbClr val="548DD4"/>
                </a:solidFill>
                <a:effectLst/>
                <a:latin typeface="Arial Narrow" pitchFamily="34" charset="0"/>
                <a:ea typeface="Times New Roman" pitchFamily="18" charset="0"/>
              </a:rPr>
              <a:t>modernizovat literaturu, kulturu a umění, spoluvytvářet moderní </a:t>
            </a:r>
            <a:r>
              <a:rPr kumimoji="0" lang="cs-CZ" b="0" i="0" u="none" strike="noStrike" cap="none" normalizeH="0" baseline="0" dirty="0">
                <a:ln>
                  <a:noFill/>
                </a:ln>
                <a:solidFill>
                  <a:srgbClr val="548DD4"/>
                </a:solidFill>
                <a:effectLst/>
                <a:latin typeface="Arial Narrow" pitchFamily="34" charset="0"/>
                <a:ea typeface="Times New Roman" pitchFamily="18" charset="0"/>
              </a:rPr>
              <a:t>národ. </a:t>
            </a:r>
            <a:endParaRPr kumimoji="0" lang="cs-CZ" b="0" i="0" u="none" strike="noStrike" cap="none" normalizeH="0" baseline="0" dirty="0">
              <a:ln>
                <a:noFill/>
              </a:ln>
              <a:solidFill>
                <a:schemeClr val="tx1"/>
              </a:solidFill>
              <a:effectLst/>
              <a:latin typeface="Arial" pitchFamily="34" charset="0"/>
            </a:endParaRPr>
          </a:p>
          <a:p>
            <a:pPr marL="173038" marR="0" lvl="2" indent="-173038" algn="just" defTabSz="914400" rtl="0" eaLnBrk="0" fontAlgn="base" latinLnBrk="0" hangingPunct="0">
              <a:lnSpc>
                <a:spcPct val="100000"/>
              </a:lnSpc>
              <a:spcBef>
                <a:spcPct val="0"/>
              </a:spcBef>
              <a:spcAft>
                <a:spcPct val="0"/>
              </a:spcAft>
              <a:buClr>
                <a:schemeClr val="tx1"/>
              </a:buClr>
              <a:buSzPct val="100000"/>
              <a:buFontTx/>
              <a:buChar char="•"/>
              <a:tabLst>
                <a:tab pos="173038" algn="l"/>
                <a:tab pos="5943600" algn="l"/>
              </a:tabLst>
            </a:pPr>
            <a:r>
              <a:rPr kumimoji="0" lang="cs-CZ" b="0" i="0" u="none" strike="noStrike" cap="none" normalizeH="0" baseline="0" dirty="0">
                <a:ln>
                  <a:noFill/>
                </a:ln>
                <a:solidFill>
                  <a:srgbClr val="548DD4"/>
                </a:solidFill>
                <a:effectLst/>
                <a:latin typeface="Arial Narrow" pitchFamily="34" charset="0"/>
                <a:ea typeface="Times New Roman" pitchFamily="18" charset="0"/>
              </a:rPr>
              <a:t>Literatura představená v časopise se zabývala neotřelými tématy: </a:t>
            </a:r>
            <a:r>
              <a:rPr kumimoji="0" lang="cs-CZ" b="1" i="0" u="none" strike="noStrike" cap="none" normalizeH="0" baseline="0" dirty="0">
                <a:ln>
                  <a:noFill/>
                </a:ln>
                <a:solidFill>
                  <a:srgbClr val="548DD4"/>
                </a:solidFill>
                <a:effectLst/>
                <a:latin typeface="Arial Narrow" pitchFamily="34" charset="0"/>
                <a:ea typeface="Times New Roman" pitchFamily="18" charset="0"/>
              </a:rPr>
              <a:t>problémy psychologie, filozofie, sexuality, exotiky, více než venkov ji zajímalo město</a:t>
            </a:r>
            <a:r>
              <a:rPr kumimoji="0" lang="cs-CZ" b="0" i="0" u="none" strike="noStrike" cap="none" normalizeH="0" baseline="0" dirty="0">
                <a:ln>
                  <a:noFill/>
                </a:ln>
                <a:solidFill>
                  <a:srgbClr val="548DD4"/>
                </a:solidFill>
                <a:effectLst/>
                <a:latin typeface="Arial Narrow" pitchFamily="34" charset="0"/>
                <a:ea typeface="Times New Roman" pitchFamily="18" charset="0"/>
              </a:rPr>
              <a:t>.</a:t>
            </a:r>
            <a:endParaRPr kumimoji="0" lang="cs-CZ" b="0" i="0" u="none" strike="noStrike" cap="none" normalizeH="0" baseline="0" dirty="0">
              <a:ln>
                <a:noFill/>
              </a:ln>
              <a:solidFill>
                <a:schemeClr val="tx1"/>
              </a:solidFill>
              <a:effectLst/>
              <a:latin typeface="Arial" pitchFamily="34" charset="0"/>
            </a:endParaRPr>
          </a:p>
          <a:p>
            <a:pPr marL="173038" marR="0" lvl="2" indent="-173038" algn="just" defTabSz="914400" rtl="0" eaLnBrk="0" fontAlgn="base" latinLnBrk="0" hangingPunct="0">
              <a:lnSpc>
                <a:spcPct val="100000"/>
              </a:lnSpc>
              <a:spcBef>
                <a:spcPct val="0"/>
              </a:spcBef>
              <a:spcAft>
                <a:spcPct val="0"/>
              </a:spcAft>
              <a:buClr>
                <a:schemeClr val="tx1"/>
              </a:buClr>
              <a:buSzPct val="100000"/>
              <a:buFontTx/>
              <a:buChar char="•"/>
              <a:tabLst>
                <a:tab pos="173038" algn="l"/>
                <a:tab pos="5943600" algn="l"/>
              </a:tabLst>
            </a:pPr>
            <a:r>
              <a:rPr kumimoji="0" lang="cs-CZ" b="0" i="0" u="none" strike="noStrike" cap="none" normalizeH="0" baseline="0" dirty="0">
                <a:ln>
                  <a:noFill/>
                </a:ln>
                <a:solidFill>
                  <a:srgbClr val="548DD4"/>
                </a:solidFill>
                <a:effectLst/>
                <a:latin typeface="Arial Narrow" pitchFamily="34" charset="0"/>
                <a:ea typeface="Times New Roman" pitchFamily="18" charset="0"/>
              </a:rPr>
              <a:t>Jednoznačně byla protěžována </a:t>
            </a:r>
            <a:r>
              <a:rPr kumimoji="0" lang="cs-CZ" b="1" i="0" u="none" strike="noStrike" cap="none" normalizeH="0" baseline="0" dirty="0">
                <a:ln>
                  <a:noFill/>
                </a:ln>
                <a:solidFill>
                  <a:srgbClr val="548DD4"/>
                </a:solidFill>
                <a:effectLst/>
                <a:latin typeface="Arial Narrow" pitchFamily="34" charset="0"/>
                <a:ea typeface="Times New Roman" pitchFamily="18" charset="0"/>
              </a:rPr>
              <a:t>tvorba zaměřená na estetické a ne utilitární zájmy</a:t>
            </a:r>
            <a:r>
              <a:rPr kumimoji="0" lang="cs-CZ" b="0" i="0" u="none" strike="noStrike" cap="none" normalizeH="0" baseline="0" dirty="0">
                <a:ln>
                  <a:noFill/>
                </a:ln>
                <a:solidFill>
                  <a:srgbClr val="548DD4"/>
                </a:solidFill>
                <a:effectLst/>
                <a:latin typeface="Arial Narrow" pitchFamily="34" charset="0"/>
                <a:ea typeface="Times New Roman" pitchFamily="18" charset="0"/>
              </a:rPr>
              <a:t>. </a:t>
            </a:r>
            <a:endParaRPr kumimoji="0" lang="cs-CZ" b="0" i="0" u="none" strike="noStrike" cap="none" normalizeH="0" baseline="0" dirty="0">
              <a:ln>
                <a:noFill/>
              </a:ln>
              <a:solidFill>
                <a:srgbClr val="548DD4"/>
              </a:solidFill>
              <a:effectLst/>
              <a:latin typeface="Arial Narrow" pitchFamily="34"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900" decel="100000" fill="hold"/>
                                        <p:tgtEl>
                                          <p:spTgt spid="337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3797"/>
                                        </p:tgtEl>
                                        <p:attrNameLst>
                                          <p:attrName>style.visibility</p:attrName>
                                        </p:attrNameLst>
                                      </p:cBhvr>
                                      <p:to>
                                        <p:strVal val="visible"/>
                                      </p:to>
                                    </p:set>
                                    <p:animEffect transition="in" filter="fade">
                                      <p:cBhvr>
                                        <p:cTn id="23" dur="2000"/>
                                        <p:tgtEl>
                                          <p:spTgt spid="33797"/>
                                        </p:tgtEl>
                                      </p:cBhvr>
                                    </p:animEffect>
                                    <p:anim calcmode="lin" valueType="num">
                                      <p:cBhvr>
                                        <p:cTn id="24" dur="2000" fill="hold"/>
                                        <p:tgtEl>
                                          <p:spTgt spid="33797"/>
                                        </p:tgtEl>
                                        <p:attrNameLst>
                                          <p:attrName>style.rotation</p:attrName>
                                        </p:attrNameLst>
                                      </p:cBhvr>
                                      <p:tavLst>
                                        <p:tav tm="0">
                                          <p:val>
                                            <p:fltVal val="720"/>
                                          </p:val>
                                        </p:tav>
                                        <p:tav tm="100000">
                                          <p:val>
                                            <p:fltVal val="0"/>
                                          </p:val>
                                        </p:tav>
                                      </p:tavLst>
                                    </p:anim>
                                    <p:anim calcmode="lin" valueType="num">
                                      <p:cBhvr>
                                        <p:cTn id="25" dur="2000" fill="hold"/>
                                        <p:tgtEl>
                                          <p:spTgt spid="33797"/>
                                        </p:tgtEl>
                                        <p:attrNameLst>
                                          <p:attrName>ppt_h</p:attrName>
                                        </p:attrNameLst>
                                      </p:cBhvr>
                                      <p:tavLst>
                                        <p:tav tm="0">
                                          <p:val>
                                            <p:fltVal val="0"/>
                                          </p:val>
                                        </p:tav>
                                        <p:tav tm="100000">
                                          <p:val>
                                            <p:strVal val="#ppt_h"/>
                                          </p:val>
                                        </p:tav>
                                      </p:tavLst>
                                    </p:anim>
                                    <p:anim calcmode="lin" valueType="num">
                                      <p:cBhvr>
                                        <p:cTn id="26" dur="2000" fill="hold"/>
                                        <p:tgtEl>
                                          <p:spTgt spid="3379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3798"/>
                                        </p:tgtEl>
                                        <p:attrNameLst>
                                          <p:attrName>style.visibility</p:attrName>
                                        </p:attrNameLst>
                                      </p:cBhvr>
                                      <p:to>
                                        <p:strVal val="visible"/>
                                      </p:to>
                                    </p:set>
                                    <p:animEffect transition="in" filter="fade">
                                      <p:cBhvr>
                                        <p:cTn id="39" dur="2000"/>
                                        <p:tgtEl>
                                          <p:spTgt spid="33798"/>
                                        </p:tgtEl>
                                      </p:cBhvr>
                                    </p:animEffect>
                                    <p:anim calcmode="lin" valueType="num">
                                      <p:cBhvr>
                                        <p:cTn id="40" dur="2000" fill="hold"/>
                                        <p:tgtEl>
                                          <p:spTgt spid="33798"/>
                                        </p:tgtEl>
                                        <p:attrNameLst>
                                          <p:attrName>style.rotation</p:attrName>
                                        </p:attrNameLst>
                                      </p:cBhvr>
                                      <p:tavLst>
                                        <p:tav tm="0">
                                          <p:val>
                                            <p:fltVal val="720"/>
                                          </p:val>
                                        </p:tav>
                                        <p:tav tm="100000">
                                          <p:val>
                                            <p:fltVal val="0"/>
                                          </p:val>
                                        </p:tav>
                                      </p:tavLst>
                                    </p:anim>
                                    <p:anim calcmode="lin" valueType="num">
                                      <p:cBhvr>
                                        <p:cTn id="41" dur="2000" fill="hold"/>
                                        <p:tgtEl>
                                          <p:spTgt spid="33798"/>
                                        </p:tgtEl>
                                        <p:attrNameLst>
                                          <p:attrName>ppt_h</p:attrName>
                                        </p:attrNameLst>
                                      </p:cBhvr>
                                      <p:tavLst>
                                        <p:tav tm="0">
                                          <p:val>
                                            <p:fltVal val="0"/>
                                          </p:val>
                                        </p:tav>
                                        <p:tav tm="100000">
                                          <p:val>
                                            <p:strVal val="#ppt_h"/>
                                          </p:val>
                                        </p:tav>
                                      </p:tavLst>
                                    </p:anim>
                                    <p:anim calcmode="lin" valueType="num">
                                      <p:cBhvr>
                                        <p:cTn id="42" dur="2000" fill="hold"/>
                                        <p:tgtEl>
                                          <p:spTgt spid="33798"/>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trips(down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3799"/>
                                        </p:tgtEl>
                                        <p:attrNameLst>
                                          <p:attrName>style.visibility</p:attrName>
                                        </p:attrNameLst>
                                      </p:cBhvr>
                                      <p:to>
                                        <p:strVal val="visible"/>
                                      </p:to>
                                    </p:set>
                                    <p:animEffect transition="in" filter="strips(downLeft)">
                                      <p:cBhvr>
                                        <p:cTn id="52"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12" grpId="0"/>
      <p:bldP spid="13" grpId="0"/>
      <p:bldP spid="14" grpId="0"/>
      <p:bldP spid="337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http://krasnews.at.ua/_nw/18/94345814.jpg"/>
          <p:cNvSpPr>
            <a:spLocks noChangeAspect="1" noChangeArrowheads="1"/>
          </p:cNvSpPr>
          <p:nvPr/>
        </p:nvSpPr>
        <p:spPr bwMode="auto">
          <a:xfrm>
            <a:off x="155575" y="-1828800"/>
            <a:ext cx="2638425"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4819" name="Picture 3"/>
          <p:cNvPicPr>
            <a:picLocks noChangeAspect="1" noChangeArrowheads="1"/>
          </p:cNvPicPr>
          <p:nvPr/>
        </p:nvPicPr>
        <p:blipFill>
          <a:blip r:embed="rId2" cstate="print"/>
          <a:srcRect/>
          <a:stretch>
            <a:fillRect/>
          </a:stretch>
        </p:blipFill>
        <p:spPr bwMode="auto">
          <a:xfrm>
            <a:off x="214282" y="214290"/>
            <a:ext cx="4357718" cy="6292734"/>
          </a:xfrm>
          <a:prstGeom prst="rect">
            <a:avLst/>
          </a:prstGeom>
          <a:noFill/>
          <a:ln w="9525">
            <a:noFill/>
            <a:miter lim="800000"/>
            <a:headEnd/>
            <a:tailEnd/>
          </a:ln>
          <a:effectLst/>
        </p:spPr>
      </p:pic>
      <p:sp>
        <p:nvSpPr>
          <p:cNvPr id="6" name="Obdélník 5"/>
          <p:cNvSpPr/>
          <p:nvPr/>
        </p:nvSpPr>
        <p:spPr>
          <a:xfrm>
            <a:off x="4786314" y="285728"/>
            <a:ext cx="4071966" cy="1754326"/>
          </a:xfrm>
          <a:prstGeom prst="rect">
            <a:avLst/>
          </a:prstGeom>
        </p:spPr>
        <p:txBody>
          <a:bodyPr wrap="square">
            <a:spAutoFit/>
          </a:bodyPr>
          <a:lstStyle/>
          <a:p>
            <a:pPr marL="173038" lvl="0" indent="-173038" algn="just" eaLnBrk="0" fontAlgn="base" hangingPunct="0">
              <a:spcBef>
                <a:spcPct val="0"/>
              </a:spcBef>
              <a:spcAft>
                <a:spcPct val="0"/>
              </a:spcAft>
              <a:tabLst>
                <a:tab pos="173038" algn="l"/>
                <a:tab pos="5943600" algn="l"/>
              </a:tabLst>
            </a:pPr>
            <a:r>
              <a:rPr lang="cs-CZ" dirty="0">
                <a:solidFill>
                  <a:srgbClr val="548DD4"/>
                </a:solidFill>
                <a:latin typeface="Arial Narrow" pitchFamily="34" charset="0"/>
                <a:ea typeface="Times New Roman" pitchFamily="18" charset="0"/>
                <a:cs typeface="Times New Roman" pitchFamily="18" charset="0"/>
              </a:rPr>
              <a:t>Časopis publikoval </a:t>
            </a:r>
            <a:r>
              <a:rPr lang="cs-CZ" b="1" dirty="0">
                <a:solidFill>
                  <a:srgbClr val="548DD4"/>
                </a:solidFill>
                <a:latin typeface="Arial Narrow" pitchFamily="34" charset="0"/>
                <a:ea typeface="Times New Roman" pitchFamily="18" charset="0"/>
                <a:cs typeface="Times New Roman" pitchFamily="18" charset="0"/>
              </a:rPr>
              <a:t>překlady umělecké literatury i vědeckých děl</a:t>
            </a:r>
            <a:r>
              <a:rPr lang="cs-CZ" dirty="0">
                <a:solidFill>
                  <a:srgbClr val="548DD4"/>
                </a:solidFill>
                <a:latin typeface="Arial Narrow" pitchFamily="34" charset="0"/>
                <a:ea typeface="Times New Roman" pitchFamily="18" charset="0"/>
                <a:cs typeface="Times New Roman" pitchFamily="18" charset="0"/>
              </a:rPr>
              <a:t>, zaměřoval se rovněž na drama, operu, výtvarné umění, hudbu, jeho koncepce obsahovala i otevřenou a </a:t>
            </a:r>
            <a:r>
              <a:rPr lang="cs-CZ" b="1" dirty="0">
                <a:solidFill>
                  <a:srgbClr val="548DD4"/>
                </a:solidFill>
                <a:latin typeface="Arial Narrow" pitchFamily="34" charset="0"/>
                <a:ea typeface="Times New Roman" pitchFamily="18" charset="0"/>
                <a:cs typeface="Times New Roman" pitchFamily="18" charset="0"/>
              </a:rPr>
              <a:t>aktivní podporu ženské tvorby, emancipace a feminismu</a:t>
            </a:r>
            <a:r>
              <a:rPr lang="cs-CZ" dirty="0">
                <a:latin typeface="Arial" pitchFamily="34" charset="0"/>
              </a:rPr>
              <a:t> </a:t>
            </a:r>
          </a:p>
        </p:txBody>
      </p:sp>
      <p:sp>
        <p:nvSpPr>
          <p:cNvPr id="34820" name="Rectangle 4"/>
          <p:cNvSpPr>
            <a:spLocks noChangeArrowheads="1"/>
          </p:cNvSpPr>
          <p:nvPr/>
        </p:nvSpPr>
        <p:spPr bwMode="auto">
          <a:xfrm>
            <a:off x="4857752" y="2214554"/>
            <a:ext cx="400052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marR="0" lvl="2" indent="-173038" algn="just" defTabSz="914400" rtl="0" eaLnBrk="1" fontAlgn="base" latinLnBrk="0" hangingPunct="1">
              <a:lnSpc>
                <a:spcPct val="100000"/>
              </a:lnSpc>
              <a:spcBef>
                <a:spcPct val="0"/>
              </a:spcBef>
              <a:spcAft>
                <a:spcPct val="0"/>
              </a:spcAft>
              <a:buClr>
                <a:schemeClr val="tx1"/>
              </a:buClr>
              <a:buSzPct val="100000"/>
              <a:tabLst>
                <a:tab pos="342900" algn="l"/>
                <a:tab pos="5943600" algn="l"/>
              </a:tabLst>
            </a:pPr>
            <a:r>
              <a:rPr kumimoji="0" lang="cs-CZ" b="0" i="0" u="none" strike="noStrike" cap="none" normalizeH="0" baseline="0" dirty="0">
                <a:ln>
                  <a:noFill/>
                </a:ln>
                <a:effectLst/>
                <a:latin typeface="Arial Narrow" pitchFamily="34" charset="0"/>
                <a:ea typeface="Times New Roman" pitchFamily="18" charset="0"/>
              </a:rPr>
              <a:t>„</a:t>
            </a:r>
            <a:r>
              <a:rPr kumimoji="0" lang="cs-CZ" b="0" i="0" u="none" strike="noStrike" cap="none" normalizeH="0" baseline="0" dirty="0" err="1">
                <a:ln>
                  <a:noFill/>
                </a:ln>
                <a:effectLst/>
                <a:latin typeface="Arial Narrow" pitchFamily="34" charset="0"/>
                <a:ea typeface="Times New Roman" pitchFamily="18" charset="0"/>
              </a:rPr>
              <a:t>Chaťané</a:t>
            </a:r>
            <a:r>
              <a:rPr kumimoji="0" lang="cs-CZ" b="0" i="0" u="none" strike="noStrike" cap="none" normalizeH="0" baseline="0" dirty="0">
                <a:ln>
                  <a:noFill/>
                </a:ln>
                <a:effectLst/>
                <a:latin typeface="Arial Narrow" pitchFamily="34" charset="0"/>
                <a:ea typeface="Times New Roman" pitchFamily="18" charset="0"/>
              </a:rPr>
              <a:t>“ „přijali </a:t>
            </a:r>
            <a:r>
              <a:rPr kumimoji="0" lang="cs-CZ" b="1" i="0" u="none" strike="noStrike" cap="none" normalizeH="0" baseline="0" dirty="0">
                <a:ln>
                  <a:noFill/>
                </a:ln>
                <a:effectLst/>
                <a:latin typeface="Arial Narrow" pitchFamily="34" charset="0"/>
                <a:ea typeface="Times New Roman" pitchFamily="18" charset="0"/>
              </a:rPr>
              <a:t>diferenciaci mezi ukrajinofily-</a:t>
            </a:r>
            <a:r>
              <a:rPr kumimoji="0" lang="cs-CZ" b="1" i="0" u="none" strike="noStrike" cap="none" normalizeH="0" baseline="0" dirty="0" err="1">
                <a:ln>
                  <a:noFill/>
                </a:ln>
                <a:effectLst/>
                <a:latin typeface="Arial Narrow" pitchFamily="34" charset="0"/>
                <a:ea typeface="Times New Roman" pitchFamily="18" charset="0"/>
              </a:rPr>
              <a:t>národníky</a:t>
            </a:r>
            <a:r>
              <a:rPr kumimoji="0" lang="cs-CZ" b="1" i="0" u="none" strike="noStrike" cap="none" normalizeH="0" baseline="0" dirty="0">
                <a:ln>
                  <a:noFill/>
                </a:ln>
                <a:effectLst/>
                <a:latin typeface="Arial Narrow" pitchFamily="34" charset="0"/>
                <a:ea typeface="Times New Roman" pitchFamily="18" charset="0"/>
              </a:rPr>
              <a:t> a novým pokolením</a:t>
            </a:r>
            <a:r>
              <a:rPr kumimoji="0" lang="cs-CZ" b="0" i="0" u="none" strike="noStrike" cap="none" normalizeH="0" baseline="0" dirty="0">
                <a:ln>
                  <a:noFill/>
                </a:ln>
                <a:effectLst/>
                <a:latin typeface="Arial Narrow" pitchFamily="34" charset="0"/>
                <a:ea typeface="Times New Roman" pitchFamily="18" charset="0"/>
              </a:rPr>
              <a:t>, kterým jsou poznačeny roky 1900-1910 a svými kritickými komentáři tuto diferenciaci prohloubili“.</a:t>
            </a:r>
            <a:endParaRPr kumimoji="0" lang="cs-CZ" b="0" i="0" u="none" strike="noStrike" cap="none" normalizeH="0" baseline="0" dirty="0">
              <a:ln>
                <a:noFill/>
              </a:ln>
              <a:effectLst/>
              <a:latin typeface="Arial" pitchFamily="34" charset="0"/>
            </a:endParaRPr>
          </a:p>
        </p:txBody>
      </p:sp>
      <p:sp>
        <p:nvSpPr>
          <p:cNvPr id="34821" name="Rectangle 5"/>
          <p:cNvSpPr>
            <a:spLocks noChangeArrowheads="1"/>
          </p:cNvSpPr>
          <p:nvPr/>
        </p:nvSpPr>
        <p:spPr bwMode="auto">
          <a:xfrm>
            <a:off x="4857752" y="3929066"/>
            <a:ext cx="4000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marR="0" lvl="2" indent="-173038" algn="just" defTabSz="914400" rtl="0" eaLnBrk="1" fontAlgn="base" latinLnBrk="0" hangingPunct="1">
              <a:lnSpc>
                <a:spcPct val="100000"/>
              </a:lnSpc>
              <a:spcBef>
                <a:spcPct val="0"/>
              </a:spcBef>
              <a:spcAft>
                <a:spcPct val="0"/>
              </a:spcAft>
              <a:buClr>
                <a:schemeClr val="tx1"/>
              </a:buClr>
              <a:buSzPct val="100000"/>
              <a:tabLst>
                <a:tab pos="173038" algn="l"/>
                <a:tab pos="5943600" algn="l"/>
              </a:tabLst>
            </a:pPr>
            <a:r>
              <a:rPr kumimoji="0" lang="cs-CZ" sz="2000" b="0" i="0" u="none" strike="noStrike" cap="none" normalizeH="0" baseline="0" dirty="0">
                <a:ln>
                  <a:noFill/>
                </a:ln>
                <a:effectLst/>
                <a:latin typeface="Arial Narrow" pitchFamily="34" charset="0"/>
                <a:ea typeface="Times New Roman" pitchFamily="18" charset="0"/>
              </a:rPr>
              <a:t>„</a:t>
            </a:r>
            <a:r>
              <a:rPr kumimoji="0" lang="cs-CZ" sz="2000" b="0" i="0" u="none" strike="noStrike" cap="none" normalizeH="0" baseline="0" dirty="0" err="1">
                <a:ln>
                  <a:noFill/>
                </a:ln>
                <a:effectLst/>
                <a:latin typeface="Arial Narrow" pitchFamily="34" charset="0"/>
                <a:ea typeface="Times New Roman" pitchFamily="18" charset="0"/>
              </a:rPr>
              <a:t>Chaťané</a:t>
            </a:r>
            <a:r>
              <a:rPr kumimoji="0" lang="cs-CZ" sz="2000" b="0" i="0" u="none" strike="noStrike" cap="none" normalizeH="0" baseline="0" dirty="0">
                <a:ln>
                  <a:noFill/>
                </a:ln>
                <a:effectLst/>
                <a:latin typeface="Arial Narrow" pitchFamily="34" charset="0"/>
                <a:ea typeface="Times New Roman" pitchFamily="18" charset="0"/>
              </a:rPr>
              <a:t>“ nebyli samozřejmě zaměřeni pouze na kritiku, ale snažili se vytvořit i svou </a:t>
            </a:r>
            <a:r>
              <a:rPr kumimoji="0" lang="cs-CZ" sz="2000" b="1" i="0" u="sng" strike="noStrike" cap="none" normalizeH="0" baseline="0" dirty="0">
                <a:ln>
                  <a:noFill/>
                </a:ln>
                <a:effectLst/>
                <a:latin typeface="Arial Narrow" pitchFamily="34" charset="0"/>
                <a:ea typeface="Times New Roman" pitchFamily="18" charset="0"/>
              </a:rPr>
              <a:t>vlastní alternativní koncepci tvorby</a:t>
            </a:r>
            <a:r>
              <a:rPr kumimoji="0" lang="cs-CZ" sz="2000" b="0" i="0" u="none" strike="noStrike" cap="none" normalizeH="0" baseline="0" dirty="0">
                <a:ln>
                  <a:noFill/>
                </a:ln>
                <a:effectLst/>
                <a:latin typeface="Arial Narrow" pitchFamily="34" charset="0"/>
                <a:ea typeface="Times New Roman" pitchFamily="18" charset="0"/>
              </a:rPr>
              <a:t>.  </a:t>
            </a:r>
            <a:endParaRPr kumimoji="0" lang="cs-CZ" sz="2000" b="0" i="0" u="none" strike="noStrike" cap="none" normalizeH="0" baseline="0" dirty="0">
              <a:ln>
                <a:noFill/>
              </a:ln>
              <a:effectLst/>
              <a:latin typeface="Arial" pitchFamily="34" charset="0"/>
            </a:endParaRPr>
          </a:p>
        </p:txBody>
      </p:sp>
      <p:sp>
        <p:nvSpPr>
          <p:cNvPr id="34822" name="Rectangle 6"/>
          <p:cNvSpPr>
            <a:spLocks noChangeArrowheads="1"/>
          </p:cNvSpPr>
          <p:nvPr/>
        </p:nvSpPr>
        <p:spPr bwMode="auto">
          <a:xfrm>
            <a:off x="4857752" y="5286388"/>
            <a:ext cx="4000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2" indent="-173038" algn="just" fontAlgn="base">
              <a:spcBef>
                <a:spcPct val="0"/>
              </a:spcBef>
              <a:spcAft>
                <a:spcPct val="0"/>
              </a:spcAft>
              <a:buClr>
                <a:schemeClr val="tx1"/>
              </a:buClr>
              <a:buSzPct val="100000"/>
              <a:buFontTx/>
              <a:buChar char="•"/>
              <a:tabLst>
                <a:tab pos="173038" algn="l"/>
                <a:tab pos="5943600" algn="l"/>
              </a:tabLst>
            </a:pPr>
            <a:r>
              <a:rPr lang="cs-CZ" sz="2000" dirty="0">
                <a:latin typeface="Arial Narrow" pitchFamily="34" charset="0"/>
                <a:ea typeface="Times New Roman" pitchFamily="18" charset="0"/>
              </a:rPr>
              <a:t>„</a:t>
            </a:r>
            <a:r>
              <a:rPr lang="cs-CZ" sz="2000" dirty="0" err="1">
                <a:latin typeface="Arial Narrow" pitchFamily="34" charset="0"/>
                <a:ea typeface="Times New Roman" pitchFamily="18" charset="0"/>
              </a:rPr>
              <a:t>Chaťané</a:t>
            </a:r>
            <a:r>
              <a:rPr lang="cs-CZ" sz="2000" dirty="0">
                <a:latin typeface="Arial Narrow" pitchFamily="34" charset="0"/>
                <a:ea typeface="Times New Roman" pitchFamily="18" charset="0"/>
              </a:rPr>
              <a:t>“ se snažili vytvořit určitý „program“ budování národa, národní identity a vědomí, jehož základem měl být  individualismus.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4820"/>
                                        </p:tgtEl>
                                        <p:attrNameLst>
                                          <p:attrName>style.visibility</p:attrName>
                                        </p:attrNameLst>
                                      </p:cBhvr>
                                      <p:to>
                                        <p:strVal val="visible"/>
                                      </p:to>
                                    </p:set>
                                    <p:animEffect transition="in" filter="wipe(down)">
                                      <p:cBhvr>
                                        <p:cTn id="25" dur="580">
                                          <p:stCondLst>
                                            <p:cond delay="0"/>
                                          </p:stCondLst>
                                        </p:cTn>
                                        <p:tgtEl>
                                          <p:spTgt spid="34820"/>
                                        </p:tgtEl>
                                      </p:cBhvr>
                                    </p:animEffect>
                                    <p:anim calcmode="lin" valueType="num">
                                      <p:cBhvr>
                                        <p:cTn id="26" dur="1822" tmFilter="0,0; 0.14,0.36; 0.43,0.73; 0.71,0.91; 1.0,1.0">
                                          <p:stCondLst>
                                            <p:cond delay="0"/>
                                          </p:stCondLst>
                                        </p:cTn>
                                        <p:tgtEl>
                                          <p:spTgt spid="348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20"/>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20"/>
                                        </p:tgtEl>
                                      </p:cBhvr>
                                      <p:to x="100000" y="60000"/>
                                    </p:animScale>
                                    <p:animScale>
                                      <p:cBhvr>
                                        <p:cTn id="32" dur="166" decel="50000">
                                          <p:stCondLst>
                                            <p:cond delay="676"/>
                                          </p:stCondLst>
                                        </p:cTn>
                                        <p:tgtEl>
                                          <p:spTgt spid="34820"/>
                                        </p:tgtEl>
                                      </p:cBhvr>
                                      <p:to x="100000" y="100000"/>
                                    </p:animScale>
                                    <p:animScale>
                                      <p:cBhvr>
                                        <p:cTn id="33" dur="26">
                                          <p:stCondLst>
                                            <p:cond delay="1312"/>
                                          </p:stCondLst>
                                        </p:cTn>
                                        <p:tgtEl>
                                          <p:spTgt spid="34820"/>
                                        </p:tgtEl>
                                      </p:cBhvr>
                                      <p:to x="100000" y="80000"/>
                                    </p:animScale>
                                    <p:animScale>
                                      <p:cBhvr>
                                        <p:cTn id="34" dur="166" decel="50000">
                                          <p:stCondLst>
                                            <p:cond delay="1338"/>
                                          </p:stCondLst>
                                        </p:cTn>
                                        <p:tgtEl>
                                          <p:spTgt spid="34820"/>
                                        </p:tgtEl>
                                      </p:cBhvr>
                                      <p:to x="100000" y="100000"/>
                                    </p:animScale>
                                    <p:animScale>
                                      <p:cBhvr>
                                        <p:cTn id="35" dur="26">
                                          <p:stCondLst>
                                            <p:cond delay="1642"/>
                                          </p:stCondLst>
                                        </p:cTn>
                                        <p:tgtEl>
                                          <p:spTgt spid="34820"/>
                                        </p:tgtEl>
                                      </p:cBhvr>
                                      <p:to x="100000" y="90000"/>
                                    </p:animScale>
                                    <p:animScale>
                                      <p:cBhvr>
                                        <p:cTn id="36" dur="166" decel="50000">
                                          <p:stCondLst>
                                            <p:cond delay="1668"/>
                                          </p:stCondLst>
                                        </p:cTn>
                                        <p:tgtEl>
                                          <p:spTgt spid="34820"/>
                                        </p:tgtEl>
                                      </p:cBhvr>
                                      <p:to x="100000" y="100000"/>
                                    </p:animScale>
                                    <p:animScale>
                                      <p:cBhvr>
                                        <p:cTn id="37" dur="26">
                                          <p:stCondLst>
                                            <p:cond delay="1808"/>
                                          </p:stCondLst>
                                        </p:cTn>
                                        <p:tgtEl>
                                          <p:spTgt spid="34820"/>
                                        </p:tgtEl>
                                      </p:cBhvr>
                                      <p:to x="100000" y="95000"/>
                                    </p:animScale>
                                    <p:animScale>
                                      <p:cBhvr>
                                        <p:cTn id="38" dur="166" decel="50000">
                                          <p:stCondLst>
                                            <p:cond delay="1834"/>
                                          </p:stCondLst>
                                        </p:cTn>
                                        <p:tgtEl>
                                          <p:spTgt spid="348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4821"/>
                                        </p:tgtEl>
                                        <p:attrNameLst>
                                          <p:attrName>style.visibility</p:attrName>
                                        </p:attrNameLst>
                                      </p:cBhvr>
                                      <p:to>
                                        <p:strVal val="visible"/>
                                      </p:to>
                                    </p:set>
                                    <p:animEffect transition="in" filter="wipe(down)">
                                      <p:cBhvr>
                                        <p:cTn id="43" dur="580">
                                          <p:stCondLst>
                                            <p:cond delay="0"/>
                                          </p:stCondLst>
                                        </p:cTn>
                                        <p:tgtEl>
                                          <p:spTgt spid="34821"/>
                                        </p:tgtEl>
                                      </p:cBhvr>
                                    </p:animEffect>
                                    <p:anim calcmode="lin" valueType="num">
                                      <p:cBhvr>
                                        <p:cTn id="44"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49" dur="26">
                                          <p:stCondLst>
                                            <p:cond delay="650"/>
                                          </p:stCondLst>
                                        </p:cTn>
                                        <p:tgtEl>
                                          <p:spTgt spid="34821"/>
                                        </p:tgtEl>
                                      </p:cBhvr>
                                      <p:to x="100000" y="60000"/>
                                    </p:animScale>
                                    <p:animScale>
                                      <p:cBhvr>
                                        <p:cTn id="50" dur="166" decel="50000">
                                          <p:stCondLst>
                                            <p:cond delay="676"/>
                                          </p:stCondLst>
                                        </p:cTn>
                                        <p:tgtEl>
                                          <p:spTgt spid="34821"/>
                                        </p:tgtEl>
                                      </p:cBhvr>
                                      <p:to x="100000" y="100000"/>
                                    </p:animScale>
                                    <p:animScale>
                                      <p:cBhvr>
                                        <p:cTn id="51" dur="26">
                                          <p:stCondLst>
                                            <p:cond delay="1312"/>
                                          </p:stCondLst>
                                        </p:cTn>
                                        <p:tgtEl>
                                          <p:spTgt spid="34821"/>
                                        </p:tgtEl>
                                      </p:cBhvr>
                                      <p:to x="100000" y="80000"/>
                                    </p:animScale>
                                    <p:animScale>
                                      <p:cBhvr>
                                        <p:cTn id="52" dur="166" decel="50000">
                                          <p:stCondLst>
                                            <p:cond delay="1338"/>
                                          </p:stCondLst>
                                        </p:cTn>
                                        <p:tgtEl>
                                          <p:spTgt spid="34821"/>
                                        </p:tgtEl>
                                      </p:cBhvr>
                                      <p:to x="100000" y="100000"/>
                                    </p:animScale>
                                    <p:animScale>
                                      <p:cBhvr>
                                        <p:cTn id="53" dur="26">
                                          <p:stCondLst>
                                            <p:cond delay="1642"/>
                                          </p:stCondLst>
                                        </p:cTn>
                                        <p:tgtEl>
                                          <p:spTgt spid="34821"/>
                                        </p:tgtEl>
                                      </p:cBhvr>
                                      <p:to x="100000" y="90000"/>
                                    </p:animScale>
                                    <p:animScale>
                                      <p:cBhvr>
                                        <p:cTn id="54" dur="166" decel="50000">
                                          <p:stCondLst>
                                            <p:cond delay="1668"/>
                                          </p:stCondLst>
                                        </p:cTn>
                                        <p:tgtEl>
                                          <p:spTgt spid="34821"/>
                                        </p:tgtEl>
                                      </p:cBhvr>
                                      <p:to x="100000" y="100000"/>
                                    </p:animScale>
                                    <p:animScale>
                                      <p:cBhvr>
                                        <p:cTn id="55" dur="26">
                                          <p:stCondLst>
                                            <p:cond delay="1808"/>
                                          </p:stCondLst>
                                        </p:cTn>
                                        <p:tgtEl>
                                          <p:spTgt spid="34821"/>
                                        </p:tgtEl>
                                      </p:cBhvr>
                                      <p:to x="100000" y="95000"/>
                                    </p:animScale>
                                    <p:animScale>
                                      <p:cBhvr>
                                        <p:cTn id="56" dur="166" decel="50000">
                                          <p:stCondLst>
                                            <p:cond delay="1834"/>
                                          </p:stCondLst>
                                        </p:cTn>
                                        <p:tgtEl>
                                          <p:spTgt spid="3482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4822"/>
                                        </p:tgtEl>
                                        <p:attrNameLst>
                                          <p:attrName>style.visibility</p:attrName>
                                        </p:attrNameLst>
                                      </p:cBhvr>
                                      <p:to>
                                        <p:strVal val="visible"/>
                                      </p:to>
                                    </p:set>
                                    <p:animEffect transition="in" filter="wipe(down)">
                                      <p:cBhvr>
                                        <p:cTn id="61" dur="580">
                                          <p:stCondLst>
                                            <p:cond delay="0"/>
                                          </p:stCondLst>
                                        </p:cTn>
                                        <p:tgtEl>
                                          <p:spTgt spid="34822"/>
                                        </p:tgtEl>
                                      </p:cBhvr>
                                    </p:animEffect>
                                    <p:anim calcmode="lin" valueType="num">
                                      <p:cBhvr>
                                        <p:cTn id="6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67" dur="26">
                                          <p:stCondLst>
                                            <p:cond delay="650"/>
                                          </p:stCondLst>
                                        </p:cTn>
                                        <p:tgtEl>
                                          <p:spTgt spid="34822"/>
                                        </p:tgtEl>
                                      </p:cBhvr>
                                      <p:to x="100000" y="60000"/>
                                    </p:animScale>
                                    <p:animScale>
                                      <p:cBhvr>
                                        <p:cTn id="68" dur="166" decel="50000">
                                          <p:stCondLst>
                                            <p:cond delay="676"/>
                                          </p:stCondLst>
                                        </p:cTn>
                                        <p:tgtEl>
                                          <p:spTgt spid="34822"/>
                                        </p:tgtEl>
                                      </p:cBhvr>
                                      <p:to x="100000" y="100000"/>
                                    </p:animScale>
                                    <p:animScale>
                                      <p:cBhvr>
                                        <p:cTn id="69" dur="26">
                                          <p:stCondLst>
                                            <p:cond delay="1312"/>
                                          </p:stCondLst>
                                        </p:cTn>
                                        <p:tgtEl>
                                          <p:spTgt spid="34822"/>
                                        </p:tgtEl>
                                      </p:cBhvr>
                                      <p:to x="100000" y="80000"/>
                                    </p:animScale>
                                    <p:animScale>
                                      <p:cBhvr>
                                        <p:cTn id="70" dur="166" decel="50000">
                                          <p:stCondLst>
                                            <p:cond delay="1338"/>
                                          </p:stCondLst>
                                        </p:cTn>
                                        <p:tgtEl>
                                          <p:spTgt spid="34822"/>
                                        </p:tgtEl>
                                      </p:cBhvr>
                                      <p:to x="100000" y="100000"/>
                                    </p:animScale>
                                    <p:animScale>
                                      <p:cBhvr>
                                        <p:cTn id="71" dur="26">
                                          <p:stCondLst>
                                            <p:cond delay="1642"/>
                                          </p:stCondLst>
                                        </p:cTn>
                                        <p:tgtEl>
                                          <p:spTgt spid="34822"/>
                                        </p:tgtEl>
                                      </p:cBhvr>
                                      <p:to x="100000" y="90000"/>
                                    </p:animScale>
                                    <p:animScale>
                                      <p:cBhvr>
                                        <p:cTn id="72" dur="166" decel="50000">
                                          <p:stCondLst>
                                            <p:cond delay="1668"/>
                                          </p:stCondLst>
                                        </p:cTn>
                                        <p:tgtEl>
                                          <p:spTgt spid="34822"/>
                                        </p:tgtEl>
                                      </p:cBhvr>
                                      <p:to x="100000" y="100000"/>
                                    </p:animScale>
                                    <p:animScale>
                                      <p:cBhvr>
                                        <p:cTn id="73" dur="26">
                                          <p:stCondLst>
                                            <p:cond delay="1808"/>
                                          </p:stCondLst>
                                        </p:cTn>
                                        <p:tgtEl>
                                          <p:spTgt spid="34822"/>
                                        </p:tgtEl>
                                      </p:cBhvr>
                                      <p:to x="100000" y="95000"/>
                                    </p:animScale>
                                    <p:animScale>
                                      <p:cBhvr>
                                        <p:cTn id="74" dur="166" decel="50000">
                                          <p:stCondLst>
                                            <p:cond delay="1834"/>
                                          </p:stCondLst>
                                        </p:cTn>
                                        <p:tgtEl>
                                          <p:spTgt spid="348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820" grpId="0"/>
      <p:bldP spid="34821" grpId="0"/>
      <p:bldP spid="348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8">
            <a:extLst>
              <a:ext uri="{FF2B5EF4-FFF2-40B4-BE49-F238E27FC236}">
                <a16:creationId xmlns:a16="http://schemas.microsoft.com/office/drawing/2014/main" id="{24FCA594-DB52-4620-AA8F-C1C61362236E}"/>
              </a:ext>
            </a:extLst>
          </p:cNvPr>
          <p:cNvSpPr/>
          <p:nvPr/>
        </p:nvSpPr>
        <p:spPr>
          <a:xfrm>
            <a:off x="395536" y="332656"/>
            <a:ext cx="3459922" cy="400110"/>
          </a:xfrm>
          <a:prstGeom prst="rect">
            <a:avLst/>
          </a:prstGeom>
        </p:spPr>
        <p:txBody>
          <a:bodyPr wrap="none">
            <a:spAutoFit/>
          </a:bodyPr>
          <a:lstStyle/>
          <a:p>
            <a:pPr marL="365125" indent="-365125">
              <a:buFont typeface="Wingdings" pitchFamily="2" charset="2"/>
              <a:buChar char="q"/>
            </a:pPr>
            <a:r>
              <a:rPr lang="cs-CZ" sz="2000" b="1" u="sng" dirty="0"/>
              <a:t>imperativ „služby národu“</a:t>
            </a:r>
            <a:r>
              <a:rPr lang="cs-CZ" sz="2000" dirty="0"/>
              <a:t> </a:t>
            </a:r>
          </a:p>
        </p:txBody>
      </p:sp>
      <p:sp>
        <p:nvSpPr>
          <p:cNvPr id="5" name="Obdélník 12">
            <a:extLst>
              <a:ext uri="{FF2B5EF4-FFF2-40B4-BE49-F238E27FC236}">
                <a16:creationId xmlns:a16="http://schemas.microsoft.com/office/drawing/2014/main" id="{42127320-7A67-4671-81AC-F429D4F6C679}"/>
              </a:ext>
            </a:extLst>
          </p:cNvPr>
          <p:cNvSpPr/>
          <p:nvPr/>
        </p:nvSpPr>
        <p:spPr>
          <a:xfrm>
            <a:off x="395536" y="836712"/>
            <a:ext cx="2547685" cy="400110"/>
          </a:xfrm>
          <a:prstGeom prst="rect">
            <a:avLst/>
          </a:prstGeom>
        </p:spPr>
        <p:txBody>
          <a:bodyPr wrap="none">
            <a:spAutoFit/>
          </a:bodyPr>
          <a:lstStyle/>
          <a:p>
            <a:pPr marL="365125" indent="-365125">
              <a:buFont typeface="Wingdings" pitchFamily="2" charset="2"/>
              <a:buChar char="q"/>
            </a:pPr>
            <a:r>
              <a:rPr lang="cs-CZ" sz="2000" b="1" u="sng" dirty="0"/>
              <a:t>Idealizace venkova</a:t>
            </a:r>
          </a:p>
        </p:txBody>
      </p:sp>
      <p:pic>
        <p:nvPicPr>
          <p:cNvPr id="3" name="Picture 2" descr="A picture containing grass, outdoor, cow, field&#10;&#10;Description automatically generated">
            <a:extLst>
              <a:ext uri="{FF2B5EF4-FFF2-40B4-BE49-F238E27FC236}">
                <a16:creationId xmlns:a16="http://schemas.microsoft.com/office/drawing/2014/main" id="{EBDE881D-AD22-48CC-BEBE-746B9F4DB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71" y="1700808"/>
            <a:ext cx="6610174" cy="4423349"/>
          </a:xfrm>
          <a:prstGeom prst="rect">
            <a:avLst/>
          </a:prstGeom>
        </p:spPr>
      </p:pic>
    </p:spTree>
    <p:extLst>
      <p:ext uri="{BB962C8B-B14F-4D97-AF65-F5344CB8AC3E}">
        <p14:creationId xmlns:p14="http://schemas.microsoft.com/office/powerpoint/2010/main" val="12420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20" y="214290"/>
            <a:ext cx="2359941" cy="461665"/>
          </a:xfrm>
          <a:prstGeom prst="rect">
            <a:avLst/>
          </a:prstGeom>
          <a:solidFill>
            <a:schemeClr val="accent4">
              <a:lumMod val="40000"/>
              <a:lumOff val="6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rgbClr val="7030A0"/>
                </a:solidFill>
                <a:effectLst/>
                <a:latin typeface="Arial Narrow" pitchFamily="34" charset="0"/>
                <a:ea typeface="Times New Roman" pitchFamily="18" charset="0"/>
              </a:rPr>
              <a:t>Fenomén strachu </a:t>
            </a:r>
            <a:endParaRPr kumimoji="0" lang="cs-CZ" sz="2400" b="0" i="0" u="none" strike="noStrike" cap="none" normalizeH="0" baseline="0" dirty="0">
              <a:ln>
                <a:noFill/>
              </a:ln>
              <a:solidFill>
                <a:schemeClr val="tx1"/>
              </a:solidFill>
              <a:effectLst/>
              <a:latin typeface="Arial" pitchFamily="34" charset="0"/>
            </a:endParaRPr>
          </a:p>
        </p:txBody>
      </p:sp>
      <p:sp>
        <p:nvSpPr>
          <p:cNvPr id="35842" name="Rectangle 2"/>
          <p:cNvSpPr>
            <a:spLocks noChangeArrowheads="1"/>
          </p:cNvSpPr>
          <p:nvPr/>
        </p:nvSpPr>
        <p:spPr bwMode="auto">
          <a:xfrm>
            <a:off x="214282" y="785794"/>
            <a:ext cx="86439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sz="2400" b="0" i="0" u="none" strike="noStrike" cap="none" normalizeH="0" baseline="0" dirty="0">
                <a:ln>
                  <a:noFill/>
                </a:ln>
                <a:solidFill>
                  <a:srgbClr val="548DD4"/>
                </a:solidFill>
                <a:effectLst/>
                <a:latin typeface="Arial Narrow" pitchFamily="34" charset="0"/>
                <a:ea typeface="Times New Roman" pitchFamily="18" charset="0"/>
              </a:rPr>
              <a:t>Jakýmsi </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testem skutečné otevřenosti „</a:t>
            </a:r>
            <a:r>
              <a:rPr kumimoji="0" lang="cs-CZ" sz="2400" b="1" i="0" u="sng" strike="noStrike" cap="none" normalizeH="0" baseline="0" dirty="0" err="1">
                <a:ln>
                  <a:noFill/>
                </a:ln>
                <a:solidFill>
                  <a:srgbClr val="548DD4"/>
                </a:solidFill>
                <a:effectLst/>
                <a:latin typeface="Arial Narrow" pitchFamily="34" charset="0"/>
                <a:ea typeface="Times New Roman" pitchFamily="18" charset="0"/>
              </a:rPr>
              <a:t>chaťan</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 byla publikace prvních </a:t>
            </a:r>
            <a:r>
              <a:rPr kumimoji="0" lang="cs-CZ" sz="2400" b="1" i="0" u="sng" strike="noStrike" cap="none" normalizeH="0" baseline="0" dirty="0" err="1">
                <a:ln>
                  <a:noFill/>
                </a:ln>
                <a:solidFill>
                  <a:srgbClr val="FF0000"/>
                </a:solidFill>
                <a:effectLst/>
                <a:latin typeface="Arial Narrow" pitchFamily="34" charset="0"/>
                <a:ea typeface="Times New Roman" pitchFamily="18" charset="0"/>
              </a:rPr>
              <a:t>Semenko</a:t>
            </a:r>
            <a:r>
              <a:rPr kumimoji="0" lang="cs-CZ" sz="2400" b="1" i="0" u="sng" strike="noStrike" cap="none" normalizeH="0" baseline="0" dirty="0" err="1">
                <a:ln>
                  <a:noFill/>
                </a:ln>
                <a:solidFill>
                  <a:srgbClr val="548DD4"/>
                </a:solidFill>
                <a:effectLst/>
                <a:latin typeface="Arial Narrow" pitchFamily="34" charset="0"/>
                <a:ea typeface="Times New Roman" pitchFamily="18" charset="0"/>
              </a:rPr>
              <a:t>vých</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 poetických sbírek</a:t>
            </a:r>
            <a:r>
              <a:rPr kumimoji="0" lang="cs-CZ" sz="2400" b="0" i="0" u="none" strike="noStrike" cap="none" normalizeH="0" baseline="0" dirty="0">
                <a:ln>
                  <a:noFill/>
                </a:ln>
                <a:solidFill>
                  <a:srgbClr val="548DD4"/>
                </a:solidFill>
                <a:effectLst/>
                <a:latin typeface="Arial Narrow" pitchFamily="34" charset="0"/>
                <a:ea typeface="Times New Roman" pitchFamily="18" charset="0"/>
              </a:rPr>
              <a:t>.</a:t>
            </a:r>
            <a:endParaRPr kumimoji="0" lang="cs-CZ" sz="2400" b="0" i="0" u="none" strike="noStrike" cap="none" normalizeH="0" baseline="0" dirty="0">
              <a:ln>
                <a:noFill/>
              </a:ln>
              <a:solidFill>
                <a:schemeClr val="tx1"/>
              </a:solidFill>
              <a:effectLst/>
              <a:latin typeface="Arial" pitchFamily="34" charset="0"/>
            </a:endParaRPr>
          </a:p>
        </p:txBody>
      </p:sp>
      <p:pic>
        <p:nvPicPr>
          <p:cNvPr id="35843" name="Picture 3"/>
          <p:cNvPicPr>
            <a:picLocks noChangeAspect="1" noChangeArrowheads="1"/>
          </p:cNvPicPr>
          <p:nvPr/>
        </p:nvPicPr>
        <p:blipFill>
          <a:blip r:embed="rId2" cstate="print"/>
          <a:srcRect/>
          <a:stretch>
            <a:fillRect/>
          </a:stretch>
        </p:blipFill>
        <p:spPr bwMode="auto">
          <a:xfrm>
            <a:off x="5429256" y="1571612"/>
            <a:ext cx="3408972" cy="4857784"/>
          </a:xfrm>
          <a:prstGeom prst="rect">
            <a:avLst/>
          </a:prstGeom>
          <a:noFill/>
          <a:ln w="9525">
            <a:noFill/>
            <a:miter lim="800000"/>
            <a:headEnd/>
            <a:tailEnd/>
          </a:ln>
          <a:effectLst/>
        </p:spPr>
      </p:pic>
      <p:sp>
        <p:nvSpPr>
          <p:cNvPr id="35844" name="Rectangle 4"/>
          <p:cNvSpPr>
            <a:spLocks noChangeArrowheads="1"/>
          </p:cNvSpPr>
          <p:nvPr/>
        </p:nvSpPr>
        <p:spPr bwMode="auto">
          <a:xfrm>
            <a:off x="285720" y="1857364"/>
            <a:ext cx="47149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sz="2000" b="0" i="0" u="none" strike="noStrike" cap="none" normalizeH="0" baseline="0" dirty="0">
                <a:ln>
                  <a:noFill/>
                </a:ln>
                <a:effectLst/>
                <a:latin typeface="Arial Narrow" pitchFamily="34" charset="0"/>
                <a:ea typeface="Times New Roman" pitchFamily="18" charset="0"/>
              </a:rPr>
              <a:t>Do konce roku 1913 M. </a:t>
            </a:r>
            <a:r>
              <a:rPr kumimoji="0" lang="cs-CZ" sz="2000" b="0" i="0" u="none" strike="noStrike" cap="none" normalizeH="0" baseline="0" dirty="0" err="1">
                <a:ln>
                  <a:noFill/>
                </a:ln>
                <a:effectLst/>
                <a:latin typeface="Arial Narrow" pitchFamily="34" charset="0"/>
                <a:ea typeface="Times New Roman" pitchFamily="18" charset="0"/>
              </a:rPr>
              <a:t>Semenko</a:t>
            </a:r>
            <a:r>
              <a:rPr kumimoji="0" lang="cs-CZ" sz="2000" b="0" i="0" u="none" strike="noStrike" cap="none" normalizeH="0" baseline="0" dirty="0">
                <a:ln>
                  <a:noFill/>
                </a:ln>
                <a:effectLst/>
                <a:latin typeface="Arial Narrow" pitchFamily="34" charset="0"/>
                <a:ea typeface="Times New Roman" pitchFamily="18" charset="0"/>
              </a:rPr>
              <a:t> a dva umělci P. </a:t>
            </a:r>
            <a:r>
              <a:rPr kumimoji="0" lang="cs-CZ" sz="2000" b="0" i="0" u="none" strike="noStrike" cap="none" normalizeH="0" baseline="0" dirty="0" err="1">
                <a:ln>
                  <a:noFill/>
                </a:ln>
                <a:effectLst/>
                <a:latin typeface="Arial Narrow" pitchFamily="34" charset="0"/>
                <a:ea typeface="Times New Roman" pitchFamily="18" charset="0"/>
              </a:rPr>
              <a:t>Kovžun</a:t>
            </a:r>
            <a:r>
              <a:rPr kumimoji="0" lang="cs-CZ" sz="2000" b="0" i="0" u="none" strike="noStrike" cap="none" normalizeH="0" baseline="0" dirty="0">
                <a:ln>
                  <a:noFill/>
                </a:ln>
                <a:effectLst/>
                <a:latin typeface="Arial Narrow" pitchFamily="34" charset="0"/>
                <a:ea typeface="Times New Roman" pitchFamily="18" charset="0"/>
              </a:rPr>
              <a:t> a </a:t>
            </a:r>
            <a:r>
              <a:rPr kumimoji="0" lang="cs-CZ" sz="2000" b="0" i="0" u="none" strike="noStrike" cap="none" normalizeH="0" baseline="0" dirty="0" err="1">
                <a:ln>
                  <a:noFill/>
                </a:ln>
                <a:effectLst/>
                <a:latin typeface="Arial Narrow" pitchFamily="34" charset="0"/>
                <a:ea typeface="Times New Roman" pitchFamily="18" charset="0"/>
              </a:rPr>
              <a:t>Semenkův</a:t>
            </a:r>
            <a:r>
              <a:rPr kumimoji="0" lang="cs-CZ" sz="2000" b="0" i="0" u="none" strike="noStrike" cap="none" normalizeH="0" baseline="0" dirty="0">
                <a:ln>
                  <a:noFill/>
                </a:ln>
                <a:effectLst/>
                <a:latin typeface="Arial Narrow" pitchFamily="34" charset="0"/>
                <a:ea typeface="Times New Roman" pitchFamily="18" charset="0"/>
              </a:rPr>
              <a:t> bratr </a:t>
            </a:r>
            <a:r>
              <a:rPr kumimoji="0" lang="cs-CZ" sz="2000" b="0" i="0" u="none" strike="noStrike" cap="none" normalizeH="0" baseline="0" dirty="0" err="1">
                <a:ln>
                  <a:noFill/>
                </a:ln>
                <a:effectLst/>
                <a:latin typeface="Arial Narrow" pitchFamily="34" charset="0"/>
                <a:ea typeface="Times New Roman" pitchFamily="18" charset="0"/>
              </a:rPr>
              <a:t>Vasyl</a:t>
            </a:r>
            <a:r>
              <a:rPr kumimoji="0" lang="cs-CZ" sz="2000" b="0" i="0" u="none" strike="noStrike" cap="none" normalizeH="0" baseline="0" dirty="0">
                <a:ln>
                  <a:noFill/>
                </a:ln>
                <a:effectLst/>
                <a:latin typeface="Arial Narrow" pitchFamily="34" charset="0"/>
                <a:ea typeface="Times New Roman" pitchFamily="18" charset="0"/>
              </a:rPr>
              <a:t> vytvořili </a:t>
            </a:r>
            <a:r>
              <a:rPr kumimoji="0" lang="cs-CZ" sz="2000" b="1" i="0" u="sng" strike="noStrike" cap="none" normalizeH="0" baseline="0" dirty="0">
                <a:ln>
                  <a:noFill/>
                </a:ln>
                <a:effectLst/>
                <a:latin typeface="Arial Narrow" pitchFamily="34" charset="0"/>
                <a:ea typeface="Times New Roman" pitchFamily="18" charset="0"/>
              </a:rPr>
              <a:t>první ukrajinskou futuristickou skupinu</a:t>
            </a:r>
            <a:r>
              <a:rPr kumimoji="0" lang="cs-CZ" sz="2000" b="0" i="0" u="none" strike="noStrike" cap="none" normalizeH="0" baseline="0" dirty="0">
                <a:ln>
                  <a:noFill/>
                </a:ln>
                <a:effectLst/>
                <a:latin typeface="Arial Narrow" pitchFamily="34" charset="0"/>
                <a:ea typeface="Times New Roman" pitchFamily="18" charset="0"/>
              </a:rPr>
              <a:t> a založili tiskárnu </a:t>
            </a:r>
            <a:r>
              <a:rPr kumimoji="0" lang="cs-CZ" sz="2000" b="0" i="0" u="none" strike="noStrike" cap="none" normalizeH="0" baseline="0" dirty="0" err="1">
                <a:ln>
                  <a:noFill/>
                </a:ln>
                <a:effectLst/>
                <a:latin typeface="Arial Narrow" pitchFamily="34" charset="0"/>
                <a:ea typeface="Times New Roman" pitchFamily="18" charset="0"/>
              </a:rPr>
              <a:t>Kверо</a:t>
            </a:r>
            <a:r>
              <a:rPr kumimoji="0" lang="cs-CZ" sz="2000" b="0" i="0" u="none" strike="noStrike" cap="none" normalizeH="0" baseline="0" dirty="0">
                <a:ln>
                  <a:noFill/>
                </a:ln>
                <a:effectLst/>
                <a:latin typeface="Arial Narrow" pitchFamily="34" charset="0"/>
                <a:ea typeface="Times New Roman" pitchFamily="18" charset="0"/>
              </a:rPr>
              <a:t>, která vydala dvě knížky </a:t>
            </a:r>
            <a:r>
              <a:rPr kumimoji="0" lang="cs-CZ" sz="2000" b="0" i="0" u="none" strike="noStrike" cap="none" normalizeH="0" baseline="0" dirty="0" err="1">
                <a:ln>
                  <a:noFill/>
                </a:ln>
                <a:effectLst/>
                <a:latin typeface="Arial Narrow" pitchFamily="34" charset="0"/>
                <a:ea typeface="Times New Roman" pitchFamily="18" charset="0"/>
              </a:rPr>
              <a:t>Semenka</a:t>
            </a:r>
            <a:r>
              <a:rPr kumimoji="0" lang="cs-CZ" sz="2000" b="0" i="0" u="none" strike="noStrike" cap="none" normalizeH="0" baseline="0" dirty="0">
                <a:ln>
                  <a:noFill/>
                </a:ln>
                <a:effectLst/>
                <a:latin typeface="Arial Narrow" pitchFamily="34" charset="0"/>
                <a:ea typeface="Times New Roman" pitchFamily="18" charset="0"/>
              </a:rPr>
              <a:t> </a:t>
            </a:r>
            <a:r>
              <a:rPr kumimoji="0" lang="cs-CZ" sz="2000" b="1" i="1" u="sng" strike="noStrike" cap="none" normalizeH="0" baseline="0" dirty="0" err="1">
                <a:ln>
                  <a:noFill/>
                </a:ln>
                <a:solidFill>
                  <a:schemeClr val="accent3">
                    <a:lumMod val="75000"/>
                  </a:schemeClr>
                </a:solidFill>
                <a:effectLst/>
                <a:latin typeface="Arial Narrow" pitchFamily="34" charset="0"/>
                <a:ea typeface="Times New Roman" pitchFamily="18" charset="0"/>
              </a:rPr>
              <a:t>Дерзання</a:t>
            </a:r>
            <a:r>
              <a:rPr kumimoji="0" lang="cs-CZ" sz="2000" b="1" i="1" u="sng" strike="noStrike" cap="none" normalizeH="0" baseline="0" dirty="0">
                <a:ln>
                  <a:noFill/>
                </a:ln>
                <a:solidFill>
                  <a:schemeClr val="accent3">
                    <a:lumMod val="75000"/>
                  </a:schemeClr>
                </a:solidFill>
                <a:effectLst/>
                <a:latin typeface="Arial Narrow" pitchFamily="34" charset="0"/>
                <a:ea typeface="Times New Roman" pitchFamily="18" charset="0"/>
              </a:rPr>
              <a:t>. </a:t>
            </a:r>
            <a:r>
              <a:rPr kumimoji="0" lang="cs-CZ" sz="2000" b="1" i="1" u="sng" strike="noStrike" cap="none" normalizeH="0" baseline="0" dirty="0" err="1">
                <a:ln>
                  <a:noFill/>
                </a:ln>
                <a:solidFill>
                  <a:schemeClr val="accent3">
                    <a:lumMod val="75000"/>
                  </a:schemeClr>
                </a:solidFill>
                <a:effectLst/>
                <a:latin typeface="Arial Narrow" pitchFamily="34" charset="0"/>
                <a:ea typeface="Times New Roman" pitchFamily="18" charset="0"/>
              </a:rPr>
              <a:t>Поези</a:t>
            </a:r>
            <a:r>
              <a:rPr kumimoji="0" lang="cs-CZ" sz="2000" b="0" i="0" u="none" strike="noStrike" cap="none" normalizeH="0" baseline="0" dirty="0">
                <a:ln>
                  <a:noFill/>
                </a:ln>
                <a:solidFill>
                  <a:schemeClr val="accent3">
                    <a:lumMod val="75000"/>
                  </a:schemeClr>
                </a:solidFill>
                <a:effectLst/>
                <a:latin typeface="Arial Narrow" pitchFamily="34" charset="0"/>
                <a:ea typeface="Times New Roman" pitchFamily="18" charset="0"/>
              </a:rPr>
              <a:t> </a:t>
            </a:r>
            <a:r>
              <a:rPr kumimoji="0" lang="cs-CZ" sz="2000" b="0" i="0" u="none" strike="noStrike" cap="none" normalizeH="0" baseline="0" dirty="0">
                <a:ln>
                  <a:noFill/>
                </a:ln>
                <a:effectLst/>
                <a:latin typeface="Arial Narrow" pitchFamily="34" charset="0"/>
                <a:ea typeface="Times New Roman" pitchFamily="18" charset="0"/>
              </a:rPr>
              <a:t>(únor 1914) a </a:t>
            </a:r>
            <a:r>
              <a:rPr lang="cs-CZ" sz="2000" b="1" i="1" u="sng" dirty="0" err="1">
                <a:solidFill>
                  <a:schemeClr val="accent3">
                    <a:lumMod val="75000"/>
                  </a:schemeClr>
                </a:solidFill>
                <a:latin typeface="Arial Narrow" pitchFamily="34" charset="0"/>
                <a:ea typeface="Times New Roman" pitchFamily="18" charset="0"/>
              </a:rPr>
              <a:t>Кверо</a:t>
            </a:r>
            <a:r>
              <a:rPr lang="cs-CZ" sz="2000" b="1" i="1" u="sng" dirty="0">
                <a:solidFill>
                  <a:schemeClr val="accent3">
                    <a:lumMod val="75000"/>
                  </a:schemeClr>
                </a:solidFill>
                <a:latin typeface="Arial Narrow" pitchFamily="34" charset="0"/>
                <a:ea typeface="Times New Roman" pitchFamily="18" charset="0"/>
              </a:rPr>
              <a:t>-</a:t>
            </a:r>
            <a:r>
              <a:rPr lang="cs-CZ" sz="2000" b="1" i="1" u="sng" dirty="0" err="1">
                <a:solidFill>
                  <a:schemeClr val="accent3">
                    <a:lumMod val="75000"/>
                  </a:schemeClr>
                </a:solidFill>
                <a:latin typeface="Arial Narrow" pitchFamily="34" charset="0"/>
                <a:ea typeface="Times New Roman" pitchFamily="18" charset="0"/>
              </a:rPr>
              <a:t>футурізм</a:t>
            </a:r>
            <a:r>
              <a:rPr kumimoji="0" lang="cs-CZ" sz="2000" b="0" i="0" u="none" strike="noStrike" cap="none" normalizeH="0" baseline="0" dirty="0">
                <a:ln>
                  <a:noFill/>
                </a:ln>
                <a:effectLst/>
                <a:latin typeface="Arial Narrow" pitchFamily="34" charset="0"/>
                <a:ea typeface="Times New Roman" pitchFamily="18" charset="0"/>
              </a:rPr>
              <a:t> (březen 1914), jimiž oficiálně představila ukrajinský futurismus a </a:t>
            </a:r>
            <a:r>
              <a:rPr kumimoji="0" lang="cs-CZ" sz="2000" b="1" i="0" u="none" strike="noStrike" cap="none" normalizeH="0" baseline="0" dirty="0">
                <a:ln>
                  <a:noFill/>
                </a:ln>
                <a:effectLst/>
                <a:latin typeface="Arial Narrow" pitchFamily="34" charset="0"/>
                <a:ea typeface="Times New Roman" pitchFamily="18" charset="0"/>
              </a:rPr>
              <a:t>vyvolala dosud s ničím nesrovnatelný skandál</a:t>
            </a:r>
            <a:r>
              <a:rPr kumimoji="0" lang="cs-CZ" sz="2000" b="0" i="0" u="none" strike="noStrike" cap="none" normalizeH="0" baseline="0" dirty="0">
                <a:ln>
                  <a:noFill/>
                </a:ln>
                <a:effectLst/>
                <a:latin typeface="Arial Narrow" pitchFamily="34" charset="0"/>
                <a:ea typeface="Times New Roman" pitchFamily="18" charset="0"/>
              </a:rPr>
              <a:t>. </a:t>
            </a:r>
            <a:endParaRPr kumimoji="0" lang="cs-CZ" sz="2000" b="0" i="0" u="none" strike="noStrike" cap="none" normalizeH="0" baseline="0" dirty="0">
              <a:ln>
                <a:noFill/>
              </a:ln>
              <a:effectLst/>
              <a:latin typeface="Arial" pitchFamily="34" charset="0"/>
            </a:endParaRPr>
          </a:p>
        </p:txBody>
      </p:sp>
      <p:sp>
        <p:nvSpPr>
          <p:cNvPr id="8" name="Obdélník 7"/>
          <p:cNvSpPr/>
          <p:nvPr/>
        </p:nvSpPr>
        <p:spPr>
          <a:xfrm>
            <a:off x="285720" y="4572008"/>
            <a:ext cx="4873065" cy="400110"/>
          </a:xfrm>
          <a:prstGeom prst="rect">
            <a:avLst/>
          </a:prstGeom>
        </p:spPr>
        <p:txBody>
          <a:bodyPr wrap="none">
            <a:spAutoFit/>
          </a:bodyPr>
          <a:lstStyle/>
          <a:p>
            <a:pPr marL="173038" indent="-173038">
              <a:buFont typeface="Arial" pitchFamily="34" charset="0"/>
              <a:buChar char="•"/>
            </a:pPr>
            <a:r>
              <a:rPr lang="cs-CZ" sz="2000" dirty="0"/>
              <a:t>sbírky obsahovaly  </a:t>
            </a:r>
            <a:r>
              <a:rPr lang="cs-CZ" sz="2000" b="1" u="sng" dirty="0"/>
              <a:t>kontroverzní předmluvy</a:t>
            </a:r>
            <a:endParaRPr lang="cs-CZ" sz="2000" dirty="0"/>
          </a:p>
        </p:txBody>
      </p:sp>
      <p:sp>
        <p:nvSpPr>
          <p:cNvPr id="35845" name="Rectangle 5"/>
          <p:cNvSpPr>
            <a:spLocks noChangeArrowheads="1"/>
          </p:cNvSpPr>
          <p:nvPr/>
        </p:nvSpPr>
        <p:spPr bwMode="auto">
          <a:xfrm>
            <a:off x="285720" y="5286388"/>
            <a:ext cx="48577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1" i="0" u="sng" strike="noStrike" cap="none" normalizeH="0" baseline="0" dirty="0">
                <a:ln>
                  <a:noFill/>
                </a:ln>
                <a:effectLst/>
                <a:latin typeface="Arial Narrow" pitchFamily="34" charset="0"/>
                <a:ea typeface="Times New Roman" pitchFamily="18" charset="0"/>
              </a:rPr>
              <a:t>Vyhraněnou kritiku podal časopis </a:t>
            </a:r>
            <a:r>
              <a:rPr kumimoji="0" lang="cs-CZ" sz="2000" b="1" i="1" u="sng" strike="noStrike" cap="none" normalizeH="0" baseline="0" dirty="0">
                <a:ln>
                  <a:noFill/>
                </a:ln>
                <a:effectLst/>
                <a:latin typeface="Arial Narrow" pitchFamily="34" charset="0"/>
                <a:ea typeface="Times New Roman" pitchFamily="18" charset="0"/>
              </a:rPr>
              <a:t>УХ</a:t>
            </a:r>
            <a:r>
              <a:rPr kumimoji="0" lang="cs-CZ" sz="2000" b="0" i="0" u="none" strike="noStrike" cap="none" normalizeH="0" baseline="0" dirty="0">
                <a:ln>
                  <a:noFill/>
                </a:ln>
                <a:effectLst/>
                <a:latin typeface="Arial Narrow" pitchFamily="34" charset="0"/>
                <a:ea typeface="Times New Roman" pitchFamily="18" charset="0"/>
              </a:rPr>
              <a:t> v článcích, kde byl M. </a:t>
            </a:r>
            <a:r>
              <a:rPr kumimoji="0" lang="cs-CZ" sz="2000" b="0" i="0" u="none" strike="noStrike" cap="none" normalizeH="0" baseline="0" dirty="0" err="1">
                <a:ln>
                  <a:noFill/>
                </a:ln>
                <a:effectLst/>
                <a:latin typeface="Arial Narrow" pitchFamily="34" charset="0"/>
                <a:ea typeface="Times New Roman" pitchFamily="18" charset="0"/>
              </a:rPr>
              <a:t>Semenko</a:t>
            </a:r>
            <a:r>
              <a:rPr kumimoji="0" lang="cs-CZ" sz="2000" b="0" i="0" u="none" strike="noStrike" cap="none" normalizeH="0" baseline="0" dirty="0">
                <a:ln>
                  <a:noFill/>
                </a:ln>
                <a:effectLst/>
                <a:latin typeface="Arial Narrow" pitchFamily="34" charset="0"/>
                <a:ea typeface="Times New Roman" pitchFamily="18" charset="0"/>
              </a:rPr>
              <a:t> označen mimo jiné za </a:t>
            </a:r>
            <a:r>
              <a:rPr kumimoji="0" lang="cs-CZ" sz="2000" b="1" i="0" u="none" strike="noStrike" cap="none" normalizeH="0" baseline="0" dirty="0">
                <a:ln>
                  <a:noFill/>
                </a:ln>
                <a:effectLst/>
                <a:latin typeface="Arial Narrow" pitchFamily="34" charset="0"/>
                <a:ea typeface="Times New Roman" pitchFamily="18" charset="0"/>
              </a:rPr>
              <a:t>symbol cynismu, rozkladu a chaosu</a:t>
            </a:r>
            <a:r>
              <a:rPr kumimoji="0" lang="cs-CZ" sz="2000" b="0" i="0" u="none" strike="noStrike" cap="none" normalizeH="0" baseline="0" dirty="0">
                <a:ln>
                  <a:noFill/>
                </a:ln>
                <a:effectLst/>
                <a:latin typeface="Arial Narrow" pitchFamily="34" charset="0"/>
                <a:ea typeface="Times New Roman" pitchFamily="18" charset="0"/>
              </a:rPr>
              <a:t>. </a:t>
            </a:r>
            <a:endParaRPr kumimoji="0" lang="cs-CZ" sz="2000"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anim calcmode="lin" valueType="num">
                                      <p:cBhvr>
                                        <p:cTn id="8" dur="2000" fill="hold"/>
                                        <p:tgtEl>
                                          <p:spTgt spid="35843"/>
                                        </p:tgtEl>
                                        <p:attrNameLst>
                                          <p:attrName>style.rotation</p:attrName>
                                        </p:attrNameLst>
                                      </p:cBhvr>
                                      <p:tavLst>
                                        <p:tav tm="0">
                                          <p:val>
                                            <p:fltVal val="720"/>
                                          </p:val>
                                        </p:tav>
                                        <p:tav tm="100000">
                                          <p:val>
                                            <p:fltVal val="0"/>
                                          </p:val>
                                        </p:tav>
                                      </p:tavLst>
                                    </p:anim>
                                    <p:anim calcmode="lin" valueType="num">
                                      <p:cBhvr>
                                        <p:cTn id="9" dur="2000" fill="hold"/>
                                        <p:tgtEl>
                                          <p:spTgt spid="35843"/>
                                        </p:tgtEl>
                                        <p:attrNameLst>
                                          <p:attrName>ppt_h</p:attrName>
                                        </p:attrNameLst>
                                      </p:cBhvr>
                                      <p:tavLst>
                                        <p:tav tm="0">
                                          <p:val>
                                            <p:fltVal val="0"/>
                                          </p:val>
                                        </p:tav>
                                        <p:tav tm="100000">
                                          <p:val>
                                            <p:strVal val="#ppt_h"/>
                                          </p:val>
                                        </p:tav>
                                      </p:tavLst>
                                    </p:anim>
                                    <p:anim calcmode="lin" valueType="num">
                                      <p:cBhvr>
                                        <p:cTn id="10" dur="2000" fill="hold"/>
                                        <p:tgtEl>
                                          <p:spTgt spid="3584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circle(in)">
                                      <p:cBhvr>
                                        <p:cTn id="15" dur="2000"/>
                                        <p:tgtEl>
                                          <p:spTgt spid="3584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5845"/>
                                        </p:tgtEl>
                                        <p:attrNameLst>
                                          <p:attrName>style.visibility</p:attrName>
                                        </p:attrNameLst>
                                      </p:cBhvr>
                                      <p:to>
                                        <p:strVal val="visible"/>
                                      </p:to>
                                    </p:set>
                                    <p:animEffect transition="in" filter="circle(in)">
                                      <p:cBhvr>
                                        <p:cTn id="25"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8" grpId="0"/>
      <p:bldP spid="358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5720" y="214290"/>
            <a:ext cx="85725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525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0" i="0" u="none" strike="noStrike" cap="none" normalizeH="0" baseline="0" dirty="0">
                <a:ln>
                  <a:noFill/>
                </a:ln>
                <a:effectLst/>
                <a:latin typeface="Arial Narrow" pitchFamily="34" charset="0"/>
                <a:ea typeface="Times New Roman" pitchFamily="18" charset="0"/>
              </a:rPr>
              <a:t>Kritika mu vyčítala hlavně to, že jeho poetické i teoretické vystoupení </a:t>
            </a:r>
            <a:r>
              <a:rPr kumimoji="0" lang="cs-CZ" sz="2000" b="1" i="0" u="sng" strike="noStrike" cap="none" normalizeH="0" baseline="0" dirty="0">
                <a:ln>
                  <a:noFill/>
                </a:ln>
                <a:effectLst/>
                <a:latin typeface="Arial Narrow" pitchFamily="34" charset="0"/>
                <a:ea typeface="Times New Roman" pitchFamily="18" charset="0"/>
              </a:rPr>
              <a:t>ohrozilo samu existenci ukrajinské literatury a jazyka, potažmo tedy ukrajinské národnosti</a:t>
            </a:r>
            <a:r>
              <a:rPr kumimoji="0" lang="cs-CZ" sz="2000" b="0" i="0" u="none" strike="noStrike" cap="none" normalizeH="0" baseline="0" dirty="0">
                <a:ln>
                  <a:noFill/>
                </a:ln>
                <a:effectLst/>
                <a:latin typeface="Arial Narrow" pitchFamily="34" charset="0"/>
                <a:ea typeface="Times New Roman" pitchFamily="18" charset="0"/>
              </a:rPr>
              <a:t>. </a:t>
            </a:r>
            <a:endParaRPr kumimoji="0" lang="cs-CZ" sz="2000" b="0" i="0" u="none" strike="noStrike" cap="none" normalizeH="0" baseline="0" dirty="0">
              <a:ln>
                <a:noFill/>
              </a:ln>
              <a:effectLst/>
              <a:latin typeface="Arial" pitchFamily="34" charset="0"/>
            </a:endParaRPr>
          </a:p>
          <a:p>
            <a:pPr marL="95250" marR="0" lvl="4" algn="just" defTabSz="914400" rtl="0" eaLnBrk="0" fontAlgn="base" latinLnBrk="0" hangingPunct="0">
              <a:lnSpc>
                <a:spcPct val="100000"/>
              </a:lnSpc>
              <a:spcBef>
                <a:spcPct val="0"/>
              </a:spcBef>
              <a:spcAft>
                <a:spcPct val="0"/>
              </a:spcAft>
              <a:buClr>
                <a:schemeClr val="tx1"/>
              </a:buClr>
              <a:buSzTx/>
              <a:tabLst>
                <a:tab pos="342900" algn="l"/>
                <a:tab pos="5943600" algn="l"/>
              </a:tabLst>
            </a:pPr>
            <a:r>
              <a:rPr kumimoji="0" lang="cs-CZ" sz="2000" b="0" i="0" u="none" strike="noStrike" cap="none" normalizeH="0" baseline="0" dirty="0">
                <a:ln>
                  <a:noFill/>
                </a:ln>
                <a:effectLst/>
                <a:latin typeface="Arial Narrow" pitchFamily="34" charset="0"/>
                <a:ea typeface="Times New Roman" pitchFamily="18" charset="0"/>
              </a:rPr>
              <a:t>Opět zde vyvstává ona neporušitelná řada ukrajinský jazyk – ukrajinská literatura – ukrajinský národ, ukotvená v psychice již z tradice </a:t>
            </a:r>
            <a:r>
              <a:rPr kumimoji="0" lang="cs-CZ" sz="2000" b="0" i="0" u="none" strike="noStrike" cap="none" normalizeH="0" baseline="0" dirty="0" err="1">
                <a:ln>
                  <a:noFill/>
                </a:ln>
                <a:effectLst/>
                <a:latin typeface="Arial Narrow" pitchFamily="34" charset="0"/>
                <a:ea typeface="Times New Roman" pitchFamily="18" charset="0"/>
              </a:rPr>
              <a:t>národnické</a:t>
            </a:r>
            <a:r>
              <a:rPr kumimoji="0" lang="cs-CZ" sz="2000" b="0" i="0" u="none" strike="noStrike" cap="none" normalizeH="0" baseline="0" dirty="0">
                <a:ln>
                  <a:noFill/>
                </a:ln>
                <a:effectLst/>
                <a:latin typeface="Arial Narrow" pitchFamily="34" charset="0"/>
                <a:ea typeface="Times New Roman" pitchFamily="18" charset="0"/>
              </a:rPr>
              <a:t>.   </a:t>
            </a:r>
            <a:endParaRPr kumimoji="0" lang="cs-CZ" sz="2000" b="0" i="0" u="none" strike="noStrike" cap="none" normalizeH="0" baseline="0" dirty="0">
              <a:ln>
                <a:noFill/>
              </a:ln>
              <a:effectLst/>
              <a:latin typeface="Arial" pitchFamily="34" charset="0"/>
            </a:endParaRPr>
          </a:p>
        </p:txBody>
      </p:sp>
      <p:sp>
        <p:nvSpPr>
          <p:cNvPr id="36866" name="Rectangle 2"/>
          <p:cNvSpPr>
            <a:spLocks noChangeArrowheads="1"/>
          </p:cNvSpPr>
          <p:nvPr/>
        </p:nvSpPr>
        <p:spPr bwMode="auto">
          <a:xfrm>
            <a:off x="357158" y="1714488"/>
            <a:ext cx="85725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1" i="0" u="sng" strike="noStrike" cap="none" normalizeH="0" baseline="0" dirty="0">
                <a:ln>
                  <a:noFill/>
                </a:ln>
                <a:solidFill>
                  <a:srgbClr val="548DD4"/>
                </a:solidFill>
                <a:effectLst/>
                <a:latin typeface="Arial Narrow" pitchFamily="34" charset="0"/>
                <a:ea typeface="Times New Roman" pitchFamily="18" charset="0"/>
              </a:rPr>
              <a:t>Ve své podstatě nebyl </a:t>
            </a:r>
            <a:r>
              <a:rPr kumimoji="0" lang="cs-CZ" sz="2000" b="1" i="0" u="sng" strike="noStrike" cap="none" normalizeH="0" baseline="0" dirty="0" err="1">
                <a:ln>
                  <a:noFill/>
                </a:ln>
                <a:solidFill>
                  <a:srgbClr val="548DD4"/>
                </a:solidFill>
                <a:effectLst/>
                <a:latin typeface="Arial Narrow" pitchFamily="34" charset="0"/>
                <a:ea typeface="Times New Roman" pitchFamily="18" charset="0"/>
              </a:rPr>
              <a:t>Semenkův</a:t>
            </a:r>
            <a:r>
              <a:rPr kumimoji="0" lang="cs-CZ" sz="2000" b="1" i="0" u="sng" strike="noStrike" cap="none" normalizeH="0" baseline="0" dirty="0">
                <a:ln>
                  <a:noFill/>
                </a:ln>
                <a:solidFill>
                  <a:srgbClr val="548DD4"/>
                </a:solidFill>
                <a:effectLst/>
                <a:latin typeface="Arial Narrow" pitchFamily="34" charset="0"/>
                <a:ea typeface="Times New Roman" pitchFamily="18" charset="0"/>
              </a:rPr>
              <a:t> kritický hlas ničím diametrálně odlišným od jiných kritických hlasů té doby, včetně těch „</a:t>
            </a:r>
            <a:r>
              <a:rPr kumimoji="0" lang="cs-CZ" sz="2000" b="1" i="0" u="sng" strike="noStrike" cap="none" normalizeH="0" baseline="0" dirty="0" err="1">
                <a:ln>
                  <a:noFill/>
                </a:ln>
                <a:solidFill>
                  <a:srgbClr val="548DD4"/>
                </a:solidFill>
                <a:effectLst/>
                <a:latin typeface="Arial Narrow" pitchFamily="34" charset="0"/>
                <a:ea typeface="Times New Roman" pitchFamily="18" charset="0"/>
              </a:rPr>
              <a:t>chaťanských</a:t>
            </a:r>
            <a:r>
              <a:rPr kumimoji="0" lang="cs-CZ" sz="2000" b="1" i="0" u="sng" strike="noStrike" cap="none" normalizeH="0" baseline="0" dirty="0">
                <a:ln>
                  <a:noFill/>
                </a:ln>
                <a:solidFill>
                  <a:srgbClr val="548DD4"/>
                </a:solidFill>
                <a:effectLst/>
                <a:latin typeface="Arial Narrow" pitchFamily="34" charset="0"/>
                <a:ea typeface="Times New Roman" pitchFamily="18" charset="0"/>
              </a:rPr>
              <a:t>“, kteří byli </a:t>
            </a:r>
            <a:r>
              <a:rPr kumimoji="0" lang="cs-CZ" sz="2000" b="1" i="0" u="none" strike="noStrike" cap="none" normalizeH="0" baseline="0" dirty="0">
                <a:ln>
                  <a:noFill/>
                </a:ln>
                <a:solidFill>
                  <a:srgbClr val="548DD4"/>
                </a:solidFill>
                <a:effectLst/>
                <a:latin typeface="Arial Narrow" pitchFamily="34" charset="0"/>
                <a:ea typeface="Times New Roman" pitchFamily="18" charset="0"/>
              </a:rPr>
              <a:t>tehdy nejradikálnější silou, vedli bitvy se „starým pokolením“, kritizovali úzkoprsé ukrajinofilství, malost předchozí literární tradice, kterou považovali za „mdlý etnografický produkt slabě rozvinutého národního ducha“.</a:t>
            </a:r>
            <a:endParaRPr kumimoji="0" lang="cs-CZ" sz="2000" b="0" i="0" u="none" strike="noStrike" cap="none" normalizeH="0" baseline="0" dirty="0">
              <a:ln>
                <a:noFill/>
              </a:ln>
              <a:solidFill>
                <a:schemeClr val="tx1"/>
              </a:solidFill>
              <a:effectLst/>
              <a:latin typeface="Arial" pitchFamily="34" charset="0"/>
            </a:endParaRPr>
          </a:p>
        </p:txBody>
      </p:sp>
      <p:sp>
        <p:nvSpPr>
          <p:cNvPr id="36867" name="Rectangle 3"/>
          <p:cNvSpPr>
            <a:spLocks noChangeArrowheads="1"/>
          </p:cNvSpPr>
          <p:nvPr/>
        </p:nvSpPr>
        <p:spPr bwMode="auto">
          <a:xfrm>
            <a:off x="428596" y="3571876"/>
            <a:ext cx="84296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1" i="0" u="none" strike="noStrike" cap="none" normalizeH="0" baseline="0" dirty="0">
                <a:ln>
                  <a:noFill/>
                </a:ln>
                <a:effectLst/>
                <a:latin typeface="Arial Narrow" pitchFamily="34" charset="0"/>
                <a:ea typeface="Times New Roman" pitchFamily="18" charset="0"/>
              </a:rPr>
              <a:t>Jak „</a:t>
            </a:r>
            <a:r>
              <a:rPr kumimoji="0" lang="cs-CZ" sz="2000" b="1" i="0" u="none" strike="noStrike" cap="none" normalizeH="0" baseline="0" dirty="0" err="1">
                <a:ln>
                  <a:noFill/>
                </a:ln>
                <a:effectLst/>
                <a:latin typeface="Arial Narrow" pitchFamily="34" charset="0"/>
                <a:ea typeface="Times New Roman" pitchFamily="18" charset="0"/>
              </a:rPr>
              <a:t>chaťané</a:t>
            </a:r>
            <a:r>
              <a:rPr kumimoji="0" lang="cs-CZ" sz="2000" b="1" i="0" u="none" strike="noStrike" cap="none" normalizeH="0" baseline="0" dirty="0">
                <a:ln>
                  <a:noFill/>
                </a:ln>
                <a:effectLst/>
                <a:latin typeface="Arial Narrow" pitchFamily="34" charset="0"/>
                <a:ea typeface="Times New Roman" pitchFamily="18" charset="0"/>
              </a:rPr>
              <a:t>“, tak i </a:t>
            </a:r>
            <a:r>
              <a:rPr kumimoji="0" lang="cs-CZ" sz="2000" b="1" i="0" u="none" strike="noStrike" cap="none" normalizeH="0" baseline="0" dirty="0" err="1">
                <a:ln>
                  <a:noFill/>
                </a:ln>
                <a:effectLst/>
                <a:latin typeface="Arial Narrow" pitchFamily="34" charset="0"/>
                <a:ea typeface="Times New Roman" pitchFamily="18" charset="0"/>
              </a:rPr>
              <a:t>Semenko</a:t>
            </a:r>
            <a:r>
              <a:rPr kumimoji="0" lang="cs-CZ" sz="2000" b="1" i="0" u="none" strike="noStrike" cap="none" normalizeH="0" baseline="0" dirty="0">
                <a:ln>
                  <a:noFill/>
                </a:ln>
                <a:effectLst/>
                <a:latin typeface="Arial Narrow" pitchFamily="34" charset="0"/>
                <a:ea typeface="Times New Roman" pitchFamily="18" charset="0"/>
              </a:rPr>
              <a:t> kritizovali bídnost ukrajinské literární tradice, kult, který banalizoval a degradoval T. </a:t>
            </a:r>
            <a:r>
              <a:rPr kumimoji="0" lang="cs-CZ" sz="2000" b="1" i="0" u="none" strike="noStrike" cap="none" normalizeH="0" baseline="0" dirty="0" err="1">
                <a:ln>
                  <a:noFill/>
                </a:ln>
                <a:effectLst/>
                <a:latin typeface="Arial Narrow" pitchFamily="34" charset="0"/>
                <a:ea typeface="Times New Roman" pitchFamily="18" charset="0"/>
              </a:rPr>
              <a:t>Ševčenka</a:t>
            </a:r>
            <a:r>
              <a:rPr kumimoji="0" lang="cs-CZ" sz="2000" b="1" i="0" u="none" strike="noStrike" cap="none" normalizeH="0" baseline="0" dirty="0">
                <a:ln>
                  <a:noFill/>
                </a:ln>
                <a:effectLst/>
                <a:latin typeface="Arial Narrow" pitchFamily="34" charset="0"/>
                <a:ea typeface="Times New Roman" pitchFamily="18" charset="0"/>
              </a:rPr>
              <a:t> a znemožňoval obnovení literatury.</a:t>
            </a:r>
            <a:endParaRPr kumimoji="0" lang="cs-CZ" sz="2000" b="0" i="0" u="none" strike="noStrike" cap="none" normalizeH="0" baseline="0" dirty="0">
              <a:ln>
                <a:noFill/>
              </a:ln>
              <a:effectLst/>
              <a:latin typeface="Arial" pitchFamily="34" charset="0"/>
            </a:endParaRPr>
          </a:p>
        </p:txBody>
      </p:sp>
      <p:sp>
        <p:nvSpPr>
          <p:cNvPr id="36868" name="Rectangle 4"/>
          <p:cNvSpPr>
            <a:spLocks noChangeArrowheads="1"/>
          </p:cNvSpPr>
          <p:nvPr/>
        </p:nvSpPr>
        <p:spPr bwMode="auto">
          <a:xfrm>
            <a:off x="428596" y="4357694"/>
            <a:ext cx="583685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4" indent="0" algn="just" fontAlgn="base">
              <a:spcBef>
                <a:spcPct val="0"/>
              </a:spcBef>
              <a:spcAft>
                <a:spcPct val="0"/>
              </a:spcAft>
              <a:buClr>
                <a:schemeClr val="tx1"/>
              </a:buClr>
              <a:tabLst>
                <a:tab pos="342900" algn="l"/>
                <a:tab pos="5943600" algn="l"/>
              </a:tabLst>
            </a:pPr>
            <a:r>
              <a:rPr lang="cs-CZ" sz="2000" b="1" dirty="0">
                <a:latin typeface="Arial Narrow" pitchFamily="34" charset="0"/>
                <a:ea typeface="Times New Roman" pitchFamily="18" charset="0"/>
              </a:rPr>
              <a:t>„</a:t>
            </a:r>
            <a:r>
              <a:rPr lang="cs-CZ" sz="2000" b="1" dirty="0" err="1">
                <a:latin typeface="Arial Narrow" pitchFamily="34" charset="0"/>
                <a:ea typeface="Times New Roman" pitchFamily="18" charset="0"/>
              </a:rPr>
              <a:t>Chaťané</a:t>
            </a:r>
            <a:r>
              <a:rPr lang="cs-CZ" sz="2000" b="1" dirty="0">
                <a:latin typeface="Arial Narrow" pitchFamily="34" charset="0"/>
                <a:ea typeface="Times New Roman" pitchFamily="18" charset="0"/>
              </a:rPr>
              <a:t>“ ve své podstatě vlastně netvrdili  nic jiného. </a:t>
            </a:r>
          </a:p>
        </p:txBody>
      </p:sp>
      <p:sp>
        <p:nvSpPr>
          <p:cNvPr id="8" name="Obdélník 7"/>
          <p:cNvSpPr/>
          <p:nvPr/>
        </p:nvSpPr>
        <p:spPr>
          <a:xfrm>
            <a:off x="428596" y="5000636"/>
            <a:ext cx="8358246" cy="1015663"/>
          </a:xfrm>
          <a:prstGeom prst="rect">
            <a:avLst/>
          </a:prstGeom>
        </p:spPr>
        <p:txBody>
          <a:bodyPr wrap="square">
            <a:spAutoFit/>
          </a:bodyPr>
          <a:lstStyle/>
          <a:p>
            <a:pPr algn="just"/>
            <a:r>
              <a:rPr lang="cs-CZ" sz="2000" b="1" dirty="0"/>
              <a:t>Ani ostrost jeho formulací nemůže být vysvětlením hysterické reakce, neboť  </a:t>
            </a:r>
            <a:r>
              <a:rPr lang="cs-CZ" sz="2000" b="1" dirty="0" err="1"/>
              <a:t>Jevšanovy</a:t>
            </a:r>
            <a:r>
              <a:rPr lang="cs-CZ" sz="2000" b="1" dirty="0"/>
              <a:t>,  </a:t>
            </a:r>
            <a:r>
              <a:rPr lang="cs-CZ" sz="2000" b="1" dirty="0" err="1"/>
              <a:t>Sribljanského</a:t>
            </a:r>
            <a:r>
              <a:rPr lang="cs-CZ" sz="2000" b="1" dirty="0"/>
              <a:t> a </a:t>
            </a:r>
            <a:r>
              <a:rPr lang="cs-CZ" sz="2000" b="1" dirty="0" err="1"/>
              <a:t>Tovkačevského</a:t>
            </a:r>
            <a:r>
              <a:rPr lang="cs-CZ" sz="2000" b="1" dirty="0"/>
              <a:t> formulace by bylo možno s těmi </a:t>
            </a:r>
            <a:r>
              <a:rPr lang="cs-CZ" sz="2000" b="1" dirty="0" err="1"/>
              <a:t>Semenkovými</a:t>
            </a:r>
            <a:r>
              <a:rPr lang="cs-CZ" sz="2000" b="1" dirty="0"/>
              <a:t> hravě zaměnit</a:t>
            </a: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ircle(in)">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circle(in)">
                                      <p:cBhvr>
                                        <p:cTn id="12" dur="20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circle(in)">
                                      <p:cBhvr>
                                        <p:cTn id="17" dur="20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F0DE283-E2C2-4517-BF2B-96929D805038}"/>
              </a:ext>
            </a:extLst>
          </p:cNvPr>
          <p:cNvSpPr txBox="1"/>
          <p:nvPr/>
        </p:nvSpPr>
        <p:spPr>
          <a:xfrm>
            <a:off x="701570" y="692696"/>
            <a:ext cx="7740860" cy="3985706"/>
          </a:xfrm>
          <a:prstGeom prst="rect">
            <a:avLst/>
          </a:prstGeom>
          <a:noFill/>
        </p:spPr>
        <p:txBody>
          <a:bodyPr wrap="square">
            <a:spAutoFit/>
          </a:bodyPr>
          <a:lstStyle/>
          <a:p>
            <a:pPr algn="just">
              <a:spcAft>
                <a:spcPts val="0"/>
              </a:spcAft>
              <a:tabLst>
                <a:tab pos="180340" algn="l"/>
                <a:tab pos="612775" algn="l"/>
                <a:tab pos="1260475" algn="ctr"/>
              </a:tabLst>
            </a:pPr>
            <a:r>
              <a:rPr lang="cs-CZ" sz="1800" dirty="0">
                <a:effectLst/>
                <a:latin typeface="Arial Narrow" panose="020B0606020202030204" pitchFamily="34" charset="0"/>
                <a:ea typeface="Times New Roman" panose="02020603050405020304" pitchFamily="18" charset="0"/>
              </a:rPr>
              <a:t>U </a:t>
            </a:r>
            <a:r>
              <a:rPr lang="cs-CZ" sz="1800" dirty="0">
                <a:solidFill>
                  <a:srgbClr val="C00000"/>
                </a:solidFill>
                <a:effectLst/>
                <a:latin typeface="Arial Narrow" panose="020B0606020202030204" pitchFamily="34" charset="0"/>
                <a:ea typeface="Times New Roman" panose="02020603050405020304" pitchFamily="18" charset="0"/>
              </a:rPr>
              <a:t>M. </a:t>
            </a:r>
            <a:r>
              <a:rPr lang="cs-CZ" sz="1800" dirty="0" err="1">
                <a:solidFill>
                  <a:srgbClr val="C00000"/>
                </a:solidFill>
                <a:effectLst/>
                <a:latin typeface="Arial Narrow" panose="020B0606020202030204" pitchFamily="34" charset="0"/>
                <a:ea typeface="Times New Roman" panose="02020603050405020304" pitchFamily="18" charset="0"/>
              </a:rPr>
              <a:t>Sribljanského</a:t>
            </a:r>
            <a:r>
              <a:rPr lang="cs-CZ" sz="1800" dirty="0">
                <a:effectLst/>
                <a:latin typeface="Arial Narrow" panose="020B0606020202030204" pitchFamily="34" charset="0"/>
                <a:ea typeface="Times New Roman" panose="02020603050405020304" pitchFamily="18" charset="0"/>
              </a:rPr>
              <a:t> nalezneme takovéto formulace:</a:t>
            </a:r>
            <a:r>
              <a:rPr lang="cs-CZ" sz="1100" dirty="0">
                <a:effectLst/>
                <a:latin typeface="Arial Narrow" panose="020B0606020202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800" i="1" dirty="0">
                <a:solidFill>
                  <a:srgbClr val="31849B"/>
                </a:solidFill>
                <a:effectLst/>
                <a:latin typeface="Arial Narrow" panose="020B0606020202030204" pitchFamily="34" charset="0"/>
                <a:ea typeface="Times New Roman" panose="02020603050405020304" pitchFamily="18" charset="0"/>
              </a:rPr>
              <a:t>„neukloníme se ... našim předkům, ... kteří nám nechali jako dědictví svou tupost, absenci principiálnosti, barbarství a temnotu. Nebudeme si vážit jejich „kulturní nekulturnosti“ ... Nemáme předky, kteří by byli hodni úcty, a ti, kteří jsou nehodni úcty, nám nejsou k ničemu.“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100" i="1" dirty="0">
                <a:effectLst/>
                <a:latin typeface="Arial Narrow" panose="020B0606020202030204" pitchFamily="34" charset="0"/>
                <a:ea typeface="Times New Roman" panose="02020603050405020304" pitchFamily="18" charset="0"/>
              </a:rPr>
              <a:t>„</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вклонимось</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нашим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предкам</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лишили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одно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наслідство</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свою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тупість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безпринципність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варварство</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тьму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пошануємо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їхньої</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культури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некультурности</a:t>
            </a:r>
            <a:r>
              <a:rPr lang="cs-CZ" sz="1100" i="1" dirty="0">
                <a:effectLst/>
                <a:latin typeface="Arial Narrow" panose="020B0606020202030204" pitchFamily="34" charset="0"/>
                <a:ea typeface="Times New Roman" panose="02020603050405020304" pitchFamily="18" charset="0"/>
              </a:rPr>
              <a:t>“ […]. У </a:t>
            </a:r>
            <a:r>
              <a:rPr lang="cs-CZ" sz="1100" i="1" dirty="0" err="1">
                <a:effectLst/>
                <a:latin typeface="Arial Narrow" panose="020B0606020202030204" pitchFamily="34" charset="0"/>
                <a:ea typeface="Times New Roman" panose="02020603050405020304" pitchFamily="18" charset="0"/>
              </a:rPr>
              <a:t>нас</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нема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предків</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гідних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пошани</a:t>
            </a:r>
            <a:r>
              <a:rPr lang="cs-CZ" sz="1100" i="1" dirty="0">
                <a:effectLst/>
                <a:latin typeface="Arial Narrow" panose="020B0606020202030204" pitchFamily="34" charset="0"/>
                <a:ea typeface="Times New Roman" panose="02020603050405020304" pitchFamily="18" charset="0"/>
              </a:rPr>
              <a:t>, а </a:t>
            </a:r>
            <a:r>
              <a:rPr lang="cs-CZ" sz="1100" i="1" dirty="0" err="1">
                <a:effectLst/>
                <a:latin typeface="Arial Narrow" panose="020B0606020202030204" pitchFamily="34" charset="0"/>
                <a:ea typeface="Times New Roman" panose="02020603050405020304" pitchFamily="18" charset="0"/>
              </a:rPr>
              <a:t>негідні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пошани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потрібні</a:t>
            </a:r>
            <a:r>
              <a:rPr lang="cs-CZ" sz="1100" i="1" dirty="0">
                <a:effectLst/>
                <a:latin typeface="Arial Narrow" panose="020B0606020202030204" pitchFamily="34" charset="0"/>
                <a:ea typeface="Times New Roman" panose="02020603050405020304" pitchFamily="18" charset="0"/>
              </a:rPr>
              <a:t>.“</a:t>
            </a:r>
            <a:r>
              <a:rPr lang="cs-CZ" sz="1100" dirty="0">
                <a:effectLst/>
                <a:latin typeface="Arial Narrow" panose="020B0606020202030204" pitchFamily="34" charset="0"/>
                <a:ea typeface="Times New Roman" panose="02020603050405020304" pitchFamily="18" charset="0"/>
              </a:rPr>
              <a:t> (</a:t>
            </a:r>
            <a:r>
              <a:rPr lang="cs-CZ" sz="1100" dirty="0" err="1">
                <a:effectLst/>
                <a:latin typeface="Arial Narrow" panose="020B0606020202030204" pitchFamily="34" charset="0"/>
                <a:ea typeface="Times New Roman" panose="02020603050405020304" pitchFamily="18" charset="0"/>
              </a:rPr>
              <a:t>Ільницький</a:t>
            </a:r>
            <a:r>
              <a:rPr lang="cs-CZ" sz="1100" dirty="0">
                <a:effectLst/>
                <a:latin typeface="Arial Narrow" panose="020B0606020202030204" pitchFamily="34" charset="0"/>
                <a:ea typeface="Times New Roman" panose="02020603050405020304" pitchFamily="18" charset="0"/>
              </a:rPr>
              <a:t>, s. 37). </a:t>
            </a:r>
            <a:endParaRPr lang="cs-CZ" sz="1800" dirty="0">
              <a:effectLst/>
              <a:latin typeface="Times New Roman" panose="02020603050405020304" pitchFamily="18" charset="0"/>
              <a:ea typeface="Times New Roman" panose="02020603050405020304" pitchFamily="18" charset="0"/>
            </a:endParaRPr>
          </a:p>
          <a:p>
            <a:pPr algn="just">
              <a:spcAft>
                <a:spcPts val="0"/>
              </a:spcAft>
              <a:tabLst>
                <a:tab pos="180340" algn="l"/>
                <a:tab pos="612775" algn="l"/>
                <a:tab pos="1260475" algn="ctr"/>
              </a:tabLst>
            </a:pPr>
            <a:endParaRPr lang="uk-UA" sz="1800" dirty="0">
              <a:effectLst/>
              <a:latin typeface="Arial Narrow" panose="020B0606020202030204" pitchFamily="34" charset="0"/>
              <a:ea typeface="Times New Roman" panose="02020603050405020304" pitchFamily="18" charset="0"/>
            </a:endParaRPr>
          </a:p>
          <a:p>
            <a:pPr algn="just">
              <a:spcAft>
                <a:spcPts val="0"/>
              </a:spcAft>
              <a:tabLst>
                <a:tab pos="180340" algn="l"/>
                <a:tab pos="612775" algn="l"/>
                <a:tab pos="1260475" algn="ctr"/>
              </a:tabLst>
            </a:pPr>
            <a:r>
              <a:rPr lang="cs-CZ" sz="1800" dirty="0">
                <a:effectLst/>
                <a:latin typeface="Arial Narrow" panose="020B0606020202030204" pitchFamily="34" charset="0"/>
                <a:ea typeface="Times New Roman" panose="02020603050405020304" pitchFamily="18" charset="0"/>
              </a:rPr>
              <a:t>O rok později </a:t>
            </a:r>
            <a:r>
              <a:rPr lang="cs-CZ" sz="1800" dirty="0" err="1">
                <a:solidFill>
                  <a:srgbClr val="C00000"/>
                </a:solidFill>
                <a:effectLst/>
                <a:latin typeface="Arial Narrow" panose="020B0606020202030204" pitchFamily="34" charset="0"/>
                <a:ea typeface="Times New Roman" panose="02020603050405020304" pitchFamily="18" charset="0"/>
              </a:rPr>
              <a:t>Semenko</a:t>
            </a:r>
            <a:r>
              <a:rPr lang="cs-CZ" sz="1800" dirty="0">
                <a:effectLst/>
                <a:latin typeface="Arial Narrow" panose="020B0606020202030204" pitchFamily="34" charset="0"/>
                <a:ea typeface="Times New Roman" panose="02020603050405020304" pitchFamily="18" charset="0"/>
              </a:rPr>
              <a:t> v předmluvě ke sbírce </a:t>
            </a:r>
            <a:r>
              <a:rPr lang="cs-CZ" sz="1800" i="1" dirty="0" err="1">
                <a:effectLst/>
                <a:latin typeface="Arial Narrow" panose="020B0606020202030204" pitchFamily="34" charset="0"/>
                <a:ea typeface="Times New Roman" panose="02020603050405020304" pitchFamily="18" charset="0"/>
              </a:rPr>
              <a:t>Кверофутуризм</a:t>
            </a:r>
            <a:r>
              <a:rPr lang="cs-CZ" sz="1800" dirty="0">
                <a:effectLst/>
                <a:latin typeface="Arial Narrow" panose="020B0606020202030204" pitchFamily="34" charset="0"/>
                <a:ea typeface="Times New Roman" panose="02020603050405020304" pitchFamily="18" charset="0"/>
              </a:rPr>
              <a:t> říká toto:</a:t>
            </a:r>
            <a:r>
              <a:rPr lang="cs-CZ" sz="1100" dirty="0">
                <a:effectLst/>
                <a:latin typeface="Arial Narrow" panose="020B0606020202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800" i="1" dirty="0">
                <a:solidFill>
                  <a:srgbClr val="31849B"/>
                </a:solidFill>
                <a:effectLst/>
                <a:latin typeface="Arial Narrow" panose="020B0606020202030204" pitchFamily="34" charset="0"/>
                <a:ea typeface="Times New Roman" panose="02020603050405020304" pitchFamily="18" charset="0"/>
              </a:rPr>
              <a:t>„Jen ať se naši otcové (kteří nám nic neodkázali), utěšují „rodným“ uměním, ať s ním dožijí, my, mládež jim ruku nepodáme.“</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100" i="1" dirty="0">
                <a:effectLst/>
                <a:latin typeface="Arial Narrow" panose="020B0606020202030204" pitchFamily="34" charset="0"/>
                <a:ea typeface="Times New Roman" panose="02020603050405020304" pitchFamily="18" charset="0"/>
              </a:rPr>
              <a:t>„</a:t>
            </a:r>
            <a:r>
              <a:rPr lang="cs-CZ" sz="1100" i="1" dirty="0" err="1">
                <a:effectLst/>
                <a:latin typeface="Arial Narrow" panose="020B0606020202030204" pitchFamily="34" charset="0"/>
                <a:ea typeface="Times New Roman" panose="02020603050405020304" pitchFamily="18" charset="0"/>
              </a:rPr>
              <a:t>Хай</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наші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батьки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дали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нічого</a:t>
            </a:r>
            <a:r>
              <a:rPr lang="cs-CZ" sz="1100" i="1" dirty="0">
                <a:effectLst/>
                <a:latin typeface="Arial Narrow" panose="020B0606020202030204" pitchFamily="34" charset="0"/>
                <a:ea typeface="Times New Roman" panose="02020603050405020304" pitchFamily="18" charset="0"/>
              </a:rPr>
              <a:t> в </a:t>
            </a:r>
            <a:r>
              <a:rPr lang="cs-CZ" sz="1100" i="1" dirty="0" err="1">
                <a:effectLst/>
                <a:latin typeface="Arial Narrow" panose="020B0606020202030204" pitchFamily="34" charset="0"/>
                <a:ea typeface="Times New Roman" panose="02020603050405020304" pitchFamily="18" charset="0"/>
              </a:rPr>
              <a:t>спадщину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втішають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рідним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мистецтвом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доживаючи</a:t>
            </a:r>
            <a:r>
              <a:rPr lang="cs-CZ" sz="1100" i="1" dirty="0">
                <a:effectLst/>
                <a:latin typeface="Arial Narrow" panose="020B0606020202030204" pitchFamily="34" charset="0"/>
                <a:ea typeface="Times New Roman" panose="02020603050405020304" pitchFamily="18" charset="0"/>
              </a:rPr>
              <a:t> з </a:t>
            </a:r>
            <a:r>
              <a:rPr lang="cs-CZ" sz="1100" i="1" dirty="0" err="1">
                <a:effectLst/>
                <a:latin typeface="Arial Narrow" panose="020B0606020202030204" pitchFamily="34" charset="0"/>
                <a:ea typeface="Times New Roman" panose="02020603050405020304" pitchFamily="18" charset="0"/>
              </a:rPr>
              <a:t>ним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вкупі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молодь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подамо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їм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руки</a:t>
            </a:r>
            <a:r>
              <a:rPr lang="cs-CZ" sz="1100" i="1" dirty="0">
                <a:effectLst/>
                <a:latin typeface="Arial Narrow" panose="020B0606020202030204" pitchFamily="34" charset="0"/>
                <a:ea typeface="Times New Roman" panose="02020603050405020304" pitchFamily="18" charset="0"/>
              </a:rPr>
              <a:t>.“</a:t>
            </a:r>
            <a:r>
              <a:rPr lang="cs-CZ" sz="1100" dirty="0">
                <a:effectLst/>
                <a:latin typeface="Arial Narrow" panose="020B0606020202030204" pitchFamily="34" charset="0"/>
                <a:ea typeface="Times New Roman" panose="02020603050405020304" pitchFamily="18" charset="0"/>
              </a:rPr>
              <a:t> (</a:t>
            </a:r>
            <a:r>
              <a:rPr lang="cs-CZ" sz="1100" dirty="0" err="1">
                <a:effectLst/>
                <a:latin typeface="Arial Narrow" panose="020B0606020202030204" pitchFamily="34" charset="0"/>
                <a:ea typeface="Times New Roman" panose="02020603050405020304" pitchFamily="18" charset="0"/>
              </a:rPr>
              <a:t>Семенко</a:t>
            </a:r>
            <a:r>
              <a:rPr lang="cs-CZ" sz="1100" dirty="0">
                <a:effectLst/>
                <a:latin typeface="Arial Narrow" panose="020B0606020202030204" pitchFamily="34" charset="0"/>
                <a:ea typeface="Times New Roman" panose="02020603050405020304" pitchFamily="18" charset="0"/>
              </a:rPr>
              <a:t>, </a:t>
            </a:r>
            <a:r>
              <a:rPr lang="cs-CZ" sz="1100" dirty="0" err="1">
                <a:effectLst/>
                <a:latin typeface="Arial Narrow" panose="020B0606020202030204" pitchFamily="34" charset="0"/>
                <a:ea typeface="Times New Roman" panose="02020603050405020304" pitchFamily="18" charset="0"/>
              </a:rPr>
              <a:t>Михайль</a:t>
            </a:r>
            <a:r>
              <a:rPr lang="cs-CZ" sz="1100"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Кверо-футурізм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Πоезопісні</a:t>
            </a:r>
            <a:r>
              <a:rPr lang="cs-CZ" sz="1100" dirty="0">
                <a:effectLst/>
                <a:latin typeface="Arial Narrow" panose="020B0606020202030204" pitchFamily="34" charset="0"/>
                <a:ea typeface="Times New Roman" panose="02020603050405020304" pitchFamily="18" charset="0"/>
              </a:rPr>
              <a:t>. </a:t>
            </a:r>
            <a:r>
              <a:rPr lang="cs-CZ" sz="1100" dirty="0" err="1">
                <a:effectLst/>
                <a:latin typeface="Arial Narrow" panose="020B0606020202030204" pitchFamily="34" charset="0"/>
                <a:ea typeface="Times New Roman" panose="02020603050405020304" pitchFamily="18" charset="0"/>
              </a:rPr>
              <a:t>Київ</a:t>
            </a:r>
            <a:r>
              <a:rPr lang="cs-CZ" sz="1100" dirty="0">
                <a:effectLst/>
                <a:latin typeface="Arial Narrow" panose="020B0606020202030204" pitchFamily="34" charset="0"/>
                <a:ea typeface="Times New Roman" panose="02020603050405020304" pitchFamily="18" charset="0"/>
              </a:rPr>
              <a:t>: </a:t>
            </a:r>
            <a:r>
              <a:rPr lang="cs-CZ" sz="1100" dirty="0" err="1">
                <a:effectLst/>
                <a:latin typeface="Arial Narrow" panose="020B0606020202030204" pitchFamily="34" charset="0"/>
                <a:ea typeface="Times New Roman" panose="02020603050405020304" pitchFamily="18" charset="0"/>
              </a:rPr>
              <a:t>Кверо</a:t>
            </a:r>
            <a:r>
              <a:rPr lang="cs-CZ" sz="1100" dirty="0">
                <a:effectLst/>
                <a:latin typeface="Arial Narrow" panose="020B0606020202030204" pitchFamily="34" charset="0"/>
                <a:ea typeface="Times New Roman" panose="02020603050405020304" pitchFamily="18" charset="0"/>
              </a:rPr>
              <a:t>, 1914, citováno podle: </a:t>
            </a:r>
            <a:r>
              <a:rPr lang="cs-CZ" sz="1100" dirty="0" err="1">
                <a:effectLst/>
                <a:latin typeface="Arial Narrow" panose="020B0606020202030204" pitchFamily="34" charset="0"/>
                <a:ea typeface="Times New Roman" panose="02020603050405020304" pitchFamily="18" charset="0"/>
              </a:rPr>
              <a:t>Ільницький</a:t>
            </a:r>
            <a:r>
              <a:rPr lang="cs-CZ" sz="1100" dirty="0">
                <a:effectLst/>
                <a:latin typeface="Arial Narrow" panose="020B0606020202030204" pitchFamily="34" charset="0"/>
                <a:ea typeface="Times New Roman" panose="02020603050405020304" pitchFamily="18" charset="0"/>
              </a:rPr>
              <a:t>, s. 29). </a:t>
            </a:r>
            <a:endParaRPr lang="cs-CZ" sz="1800" dirty="0">
              <a:effectLst/>
              <a:latin typeface="Times New Roman" panose="02020603050405020304" pitchFamily="18" charset="0"/>
              <a:ea typeface="Times New Roman" panose="02020603050405020304" pitchFamily="18" charset="0"/>
            </a:endParaRPr>
          </a:p>
          <a:p>
            <a:pPr algn="just">
              <a:spcAft>
                <a:spcPts val="0"/>
              </a:spcAft>
              <a:tabLst>
                <a:tab pos="180340" algn="l"/>
                <a:tab pos="612775" algn="l"/>
                <a:tab pos="1260475" algn="ctr"/>
              </a:tabLst>
            </a:pPr>
            <a:endParaRPr lang="uk-UA" sz="1800" dirty="0">
              <a:effectLst/>
              <a:latin typeface="Arial Narrow" panose="020B0606020202030204" pitchFamily="34" charset="0"/>
              <a:ea typeface="Times New Roman" panose="02020603050405020304" pitchFamily="18" charset="0"/>
            </a:endParaRPr>
          </a:p>
          <a:p>
            <a:pPr marL="2628900" indent="-2628900" algn="just">
              <a:spcAft>
                <a:spcPts val="0"/>
              </a:spcAft>
              <a:tabLst>
                <a:tab pos="5943600" algn="l"/>
              </a:tabLst>
            </a:pPr>
            <a:r>
              <a:rPr lang="cs-CZ"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81469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F73DA52-2E3A-4685-8FFA-29AAABBDD56D}"/>
              </a:ext>
            </a:extLst>
          </p:cNvPr>
          <p:cNvSpPr txBox="1"/>
          <p:nvPr/>
        </p:nvSpPr>
        <p:spPr>
          <a:xfrm>
            <a:off x="323528" y="548680"/>
            <a:ext cx="8424936" cy="5047536"/>
          </a:xfrm>
          <a:prstGeom prst="rect">
            <a:avLst/>
          </a:prstGeom>
          <a:noFill/>
        </p:spPr>
        <p:txBody>
          <a:bodyPr wrap="square">
            <a:spAutoFit/>
          </a:bodyPr>
          <a:lstStyle/>
          <a:p>
            <a:pPr algn="just">
              <a:spcAft>
                <a:spcPts val="0"/>
              </a:spcAft>
              <a:tabLst>
                <a:tab pos="180340" algn="l"/>
                <a:tab pos="612775" algn="l"/>
                <a:tab pos="1260475" algn="ctr"/>
              </a:tabLst>
            </a:pPr>
            <a:r>
              <a:rPr lang="cs-CZ" sz="1800" dirty="0">
                <a:effectLst/>
                <a:latin typeface="Arial Narrow" panose="020B0606020202030204" pitchFamily="34" charset="0"/>
                <a:ea typeface="Times New Roman" panose="02020603050405020304" pitchFamily="18" charset="0"/>
              </a:rPr>
              <a:t>Obdobně silné formulace se týkají kritiky Ševčenkova kultu. U </a:t>
            </a:r>
            <a:r>
              <a:rPr lang="cs-CZ" sz="1800" dirty="0" err="1">
                <a:solidFill>
                  <a:srgbClr val="C00000"/>
                </a:solidFill>
                <a:effectLst/>
                <a:latin typeface="Arial Narrow" panose="020B0606020202030204" pitchFamily="34" charset="0"/>
                <a:ea typeface="Times New Roman" panose="02020603050405020304" pitchFamily="18" charset="0"/>
              </a:rPr>
              <a:t>Jevšana</a:t>
            </a:r>
            <a:r>
              <a:rPr lang="cs-CZ" sz="1800" dirty="0">
                <a:effectLst/>
                <a:latin typeface="Arial Narrow" panose="020B0606020202030204" pitchFamily="34" charset="0"/>
                <a:ea typeface="Times New Roman" panose="02020603050405020304" pitchFamily="18" charset="0"/>
              </a:rPr>
              <a:t> objevíme takovouto větu:</a:t>
            </a:r>
            <a:r>
              <a:rPr lang="cs-CZ" sz="1100" dirty="0">
                <a:effectLst/>
                <a:latin typeface="Arial Narrow" panose="020B0606020202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800" i="1" dirty="0">
                <a:solidFill>
                  <a:srgbClr val="31849B"/>
                </a:solidFill>
                <a:effectLst/>
                <a:latin typeface="Arial Narrow" panose="020B0606020202030204" pitchFamily="34" charset="0"/>
                <a:ea typeface="Times New Roman" panose="02020603050405020304" pitchFamily="18" charset="0"/>
              </a:rPr>
              <a:t>„Každý rok pořádáme různé koncerty a večery, vyhlašujeme různé projevy, oblékáme si žlutomodré kokardy a zpíváme „Ještě nezahynula...“ a říkáme, že tím uctíváme památku Ševčenka. .... takovéto oficiální oslavy Ševčenka nás neposunuly ani o krok vpřed, nepřiblížily nás k básníkovi a jeho myšlenkám, - ale naučily nás jen falši! ... tak jsme se od Ševčenka doposud nic nenaučili, naučili jsme se jen obelhávat sami sebe a systematicky urážet jeho památku, a všechno to krásné, dobré a svaté, co řídí život všech vyšších duší.“</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100" i="1" dirty="0">
                <a:effectLst/>
                <a:latin typeface="Arial Narrow" panose="020B0606020202030204" pitchFamily="34" charset="0"/>
                <a:ea typeface="Times New Roman" panose="02020603050405020304" pitchFamily="18" charset="0"/>
              </a:rPr>
              <a:t>„</a:t>
            </a:r>
            <a:r>
              <a:rPr lang="cs-CZ" sz="1100" i="1" dirty="0" err="1">
                <a:effectLst/>
                <a:latin typeface="Arial Narrow" panose="020B0606020202030204" pitchFamily="34" charset="0"/>
                <a:ea typeface="Times New Roman" panose="02020603050405020304" pitchFamily="18" charset="0"/>
              </a:rPr>
              <a:t>Ми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уряджуємо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щороку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всякі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концерти</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вечорниці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виголошуємо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шумні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промови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убираємо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синьо-жовті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кокарди</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співаємо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вмерла</a:t>
            </a:r>
            <a:r>
              <a:rPr lang="cs-CZ" sz="1100" i="1" dirty="0">
                <a:effectLst/>
                <a:latin typeface="Arial Narrow" panose="020B0606020202030204" pitchFamily="34" charset="0"/>
                <a:ea typeface="Times New Roman" panose="02020603050405020304" pitchFamily="18" charset="0"/>
              </a:rPr>
              <a:t>“ - і </a:t>
            </a:r>
            <a:r>
              <a:rPr lang="cs-CZ" sz="1100" i="1" dirty="0" err="1">
                <a:effectLst/>
                <a:latin typeface="Arial Narrow" panose="020B0606020202030204" pitchFamily="34" charset="0"/>
                <a:ea typeface="Times New Roman" panose="02020603050405020304" pitchFamily="18" charset="0"/>
              </a:rPr>
              <a:t>кажемо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тим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шануємо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пам´ять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Шевченка</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таке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офіційне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святкування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посунуло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нас</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ані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кроку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наперед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поставило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нас</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ближче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поета</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його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думок</a:t>
            </a:r>
            <a:r>
              <a:rPr lang="cs-CZ" sz="1100" i="1" dirty="0">
                <a:effectLst/>
                <a:latin typeface="Arial Narrow" panose="020B0606020202030204" pitchFamily="34" charset="0"/>
                <a:ea typeface="Times New Roman" panose="02020603050405020304" pitchFamily="18" charset="0"/>
              </a:rPr>
              <a:t>, - а </a:t>
            </a:r>
            <a:r>
              <a:rPr lang="cs-CZ" sz="1100" i="1" dirty="0" err="1">
                <a:effectLst/>
                <a:latin typeface="Arial Narrow" panose="020B0606020202030204" pitchFamily="34" charset="0"/>
                <a:ea typeface="Times New Roman" panose="02020603050405020304" pitchFamily="18" charset="0"/>
              </a:rPr>
              <a:t>вивчило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нас</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тільки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облуди</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тaк</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від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досі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нічого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навчилися</a:t>
            </a:r>
            <a:r>
              <a:rPr lang="cs-CZ" sz="1100" i="1" dirty="0">
                <a:effectLst/>
                <a:latin typeface="Arial Narrow" panose="020B0606020202030204" pitchFamily="34" charset="0"/>
                <a:ea typeface="Times New Roman" panose="02020603050405020304" pitchFamily="18" charset="0"/>
              </a:rPr>
              <a:t>, а </a:t>
            </a:r>
            <a:r>
              <a:rPr lang="cs-CZ" sz="1100" i="1" dirty="0" err="1">
                <a:effectLst/>
                <a:latin typeface="Arial Narrow" panose="020B0606020202030204" pitchFamily="34" charset="0"/>
                <a:ea typeface="Times New Roman" panose="02020603050405020304" pitchFamily="18" charset="0"/>
              </a:rPr>
              <a:t>навчилися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тільки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обманювати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самих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себе</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ображати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систематично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лиш</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пам´ять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його</a:t>
            </a:r>
            <a:r>
              <a:rPr lang="cs-CZ" sz="1100" i="1" dirty="0">
                <a:effectLst/>
                <a:latin typeface="Arial Narrow" panose="020B0606020202030204" pitchFamily="34" charset="0"/>
                <a:ea typeface="Times New Roman" panose="02020603050405020304" pitchFamily="18" charset="0"/>
              </a:rPr>
              <a:t>, а </a:t>
            </a:r>
            <a:r>
              <a:rPr lang="cs-CZ" sz="1100" i="1" dirty="0" err="1">
                <a:effectLst/>
                <a:latin typeface="Arial Narrow" panose="020B0606020202030204" pitchFamily="34" charset="0"/>
                <a:ea typeface="Times New Roman" panose="02020603050405020304" pitchFamily="18" charset="0"/>
              </a:rPr>
              <a:t>все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гарне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добре</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святе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кермує</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життям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всіх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душ</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вищих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Євшан</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Микола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Тарас</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Київ</a:t>
            </a:r>
            <a:r>
              <a:rPr lang="cs-CZ" sz="1100" i="1" dirty="0">
                <a:effectLst/>
                <a:latin typeface="Arial Narrow" panose="020B0606020202030204" pitchFamily="34" charset="0"/>
                <a:ea typeface="Times New Roman" panose="02020603050405020304" pitchFamily="18" charset="0"/>
              </a:rPr>
              <a:t> 1911, citováno podle: </a:t>
            </a:r>
            <a:r>
              <a:rPr lang="cs-CZ" sz="1100" i="1" dirty="0" err="1">
                <a:effectLst/>
                <a:latin typeface="Arial Narrow" panose="020B0606020202030204" pitchFamily="34" charset="0"/>
                <a:ea typeface="Times New Roman" panose="02020603050405020304" pitchFamily="18" charset="0"/>
              </a:rPr>
              <a:t>Ільницький</a:t>
            </a:r>
            <a:r>
              <a:rPr lang="cs-CZ" sz="1100" i="1" dirty="0">
                <a:effectLst/>
                <a:latin typeface="Arial Narrow" panose="020B0606020202030204" pitchFamily="34" charset="0"/>
                <a:ea typeface="Times New Roman" panose="02020603050405020304" pitchFamily="18" charset="0"/>
              </a:rPr>
              <a:t>, s. 41).  </a:t>
            </a:r>
            <a:endParaRPr lang="cs-CZ" sz="1800" dirty="0">
              <a:effectLst/>
              <a:latin typeface="Times New Roman" panose="02020603050405020304" pitchFamily="18" charset="0"/>
              <a:ea typeface="Times New Roman" panose="02020603050405020304" pitchFamily="18" charset="0"/>
            </a:endParaRPr>
          </a:p>
          <a:p>
            <a:pPr algn="just">
              <a:spcAft>
                <a:spcPts val="0"/>
              </a:spcAft>
              <a:tabLst>
                <a:tab pos="180340" algn="l"/>
                <a:tab pos="612775" algn="l"/>
                <a:tab pos="1260475" algn="ctr"/>
              </a:tabLst>
            </a:pPr>
            <a:endParaRPr lang="uk-UA" sz="1800" dirty="0">
              <a:effectLst/>
              <a:latin typeface="Arial Narrow" panose="020B0606020202030204" pitchFamily="34" charset="0"/>
              <a:ea typeface="Times New Roman" panose="02020603050405020304" pitchFamily="18" charset="0"/>
            </a:endParaRPr>
          </a:p>
          <a:p>
            <a:pPr algn="just">
              <a:spcAft>
                <a:spcPts val="0"/>
              </a:spcAft>
              <a:tabLst>
                <a:tab pos="180340" algn="l"/>
                <a:tab pos="612775" algn="l"/>
                <a:tab pos="1260475" algn="ctr"/>
              </a:tabLst>
            </a:pPr>
            <a:r>
              <a:rPr lang="cs-CZ" sz="1800" dirty="0">
                <a:effectLst/>
                <a:latin typeface="Arial Narrow" panose="020B0606020202030204" pitchFamily="34" charset="0"/>
                <a:ea typeface="Times New Roman" panose="02020603050405020304" pitchFamily="18" charset="0"/>
              </a:rPr>
              <a:t>U </a:t>
            </a:r>
            <a:r>
              <a:rPr lang="cs-CZ" sz="1800" dirty="0" err="1">
                <a:solidFill>
                  <a:srgbClr val="C00000"/>
                </a:solidFill>
                <a:effectLst/>
                <a:latin typeface="Arial Narrow" panose="020B0606020202030204" pitchFamily="34" charset="0"/>
                <a:ea typeface="Times New Roman" panose="02020603050405020304" pitchFamily="18" charset="0"/>
              </a:rPr>
              <a:t>Tovkačevského</a:t>
            </a:r>
            <a:r>
              <a:rPr lang="cs-CZ" sz="1800" dirty="0">
                <a:effectLst/>
                <a:latin typeface="Arial Narrow" panose="020B0606020202030204" pitchFamily="34" charset="0"/>
                <a:ea typeface="Times New Roman" panose="02020603050405020304" pitchFamily="18" charset="0"/>
              </a:rPr>
              <a:t> nalezneme takto nevybíravé formulace: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800" i="1" dirty="0">
                <a:solidFill>
                  <a:srgbClr val="31849B"/>
                </a:solidFill>
                <a:effectLst/>
                <a:latin typeface="Arial Narrow" panose="020B0606020202030204" pitchFamily="34" charset="0"/>
                <a:ea typeface="Times New Roman" panose="02020603050405020304" pitchFamily="18" charset="0"/>
              </a:rPr>
              <a:t>„Když si beru do rukou </a:t>
            </a:r>
            <a:r>
              <a:rPr lang="cs-CZ" sz="1800" i="1" dirty="0" err="1">
                <a:solidFill>
                  <a:srgbClr val="31849B"/>
                </a:solidFill>
                <a:effectLst/>
                <a:latin typeface="Arial Narrow" panose="020B0606020202030204" pitchFamily="34" charset="0"/>
                <a:ea typeface="Times New Roman" panose="02020603050405020304" pitchFamily="18" charset="0"/>
              </a:rPr>
              <a:t>Kobzara</a:t>
            </a:r>
            <a:r>
              <a:rPr lang="cs-CZ" sz="1800" i="1" dirty="0">
                <a:solidFill>
                  <a:srgbClr val="31849B"/>
                </a:solidFill>
                <a:effectLst/>
                <a:latin typeface="Arial Narrow" panose="020B0606020202030204" pitchFamily="34" charset="0"/>
                <a:ea typeface="Times New Roman" panose="02020603050405020304" pitchFamily="18" charset="0"/>
              </a:rPr>
              <a:t>, nemůžu se zbavit pocitu odporu. Vidím před sebou všechnu tu hnusnou čeládku, která pokálela svou špínou velké jméno, vidím velké černé otevřené huby a cítím smrad, když dýchají všechny ty odporné bytosti, které udělaly z velikého proroka svého proroka.“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100" i="1" dirty="0">
                <a:effectLst/>
                <a:latin typeface="Arial Narrow" panose="020B0606020202030204" pitchFamily="34" charset="0"/>
                <a:ea typeface="Times New Roman" panose="02020603050405020304" pitchFamily="18" charset="0"/>
              </a:rPr>
              <a:t>„</a:t>
            </a:r>
            <a:r>
              <a:rPr lang="cs-CZ" sz="1100" i="1" dirty="0" err="1">
                <a:effectLst/>
                <a:latin typeface="Arial Narrow" panose="020B0606020202030204" pitchFamily="34" charset="0"/>
                <a:ea typeface="Times New Roman" panose="02020603050405020304" pitchFamily="18" charset="0"/>
              </a:rPr>
              <a:t>Коли</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беру</a:t>
            </a:r>
            <a:r>
              <a:rPr lang="cs-CZ" sz="1100" i="1" dirty="0">
                <a:effectLst/>
                <a:latin typeface="Arial Narrow" panose="020B0606020202030204" pitchFamily="34" charset="0"/>
                <a:ea typeface="Times New Roman" panose="02020603050405020304" pitchFamily="18" charset="0"/>
              </a:rPr>
              <a:t> в </a:t>
            </a:r>
            <a:r>
              <a:rPr lang="cs-CZ" sz="1100" i="1" dirty="0" err="1">
                <a:effectLst/>
                <a:latin typeface="Arial Narrow" panose="020B0606020202030204" pitchFamily="34" charset="0"/>
                <a:ea typeface="Times New Roman" panose="02020603050405020304" pitchFamily="18" charset="0"/>
              </a:rPr>
              <a:t>руки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Кобзар</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можу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позбутись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почуття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обридження</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бачу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перед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собою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всю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гнусну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челядь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окаляла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своїм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брудом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велике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ім´я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бачу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розкриті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чорні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пащі</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чую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смород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від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дихання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всіх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цих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потворних</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істот</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зробили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великого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пророка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своїм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пророком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Товкачевський</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Андрій</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Література</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наші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народники</a:t>
            </a:r>
            <a:r>
              <a:rPr lang="cs-CZ" sz="1100" i="1" dirty="0">
                <a:effectLst/>
                <a:latin typeface="Arial Narrow" panose="020B0606020202030204" pitchFamily="34" charset="0"/>
                <a:ea typeface="Times New Roman" panose="02020603050405020304" pitchFamily="18" charset="0"/>
              </a:rPr>
              <a:t>’“. УХ, 1911, č. 9, citováno podle </a:t>
            </a:r>
            <a:r>
              <a:rPr lang="cs-CZ" sz="1100" i="1" dirty="0" err="1">
                <a:effectLst/>
                <a:latin typeface="Arial Narrow" panose="020B0606020202030204" pitchFamily="34" charset="0"/>
                <a:ea typeface="Times New Roman" panose="02020603050405020304" pitchFamily="18" charset="0"/>
              </a:rPr>
              <a:t>Ільницький</a:t>
            </a:r>
            <a:r>
              <a:rPr lang="cs-CZ" sz="1100" i="1" dirty="0">
                <a:effectLst/>
                <a:latin typeface="Arial Narrow" panose="020B0606020202030204" pitchFamily="34" charset="0"/>
                <a:ea typeface="Times New Roman" panose="02020603050405020304" pitchFamily="18" charset="0"/>
              </a:rPr>
              <a:t>, s. 41). </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652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4BA4C78-AC6A-4AC8-AA43-44FC13611D69}"/>
              </a:ext>
            </a:extLst>
          </p:cNvPr>
          <p:cNvSpPr txBox="1"/>
          <p:nvPr/>
        </p:nvSpPr>
        <p:spPr>
          <a:xfrm>
            <a:off x="611560" y="332656"/>
            <a:ext cx="8208912" cy="2600712"/>
          </a:xfrm>
          <a:prstGeom prst="rect">
            <a:avLst/>
          </a:prstGeom>
          <a:noFill/>
        </p:spPr>
        <p:txBody>
          <a:bodyPr wrap="square">
            <a:spAutoFit/>
          </a:bodyPr>
          <a:lstStyle/>
          <a:p>
            <a:pPr algn="just">
              <a:spcAft>
                <a:spcPts val="0"/>
              </a:spcAft>
              <a:tabLst>
                <a:tab pos="180340" algn="l"/>
                <a:tab pos="612775" algn="l"/>
                <a:tab pos="1260475" algn="ctr"/>
              </a:tabLst>
            </a:pPr>
            <a:r>
              <a:rPr lang="cs-CZ" sz="1800" dirty="0">
                <a:effectLst/>
                <a:latin typeface="Arial Narrow" panose="020B0606020202030204" pitchFamily="34" charset="0"/>
                <a:ea typeface="Times New Roman" panose="02020603050405020304" pitchFamily="18" charset="0"/>
              </a:rPr>
              <a:t>Ve srovnání s tímto úryvkem nevyznívá </a:t>
            </a:r>
            <a:r>
              <a:rPr lang="cs-CZ" sz="1800" dirty="0" err="1">
                <a:solidFill>
                  <a:srgbClr val="C00000"/>
                </a:solidFill>
                <a:effectLst/>
                <a:latin typeface="Arial Narrow" panose="020B0606020202030204" pitchFamily="34" charset="0"/>
                <a:ea typeface="Times New Roman" panose="02020603050405020304" pitchFamily="18" charset="0"/>
              </a:rPr>
              <a:t>Semenkova</a:t>
            </a:r>
            <a:r>
              <a:rPr lang="cs-CZ" sz="1800" dirty="0">
                <a:effectLst/>
                <a:latin typeface="Arial Narrow" panose="020B0606020202030204" pitchFamily="34" charset="0"/>
                <a:ea typeface="Times New Roman" panose="02020603050405020304" pitchFamily="18" charset="0"/>
              </a:rPr>
              <a:t> kritika o nic silněji: </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800" i="1" dirty="0">
                <a:solidFill>
                  <a:srgbClr val="31849B"/>
                </a:solidFill>
                <a:effectLst/>
                <a:latin typeface="Arial Narrow" panose="020B0606020202030204" pitchFamily="34" charset="0"/>
                <a:ea typeface="Times New Roman" panose="02020603050405020304" pitchFamily="18" charset="0"/>
              </a:rPr>
              <a:t>„Přinášíš mi umolousaného </a:t>
            </a:r>
            <a:r>
              <a:rPr lang="cs-CZ" sz="1800" i="1" dirty="0" err="1">
                <a:solidFill>
                  <a:srgbClr val="31849B"/>
                </a:solidFill>
                <a:effectLst/>
                <a:latin typeface="Arial Narrow" panose="020B0606020202030204" pitchFamily="34" charset="0"/>
                <a:ea typeface="Times New Roman" panose="02020603050405020304" pitchFamily="18" charset="0"/>
              </a:rPr>
              <a:t>Kobzara</a:t>
            </a:r>
            <a:r>
              <a:rPr lang="cs-CZ" sz="1800" i="1" dirty="0">
                <a:solidFill>
                  <a:srgbClr val="31849B"/>
                </a:solidFill>
                <a:effectLst/>
                <a:latin typeface="Arial Narrow" panose="020B0606020202030204" pitchFamily="34" charset="0"/>
                <a:ea typeface="Times New Roman" panose="02020603050405020304" pitchFamily="18" charset="0"/>
              </a:rPr>
              <a:t> a říkáš: to je mé umění. Člověče, stydím se za tebe ... A ty se držíš svého </a:t>
            </a:r>
            <a:r>
              <a:rPr lang="cs-CZ" sz="1800" i="1" dirty="0" err="1">
                <a:solidFill>
                  <a:srgbClr val="31849B"/>
                </a:solidFill>
                <a:effectLst/>
                <a:latin typeface="Arial Narrow" panose="020B0606020202030204" pitchFamily="34" charset="0"/>
                <a:ea typeface="Times New Roman" panose="02020603050405020304" pitchFamily="18" charset="0"/>
              </a:rPr>
              <a:t>Kobzara</a:t>
            </a:r>
            <a:r>
              <a:rPr lang="cs-CZ" sz="1800" i="1" dirty="0">
                <a:solidFill>
                  <a:srgbClr val="31849B"/>
                </a:solidFill>
                <a:effectLst/>
                <a:latin typeface="Arial Narrow" panose="020B0606020202030204" pitchFamily="34" charset="0"/>
                <a:ea typeface="Times New Roman" panose="02020603050405020304" pitchFamily="18" charset="0"/>
              </a:rPr>
              <a:t>, který páchne dehtem a sádlem. .... Koho to teď zajímá? Člověka primitivního. ... Jak můžu nyní uctívat Ševčenka, když vidím, že je pod mýma nohama? .... Přeji mu smrt. Vidíš, to jsou tvé jubilejní oslavy. To je všechno, co ze Ševčenka zbylo. Ale já si také dopřeju svou oslavu. Pálím svého </a:t>
            </a:r>
            <a:r>
              <a:rPr lang="cs-CZ" sz="1800" i="1" dirty="0" err="1">
                <a:solidFill>
                  <a:srgbClr val="31849B"/>
                </a:solidFill>
                <a:effectLst/>
                <a:latin typeface="Arial Narrow" panose="020B0606020202030204" pitchFamily="34" charset="0"/>
                <a:ea typeface="Times New Roman" panose="02020603050405020304" pitchFamily="18" charset="0"/>
              </a:rPr>
              <a:t>Kobzara</a:t>
            </a:r>
            <a:r>
              <a:rPr lang="cs-CZ" sz="1800" i="1" dirty="0">
                <a:solidFill>
                  <a:srgbClr val="31849B"/>
                </a:solidFill>
                <a:effectLst/>
                <a:latin typeface="Arial Narrow" panose="020B0606020202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 pos="540385" algn="l"/>
                <a:tab pos="612775" algn="l"/>
                <a:tab pos="1260475" algn="ctr"/>
              </a:tabLst>
            </a:pPr>
            <a:r>
              <a:rPr lang="cs-CZ" sz="1100" i="1" dirty="0">
                <a:effectLst/>
                <a:latin typeface="Arial Narrow" panose="020B0606020202030204" pitchFamily="34" charset="0"/>
                <a:ea typeface="Times New Roman" panose="02020603050405020304" pitchFamily="18" charset="0"/>
              </a:rPr>
              <a:t>„</a:t>
            </a:r>
            <a:r>
              <a:rPr lang="cs-CZ" sz="1100" i="1" dirty="0" err="1">
                <a:effectLst/>
                <a:latin typeface="Arial Narrow" panose="020B0606020202030204" pitchFamily="34" charset="0"/>
                <a:ea typeface="Times New Roman" panose="02020603050405020304" pitchFamily="18" charset="0"/>
              </a:rPr>
              <a:t>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підносиш</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мені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засмальцованого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Кобзаря</a:t>
            </a:r>
            <a:r>
              <a:rPr lang="cs-CZ" sz="1100" i="1" dirty="0">
                <a:effectLst/>
                <a:latin typeface="Arial Narrow" panose="020B0606020202030204" pitchFamily="34" charset="0"/>
                <a:ea typeface="Times New Roman" panose="02020603050405020304" pitchFamily="18" charset="0"/>
              </a:rPr>
              <a:t>“ й </a:t>
            </a:r>
            <a:r>
              <a:rPr lang="cs-CZ" sz="1100" i="1" dirty="0" err="1">
                <a:effectLst/>
                <a:latin typeface="Arial Narrow" panose="020B0606020202030204" pitchFamily="34" charset="0"/>
                <a:ea typeface="Times New Roman" panose="02020603050405020304" pitchFamily="18" charset="0"/>
              </a:rPr>
              <a:t>кажеш</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ось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моє</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мистецтво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Чоловіче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мені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за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тебе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соромно</a:t>
            </a:r>
            <a:r>
              <a:rPr lang="cs-CZ" sz="1100" i="1" dirty="0">
                <a:effectLst/>
                <a:latin typeface="Arial Narrow" panose="020B0606020202030204" pitchFamily="34" charset="0"/>
                <a:ea typeface="Times New Roman" panose="02020603050405020304" pitchFamily="18" charset="0"/>
              </a:rPr>
              <a:t>... […]  А </a:t>
            </a:r>
            <a:r>
              <a:rPr lang="cs-CZ" sz="1100" i="1" dirty="0" err="1">
                <a:effectLst/>
                <a:latin typeface="Arial Narrow" panose="020B0606020202030204" pitchFamily="34" charset="0"/>
                <a:ea typeface="Times New Roman" panose="02020603050405020304" pitchFamily="18" charset="0"/>
              </a:rPr>
              <a:t>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вхопивсь</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за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Кобзаря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від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якого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тхне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дьогтем</a:t>
            </a:r>
            <a:r>
              <a:rPr lang="cs-CZ" sz="1100" i="1" dirty="0">
                <a:effectLst/>
                <a:latin typeface="Arial Narrow" panose="020B0606020202030204" pitchFamily="34" charset="0"/>
                <a:ea typeface="Times New Roman" panose="02020603050405020304" pitchFamily="18" charset="0"/>
              </a:rPr>
              <a:t> і </a:t>
            </a:r>
            <a:r>
              <a:rPr lang="cs-CZ" sz="1100" i="1" dirty="0" err="1">
                <a:effectLst/>
                <a:latin typeface="Arial Narrow" panose="020B0606020202030204" pitchFamily="34" charset="0"/>
                <a:ea typeface="Times New Roman" panose="02020603050405020304" pitchFamily="18" charset="0"/>
              </a:rPr>
              <a:t>салом</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Хто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ним</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захоплюється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тепер</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Чоловік</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примітивний</a:t>
            </a:r>
            <a:r>
              <a:rPr lang="cs-CZ" sz="1100" i="1" dirty="0">
                <a:effectLst/>
                <a:latin typeface="Arial Narrow" panose="020B0606020202030204" pitchFamily="34" charset="0"/>
                <a:ea typeface="Times New Roman" panose="02020603050405020304" pitchFamily="18" charset="0"/>
              </a:rPr>
              <a:t>.  […]   </a:t>
            </a:r>
            <a:r>
              <a:rPr lang="cs-CZ" sz="1100" i="1" dirty="0" err="1">
                <a:effectLst/>
                <a:latin typeface="Arial Narrow" panose="020B0606020202030204" pitchFamily="34" charset="0"/>
                <a:ea typeface="Times New Roman" panose="02020603050405020304" pitchFamily="18" charset="0"/>
              </a:rPr>
              <a:t>Як</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можу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шанувати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тепер</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коли</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бачу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він</a:t>
            </a:r>
            <a:r>
              <a:rPr lang="cs-CZ" sz="1100" i="1" dirty="0">
                <a:effectLst/>
                <a:latin typeface="Arial Narrow" panose="020B0606020202030204" pitchFamily="34" charset="0"/>
                <a:ea typeface="Times New Roman" panose="02020603050405020304" pitchFamily="18" charset="0"/>
              </a:rPr>
              <a:t> є </a:t>
            </a:r>
            <a:r>
              <a:rPr lang="cs-CZ" sz="1100" i="1" dirty="0" err="1">
                <a:effectLst/>
                <a:latin typeface="Arial Narrow" panose="020B0606020202030204" pitchFamily="34" charset="0"/>
                <a:ea typeface="Times New Roman" panose="02020603050405020304" pitchFamily="18" charset="0"/>
              </a:rPr>
              <a:t>під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моїми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ногами</a:t>
            </a:r>
            <a:r>
              <a:rPr lang="cs-CZ" sz="1100" i="1" dirty="0">
                <a:effectLst/>
                <a:latin typeface="Arial Narrow" panose="020B0606020202030204" pitchFamily="34" charset="0"/>
                <a:ea typeface="Times New Roman" panose="02020603050405020304" pitchFamily="18" charset="0"/>
              </a:rPr>
              <a:t>? […] Я </a:t>
            </a:r>
            <a:r>
              <a:rPr lang="cs-CZ" sz="1100" i="1" dirty="0" err="1">
                <a:effectLst/>
                <a:latin typeface="Arial Narrow" panose="020B0606020202030204" pitchFamily="34" charset="0"/>
                <a:ea typeface="Times New Roman" panose="02020603050405020304" pitchFamily="18" charset="0"/>
              </a:rPr>
              <a:t>бажаю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йому</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смерти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Такі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твої</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ювілейні</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свята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Отсе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все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що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лишилося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від</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Шевченка</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Але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не</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можу</a:t>
            </a:r>
            <a:r>
              <a:rPr lang="cs-CZ" sz="1100" i="1" dirty="0">
                <a:effectLst/>
                <a:latin typeface="Arial Narrow" panose="020B0606020202030204" pitchFamily="34" charset="0"/>
                <a:ea typeface="Times New Roman" panose="02020603050405020304" pitchFamily="18" charset="0"/>
              </a:rPr>
              <a:t> й я </a:t>
            </a:r>
            <a:r>
              <a:rPr lang="cs-CZ" sz="1100" i="1" dirty="0" err="1">
                <a:effectLst/>
                <a:latin typeface="Arial Narrow" panose="020B0606020202030204" pitchFamily="34" charset="0"/>
                <a:ea typeface="Times New Roman" panose="02020603050405020304" pitchFamily="18" charset="0"/>
              </a:rPr>
              <a:t>уникнути</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свого</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святкування</a:t>
            </a:r>
            <a:r>
              <a:rPr lang="cs-CZ" sz="1100" i="1" dirty="0">
                <a:effectLst/>
                <a:latin typeface="Arial Narrow" panose="020B0606020202030204" pitchFamily="34" charset="0"/>
                <a:ea typeface="Times New Roman" panose="02020603050405020304" pitchFamily="18" charset="0"/>
              </a:rPr>
              <a:t>. Я </a:t>
            </a:r>
            <a:r>
              <a:rPr lang="cs-CZ" sz="1100" i="1" dirty="0" err="1">
                <a:effectLst/>
                <a:latin typeface="Arial Narrow" panose="020B0606020202030204" pitchFamily="34" charset="0"/>
                <a:ea typeface="Times New Roman" panose="02020603050405020304" pitchFamily="18" charset="0"/>
              </a:rPr>
              <a:t>палю</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свій</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Кобзар</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Семенко</a:t>
            </a:r>
            <a:r>
              <a:rPr lang="cs-CZ" sz="1100" i="1" dirty="0">
                <a:effectLst/>
                <a:latin typeface="Arial Narrow" panose="020B0606020202030204" pitchFamily="34" charset="0"/>
                <a:ea typeface="Times New Roman" panose="02020603050405020304" pitchFamily="18" charset="0"/>
              </a:rPr>
              <a:t>, М. </a:t>
            </a:r>
            <a:r>
              <a:rPr lang="cs-CZ" sz="1100" i="1" dirty="0" err="1">
                <a:effectLst/>
                <a:latin typeface="Arial Narrow" panose="020B0606020202030204" pitchFamily="34" charset="0"/>
                <a:ea typeface="Times New Roman" panose="02020603050405020304" pitchFamily="18" charset="0"/>
              </a:rPr>
              <a:t>Дерзання</a:t>
            </a:r>
            <a:r>
              <a:rPr lang="cs-CZ" sz="1100" i="1" dirty="0">
                <a:effectLst/>
                <a:latin typeface="Arial Narrow" panose="020B0606020202030204" pitchFamily="34" charset="0"/>
                <a:ea typeface="Times New Roman" panose="02020603050405020304" pitchFamily="18" charset="0"/>
              </a:rPr>
              <a:t>. </a:t>
            </a:r>
            <a:r>
              <a:rPr lang="cs-CZ" sz="1100" i="1" dirty="0" err="1">
                <a:effectLst/>
                <a:latin typeface="Arial Narrow" panose="020B0606020202030204" pitchFamily="34" charset="0"/>
                <a:ea typeface="Times New Roman" panose="02020603050405020304" pitchFamily="18" charset="0"/>
              </a:rPr>
              <a:t>Київ</a:t>
            </a:r>
            <a:r>
              <a:rPr lang="cs-CZ" sz="1100" i="1" dirty="0">
                <a:effectLst/>
                <a:latin typeface="Arial Narrow" panose="020B0606020202030204" pitchFamily="34" charset="0"/>
                <a:ea typeface="Times New Roman" panose="02020603050405020304" pitchFamily="18" charset="0"/>
              </a:rPr>
              <a:t>, 1914, citováno podle: </a:t>
            </a:r>
            <a:r>
              <a:rPr lang="cs-CZ" sz="1100" i="1" dirty="0" err="1">
                <a:effectLst/>
                <a:latin typeface="Arial Narrow" panose="020B0606020202030204" pitchFamily="34" charset="0"/>
                <a:ea typeface="Times New Roman" panose="02020603050405020304" pitchFamily="18" charset="0"/>
              </a:rPr>
              <a:t>Ільницький</a:t>
            </a:r>
            <a:r>
              <a:rPr lang="cs-CZ" sz="1100" i="1" dirty="0">
                <a:effectLst/>
                <a:latin typeface="Arial Narrow" panose="020B0606020202030204" pitchFamily="34" charset="0"/>
                <a:ea typeface="Times New Roman" panose="02020603050405020304" pitchFamily="18" charset="0"/>
              </a:rPr>
              <a:t>, s. 28).</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3243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285728"/>
            <a:ext cx="4937570" cy="523220"/>
          </a:xfrm>
          <a:prstGeom prst="rect">
            <a:avLst/>
          </a:prstGeom>
          <a:solidFill>
            <a:schemeClr val="accent6">
              <a:lumMod val="40000"/>
              <a:lumOff val="60000"/>
            </a:schemeClr>
          </a:solidFill>
          <a:ln w="571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sz="2800" b="1" i="0" u="none" strike="noStrike" cap="none" normalizeH="0" baseline="0" dirty="0">
                <a:ln>
                  <a:noFill/>
                </a:ln>
                <a:solidFill>
                  <a:srgbClr val="FF0000"/>
                </a:solidFill>
                <a:effectLst/>
                <a:latin typeface="Arial Narrow" pitchFamily="34" charset="0"/>
                <a:ea typeface="Times New Roman" pitchFamily="18" charset="0"/>
              </a:rPr>
              <a:t>Proč tedy to agresivní odmítnutí? </a:t>
            </a:r>
            <a:endParaRPr kumimoji="0" lang="cs-CZ" sz="2800" b="0" i="0" u="none" strike="noStrike" cap="none" normalizeH="0" baseline="0" dirty="0">
              <a:ln>
                <a:noFill/>
              </a:ln>
              <a:solidFill>
                <a:srgbClr val="FF0000"/>
              </a:solidFill>
              <a:effectLst/>
              <a:latin typeface="Arial" pitchFamily="34" charset="0"/>
            </a:endParaRPr>
          </a:p>
        </p:txBody>
      </p:sp>
      <p:sp>
        <p:nvSpPr>
          <p:cNvPr id="37890" name="Rectangle 2"/>
          <p:cNvSpPr>
            <a:spLocks noChangeArrowheads="1"/>
          </p:cNvSpPr>
          <p:nvPr/>
        </p:nvSpPr>
        <p:spPr bwMode="auto">
          <a:xfrm>
            <a:off x="285720" y="1071546"/>
            <a:ext cx="85725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000" b="1" i="0" u="none" strike="noStrike" cap="none" normalizeH="0" baseline="0" dirty="0">
                <a:ln>
                  <a:noFill/>
                </a:ln>
                <a:effectLst/>
                <a:latin typeface="Arial Narrow" pitchFamily="34" charset="0"/>
                <a:ea typeface="Times New Roman" pitchFamily="18" charset="0"/>
              </a:rPr>
              <a:t>Důvod k agresivnímu odmítnutí musíme tedy hledat spíše v </a:t>
            </a:r>
            <a:r>
              <a:rPr kumimoji="0" lang="cs-CZ" sz="2000" b="1" i="0" u="sng" strike="noStrike" cap="none" normalizeH="0" baseline="0" dirty="0">
                <a:ln>
                  <a:noFill/>
                </a:ln>
                <a:effectLst/>
                <a:latin typeface="Arial Narrow" pitchFamily="34" charset="0"/>
                <a:ea typeface="Times New Roman" pitchFamily="18" charset="0"/>
              </a:rPr>
              <a:t>dobových okolnostech</a:t>
            </a:r>
            <a:r>
              <a:rPr kumimoji="0" lang="cs-CZ" sz="2000" b="1" i="0" u="none" strike="noStrike" cap="none" normalizeH="0" baseline="0" dirty="0">
                <a:ln>
                  <a:noFill/>
                </a:ln>
                <a:effectLst/>
                <a:latin typeface="Arial Narrow" pitchFamily="34" charset="0"/>
                <a:ea typeface="Times New Roman" pitchFamily="18" charset="0"/>
              </a:rPr>
              <a:t>: psal se totiž rok 1914, kdy byly ruskou vládou zakázány oslavy stoletého výročí </a:t>
            </a:r>
            <a:r>
              <a:rPr kumimoji="0" lang="cs-CZ" sz="2000" b="1" i="0" u="none" strike="noStrike" cap="none" normalizeH="0" baseline="0" dirty="0" err="1">
                <a:ln>
                  <a:noFill/>
                </a:ln>
                <a:effectLst/>
                <a:latin typeface="Arial Narrow" pitchFamily="34" charset="0"/>
                <a:ea typeface="Times New Roman" pitchFamily="18" charset="0"/>
              </a:rPr>
              <a:t>Ševčenkova</a:t>
            </a:r>
            <a:r>
              <a:rPr kumimoji="0" lang="cs-CZ" sz="2000" b="1" i="0" u="none" strike="noStrike" cap="none" normalizeH="0" baseline="0" dirty="0">
                <a:ln>
                  <a:noFill/>
                </a:ln>
                <a:effectLst/>
                <a:latin typeface="Arial Narrow" pitchFamily="34" charset="0"/>
                <a:ea typeface="Times New Roman" pitchFamily="18" charset="0"/>
              </a:rPr>
              <a:t> narození. </a:t>
            </a:r>
            <a:endParaRPr kumimoji="0" lang="cs-CZ" sz="2000" b="0" i="0" u="none" strike="noStrike" cap="none" normalizeH="0" baseline="0" dirty="0">
              <a:ln>
                <a:noFill/>
              </a:ln>
              <a:effectLst/>
              <a:latin typeface="Arial" pitchFamily="34" charset="0"/>
            </a:endParaRPr>
          </a:p>
          <a:p>
            <a:pPr marL="0" marR="0" lvl="4" algn="just" defTabSz="914400" rtl="0" eaLnBrk="0" fontAlgn="base" latinLnBrk="0" hangingPunct="0">
              <a:lnSpc>
                <a:spcPct val="100000"/>
              </a:lnSpc>
              <a:spcBef>
                <a:spcPct val="0"/>
              </a:spcBef>
              <a:spcAft>
                <a:spcPct val="0"/>
              </a:spcAft>
              <a:buClr>
                <a:schemeClr val="tx1"/>
              </a:buClr>
              <a:buSzTx/>
              <a:tabLst>
                <a:tab pos="342900" algn="l"/>
                <a:tab pos="5943600" algn="l"/>
              </a:tabLst>
            </a:pPr>
            <a:r>
              <a:rPr kumimoji="0" lang="cs-CZ" sz="2000" b="0" i="0" u="none" strike="noStrike" cap="none" normalizeH="0" baseline="0" dirty="0">
                <a:ln>
                  <a:noFill/>
                </a:ln>
                <a:effectLst/>
                <a:latin typeface="Arial Narrow" pitchFamily="34" charset="0"/>
                <a:ea typeface="Times New Roman" pitchFamily="18" charset="0"/>
              </a:rPr>
              <a:t>V tomto momentě znamenala kritika T. </a:t>
            </a:r>
            <a:r>
              <a:rPr kumimoji="0" lang="cs-CZ" sz="2000" b="0" i="0" u="none" strike="noStrike" cap="none" normalizeH="0" baseline="0" dirty="0" err="1">
                <a:ln>
                  <a:noFill/>
                </a:ln>
                <a:effectLst/>
                <a:latin typeface="Arial Narrow" pitchFamily="34" charset="0"/>
                <a:ea typeface="Times New Roman" pitchFamily="18" charset="0"/>
              </a:rPr>
              <a:t>Ševčenka</a:t>
            </a:r>
            <a:r>
              <a:rPr kumimoji="0" lang="cs-CZ" sz="2000" b="0" i="0" u="none" strike="noStrike" cap="none" normalizeH="0" baseline="0" dirty="0">
                <a:ln>
                  <a:noFill/>
                </a:ln>
                <a:effectLst/>
                <a:latin typeface="Arial Narrow" pitchFamily="34" charset="0"/>
                <a:ea typeface="Times New Roman" pitchFamily="18" charset="0"/>
              </a:rPr>
              <a:t> z vlastních řad něco zcela nepřístojného. </a:t>
            </a:r>
            <a:endParaRPr kumimoji="0" lang="cs-CZ" sz="2000" b="0" i="0" u="none" strike="noStrike" cap="none" normalizeH="0" baseline="0" dirty="0">
              <a:ln>
                <a:noFill/>
              </a:ln>
              <a:effectLst/>
              <a:latin typeface="Arial" pitchFamily="34" charset="0"/>
            </a:endParaRPr>
          </a:p>
          <a:p>
            <a:pPr marL="0" marR="0" lvl="4" algn="just" defTabSz="914400" rtl="0" eaLnBrk="0" fontAlgn="base" latinLnBrk="0" hangingPunct="0">
              <a:lnSpc>
                <a:spcPct val="100000"/>
              </a:lnSpc>
              <a:spcBef>
                <a:spcPct val="0"/>
              </a:spcBef>
              <a:spcAft>
                <a:spcPct val="0"/>
              </a:spcAft>
              <a:buClr>
                <a:schemeClr val="tx1"/>
              </a:buClr>
              <a:buSzTx/>
              <a:tabLst>
                <a:tab pos="342900" algn="l"/>
                <a:tab pos="5943600" algn="l"/>
              </a:tabLst>
            </a:pPr>
            <a:r>
              <a:rPr kumimoji="0" lang="cs-CZ" sz="2000" b="0" i="0" u="none" strike="noStrike" cap="none" normalizeH="0" baseline="0" dirty="0">
                <a:ln>
                  <a:noFill/>
                </a:ln>
                <a:effectLst/>
                <a:latin typeface="Arial Narrow" pitchFamily="34" charset="0"/>
                <a:ea typeface="Times New Roman" pitchFamily="18" charset="0"/>
              </a:rPr>
              <a:t>V době, kdy represe nedosahovaly takových rozměrů, mohli si sami Ukrajinci na </a:t>
            </a:r>
            <a:r>
              <a:rPr kumimoji="0" lang="cs-CZ" sz="2000" b="0" i="0" u="none" strike="noStrike" cap="none" normalizeH="0" baseline="0" dirty="0" err="1">
                <a:ln>
                  <a:noFill/>
                </a:ln>
                <a:effectLst/>
                <a:latin typeface="Arial Narrow" pitchFamily="34" charset="0"/>
                <a:ea typeface="Times New Roman" pitchFamily="18" charset="0"/>
              </a:rPr>
              <a:t>Ševčenka</a:t>
            </a:r>
            <a:r>
              <a:rPr kumimoji="0" lang="cs-CZ" sz="2000" b="0" i="0" u="none" strike="noStrike" cap="none" normalizeH="0" baseline="0" dirty="0">
                <a:ln>
                  <a:noFill/>
                </a:ln>
                <a:effectLst/>
                <a:latin typeface="Arial Narrow" pitchFamily="34" charset="0"/>
                <a:ea typeface="Times New Roman" pitchFamily="18" charset="0"/>
              </a:rPr>
              <a:t> dovolit sáhnut, ale ne v této citlivé situaci, kdy každé zavadění o membránu jména T. </a:t>
            </a:r>
            <a:r>
              <a:rPr kumimoji="0" lang="cs-CZ" sz="2000" b="0" i="0" u="none" strike="noStrike" cap="none" normalizeH="0" baseline="0" dirty="0" err="1">
                <a:ln>
                  <a:noFill/>
                </a:ln>
                <a:effectLst/>
                <a:latin typeface="Arial Narrow" pitchFamily="34" charset="0"/>
                <a:ea typeface="Times New Roman" pitchFamily="18" charset="0"/>
              </a:rPr>
              <a:t>Ševčenka</a:t>
            </a:r>
            <a:r>
              <a:rPr kumimoji="0" lang="cs-CZ" sz="2000" b="0" i="0" u="none" strike="noStrike" cap="none" normalizeH="0" baseline="0" dirty="0">
                <a:ln>
                  <a:noFill/>
                </a:ln>
                <a:effectLst/>
                <a:latin typeface="Arial Narrow" pitchFamily="34" charset="0"/>
                <a:ea typeface="Times New Roman" pitchFamily="18" charset="0"/>
              </a:rPr>
              <a:t> vyvolalo hluboké emotivní vibrace.</a:t>
            </a:r>
            <a:endParaRPr kumimoji="0" lang="cs-CZ" sz="2000" b="0" i="0" u="none" strike="noStrike" cap="none" normalizeH="0" baseline="0" dirty="0">
              <a:ln>
                <a:noFill/>
              </a:ln>
              <a:effectLst/>
              <a:latin typeface="Arial Narrow" pitchFamily="34" charset="0"/>
              <a:ea typeface="Times New Roman" pitchFamily="18" charset="0"/>
              <a:cs typeface="Times New Roman" pitchFamily="18" charset="0"/>
            </a:endParaRPr>
          </a:p>
        </p:txBody>
      </p:sp>
      <p:sp>
        <p:nvSpPr>
          <p:cNvPr id="37891" name="Rectangle 3"/>
          <p:cNvSpPr>
            <a:spLocks noChangeArrowheads="1"/>
          </p:cNvSpPr>
          <p:nvPr/>
        </p:nvSpPr>
        <p:spPr bwMode="auto">
          <a:xfrm>
            <a:off x="357158" y="3571876"/>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400" b="1" i="0" u="none" strike="noStrike" cap="none" normalizeH="0" baseline="0" dirty="0">
                <a:ln>
                  <a:noFill/>
                </a:ln>
                <a:solidFill>
                  <a:srgbClr val="548DD4"/>
                </a:solidFill>
                <a:effectLst/>
                <a:latin typeface="Arial Narrow" pitchFamily="34" charset="0"/>
                <a:ea typeface="Times New Roman" pitchFamily="18" charset="0"/>
              </a:rPr>
              <a:t>M. </a:t>
            </a:r>
            <a:r>
              <a:rPr kumimoji="0" lang="cs-CZ" sz="2400" b="1" i="0" u="none" strike="noStrike" cap="none" normalizeH="0" baseline="0" dirty="0" err="1">
                <a:ln>
                  <a:noFill/>
                </a:ln>
                <a:solidFill>
                  <a:srgbClr val="548DD4"/>
                </a:solidFill>
                <a:effectLst/>
                <a:latin typeface="Arial Narrow" pitchFamily="34" charset="0"/>
                <a:ea typeface="Times New Roman" pitchFamily="18" charset="0"/>
              </a:rPr>
              <a:t>Sribljanskyj</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 a M. </a:t>
            </a:r>
            <a:r>
              <a:rPr kumimoji="0" lang="cs-CZ" sz="2400" b="1" i="0" u="none" strike="noStrike" cap="none" normalizeH="0" baseline="0" dirty="0" err="1">
                <a:ln>
                  <a:noFill/>
                </a:ln>
                <a:solidFill>
                  <a:srgbClr val="548DD4"/>
                </a:solidFill>
                <a:effectLst/>
                <a:latin typeface="Arial Narrow" pitchFamily="34" charset="0"/>
                <a:ea typeface="Times New Roman" pitchFamily="18" charset="0"/>
              </a:rPr>
              <a:t>Jevšan</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 se domnívali, že </a:t>
            </a:r>
            <a:r>
              <a:rPr kumimoji="0" lang="cs-CZ" sz="2400" b="1" i="0" u="none" strike="noStrike" cap="none" normalizeH="0" baseline="0" dirty="0" err="1">
                <a:ln>
                  <a:noFill/>
                </a:ln>
                <a:solidFill>
                  <a:srgbClr val="548DD4"/>
                </a:solidFill>
                <a:effectLst/>
                <a:latin typeface="Arial Narrow" pitchFamily="34" charset="0"/>
                <a:ea typeface="Times New Roman" pitchFamily="18" charset="0"/>
              </a:rPr>
              <a:t>Semenko</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 nejenže útočí na ukrajinofilský syndrom, což by pro tyto kritiky samo o sobě nebylo ničím nepřípustným, ale že zachází dále: vznikal dojem, že </a:t>
            </a:r>
            <a:r>
              <a:rPr kumimoji="0" lang="cs-CZ" sz="2400" b="1" i="0" u="none" strike="noStrike" cap="none" normalizeH="0" baseline="0" dirty="0" err="1">
                <a:ln>
                  <a:noFill/>
                </a:ln>
                <a:solidFill>
                  <a:srgbClr val="548DD4"/>
                </a:solidFill>
                <a:effectLst/>
                <a:latin typeface="Arial Narrow" pitchFamily="34" charset="0"/>
                <a:ea typeface="Times New Roman" pitchFamily="18" charset="0"/>
              </a:rPr>
              <a:t>Semenko</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 zpochybňoval samu národní myšlenku, což byl jeden z důležitých „konstruktivních prvků teorie </a:t>
            </a:r>
            <a:r>
              <a:rPr kumimoji="0" lang="cs-CZ" sz="2400" b="1" i="1" u="none" strike="noStrike" cap="none" normalizeH="0" baseline="0" dirty="0">
                <a:ln>
                  <a:noFill/>
                </a:ln>
                <a:solidFill>
                  <a:srgbClr val="548DD4"/>
                </a:solidFill>
                <a:effectLst/>
                <a:latin typeface="Arial Narrow" pitchFamily="34" charset="0"/>
                <a:ea typeface="Times New Roman" pitchFamily="18" charset="0"/>
              </a:rPr>
              <a:t>УХ</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a:t>
            </a:r>
            <a:endParaRPr kumimoji="0" lang="cs-CZ" sz="2400" b="1" i="0" u="none" strike="noStrike" cap="none" normalizeH="0" baseline="0" dirty="0">
              <a:ln>
                <a:noFill/>
              </a:ln>
              <a:solidFill>
                <a:schemeClr val="tx1"/>
              </a:solidFill>
              <a:effectLst/>
              <a:latin typeface="Arial" pitchFamily="34" charset="0"/>
            </a:endParaRPr>
          </a:p>
        </p:txBody>
      </p:sp>
      <p:sp>
        <p:nvSpPr>
          <p:cNvPr id="37892" name="Rectangle 4"/>
          <p:cNvSpPr>
            <a:spLocks noChangeArrowheads="1"/>
          </p:cNvSpPr>
          <p:nvPr/>
        </p:nvSpPr>
        <p:spPr bwMode="auto">
          <a:xfrm>
            <a:off x="357158" y="5786454"/>
            <a:ext cx="8572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4" algn="just" defTabSz="914400" rtl="0" eaLnBrk="1" fontAlgn="base" latinLnBrk="0" hangingPunct="1">
              <a:lnSpc>
                <a:spcPct val="100000"/>
              </a:lnSpc>
              <a:spcBef>
                <a:spcPct val="0"/>
              </a:spcBef>
              <a:spcAft>
                <a:spcPct val="0"/>
              </a:spcAft>
              <a:buClr>
                <a:schemeClr val="tx1"/>
              </a:buClr>
              <a:buSzTx/>
              <a:tabLst>
                <a:tab pos="342900" algn="l"/>
                <a:tab pos="5943600" algn="l"/>
              </a:tabLst>
            </a:pPr>
            <a:r>
              <a:rPr kumimoji="0" lang="cs-CZ" sz="2400" b="1" i="0" u="sng" strike="noStrike" cap="none" normalizeH="0" baseline="0" dirty="0">
                <a:ln>
                  <a:noFill/>
                </a:ln>
                <a:effectLst/>
                <a:latin typeface="Arial Narrow" pitchFamily="34" charset="0"/>
                <a:ea typeface="Times New Roman" pitchFamily="18" charset="0"/>
              </a:rPr>
              <a:t>Druhý moment, který „</a:t>
            </a:r>
            <a:r>
              <a:rPr kumimoji="0" lang="cs-CZ" sz="2400" b="1" i="0" u="sng" strike="noStrike" cap="none" normalizeH="0" baseline="0" dirty="0" err="1">
                <a:ln>
                  <a:noFill/>
                </a:ln>
                <a:effectLst/>
                <a:latin typeface="Arial Narrow" pitchFamily="34" charset="0"/>
                <a:ea typeface="Times New Roman" pitchFamily="18" charset="0"/>
              </a:rPr>
              <a:t>chaťany</a:t>
            </a:r>
            <a:r>
              <a:rPr kumimoji="0" lang="cs-CZ" sz="2400" b="1" i="0" u="sng" strike="noStrike" cap="none" normalizeH="0" baseline="0" dirty="0">
                <a:ln>
                  <a:noFill/>
                </a:ln>
                <a:effectLst/>
                <a:latin typeface="Arial Narrow" pitchFamily="34" charset="0"/>
                <a:ea typeface="Times New Roman" pitchFamily="18" charset="0"/>
              </a:rPr>
              <a:t>“ rozdráždil, byla </a:t>
            </a:r>
            <a:r>
              <a:rPr kumimoji="0" lang="cs-CZ" sz="2400" b="1" i="0" u="sng" strike="noStrike" cap="none" normalizeH="0" baseline="0" dirty="0" err="1">
                <a:ln>
                  <a:noFill/>
                </a:ln>
                <a:effectLst/>
                <a:latin typeface="Arial Narrow" pitchFamily="34" charset="0"/>
                <a:ea typeface="Times New Roman" pitchFamily="18" charset="0"/>
              </a:rPr>
              <a:t>Semenkova</a:t>
            </a:r>
            <a:r>
              <a:rPr kumimoji="0" lang="cs-CZ" sz="2400" b="1" i="0" u="sng" strike="noStrike" cap="none" normalizeH="0" baseline="0" dirty="0">
                <a:ln>
                  <a:noFill/>
                </a:ln>
                <a:effectLst/>
                <a:latin typeface="Arial Narrow" pitchFamily="34" charset="0"/>
                <a:ea typeface="Times New Roman" pitchFamily="18" charset="0"/>
              </a:rPr>
              <a:t> koncepce umění. </a:t>
            </a:r>
            <a:endParaRPr kumimoji="0" lang="cs-CZ" sz="2400"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7889">
                                            <p:txEl>
                                              <p:pRg st="0" end="0"/>
                                            </p:txEl>
                                          </p:spTgt>
                                        </p:tgtEl>
                                        <p:attrNameLst>
                                          <p:attrName>style.color</p:attrName>
                                        </p:attrNameLst>
                                      </p:cBhvr>
                                      <p:to>
                                        <p:clrVal>
                                          <a:schemeClr val="accent2"/>
                                        </p:clrVal>
                                      </p:to>
                                    </p:set>
                                    <p:set>
                                      <p:cBhvr>
                                        <p:cTn id="7" dur="500" autoRev="1" fill="hold"/>
                                        <p:tgtEl>
                                          <p:spTgt spid="37889">
                                            <p:txEl>
                                              <p:pRg st="0" end="0"/>
                                            </p:txEl>
                                          </p:spTgt>
                                        </p:tgtEl>
                                        <p:attrNameLst>
                                          <p:attrName>fillcolor</p:attrName>
                                        </p:attrNameLst>
                                      </p:cBhvr>
                                      <p:to>
                                        <p:clrVal>
                                          <a:schemeClr val="accent2"/>
                                        </p:clrVal>
                                      </p:to>
                                    </p:set>
                                    <p:set>
                                      <p:cBhvr>
                                        <p:cTn id="8" dur="500" autoRev="1" fill="hold"/>
                                        <p:tgtEl>
                                          <p:spTgt spid="37889">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3" presetClass="emph" presetSubtype="0" fill="hold" grpId="0" nodeType="clickEffect">
                                  <p:stCondLst>
                                    <p:cond delay="0"/>
                                  </p:stCondLst>
                                  <p:childTnLst>
                                    <p:animClr clrSpc="hsl" dir="cw">
                                      <p:cBhvr override="childStyle">
                                        <p:cTn id="12" dur="500" fill="hold"/>
                                        <p:tgtEl>
                                          <p:spTgt spid="37889">
                                            <p:bg/>
                                          </p:spTgt>
                                        </p:tgtEl>
                                        <p:attrNameLst>
                                          <p:attrName>style.color</p:attrName>
                                        </p:attrNameLst>
                                      </p:cBhvr>
                                      <p:by>
                                        <p:hsl h="10842353" s="0" l="0"/>
                                      </p:by>
                                    </p:animClr>
                                    <p:animClr clrSpc="hsl" dir="cw">
                                      <p:cBhvr>
                                        <p:cTn id="13" dur="500" fill="hold"/>
                                        <p:tgtEl>
                                          <p:spTgt spid="37889">
                                            <p:bg/>
                                          </p:spTgt>
                                        </p:tgtEl>
                                        <p:attrNameLst>
                                          <p:attrName>fillcolor</p:attrName>
                                        </p:attrNameLst>
                                      </p:cBhvr>
                                      <p:by>
                                        <p:hsl h="10842353" s="0" l="0"/>
                                      </p:by>
                                    </p:animClr>
                                    <p:animClr clrSpc="hsl" dir="cw">
                                      <p:cBhvr>
                                        <p:cTn id="14" dur="500" fill="hold"/>
                                        <p:tgtEl>
                                          <p:spTgt spid="37889">
                                            <p:bg/>
                                          </p:spTgt>
                                        </p:tgtEl>
                                        <p:attrNameLst>
                                          <p:attrName>stroke.color</p:attrName>
                                        </p:attrNameLst>
                                      </p:cBhvr>
                                      <p:by>
                                        <p:hsl h="10842353" s="0" l="0"/>
                                      </p:by>
                                    </p:animClr>
                                    <p:set>
                                      <p:cBhvr>
                                        <p:cTn id="15" dur="500" fill="hold"/>
                                        <p:tgtEl>
                                          <p:spTgt spid="37889">
                                            <p:bg/>
                                          </p:spTgt>
                                        </p:tgtEl>
                                        <p:attrNameLst>
                                          <p:attrName>fill.type</p:attrName>
                                        </p:attrNameLst>
                                      </p:cBhvr>
                                      <p:to>
                                        <p:strVal val="solid"/>
                                      </p:to>
                                    </p:set>
                                  </p:childTnLst>
                                </p:cTn>
                              </p:par>
                              <p:par>
                                <p:cTn id="16" presetID="23" presetClass="emph" presetSubtype="0" fill="hold" grpId="0" nodeType="withEffect">
                                  <p:stCondLst>
                                    <p:cond delay="0"/>
                                  </p:stCondLst>
                                  <p:iterate type="lt">
                                    <p:tmPct val="0"/>
                                  </p:iterate>
                                  <p:childTnLst>
                                    <p:animClr clrSpc="hsl" dir="cw">
                                      <p:cBhvr override="childStyle">
                                        <p:cTn id="17" dur="500" fill="hold"/>
                                        <p:tgtEl>
                                          <p:spTgt spid="37889">
                                            <p:txEl>
                                              <p:pRg st="0" end="0"/>
                                            </p:txEl>
                                          </p:spTgt>
                                        </p:tgtEl>
                                        <p:attrNameLst>
                                          <p:attrName>style.color</p:attrName>
                                        </p:attrNameLst>
                                      </p:cBhvr>
                                      <p:by>
                                        <p:hsl h="10842353" s="0" l="0"/>
                                      </p:by>
                                    </p:animClr>
                                    <p:animClr clrSpc="hsl" dir="cw">
                                      <p:cBhvr>
                                        <p:cTn id="18" dur="500" fill="hold"/>
                                        <p:tgtEl>
                                          <p:spTgt spid="37889">
                                            <p:txEl>
                                              <p:pRg st="0" end="0"/>
                                            </p:txEl>
                                          </p:spTgt>
                                        </p:tgtEl>
                                        <p:attrNameLst>
                                          <p:attrName>fillcolor</p:attrName>
                                        </p:attrNameLst>
                                      </p:cBhvr>
                                      <p:by>
                                        <p:hsl h="10842353" s="0" l="0"/>
                                      </p:by>
                                    </p:animClr>
                                    <p:animClr clrSpc="hsl" dir="cw">
                                      <p:cBhvr>
                                        <p:cTn id="19" dur="500" fill="hold"/>
                                        <p:tgtEl>
                                          <p:spTgt spid="37889">
                                            <p:txEl>
                                              <p:pRg st="0" end="0"/>
                                            </p:txEl>
                                          </p:spTgt>
                                        </p:tgtEl>
                                        <p:attrNameLst>
                                          <p:attrName>stroke.color</p:attrName>
                                        </p:attrNameLst>
                                      </p:cBhvr>
                                      <p:by>
                                        <p:hsl h="10842353" s="0" l="0"/>
                                      </p:by>
                                    </p:animClr>
                                    <p:set>
                                      <p:cBhvr>
                                        <p:cTn id="20" dur="500" fill="hold"/>
                                        <p:tgtEl>
                                          <p:spTgt spid="37889">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7890"/>
                                        </p:tgtEl>
                                        <p:attrNameLst>
                                          <p:attrName>style.visibility</p:attrName>
                                        </p:attrNameLst>
                                      </p:cBhvr>
                                      <p:to>
                                        <p:strVal val="visible"/>
                                      </p:to>
                                    </p:set>
                                    <p:animEffect transition="in" filter="strips(downLeft)">
                                      <p:cBhvr>
                                        <p:cTn id="25" dur="500"/>
                                        <p:tgtEl>
                                          <p:spTgt spid="3789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7891"/>
                                        </p:tgtEl>
                                        <p:attrNameLst>
                                          <p:attrName>style.visibility</p:attrName>
                                        </p:attrNameLst>
                                      </p:cBhvr>
                                      <p:to>
                                        <p:strVal val="visible"/>
                                      </p:to>
                                    </p:set>
                                    <p:animEffect transition="in" filter="strips(downLeft)">
                                      <p:cBhvr>
                                        <p:cTn id="30" dur="500"/>
                                        <p:tgtEl>
                                          <p:spTgt spid="3789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37892"/>
                                        </p:tgtEl>
                                        <p:attrNameLst>
                                          <p:attrName>style.visibility</p:attrName>
                                        </p:attrNameLst>
                                      </p:cBhvr>
                                      <p:to>
                                        <p:strVal val="visible"/>
                                      </p:to>
                                    </p:set>
                                    <p:animEffect transition="in" filter="strips(downLeft)">
                                      <p:cBhvr>
                                        <p:cTn id="35"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allAtOnce" animBg="1"/>
      <p:bldP spid="37890" grpId="0"/>
      <p:bldP spid="37891" grpId="0"/>
      <p:bldP spid="378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14282" y="285728"/>
            <a:ext cx="567334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800" b="1" i="0" u="sng" strike="noStrike" cap="none" normalizeH="0" baseline="0" dirty="0">
                <a:ln>
                  <a:noFill/>
                </a:ln>
                <a:solidFill>
                  <a:srgbClr val="7030A0"/>
                </a:solidFill>
                <a:effectLst/>
                <a:latin typeface="Arial Narrow" pitchFamily="34" charset="0"/>
                <a:ea typeface="Times New Roman" pitchFamily="18" charset="0"/>
              </a:rPr>
              <a:t>Mechanismus </a:t>
            </a:r>
            <a:r>
              <a:rPr kumimoji="0" lang="cs-CZ" sz="2800" b="1" i="0" u="sng" strike="noStrike" cap="none" normalizeH="0" baseline="0" dirty="0" err="1">
                <a:ln>
                  <a:noFill/>
                </a:ln>
                <a:solidFill>
                  <a:srgbClr val="7030A0"/>
                </a:solidFill>
                <a:effectLst/>
                <a:latin typeface="Arial Narrow" pitchFamily="34" charset="0"/>
                <a:ea typeface="Times New Roman" pitchFamily="18" charset="0"/>
              </a:rPr>
              <a:t>narodnického</a:t>
            </a:r>
            <a:r>
              <a:rPr kumimoji="0" lang="cs-CZ" sz="2800" b="1" i="0" u="sng" strike="noStrike" cap="none" normalizeH="0" baseline="0" dirty="0">
                <a:ln>
                  <a:noFill/>
                </a:ln>
                <a:solidFill>
                  <a:srgbClr val="7030A0"/>
                </a:solidFill>
                <a:effectLst/>
                <a:latin typeface="Arial Narrow" pitchFamily="34" charset="0"/>
                <a:ea typeface="Times New Roman" pitchFamily="18" charset="0"/>
              </a:rPr>
              <a:t> komplexu </a:t>
            </a:r>
            <a:endParaRPr kumimoji="0" lang="cs-CZ" sz="2800" b="0" i="0" u="none" strike="noStrike" cap="none" normalizeH="0" baseline="0" dirty="0">
              <a:ln>
                <a:noFill/>
              </a:ln>
              <a:solidFill>
                <a:schemeClr val="tx1"/>
              </a:solidFill>
              <a:effectLst/>
              <a:latin typeface="Arial" pitchFamily="34" charset="0"/>
            </a:endParaRPr>
          </a:p>
        </p:txBody>
      </p:sp>
      <p:sp>
        <p:nvSpPr>
          <p:cNvPr id="38916" name="Rectangle 4"/>
          <p:cNvSpPr>
            <a:spLocks noChangeArrowheads="1"/>
          </p:cNvSpPr>
          <p:nvPr/>
        </p:nvSpPr>
        <p:spPr bwMode="auto">
          <a:xfrm>
            <a:off x="285720" y="928670"/>
            <a:ext cx="857256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5943600" algn="l"/>
              </a:tabLst>
            </a:pPr>
            <a:r>
              <a:rPr kumimoji="0" lang="cs-CZ" sz="2400" b="0" i="0" u="none" strike="noStrike" cap="none" normalizeH="0" baseline="0" dirty="0">
                <a:ln>
                  <a:noFill/>
                </a:ln>
                <a:solidFill>
                  <a:srgbClr val="548DD4"/>
                </a:solidFill>
                <a:effectLst/>
                <a:latin typeface="Arial Narrow" pitchFamily="34" charset="0"/>
                <a:ea typeface="Times New Roman" pitchFamily="18" charset="0"/>
              </a:rPr>
              <a:t>Většina současných kritiků se shoduje na tom, že </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ukrajinský „modernismus“ „zůstal nedokončeným, nezrealizovaným projektem“</a:t>
            </a:r>
            <a:r>
              <a:rPr kumimoji="0" lang="cs-CZ" sz="2400" b="0" i="0" u="none" strike="noStrike" cap="none" normalizeH="0" baseline="0" dirty="0">
                <a:ln>
                  <a:noFill/>
                </a:ln>
                <a:solidFill>
                  <a:srgbClr val="548DD4"/>
                </a:solidFill>
                <a:effectLst/>
                <a:latin typeface="Arial Narrow" pitchFamily="34" charset="0"/>
                <a:ea typeface="Times New Roman" pitchFamily="18" charset="0"/>
              </a:rPr>
              <a:t>; celý ukrajinský moderní diskurs přelomu století byl „poznačený </a:t>
            </a:r>
            <a:r>
              <a:rPr kumimoji="0" lang="cs-CZ" sz="2400" b="1" i="0" u="sng" strike="noStrike" cap="none" normalizeH="0" baseline="0" dirty="0">
                <a:ln>
                  <a:noFill/>
                </a:ln>
                <a:solidFill>
                  <a:srgbClr val="548DD4"/>
                </a:solidFill>
                <a:effectLst/>
                <a:latin typeface="Arial Narrow" pitchFamily="34" charset="0"/>
                <a:ea typeface="Times New Roman" pitchFamily="18" charset="0"/>
              </a:rPr>
              <a:t>nedotažeností, ambivalentností</a:t>
            </a:r>
            <a:r>
              <a:rPr kumimoji="0" lang="cs-CZ" sz="2400" b="0" i="0" u="none" strike="noStrike" cap="none" normalizeH="0" baseline="0" dirty="0">
                <a:ln>
                  <a:noFill/>
                </a:ln>
                <a:solidFill>
                  <a:srgbClr val="548DD4"/>
                </a:solidFill>
                <a:effectLst/>
                <a:latin typeface="Arial Narrow" pitchFamily="34" charset="0"/>
                <a:ea typeface="Times New Roman" pitchFamily="18" charset="0"/>
              </a:rPr>
              <a:t>.“ </a:t>
            </a:r>
            <a:endParaRPr kumimoji="0" lang="cs-CZ" sz="2400" b="0" i="0" u="none" strike="noStrike" cap="none" normalizeH="0" baseline="0" dirty="0">
              <a:ln>
                <a:noFill/>
              </a:ln>
              <a:solidFill>
                <a:schemeClr val="tx1"/>
              </a:solidFill>
              <a:effectLst/>
              <a:latin typeface="Arial" pitchFamily="34" charset="0"/>
            </a:endParaRPr>
          </a:p>
        </p:txBody>
      </p:sp>
      <p:sp>
        <p:nvSpPr>
          <p:cNvPr id="38917" name="Rectangle 5"/>
          <p:cNvSpPr>
            <a:spLocks noChangeArrowheads="1"/>
          </p:cNvSpPr>
          <p:nvPr/>
        </p:nvSpPr>
        <p:spPr bwMode="auto">
          <a:xfrm>
            <a:off x="0" y="2714620"/>
            <a:ext cx="88582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25488" marR="0" lvl="1" indent="-268288" algn="just" defTabSz="914400" rtl="0" eaLnBrk="1" fontAlgn="base" latinLnBrk="0" hangingPunct="1">
              <a:lnSpc>
                <a:spcPct val="100000"/>
              </a:lnSpc>
              <a:spcBef>
                <a:spcPct val="0"/>
              </a:spcBef>
              <a:spcAft>
                <a:spcPct val="0"/>
              </a:spcAft>
              <a:buClrTx/>
              <a:buSzTx/>
              <a:buFont typeface="Wingdings 2" pitchFamily="18" charset="2"/>
              <a:buChar char=""/>
              <a:tabLst>
                <a:tab pos="342900" algn="l"/>
                <a:tab pos="5943600" algn="l"/>
              </a:tabLst>
            </a:pPr>
            <a:r>
              <a:rPr kumimoji="0" lang="cs-CZ" b="0" i="0" u="none" strike="noStrike" cap="none" normalizeH="0" baseline="0" dirty="0">
                <a:ln>
                  <a:noFill/>
                </a:ln>
                <a:effectLst/>
                <a:latin typeface="Arial Narrow" pitchFamily="34" charset="0"/>
                <a:ea typeface="Times New Roman" pitchFamily="18" charset="0"/>
              </a:rPr>
              <a:t>Jedním z příznačných rysů zkoumaného období byla </a:t>
            </a:r>
            <a:r>
              <a:rPr kumimoji="0" lang="cs-CZ" b="1" i="0" u="sng" strike="noStrike" cap="none" normalizeH="0" baseline="0" dirty="0">
                <a:ln>
                  <a:noFill/>
                </a:ln>
                <a:effectLst/>
                <a:latin typeface="Arial Narrow" pitchFamily="34" charset="0"/>
                <a:ea typeface="Times New Roman" pitchFamily="18" charset="0"/>
              </a:rPr>
              <a:t>nechuť k odvážnější radikalizaci požadavků modernizace</a:t>
            </a:r>
            <a:r>
              <a:rPr kumimoji="0" lang="cs-CZ" b="0" i="0" u="none" strike="noStrike" cap="none" normalizeH="0" baseline="0" dirty="0">
                <a:ln>
                  <a:noFill/>
                </a:ln>
                <a:effectLst/>
                <a:latin typeface="Arial Narrow" pitchFamily="34" charset="0"/>
                <a:ea typeface="Times New Roman" pitchFamily="18" charset="0"/>
              </a:rPr>
              <a:t>. </a:t>
            </a:r>
            <a:endParaRPr kumimoji="0" lang="cs-CZ" b="0" i="0" u="none" strike="noStrike" cap="none" normalizeH="0" baseline="0" dirty="0">
              <a:ln>
                <a:noFill/>
              </a:ln>
              <a:effectLst/>
              <a:latin typeface="Arial" pitchFamily="34" charset="0"/>
            </a:endParaRPr>
          </a:p>
          <a:p>
            <a:pPr marL="725488" marR="0" lvl="1" indent="-268288" algn="just" defTabSz="914400" rtl="0" eaLnBrk="0" fontAlgn="base" latinLnBrk="0" hangingPunct="0">
              <a:lnSpc>
                <a:spcPct val="100000"/>
              </a:lnSpc>
              <a:spcBef>
                <a:spcPct val="0"/>
              </a:spcBef>
              <a:spcAft>
                <a:spcPct val="0"/>
              </a:spcAft>
              <a:buClrTx/>
              <a:buSzTx/>
              <a:buFont typeface="Wingdings 2" pitchFamily="18" charset="2"/>
              <a:buChar char=""/>
              <a:tabLst>
                <a:tab pos="342900" algn="l"/>
                <a:tab pos="5943600" algn="l"/>
              </a:tabLst>
            </a:pPr>
            <a:r>
              <a:rPr kumimoji="0" lang="cs-CZ" b="1" i="0" u="sng" strike="noStrike" cap="none" normalizeH="0" baseline="0" dirty="0">
                <a:ln>
                  <a:noFill/>
                </a:ln>
                <a:effectLst/>
                <a:latin typeface="Arial Narrow" pitchFamily="34" charset="0"/>
                <a:ea typeface="Times New Roman" pitchFamily="18" charset="0"/>
              </a:rPr>
              <a:t>Moderní individualismus a estetismus se tak zvláštním způsobem proplétaly s patriotistickými pocity a úctou k národnictví</a:t>
            </a:r>
            <a:r>
              <a:rPr kumimoji="0" lang="cs-CZ" b="0" i="0" u="none" strike="noStrike" cap="none" normalizeH="0" baseline="0" dirty="0">
                <a:ln>
                  <a:noFill/>
                </a:ln>
                <a:effectLst/>
                <a:latin typeface="Arial Narrow" pitchFamily="34" charset="0"/>
                <a:ea typeface="Times New Roman" pitchFamily="18" charset="0"/>
              </a:rPr>
              <a:t>. </a:t>
            </a:r>
            <a:endParaRPr kumimoji="0" lang="cs-CZ" b="0" i="0" u="none" strike="noStrike" cap="none" normalizeH="0" baseline="0" dirty="0">
              <a:ln>
                <a:noFill/>
              </a:ln>
              <a:effectLst/>
              <a:latin typeface="Arial" pitchFamily="34" charset="0"/>
            </a:endParaRPr>
          </a:p>
        </p:txBody>
      </p:sp>
      <p:sp>
        <p:nvSpPr>
          <p:cNvPr id="38918" name="Rectangle 6"/>
          <p:cNvSpPr>
            <a:spLocks noChangeArrowheads="1"/>
          </p:cNvSpPr>
          <p:nvPr/>
        </p:nvSpPr>
        <p:spPr bwMode="auto">
          <a:xfrm>
            <a:off x="0" y="3929066"/>
            <a:ext cx="892975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342900" algn="l"/>
                <a:tab pos="5943600" algn="l"/>
              </a:tabLst>
            </a:pPr>
            <a:r>
              <a:rPr kumimoji="0" lang="cs-CZ" sz="2400" b="1" i="0" u="none" strike="noStrike" cap="none" normalizeH="0" baseline="0" dirty="0">
                <a:ln>
                  <a:noFill/>
                </a:ln>
                <a:solidFill>
                  <a:srgbClr val="548DD4"/>
                </a:solidFill>
                <a:effectLst/>
                <a:latin typeface="Arial Narrow" pitchFamily="34" charset="0"/>
                <a:ea typeface="Times New Roman" pitchFamily="18" charset="0"/>
              </a:rPr>
              <a:t>Existoval zde jakýsi mechanismus „</a:t>
            </a:r>
            <a:r>
              <a:rPr kumimoji="0" lang="cs-CZ" sz="2400" b="1" i="0" u="none" strike="noStrike" cap="none" normalizeH="0" baseline="0" dirty="0" err="1">
                <a:ln>
                  <a:noFill/>
                </a:ln>
                <a:solidFill>
                  <a:srgbClr val="548DD4"/>
                </a:solidFill>
                <a:effectLst/>
                <a:latin typeface="Arial Narrow" pitchFamily="34" charset="0"/>
                <a:ea typeface="Times New Roman" pitchFamily="18" charset="0"/>
              </a:rPr>
              <a:t>národnického</a:t>
            </a:r>
            <a:r>
              <a:rPr kumimoji="0" lang="cs-CZ" sz="2400" b="1" i="0" u="none" strike="noStrike" cap="none" normalizeH="0" baseline="0" dirty="0">
                <a:ln>
                  <a:noFill/>
                </a:ln>
                <a:solidFill>
                  <a:srgbClr val="548DD4"/>
                </a:solidFill>
                <a:effectLst/>
                <a:latin typeface="Arial Narrow" pitchFamily="34" charset="0"/>
                <a:ea typeface="Times New Roman" pitchFamily="18" charset="0"/>
              </a:rPr>
              <a:t> komplexu“, který způsoboval, že se téměř nikdo nedokázal zbavit pocitu povinnosti vůči národu a provinění před vlastním národem. </a:t>
            </a:r>
            <a:endParaRPr kumimoji="0" lang="cs-CZ" sz="2400" b="1" i="0" u="none" strike="noStrike" cap="none" normalizeH="0" baseline="0" dirty="0">
              <a:ln>
                <a:noFill/>
              </a:ln>
              <a:solidFill>
                <a:schemeClr val="tx1"/>
              </a:solidFill>
              <a:effectLst/>
              <a:latin typeface="Arial" pitchFamily="34" charset="0"/>
            </a:endParaRPr>
          </a:p>
        </p:txBody>
      </p:sp>
      <p:sp>
        <p:nvSpPr>
          <p:cNvPr id="38919" name="Rectangle 7"/>
          <p:cNvSpPr>
            <a:spLocks noChangeArrowheads="1"/>
          </p:cNvSpPr>
          <p:nvPr/>
        </p:nvSpPr>
        <p:spPr bwMode="auto">
          <a:xfrm>
            <a:off x="0" y="5103674"/>
            <a:ext cx="85725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25488" lvl="1" indent="-268288" algn="just" fontAlgn="base">
              <a:spcBef>
                <a:spcPct val="0"/>
              </a:spcBef>
              <a:spcAft>
                <a:spcPct val="0"/>
              </a:spcAft>
              <a:buFont typeface="Wingdings 2" pitchFamily="18" charset="2"/>
              <a:buChar char=""/>
              <a:tabLst>
                <a:tab pos="342900" algn="l"/>
                <a:tab pos="5943600" algn="l"/>
              </a:tabLst>
            </a:pPr>
            <a:r>
              <a:rPr lang="cs-CZ" dirty="0">
                <a:latin typeface="Arial Narrow" pitchFamily="34" charset="0"/>
                <a:ea typeface="Times New Roman" pitchFamily="18" charset="0"/>
              </a:rPr>
              <a:t>Odtud pramenila  „nedůsledná konfrontace s </a:t>
            </a:r>
            <a:r>
              <a:rPr lang="cs-CZ" dirty="0" err="1">
                <a:latin typeface="Arial Narrow" pitchFamily="34" charset="0"/>
                <a:ea typeface="Times New Roman" pitchFamily="18" charset="0"/>
              </a:rPr>
              <a:t>národnickou</a:t>
            </a:r>
            <a:r>
              <a:rPr lang="cs-CZ" dirty="0">
                <a:latin typeface="Arial Narrow" pitchFamily="34" charset="0"/>
                <a:ea typeface="Times New Roman" pitchFamily="18" charset="0"/>
              </a:rPr>
              <a:t> filozofií tvorby“. </a:t>
            </a:r>
          </a:p>
          <a:p>
            <a:pPr marL="725488" lvl="1" indent="-268288" algn="just" eaLnBrk="0" fontAlgn="base" hangingPunct="0">
              <a:spcBef>
                <a:spcPct val="0"/>
              </a:spcBef>
              <a:spcAft>
                <a:spcPct val="0"/>
              </a:spcAft>
              <a:buFont typeface="Wingdings 2" pitchFamily="18" charset="2"/>
              <a:buChar char=""/>
              <a:tabLst>
                <a:tab pos="342900" algn="l"/>
                <a:tab pos="5943600" algn="l"/>
              </a:tabLst>
            </a:pPr>
            <a:r>
              <a:rPr lang="cs-CZ" dirty="0">
                <a:latin typeface="Arial Narrow" pitchFamily="34" charset="0"/>
                <a:ea typeface="Times New Roman" pitchFamily="18" charset="0"/>
              </a:rPr>
              <a:t>Nedošlo zde  k výraznějšímu generačnímu konfliktu, který by pročistil literární ovzduší.</a:t>
            </a:r>
          </a:p>
          <a:p>
            <a:pPr marL="725488" lvl="1" indent="-268288" algn="just" eaLnBrk="0" fontAlgn="base" hangingPunct="0">
              <a:spcBef>
                <a:spcPct val="0"/>
              </a:spcBef>
              <a:spcAft>
                <a:spcPct val="0"/>
              </a:spcAft>
              <a:buFont typeface="Wingdings 2" pitchFamily="18" charset="2"/>
              <a:buChar char=""/>
              <a:tabLst>
                <a:tab pos="342900" algn="l"/>
                <a:tab pos="5943600" algn="l"/>
              </a:tabLst>
            </a:pPr>
            <a:r>
              <a:rPr lang="cs-CZ" dirty="0">
                <a:latin typeface="Arial Narrow" pitchFamily="34" charset="0"/>
                <a:ea typeface="Times New Roman" pitchFamily="18" charset="0"/>
              </a:rPr>
              <a:t>Nevýraznost sporu se projevovala  i ve strachu z otevřeného vyjadřování myšlenek, jenž byl charakteristický téměř pro všechny představitele modernizujících tendencí.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down)">
                                      <p:cBhvr>
                                        <p:cTn id="7" dur="580">
                                          <p:stCondLst>
                                            <p:cond delay="0"/>
                                          </p:stCondLst>
                                        </p:cTn>
                                        <p:tgtEl>
                                          <p:spTgt spid="38916"/>
                                        </p:tgtEl>
                                      </p:cBhvr>
                                    </p:animEffect>
                                    <p:anim calcmode="lin" valueType="num">
                                      <p:cBhvr>
                                        <p:cTn id="8"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6"/>
                                        </p:tgtEl>
                                      </p:cBhvr>
                                      <p:to x="100000" y="60000"/>
                                    </p:animScale>
                                    <p:animScale>
                                      <p:cBhvr>
                                        <p:cTn id="14" dur="166" decel="50000">
                                          <p:stCondLst>
                                            <p:cond delay="676"/>
                                          </p:stCondLst>
                                        </p:cTn>
                                        <p:tgtEl>
                                          <p:spTgt spid="38916"/>
                                        </p:tgtEl>
                                      </p:cBhvr>
                                      <p:to x="100000" y="100000"/>
                                    </p:animScale>
                                    <p:animScale>
                                      <p:cBhvr>
                                        <p:cTn id="15" dur="26">
                                          <p:stCondLst>
                                            <p:cond delay="1312"/>
                                          </p:stCondLst>
                                        </p:cTn>
                                        <p:tgtEl>
                                          <p:spTgt spid="38916"/>
                                        </p:tgtEl>
                                      </p:cBhvr>
                                      <p:to x="100000" y="80000"/>
                                    </p:animScale>
                                    <p:animScale>
                                      <p:cBhvr>
                                        <p:cTn id="16" dur="166" decel="50000">
                                          <p:stCondLst>
                                            <p:cond delay="1338"/>
                                          </p:stCondLst>
                                        </p:cTn>
                                        <p:tgtEl>
                                          <p:spTgt spid="38916"/>
                                        </p:tgtEl>
                                      </p:cBhvr>
                                      <p:to x="100000" y="100000"/>
                                    </p:animScale>
                                    <p:animScale>
                                      <p:cBhvr>
                                        <p:cTn id="17" dur="26">
                                          <p:stCondLst>
                                            <p:cond delay="1642"/>
                                          </p:stCondLst>
                                        </p:cTn>
                                        <p:tgtEl>
                                          <p:spTgt spid="38916"/>
                                        </p:tgtEl>
                                      </p:cBhvr>
                                      <p:to x="100000" y="90000"/>
                                    </p:animScale>
                                    <p:animScale>
                                      <p:cBhvr>
                                        <p:cTn id="18" dur="166" decel="50000">
                                          <p:stCondLst>
                                            <p:cond delay="1668"/>
                                          </p:stCondLst>
                                        </p:cTn>
                                        <p:tgtEl>
                                          <p:spTgt spid="38916"/>
                                        </p:tgtEl>
                                      </p:cBhvr>
                                      <p:to x="100000" y="100000"/>
                                    </p:animScale>
                                    <p:animScale>
                                      <p:cBhvr>
                                        <p:cTn id="19" dur="26">
                                          <p:stCondLst>
                                            <p:cond delay="1808"/>
                                          </p:stCondLst>
                                        </p:cTn>
                                        <p:tgtEl>
                                          <p:spTgt spid="38916"/>
                                        </p:tgtEl>
                                      </p:cBhvr>
                                      <p:to x="100000" y="95000"/>
                                    </p:animScale>
                                    <p:animScale>
                                      <p:cBhvr>
                                        <p:cTn id="20" dur="166" decel="50000">
                                          <p:stCondLst>
                                            <p:cond delay="1834"/>
                                          </p:stCondLst>
                                        </p:cTn>
                                        <p:tgtEl>
                                          <p:spTgt spid="389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8917"/>
                                        </p:tgtEl>
                                        <p:attrNameLst>
                                          <p:attrName>style.visibility</p:attrName>
                                        </p:attrNameLst>
                                      </p:cBhvr>
                                      <p:to>
                                        <p:strVal val="visible"/>
                                      </p:to>
                                    </p:set>
                                    <p:animEffect transition="in" filter="wipe(down)">
                                      <p:cBhvr>
                                        <p:cTn id="25" dur="580">
                                          <p:stCondLst>
                                            <p:cond delay="0"/>
                                          </p:stCondLst>
                                        </p:cTn>
                                        <p:tgtEl>
                                          <p:spTgt spid="38917"/>
                                        </p:tgtEl>
                                      </p:cBhvr>
                                    </p:animEffect>
                                    <p:anim calcmode="lin" valueType="num">
                                      <p:cBhvr>
                                        <p:cTn id="26" dur="1822" tmFilter="0,0; 0.14,0.36; 0.43,0.73; 0.71,0.91; 1.0,1.0">
                                          <p:stCondLst>
                                            <p:cond delay="0"/>
                                          </p:stCondLst>
                                        </p:cTn>
                                        <p:tgtEl>
                                          <p:spTgt spid="389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89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89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89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8917"/>
                                        </p:tgtEl>
                                        <p:attrNameLst>
                                          <p:attrName>ppt_y</p:attrName>
                                        </p:attrNameLst>
                                      </p:cBhvr>
                                      <p:tavLst>
                                        <p:tav tm="0" fmla="#ppt_y-sin(pi*$)/81">
                                          <p:val>
                                            <p:fltVal val="0"/>
                                          </p:val>
                                        </p:tav>
                                        <p:tav tm="100000">
                                          <p:val>
                                            <p:fltVal val="1"/>
                                          </p:val>
                                        </p:tav>
                                      </p:tavLst>
                                    </p:anim>
                                    <p:animScale>
                                      <p:cBhvr>
                                        <p:cTn id="31" dur="26">
                                          <p:stCondLst>
                                            <p:cond delay="650"/>
                                          </p:stCondLst>
                                        </p:cTn>
                                        <p:tgtEl>
                                          <p:spTgt spid="38917"/>
                                        </p:tgtEl>
                                      </p:cBhvr>
                                      <p:to x="100000" y="60000"/>
                                    </p:animScale>
                                    <p:animScale>
                                      <p:cBhvr>
                                        <p:cTn id="32" dur="166" decel="50000">
                                          <p:stCondLst>
                                            <p:cond delay="676"/>
                                          </p:stCondLst>
                                        </p:cTn>
                                        <p:tgtEl>
                                          <p:spTgt spid="38917"/>
                                        </p:tgtEl>
                                      </p:cBhvr>
                                      <p:to x="100000" y="100000"/>
                                    </p:animScale>
                                    <p:animScale>
                                      <p:cBhvr>
                                        <p:cTn id="33" dur="26">
                                          <p:stCondLst>
                                            <p:cond delay="1312"/>
                                          </p:stCondLst>
                                        </p:cTn>
                                        <p:tgtEl>
                                          <p:spTgt spid="38917"/>
                                        </p:tgtEl>
                                      </p:cBhvr>
                                      <p:to x="100000" y="80000"/>
                                    </p:animScale>
                                    <p:animScale>
                                      <p:cBhvr>
                                        <p:cTn id="34" dur="166" decel="50000">
                                          <p:stCondLst>
                                            <p:cond delay="1338"/>
                                          </p:stCondLst>
                                        </p:cTn>
                                        <p:tgtEl>
                                          <p:spTgt spid="38917"/>
                                        </p:tgtEl>
                                      </p:cBhvr>
                                      <p:to x="100000" y="100000"/>
                                    </p:animScale>
                                    <p:animScale>
                                      <p:cBhvr>
                                        <p:cTn id="35" dur="26">
                                          <p:stCondLst>
                                            <p:cond delay="1642"/>
                                          </p:stCondLst>
                                        </p:cTn>
                                        <p:tgtEl>
                                          <p:spTgt spid="38917"/>
                                        </p:tgtEl>
                                      </p:cBhvr>
                                      <p:to x="100000" y="90000"/>
                                    </p:animScale>
                                    <p:animScale>
                                      <p:cBhvr>
                                        <p:cTn id="36" dur="166" decel="50000">
                                          <p:stCondLst>
                                            <p:cond delay="1668"/>
                                          </p:stCondLst>
                                        </p:cTn>
                                        <p:tgtEl>
                                          <p:spTgt spid="38917"/>
                                        </p:tgtEl>
                                      </p:cBhvr>
                                      <p:to x="100000" y="100000"/>
                                    </p:animScale>
                                    <p:animScale>
                                      <p:cBhvr>
                                        <p:cTn id="37" dur="26">
                                          <p:stCondLst>
                                            <p:cond delay="1808"/>
                                          </p:stCondLst>
                                        </p:cTn>
                                        <p:tgtEl>
                                          <p:spTgt spid="38917"/>
                                        </p:tgtEl>
                                      </p:cBhvr>
                                      <p:to x="100000" y="95000"/>
                                    </p:animScale>
                                    <p:animScale>
                                      <p:cBhvr>
                                        <p:cTn id="38" dur="166" decel="50000">
                                          <p:stCondLst>
                                            <p:cond delay="1834"/>
                                          </p:stCondLst>
                                        </p:cTn>
                                        <p:tgtEl>
                                          <p:spTgt spid="389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8918"/>
                                        </p:tgtEl>
                                        <p:attrNameLst>
                                          <p:attrName>style.visibility</p:attrName>
                                        </p:attrNameLst>
                                      </p:cBhvr>
                                      <p:to>
                                        <p:strVal val="visible"/>
                                      </p:to>
                                    </p:set>
                                    <p:animEffect transition="in" filter="wipe(down)">
                                      <p:cBhvr>
                                        <p:cTn id="43" dur="580">
                                          <p:stCondLst>
                                            <p:cond delay="0"/>
                                          </p:stCondLst>
                                        </p:cTn>
                                        <p:tgtEl>
                                          <p:spTgt spid="38918"/>
                                        </p:tgtEl>
                                      </p:cBhvr>
                                    </p:animEffect>
                                    <p:anim calcmode="lin" valueType="num">
                                      <p:cBhvr>
                                        <p:cTn id="44" dur="1822"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49" dur="26">
                                          <p:stCondLst>
                                            <p:cond delay="650"/>
                                          </p:stCondLst>
                                        </p:cTn>
                                        <p:tgtEl>
                                          <p:spTgt spid="38918"/>
                                        </p:tgtEl>
                                      </p:cBhvr>
                                      <p:to x="100000" y="60000"/>
                                    </p:animScale>
                                    <p:animScale>
                                      <p:cBhvr>
                                        <p:cTn id="50" dur="166" decel="50000">
                                          <p:stCondLst>
                                            <p:cond delay="676"/>
                                          </p:stCondLst>
                                        </p:cTn>
                                        <p:tgtEl>
                                          <p:spTgt spid="38918"/>
                                        </p:tgtEl>
                                      </p:cBhvr>
                                      <p:to x="100000" y="100000"/>
                                    </p:animScale>
                                    <p:animScale>
                                      <p:cBhvr>
                                        <p:cTn id="51" dur="26">
                                          <p:stCondLst>
                                            <p:cond delay="1312"/>
                                          </p:stCondLst>
                                        </p:cTn>
                                        <p:tgtEl>
                                          <p:spTgt spid="38918"/>
                                        </p:tgtEl>
                                      </p:cBhvr>
                                      <p:to x="100000" y="80000"/>
                                    </p:animScale>
                                    <p:animScale>
                                      <p:cBhvr>
                                        <p:cTn id="52" dur="166" decel="50000">
                                          <p:stCondLst>
                                            <p:cond delay="1338"/>
                                          </p:stCondLst>
                                        </p:cTn>
                                        <p:tgtEl>
                                          <p:spTgt spid="38918"/>
                                        </p:tgtEl>
                                      </p:cBhvr>
                                      <p:to x="100000" y="100000"/>
                                    </p:animScale>
                                    <p:animScale>
                                      <p:cBhvr>
                                        <p:cTn id="53" dur="26">
                                          <p:stCondLst>
                                            <p:cond delay="1642"/>
                                          </p:stCondLst>
                                        </p:cTn>
                                        <p:tgtEl>
                                          <p:spTgt spid="38918"/>
                                        </p:tgtEl>
                                      </p:cBhvr>
                                      <p:to x="100000" y="90000"/>
                                    </p:animScale>
                                    <p:animScale>
                                      <p:cBhvr>
                                        <p:cTn id="54" dur="166" decel="50000">
                                          <p:stCondLst>
                                            <p:cond delay="1668"/>
                                          </p:stCondLst>
                                        </p:cTn>
                                        <p:tgtEl>
                                          <p:spTgt spid="38918"/>
                                        </p:tgtEl>
                                      </p:cBhvr>
                                      <p:to x="100000" y="100000"/>
                                    </p:animScale>
                                    <p:animScale>
                                      <p:cBhvr>
                                        <p:cTn id="55" dur="26">
                                          <p:stCondLst>
                                            <p:cond delay="1808"/>
                                          </p:stCondLst>
                                        </p:cTn>
                                        <p:tgtEl>
                                          <p:spTgt spid="38918"/>
                                        </p:tgtEl>
                                      </p:cBhvr>
                                      <p:to x="100000" y="95000"/>
                                    </p:animScale>
                                    <p:animScale>
                                      <p:cBhvr>
                                        <p:cTn id="56" dur="166" decel="50000">
                                          <p:stCondLst>
                                            <p:cond delay="1834"/>
                                          </p:stCondLst>
                                        </p:cTn>
                                        <p:tgtEl>
                                          <p:spTgt spid="389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8919"/>
                                        </p:tgtEl>
                                        <p:attrNameLst>
                                          <p:attrName>style.visibility</p:attrName>
                                        </p:attrNameLst>
                                      </p:cBhvr>
                                      <p:to>
                                        <p:strVal val="visible"/>
                                      </p:to>
                                    </p:set>
                                    <p:animEffect transition="in" filter="wipe(down)">
                                      <p:cBhvr>
                                        <p:cTn id="61" dur="580">
                                          <p:stCondLst>
                                            <p:cond delay="0"/>
                                          </p:stCondLst>
                                        </p:cTn>
                                        <p:tgtEl>
                                          <p:spTgt spid="38919"/>
                                        </p:tgtEl>
                                      </p:cBhvr>
                                    </p:animEffect>
                                    <p:anim calcmode="lin" valueType="num">
                                      <p:cBhvr>
                                        <p:cTn id="62" dur="1822" tmFilter="0,0; 0.14,0.36; 0.43,0.73; 0.71,0.91; 1.0,1.0">
                                          <p:stCondLst>
                                            <p:cond delay="0"/>
                                          </p:stCondLst>
                                        </p:cTn>
                                        <p:tgtEl>
                                          <p:spTgt spid="3891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891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891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891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8919"/>
                                        </p:tgtEl>
                                        <p:attrNameLst>
                                          <p:attrName>ppt_y</p:attrName>
                                        </p:attrNameLst>
                                      </p:cBhvr>
                                      <p:tavLst>
                                        <p:tav tm="0" fmla="#ppt_y-sin(pi*$)/81">
                                          <p:val>
                                            <p:fltVal val="0"/>
                                          </p:val>
                                        </p:tav>
                                        <p:tav tm="100000">
                                          <p:val>
                                            <p:fltVal val="1"/>
                                          </p:val>
                                        </p:tav>
                                      </p:tavLst>
                                    </p:anim>
                                    <p:animScale>
                                      <p:cBhvr>
                                        <p:cTn id="67" dur="26">
                                          <p:stCondLst>
                                            <p:cond delay="650"/>
                                          </p:stCondLst>
                                        </p:cTn>
                                        <p:tgtEl>
                                          <p:spTgt spid="38919"/>
                                        </p:tgtEl>
                                      </p:cBhvr>
                                      <p:to x="100000" y="60000"/>
                                    </p:animScale>
                                    <p:animScale>
                                      <p:cBhvr>
                                        <p:cTn id="68" dur="166" decel="50000">
                                          <p:stCondLst>
                                            <p:cond delay="676"/>
                                          </p:stCondLst>
                                        </p:cTn>
                                        <p:tgtEl>
                                          <p:spTgt spid="38919"/>
                                        </p:tgtEl>
                                      </p:cBhvr>
                                      <p:to x="100000" y="100000"/>
                                    </p:animScale>
                                    <p:animScale>
                                      <p:cBhvr>
                                        <p:cTn id="69" dur="26">
                                          <p:stCondLst>
                                            <p:cond delay="1312"/>
                                          </p:stCondLst>
                                        </p:cTn>
                                        <p:tgtEl>
                                          <p:spTgt spid="38919"/>
                                        </p:tgtEl>
                                      </p:cBhvr>
                                      <p:to x="100000" y="80000"/>
                                    </p:animScale>
                                    <p:animScale>
                                      <p:cBhvr>
                                        <p:cTn id="70" dur="166" decel="50000">
                                          <p:stCondLst>
                                            <p:cond delay="1338"/>
                                          </p:stCondLst>
                                        </p:cTn>
                                        <p:tgtEl>
                                          <p:spTgt spid="38919"/>
                                        </p:tgtEl>
                                      </p:cBhvr>
                                      <p:to x="100000" y="100000"/>
                                    </p:animScale>
                                    <p:animScale>
                                      <p:cBhvr>
                                        <p:cTn id="71" dur="26">
                                          <p:stCondLst>
                                            <p:cond delay="1642"/>
                                          </p:stCondLst>
                                        </p:cTn>
                                        <p:tgtEl>
                                          <p:spTgt spid="38919"/>
                                        </p:tgtEl>
                                      </p:cBhvr>
                                      <p:to x="100000" y="90000"/>
                                    </p:animScale>
                                    <p:animScale>
                                      <p:cBhvr>
                                        <p:cTn id="72" dur="166" decel="50000">
                                          <p:stCondLst>
                                            <p:cond delay="1668"/>
                                          </p:stCondLst>
                                        </p:cTn>
                                        <p:tgtEl>
                                          <p:spTgt spid="38919"/>
                                        </p:tgtEl>
                                      </p:cBhvr>
                                      <p:to x="100000" y="100000"/>
                                    </p:animScale>
                                    <p:animScale>
                                      <p:cBhvr>
                                        <p:cTn id="73" dur="26">
                                          <p:stCondLst>
                                            <p:cond delay="1808"/>
                                          </p:stCondLst>
                                        </p:cTn>
                                        <p:tgtEl>
                                          <p:spTgt spid="38919"/>
                                        </p:tgtEl>
                                      </p:cBhvr>
                                      <p:to x="100000" y="95000"/>
                                    </p:animScale>
                                    <p:animScale>
                                      <p:cBhvr>
                                        <p:cTn id="74" dur="166" decel="50000">
                                          <p:stCondLst>
                                            <p:cond delay="1834"/>
                                          </p:stCondLst>
                                        </p:cTn>
                                        <p:tgtEl>
                                          <p:spTgt spid="389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P spid="389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11">
            <a:extLst>
              <a:ext uri="{FF2B5EF4-FFF2-40B4-BE49-F238E27FC236}">
                <a16:creationId xmlns:a16="http://schemas.microsoft.com/office/drawing/2014/main" id="{C2B3ED5A-E8DF-4A11-B1D3-D1F90E9E2E6F}"/>
              </a:ext>
            </a:extLst>
          </p:cNvPr>
          <p:cNvSpPr/>
          <p:nvPr/>
        </p:nvSpPr>
        <p:spPr>
          <a:xfrm>
            <a:off x="251520" y="260648"/>
            <a:ext cx="2111925" cy="461665"/>
          </a:xfrm>
          <a:prstGeom prst="rect">
            <a:avLst/>
          </a:prstGeom>
          <a:solidFill>
            <a:srgbClr val="FFFF00"/>
          </a:solidFill>
        </p:spPr>
        <p:txBody>
          <a:bodyPr wrap="none">
            <a:spAutoFit/>
          </a:bodyPr>
          <a:lstStyle/>
          <a:p>
            <a:r>
              <a:rPr lang="cs-CZ" sz="2400" b="1" u="sng" dirty="0"/>
              <a:t>Nové tendence</a:t>
            </a:r>
          </a:p>
        </p:txBody>
      </p:sp>
      <p:sp>
        <p:nvSpPr>
          <p:cNvPr id="5" name="Rectangle 1">
            <a:extLst>
              <a:ext uri="{FF2B5EF4-FFF2-40B4-BE49-F238E27FC236}">
                <a16:creationId xmlns:a16="http://schemas.microsoft.com/office/drawing/2014/main" id="{5C2DF7F2-85CD-424A-9F6A-9BF196A50CB0}"/>
              </a:ext>
            </a:extLst>
          </p:cNvPr>
          <p:cNvSpPr>
            <a:spLocks noChangeArrowheads="1"/>
          </p:cNvSpPr>
          <p:nvPr/>
        </p:nvSpPr>
        <p:spPr bwMode="auto">
          <a:xfrm>
            <a:off x="251520" y="836712"/>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marR="0" lvl="0" indent="-365125" algn="just" defTabSz="914400" rtl="0" eaLnBrk="1" fontAlgn="base" latinLnBrk="0" hangingPunct="1">
              <a:lnSpc>
                <a:spcPct val="100000"/>
              </a:lnSpc>
              <a:spcBef>
                <a:spcPct val="0"/>
              </a:spcBef>
              <a:spcAft>
                <a:spcPct val="0"/>
              </a:spcAft>
              <a:buClrTx/>
              <a:buSzTx/>
              <a:buFont typeface="Wingdings" pitchFamily="2" charset="2"/>
              <a:buChar char="q"/>
              <a:tabLst>
                <a:tab pos="5943600" algn="l"/>
              </a:tabLst>
            </a:pPr>
            <a:r>
              <a:rPr kumimoji="0" lang="cs-CZ" sz="2000" b="1" i="0" u="sng" strike="noStrike" cap="none" normalizeH="0" baseline="0" dirty="0">
                <a:ln>
                  <a:noFill/>
                </a:ln>
                <a:solidFill>
                  <a:schemeClr val="tx1"/>
                </a:solidFill>
                <a:effectLst/>
                <a:latin typeface="Arial Narrow" pitchFamily="34" charset="0"/>
                <a:ea typeface="Times New Roman" pitchFamily="18" charset="0"/>
              </a:rPr>
              <a:t>pojmy „</a:t>
            </a:r>
            <a:r>
              <a:rPr kumimoji="0" lang="cs-CZ" sz="2000" b="1" i="0" u="sng" strike="noStrike" cap="none" normalizeH="0" baseline="0" dirty="0" err="1">
                <a:ln>
                  <a:noFill/>
                </a:ln>
                <a:solidFill>
                  <a:schemeClr val="tx1"/>
                </a:solidFill>
                <a:effectLst/>
                <a:latin typeface="Arial Narrow" pitchFamily="34" charset="0"/>
                <a:ea typeface="Times New Roman" pitchFamily="18" charset="0"/>
              </a:rPr>
              <a:t>народ</a:t>
            </a:r>
            <a:r>
              <a:rPr kumimoji="0" lang="cs-CZ" sz="2000" b="1" i="0" u="sng" strike="noStrike" cap="none" normalizeH="0" baseline="0" dirty="0">
                <a:ln>
                  <a:noFill/>
                </a:ln>
                <a:solidFill>
                  <a:schemeClr val="tx1"/>
                </a:solidFill>
                <a:effectLst/>
                <a:latin typeface="Arial Narrow" pitchFamily="34" charset="0"/>
                <a:ea typeface="Times New Roman" pitchFamily="18" charset="0"/>
              </a:rPr>
              <a:t>“, „</a:t>
            </a:r>
            <a:r>
              <a:rPr kumimoji="0" lang="cs-CZ" sz="2000" b="1" i="0" u="sng" strike="noStrike" cap="none" normalizeH="0" baseline="0" dirty="0" err="1">
                <a:ln>
                  <a:noFill/>
                </a:ln>
                <a:solidFill>
                  <a:schemeClr val="tx1"/>
                </a:solidFill>
                <a:effectLst/>
                <a:latin typeface="Arial Narrow" pitchFamily="34" charset="0"/>
                <a:ea typeface="Times New Roman" pitchFamily="18" charset="0"/>
              </a:rPr>
              <a:t>народність</a:t>
            </a:r>
            <a:r>
              <a:rPr kumimoji="0" lang="cs-CZ" sz="2000" b="1" i="0" u="sng" strike="noStrike" cap="none" normalizeH="0" baseline="0" dirty="0">
                <a:ln>
                  <a:noFill/>
                </a:ln>
                <a:solidFill>
                  <a:schemeClr val="tx1"/>
                </a:solidFill>
                <a:effectLst/>
                <a:latin typeface="Arial Narrow" pitchFamily="34" charset="0"/>
                <a:ea typeface="Times New Roman" pitchFamily="18" charset="0"/>
              </a:rPr>
              <a:t>“, „</a:t>
            </a:r>
            <a:r>
              <a:rPr kumimoji="0" lang="cs-CZ" sz="2000" b="1" i="0" u="sng" strike="noStrike" cap="none" normalizeH="0" baseline="0" dirty="0" err="1">
                <a:ln>
                  <a:noFill/>
                </a:ln>
                <a:solidFill>
                  <a:schemeClr val="tx1"/>
                </a:solidFill>
                <a:effectLst/>
                <a:latin typeface="Arial Narrow" pitchFamily="34" charset="0"/>
                <a:ea typeface="Times New Roman" pitchFamily="18" charset="0"/>
              </a:rPr>
              <a:t>нація</a:t>
            </a:r>
            <a:r>
              <a:rPr kumimoji="0" lang="cs-CZ" sz="2000" b="1" i="0" u="sng" strike="noStrike" cap="none" normalizeH="0" baseline="0" dirty="0">
                <a:ln>
                  <a:noFill/>
                </a:ln>
                <a:solidFill>
                  <a:schemeClr val="tx1"/>
                </a:solidFill>
                <a:effectLst/>
                <a:latin typeface="Arial Narrow" pitchFamily="34" charset="0"/>
                <a:ea typeface="Times New Roman" pitchFamily="18" charset="0"/>
              </a:rPr>
              <a:t>“; koncepce „národa“ jako „venkova“; vztah „národa“ a individua</a:t>
            </a:r>
            <a:endParaRPr kumimoji="0" lang="cs-CZ" sz="2000" b="0" i="0" u="none" strike="noStrike" cap="none" normalizeH="0" baseline="0" dirty="0">
              <a:ln>
                <a:noFill/>
              </a:ln>
              <a:solidFill>
                <a:schemeClr val="tx1"/>
              </a:solidFill>
              <a:effectLst/>
              <a:latin typeface="Arial" pitchFamily="34" charset="0"/>
            </a:endParaRPr>
          </a:p>
        </p:txBody>
      </p:sp>
      <p:sp>
        <p:nvSpPr>
          <p:cNvPr id="6" name="Obdélník 10">
            <a:extLst>
              <a:ext uri="{FF2B5EF4-FFF2-40B4-BE49-F238E27FC236}">
                <a16:creationId xmlns:a16="http://schemas.microsoft.com/office/drawing/2014/main" id="{2B62BB3F-5B2A-4275-8C9D-356BE0C58353}"/>
              </a:ext>
            </a:extLst>
          </p:cNvPr>
          <p:cNvSpPr/>
          <p:nvPr/>
        </p:nvSpPr>
        <p:spPr>
          <a:xfrm>
            <a:off x="251520" y="1671534"/>
            <a:ext cx="3595856" cy="400110"/>
          </a:xfrm>
          <a:prstGeom prst="rect">
            <a:avLst/>
          </a:prstGeom>
        </p:spPr>
        <p:txBody>
          <a:bodyPr wrap="none">
            <a:spAutoFit/>
          </a:bodyPr>
          <a:lstStyle/>
          <a:p>
            <a:pPr marL="365125" indent="-365125">
              <a:buFont typeface="Wingdings" pitchFamily="2" charset="2"/>
              <a:buChar char="q"/>
            </a:pPr>
            <a:r>
              <a:rPr lang="cs-CZ" sz="2000" b="1" u="sng" dirty="0">
                <a:latin typeface="Arial Narrow" pitchFamily="34" charset="0"/>
              </a:rPr>
              <a:t>přehodnocení  role inteligence</a:t>
            </a:r>
            <a:endParaRPr lang="cs-CZ" sz="2000" u="sng" dirty="0">
              <a:latin typeface="Arial Narrow" pitchFamily="34" charset="0"/>
            </a:endParaRPr>
          </a:p>
        </p:txBody>
      </p:sp>
      <p:sp>
        <p:nvSpPr>
          <p:cNvPr id="7" name="Obdélník 13">
            <a:extLst>
              <a:ext uri="{FF2B5EF4-FFF2-40B4-BE49-F238E27FC236}">
                <a16:creationId xmlns:a16="http://schemas.microsoft.com/office/drawing/2014/main" id="{74F3FE82-BA0C-4036-A5B9-56CAAAF30580}"/>
              </a:ext>
            </a:extLst>
          </p:cNvPr>
          <p:cNvSpPr/>
          <p:nvPr/>
        </p:nvSpPr>
        <p:spPr>
          <a:xfrm>
            <a:off x="251520" y="2276872"/>
            <a:ext cx="6442469" cy="400110"/>
          </a:xfrm>
          <a:prstGeom prst="rect">
            <a:avLst/>
          </a:prstGeom>
        </p:spPr>
        <p:txBody>
          <a:bodyPr wrap="none">
            <a:spAutoFit/>
          </a:bodyPr>
          <a:lstStyle/>
          <a:p>
            <a:pPr marL="365125" indent="-365125">
              <a:buFont typeface="Wingdings" pitchFamily="2" charset="2"/>
              <a:buChar char="q"/>
            </a:pPr>
            <a:r>
              <a:rPr lang="cs-CZ" sz="2000" b="1" u="sng" dirty="0">
                <a:latin typeface="Arial Narrow" pitchFamily="34" charset="0"/>
              </a:rPr>
              <a:t>změny ve způsobu zobrazování venkova  (</a:t>
            </a:r>
            <a:r>
              <a:rPr lang="cs-CZ" sz="2000" b="1" u="sng" dirty="0">
                <a:solidFill>
                  <a:srgbClr val="C00000"/>
                </a:solidFill>
                <a:latin typeface="Arial Narrow" pitchFamily="34" charset="0"/>
              </a:rPr>
              <a:t>Vasyl Stefanyk</a:t>
            </a:r>
            <a:r>
              <a:rPr lang="cs-CZ" sz="2000" b="1" u="sng" dirty="0">
                <a:latin typeface="Arial Narrow" pitchFamily="34" charset="0"/>
              </a:rPr>
              <a:t>)</a:t>
            </a:r>
          </a:p>
        </p:txBody>
      </p:sp>
      <p:pic>
        <p:nvPicPr>
          <p:cNvPr id="3" name="Picture 2" descr="A person wearing a suit and tie&#10;&#10;Description automatically generated">
            <a:extLst>
              <a:ext uri="{FF2B5EF4-FFF2-40B4-BE49-F238E27FC236}">
                <a16:creationId xmlns:a16="http://schemas.microsoft.com/office/drawing/2014/main" id="{E9B6D4CA-D0E0-4DBF-AE13-7FDCBDFCE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936319"/>
            <a:ext cx="2214803" cy="345138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5A84DD10-FB82-421D-B048-DC9140E94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125" y="2936319"/>
            <a:ext cx="2535711" cy="3451384"/>
          </a:xfrm>
          <a:prstGeom prst="rect">
            <a:avLst/>
          </a:prstGeom>
        </p:spPr>
      </p:pic>
      <p:sp>
        <p:nvSpPr>
          <p:cNvPr id="12" name="TextBox 11">
            <a:extLst>
              <a:ext uri="{FF2B5EF4-FFF2-40B4-BE49-F238E27FC236}">
                <a16:creationId xmlns:a16="http://schemas.microsoft.com/office/drawing/2014/main" id="{3FF19B72-B572-4A0A-8CC4-1440AE8B42D0}"/>
              </a:ext>
            </a:extLst>
          </p:cNvPr>
          <p:cNvSpPr txBox="1"/>
          <p:nvPr/>
        </p:nvSpPr>
        <p:spPr>
          <a:xfrm>
            <a:off x="3131840" y="6402315"/>
            <a:ext cx="4572000" cy="276999"/>
          </a:xfrm>
          <a:prstGeom prst="rect">
            <a:avLst/>
          </a:prstGeom>
          <a:noFill/>
        </p:spPr>
        <p:txBody>
          <a:bodyPr wrap="square">
            <a:spAutoFit/>
          </a:bodyPr>
          <a:lstStyle/>
          <a:p>
            <a:r>
              <a:rPr lang="uk-UA" sz="1200" dirty="0"/>
              <a:t>Ярема Оленюк. Камінний хрест</a:t>
            </a:r>
            <a:endParaRPr lang="cs-CZ" sz="1200" dirty="0"/>
          </a:p>
        </p:txBody>
      </p:sp>
    </p:spTree>
    <p:extLst>
      <p:ext uri="{BB962C8B-B14F-4D97-AF65-F5344CB8AC3E}">
        <p14:creationId xmlns:p14="http://schemas.microsoft.com/office/powerpoint/2010/main" val="5217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9B72B3-C260-4C0D-8538-6DD33A268DDC}"/>
              </a:ext>
            </a:extLst>
          </p:cNvPr>
          <p:cNvSpPr txBox="1"/>
          <p:nvPr/>
        </p:nvSpPr>
        <p:spPr>
          <a:xfrm>
            <a:off x="251520" y="260648"/>
            <a:ext cx="4572000" cy="400110"/>
          </a:xfrm>
          <a:prstGeom prst="rect">
            <a:avLst/>
          </a:prstGeom>
          <a:noFill/>
        </p:spPr>
        <p:txBody>
          <a:bodyPr wrap="square">
            <a:spAutoFit/>
          </a:bodyPr>
          <a:lstStyle/>
          <a:p>
            <a:r>
              <a:rPr lang="cs-CZ" sz="2000" b="1" u="sng" dirty="0">
                <a:solidFill>
                  <a:srgbClr val="C00000"/>
                </a:solidFill>
                <a:latin typeface="Arial Narrow" pitchFamily="34" charset="0"/>
              </a:rPr>
              <a:t>Olha Kobyljanská</a:t>
            </a:r>
            <a:r>
              <a:rPr kumimoji="0" lang="cs-CZ" sz="2000" b="1" i="0" u="sng" strike="noStrike" kern="1200" cap="none" spc="0" normalizeH="0" baseline="0" noProof="0" dirty="0">
                <a:ln>
                  <a:noFill/>
                </a:ln>
                <a:solidFill>
                  <a:srgbClr val="C00000"/>
                </a:solidFill>
                <a:effectLst/>
                <a:uLnTx/>
                <a:uFillTx/>
                <a:latin typeface="Arial Narrow" pitchFamily="34" charset="0"/>
                <a:ea typeface="+mn-ea"/>
                <a:cs typeface="+mn-cs"/>
              </a:rPr>
              <a:t> </a:t>
            </a:r>
            <a:endParaRPr lang="cs-CZ" dirty="0"/>
          </a:p>
        </p:txBody>
      </p:sp>
      <p:pic>
        <p:nvPicPr>
          <p:cNvPr id="7" name="Picture 6" descr="A person posing for a photo&#10;&#10;Description automatically generated">
            <a:extLst>
              <a:ext uri="{FF2B5EF4-FFF2-40B4-BE49-F238E27FC236}">
                <a16:creationId xmlns:a16="http://schemas.microsoft.com/office/drawing/2014/main" id="{0DF2A38E-6303-4479-A0C5-F98E432C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4351726" cy="5517232"/>
          </a:xfrm>
          <a:prstGeom prst="rect">
            <a:avLst/>
          </a:prstGeom>
        </p:spPr>
      </p:pic>
      <p:pic>
        <p:nvPicPr>
          <p:cNvPr id="9" name="Picture 8" descr="A close up of text on a black background&#10;&#10;Description automatically generated">
            <a:extLst>
              <a:ext uri="{FF2B5EF4-FFF2-40B4-BE49-F238E27FC236}">
                <a16:creationId xmlns:a16="http://schemas.microsoft.com/office/drawing/2014/main" id="{B5CC9B4A-EDE8-43F0-A4AC-EA51668C7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042" y="1206044"/>
            <a:ext cx="2743200" cy="2939796"/>
          </a:xfrm>
          <a:prstGeom prst="rect">
            <a:avLst/>
          </a:prstGeom>
        </p:spPr>
      </p:pic>
      <p:sp>
        <p:nvSpPr>
          <p:cNvPr id="11" name="TextBox 10">
            <a:extLst>
              <a:ext uri="{FF2B5EF4-FFF2-40B4-BE49-F238E27FC236}">
                <a16:creationId xmlns:a16="http://schemas.microsoft.com/office/drawing/2014/main" id="{59660EC4-628B-45BD-9208-E3997FFD976C}"/>
              </a:ext>
            </a:extLst>
          </p:cNvPr>
          <p:cNvSpPr txBox="1"/>
          <p:nvPr/>
        </p:nvSpPr>
        <p:spPr>
          <a:xfrm>
            <a:off x="5249804" y="3877791"/>
            <a:ext cx="4572000" cy="276999"/>
          </a:xfrm>
          <a:prstGeom prst="rect">
            <a:avLst/>
          </a:prstGeom>
          <a:noFill/>
        </p:spPr>
        <p:txBody>
          <a:bodyPr wrap="square">
            <a:spAutoFit/>
          </a:bodyPr>
          <a:lstStyle/>
          <a:p>
            <a:r>
              <a:rPr kumimoji="0" lang="uk-UA" sz="1200" b="0" i="0" u="none" strike="noStrike" kern="1200" cap="none" spc="0" normalizeH="0" baseline="0" noProof="0" dirty="0">
                <a:ln>
                  <a:noFill/>
                </a:ln>
                <a:solidFill>
                  <a:prstClr val="black"/>
                </a:solidFill>
                <a:effectLst/>
                <a:uLnTx/>
                <a:uFillTx/>
                <a:latin typeface="Calibri"/>
                <a:ea typeface="+mn-ea"/>
                <a:cs typeface="+mn-cs"/>
              </a:rPr>
              <a:t>Сергій Адамович</a:t>
            </a:r>
            <a:endParaRPr lang="cs-CZ" dirty="0"/>
          </a:p>
        </p:txBody>
      </p:sp>
      <p:sp>
        <p:nvSpPr>
          <p:cNvPr id="13" name="TextBox 12">
            <a:extLst>
              <a:ext uri="{FF2B5EF4-FFF2-40B4-BE49-F238E27FC236}">
                <a16:creationId xmlns:a16="http://schemas.microsoft.com/office/drawing/2014/main" id="{F2E938F9-07AA-430E-BBD3-D207670610B2}"/>
              </a:ext>
            </a:extLst>
          </p:cNvPr>
          <p:cNvSpPr txBox="1"/>
          <p:nvPr/>
        </p:nvSpPr>
        <p:spPr>
          <a:xfrm>
            <a:off x="5219042" y="836712"/>
            <a:ext cx="5006108" cy="369332"/>
          </a:xfrm>
          <a:prstGeom prst="rect">
            <a:avLst/>
          </a:prstGeom>
          <a:noFill/>
        </p:spPr>
        <p:txBody>
          <a:bodyPr wrap="square">
            <a:spAutoFit/>
          </a:bodyPr>
          <a:lstStyle/>
          <a:p>
            <a:r>
              <a:rPr kumimoji="0" lang="cs-CZ" b="0" i="0" u="none" strike="noStrike" kern="1200" cap="none" spc="0" normalizeH="0" baseline="0" noProof="0" dirty="0">
                <a:ln>
                  <a:noFill/>
                </a:ln>
                <a:solidFill>
                  <a:prstClr val="black"/>
                </a:solidFill>
                <a:effectLst/>
                <a:uLnTx/>
                <a:uFillTx/>
                <a:latin typeface="Calibri"/>
                <a:ea typeface="+mn-ea"/>
                <a:cs typeface="+mn-cs"/>
              </a:rPr>
              <a:t>Román </a:t>
            </a:r>
            <a:r>
              <a:rPr kumimoji="0" lang="cs-CZ" b="1" i="1" u="none" strike="noStrike" kern="1200" cap="none" spc="0" normalizeH="0" baseline="0" noProof="0" dirty="0">
                <a:ln>
                  <a:noFill/>
                </a:ln>
                <a:solidFill>
                  <a:schemeClr val="accent3">
                    <a:lumMod val="75000"/>
                  </a:schemeClr>
                </a:solidFill>
                <a:effectLst/>
                <a:uLnTx/>
                <a:uFillTx/>
                <a:latin typeface="Calibri"/>
                <a:ea typeface="+mn-ea"/>
                <a:cs typeface="+mn-cs"/>
              </a:rPr>
              <a:t>Země</a:t>
            </a:r>
            <a:endParaRPr lang="cs-CZ" b="1" i="1" dirty="0">
              <a:solidFill>
                <a:schemeClr val="accent3">
                  <a:lumMod val="75000"/>
                </a:schemeClr>
              </a:solidFill>
            </a:endParaRPr>
          </a:p>
        </p:txBody>
      </p:sp>
      <p:sp>
        <p:nvSpPr>
          <p:cNvPr id="14" name="Obdélník 14">
            <a:extLst>
              <a:ext uri="{FF2B5EF4-FFF2-40B4-BE49-F238E27FC236}">
                <a16:creationId xmlns:a16="http://schemas.microsoft.com/office/drawing/2014/main" id="{172E84C6-36CB-45F3-A9FA-0C95041D36CD}"/>
              </a:ext>
            </a:extLst>
          </p:cNvPr>
          <p:cNvSpPr/>
          <p:nvPr/>
        </p:nvSpPr>
        <p:spPr>
          <a:xfrm>
            <a:off x="5200883" y="4515171"/>
            <a:ext cx="3619589" cy="1015663"/>
          </a:xfrm>
          <a:prstGeom prst="rect">
            <a:avLst/>
          </a:prstGeom>
        </p:spPr>
        <p:txBody>
          <a:bodyPr wrap="square">
            <a:spAutoFit/>
          </a:bodyPr>
          <a:lstStyle/>
          <a:p>
            <a:r>
              <a:rPr lang="cs-CZ" sz="2000" b="1" u="sng" dirty="0">
                <a:latin typeface="Arial Narrow" pitchFamily="34" charset="0"/>
              </a:rPr>
              <a:t>možnost přestat zobrazovat venkov (výzvy </a:t>
            </a:r>
            <a:r>
              <a:rPr lang="cs-CZ" sz="2000" b="1" u="sng" dirty="0" err="1">
                <a:solidFill>
                  <a:srgbClr val="C00000"/>
                </a:solidFill>
                <a:latin typeface="Arial Narrow" pitchFamily="34" charset="0"/>
              </a:rPr>
              <a:t>Kocjubynského</a:t>
            </a:r>
            <a:r>
              <a:rPr lang="cs-CZ" sz="2000" b="1" u="sng" dirty="0">
                <a:latin typeface="Arial Narrow" pitchFamily="34" charset="0"/>
              </a:rPr>
              <a:t>, tvorba </a:t>
            </a:r>
            <a:r>
              <a:rPr lang="cs-CZ" sz="2000" b="1" u="sng" dirty="0">
                <a:solidFill>
                  <a:srgbClr val="C00000"/>
                </a:solidFill>
                <a:latin typeface="Arial Narrow" pitchFamily="34" charset="0"/>
              </a:rPr>
              <a:t>V. </a:t>
            </a:r>
            <a:r>
              <a:rPr lang="cs-CZ" sz="2000" b="1" u="sng" dirty="0" err="1">
                <a:solidFill>
                  <a:srgbClr val="C00000"/>
                </a:solidFill>
                <a:latin typeface="Arial Narrow" pitchFamily="34" charset="0"/>
              </a:rPr>
              <a:t>Vynnyčenka</a:t>
            </a:r>
            <a:r>
              <a:rPr lang="cs-CZ" sz="2000" b="1" u="sng" dirty="0">
                <a:solidFill>
                  <a:srgbClr val="C00000"/>
                </a:solidFill>
                <a:latin typeface="Arial Narrow" pitchFamily="34" charset="0"/>
              </a:rPr>
              <a:t>, I. Franka</a:t>
            </a:r>
            <a:r>
              <a:rPr lang="cs-CZ" sz="2000" b="1" u="sng" dirty="0">
                <a:latin typeface="Arial Narrow" pitchFamily="34" charset="0"/>
              </a:rPr>
              <a:t>)</a:t>
            </a:r>
          </a:p>
        </p:txBody>
      </p:sp>
    </p:spTree>
    <p:extLst>
      <p:ext uri="{BB962C8B-B14F-4D97-AF65-F5344CB8AC3E}">
        <p14:creationId xmlns:p14="http://schemas.microsoft.com/office/powerpoint/2010/main" val="27313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85720" y="428604"/>
            <a:ext cx="2964851" cy="400110"/>
          </a:xfrm>
          <a:prstGeom prst="rect">
            <a:avLst/>
          </a:prstGeom>
          <a:solidFill>
            <a:srgbClr val="FFFF00"/>
          </a:solidFill>
        </p:spPr>
        <p:txBody>
          <a:bodyPr wrap="none">
            <a:spAutoFit/>
          </a:bodyPr>
          <a:lstStyle/>
          <a:p>
            <a:r>
              <a:rPr lang="cs-CZ" sz="2000" b="1" u="sng" dirty="0"/>
              <a:t>Kritický kánon narodnictví</a:t>
            </a:r>
          </a:p>
        </p:txBody>
      </p:sp>
      <p:sp>
        <p:nvSpPr>
          <p:cNvPr id="1026" name="Rectangle 2"/>
          <p:cNvSpPr>
            <a:spLocks noChangeArrowheads="1"/>
          </p:cNvSpPr>
          <p:nvPr/>
        </p:nvSpPr>
        <p:spPr bwMode="auto">
          <a:xfrm>
            <a:off x="285720" y="1000108"/>
            <a:ext cx="896655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10287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metodologie rozboru literatury, tvorba její historie,  kánonů a způsobu čtení textu.</a:t>
            </a:r>
            <a:endParaRPr kumimoji="0" lang="cs-CZ" sz="2000" b="1" i="0" u="none" strike="noStrike" cap="none" normalizeH="0" baseline="0" dirty="0">
              <a:ln>
                <a:noFill/>
              </a:ln>
              <a:solidFill>
                <a:schemeClr val="tx1"/>
              </a:solidFill>
              <a:effectLst/>
              <a:latin typeface="Arial" pitchFamily="34" charset="0"/>
            </a:endParaRPr>
          </a:p>
        </p:txBody>
      </p:sp>
      <p:sp>
        <p:nvSpPr>
          <p:cNvPr id="7" name="Obdélník 6"/>
          <p:cNvSpPr/>
          <p:nvPr/>
        </p:nvSpPr>
        <p:spPr>
          <a:xfrm>
            <a:off x="285720" y="1357298"/>
            <a:ext cx="8501122" cy="707886"/>
          </a:xfrm>
          <a:prstGeom prst="rect">
            <a:avLst/>
          </a:prstGeom>
        </p:spPr>
        <p:txBody>
          <a:bodyPr wrap="square">
            <a:spAutoFit/>
          </a:bodyPr>
          <a:lstStyle/>
          <a:p>
            <a:pPr marL="361950" indent="-361950">
              <a:buFont typeface="Wingdings" pitchFamily="2" charset="2"/>
              <a:buChar char="q"/>
            </a:pPr>
            <a:r>
              <a:rPr lang="cs-CZ" sz="2000" b="1" dirty="0">
                <a:latin typeface="Arial Narrow" pitchFamily="34" charset="0"/>
                <a:ea typeface="Times New Roman" pitchFamily="18" charset="0"/>
              </a:rPr>
              <a:t>specifický kritický jazyk, diskurs  s odpovídajícími klíčovými slovy, leitmotivy, specifickou intertextualitou a kódy</a:t>
            </a:r>
          </a:p>
        </p:txBody>
      </p:sp>
      <p:sp>
        <p:nvSpPr>
          <p:cNvPr id="1027" name="Rectangle 3"/>
          <p:cNvSpPr>
            <a:spLocks noChangeArrowheads="1"/>
          </p:cNvSpPr>
          <p:nvPr/>
        </p:nvSpPr>
        <p:spPr bwMode="auto">
          <a:xfrm>
            <a:off x="285720" y="2143116"/>
            <a:ext cx="578876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1028700" algn="l"/>
                <a:tab pos="5943600" algn="l"/>
              </a:tabLst>
            </a:pPr>
            <a:r>
              <a:rPr lang="cs-CZ" sz="2000" b="1" dirty="0">
                <a:latin typeface="Arial Narrow" pitchFamily="34" charset="0"/>
                <a:ea typeface="Times New Roman" pitchFamily="18" charset="0"/>
              </a:rPr>
              <a:t>patos,  didaktismus, moralizátorství,  imperativnost</a:t>
            </a:r>
          </a:p>
        </p:txBody>
      </p:sp>
      <p:sp>
        <p:nvSpPr>
          <p:cNvPr id="9" name="Obdélník 8"/>
          <p:cNvSpPr/>
          <p:nvPr/>
        </p:nvSpPr>
        <p:spPr>
          <a:xfrm>
            <a:off x="285720" y="2571744"/>
            <a:ext cx="7572428" cy="400110"/>
          </a:xfrm>
          <a:prstGeom prst="rect">
            <a:avLst/>
          </a:prstGeom>
        </p:spPr>
        <p:txBody>
          <a:bodyPr wrap="square">
            <a:spAutoFit/>
          </a:bodyPr>
          <a:lstStyle/>
          <a:p>
            <a:pPr marL="361950" lvl="0" indent="-361950" algn="just" eaLnBrk="0" fontAlgn="base" hangingPunct="0">
              <a:spcBef>
                <a:spcPct val="0"/>
              </a:spcBef>
              <a:spcAft>
                <a:spcPct val="0"/>
              </a:spcAft>
              <a:buFont typeface="Wingdings" pitchFamily="2" charset="2"/>
              <a:buChar char="q"/>
              <a:tabLst>
                <a:tab pos="1028700" algn="l"/>
                <a:tab pos="5943600" algn="l"/>
              </a:tabLst>
            </a:pPr>
            <a:r>
              <a:rPr lang="cs-CZ" sz="2000" b="1" dirty="0">
                <a:latin typeface="Arial Narrow" pitchFamily="34" charset="0"/>
                <a:ea typeface="Times New Roman" pitchFamily="18" charset="0"/>
              </a:rPr>
              <a:t>převaha rétoriky nad argumentací </a:t>
            </a:r>
          </a:p>
        </p:txBody>
      </p:sp>
      <p:sp>
        <p:nvSpPr>
          <p:cNvPr id="10" name="Obdélník 9"/>
          <p:cNvSpPr/>
          <p:nvPr/>
        </p:nvSpPr>
        <p:spPr>
          <a:xfrm>
            <a:off x="285720" y="3000372"/>
            <a:ext cx="8572560" cy="400110"/>
          </a:xfrm>
          <a:prstGeom prst="rect">
            <a:avLst/>
          </a:prstGeom>
        </p:spPr>
        <p:txBody>
          <a:bodyPr wrap="square">
            <a:spAutoFit/>
          </a:bodyPr>
          <a:lstStyle/>
          <a:p>
            <a:pPr marL="361950" indent="-361950">
              <a:buFont typeface="Wingdings" pitchFamily="2" charset="2"/>
              <a:buChar char="q"/>
            </a:pPr>
            <a:r>
              <a:rPr lang="cs-CZ" sz="2000" b="1" dirty="0">
                <a:latin typeface="Arial Narrow" pitchFamily="34" charset="0"/>
                <a:ea typeface="Times New Roman" pitchFamily="18" charset="0"/>
              </a:rPr>
              <a:t>absence nestranného, racionálního pohledu, nedostatek intelektuálního přístupu </a:t>
            </a:r>
          </a:p>
        </p:txBody>
      </p:sp>
      <p:sp>
        <p:nvSpPr>
          <p:cNvPr id="11" name="Obdélník 10"/>
          <p:cNvSpPr/>
          <p:nvPr/>
        </p:nvSpPr>
        <p:spPr>
          <a:xfrm>
            <a:off x="285720" y="3571876"/>
            <a:ext cx="8358246" cy="400110"/>
          </a:xfrm>
          <a:prstGeom prst="rect">
            <a:avLst/>
          </a:prstGeom>
        </p:spPr>
        <p:txBody>
          <a:bodyPr wrap="square">
            <a:spAutoFit/>
          </a:bodyPr>
          <a:lstStyle/>
          <a:p>
            <a:pPr marL="361950" indent="-361950">
              <a:buFont typeface="Wingdings" pitchFamily="2" charset="2"/>
              <a:buChar char="q"/>
            </a:pPr>
            <a:r>
              <a:rPr lang="cs-CZ" sz="2000" b="1" dirty="0">
                <a:latin typeface="Arial Narrow" pitchFamily="34" charset="0"/>
                <a:ea typeface="Times New Roman" pitchFamily="18" charset="0"/>
              </a:rPr>
              <a:t>kritik  = ideolog kultury</a:t>
            </a:r>
          </a:p>
        </p:txBody>
      </p:sp>
      <p:sp>
        <p:nvSpPr>
          <p:cNvPr id="1028" name="Rectangle 4"/>
          <p:cNvSpPr>
            <a:spLocks noChangeArrowheads="1"/>
          </p:cNvSpPr>
          <p:nvPr/>
        </p:nvSpPr>
        <p:spPr bwMode="auto">
          <a:xfrm>
            <a:off x="285720" y="4000504"/>
            <a:ext cx="88582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fontAlgn="base">
              <a:lnSpc>
                <a:spcPct val="100000"/>
              </a:lnSpc>
              <a:spcBef>
                <a:spcPct val="0"/>
              </a:spcBef>
              <a:spcAft>
                <a:spcPct val="0"/>
              </a:spcAft>
              <a:buClrTx/>
              <a:buSzTx/>
              <a:buFont typeface="Wingdings" pitchFamily="2" charset="2"/>
              <a:buChar char="q"/>
              <a:tabLst>
                <a:tab pos="228600" algn="l"/>
                <a:tab pos="1371600" algn="l"/>
              </a:tabLst>
            </a:pPr>
            <a:r>
              <a:rPr lang="cs-CZ" sz="2000" b="1" dirty="0">
                <a:latin typeface="Arial Narrow" pitchFamily="34" charset="0"/>
                <a:ea typeface="Times New Roman" pitchFamily="18" charset="0"/>
              </a:rPr>
              <a:t>tíhnutí k domácím tématům, patriotické cítění, vyznávání konzervativních hodnot, realisticko-etnografický styl, nechuť k experimentování, srozumitelnost textu. </a:t>
            </a:r>
          </a:p>
        </p:txBody>
      </p:sp>
      <p:sp>
        <p:nvSpPr>
          <p:cNvPr id="13" name="Obdélník 12"/>
          <p:cNvSpPr/>
          <p:nvPr/>
        </p:nvSpPr>
        <p:spPr>
          <a:xfrm>
            <a:off x="304830" y="4652934"/>
            <a:ext cx="8786842" cy="707886"/>
          </a:xfrm>
          <a:prstGeom prst="rect">
            <a:avLst/>
          </a:prstGeom>
        </p:spPr>
        <p:txBody>
          <a:bodyPr wrap="square">
            <a:spAutoFit/>
          </a:bodyPr>
          <a:lstStyle/>
          <a:p>
            <a:pPr marL="361950" indent="-361950" fontAlgn="base">
              <a:spcBef>
                <a:spcPct val="0"/>
              </a:spcBef>
              <a:spcAft>
                <a:spcPct val="0"/>
              </a:spcAft>
              <a:buFont typeface="Wingdings" pitchFamily="2" charset="2"/>
              <a:buChar char="q"/>
              <a:tabLst>
                <a:tab pos="228600" algn="l"/>
                <a:tab pos="1371600" algn="l"/>
              </a:tabLst>
            </a:pPr>
            <a:r>
              <a:rPr lang="cs-CZ" sz="2000" b="1" dirty="0">
                <a:latin typeface="Arial Narrow" pitchFamily="34" charset="0"/>
                <a:ea typeface="Times New Roman" pitchFamily="18" charset="0"/>
              </a:rPr>
              <a:t>zamlčování   částí literárních děl nebo celých děl, která nemohla být asimilována do </a:t>
            </a:r>
            <a:r>
              <a:rPr lang="cs-CZ" sz="2000" b="1" dirty="0" err="1">
                <a:latin typeface="Arial Narrow" pitchFamily="34" charset="0"/>
                <a:ea typeface="Times New Roman" pitchFamily="18" charset="0"/>
              </a:rPr>
              <a:t>narodnické</a:t>
            </a:r>
            <a:r>
              <a:rPr lang="cs-CZ" sz="2000" b="1" dirty="0">
                <a:latin typeface="Arial Narrow" pitchFamily="34" charset="0"/>
                <a:ea typeface="Times New Roman" pitchFamily="18" charset="0"/>
              </a:rPr>
              <a:t> tradice</a:t>
            </a:r>
          </a:p>
        </p:txBody>
      </p:sp>
      <p:sp>
        <p:nvSpPr>
          <p:cNvPr id="14" name="Obdélník 13"/>
          <p:cNvSpPr/>
          <p:nvPr/>
        </p:nvSpPr>
        <p:spPr>
          <a:xfrm>
            <a:off x="285720" y="5429264"/>
            <a:ext cx="4690708" cy="400110"/>
          </a:xfrm>
          <a:prstGeom prst="rect">
            <a:avLst/>
          </a:prstGeom>
        </p:spPr>
        <p:txBody>
          <a:bodyPr wrap="none">
            <a:spAutoFit/>
          </a:bodyPr>
          <a:lstStyle/>
          <a:p>
            <a:pPr marL="361950" indent="-361950">
              <a:buFont typeface="Wingdings" pitchFamily="2" charset="2"/>
              <a:buChar char="q"/>
            </a:pPr>
            <a:r>
              <a:rPr lang="cs-CZ" sz="2000" b="1" dirty="0">
                <a:latin typeface="Arial Narrow" pitchFamily="34" charset="0"/>
                <a:ea typeface="Times New Roman" pitchFamily="18" charset="0"/>
              </a:rPr>
              <a:t>nesmlouvavá kritika neodpovídajících děl</a:t>
            </a:r>
          </a:p>
        </p:txBody>
      </p:sp>
      <p:sp>
        <p:nvSpPr>
          <p:cNvPr id="15" name="Obdélník 14"/>
          <p:cNvSpPr/>
          <p:nvPr/>
        </p:nvSpPr>
        <p:spPr>
          <a:xfrm>
            <a:off x="285720" y="5929330"/>
            <a:ext cx="2255746" cy="400110"/>
          </a:xfrm>
          <a:prstGeom prst="rect">
            <a:avLst/>
          </a:prstGeom>
        </p:spPr>
        <p:txBody>
          <a:bodyPr wrap="none">
            <a:spAutoFit/>
          </a:bodyPr>
          <a:lstStyle/>
          <a:p>
            <a:pPr marL="361950" indent="-361950">
              <a:buFont typeface="Wingdings" pitchFamily="2" charset="2"/>
              <a:buChar char="q"/>
            </a:pPr>
            <a:r>
              <a:rPr lang="cs-CZ" sz="2000" b="1" dirty="0">
                <a:latin typeface="Arial Narrow" pitchFamily="34" charset="0"/>
                <a:ea typeface="Times New Roman" pitchFamily="18" charset="0"/>
              </a:rPr>
              <a:t>„náš“ versus cizí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anim from="(-#ppt_w/2)" to="(#ppt_x)" calcmode="lin" valueType="num">
                                      <p:cBhvr>
                                        <p:cTn id="23" dur="600" fill="hold">
                                          <p:stCondLst>
                                            <p:cond delay="0"/>
                                          </p:stCondLst>
                                        </p:cTn>
                                        <p:tgtEl>
                                          <p:spTgt spid="1027"/>
                                        </p:tgtEl>
                                        <p:attrNameLst>
                                          <p:attrName>ppt_x</p:attrName>
                                        </p:attrNameLst>
                                      </p:cBhvr>
                                    </p:anim>
                                    <p:anim from="0" to="-1.0" calcmode="lin" valueType="num">
                                      <p:cBhvr>
                                        <p:cTn id="24" dur="200" decel="50000" autoRev="1" fill="hold">
                                          <p:stCondLst>
                                            <p:cond delay="600"/>
                                          </p:stCondLst>
                                        </p:cTn>
                                        <p:tgtEl>
                                          <p:spTgt spid="1027"/>
                                        </p:tgtEl>
                                        <p:attrNameLst>
                                          <p:attrName>xshear</p:attrName>
                                        </p:attrNameLst>
                                      </p:cBhvr>
                                    </p:anim>
                                    <p:animScale>
                                      <p:cBhvr>
                                        <p:cTn id="25" dur="200" decel="100000" autoRev="1" fill="hold">
                                          <p:stCondLst>
                                            <p:cond delay="600"/>
                                          </p:stCondLst>
                                        </p:cTn>
                                        <p:tgtEl>
                                          <p:spTgt spid="1027"/>
                                        </p:tgtEl>
                                      </p:cBhvr>
                                      <p:from x="100000" y="100000"/>
                                      <p:to x="80000" y="100000"/>
                                    </p:animScale>
                                    <p:anim by="(#ppt_h/3+#ppt_w*0.1)" calcmode="lin" valueType="num">
                                      <p:cBhvr additive="sum">
                                        <p:cTn id="26" dur="200" decel="100000" autoRev="1" fill="hold">
                                          <p:stCondLst>
                                            <p:cond delay="600"/>
                                          </p:stCondLst>
                                        </p:cTn>
                                        <p:tgtEl>
                                          <p:spTgt spid="102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600" fill="hold">
                                          <p:stCondLst>
                                            <p:cond delay="0"/>
                                          </p:stCondLst>
                                        </p:cTn>
                                        <p:tgtEl>
                                          <p:spTgt spid="9"/>
                                        </p:tgtEl>
                                        <p:attrNameLst>
                                          <p:attrName>ppt_x</p:attrName>
                                        </p:attrNameLst>
                                      </p:cBhvr>
                                    </p:anim>
                                    <p:anim from="0" to="-1.0" calcmode="lin" valueType="num">
                                      <p:cBhvr>
                                        <p:cTn id="32" dur="200" decel="50000" autoRev="1" fill="hold">
                                          <p:stCondLst>
                                            <p:cond delay="600"/>
                                          </p:stCondLst>
                                        </p:cTn>
                                        <p:tgtEl>
                                          <p:spTgt spid="9"/>
                                        </p:tgtEl>
                                        <p:attrNameLst>
                                          <p:attrName>xshear</p:attrName>
                                        </p:attrNameLst>
                                      </p:cBhvr>
                                    </p:anim>
                                    <p:animScale>
                                      <p:cBhvr>
                                        <p:cTn id="33" dur="200" decel="100000" autoRev="1" fill="hold">
                                          <p:stCondLst>
                                            <p:cond delay="600"/>
                                          </p:stCondLst>
                                        </p:cTn>
                                        <p:tgtEl>
                                          <p:spTgt spid="9"/>
                                        </p:tgtEl>
                                      </p:cBhvr>
                                      <p:from x="100000" y="100000"/>
                                      <p:to x="80000" y="100000"/>
                                    </p:animScale>
                                    <p:anim by="(#ppt_h/3+#ppt_w*0.1)" calcmode="lin" valueType="num">
                                      <p:cBhvr additive="sum">
                                        <p:cTn id="34" dur="200" decel="100000" autoRev="1" fill="hold">
                                          <p:stCondLst>
                                            <p:cond delay="600"/>
                                          </p:stCondLst>
                                        </p:cTn>
                                        <p:tgtEl>
                                          <p:spTgt spid="9"/>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from="(-#ppt_w/2)" to="(#ppt_x)" calcmode="lin" valueType="num">
                                      <p:cBhvr>
                                        <p:cTn id="39" dur="600" fill="hold">
                                          <p:stCondLst>
                                            <p:cond delay="0"/>
                                          </p:stCondLst>
                                        </p:cTn>
                                        <p:tgtEl>
                                          <p:spTgt spid="10"/>
                                        </p:tgtEl>
                                        <p:attrNameLst>
                                          <p:attrName>ppt_x</p:attrName>
                                        </p:attrNameLst>
                                      </p:cBhvr>
                                    </p:anim>
                                    <p:anim from="0" to="-1.0" calcmode="lin" valueType="num">
                                      <p:cBhvr>
                                        <p:cTn id="40" dur="200" decel="50000" autoRev="1" fill="hold">
                                          <p:stCondLst>
                                            <p:cond delay="600"/>
                                          </p:stCondLst>
                                        </p:cTn>
                                        <p:tgtEl>
                                          <p:spTgt spid="10"/>
                                        </p:tgtEl>
                                        <p:attrNameLst>
                                          <p:attrName>xshear</p:attrName>
                                        </p:attrNameLst>
                                      </p:cBhvr>
                                    </p:anim>
                                    <p:animScale>
                                      <p:cBhvr>
                                        <p:cTn id="41" dur="200" decel="100000" autoRev="1" fill="hold">
                                          <p:stCondLst>
                                            <p:cond delay="600"/>
                                          </p:stCondLst>
                                        </p:cTn>
                                        <p:tgtEl>
                                          <p:spTgt spid="10"/>
                                        </p:tgtEl>
                                      </p:cBhvr>
                                      <p:from x="100000" y="100000"/>
                                      <p:to x="80000" y="100000"/>
                                    </p:animScale>
                                    <p:anim by="(#ppt_h/3+#ppt_w*0.1)" calcmode="lin" valueType="num">
                                      <p:cBhvr additive="sum">
                                        <p:cTn id="42" dur="200" decel="100000" autoRev="1" fill="hold">
                                          <p:stCondLst>
                                            <p:cond delay="600"/>
                                          </p:stCondLst>
                                        </p:cTn>
                                        <p:tgtEl>
                                          <p:spTgt spid="10"/>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from="(-#ppt_w/2)" to="(#ppt_x)" calcmode="lin" valueType="num">
                                      <p:cBhvr>
                                        <p:cTn id="47" dur="600" fill="hold">
                                          <p:stCondLst>
                                            <p:cond delay="0"/>
                                          </p:stCondLst>
                                        </p:cTn>
                                        <p:tgtEl>
                                          <p:spTgt spid="11"/>
                                        </p:tgtEl>
                                        <p:attrNameLst>
                                          <p:attrName>ppt_x</p:attrName>
                                        </p:attrNameLst>
                                      </p:cBhvr>
                                    </p:anim>
                                    <p:anim from="0" to="-1.0" calcmode="lin" valueType="num">
                                      <p:cBhvr>
                                        <p:cTn id="48" dur="200" decel="50000" autoRev="1" fill="hold">
                                          <p:stCondLst>
                                            <p:cond delay="600"/>
                                          </p:stCondLst>
                                        </p:cTn>
                                        <p:tgtEl>
                                          <p:spTgt spid="11"/>
                                        </p:tgtEl>
                                        <p:attrNameLst>
                                          <p:attrName>xshear</p:attrName>
                                        </p:attrNameLst>
                                      </p:cBhvr>
                                    </p:anim>
                                    <p:animScale>
                                      <p:cBhvr>
                                        <p:cTn id="49" dur="200" decel="100000" autoRev="1" fill="hold">
                                          <p:stCondLst>
                                            <p:cond delay="600"/>
                                          </p:stCondLst>
                                        </p:cTn>
                                        <p:tgtEl>
                                          <p:spTgt spid="11"/>
                                        </p:tgtEl>
                                      </p:cBhvr>
                                      <p:from x="100000" y="100000"/>
                                      <p:to x="80000" y="100000"/>
                                    </p:animScale>
                                    <p:anim by="(#ppt_h/3+#ppt_w*0.1)" calcmode="lin" valueType="num">
                                      <p:cBhvr additive="sum">
                                        <p:cTn id="50" dur="200" decel="100000" autoRev="1" fill="hold">
                                          <p:stCondLst>
                                            <p:cond delay="600"/>
                                          </p:stCondLst>
                                        </p:cTn>
                                        <p:tgtEl>
                                          <p:spTgt spid="11"/>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1028"/>
                                        </p:tgtEl>
                                        <p:attrNameLst>
                                          <p:attrName>style.visibility</p:attrName>
                                        </p:attrNameLst>
                                      </p:cBhvr>
                                      <p:to>
                                        <p:strVal val="visible"/>
                                      </p:to>
                                    </p:set>
                                    <p:anim from="(-#ppt_w/2)" to="(#ppt_x)" calcmode="lin" valueType="num">
                                      <p:cBhvr>
                                        <p:cTn id="55" dur="600" fill="hold">
                                          <p:stCondLst>
                                            <p:cond delay="0"/>
                                          </p:stCondLst>
                                        </p:cTn>
                                        <p:tgtEl>
                                          <p:spTgt spid="1028"/>
                                        </p:tgtEl>
                                        <p:attrNameLst>
                                          <p:attrName>ppt_x</p:attrName>
                                        </p:attrNameLst>
                                      </p:cBhvr>
                                    </p:anim>
                                    <p:anim from="0" to="-1.0" calcmode="lin" valueType="num">
                                      <p:cBhvr>
                                        <p:cTn id="56" dur="200" decel="50000" autoRev="1" fill="hold">
                                          <p:stCondLst>
                                            <p:cond delay="600"/>
                                          </p:stCondLst>
                                        </p:cTn>
                                        <p:tgtEl>
                                          <p:spTgt spid="1028"/>
                                        </p:tgtEl>
                                        <p:attrNameLst>
                                          <p:attrName>xshear</p:attrName>
                                        </p:attrNameLst>
                                      </p:cBhvr>
                                    </p:anim>
                                    <p:animScale>
                                      <p:cBhvr>
                                        <p:cTn id="57" dur="200" decel="100000" autoRev="1" fill="hold">
                                          <p:stCondLst>
                                            <p:cond delay="600"/>
                                          </p:stCondLst>
                                        </p:cTn>
                                        <p:tgtEl>
                                          <p:spTgt spid="1028"/>
                                        </p:tgtEl>
                                      </p:cBhvr>
                                      <p:from x="100000" y="100000"/>
                                      <p:to x="80000" y="100000"/>
                                    </p:animScale>
                                    <p:anim by="(#ppt_h/3+#ppt_w*0.1)" calcmode="lin" valueType="num">
                                      <p:cBhvr additive="sum">
                                        <p:cTn id="58" dur="200" decel="100000" autoRev="1" fill="hold">
                                          <p:stCondLst>
                                            <p:cond delay="600"/>
                                          </p:stCondLst>
                                        </p:cTn>
                                        <p:tgtEl>
                                          <p:spTgt spid="1028"/>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from="(-#ppt_w/2)" to="(#ppt_x)" calcmode="lin" valueType="num">
                                      <p:cBhvr>
                                        <p:cTn id="63" dur="600" fill="hold">
                                          <p:stCondLst>
                                            <p:cond delay="0"/>
                                          </p:stCondLst>
                                        </p:cTn>
                                        <p:tgtEl>
                                          <p:spTgt spid="13"/>
                                        </p:tgtEl>
                                        <p:attrNameLst>
                                          <p:attrName>ppt_x</p:attrName>
                                        </p:attrNameLst>
                                      </p:cBhvr>
                                    </p:anim>
                                    <p:anim from="0" to="-1.0" calcmode="lin" valueType="num">
                                      <p:cBhvr>
                                        <p:cTn id="64" dur="200" decel="50000" autoRev="1" fill="hold">
                                          <p:stCondLst>
                                            <p:cond delay="600"/>
                                          </p:stCondLst>
                                        </p:cTn>
                                        <p:tgtEl>
                                          <p:spTgt spid="13"/>
                                        </p:tgtEl>
                                        <p:attrNameLst>
                                          <p:attrName>xshear</p:attrName>
                                        </p:attrNameLst>
                                      </p:cBhvr>
                                    </p:anim>
                                    <p:animScale>
                                      <p:cBhvr>
                                        <p:cTn id="65" dur="200" decel="100000" autoRev="1" fill="hold">
                                          <p:stCondLst>
                                            <p:cond delay="600"/>
                                          </p:stCondLst>
                                        </p:cTn>
                                        <p:tgtEl>
                                          <p:spTgt spid="13"/>
                                        </p:tgtEl>
                                      </p:cBhvr>
                                      <p:from x="100000" y="100000"/>
                                      <p:to x="80000" y="100000"/>
                                    </p:animScale>
                                    <p:anim by="(#ppt_h/3+#ppt_w*0.1)" calcmode="lin" valueType="num">
                                      <p:cBhvr additive="sum">
                                        <p:cTn id="66" dur="200" decel="100000" autoRev="1" fill="hold">
                                          <p:stCondLst>
                                            <p:cond delay="600"/>
                                          </p:stCondLst>
                                        </p:cTn>
                                        <p:tgtEl>
                                          <p:spTgt spid="13"/>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from="(-#ppt_w/2)" to="(#ppt_x)" calcmode="lin" valueType="num">
                                      <p:cBhvr>
                                        <p:cTn id="71" dur="600" fill="hold">
                                          <p:stCondLst>
                                            <p:cond delay="0"/>
                                          </p:stCondLst>
                                        </p:cTn>
                                        <p:tgtEl>
                                          <p:spTgt spid="14"/>
                                        </p:tgtEl>
                                        <p:attrNameLst>
                                          <p:attrName>ppt_x</p:attrName>
                                        </p:attrNameLst>
                                      </p:cBhvr>
                                    </p:anim>
                                    <p:anim from="0" to="-1.0" calcmode="lin" valueType="num">
                                      <p:cBhvr>
                                        <p:cTn id="72" dur="200" decel="50000" autoRev="1" fill="hold">
                                          <p:stCondLst>
                                            <p:cond delay="600"/>
                                          </p:stCondLst>
                                        </p:cTn>
                                        <p:tgtEl>
                                          <p:spTgt spid="14"/>
                                        </p:tgtEl>
                                        <p:attrNameLst>
                                          <p:attrName>xshear</p:attrName>
                                        </p:attrNameLst>
                                      </p:cBhvr>
                                    </p:anim>
                                    <p:animScale>
                                      <p:cBhvr>
                                        <p:cTn id="73" dur="200" decel="100000" autoRev="1" fill="hold">
                                          <p:stCondLst>
                                            <p:cond delay="600"/>
                                          </p:stCondLst>
                                        </p:cTn>
                                        <p:tgtEl>
                                          <p:spTgt spid="14"/>
                                        </p:tgtEl>
                                      </p:cBhvr>
                                      <p:from x="100000" y="100000"/>
                                      <p:to x="80000" y="100000"/>
                                    </p:animScale>
                                    <p:anim by="(#ppt_h/3+#ppt_w*0.1)" calcmode="lin" valueType="num">
                                      <p:cBhvr additive="sum">
                                        <p:cTn id="74" dur="200" decel="100000" autoRev="1" fill="hold">
                                          <p:stCondLst>
                                            <p:cond delay="600"/>
                                          </p:stCondLst>
                                        </p:cTn>
                                        <p:tgtEl>
                                          <p:spTgt spid="14"/>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from="(-#ppt_w/2)" to="(#ppt_x)" calcmode="lin" valueType="num">
                                      <p:cBhvr>
                                        <p:cTn id="79" dur="600" fill="hold">
                                          <p:stCondLst>
                                            <p:cond delay="0"/>
                                          </p:stCondLst>
                                        </p:cTn>
                                        <p:tgtEl>
                                          <p:spTgt spid="15"/>
                                        </p:tgtEl>
                                        <p:attrNameLst>
                                          <p:attrName>ppt_x</p:attrName>
                                        </p:attrNameLst>
                                      </p:cBhvr>
                                    </p:anim>
                                    <p:anim from="0" to="-1.0" calcmode="lin" valueType="num">
                                      <p:cBhvr>
                                        <p:cTn id="80" dur="200" decel="50000" autoRev="1" fill="hold">
                                          <p:stCondLst>
                                            <p:cond delay="600"/>
                                          </p:stCondLst>
                                        </p:cTn>
                                        <p:tgtEl>
                                          <p:spTgt spid="15"/>
                                        </p:tgtEl>
                                        <p:attrNameLst>
                                          <p:attrName>xshear</p:attrName>
                                        </p:attrNameLst>
                                      </p:cBhvr>
                                    </p:anim>
                                    <p:animScale>
                                      <p:cBhvr>
                                        <p:cTn id="81" dur="200" decel="100000" autoRev="1" fill="hold">
                                          <p:stCondLst>
                                            <p:cond delay="600"/>
                                          </p:stCondLst>
                                        </p:cTn>
                                        <p:tgtEl>
                                          <p:spTgt spid="15"/>
                                        </p:tgtEl>
                                      </p:cBhvr>
                                      <p:from x="100000" y="100000"/>
                                      <p:to x="80000" y="100000"/>
                                    </p:animScale>
                                    <p:anim by="(#ppt_h/3+#ppt_w*0.1)" calcmode="lin" valueType="num">
                                      <p:cBhvr additive="sum">
                                        <p:cTn id="82"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7" grpId="0"/>
      <p:bldP spid="1027" grpId="0"/>
      <p:bldP spid="9" grpId="0"/>
      <p:bldP spid="10" grpId="0"/>
      <p:bldP spid="11" grpId="0"/>
      <p:bldP spid="102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58" y="357166"/>
            <a:ext cx="5383205"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První vlaštovky změn x obrana národnictví </a:t>
            </a:r>
            <a:endParaRPr kumimoji="0" lang="cs-CZ" sz="2400" b="0" i="0" u="none" strike="noStrike" cap="none" normalizeH="0" baseline="0" dirty="0">
              <a:ln>
                <a:noFill/>
              </a:ln>
              <a:solidFill>
                <a:schemeClr val="tx1"/>
              </a:solidFill>
              <a:effectLst/>
              <a:latin typeface="Arial" pitchFamily="34" charset="0"/>
            </a:endParaRPr>
          </a:p>
        </p:txBody>
      </p:sp>
      <p:sp>
        <p:nvSpPr>
          <p:cNvPr id="5" name="Obdélník 4"/>
          <p:cNvSpPr/>
          <p:nvPr/>
        </p:nvSpPr>
        <p:spPr>
          <a:xfrm>
            <a:off x="357158" y="1000108"/>
            <a:ext cx="2794355" cy="461665"/>
          </a:xfrm>
          <a:prstGeom prst="rect">
            <a:avLst/>
          </a:prstGeom>
        </p:spPr>
        <p:txBody>
          <a:bodyPr wrap="none">
            <a:spAutoFit/>
          </a:bodyPr>
          <a:lstStyle/>
          <a:p>
            <a:pPr marL="361950" lvl="0" indent="-361950" algn="just" eaLnBrk="0" fontAlgn="base" hangingPunct="0">
              <a:spcBef>
                <a:spcPct val="0"/>
              </a:spcBef>
              <a:spcAft>
                <a:spcPct val="0"/>
              </a:spcAft>
              <a:buFont typeface="Wingdings" pitchFamily="2" charset="2"/>
              <a:buChar char="Ø"/>
              <a:tabLst>
                <a:tab pos="5943600" algn="l"/>
              </a:tabLst>
            </a:pPr>
            <a:r>
              <a:rPr lang="cs-CZ" sz="2400" b="1" dirty="0">
                <a:solidFill>
                  <a:srgbClr val="7030A0"/>
                </a:solidFill>
                <a:latin typeface="Arial Narrow" pitchFamily="34" charset="0"/>
                <a:ea typeface="Times New Roman" pitchFamily="18" charset="0"/>
              </a:rPr>
              <a:t>Průzory do Evropy</a:t>
            </a:r>
            <a:endParaRPr lang="cs-CZ" sz="2400" dirty="0">
              <a:solidFill>
                <a:srgbClr val="7030A0"/>
              </a:solidFill>
              <a:latin typeface="Arial" pitchFamily="34" charset="0"/>
            </a:endParaRPr>
          </a:p>
        </p:txBody>
      </p:sp>
      <p:sp>
        <p:nvSpPr>
          <p:cNvPr id="6" name="Obdélník 5"/>
          <p:cNvSpPr/>
          <p:nvPr/>
        </p:nvSpPr>
        <p:spPr>
          <a:xfrm>
            <a:off x="714348" y="1428736"/>
            <a:ext cx="8143932" cy="400110"/>
          </a:xfrm>
          <a:prstGeom prst="rect">
            <a:avLst/>
          </a:prstGeom>
        </p:spPr>
        <p:txBody>
          <a:bodyPr wrap="square">
            <a:spAutoFit/>
          </a:bodyPr>
          <a:lstStyle/>
          <a:p>
            <a:r>
              <a:rPr lang="cs-CZ" sz="2000" b="1" dirty="0"/>
              <a:t>Zintenzivnění překladatelské činnosti (konec 19. století)</a:t>
            </a:r>
            <a:endParaRPr lang="cs-CZ" sz="2000" dirty="0"/>
          </a:p>
        </p:txBody>
      </p:sp>
      <p:sp>
        <p:nvSpPr>
          <p:cNvPr id="7" name="Obdélník 6"/>
          <p:cNvSpPr/>
          <p:nvPr/>
        </p:nvSpPr>
        <p:spPr>
          <a:xfrm>
            <a:off x="714348" y="1785926"/>
            <a:ext cx="7511415" cy="400110"/>
          </a:xfrm>
          <a:prstGeom prst="rect">
            <a:avLst/>
          </a:prstGeom>
        </p:spPr>
        <p:txBody>
          <a:bodyPr wrap="none">
            <a:spAutoFit/>
          </a:bodyPr>
          <a:lstStyle/>
          <a:p>
            <a:r>
              <a:rPr lang="cs-CZ" sz="2000" b="1" dirty="0"/>
              <a:t>Recepce západní kultury skrze recenze, články, korespondenci apod.  </a:t>
            </a:r>
          </a:p>
        </p:txBody>
      </p:sp>
      <p:sp>
        <p:nvSpPr>
          <p:cNvPr id="16386" name="Rectangle 2"/>
          <p:cNvSpPr>
            <a:spLocks noChangeArrowheads="1"/>
          </p:cNvSpPr>
          <p:nvPr/>
        </p:nvSpPr>
        <p:spPr bwMode="auto">
          <a:xfrm>
            <a:off x="714348" y="2143116"/>
            <a:ext cx="238013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lang="cs-CZ" sz="2000" b="1" dirty="0"/>
              <a:t>Vliv západní filozofie</a:t>
            </a:r>
          </a:p>
        </p:txBody>
      </p:sp>
      <p:sp>
        <p:nvSpPr>
          <p:cNvPr id="9" name="Obdélník 8"/>
          <p:cNvSpPr/>
          <p:nvPr/>
        </p:nvSpPr>
        <p:spPr>
          <a:xfrm>
            <a:off x="1142976" y="2500306"/>
            <a:ext cx="2060436" cy="400110"/>
          </a:xfrm>
          <a:prstGeom prst="rect">
            <a:avLst/>
          </a:prstGeom>
        </p:spPr>
        <p:txBody>
          <a:bodyPr wrap="none">
            <a:spAutoFit/>
          </a:bodyPr>
          <a:lstStyle/>
          <a:p>
            <a:r>
              <a:rPr lang="cs-CZ" sz="2000" b="1" dirty="0">
                <a:solidFill>
                  <a:srgbClr val="C00000"/>
                </a:solidFill>
              </a:rPr>
              <a:t>A. </a:t>
            </a:r>
            <a:r>
              <a:rPr lang="cs-CZ" sz="2000" b="1" dirty="0" err="1">
                <a:solidFill>
                  <a:srgbClr val="C00000"/>
                </a:solidFill>
              </a:rPr>
              <a:t>Schopenhauer</a:t>
            </a:r>
            <a:r>
              <a:rPr lang="cs-CZ" sz="2000" dirty="0">
                <a:solidFill>
                  <a:srgbClr val="C00000"/>
                </a:solidFill>
              </a:rPr>
              <a:t> </a:t>
            </a:r>
          </a:p>
        </p:txBody>
      </p:sp>
      <p:sp>
        <p:nvSpPr>
          <p:cNvPr id="10" name="Obdélník 9"/>
          <p:cNvSpPr/>
          <p:nvPr/>
        </p:nvSpPr>
        <p:spPr>
          <a:xfrm>
            <a:off x="1142976" y="2928934"/>
            <a:ext cx="1433341" cy="400110"/>
          </a:xfrm>
          <a:prstGeom prst="rect">
            <a:avLst/>
          </a:prstGeom>
        </p:spPr>
        <p:txBody>
          <a:bodyPr wrap="none">
            <a:spAutoFit/>
          </a:bodyPr>
          <a:lstStyle/>
          <a:p>
            <a:r>
              <a:rPr lang="cs-CZ" sz="2000" b="1" dirty="0">
                <a:solidFill>
                  <a:srgbClr val="C00000"/>
                </a:solidFill>
              </a:rPr>
              <a:t>F. </a:t>
            </a:r>
            <a:r>
              <a:rPr lang="cs-CZ" sz="2000" b="1" dirty="0" err="1">
                <a:solidFill>
                  <a:srgbClr val="C00000"/>
                </a:solidFill>
              </a:rPr>
              <a:t>Nietzsche</a:t>
            </a:r>
            <a:endParaRPr lang="cs-CZ" sz="2000" b="1" dirty="0">
              <a:solidFill>
                <a:srgbClr val="C00000"/>
              </a:solidFill>
            </a:endParaRPr>
          </a:p>
        </p:txBody>
      </p:sp>
      <p:sp>
        <p:nvSpPr>
          <p:cNvPr id="16387" name="Rectangle 3"/>
          <p:cNvSpPr>
            <a:spLocks noChangeArrowheads="1"/>
          </p:cNvSpPr>
          <p:nvPr/>
        </p:nvSpPr>
        <p:spPr bwMode="auto">
          <a:xfrm>
            <a:off x="214282" y="3857628"/>
            <a:ext cx="263642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indent="-361950" algn="just" eaLnBrk="0" fontAlgn="base" hangingPunct="0">
              <a:lnSpc>
                <a:spcPct val="100000"/>
              </a:lnSpc>
              <a:spcBef>
                <a:spcPct val="0"/>
              </a:spcBef>
              <a:spcAft>
                <a:spcPct val="0"/>
              </a:spcAft>
              <a:buClrTx/>
              <a:buSzTx/>
              <a:buFont typeface="Wingdings" pitchFamily="2" charset="2"/>
              <a:buChar char="Ø"/>
              <a:tabLst>
                <a:tab pos="5943600" algn="l"/>
              </a:tabLst>
            </a:pPr>
            <a:r>
              <a:rPr lang="cs-CZ" sz="2400" b="1" dirty="0">
                <a:solidFill>
                  <a:srgbClr val="7030A0"/>
                </a:solidFill>
                <a:latin typeface="Arial Narrow" pitchFamily="34" charset="0"/>
                <a:ea typeface="Times New Roman" pitchFamily="18" charset="0"/>
              </a:rPr>
              <a:t>Teorie osobnosti</a:t>
            </a:r>
            <a:endParaRPr lang="cs-CZ" sz="2400" b="1" dirty="0">
              <a:latin typeface="Arial Narrow" pitchFamily="34" charset="0"/>
              <a:ea typeface="Times New Roman" pitchFamily="18" charset="0"/>
            </a:endParaRPr>
          </a:p>
        </p:txBody>
      </p:sp>
      <p:sp>
        <p:nvSpPr>
          <p:cNvPr id="16388" name="Rectangle 4"/>
          <p:cNvSpPr>
            <a:spLocks noChangeArrowheads="1"/>
          </p:cNvSpPr>
          <p:nvPr/>
        </p:nvSpPr>
        <p:spPr bwMode="auto">
          <a:xfrm>
            <a:off x="285720" y="4500570"/>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1257300" algn="l"/>
                <a:tab pos="5943600" algn="l"/>
              </a:tabLst>
            </a:pPr>
            <a:r>
              <a:rPr kumimoji="0" lang="cs-CZ" sz="2000" b="1" i="0" u="none" strike="noStrike" cap="none" normalizeH="0" baseline="0" dirty="0">
                <a:ln>
                  <a:noFill/>
                </a:ln>
                <a:solidFill>
                  <a:schemeClr val="tx1"/>
                </a:solidFill>
                <a:effectLst/>
                <a:latin typeface="Arial Narrow" pitchFamily="34" charset="0"/>
                <a:ea typeface="Times New Roman" pitchFamily="18" charset="0"/>
              </a:rPr>
              <a:t>Filozofie A. </a:t>
            </a:r>
            <a:r>
              <a:rPr kumimoji="0" lang="cs-CZ" sz="2000" b="1" i="0" u="none" strike="noStrike" cap="none" normalizeH="0" baseline="0" dirty="0" err="1">
                <a:ln>
                  <a:noFill/>
                </a:ln>
                <a:solidFill>
                  <a:schemeClr val="tx1"/>
                </a:solidFill>
                <a:effectLst/>
                <a:latin typeface="Arial Narrow" pitchFamily="34" charset="0"/>
                <a:ea typeface="Times New Roman" pitchFamily="18" charset="0"/>
              </a:rPr>
              <a:t>Schopenhauera</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 a F. </a:t>
            </a:r>
            <a:r>
              <a:rPr kumimoji="0" lang="cs-CZ" sz="2000" b="1" i="0" u="none" strike="noStrike" cap="none" normalizeH="0" baseline="0" dirty="0" err="1">
                <a:ln>
                  <a:noFill/>
                </a:ln>
                <a:solidFill>
                  <a:schemeClr val="tx1"/>
                </a:solidFill>
                <a:effectLst/>
                <a:latin typeface="Arial Narrow" pitchFamily="34" charset="0"/>
                <a:ea typeface="Times New Roman" pitchFamily="18" charset="0"/>
              </a:rPr>
              <a:t>Nietzscheho</a:t>
            </a:r>
            <a:r>
              <a:rPr kumimoji="0" lang="cs-CZ" sz="2000" b="0" i="0" u="none" strike="noStrike" cap="none" normalizeH="0" baseline="0" dirty="0">
                <a:ln>
                  <a:noFill/>
                </a:ln>
                <a:solidFill>
                  <a:schemeClr val="tx1"/>
                </a:solidFill>
                <a:effectLst/>
                <a:latin typeface="Arial Narrow" pitchFamily="34" charset="0"/>
                <a:ea typeface="Times New Roman" pitchFamily="18" charset="0"/>
              </a:rPr>
              <a:t> konstituovala výraznou součást vlivných teorií osobnosti, které různým způsobem deformovaly dosavadní představy o člověku. </a:t>
            </a:r>
            <a:endParaRPr kumimoji="0" lang="cs-CZ" sz="2000" b="0" i="0" u="none" strike="noStrike" cap="none" normalizeH="0" baseline="0" dirty="0">
              <a:ln>
                <a:noFill/>
              </a:ln>
              <a:solidFill>
                <a:schemeClr val="tx1"/>
              </a:solidFill>
              <a:effectLst/>
              <a:latin typeface="Arial" pitchFamily="34"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q"/>
              <a:tabLst>
                <a:tab pos="1257300" algn="l"/>
                <a:tab pos="5943600" algn="l"/>
              </a:tabLst>
            </a:pPr>
            <a:endParaRPr kumimoji="0" lang="cs-CZ" sz="2000" b="0" i="0" u="none" strike="noStrike" cap="none" normalizeH="0" baseline="0" dirty="0">
              <a:ln>
                <a:noFill/>
              </a:ln>
              <a:solidFill>
                <a:schemeClr val="tx1"/>
              </a:solidFill>
              <a:effectLst/>
              <a:latin typeface="Arial" pitchFamily="34" charset="0"/>
            </a:endParaRPr>
          </a:p>
        </p:txBody>
      </p:sp>
      <p:sp>
        <p:nvSpPr>
          <p:cNvPr id="13" name="Obdélník 12"/>
          <p:cNvSpPr/>
          <p:nvPr/>
        </p:nvSpPr>
        <p:spPr>
          <a:xfrm>
            <a:off x="642910" y="5500702"/>
            <a:ext cx="8001056" cy="646331"/>
          </a:xfrm>
          <a:prstGeom prst="rect">
            <a:avLst/>
          </a:prstGeom>
        </p:spPr>
        <p:txBody>
          <a:bodyPr wrap="square">
            <a:spAutoFit/>
          </a:bodyPr>
          <a:lstStyle/>
          <a:p>
            <a:pPr marL="361950" lvl="0" indent="-361950" algn="just" eaLnBrk="0" fontAlgn="base" hangingPunct="0">
              <a:spcBef>
                <a:spcPct val="0"/>
              </a:spcBef>
              <a:spcAft>
                <a:spcPct val="0"/>
              </a:spcAft>
              <a:buFont typeface="Wingdings" pitchFamily="2" charset="2"/>
              <a:buChar char="Ø"/>
              <a:tabLst>
                <a:tab pos="1257300" algn="l"/>
                <a:tab pos="5943600" algn="l"/>
              </a:tabLst>
            </a:pPr>
            <a:r>
              <a:rPr lang="cs-CZ" b="1" dirty="0">
                <a:latin typeface="Arial Narrow" pitchFamily="34" charset="0"/>
                <a:ea typeface="Times New Roman" pitchFamily="18" charset="0"/>
              </a:rPr>
              <a:t>démonizace představ o člověku</a:t>
            </a:r>
            <a:r>
              <a:rPr lang="cs-CZ" dirty="0">
                <a:latin typeface="Arial Narrow" pitchFamily="34" charset="0"/>
                <a:ea typeface="Times New Roman" pitchFamily="18" charset="0"/>
              </a:rPr>
              <a:t>, jeho </a:t>
            </a:r>
            <a:r>
              <a:rPr lang="cs-CZ" b="1" dirty="0">
                <a:latin typeface="Arial Narrow" pitchFamily="34" charset="0"/>
                <a:ea typeface="Times New Roman" pitchFamily="18" charset="0"/>
              </a:rPr>
              <a:t>odcizení sobě samému</a:t>
            </a:r>
            <a:r>
              <a:rPr lang="cs-CZ" dirty="0">
                <a:latin typeface="Arial Narrow" pitchFamily="34" charset="0"/>
                <a:ea typeface="Times New Roman" pitchFamily="18" charset="0"/>
              </a:rPr>
              <a:t>, </a:t>
            </a:r>
            <a:r>
              <a:rPr lang="cs-CZ" b="1" dirty="0">
                <a:latin typeface="Arial Narrow" pitchFamily="34" charset="0"/>
                <a:ea typeface="Times New Roman" pitchFamily="18" charset="0"/>
              </a:rPr>
              <a:t>rozdvojenost jeho přirozenosti</a:t>
            </a:r>
            <a:r>
              <a:rPr lang="cs-CZ" dirty="0">
                <a:latin typeface="Arial Narrow" pitchFamily="34" charset="0"/>
                <a:ea typeface="Times New Roman" pitchFamily="18" charset="0"/>
              </a:rPr>
              <a:t>. </a:t>
            </a:r>
            <a:endParaRPr lang="cs-CZ"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6386"/>
                                        </p:tgtEl>
                                        <p:attrNameLst>
                                          <p:attrName>style.visibility</p:attrName>
                                        </p:attrNameLst>
                                      </p:cBhvr>
                                      <p:to>
                                        <p:strVal val="visible"/>
                                      </p:to>
                                    </p:set>
                                    <p:anim calcmode="lin" valueType="num">
                                      <p:cBhvr>
                                        <p:cTn id="23" dur="1000" fill="hold"/>
                                        <p:tgtEl>
                                          <p:spTgt spid="163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6386"/>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6386"/>
                                        </p:tgtEl>
                                        <p:attrNameLst>
                                          <p:attrName>ppt_y</p:attrName>
                                        </p:attrNameLst>
                                      </p:cBhvr>
                                      <p:tavLst>
                                        <p:tav tm="0">
                                          <p:val>
                                            <p:strVal val="#ppt_y"/>
                                          </p:val>
                                        </p:tav>
                                        <p:tav tm="100000">
                                          <p:val>
                                            <p:strVal val="#ppt_y"/>
                                          </p:val>
                                        </p:tav>
                                      </p:tavLst>
                                    </p:anim>
                                    <p:animEffect transition="in" filter="fade">
                                      <p:cBhvr>
                                        <p:cTn id="26" dur="1000"/>
                                        <p:tgtEl>
                                          <p:spTgt spid="16386"/>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600" fill="hold">
                                          <p:stCondLst>
                                            <p:cond delay="0"/>
                                          </p:stCondLst>
                                        </p:cTn>
                                        <p:tgtEl>
                                          <p:spTgt spid="9"/>
                                        </p:tgtEl>
                                        <p:attrNameLst>
                                          <p:attrName>ppt_x</p:attrName>
                                        </p:attrNameLst>
                                      </p:cBhvr>
                                    </p:anim>
                                    <p:anim from="0" to="-1.0" calcmode="lin" valueType="num">
                                      <p:cBhvr>
                                        <p:cTn id="32" dur="200" decel="50000" autoRev="1" fill="hold">
                                          <p:stCondLst>
                                            <p:cond delay="600"/>
                                          </p:stCondLst>
                                        </p:cTn>
                                        <p:tgtEl>
                                          <p:spTgt spid="9"/>
                                        </p:tgtEl>
                                        <p:attrNameLst>
                                          <p:attrName>xshear</p:attrName>
                                        </p:attrNameLst>
                                      </p:cBhvr>
                                    </p:anim>
                                    <p:animScale>
                                      <p:cBhvr>
                                        <p:cTn id="33" dur="200" decel="100000" autoRev="1" fill="hold">
                                          <p:stCondLst>
                                            <p:cond delay="600"/>
                                          </p:stCondLst>
                                        </p:cTn>
                                        <p:tgtEl>
                                          <p:spTgt spid="9"/>
                                        </p:tgtEl>
                                      </p:cBhvr>
                                      <p:from x="100000" y="100000"/>
                                      <p:to x="80000" y="100000"/>
                                    </p:animScale>
                                    <p:anim by="(#ppt_h/3+#ppt_w*0.1)" calcmode="lin" valueType="num">
                                      <p:cBhvr additive="sum">
                                        <p:cTn id="34" dur="200" decel="100000" autoRev="1" fill="hold">
                                          <p:stCondLst>
                                            <p:cond delay="600"/>
                                          </p:stCondLst>
                                        </p:cTn>
                                        <p:tgtEl>
                                          <p:spTgt spid="9"/>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from="(-#ppt_w/2)" to="(#ppt_x)" calcmode="lin" valueType="num">
                                      <p:cBhvr>
                                        <p:cTn id="39" dur="600" fill="hold">
                                          <p:stCondLst>
                                            <p:cond delay="0"/>
                                          </p:stCondLst>
                                        </p:cTn>
                                        <p:tgtEl>
                                          <p:spTgt spid="10"/>
                                        </p:tgtEl>
                                        <p:attrNameLst>
                                          <p:attrName>ppt_x</p:attrName>
                                        </p:attrNameLst>
                                      </p:cBhvr>
                                    </p:anim>
                                    <p:anim from="0" to="-1.0" calcmode="lin" valueType="num">
                                      <p:cBhvr>
                                        <p:cTn id="40" dur="200" decel="50000" autoRev="1" fill="hold">
                                          <p:stCondLst>
                                            <p:cond delay="600"/>
                                          </p:stCondLst>
                                        </p:cTn>
                                        <p:tgtEl>
                                          <p:spTgt spid="10"/>
                                        </p:tgtEl>
                                        <p:attrNameLst>
                                          <p:attrName>xshear</p:attrName>
                                        </p:attrNameLst>
                                      </p:cBhvr>
                                    </p:anim>
                                    <p:animScale>
                                      <p:cBhvr>
                                        <p:cTn id="41" dur="200" decel="100000" autoRev="1" fill="hold">
                                          <p:stCondLst>
                                            <p:cond delay="600"/>
                                          </p:stCondLst>
                                        </p:cTn>
                                        <p:tgtEl>
                                          <p:spTgt spid="10"/>
                                        </p:tgtEl>
                                      </p:cBhvr>
                                      <p:from x="100000" y="100000"/>
                                      <p:to x="80000" y="100000"/>
                                    </p:animScale>
                                    <p:anim by="(#ppt_h/3+#ppt_w*0.1)" calcmode="lin" valueType="num">
                                      <p:cBhvr additive="sum">
                                        <p:cTn id="42" dur="200" decel="100000" autoRev="1" fill="hold">
                                          <p:stCondLst>
                                            <p:cond delay="600"/>
                                          </p:stCondLst>
                                        </p:cTn>
                                        <p:tgtEl>
                                          <p:spTgt spid="10"/>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6387">
                                            <p:txEl>
                                              <p:pRg st="0" end="0"/>
                                            </p:txEl>
                                          </p:spTgt>
                                        </p:tgtEl>
                                        <p:attrNameLst>
                                          <p:attrName>style.visibility</p:attrName>
                                        </p:attrNameLst>
                                      </p:cBhvr>
                                      <p:to>
                                        <p:strVal val="visible"/>
                                      </p:to>
                                    </p:set>
                                    <p:animEffect transition="in" filter="diamond(in)">
                                      <p:cBhvr>
                                        <p:cTn id="47" dur="2000"/>
                                        <p:tgtEl>
                                          <p:spTgt spid="1638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8" presetClass="entr" presetSubtype="0" accel="50000" fill="hold" grpId="0" nodeType="clickEffect">
                                  <p:stCondLst>
                                    <p:cond delay="0"/>
                                  </p:stCondLst>
                                  <p:childTnLst>
                                    <p:set>
                                      <p:cBhvr>
                                        <p:cTn id="51" dur="1" fill="hold">
                                          <p:stCondLst>
                                            <p:cond delay="0"/>
                                          </p:stCondLst>
                                        </p:cTn>
                                        <p:tgtEl>
                                          <p:spTgt spid="16388"/>
                                        </p:tgtEl>
                                        <p:attrNameLst>
                                          <p:attrName>style.visibility</p:attrName>
                                        </p:attrNameLst>
                                      </p:cBhvr>
                                      <p:to>
                                        <p:strVal val="visible"/>
                                      </p:to>
                                    </p:set>
                                    <p:anim calcmode="lin" valueType="num">
                                      <p:cBhvr>
                                        <p:cTn id="52" dur="1000" fill="hold"/>
                                        <p:tgtEl>
                                          <p:spTgt spid="163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16388"/>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16388"/>
                                        </p:tgtEl>
                                        <p:attrNameLst>
                                          <p:attrName>ppt_y</p:attrName>
                                        </p:attrNameLst>
                                      </p:cBhvr>
                                      <p:tavLst>
                                        <p:tav tm="0">
                                          <p:val>
                                            <p:strVal val="#ppt_y"/>
                                          </p:val>
                                        </p:tav>
                                        <p:tav tm="100000">
                                          <p:val>
                                            <p:strVal val="#ppt_y"/>
                                          </p:val>
                                        </p:tav>
                                      </p:tavLst>
                                    </p:anim>
                                    <p:animEffect transition="in" filter="fade">
                                      <p:cBhvr>
                                        <p:cTn id="55" dur="1000"/>
                                        <p:tgtEl>
                                          <p:spTgt spid="1638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386" grpId="0"/>
      <p:bldP spid="9" grpId="0"/>
      <p:bldP spid="10" grpId="0"/>
      <p:bldP spid="1638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85720" y="500042"/>
            <a:ext cx="8501122" cy="707886"/>
          </a:xfrm>
          <a:prstGeom prst="rect">
            <a:avLst/>
          </a:prstGeom>
        </p:spPr>
        <p:txBody>
          <a:bodyPr wrap="square">
            <a:spAutoFit/>
          </a:bodyPr>
          <a:lstStyle/>
          <a:p>
            <a:pPr marL="361950" indent="-361950">
              <a:buFont typeface="Wingdings" pitchFamily="2" charset="2"/>
              <a:buChar char="q"/>
            </a:pPr>
            <a:r>
              <a:rPr lang="cs-CZ" sz="2000" dirty="0"/>
              <a:t>nejvýrazněji reflektována </a:t>
            </a:r>
            <a:r>
              <a:rPr lang="cs-CZ" sz="2000" b="1" u="sng" dirty="0" err="1">
                <a:solidFill>
                  <a:srgbClr val="00B0F0"/>
                </a:solidFill>
              </a:rPr>
              <a:t>nietzscheanská</a:t>
            </a:r>
            <a:r>
              <a:rPr lang="cs-CZ" sz="2000" b="1" u="sng" dirty="0">
                <a:solidFill>
                  <a:srgbClr val="00B0F0"/>
                </a:solidFill>
              </a:rPr>
              <a:t> myšlenka absolutní dominance silné osobnosti nad masou a společností</a:t>
            </a:r>
          </a:p>
        </p:txBody>
      </p:sp>
      <p:sp>
        <p:nvSpPr>
          <p:cNvPr id="8" name="Obdélník 7"/>
          <p:cNvSpPr/>
          <p:nvPr/>
        </p:nvSpPr>
        <p:spPr>
          <a:xfrm>
            <a:off x="285720" y="1285860"/>
            <a:ext cx="8358246" cy="1015663"/>
          </a:xfrm>
          <a:prstGeom prst="rect">
            <a:avLst/>
          </a:prstGeom>
        </p:spPr>
        <p:txBody>
          <a:bodyPr wrap="square">
            <a:spAutoFit/>
          </a:bodyPr>
          <a:lstStyle/>
          <a:p>
            <a:pPr marL="361950" indent="-361950" algn="just">
              <a:buFont typeface="Wingdings" pitchFamily="2" charset="2"/>
              <a:buChar char="q"/>
            </a:pPr>
            <a:r>
              <a:rPr lang="cs-CZ" sz="2000" b="1" dirty="0">
                <a:solidFill>
                  <a:srgbClr val="00B0F0"/>
                </a:solidFill>
                <a:latin typeface="Arial Narrow" pitchFamily="34" charset="0"/>
              </a:rPr>
              <a:t>psychoanalytická teorie </a:t>
            </a:r>
            <a:r>
              <a:rPr lang="cs-CZ" sz="2000" b="1" dirty="0">
                <a:solidFill>
                  <a:srgbClr val="C00000"/>
                </a:solidFill>
                <a:latin typeface="Arial Narrow" pitchFamily="34" charset="0"/>
              </a:rPr>
              <a:t>S. </a:t>
            </a:r>
            <a:r>
              <a:rPr lang="cs-CZ" sz="2000" b="1" dirty="0" err="1">
                <a:solidFill>
                  <a:srgbClr val="C00000"/>
                </a:solidFill>
                <a:latin typeface="Arial Narrow" pitchFamily="34" charset="0"/>
              </a:rPr>
              <a:t>Freuda</a:t>
            </a:r>
            <a:r>
              <a:rPr lang="cs-CZ" sz="2000" b="1" dirty="0">
                <a:solidFill>
                  <a:srgbClr val="C00000"/>
                </a:solidFill>
                <a:latin typeface="Arial Narrow" pitchFamily="34" charset="0"/>
              </a:rPr>
              <a:t> </a:t>
            </a:r>
            <a:r>
              <a:rPr lang="cs-CZ" sz="2000" b="1" dirty="0">
                <a:latin typeface="Arial Narrow" pitchFamily="34" charset="0"/>
              </a:rPr>
              <a:t>- </a:t>
            </a:r>
            <a:r>
              <a:rPr lang="cs-CZ" sz="2000" dirty="0">
                <a:latin typeface="Arial Narrow" pitchFamily="34" charset="0"/>
              </a:rPr>
              <a:t> zdiskreditovala ‘narcistickou iluzi člověka’, </a:t>
            </a:r>
            <a:r>
              <a:rPr lang="cs-CZ" sz="2000" dirty="0" err="1">
                <a:latin typeface="Arial Narrow" pitchFamily="34" charset="0"/>
              </a:rPr>
              <a:t>demonumentalizovala</a:t>
            </a:r>
            <a:r>
              <a:rPr lang="cs-CZ" sz="2000" dirty="0">
                <a:latin typeface="Arial Narrow" pitchFamily="34" charset="0"/>
              </a:rPr>
              <a:t> osobnost a těžiště přenesla do roviny vnitřního, často utajeného, podvědomého života individua</a:t>
            </a:r>
          </a:p>
        </p:txBody>
      </p:sp>
      <p:sp>
        <p:nvSpPr>
          <p:cNvPr id="1025" name="Rectangle 1"/>
          <p:cNvSpPr>
            <a:spLocks noChangeArrowheads="1"/>
          </p:cNvSpPr>
          <p:nvPr/>
        </p:nvSpPr>
        <p:spPr bwMode="auto">
          <a:xfrm>
            <a:off x="357158" y="2571744"/>
            <a:ext cx="1939955"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Otázka autorit </a:t>
            </a:r>
            <a:endParaRPr kumimoji="0" lang="cs-CZ" sz="2400" b="0" i="0" u="none" strike="noStrike" cap="none" normalizeH="0" baseline="0" dirty="0">
              <a:ln>
                <a:noFill/>
              </a:ln>
              <a:solidFill>
                <a:schemeClr val="tx1"/>
              </a:solidFill>
              <a:effectLst/>
              <a:latin typeface="Arial" pitchFamily="34" charset="0"/>
            </a:endParaRPr>
          </a:p>
        </p:txBody>
      </p:sp>
      <p:sp>
        <p:nvSpPr>
          <p:cNvPr id="1026" name="Rectangle 2"/>
          <p:cNvSpPr>
            <a:spLocks noChangeArrowheads="1"/>
          </p:cNvSpPr>
          <p:nvPr/>
        </p:nvSpPr>
        <p:spPr bwMode="auto">
          <a:xfrm>
            <a:off x="357158" y="3214686"/>
            <a:ext cx="386355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strike="noStrike" cap="none" normalizeH="0" baseline="0" dirty="0">
                <a:ln>
                  <a:noFill/>
                </a:ln>
                <a:solidFill>
                  <a:schemeClr val="tx1"/>
                </a:solidFill>
                <a:effectLst/>
                <a:latin typeface="Arial Narrow" pitchFamily="34" charset="0"/>
                <a:ea typeface="Times New Roman" pitchFamily="18" charset="0"/>
              </a:rPr>
              <a:t>vztah k autoritám, hledání vzorů </a:t>
            </a:r>
            <a:endParaRPr kumimoji="0" lang="cs-CZ" sz="2000" b="0" i="0" strike="noStrike" cap="none" normalizeH="0" baseline="0" dirty="0">
              <a:ln>
                <a:noFill/>
              </a:ln>
              <a:solidFill>
                <a:schemeClr val="tx1"/>
              </a:solidFill>
              <a:effectLst/>
              <a:latin typeface="Arial" pitchFamily="34" charset="0"/>
            </a:endParaRPr>
          </a:p>
        </p:txBody>
      </p:sp>
      <p:sp>
        <p:nvSpPr>
          <p:cNvPr id="6" name="Obdélník 5"/>
          <p:cNvSpPr/>
          <p:nvPr/>
        </p:nvSpPr>
        <p:spPr>
          <a:xfrm>
            <a:off x="357158" y="3643314"/>
            <a:ext cx="8215370" cy="400110"/>
          </a:xfrm>
          <a:prstGeom prst="rect">
            <a:avLst/>
          </a:prstGeom>
        </p:spPr>
        <p:txBody>
          <a:bodyPr wrap="square">
            <a:spAutoFit/>
          </a:bodyPr>
          <a:lstStyle/>
          <a:p>
            <a:pPr marL="361950" indent="-361950" algn="just" fontAlgn="base">
              <a:spcBef>
                <a:spcPct val="0"/>
              </a:spcBef>
              <a:spcAft>
                <a:spcPct val="0"/>
              </a:spcAft>
              <a:buFont typeface="Wingdings" pitchFamily="2" charset="2"/>
              <a:buChar char="q"/>
              <a:tabLst>
                <a:tab pos="342900" algn="l"/>
                <a:tab pos="5943600" algn="l"/>
              </a:tabLst>
            </a:pPr>
            <a:r>
              <a:rPr lang="cs-CZ" sz="2000" b="1" dirty="0" err="1">
                <a:latin typeface="Arial Narrow" pitchFamily="34" charset="0"/>
                <a:ea typeface="Times New Roman" pitchFamily="18" charset="0"/>
              </a:rPr>
              <a:t>narodnická</a:t>
            </a:r>
            <a:r>
              <a:rPr lang="cs-CZ" sz="2000" b="1" dirty="0">
                <a:latin typeface="Arial Narrow" pitchFamily="34" charset="0"/>
                <a:ea typeface="Times New Roman" pitchFamily="18" charset="0"/>
              </a:rPr>
              <a:t> tradice se opírala zásadně o autority vzešlé z  domácího prostředí</a:t>
            </a:r>
          </a:p>
        </p:txBody>
      </p:sp>
      <p:sp>
        <p:nvSpPr>
          <p:cNvPr id="1027" name="Rectangle 3"/>
          <p:cNvSpPr>
            <a:spLocks noChangeArrowheads="1"/>
          </p:cNvSpPr>
          <p:nvPr/>
        </p:nvSpPr>
        <p:spPr bwMode="auto">
          <a:xfrm>
            <a:off x="357158" y="4143380"/>
            <a:ext cx="897553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fontAlgn="base">
              <a:lnSpc>
                <a:spcPct val="100000"/>
              </a:lnSpc>
              <a:spcBef>
                <a:spcPct val="0"/>
              </a:spcBef>
              <a:spcAft>
                <a:spcPct val="0"/>
              </a:spcAft>
              <a:buClrTx/>
              <a:buSzTx/>
              <a:buFont typeface="Wingdings" pitchFamily="2" charset="2"/>
              <a:buChar char="q"/>
              <a:tabLst>
                <a:tab pos="342900" algn="l"/>
                <a:tab pos="5943600" algn="l"/>
              </a:tabLst>
            </a:pPr>
            <a:r>
              <a:rPr lang="cs-CZ" sz="2000" b="1" dirty="0">
                <a:latin typeface="Arial Narrow" pitchFamily="34" charset="0"/>
                <a:ea typeface="Times New Roman" pitchFamily="18" charset="0"/>
              </a:rPr>
              <a:t>postupné pochybování nad daným kánonem nebo dokonce nad autoritami obecně </a:t>
            </a:r>
          </a:p>
        </p:txBody>
      </p:sp>
      <p:sp>
        <p:nvSpPr>
          <p:cNvPr id="1028" name="Rectangle 4"/>
          <p:cNvSpPr>
            <a:spLocks noChangeArrowheads="1"/>
          </p:cNvSpPr>
          <p:nvPr/>
        </p:nvSpPr>
        <p:spPr bwMode="auto">
          <a:xfrm>
            <a:off x="428596" y="4786322"/>
            <a:ext cx="5392823"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tabLst>
                <a:tab pos="5943600" algn="l"/>
              </a:tabLst>
            </a:pPr>
            <a:r>
              <a:rPr lang="cs-CZ" sz="2400" b="1" u="sng" dirty="0">
                <a:latin typeface="Arial Narrow" pitchFamily="34" charset="0"/>
                <a:ea typeface="Times New Roman" pitchFamily="18" charset="0"/>
              </a:rPr>
              <a:t>Symptomy změn, konflikty přelomové doby</a:t>
            </a:r>
          </a:p>
        </p:txBody>
      </p:sp>
      <p:sp>
        <p:nvSpPr>
          <p:cNvPr id="9" name="Obdélník 8"/>
          <p:cNvSpPr/>
          <p:nvPr/>
        </p:nvSpPr>
        <p:spPr>
          <a:xfrm>
            <a:off x="428596" y="5357826"/>
            <a:ext cx="3217547" cy="400110"/>
          </a:xfrm>
          <a:prstGeom prst="rect">
            <a:avLst/>
          </a:prstGeom>
        </p:spPr>
        <p:txBody>
          <a:bodyPr wrap="none">
            <a:spAutoFit/>
          </a:bodyPr>
          <a:lstStyle/>
          <a:p>
            <a:pPr algn="just" fontAlgn="base">
              <a:spcBef>
                <a:spcPct val="0"/>
              </a:spcBef>
              <a:spcAft>
                <a:spcPct val="0"/>
              </a:spcAft>
              <a:tabLst>
                <a:tab pos="5943600" algn="l"/>
              </a:tabLst>
            </a:pPr>
            <a:r>
              <a:rPr lang="cs-CZ" sz="2000" b="1" u="sng" dirty="0">
                <a:solidFill>
                  <a:srgbClr val="7030A0"/>
                </a:solidFill>
                <a:latin typeface="Arial Narrow" pitchFamily="34" charset="0"/>
                <a:ea typeface="Times New Roman" pitchFamily="18" charset="0"/>
              </a:rPr>
              <a:t>Ohrožení a obrana národnictví</a:t>
            </a:r>
          </a:p>
        </p:txBody>
      </p:sp>
      <p:sp>
        <p:nvSpPr>
          <p:cNvPr id="1029" name="Rectangle 5"/>
          <p:cNvSpPr>
            <a:spLocks noChangeArrowheads="1"/>
          </p:cNvSpPr>
          <p:nvPr/>
        </p:nvSpPr>
        <p:spPr bwMode="auto">
          <a:xfrm>
            <a:off x="357158" y="5857892"/>
            <a:ext cx="77219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q"/>
              <a:tabLst>
                <a:tab pos="342900" algn="l"/>
                <a:tab pos="5943600" algn="l"/>
              </a:tabLst>
            </a:pPr>
            <a:r>
              <a:rPr kumimoji="0" lang="cs-CZ" sz="2000" b="1" i="0" u="none" strike="noStrike" cap="none" normalizeH="0" baseline="0" dirty="0" err="1">
                <a:ln>
                  <a:noFill/>
                </a:ln>
                <a:solidFill>
                  <a:schemeClr val="tx1"/>
                </a:solidFill>
                <a:effectLst/>
                <a:latin typeface="Arial Narrow" pitchFamily="34" charset="0"/>
                <a:ea typeface="Times New Roman" pitchFamily="18" charset="0"/>
              </a:rPr>
              <a:t>Narodnický</a:t>
            </a:r>
            <a:r>
              <a:rPr kumimoji="0" lang="cs-CZ" sz="2000" b="1" i="0" u="none" strike="noStrike" cap="none" normalizeH="0" baseline="0" dirty="0">
                <a:ln>
                  <a:noFill/>
                </a:ln>
                <a:solidFill>
                  <a:schemeClr val="tx1"/>
                </a:solidFill>
                <a:effectLst/>
                <a:latin typeface="Arial Narrow" pitchFamily="34" charset="0"/>
                <a:ea typeface="Times New Roman" pitchFamily="18" charset="0"/>
              </a:rPr>
              <a:t> „monopol“ se dostal do krize, do období přehodnocování. </a:t>
            </a:r>
            <a:endParaRPr kumimoji="0" lang="cs-CZ" sz="2000" b="0" i="0" u="none" strike="noStrike" cap="none" normalizeH="0" baseline="0" dirty="0">
              <a:ln>
                <a:noFill/>
              </a:ln>
              <a:solidFill>
                <a:schemeClr val="tx1"/>
              </a:solidFill>
              <a:effectLst/>
              <a:latin typeface="Arial" pitchFamily="34" charset="0"/>
            </a:endParaRPr>
          </a:p>
        </p:txBody>
      </p:sp>
      <p:sp>
        <p:nvSpPr>
          <p:cNvPr id="11" name="Obdélník 10"/>
          <p:cNvSpPr/>
          <p:nvPr/>
        </p:nvSpPr>
        <p:spPr>
          <a:xfrm>
            <a:off x="357158" y="6215082"/>
            <a:ext cx="5813258" cy="369332"/>
          </a:xfrm>
          <a:prstGeom prst="rect">
            <a:avLst/>
          </a:prstGeom>
        </p:spPr>
        <p:txBody>
          <a:bodyPr wrap="none">
            <a:spAutoFit/>
          </a:bodyPr>
          <a:lstStyle/>
          <a:p>
            <a:pPr marL="361950" indent="-361950">
              <a:buFont typeface="Wingdings" pitchFamily="2" charset="2"/>
              <a:buChar char="q"/>
            </a:pPr>
            <a:r>
              <a:rPr lang="cs-CZ" b="1" u="sng" dirty="0"/>
              <a:t>Hodnocení autorů současníky  - velmi nejisté a neurčité</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p:cTn id="15" dur="500" fill="hold"/>
                                        <p:tgtEl>
                                          <p:spTgt spid="102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6" dur="1000" fill="hold"/>
                                        <p:tgtEl>
                                          <p:spTgt spid="102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p:cTn id="4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50" dur="1000" fill="hold"/>
                                        <p:tgtEl>
                                          <p:spTgt spid="102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029"/>
                                        </p:tgtEl>
                                        <p:attrNameLst>
                                          <p:attrName>style.visibility</p:attrName>
                                        </p:attrNameLst>
                                      </p:cBhvr>
                                      <p:to>
                                        <p:strVal val="visible"/>
                                      </p:to>
                                    </p:set>
                                    <p:anim calcmode="lin" valueType="num">
                                      <p:cBhvr>
                                        <p:cTn id="79"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82" dur="1000" fill="hold"/>
                                        <p:tgtEl>
                                          <p:spTgt spid="102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02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4" dur="1000" fill="hold"/>
                                        <p:tgtEl>
                                          <p:spTgt spid="11"/>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25" grpId="0" animBg="1"/>
      <p:bldP spid="1026" grpId="0"/>
      <p:bldP spid="6" grpId="0"/>
      <p:bldP spid="1027" grpId="0"/>
      <p:bldP spid="1028" grpId="0" animBg="1"/>
      <p:bldP spid="9" grpId="0"/>
      <p:bldP spid="102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64201" y="243229"/>
            <a:ext cx="1659429" cy="46166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3600" algn="l"/>
              </a:tabLst>
            </a:pPr>
            <a:r>
              <a:rPr kumimoji="0" lang="cs-CZ" sz="2400" b="1" i="0" u="sng" strike="noStrike" cap="none" normalizeH="0" baseline="0" dirty="0">
                <a:ln>
                  <a:noFill/>
                </a:ln>
                <a:solidFill>
                  <a:schemeClr val="tx1"/>
                </a:solidFill>
                <a:effectLst/>
                <a:latin typeface="Arial Narrow" pitchFamily="34" charset="0"/>
                <a:ea typeface="Times New Roman" pitchFamily="18" charset="0"/>
              </a:rPr>
              <a:t>Feminismus</a:t>
            </a:r>
            <a:endParaRPr kumimoji="0" lang="cs-CZ" sz="2400" b="0" i="0" u="none" strike="noStrike" cap="none" normalizeH="0" baseline="0" dirty="0">
              <a:ln>
                <a:noFill/>
              </a:ln>
              <a:solidFill>
                <a:schemeClr val="tx1"/>
              </a:solidFill>
              <a:effectLst/>
              <a:latin typeface="Arial" pitchFamily="34" charset="0"/>
            </a:endParaRPr>
          </a:p>
        </p:txBody>
      </p:sp>
      <p:sp>
        <p:nvSpPr>
          <p:cNvPr id="7" name="Obdélník 6"/>
          <p:cNvSpPr/>
          <p:nvPr/>
        </p:nvSpPr>
        <p:spPr>
          <a:xfrm>
            <a:off x="395536" y="764704"/>
            <a:ext cx="7572428" cy="400110"/>
          </a:xfrm>
          <a:prstGeom prst="rect">
            <a:avLst/>
          </a:prstGeom>
        </p:spPr>
        <p:txBody>
          <a:bodyPr wrap="square">
            <a:spAutoFit/>
          </a:bodyPr>
          <a:lstStyle/>
          <a:p>
            <a:pPr marL="361950" indent="-361950">
              <a:buFont typeface="Wingdings" pitchFamily="2" charset="2"/>
              <a:buChar char="q"/>
            </a:pPr>
            <a:r>
              <a:rPr lang="cs-CZ" sz="2000" b="1" dirty="0"/>
              <a:t>výzva, učiněná ženami-spisovatelkami dominantní mužské tradici</a:t>
            </a:r>
            <a:endParaRPr lang="cs-CZ" sz="2000" dirty="0"/>
          </a:p>
        </p:txBody>
      </p:sp>
      <p:sp>
        <p:nvSpPr>
          <p:cNvPr id="8" name="Obdélník 7"/>
          <p:cNvSpPr/>
          <p:nvPr/>
        </p:nvSpPr>
        <p:spPr>
          <a:xfrm>
            <a:off x="389964" y="1128625"/>
            <a:ext cx="4232505" cy="400110"/>
          </a:xfrm>
          <a:prstGeom prst="rect">
            <a:avLst/>
          </a:prstGeom>
        </p:spPr>
        <p:txBody>
          <a:bodyPr wrap="none">
            <a:spAutoFit/>
          </a:bodyPr>
          <a:lstStyle/>
          <a:p>
            <a:pPr marL="361950" indent="-361950">
              <a:buFont typeface="Wingdings" pitchFamily="2" charset="2"/>
              <a:buChar char="q"/>
            </a:pPr>
            <a:r>
              <a:rPr lang="cs-CZ" sz="2000" b="1" u="sng" dirty="0" err="1">
                <a:solidFill>
                  <a:srgbClr val="C00000"/>
                </a:solidFill>
              </a:rPr>
              <a:t>Lesja</a:t>
            </a:r>
            <a:r>
              <a:rPr lang="cs-CZ" sz="2000" b="1" u="sng" dirty="0">
                <a:solidFill>
                  <a:srgbClr val="C00000"/>
                </a:solidFill>
              </a:rPr>
              <a:t> Ukrajinka </a:t>
            </a:r>
            <a:r>
              <a:rPr lang="cs-CZ" sz="2000" b="1" u="sng" dirty="0"/>
              <a:t>a </a:t>
            </a:r>
            <a:r>
              <a:rPr lang="cs-CZ" sz="2000" b="1" u="sng" dirty="0" err="1">
                <a:solidFill>
                  <a:srgbClr val="C00000"/>
                </a:solidFill>
              </a:rPr>
              <a:t>Olha</a:t>
            </a:r>
            <a:r>
              <a:rPr lang="cs-CZ" sz="2000" b="1" u="sng" dirty="0">
                <a:solidFill>
                  <a:srgbClr val="C00000"/>
                </a:solidFill>
              </a:rPr>
              <a:t> </a:t>
            </a:r>
            <a:r>
              <a:rPr lang="cs-CZ" sz="2000" b="1" u="sng" dirty="0" err="1">
                <a:solidFill>
                  <a:srgbClr val="C00000"/>
                </a:solidFill>
              </a:rPr>
              <a:t>Kobyljanská</a:t>
            </a:r>
            <a:endParaRPr lang="cs-CZ" sz="2000" b="1" u="sng" dirty="0">
              <a:solidFill>
                <a:srgbClr val="C00000"/>
              </a:solidFill>
            </a:endParaRPr>
          </a:p>
        </p:txBody>
      </p:sp>
      <p:pic>
        <p:nvPicPr>
          <p:cNvPr id="3" name="Picture 2" descr="A person posing for the camera&#10;&#10;Description automatically generated">
            <a:extLst>
              <a:ext uri="{FF2B5EF4-FFF2-40B4-BE49-F238E27FC236}">
                <a16:creationId xmlns:a16="http://schemas.microsoft.com/office/drawing/2014/main" id="{D7F2CA6C-1F93-48A8-9C4F-F49F36228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46100"/>
            <a:ext cx="6521852" cy="4826171"/>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4232</Words>
  <Application>Microsoft Office PowerPoint</Application>
  <PresentationFormat>Předvádění na obrazovce (4:3)</PresentationFormat>
  <Paragraphs>295</Paragraphs>
  <Slides>36</Slides>
  <Notes>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36</vt:i4>
      </vt:variant>
    </vt:vector>
  </HeadingPairs>
  <TitlesOfParts>
    <vt:vector size="44" baseType="lpstr">
      <vt:lpstr>Arial</vt:lpstr>
      <vt:lpstr>Arial Narrow</vt:lpstr>
      <vt:lpstr>Calibri</vt:lpstr>
      <vt:lpstr>Courier New</vt:lpstr>
      <vt:lpstr>Times New Roman</vt:lpstr>
      <vt:lpstr>Wingdings</vt:lpstr>
      <vt:lpstr>Wingdings 2</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František Chlaň</dc:creator>
  <cp:lastModifiedBy>Chlaňová, Tereza</cp:lastModifiedBy>
  <cp:revision>190</cp:revision>
  <dcterms:created xsi:type="dcterms:W3CDTF">2010-05-05T20:24:12Z</dcterms:created>
  <dcterms:modified xsi:type="dcterms:W3CDTF">2022-10-19T18:05:18Z</dcterms:modified>
</cp:coreProperties>
</file>