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77" r:id="rId14"/>
    <p:sldId id="267" r:id="rId15"/>
    <p:sldId id="268" r:id="rId16"/>
    <p:sldId id="269" r:id="rId17"/>
    <p:sldId id="270" r:id="rId18"/>
    <p:sldId id="271" r:id="rId19"/>
    <p:sldId id="272" r:id="rId20"/>
    <p:sldId id="273" r:id="rId21"/>
    <p:sldId id="274" r:id="rId22"/>
    <p:sldId id="275" r:id="rId23"/>
    <p:sldId id="276"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f46e3c0219617d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f46e3c0219617d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46e3c0219617d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f46e3c0219617d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8f06e7d34b0d11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8f06e7d34b0d11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46e3c0219617d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46e3c0219617d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46e3c0219617d3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46e3c0219617d3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46e3c0219617d3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f46e3c0219617d3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46e3c0219617d3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46e3c0219617d3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46e3c0219617d3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46e3c0219617d3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e6b4ce1499f6a9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e6b4ce1499f6a9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46e3c0219617d3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f46e3c0219617d3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f46e3c0219617d3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f46e3c0219617d3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23e21c3499318f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23e21c3499318f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f46e3c0219617d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f46e3c0219617d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23e21c3499318f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23e21c3499318f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23e21c3499318f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23e21c3499318f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23e21c3499318f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23e21c3499318f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46e3c0219617d3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46e3c0219617d3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f46e3c0219617d3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f46e3c0219617d3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46e3c0219617d3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f46e3c0219617d3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dc83f2b2203392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6dc83f2b2203392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8f06e7d34b0d11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8f06e7d34b0d11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4" name="Google Shape;64;p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 name="Google Shape;65;p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70" name="Google Shape;7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3" name="Google Shape;73;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4" name="Google Shape;74;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5" name="Google Shape;75;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1" name="Google Shape;81;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91" name="Google Shape;9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7" name="Google Shape;97;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a:t>Sociology of European Integration</a:t>
            </a:r>
            <a:endParaRPr/>
          </a:p>
        </p:txBody>
      </p:sp>
      <p:sp>
        <p:nvSpPr>
          <p:cNvPr id="106" name="Google Shape;106;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a:p>
          <a:p>
            <a:pPr marL="0" lvl="0" indent="0" algn="ctr" rtl="0">
              <a:lnSpc>
                <a:spcPct val="100000"/>
              </a:lnSpc>
              <a:spcBef>
                <a:spcPts val="0"/>
              </a:spcBef>
              <a:spcAft>
                <a:spcPts val="0"/>
              </a:spcAft>
              <a:buSzPts val="2800"/>
              <a:buNone/>
            </a:pPr>
            <a:r>
              <a:rPr lang="en"/>
              <a:t>Moodle page: https://dl1.cuni.cz/course/view.php?id=7256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two sociological assumptions of opinion surveys</a:t>
            </a:r>
            <a:endParaRPr/>
          </a:p>
        </p:txBody>
      </p:sp>
      <p:sp>
        <p:nvSpPr>
          <p:cNvPr id="158" name="Google Shape;158;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Respondents have an opinion on the theme of the survey that can be recorded, measured and classified (the artefactual critique)</a:t>
            </a:r>
            <a:endParaRPr/>
          </a:p>
          <a:p>
            <a:pPr marL="457200" lvl="0" indent="-342900" algn="l" rtl="0">
              <a:spcBef>
                <a:spcPts val="0"/>
              </a:spcBef>
              <a:spcAft>
                <a:spcPts val="0"/>
              </a:spcAft>
              <a:buSzPts val="1800"/>
              <a:buChar char="●"/>
            </a:pPr>
            <a:r>
              <a:rPr lang="en"/>
              <a:t>Respondents understand the question in a consistent fashion and in a way that corresponds to the pollster’s research question (the incongruence critique)</a:t>
            </a:r>
            <a:endParaRPr/>
          </a:p>
          <a:p>
            <a:pPr marL="457200" lvl="0" indent="-342900" algn="l" rtl="0">
              <a:spcBef>
                <a:spcPts val="0"/>
              </a:spcBef>
              <a:spcAft>
                <a:spcPts val="0"/>
              </a:spcAft>
              <a:buSzPts val="1800"/>
              <a:buChar char="●"/>
            </a:pPr>
            <a:r>
              <a:rPr lang="en" i="1"/>
              <a:t>Do the standard questions meet these criteria?</a:t>
            </a:r>
            <a:endParaRPr i="1"/>
          </a:p>
        </p:txBody>
      </p:sp>
      <p:pic>
        <p:nvPicPr>
          <p:cNvPr id="2" name="Opinion surveys">
            <a:hlinkClick r:id="" action="ppaction://media"/>
            <a:extLst>
              <a:ext uri="{FF2B5EF4-FFF2-40B4-BE49-F238E27FC236}">
                <a16:creationId xmlns:a16="http://schemas.microsoft.com/office/drawing/2014/main" id="{A98F9330-0EC7-4BE6-A838-6F80B511F1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Trust in </a:t>
            </a:r>
            <a:r>
              <a:rPr lang="en-GB" dirty="0"/>
              <a:t>the </a:t>
            </a:r>
            <a:r>
              <a:rPr lang="en" dirty="0"/>
              <a:t>European </a:t>
            </a:r>
            <a:r>
              <a:rPr lang="en-GB" dirty="0"/>
              <a:t>Union</a:t>
            </a:r>
            <a:endParaRPr dirty="0"/>
          </a:p>
        </p:txBody>
      </p:sp>
      <p:pic>
        <p:nvPicPr>
          <p:cNvPr id="3" name="Picture 2">
            <a:extLst>
              <a:ext uri="{FF2B5EF4-FFF2-40B4-BE49-F238E27FC236}">
                <a16:creationId xmlns:a16="http://schemas.microsoft.com/office/drawing/2014/main" id="{7AD57586-6C8E-410F-BF6E-DF8AAFE1E20A}"/>
              </a:ext>
            </a:extLst>
          </p:cNvPr>
          <p:cNvPicPr>
            <a:picLocks noChangeAspect="1"/>
          </p:cNvPicPr>
          <p:nvPr/>
        </p:nvPicPr>
        <p:blipFill>
          <a:blip r:embed="rId5"/>
          <a:stretch>
            <a:fillRect/>
          </a:stretch>
        </p:blipFill>
        <p:spPr>
          <a:xfrm>
            <a:off x="405765" y="1017724"/>
            <a:ext cx="8332470" cy="4125775"/>
          </a:xfrm>
          <a:prstGeom prst="rect">
            <a:avLst/>
          </a:prstGeom>
        </p:spPr>
      </p:pic>
      <p:pic>
        <p:nvPicPr>
          <p:cNvPr id="5" name="trust">
            <a:hlinkClick r:id="" action="ppaction://media"/>
            <a:extLst>
              <a:ext uri="{FF2B5EF4-FFF2-40B4-BE49-F238E27FC236}">
                <a16:creationId xmlns:a16="http://schemas.microsoft.com/office/drawing/2014/main" id="{D96A3765-1952-4D0C-A240-C3B2CF412C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3AAF-029F-4E1D-8ED4-2F8BD299EA4D}"/>
              </a:ext>
            </a:extLst>
          </p:cNvPr>
          <p:cNvSpPr>
            <a:spLocks noGrp="1"/>
          </p:cNvSpPr>
          <p:nvPr>
            <p:ph type="title"/>
          </p:nvPr>
        </p:nvSpPr>
        <p:spPr/>
        <p:txBody>
          <a:bodyPr/>
          <a:lstStyle/>
          <a:p>
            <a:r>
              <a:rPr lang="en-GB" dirty="0"/>
              <a:t>Trust in respondent’s national government</a:t>
            </a:r>
          </a:p>
        </p:txBody>
      </p:sp>
      <p:pic>
        <p:nvPicPr>
          <p:cNvPr id="3" name="Picture 2">
            <a:extLst>
              <a:ext uri="{FF2B5EF4-FFF2-40B4-BE49-F238E27FC236}">
                <a16:creationId xmlns:a16="http://schemas.microsoft.com/office/drawing/2014/main" id="{EAA684E4-A2A9-4021-9BD6-49B678228C39}"/>
              </a:ext>
            </a:extLst>
          </p:cNvPr>
          <p:cNvPicPr>
            <a:picLocks noChangeAspect="1"/>
          </p:cNvPicPr>
          <p:nvPr/>
        </p:nvPicPr>
        <p:blipFill>
          <a:blip r:embed="rId2"/>
          <a:stretch>
            <a:fillRect/>
          </a:stretch>
        </p:blipFill>
        <p:spPr>
          <a:xfrm>
            <a:off x="405765" y="1017724"/>
            <a:ext cx="8332470" cy="4125775"/>
          </a:xfrm>
          <a:prstGeom prst="rect">
            <a:avLst/>
          </a:prstGeom>
        </p:spPr>
      </p:pic>
    </p:spTree>
    <p:extLst>
      <p:ext uri="{BB962C8B-B14F-4D97-AF65-F5344CB8AC3E}">
        <p14:creationId xmlns:p14="http://schemas.microsoft.com/office/powerpoint/2010/main" val="358882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Political terminology</a:t>
            </a:r>
            <a:endParaRPr/>
          </a:p>
        </p:txBody>
      </p:sp>
      <p:sp>
        <p:nvSpPr>
          <p:cNvPr id="170" name="Google Shape;170;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Many Eurobarometer questions involve role-playing, confronting respondents with policy choices, e.g.:</a:t>
            </a:r>
            <a:endParaRPr/>
          </a:p>
          <a:p>
            <a:pPr marL="914400" lvl="1" indent="-317500" algn="l" rtl="0">
              <a:spcBef>
                <a:spcPts val="0"/>
              </a:spcBef>
              <a:spcAft>
                <a:spcPts val="0"/>
              </a:spcAft>
              <a:buSzPts val="1400"/>
              <a:buChar char="○"/>
            </a:pPr>
            <a:r>
              <a:rPr lang="en"/>
              <a:t>Taking into account the great problems facing your country at this time, which of these three ways would you prefer to solve the problems? –  National independence  –  Inter-governmental cooperation  –  The political unification of Europe with election of a single Parliament evolving quickly into a true European Government.</a:t>
            </a:r>
            <a:endParaRPr/>
          </a:p>
          <a:p>
            <a:pPr marL="457200" lvl="0" indent="-342900" algn="l" rtl="0">
              <a:spcBef>
                <a:spcPts val="0"/>
              </a:spcBef>
              <a:spcAft>
                <a:spcPts val="0"/>
              </a:spcAft>
              <a:buSzPts val="1800"/>
              <a:buChar char="●"/>
            </a:pPr>
            <a:r>
              <a:rPr lang="en"/>
              <a:t>Danger of an unrealistic request which hinders the sincerity, the consistency and the stability of their answers</a:t>
            </a:r>
            <a:endParaRPr/>
          </a:p>
        </p:txBody>
      </p:sp>
      <p:pic>
        <p:nvPicPr>
          <p:cNvPr id="2" name="Terminology">
            <a:hlinkClick r:id="" action="ppaction://media"/>
            <a:extLst>
              <a:ext uri="{FF2B5EF4-FFF2-40B4-BE49-F238E27FC236}">
                <a16:creationId xmlns:a16="http://schemas.microsoft.com/office/drawing/2014/main" id="{3FA8883C-F3AF-49C3-84F7-71EF771AA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Cognitive distance of EU from everyday realities</a:t>
            </a:r>
            <a:endParaRPr/>
          </a:p>
        </p:txBody>
      </p:sp>
      <p:sp>
        <p:nvSpPr>
          <p:cNvPr id="176" name="Google Shape;176;p38"/>
          <p:cNvSpPr txBox="1">
            <a:spLocks noGrp="1"/>
          </p:cNvSpPr>
          <p:nvPr>
            <p:ph type="body" idx="1"/>
          </p:nvPr>
        </p:nvSpPr>
        <p:spPr>
          <a:xfrm>
            <a:off x="399202" y="1163413"/>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Validity of responses to opinion polls tends to decrease when they ask about objects that are not part of respondents’ everyday world</a:t>
            </a:r>
            <a:endParaRPr/>
          </a:p>
          <a:p>
            <a:pPr marL="457200" lvl="0" indent="-342900" algn="l" rtl="0">
              <a:spcBef>
                <a:spcPts val="0"/>
              </a:spcBef>
              <a:spcAft>
                <a:spcPts val="0"/>
              </a:spcAft>
              <a:buSzPts val="1800"/>
              <a:buChar char="●"/>
            </a:pPr>
            <a:r>
              <a:rPr lang="en"/>
              <a:t>Eurobarometer inevitably asks about esoteric objects that are familiar only to the politically literate, e.g. ‘Two-speed Europe’</a:t>
            </a:r>
            <a:endParaRPr/>
          </a:p>
          <a:p>
            <a:pPr marL="914400" lvl="1" indent="-317500" algn="l" rtl="0">
              <a:spcBef>
                <a:spcPts val="0"/>
              </a:spcBef>
              <a:spcAft>
                <a:spcPts val="0"/>
              </a:spcAft>
              <a:buSzPts val="1400"/>
              <a:buChar char="○"/>
            </a:pPr>
            <a:r>
              <a:rPr lang="en"/>
              <a:t>Even if participants know the term, they need not have the knowledge of the institutional context necessary to compare what they are asked about with implicit alternatives</a:t>
            </a:r>
            <a:endParaRPr/>
          </a:p>
          <a:p>
            <a:pPr marL="457200" lvl="0" indent="-342900" algn="l" rtl="0">
              <a:spcBef>
                <a:spcPts val="0"/>
              </a:spcBef>
              <a:spcAft>
                <a:spcPts val="0"/>
              </a:spcAft>
              <a:buSzPts val="1800"/>
              <a:buChar char="●"/>
            </a:pPr>
            <a:r>
              <a:rPr lang="en"/>
              <a:t>Evidence for cognitive distance is consistently high proportion of ‘low involvement’ responses (neutral, don’t know, somewhat), confirmed by (rare) qualitative Eurobarometer research, where participants have more space to express themselves:</a:t>
            </a:r>
            <a:endParaRPr/>
          </a:p>
          <a:p>
            <a:pPr marL="914400" lvl="1" indent="-317500" algn="l" rtl="0">
              <a:spcBef>
                <a:spcPts val="0"/>
              </a:spcBef>
              <a:spcAft>
                <a:spcPts val="0"/>
              </a:spcAft>
              <a:buSzPts val="1400"/>
              <a:buChar char="○"/>
            </a:pPr>
            <a:r>
              <a:rPr lang="en"/>
              <a:t>“Participants from several groups … state right away that they are unable to voice a well-founded opinion.” (EB, The European Citizens and the Future of Europe, May 2006)</a:t>
            </a:r>
            <a:endParaRPr/>
          </a:p>
        </p:txBody>
      </p:sp>
      <p:pic>
        <p:nvPicPr>
          <p:cNvPr id="2" name="Distance from reality">
            <a:hlinkClick r:id="" action="ppaction://media"/>
            <a:extLst>
              <a:ext uri="{FF2B5EF4-FFF2-40B4-BE49-F238E27FC236}">
                <a16:creationId xmlns:a16="http://schemas.microsoft.com/office/drawing/2014/main" id="{B8368BC6-AD72-4E16-8A80-001A8D961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Social uses and effects of Eurobarometer</a:t>
            </a:r>
            <a:endParaRPr/>
          </a:p>
        </p:txBody>
      </p:sp>
      <p:pic>
        <p:nvPicPr>
          <p:cNvPr id="2" name="Social uses and effects">
            <a:hlinkClick r:id="" action="ppaction://media"/>
            <a:extLst>
              <a:ext uri="{FF2B5EF4-FFF2-40B4-BE49-F238E27FC236}">
                <a16:creationId xmlns:a16="http://schemas.microsoft.com/office/drawing/2014/main" id="{6572381B-BEDC-440F-AF1B-6ABB1D71E7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Political control of a scientific instrument</a:t>
            </a:r>
            <a:endParaRPr/>
          </a:p>
        </p:txBody>
      </p:sp>
      <p:sp>
        <p:nvSpPr>
          <p:cNvPr id="187" name="Google Shape;187;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Few comparable examples from national level of surveys directly sponsored and controlled by government</a:t>
            </a:r>
            <a:endParaRPr/>
          </a:p>
          <a:p>
            <a:pPr marL="457200" lvl="0" indent="-342900" algn="l" rtl="0">
              <a:spcBef>
                <a:spcPts val="0"/>
              </a:spcBef>
              <a:spcAft>
                <a:spcPts val="0"/>
              </a:spcAft>
              <a:buSzPts val="1800"/>
              <a:buChar char="●"/>
            </a:pPr>
            <a:r>
              <a:rPr lang="en"/>
              <a:t>conceived as:</a:t>
            </a:r>
            <a:endParaRPr/>
          </a:p>
          <a:p>
            <a:pPr marL="914400" lvl="1" indent="-317500" algn="l" rtl="0">
              <a:spcBef>
                <a:spcPts val="0"/>
              </a:spcBef>
              <a:spcAft>
                <a:spcPts val="0"/>
              </a:spcAft>
              <a:buSzPts val="1400"/>
              <a:buChar char="○"/>
            </a:pPr>
            <a:r>
              <a:rPr lang="en"/>
              <a:t>a </a:t>
            </a:r>
            <a:r>
              <a:rPr lang="en" i="1"/>
              <a:t>feedback</a:t>
            </a:r>
            <a:r>
              <a:rPr lang="en"/>
              <a:t> tool (allowing European decision-makers to be informed on the state of opinion on Europe through regular and longitudinal opinion surveys conducted in all Member States); </a:t>
            </a:r>
            <a:endParaRPr/>
          </a:p>
          <a:p>
            <a:pPr marL="914400" lvl="1" indent="-317500" algn="l" rtl="0">
              <a:spcBef>
                <a:spcPts val="0"/>
              </a:spcBef>
              <a:spcAft>
                <a:spcPts val="0"/>
              </a:spcAft>
              <a:buSzPts val="1400"/>
              <a:buChar char="○"/>
            </a:pPr>
            <a:r>
              <a:rPr lang="en"/>
              <a:t>a </a:t>
            </a:r>
            <a:r>
              <a:rPr lang="en" i="1"/>
              <a:t>public education</a:t>
            </a:r>
            <a:r>
              <a:rPr lang="en"/>
              <a:t> tool (respondents surveyed as potential recipients of a European ‘message’)</a:t>
            </a:r>
            <a:endParaRPr/>
          </a:p>
          <a:p>
            <a:pPr marL="457200" lvl="0" indent="-342900" algn="l" rtl="0">
              <a:spcBef>
                <a:spcPts val="0"/>
              </a:spcBef>
              <a:spcAft>
                <a:spcPts val="0"/>
              </a:spcAft>
              <a:buSzPts val="1800"/>
              <a:buChar char="●"/>
            </a:pPr>
            <a:r>
              <a:rPr lang="en"/>
              <a:t>Commission ownership of data gives it an initial monopoly on interpretation and presentation: selection and simplification (graphs) have a determining influence on how results are used in the public sphere (especially in the media)</a:t>
            </a:r>
            <a:endParaRPr/>
          </a:p>
        </p:txBody>
      </p:sp>
      <p:pic>
        <p:nvPicPr>
          <p:cNvPr id="2" name="Political control">
            <a:hlinkClick r:id="" action="ppaction://media"/>
            <a:extLst>
              <a:ext uri="{FF2B5EF4-FFF2-40B4-BE49-F238E27FC236}">
                <a16:creationId xmlns:a16="http://schemas.microsoft.com/office/drawing/2014/main" id="{BB1E248B-3FD3-4BF7-96C4-D93CA00BD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Revealing </a:t>
            </a:r>
            <a:r>
              <a:rPr lang="en" dirty="0"/>
              <a:t>a European public opinion</a:t>
            </a:r>
            <a:endParaRPr dirty="0"/>
          </a:p>
        </p:txBody>
      </p:sp>
      <p:sp>
        <p:nvSpPr>
          <p:cNvPr id="193" name="Google Shape;193;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Eurobarometer strove to build a European consciousness:</a:t>
            </a:r>
            <a:endParaRPr dirty="0"/>
          </a:p>
          <a:p>
            <a:pPr marL="457200" lvl="0" indent="-342900" algn="l" rtl="0">
              <a:spcBef>
                <a:spcPts val="0"/>
              </a:spcBef>
              <a:spcAft>
                <a:spcPts val="0"/>
              </a:spcAft>
              <a:buSzPts val="1800"/>
              <a:buChar char="●"/>
            </a:pPr>
            <a:r>
              <a:rPr lang="en" dirty="0"/>
              <a:t>It was designed to </a:t>
            </a:r>
            <a:r>
              <a:rPr lang="en" i="1" dirty="0"/>
              <a:t>reveal</a:t>
            </a:r>
            <a:r>
              <a:rPr lang="en" dirty="0"/>
              <a:t> European citizens to each other (founder Jacques-René Rabier)</a:t>
            </a:r>
            <a:endParaRPr dirty="0"/>
          </a:p>
          <a:p>
            <a:pPr marL="914400" lvl="1" indent="-317500" algn="l" rtl="0">
              <a:spcBef>
                <a:spcPts val="0"/>
              </a:spcBef>
              <a:spcAft>
                <a:spcPts val="0"/>
              </a:spcAft>
              <a:buSzPts val="1400"/>
              <a:buChar char="○"/>
            </a:pPr>
            <a:r>
              <a:rPr lang="en" dirty="0"/>
              <a:t>NB United Nations also promoted opinion polling as a means of furthering international understanding after WWII</a:t>
            </a:r>
            <a:endParaRPr dirty="0"/>
          </a:p>
          <a:p>
            <a:pPr marL="457200" lvl="0" indent="-342900" algn="l" rtl="0">
              <a:spcBef>
                <a:spcPts val="0"/>
              </a:spcBef>
              <a:spcAft>
                <a:spcPts val="0"/>
              </a:spcAft>
              <a:buSzPts val="1800"/>
              <a:buChar char="●"/>
            </a:pPr>
            <a:r>
              <a:rPr lang="en" dirty="0"/>
              <a:t>Following the series of Treaty Ratification crises, Eurobarometer’s claim that ‘public opinion matters’ (Eurobarometer Nr 38, December 1992) gained force, reinforcing its position in institutional arrangements</a:t>
            </a:r>
            <a:endParaRPr dirty="0"/>
          </a:p>
        </p:txBody>
      </p:sp>
      <p:pic>
        <p:nvPicPr>
          <p:cNvPr id="2" name="Revealing">
            <a:hlinkClick r:id="" action="ppaction://media"/>
            <a:extLst>
              <a:ext uri="{FF2B5EF4-FFF2-40B4-BE49-F238E27FC236}">
                <a16:creationId xmlns:a16="http://schemas.microsoft.com/office/drawing/2014/main" id="{E212C2F6-5B72-4CB2-940A-F73C87AD5E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Academic credibility of Eurobarometer</a:t>
            </a:r>
            <a:endParaRPr/>
          </a:p>
        </p:txBody>
      </p:sp>
      <p:sp>
        <p:nvSpPr>
          <p:cNvPr id="199" name="Google Shape;199;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Hybrid scientific/economic entrepreneurs among founding fathers;</a:t>
            </a:r>
            <a:endParaRPr/>
          </a:p>
          <a:p>
            <a:pPr marL="457200" lvl="0" indent="-342900" algn="l" rtl="0">
              <a:spcBef>
                <a:spcPts val="0"/>
              </a:spcBef>
              <a:spcAft>
                <a:spcPts val="0"/>
              </a:spcAft>
              <a:buSzPts val="1800"/>
              <a:buChar char="●"/>
            </a:pPr>
            <a:r>
              <a:rPr lang="en"/>
              <a:t>1960s era of close cooperation between academia and politics around nascent polling industry, striving to legitimise a novel instrument as policy-relevant; </a:t>
            </a:r>
            <a:endParaRPr/>
          </a:p>
          <a:p>
            <a:pPr marL="457200" lvl="0" indent="-342900" algn="l" rtl="0">
              <a:spcBef>
                <a:spcPts val="0"/>
              </a:spcBef>
              <a:spcAft>
                <a:spcPts val="0"/>
              </a:spcAft>
              <a:buSzPts val="1800"/>
              <a:buChar char="●"/>
            </a:pPr>
            <a:r>
              <a:rPr lang="en"/>
              <a:t>Positivist spirit - quantitative social science at service of society and progress; </a:t>
            </a:r>
            <a:endParaRPr/>
          </a:p>
          <a:p>
            <a:pPr marL="457200" lvl="0" indent="-342900" algn="l" rtl="0">
              <a:spcBef>
                <a:spcPts val="0"/>
              </a:spcBef>
              <a:spcAft>
                <a:spcPts val="0"/>
              </a:spcAft>
              <a:buSzPts val="1800"/>
              <a:buChar char="●"/>
            </a:pPr>
            <a:r>
              <a:rPr lang="en"/>
              <a:t>Europe a test-case for studying attitudes in context of regional integration (growing theme in comparative politics)</a:t>
            </a:r>
            <a:endParaRPr/>
          </a:p>
          <a:p>
            <a:pPr marL="457200" lvl="0" indent="-342900" algn="l" rtl="0">
              <a:spcBef>
                <a:spcPts val="0"/>
              </a:spcBef>
              <a:spcAft>
                <a:spcPts val="0"/>
              </a:spcAft>
              <a:buSzPts val="1800"/>
              <a:buChar char="●"/>
            </a:pPr>
            <a:r>
              <a:rPr lang="en"/>
              <a:t>Initially, academic collaborators free to insert controversial questions, e.g.:</a:t>
            </a:r>
            <a:endParaRPr/>
          </a:p>
          <a:p>
            <a:pPr marL="914400" lvl="1" indent="-317500" algn="l" rtl="0">
              <a:spcBef>
                <a:spcPts val="0"/>
              </a:spcBef>
              <a:spcAft>
                <a:spcPts val="0"/>
              </a:spcAft>
              <a:buSzPts val="1400"/>
              <a:buChar char="○"/>
            </a:pPr>
            <a:r>
              <a:rPr lang="en"/>
              <a:t>If you were to be told tomorrow that the Common Market was to be scrapped, would you feel: Very sorry/indifferent/Relieved/Don't know? (1975)</a:t>
            </a:r>
            <a:endParaRPr/>
          </a:p>
          <a:p>
            <a:pPr marL="914400" lvl="1" indent="-317500" algn="l" rtl="0">
              <a:spcBef>
                <a:spcPts val="0"/>
              </a:spcBef>
              <a:spcAft>
                <a:spcPts val="0"/>
              </a:spcAft>
              <a:buSzPts val="1400"/>
              <a:buChar char="○"/>
            </a:pPr>
            <a:r>
              <a:rPr lang="en"/>
              <a:t>Would you, or would you not, be willing to make some personal sacrifice -for example- pay a little more taxes to help bring about the unification of Europe? (1975)</a:t>
            </a:r>
            <a:endParaRPr/>
          </a:p>
        </p:txBody>
      </p:sp>
      <p:pic>
        <p:nvPicPr>
          <p:cNvPr id="2" name="Academic credibility">
            <a:hlinkClick r:id="" action="ppaction://media"/>
            <a:extLst>
              <a:ext uri="{FF2B5EF4-FFF2-40B4-BE49-F238E27FC236}">
                <a16:creationId xmlns:a16="http://schemas.microsoft.com/office/drawing/2014/main" id="{4DB53F1C-49ED-4EC0-B773-C5608318C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Academic co-production of European public opinion</a:t>
            </a:r>
            <a:endParaRPr/>
          </a:p>
        </p:txBody>
      </p:sp>
      <p:sp>
        <p:nvSpPr>
          <p:cNvPr id="205" name="Google Shape;205;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Academics no longer directly involved in production, but continue to legitimise Eurobarometer by secondary analysis which often admits methodological weaknesses but ignores institutional origins and heralds ‘irreplaceability’ of data source</a:t>
            </a:r>
            <a:endParaRPr/>
          </a:p>
          <a:p>
            <a:pPr marL="457200" lvl="0" indent="-342900" algn="l" rtl="0">
              <a:spcBef>
                <a:spcPts val="0"/>
              </a:spcBef>
              <a:spcAft>
                <a:spcPts val="0"/>
              </a:spcAft>
              <a:buSzPts val="1800"/>
              <a:buChar char="●"/>
            </a:pPr>
            <a:r>
              <a:rPr lang="en"/>
              <a:t>Academics guilty of ‘substantialisation’: </a:t>
            </a:r>
            <a:endParaRPr/>
          </a:p>
          <a:p>
            <a:pPr marL="914400" lvl="1" indent="-317500" algn="l" rtl="0">
              <a:spcBef>
                <a:spcPts val="0"/>
              </a:spcBef>
              <a:spcAft>
                <a:spcPts val="0"/>
              </a:spcAft>
              <a:buSzPts val="1400"/>
              <a:buChar char="○"/>
            </a:pPr>
            <a:r>
              <a:rPr lang="en"/>
              <a:t>“the fact that more than half of Europeans express some form of identification with Europe, ..., is indicative of a proto-European society layered over national and subnational societies” (Diez Medrano 2008)</a:t>
            </a:r>
            <a:endParaRPr/>
          </a:p>
        </p:txBody>
      </p:sp>
      <p:pic>
        <p:nvPicPr>
          <p:cNvPr id="2" name="Academic coproduction">
            <a:hlinkClick r:id="" action="ppaction://media"/>
            <a:extLst>
              <a:ext uri="{FF2B5EF4-FFF2-40B4-BE49-F238E27FC236}">
                <a16:creationId xmlns:a16="http://schemas.microsoft.com/office/drawing/2014/main" id="{368C9A64-2087-4D0B-9B7D-7D92BF9A3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9. Public opinion in the institutional discourse of European integration</a:t>
            </a:r>
            <a:endParaRPr/>
          </a:p>
        </p:txBody>
      </p:sp>
      <p:pic>
        <p:nvPicPr>
          <p:cNvPr id="2" name="Public opinion intro">
            <a:hlinkClick r:id="" action="ppaction://media"/>
            <a:extLst>
              <a:ext uri="{FF2B5EF4-FFF2-40B4-BE49-F238E27FC236}">
                <a16:creationId xmlns:a16="http://schemas.microsoft.com/office/drawing/2014/main" id="{CA7CFD09-CE76-402C-91D2-7A3FCDDDA8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Evolution towards a governance instrument</a:t>
            </a:r>
            <a:endParaRPr/>
          </a:p>
        </p:txBody>
      </p:sp>
      <p:sp>
        <p:nvSpPr>
          <p:cNvPr id="211" name="Google Shape;211;p44"/>
          <p:cNvSpPr txBox="1">
            <a:spLocks noGrp="1"/>
          </p:cNvSpPr>
          <p:nvPr>
            <p:ph type="body" idx="1"/>
          </p:nvPr>
        </p:nvSpPr>
        <p:spPr>
          <a:xfrm>
            <a:off x="415609" y="1119662"/>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Since 2001 White Paper, Eurobarometer presented as a ‘governance' instrument, capable of revealing citizen expectations to European decision-makers; </a:t>
            </a:r>
            <a:endParaRPr/>
          </a:p>
          <a:p>
            <a:pPr marL="914400" lvl="1" indent="-317500" algn="l" rtl="0">
              <a:spcBef>
                <a:spcPts val="0"/>
              </a:spcBef>
              <a:spcAft>
                <a:spcPts val="0"/>
              </a:spcAft>
              <a:buSzPts val="1400"/>
              <a:buChar char="○"/>
            </a:pPr>
            <a:r>
              <a:rPr lang="en"/>
              <a:t>tool to discover the dispositions of particular social groups towards Community initiatives, help make informed decisions, structure the political agenda and devise communication plans</a:t>
            </a:r>
            <a:endParaRPr/>
          </a:p>
          <a:p>
            <a:pPr marL="457200" lvl="0" indent="-342900" algn="l" rtl="0">
              <a:spcBef>
                <a:spcPts val="0"/>
              </a:spcBef>
              <a:spcAft>
                <a:spcPts val="0"/>
              </a:spcAft>
              <a:buSzPts val="1800"/>
              <a:buChar char="●"/>
            </a:pPr>
            <a:r>
              <a:rPr lang="en"/>
              <a:t>Promoted as one of the main resources of the participatory turn in European communication</a:t>
            </a:r>
            <a:endParaRPr/>
          </a:p>
          <a:p>
            <a:pPr marL="914400" lvl="1" indent="-317500" algn="l" rtl="0">
              <a:spcBef>
                <a:spcPts val="0"/>
              </a:spcBef>
              <a:spcAft>
                <a:spcPts val="0"/>
              </a:spcAft>
              <a:buSzPts val="1400"/>
              <a:buChar char="○"/>
            </a:pPr>
            <a:r>
              <a:rPr lang="en"/>
              <a:t>an example of listening, a citizen service (feedback in the policy process)</a:t>
            </a:r>
            <a:endParaRPr/>
          </a:p>
          <a:p>
            <a:pPr marL="457200" lvl="0" indent="-342900" algn="l" rtl="0">
              <a:spcBef>
                <a:spcPts val="0"/>
              </a:spcBef>
              <a:spcAft>
                <a:spcPts val="0"/>
              </a:spcAft>
              <a:buSzPts val="1800"/>
              <a:buChar char="●"/>
            </a:pPr>
            <a:r>
              <a:rPr lang="en"/>
              <a:t>Special EBs and Flash EBs tailored to current policies and plans exemplify the transformation of the feedback tool into an instrument of political governance most often in the service of the Commission's projects</a:t>
            </a:r>
            <a:endParaRPr/>
          </a:p>
        </p:txBody>
      </p:sp>
      <p:pic>
        <p:nvPicPr>
          <p:cNvPr id="2" name="Goverannce">
            <a:hlinkClick r:id="" action="ppaction://media"/>
            <a:extLst>
              <a:ext uri="{FF2B5EF4-FFF2-40B4-BE49-F238E27FC236}">
                <a16:creationId xmlns:a16="http://schemas.microsoft.com/office/drawing/2014/main" id="{8DAEF82F-B048-43F6-AF1C-0C7D04A33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forecasting attitudes to political mediation</a:t>
            </a:r>
            <a:endParaRPr/>
          </a:p>
        </p:txBody>
      </p:sp>
      <p:sp>
        <p:nvSpPr>
          <p:cNvPr id="217" name="Google Shape;217;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modern democratic societies, policy-makers devote a great deal of attention to analysing public opinion, using tools such as opinion polls and media monitoring. </a:t>
            </a:r>
            <a:r>
              <a:rPr lang="en" i="1"/>
              <a:t>The importance of these tools has increased in parallel with the tendency for citizens to withdraw from traditional politics (joining political parties, voting in elections, etc.).</a:t>
            </a:r>
            <a:r>
              <a:rPr lang="en"/>
              <a:t> European public opinion is complex and diverse, reflecting different national perspectives. Understanding it therefore poses a particular challenge. The European Commission has been a front runner in developing modern tools – such as the Eurobarometer surveys – for analysing European public opinion”. (European Commission, White Paper on a European Communication Policy, 2006: 10)</a:t>
            </a:r>
            <a:endParaRPr/>
          </a:p>
        </p:txBody>
      </p:sp>
      <p:pic>
        <p:nvPicPr>
          <p:cNvPr id="2" name="EC as frontrunner">
            <a:hlinkClick r:id="" action="ppaction://media"/>
            <a:extLst>
              <a:ext uri="{FF2B5EF4-FFF2-40B4-BE49-F238E27FC236}">
                <a16:creationId xmlns:a16="http://schemas.microsoft.com/office/drawing/2014/main" id="{6025E1EA-55EF-4060-8C9F-48D3AAA17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genie that escaped?</a:t>
            </a:r>
            <a:endParaRPr/>
          </a:p>
        </p:txBody>
      </p:sp>
      <p:sp>
        <p:nvSpPr>
          <p:cNvPr id="223" name="Google Shape;223;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Sternberg’s historical account of how institutional actors have mobilised public opinion shows a move from public opinion as a ‘</a:t>
            </a:r>
            <a:r>
              <a:rPr lang="en" i="1"/>
              <a:t>background</a:t>
            </a:r>
            <a:r>
              <a:rPr lang="en"/>
              <a:t>’ which was presupposed, through a phase where it was ‘</a:t>
            </a:r>
            <a:r>
              <a:rPr lang="en" i="1"/>
              <a:t>shaped</a:t>
            </a:r>
            <a:r>
              <a:rPr lang="en"/>
              <a:t>’, ‘</a:t>
            </a:r>
            <a:r>
              <a:rPr lang="en" i="1"/>
              <a:t>brought on board</a:t>
            </a:r>
            <a:r>
              <a:rPr lang="en"/>
              <a:t>’ and ‘</a:t>
            </a:r>
            <a:r>
              <a:rPr lang="en" i="1"/>
              <a:t>flattered</a:t>
            </a:r>
            <a:r>
              <a:rPr lang="en"/>
              <a:t>’, and at the same time ‘</a:t>
            </a:r>
            <a:r>
              <a:rPr lang="en" i="1"/>
              <a:t>measured</a:t>
            </a:r>
            <a:r>
              <a:rPr lang="en"/>
              <a:t>’ or ‘</a:t>
            </a:r>
            <a:r>
              <a:rPr lang="en" i="1"/>
              <a:t>consulted</a:t>
            </a:r>
            <a:r>
              <a:rPr lang="en"/>
              <a:t>’ as an actor or ally in the European project, to the present situation, where ‘</a:t>
            </a:r>
            <a:r>
              <a:rPr lang="en" i="1"/>
              <a:t>hostile</a:t>
            </a:r>
            <a:r>
              <a:rPr lang="en"/>
              <a:t>’ or ‘</a:t>
            </a:r>
            <a:r>
              <a:rPr lang="en" i="1"/>
              <a:t>polarised</a:t>
            </a:r>
            <a:r>
              <a:rPr lang="en"/>
              <a:t>’ public opinion is viewed as a </a:t>
            </a:r>
            <a:r>
              <a:rPr lang="en" i="1"/>
              <a:t>constraint</a:t>
            </a:r>
            <a:r>
              <a:rPr lang="en"/>
              <a:t> on the EU’s room for manoeuvre.</a:t>
            </a:r>
            <a:endParaRPr/>
          </a:p>
          <a:p>
            <a:pPr marL="457200" lvl="0" indent="-342900" algn="l" rtl="0">
              <a:spcBef>
                <a:spcPts val="0"/>
              </a:spcBef>
              <a:spcAft>
                <a:spcPts val="0"/>
              </a:spcAft>
              <a:buSzPts val="1800"/>
              <a:buChar char="●"/>
            </a:pPr>
            <a:r>
              <a:rPr lang="en"/>
              <a:t>When expressed in binding referenda, public opinion has a different kind of </a:t>
            </a:r>
            <a:r>
              <a:rPr lang="en" i="1"/>
              <a:t>performative power</a:t>
            </a:r>
            <a:r>
              <a:rPr lang="en"/>
              <a:t> compared with opinion polls:</a:t>
            </a:r>
            <a:endParaRPr/>
          </a:p>
          <a:p>
            <a:pPr marL="914400" lvl="1" indent="-317500" algn="l" rtl="0">
              <a:spcBef>
                <a:spcPts val="0"/>
              </a:spcBef>
              <a:spcAft>
                <a:spcPts val="0"/>
              </a:spcAft>
              <a:buSzPts val="1400"/>
              <a:buChar char="○"/>
            </a:pPr>
            <a:r>
              <a:rPr lang="en" i="1"/>
              <a:t>Opinion polls enact</a:t>
            </a:r>
            <a:r>
              <a:rPr lang="en"/>
              <a:t> a public by forcing an opinion to emerge as an artefact of the polling process: the artefact is an expression (in speech act theory an </a:t>
            </a:r>
            <a:r>
              <a:rPr lang="en" i="1"/>
              <a:t>expressive</a:t>
            </a:r>
            <a:r>
              <a:rPr lang="en"/>
              <a:t>), whose interpretation is open to further manipulation. </a:t>
            </a:r>
            <a:endParaRPr/>
          </a:p>
          <a:p>
            <a:pPr marL="914400" lvl="1" indent="-317500" algn="l" rtl="0">
              <a:spcBef>
                <a:spcPts val="0"/>
              </a:spcBef>
              <a:spcAft>
                <a:spcPts val="0"/>
              </a:spcAft>
              <a:buSzPts val="1400"/>
              <a:buChar char="○"/>
            </a:pPr>
            <a:r>
              <a:rPr lang="en" i="1"/>
              <a:t>Referenda</a:t>
            </a:r>
            <a:r>
              <a:rPr lang="en"/>
              <a:t> </a:t>
            </a:r>
            <a:r>
              <a:rPr lang="en" i="1"/>
              <a:t>act on</a:t>
            </a:r>
            <a:r>
              <a:rPr lang="en"/>
              <a:t> the institutional order of the EU: the ‘artefact’ that emerges from referenda is a decree (in speech act theory a </a:t>
            </a:r>
            <a:r>
              <a:rPr lang="en" i="1"/>
              <a:t>declarative</a:t>
            </a:r>
            <a:r>
              <a:rPr lang="en"/>
              <a:t>) of the people’s will.</a:t>
            </a:r>
            <a:endParaRPr/>
          </a:p>
        </p:txBody>
      </p:sp>
      <p:pic>
        <p:nvPicPr>
          <p:cNvPr id="2" name="Genie">
            <a:hlinkClick r:id="" action="ppaction://media"/>
            <a:extLst>
              <a:ext uri="{FF2B5EF4-FFF2-40B4-BE49-F238E27FC236}">
                <a16:creationId xmlns:a16="http://schemas.microsoft.com/office/drawing/2014/main" id="{16E7EB68-0C74-4435-84AF-62B443394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Claims-making and legitimacy</a:t>
            </a:r>
            <a:endParaRPr/>
          </a:p>
        </p:txBody>
      </p:sp>
      <p:sp>
        <p:nvSpPr>
          <p:cNvPr id="117" name="Google Shape;11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If legitimacy is “a ‘social norm' that encourages people to support the ruler, polity, regime, or specific actions, or to follow the norms supporting them, or to respond to calls for action” (Sternberg 2016: 27), it is constructed by </a:t>
            </a:r>
            <a:r>
              <a:rPr lang="en" i="1" dirty="0"/>
              <a:t>claims about what people need and want</a:t>
            </a:r>
            <a:r>
              <a:rPr lang="en" dirty="0"/>
              <a:t> (from European integration). </a:t>
            </a:r>
            <a:endParaRPr dirty="0"/>
          </a:p>
          <a:p>
            <a:pPr marL="457200" marR="0" lvl="0" indent="-342900" algn="l" rtl="0">
              <a:lnSpc>
                <a:spcPct val="115000"/>
              </a:lnSpc>
              <a:spcBef>
                <a:spcPts val="0"/>
              </a:spcBef>
              <a:spcAft>
                <a:spcPts val="0"/>
              </a:spcAft>
              <a:buClr>
                <a:schemeClr val="dk2"/>
              </a:buClr>
              <a:buSzPts val="1800"/>
              <a:buFont typeface="Arial"/>
              <a:buChar char="●"/>
            </a:pPr>
            <a:r>
              <a:rPr lang="en-GB" dirty="0"/>
              <a:t>People say what they need and want in </a:t>
            </a:r>
            <a:r>
              <a:rPr lang="en" dirty="0"/>
              <a:t>elections </a:t>
            </a:r>
            <a:r>
              <a:rPr lang="en-GB" dirty="0"/>
              <a:t>and polls</a:t>
            </a:r>
            <a:r>
              <a:rPr lang="en" dirty="0"/>
              <a:t>; European leaders had </a:t>
            </a:r>
            <a:r>
              <a:rPr lang="en-GB" dirty="0"/>
              <a:t>no feedback from an electorate </a:t>
            </a:r>
            <a:r>
              <a:rPr lang="en" dirty="0"/>
              <a:t>prior to 1979</a:t>
            </a:r>
            <a:endParaRPr dirty="0"/>
          </a:p>
          <a:p>
            <a:pPr lvl="0"/>
            <a:r>
              <a:rPr lang="en-GB" dirty="0"/>
              <a:t>F</a:t>
            </a:r>
            <a:r>
              <a:rPr lang="en" dirty="0"/>
              <a:t>oundation and development of Eurobarometer (1973) </a:t>
            </a:r>
            <a:r>
              <a:rPr lang="en-GB" dirty="0"/>
              <a:t>meant the </a:t>
            </a:r>
            <a:r>
              <a:rPr lang="en" dirty="0"/>
              <a:t>systematisation of the usage of opinion surveys in the formation of a European public: in this sense, it was as an integrationist project</a:t>
            </a:r>
            <a:endParaRPr dirty="0"/>
          </a:p>
        </p:txBody>
      </p:sp>
      <p:pic>
        <p:nvPicPr>
          <p:cNvPr id="2" name="Legitimacy">
            <a:hlinkClick r:id="" action="ppaction://media"/>
            <a:extLst>
              <a:ext uri="{FF2B5EF4-FFF2-40B4-BE49-F238E27FC236}">
                <a16:creationId xmlns:a16="http://schemas.microsoft.com/office/drawing/2014/main" id="{95C93730-680C-4DB0-B86D-8745D00BB5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Periodisation of uses of public opinion in EU</a:t>
            </a:r>
            <a:endParaRPr dirty="0"/>
          </a:p>
        </p:txBody>
      </p:sp>
      <p:sp>
        <p:nvSpPr>
          <p:cNvPr id="123" name="Google Shape;12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Elite capture: 1950s-1960s public information strategy targeted ‘the men [sic] who exercise leading functions in all fields' (CEC, 1958, 14)</a:t>
            </a:r>
            <a:endParaRPr/>
          </a:p>
          <a:p>
            <a:pPr marL="914400" lvl="1" indent="-317500" algn="l" rtl="0">
              <a:spcBef>
                <a:spcPts val="0"/>
              </a:spcBef>
              <a:spcAft>
                <a:spcPts val="0"/>
              </a:spcAft>
              <a:buSzPts val="1400"/>
              <a:buChar char="○"/>
            </a:pPr>
            <a:r>
              <a:rPr lang="en"/>
              <a:t>Provision of economic and technical information for concerned interests, in particular the industrial and commercial communities, influencing public opinion through opinion leaders</a:t>
            </a:r>
            <a:endParaRPr/>
          </a:p>
          <a:p>
            <a:pPr marL="457200" lvl="0" indent="-342900" algn="l" rtl="0">
              <a:spcBef>
                <a:spcPts val="0"/>
              </a:spcBef>
              <a:spcAft>
                <a:spcPts val="0"/>
              </a:spcAft>
              <a:buSzPts val="1800"/>
              <a:buChar char="●"/>
            </a:pPr>
            <a:r>
              <a:rPr lang="en"/>
              <a:t>Politicisation of public opinion: campaign for 1979 EP elections used public opinion to construct democratic legitimacy opposed to technocracy</a:t>
            </a:r>
            <a:endParaRPr/>
          </a:p>
          <a:p>
            <a:pPr marL="457200" lvl="0" indent="-342900" algn="l" rtl="0">
              <a:spcBef>
                <a:spcPts val="0"/>
              </a:spcBef>
              <a:spcAft>
                <a:spcPts val="0"/>
              </a:spcAft>
              <a:buSzPts val="1800"/>
              <a:buChar char="●"/>
            </a:pPr>
            <a:r>
              <a:rPr lang="en"/>
              <a:t>Responsiveness to citizen expectations (1980s): redefine European integration in line with what would make citizens endorse it. </a:t>
            </a:r>
            <a:endParaRPr/>
          </a:p>
          <a:p>
            <a:pPr marL="914400" lvl="1" indent="-317500" algn="l" rtl="0">
              <a:spcBef>
                <a:spcPts val="0"/>
              </a:spcBef>
              <a:spcAft>
                <a:spcPts val="0"/>
              </a:spcAft>
              <a:buSzPts val="1400"/>
              <a:buChar char="○"/>
            </a:pPr>
            <a:r>
              <a:rPr lang="en"/>
              <a:t>This presupposes knowledge of needs and wants </a:t>
            </a:r>
            <a:r>
              <a:rPr lang="en" i="1"/>
              <a:t>and/or</a:t>
            </a:r>
            <a:r>
              <a:rPr lang="en"/>
              <a:t> the ability to influence them. </a:t>
            </a:r>
            <a:endParaRPr/>
          </a:p>
          <a:p>
            <a:pPr marL="914400" lvl="1" indent="-317500" algn="l" rtl="0">
              <a:spcBef>
                <a:spcPts val="0"/>
              </a:spcBef>
              <a:spcAft>
                <a:spcPts val="0"/>
              </a:spcAft>
              <a:buSzPts val="1400"/>
              <a:buChar char="○"/>
            </a:pPr>
            <a:r>
              <a:rPr lang="en"/>
              <a:t>Key change was that a favourable popular opinion was now seen as vital for justifying and advancing integration: more communication rather than more information (branding the EU)</a:t>
            </a:r>
            <a:endParaRPr/>
          </a:p>
          <a:p>
            <a:pPr marL="914400" lvl="1" indent="-317500" algn="l" rtl="0">
              <a:spcBef>
                <a:spcPts val="0"/>
              </a:spcBef>
              <a:spcAft>
                <a:spcPts val="0"/>
              </a:spcAft>
              <a:buSzPts val="1400"/>
              <a:buChar char="○"/>
            </a:pPr>
            <a:r>
              <a:rPr lang="en"/>
              <a:t>Dialogue with public opinion &gt; accountability towards public opinion</a:t>
            </a:r>
            <a:endParaRPr/>
          </a:p>
          <a:p>
            <a:pPr marL="914400" lvl="1" indent="-317500" algn="l" rtl="0">
              <a:spcBef>
                <a:spcPts val="0"/>
              </a:spcBef>
              <a:spcAft>
                <a:spcPts val="0"/>
              </a:spcAft>
              <a:buSzPts val="1400"/>
              <a:buChar char="○"/>
            </a:pPr>
            <a:r>
              <a:rPr lang="en"/>
              <a:t>Governance doctrine partially replaces broad measures of public opinion with consultation</a:t>
            </a:r>
            <a:endParaRPr/>
          </a:p>
        </p:txBody>
      </p:sp>
      <p:pic>
        <p:nvPicPr>
          <p:cNvPr id="2" name="Periodisation">
            <a:hlinkClick r:id="" action="ppaction://media"/>
            <a:extLst>
              <a:ext uri="{FF2B5EF4-FFF2-40B4-BE49-F238E27FC236}">
                <a16:creationId xmlns:a16="http://schemas.microsoft.com/office/drawing/2014/main" id="{9E3A6D6C-2D4E-4EB9-8DD7-3960B06CD4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Eurobarometer</a:t>
            </a:r>
            <a:endParaRPr dirty="0"/>
          </a:p>
          <a:p>
            <a:pPr marL="0" lvl="0" indent="0" algn="ctr" rtl="0">
              <a:spcBef>
                <a:spcPts val="0"/>
              </a:spcBef>
              <a:spcAft>
                <a:spcPts val="0"/>
              </a:spcAft>
              <a:buNone/>
            </a:pPr>
            <a:r>
              <a:rPr lang="en" sz="2000" dirty="0"/>
              <a:t>http://ec.europa.eu/commfrontoffice/publicopinion/index.cfm/Chart/index</a:t>
            </a:r>
            <a:endParaRPr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barometer that institutes the European ‘climate’</a:t>
            </a:r>
            <a:endParaRPr/>
          </a:p>
        </p:txBody>
      </p:sp>
      <p:sp>
        <p:nvSpPr>
          <p:cNvPr id="134" name="Google Shape;134;p31"/>
          <p:cNvSpPr txBox="1">
            <a:spLocks noGrp="1"/>
          </p:cNvSpPr>
          <p:nvPr>
            <p:ph type="body" idx="1"/>
          </p:nvPr>
        </p:nvSpPr>
        <p:spPr>
          <a:xfrm>
            <a:off x="131227" y="1097786"/>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“Just as a barometer can be used to measure the atmospheric pressure and thus to give a short-range weather forecast, this Eurobarometer can be used to observe, and to some extent forecast, public attitudes towards the most important current events connected directly or indirectly with the development of the European Community and the unification of Europe.” (EB1, 1974 - launch statement)</a:t>
            </a:r>
            <a:endParaRPr dirty="0"/>
          </a:p>
          <a:p>
            <a:pPr marL="457200" lvl="0" indent="-342900" algn="l" rtl="0">
              <a:spcBef>
                <a:spcPts val="0"/>
              </a:spcBef>
              <a:spcAft>
                <a:spcPts val="0"/>
              </a:spcAft>
              <a:buSzPts val="1800"/>
              <a:buChar char="●"/>
            </a:pPr>
            <a:r>
              <a:rPr lang="en" i="1" dirty="0"/>
              <a:t>Performativity</a:t>
            </a:r>
            <a:r>
              <a:rPr lang="en" dirty="0"/>
              <a:t> of opinion surveys:</a:t>
            </a:r>
            <a:endParaRPr dirty="0"/>
          </a:p>
          <a:p>
            <a:pPr marL="914400" lvl="1" indent="-317500" algn="l" rtl="0">
              <a:spcBef>
                <a:spcPts val="0"/>
              </a:spcBef>
              <a:spcAft>
                <a:spcPts val="0"/>
              </a:spcAft>
              <a:buSzPts val="1400"/>
              <a:buChar char="○"/>
            </a:pPr>
            <a:r>
              <a:rPr lang="en" dirty="0"/>
              <a:t>“In keeping with the ‘reality effect’ of opinion polls, </a:t>
            </a:r>
            <a:r>
              <a:rPr lang="en" i="1" dirty="0"/>
              <a:t>European opinion exists since the Eurobarometers measure it</a:t>
            </a:r>
            <a:r>
              <a:rPr lang="en" dirty="0"/>
              <a:t> and feel out the mood changes” (Aldrin 2010: 98)</a:t>
            </a:r>
            <a:endParaRPr dirty="0"/>
          </a:p>
          <a:p>
            <a:pPr marL="914400" lvl="1" indent="-317500" algn="l" rtl="0">
              <a:spcBef>
                <a:spcPts val="0"/>
              </a:spcBef>
              <a:spcAft>
                <a:spcPts val="0"/>
              </a:spcAft>
              <a:buSzPts val="1400"/>
              <a:buChar char="○"/>
            </a:pPr>
            <a:r>
              <a:rPr lang="en" dirty="0"/>
              <a:t>“Collecting information about ‘European public opinion', the attitudes of ‘Community citizens' and ‘European consumers' </a:t>
            </a:r>
            <a:r>
              <a:rPr lang="en" i="1" dirty="0"/>
              <a:t>helped to create these very categories</a:t>
            </a:r>
            <a:r>
              <a:rPr lang="en" dirty="0"/>
              <a:t>” (Sternberg 2016: 37)</a:t>
            </a:r>
            <a:endParaRPr dirty="0"/>
          </a:p>
        </p:txBody>
      </p:sp>
      <p:pic>
        <p:nvPicPr>
          <p:cNvPr id="3" name="Eurobarometer">
            <a:hlinkClick r:id="" action="ppaction://media"/>
            <a:extLst>
              <a:ext uri="{FF2B5EF4-FFF2-40B4-BE49-F238E27FC236}">
                <a16:creationId xmlns:a16="http://schemas.microsoft.com/office/drawing/2014/main" id="{E4DA0CC7-B2CC-4EAE-979B-7583A5B2D3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Measuring support for European integration</a:t>
            </a:r>
            <a:endParaRPr/>
          </a:p>
        </p:txBody>
      </p:sp>
      <p:sp>
        <p:nvSpPr>
          <p:cNvPr id="140" name="Google Shape;14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standard ‘trend’ questions on attitude and knowledge:</a:t>
            </a:r>
            <a:endParaRPr/>
          </a:p>
          <a:p>
            <a:pPr marL="457200" lvl="0" indent="-342900" algn="l" rtl="0">
              <a:spcBef>
                <a:spcPts val="0"/>
              </a:spcBef>
              <a:spcAft>
                <a:spcPts val="0"/>
              </a:spcAft>
              <a:buSzPts val="1800"/>
              <a:buChar char="●"/>
            </a:pPr>
            <a:r>
              <a:rPr lang="en"/>
              <a:t>‘Generally speaking, do you think that [your country]'s membership of the European Union is: a good thing/a bad thing/neither good nor bad'</a:t>
            </a:r>
            <a:endParaRPr/>
          </a:p>
          <a:p>
            <a:pPr marL="457200" lvl="0" indent="-342900" algn="l" rtl="0">
              <a:spcBef>
                <a:spcPts val="0"/>
              </a:spcBef>
              <a:spcAft>
                <a:spcPts val="0"/>
              </a:spcAft>
              <a:buSzPts val="1800"/>
              <a:buChar char="●"/>
            </a:pPr>
            <a:r>
              <a:rPr lang="en"/>
              <a:t>Results consistently favourable across EU</a:t>
            </a:r>
            <a:endParaRPr/>
          </a:p>
        </p:txBody>
      </p:sp>
      <p:pic>
        <p:nvPicPr>
          <p:cNvPr id="2" name="Standard question">
            <a:hlinkClick r:id="" action="ppaction://media"/>
            <a:extLst>
              <a:ext uri="{FF2B5EF4-FFF2-40B4-BE49-F238E27FC236}">
                <a16:creationId xmlns:a16="http://schemas.microsoft.com/office/drawing/2014/main" id="{0E9802DA-76B3-4ED0-A18E-F995C0D5B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from EU membership</a:t>
            </a:r>
            <a:endParaRPr/>
          </a:p>
        </p:txBody>
      </p:sp>
      <p:pic>
        <p:nvPicPr>
          <p:cNvPr id="146" name="Google Shape;146;p33"/>
          <p:cNvPicPr preferRelativeResize="0"/>
          <p:nvPr/>
        </p:nvPicPr>
        <p:blipFill>
          <a:blip r:embed="rId3">
            <a:alphaModFix/>
          </a:blip>
          <a:stretch>
            <a:fillRect/>
          </a:stretch>
        </p:blipFill>
        <p:spPr>
          <a:xfrm>
            <a:off x="152400" y="1170125"/>
            <a:ext cx="8679900" cy="38209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most people answer with low awareness</a:t>
            </a:r>
            <a:endParaRPr/>
          </a:p>
        </p:txBody>
      </p:sp>
      <p:sp>
        <p:nvSpPr>
          <p:cNvPr id="152" name="Google Shape;152;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this scale, how much do you feel you know about the European Union, its policies, its institutions?’</a:t>
            </a:r>
            <a:endParaRPr/>
          </a:p>
          <a:p>
            <a:pPr marL="457200" lvl="0" indent="-342900" algn="l" rtl="0">
              <a:spcBef>
                <a:spcPts val="0"/>
              </a:spcBef>
              <a:spcAft>
                <a:spcPts val="0"/>
              </a:spcAft>
              <a:buSzPts val="1800"/>
              <a:buChar char="●"/>
            </a:pPr>
            <a:r>
              <a:rPr lang="en"/>
              <a:t>Results [2005]: </a:t>
            </a:r>
            <a:endParaRPr/>
          </a:p>
          <a:p>
            <a:pPr marL="914400" lvl="1" indent="-317500" algn="l" rtl="0">
              <a:spcBef>
                <a:spcPts val="0"/>
              </a:spcBef>
              <a:spcAft>
                <a:spcPts val="0"/>
              </a:spcAft>
              <a:buSzPts val="1400"/>
              <a:buChar char="○"/>
            </a:pPr>
            <a:r>
              <a:rPr lang="en"/>
              <a:t>Know (almost) nothing (1–2): 19%</a:t>
            </a:r>
            <a:endParaRPr/>
          </a:p>
          <a:p>
            <a:pPr marL="914400" lvl="1" indent="-317500" algn="l" rtl="0">
              <a:spcBef>
                <a:spcPts val="0"/>
              </a:spcBef>
              <a:spcAft>
                <a:spcPts val="0"/>
              </a:spcAft>
              <a:buSzPts val="1400"/>
              <a:buChar char="○"/>
            </a:pPr>
            <a:r>
              <a:rPr lang="en"/>
              <a:t>Know a bit (3–5): 51%</a:t>
            </a:r>
            <a:endParaRPr/>
          </a:p>
          <a:p>
            <a:pPr marL="914400" lvl="1" indent="-317500" algn="l" rtl="0">
              <a:spcBef>
                <a:spcPts val="0"/>
              </a:spcBef>
              <a:spcAft>
                <a:spcPts val="0"/>
              </a:spcAft>
              <a:buSzPts val="1400"/>
              <a:buChar char="○"/>
            </a:pPr>
            <a:r>
              <a:rPr lang="en"/>
              <a:t>Know quite a bit (6–8): 27%</a:t>
            </a:r>
            <a:endParaRPr/>
          </a:p>
          <a:p>
            <a:pPr marL="914400" lvl="1" indent="-317500" algn="l" rtl="0">
              <a:spcBef>
                <a:spcPts val="0"/>
              </a:spcBef>
              <a:spcAft>
                <a:spcPts val="0"/>
              </a:spcAft>
              <a:buSzPts val="1400"/>
              <a:buChar char="○"/>
            </a:pPr>
            <a:r>
              <a:rPr lang="en"/>
              <a:t>Know a great deal (9–10): 2%</a:t>
            </a:r>
            <a:endParaRPr/>
          </a:p>
          <a:p>
            <a:pPr marL="457200" lvl="0" indent="-342900" algn="l" rtl="0">
              <a:spcBef>
                <a:spcPts val="0"/>
              </a:spcBef>
              <a:spcAft>
                <a:spcPts val="0"/>
              </a:spcAft>
              <a:buSzPts val="1800"/>
              <a:buChar char="●"/>
            </a:pPr>
            <a:r>
              <a:rPr lang="en"/>
              <a:t>i.e. 70% of respondents admit they know nothing or only a bit about the EU</a:t>
            </a:r>
            <a:endParaRPr/>
          </a:p>
        </p:txBody>
      </p:sp>
      <p:pic>
        <p:nvPicPr>
          <p:cNvPr id="2" name="Awareness">
            <a:hlinkClick r:id="" action="ppaction://media"/>
            <a:extLst>
              <a:ext uri="{FF2B5EF4-FFF2-40B4-BE49-F238E27FC236}">
                <a16:creationId xmlns:a16="http://schemas.microsoft.com/office/drawing/2014/main" id="{212DF3CC-2515-4346-B9FB-B0FE48CBA8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1814</Words>
  <Application>Microsoft Office PowerPoint</Application>
  <PresentationFormat>On-screen Show (16:9)</PresentationFormat>
  <Paragraphs>90</Paragraphs>
  <Slides>22</Slides>
  <Notes>21</Notes>
  <HiddenSlides>0</HiddenSlides>
  <MMClips>18</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22</vt:i4>
      </vt:variant>
    </vt:vector>
  </HeadingPairs>
  <TitlesOfParts>
    <vt:vector size="25" baseType="lpstr">
      <vt:lpstr>Arial</vt:lpstr>
      <vt:lpstr>Simple Light</vt:lpstr>
      <vt:lpstr>Simple Light</vt:lpstr>
      <vt:lpstr>Sociology of European Integration</vt:lpstr>
      <vt:lpstr>9. Public opinion in the institutional discourse of European integration</vt:lpstr>
      <vt:lpstr>Claims-making and legitimacy</vt:lpstr>
      <vt:lpstr>Periodisation of uses of public opinion in EU</vt:lpstr>
      <vt:lpstr>Eurobarometer http://ec.europa.eu/commfrontoffice/publicopinion/index.cfm/Chart/index</vt:lpstr>
      <vt:lpstr>A barometer that institutes the European ‘climate’</vt:lpstr>
      <vt:lpstr>Measuring support for European integration</vt:lpstr>
      <vt:lpstr>Benefits from EU membership</vt:lpstr>
      <vt:lpstr>But most people answer with low awareness</vt:lpstr>
      <vt:lpstr>The two sociological assumptions of opinion surveys</vt:lpstr>
      <vt:lpstr>Trust in the European Union</vt:lpstr>
      <vt:lpstr>Trust in respondent’s national government</vt:lpstr>
      <vt:lpstr>Political terminology</vt:lpstr>
      <vt:lpstr>Cognitive distance of EU from everyday realities</vt:lpstr>
      <vt:lpstr>Social uses and effects of Eurobarometer</vt:lpstr>
      <vt:lpstr>Political control of a scientific instrument</vt:lpstr>
      <vt:lpstr>Revealing a European public opinion</vt:lpstr>
      <vt:lpstr>Academic credibility of Eurobarometer</vt:lpstr>
      <vt:lpstr>Academic co-production of European public opinion</vt:lpstr>
      <vt:lpstr>Evolution towards a governance instrument</vt:lpstr>
      <vt:lpstr>From forecasting attitudes to political mediation</vt:lpstr>
      <vt:lpstr>The genie that escaped?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of European Integration</dc:title>
  <cp:lastModifiedBy>simon</cp:lastModifiedBy>
  <cp:revision>15</cp:revision>
  <dcterms:modified xsi:type="dcterms:W3CDTF">2020-04-08T21:48:48Z</dcterms:modified>
</cp:coreProperties>
</file>