
<file path=[Content_Types].xml><?xml version="1.0" encoding="utf-8"?>
<Types xmlns="http://schemas.openxmlformats.org/package/2006/content-types">
  <Default Extension="png" ContentType="image/png"/>
  <Default Extension="m4a" ContentType="audio/mp4"/>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90" r:id="rId3"/>
    <p:sldId id="257" r:id="rId4"/>
    <p:sldId id="258" r:id="rId5"/>
    <p:sldId id="293" r:id="rId6"/>
    <p:sldId id="268" r:id="rId7"/>
    <p:sldId id="259" r:id="rId8"/>
    <p:sldId id="294" r:id="rId9"/>
    <p:sldId id="260" r:id="rId10"/>
    <p:sldId id="283" r:id="rId11"/>
    <p:sldId id="269" r:id="rId12"/>
    <p:sldId id="270" r:id="rId13"/>
    <p:sldId id="271" r:id="rId14"/>
    <p:sldId id="261" r:id="rId15"/>
    <p:sldId id="272" r:id="rId16"/>
    <p:sldId id="295" r:id="rId17"/>
    <p:sldId id="262" r:id="rId18"/>
    <p:sldId id="263" r:id="rId19"/>
    <p:sldId id="273" r:id="rId20"/>
    <p:sldId id="296" r:id="rId21"/>
    <p:sldId id="274" r:id="rId22"/>
    <p:sldId id="275" r:id="rId23"/>
    <p:sldId id="276" r:id="rId24"/>
    <p:sldId id="289" r:id="rId25"/>
    <p:sldId id="265" r:id="rId26"/>
    <p:sldId id="278" r:id="rId27"/>
    <p:sldId id="280" r:id="rId28"/>
    <p:sldId id="279" r:id="rId29"/>
    <p:sldId id="281" r:id="rId30"/>
    <p:sldId id="266" r:id="rId31"/>
    <p:sldId id="285" r:id="rId32"/>
  </p:sldIdLst>
  <p:sldSz cx="9144000" cy="6858000" type="screen4x3"/>
  <p:notesSz cx="6858000" cy="9144000"/>
  <p:custDataLst>
    <p:tags r:id="rId34"/>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669900"/>
    <a:srgbClr val="92D050"/>
    <a:srgbClr val="009900"/>
    <a:srgbClr val="3399FF"/>
    <a:srgbClr val="2058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68" autoAdjust="0"/>
  </p:normalViewPr>
  <p:slideViewPr>
    <p:cSldViewPr>
      <p:cViewPr varScale="1">
        <p:scale>
          <a:sx n="131" d="100"/>
          <a:sy n="131" d="100"/>
        </p:scale>
        <p:origin x="130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548" y="136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A3BEF98-9529-4CDF-B038-52A22CC602F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1C32A18E-9F96-4F00-B6C2-B3FA268D729F}"/>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2A201098-B28D-4F71-A066-E0BA86F621B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5EA1E4F9-C982-4811-8545-C1DCF80EF3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8C84A879-F7AB-4652-A025-BFF085ECFBF1}"/>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A8FF54F0-6CDB-4B02-9FB0-AEA344915BAB}"/>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53BE5D0-AE77-4AD8-9C0D-0BF062D9F9F1}"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1575B988-99E5-41B3-965A-375752B443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890B144-68DD-4B21-AD41-1982C9A6DF38}" type="slidenum">
              <a:rPr lang="en-US" altLang="cs-CZ" smtClean="0"/>
              <a:pPr>
                <a:spcBef>
                  <a:spcPct val="0"/>
                </a:spcBef>
              </a:pPr>
              <a:t>1</a:t>
            </a:fld>
            <a:endParaRPr lang="en-US" altLang="cs-CZ" dirty="0"/>
          </a:p>
        </p:txBody>
      </p:sp>
      <p:sp>
        <p:nvSpPr>
          <p:cNvPr id="4099" name="Rectangle 2">
            <a:extLst>
              <a:ext uri="{FF2B5EF4-FFF2-40B4-BE49-F238E27FC236}">
                <a16:creationId xmlns:a16="http://schemas.microsoft.com/office/drawing/2014/main" id="{013855A6-047B-4FEF-9673-9025C83DA07B}"/>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76A5E009-6897-4D6A-B17D-B12C7EDDEA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dirty="0">
                <a:latin typeface="Calibri" panose="020F0502020204030204" pitchFamily="34" charset="0"/>
              </a:rPr>
              <a:t>This chapter provides an introduction to demand and supply concepts. Both demand and supply are defined and illustrated; determinants of demand and supply are listed and explained. The concept of equilibrium and the effects of changes in demand and supply on equilibrium price and quantity are explained and illustrated. The chapter also includes brief discussions of efficiency (productive and allocative) and price controls (floors and ceilings).</a:t>
            </a:r>
          </a:p>
          <a:p>
            <a:pPr eaLnBrk="1" hangingPunct="1"/>
            <a:endParaRPr lang="en-US" altLang="cs-CZ"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97C591C1-B8B8-481E-98DC-24C7EF7CC5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909BE83-44CD-4330-BE5A-7E905E2A1F2F}" type="slidenum">
              <a:rPr lang="en-US" altLang="cs-CZ" smtClean="0"/>
              <a:pPr>
                <a:spcBef>
                  <a:spcPct val="0"/>
                </a:spcBef>
              </a:pPr>
              <a:t>10</a:t>
            </a:fld>
            <a:endParaRPr lang="en-US" altLang="cs-CZ"/>
          </a:p>
        </p:txBody>
      </p:sp>
      <p:sp>
        <p:nvSpPr>
          <p:cNvPr id="22531" name="Rectangle 2">
            <a:extLst>
              <a:ext uri="{FF2B5EF4-FFF2-40B4-BE49-F238E27FC236}">
                <a16:creationId xmlns:a16="http://schemas.microsoft.com/office/drawing/2014/main" id="{BF9CA786-359E-48EC-8A68-B276B8459E66}"/>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3B3624CB-A0A2-43FC-B278-1E5D7A356A46}"/>
              </a:ext>
            </a:extLst>
          </p:cNvPr>
          <p:cNvSpPr>
            <a:spLocks noGrp="1" noChangeArrowheads="1"/>
          </p:cNvSpPr>
          <p:nvPr>
            <p:ph type="body" idx="1"/>
          </p:nvPr>
        </p:nvSpPr>
        <p:spPr>
          <a:ln/>
        </p:spPr>
        <p:txBody>
          <a:bodyPr/>
          <a:lstStyle/>
          <a:p>
            <a:pPr eaLnBrk="1" hangingPunct="1">
              <a:defRPr/>
            </a:pPr>
            <a:r>
              <a:rPr lang="en-US" dirty="0">
                <a:latin typeface="+mn-lt"/>
              </a:rPr>
              <a:t>Complement goods are goods that we consume jointly. It isn’t beneficial to have one without its complement.  When the price of one complement increases, the demand for the other complement decreases.  When the price of one complement decreases, the demand for the other complement increases.  Some examples: Cars and gasoline. Cars and tires. DVD players and DVDs.</a:t>
            </a:r>
          </a:p>
          <a:p>
            <a:pPr eaLnBrk="1" hangingPunct="1">
              <a:defRPr/>
            </a:pPr>
            <a:r>
              <a:rPr lang="en-US" dirty="0">
                <a:latin typeface="+mn-lt"/>
              </a:rPr>
              <a:t>Substitute goods are goods that we use in place of another. A perfect substitute is a good that we use in place of the other without any loss of satisfaction.  If the price of one good increases, the demand for its substitute increases.  If the price of one good decreases, the demand for the other substitute decreases.  Some examples: Pepsi and Coke, beef and chicken.</a:t>
            </a:r>
          </a:p>
          <a:p>
            <a:pPr eaLnBrk="1" hangingPunct="1">
              <a:defRPr/>
            </a:pPr>
            <a:r>
              <a:rPr lang="en-US" dirty="0">
                <a:latin typeface="+mn-lt"/>
              </a:rPr>
              <a:t>If consumers expect the future price of a product to be higher, they increase their current demand for the product.</a:t>
            </a:r>
          </a:p>
          <a:p>
            <a:pPr eaLnBrk="1" hangingPunct="1">
              <a:defRPr/>
            </a:pPr>
            <a:r>
              <a:rPr lang="en-US" dirty="0">
                <a:latin typeface="+mn-lt"/>
              </a:rPr>
              <a:t>If consumers expect the future price of a product to be lower, they decrease their current demand for the product.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C60E7882-F3CF-45DD-BADE-DE44A9A32A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951B859-699F-4EC4-BD68-EA6126CC59CB}" type="slidenum">
              <a:rPr lang="en-US" altLang="cs-CZ" smtClean="0"/>
              <a:pPr>
                <a:spcBef>
                  <a:spcPct val="0"/>
                </a:spcBef>
              </a:pPr>
              <a:t>11</a:t>
            </a:fld>
            <a:endParaRPr lang="en-US" altLang="cs-CZ"/>
          </a:p>
        </p:txBody>
      </p:sp>
      <p:sp>
        <p:nvSpPr>
          <p:cNvPr id="24579" name="Rectangle 2">
            <a:extLst>
              <a:ext uri="{FF2B5EF4-FFF2-40B4-BE49-F238E27FC236}">
                <a16:creationId xmlns:a16="http://schemas.microsoft.com/office/drawing/2014/main" id="{EF91E730-009B-4990-B452-D3EF3FDC4D7B}"/>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3304462D-D600-4473-A022-CCDE8479FA08}"/>
              </a:ext>
            </a:extLst>
          </p:cNvPr>
          <p:cNvSpPr>
            <a:spLocks noGrp="1" noChangeArrowheads="1"/>
          </p:cNvSpPr>
          <p:nvPr>
            <p:ph type="body" idx="1"/>
          </p:nvPr>
        </p:nvSpPr>
        <p:spPr>
          <a:ln/>
        </p:spPr>
        <p:txBody>
          <a:bodyPr/>
          <a:lstStyle/>
          <a:p>
            <a:pPr eaLnBrk="1" hangingPunct="1">
              <a:defRPr/>
            </a:pPr>
            <a:r>
              <a:rPr lang="en-US" dirty="0">
                <a:latin typeface="+mn-lt"/>
              </a:rPr>
              <a:t>A change in one or more of these will change demand and shift the demand curve.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673C86F3-45DB-4027-9A93-31DDD5DC04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D615908-2CF8-4254-A6EF-55733DFF9402}" type="slidenum">
              <a:rPr lang="en-US" altLang="cs-CZ" smtClean="0"/>
              <a:pPr>
                <a:spcBef>
                  <a:spcPct val="0"/>
                </a:spcBef>
              </a:pPr>
              <a:t>12</a:t>
            </a:fld>
            <a:endParaRPr lang="en-US" altLang="cs-CZ" dirty="0"/>
          </a:p>
        </p:txBody>
      </p:sp>
      <p:sp>
        <p:nvSpPr>
          <p:cNvPr id="26627" name="Rectangle 2">
            <a:extLst>
              <a:ext uri="{FF2B5EF4-FFF2-40B4-BE49-F238E27FC236}">
                <a16:creationId xmlns:a16="http://schemas.microsoft.com/office/drawing/2014/main" id="{BCA53784-02B2-4A53-938F-8E5711E16B18}"/>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5691428A-AAA9-48B3-8AF9-D844D3C7DC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dirty="0">
                <a:latin typeface="Calibri" panose="020F0502020204030204" pitchFamily="34" charset="0"/>
              </a:rPr>
              <a:t>To be part of the supply of a good, producers have to be willing and able to produce the good.  When creating supply, we are assuming that the only factor that causes firms to produce more or less is the price of the good.  It is assumed that all other factors that influence the amount that firms will produce are constant.  Market supply is created by summing the individual firms’ supply curves.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D88A71BD-8538-4C37-86F0-E907DD11D6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5F3343-C76B-436A-96E6-F3DB6EEA9B43}" type="slidenum">
              <a:rPr lang="en-US" altLang="cs-CZ" smtClean="0"/>
              <a:pPr>
                <a:spcBef>
                  <a:spcPct val="0"/>
                </a:spcBef>
              </a:pPr>
              <a:t>13</a:t>
            </a:fld>
            <a:endParaRPr lang="en-US" altLang="cs-CZ" dirty="0"/>
          </a:p>
        </p:txBody>
      </p:sp>
      <p:sp>
        <p:nvSpPr>
          <p:cNvPr id="28675" name="Rectangle 2">
            <a:extLst>
              <a:ext uri="{FF2B5EF4-FFF2-40B4-BE49-F238E27FC236}">
                <a16:creationId xmlns:a16="http://schemas.microsoft.com/office/drawing/2014/main" id="{464E7163-BC55-4F2D-962C-1D233CCB7D43}"/>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692CAFF0-CD08-49C4-A64E-61FA09D27B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dirty="0">
                <a:latin typeface="Calibri" panose="020F0502020204030204" pitchFamily="34" charset="0"/>
              </a:rPr>
              <a:t>Producers are willing to produce and sell more of their product at a high price than at a low price.  There is a direct relationship between price and quantity supplied.</a:t>
            </a:r>
          </a:p>
          <a:p>
            <a:r>
              <a:rPr lang="en-US" altLang="cs-CZ" dirty="0">
                <a:latin typeface="Calibri" panose="020F0502020204030204" pitchFamily="34" charset="0"/>
              </a:rPr>
              <a:t>Given product costs, a higher price means greater profits and thus an incentive to increase the quantity supplied.</a:t>
            </a:r>
          </a:p>
          <a:p>
            <a:r>
              <a:rPr lang="en-US" altLang="cs-CZ" dirty="0">
                <a:latin typeface="Calibri" panose="020F0502020204030204" pitchFamily="34" charset="0"/>
              </a:rPr>
              <a:t>Beyond some level of output, producers usually encounter increasing costs per added unit of output.</a:t>
            </a:r>
          </a:p>
          <a:p>
            <a:pPr eaLnBrk="1" hangingPunct="1"/>
            <a:endParaRPr lang="en-US" altLang="cs-CZ" dirty="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1EF081B8-315C-47E2-B7A8-D931DA4634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63BDBBF-EB5D-4996-A89A-65A178FA5F8F}" type="slidenum">
              <a:rPr lang="en-US" altLang="cs-CZ" smtClean="0"/>
              <a:pPr>
                <a:spcBef>
                  <a:spcPct val="0"/>
                </a:spcBef>
              </a:pPr>
              <a:t>14</a:t>
            </a:fld>
            <a:endParaRPr lang="en-US" altLang="cs-CZ" dirty="0"/>
          </a:p>
        </p:txBody>
      </p:sp>
      <p:sp>
        <p:nvSpPr>
          <p:cNvPr id="30723" name="Rectangle 2">
            <a:extLst>
              <a:ext uri="{FF2B5EF4-FFF2-40B4-BE49-F238E27FC236}">
                <a16:creationId xmlns:a16="http://schemas.microsoft.com/office/drawing/2014/main" id="{E899158F-EDE7-4659-851A-759B0410695E}"/>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A2E64E20-861A-48FC-8692-8CEE958FB0D0}"/>
              </a:ext>
            </a:extLst>
          </p:cNvPr>
          <p:cNvSpPr>
            <a:spLocks noGrp="1" noChangeArrowheads="1"/>
          </p:cNvSpPr>
          <p:nvPr>
            <p:ph type="body" idx="1"/>
          </p:nvPr>
        </p:nvSpPr>
        <p:spPr>
          <a:ln/>
        </p:spPr>
        <p:txBody>
          <a:bodyPr/>
          <a:lstStyle/>
          <a:p>
            <a:pPr>
              <a:defRPr/>
            </a:pPr>
            <a:r>
              <a:rPr lang="en-US" dirty="0">
                <a:latin typeface="+mn-lt"/>
              </a:rPr>
              <a:t>Because price and quantity supplied are directly related, the supply curve graphs as an upsloping curve. Other things equal, producers will offer more of a product for sale as its price rises and less of the product for sale as its price falls.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7235E22F-AAC9-46A8-837D-ECB7A66AF2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8FD86A9-3200-412D-A50C-6B76CC324145}" type="slidenum">
              <a:rPr lang="en-US" altLang="cs-CZ" smtClean="0"/>
              <a:pPr>
                <a:spcBef>
                  <a:spcPct val="0"/>
                </a:spcBef>
              </a:pPr>
              <a:t>15</a:t>
            </a:fld>
            <a:endParaRPr lang="en-US" altLang="cs-CZ" dirty="0"/>
          </a:p>
        </p:txBody>
      </p:sp>
      <p:sp>
        <p:nvSpPr>
          <p:cNvPr id="32771" name="Rectangle 2">
            <a:extLst>
              <a:ext uri="{FF2B5EF4-FFF2-40B4-BE49-F238E27FC236}">
                <a16:creationId xmlns:a16="http://schemas.microsoft.com/office/drawing/2014/main" id="{3EF323B2-BFDB-443C-8709-629494E5121F}"/>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F490C961-3915-46B7-A480-AD884A35F155}"/>
              </a:ext>
            </a:extLst>
          </p:cNvPr>
          <p:cNvSpPr>
            <a:spLocks noGrp="1" noChangeArrowheads="1"/>
          </p:cNvSpPr>
          <p:nvPr>
            <p:ph type="body" idx="1"/>
          </p:nvPr>
        </p:nvSpPr>
        <p:spPr>
          <a:ln/>
        </p:spPr>
        <p:txBody>
          <a:bodyPr/>
          <a:lstStyle/>
          <a:p>
            <a:pPr>
              <a:defRPr/>
            </a:pPr>
            <a:r>
              <a:rPr lang="en-US" dirty="0">
                <a:latin typeface="+mn-lt"/>
              </a:rPr>
              <a:t>A change in one or more of the determinants of supply causes a change in supply. An increase in supply is shown as a rightward shift of the supply curve, as from S1 to S2. A decrease in supply is depicted as a leftward shift of the curve, as from S1 to S3.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D6D36BB3-B083-4FB6-9991-80ADFE11A1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5A764D7-D2A3-4C4A-BA9A-21A39070AA72}" type="slidenum">
              <a:rPr lang="en-US" altLang="cs-CZ" smtClean="0"/>
              <a:pPr>
                <a:spcBef>
                  <a:spcPct val="0"/>
                </a:spcBef>
              </a:pPr>
              <a:t>16</a:t>
            </a:fld>
            <a:endParaRPr lang="en-US" altLang="cs-CZ" dirty="0"/>
          </a:p>
        </p:txBody>
      </p:sp>
      <p:sp>
        <p:nvSpPr>
          <p:cNvPr id="34819" name="Rectangle 2">
            <a:extLst>
              <a:ext uri="{FF2B5EF4-FFF2-40B4-BE49-F238E27FC236}">
                <a16:creationId xmlns:a16="http://schemas.microsoft.com/office/drawing/2014/main" id="{9932765D-A686-43F3-94F4-FD12F256BF8A}"/>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E40B553-2937-4B44-A84E-39E44AE1051C}"/>
              </a:ext>
            </a:extLst>
          </p:cNvPr>
          <p:cNvSpPr>
            <a:spLocks noGrp="1" noChangeArrowheads="1"/>
          </p:cNvSpPr>
          <p:nvPr>
            <p:ph type="body" idx="1"/>
          </p:nvPr>
        </p:nvSpPr>
        <p:spPr>
          <a:ln/>
        </p:spPr>
        <p:txBody>
          <a:bodyPr/>
          <a:lstStyle/>
          <a:p>
            <a:pPr>
              <a:defRPr/>
            </a:pPr>
            <a:r>
              <a:rPr lang="en-US" dirty="0">
                <a:latin typeface="+mn-lt"/>
              </a:rPr>
              <a:t>These changes in supply are to be distinguished from a change in quantity supplied, which is caused by a change in the price of the product and is shown by a movement from one point to another point on a fixed supply curve.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F490A0CA-02BF-46F4-AC5F-338A4D23D1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6785970-F3CB-4CBF-B97E-678DD09B0ABD}" type="slidenum">
              <a:rPr lang="en-US" altLang="cs-CZ" smtClean="0"/>
              <a:pPr>
                <a:spcBef>
                  <a:spcPct val="0"/>
                </a:spcBef>
              </a:pPr>
              <a:t>17</a:t>
            </a:fld>
            <a:endParaRPr lang="en-US" altLang="cs-CZ" dirty="0"/>
          </a:p>
        </p:txBody>
      </p:sp>
      <p:sp>
        <p:nvSpPr>
          <p:cNvPr id="36867" name="Rectangle 2">
            <a:extLst>
              <a:ext uri="{FF2B5EF4-FFF2-40B4-BE49-F238E27FC236}">
                <a16:creationId xmlns:a16="http://schemas.microsoft.com/office/drawing/2014/main" id="{42A87171-6BE6-4A62-92BF-3D7CEA259E9C}"/>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CAFB3D85-BEC3-494A-80FC-ED43F01AD5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dirty="0">
                <a:latin typeface="Calibri" panose="020F0502020204030204" pitchFamily="34" charset="0"/>
              </a:rPr>
              <a:t>If resource prices (input prices) go up, supply decreases.  If resource prices (input prices) go down, supply increases.</a:t>
            </a:r>
          </a:p>
          <a:p>
            <a:pPr eaLnBrk="1" hangingPunct="1"/>
            <a:r>
              <a:rPr lang="en-US" altLang="cs-CZ" dirty="0">
                <a:latin typeface="Calibri" panose="020F0502020204030204" pitchFamily="34" charset="0"/>
              </a:rPr>
              <a:t>If technology increases, supply increases.  If we adopt, or use, less efficient technology, supply decreases.</a:t>
            </a:r>
          </a:p>
          <a:p>
            <a:pPr eaLnBrk="1" hangingPunct="1"/>
            <a:r>
              <a:rPr lang="en-US" altLang="cs-CZ" dirty="0">
                <a:latin typeface="Calibri" panose="020F0502020204030204" pitchFamily="34" charset="0"/>
              </a:rPr>
              <a:t>If the number of sellers increases, supply increases. Economic profits in the market draw producers from less profitable markets into this market.  If the number of sellers decreases, supply decreases. Economic losses in the market cause producers to leave market.</a:t>
            </a:r>
          </a:p>
          <a:p>
            <a:pPr eaLnBrk="1" hangingPunct="1"/>
            <a:r>
              <a:rPr lang="en-US" altLang="cs-CZ" dirty="0">
                <a:latin typeface="Calibri" panose="020F0502020204030204" pitchFamily="34" charset="0"/>
              </a:rPr>
              <a:t>If taxes are increased on a specific product, supply decreases.  If taxes are decreased, or eliminated on a specific product, supply increases.  If subsidies are increased on a specific product, supply increases.  If subsidies are decreased on a specific product, supply decreases.</a:t>
            </a:r>
          </a:p>
          <a:p>
            <a:pPr eaLnBrk="1" hangingPunct="1"/>
            <a:r>
              <a:rPr lang="en-US" altLang="cs-CZ" dirty="0">
                <a:latin typeface="Calibri" panose="020F0502020204030204" pitchFamily="34" charset="0"/>
              </a:rPr>
              <a:t>If the price of another good that the producer could produce with the same resources rises, the supply decreases for the product the producers are currently producing.</a:t>
            </a:r>
          </a:p>
          <a:p>
            <a:pPr eaLnBrk="1" hangingPunct="1"/>
            <a:r>
              <a:rPr lang="en-US" altLang="cs-CZ" dirty="0">
                <a:latin typeface="Calibri" panose="020F0502020204030204" pitchFamily="34" charset="0"/>
              </a:rPr>
              <a:t>If the price of another good that the producer could produce with the same resources falls, the supply increases for the product the producers are currently producing.</a:t>
            </a:r>
          </a:p>
          <a:p>
            <a:pPr eaLnBrk="1" hangingPunct="1"/>
            <a:r>
              <a:rPr lang="en-US" altLang="cs-CZ" dirty="0">
                <a:latin typeface="Calibri" panose="020F0502020204030204" pitchFamily="34" charset="0"/>
              </a:rPr>
              <a:t>If producers expect that the price of the product they are producing will be higher in the future, they cut back on current supply and supply will decrease.  If producers expect the price of the product they are producing will be lower in the future, they increase current supply to take advantage of the currently higher price.</a:t>
            </a:r>
          </a:p>
          <a:p>
            <a:pPr eaLnBrk="1" hangingPunct="1"/>
            <a:endParaRPr lang="en-US" altLang="cs-CZ" dirty="0">
              <a:latin typeface="Arial" panose="020B0604020202020204" pitchFamily="34" charset="0"/>
            </a:endParaRPr>
          </a:p>
          <a:p>
            <a:pPr eaLnBrk="1" hangingPunct="1"/>
            <a:endParaRPr lang="en-US" altLang="cs-CZ" dirty="0">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219EF26A-6FB6-4B7D-B91C-55B8831442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483AC96-F698-4976-88EC-018ADF261186}" type="slidenum">
              <a:rPr lang="en-US" altLang="cs-CZ" smtClean="0"/>
              <a:pPr>
                <a:spcBef>
                  <a:spcPct val="0"/>
                </a:spcBef>
              </a:pPr>
              <a:t>18</a:t>
            </a:fld>
            <a:endParaRPr lang="en-US" altLang="cs-CZ" dirty="0"/>
          </a:p>
        </p:txBody>
      </p:sp>
      <p:sp>
        <p:nvSpPr>
          <p:cNvPr id="38915" name="Rectangle 2">
            <a:extLst>
              <a:ext uri="{FF2B5EF4-FFF2-40B4-BE49-F238E27FC236}">
                <a16:creationId xmlns:a16="http://schemas.microsoft.com/office/drawing/2014/main" id="{FD2698AD-CE82-4637-8231-FBC759681B1E}"/>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88997146-8A19-42C1-8574-AD66FC9EA0FB}"/>
              </a:ext>
            </a:extLst>
          </p:cNvPr>
          <p:cNvSpPr>
            <a:spLocks noGrp="1" noChangeArrowheads="1"/>
          </p:cNvSpPr>
          <p:nvPr>
            <p:ph type="body" idx="1"/>
          </p:nvPr>
        </p:nvSpPr>
        <p:spPr>
          <a:ln/>
        </p:spPr>
        <p:txBody>
          <a:bodyPr/>
          <a:lstStyle/>
          <a:p>
            <a:pPr eaLnBrk="1" hangingPunct="1">
              <a:defRPr/>
            </a:pPr>
            <a:r>
              <a:rPr lang="en-US" dirty="0">
                <a:latin typeface="+mn-lt"/>
              </a:rPr>
              <a:t>A change in one or more of these determinants will change supply and shift the curve.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133F397C-61E7-4EB2-BE68-C0D34F4CC1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6B034D2-E020-4241-AECF-45442EB94064}" type="slidenum">
              <a:rPr lang="en-US" altLang="cs-CZ" smtClean="0"/>
              <a:pPr>
                <a:spcBef>
                  <a:spcPct val="0"/>
                </a:spcBef>
              </a:pPr>
              <a:t>19</a:t>
            </a:fld>
            <a:endParaRPr lang="en-US" altLang="cs-CZ"/>
          </a:p>
        </p:txBody>
      </p:sp>
      <p:sp>
        <p:nvSpPr>
          <p:cNvPr id="40963" name="Rectangle 2">
            <a:extLst>
              <a:ext uri="{FF2B5EF4-FFF2-40B4-BE49-F238E27FC236}">
                <a16:creationId xmlns:a16="http://schemas.microsoft.com/office/drawing/2014/main" id="{4255036E-35AA-4C1A-A5D8-36E3D366B7C1}"/>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91C5318E-E4E4-452B-BB94-438100A856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The equilibrium price is also known as the market-clearing price.  Graphically, note that the equilibrium price and quantity are where the supply and demand curves intersect.  This is an IMPORTANT point to recognize and remember.  Note that it is NOT correct to say supply equals demand!</a:t>
            </a:r>
          </a:p>
          <a:p>
            <a:r>
              <a:rPr lang="en-US" altLang="cs-CZ">
                <a:latin typeface="Calibri" panose="020F0502020204030204" pitchFamily="34" charset="0"/>
              </a:rPr>
              <a:t>The rationing function of prices is the ability of competitive forces of supply and demand to establish a price where buying and selling decisions are coordinated. </a:t>
            </a:r>
          </a:p>
          <a:p>
            <a:r>
              <a:rPr lang="en-US" altLang="cs-CZ">
                <a:latin typeface="Calibri" panose="020F0502020204030204" pitchFamily="34" charset="0"/>
              </a:rPr>
              <a:t>At prices above this equilibrium, note that there is an excess quantity supplied, or a surplus.</a:t>
            </a:r>
          </a:p>
          <a:p>
            <a:r>
              <a:rPr lang="en-US" altLang="cs-CZ">
                <a:latin typeface="Calibri" panose="020F0502020204030204" pitchFamily="34" charset="0"/>
              </a:rPr>
              <a:t>At prices below this equilibrium, note that there is an excess quantity demanded, or shortage.</a:t>
            </a:r>
          </a:p>
          <a:p>
            <a:r>
              <a:rPr lang="en-US" altLang="cs-CZ">
                <a:latin typeface="Calibri" panose="020F0502020204030204" pitchFamily="34" charset="0"/>
              </a:rPr>
              <a:t>At equilibrium the markets are efficient.  Firms are producing in the least costly manner, achieving productive efficiency.  Price is equal to marginal cost, achieving allocative efficiency.</a:t>
            </a:r>
          </a:p>
          <a:p>
            <a:endParaRPr lang="en-US" altLang="cs-CZ">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C2F6177F-474F-4977-833D-32D7D2CAC2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B0DA9DB-83F3-4BEC-B550-CFC35DC7D2A2}" type="slidenum">
              <a:rPr lang="en-US" altLang="cs-CZ" smtClean="0"/>
              <a:pPr>
                <a:spcBef>
                  <a:spcPct val="0"/>
                </a:spcBef>
              </a:pPr>
              <a:t>2</a:t>
            </a:fld>
            <a:endParaRPr lang="en-US" altLang="cs-CZ" dirty="0"/>
          </a:p>
        </p:txBody>
      </p:sp>
      <p:sp>
        <p:nvSpPr>
          <p:cNvPr id="6147" name="Rectangle 2">
            <a:extLst>
              <a:ext uri="{FF2B5EF4-FFF2-40B4-BE49-F238E27FC236}">
                <a16:creationId xmlns:a16="http://schemas.microsoft.com/office/drawing/2014/main" id="{C65F37BD-C6E5-4D7A-A12E-92EA2DB5369A}"/>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8CB6DBCB-9CCF-4245-B8BB-BB8C12D3C4DF}"/>
              </a:ext>
            </a:extLst>
          </p:cNvPr>
          <p:cNvSpPr>
            <a:spLocks noGrp="1" noChangeArrowheads="1"/>
          </p:cNvSpPr>
          <p:nvPr>
            <p:ph type="body" idx="1"/>
          </p:nvPr>
        </p:nvSpPr>
        <p:spPr>
          <a:ln/>
        </p:spPr>
        <p:txBody>
          <a:bodyPr/>
          <a:lstStyle/>
          <a:p>
            <a:pPr eaLnBrk="1" hangingPunct="1">
              <a:defRPr/>
            </a:pPr>
            <a:r>
              <a:rPr lang="en-US" dirty="0">
                <a:latin typeface="+mn-lt"/>
              </a:rPr>
              <a:t>In this chapter the focus is on markets that are competitive. This requires large numbers of buyers and sellers acting independently.</a:t>
            </a:r>
          </a:p>
          <a:p>
            <a:pPr eaLnBrk="1" hangingPunct="1">
              <a:defRPr/>
            </a:pPr>
            <a:r>
              <a:rPr lang="en-US" dirty="0">
                <a:latin typeface="+mn-lt"/>
              </a:rPr>
              <a:t>Local markets include such markets as the farmer’s market that brings together buyers and sellers of produce in the summer.</a:t>
            </a:r>
          </a:p>
          <a:p>
            <a:pPr eaLnBrk="1" hangingPunct="1">
              <a:defRPr/>
            </a:pPr>
            <a:r>
              <a:rPr lang="en-US" dirty="0">
                <a:latin typeface="+mn-lt"/>
              </a:rPr>
              <a:t>National markets include markets like the US real estate market and international markets like the New York Stock Exchange.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64A80335-7017-4BAC-A86D-A82DED3F88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EE96A2-C1BE-409B-9CC7-F0429CAC8217}" type="slidenum">
              <a:rPr lang="en-US" altLang="cs-CZ" smtClean="0"/>
              <a:pPr>
                <a:spcBef>
                  <a:spcPct val="0"/>
                </a:spcBef>
              </a:pPr>
              <a:t>20</a:t>
            </a:fld>
            <a:endParaRPr lang="en-US" altLang="cs-CZ"/>
          </a:p>
        </p:txBody>
      </p:sp>
      <p:sp>
        <p:nvSpPr>
          <p:cNvPr id="43011" name="Rectangle 2">
            <a:extLst>
              <a:ext uri="{FF2B5EF4-FFF2-40B4-BE49-F238E27FC236}">
                <a16:creationId xmlns:a16="http://schemas.microsoft.com/office/drawing/2014/main" id="{57389D45-A291-45EC-A75E-B9AE7E8B0311}"/>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7ADBA499-7141-44BF-9F76-052F01FE74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The intersection of the downsloping demand curve, D, and the upsloping supply curve, S, indicates the equilibrium price of $3 and equilibrium quantity of 7,000 bushels of corn per week.</a:t>
            </a:r>
          </a:p>
          <a:p>
            <a:r>
              <a:rPr lang="en-US" altLang="cs-CZ">
                <a:latin typeface="Calibri" panose="020F0502020204030204" pitchFamily="34" charset="0"/>
              </a:rPr>
              <a:t>The shortages of corn at below-equilibrium prices (for example, 7000 bushels at $2) drive up the price. The higher prices increase the quantity supplied and reduce the quantity demanded until equilibrium is achieved. The surpluses caused by above-equilibrium prices (for example, 6000 bushels at $4) push the price down. As price drops, the quantity demanded rises and the quantity supplied falls until equilibrium is established. At the equilibrium price and quantity, there are neither shortages nor surpluses of corn.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9CF5CB58-93B4-4C68-9AD7-E53E279DFD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CE01E68-B69B-40D7-938F-67A73DBA63DA}" type="slidenum">
              <a:rPr lang="en-US" altLang="cs-CZ" smtClean="0"/>
              <a:pPr>
                <a:spcBef>
                  <a:spcPct val="0"/>
                </a:spcBef>
              </a:pPr>
              <a:t>21</a:t>
            </a:fld>
            <a:endParaRPr lang="en-US" altLang="cs-CZ"/>
          </a:p>
        </p:txBody>
      </p:sp>
      <p:sp>
        <p:nvSpPr>
          <p:cNvPr id="45059" name="Rectangle 2">
            <a:extLst>
              <a:ext uri="{FF2B5EF4-FFF2-40B4-BE49-F238E27FC236}">
                <a16:creationId xmlns:a16="http://schemas.microsoft.com/office/drawing/2014/main" id="{7B20197F-222F-4A5F-81B3-F698A0F2DF5E}"/>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634E6DD7-6309-46CE-B347-3DA8017539D7}"/>
              </a:ext>
            </a:extLst>
          </p:cNvPr>
          <p:cNvSpPr>
            <a:spLocks noGrp="1" noChangeArrowheads="1"/>
          </p:cNvSpPr>
          <p:nvPr>
            <p:ph type="body" idx="1"/>
          </p:nvPr>
        </p:nvSpPr>
        <p:spPr>
          <a:ln/>
        </p:spPr>
        <p:txBody>
          <a:bodyPr/>
          <a:lstStyle/>
          <a:p>
            <a:pPr eaLnBrk="1" hangingPunct="1">
              <a:defRPr/>
            </a:pPr>
            <a:r>
              <a:rPr lang="en-US" dirty="0">
                <a:latin typeface="+mn-lt"/>
              </a:rPr>
              <a:t>Prices automatically rise and fall and bring a market closer to equilibrium.  Prices are the best tool for eliminating market shortages and surpluses.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F62F1B6F-6B1E-4F0D-844B-0F3C76062C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1391CAE-2A07-414B-AE88-FB2A3DF6C3F9}" type="slidenum">
              <a:rPr lang="en-US" altLang="cs-CZ" smtClean="0"/>
              <a:pPr>
                <a:spcBef>
                  <a:spcPct val="0"/>
                </a:spcBef>
              </a:pPr>
              <a:t>22</a:t>
            </a:fld>
            <a:endParaRPr lang="en-US" altLang="cs-CZ"/>
          </a:p>
        </p:txBody>
      </p:sp>
      <p:sp>
        <p:nvSpPr>
          <p:cNvPr id="47107" name="Rectangle 2">
            <a:extLst>
              <a:ext uri="{FF2B5EF4-FFF2-40B4-BE49-F238E27FC236}">
                <a16:creationId xmlns:a16="http://schemas.microsoft.com/office/drawing/2014/main" id="{2A394CBA-E317-44A4-BF7F-82AC21B0C1C2}"/>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05B5A645-92B8-4962-9489-81B59DF78E7C}"/>
              </a:ext>
            </a:extLst>
          </p:cNvPr>
          <p:cNvSpPr>
            <a:spLocks noGrp="1" noChangeArrowheads="1"/>
          </p:cNvSpPr>
          <p:nvPr>
            <p:ph type="body" idx="1"/>
          </p:nvPr>
        </p:nvSpPr>
        <p:spPr>
          <a:ln/>
        </p:spPr>
        <p:txBody>
          <a:bodyPr/>
          <a:lstStyle/>
          <a:p>
            <a:pPr>
              <a:defRPr/>
            </a:pPr>
            <a:r>
              <a:rPr lang="en-US" dirty="0">
                <a:latin typeface="+mn-lt"/>
              </a:rPr>
              <a:t>Competitive markets generate productive efficiency – the production of any particular good in the least costly way.  Sellers that don’t achieve the least-cost combination of inputs will be unprofitable and have difficulty competing in the market.</a:t>
            </a:r>
          </a:p>
          <a:p>
            <a:pPr>
              <a:defRPr/>
            </a:pPr>
            <a:r>
              <a:rPr lang="en-US" dirty="0">
                <a:latin typeface="+mn-lt"/>
              </a:rPr>
              <a:t>The competitive process also generates </a:t>
            </a:r>
            <a:r>
              <a:rPr lang="en-US" dirty="0" err="1">
                <a:latin typeface="+mn-lt"/>
              </a:rPr>
              <a:t>allocative</a:t>
            </a:r>
            <a:r>
              <a:rPr lang="en-US" dirty="0">
                <a:latin typeface="+mn-lt"/>
              </a:rPr>
              <a:t> efficiency – producing the combination of goods and services most valued by society.  </a:t>
            </a:r>
            <a:r>
              <a:rPr lang="en-US" dirty="0" err="1">
                <a:latin typeface="+mn-lt"/>
              </a:rPr>
              <a:t>Allocative</a:t>
            </a:r>
            <a:r>
              <a:rPr lang="en-US" dirty="0">
                <a:latin typeface="+mn-lt"/>
              </a:rPr>
              <a:t> efficiency requires that there be productive efficiency.  Productive efficiency can occur without </a:t>
            </a:r>
            <a:r>
              <a:rPr lang="en-US" dirty="0" err="1">
                <a:latin typeface="+mn-lt"/>
              </a:rPr>
              <a:t>allocative</a:t>
            </a:r>
            <a:r>
              <a:rPr lang="en-US" dirty="0">
                <a:latin typeface="+mn-lt"/>
              </a:rPr>
              <a:t> efficiency.  Goods can be produced in the least costly method without being the most wanted by society.  </a:t>
            </a:r>
            <a:r>
              <a:rPr lang="en-US" dirty="0" err="1">
                <a:latin typeface="+mn-lt"/>
              </a:rPr>
              <a:t>Allocative</a:t>
            </a:r>
            <a:r>
              <a:rPr lang="en-US" dirty="0">
                <a:latin typeface="+mn-lt"/>
              </a:rPr>
              <a:t> and productive efficiency occur at the equilibrium price and quantity in a competitive market.  Resources are neither over- nor under-allocated based on society’s wants.</a:t>
            </a:r>
          </a:p>
          <a:p>
            <a:pPr eaLnBrk="1" hangingPunct="1">
              <a:defRPr/>
            </a:pP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492BD012-0D5C-4DAC-AEB4-0340F7A0CC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5647A5-B760-43A3-80E4-F5DD30F09678}" type="slidenum">
              <a:rPr lang="en-US" altLang="cs-CZ" smtClean="0"/>
              <a:pPr>
                <a:spcBef>
                  <a:spcPct val="0"/>
                </a:spcBef>
              </a:pPr>
              <a:t>23</a:t>
            </a:fld>
            <a:endParaRPr lang="en-US" altLang="cs-CZ"/>
          </a:p>
        </p:txBody>
      </p:sp>
      <p:sp>
        <p:nvSpPr>
          <p:cNvPr id="49155" name="Rectangle 2">
            <a:extLst>
              <a:ext uri="{FF2B5EF4-FFF2-40B4-BE49-F238E27FC236}">
                <a16:creationId xmlns:a16="http://schemas.microsoft.com/office/drawing/2014/main" id="{D3CE6CE7-835A-48B5-9098-8542468C9D0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EEE7CF9A-E3A1-4A7F-9410-5ED20DC41A9C}"/>
              </a:ext>
            </a:extLst>
          </p:cNvPr>
          <p:cNvSpPr>
            <a:spLocks noGrp="1" noChangeArrowheads="1"/>
          </p:cNvSpPr>
          <p:nvPr>
            <p:ph type="body" idx="1"/>
          </p:nvPr>
        </p:nvSpPr>
        <p:spPr>
          <a:ln/>
        </p:spPr>
        <p:txBody>
          <a:bodyPr/>
          <a:lstStyle/>
          <a:p>
            <a:pPr eaLnBrk="1" hangingPunct="1">
              <a:defRPr/>
            </a:pPr>
            <a:r>
              <a:rPr lang="en-US" dirty="0">
                <a:latin typeface="+mn-lt"/>
              </a:rPr>
              <a:t>An increase in demand results in an increase in price and an increase in quantity exchanged.</a:t>
            </a:r>
          </a:p>
          <a:p>
            <a:pPr eaLnBrk="1" hangingPunct="1">
              <a:defRPr/>
            </a:pPr>
            <a:r>
              <a:rPr lang="en-US" dirty="0">
                <a:latin typeface="+mn-lt"/>
              </a:rPr>
              <a:t>A decrease in demand results in a decrease in price and a decrease in the quantity exchanged.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DCFE9DF9-F310-4DE0-A82B-483052071A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3E9B5BF-F9D8-41CE-8CBA-30C69C71E5A5}" type="slidenum">
              <a:rPr lang="en-US" altLang="cs-CZ" smtClean="0"/>
              <a:pPr>
                <a:spcBef>
                  <a:spcPct val="0"/>
                </a:spcBef>
              </a:pPr>
              <a:t>24</a:t>
            </a:fld>
            <a:endParaRPr lang="en-US" altLang="cs-CZ"/>
          </a:p>
        </p:txBody>
      </p:sp>
      <p:sp>
        <p:nvSpPr>
          <p:cNvPr id="51203" name="Rectangle 2">
            <a:extLst>
              <a:ext uri="{FF2B5EF4-FFF2-40B4-BE49-F238E27FC236}">
                <a16:creationId xmlns:a16="http://schemas.microsoft.com/office/drawing/2014/main" id="{E01F872A-CF7E-4C3E-8831-6C12CCD9301C}"/>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CC19F357-DCCE-468B-858F-CED822097E42}"/>
              </a:ext>
            </a:extLst>
          </p:cNvPr>
          <p:cNvSpPr>
            <a:spLocks noGrp="1" noChangeArrowheads="1"/>
          </p:cNvSpPr>
          <p:nvPr>
            <p:ph type="body" idx="1"/>
          </p:nvPr>
        </p:nvSpPr>
        <p:spPr>
          <a:ln/>
        </p:spPr>
        <p:txBody>
          <a:bodyPr/>
          <a:lstStyle/>
          <a:p>
            <a:pPr eaLnBrk="1" hangingPunct="1">
              <a:defRPr/>
            </a:pPr>
            <a:r>
              <a:rPr lang="en-US" dirty="0">
                <a:latin typeface="+mn-lt"/>
              </a:rPr>
              <a:t>An increase in supply results in a decrease in price and an increase in the quantity exchanged.</a:t>
            </a:r>
          </a:p>
          <a:p>
            <a:pPr eaLnBrk="1" hangingPunct="1">
              <a:defRPr/>
            </a:pPr>
            <a:r>
              <a:rPr lang="en-US" dirty="0">
                <a:latin typeface="+mn-lt"/>
              </a:rPr>
              <a:t>A decrease in supply results in an increase in price and a decrease in the quantity exchanged.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3D4CF73-C909-48DE-97C1-94754C8FEF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5D88358-C9CE-493C-B559-694E12140911}" type="slidenum">
              <a:rPr lang="en-US" altLang="cs-CZ" smtClean="0"/>
              <a:pPr>
                <a:spcBef>
                  <a:spcPct val="0"/>
                </a:spcBef>
              </a:pPr>
              <a:t>25</a:t>
            </a:fld>
            <a:endParaRPr lang="en-US" altLang="cs-CZ"/>
          </a:p>
        </p:txBody>
      </p:sp>
      <p:sp>
        <p:nvSpPr>
          <p:cNvPr id="53251" name="Rectangle 2">
            <a:extLst>
              <a:ext uri="{FF2B5EF4-FFF2-40B4-BE49-F238E27FC236}">
                <a16:creationId xmlns:a16="http://schemas.microsoft.com/office/drawing/2014/main" id="{300D04C5-FAD3-4BD1-B316-DBFB2AC62BF7}"/>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CEA51469-B012-468D-9FF9-6C2DB17AC1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r>
              <a:rPr lang="en-US" altLang="cs-CZ">
                <a:latin typeface="Calibri" panose="020F0502020204030204" pitchFamily="34" charset="0"/>
              </a:rPr>
              <a:t>Complex cases—when both supply and demand shift</a:t>
            </a:r>
          </a:p>
          <a:p>
            <a:pPr marL="228600" indent="-228600"/>
            <a:r>
              <a:rPr lang="en-US" altLang="cs-CZ">
                <a:latin typeface="Calibri" panose="020F0502020204030204" pitchFamily="34" charset="0"/>
              </a:rPr>
              <a:t>If supply increases and demand decreases, price declines, but the new equilibrium quantity depends on the relative sizes of shifts in demand and supply.</a:t>
            </a:r>
          </a:p>
          <a:p>
            <a:pPr marL="228600" indent="-228600"/>
            <a:r>
              <a:rPr lang="en-US" altLang="cs-CZ">
                <a:latin typeface="Calibri" panose="020F0502020204030204" pitchFamily="34" charset="0"/>
              </a:rPr>
              <a:t>If supply decreases and demand increases, price rises, but the new equilibrium quantity depends again on the relative sizes of shifts in demand and supply.</a:t>
            </a:r>
          </a:p>
          <a:p>
            <a:pPr marL="228600" indent="-228600"/>
            <a:r>
              <a:rPr lang="en-US" altLang="cs-CZ">
                <a:latin typeface="Calibri" panose="020F0502020204030204" pitchFamily="34" charset="0"/>
              </a:rPr>
              <a:t>If supply and demand change in the same direction (both increase or both decrease), the change in equilibrium quantity will be in the direction of the shift but the change in equilibrium price now depends on the relative shifts in demand and supply.</a:t>
            </a:r>
          </a:p>
          <a:p>
            <a:pPr marL="228600" indent="-228600" eaLnBrk="1" hangingPunct="1"/>
            <a:endParaRPr lang="en-US" altLang="cs-CZ">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8A4B2E43-27B9-4BCA-9580-B4F1D78C5C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B1A3D93-9298-4A40-9F4F-A197A5EA0487}" type="slidenum">
              <a:rPr lang="en-US" altLang="cs-CZ" smtClean="0"/>
              <a:pPr>
                <a:spcBef>
                  <a:spcPct val="0"/>
                </a:spcBef>
              </a:pPr>
              <a:t>26</a:t>
            </a:fld>
            <a:endParaRPr lang="en-US" altLang="cs-CZ"/>
          </a:p>
        </p:txBody>
      </p:sp>
      <p:sp>
        <p:nvSpPr>
          <p:cNvPr id="55299" name="Rectangle 2">
            <a:extLst>
              <a:ext uri="{FF2B5EF4-FFF2-40B4-BE49-F238E27FC236}">
                <a16:creationId xmlns:a16="http://schemas.microsoft.com/office/drawing/2014/main" id="{12AF7970-F058-4D9D-AFC5-0AEFFCB5DF1F}"/>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5AB30D12-8BF2-46E2-BD46-94FE41E7D1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Price ceilings are maximum prices that can be charged on a good.  Price ceilings are set on goods that are considered to be necessities, but the equilibrium price is so high that many people are unable to purchase the item.  To be effective, the price ceiling must be set below the equilibrium price.  When price ceilings are placed on a good, this creates a chronic shortage which makes it difficult to determine how to ration the limited output for all of the consumers who are willing and able to buy the good.  The shortages often lead to black markets where the good is sold at a higher price than the price ceiling.  Price ceilings distort the efficient allocation of resources.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A5CB5C47-7420-4BB0-8BD2-58052D0AC5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E8EC980-D471-4DCE-AE2B-803816D58A8F}" type="slidenum">
              <a:rPr lang="en-US" altLang="cs-CZ" smtClean="0"/>
              <a:pPr>
                <a:spcBef>
                  <a:spcPct val="0"/>
                </a:spcBef>
              </a:pPr>
              <a:t>27</a:t>
            </a:fld>
            <a:endParaRPr lang="en-US" altLang="cs-CZ"/>
          </a:p>
        </p:txBody>
      </p:sp>
      <p:sp>
        <p:nvSpPr>
          <p:cNvPr id="57347" name="Rectangle 2">
            <a:extLst>
              <a:ext uri="{FF2B5EF4-FFF2-40B4-BE49-F238E27FC236}">
                <a16:creationId xmlns:a16="http://schemas.microsoft.com/office/drawing/2014/main" id="{81CBFDC1-1787-49D4-9042-64F7AB9336B4}"/>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6BDD4F40-EFE0-4E5A-8489-CEE2D398C3CA}"/>
              </a:ext>
            </a:extLst>
          </p:cNvPr>
          <p:cNvSpPr>
            <a:spLocks noGrp="1" noChangeArrowheads="1"/>
          </p:cNvSpPr>
          <p:nvPr>
            <p:ph type="body" idx="1"/>
          </p:nvPr>
        </p:nvSpPr>
        <p:spPr>
          <a:ln/>
        </p:spPr>
        <p:txBody>
          <a:bodyPr/>
          <a:lstStyle/>
          <a:p>
            <a:pPr>
              <a:defRPr/>
            </a:pPr>
            <a:r>
              <a:rPr lang="en-US" dirty="0">
                <a:latin typeface="+mn-lt"/>
              </a:rPr>
              <a:t>A price ceiling is a maximum legal price such as Pc. When the ceiling price is below the equilibrium price, a persistent product shortage results. Here that shortage is shown by the horizontal distance between </a:t>
            </a:r>
            <a:r>
              <a:rPr lang="en-US" dirty="0" err="1">
                <a:latin typeface="+mn-lt"/>
              </a:rPr>
              <a:t>Qd</a:t>
            </a:r>
            <a:r>
              <a:rPr lang="en-US" dirty="0">
                <a:latin typeface="+mn-lt"/>
              </a:rPr>
              <a:t> and Qs.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6F5CBD8C-EB22-4F63-ACF2-DDF26A0DE4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9A1BFF2-E116-425E-8424-F6449E9C9E35}" type="slidenum">
              <a:rPr lang="en-US" altLang="cs-CZ" smtClean="0"/>
              <a:pPr>
                <a:spcBef>
                  <a:spcPct val="0"/>
                </a:spcBef>
              </a:pPr>
              <a:t>28</a:t>
            </a:fld>
            <a:endParaRPr lang="en-US" altLang="cs-CZ"/>
          </a:p>
        </p:txBody>
      </p:sp>
      <p:sp>
        <p:nvSpPr>
          <p:cNvPr id="59395" name="Rectangle 2">
            <a:extLst>
              <a:ext uri="{FF2B5EF4-FFF2-40B4-BE49-F238E27FC236}">
                <a16:creationId xmlns:a16="http://schemas.microsoft.com/office/drawing/2014/main" id="{14B7C15B-243D-487F-AADA-1EB8EC96AFFC}"/>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E9194DDE-EB36-4BF3-AB0E-312610ECEA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Price floors are minimum prices that can be charged for a good.  Price floors are placed on goods that are considered to be necessities, but the equilibrium price is so low that it discourages production of the good.  To be effective, the prices must be set above the market price, and this creates persistent surpluses in the market.  Price floors distort the efficient allocation of resources.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AF1EC5B4-0F40-4206-B454-AF1B2B2FA0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30E210E-C821-4546-89D1-6D793CB93468}" type="slidenum">
              <a:rPr lang="en-US" altLang="cs-CZ" smtClean="0"/>
              <a:pPr>
                <a:spcBef>
                  <a:spcPct val="0"/>
                </a:spcBef>
              </a:pPr>
              <a:t>29</a:t>
            </a:fld>
            <a:endParaRPr lang="en-US" altLang="cs-CZ"/>
          </a:p>
        </p:txBody>
      </p:sp>
      <p:sp>
        <p:nvSpPr>
          <p:cNvPr id="61443" name="Rectangle 2">
            <a:extLst>
              <a:ext uri="{FF2B5EF4-FFF2-40B4-BE49-F238E27FC236}">
                <a16:creationId xmlns:a16="http://schemas.microsoft.com/office/drawing/2014/main" id="{56DF7AF8-69B2-4AF7-8F71-A4C9F96E8FA8}"/>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B90A46A4-60EE-4048-A6BF-7FFEAB63FF11}"/>
              </a:ext>
            </a:extLst>
          </p:cNvPr>
          <p:cNvSpPr>
            <a:spLocks noGrp="1" noChangeArrowheads="1"/>
          </p:cNvSpPr>
          <p:nvPr>
            <p:ph type="body" idx="1"/>
          </p:nvPr>
        </p:nvSpPr>
        <p:spPr>
          <a:ln/>
        </p:spPr>
        <p:txBody>
          <a:bodyPr/>
          <a:lstStyle/>
          <a:p>
            <a:pPr>
              <a:defRPr/>
            </a:pPr>
            <a:r>
              <a:rPr lang="en-US" dirty="0">
                <a:latin typeface="+mn-lt"/>
              </a:rPr>
              <a:t>A price floor is a minimum legal price such as Pf. When the price floor is above the equilibrium price, a persistent product surplus results. Here that surplus is shown by the horizontal distance between Qs and </a:t>
            </a:r>
            <a:r>
              <a:rPr lang="en-US" dirty="0" err="1">
                <a:latin typeface="+mn-lt"/>
              </a:rPr>
              <a:t>Qd</a:t>
            </a:r>
            <a:r>
              <a:rPr lang="en-US" dirty="0">
                <a:latin typeface="+mn-lt"/>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E9B7DEAE-0D6C-4D71-B4EB-0A6211BED7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FA32674-CFB1-4FAD-AD5C-03D6E7AF5E76}" type="slidenum">
              <a:rPr lang="en-US" altLang="cs-CZ" smtClean="0"/>
              <a:pPr>
                <a:spcBef>
                  <a:spcPct val="0"/>
                </a:spcBef>
              </a:pPr>
              <a:t>3</a:t>
            </a:fld>
            <a:endParaRPr lang="en-US" altLang="cs-CZ"/>
          </a:p>
        </p:txBody>
      </p:sp>
      <p:sp>
        <p:nvSpPr>
          <p:cNvPr id="8195" name="Rectangle 2">
            <a:extLst>
              <a:ext uri="{FF2B5EF4-FFF2-40B4-BE49-F238E27FC236}">
                <a16:creationId xmlns:a16="http://schemas.microsoft.com/office/drawing/2014/main" id="{DCF8C4FE-93A4-4221-8AA6-61FEF4832923}"/>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6BDEA8DA-6235-4769-B28A-4A7BDA69AF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To be part of the demand for a good, consumers have to be willing and able to purchase the good.  When creating demand, we are assuming that the only factor that causes consumers to buy more or less is the price of the good.  It is assumed that all other factors that influence the amount that consumers will buy are constant.  Market demand is created by summing the individuals’ demand curves.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CF4E4A6B-C8C4-4586-A8DD-4B27885D8A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C7D5677-6F20-4660-AB48-728AF5187A47}" type="slidenum">
              <a:rPr lang="en-US" altLang="cs-CZ" smtClean="0"/>
              <a:pPr>
                <a:spcBef>
                  <a:spcPct val="0"/>
                </a:spcBef>
              </a:pPr>
              <a:t>30</a:t>
            </a:fld>
            <a:endParaRPr lang="en-US" altLang="cs-CZ"/>
          </a:p>
        </p:txBody>
      </p:sp>
      <p:sp>
        <p:nvSpPr>
          <p:cNvPr id="63491" name="Rectangle 2">
            <a:extLst>
              <a:ext uri="{FF2B5EF4-FFF2-40B4-BE49-F238E27FC236}">
                <a16:creationId xmlns:a16="http://schemas.microsoft.com/office/drawing/2014/main" id="{447FBA36-B678-4488-9E14-322D97B6A9BB}"/>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38264B7D-7BEF-455E-BFFB-FD0EBED6B0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Organ transplants have become increasingly common, but not everyone who needs a transplant can get one.  In 2005, there were 89,000 Americans on the waiting list.  It is estimated that there are 4,000 deaths per year in the U.S. because not enough organs are available.</a:t>
            </a:r>
          </a:p>
          <a:p>
            <a:r>
              <a:rPr lang="en-US" altLang="cs-CZ">
                <a:latin typeface="Calibri" panose="020F0502020204030204" pitchFamily="34" charset="0"/>
              </a:rPr>
              <a:t>Why shortages?  No market exists for human organs.  The demand curve for human organs would resemble others in that a greater quantity would be demanded at low prices than at higher prices.  Donated organs that are rationed by a waiting list have a zero price.  The existing supply is perfectly inelastic, and there is a fixed quantity offered by willing donors.</a:t>
            </a:r>
          </a:p>
          <a:p>
            <a:r>
              <a:rPr lang="en-US" altLang="cs-CZ">
                <a:latin typeface="Calibri" panose="020F0502020204030204" pitchFamily="34" charset="0"/>
              </a:rPr>
              <a:t>There is a shortage of human organs because at a zero price the quantity demanded exceeds the quantity supplied.</a:t>
            </a:r>
          </a:p>
          <a:p>
            <a:pPr eaLnBrk="1" hangingPunct="1"/>
            <a:endParaRPr lang="en-US" altLang="cs-CZ">
              <a:latin typeface="Arial" panose="020B0604020202020204" pitchFamily="34" charset="0"/>
            </a:endParaRPr>
          </a:p>
          <a:p>
            <a:endParaRPr lang="en-US" altLang="cs-CZ">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65B6250A-0474-4284-8AD3-9682B9C2E2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6DEF738-9D10-4469-92AC-D6ECA6DCD094}" type="slidenum">
              <a:rPr lang="en-US" altLang="cs-CZ" smtClean="0"/>
              <a:pPr>
                <a:spcBef>
                  <a:spcPct val="0"/>
                </a:spcBef>
              </a:pPr>
              <a:t>31</a:t>
            </a:fld>
            <a:endParaRPr lang="en-US" altLang="cs-CZ"/>
          </a:p>
        </p:txBody>
      </p:sp>
      <p:sp>
        <p:nvSpPr>
          <p:cNvPr id="65539" name="Rectangle 2">
            <a:extLst>
              <a:ext uri="{FF2B5EF4-FFF2-40B4-BE49-F238E27FC236}">
                <a16:creationId xmlns:a16="http://schemas.microsoft.com/office/drawing/2014/main" id="{C4E44014-8CA1-4482-9093-A8C520A45A57}"/>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B412E56D-163C-4999-A351-DD56DC6E13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The first negative effect is a moral objection that turning human organs into commodities commercializes human beings and diminishes the special nature of human life.</a:t>
            </a:r>
          </a:p>
          <a:p>
            <a:r>
              <a:rPr lang="en-US" altLang="cs-CZ">
                <a:latin typeface="Calibri" panose="020F0502020204030204" pitchFamily="34" charset="0"/>
              </a:rPr>
              <a:t>An analytical critique based on the elasticity of supply suggests that the likely increase in the actual number of usable organs for transplants would not be great.  A health cost concern suggests that a market for body organs would greatly increase the cost of health care.</a:t>
            </a:r>
          </a:p>
          <a:p>
            <a:r>
              <a:rPr lang="en-US" altLang="cs-CZ">
                <a:latin typeface="Calibri" panose="020F0502020204030204" pitchFamily="34" charset="0"/>
              </a:rPr>
              <a:t>Prohibitions on a human organ market have given rise to a worldwide, $1 billion-per-year illegal market.  There is concern that those willing to participate in an illegal market such as this may also be willing to take extreme measures to solicit organs from unwilling donors.</a:t>
            </a:r>
          </a:p>
          <a:p>
            <a:r>
              <a:rPr lang="en-US" altLang="cs-CZ">
                <a:latin typeface="Calibri" panose="020F0502020204030204" pitchFamily="34" charset="0"/>
              </a:rPr>
              <a:t>Supporters of legalizing the market for organs argue that it would increase the supply of legal organs, drive down the price of organs, and reduce the harvesting of organs from unwilling sellers (the lower price would make it less profitable).</a:t>
            </a:r>
          </a:p>
          <a:p>
            <a:endParaRPr lang="en-US" altLang="cs-CZ">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EDF84B78-EA2A-4480-9ADA-00A6F6FA88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F6A853-41BF-4790-966E-DEBF800B7E9A}" type="slidenum">
              <a:rPr lang="en-US" altLang="cs-CZ" smtClean="0"/>
              <a:pPr>
                <a:spcBef>
                  <a:spcPct val="0"/>
                </a:spcBef>
              </a:pPr>
              <a:t>4</a:t>
            </a:fld>
            <a:endParaRPr lang="en-US" altLang="cs-CZ"/>
          </a:p>
        </p:txBody>
      </p:sp>
      <p:sp>
        <p:nvSpPr>
          <p:cNvPr id="10243" name="Rectangle 2">
            <a:extLst>
              <a:ext uri="{FF2B5EF4-FFF2-40B4-BE49-F238E27FC236}">
                <a16:creationId xmlns:a16="http://schemas.microsoft.com/office/drawing/2014/main" id="{FEC499FC-C61D-4568-8EA4-F740E39CB03A}"/>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AD4D4B29-146A-4996-BF06-03397207C0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An inverse relationship exists between price and quantity demanded.</a:t>
            </a:r>
          </a:p>
          <a:p>
            <a:r>
              <a:rPr lang="en-US" altLang="cs-CZ">
                <a:latin typeface="Calibri" panose="020F0502020204030204" pitchFamily="34" charset="0"/>
              </a:rPr>
              <a:t>Prices act as obstacles for buyers and keep them from being able to buy everything that they ever wanted.  So, it makes sense that with a limited income, consumers will buy more at lower prices.</a:t>
            </a:r>
          </a:p>
          <a:p>
            <a:r>
              <a:rPr lang="en-US" altLang="cs-CZ">
                <a:latin typeface="Calibri" panose="020F0502020204030204" pitchFamily="34" charset="0"/>
              </a:rPr>
              <a:t>Diminishing marginal utility:  The decrease in added satisfaction that results as one consumes additional units of a good or service, i.e., the second “Big Mac” yields less extra satisfaction (or utility) than the first.  Since additional units yield less utility, the price has to be lower to make up for less utility.</a:t>
            </a:r>
          </a:p>
          <a:p>
            <a:r>
              <a:rPr lang="en-US" altLang="cs-CZ">
                <a:latin typeface="Calibri" panose="020F0502020204030204" pitchFamily="34" charset="0"/>
              </a:rPr>
              <a:t>Income effect: A lower price increases the purchasing power of money income, enabling the consumer to buy more at a lower price (or less at a higher price) without having to reduce consumption of other goods.</a:t>
            </a:r>
          </a:p>
          <a:p>
            <a:r>
              <a:rPr lang="en-US" altLang="cs-CZ">
                <a:latin typeface="Calibri" panose="020F0502020204030204" pitchFamily="34" charset="0"/>
              </a:rPr>
              <a:t>Substitution effect: A lower price gives an incentive to substitute the lower-priced good for the now relatively higher-priced goods.</a:t>
            </a:r>
          </a:p>
          <a:p>
            <a:r>
              <a:rPr lang="en-US" altLang="cs-CZ">
                <a:latin typeface="Calibri" panose="020F0502020204030204" pitchFamily="34" charset="0"/>
              </a:rPr>
              <a:t>The substitution and income effects occur whenever there is a change in price, and they further support the law of demand.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B9C689D5-A9FF-476F-92A8-823EEAC801B8}"/>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93CAD9C7-0D58-4062-ABD6-64C4525932D7}"/>
              </a:ext>
            </a:extLst>
          </p:cNvPr>
          <p:cNvSpPr>
            <a:spLocks noGrp="1"/>
          </p:cNvSpPr>
          <p:nvPr>
            <p:ph type="body" idx="1"/>
          </p:nvPr>
        </p:nvSpPr>
        <p:spPr/>
        <p:txBody>
          <a:bodyPr>
            <a:normAutofit/>
          </a:bodyPr>
          <a:lstStyle/>
          <a:p>
            <a:pPr>
              <a:defRPr/>
            </a:pPr>
            <a:r>
              <a:rPr lang="en-US" dirty="0">
                <a:latin typeface="+mn-lt"/>
              </a:rPr>
              <a:t>The demand curve illustrates the inverse relationship between price and quantity.  The downward slope indicates a lower quantity (horizontal axis) at a higher price (vertical axis), and a higher quantity at a lower price, reflecting the law of demand.</a:t>
            </a:r>
          </a:p>
          <a:p>
            <a:pPr>
              <a:defRPr/>
            </a:pPr>
            <a:endParaRPr lang="en-US" dirty="0"/>
          </a:p>
        </p:txBody>
      </p:sp>
      <p:sp>
        <p:nvSpPr>
          <p:cNvPr id="12292" name="Slide Number Placeholder 3">
            <a:extLst>
              <a:ext uri="{FF2B5EF4-FFF2-40B4-BE49-F238E27FC236}">
                <a16:creationId xmlns:a16="http://schemas.microsoft.com/office/drawing/2014/main" id="{9E9F6286-ABB4-4B4F-9D1F-6665EEA7BD5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474F8E1-8963-47D6-8DED-2EED2AC05941}" type="slidenum">
              <a:rPr lang="en-US" altLang="cs-CZ" smtClean="0"/>
              <a:pPr>
                <a:spcBef>
                  <a:spcPct val="0"/>
                </a:spcBef>
              </a:pPr>
              <a:t>5</a:t>
            </a:fld>
            <a:endParaRPr lang="en-US" alt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10A607E6-685A-4DDD-B159-5D97F242C5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5EAA2C1-D1D7-48F6-9F03-E1634C52E63C}" type="slidenum">
              <a:rPr lang="en-US" altLang="cs-CZ" smtClean="0"/>
              <a:pPr>
                <a:spcBef>
                  <a:spcPct val="0"/>
                </a:spcBef>
              </a:pPr>
              <a:t>6</a:t>
            </a:fld>
            <a:endParaRPr lang="en-US" altLang="cs-CZ"/>
          </a:p>
        </p:txBody>
      </p:sp>
      <p:sp>
        <p:nvSpPr>
          <p:cNvPr id="14339" name="Rectangle 2">
            <a:extLst>
              <a:ext uri="{FF2B5EF4-FFF2-40B4-BE49-F238E27FC236}">
                <a16:creationId xmlns:a16="http://schemas.microsoft.com/office/drawing/2014/main" id="{B95D6B99-1117-4D9F-8984-D59328F607C3}"/>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1C2E6D5-B44F-4E3A-A028-1A246A11FFBB}"/>
              </a:ext>
            </a:extLst>
          </p:cNvPr>
          <p:cNvSpPr>
            <a:spLocks noGrp="1" noChangeArrowheads="1"/>
          </p:cNvSpPr>
          <p:nvPr>
            <p:ph type="body" idx="1"/>
          </p:nvPr>
        </p:nvSpPr>
        <p:spPr>
          <a:ln/>
        </p:spPr>
        <p:txBody>
          <a:bodyPr/>
          <a:lstStyle/>
          <a:p>
            <a:pPr>
              <a:defRPr/>
            </a:pPr>
            <a:r>
              <a:rPr lang="en-US" dirty="0">
                <a:latin typeface="+mn-lt"/>
              </a:rPr>
              <a:t>There are three buyers in the market for corn. The market demand is the horizontal summation of the individual demand curves of all of the consumers in the market. At a price of $3, for example, the three individual curves yield a total quantity demanded of 100 bushels.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758330D9-905D-47BE-AE00-F4460CD975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FF4554-FDF8-4C26-843B-453F320F544B}" type="slidenum">
              <a:rPr lang="en-US" altLang="cs-CZ" smtClean="0"/>
              <a:pPr>
                <a:spcBef>
                  <a:spcPct val="0"/>
                </a:spcBef>
              </a:pPr>
              <a:t>7</a:t>
            </a:fld>
            <a:endParaRPr lang="en-US" altLang="cs-CZ"/>
          </a:p>
        </p:txBody>
      </p:sp>
      <p:sp>
        <p:nvSpPr>
          <p:cNvPr id="16387" name="Rectangle 2">
            <a:extLst>
              <a:ext uri="{FF2B5EF4-FFF2-40B4-BE49-F238E27FC236}">
                <a16:creationId xmlns:a16="http://schemas.microsoft.com/office/drawing/2014/main" id="{C91C92B3-4629-42AB-B87A-5476178796A0}"/>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B1D3AF00-C947-45E9-8DC1-49F773AF2D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Changes in the demand for corn: A change in one or more of the determinants of demand causes a change in demand. An increase in demand is shown as a shift of the demand curve to the right, as from D1 to D2. A decrease in demand is shown as a shift of the demand curve to the left, as from D1 to D3.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66A6AA5B-5C2D-4588-AF36-42B2EFD321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ECE85E4-8C6C-4800-B3A1-C132998BED6D}" type="slidenum">
              <a:rPr lang="en-US" altLang="cs-CZ" smtClean="0"/>
              <a:pPr>
                <a:spcBef>
                  <a:spcPct val="0"/>
                </a:spcBef>
              </a:pPr>
              <a:t>8</a:t>
            </a:fld>
            <a:endParaRPr lang="en-US" altLang="cs-CZ"/>
          </a:p>
        </p:txBody>
      </p:sp>
      <p:sp>
        <p:nvSpPr>
          <p:cNvPr id="18435" name="Rectangle 2">
            <a:extLst>
              <a:ext uri="{FF2B5EF4-FFF2-40B4-BE49-F238E27FC236}">
                <a16:creationId xmlns:a16="http://schemas.microsoft.com/office/drawing/2014/main" id="{A4137246-BB30-4F53-93CA-82644E0A6166}"/>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75CA422E-1968-4653-B6B5-CBDB6130B96A}"/>
              </a:ext>
            </a:extLst>
          </p:cNvPr>
          <p:cNvSpPr>
            <a:spLocks noGrp="1" noChangeArrowheads="1"/>
          </p:cNvSpPr>
          <p:nvPr>
            <p:ph type="body" idx="1"/>
          </p:nvPr>
        </p:nvSpPr>
        <p:spPr>
          <a:ln/>
        </p:spPr>
        <p:txBody>
          <a:bodyPr/>
          <a:lstStyle/>
          <a:p>
            <a:pPr>
              <a:defRPr/>
            </a:pPr>
            <a:r>
              <a:rPr lang="en-US" dirty="0">
                <a:latin typeface="+mn-lt"/>
              </a:rPr>
              <a:t>These changes in demand are to be distinguished from a change in quantity demanded, which is caused by a change in the price of the product and is shown by a movement from one point to another point on a fixed demand curve.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4BBE2285-07CE-4FC3-8BA1-8983D05B8B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6480AB-8DB0-4B54-B5D4-A04247F74726}" type="slidenum">
              <a:rPr lang="en-US" altLang="cs-CZ" smtClean="0"/>
              <a:pPr>
                <a:spcBef>
                  <a:spcPct val="0"/>
                </a:spcBef>
              </a:pPr>
              <a:t>9</a:t>
            </a:fld>
            <a:endParaRPr lang="en-US" altLang="cs-CZ"/>
          </a:p>
        </p:txBody>
      </p:sp>
      <p:sp>
        <p:nvSpPr>
          <p:cNvPr id="20483" name="Rectangle 2">
            <a:extLst>
              <a:ext uri="{FF2B5EF4-FFF2-40B4-BE49-F238E27FC236}">
                <a16:creationId xmlns:a16="http://schemas.microsoft.com/office/drawing/2014/main" id="{853D7A1F-10C3-4A0A-AF8B-89142DB255FB}"/>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A61E7E1F-2163-4B2E-B8BC-A15CFFDF2C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When most consumers experience the same change in tastes for a particular good, the demand for the good will change.  If there is a preferable change in tastes, demand will increase.  On the other hand, if there is an unfavorable change in tastes, demand will fall.</a:t>
            </a:r>
          </a:p>
          <a:p>
            <a:pPr eaLnBrk="1" hangingPunct="1"/>
            <a:r>
              <a:rPr lang="en-US" altLang="cs-CZ">
                <a:latin typeface="Calibri" panose="020F0502020204030204" pitchFamily="34" charset="0"/>
              </a:rPr>
              <a:t>If there are more buyers in the market for a good, demand will increase, whereas when there are fewer buyers in the market for a good, demand will decrease.</a:t>
            </a:r>
          </a:p>
          <a:p>
            <a:pPr eaLnBrk="1" hangingPunct="1"/>
            <a:r>
              <a:rPr lang="en-US" altLang="cs-CZ">
                <a:latin typeface="Calibri" panose="020F0502020204030204" pitchFamily="34" charset="0"/>
              </a:rPr>
              <a:t>Normal goods are goods that we buy more of as our incomes increase.  Most of the goods that we buy are normal goods.  We buy fewer normal goods when our income decreases.</a:t>
            </a:r>
          </a:p>
          <a:p>
            <a:pPr eaLnBrk="1" hangingPunct="1"/>
            <a:r>
              <a:rPr lang="en-US" altLang="cs-CZ">
                <a:latin typeface="Calibri" panose="020F0502020204030204" pitchFamily="34" charset="0"/>
              </a:rPr>
              <a:t>Inferior goods are goods we buy more of as our income decreases.  We buy fewer inferior goods as our income increases.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25759159-947D-4059-9E3B-2FD5BEECF31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CFBF644-5926-4915-BF8A-D3E77ACE210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A2D2A51-687E-47C5-852A-4F8D7464F5DF}"/>
              </a:ext>
            </a:extLst>
          </p:cNvPr>
          <p:cNvSpPr>
            <a:spLocks noGrp="1" noChangeArrowheads="1"/>
          </p:cNvSpPr>
          <p:nvPr>
            <p:ph type="sldNum" sz="quarter" idx="12"/>
          </p:nvPr>
        </p:nvSpPr>
        <p:spPr>
          <a:ln/>
        </p:spPr>
        <p:txBody>
          <a:bodyPr/>
          <a:lstStyle>
            <a:lvl1pPr>
              <a:defRPr/>
            </a:lvl1pPr>
          </a:lstStyle>
          <a:p>
            <a:pPr>
              <a:defRPr/>
            </a:pPr>
            <a:fld id="{DC38377F-DDC4-4E39-BAC5-34B325AE4825}" type="slidenum">
              <a:rPr lang="en-US" altLang="cs-CZ"/>
              <a:pPr>
                <a:defRPr/>
              </a:pPr>
              <a:t>‹#›</a:t>
            </a:fld>
            <a:endParaRPr lang="en-US" altLang="cs-CZ"/>
          </a:p>
        </p:txBody>
      </p:sp>
    </p:spTree>
    <p:extLst>
      <p:ext uri="{BB962C8B-B14F-4D97-AF65-F5344CB8AC3E}">
        <p14:creationId xmlns:p14="http://schemas.microsoft.com/office/powerpoint/2010/main" val="3526966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EBEB6DC-1CB5-4F0B-BB6B-4A015223012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93850A1-DE14-43EA-BD17-75B32D5BCFE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289F48A-3807-417C-ACA8-175FE9DAD9ED}"/>
              </a:ext>
            </a:extLst>
          </p:cNvPr>
          <p:cNvSpPr>
            <a:spLocks noGrp="1" noChangeArrowheads="1"/>
          </p:cNvSpPr>
          <p:nvPr>
            <p:ph type="sldNum" sz="quarter" idx="12"/>
          </p:nvPr>
        </p:nvSpPr>
        <p:spPr>
          <a:ln/>
        </p:spPr>
        <p:txBody>
          <a:bodyPr/>
          <a:lstStyle>
            <a:lvl1pPr>
              <a:defRPr/>
            </a:lvl1pPr>
          </a:lstStyle>
          <a:p>
            <a:pPr>
              <a:defRPr/>
            </a:pPr>
            <a:fld id="{8BA423D0-C7C7-4339-999C-3666C7C55DC4}" type="slidenum">
              <a:rPr lang="en-US" altLang="cs-CZ"/>
              <a:pPr>
                <a:defRPr/>
              </a:pPr>
              <a:t>‹#›</a:t>
            </a:fld>
            <a:endParaRPr lang="en-US" altLang="cs-CZ"/>
          </a:p>
        </p:txBody>
      </p:sp>
    </p:spTree>
    <p:extLst>
      <p:ext uri="{BB962C8B-B14F-4D97-AF65-F5344CB8AC3E}">
        <p14:creationId xmlns:p14="http://schemas.microsoft.com/office/powerpoint/2010/main" val="3632120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09B49D6-4169-43B1-AD70-3BE1129F6AE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EBC740B-9651-4CAC-87A7-DF74951C320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A1C3545-36A0-4CA8-99B4-9EDB5E25F772}"/>
              </a:ext>
            </a:extLst>
          </p:cNvPr>
          <p:cNvSpPr>
            <a:spLocks noGrp="1" noChangeArrowheads="1"/>
          </p:cNvSpPr>
          <p:nvPr>
            <p:ph type="sldNum" sz="quarter" idx="12"/>
          </p:nvPr>
        </p:nvSpPr>
        <p:spPr>
          <a:ln/>
        </p:spPr>
        <p:txBody>
          <a:bodyPr/>
          <a:lstStyle>
            <a:lvl1pPr>
              <a:defRPr/>
            </a:lvl1pPr>
          </a:lstStyle>
          <a:p>
            <a:pPr>
              <a:defRPr/>
            </a:pPr>
            <a:fld id="{3D094C8D-F9FA-4169-AD3E-FFEBD87879D6}" type="slidenum">
              <a:rPr lang="en-US" altLang="cs-CZ"/>
              <a:pPr>
                <a:defRPr/>
              </a:pPr>
              <a:t>‹#›</a:t>
            </a:fld>
            <a:endParaRPr lang="en-US" altLang="cs-CZ"/>
          </a:p>
        </p:txBody>
      </p:sp>
    </p:spTree>
    <p:extLst>
      <p:ext uri="{BB962C8B-B14F-4D97-AF65-F5344CB8AC3E}">
        <p14:creationId xmlns:p14="http://schemas.microsoft.com/office/powerpoint/2010/main" val="362847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4EE5662-62D6-474B-8D67-3E9DDA7D9F1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A3EFEC9-BB9A-45BD-B08F-44AF4C7C19E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7E2C50B-717F-4657-8735-CA40B6EC1245}"/>
              </a:ext>
            </a:extLst>
          </p:cNvPr>
          <p:cNvSpPr>
            <a:spLocks noGrp="1" noChangeArrowheads="1"/>
          </p:cNvSpPr>
          <p:nvPr>
            <p:ph type="sldNum" sz="quarter" idx="12"/>
          </p:nvPr>
        </p:nvSpPr>
        <p:spPr>
          <a:ln/>
        </p:spPr>
        <p:txBody>
          <a:bodyPr/>
          <a:lstStyle>
            <a:lvl1pPr>
              <a:defRPr/>
            </a:lvl1pPr>
          </a:lstStyle>
          <a:p>
            <a:pPr>
              <a:defRPr/>
            </a:pPr>
            <a:fld id="{EA3EF621-2F11-4297-8F14-B676228F6998}" type="slidenum">
              <a:rPr lang="en-US" altLang="cs-CZ"/>
              <a:pPr>
                <a:defRPr/>
              </a:pPr>
              <a:t>‹#›</a:t>
            </a:fld>
            <a:endParaRPr lang="en-US" altLang="cs-CZ"/>
          </a:p>
        </p:txBody>
      </p:sp>
    </p:spTree>
    <p:extLst>
      <p:ext uri="{BB962C8B-B14F-4D97-AF65-F5344CB8AC3E}">
        <p14:creationId xmlns:p14="http://schemas.microsoft.com/office/powerpoint/2010/main" val="2026723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2B222B2-F6AB-472D-ADF6-AA7F68CDA2C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3BA664A-9EF7-44B2-9999-D735D6AED10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A5B95DC-57AD-425F-ADED-AA7B869E387A}"/>
              </a:ext>
            </a:extLst>
          </p:cNvPr>
          <p:cNvSpPr>
            <a:spLocks noGrp="1" noChangeArrowheads="1"/>
          </p:cNvSpPr>
          <p:nvPr>
            <p:ph type="sldNum" sz="quarter" idx="12"/>
          </p:nvPr>
        </p:nvSpPr>
        <p:spPr>
          <a:ln/>
        </p:spPr>
        <p:txBody>
          <a:bodyPr/>
          <a:lstStyle>
            <a:lvl1pPr>
              <a:defRPr/>
            </a:lvl1pPr>
          </a:lstStyle>
          <a:p>
            <a:pPr>
              <a:defRPr/>
            </a:pPr>
            <a:fld id="{DD922FE1-9ED0-4B1A-86B6-EAEAE3FEF619}" type="slidenum">
              <a:rPr lang="en-US" altLang="cs-CZ"/>
              <a:pPr>
                <a:defRPr/>
              </a:pPr>
              <a:t>‹#›</a:t>
            </a:fld>
            <a:endParaRPr lang="en-US" altLang="cs-CZ"/>
          </a:p>
        </p:txBody>
      </p:sp>
    </p:spTree>
    <p:extLst>
      <p:ext uri="{BB962C8B-B14F-4D97-AF65-F5344CB8AC3E}">
        <p14:creationId xmlns:p14="http://schemas.microsoft.com/office/powerpoint/2010/main" val="3507534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595517C-1AED-4EDA-83D6-FE647E85F42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D5B6B5A-CC55-489E-8B21-8146FB4663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E8FB5A4-1AD1-4CC5-96E9-16A7E641930E}"/>
              </a:ext>
            </a:extLst>
          </p:cNvPr>
          <p:cNvSpPr>
            <a:spLocks noGrp="1" noChangeArrowheads="1"/>
          </p:cNvSpPr>
          <p:nvPr>
            <p:ph type="sldNum" sz="quarter" idx="12"/>
          </p:nvPr>
        </p:nvSpPr>
        <p:spPr>
          <a:ln/>
        </p:spPr>
        <p:txBody>
          <a:bodyPr/>
          <a:lstStyle>
            <a:lvl1pPr>
              <a:defRPr/>
            </a:lvl1pPr>
          </a:lstStyle>
          <a:p>
            <a:pPr>
              <a:defRPr/>
            </a:pPr>
            <a:fld id="{24372EED-0F2A-4D5F-B820-C9E212098233}" type="slidenum">
              <a:rPr lang="en-US" altLang="cs-CZ"/>
              <a:pPr>
                <a:defRPr/>
              </a:pPr>
              <a:t>‹#›</a:t>
            </a:fld>
            <a:endParaRPr lang="en-US" altLang="cs-CZ"/>
          </a:p>
        </p:txBody>
      </p:sp>
    </p:spTree>
    <p:extLst>
      <p:ext uri="{BB962C8B-B14F-4D97-AF65-F5344CB8AC3E}">
        <p14:creationId xmlns:p14="http://schemas.microsoft.com/office/powerpoint/2010/main" val="406415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F299663-2A5B-4CED-BBF0-3F5367E6DAA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8ABDB185-0F82-41C7-BF1D-2E8E6263BC5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47EC5277-87D5-49BF-9710-2CB7B80A0D76}"/>
              </a:ext>
            </a:extLst>
          </p:cNvPr>
          <p:cNvSpPr>
            <a:spLocks noGrp="1" noChangeArrowheads="1"/>
          </p:cNvSpPr>
          <p:nvPr>
            <p:ph type="sldNum" sz="quarter" idx="12"/>
          </p:nvPr>
        </p:nvSpPr>
        <p:spPr>
          <a:ln/>
        </p:spPr>
        <p:txBody>
          <a:bodyPr/>
          <a:lstStyle>
            <a:lvl1pPr>
              <a:defRPr/>
            </a:lvl1pPr>
          </a:lstStyle>
          <a:p>
            <a:pPr>
              <a:defRPr/>
            </a:pPr>
            <a:fld id="{0313637F-AAAC-48FE-A6BD-0D35E141D879}" type="slidenum">
              <a:rPr lang="en-US" altLang="cs-CZ"/>
              <a:pPr>
                <a:defRPr/>
              </a:pPr>
              <a:t>‹#›</a:t>
            </a:fld>
            <a:endParaRPr lang="en-US" altLang="cs-CZ"/>
          </a:p>
        </p:txBody>
      </p:sp>
    </p:spTree>
    <p:extLst>
      <p:ext uri="{BB962C8B-B14F-4D97-AF65-F5344CB8AC3E}">
        <p14:creationId xmlns:p14="http://schemas.microsoft.com/office/powerpoint/2010/main" val="293451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EFA879-4739-4EDA-B836-747728CA2100}"/>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BD00268A-A8BA-434A-AC67-8A5912EDE8E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3662E5A4-4CAD-484A-870C-38E50A30A4B9}"/>
              </a:ext>
            </a:extLst>
          </p:cNvPr>
          <p:cNvSpPr>
            <a:spLocks noGrp="1" noChangeArrowheads="1"/>
          </p:cNvSpPr>
          <p:nvPr>
            <p:ph type="sldNum" sz="quarter" idx="12"/>
          </p:nvPr>
        </p:nvSpPr>
        <p:spPr>
          <a:ln/>
        </p:spPr>
        <p:txBody>
          <a:bodyPr/>
          <a:lstStyle>
            <a:lvl1pPr>
              <a:defRPr/>
            </a:lvl1pPr>
          </a:lstStyle>
          <a:p>
            <a:pPr>
              <a:defRPr/>
            </a:pPr>
            <a:fld id="{87F2B019-362C-423A-9627-76ACD37C18A3}" type="slidenum">
              <a:rPr lang="en-US" altLang="cs-CZ"/>
              <a:pPr>
                <a:defRPr/>
              </a:pPr>
              <a:t>‹#›</a:t>
            </a:fld>
            <a:endParaRPr lang="en-US" altLang="cs-CZ"/>
          </a:p>
        </p:txBody>
      </p:sp>
    </p:spTree>
    <p:extLst>
      <p:ext uri="{BB962C8B-B14F-4D97-AF65-F5344CB8AC3E}">
        <p14:creationId xmlns:p14="http://schemas.microsoft.com/office/powerpoint/2010/main" val="554435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DAD65AC-10F0-4306-A329-DA90EEC0BE22}"/>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69F8651C-6020-4AEC-A7CF-0C0662D2E0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89CF2EE8-1EB3-4CD5-9D90-1B83BF8AF780}"/>
              </a:ext>
            </a:extLst>
          </p:cNvPr>
          <p:cNvSpPr>
            <a:spLocks noGrp="1" noChangeArrowheads="1"/>
          </p:cNvSpPr>
          <p:nvPr>
            <p:ph type="sldNum" sz="quarter" idx="12"/>
          </p:nvPr>
        </p:nvSpPr>
        <p:spPr>
          <a:ln/>
        </p:spPr>
        <p:txBody>
          <a:bodyPr/>
          <a:lstStyle>
            <a:lvl1pPr>
              <a:defRPr/>
            </a:lvl1pPr>
          </a:lstStyle>
          <a:p>
            <a:pPr>
              <a:defRPr/>
            </a:pPr>
            <a:fld id="{ED23B464-390E-4AB5-8555-8EED86F9A7DA}" type="slidenum">
              <a:rPr lang="en-US" altLang="cs-CZ"/>
              <a:pPr>
                <a:defRPr/>
              </a:pPr>
              <a:t>‹#›</a:t>
            </a:fld>
            <a:endParaRPr lang="en-US" altLang="cs-CZ"/>
          </a:p>
        </p:txBody>
      </p:sp>
    </p:spTree>
    <p:extLst>
      <p:ext uri="{BB962C8B-B14F-4D97-AF65-F5344CB8AC3E}">
        <p14:creationId xmlns:p14="http://schemas.microsoft.com/office/powerpoint/2010/main" val="1313493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7ECF45A-0EE1-4C67-8BBA-5444261EDAD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C442C60-A573-4DD7-B80F-A91F19EA056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0524F60-046C-4AB1-827F-42E1372DB5C7}"/>
              </a:ext>
            </a:extLst>
          </p:cNvPr>
          <p:cNvSpPr>
            <a:spLocks noGrp="1" noChangeArrowheads="1"/>
          </p:cNvSpPr>
          <p:nvPr>
            <p:ph type="sldNum" sz="quarter" idx="12"/>
          </p:nvPr>
        </p:nvSpPr>
        <p:spPr>
          <a:ln/>
        </p:spPr>
        <p:txBody>
          <a:bodyPr/>
          <a:lstStyle>
            <a:lvl1pPr>
              <a:defRPr/>
            </a:lvl1pPr>
          </a:lstStyle>
          <a:p>
            <a:pPr>
              <a:defRPr/>
            </a:pPr>
            <a:fld id="{E7092DAE-C6F2-4CA1-BEDA-6CCC1742B22D}" type="slidenum">
              <a:rPr lang="en-US" altLang="cs-CZ"/>
              <a:pPr>
                <a:defRPr/>
              </a:pPr>
              <a:t>‹#›</a:t>
            </a:fld>
            <a:endParaRPr lang="en-US" altLang="cs-CZ"/>
          </a:p>
        </p:txBody>
      </p:sp>
    </p:spTree>
    <p:extLst>
      <p:ext uri="{BB962C8B-B14F-4D97-AF65-F5344CB8AC3E}">
        <p14:creationId xmlns:p14="http://schemas.microsoft.com/office/powerpoint/2010/main" val="573886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8857F4-E6DA-4D2C-9005-AC9AE223187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3834A09-04C8-4EAF-A068-6367DD9A5DB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04D4023-F734-4FF7-BB7E-2104431E9FE0}"/>
              </a:ext>
            </a:extLst>
          </p:cNvPr>
          <p:cNvSpPr>
            <a:spLocks noGrp="1" noChangeArrowheads="1"/>
          </p:cNvSpPr>
          <p:nvPr>
            <p:ph type="sldNum" sz="quarter" idx="12"/>
          </p:nvPr>
        </p:nvSpPr>
        <p:spPr>
          <a:ln/>
        </p:spPr>
        <p:txBody>
          <a:bodyPr/>
          <a:lstStyle>
            <a:lvl1pPr>
              <a:defRPr/>
            </a:lvl1pPr>
          </a:lstStyle>
          <a:p>
            <a:pPr>
              <a:defRPr/>
            </a:pPr>
            <a:fld id="{C27C5041-15D4-4175-9910-4B14A7C8C5CD}" type="slidenum">
              <a:rPr lang="en-US" altLang="cs-CZ"/>
              <a:pPr>
                <a:defRPr/>
              </a:pPr>
              <a:t>‹#›</a:t>
            </a:fld>
            <a:endParaRPr lang="en-US" altLang="cs-CZ"/>
          </a:p>
        </p:txBody>
      </p:sp>
    </p:spTree>
    <p:extLst>
      <p:ext uri="{BB962C8B-B14F-4D97-AF65-F5344CB8AC3E}">
        <p14:creationId xmlns:p14="http://schemas.microsoft.com/office/powerpoint/2010/main" val="1446067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FB05EC7-EC9B-4E88-895B-3EEA8C435A5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00A64D2B-9DCB-4BB1-BA1A-C806AE9B60A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21526ED0-48E3-4D9B-A128-FAB310B35F01}"/>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CB917EC4-E660-464E-858F-BDF4AAB8F049}"/>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0C2CA552-47CA-47DD-A28D-9AE3D3A75C95}"/>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FF70432-4B88-4353-BBC4-47585DDC5D44}"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png"/><Relationship Id="rId5" Type="http://schemas.openxmlformats.org/officeDocument/2006/relationships/hyperlink" Target="https://www.youtube.com/watch?v=W5nHpAn6FvQ" TargetMode="Externa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www.youtube.com/watch?v=g9aDizJpd_s" TargetMode="External"/><Relationship Id="rId5" Type="http://schemas.openxmlformats.org/officeDocument/2006/relationships/hyperlink" Target="https://www.youtube.com/watch?v=LwLh6ax0zTE" TargetMode="External"/><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2.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3C0571BA-6CDE-4B88-9F94-A61E0516FC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8">
            <a:extLst>
              <a:ext uri="{FF2B5EF4-FFF2-40B4-BE49-F238E27FC236}">
                <a16:creationId xmlns:a16="http://schemas.microsoft.com/office/drawing/2014/main" id="{B0638793-D7AA-4E22-B812-23A611D5DFC8}"/>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dirty="0">
              <a:latin typeface="Tw Cen MT" panose="020B0602020104020603" pitchFamily="34" charset="-18"/>
            </a:endParaRPr>
          </a:p>
        </p:txBody>
      </p:sp>
      <p:sp>
        <p:nvSpPr>
          <p:cNvPr id="3076" name="Rectangle 2">
            <a:extLst>
              <a:ext uri="{FF2B5EF4-FFF2-40B4-BE49-F238E27FC236}">
                <a16:creationId xmlns:a16="http://schemas.microsoft.com/office/drawing/2014/main" id="{B799D060-7810-45EE-8DAD-858FEC96B2F3}"/>
              </a:ext>
            </a:extLst>
          </p:cNvPr>
          <p:cNvSpPr>
            <a:spLocks noGrp="1" noChangeArrowheads="1"/>
          </p:cNvSpPr>
          <p:nvPr>
            <p:ph type="ctrTitle"/>
          </p:nvPr>
        </p:nvSpPr>
        <p:spPr>
          <a:xfrm>
            <a:off x="838200" y="2514600"/>
            <a:ext cx="8305800" cy="838200"/>
          </a:xfrm>
        </p:spPr>
        <p:txBody>
          <a:bodyPr/>
          <a:lstStyle/>
          <a:p>
            <a:pPr algn="r" eaLnBrk="1" hangingPunct="1"/>
            <a:r>
              <a:rPr lang="en-US" altLang="cs-CZ" sz="3600" dirty="0">
                <a:solidFill>
                  <a:schemeClr val="bg1"/>
                </a:solidFill>
                <a:latin typeface="Tahoma" panose="020B0604030504040204" pitchFamily="34" charset="0"/>
              </a:rPr>
              <a:t>Demand, Supply, and Market Equilibrium</a:t>
            </a:r>
          </a:p>
        </p:txBody>
      </p:sp>
      <p:sp>
        <p:nvSpPr>
          <p:cNvPr id="3077" name="Text Box 5">
            <a:extLst>
              <a:ext uri="{FF2B5EF4-FFF2-40B4-BE49-F238E27FC236}">
                <a16:creationId xmlns:a16="http://schemas.microsoft.com/office/drawing/2014/main" id="{B36310B2-0322-41A6-B496-B6E0C2122AB1}"/>
              </a:ext>
            </a:extLst>
          </p:cNvPr>
          <p:cNvSpPr txBox="1">
            <a:spLocks noChangeArrowheads="1"/>
          </p:cNvSpPr>
          <p:nvPr/>
        </p:nvSpPr>
        <p:spPr bwMode="auto">
          <a:xfrm>
            <a:off x="228600" y="1447800"/>
            <a:ext cx="114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4400" dirty="0">
                <a:solidFill>
                  <a:schemeClr val="bg1"/>
                </a:solidFill>
              </a:rPr>
              <a:t>03</a:t>
            </a:r>
          </a:p>
        </p:txBody>
      </p:sp>
      <p:sp>
        <p:nvSpPr>
          <p:cNvPr id="198673" name="Text Box 2065">
            <a:extLst>
              <a:ext uri="{FF2B5EF4-FFF2-40B4-BE49-F238E27FC236}">
                <a16:creationId xmlns:a16="http://schemas.microsoft.com/office/drawing/2014/main" id="{C4AF39BD-C1E9-4366-A2AA-FD503DBF538D}"/>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cs-CZ" sz="1000" b="1" i="1" dirty="0">
                <a:solidFill>
                  <a:schemeClr val="bg1"/>
                </a:solidFill>
                <a:latin typeface="Times New Roman" panose="02020603050405020304" pitchFamily="18" charset="0"/>
                <a:ea typeface="ＭＳ Ｐゴシック" panose="020B0600070205080204" pitchFamily="34" charset="-128"/>
              </a:rPr>
              <a:t>McGraw-Hill/Irwin</a:t>
            </a:r>
            <a:endParaRPr lang="en-US" altLang="cs-CZ" sz="1000" b="1" i="1" dirty="0">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sp>
        <p:nvSpPr>
          <p:cNvPr id="198674" name="Text Box 2066">
            <a:extLst>
              <a:ext uri="{FF2B5EF4-FFF2-40B4-BE49-F238E27FC236}">
                <a16:creationId xmlns:a16="http://schemas.microsoft.com/office/drawing/2014/main" id="{F2B3FDB6-ED83-469E-855B-E655F8258E10}"/>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altLang="cs-CZ" sz="1000" b="1" i="1" dirty="0">
                <a:solidFill>
                  <a:schemeClr val="bg1"/>
                </a:solidFill>
                <a:latin typeface="Times New Roman" panose="02020603050405020304" pitchFamily="18" charset="0"/>
                <a:ea typeface="ＭＳ Ｐゴシック" panose="020B0600070205080204" pitchFamily="34" charset="-128"/>
              </a:rPr>
              <a:t>        Copyright © 2012 by The McGraw-Hill Companies, Inc. All rights reserved.</a:t>
            </a:r>
            <a:endParaRPr lang="en-US" altLang="cs-CZ" sz="1000" b="1" i="1" dirty="0">
              <a:solidFill>
                <a:schemeClr val="bg1"/>
              </a:solidFill>
              <a:effectLst>
                <a:outerShdw blurRad="38100" dist="38100" dir="2700000" algn="tl">
                  <a:srgbClr val="000000"/>
                </a:outerShdw>
              </a:effectLst>
              <a:latin typeface="Times New Roman" panose="02020603050405020304" pitchFamily="18" charset="0"/>
              <a:ea typeface="ＭＳ Ｐゴシック" panose="020B0600070205080204" pitchFamily="34" charset="-128"/>
            </a:endParaRPr>
          </a:p>
        </p:txBody>
      </p:sp>
      <p:pic>
        <p:nvPicPr>
          <p:cNvPr id="3" name="Nahraný zvuk">
            <a:hlinkClick r:id="" action="ppaction://media"/>
            <a:extLst>
              <a:ext uri="{FF2B5EF4-FFF2-40B4-BE49-F238E27FC236}">
                <a16:creationId xmlns:a16="http://schemas.microsoft.com/office/drawing/2014/main" id="{17677C53-4BCE-457A-8D5D-CCEB6D350F3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20177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a:extLst>
              <a:ext uri="{FF2B5EF4-FFF2-40B4-BE49-F238E27FC236}">
                <a16:creationId xmlns:a16="http://schemas.microsoft.com/office/drawing/2014/main" id="{5D16ABEB-1EE9-4168-A300-6853D02D34F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1507" name="Rectangle 2">
            <a:extLst>
              <a:ext uri="{FF2B5EF4-FFF2-40B4-BE49-F238E27FC236}">
                <a16:creationId xmlns:a16="http://schemas.microsoft.com/office/drawing/2014/main" id="{BCE6310B-4914-4182-BDF9-29137BBA949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Determinants of Demand</a:t>
            </a:r>
          </a:p>
        </p:txBody>
      </p:sp>
      <p:sp>
        <p:nvSpPr>
          <p:cNvPr id="21508" name="Rectangle 3">
            <a:extLst>
              <a:ext uri="{FF2B5EF4-FFF2-40B4-BE49-F238E27FC236}">
                <a16:creationId xmlns:a16="http://schemas.microsoft.com/office/drawing/2014/main" id="{2D2DFD47-AA01-47A5-AFB2-A39B08F094B2}"/>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Change in prices of related goods</a:t>
            </a:r>
          </a:p>
          <a:p>
            <a:pPr lvl="1" eaLnBrk="1" hangingPunct="1">
              <a:buClr>
                <a:srgbClr val="3399FF"/>
              </a:buClr>
              <a:buSzPct val="125000"/>
              <a:buFont typeface="Arial" panose="020B0604020202020204" pitchFamily="34" charset="0"/>
              <a:buChar char="•"/>
            </a:pPr>
            <a:r>
              <a:rPr lang="en-US" altLang="cs-CZ" sz="3600"/>
              <a:t>Complements</a:t>
            </a:r>
          </a:p>
          <a:p>
            <a:pPr lvl="1" eaLnBrk="1" hangingPunct="1">
              <a:buClr>
                <a:srgbClr val="3399FF"/>
              </a:buClr>
              <a:buSzPct val="125000"/>
              <a:buFont typeface="Arial" panose="020B0604020202020204" pitchFamily="34" charset="0"/>
              <a:buChar char="•"/>
            </a:pPr>
            <a:r>
              <a:rPr lang="en-US" altLang="cs-CZ" sz="3600"/>
              <a:t>Substitutes</a:t>
            </a:r>
          </a:p>
          <a:p>
            <a:pPr eaLnBrk="1" hangingPunct="1">
              <a:buClr>
                <a:srgbClr val="3399FF"/>
              </a:buClr>
              <a:buSzPct val="125000"/>
            </a:pPr>
            <a:r>
              <a:rPr lang="en-US" altLang="cs-CZ" sz="3600"/>
              <a:t>Change in consumers’ expectations</a:t>
            </a:r>
          </a:p>
          <a:p>
            <a:pPr lvl="1" eaLnBrk="1" hangingPunct="1">
              <a:buClr>
                <a:srgbClr val="3399FF"/>
              </a:buClr>
              <a:buSzPct val="125000"/>
              <a:buFont typeface="Arial" panose="020B0604020202020204" pitchFamily="34" charset="0"/>
              <a:buChar char="•"/>
            </a:pPr>
            <a:r>
              <a:rPr lang="en-US" altLang="cs-CZ" sz="3600"/>
              <a:t>Future prices</a:t>
            </a:r>
          </a:p>
          <a:p>
            <a:pPr lvl="1" eaLnBrk="1" hangingPunct="1">
              <a:buClr>
                <a:srgbClr val="3399FF"/>
              </a:buClr>
              <a:buSzPct val="125000"/>
              <a:buFont typeface="Arial" panose="020B0604020202020204" pitchFamily="34" charset="0"/>
              <a:buChar char="•"/>
            </a:pPr>
            <a:r>
              <a:rPr lang="en-US" altLang="cs-CZ" sz="3600"/>
              <a:t>Future income</a:t>
            </a:r>
          </a:p>
        </p:txBody>
      </p:sp>
      <p:sp>
        <p:nvSpPr>
          <p:cNvPr id="21509" name="Rectangle 4">
            <a:extLst>
              <a:ext uri="{FF2B5EF4-FFF2-40B4-BE49-F238E27FC236}">
                <a16:creationId xmlns:a16="http://schemas.microsoft.com/office/drawing/2014/main" id="{42FFA881-0C92-4DA6-9A3D-96354F83DB2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1510" name="Rectangle 5">
            <a:extLst>
              <a:ext uri="{FF2B5EF4-FFF2-40B4-BE49-F238E27FC236}">
                <a16:creationId xmlns:a16="http://schemas.microsoft.com/office/drawing/2014/main" id="{1F364793-ED25-4DC5-BB42-D082A9F5721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21511" name="Text Box 11">
            <a:extLst>
              <a:ext uri="{FF2B5EF4-FFF2-40B4-BE49-F238E27FC236}">
                <a16:creationId xmlns:a16="http://schemas.microsoft.com/office/drawing/2014/main" id="{79D1536E-3901-44FD-93D2-848371643E6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0F7894A9-A0CE-4970-BC59-580A19D1B4ED}" type="slidenum">
              <a:rPr lang="en-US" altLang="cs-CZ" sz="1400">
                <a:solidFill>
                  <a:schemeClr val="bg1"/>
                </a:solidFill>
                <a:cs typeface="Arial" panose="020B0604020202020204" pitchFamily="34" charset="0"/>
              </a:rPr>
              <a:pPr eaLnBrk="1" hangingPunct="1">
                <a:spcBef>
                  <a:spcPct val="0"/>
                </a:spcBef>
                <a:buFontTx/>
                <a:buNone/>
              </a:pPr>
              <a:t>10</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F28E5180-B918-4C6D-BBD8-B28898EFB9C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3400"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176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a16="http://schemas.microsoft.com/office/drawing/2014/main" id="{42F8545B-AF43-40B0-99DE-680177D248F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3555" name="Rectangle 2">
            <a:extLst>
              <a:ext uri="{FF2B5EF4-FFF2-40B4-BE49-F238E27FC236}">
                <a16:creationId xmlns:a16="http://schemas.microsoft.com/office/drawing/2014/main" id="{9208207D-8F84-4E55-8851-F0611D7DCB6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Determinants of Demand</a:t>
            </a:r>
          </a:p>
        </p:txBody>
      </p:sp>
      <p:sp>
        <p:nvSpPr>
          <p:cNvPr id="23556" name="Rectangle 4">
            <a:extLst>
              <a:ext uri="{FF2B5EF4-FFF2-40B4-BE49-F238E27FC236}">
                <a16:creationId xmlns:a16="http://schemas.microsoft.com/office/drawing/2014/main" id="{95FD4961-1D8E-4DBC-9E05-98D87DAB153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3557" name="Rectangle 5">
            <a:extLst>
              <a:ext uri="{FF2B5EF4-FFF2-40B4-BE49-F238E27FC236}">
                <a16:creationId xmlns:a16="http://schemas.microsoft.com/office/drawing/2014/main" id="{493C8D25-3BF4-46A4-9AD8-3D69D711CB3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graphicFrame>
        <p:nvGraphicFramePr>
          <p:cNvPr id="12320" name="Group 32">
            <a:extLst>
              <a:ext uri="{FF2B5EF4-FFF2-40B4-BE49-F238E27FC236}">
                <a16:creationId xmlns:a16="http://schemas.microsoft.com/office/drawing/2014/main" id="{6543A463-A7DE-4050-B14E-460FA8E85890}"/>
              </a:ext>
            </a:extLst>
          </p:cNvPr>
          <p:cNvGraphicFramePr>
            <a:graphicFrameLocks noGrp="1"/>
          </p:cNvGraphicFramePr>
          <p:nvPr/>
        </p:nvGraphicFramePr>
        <p:xfrm>
          <a:off x="0" y="762000"/>
          <a:ext cx="9128125" cy="5851838"/>
        </p:xfrm>
        <a:graphic>
          <a:graphicData uri="http://schemas.openxmlformats.org/drawingml/2006/table">
            <a:tbl>
              <a:tblPr/>
              <a:tblGrid>
                <a:gridCol w="3687763">
                  <a:extLst>
                    <a:ext uri="{9D8B030D-6E8A-4147-A177-3AD203B41FA5}">
                      <a16:colId xmlns:a16="http://schemas.microsoft.com/office/drawing/2014/main" val="20000"/>
                    </a:ext>
                  </a:extLst>
                </a:gridCol>
                <a:gridCol w="5440362">
                  <a:extLst>
                    <a:ext uri="{9D8B030D-6E8A-4147-A177-3AD203B41FA5}">
                      <a16:colId xmlns:a16="http://schemas.microsoft.com/office/drawing/2014/main" val="20001"/>
                    </a:ext>
                  </a:extLst>
                </a:gridCol>
              </a:tblGrid>
              <a:tr h="365698">
                <a:tc grid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2"/>
                          </a:solidFill>
                          <a:effectLst/>
                          <a:latin typeface="Arial" panose="020B0604020202020204" pitchFamily="34" charset="0"/>
                        </a:rPr>
                        <a:t>Table 3.1  </a:t>
                      </a:r>
                      <a:r>
                        <a:rPr kumimoji="0" lang="en-US" altLang="cs-CZ" sz="1800" b="1" i="0" u="none" strike="noStrike" cap="none" normalizeH="0" baseline="0">
                          <a:ln>
                            <a:noFill/>
                          </a:ln>
                          <a:solidFill>
                            <a:schemeClr val="tx1"/>
                          </a:solidFill>
                          <a:effectLst/>
                          <a:latin typeface="Arial" panose="020B0604020202020204" pitchFamily="34" charset="0"/>
                        </a:rPr>
                        <a:t>Determinants of Demand: Factors That Shift the Demand Curve</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extLst>
                  <a:ext uri="{0D108BD9-81ED-4DB2-BD59-A6C34878D82A}">
                    <a16:rowId xmlns:a16="http://schemas.microsoft.com/office/drawing/2014/main" val="10000"/>
                  </a:ext>
                </a:extLst>
              </a:tr>
              <a:tr h="36569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Determinant</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Examples</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1127652">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Change in buyers’ tastes</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Physical fitness rises in popularity, increasing the demand for jogging shoes and bicycles; cell phone popularity rises, reducing the demand for land-line phones.</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60952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Change in the number of buyers</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A decline in the birthrate reduces the demand for children’s toys.</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1386716">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Change in income</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A rise in incomes increases the demand for normal goods such as restaurant meals, sports tickets, and necklaces while reducing the demand for inferior goods such as cabbage, turnips, and inexpensive wine.</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1127652">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Change in the prices of related goods</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A reduction in airfares reduces the demand for bus transportation (substitute goods); a decline in the price of DVD players increases the demand for DVD movies (complementary goods).</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868587">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Change in consumer expectations</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a:ln>
                            <a:noFill/>
                          </a:ln>
                          <a:solidFill>
                            <a:srgbClr val="000000"/>
                          </a:solidFill>
                          <a:effectLst/>
                          <a:latin typeface="Arial" panose="020B0604020202020204" pitchFamily="34" charset="0"/>
                        </a:rPr>
                        <a:t>Inclement weather in South America creates an expectation of higher future coffee bean prices, thereby increasing today’s demand for coffee beans.</a:t>
                      </a:r>
                    </a:p>
                  </a:txBody>
                  <a:tcPr marT="45697" marB="4569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bl>
          </a:graphicData>
        </a:graphic>
      </p:graphicFrame>
      <p:sp>
        <p:nvSpPr>
          <p:cNvPr id="23583" name="Text Box 11">
            <a:extLst>
              <a:ext uri="{FF2B5EF4-FFF2-40B4-BE49-F238E27FC236}">
                <a16:creationId xmlns:a16="http://schemas.microsoft.com/office/drawing/2014/main" id="{FED93FFA-AAD1-4D19-AA97-63AFDBCEB1B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54830023-0D0E-4B96-BDC3-73E628CB23A5}" type="slidenum">
              <a:rPr lang="en-US" altLang="cs-CZ" sz="1400">
                <a:solidFill>
                  <a:schemeClr val="bg1"/>
                </a:solidFill>
                <a:cs typeface="Arial" panose="020B0604020202020204" pitchFamily="34" charset="0"/>
              </a:rPr>
              <a:pPr eaLnBrk="1" hangingPunct="1">
                <a:spcBef>
                  <a:spcPct val="0"/>
                </a:spcBef>
                <a:buFontTx/>
                <a:buNone/>
              </a:pPr>
              <a:t>11</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976F92F2-D70B-487E-98B5-498AA594DB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17983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a:extLst>
              <a:ext uri="{FF2B5EF4-FFF2-40B4-BE49-F238E27FC236}">
                <a16:creationId xmlns:a16="http://schemas.microsoft.com/office/drawing/2014/main" id="{4BC4B75D-5780-485C-8214-B8C8382B1EF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dirty="0">
              <a:latin typeface="Dotum" panose="020B0600000101010101" pitchFamily="34" charset="-127"/>
            </a:endParaRPr>
          </a:p>
        </p:txBody>
      </p:sp>
      <p:sp>
        <p:nvSpPr>
          <p:cNvPr id="25603" name="Rectangle 2">
            <a:extLst>
              <a:ext uri="{FF2B5EF4-FFF2-40B4-BE49-F238E27FC236}">
                <a16:creationId xmlns:a16="http://schemas.microsoft.com/office/drawing/2014/main" id="{2844ADC2-839F-4A83-9772-ED8E77CD3F6C}"/>
              </a:ext>
            </a:extLst>
          </p:cNvPr>
          <p:cNvSpPr>
            <a:spLocks noGrp="1" noChangeArrowheads="1"/>
          </p:cNvSpPr>
          <p:nvPr>
            <p:ph type="title"/>
          </p:nvPr>
        </p:nvSpPr>
        <p:spPr>
          <a:xfrm>
            <a:off x="0" y="0"/>
            <a:ext cx="9144000" cy="838200"/>
          </a:xfrm>
        </p:spPr>
        <p:txBody>
          <a:bodyPr/>
          <a:lstStyle/>
          <a:p>
            <a:pPr eaLnBrk="1" hangingPunct="1"/>
            <a:r>
              <a:rPr lang="en-US" altLang="cs-CZ" sz="3600" b="1" dirty="0">
                <a:solidFill>
                  <a:schemeClr val="bg1"/>
                </a:solidFill>
                <a:latin typeface="Tahoma" panose="020B0604030504040204" pitchFamily="34" charset="0"/>
              </a:rPr>
              <a:t>Supply</a:t>
            </a:r>
          </a:p>
        </p:txBody>
      </p:sp>
      <p:sp>
        <p:nvSpPr>
          <p:cNvPr id="25604" name="Rectangle 3">
            <a:extLst>
              <a:ext uri="{FF2B5EF4-FFF2-40B4-BE49-F238E27FC236}">
                <a16:creationId xmlns:a16="http://schemas.microsoft.com/office/drawing/2014/main" id="{642AE825-109A-46FA-8764-ED22E54B3EDB}"/>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dirty="0"/>
              <a:t>Schedule or curve</a:t>
            </a:r>
          </a:p>
          <a:p>
            <a:pPr eaLnBrk="1" hangingPunct="1">
              <a:buClr>
                <a:srgbClr val="3399FF"/>
              </a:buClr>
              <a:buSzPct val="125000"/>
            </a:pPr>
            <a:r>
              <a:rPr lang="en-US" altLang="cs-CZ" sz="3600" dirty="0"/>
              <a:t>Amount producers are willing and able to sell at a given price</a:t>
            </a:r>
          </a:p>
          <a:p>
            <a:pPr eaLnBrk="1" hangingPunct="1">
              <a:buClr>
                <a:srgbClr val="3399FF"/>
              </a:buClr>
              <a:buSzPct val="125000"/>
            </a:pPr>
            <a:r>
              <a:rPr lang="en-US" altLang="cs-CZ" sz="3600" dirty="0"/>
              <a:t>Individual supply</a:t>
            </a:r>
          </a:p>
          <a:p>
            <a:pPr eaLnBrk="1" hangingPunct="1">
              <a:buClr>
                <a:srgbClr val="3399FF"/>
              </a:buClr>
              <a:buSzPct val="125000"/>
            </a:pPr>
            <a:r>
              <a:rPr lang="en-US" altLang="cs-CZ" sz="3600" dirty="0"/>
              <a:t>Market supply</a:t>
            </a:r>
          </a:p>
        </p:txBody>
      </p:sp>
      <p:sp>
        <p:nvSpPr>
          <p:cNvPr id="25605" name="Rectangle 4">
            <a:extLst>
              <a:ext uri="{FF2B5EF4-FFF2-40B4-BE49-F238E27FC236}">
                <a16:creationId xmlns:a16="http://schemas.microsoft.com/office/drawing/2014/main" id="{B9CC6E2C-7608-49E4-ABD8-9B3F906918B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dirty="0"/>
          </a:p>
        </p:txBody>
      </p:sp>
      <p:sp>
        <p:nvSpPr>
          <p:cNvPr id="25606" name="Rectangle 5">
            <a:extLst>
              <a:ext uri="{FF2B5EF4-FFF2-40B4-BE49-F238E27FC236}">
                <a16:creationId xmlns:a16="http://schemas.microsoft.com/office/drawing/2014/main" id="{C43E5386-ADA1-46CC-9F99-A0A043DFA3E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dirty="0">
                <a:solidFill>
                  <a:srgbClr val="FFFFFF"/>
                </a:solidFill>
              </a:rPr>
              <a:t>LO2</a:t>
            </a:r>
          </a:p>
        </p:txBody>
      </p:sp>
      <p:sp>
        <p:nvSpPr>
          <p:cNvPr id="25607" name="Text Box 11">
            <a:extLst>
              <a:ext uri="{FF2B5EF4-FFF2-40B4-BE49-F238E27FC236}">
                <a16:creationId xmlns:a16="http://schemas.microsoft.com/office/drawing/2014/main" id="{9D7C89AA-9761-4F33-B01C-29619DFD664F}"/>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dirty="0">
                <a:solidFill>
                  <a:schemeClr val="bg1"/>
                </a:solidFill>
                <a:cs typeface="Arial" panose="020B0604020202020204" pitchFamily="34" charset="0"/>
              </a:rPr>
              <a:t>3-</a:t>
            </a:r>
            <a:fld id="{4D1C52E0-BBF6-49A8-A032-9CDA0C53B108}" type="slidenum">
              <a:rPr lang="en-US" altLang="cs-CZ" sz="1400">
                <a:solidFill>
                  <a:schemeClr val="bg1"/>
                </a:solidFill>
                <a:cs typeface="Arial" panose="020B0604020202020204" pitchFamily="34" charset="0"/>
              </a:rPr>
              <a:pPr eaLnBrk="1" hangingPunct="1">
                <a:spcBef>
                  <a:spcPct val="0"/>
                </a:spcBef>
                <a:buFontTx/>
                <a:buNone/>
              </a:pPr>
              <a:t>12</a:t>
            </a:fld>
            <a:endParaRPr lang="en-US" altLang="cs-CZ" sz="1400" dirty="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BD668DA0-F570-4456-8C2A-95BDDDCBCB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72400" y="25176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a:extLst>
              <a:ext uri="{FF2B5EF4-FFF2-40B4-BE49-F238E27FC236}">
                <a16:creationId xmlns:a16="http://schemas.microsoft.com/office/drawing/2014/main" id="{47E7EDF7-142B-48FB-BB6C-503F13220E9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dirty="0">
              <a:latin typeface="Dotum" panose="020B0600000101010101" pitchFamily="34" charset="-127"/>
            </a:endParaRPr>
          </a:p>
        </p:txBody>
      </p:sp>
      <p:sp>
        <p:nvSpPr>
          <p:cNvPr id="27651" name="Rectangle 2">
            <a:extLst>
              <a:ext uri="{FF2B5EF4-FFF2-40B4-BE49-F238E27FC236}">
                <a16:creationId xmlns:a16="http://schemas.microsoft.com/office/drawing/2014/main" id="{6627B63C-4BF6-4D64-879F-789C6945DAE4}"/>
              </a:ext>
            </a:extLst>
          </p:cNvPr>
          <p:cNvSpPr>
            <a:spLocks noGrp="1" noChangeArrowheads="1"/>
          </p:cNvSpPr>
          <p:nvPr>
            <p:ph type="title"/>
          </p:nvPr>
        </p:nvSpPr>
        <p:spPr>
          <a:xfrm>
            <a:off x="0" y="0"/>
            <a:ext cx="9144000" cy="838200"/>
          </a:xfrm>
        </p:spPr>
        <p:txBody>
          <a:bodyPr/>
          <a:lstStyle/>
          <a:p>
            <a:pPr eaLnBrk="1" hangingPunct="1"/>
            <a:r>
              <a:rPr lang="en-US" altLang="cs-CZ" sz="3600" b="1" dirty="0">
                <a:solidFill>
                  <a:schemeClr val="bg1"/>
                </a:solidFill>
                <a:latin typeface="Tahoma" panose="020B0604030504040204" pitchFamily="34" charset="0"/>
              </a:rPr>
              <a:t>Law of Supply</a:t>
            </a:r>
          </a:p>
        </p:txBody>
      </p:sp>
      <p:sp>
        <p:nvSpPr>
          <p:cNvPr id="27652" name="Rectangle 3">
            <a:extLst>
              <a:ext uri="{FF2B5EF4-FFF2-40B4-BE49-F238E27FC236}">
                <a16:creationId xmlns:a16="http://schemas.microsoft.com/office/drawing/2014/main" id="{278DD44D-7C40-400A-8968-B52AE8199883}"/>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dirty="0"/>
              <a:t>Other things equal, as the price rises, the quantity supplied rises and as the price falls, the quantity supplied falls.</a:t>
            </a:r>
          </a:p>
          <a:p>
            <a:pPr eaLnBrk="1" hangingPunct="1">
              <a:buClr>
                <a:srgbClr val="3399FF"/>
              </a:buClr>
              <a:buSzPct val="125000"/>
            </a:pPr>
            <a:r>
              <a:rPr lang="en-US" altLang="cs-CZ" sz="3600" dirty="0"/>
              <a:t>Reason:</a:t>
            </a:r>
          </a:p>
          <a:p>
            <a:pPr lvl="1" eaLnBrk="1" hangingPunct="1">
              <a:buClr>
                <a:srgbClr val="3399FF"/>
              </a:buClr>
              <a:buSzPct val="125000"/>
              <a:buFont typeface="Arial" panose="020B0604020202020204" pitchFamily="34" charset="0"/>
              <a:buChar char="•"/>
            </a:pPr>
            <a:r>
              <a:rPr lang="en-US" altLang="cs-CZ" sz="3600" dirty="0"/>
              <a:t>Price acts as an incentive to producers</a:t>
            </a:r>
          </a:p>
          <a:p>
            <a:pPr lvl="1" eaLnBrk="1" hangingPunct="1">
              <a:buClr>
                <a:srgbClr val="3399FF"/>
              </a:buClr>
              <a:buSzPct val="125000"/>
              <a:buFont typeface="Arial" panose="020B0604020202020204" pitchFamily="34" charset="0"/>
              <a:buChar char="•"/>
            </a:pPr>
            <a:r>
              <a:rPr lang="en-US" altLang="cs-CZ" sz="3600" dirty="0"/>
              <a:t>At some point, costs will rise</a:t>
            </a:r>
          </a:p>
        </p:txBody>
      </p:sp>
      <p:sp>
        <p:nvSpPr>
          <p:cNvPr id="27653" name="Rectangle 4">
            <a:extLst>
              <a:ext uri="{FF2B5EF4-FFF2-40B4-BE49-F238E27FC236}">
                <a16:creationId xmlns:a16="http://schemas.microsoft.com/office/drawing/2014/main" id="{5B919407-E3DA-4274-AA58-EA027A92BFE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dirty="0"/>
          </a:p>
        </p:txBody>
      </p:sp>
      <p:sp>
        <p:nvSpPr>
          <p:cNvPr id="27654" name="Rectangle 5">
            <a:extLst>
              <a:ext uri="{FF2B5EF4-FFF2-40B4-BE49-F238E27FC236}">
                <a16:creationId xmlns:a16="http://schemas.microsoft.com/office/drawing/2014/main" id="{E17FA3B8-EC28-4EA3-B9F1-81B423340E9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dirty="0">
                <a:solidFill>
                  <a:srgbClr val="FFFFFF"/>
                </a:solidFill>
              </a:rPr>
              <a:t>LO2</a:t>
            </a:r>
          </a:p>
        </p:txBody>
      </p:sp>
      <p:sp>
        <p:nvSpPr>
          <p:cNvPr id="27655" name="Text Box 11">
            <a:extLst>
              <a:ext uri="{FF2B5EF4-FFF2-40B4-BE49-F238E27FC236}">
                <a16:creationId xmlns:a16="http://schemas.microsoft.com/office/drawing/2014/main" id="{36E39428-23A0-4924-A8E6-1B2A92215CF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dirty="0">
                <a:solidFill>
                  <a:schemeClr val="bg1"/>
                </a:solidFill>
                <a:cs typeface="Arial" panose="020B0604020202020204" pitchFamily="34" charset="0"/>
              </a:rPr>
              <a:t>3-</a:t>
            </a:r>
            <a:fld id="{096144B6-9650-4E87-BBF9-27CC42BA2A08}" type="slidenum">
              <a:rPr lang="en-US" altLang="cs-CZ" sz="1400">
                <a:solidFill>
                  <a:schemeClr val="bg1"/>
                </a:solidFill>
                <a:cs typeface="Arial" panose="020B0604020202020204" pitchFamily="34" charset="0"/>
              </a:rPr>
              <a:pPr eaLnBrk="1" hangingPunct="1">
                <a:spcBef>
                  <a:spcPct val="0"/>
                </a:spcBef>
                <a:buFontTx/>
                <a:buNone/>
              </a:pPr>
              <a:t>13</a:t>
            </a:fld>
            <a:endParaRPr lang="en-US" altLang="cs-CZ" sz="1400" dirty="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EF37003F-6E1A-469E-B414-C3D20D35EB1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15788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4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a:extLst>
              <a:ext uri="{FF2B5EF4-FFF2-40B4-BE49-F238E27FC236}">
                <a16:creationId xmlns:a16="http://schemas.microsoft.com/office/drawing/2014/main" id="{F1C8B75F-879B-45B2-9C4D-2A102B0D891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dirty="0">
              <a:latin typeface="Dotum" panose="020B0600000101010101" pitchFamily="34" charset="-127"/>
            </a:endParaRPr>
          </a:p>
        </p:txBody>
      </p:sp>
      <p:sp>
        <p:nvSpPr>
          <p:cNvPr id="29699" name="Rectangle 2">
            <a:extLst>
              <a:ext uri="{FF2B5EF4-FFF2-40B4-BE49-F238E27FC236}">
                <a16:creationId xmlns:a16="http://schemas.microsoft.com/office/drawing/2014/main" id="{EC6A9958-EF44-444A-BE48-8614059389B5}"/>
              </a:ext>
            </a:extLst>
          </p:cNvPr>
          <p:cNvSpPr>
            <a:spLocks noGrp="1" noChangeArrowheads="1"/>
          </p:cNvSpPr>
          <p:nvPr>
            <p:ph type="title"/>
          </p:nvPr>
        </p:nvSpPr>
        <p:spPr>
          <a:xfrm>
            <a:off x="0" y="0"/>
            <a:ext cx="9144000" cy="838200"/>
          </a:xfrm>
        </p:spPr>
        <p:txBody>
          <a:bodyPr/>
          <a:lstStyle/>
          <a:p>
            <a:pPr eaLnBrk="1" hangingPunct="1"/>
            <a:r>
              <a:rPr lang="en-US" altLang="cs-CZ" sz="3600" b="1" dirty="0">
                <a:solidFill>
                  <a:schemeClr val="bg1"/>
                </a:solidFill>
                <a:latin typeface="Tahoma" panose="020B0604030504040204" pitchFamily="34" charset="0"/>
              </a:rPr>
              <a:t>The Supply Curve</a:t>
            </a:r>
          </a:p>
        </p:txBody>
      </p:sp>
      <p:sp>
        <p:nvSpPr>
          <p:cNvPr id="29700" name="Rectangle 4">
            <a:extLst>
              <a:ext uri="{FF2B5EF4-FFF2-40B4-BE49-F238E27FC236}">
                <a16:creationId xmlns:a16="http://schemas.microsoft.com/office/drawing/2014/main" id="{DCC3FD78-153B-43AA-A7E1-109A4B68EE0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dirty="0"/>
          </a:p>
        </p:txBody>
      </p:sp>
      <p:sp>
        <p:nvSpPr>
          <p:cNvPr id="29701" name="Rectangle 6">
            <a:extLst>
              <a:ext uri="{FF2B5EF4-FFF2-40B4-BE49-F238E27FC236}">
                <a16:creationId xmlns:a16="http://schemas.microsoft.com/office/drawing/2014/main" id="{FA3274F6-113D-4E8F-8500-6C97AE8FC5D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dirty="0">
                <a:solidFill>
                  <a:srgbClr val="FFFFFF"/>
                </a:solidFill>
              </a:rPr>
              <a:t>LO2</a:t>
            </a:r>
          </a:p>
        </p:txBody>
      </p:sp>
      <p:grpSp>
        <p:nvGrpSpPr>
          <p:cNvPr id="2" name="Group 72">
            <a:extLst>
              <a:ext uri="{FF2B5EF4-FFF2-40B4-BE49-F238E27FC236}">
                <a16:creationId xmlns:a16="http://schemas.microsoft.com/office/drawing/2014/main" id="{9C29DB46-4640-4EE6-B025-A465A4F2C72D}"/>
              </a:ext>
            </a:extLst>
          </p:cNvPr>
          <p:cNvGrpSpPr>
            <a:grpSpLocks/>
          </p:cNvGrpSpPr>
          <p:nvPr/>
        </p:nvGrpSpPr>
        <p:grpSpPr bwMode="auto">
          <a:xfrm>
            <a:off x="3681413" y="1828800"/>
            <a:ext cx="4476750" cy="3565525"/>
            <a:chOff x="2573" y="1281"/>
            <a:chExt cx="2820" cy="2337"/>
          </a:xfrm>
        </p:grpSpPr>
        <p:grpSp>
          <p:nvGrpSpPr>
            <p:cNvPr id="29744" name="Group 69">
              <a:extLst>
                <a:ext uri="{FF2B5EF4-FFF2-40B4-BE49-F238E27FC236}">
                  <a16:creationId xmlns:a16="http://schemas.microsoft.com/office/drawing/2014/main" id="{B3187CF4-2281-498D-840C-D17449DAFD5B}"/>
                </a:ext>
              </a:extLst>
            </p:cNvPr>
            <p:cNvGrpSpPr>
              <a:grpSpLocks/>
            </p:cNvGrpSpPr>
            <p:nvPr/>
          </p:nvGrpSpPr>
          <p:grpSpPr bwMode="auto">
            <a:xfrm>
              <a:off x="2573" y="1291"/>
              <a:ext cx="2820" cy="2320"/>
              <a:chOff x="2560" y="1291"/>
              <a:chExt cx="2169" cy="2320"/>
            </a:xfrm>
          </p:grpSpPr>
          <p:grpSp>
            <p:nvGrpSpPr>
              <p:cNvPr id="29748" name="Group 5">
                <a:extLst>
                  <a:ext uri="{FF2B5EF4-FFF2-40B4-BE49-F238E27FC236}">
                    <a16:creationId xmlns:a16="http://schemas.microsoft.com/office/drawing/2014/main" id="{287CADBA-7825-4B4F-B40B-F131EFC2F358}"/>
                  </a:ext>
                </a:extLst>
              </p:cNvPr>
              <p:cNvGrpSpPr>
                <a:grpSpLocks/>
              </p:cNvGrpSpPr>
              <p:nvPr/>
            </p:nvGrpSpPr>
            <p:grpSpPr bwMode="auto">
              <a:xfrm>
                <a:off x="2560" y="1420"/>
                <a:ext cx="2169" cy="2178"/>
                <a:chOff x="2698" y="1132"/>
                <a:chExt cx="2634" cy="2178"/>
              </a:xfrm>
            </p:grpSpPr>
            <p:sp>
              <p:nvSpPr>
                <p:cNvPr id="29757" name="Line 6">
                  <a:extLst>
                    <a:ext uri="{FF2B5EF4-FFF2-40B4-BE49-F238E27FC236}">
                      <a16:creationId xmlns:a16="http://schemas.microsoft.com/office/drawing/2014/main" id="{10479E9E-E6F8-46E6-883E-875F190C7DCA}"/>
                    </a:ext>
                  </a:extLst>
                </p:cNvPr>
                <p:cNvSpPr>
                  <a:spLocks noChangeShapeType="1"/>
                </p:cNvSpPr>
                <p:nvPr/>
              </p:nvSpPr>
              <p:spPr bwMode="auto">
                <a:xfrm flipV="1">
                  <a:off x="2729" y="1132"/>
                  <a:ext cx="2398" cy="1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58" name="Line 7">
                  <a:extLst>
                    <a:ext uri="{FF2B5EF4-FFF2-40B4-BE49-F238E27FC236}">
                      <a16:creationId xmlns:a16="http://schemas.microsoft.com/office/drawing/2014/main" id="{D2914037-96ED-44E2-982D-8981C8BE0672}"/>
                    </a:ext>
                  </a:extLst>
                </p:cNvPr>
                <p:cNvSpPr>
                  <a:spLocks noChangeShapeType="1"/>
                </p:cNvSpPr>
                <p:nvPr/>
              </p:nvSpPr>
              <p:spPr bwMode="auto">
                <a:xfrm>
                  <a:off x="2729" y="1542"/>
                  <a:ext cx="2397" cy="16"/>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59" name="Line 8">
                  <a:extLst>
                    <a:ext uri="{FF2B5EF4-FFF2-40B4-BE49-F238E27FC236}">
                      <a16:creationId xmlns:a16="http://schemas.microsoft.com/office/drawing/2014/main" id="{DE2064D0-13F1-4036-BC2B-622126469DC8}"/>
                    </a:ext>
                  </a:extLst>
                </p:cNvPr>
                <p:cNvSpPr>
                  <a:spLocks noChangeShapeType="1"/>
                </p:cNvSpPr>
                <p:nvPr/>
              </p:nvSpPr>
              <p:spPr bwMode="auto">
                <a:xfrm>
                  <a:off x="2729" y="1992"/>
                  <a:ext cx="2395" cy="4"/>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60" name="Line 9">
                  <a:extLst>
                    <a:ext uri="{FF2B5EF4-FFF2-40B4-BE49-F238E27FC236}">
                      <a16:creationId xmlns:a16="http://schemas.microsoft.com/office/drawing/2014/main" id="{21370558-001F-4A1F-9C30-180E9D11939B}"/>
                    </a:ext>
                  </a:extLst>
                </p:cNvPr>
                <p:cNvSpPr>
                  <a:spLocks noChangeShapeType="1"/>
                </p:cNvSpPr>
                <p:nvPr/>
              </p:nvSpPr>
              <p:spPr bwMode="auto">
                <a:xfrm flipV="1">
                  <a:off x="2729" y="2434"/>
                  <a:ext cx="2394" cy="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61" name="Line 10">
                  <a:extLst>
                    <a:ext uri="{FF2B5EF4-FFF2-40B4-BE49-F238E27FC236}">
                      <a16:creationId xmlns:a16="http://schemas.microsoft.com/office/drawing/2014/main" id="{A811781A-2A6F-4FAB-94C9-C7CB1C337B40}"/>
                    </a:ext>
                  </a:extLst>
                </p:cNvPr>
                <p:cNvSpPr>
                  <a:spLocks noChangeShapeType="1"/>
                </p:cNvSpPr>
                <p:nvPr/>
              </p:nvSpPr>
              <p:spPr bwMode="auto">
                <a:xfrm flipV="1">
                  <a:off x="2729" y="2872"/>
                  <a:ext cx="2392" cy="19"/>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62" name="Line 11">
                  <a:extLst>
                    <a:ext uri="{FF2B5EF4-FFF2-40B4-BE49-F238E27FC236}">
                      <a16:creationId xmlns:a16="http://schemas.microsoft.com/office/drawing/2014/main" id="{F3F744EF-E5FF-4EE3-883F-4A0A2A04613F}"/>
                    </a:ext>
                  </a:extLst>
                </p:cNvPr>
                <p:cNvSpPr>
                  <a:spLocks noChangeShapeType="1"/>
                </p:cNvSpPr>
                <p:nvPr/>
              </p:nvSpPr>
              <p:spPr bwMode="auto">
                <a:xfrm>
                  <a:off x="2698" y="3310"/>
                  <a:ext cx="2634"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grpSp>
          <p:grpSp>
            <p:nvGrpSpPr>
              <p:cNvPr id="29749" name="Group 68">
                <a:extLst>
                  <a:ext uri="{FF2B5EF4-FFF2-40B4-BE49-F238E27FC236}">
                    <a16:creationId xmlns:a16="http://schemas.microsoft.com/office/drawing/2014/main" id="{C0B5EBFF-F136-445B-BD89-46DEBED9C23E}"/>
                  </a:ext>
                </a:extLst>
              </p:cNvPr>
              <p:cNvGrpSpPr>
                <a:grpSpLocks/>
              </p:cNvGrpSpPr>
              <p:nvPr/>
            </p:nvGrpSpPr>
            <p:grpSpPr bwMode="auto">
              <a:xfrm>
                <a:off x="2833" y="1291"/>
                <a:ext cx="1721" cy="2320"/>
                <a:chOff x="2833" y="1291"/>
                <a:chExt cx="1721" cy="2320"/>
              </a:xfrm>
            </p:grpSpPr>
            <p:sp>
              <p:nvSpPr>
                <p:cNvPr id="29750" name="Line 13">
                  <a:extLst>
                    <a:ext uri="{FF2B5EF4-FFF2-40B4-BE49-F238E27FC236}">
                      <a16:creationId xmlns:a16="http://schemas.microsoft.com/office/drawing/2014/main" id="{FD560AF3-D1C8-4699-AC4E-987489C5BAFC}"/>
                    </a:ext>
                  </a:extLst>
                </p:cNvPr>
                <p:cNvSpPr>
                  <a:spLocks noChangeShapeType="1"/>
                </p:cNvSpPr>
                <p:nvPr/>
              </p:nvSpPr>
              <p:spPr bwMode="auto">
                <a:xfrm>
                  <a:off x="2833" y="1291"/>
                  <a:ext cx="0" cy="232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51" name="Line 14">
                  <a:extLst>
                    <a:ext uri="{FF2B5EF4-FFF2-40B4-BE49-F238E27FC236}">
                      <a16:creationId xmlns:a16="http://schemas.microsoft.com/office/drawing/2014/main" id="{B711D0ED-FB91-447B-9B8F-05EE585357B2}"/>
                    </a:ext>
                  </a:extLst>
                </p:cNvPr>
                <p:cNvSpPr>
                  <a:spLocks noChangeShapeType="1"/>
                </p:cNvSpPr>
                <p:nvPr/>
              </p:nvSpPr>
              <p:spPr bwMode="auto">
                <a:xfrm>
                  <a:off x="3118" y="1291"/>
                  <a:ext cx="0" cy="232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52" name="Line 15">
                  <a:extLst>
                    <a:ext uri="{FF2B5EF4-FFF2-40B4-BE49-F238E27FC236}">
                      <a16:creationId xmlns:a16="http://schemas.microsoft.com/office/drawing/2014/main" id="{5D35BC20-FB75-4EC8-A1DF-C04F7DF4DBC1}"/>
                    </a:ext>
                  </a:extLst>
                </p:cNvPr>
                <p:cNvSpPr>
                  <a:spLocks noChangeShapeType="1"/>
                </p:cNvSpPr>
                <p:nvPr/>
              </p:nvSpPr>
              <p:spPr bwMode="auto">
                <a:xfrm>
                  <a:off x="3412" y="1291"/>
                  <a:ext cx="0" cy="232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53" name="Line 16">
                  <a:extLst>
                    <a:ext uri="{FF2B5EF4-FFF2-40B4-BE49-F238E27FC236}">
                      <a16:creationId xmlns:a16="http://schemas.microsoft.com/office/drawing/2014/main" id="{EF16B29E-F9DA-44F9-9872-B344386BA808}"/>
                    </a:ext>
                  </a:extLst>
                </p:cNvPr>
                <p:cNvSpPr>
                  <a:spLocks noChangeShapeType="1"/>
                </p:cNvSpPr>
                <p:nvPr/>
              </p:nvSpPr>
              <p:spPr bwMode="auto">
                <a:xfrm>
                  <a:off x="3696" y="1291"/>
                  <a:ext cx="0" cy="232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54" name="Line 17">
                  <a:extLst>
                    <a:ext uri="{FF2B5EF4-FFF2-40B4-BE49-F238E27FC236}">
                      <a16:creationId xmlns:a16="http://schemas.microsoft.com/office/drawing/2014/main" id="{DB12E180-6A4F-48E9-B287-F1BF9B0C57AB}"/>
                    </a:ext>
                  </a:extLst>
                </p:cNvPr>
                <p:cNvSpPr>
                  <a:spLocks noChangeShapeType="1"/>
                </p:cNvSpPr>
                <p:nvPr/>
              </p:nvSpPr>
              <p:spPr bwMode="auto">
                <a:xfrm>
                  <a:off x="3981" y="1291"/>
                  <a:ext cx="0" cy="232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55" name="Line 18">
                  <a:extLst>
                    <a:ext uri="{FF2B5EF4-FFF2-40B4-BE49-F238E27FC236}">
                      <a16:creationId xmlns:a16="http://schemas.microsoft.com/office/drawing/2014/main" id="{6EAEAF62-8ACF-4A4E-A24D-00E0AF8E12DA}"/>
                    </a:ext>
                  </a:extLst>
                </p:cNvPr>
                <p:cNvSpPr>
                  <a:spLocks noChangeShapeType="1"/>
                </p:cNvSpPr>
                <p:nvPr/>
              </p:nvSpPr>
              <p:spPr bwMode="auto">
                <a:xfrm>
                  <a:off x="4265" y="1291"/>
                  <a:ext cx="0" cy="232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56" name="Line 19">
                  <a:extLst>
                    <a:ext uri="{FF2B5EF4-FFF2-40B4-BE49-F238E27FC236}">
                      <a16:creationId xmlns:a16="http://schemas.microsoft.com/office/drawing/2014/main" id="{8384E101-A76C-40A7-9072-57D46CE5A1C8}"/>
                    </a:ext>
                  </a:extLst>
                </p:cNvPr>
                <p:cNvSpPr>
                  <a:spLocks noChangeShapeType="1"/>
                </p:cNvSpPr>
                <p:nvPr/>
              </p:nvSpPr>
              <p:spPr bwMode="auto">
                <a:xfrm>
                  <a:off x="4554" y="1291"/>
                  <a:ext cx="0" cy="232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grpSp>
        </p:grpSp>
        <p:grpSp>
          <p:nvGrpSpPr>
            <p:cNvPr id="29745" name="Group 22">
              <a:extLst>
                <a:ext uri="{FF2B5EF4-FFF2-40B4-BE49-F238E27FC236}">
                  <a16:creationId xmlns:a16="http://schemas.microsoft.com/office/drawing/2014/main" id="{F21FBC58-05F2-4FD2-BFB1-8A5262F6121D}"/>
                </a:ext>
              </a:extLst>
            </p:cNvPr>
            <p:cNvGrpSpPr>
              <a:grpSpLocks/>
            </p:cNvGrpSpPr>
            <p:nvPr/>
          </p:nvGrpSpPr>
          <p:grpSpPr bwMode="auto">
            <a:xfrm>
              <a:off x="2606" y="1281"/>
              <a:ext cx="2784" cy="2337"/>
              <a:chOff x="2169" y="864"/>
              <a:chExt cx="2784" cy="2640"/>
            </a:xfrm>
          </p:grpSpPr>
          <p:sp>
            <p:nvSpPr>
              <p:cNvPr id="29746" name="Line 23">
                <a:extLst>
                  <a:ext uri="{FF2B5EF4-FFF2-40B4-BE49-F238E27FC236}">
                    <a16:creationId xmlns:a16="http://schemas.microsoft.com/office/drawing/2014/main" id="{BAA16D46-30DB-45C4-B085-53526BB380E9}"/>
                  </a:ext>
                </a:extLst>
              </p:cNvPr>
              <p:cNvSpPr>
                <a:spLocks noChangeShapeType="1"/>
              </p:cNvSpPr>
              <p:nvPr/>
            </p:nvSpPr>
            <p:spPr bwMode="auto">
              <a:xfrm>
                <a:off x="2169" y="864"/>
                <a:ext cx="0" cy="264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29747" name="Line 24">
                <a:extLst>
                  <a:ext uri="{FF2B5EF4-FFF2-40B4-BE49-F238E27FC236}">
                    <a16:creationId xmlns:a16="http://schemas.microsoft.com/office/drawing/2014/main" id="{96154065-43A5-4B5B-8232-C2F3C99666A8}"/>
                  </a:ext>
                </a:extLst>
              </p:cNvPr>
              <p:cNvSpPr>
                <a:spLocks noChangeShapeType="1"/>
              </p:cNvSpPr>
              <p:nvPr/>
            </p:nvSpPr>
            <p:spPr bwMode="auto">
              <a:xfrm>
                <a:off x="2169" y="3492"/>
                <a:ext cx="278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dirty="0"/>
              </a:p>
            </p:txBody>
          </p:sp>
        </p:grpSp>
      </p:grpSp>
      <p:sp>
        <p:nvSpPr>
          <p:cNvPr id="29703" name="Text Box 24">
            <a:extLst>
              <a:ext uri="{FF2B5EF4-FFF2-40B4-BE49-F238E27FC236}">
                <a16:creationId xmlns:a16="http://schemas.microsoft.com/office/drawing/2014/main" id="{78FB888E-16F1-4BFD-903B-0984D8843CAD}"/>
              </a:ext>
            </a:extLst>
          </p:cNvPr>
          <p:cNvSpPr txBox="1">
            <a:spLocks noChangeArrowheads="1"/>
          </p:cNvSpPr>
          <p:nvPr/>
        </p:nvSpPr>
        <p:spPr bwMode="auto">
          <a:xfrm>
            <a:off x="3273425" y="1371600"/>
            <a:ext cx="384175"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45000"/>
              </a:lnSpc>
              <a:spcBef>
                <a:spcPct val="0"/>
              </a:spcBef>
              <a:buFontTx/>
              <a:buNone/>
            </a:pPr>
            <a:r>
              <a:rPr lang="en-US" altLang="cs-CZ" sz="1400" b="1" dirty="0"/>
              <a:t>  </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5</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4</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3</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2</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1</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0</a:t>
            </a:r>
          </a:p>
        </p:txBody>
      </p:sp>
      <p:sp>
        <p:nvSpPr>
          <p:cNvPr id="29704" name="Text Box 27">
            <a:extLst>
              <a:ext uri="{FF2B5EF4-FFF2-40B4-BE49-F238E27FC236}">
                <a16:creationId xmlns:a16="http://schemas.microsoft.com/office/drawing/2014/main" id="{8C87279F-5F38-4BE6-81E1-A5DB44D1433D}"/>
              </a:ext>
            </a:extLst>
          </p:cNvPr>
          <p:cNvSpPr txBox="1">
            <a:spLocks noChangeArrowheads="1"/>
          </p:cNvSpPr>
          <p:nvPr/>
        </p:nvSpPr>
        <p:spPr bwMode="auto">
          <a:xfrm rot="-5400000">
            <a:off x="2310606" y="3536157"/>
            <a:ext cx="19002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Price (per bushel)</a:t>
            </a:r>
          </a:p>
        </p:txBody>
      </p:sp>
      <p:sp>
        <p:nvSpPr>
          <p:cNvPr id="29705" name="Text Box 26">
            <a:extLst>
              <a:ext uri="{FF2B5EF4-FFF2-40B4-BE49-F238E27FC236}">
                <a16:creationId xmlns:a16="http://schemas.microsoft.com/office/drawing/2014/main" id="{6B2FCCC8-1A70-4609-A84F-DDB6FE433044}"/>
              </a:ext>
            </a:extLst>
          </p:cNvPr>
          <p:cNvSpPr txBox="1">
            <a:spLocks noChangeArrowheads="1"/>
          </p:cNvSpPr>
          <p:nvPr/>
        </p:nvSpPr>
        <p:spPr bwMode="auto">
          <a:xfrm>
            <a:off x="4038600" y="5903913"/>
            <a:ext cx="38258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Quantity supplied (bushels per week)</a:t>
            </a:r>
          </a:p>
        </p:txBody>
      </p:sp>
      <p:sp>
        <p:nvSpPr>
          <p:cNvPr id="33" name="Text Box 59">
            <a:extLst>
              <a:ext uri="{FF2B5EF4-FFF2-40B4-BE49-F238E27FC236}">
                <a16:creationId xmlns:a16="http://schemas.microsoft.com/office/drawing/2014/main" id="{456FFD0F-505E-4B06-A540-70ABC3CC8B80}"/>
              </a:ext>
            </a:extLst>
          </p:cNvPr>
          <p:cNvSpPr txBox="1">
            <a:spLocks noChangeArrowheads="1"/>
          </p:cNvSpPr>
          <p:nvPr/>
        </p:nvSpPr>
        <p:spPr bwMode="auto">
          <a:xfrm>
            <a:off x="6689725" y="1947863"/>
            <a:ext cx="3206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dirty="0"/>
              <a:t>S</a:t>
            </a:r>
          </a:p>
        </p:txBody>
      </p:sp>
      <p:sp>
        <p:nvSpPr>
          <p:cNvPr id="29707" name="Rectangle 33">
            <a:extLst>
              <a:ext uri="{FF2B5EF4-FFF2-40B4-BE49-F238E27FC236}">
                <a16:creationId xmlns:a16="http://schemas.microsoft.com/office/drawing/2014/main" id="{20EC545A-073C-4B7E-9E91-8BBC554B2EFE}"/>
              </a:ext>
            </a:extLst>
          </p:cNvPr>
          <p:cNvSpPr>
            <a:spLocks noChangeArrowheads="1"/>
          </p:cNvSpPr>
          <p:nvPr/>
        </p:nvSpPr>
        <p:spPr bwMode="auto">
          <a:xfrm>
            <a:off x="4089400" y="5573713"/>
            <a:ext cx="42243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dirty="0"/>
              <a:t>10     20     30     40     50     60     70    </a:t>
            </a:r>
          </a:p>
        </p:txBody>
      </p:sp>
      <p:graphicFrame>
        <p:nvGraphicFramePr>
          <p:cNvPr id="35" name="Table 34">
            <a:extLst>
              <a:ext uri="{FF2B5EF4-FFF2-40B4-BE49-F238E27FC236}">
                <a16:creationId xmlns:a16="http://schemas.microsoft.com/office/drawing/2014/main" id="{0A7A93A6-7C75-4845-B117-D9EFB8708568}"/>
              </a:ext>
            </a:extLst>
          </p:cNvPr>
          <p:cNvGraphicFramePr>
            <a:graphicFrameLocks noGrp="1"/>
          </p:cNvGraphicFramePr>
          <p:nvPr/>
        </p:nvGraphicFramePr>
        <p:xfrm>
          <a:off x="685800" y="1981200"/>
          <a:ext cx="1920876" cy="3317875"/>
        </p:xfrm>
        <a:graphic>
          <a:graphicData uri="http://schemas.openxmlformats.org/drawingml/2006/table">
            <a:tbl>
              <a:tblPr firstRow="1" bandRow="1">
                <a:tableStyleId>{5C22544A-7EE6-4342-B048-85BDC9FD1C3A}</a:tableStyleId>
              </a:tblPr>
              <a:tblGrid>
                <a:gridCol w="960438">
                  <a:extLst>
                    <a:ext uri="{9D8B030D-6E8A-4147-A177-3AD203B41FA5}">
                      <a16:colId xmlns:a16="http://schemas.microsoft.com/office/drawing/2014/main" val="20000"/>
                    </a:ext>
                  </a:extLst>
                </a:gridCol>
                <a:gridCol w="960438">
                  <a:extLst>
                    <a:ext uri="{9D8B030D-6E8A-4147-A177-3AD203B41FA5}">
                      <a16:colId xmlns:a16="http://schemas.microsoft.com/office/drawing/2014/main" val="20001"/>
                    </a:ext>
                  </a:extLst>
                </a:gridCol>
              </a:tblGrid>
              <a:tr h="548745">
                <a:tc gridSpan="2">
                  <a:txBody>
                    <a:bodyPr/>
                    <a:lstStyle/>
                    <a:p>
                      <a:pPr algn="ctr"/>
                      <a:r>
                        <a:rPr lang="en-US" sz="1800" dirty="0">
                          <a:solidFill>
                            <a:schemeClr val="tx1"/>
                          </a:solidFill>
                        </a:rPr>
                        <a:t>Supply</a:t>
                      </a:r>
                      <a:r>
                        <a:rPr lang="en-US" sz="1800" baseline="0" dirty="0">
                          <a:solidFill>
                            <a:schemeClr val="tx1"/>
                          </a:solidFill>
                        </a:rPr>
                        <a:t> of Corn</a:t>
                      </a:r>
                    </a:p>
                  </a:txBody>
                  <a:tcPr marL="91470" marR="91470" marT="45729" marB="45729" anchor="b"/>
                </a:tc>
                <a:tc hMerge="1">
                  <a:txBody>
                    <a:bodyPr/>
                    <a:lstStyle/>
                    <a:p>
                      <a:pPr algn="ctr"/>
                      <a:endParaRPr lang="en-US" dirty="0">
                        <a:solidFill>
                          <a:schemeClr val="tx1"/>
                        </a:solidFill>
                      </a:endParaRPr>
                    </a:p>
                  </a:txBody>
                  <a:tcPr/>
                </a:tc>
                <a:extLst>
                  <a:ext uri="{0D108BD9-81ED-4DB2-BD59-A6C34878D82A}">
                    <a16:rowId xmlns:a16="http://schemas.microsoft.com/office/drawing/2014/main" val="10000"/>
                  </a:ext>
                </a:extLst>
              </a:tr>
              <a:tr h="914575">
                <a:tc>
                  <a:txBody>
                    <a:bodyPr/>
                    <a:lstStyle/>
                    <a:p>
                      <a:pPr algn="ctr"/>
                      <a:r>
                        <a:rPr lang="en-US" sz="1800" b="1" kern="1200" baseline="0" dirty="0">
                          <a:solidFill>
                            <a:schemeClr val="tx1"/>
                          </a:solidFill>
                          <a:latin typeface="+mn-lt"/>
                          <a:ea typeface="+mn-ea"/>
                          <a:cs typeface="+mn-cs"/>
                        </a:rPr>
                        <a:t>Price per Bushel</a:t>
                      </a:r>
                    </a:p>
                  </a:txBody>
                  <a:tcPr marL="91470" marR="91470" marT="45729" marB="45729"/>
                </a:tc>
                <a:tc>
                  <a:txBody>
                    <a:bodyPr/>
                    <a:lstStyle/>
                    <a:p>
                      <a:pPr algn="ctr"/>
                      <a:r>
                        <a:rPr lang="en-US" sz="1800" b="1" dirty="0">
                          <a:solidFill>
                            <a:schemeClr val="tx1"/>
                          </a:solidFill>
                        </a:rPr>
                        <a:t>Q</a:t>
                      </a:r>
                      <a:r>
                        <a:rPr lang="en-US" sz="1800" b="1" baseline="-25000" dirty="0">
                          <a:solidFill>
                            <a:schemeClr val="tx1"/>
                          </a:solidFill>
                        </a:rPr>
                        <a:t>s</a:t>
                      </a:r>
                      <a:r>
                        <a:rPr lang="en-US" sz="1800" b="1" dirty="0">
                          <a:solidFill>
                            <a:schemeClr val="tx1"/>
                          </a:solidFill>
                        </a:rPr>
                        <a:t> </a:t>
                      </a:r>
                    </a:p>
                    <a:p>
                      <a:pPr algn="ctr"/>
                      <a:r>
                        <a:rPr lang="en-US" sz="1800" b="1" dirty="0">
                          <a:solidFill>
                            <a:schemeClr val="tx1"/>
                          </a:solidFill>
                        </a:rPr>
                        <a:t>per Week</a:t>
                      </a:r>
                    </a:p>
                  </a:txBody>
                  <a:tcPr marL="91470" marR="91470" marT="45729" marB="45729"/>
                </a:tc>
                <a:extLst>
                  <a:ext uri="{0D108BD9-81ED-4DB2-BD59-A6C34878D82A}">
                    <a16:rowId xmlns:a16="http://schemas.microsoft.com/office/drawing/2014/main" val="10001"/>
                  </a:ext>
                </a:extLst>
              </a:tr>
              <a:tr h="370911">
                <a:tc>
                  <a:txBody>
                    <a:bodyPr/>
                    <a:lstStyle/>
                    <a:p>
                      <a:pPr algn="ctr"/>
                      <a:r>
                        <a:rPr lang="en-US" sz="1800" dirty="0"/>
                        <a:t>$5</a:t>
                      </a:r>
                    </a:p>
                  </a:txBody>
                  <a:tcPr marL="91470" marR="91470" marT="45729" marB="45729" anchor="ctr"/>
                </a:tc>
                <a:tc>
                  <a:txBody>
                    <a:bodyPr/>
                    <a:lstStyle/>
                    <a:p>
                      <a:pPr algn="ctr"/>
                      <a:r>
                        <a:rPr lang="en-US" sz="1800" dirty="0"/>
                        <a:t>60</a:t>
                      </a:r>
                    </a:p>
                  </a:txBody>
                  <a:tcPr marL="91470" marR="91470" marT="45729" marB="45729"/>
                </a:tc>
                <a:extLst>
                  <a:ext uri="{0D108BD9-81ED-4DB2-BD59-A6C34878D82A}">
                    <a16:rowId xmlns:a16="http://schemas.microsoft.com/office/drawing/2014/main" val="10002"/>
                  </a:ext>
                </a:extLst>
              </a:tr>
              <a:tr h="370911">
                <a:tc>
                  <a:txBody>
                    <a:bodyPr/>
                    <a:lstStyle/>
                    <a:p>
                      <a:pPr algn="ctr"/>
                      <a:r>
                        <a:rPr lang="en-US" sz="1800" dirty="0"/>
                        <a:t>4</a:t>
                      </a:r>
                    </a:p>
                  </a:txBody>
                  <a:tcPr marL="91470" marR="91470" marT="45729" marB="45729" anchor="ctr"/>
                </a:tc>
                <a:tc>
                  <a:txBody>
                    <a:bodyPr/>
                    <a:lstStyle/>
                    <a:p>
                      <a:pPr algn="ctr"/>
                      <a:r>
                        <a:rPr lang="en-US" sz="1800" dirty="0"/>
                        <a:t>50</a:t>
                      </a:r>
                    </a:p>
                  </a:txBody>
                  <a:tcPr marL="91470" marR="91470" marT="45729" marB="45729"/>
                </a:tc>
                <a:extLst>
                  <a:ext uri="{0D108BD9-81ED-4DB2-BD59-A6C34878D82A}">
                    <a16:rowId xmlns:a16="http://schemas.microsoft.com/office/drawing/2014/main" val="10003"/>
                  </a:ext>
                </a:extLst>
              </a:tr>
              <a:tr h="370911">
                <a:tc>
                  <a:txBody>
                    <a:bodyPr/>
                    <a:lstStyle/>
                    <a:p>
                      <a:pPr algn="ctr"/>
                      <a:r>
                        <a:rPr lang="en-US" sz="1800" dirty="0"/>
                        <a:t>3</a:t>
                      </a:r>
                    </a:p>
                  </a:txBody>
                  <a:tcPr marL="91470" marR="91470" marT="45729" marB="45729" anchor="ctr"/>
                </a:tc>
                <a:tc>
                  <a:txBody>
                    <a:bodyPr/>
                    <a:lstStyle/>
                    <a:p>
                      <a:pPr algn="ctr"/>
                      <a:r>
                        <a:rPr lang="en-US" sz="1800" dirty="0"/>
                        <a:t>35</a:t>
                      </a:r>
                    </a:p>
                  </a:txBody>
                  <a:tcPr marL="91470" marR="91470" marT="45729" marB="45729"/>
                </a:tc>
                <a:extLst>
                  <a:ext uri="{0D108BD9-81ED-4DB2-BD59-A6C34878D82A}">
                    <a16:rowId xmlns:a16="http://schemas.microsoft.com/office/drawing/2014/main" val="10004"/>
                  </a:ext>
                </a:extLst>
              </a:tr>
              <a:tr h="370911">
                <a:tc>
                  <a:txBody>
                    <a:bodyPr/>
                    <a:lstStyle/>
                    <a:p>
                      <a:pPr algn="ctr"/>
                      <a:r>
                        <a:rPr lang="en-US" sz="1800" dirty="0"/>
                        <a:t>2</a:t>
                      </a:r>
                    </a:p>
                  </a:txBody>
                  <a:tcPr marL="91470" marR="91470" marT="45729" marB="45729" anchor="ctr"/>
                </a:tc>
                <a:tc>
                  <a:txBody>
                    <a:bodyPr/>
                    <a:lstStyle/>
                    <a:p>
                      <a:pPr algn="ctr"/>
                      <a:r>
                        <a:rPr lang="en-US" sz="1800" dirty="0"/>
                        <a:t>20</a:t>
                      </a:r>
                    </a:p>
                  </a:txBody>
                  <a:tcPr marL="91470" marR="91470" marT="45729" marB="45729"/>
                </a:tc>
                <a:extLst>
                  <a:ext uri="{0D108BD9-81ED-4DB2-BD59-A6C34878D82A}">
                    <a16:rowId xmlns:a16="http://schemas.microsoft.com/office/drawing/2014/main" val="10005"/>
                  </a:ext>
                </a:extLst>
              </a:tr>
              <a:tr h="370911">
                <a:tc>
                  <a:txBody>
                    <a:bodyPr/>
                    <a:lstStyle/>
                    <a:p>
                      <a:pPr algn="ctr"/>
                      <a:r>
                        <a:rPr lang="en-US" sz="1800" dirty="0"/>
                        <a:t>1</a:t>
                      </a:r>
                    </a:p>
                  </a:txBody>
                  <a:tcPr marL="91470" marR="91470" marT="45729" marB="45729" anchor="ctr"/>
                </a:tc>
                <a:tc>
                  <a:txBody>
                    <a:bodyPr/>
                    <a:lstStyle/>
                    <a:p>
                      <a:pPr algn="ctr"/>
                      <a:r>
                        <a:rPr lang="en-US" sz="1800" dirty="0"/>
                        <a:t>5</a:t>
                      </a:r>
                    </a:p>
                  </a:txBody>
                  <a:tcPr marL="91470" marR="91470" marT="45729" marB="45729"/>
                </a:tc>
                <a:extLst>
                  <a:ext uri="{0D108BD9-81ED-4DB2-BD59-A6C34878D82A}">
                    <a16:rowId xmlns:a16="http://schemas.microsoft.com/office/drawing/2014/main" val="10006"/>
                  </a:ext>
                </a:extLst>
              </a:tr>
            </a:tbl>
          </a:graphicData>
        </a:graphic>
      </p:graphicFrame>
      <p:sp>
        <p:nvSpPr>
          <p:cNvPr id="36" name="Text Box 57">
            <a:extLst>
              <a:ext uri="{FF2B5EF4-FFF2-40B4-BE49-F238E27FC236}">
                <a16:creationId xmlns:a16="http://schemas.microsoft.com/office/drawing/2014/main" id="{132A3619-2754-451E-A966-C836BE516CB9}"/>
              </a:ext>
            </a:extLst>
          </p:cNvPr>
          <p:cNvSpPr txBox="1">
            <a:spLocks noChangeArrowheads="1"/>
          </p:cNvSpPr>
          <p:nvPr/>
        </p:nvSpPr>
        <p:spPr bwMode="auto">
          <a:xfrm>
            <a:off x="3429000" y="1676400"/>
            <a:ext cx="319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P</a:t>
            </a:r>
          </a:p>
        </p:txBody>
      </p:sp>
      <p:sp>
        <p:nvSpPr>
          <p:cNvPr id="37" name="Text Box 58">
            <a:extLst>
              <a:ext uri="{FF2B5EF4-FFF2-40B4-BE49-F238E27FC236}">
                <a16:creationId xmlns:a16="http://schemas.microsoft.com/office/drawing/2014/main" id="{D4043BAF-8CE4-47F8-AF8F-E583810EFD7E}"/>
              </a:ext>
            </a:extLst>
          </p:cNvPr>
          <p:cNvSpPr txBox="1">
            <a:spLocks noChangeArrowheads="1"/>
          </p:cNvSpPr>
          <p:nvPr/>
        </p:nvSpPr>
        <p:spPr bwMode="auto">
          <a:xfrm>
            <a:off x="8229600" y="5410200"/>
            <a:ext cx="342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Q</a:t>
            </a:r>
          </a:p>
        </p:txBody>
      </p:sp>
      <p:grpSp>
        <p:nvGrpSpPr>
          <p:cNvPr id="15425" name="Group 65">
            <a:extLst>
              <a:ext uri="{FF2B5EF4-FFF2-40B4-BE49-F238E27FC236}">
                <a16:creationId xmlns:a16="http://schemas.microsoft.com/office/drawing/2014/main" id="{2D995780-3DB9-4D88-B83D-DEA60F5BA2BE}"/>
              </a:ext>
            </a:extLst>
          </p:cNvPr>
          <p:cNvGrpSpPr>
            <a:grpSpLocks/>
          </p:cNvGrpSpPr>
          <p:nvPr/>
        </p:nvGrpSpPr>
        <p:grpSpPr bwMode="auto">
          <a:xfrm>
            <a:off x="3886200" y="1981200"/>
            <a:ext cx="3355975" cy="2781300"/>
            <a:chOff x="2448" y="1248"/>
            <a:chExt cx="2114" cy="1752"/>
          </a:xfrm>
        </p:grpSpPr>
        <p:sp>
          <p:nvSpPr>
            <p:cNvPr id="29738" name="Freeform 71">
              <a:extLst>
                <a:ext uri="{FF2B5EF4-FFF2-40B4-BE49-F238E27FC236}">
                  <a16:creationId xmlns:a16="http://schemas.microsoft.com/office/drawing/2014/main" id="{8F6A6778-5F5D-44FE-9DC5-5A464FFBFFFF}"/>
                </a:ext>
              </a:extLst>
            </p:cNvPr>
            <p:cNvSpPr>
              <a:spLocks/>
            </p:cNvSpPr>
            <p:nvPr/>
          </p:nvSpPr>
          <p:spPr bwMode="auto">
            <a:xfrm>
              <a:off x="2448" y="1248"/>
              <a:ext cx="2112" cy="1752"/>
            </a:xfrm>
            <a:custGeom>
              <a:avLst/>
              <a:gdLst>
                <a:gd name="T0" fmla="*/ 0 w 2032"/>
                <a:gd name="T1" fmla="*/ 2147483646 h 1554"/>
                <a:gd name="T2" fmla="*/ 2147483646 w 2032"/>
                <a:gd name="T3" fmla="*/ 2147483646 h 1554"/>
                <a:gd name="T4" fmla="*/ 2147483646 w 2032"/>
                <a:gd name="T5" fmla="*/ 2147483646 h 1554"/>
                <a:gd name="T6" fmla="*/ 2147483646 w 2032"/>
                <a:gd name="T7" fmla="*/ 2147483646 h 1554"/>
                <a:gd name="T8" fmla="*/ 2147483646 w 2032"/>
                <a:gd name="T9" fmla="*/ 0 h 1554"/>
                <a:gd name="T10" fmla="*/ 0 60000 65536"/>
                <a:gd name="T11" fmla="*/ 0 60000 65536"/>
                <a:gd name="T12" fmla="*/ 0 60000 65536"/>
                <a:gd name="T13" fmla="*/ 0 60000 65536"/>
                <a:gd name="T14" fmla="*/ 0 60000 65536"/>
                <a:gd name="T15" fmla="*/ 0 w 2032"/>
                <a:gd name="T16" fmla="*/ 0 h 1554"/>
                <a:gd name="T17" fmla="*/ 2032 w 2032"/>
                <a:gd name="T18" fmla="*/ 1554 h 1554"/>
              </a:gdLst>
              <a:ahLst/>
              <a:cxnLst>
                <a:cxn ang="T10">
                  <a:pos x="T0" y="T1"/>
                </a:cxn>
                <a:cxn ang="T11">
                  <a:pos x="T2" y="T3"/>
                </a:cxn>
                <a:cxn ang="T12">
                  <a:pos x="T4" y="T5"/>
                </a:cxn>
                <a:cxn ang="T13">
                  <a:pos x="T6" y="T7"/>
                </a:cxn>
                <a:cxn ang="T14">
                  <a:pos x="T8" y="T9"/>
                </a:cxn>
              </a:cxnLst>
              <a:rect l="T15" t="T16" r="T17" b="T18"/>
              <a:pathLst>
                <a:path w="2032" h="1554">
                  <a:moveTo>
                    <a:pt x="0" y="1554"/>
                  </a:moveTo>
                  <a:cubicBezTo>
                    <a:pt x="175" y="1422"/>
                    <a:pt x="351" y="1291"/>
                    <a:pt x="537" y="1159"/>
                  </a:cubicBezTo>
                  <a:cubicBezTo>
                    <a:pt x="723" y="1027"/>
                    <a:pt x="933" y="892"/>
                    <a:pt x="1119" y="764"/>
                  </a:cubicBezTo>
                  <a:cubicBezTo>
                    <a:pt x="1305" y="636"/>
                    <a:pt x="1504" y="516"/>
                    <a:pt x="1656" y="389"/>
                  </a:cubicBezTo>
                  <a:cubicBezTo>
                    <a:pt x="1808" y="262"/>
                    <a:pt x="1920" y="131"/>
                    <a:pt x="2032" y="0"/>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dirty="0"/>
            </a:p>
          </p:txBody>
        </p:sp>
        <p:sp>
          <p:nvSpPr>
            <p:cNvPr id="61" name="Oval 41">
              <a:extLst>
                <a:ext uri="{FF2B5EF4-FFF2-40B4-BE49-F238E27FC236}">
                  <a16:creationId xmlns:a16="http://schemas.microsoft.com/office/drawing/2014/main" id="{7CB66A5A-FA60-4F8D-A374-48B351738E41}"/>
                </a:ext>
              </a:extLst>
            </p:cNvPr>
            <p:cNvSpPr>
              <a:spLocks noChangeArrowheads="1"/>
            </p:cNvSpPr>
            <p:nvPr/>
          </p:nvSpPr>
          <p:spPr bwMode="auto">
            <a:xfrm>
              <a:off x="4504" y="1264"/>
              <a:ext cx="58" cy="5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dirty="0">
                <a:solidFill>
                  <a:srgbClr val="FFFFFF"/>
                </a:solidFill>
                <a:ea typeface="ＭＳ Ｐゴシック" pitchFamily="17" charset="-128"/>
              </a:endParaRPr>
            </a:p>
          </p:txBody>
        </p:sp>
        <p:sp>
          <p:nvSpPr>
            <p:cNvPr id="3" name="Oval 41">
              <a:extLst>
                <a:ext uri="{FF2B5EF4-FFF2-40B4-BE49-F238E27FC236}">
                  <a16:creationId xmlns:a16="http://schemas.microsoft.com/office/drawing/2014/main" id="{5797AF6E-8BF4-4250-9F77-0D01F810C2AA}"/>
                </a:ext>
              </a:extLst>
            </p:cNvPr>
            <p:cNvSpPr>
              <a:spLocks noChangeArrowheads="1"/>
            </p:cNvSpPr>
            <p:nvPr/>
          </p:nvSpPr>
          <p:spPr bwMode="auto">
            <a:xfrm>
              <a:off x="4128" y="1656"/>
              <a:ext cx="58" cy="5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dirty="0">
                <a:solidFill>
                  <a:srgbClr val="FFFFFF"/>
                </a:solidFill>
                <a:ea typeface="ＭＳ Ｐゴシック" pitchFamily="17" charset="-128"/>
              </a:endParaRPr>
            </a:p>
          </p:txBody>
        </p:sp>
        <p:sp>
          <p:nvSpPr>
            <p:cNvPr id="4" name="Oval 41">
              <a:extLst>
                <a:ext uri="{FF2B5EF4-FFF2-40B4-BE49-F238E27FC236}">
                  <a16:creationId xmlns:a16="http://schemas.microsoft.com/office/drawing/2014/main" id="{636F5A24-2714-4959-AA51-6B1C7D9127E0}"/>
                </a:ext>
              </a:extLst>
            </p:cNvPr>
            <p:cNvSpPr>
              <a:spLocks noChangeArrowheads="1"/>
            </p:cNvSpPr>
            <p:nvPr/>
          </p:nvSpPr>
          <p:spPr bwMode="auto">
            <a:xfrm>
              <a:off x="3600" y="2064"/>
              <a:ext cx="58" cy="5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dirty="0">
                <a:solidFill>
                  <a:srgbClr val="FFFFFF"/>
                </a:solidFill>
                <a:ea typeface="ＭＳ Ｐゴシック" pitchFamily="17" charset="-128"/>
              </a:endParaRPr>
            </a:p>
          </p:txBody>
        </p:sp>
        <p:sp>
          <p:nvSpPr>
            <p:cNvPr id="5" name="Oval 41">
              <a:extLst>
                <a:ext uri="{FF2B5EF4-FFF2-40B4-BE49-F238E27FC236}">
                  <a16:creationId xmlns:a16="http://schemas.microsoft.com/office/drawing/2014/main" id="{30AE76F3-2C28-4FFC-AE0B-049F73A489B9}"/>
                </a:ext>
              </a:extLst>
            </p:cNvPr>
            <p:cNvSpPr>
              <a:spLocks noChangeArrowheads="1"/>
            </p:cNvSpPr>
            <p:nvPr/>
          </p:nvSpPr>
          <p:spPr bwMode="auto">
            <a:xfrm>
              <a:off x="3016" y="2504"/>
              <a:ext cx="58" cy="5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dirty="0">
                <a:solidFill>
                  <a:srgbClr val="FFFFFF"/>
                </a:solidFill>
                <a:ea typeface="ＭＳ Ｐゴシック" pitchFamily="17" charset="-128"/>
              </a:endParaRPr>
            </a:p>
          </p:txBody>
        </p:sp>
        <p:sp>
          <p:nvSpPr>
            <p:cNvPr id="6" name="Oval 41">
              <a:extLst>
                <a:ext uri="{FF2B5EF4-FFF2-40B4-BE49-F238E27FC236}">
                  <a16:creationId xmlns:a16="http://schemas.microsoft.com/office/drawing/2014/main" id="{F78A2DC0-43FC-45D7-8E14-06BFE91178B8}"/>
                </a:ext>
              </a:extLst>
            </p:cNvPr>
            <p:cNvSpPr>
              <a:spLocks noChangeArrowheads="1"/>
            </p:cNvSpPr>
            <p:nvPr/>
          </p:nvSpPr>
          <p:spPr bwMode="auto">
            <a:xfrm>
              <a:off x="2488" y="2928"/>
              <a:ext cx="58" cy="5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dirty="0">
                <a:solidFill>
                  <a:srgbClr val="FFFFFF"/>
                </a:solidFill>
                <a:ea typeface="ＭＳ Ｐゴシック" pitchFamily="17" charset="-128"/>
              </a:endParaRPr>
            </a:p>
          </p:txBody>
        </p:sp>
      </p:grpSp>
      <p:sp>
        <p:nvSpPr>
          <p:cNvPr id="29736" name="Text Box 11">
            <a:extLst>
              <a:ext uri="{FF2B5EF4-FFF2-40B4-BE49-F238E27FC236}">
                <a16:creationId xmlns:a16="http://schemas.microsoft.com/office/drawing/2014/main" id="{8CCD0BA2-4A33-40AA-8AF1-69820BF6311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dirty="0">
                <a:solidFill>
                  <a:schemeClr val="bg1"/>
                </a:solidFill>
                <a:cs typeface="Arial" panose="020B0604020202020204" pitchFamily="34" charset="0"/>
              </a:rPr>
              <a:t>3-</a:t>
            </a:r>
            <a:fld id="{C8EA1AEB-722E-4892-A898-5D334AC9DDA5}" type="slidenum">
              <a:rPr lang="en-US" altLang="cs-CZ" sz="1400">
                <a:solidFill>
                  <a:schemeClr val="bg1"/>
                </a:solidFill>
                <a:cs typeface="Arial" panose="020B0604020202020204" pitchFamily="34" charset="0"/>
              </a:rPr>
              <a:pPr eaLnBrk="1" hangingPunct="1">
                <a:spcBef>
                  <a:spcPct val="0"/>
                </a:spcBef>
                <a:buFontTx/>
                <a:buNone/>
              </a:pPr>
              <a:t>14</a:t>
            </a:fld>
            <a:endParaRPr lang="en-US" altLang="cs-CZ" sz="1400" dirty="0">
              <a:solidFill>
                <a:schemeClr val="bg1"/>
              </a:solidFill>
              <a:cs typeface="Arial" panose="020B0604020202020204" pitchFamily="34" charset="0"/>
            </a:endParaRPr>
          </a:p>
        </p:txBody>
      </p:sp>
      <p:pic>
        <p:nvPicPr>
          <p:cNvPr id="8" name="Nahraný zvuk">
            <a:hlinkClick r:id="" action="ppaction://media"/>
            <a:extLst>
              <a:ext uri="{FF2B5EF4-FFF2-40B4-BE49-F238E27FC236}">
                <a16:creationId xmlns:a16="http://schemas.microsoft.com/office/drawing/2014/main" id="{73D643DF-52E8-4D2C-9DC0-316D157E5D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par>
                          <p:cTn id="13" fill="hold" nodeType="afterGroup">
                            <p:stCondLst>
                              <p:cond delay="1000"/>
                            </p:stCondLst>
                            <p:childTnLst>
                              <p:par>
                                <p:cTn id="14" presetID="22" presetClass="entr" presetSubtype="4" fill="hold" nodeType="afterEffect">
                                  <p:stCondLst>
                                    <p:cond delay="0"/>
                                  </p:stCondLst>
                                  <p:childTnLst>
                                    <p:set>
                                      <p:cBhvr>
                                        <p:cTn id="15" dur="1" fill="hold">
                                          <p:stCondLst>
                                            <p:cond delay="0"/>
                                          </p:stCondLst>
                                        </p:cTn>
                                        <p:tgtEl>
                                          <p:spTgt spid="15425"/>
                                        </p:tgtEl>
                                        <p:attrNameLst>
                                          <p:attrName>style.visibility</p:attrName>
                                        </p:attrNameLst>
                                      </p:cBhvr>
                                      <p:to>
                                        <p:strVal val="visible"/>
                                      </p:to>
                                    </p:set>
                                    <p:animEffect transition="in" filter="wipe(down)">
                                      <p:cBhvr>
                                        <p:cTn id="16" dur="500"/>
                                        <p:tgtEl>
                                          <p:spTgt spid="15425"/>
                                        </p:tgtEl>
                                      </p:cBhvr>
                                    </p:animEffect>
                                  </p:childTnLst>
                                </p:cTn>
                              </p:par>
                            </p:childTnLst>
                          </p:cTn>
                        </p:par>
                        <p:par>
                          <p:cTn id="17" fill="hold" nodeType="afterGroup">
                            <p:stCondLst>
                              <p:cond delay="1500"/>
                            </p:stCondLst>
                            <p:childTnLst>
                              <p:par>
                                <p:cTn id="18" presetID="1" presetClass="entr" presetSubtype="0" fill="hold" grpId="0" nodeType="afterEffect">
                                  <p:stCondLst>
                                    <p:cond delay="0"/>
                                  </p:stCondLst>
                                  <p:childTnLst>
                                    <p:set>
                                      <p:cBhvr>
                                        <p:cTn id="19" dur="1" fill="hold">
                                          <p:stCondLst>
                                            <p:cond delay="0"/>
                                          </p:stCondLst>
                                        </p:cTn>
                                        <p:tgtEl>
                                          <p:spTgt spid="3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10229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8"/>
                </p:tgtEl>
              </p:cMediaNode>
            </p:audio>
          </p:childTnLst>
        </p:cTn>
      </p:par>
    </p:tnLst>
    <p:bldLst>
      <p:bldP spid="33" grpId="0"/>
      <p:bldP spid="36" grpId="0"/>
      <p:bldP spid="3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9">
            <a:extLst>
              <a:ext uri="{FF2B5EF4-FFF2-40B4-BE49-F238E27FC236}">
                <a16:creationId xmlns:a16="http://schemas.microsoft.com/office/drawing/2014/main" id="{3805E3D1-8D70-431C-8BB3-E3AD639760CA}"/>
              </a:ext>
            </a:extLst>
          </p:cNvPr>
          <p:cNvGrpSpPr>
            <a:grpSpLocks/>
          </p:cNvGrpSpPr>
          <p:nvPr/>
        </p:nvGrpSpPr>
        <p:grpSpPr bwMode="auto">
          <a:xfrm>
            <a:off x="1981200" y="1371600"/>
            <a:ext cx="5599113" cy="4087813"/>
            <a:chOff x="625475" y="1752600"/>
            <a:chExt cx="5599113" cy="4087813"/>
          </a:xfrm>
        </p:grpSpPr>
        <p:sp>
          <p:nvSpPr>
            <p:cNvPr id="31775" name="Line 6">
              <a:extLst>
                <a:ext uri="{FF2B5EF4-FFF2-40B4-BE49-F238E27FC236}">
                  <a16:creationId xmlns:a16="http://schemas.microsoft.com/office/drawing/2014/main" id="{E8327A0F-273D-47D1-B70B-AD0FDA8333DA}"/>
                </a:ext>
              </a:extLst>
            </p:cNvPr>
            <p:cNvSpPr>
              <a:spLocks noChangeShapeType="1"/>
            </p:cNvSpPr>
            <p:nvPr/>
          </p:nvSpPr>
          <p:spPr bwMode="auto">
            <a:xfrm>
              <a:off x="685801" y="1828800"/>
              <a:ext cx="5334000"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grpSp>
          <p:nvGrpSpPr>
            <p:cNvPr id="31776" name="Group 72">
              <a:extLst>
                <a:ext uri="{FF2B5EF4-FFF2-40B4-BE49-F238E27FC236}">
                  <a16:creationId xmlns:a16="http://schemas.microsoft.com/office/drawing/2014/main" id="{111FEC4F-4C65-409D-AC61-3FC7EB55A8EC}"/>
                </a:ext>
              </a:extLst>
            </p:cNvPr>
            <p:cNvGrpSpPr>
              <a:grpSpLocks/>
            </p:cNvGrpSpPr>
            <p:nvPr/>
          </p:nvGrpSpPr>
          <p:grpSpPr bwMode="auto">
            <a:xfrm>
              <a:off x="625475" y="1752600"/>
              <a:ext cx="5599113" cy="4087813"/>
              <a:chOff x="2583" y="1036"/>
              <a:chExt cx="3527" cy="2575"/>
            </a:xfrm>
          </p:grpSpPr>
          <p:grpSp>
            <p:nvGrpSpPr>
              <p:cNvPr id="31778" name="Group 69">
                <a:extLst>
                  <a:ext uri="{FF2B5EF4-FFF2-40B4-BE49-F238E27FC236}">
                    <a16:creationId xmlns:a16="http://schemas.microsoft.com/office/drawing/2014/main" id="{D2CA0164-42B1-4EA2-9C4D-6589F53F3CA6}"/>
                  </a:ext>
                </a:extLst>
              </p:cNvPr>
              <p:cNvGrpSpPr>
                <a:grpSpLocks/>
              </p:cNvGrpSpPr>
              <p:nvPr/>
            </p:nvGrpSpPr>
            <p:grpSpPr bwMode="auto">
              <a:xfrm>
                <a:off x="2583" y="1084"/>
                <a:ext cx="3464" cy="2527"/>
                <a:chOff x="2566" y="1084"/>
                <a:chExt cx="2661" cy="2527"/>
              </a:xfrm>
            </p:grpSpPr>
            <p:grpSp>
              <p:nvGrpSpPr>
                <p:cNvPr id="31782" name="Group 5">
                  <a:extLst>
                    <a:ext uri="{FF2B5EF4-FFF2-40B4-BE49-F238E27FC236}">
                      <a16:creationId xmlns:a16="http://schemas.microsoft.com/office/drawing/2014/main" id="{220DD4D2-EF2A-44E7-8F81-CA92390A8FBB}"/>
                    </a:ext>
                  </a:extLst>
                </p:cNvPr>
                <p:cNvGrpSpPr>
                  <a:grpSpLocks/>
                </p:cNvGrpSpPr>
                <p:nvPr/>
              </p:nvGrpSpPr>
              <p:grpSpPr bwMode="auto">
                <a:xfrm>
                  <a:off x="2566" y="1420"/>
                  <a:ext cx="2661" cy="2178"/>
                  <a:chOff x="2698" y="1132"/>
                  <a:chExt cx="3227" cy="2178"/>
                </a:xfrm>
              </p:grpSpPr>
              <p:sp>
                <p:nvSpPr>
                  <p:cNvPr id="31791" name="Line 6">
                    <a:extLst>
                      <a:ext uri="{FF2B5EF4-FFF2-40B4-BE49-F238E27FC236}">
                        <a16:creationId xmlns:a16="http://schemas.microsoft.com/office/drawing/2014/main" id="{6D74A9F7-29D2-4759-B27D-B2326590CFFB}"/>
                      </a:ext>
                    </a:extLst>
                  </p:cNvPr>
                  <p:cNvSpPr>
                    <a:spLocks noChangeShapeType="1"/>
                  </p:cNvSpPr>
                  <p:nvPr/>
                </p:nvSpPr>
                <p:spPr bwMode="auto">
                  <a:xfrm>
                    <a:off x="2708" y="1132"/>
                    <a:ext cx="3173"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92" name="Line 7">
                    <a:extLst>
                      <a:ext uri="{FF2B5EF4-FFF2-40B4-BE49-F238E27FC236}">
                        <a16:creationId xmlns:a16="http://schemas.microsoft.com/office/drawing/2014/main" id="{D30F56B5-059C-476F-B73F-3D9408C574BE}"/>
                      </a:ext>
                    </a:extLst>
                  </p:cNvPr>
                  <p:cNvSpPr>
                    <a:spLocks noChangeShapeType="1"/>
                  </p:cNvSpPr>
                  <p:nvPr/>
                </p:nvSpPr>
                <p:spPr bwMode="auto">
                  <a:xfrm>
                    <a:off x="2706" y="1558"/>
                    <a:ext cx="3173"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93" name="Line 8">
                    <a:extLst>
                      <a:ext uri="{FF2B5EF4-FFF2-40B4-BE49-F238E27FC236}">
                        <a16:creationId xmlns:a16="http://schemas.microsoft.com/office/drawing/2014/main" id="{0B5D9407-20E1-403A-8366-BB8EECF9F254}"/>
                      </a:ext>
                    </a:extLst>
                  </p:cNvPr>
                  <p:cNvSpPr>
                    <a:spLocks noChangeShapeType="1"/>
                  </p:cNvSpPr>
                  <p:nvPr/>
                </p:nvSpPr>
                <p:spPr bwMode="auto">
                  <a:xfrm>
                    <a:off x="2733" y="1996"/>
                    <a:ext cx="3144"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94" name="Line 9">
                    <a:extLst>
                      <a:ext uri="{FF2B5EF4-FFF2-40B4-BE49-F238E27FC236}">
                        <a16:creationId xmlns:a16="http://schemas.microsoft.com/office/drawing/2014/main" id="{28CBE249-D7AE-4978-ADD4-24F43CDE53C1}"/>
                      </a:ext>
                    </a:extLst>
                  </p:cNvPr>
                  <p:cNvSpPr>
                    <a:spLocks noChangeShapeType="1"/>
                  </p:cNvSpPr>
                  <p:nvPr/>
                </p:nvSpPr>
                <p:spPr bwMode="auto">
                  <a:xfrm>
                    <a:off x="2733" y="2428"/>
                    <a:ext cx="3142" cy="6"/>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95" name="Line 10">
                    <a:extLst>
                      <a:ext uri="{FF2B5EF4-FFF2-40B4-BE49-F238E27FC236}">
                        <a16:creationId xmlns:a16="http://schemas.microsoft.com/office/drawing/2014/main" id="{317D28E9-90B9-485E-89F3-C752C2D9CD19}"/>
                      </a:ext>
                    </a:extLst>
                  </p:cNvPr>
                  <p:cNvSpPr>
                    <a:spLocks noChangeShapeType="1"/>
                  </p:cNvSpPr>
                  <p:nvPr/>
                </p:nvSpPr>
                <p:spPr bwMode="auto">
                  <a:xfrm>
                    <a:off x="2733" y="2860"/>
                    <a:ext cx="3140" cy="12"/>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96" name="Line 11">
                    <a:extLst>
                      <a:ext uri="{FF2B5EF4-FFF2-40B4-BE49-F238E27FC236}">
                        <a16:creationId xmlns:a16="http://schemas.microsoft.com/office/drawing/2014/main" id="{61AF3A6B-EAE0-4FB8-A957-A60DD1E70133}"/>
                      </a:ext>
                    </a:extLst>
                  </p:cNvPr>
                  <p:cNvSpPr>
                    <a:spLocks noChangeShapeType="1"/>
                  </p:cNvSpPr>
                  <p:nvPr/>
                </p:nvSpPr>
                <p:spPr bwMode="auto">
                  <a:xfrm>
                    <a:off x="2698" y="3310"/>
                    <a:ext cx="3227"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grpSp>
            <p:grpSp>
              <p:nvGrpSpPr>
                <p:cNvPr id="31783" name="Group 68">
                  <a:extLst>
                    <a:ext uri="{FF2B5EF4-FFF2-40B4-BE49-F238E27FC236}">
                      <a16:creationId xmlns:a16="http://schemas.microsoft.com/office/drawing/2014/main" id="{BDC8D2B6-C2F0-4FE4-833F-6CE7C9133027}"/>
                    </a:ext>
                  </a:extLst>
                </p:cNvPr>
                <p:cNvGrpSpPr>
                  <a:grpSpLocks/>
                </p:cNvGrpSpPr>
                <p:nvPr/>
              </p:nvGrpSpPr>
              <p:grpSpPr bwMode="auto">
                <a:xfrm>
                  <a:off x="2890" y="1084"/>
                  <a:ext cx="1958" cy="2527"/>
                  <a:chOff x="2890" y="1084"/>
                  <a:chExt cx="1958" cy="2527"/>
                </a:xfrm>
              </p:grpSpPr>
              <p:sp>
                <p:nvSpPr>
                  <p:cNvPr id="31784" name="Line 13">
                    <a:extLst>
                      <a:ext uri="{FF2B5EF4-FFF2-40B4-BE49-F238E27FC236}">
                        <a16:creationId xmlns:a16="http://schemas.microsoft.com/office/drawing/2014/main" id="{322CD4CC-EB4A-437E-8ED3-E7C5D7871C04}"/>
                      </a:ext>
                    </a:extLst>
                  </p:cNvPr>
                  <p:cNvSpPr>
                    <a:spLocks noChangeShapeType="1"/>
                  </p:cNvSpPr>
                  <p:nvPr/>
                </p:nvSpPr>
                <p:spPr bwMode="auto">
                  <a:xfrm>
                    <a:off x="2890" y="1084"/>
                    <a:ext cx="2"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85" name="Line 14">
                    <a:extLst>
                      <a:ext uri="{FF2B5EF4-FFF2-40B4-BE49-F238E27FC236}">
                        <a16:creationId xmlns:a16="http://schemas.microsoft.com/office/drawing/2014/main" id="{432608D9-3E97-4D1F-A12C-38E0D95B21BC}"/>
                      </a:ext>
                    </a:extLst>
                  </p:cNvPr>
                  <p:cNvSpPr>
                    <a:spLocks noChangeShapeType="1"/>
                  </p:cNvSpPr>
                  <p:nvPr/>
                </p:nvSpPr>
                <p:spPr bwMode="auto">
                  <a:xfrm>
                    <a:off x="3185" y="1084"/>
                    <a:ext cx="2"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86" name="Line 15">
                    <a:extLst>
                      <a:ext uri="{FF2B5EF4-FFF2-40B4-BE49-F238E27FC236}">
                        <a16:creationId xmlns:a16="http://schemas.microsoft.com/office/drawing/2014/main" id="{265A2325-7836-4D9B-BB0C-84CE307B6D8F}"/>
                      </a:ext>
                    </a:extLst>
                  </p:cNvPr>
                  <p:cNvSpPr>
                    <a:spLocks noChangeShapeType="1"/>
                  </p:cNvSpPr>
                  <p:nvPr/>
                </p:nvSpPr>
                <p:spPr bwMode="auto">
                  <a:xfrm>
                    <a:off x="3517" y="1084"/>
                    <a:ext cx="2"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87" name="Line 16">
                    <a:extLst>
                      <a:ext uri="{FF2B5EF4-FFF2-40B4-BE49-F238E27FC236}">
                        <a16:creationId xmlns:a16="http://schemas.microsoft.com/office/drawing/2014/main" id="{FFA6A277-CF9B-4EB7-89C2-DEA541CF268F}"/>
                      </a:ext>
                    </a:extLst>
                  </p:cNvPr>
                  <p:cNvSpPr>
                    <a:spLocks noChangeShapeType="1"/>
                  </p:cNvSpPr>
                  <p:nvPr/>
                </p:nvSpPr>
                <p:spPr bwMode="auto">
                  <a:xfrm>
                    <a:off x="3849" y="1084"/>
                    <a:ext cx="3"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88" name="Line 17">
                    <a:extLst>
                      <a:ext uri="{FF2B5EF4-FFF2-40B4-BE49-F238E27FC236}">
                        <a16:creationId xmlns:a16="http://schemas.microsoft.com/office/drawing/2014/main" id="{E602CDFF-13E3-4EAD-A1DD-4D9B523F153B}"/>
                      </a:ext>
                    </a:extLst>
                  </p:cNvPr>
                  <p:cNvSpPr>
                    <a:spLocks noChangeShapeType="1"/>
                  </p:cNvSpPr>
                  <p:nvPr/>
                </p:nvSpPr>
                <p:spPr bwMode="auto">
                  <a:xfrm>
                    <a:off x="4181" y="1084"/>
                    <a:ext cx="3"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89" name="Line 18">
                    <a:extLst>
                      <a:ext uri="{FF2B5EF4-FFF2-40B4-BE49-F238E27FC236}">
                        <a16:creationId xmlns:a16="http://schemas.microsoft.com/office/drawing/2014/main" id="{7DAABEB9-4CA0-4285-ACF1-B09A2BC6DE3A}"/>
                      </a:ext>
                    </a:extLst>
                  </p:cNvPr>
                  <p:cNvSpPr>
                    <a:spLocks noChangeShapeType="1"/>
                  </p:cNvSpPr>
                  <p:nvPr/>
                </p:nvSpPr>
                <p:spPr bwMode="auto">
                  <a:xfrm>
                    <a:off x="4513" y="1084"/>
                    <a:ext cx="3"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90" name="Line 19">
                    <a:extLst>
                      <a:ext uri="{FF2B5EF4-FFF2-40B4-BE49-F238E27FC236}">
                        <a16:creationId xmlns:a16="http://schemas.microsoft.com/office/drawing/2014/main" id="{79F9D6C1-9889-473A-BFD8-E9F4599D845A}"/>
                      </a:ext>
                    </a:extLst>
                  </p:cNvPr>
                  <p:cNvSpPr>
                    <a:spLocks noChangeShapeType="1"/>
                  </p:cNvSpPr>
                  <p:nvPr/>
                </p:nvSpPr>
                <p:spPr bwMode="auto">
                  <a:xfrm>
                    <a:off x="4844" y="1084"/>
                    <a:ext cx="4"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grpSp>
          </p:grpSp>
          <p:grpSp>
            <p:nvGrpSpPr>
              <p:cNvPr id="31779" name="Group 22">
                <a:extLst>
                  <a:ext uri="{FF2B5EF4-FFF2-40B4-BE49-F238E27FC236}">
                    <a16:creationId xmlns:a16="http://schemas.microsoft.com/office/drawing/2014/main" id="{ED22A267-980A-4405-BD33-D5DAB1145A77}"/>
                  </a:ext>
                </a:extLst>
              </p:cNvPr>
              <p:cNvGrpSpPr>
                <a:grpSpLocks/>
              </p:cNvGrpSpPr>
              <p:nvPr/>
            </p:nvGrpSpPr>
            <p:grpSpPr bwMode="auto">
              <a:xfrm>
                <a:off x="2606" y="1036"/>
                <a:ext cx="3504" cy="2544"/>
                <a:chOff x="2169" y="588"/>
                <a:chExt cx="3504" cy="2872"/>
              </a:xfrm>
            </p:grpSpPr>
            <p:sp>
              <p:nvSpPr>
                <p:cNvPr id="31780" name="Line 23">
                  <a:extLst>
                    <a:ext uri="{FF2B5EF4-FFF2-40B4-BE49-F238E27FC236}">
                      <a16:creationId xmlns:a16="http://schemas.microsoft.com/office/drawing/2014/main" id="{218835B9-E25E-44F2-B0BE-100B5E7F174F}"/>
                    </a:ext>
                  </a:extLst>
                </p:cNvPr>
                <p:cNvSpPr>
                  <a:spLocks noChangeShapeType="1"/>
                </p:cNvSpPr>
                <p:nvPr/>
              </p:nvSpPr>
              <p:spPr bwMode="auto">
                <a:xfrm>
                  <a:off x="2169" y="588"/>
                  <a:ext cx="15" cy="287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1781" name="Line 24">
                  <a:extLst>
                    <a:ext uri="{FF2B5EF4-FFF2-40B4-BE49-F238E27FC236}">
                      <a16:creationId xmlns:a16="http://schemas.microsoft.com/office/drawing/2014/main" id="{1305CE69-C54F-4087-85DA-DED3C58998EE}"/>
                    </a:ext>
                  </a:extLst>
                </p:cNvPr>
                <p:cNvSpPr>
                  <a:spLocks noChangeShapeType="1"/>
                </p:cNvSpPr>
                <p:nvPr/>
              </p:nvSpPr>
              <p:spPr bwMode="auto">
                <a:xfrm flipV="1">
                  <a:off x="2184" y="3460"/>
                  <a:ext cx="348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dirty="0"/>
                </a:p>
              </p:txBody>
            </p:sp>
          </p:grpSp>
        </p:grpSp>
        <p:sp>
          <p:nvSpPr>
            <p:cNvPr id="31777" name="Line 19">
              <a:extLst>
                <a:ext uri="{FF2B5EF4-FFF2-40B4-BE49-F238E27FC236}">
                  <a16:creationId xmlns:a16="http://schemas.microsoft.com/office/drawing/2014/main" id="{3BBF0C77-5B3A-4C4A-8B5F-7A88DB39D056}"/>
                </a:ext>
              </a:extLst>
            </p:cNvPr>
            <p:cNvSpPr>
              <a:spLocks noChangeShapeType="1"/>
            </p:cNvSpPr>
            <p:nvPr/>
          </p:nvSpPr>
          <p:spPr bwMode="auto">
            <a:xfrm>
              <a:off x="6019800" y="1828800"/>
              <a:ext cx="0" cy="396240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grpSp>
      <p:sp>
        <p:nvSpPr>
          <p:cNvPr id="31747" name="Rectangle 5">
            <a:extLst>
              <a:ext uri="{FF2B5EF4-FFF2-40B4-BE49-F238E27FC236}">
                <a16:creationId xmlns:a16="http://schemas.microsoft.com/office/drawing/2014/main" id="{CE863A13-3C49-4701-B8C2-A73841D1568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dirty="0">
              <a:latin typeface="Dotum" panose="020B0600000101010101" pitchFamily="34" charset="-127"/>
            </a:endParaRPr>
          </a:p>
        </p:txBody>
      </p:sp>
      <p:sp>
        <p:nvSpPr>
          <p:cNvPr id="31748" name="Rectangle 2">
            <a:extLst>
              <a:ext uri="{FF2B5EF4-FFF2-40B4-BE49-F238E27FC236}">
                <a16:creationId xmlns:a16="http://schemas.microsoft.com/office/drawing/2014/main" id="{5985AA14-183E-4F65-9C91-2DFB4B24ED9E}"/>
              </a:ext>
            </a:extLst>
          </p:cNvPr>
          <p:cNvSpPr>
            <a:spLocks noGrp="1" noChangeArrowheads="1"/>
          </p:cNvSpPr>
          <p:nvPr>
            <p:ph type="title"/>
          </p:nvPr>
        </p:nvSpPr>
        <p:spPr>
          <a:xfrm>
            <a:off x="0" y="0"/>
            <a:ext cx="9144000" cy="838200"/>
          </a:xfrm>
        </p:spPr>
        <p:txBody>
          <a:bodyPr/>
          <a:lstStyle/>
          <a:p>
            <a:pPr eaLnBrk="1" hangingPunct="1"/>
            <a:r>
              <a:rPr lang="en-US" altLang="cs-CZ" sz="3600" b="1" dirty="0">
                <a:solidFill>
                  <a:schemeClr val="bg1"/>
                </a:solidFill>
                <a:latin typeface="Tahoma" panose="020B0604030504040204" pitchFamily="34" charset="0"/>
              </a:rPr>
              <a:t>Changes in Supply</a:t>
            </a:r>
          </a:p>
        </p:txBody>
      </p:sp>
      <p:sp>
        <p:nvSpPr>
          <p:cNvPr id="31749" name="Rectangle 4">
            <a:extLst>
              <a:ext uri="{FF2B5EF4-FFF2-40B4-BE49-F238E27FC236}">
                <a16:creationId xmlns:a16="http://schemas.microsoft.com/office/drawing/2014/main" id="{9AF5434A-2025-46CD-9D84-4ABDE325166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dirty="0"/>
          </a:p>
        </p:txBody>
      </p:sp>
      <p:sp>
        <p:nvSpPr>
          <p:cNvPr id="31750" name="Rectangle 5">
            <a:extLst>
              <a:ext uri="{FF2B5EF4-FFF2-40B4-BE49-F238E27FC236}">
                <a16:creationId xmlns:a16="http://schemas.microsoft.com/office/drawing/2014/main" id="{C07C04D4-FC3A-4DF7-9C27-42E9D263D5D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dirty="0">
                <a:solidFill>
                  <a:srgbClr val="FFFFFF"/>
                </a:solidFill>
              </a:rPr>
              <a:t>LO2</a:t>
            </a:r>
          </a:p>
        </p:txBody>
      </p:sp>
      <p:sp>
        <p:nvSpPr>
          <p:cNvPr id="29" name="Freeform 31">
            <a:extLst>
              <a:ext uri="{FF2B5EF4-FFF2-40B4-BE49-F238E27FC236}">
                <a16:creationId xmlns:a16="http://schemas.microsoft.com/office/drawing/2014/main" id="{B68F6F35-A8DA-4E58-8C18-C8F4C0EDB866}"/>
              </a:ext>
            </a:extLst>
          </p:cNvPr>
          <p:cNvSpPr>
            <a:spLocks/>
          </p:cNvSpPr>
          <p:nvPr/>
        </p:nvSpPr>
        <p:spPr bwMode="auto">
          <a:xfrm flipH="1">
            <a:off x="2346325" y="1752600"/>
            <a:ext cx="3657600" cy="3017838"/>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dirty="0"/>
          </a:p>
        </p:txBody>
      </p:sp>
      <p:grpSp>
        <p:nvGrpSpPr>
          <p:cNvPr id="8" name="Group 53">
            <a:extLst>
              <a:ext uri="{FF2B5EF4-FFF2-40B4-BE49-F238E27FC236}">
                <a16:creationId xmlns:a16="http://schemas.microsoft.com/office/drawing/2014/main" id="{18012EF0-64EF-42D7-A6BF-C826A632668B}"/>
              </a:ext>
            </a:extLst>
          </p:cNvPr>
          <p:cNvGrpSpPr>
            <a:grpSpLocks/>
          </p:cNvGrpSpPr>
          <p:nvPr/>
        </p:nvGrpSpPr>
        <p:grpSpPr bwMode="auto">
          <a:xfrm>
            <a:off x="1371600" y="1295400"/>
            <a:ext cx="695325" cy="4191000"/>
            <a:chOff x="15875" y="1676400"/>
            <a:chExt cx="695549" cy="4191545"/>
          </a:xfrm>
        </p:grpSpPr>
        <p:sp>
          <p:nvSpPr>
            <p:cNvPr id="31773" name="Text Box 24">
              <a:extLst>
                <a:ext uri="{FF2B5EF4-FFF2-40B4-BE49-F238E27FC236}">
                  <a16:creationId xmlns:a16="http://schemas.microsoft.com/office/drawing/2014/main" id="{F2DCE233-F0F1-424D-87D3-E34B7F0270DF}"/>
                </a:ext>
              </a:extLst>
            </p:cNvPr>
            <p:cNvSpPr txBox="1">
              <a:spLocks noChangeArrowheads="1"/>
            </p:cNvSpPr>
            <p:nvPr/>
          </p:nvSpPr>
          <p:spPr bwMode="auto">
            <a:xfrm>
              <a:off x="228600" y="1676400"/>
              <a:ext cx="482824" cy="4191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45000"/>
                </a:lnSpc>
                <a:spcBef>
                  <a:spcPct val="0"/>
                </a:spcBef>
                <a:buFontTx/>
                <a:buNone/>
              </a:pPr>
              <a:r>
                <a:rPr lang="en-US" altLang="cs-CZ" sz="1400" b="1" dirty="0"/>
                <a:t>$6 </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5</a:t>
              </a:r>
            </a:p>
            <a:p>
              <a:pPr eaLnBrk="1" hangingPunct="1">
                <a:lnSpc>
                  <a:spcPct val="145000"/>
                </a:lnSpc>
                <a:spcBef>
                  <a:spcPct val="0"/>
                </a:spcBef>
                <a:buFontTx/>
                <a:buNone/>
              </a:pPr>
              <a:r>
                <a:rPr lang="en-US" altLang="cs-CZ" sz="1400" b="1" dirty="0"/>
                <a:t>      </a:t>
              </a:r>
            </a:p>
            <a:p>
              <a:pPr eaLnBrk="1" hangingPunct="1">
                <a:lnSpc>
                  <a:spcPct val="145000"/>
                </a:lnSpc>
                <a:spcBef>
                  <a:spcPct val="0"/>
                </a:spcBef>
                <a:buFontTx/>
                <a:buNone/>
              </a:pPr>
              <a:r>
                <a:rPr lang="en-US" altLang="cs-CZ" sz="1400" b="1" dirty="0"/>
                <a:t>  4</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3</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2</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1</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0</a:t>
              </a:r>
            </a:p>
          </p:txBody>
        </p:sp>
        <p:sp>
          <p:nvSpPr>
            <p:cNvPr id="31774" name="Text Box 27">
              <a:extLst>
                <a:ext uri="{FF2B5EF4-FFF2-40B4-BE49-F238E27FC236}">
                  <a16:creationId xmlns:a16="http://schemas.microsoft.com/office/drawing/2014/main" id="{808BC062-D984-4A72-8B11-1FF9F7B6547D}"/>
                </a:ext>
              </a:extLst>
            </p:cNvPr>
            <p:cNvSpPr txBox="1">
              <a:spLocks noChangeArrowheads="1"/>
            </p:cNvSpPr>
            <p:nvPr/>
          </p:nvSpPr>
          <p:spPr bwMode="auto">
            <a:xfrm rot="-5400000">
              <a:off x="-765969" y="3829844"/>
              <a:ext cx="19002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Price (per bushel)</a:t>
              </a:r>
            </a:p>
          </p:txBody>
        </p:sp>
      </p:grpSp>
      <p:sp>
        <p:nvSpPr>
          <p:cNvPr id="33" name="Text Box 59">
            <a:extLst>
              <a:ext uri="{FF2B5EF4-FFF2-40B4-BE49-F238E27FC236}">
                <a16:creationId xmlns:a16="http://schemas.microsoft.com/office/drawing/2014/main" id="{7BE83C48-B7AD-4ADA-8AF4-B6CFA7C10A24}"/>
              </a:ext>
            </a:extLst>
          </p:cNvPr>
          <p:cNvSpPr txBox="1">
            <a:spLocks noChangeArrowheads="1"/>
          </p:cNvSpPr>
          <p:nvPr/>
        </p:nvSpPr>
        <p:spPr bwMode="auto">
          <a:xfrm>
            <a:off x="5775325" y="1447800"/>
            <a:ext cx="4079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dirty="0"/>
              <a:t>S</a:t>
            </a:r>
            <a:r>
              <a:rPr lang="en-US" altLang="cs-CZ" sz="1600" b="1" i="1" baseline="-25000" dirty="0"/>
              <a:t>1</a:t>
            </a:r>
          </a:p>
        </p:txBody>
      </p:sp>
      <p:grpSp>
        <p:nvGrpSpPr>
          <p:cNvPr id="9" name="Group 55">
            <a:extLst>
              <a:ext uri="{FF2B5EF4-FFF2-40B4-BE49-F238E27FC236}">
                <a16:creationId xmlns:a16="http://schemas.microsoft.com/office/drawing/2014/main" id="{484021DC-1675-4E66-82B4-D41E7A717F93}"/>
              </a:ext>
            </a:extLst>
          </p:cNvPr>
          <p:cNvGrpSpPr>
            <a:grpSpLocks/>
          </p:cNvGrpSpPr>
          <p:nvPr/>
        </p:nvGrpSpPr>
        <p:grpSpPr bwMode="auto">
          <a:xfrm>
            <a:off x="1965325" y="5410200"/>
            <a:ext cx="6096000" cy="642938"/>
            <a:chOff x="609600" y="5791200"/>
            <a:chExt cx="6096000" cy="642938"/>
          </a:xfrm>
        </p:grpSpPr>
        <p:sp>
          <p:nvSpPr>
            <p:cNvPr id="31771" name="Text Box 26">
              <a:extLst>
                <a:ext uri="{FF2B5EF4-FFF2-40B4-BE49-F238E27FC236}">
                  <a16:creationId xmlns:a16="http://schemas.microsoft.com/office/drawing/2014/main" id="{E5F796F8-3033-4724-A761-33C0BC5C5214}"/>
                </a:ext>
              </a:extLst>
            </p:cNvPr>
            <p:cNvSpPr txBox="1">
              <a:spLocks noChangeArrowheads="1"/>
            </p:cNvSpPr>
            <p:nvPr/>
          </p:nvSpPr>
          <p:spPr bwMode="auto">
            <a:xfrm>
              <a:off x="609600" y="6096000"/>
              <a:ext cx="51704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Quantity supplied (thousands of bushels per week)</a:t>
              </a:r>
            </a:p>
          </p:txBody>
        </p:sp>
        <p:sp>
          <p:nvSpPr>
            <p:cNvPr id="31772" name="Rectangle 33">
              <a:extLst>
                <a:ext uri="{FF2B5EF4-FFF2-40B4-BE49-F238E27FC236}">
                  <a16:creationId xmlns:a16="http://schemas.microsoft.com/office/drawing/2014/main" id="{800CCAE4-9F11-4F28-8517-C075BAE43011}"/>
                </a:ext>
              </a:extLst>
            </p:cNvPr>
            <p:cNvSpPr>
              <a:spLocks noChangeArrowheads="1"/>
            </p:cNvSpPr>
            <p:nvPr/>
          </p:nvSpPr>
          <p:spPr bwMode="auto">
            <a:xfrm>
              <a:off x="1135063" y="5791200"/>
              <a:ext cx="557053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dirty="0"/>
                <a:t>2       4         6         8        10       12         14     16      </a:t>
              </a:r>
            </a:p>
          </p:txBody>
        </p:sp>
      </p:grpSp>
      <p:sp>
        <p:nvSpPr>
          <p:cNvPr id="35" name="Text Box 57">
            <a:extLst>
              <a:ext uri="{FF2B5EF4-FFF2-40B4-BE49-F238E27FC236}">
                <a16:creationId xmlns:a16="http://schemas.microsoft.com/office/drawing/2014/main" id="{7ED7EA0D-61FA-4229-B0FE-661DFD73A48C}"/>
              </a:ext>
            </a:extLst>
          </p:cNvPr>
          <p:cNvSpPr txBox="1">
            <a:spLocks noChangeArrowheads="1"/>
          </p:cNvSpPr>
          <p:nvPr/>
        </p:nvSpPr>
        <p:spPr bwMode="auto">
          <a:xfrm>
            <a:off x="1844675" y="914400"/>
            <a:ext cx="319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P</a:t>
            </a:r>
          </a:p>
        </p:txBody>
      </p:sp>
      <p:sp>
        <p:nvSpPr>
          <p:cNvPr id="36" name="Text Box 58">
            <a:extLst>
              <a:ext uri="{FF2B5EF4-FFF2-40B4-BE49-F238E27FC236}">
                <a16:creationId xmlns:a16="http://schemas.microsoft.com/office/drawing/2014/main" id="{BD8B7725-67A5-40BB-A2FF-260DFBEDCCD4}"/>
              </a:ext>
            </a:extLst>
          </p:cNvPr>
          <p:cNvSpPr txBox="1">
            <a:spLocks noChangeArrowheads="1"/>
          </p:cNvSpPr>
          <p:nvPr/>
        </p:nvSpPr>
        <p:spPr bwMode="auto">
          <a:xfrm>
            <a:off x="7566025" y="5302250"/>
            <a:ext cx="342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Q</a:t>
            </a:r>
          </a:p>
        </p:txBody>
      </p:sp>
      <p:sp>
        <p:nvSpPr>
          <p:cNvPr id="37" name="Freeform 31">
            <a:extLst>
              <a:ext uri="{FF2B5EF4-FFF2-40B4-BE49-F238E27FC236}">
                <a16:creationId xmlns:a16="http://schemas.microsoft.com/office/drawing/2014/main" id="{ADC6F62C-235F-4708-B8CC-5809A3992BE0}"/>
              </a:ext>
            </a:extLst>
          </p:cNvPr>
          <p:cNvSpPr>
            <a:spLocks/>
          </p:cNvSpPr>
          <p:nvPr/>
        </p:nvSpPr>
        <p:spPr bwMode="auto">
          <a:xfrm flipH="1">
            <a:off x="3048000" y="2590800"/>
            <a:ext cx="3475038" cy="2560638"/>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dirty="0"/>
          </a:p>
        </p:txBody>
      </p:sp>
      <p:sp>
        <p:nvSpPr>
          <p:cNvPr id="38" name="Text Box 59">
            <a:extLst>
              <a:ext uri="{FF2B5EF4-FFF2-40B4-BE49-F238E27FC236}">
                <a16:creationId xmlns:a16="http://schemas.microsoft.com/office/drawing/2014/main" id="{D4F0892F-77D7-4A69-9E50-4E6CEE65E796}"/>
              </a:ext>
            </a:extLst>
          </p:cNvPr>
          <p:cNvSpPr txBox="1">
            <a:spLocks noChangeArrowheads="1"/>
          </p:cNvSpPr>
          <p:nvPr/>
        </p:nvSpPr>
        <p:spPr bwMode="auto">
          <a:xfrm>
            <a:off x="6384925" y="2328863"/>
            <a:ext cx="407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dirty="0"/>
              <a:t>S</a:t>
            </a:r>
            <a:r>
              <a:rPr lang="en-US" altLang="cs-CZ" sz="1600" b="1" i="1" baseline="-25000" dirty="0"/>
              <a:t>2</a:t>
            </a:r>
          </a:p>
        </p:txBody>
      </p:sp>
      <p:sp>
        <p:nvSpPr>
          <p:cNvPr id="39" name="Freeform 31">
            <a:extLst>
              <a:ext uri="{FF2B5EF4-FFF2-40B4-BE49-F238E27FC236}">
                <a16:creationId xmlns:a16="http://schemas.microsoft.com/office/drawing/2014/main" id="{C567FA72-CDB8-4B3D-BE88-777D121316E5}"/>
              </a:ext>
            </a:extLst>
          </p:cNvPr>
          <p:cNvSpPr>
            <a:spLocks/>
          </p:cNvSpPr>
          <p:nvPr/>
        </p:nvSpPr>
        <p:spPr bwMode="auto">
          <a:xfrm rot="21360000" flipH="1">
            <a:off x="2201863" y="1630363"/>
            <a:ext cx="3121025" cy="2230437"/>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dirty="0"/>
          </a:p>
        </p:txBody>
      </p:sp>
      <p:sp>
        <p:nvSpPr>
          <p:cNvPr id="40" name="Text Box 59">
            <a:extLst>
              <a:ext uri="{FF2B5EF4-FFF2-40B4-BE49-F238E27FC236}">
                <a16:creationId xmlns:a16="http://schemas.microsoft.com/office/drawing/2014/main" id="{95EC3594-AE56-47AC-9CD9-1406CD8ADBB0}"/>
              </a:ext>
            </a:extLst>
          </p:cNvPr>
          <p:cNvSpPr txBox="1">
            <a:spLocks noChangeArrowheads="1"/>
          </p:cNvSpPr>
          <p:nvPr/>
        </p:nvSpPr>
        <p:spPr bwMode="auto">
          <a:xfrm>
            <a:off x="4681538" y="1447800"/>
            <a:ext cx="4079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dirty="0"/>
              <a:t>S</a:t>
            </a:r>
            <a:r>
              <a:rPr lang="en-US" altLang="cs-CZ" sz="1600" b="1" i="1" baseline="-25000" dirty="0"/>
              <a:t>3</a:t>
            </a:r>
          </a:p>
        </p:txBody>
      </p:sp>
      <p:sp>
        <p:nvSpPr>
          <p:cNvPr id="45" name="Right Arrow 44">
            <a:extLst>
              <a:ext uri="{FF2B5EF4-FFF2-40B4-BE49-F238E27FC236}">
                <a16:creationId xmlns:a16="http://schemas.microsoft.com/office/drawing/2014/main" id="{3C2B98C1-4D48-4143-B3DC-7D4F468B320C}"/>
              </a:ext>
            </a:extLst>
          </p:cNvPr>
          <p:cNvSpPr/>
          <p:nvPr/>
        </p:nvSpPr>
        <p:spPr>
          <a:xfrm>
            <a:off x="4868863" y="3200400"/>
            <a:ext cx="639762" cy="365125"/>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5406" name="TextBox 45">
            <a:extLst>
              <a:ext uri="{FF2B5EF4-FFF2-40B4-BE49-F238E27FC236}">
                <a16:creationId xmlns:a16="http://schemas.microsoft.com/office/drawing/2014/main" id="{F4E2B2BC-4A6A-4962-A7E4-4F14083F7EE2}"/>
              </a:ext>
            </a:extLst>
          </p:cNvPr>
          <p:cNvSpPr txBox="1">
            <a:spLocks noChangeArrowheads="1"/>
          </p:cNvSpPr>
          <p:nvPr/>
        </p:nvSpPr>
        <p:spPr bwMode="auto">
          <a:xfrm>
            <a:off x="5562600" y="4343400"/>
            <a:ext cx="12795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dirty="0"/>
              <a:t>Increase</a:t>
            </a:r>
          </a:p>
          <a:p>
            <a:pPr eaLnBrk="1" hangingPunct="1">
              <a:spcBef>
                <a:spcPct val="0"/>
              </a:spcBef>
              <a:buFontTx/>
              <a:buNone/>
            </a:pPr>
            <a:r>
              <a:rPr lang="en-US" altLang="cs-CZ" sz="1800" b="1" dirty="0"/>
              <a:t>in supply</a:t>
            </a:r>
          </a:p>
        </p:txBody>
      </p:sp>
      <p:sp>
        <p:nvSpPr>
          <p:cNvPr id="15407" name="Rectangle 46">
            <a:extLst>
              <a:ext uri="{FF2B5EF4-FFF2-40B4-BE49-F238E27FC236}">
                <a16:creationId xmlns:a16="http://schemas.microsoft.com/office/drawing/2014/main" id="{AF73DDC5-C2C3-4033-A548-8EBE28F1EE8F}"/>
              </a:ext>
            </a:extLst>
          </p:cNvPr>
          <p:cNvSpPr>
            <a:spLocks noChangeArrowheads="1"/>
          </p:cNvSpPr>
          <p:nvPr/>
        </p:nvSpPr>
        <p:spPr bwMode="auto">
          <a:xfrm>
            <a:off x="2270125" y="2286000"/>
            <a:ext cx="1262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dirty="0"/>
              <a:t>Decrease</a:t>
            </a:r>
          </a:p>
          <a:p>
            <a:pPr eaLnBrk="1" hangingPunct="1">
              <a:spcBef>
                <a:spcPct val="0"/>
              </a:spcBef>
              <a:buFontTx/>
              <a:buNone/>
            </a:pPr>
            <a:r>
              <a:rPr lang="en-US" altLang="cs-CZ" sz="1800" b="1" dirty="0"/>
              <a:t> in supply</a:t>
            </a:r>
          </a:p>
        </p:txBody>
      </p:sp>
      <p:cxnSp>
        <p:nvCxnSpPr>
          <p:cNvPr id="49" name="Straight Connector 48">
            <a:extLst>
              <a:ext uri="{FF2B5EF4-FFF2-40B4-BE49-F238E27FC236}">
                <a16:creationId xmlns:a16="http://schemas.microsoft.com/office/drawing/2014/main" id="{4D2B892D-D898-4B13-8C59-B3C923244C61}"/>
              </a:ext>
            </a:extLst>
          </p:cNvPr>
          <p:cNvCxnSpPr>
            <a:cxnSpLocks noChangeAspect="1"/>
          </p:cNvCxnSpPr>
          <p:nvPr/>
        </p:nvCxnSpPr>
        <p:spPr>
          <a:xfrm rot="17460000" flipH="1">
            <a:off x="2909094" y="2983706"/>
            <a:ext cx="439738" cy="36512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1" name="Right Arrow 50">
            <a:extLst>
              <a:ext uri="{FF2B5EF4-FFF2-40B4-BE49-F238E27FC236}">
                <a16:creationId xmlns:a16="http://schemas.microsoft.com/office/drawing/2014/main" id="{510F9630-AC4C-478C-9628-2F338AF5BC22}"/>
              </a:ext>
            </a:extLst>
          </p:cNvPr>
          <p:cNvSpPr/>
          <p:nvPr/>
        </p:nvSpPr>
        <p:spPr>
          <a:xfrm flipH="1">
            <a:off x="4327525" y="2590800"/>
            <a:ext cx="639763" cy="365125"/>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2" name="Right Arrow 51">
            <a:extLst>
              <a:ext uri="{FF2B5EF4-FFF2-40B4-BE49-F238E27FC236}">
                <a16:creationId xmlns:a16="http://schemas.microsoft.com/office/drawing/2014/main" id="{BE6E9E10-9614-4FEC-A216-152432494D68}"/>
              </a:ext>
            </a:extLst>
          </p:cNvPr>
          <p:cNvSpPr/>
          <p:nvPr/>
        </p:nvSpPr>
        <p:spPr>
          <a:xfrm>
            <a:off x="3794125" y="4054475"/>
            <a:ext cx="639763" cy="365125"/>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3" name="Right Arrow 52">
            <a:extLst>
              <a:ext uri="{FF2B5EF4-FFF2-40B4-BE49-F238E27FC236}">
                <a16:creationId xmlns:a16="http://schemas.microsoft.com/office/drawing/2014/main" id="{7FAF8099-7885-4499-BE4D-DD5114956A3B}"/>
              </a:ext>
            </a:extLst>
          </p:cNvPr>
          <p:cNvSpPr/>
          <p:nvPr/>
        </p:nvSpPr>
        <p:spPr>
          <a:xfrm flipH="1">
            <a:off x="3230563" y="3444875"/>
            <a:ext cx="639762" cy="365125"/>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cxnSp>
        <p:nvCxnSpPr>
          <p:cNvPr id="55" name="Straight Connector 54">
            <a:extLst>
              <a:ext uri="{FF2B5EF4-FFF2-40B4-BE49-F238E27FC236}">
                <a16:creationId xmlns:a16="http://schemas.microsoft.com/office/drawing/2014/main" id="{146786CC-B6AC-4999-9631-F966BB771DDB}"/>
              </a:ext>
            </a:extLst>
          </p:cNvPr>
          <p:cNvCxnSpPr/>
          <p:nvPr/>
        </p:nvCxnSpPr>
        <p:spPr>
          <a:xfrm rot="16620000" flipV="1">
            <a:off x="5154613" y="4054475"/>
            <a:ext cx="457200" cy="381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769" name="Text Box 11">
            <a:extLst>
              <a:ext uri="{FF2B5EF4-FFF2-40B4-BE49-F238E27FC236}">
                <a16:creationId xmlns:a16="http://schemas.microsoft.com/office/drawing/2014/main" id="{93144278-516A-4B45-8E54-9294CB8643C3}"/>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dirty="0">
                <a:solidFill>
                  <a:schemeClr val="bg1"/>
                </a:solidFill>
                <a:cs typeface="Arial" panose="020B0604020202020204" pitchFamily="34" charset="0"/>
              </a:rPr>
              <a:t>3-</a:t>
            </a:r>
            <a:fld id="{28286B11-C830-47A5-AE05-F367901F235F}" type="slidenum">
              <a:rPr lang="en-US" altLang="cs-CZ" sz="1400">
                <a:solidFill>
                  <a:schemeClr val="bg1"/>
                </a:solidFill>
                <a:cs typeface="Arial" panose="020B0604020202020204" pitchFamily="34" charset="0"/>
              </a:rPr>
              <a:pPr eaLnBrk="1" hangingPunct="1">
                <a:spcBef>
                  <a:spcPct val="0"/>
                </a:spcBef>
                <a:buFontTx/>
                <a:buNone/>
              </a:pPr>
              <a:t>15</a:t>
            </a:fld>
            <a:endParaRPr lang="en-US" altLang="cs-CZ" sz="1400" dirty="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713BC93D-76AE-4C25-BDA2-84CD3D89B81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152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1000"/>
                                        <p:tgtEl>
                                          <p:spTgt spid="8"/>
                                        </p:tgtEl>
                                      </p:cBhvr>
                                    </p:animEffect>
                                  </p:childTnLst>
                                </p:cTn>
                              </p:par>
                            </p:childTnLst>
                          </p:cTn>
                        </p:par>
                        <p:par>
                          <p:cTn id="13" fill="hold" nodeType="afterGroup">
                            <p:stCondLst>
                              <p:cond delay="2000"/>
                            </p:stCondLst>
                            <p:childTnLst>
                              <p:par>
                                <p:cTn id="14" presetID="2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1000"/>
                                        <p:tgtEl>
                                          <p:spTgt spid="9"/>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par>
                          <p:cTn id="21" fill="hold" nodeType="afterGroup">
                            <p:stCondLst>
                              <p:cond delay="3000"/>
                            </p:stCondLst>
                            <p:childTnLst>
                              <p:par>
                                <p:cTn id="22" presetID="22" presetClass="entr" presetSubtype="8"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1000"/>
                                        <p:tgtEl>
                                          <p:spTgt spid="29"/>
                                        </p:tgtEl>
                                      </p:cBhvr>
                                    </p:animEffect>
                                  </p:childTnLst>
                                </p:cTn>
                              </p:par>
                            </p:childTnLst>
                          </p:cTn>
                        </p:par>
                        <p:par>
                          <p:cTn id="25" fill="hold" nodeType="afterGroup">
                            <p:stCondLst>
                              <p:cond delay="4000"/>
                            </p:stCondLst>
                            <p:childTnLst>
                              <p:par>
                                <p:cTn id="26" presetID="1" presetClass="entr" presetSubtype="0" fill="hold" grpId="0" nodeType="afterEffect">
                                  <p:stCondLst>
                                    <p:cond delay="0"/>
                                  </p:stCondLst>
                                  <p:childTnLst>
                                    <p:set>
                                      <p:cBhvr>
                                        <p:cTn id="27" dur="1" fill="hold">
                                          <p:stCondLst>
                                            <p:cond delay="0"/>
                                          </p:stCondLst>
                                        </p:cTn>
                                        <p:tgtEl>
                                          <p:spTgt spid="33"/>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wipe(left)">
                                      <p:cBhvr>
                                        <p:cTn id="32" dur="500"/>
                                        <p:tgtEl>
                                          <p:spTgt spid="45"/>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52"/>
                                        </p:tgtEl>
                                        <p:attrNameLst>
                                          <p:attrName>style.visibility</p:attrName>
                                        </p:attrNameLst>
                                      </p:cBhvr>
                                      <p:to>
                                        <p:strVal val="visible"/>
                                      </p:to>
                                    </p:set>
                                    <p:animEffect transition="in" filter="wipe(left)">
                                      <p:cBhvr>
                                        <p:cTn id="35" dur="500"/>
                                        <p:tgtEl>
                                          <p:spTgt spid="52"/>
                                        </p:tgtEl>
                                      </p:cBhvr>
                                    </p:animEffect>
                                  </p:childTnLst>
                                </p:cTn>
                              </p:par>
                            </p:childTnLst>
                          </p:cTn>
                        </p:par>
                        <p:par>
                          <p:cTn id="36" fill="hold" nodeType="afterGroup">
                            <p:stCondLst>
                              <p:cond delay="500"/>
                            </p:stCondLst>
                            <p:childTnLst>
                              <p:par>
                                <p:cTn id="37" presetID="22" presetClass="entr" presetSubtype="8" fill="hold" nodeType="after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wipe(left)">
                                      <p:cBhvr>
                                        <p:cTn id="39" dur="1000"/>
                                        <p:tgtEl>
                                          <p:spTgt spid="37"/>
                                        </p:tgtEl>
                                      </p:cBhvr>
                                    </p:animEffect>
                                  </p:childTnLst>
                                </p:cTn>
                              </p:par>
                            </p:childTnLst>
                          </p:cTn>
                        </p:par>
                        <p:par>
                          <p:cTn id="40" fill="hold" nodeType="afterGroup">
                            <p:stCondLst>
                              <p:cond delay="1500"/>
                            </p:stCondLst>
                            <p:childTnLst>
                              <p:par>
                                <p:cTn id="41" presetID="1" presetClass="entr" presetSubtype="0" fill="hold" grpId="0" nodeType="after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par>
                          <p:cTn id="43" fill="hold" nodeType="afterGroup">
                            <p:stCondLst>
                              <p:cond delay="1500"/>
                            </p:stCondLst>
                            <p:childTnLst>
                              <p:par>
                                <p:cTn id="44" presetID="23" presetClass="entr" presetSubtype="16" fill="hold" grpId="0" nodeType="afterEffect">
                                  <p:stCondLst>
                                    <p:cond delay="0"/>
                                  </p:stCondLst>
                                  <p:childTnLst>
                                    <p:set>
                                      <p:cBhvr>
                                        <p:cTn id="45" dur="1" fill="hold">
                                          <p:stCondLst>
                                            <p:cond delay="0"/>
                                          </p:stCondLst>
                                        </p:cTn>
                                        <p:tgtEl>
                                          <p:spTgt spid="15406"/>
                                        </p:tgtEl>
                                        <p:attrNameLst>
                                          <p:attrName>style.visibility</p:attrName>
                                        </p:attrNameLst>
                                      </p:cBhvr>
                                      <p:to>
                                        <p:strVal val="visible"/>
                                      </p:to>
                                    </p:set>
                                    <p:anim calcmode="lin" valueType="num">
                                      <p:cBhvr>
                                        <p:cTn id="46" dur="500" fill="hold"/>
                                        <p:tgtEl>
                                          <p:spTgt spid="15406"/>
                                        </p:tgtEl>
                                        <p:attrNameLst>
                                          <p:attrName>ppt_w</p:attrName>
                                        </p:attrNameLst>
                                      </p:cBhvr>
                                      <p:tavLst>
                                        <p:tav tm="0">
                                          <p:val>
                                            <p:fltVal val="0"/>
                                          </p:val>
                                        </p:tav>
                                        <p:tav tm="100000">
                                          <p:val>
                                            <p:strVal val="#ppt_w"/>
                                          </p:val>
                                        </p:tav>
                                      </p:tavLst>
                                    </p:anim>
                                    <p:anim calcmode="lin" valueType="num">
                                      <p:cBhvr>
                                        <p:cTn id="47" dur="500" fill="hold"/>
                                        <p:tgtEl>
                                          <p:spTgt spid="15406"/>
                                        </p:tgtEl>
                                        <p:attrNameLst>
                                          <p:attrName>ppt_h</p:attrName>
                                        </p:attrNameLst>
                                      </p:cBhvr>
                                      <p:tavLst>
                                        <p:tav tm="0">
                                          <p:val>
                                            <p:fltVal val="0"/>
                                          </p:val>
                                        </p:tav>
                                        <p:tav tm="100000">
                                          <p:val>
                                            <p:strVal val="#ppt_h"/>
                                          </p:val>
                                        </p:tav>
                                      </p:tavLst>
                                    </p:anim>
                                  </p:childTnLst>
                                </p:cTn>
                              </p:par>
                            </p:childTnLst>
                          </p:cTn>
                        </p:par>
                        <p:par>
                          <p:cTn id="48" fill="hold" nodeType="afterGroup">
                            <p:stCondLst>
                              <p:cond delay="2000"/>
                            </p:stCondLst>
                            <p:childTnLst>
                              <p:par>
                                <p:cTn id="49" presetID="22" presetClass="entr" presetSubtype="4" fill="hold" nodeType="after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wipe(down)">
                                      <p:cBhvr>
                                        <p:cTn id="51" dur="500"/>
                                        <p:tgtEl>
                                          <p:spTgt spid="55"/>
                                        </p:tgtEl>
                                      </p:cBhvr>
                                    </p:animEffect>
                                  </p:childTnLst>
                                </p:cTn>
                              </p:par>
                            </p:childTnLst>
                          </p:cTn>
                        </p:par>
                        <p:par>
                          <p:cTn id="52" fill="hold" nodeType="afterGroup">
                            <p:stCondLst>
                              <p:cond delay="2500"/>
                            </p:stCondLst>
                            <p:childTnLst>
                              <p:par>
                                <p:cTn id="53" presetID="22" presetClass="entr" presetSubtype="2" fill="hold" grpId="0" nodeType="afterEffect">
                                  <p:stCondLst>
                                    <p:cond delay="0"/>
                                  </p:stCondLst>
                                  <p:childTnLst>
                                    <p:set>
                                      <p:cBhvr>
                                        <p:cTn id="54" dur="1" fill="hold">
                                          <p:stCondLst>
                                            <p:cond delay="0"/>
                                          </p:stCondLst>
                                        </p:cTn>
                                        <p:tgtEl>
                                          <p:spTgt spid="51"/>
                                        </p:tgtEl>
                                        <p:attrNameLst>
                                          <p:attrName>style.visibility</p:attrName>
                                        </p:attrNameLst>
                                      </p:cBhvr>
                                      <p:to>
                                        <p:strVal val="visible"/>
                                      </p:to>
                                    </p:set>
                                    <p:animEffect transition="in" filter="wipe(right)">
                                      <p:cBhvr>
                                        <p:cTn id="55" dur="500"/>
                                        <p:tgtEl>
                                          <p:spTgt spid="51"/>
                                        </p:tgtEl>
                                      </p:cBhvr>
                                    </p:animEffect>
                                  </p:childTnLst>
                                </p:cTn>
                              </p:par>
                              <p:par>
                                <p:cTn id="56" presetID="22" presetClass="entr" presetSubtype="2" fill="hold" grpId="0" nodeType="withEffect">
                                  <p:stCondLst>
                                    <p:cond delay="0"/>
                                  </p:stCondLst>
                                  <p:childTnLst>
                                    <p:set>
                                      <p:cBhvr>
                                        <p:cTn id="57" dur="1" fill="hold">
                                          <p:stCondLst>
                                            <p:cond delay="0"/>
                                          </p:stCondLst>
                                        </p:cTn>
                                        <p:tgtEl>
                                          <p:spTgt spid="53"/>
                                        </p:tgtEl>
                                        <p:attrNameLst>
                                          <p:attrName>style.visibility</p:attrName>
                                        </p:attrNameLst>
                                      </p:cBhvr>
                                      <p:to>
                                        <p:strVal val="visible"/>
                                      </p:to>
                                    </p:set>
                                    <p:animEffect transition="in" filter="wipe(right)">
                                      <p:cBhvr>
                                        <p:cTn id="58" dur="500"/>
                                        <p:tgtEl>
                                          <p:spTgt spid="53"/>
                                        </p:tgtEl>
                                      </p:cBhvr>
                                    </p:animEffect>
                                  </p:childTnLst>
                                </p:cTn>
                              </p:par>
                            </p:childTnLst>
                          </p:cTn>
                        </p:par>
                        <p:par>
                          <p:cTn id="59" fill="hold" nodeType="afterGroup">
                            <p:stCondLst>
                              <p:cond delay="3000"/>
                            </p:stCondLst>
                            <p:childTnLst>
                              <p:par>
                                <p:cTn id="60" presetID="22" presetClass="entr" presetSubtype="8" fill="hold"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left)">
                                      <p:cBhvr>
                                        <p:cTn id="62" dur="1000"/>
                                        <p:tgtEl>
                                          <p:spTgt spid="39"/>
                                        </p:tgtEl>
                                      </p:cBhvr>
                                    </p:animEffect>
                                  </p:childTnLst>
                                </p:cTn>
                              </p:par>
                            </p:childTnLst>
                          </p:cTn>
                        </p:par>
                        <p:par>
                          <p:cTn id="63" fill="hold" nodeType="afterGroup">
                            <p:stCondLst>
                              <p:cond delay="4000"/>
                            </p:stCondLst>
                            <p:childTnLst>
                              <p:par>
                                <p:cTn id="64" presetID="1" presetClass="entr" presetSubtype="0" fill="hold" grpId="0" nodeType="afterEffect">
                                  <p:stCondLst>
                                    <p:cond delay="0"/>
                                  </p:stCondLst>
                                  <p:childTnLst>
                                    <p:set>
                                      <p:cBhvr>
                                        <p:cTn id="65" dur="1" fill="hold">
                                          <p:stCondLst>
                                            <p:cond delay="0"/>
                                          </p:stCondLst>
                                        </p:cTn>
                                        <p:tgtEl>
                                          <p:spTgt spid="40"/>
                                        </p:tgtEl>
                                        <p:attrNameLst>
                                          <p:attrName>style.visibility</p:attrName>
                                        </p:attrNameLst>
                                      </p:cBhvr>
                                      <p:to>
                                        <p:strVal val="visible"/>
                                      </p:to>
                                    </p:set>
                                  </p:childTnLst>
                                </p:cTn>
                              </p:par>
                            </p:childTnLst>
                          </p:cTn>
                        </p:par>
                        <p:par>
                          <p:cTn id="66" fill="hold" nodeType="afterGroup">
                            <p:stCondLst>
                              <p:cond delay="4000"/>
                            </p:stCondLst>
                            <p:childTnLst>
                              <p:par>
                                <p:cTn id="67" presetID="23" presetClass="entr" presetSubtype="16" fill="hold" grpId="0" nodeType="afterEffect">
                                  <p:stCondLst>
                                    <p:cond delay="0"/>
                                  </p:stCondLst>
                                  <p:childTnLst>
                                    <p:set>
                                      <p:cBhvr>
                                        <p:cTn id="68" dur="1" fill="hold">
                                          <p:stCondLst>
                                            <p:cond delay="0"/>
                                          </p:stCondLst>
                                        </p:cTn>
                                        <p:tgtEl>
                                          <p:spTgt spid="15407"/>
                                        </p:tgtEl>
                                        <p:attrNameLst>
                                          <p:attrName>style.visibility</p:attrName>
                                        </p:attrNameLst>
                                      </p:cBhvr>
                                      <p:to>
                                        <p:strVal val="visible"/>
                                      </p:to>
                                    </p:set>
                                    <p:anim calcmode="lin" valueType="num">
                                      <p:cBhvr>
                                        <p:cTn id="69" dur="500" fill="hold"/>
                                        <p:tgtEl>
                                          <p:spTgt spid="15407"/>
                                        </p:tgtEl>
                                        <p:attrNameLst>
                                          <p:attrName>ppt_w</p:attrName>
                                        </p:attrNameLst>
                                      </p:cBhvr>
                                      <p:tavLst>
                                        <p:tav tm="0">
                                          <p:val>
                                            <p:fltVal val="0"/>
                                          </p:val>
                                        </p:tav>
                                        <p:tav tm="100000">
                                          <p:val>
                                            <p:strVal val="#ppt_w"/>
                                          </p:val>
                                        </p:tav>
                                      </p:tavLst>
                                    </p:anim>
                                    <p:anim calcmode="lin" valueType="num">
                                      <p:cBhvr>
                                        <p:cTn id="70" dur="500" fill="hold"/>
                                        <p:tgtEl>
                                          <p:spTgt spid="15407"/>
                                        </p:tgtEl>
                                        <p:attrNameLst>
                                          <p:attrName>ppt_h</p:attrName>
                                        </p:attrNameLst>
                                      </p:cBhvr>
                                      <p:tavLst>
                                        <p:tav tm="0">
                                          <p:val>
                                            <p:fltVal val="0"/>
                                          </p:val>
                                        </p:tav>
                                        <p:tav tm="100000">
                                          <p:val>
                                            <p:strVal val="#ppt_h"/>
                                          </p:val>
                                        </p:tav>
                                      </p:tavLst>
                                    </p:anim>
                                  </p:childTnLst>
                                </p:cTn>
                              </p:par>
                            </p:childTnLst>
                          </p:cTn>
                        </p:par>
                        <p:par>
                          <p:cTn id="71" fill="hold" nodeType="afterGroup">
                            <p:stCondLst>
                              <p:cond delay="4500"/>
                            </p:stCondLst>
                            <p:childTnLst>
                              <p:par>
                                <p:cTn id="72" presetID="22" presetClass="entr" presetSubtype="1" fill="hold" nodeType="afterEffect">
                                  <p:stCondLst>
                                    <p:cond delay="0"/>
                                  </p:stCondLst>
                                  <p:childTnLst>
                                    <p:set>
                                      <p:cBhvr>
                                        <p:cTn id="73" dur="1" fill="hold">
                                          <p:stCondLst>
                                            <p:cond delay="0"/>
                                          </p:stCondLst>
                                        </p:cTn>
                                        <p:tgtEl>
                                          <p:spTgt spid="49"/>
                                        </p:tgtEl>
                                        <p:attrNameLst>
                                          <p:attrName>style.visibility</p:attrName>
                                        </p:attrNameLst>
                                      </p:cBhvr>
                                      <p:to>
                                        <p:strVal val="visible"/>
                                      </p:to>
                                    </p:set>
                                    <p:animEffect transition="in" filter="wipe(up)">
                                      <p:cBhvr>
                                        <p:cTn id="74" dur="500"/>
                                        <p:tgtEl>
                                          <p:spTgt spid="49"/>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mediacall" presetSubtype="0" fill="hold" nodeType="clickEffect">
                                  <p:stCondLst>
                                    <p:cond delay="0"/>
                                  </p:stCondLst>
                                  <p:childTnLst>
                                    <p:cmd type="call" cmd="playFrom(0.0)">
                                      <p:cBhvr>
                                        <p:cTn id="78" dur="1649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9" fill="hold" display="0">
                  <p:stCondLst>
                    <p:cond delay="indefinite"/>
                  </p:stCondLst>
                  <p:endCondLst>
                    <p:cond evt="onStopAudio" delay="0">
                      <p:tgtEl>
                        <p:sldTgt/>
                      </p:tgtEl>
                    </p:cond>
                  </p:endCondLst>
                </p:cTn>
                <p:tgtEl>
                  <p:spTgt spid="3"/>
                </p:tgtEl>
              </p:cMediaNode>
            </p:audio>
          </p:childTnLst>
        </p:cTn>
      </p:par>
    </p:tnLst>
    <p:bldLst>
      <p:bldP spid="33" grpId="0"/>
      <p:bldP spid="35" grpId="0"/>
      <p:bldP spid="36" grpId="0"/>
      <p:bldP spid="38" grpId="0"/>
      <p:bldP spid="40" grpId="0"/>
      <p:bldP spid="45" grpId="0" animBg="1"/>
      <p:bldP spid="15406" grpId="0"/>
      <p:bldP spid="15407" grpId="0"/>
      <p:bldP spid="51" grpId="0" animBg="1"/>
      <p:bldP spid="52" grpId="0" animBg="1"/>
      <p:bldP spid="5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49">
            <a:extLst>
              <a:ext uri="{FF2B5EF4-FFF2-40B4-BE49-F238E27FC236}">
                <a16:creationId xmlns:a16="http://schemas.microsoft.com/office/drawing/2014/main" id="{C167211A-1619-467B-886B-A25F0A4C922B}"/>
              </a:ext>
            </a:extLst>
          </p:cNvPr>
          <p:cNvGrpSpPr>
            <a:grpSpLocks/>
          </p:cNvGrpSpPr>
          <p:nvPr/>
        </p:nvGrpSpPr>
        <p:grpSpPr bwMode="auto">
          <a:xfrm>
            <a:off x="1981200" y="1371600"/>
            <a:ext cx="5599113" cy="4087813"/>
            <a:chOff x="625475" y="1752600"/>
            <a:chExt cx="5599113" cy="4087813"/>
          </a:xfrm>
        </p:grpSpPr>
        <p:sp>
          <p:nvSpPr>
            <p:cNvPr id="33827" name="Line 6">
              <a:extLst>
                <a:ext uri="{FF2B5EF4-FFF2-40B4-BE49-F238E27FC236}">
                  <a16:creationId xmlns:a16="http://schemas.microsoft.com/office/drawing/2014/main" id="{DF02B94F-143F-4E0F-9961-7E1E638DE990}"/>
                </a:ext>
              </a:extLst>
            </p:cNvPr>
            <p:cNvSpPr>
              <a:spLocks noChangeShapeType="1"/>
            </p:cNvSpPr>
            <p:nvPr/>
          </p:nvSpPr>
          <p:spPr bwMode="auto">
            <a:xfrm>
              <a:off x="685801" y="1828800"/>
              <a:ext cx="5334000"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grpSp>
          <p:nvGrpSpPr>
            <p:cNvPr id="33828" name="Group 72">
              <a:extLst>
                <a:ext uri="{FF2B5EF4-FFF2-40B4-BE49-F238E27FC236}">
                  <a16:creationId xmlns:a16="http://schemas.microsoft.com/office/drawing/2014/main" id="{3B1F3650-19E1-44B8-A453-563B9F7C6082}"/>
                </a:ext>
              </a:extLst>
            </p:cNvPr>
            <p:cNvGrpSpPr>
              <a:grpSpLocks/>
            </p:cNvGrpSpPr>
            <p:nvPr/>
          </p:nvGrpSpPr>
          <p:grpSpPr bwMode="auto">
            <a:xfrm>
              <a:off x="625475" y="1752600"/>
              <a:ext cx="5599113" cy="4087813"/>
              <a:chOff x="2583" y="1036"/>
              <a:chExt cx="3527" cy="2575"/>
            </a:xfrm>
          </p:grpSpPr>
          <p:grpSp>
            <p:nvGrpSpPr>
              <p:cNvPr id="33830" name="Group 69">
                <a:extLst>
                  <a:ext uri="{FF2B5EF4-FFF2-40B4-BE49-F238E27FC236}">
                    <a16:creationId xmlns:a16="http://schemas.microsoft.com/office/drawing/2014/main" id="{981C870E-CEB7-44AD-A475-971EB15D9EB6}"/>
                  </a:ext>
                </a:extLst>
              </p:cNvPr>
              <p:cNvGrpSpPr>
                <a:grpSpLocks/>
              </p:cNvGrpSpPr>
              <p:nvPr/>
            </p:nvGrpSpPr>
            <p:grpSpPr bwMode="auto">
              <a:xfrm>
                <a:off x="2583" y="1084"/>
                <a:ext cx="3464" cy="2527"/>
                <a:chOff x="2566" y="1084"/>
                <a:chExt cx="2661" cy="2527"/>
              </a:xfrm>
            </p:grpSpPr>
            <p:grpSp>
              <p:nvGrpSpPr>
                <p:cNvPr id="33834" name="Group 5">
                  <a:extLst>
                    <a:ext uri="{FF2B5EF4-FFF2-40B4-BE49-F238E27FC236}">
                      <a16:creationId xmlns:a16="http://schemas.microsoft.com/office/drawing/2014/main" id="{4FD0E401-0D9B-4EF2-9729-77BE79F5C246}"/>
                    </a:ext>
                  </a:extLst>
                </p:cNvPr>
                <p:cNvGrpSpPr>
                  <a:grpSpLocks/>
                </p:cNvGrpSpPr>
                <p:nvPr/>
              </p:nvGrpSpPr>
              <p:grpSpPr bwMode="auto">
                <a:xfrm>
                  <a:off x="2566" y="1420"/>
                  <a:ext cx="2661" cy="2178"/>
                  <a:chOff x="2698" y="1132"/>
                  <a:chExt cx="3227" cy="2178"/>
                </a:xfrm>
              </p:grpSpPr>
              <p:sp>
                <p:nvSpPr>
                  <p:cNvPr id="33843" name="Line 6">
                    <a:extLst>
                      <a:ext uri="{FF2B5EF4-FFF2-40B4-BE49-F238E27FC236}">
                        <a16:creationId xmlns:a16="http://schemas.microsoft.com/office/drawing/2014/main" id="{ECDBA62F-69FB-42AD-9B2D-32201A141F15}"/>
                      </a:ext>
                    </a:extLst>
                  </p:cNvPr>
                  <p:cNvSpPr>
                    <a:spLocks noChangeShapeType="1"/>
                  </p:cNvSpPr>
                  <p:nvPr/>
                </p:nvSpPr>
                <p:spPr bwMode="auto">
                  <a:xfrm>
                    <a:off x="2708" y="1132"/>
                    <a:ext cx="3173"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44" name="Line 7">
                    <a:extLst>
                      <a:ext uri="{FF2B5EF4-FFF2-40B4-BE49-F238E27FC236}">
                        <a16:creationId xmlns:a16="http://schemas.microsoft.com/office/drawing/2014/main" id="{2C48EDBC-962A-470D-A3FF-223E5A182693}"/>
                      </a:ext>
                    </a:extLst>
                  </p:cNvPr>
                  <p:cNvSpPr>
                    <a:spLocks noChangeShapeType="1"/>
                  </p:cNvSpPr>
                  <p:nvPr/>
                </p:nvSpPr>
                <p:spPr bwMode="auto">
                  <a:xfrm>
                    <a:off x="2706" y="1558"/>
                    <a:ext cx="3173"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45" name="Line 8">
                    <a:extLst>
                      <a:ext uri="{FF2B5EF4-FFF2-40B4-BE49-F238E27FC236}">
                        <a16:creationId xmlns:a16="http://schemas.microsoft.com/office/drawing/2014/main" id="{3E5428CE-0F3F-4EA3-BBBF-C9208308553F}"/>
                      </a:ext>
                    </a:extLst>
                  </p:cNvPr>
                  <p:cNvSpPr>
                    <a:spLocks noChangeShapeType="1"/>
                  </p:cNvSpPr>
                  <p:nvPr/>
                </p:nvSpPr>
                <p:spPr bwMode="auto">
                  <a:xfrm>
                    <a:off x="2733" y="1996"/>
                    <a:ext cx="3144"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46" name="Line 9">
                    <a:extLst>
                      <a:ext uri="{FF2B5EF4-FFF2-40B4-BE49-F238E27FC236}">
                        <a16:creationId xmlns:a16="http://schemas.microsoft.com/office/drawing/2014/main" id="{9C1D94FC-7C7A-4329-ADE7-387DD0B80D53}"/>
                      </a:ext>
                    </a:extLst>
                  </p:cNvPr>
                  <p:cNvSpPr>
                    <a:spLocks noChangeShapeType="1"/>
                  </p:cNvSpPr>
                  <p:nvPr/>
                </p:nvSpPr>
                <p:spPr bwMode="auto">
                  <a:xfrm>
                    <a:off x="2733" y="2428"/>
                    <a:ext cx="3142" cy="6"/>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47" name="Line 10">
                    <a:extLst>
                      <a:ext uri="{FF2B5EF4-FFF2-40B4-BE49-F238E27FC236}">
                        <a16:creationId xmlns:a16="http://schemas.microsoft.com/office/drawing/2014/main" id="{AA48ED84-87EB-4504-88CA-755FE5EB6C62}"/>
                      </a:ext>
                    </a:extLst>
                  </p:cNvPr>
                  <p:cNvSpPr>
                    <a:spLocks noChangeShapeType="1"/>
                  </p:cNvSpPr>
                  <p:nvPr/>
                </p:nvSpPr>
                <p:spPr bwMode="auto">
                  <a:xfrm>
                    <a:off x="2733" y="2860"/>
                    <a:ext cx="3140" cy="12"/>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48" name="Line 11">
                    <a:extLst>
                      <a:ext uri="{FF2B5EF4-FFF2-40B4-BE49-F238E27FC236}">
                        <a16:creationId xmlns:a16="http://schemas.microsoft.com/office/drawing/2014/main" id="{FA46CD27-BC12-4050-8601-0C2BDDBD4E22}"/>
                      </a:ext>
                    </a:extLst>
                  </p:cNvPr>
                  <p:cNvSpPr>
                    <a:spLocks noChangeShapeType="1"/>
                  </p:cNvSpPr>
                  <p:nvPr/>
                </p:nvSpPr>
                <p:spPr bwMode="auto">
                  <a:xfrm>
                    <a:off x="2698" y="3310"/>
                    <a:ext cx="3227"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grpSp>
            <p:grpSp>
              <p:nvGrpSpPr>
                <p:cNvPr id="33835" name="Group 68">
                  <a:extLst>
                    <a:ext uri="{FF2B5EF4-FFF2-40B4-BE49-F238E27FC236}">
                      <a16:creationId xmlns:a16="http://schemas.microsoft.com/office/drawing/2014/main" id="{1D5C1ABA-3DFD-47AD-86A2-62D9ADCAEB36}"/>
                    </a:ext>
                  </a:extLst>
                </p:cNvPr>
                <p:cNvGrpSpPr>
                  <a:grpSpLocks/>
                </p:cNvGrpSpPr>
                <p:nvPr/>
              </p:nvGrpSpPr>
              <p:grpSpPr bwMode="auto">
                <a:xfrm>
                  <a:off x="2890" y="1084"/>
                  <a:ext cx="1958" cy="2527"/>
                  <a:chOff x="2890" y="1084"/>
                  <a:chExt cx="1958" cy="2527"/>
                </a:xfrm>
              </p:grpSpPr>
              <p:sp>
                <p:nvSpPr>
                  <p:cNvPr id="33836" name="Line 13">
                    <a:extLst>
                      <a:ext uri="{FF2B5EF4-FFF2-40B4-BE49-F238E27FC236}">
                        <a16:creationId xmlns:a16="http://schemas.microsoft.com/office/drawing/2014/main" id="{EF28C90F-A156-472C-B2C1-47CEB095F09D}"/>
                      </a:ext>
                    </a:extLst>
                  </p:cNvPr>
                  <p:cNvSpPr>
                    <a:spLocks noChangeShapeType="1"/>
                  </p:cNvSpPr>
                  <p:nvPr/>
                </p:nvSpPr>
                <p:spPr bwMode="auto">
                  <a:xfrm>
                    <a:off x="2890" y="1084"/>
                    <a:ext cx="2"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37" name="Line 14">
                    <a:extLst>
                      <a:ext uri="{FF2B5EF4-FFF2-40B4-BE49-F238E27FC236}">
                        <a16:creationId xmlns:a16="http://schemas.microsoft.com/office/drawing/2014/main" id="{C5E13B99-8587-4E2D-AF3F-3F113FF4FC21}"/>
                      </a:ext>
                    </a:extLst>
                  </p:cNvPr>
                  <p:cNvSpPr>
                    <a:spLocks noChangeShapeType="1"/>
                  </p:cNvSpPr>
                  <p:nvPr/>
                </p:nvSpPr>
                <p:spPr bwMode="auto">
                  <a:xfrm>
                    <a:off x="3185" y="1084"/>
                    <a:ext cx="2"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38" name="Line 15">
                    <a:extLst>
                      <a:ext uri="{FF2B5EF4-FFF2-40B4-BE49-F238E27FC236}">
                        <a16:creationId xmlns:a16="http://schemas.microsoft.com/office/drawing/2014/main" id="{B81B3D3E-FB42-401D-80DE-60B7E90E09AF}"/>
                      </a:ext>
                    </a:extLst>
                  </p:cNvPr>
                  <p:cNvSpPr>
                    <a:spLocks noChangeShapeType="1"/>
                  </p:cNvSpPr>
                  <p:nvPr/>
                </p:nvSpPr>
                <p:spPr bwMode="auto">
                  <a:xfrm>
                    <a:off x="3517" y="1084"/>
                    <a:ext cx="2"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39" name="Line 16">
                    <a:extLst>
                      <a:ext uri="{FF2B5EF4-FFF2-40B4-BE49-F238E27FC236}">
                        <a16:creationId xmlns:a16="http://schemas.microsoft.com/office/drawing/2014/main" id="{5C92D3CF-000D-4A0C-842A-B5097B758A3E}"/>
                      </a:ext>
                    </a:extLst>
                  </p:cNvPr>
                  <p:cNvSpPr>
                    <a:spLocks noChangeShapeType="1"/>
                  </p:cNvSpPr>
                  <p:nvPr/>
                </p:nvSpPr>
                <p:spPr bwMode="auto">
                  <a:xfrm>
                    <a:off x="3849" y="1084"/>
                    <a:ext cx="3"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40" name="Line 17">
                    <a:extLst>
                      <a:ext uri="{FF2B5EF4-FFF2-40B4-BE49-F238E27FC236}">
                        <a16:creationId xmlns:a16="http://schemas.microsoft.com/office/drawing/2014/main" id="{1759393F-578E-4F67-AC38-B08B189D1402}"/>
                      </a:ext>
                    </a:extLst>
                  </p:cNvPr>
                  <p:cNvSpPr>
                    <a:spLocks noChangeShapeType="1"/>
                  </p:cNvSpPr>
                  <p:nvPr/>
                </p:nvSpPr>
                <p:spPr bwMode="auto">
                  <a:xfrm>
                    <a:off x="4181" y="1084"/>
                    <a:ext cx="3"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41" name="Line 18">
                    <a:extLst>
                      <a:ext uri="{FF2B5EF4-FFF2-40B4-BE49-F238E27FC236}">
                        <a16:creationId xmlns:a16="http://schemas.microsoft.com/office/drawing/2014/main" id="{CF88B2E1-4AF2-4C20-B4AC-D5C851CB5FA5}"/>
                      </a:ext>
                    </a:extLst>
                  </p:cNvPr>
                  <p:cNvSpPr>
                    <a:spLocks noChangeShapeType="1"/>
                  </p:cNvSpPr>
                  <p:nvPr/>
                </p:nvSpPr>
                <p:spPr bwMode="auto">
                  <a:xfrm>
                    <a:off x="4513" y="1084"/>
                    <a:ext cx="3"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42" name="Line 19">
                    <a:extLst>
                      <a:ext uri="{FF2B5EF4-FFF2-40B4-BE49-F238E27FC236}">
                        <a16:creationId xmlns:a16="http://schemas.microsoft.com/office/drawing/2014/main" id="{64EB3380-A87C-4801-AC43-9587F7016396}"/>
                      </a:ext>
                    </a:extLst>
                  </p:cNvPr>
                  <p:cNvSpPr>
                    <a:spLocks noChangeShapeType="1"/>
                  </p:cNvSpPr>
                  <p:nvPr/>
                </p:nvSpPr>
                <p:spPr bwMode="auto">
                  <a:xfrm>
                    <a:off x="4844" y="1084"/>
                    <a:ext cx="4" cy="252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grpSp>
          </p:grpSp>
          <p:grpSp>
            <p:nvGrpSpPr>
              <p:cNvPr id="33831" name="Group 22">
                <a:extLst>
                  <a:ext uri="{FF2B5EF4-FFF2-40B4-BE49-F238E27FC236}">
                    <a16:creationId xmlns:a16="http://schemas.microsoft.com/office/drawing/2014/main" id="{F09F3DEE-4BCD-4CE0-8DD5-9F6C3DA5A433}"/>
                  </a:ext>
                </a:extLst>
              </p:cNvPr>
              <p:cNvGrpSpPr>
                <a:grpSpLocks/>
              </p:cNvGrpSpPr>
              <p:nvPr/>
            </p:nvGrpSpPr>
            <p:grpSpPr bwMode="auto">
              <a:xfrm>
                <a:off x="2606" y="1036"/>
                <a:ext cx="3504" cy="2544"/>
                <a:chOff x="2169" y="588"/>
                <a:chExt cx="3504" cy="2872"/>
              </a:xfrm>
            </p:grpSpPr>
            <p:sp>
              <p:nvSpPr>
                <p:cNvPr id="33832" name="Line 23">
                  <a:extLst>
                    <a:ext uri="{FF2B5EF4-FFF2-40B4-BE49-F238E27FC236}">
                      <a16:creationId xmlns:a16="http://schemas.microsoft.com/office/drawing/2014/main" id="{19208A8E-49B3-495E-B133-903AF6F44C29}"/>
                    </a:ext>
                  </a:extLst>
                </p:cNvPr>
                <p:cNvSpPr>
                  <a:spLocks noChangeShapeType="1"/>
                </p:cNvSpPr>
                <p:nvPr/>
              </p:nvSpPr>
              <p:spPr bwMode="auto">
                <a:xfrm>
                  <a:off x="2169" y="588"/>
                  <a:ext cx="15" cy="287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dirty="0"/>
                </a:p>
              </p:txBody>
            </p:sp>
            <p:sp>
              <p:nvSpPr>
                <p:cNvPr id="33833" name="Line 24">
                  <a:extLst>
                    <a:ext uri="{FF2B5EF4-FFF2-40B4-BE49-F238E27FC236}">
                      <a16:creationId xmlns:a16="http://schemas.microsoft.com/office/drawing/2014/main" id="{A1BD45AC-9C36-45DF-A457-FC7B7E00307B}"/>
                    </a:ext>
                  </a:extLst>
                </p:cNvPr>
                <p:cNvSpPr>
                  <a:spLocks noChangeShapeType="1"/>
                </p:cNvSpPr>
                <p:nvPr/>
              </p:nvSpPr>
              <p:spPr bwMode="auto">
                <a:xfrm flipV="1">
                  <a:off x="2184" y="3460"/>
                  <a:ext cx="348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dirty="0"/>
                </a:p>
              </p:txBody>
            </p:sp>
          </p:grpSp>
        </p:grpSp>
        <p:sp>
          <p:nvSpPr>
            <p:cNvPr id="33829" name="Line 19">
              <a:extLst>
                <a:ext uri="{FF2B5EF4-FFF2-40B4-BE49-F238E27FC236}">
                  <a16:creationId xmlns:a16="http://schemas.microsoft.com/office/drawing/2014/main" id="{1C59E2D0-24C9-4A04-B5DF-47D00A1C2719}"/>
                </a:ext>
              </a:extLst>
            </p:cNvPr>
            <p:cNvSpPr>
              <a:spLocks noChangeShapeType="1"/>
            </p:cNvSpPr>
            <p:nvPr/>
          </p:nvSpPr>
          <p:spPr bwMode="auto">
            <a:xfrm>
              <a:off x="6019800" y="1828800"/>
              <a:ext cx="0" cy="396240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dirty="0"/>
            </a:p>
          </p:txBody>
        </p:sp>
      </p:grpSp>
      <p:sp>
        <p:nvSpPr>
          <p:cNvPr id="33795" name="Rectangle 5">
            <a:extLst>
              <a:ext uri="{FF2B5EF4-FFF2-40B4-BE49-F238E27FC236}">
                <a16:creationId xmlns:a16="http://schemas.microsoft.com/office/drawing/2014/main" id="{BE531B8C-AEF4-429C-990A-6DBEA10E041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dirty="0">
              <a:latin typeface="Dotum" panose="020B0600000101010101" pitchFamily="34" charset="-127"/>
            </a:endParaRPr>
          </a:p>
        </p:txBody>
      </p:sp>
      <p:sp>
        <p:nvSpPr>
          <p:cNvPr id="33796" name="Rectangle 2">
            <a:extLst>
              <a:ext uri="{FF2B5EF4-FFF2-40B4-BE49-F238E27FC236}">
                <a16:creationId xmlns:a16="http://schemas.microsoft.com/office/drawing/2014/main" id="{BEF2772C-16EA-48EB-ACA2-0EABE48294D1}"/>
              </a:ext>
            </a:extLst>
          </p:cNvPr>
          <p:cNvSpPr>
            <a:spLocks noGrp="1" noChangeArrowheads="1"/>
          </p:cNvSpPr>
          <p:nvPr>
            <p:ph type="title"/>
          </p:nvPr>
        </p:nvSpPr>
        <p:spPr>
          <a:xfrm>
            <a:off x="0" y="0"/>
            <a:ext cx="9144000" cy="838200"/>
          </a:xfrm>
        </p:spPr>
        <p:txBody>
          <a:bodyPr/>
          <a:lstStyle/>
          <a:p>
            <a:pPr eaLnBrk="1" hangingPunct="1"/>
            <a:r>
              <a:rPr lang="en-US" altLang="cs-CZ" sz="3600" b="1" dirty="0">
                <a:solidFill>
                  <a:schemeClr val="bg1"/>
                </a:solidFill>
                <a:latin typeface="Tahoma" panose="020B0604030504040204" pitchFamily="34" charset="0"/>
              </a:rPr>
              <a:t>Changes in Supply</a:t>
            </a:r>
          </a:p>
        </p:txBody>
      </p:sp>
      <p:sp>
        <p:nvSpPr>
          <p:cNvPr id="33797" name="Rectangle 4">
            <a:extLst>
              <a:ext uri="{FF2B5EF4-FFF2-40B4-BE49-F238E27FC236}">
                <a16:creationId xmlns:a16="http://schemas.microsoft.com/office/drawing/2014/main" id="{DF076EBF-06CE-4321-8C0F-D6C0BD568E3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dirty="0"/>
          </a:p>
        </p:txBody>
      </p:sp>
      <p:sp>
        <p:nvSpPr>
          <p:cNvPr id="33798" name="Rectangle 5">
            <a:extLst>
              <a:ext uri="{FF2B5EF4-FFF2-40B4-BE49-F238E27FC236}">
                <a16:creationId xmlns:a16="http://schemas.microsoft.com/office/drawing/2014/main" id="{79539E36-C706-4873-B92D-2923F2BCFBB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dirty="0">
                <a:solidFill>
                  <a:srgbClr val="FFFFFF"/>
                </a:solidFill>
              </a:rPr>
              <a:t>LO2</a:t>
            </a:r>
          </a:p>
        </p:txBody>
      </p:sp>
      <p:sp>
        <p:nvSpPr>
          <p:cNvPr id="33799" name="Freeform 31">
            <a:extLst>
              <a:ext uri="{FF2B5EF4-FFF2-40B4-BE49-F238E27FC236}">
                <a16:creationId xmlns:a16="http://schemas.microsoft.com/office/drawing/2014/main" id="{EC221E06-8979-46D3-A310-B21CECDF5623}"/>
              </a:ext>
            </a:extLst>
          </p:cNvPr>
          <p:cNvSpPr>
            <a:spLocks/>
          </p:cNvSpPr>
          <p:nvPr/>
        </p:nvSpPr>
        <p:spPr bwMode="auto">
          <a:xfrm flipH="1">
            <a:off x="2346325" y="1752600"/>
            <a:ext cx="3657600" cy="3017838"/>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dirty="0"/>
          </a:p>
        </p:txBody>
      </p:sp>
      <p:grpSp>
        <p:nvGrpSpPr>
          <p:cNvPr id="33800" name="Group 53">
            <a:extLst>
              <a:ext uri="{FF2B5EF4-FFF2-40B4-BE49-F238E27FC236}">
                <a16:creationId xmlns:a16="http://schemas.microsoft.com/office/drawing/2014/main" id="{033F41A0-47A9-43CF-A3E3-85AE7A10F8C4}"/>
              </a:ext>
            </a:extLst>
          </p:cNvPr>
          <p:cNvGrpSpPr>
            <a:grpSpLocks/>
          </p:cNvGrpSpPr>
          <p:nvPr/>
        </p:nvGrpSpPr>
        <p:grpSpPr bwMode="auto">
          <a:xfrm>
            <a:off x="1371600" y="1295400"/>
            <a:ext cx="695325" cy="4191000"/>
            <a:chOff x="15875" y="1676400"/>
            <a:chExt cx="695549" cy="4191545"/>
          </a:xfrm>
        </p:grpSpPr>
        <p:sp>
          <p:nvSpPr>
            <p:cNvPr id="33825" name="Text Box 24">
              <a:extLst>
                <a:ext uri="{FF2B5EF4-FFF2-40B4-BE49-F238E27FC236}">
                  <a16:creationId xmlns:a16="http://schemas.microsoft.com/office/drawing/2014/main" id="{FCA2D2DF-8DBC-413A-9EA7-4C67BE35F7A6}"/>
                </a:ext>
              </a:extLst>
            </p:cNvPr>
            <p:cNvSpPr txBox="1">
              <a:spLocks noChangeArrowheads="1"/>
            </p:cNvSpPr>
            <p:nvPr/>
          </p:nvSpPr>
          <p:spPr bwMode="auto">
            <a:xfrm>
              <a:off x="228600" y="1676400"/>
              <a:ext cx="482824" cy="4191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45000"/>
                </a:lnSpc>
                <a:spcBef>
                  <a:spcPct val="0"/>
                </a:spcBef>
                <a:buFontTx/>
                <a:buNone/>
              </a:pPr>
              <a:r>
                <a:rPr lang="en-US" altLang="cs-CZ" sz="1400" b="1" dirty="0"/>
                <a:t>$6 </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5</a:t>
              </a:r>
            </a:p>
            <a:p>
              <a:pPr eaLnBrk="1" hangingPunct="1">
                <a:lnSpc>
                  <a:spcPct val="145000"/>
                </a:lnSpc>
                <a:spcBef>
                  <a:spcPct val="0"/>
                </a:spcBef>
                <a:buFontTx/>
                <a:buNone/>
              </a:pPr>
              <a:r>
                <a:rPr lang="en-US" altLang="cs-CZ" sz="1400" b="1" dirty="0"/>
                <a:t>      </a:t>
              </a:r>
            </a:p>
            <a:p>
              <a:pPr eaLnBrk="1" hangingPunct="1">
                <a:lnSpc>
                  <a:spcPct val="145000"/>
                </a:lnSpc>
                <a:spcBef>
                  <a:spcPct val="0"/>
                </a:spcBef>
                <a:buFontTx/>
                <a:buNone/>
              </a:pPr>
              <a:r>
                <a:rPr lang="en-US" altLang="cs-CZ" sz="1400" b="1" dirty="0"/>
                <a:t>  4</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3</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2</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1</a:t>
              </a:r>
            </a:p>
            <a:p>
              <a:pPr eaLnBrk="1" hangingPunct="1">
                <a:lnSpc>
                  <a:spcPct val="145000"/>
                </a:lnSpc>
                <a:spcBef>
                  <a:spcPct val="0"/>
                </a:spcBef>
                <a:buFontTx/>
                <a:buNone/>
              </a:pPr>
              <a:endParaRPr lang="en-US" altLang="cs-CZ" sz="1400" b="1" dirty="0"/>
            </a:p>
            <a:p>
              <a:pPr eaLnBrk="1" hangingPunct="1">
                <a:lnSpc>
                  <a:spcPct val="145000"/>
                </a:lnSpc>
                <a:spcBef>
                  <a:spcPct val="0"/>
                </a:spcBef>
                <a:buFontTx/>
                <a:buNone/>
              </a:pPr>
              <a:r>
                <a:rPr lang="en-US" altLang="cs-CZ" sz="1400" b="1" dirty="0"/>
                <a:t>  0</a:t>
              </a:r>
            </a:p>
          </p:txBody>
        </p:sp>
        <p:sp>
          <p:nvSpPr>
            <p:cNvPr id="33826" name="Text Box 27">
              <a:extLst>
                <a:ext uri="{FF2B5EF4-FFF2-40B4-BE49-F238E27FC236}">
                  <a16:creationId xmlns:a16="http://schemas.microsoft.com/office/drawing/2014/main" id="{C166F0AD-C657-4319-8634-381B563F99AB}"/>
                </a:ext>
              </a:extLst>
            </p:cNvPr>
            <p:cNvSpPr txBox="1">
              <a:spLocks noChangeArrowheads="1"/>
            </p:cNvSpPr>
            <p:nvPr/>
          </p:nvSpPr>
          <p:spPr bwMode="auto">
            <a:xfrm rot="-5400000">
              <a:off x="-765969" y="3829844"/>
              <a:ext cx="19002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Price (per bushel)</a:t>
              </a:r>
            </a:p>
          </p:txBody>
        </p:sp>
      </p:grpSp>
      <p:sp>
        <p:nvSpPr>
          <p:cNvPr id="33801" name="Text Box 59">
            <a:extLst>
              <a:ext uri="{FF2B5EF4-FFF2-40B4-BE49-F238E27FC236}">
                <a16:creationId xmlns:a16="http://schemas.microsoft.com/office/drawing/2014/main" id="{34E940A8-FCF8-467F-9298-714F18C27568}"/>
              </a:ext>
            </a:extLst>
          </p:cNvPr>
          <p:cNvSpPr txBox="1">
            <a:spLocks noChangeArrowheads="1"/>
          </p:cNvSpPr>
          <p:nvPr/>
        </p:nvSpPr>
        <p:spPr bwMode="auto">
          <a:xfrm>
            <a:off x="5775325" y="1447800"/>
            <a:ext cx="4079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dirty="0"/>
              <a:t>S</a:t>
            </a:r>
            <a:r>
              <a:rPr lang="en-US" altLang="cs-CZ" sz="1600" b="1" i="1" baseline="-25000" dirty="0"/>
              <a:t>1</a:t>
            </a:r>
          </a:p>
        </p:txBody>
      </p:sp>
      <p:grpSp>
        <p:nvGrpSpPr>
          <p:cNvPr id="33802" name="Group 55">
            <a:extLst>
              <a:ext uri="{FF2B5EF4-FFF2-40B4-BE49-F238E27FC236}">
                <a16:creationId xmlns:a16="http://schemas.microsoft.com/office/drawing/2014/main" id="{6ED5C12D-98BB-45D1-BD12-A67488FE1036}"/>
              </a:ext>
            </a:extLst>
          </p:cNvPr>
          <p:cNvGrpSpPr>
            <a:grpSpLocks/>
          </p:cNvGrpSpPr>
          <p:nvPr/>
        </p:nvGrpSpPr>
        <p:grpSpPr bwMode="auto">
          <a:xfrm>
            <a:off x="1965325" y="5410200"/>
            <a:ext cx="6096000" cy="642938"/>
            <a:chOff x="609600" y="5791200"/>
            <a:chExt cx="6096000" cy="642938"/>
          </a:xfrm>
        </p:grpSpPr>
        <p:sp>
          <p:nvSpPr>
            <p:cNvPr id="33823" name="Text Box 26">
              <a:extLst>
                <a:ext uri="{FF2B5EF4-FFF2-40B4-BE49-F238E27FC236}">
                  <a16:creationId xmlns:a16="http://schemas.microsoft.com/office/drawing/2014/main" id="{51E82D7A-E07D-453E-B586-5AA43DB104EF}"/>
                </a:ext>
              </a:extLst>
            </p:cNvPr>
            <p:cNvSpPr txBox="1">
              <a:spLocks noChangeArrowheads="1"/>
            </p:cNvSpPr>
            <p:nvPr/>
          </p:nvSpPr>
          <p:spPr bwMode="auto">
            <a:xfrm>
              <a:off x="609600" y="6096000"/>
              <a:ext cx="51704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Quantity supplied (thousands of bushels per week)</a:t>
              </a:r>
            </a:p>
          </p:txBody>
        </p:sp>
        <p:sp>
          <p:nvSpPr>
            <p:cNvPr id="33824" name="Rectangle 33">
              <a:extLst>
                <a:ext uri="{FF2B5EF4-FFF2-40B4-BE49-F238E27FC236}">
                  <a16:creationId xmlns:a16="http://schemas.microsoft.com/office/drawing/2014/main" id="{BE514818-B5AF-4358-A06D-CF03C30F4A32}"/>
                </a:ext>
              </a:extLst>
            </p:cNvPr>
            <p:cNvSpPr>
              <a:spLocks noChangeArrowheads="1"/>
            </p:cNvSpPr>
            <p:nvPr/>
          </p:nvSpPr>
          <p:spPr bwMode="auto">
            <a:xfrm>
              <a:off x="1135063" y="5791200"/>
              <a:ext cx="5570537"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dirty="0"/>
                <a:t>2       4         6         8        10       12         14     16      </a:t>
              </a:r>
            </a:p>
          </p:txBody>
        </p:sp>
      </p:grpSp>
      <p:sp>
        <p:nvSpPr>
          <p:cNvPr id="33803" name="Text Box 57">
            <a:extLst>
              <a:ext uri="{FF2B5EF4-FFF2-40B4-BE49-F238E27FC236}">
                <a16:creationId xmlns:a16="http://schemas.microsoft.com/office/drawing/2014/main" id="{DB5E77DD-F0AF-4E69-A700-8B70C840DFB3}"/>
              </a:ext>
            </a:extLst>
          </p:cNvPr>
          <p:cNvSpPr txBox="1">
            <a:spLocks noChangeArrowheads="1"/>
          </p:cNvSpPr>
          <p:nvPr/>
        </p:nvSpPr>
        <p:spPr bwMode="auto">
          <a:xfrm>
            <a:off x="1844675" y="914400"/>
            <a:ext cx="319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P</a:t>
            </a:r>
          </a:p>
        </p:txBody>
      </p:sp>
      <p:sp>
        <p:nvSpPr>
          <p:cNvPr id="33804" name="Text Box 58">
            <a:extLst>
              <a:ext uri="{FF2B5EF4-FFF2-40B4-BE49-F238E27FC236}">
                <a16:creationId xmlns:a16="http://schemas.microsoft.com/office/drawing/2014/main" id="{4B090000-34B5-4E50-B237-0AA1B5E50A42}"/>
              </a:ext>
            </a:extLst>
          </p:cNvPr>
          <p:cNvSpPr txBox="1">
            <a:spLocks noChangeArrowheads="1"/>
          </p:cNvSpPr>
          <p:nvPr/>
        </p:nvSpPr>
        <p:spPr bwMode="auto">
          <a:xfrm>
            <a:off x="7566025" y="5302250"/>
            <a:ext cx="342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dirty="0"/>
              <a:t>Q</a:t>
            </a:r>
          </a:p>
        </p:txBody>
      </p:sp>
      <p:sp>
        <p:nvSpPr>
          <p:cNvPr id="33805" name="Freeform 31">
            <a:extLst>
              <a:ext uri="{FF2B5EF4-FFF2-40B4-BE49-F238E27FC236}">
                <a16:creationId xmlns:a16="http://schemas.microsoft.com/office/drawing/2014/main" id="{082AD19C-D39D-42D3-A1E2-72FE8053534C}"/>
              </a:ext>
            </a:extLst>
          </p:cNvPr>
          <p:cNvSpPr>
            <a:spLocks/>
          </p:cNvSpPr>
          <p:nvPr/>
        </p:nvSpPr>
        <p:spPr bwMode="auto">
          <a:xfrm flipH="1">
            <a:off x="3032125" y="2620963"/>
            <a:ext cx="3475038" cy="2560637"/>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dirty="0"/>
          </a:p>
        </p:txBody>
      </p:sp>
      <p:sp>
        <p:nvSpPr>
          <p:cNvPr id="33806" name="Text Box 59">
            <a:extLst>
              <a:ext uri="{FF2B5EF4-FFF2-40B4-BE49-F238E27FC236}">
                <a16:creationId xmlns:a16="http://schemas.microsoft.com/office/drawing/2014/main" id="{318B4197-1A88-45C3-8CDE-CE27EE4BCCDE}"/>
              </a:ext>
            </a:extLst>
          </p:cNvPr>
          <p:cNvSpPr txBox="1">
            <a:spLocks noChangeArrowheads="1"/>
          </p:cNvSpPr>
          <p:nvPr/>
        </p:nvSpPr>
        <p:spPr bwMode="auto">
          <a:xfrm>
            <a:off x="6384925" y="2328863"/>
            <a:ext cx="407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dirty="0"/>
              <a:t>S</a:t>
            </a:r>
            <a:r>
              <a:rPr lang="en-US" altLang="cs-CZ" sz="1600" b="1" i="1" baseline="-25000" dirty="0"/>
              <a:t>2</a:t>
            </a:r>
          </a:p>
        </p:txBody>
      </p:sp>
      <p:sp>
        <p:nvSpPr>
          <p:cNvPr id="33807" name="Freeform 31">
            <a:extLst>
              <a:ext uri="{FF2B5EF4-FFF2-40B4-BE49-F238E27FC236}">
                <a16:creationId xmlns:a16="http://schemas.microsoft.com/office/drawing/2014/main" id="{6BE982D5-A8C6-4DE3-A359-F8246A5631B3}"/>
              </a:ext>
            </a:extLst>
          </p:cNvPr>
          <p:cNvSpPr>
            <a:spLocks/>
          </p:cNvSpPr>
          <p:nvPr/>
        </p:nvSpPr>
        <p:spPr bwMode="auto">
          <a:xfrm rot="21360000" flipH="1">
            <a:off x="2201863" y="1630363"/>
            <a:ext cx="3121025" cy="2230437"/>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dirty="0"/>
          </a:p>
        </p:txBody>
      </p:sp>
      <p:sp>
        <p:nvSpPr>
          <p:cNvPr id="33808" name="Text Box 59">
            <a:extLst>
              <a:ext uri="{FF2B5EF4-FFF2-40B4-BE49-F238E27FC236}">
                <a16:creationId xmlns:a16="http://schemas.microsoft.com/office/drawing/2014/main" id="{F8E7825F-B147-4A10-938B-170162907197}"/>
              </a:ext>
            </a:extLst>
          </p:cNvPr>
          <p:cNvSpPr txBox="1">
            <a:spLocks noChangeArrowheads="1"/>
          </p:cNvSpPr>
          <p:nvPr/>
        </p:nvSpPr>
        <p:spPr bwMode="auto">
          <a:xfrm>
            <a:off x="4681538" y="1447800"/>
            <a:ext cx="4079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dirty="0"/>
              <a:t>S</a:t>
            </a:r>
            <a:r>
              <a:rPr lang="en-US" altLang="cs-CZ" sz="1600" b="1" i="1" baseline="-25000" dirty="0"/>
              <a:t>3</a:t>
            </a:r>
          </a:p>
        </p:txBody>
      </p:sp>
      <p:sp>
        <p:nvSpPr>
          <p:cNvPr id="45" name="Right Arrow 44">
            <a:extLst>
              <a:ext uri="{FF2B5EF4-FFF2-40B4-BE49-F238E27FC236}">
                <a16:creationId xmlns:a16="http://schemas.microsoft.com/office/drawing/2014/main" id="{FC10DF2A-BD4A-4459-98A9-1BAA083E1EB0}"/>
              </a:ext>
            </a:extLst>
          </p:cNvPr>
          <p:cNvSpPr/>
          <p:nvPr/>
        </p:nvSpPr>
        <p:spPr>
          <a:xfrm>
            <a:off x="4868863" y="3200400"/>
            <a:ext cx="639762" cy="365125"/>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1" name="Right Arrow 50">
            <a:extLst>
              <a:ext uri="{FF2B5EF4-FFF2-40B4-BE49-F238E27FC236}">
                <a16:creationId xmlns:a16="http://schemas.microsoft.com/office/drawing/2014/main" id="{5A588F61-3DE1-45F7-A7ED-BF4BE1E67ACF}"/>
              </a:ext>
            </a:extLst>
          </p:cNvPr>
          <p:cNvSpPr/>
          <p:nvPr/>
        </p:nvSpPr>
        <p:spPr>
          <a:xfrm flipH="1">
            <a:off x="4327525" y="2590800"/>
            <a:ext cx="639763" cy="365125"/>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2" name="Right Arrow 51">
            <a:extLst>
              <a:ext uri="{FF2B5EF4-FFF2-40B4-BE49-F238E27FC236}">
                <a16:creationId xmlns:a16="http://schemas.microsoft.com/office/drawing/2014/main" id="{62B729CB-953F-49BA-9D7A-6DC69F2C203F}"/>
              </a:ext>
            </a:extLst>
          </p:cNvPr>
          <p:cNvSpPr/>
          <p:nvPr/>
        </p:nvSpPr>
        <p:spPr>
          <a:xfrm>
            <a:off x="3794125" y="4054475"/>
            <a:ext cx="639763" cy="365125"/>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3" name="Right Arrow 52">
            <a:extLst>
              <a:ext uri="{FF2B5EF4-FFF2-40B4-BE49-F238E27FC236}">
                <a16:creationId xmlns:a16="http://schemas.microsoft.com/office/drawing/2014/main" id="{FC0D7004-C394-4397-9E35-378DCB5ECAD2}"/>
              </a:ext>
            </a:extLst>
          </p:cNvPr>
          <p:cNvSpPr/>
          <p:nvPr/>
        </p:nvSpPr>
        <p:spPr>
          <a:xfrm flipH="1">
            <a:off x="3230563" y="3444875"/>
            <a:ext cx="639762" cy="365125"/>
          </a:xfrm>
          <a:prstGeom prst="rightArrow">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4" name="Line 56">
            <a:extLst>
              <a:ext uri="{FF2B5EF4-FFF2-40B4-BE49-F238E27FC236}">
                <a16:creationId xmlns:a16="http://schemas.microsoft.com/office/drawing/2014/main" id="{91B0FD28-ED82-40EE-9599-AA118B5961DD}"/>
              </a:ext>
            </a:extLst>
          </p:cNvPr>
          <p:cNvSpPr>
            <a:spLocks noChangeShapeType="1"/>
          </p:cNvSpPr>
          <p:nvPr/>
        </p:nvSpPr>
        <p:spPr bwMode="auto">
          <a:xfrm flipV="1">
            <a:off x="5410200" y="3581400"/>
            <a:ext cx="30480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dirty="0"/>
          </a:p>
        </p:txBody>
      </p:sp>
      <p:sp>
        <p:nvSpPr>
          <p:cNvPr id="56" name="Line 57">
            <a:extLst>
              <a:ext uri="{FF2B5EF4-FFF2-40B4-BE49-F238E27FC236}">
                <a16:creationId xmlns:a16="http://schemas.microsoft.com/office/drawing/2014/main" id="{8F042E9B-E1B5-49E9-945F-CEC19444ACB7}"/>
              </a:ext>
            </a:extLst>
          </p:cNvPr>
          <p:cNvSpPr>
            <a:spLocks noChangeShapeType="1"/>
          </p:cNvSpPr>
          <p:nvPr/>
        </p:nvSpPr>
        <p:spPr bwMode="auto">
          <a:xfrm flipH="1" flipV="1">
            <a:off x="4495800" y="3429000"/>
            <a:ext cx="914400" cy="914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dirty="0"/>
          </a:p>
        </p:txBody>
      </p:sp>
      <p:sp>
        <p:nvSpPr>
          <p:cNvPr id="57" name="Line 58">
            <a:extLst>
              <a:ext uri="{FF2B5EF4-FFF2-40B4-BE49-F238E27FC236}">
                <a16:creationId xmlns:a16="http://schemas.microsoft.com/office/drawing/2014/main" id="{D4A3C95C-624B-476A-BC19-77D4D70C242C}"/>
              </a:ext>
            </a:extLst>
          </p:cNvPr>
          <p:cNvSpPr>
            <a:spLocks noChangeShapeType="1"/>
          </p:cNvSpPr>
          <p:nvPr/>
        </p:nvSpPr>
        <p:spPr bwMode="auto">
          <a:xfrm>
            <a:off x="3657600" y="1828800"/>
            <a:ext cx="677863" cy="647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dirty="0"/>
          </a:p>
        </p:txBody>
      </p:sp>
      <p:sp>
        <p:nvSpPr>
          <p:cNvPr id="58" name="Line 59">
            <a:extLst>
              <a:ext uri="{FF2B5EF4-FFF2-40B4-BE49-F238E27FC236}">
                <a16:creationId xmlns:a16="http://schemas.microsoft.com/office/drawing/2014/main" id="{18B3814A-38ED-402B-8973-D1DBC8113D2B}"/>
              </a:ext>
            </a:extLst>
          </p:cNvPr>
          <p:cNvSpPr>
            <a:spLocks noChangeShapeType="1"/>
          </p:cNvSpPr>
          <p:nvPr/>
        </p:nvSpPr>
        <p:spPr bwMode="auto">
          <a:xfrm flipH="1">
            <a:off x="3513138" y="1819275"/>
            <a:ext cx="144462" cy="12842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dirty="0"/>
          </a:p>
        </p:txBody>
      </p:sp>
      <p:sp>
        <p:nvSpPr>
          <p:cNvPr id="33817" name="Text Box 69">
            <a:extLst>
              <a:ext uri="{FF2B5EF4-FFF2-40B4-BE49-F238E27FC236}">
                <a16:creationId xmlns:a16="http://schemas.microsoft.com/office/drawing/2014/main" id="{0675846C-572C-40EB-9185-71749CA32362}"/>
              </a:ext>
            </a:extLst>
          </p:cNvPr>
          <p:cNvSpPr txBox="1">
            <a:spLocks noChangeArrowheads="1"/>
          </p:cNvSpPr>
          <p:nvPr/>
        </p:nvSpPr>
        <p:spPr bwMode="auto">
          <a:xfrm>
            <a:off x="2362200" y="1219200"/>
            <a:ext cx="26511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cs-CZ" sz="1900" b="1" i="1" dirty="0"/>
              <a:t>Change in Quantity Supplied</a:t>
            </a:r>
          </a:p>
        </p:txBody>
      </p:sp>
      <p:sp>
        <p:nvSpPr>
          <p:cNvPr id="33818" name="Text Box 70">
            <a:extLst>
              <a:ext uri="{FF2B5EF4-FFF2-40B4-BE49-F238E27FC236}">
                <a16:creationId xmlns:a16="http://schemas.microsoft.com/office/drawing/2014/main" id="{5A69AE5E-950C-4B8F-855E-5BA172F9238F}"/>
              </a:ext>
            </a:extLst>
          </p:cNvPr>
          <p:cNvSpPr txBox="1">
            <a:spLocks noChangeArrowheads="1"/>
          </p:cNvSpPr>
          <p:nvPr/>
        </p:nvSpPr>
        <p:spPr bwMode="auto">
          <a:xfrm>
            <a:off x="4495800" y="4419600"/>
            <a:ext cx="23129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cs-CZ" sz="1900" b="1" i="1" dirty="0"/>
              <a:t>Change in Supply</a:t>
            </a:r>
          </a:p>
        </p:txBody>
      </p:sp>
      <p:sp>
        <p:nvSpPr>
          <p:cNvPr id="61" name="Oval 41">
            <a:extLst>
              <a:ext uri="{FF2B5EF4-FFF2-40B4-BE49-F238E27FC236}">
                <a16:creationId xmlns:a16="http://schemas.microsoft.com/office/drawing/2014/main" id="{28D5B1F9-7929-437C-B5B7-AADB37909DB4}"/>
              </a:ext>
            </a:extLst>
          </p:cNvPr>
          <p:cNvSpPr>
            <a:spLocks noChangeArrowheads="1"/>
          </p:cNvSpPr>
          <p:nvPr/>
        </p:nvSpPr>
        <p:spPr bwMode="auto">
          <a:xfrm>
            <a:off x="3505200" y="3184525"/>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dirty="0">
              <a:solidFill>
                <a:srgbClr val="FFFFFF"/>
              </a:solidFill>
              <a:ea typeface="ＭＳ Ｐゴシック" pitchFamily="17" charset="-128"/>
            </a:endParaRPr>
          </a:p>
        </p:txBody>
      </p:sp>
      <p:sp>
        <p:nvSpPr>
          <p:cNvPr id="62" name="Oval 41">
            <a:extLst>
              <a:ext uri="{FF2B5EF4-FFF2-40B4-BE49-F238E27FC236}">
                <a16:creationId xmlns:a16="http://schemas.microsoft.com/office/drawing/2014/main" id="{46B6C2D1-D4A6-4ECE-AD6A-0D349DE86A9F}"/>
              </a:ext>
            </a:extLst>
          </p:cNvPr>
          <p:cNvSpPr>
            <a:spLocks noChangeArrowheads="1"/>
          </p:cNvSpPr>
          <p:nvPr/>
        </p:nvSpPr>
        <p:spPr bwMode="auto">
          <a:xfrm>
            <a:off x="4343400" y="2514600"/>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dirty="0">
              <a:solidFill>
                <a:srgbClr val="FFFFFF"/>
              </a:solidFill>
              <a:ea typeface="ＭＳ Ｐゴシック" pitchFamily="17" charset="-128"/>
            </a:endParaRPr>
          </a:p>
        </p:txBody>
      </p:sp>
      <p:sp>
        <p:nvSpPr>
          <p:cNvPr id="33821" name="Text Box 11">
            <a:extLst>
              <a:ext uri="{FF2B5EF4-FFF2-40B4-BE49-F238E27FC236}">
                <a16:creationId xmlns:a16="http://schemas.microsoft.com/office/drawing/2014/main" id="{9EB221C7-DF4F-4AB8-92E3-845E03464B5E}"/>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dirty="0">
                <a:solidFill>
                  <a:schemeClr val="bg1"/>
                </a:solidFill>
                <a:cs typeface="Arial" panose="020B0604020202020204" pitchFamily="34" charset="0"/>
              </a:rPr>
              <a:t>3-</a:t>
            </a:r>
            <a:fld id="{36BE08C5-C200-49B1-93CB-A74F98BEE6BD}" type="slidenum">
              <a:rPr lang="en-US" altLang="cs-CZ" sz="1400">
                <a:solidFill>
                  <a:schemeClr val="bg1"/>
                </a:solidFill>
                <a:cs typeface="Arial" panose="020B0604020202020204" pitchFamily="34" charset="0"/>
              </a:rPr>
              <a:pPr eaLnBrk="1" hangingPunct="1">
                <a:spcBef>
                  <a:spcPct val="0"/>
                </a:spcBef>
                <a:buFontTx/>
                <a:buNone/>
              </a:pPr>
              <a:t>16</a:t>
            </a:fld>
            <a:endParaRPr lang="en-US" altLang="cs-CZ" sz="1400" dirty="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DE21657B-115F-42B2-8681-F23FDEA619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3400" y="152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1000"/>
                                        <p:tgtEl>
                                          <p:spTgt spid="54"/>
                                        </p:tgtEl>
                                      </p:cBhvr>
                                    </p:animEffect>
                                  </p:childTnLst>
                                </p:cTn>
                              </p:par>
                              <p:par>
                                <p:cTn id="8" presetID="22" presetClass="entr" presetSubtype="4" fill="hold"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wipe(down)">
                                      <p:cBhvr>
                                        <p:cTn id="10" dur="1000"/>
                                        <p:tgtEl>
                                          <p:spTgt spid="56"/>
                                        </p:tgtEl>
                                      </p:cBhvr>
                                    </p:animEffect>
                                  </p:childTnLst>
                                </p:cTn>
                              </p:par>
                              <p:par>
                                <p:cTn id="11" presetID="22" presetClass="entr" presetSubtype="1"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wipe(up)">
                                      <p:cBhvr>
                                        <p:cTn id="13" dur="1000"/>
                                        <p:tgtEl>
                                          <p:spTgt spid="57"/>
                                        </p:tgtEl>
                                      </p:cBhvr>
                                    </p:animEffect>
                                  </p:childTnLst>
                                </p:cTn>
                              </p:par>
                              <p:par>
                                <p:cTn id="14" presetID="22" presetClass="entr" presetSubtype="1" fill="hold"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wipe(up)">
                                      <p:cBhvr>
                                        <p:cTn id="16" dur="1000"/>
                                        <p:tgtEl>
                                          <p:spTgt spid="5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877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a:extLst>
              <a:ext uri="{FF2B5EF4-FFF2-40B4-BE49-F238E27FC236}">
                <a16:creationId xmlns:a16="http://schemas.microsoft.com/office/drawing/2014/main" id="{8DAF2B2D-B972-478B-B909-D1D3711B880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dirty="0">
              <a:latin typeface="Dotum" panose="020B0600000101010101" pitchFamily="34" charset="-127"/>
            </a:endParaRPr>
          </a:p>
        </p:txBody>
      </p:sp>
      <p:sp>
        <p:nvSpPr>
          <p:cNvPr id="35843" name="Rectangle 2">
            <a:extLst>
              <a:ext uri="{FF2B5EF4-FFF2-40B4-BE49-F238E27FC236}">
                <a16:creationId xmlns:a16="http://schemas.microsoft.com/office/drawing/2014/main" id="{9034BCFE-77EC-4E0D-879E-9AF3142695CB}"/>
              </a:ext>
            </a:extLst>
          </p:cNvPr>
          <p:cNvSpPr>
            <a:spLocks noGrp="1" noChangeArrowheads="1"/>
          </p:cNvSpPr>
          <p:nvPr>
            <p:ph type="title"/>
          </p:nvPr>
        </p:nvSpPr>
        <p:spPr>
          <a:xfrm>
            <a:off x="0" y="0"/>
            <a:ext cx="9144000" cy="838200"/>
          </a:xfrm>
        </p:spPr>
        <p:txBody>
          <a:bodyPr/>
          <a:lstStyle/>
          <a:p>
            <a:pPr eaLnBrk="1" hangingPunct="1"/>
            <a:r>
              <a:rPr lang="en-US" altLang="cs-CZ" sz="3600" b="1" dirty="0">
                <a:solidFill>
                  <a:schemeClr val="bg1"/>
                </a:solidFill>
                <a:latin typeface="Tahoma" panose="020B0604030504040204" pitchFamily="34" charset="0"/>
              </a:rPr>
              <a:t>Determinants of Supply</a:t>
            </a:r>
          </a:p>
        </p:txBody>
      </p:sp>
      <p:sp>
        <p:nvSpPr>
          <p:cNvPr id="35844" name="Rectangle 3">
            <a:extLst>
              <a:ext uri="{FF2B5EF4-FFF2-40B4-BE49-F238E27FC236}">
                <a16:creationId xmlns:a16="http://schemas.microsoft.com/office/drawing/2014/main" id="{B0052E2A-1604-4C74-BF40-905EBDFDDF14}"/>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dirty="0"/>
              <a:t>A change in resource prices</a:t>
            </a:r>
          </a:p>
          <a:p>
            <a:pPr eaLnBrk="1" hangingPunct="1">
              <a:buClr>
                <a:srgbClr val="3399FF"/>
              </a:buClr>
              <a:buSzPct val="125000"/>
            </a:pPr>
            <a:r>
              <a:rPr lang="en-US" altLang="cs-CZ" sz="3600" dirty="0"/>
              <a:t>A change in technology</a:t>
            </a:r>
          </a:p>
          <a:p>
            <a:pPr eaLnBrk="1" hangingPunct="1">
              <a:buClr>
                <a:srgbClr val="3399FF"/>
              </a:buClr>
              <a:buSzPct val="125000"/>
            </a:pPr>
            <a:r>
              <a:rPr lang="en-US" altLang="cs-CZ" sz="3600" dirty="0"/>
              <a:t>A change in the number of sellers</a:t>
            </a:r>
          </a:p>
          <a:p>
            <a:pPr eaLnBrk="1" hangingPunct="1">
              <a:buClr>
                <a:srgbClr val="3399FF"/>
              </a:buClr>
              <a:buSzPct val="125000"/>
            </a:pPr>
            <a:r>
              <a:rPr lang="en-US" altLang="cs-CZ" sz="3600" dirty="0"/>
              <a:t>A change in taxes and subsidies</a:t>
            </a:r>
          </a:p>
          <a:p>
            <a:pPr eaLnBrk="1" hangingPunct="1">
              <a:buClr>
                <a:srgbClr val="3399FF"/>
              </a:buClr>
              <a:buSzPct val="125000"/>
            </a:pPr>
            <a:r>
              <a:rPr lang="en-US" altLang="cs-CZ" sz="3600" dirty="0"/>
              <a:t>A change in prices of other goods</a:t>
            </a:r>
          </a:p>
          <a:p>
            <a:pPr eaLnBrk="1" hangingPunct="1">
              <a:buClr>
                <a:srgbClr val="3399FF"/>
              </a:buClr>
              <a:buSzPct val="125000"/>
            </a:pPr>
            <a:r>
              <a:rPr lang="en-US" altLang="cs-CZ" sz="3600" dirty="0"/>
              <a:t>A change in producer expectations</a:t>
            </a:r>
          </a:p>
        </p:txBody>
      </p:sp>
      <p:sp>
        <p:nvSpPr>
          <p:cNvPr id="35845" name="Rectangle 4">
            <a:extLst>
              <a:ext uri="{FF2B5EF4-FFF2-40B4-BE49-F238E27FC236}">
                <a16:creationId xmlns:a16="http://schemas.microsoft.com/office/drawing/2014/main" id="{09FACC67-89C4-4522-BE83-919DD9A2C94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dirty="0"/>
          </a:p>
        </p:txBody>
      </p:sp>
      <p:sp>
        <p:nvSpPr>
          <p:cNvPr id="35846" name="Rectangle 5">
            <a:extLst>
              <a:ext uri="{FF2B5EF4-FFF2-40B4-BE49-F238E27FC236}">
                <a16:creationId xmlns:a16="http://schemas.microsoft.com/office/drawing/2014/main" id="{5F8139E9-1B71-40C6-8277-A5DE84347CB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dirty="0">
                <a:solidFill>
                  <a:srgbClr val="FFFFFF"/>
                </a:solidFill>
              </a:rPr>
              <a:t>LO2</a:t>
            </a:r>
          </a:p>
        </p:txBody>
      </p:sp>
      <p:sp>
        <p:nvSpPr>
          <p:cNvPr id="35847" name="Text Box 11">
            <a:extLst>
              <a:ext uri="{FF2B5EF4-FFF2-40B4-BE49-F238E27FC236}">
                <a16:creationId xmlns:a16="http://schemas.microsoft.com/office/drawing/2014/main" id="{02E4542B-525C-4584-87EB-05347B3959A2}"/>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dirty="0">
                <a:solidFill>
                  <a:schemeClr val="bg1"/>
                </a:solidFill>
                <a:cs typeface="Arial" panose="020B0604020202020204" pitchFamily="34" charset="0"/>
              </a:rPr>
              <a:t>3-</a:t>
            </a:r>
            <a:fld id="{6C4CFCE8-AE44-44AF-9055-B03E4FEB376A}" type="slidenum">
              <a:rPr lang="en-US" altLang="cs-CZ" sz="1400">
                <a:solidFill>
                  <a:schemeClr val="bg1"/>
                </a:solidFill>
                <a:cs typeface="Arial" panose="020B0604020202020204" pitchFamily="34" charset="0"/>
              </a:rPr>
              <a:pPr eaLnBrk="1" hangingPunct="1">
                <a:spcBef>
                  <a:spcPct val="0"/>
                </a:spcBef>
                <a:buFontTx/>
                <a:buNone/>
              </a:pPr>
              <a:t>17</a:t>
            </a:fld>
            <a:endParaRPr lang="en-US" altLang="cs-CZ" sz="1400" dirty="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D0B2C2C8-380B-49E7-AE1D-61EFD0E16A7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29794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6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a:extLst>
              <a:ext uri="{FF2B5EF4-FFF2-40B4-BE49-F238E27FC236}">
                <a16:creationId xmlns:a16="http://schemas.microsoft.com/office/drawing/2014/main" id="{E1A69B88-DA28-4EE7-BF50-FDB20EC9D5B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dirty="0">
              <a:latin typeface="Dotum" panose="020B0600000101010101" pitchFamily="34" charset="-127"/>
            </a:endParaRPr>
          </a:p>
        </p:txBody>
      </p:sp>
      <p:sp>
        <p:nvSpPr>
          <p:cNvPr id="37891" name="Rectangle 2">
            <a:extLst>
              <a:ext uri="{FF2B5EF4-FFF2-40B4-BE49-F238E27FC236}">
                <a16:creationId xmlns:a16="http://schemas.microsoft.com/office/drawing/2014/main" id="{8C0835FA-4749-4606-85DC-E76E185D6EC5}"/>
              </a:ext>
            </a:extLst>
          </p:cNvPr>
          <p:cNvSpPr>
            <a:spLocks noGrp="1" noChangeArrowheads="1"/>
          </p:cNvSpPr>
          <p:nvPr>
            <p:ph type="title"/>
          </p:nvPr>
        </p:nvSpPr>
        <p:spPr>
          <a:xfrm>
            <a:off x="0" y="0"/>
            <a:ext cx="9144000" cy="838200"/>
          </a:xfrm>
        </p:spPr>
        <p:txBody>
          <a:bodyPr/>
          <a:lstStyle/>
          <a:p>
            <a:pPr eaLnBrk="1" hangingPunct="1"/>
            <a:r>
              <a:rPr lang="en-US" altLang="cs-CZ" sz="3600" b="1" dirty="0">
                <a:solidFill>
                  <a:schemeClr val="bg1"/>
                </a:solidFill>
                <a:latin typeface="Tahoma" panose="020B0604030504040204" pitchFamily="34" charset="0"/>
              </a:rPr>
              <a:t>Determinants of Supply</a:t>
            </a:r>
          </a:p>
        </p:txBody>
      </p:sp>
      <p:sp>
        <p:nvSpPr>
          <p:cNvPr id="37892" name="Rectangle 4">
            <a:extLst>
              <a:ext uri="{FF2B5EF4-FFF2-40B4-BE49-F238E27FC236}">
                <a16:creationId xmlns:a16="http://schemas.microsoft.com/office/drawing/2014/main" id="{BB0ADD04-B153-4E2B-B7ED-8F8CACED32D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dirty="0"/>
          </a:p>
        </p:txBody>
      </p:sp>
      <p:sp>
        <p:nvSpPr>
          <p:cNvPr id="37893" name="Rectangle 5">
            <a:extLst>
              <a:ext uri="{FF2B5EF4-FFF2-40B4-BE49-F238E27FC236}">
                <a16:creationId xmlns:a16="http://schemas.microsoft.com/office/drawing/2014/main" id="{5EC06CB8-12C4-4595-B8A8-DC54325F5C0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dirty="0">
                <a:solidFill>
                  <a:srgbClr val="FFFFFF"/>
                </a:solidFill>
              </a:rPr>
              <a:t>LO2</a:t>
            </a:r>
          </a:p>
        </p:txBody>
      </p:sp>
      <p:graphicFrame>
        <p:nvGraphicFramePr>
          <p:cNvPr id="19491" name="Group 35">
            <a:extLst>
              <a:ext uri="{FF2B5EF4-FFF2-40B4-BE49-F238E27FC236}">
                <a16:creationId xmlns:a16="http://schemas.microsoft.com/office/drawing/2014/main" id="{C9235606-DB07-45AE-AC80-11DD57BB1E7E}"/>
              </a:ext>
            </a:extLst>
          </p:cNvPr>
          <p:cNvGraphicFramePr>
            <a:graphicFrameLocks noGrp="1"/>
          </p:cNvGraphicFramePr>
          <p:nvPr/>
        </p:nvGraphicFramePr>
        <p:xfrm>
          <a:off x="0" y="685800"/>
          <a:ext cx="9144000" cy="5837240"/>
        </p:xfrm>
        <a:graphic>
          <a:graphicData uri="http://schemas.openxmlformats.org/drawingml/2006/table">
            <a:tbl>
              <a:tblPr/>
              <a:tblGrid>
                <a:gridCol w="3694113">
                  <a:extLst>
                    <a:ext uri="{9D8B030D-6E8A-4147-A177-3AD203B41FA5}">
                      <a16:colId xmlns:a16="http://schemas.microsoft.com/office/drawing/2014/main" val="20000"/>
                    </a:ext>
                  </a:extLst>
                </a:gridCol>
                <a:gridCol w="5449887">
                  <a:extLst>
                    <a:ext uri="{9D8B030D-6E8A-4147-A177-3AD203B41FA5}">
                      <a16:colId xmlns:a16="http://schemas.microsoft.com/office/drawing/2014/main" val="20001"/>
                    </a:ext>
                  </a:extLst>
                </a:gridCol>
              </a:tblGrid>
              <a:tr h="393700">
                <a:tc grid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dirty="0">
                          <a:ln>
                            <a:noFill/>
                          </a:ln>
                          <a:solidFill>
                            <a:schemeClr val="tx2"/>
                          </a:solidFill>
                          <a:effectLst/>
                          <a:latin typeface="Arial" panose="020B0604020202020204" pitchFamily="34" charset="0"/>
                        </a:rPr>
                        <a:t>Table 3.2  </a:t>
                      </a:r>
                      <a:r>
                        <a:rPr kumimoji="0" lang="en-US" altLang="cs-CZ" sz="1800" b="1" i="0" u="none" strike="noStrike" cap="none" normalizeH="0" baseline="0" dirty="0">
                          <a:ln>
                            <a:noFill/>
                          </a:ln>
                          <a:solidFill>
                            <a:schemeClr val="tx1"/>
                          </a:solidFill>
                          <a:effectLst/>
                          <a:latin typeface="Arial" panose="020B0604020202020204" pitchFamily="34" charset="0"/>
                        </a:rPr>
                        <a:t>Determinants of Supply: Factors That Shift the Supply Curve</a:t>
                      </a:r>
                      <a:endParaRPr kumimoji="0" lang="en-US" altLang="cs-CZ" sz="1800" b="1" i="0" u="none" strike="noStrike" cap="none" normalizeH="0" baseline="0" dirty="0">
                        <a:ln>
                          <a:noFill/>
                        </a:ln>
                        <a:solidFill>
                          <a:srgbClr val="FFFFFF"/>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extLst>
                  <a:ext uri="{0D108BD9-81ED-4DB2-BD59-A6C34878D82A}">
                    <a16:rowId xmlns:a16="http://schemas.microsoft.com/office/drawing/2014/main" val="10000"/>
                  </a:ext>
                </a:extLst>
              </a:tr>
              <a:tr h="3937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dirty="0">
                          <a:ln>
                            <a:noFill/>
                          </a:ln>
                          <a:solidFill>
                            <a:srgbClr val="000000"/>
                          </a:solidFill>
                          <a:effectLst/>
                          <a:latin typeface="Arial" panose="020B0604020202020204" pitchFamily="34" charset="0"/>
                        </a:rPr>
                        <a:t>Determinant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dirty="0">
                          <a:ln>
                            <a:noFill/>
                          </a:ln>
                          <a:solidFill>
                            <a:srgbClr val="000000"/>
                          </a:solidFill>
                          <a:effectLst/>
                          <a:latin typeface="Arial" panose="020B0604020202020204" pitchFamily="34" charset="0"/>
                        </a:rPr>
                        <a:t>Examples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9350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Change in resource prices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A decrease in the price of microchips increases the supply of computers; an increase in the price of crude oil reduces the supply of gasoline.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6556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Change in technology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The development of more effective wireless technology increases the supply of cell phones.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9350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Change in taxes and subsidies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An increase in the excise tax on cigarettes reduces the supply of cigarettes; a decline in subsidies to state universities reduces the supply of higher education.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6556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Change in prices of other goods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An increase in the price of cucumbers decreases the supply of watermelons.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6556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Change in producer expectations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An expectation of a substantial rise in future log prices decreases the supply of logs today.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121285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Change in the number of suppliers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700" b="0" i="0" u="none" strike="noStrike" cap="none" normalizeH="0" baseline="0" dirty="0">
                          <a:ln>
                            <a:noFill/>
                          </a:ln>
                          <a:solidFill>
                            <a:srgbClr val="000000"/>
                          </a:solidFill>
                          <a:effectLst/>
                          <a:latin typeface="Arial" panose="020B0604020202020204" pitchFamily="34" charset="0"/>
                        </a:rPr>
                        <a:t>An increase in the number of tattoo parlors increases the supply of tattoos; the formation of women’s professional basketball leagues increases the supply of women’s professional basketball games.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bl>
          </a:graphicData>
        </a:graphic>
      </p:graphicFrame>
      <p:sp>
        <p:nvSpPr>
          <p:cNvPr id="37922" name="Text Box 11">
            <a:extLst>
              <a:ext uri="{FF2B5EF4-FFF2-40B4-BE49-F238E27FC236}">
                <a16:creationId xmlns:a16="http://schemas.microsoft.com/office/drawing/2014/main" id="{20A445C2-2B96-46D6-B387-3D0DDCA47F7B}"/>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dirty="0">
                <a:solidFill>
                  <a:schemeClr val="bg1"/>
                </a:solidFill>
                <a:cs typeface="Arial" panose="020B0604020202020204" pitchFamily="34" charset="0"/>
              </a:rPr>
              <a:t>3-</a:t>
            </a:r>
            <a:fld id="{2B17D8FA-2A00-4ECC-9975-A7F275674B7D}" type="slidenum">
              <a:rPr lang="en-US" altLang="cs-CZ" sz="1400">
                <a:solidFill>
                  <a:schemeClr val="bg1"/>
                </a:solidFill>
                <a:cs typeface="Arial" panose="020B0604020202020204" pitchFamily="34" charset="0"/>
              </a:rPr>
              <a:pPr eaLnBrk="1" hangingPunct="1">
                <a:spcBef>
                  <a:spcPct val="0"/>
                </a:spcBef>
                <a:buFontTx/>
                <a:buNone/>
              </a:pPr>
              <a:t>18</a:t>
            </a:fld>
            <a:endParaRPr lang="en-US" altLang="cs-CZ" sz="1400" dirty="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4AE0C0A2-A468-4ACD-8206-C6E67A1AB72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3400" y="7619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3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a:extLst>
              <a:ext uri="{FF2B5EF4-FFF2-40B4-BE49-F238E27FC236}">
                <a16:creationId xmlns:a16="http://schemas.microsoft.com/office/drawing/2014/main" id="{A3D827E9-B4A2-4EFB-8985-012F170659D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dirty="0">
              <a:latin typeface="Dotum" panose="020B0600000101010101" pitchFamily="34" charset="-127"/>
            </a:endParaRPr>
          </a:p>
        </p:txBody>
      </p:sp>
      <p:sp>
        <p:nvSpPr>
          <p:cNvPr id="39939" name="Rectangle 2">
            <a:extLst>
              <a:ext uri="{FF2B5EF4-FFF2-40B4-BE49-F238E27FC236}">
                <a16:creationId xmlns:a16="http://schemas.microsoft.com/office/drawing/2014/main" id="{3D05A92F-F390-4611-90DA-2334A519FC4F}"/>
              </a:ext>
            </a:extLst>
          </p:cNvPr>
          <p:cNvSpPr>
            <a:spLocks noGrp="1" noChangeArrowheads="1"/>
          </p:cNvSpPr>
          <p:nvPr>
            <p:ph type="title"/>
          </p:nvPr>
        </p:nvSpPr>
        <p:spPr>
          <a:xfrm>
            <a:off x="0" y="0"/>
            <a:ext cx="9144000" cy="838200"/>
          </a:xfrm>
        </p:spPr>
        <p:txBody>
          <a:bodyPr/>
          <a:lstStyle/>
          <a:p>
            <a:pPr eaLnBrk="1" hangingPunct="1"/>
            <a:r>
              <a:rPr lang="en-US" altLang="cs-CZ" sz="3600" b="1" dirty="0">
                <a:solidFill>
                  <a:schemeClr val="bg1"/>
                </a:solidFill>
                <a:latin typeface="Tahoma" panose="020B0604030504040204" pitchFamily="34" charset="0"/>
              </a:rPr>
              <a:t>Market Equilibrium</a:t>
            </a:r>
          </a:p>
        </p:txBody>
      </p:sp>
      <p:sp>
        <p:nvSpPr>
          <p:cNvPr id="39940" name="Rectangle 3">
            <a:extLst>
              <a:ext uri="{FF2B5EF4-FFF2-40B4-BE49-F238E27FC236}">
                <a16:creationId xmlns:a16="http://schemas.microsoft.com/office/drawing/2014/main" id="{6BD4A17D-95BD-4CA6-B283-093077B862AE}"/>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dirty="0"/>
              <a:t>Equilibrium occurs where the demand curve and supply curve intersect.</a:t>
            </a:r>
          </a:p>
          <a:p>
            <a:pPr eaLnBrk="1" hangingPunct="1">
              <a:buClr>
                <a:srgbClr val="3399FF"/>
              </a:buClr>
              <a:buSzPct val="125000"/>
            </a:pPr>
            <a:r>
              <a:rPr lang="en-US" altLang="cs-CZ" sz="3600" dirty="0"/>
              <a:t>Surplus and shortage</a:t>
            </a:r>
          </a:p>
          <a:p>
            <a:pPr eaLnBrk="1" hangingPunct="1">
              <a:buClr>
                <a:srgbClr val="3399FF"/>
              </a:buClr>
              <a:buSzPct val="125000"/>
            </a:pPr>
            <a:r>
              <a:rPr lang="en-US" altLang="cs-CZ" sz="3600" dirty="0"/>
              <a:t>Rationing function of prices</a:t>
            </a:r>
          </a:p>
          <a:p>
            <a:pPr eaLnBrk="1" hangingPunct="1">
              <a:buClr>
                <a:srgbClr val="3399FF"/>
              </a:buClr>
              <a:buSzPct val="125000"/>
            </a:pPr>
            <a:r>
              <a:rPr lang="en-US" altLang="cs-CZ" sz="3600" dirty="0"/>
              <a:t>Efficient allocation</a:t>
            </a:r>
          </a:p>
          <a:p>
            <a:pPr lvl="1" eaLnBrk="1" hangingPunct="1">
              <a:buClr>
                <a:srgbClr val="3399FF"/>
              </a:buClr>
              <a:buSzPct val="125000"/>
              <a:buFont typeface="Arial" panose="020B0604020202020204" pitchFamily="34" charset="0"/>
              <a:buChar char="•"/>
            </a:pPr>
            <a:r>
              <a:rPr lang="en-US" altLang="cs-CZ" sz="3600" dirty="0"/>
              <a:t>Productive efficiency</a:t>
            </a:r>
          </a:p>
          <a:p>
            <a:pPr lvl="1" eaLnBrk="1" hangingPunct="1">
              <a:buClr>
                <a:srgbClr val="3399FF"/>
              </a:buClr>
              <a:buSzPct val="125000"/>
              <a:buFont typeface="Arial" panose="020B0604020202020204" pitchFamily="34" charset="0"/>
              <a:buChar char="•"/>
            </a:pPr>
            <a:r>
              <a:rPr lang="en-US" altLang="cs-CZ" sz="3600" dirty="0"/>
              <a:t>Allocative efficiency</a:t>
            </a:r>
            <a:endParaRPr lang="cs-CZ" altLang="cs-CZ" sz="3600" dirty="0"/>
          </a:p>
          <a:p>
            <a:pPr lvl="1" eaLnBrk="1" hangingPunct="1">
              <a:buClr>
                <a:srgbClr val="3399FF"/>
              </a:buClr>
              <a:buSzPct val="125000"/>
              <a:buFont typeface="Arial" panose="020B0604020202020204" pitchFamily="34" charset="0"/>
              <a:buChar char="•"/>
            </a:pPr>
            <a:r>
              <a:rPr lang="en-US" altLang="cs-CZ" sz="1200" dirty="0"/>
              <a:t>Episode 14: Market Equilibrium </a:t>
            </a:r>
            <a:r>
              <a:rPr lang="en-US" altLang="cs-CZ" sz="1200" dirty="0">
                <a:hlinkClick r:id="rId5"/>
              </a:rPr>
              <a:t>https://www.youtube.com/watch?v=W5nHpAn6FvQ</a:t>
            </a:r>
            <a:endParaRPr lang="cs-CZ" altLang="cs-CZ" sz="1200" dirty="0"/>
          </a:p>
          <a:p>
            <a:pPr lvl="1" eaLnBrk="1" hangingPunct="1">
              <a:buClr>
                <a:srgbClr val="3399FF"/>
              </a:buClr>
              <a:buSzPct val="125000"/>
              <a:buFont typeface="Arial" panose="020B0604020202020204" pitchFamily="34" charset="0"/>
              <a:buChar char="•"/>
            </a:pPr>
            <a:r>
              <a:rPr lang="en-US" altLang="cs-CZ" sz="1200" dirty="0"/>
              <a:t>Demand and Supply- </a:t>
            </a:r>
            <a:r>
              <a:rPr lang="en-US" altLang="cs-CZ" sz="1200" dirty="0" err="1"/>
              <a:t>EconMovies</a:t>
            </a:r>
            <a:r>
              <a:rPr lang="en-US" altLang="cs-CZ" sz="1200" dirty="0"/>
              <a:t> #4: Indiana Jones https://www.youtube.com/watch?v=RP0j3Lnlazs</a:t>
            </a:r>
          </a:p>
          <a:p>
            <a:pPr lvl="1" eaLnBrk="1" hangingPunct="1">
              <a:buClr>
                <a:srgbClr val="3399FF"/>
              </a:buClr>
              <a:buSzPct val="125000"/>
              <a:buFont typeface="Arial" panose="020B0604020202020204" pitchFamily="34" charset="0"/>
              <a:buChar char="•"/>
            </a:pPr>
            <a:endParaRPr lang="en-US" altLang="cs-CZ" sz="1200" dirty="0"/>
          </a:p>
        </p:txBody>
      </p:sp>
      <p:sp>
        <p:nvSpPr>
          <p:cNvPr id="39941" name="Rectangle 4">
            <a:extLst>
              <a:ext uri="{FF2B5EF4-FFF2-40B4-BE49-F238E27FC236}">
                <a16:creationId xmlns:a16="http://schemas.microsoft.com/office/drawing/2014/main" id="{16014D7E-945D-464F-BD0D-C170DA982F4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9942" name="Rectangle 5">
            <a:extLst>
              <a:ext uri="{FF2B5EF4-FFF2-40B4-BE49-F238E27FC236}">
                <a16:creationId xmlns:a16="http://schemas.microsoft.com/office/drawing/2014/main" id="{EE9B0F4D-8918-47CF-962E-7847E34FBB7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39943" name="Text Box 11">
            <a:extLst>
              <a:ext uri="{FF2B5EF4-FFF2-40B4-BE49-F238E27FC236}">
                <a16:creationId xmlns:a16="http://schemas.microsoft.com/office/drawing/2014/main" id="{E1402AA3-89CB-46B1-9EAF-2D90C6E16229}"/>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15A48811-FE28-4486-88BD-A6E04AFD128A}" type="slidenum">
              <a:rPr lang="en-US" altLang="cs-CZ" sz="1400">
                <a:solidFill>
                  <a:schemeClr val="bg1"/>
                </a:solidFill>
                <a:cs typeface="Arial" panose="020B0604020202020204" pitchFamily="34" charset="0"/>
              </a:rPr>
              <a:pPr eaLnBrk="1" hangingPunct="1">
                <a:spcBef>
                  <a:spcPct val="0"/>
                </a:spcBef>
                <a:buFontTx/>
                <a:buNone/>
              </a:pPr>
              <a:t>19</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069B4FF1-0B26-42D7-968B-14C4B2E146A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9600"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5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1620E583-40A7-4AAD-9E0E-4FC642C24B6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dirty="0">
              <a:latin typeface="Dotum" panose="020B0600000101010101" pitchFamily="34" charset="-127"/>
            </a:endParaRPr>
          </a:p>
        </p:txBody>
      </p:sp>
      <p:sp>
        <p:nvSpPr>
          <p:cNvPr id="5123" name="Rectangle 2">
            <a:extLst>
              <a:ext uri="{FF2B5EF4-FFF2-40B4-BE49-F238E27FC236}">
                <a16:creationId xmlns:a16="http://schemas.microsoft.com/office/drawing/2014/main" id="{C5DA4635-609C-47B4-80E0-F1854CAD17BE}"/>
              </a:ext>
            </a:extLst>
          </p:cNvPr>
          <p:cNvSpPr>
            <a:spLocks noGrp="1" noChangeArrowheads="1"/>
          </p:cNvSpPr>
          <p:nvPr>
            <p:ph type="title"/>
          </p:nvPr>
        </p:nvSpPr>
        <p:spPr>
          <a:xfrm>
            <a:off x="0" y="0"/>
            <a:ext cx="9144000" cy="838200"/>
          </a:xfrm>
        </p:spPr>
        <p:txBody>
          <a:bodyPr/>
          <a:lstStyle/>
          <a:p>
            <a:pPr eaLnBrk="1" hangingPunct="1"/>
            <a:r>
              <a:rPr lang="en-US" altLang="cs-CZ" sz="3600" b="1" dirty="0">
                <a:solidFill>
                  <a:schemeClr val="bg1"/>
                </a:solidFill>
                <a:latin typeface="Tahoma" panose="020B0604030504040204" pitchFamily="34" charset="0"/>
              </a:rPr>
              <a:t>Markets</a:t>
            </a:r>
          </a:p>
        </p:txBody>
      </p:sp>
      <p:sp>
        <p:nvSpPr>
          <p:cNvPr id="5124" name="Rectangle 3">
            <a:extLst>
              <a:ext uri="{FF2B5EF4-FFF2-40B4-BE49-F238E27FC236}">
                <a16:creationId xmlns:a16="http://schemas.microsoft.com/office/drawing/2014/main" id="{F194B10D-E9BA-4E78-A9A2-5C366678B3AD}"/>
              </a:ext>
            </a:extLst>
          </p:cNvPr>
          <p:cNvSpPr>
            <a:spLocks noGrp="1" noChangeArrowheads="1"/>
          </p:cNvSpPr>
          <p:nvPr>
            <p:ph type="body" idx="1"/>
          </p:nvPr>
        </p:nvSpPr>
        <p:spPr>
          <a:xfrm>
            <a:off x="381000" y="990600"/>
            <a:ext cx="8229600" cy="5334000"/>
          </a:xfrm>
        </p:spPr>
        <p:txBody>
          <a:bodyPr/>
          <a:lstStyle/>
          <a:p>
            <a:pPr eaLnBrk="1" hangingPunct="1">
              <a:buClr>
                <a:srgbClr val="3399FF"/>
              </a:buClr>
              <a:buSzPct val="125000"/>
            </a:pPr>
            <a:r>
              <a:rPr lang="en-US" altLang="cs-CZ" sz="3600" dirty="0"/>
              <a:t>Interaction between buyers and sellers</a:t>
            </a:r>
          </a:p>
          <a:p>
            <a:pPr eaLnBrk="1" hangingPunct="1">
              <a:buClr>
                <a:srgbClr val="3399FF"/>
              </a:buClr>
              <a:buSzPct val="125000"/>
            </a:pPr>
            <a:r>
              <a:rPr lang="en-US" altLang="cs-CZ" sz="3600" dirty="0"/>
              <a:t>Markets may be:</a:t>
            </a:r>
          </a:p>
          <a:p>
            <a:pPr lvl="1" eaLnBrk="1" hangingPunct="1">
              <a:buClr>
                <a:srgbClr val="3399FF"/>
              </a:buClr>
              <a:buSzPct val="125000"/>
              <a:buFont typeface="Arial" panose="020B0604020202020204" pitchFamily="34" charset="0"/>
              <a:buChar char="•"/>
            </a:pPr>
            <a:r>
              <a:rPr lang="en-US" altLang="cs-CZ" sz="3200" dirty="0"/>
              <a:t>Local</a:t>
            </a:r>
          </a:p>
          <a:p>
            <a:pPr lvl="1" eaLnBrk="1" hangingPunct="1">
              <a:buClr>
                <a:srgbClr val="3399FF"/>
              </a:buClr>
              <a:buSzPct val="125000"/>
              <a:buFont typeface="Arial" panose="020B0604020202020204" pitchFamily="34" charset="0"/>
              <a:buChar char="•"/>
            </a:pPr>
            <a:r>
              <a:rPr lang="en-US" altLang="cs-CZ" sz="3200" dirty="0"/>
              <a:t>National</a:t>
            </a:r>
          </a:p>
          <a:p>
            <a:pPr lvl="1" eaLnBrk="1" hangingPunct="1">
              <a:buClr>
                <a:srgbClr val="3399FF"/>
              </a:buClr>
              <a:buSzPct val="125000"/>
              <a:buFont typeface="Arial" panose="020B0604020202020204" pitchFamily="34" charset="0"/>
              <a:buChar char="•"/>
            </a:pPr>
            <a:r>
              <a:rPr lang="en-US" altLang="cs-CZ" sz="3200" dirty="0"/>
              <a:t>International</a:t>
            </a:r>
          </a:p>
          <a:p>
            <a:pPr eaLnBrk="1" hangingPunct="1">
              <a:buClr>
                <a:srgbClr val="3399FF"/>
              </a:buClr>
              <a:buSzPct val="125000"/>
            </a:pPr>
            <a:r>
              <a:rPr lang="en-US" altLang="cs-CZ" sz="3600" dirty="0"/>
              <a:t>Price is discovered in the interactions of buyers and sellers</a:t>
            </a:r>
          </a:p>
          <a:p>
            <a:pPr eaLnBrk="1" hangingPunct="1">
              <a:buClr>
                <a:srgbClr val="3399FF"/>
              </a:buClr>
              <a:buSzPct val="125000"/>
            </a:pPr>
            <a:endParaRPr lang="en-US" altLang="cs-CZ" sz="3600" dirty="0"/>
          </a:p>
        </p:txBody>
      </p:sp>
      <p:sp>
        <p:nvSpPr>
          <p:cNvPr id="5125" name="Rectangle 4">
            <a:extLst>
              <a:ext uri="{FF2B5EF4-FFF2-40B4-BE49-F238E27FC236}">
                <a16:creationId xmlns:a16="http://schemas.microsoft.com/office/drawing/2014/main" id="{86C18C42-975E-4701-874C-E04DA6258F4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dirty="0"/>
          </a:p>
        </p:txBody>
      </p:sp>
      <p:sp>
        <p:nvSpPr>
          <p:cNvPr id="5126" name="Rectangle 5">
            <a:extLst>
              <a:ext uri="{FF2B5EF4-FFF2-40B4-BE49-F238E27FC236}">
                <a16:creationId xmlns:a16="http://schemas.microsoft.com/office/drawing/2014/main" id="{9F3DAD0B-F88C-4813-893D-627A39A70E3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dirty="0">
                <a:solidFill>
                  <a:srgbClr val="FFFFFF"/>
                </a:solidFill>
              </a:rPr>
              <a:t>LO1</a:t>
            </a:r>
          </a:p>
        </p:txBody>
      </p:sp>
      <p:sp>
        <p:nvSpPr>
          <p:cNvPr id="5127" name="Text Box 11">
            <a:extLst>
              <a:ext uri="{FF2B5EF4-FFF2-40B4-BE49-F238E27FC236}">
                <a16:creationId xmlns:a16="http://schemas.microsoft.com/office/drawing/2014/main" id="{7F5D041F-AE07-4365-80A2-EBC032098916}"/>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dirty="0">
                <a:solidFill>
                  <a:schemeClr val="bg1"/>
                </a:solidFill>
                <a:cs typeface="Arial" panose="020B0604020202020204" pitchFamily="34" charset="0"/>
              </a:rPr>
              <a:t>3-</a:t>
            </a:r>
            <a:fld id="{60A40AF6-886C-4B03-B8EC-F59AFF76FF8C}" type="slidenum">
              <a:rPr lang="en-US" altLang="cs-CZ" sz="1400">
                <a:solidFill>
                  <a:schemeClr val="bg1"/>
                </a:solidFill>
                <a:cs typeface="Arial" panose="020B0604020202020204" pitchFamily="34" charset="0"/>
              </a:rPr>
              <a:pPr eaLnBrk="1" hangingPunct="1">
                <a:spcBef>
                  <a:spcPct val="0"/>
                </a:spcBef>
                <a:buFontTx/>
                <a:buNone/>
              </a:pPr>
              <a:t>2</a:t>
            </a:fld>
            <a:endParaRPr lang="en-US" altLang="cs-CZ" sz="1400" dirty="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6565485F-AAB3-4079-8752-8D7B8FFBFC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16938"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76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a:extLst>
              <a:ext uri="{FF2B5EF4-FFF2-40B4-BE49-F238E27FC236}">
                <a16:creationId xmlns:a16="http://schemas.microsoft.com/office/drawing/2014/main" id="{8370F8B0-6893-4773-B2DB-03245A801BA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1987" name="Rectangle 2">
            <a:extLst>
              <a:ext uri="{FF2B5EF4-FFF2-40B4-BE49-F238E27FC236}">
                <a16:creationId xmlns:a16="http://schemas.microsoft.com/office/drawing/2014/main" id="{9C1FBB18-3E02-4737-AEAF-E5F19734771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Market Equilibrium</a:t>
            </a:r>
          </a:p>
        </p:txBody>
      </p:sp>
      <p:sp>
        <p:nvSpPr>
          <p:cNvPr id="41988" name="Rectangle 4">
            <a:extLst>
              <a:ext uri="{FF2B5EF4-FFF2-40B4-BE49-F238E27FC236}">
                <a16:creationId xmlns:a16="http://schemas.microsoft.com/office/drawing/2014/main" id="{DE5B1C75-A239-46E3-B293-2107EFBA175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1989" name="Rectangle 5">
            <a:extLst>
              <a:ext uri="{FF2B5EF4-FFF2-40B4-BE49-F238E27FC236}">
                <a16:creationId xmlns:a16="http://schemas.microsoft.com/office/drawing/2014/main" id="{7CA95C6F-98AB-4158-B3F9-B98D3F647B8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42" name="Line 57">
            <a:extLst>
              <a:ext uri="{FF2B5EF4-FFF2-40B4-BE49-F238E27FC236}">
                <a16:creationId xmlns:a16="http://schemas.microsoft.com/office/drawing/2014/main" id="{A0AD40C4-2B12-42BA-97D5-99064AE3C0C5}"/>
              </a:ext>
            </a:extLst>
          </p:cNvPr>
          <p:cNvSpPr>
            <a:spLocks noChangeShapeType="1"/>
          </p:cNvSpPr>
          <p:nvPr/>
        </p:nvSpPr>
        <p:spPr bwMode="auto">
          <a:xfrm>
            <a:off x="4295775" y="3394075"/>
            <a:ext cx="0" cy="1849438"/>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grpSp>
        <p:nvGrpSpPr>
          <p:cNvPr id="41991" name="Group 4">
            <a:extLst>
              <a:ext uri="{FF2B5EF4-FFF2-40B4-BE49-F238E27FC236}">
                <a16:creationId xmlns:a16="http://schemas.microsoft.com/office/drawing/2014/main" id="{9033C17A-6480-4669-80B7-FC114111B8EA}"/>
              </a:ext>
            </a:extLst>
          </p:cNvPr>
          <p:cNvGrpSpPr>
            <a:grpSpLocks/>
          </p:cNvGrpSpPr>
          <p:nvPr/>
        </p:nvGrpSpPr>
        <p:grpSpPr bwMode="auto">
          <a:xfrm>
            <a:off x="2695575" y="1565275"/>
            <a:ext cx="4117975" cy="3684588"/>
            <a:chOff x="2064" y="1054"/>
            <a:chExt cx="2931" cy="2622"/>
          </a:xfrm>
        </p:grpSpPr>
        <p:grpSp>
          <p:nvGrpSpPr>
            <p:cNvPr id="42038" name="Group 5">
              <a:extLst>
                <a:ext uri="{FF2B5EF4-FFF2-40B4-BE49-F238E27FC236}">
                  <a16:creationId xmlns:a16="http://schemas.microsoft.com/office/drawing/2014/main" id="{74EF9067-F5EC-41E4-9EED-56976F544285}"/>
                </a:ext>
              </a:extLst>
            </p:cNvPr>
            <p:cNvGrpSpPr>
              <a:grpSpLocks/>
            </p:cNvGrpSpPr>
            <p:nvPr/>
          </p:nvGrpSpPr>
          <p:grpSpPr bwMode="auto">
            <a:xfrm>
              <a:off x="2064" y="1054"/>
              <a:ext cx="2931" cy="2178"/>
              <a:chOff x="2698" y="1132"/>
              <a:chExt cx="2797" cy="2178"/>
            </a:xfrm>
          </p:grpSpPr>
          <p:sp>
            <p:nvSpPr>
              <p:cNvPr id="42049" name="Line 6">
                <a:extLst>
                  <a:ext uri="{FF2B5EF4-FFF2-40B4-BE49-F238E27FC236}">
                    <a16:creationId xmlns:a16="http://schemas.microsoft.com/office/drawing/2014/main" id="{43ED3770-E5AD-4C5E-BA98-56F76F18D893}"/>
                  </a:ext>
                </a:extLst>
              </p:cNvPr>
              <p:cNvSpPr>
                <a:spLocks noChangeShapeType="1"/>
              </p:cNvSpPr>
              <p:nvPr/>
            </p:nvSpPr>
            <p:spPr bwMode="auto">
              <a:xfrm>
                <a:off x="2708" y="1132"/>
                <a:ext cx="2787"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50" name="Line 7">
                <a:extLst>
                  <a:ext uri="{FF2B5EF4-FFF2-40B4-BE49-F238E27FC236}">
                    <a16:creationId xmlns:a16="http://schemas.microsoft.com/office/drawing/2014/main" id="{3615EC22-A761-45CE-873B-C29437E4CD62}"/>
                  </a:ext>
                </a:extLst>
              </p:cNvPr>
              <p:cNvSpPr>
                <a:spLocks noChangeShapeType="1"/>
              </p:cNvSpPr>
              <p:nvPr/>
            </p:nvSpPr>
            <p:spPr bwMode="auto">
              <a:xfrm>
                <a:off x="2706" y="1558"/>
                <a:ext cx="2787"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51" name="Line 8">
                <a:extLst>
                  <a:ext uri="{FF2B5EF4-FFF2-40B4-BE49-F238E27FC236}">
                    <a16:creationId xmlns:a16="http://schemas.microsoft.com/office/drawing/2014/main" id="{C8D58EE8-3823-4E9E-975D-B9B518775144}"/>
                  </a:ext>
                </a:extLst>
              </p:cNvPr>
              <p:cNvSpPr>
                <a:spLocks noChangeShapeType="1"/>
              </p:cNvSpPr>
              <p:nvPr/>
            </p:nvSpPr>
            <p:spPr bwMode="auto">
              <a:xfrm>
                <a:off x="2704" y="1996"/>
                <a:ext cx="2787"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52" name="Line 9">
                <a:extLst>
                  <a:ext uri="{FF2B5EF4-FFF2-40B4-BE49-F238E27FC236}">
                    <a16:creationId xmlns:a16="http://schemas.microsoft.com/office/drawing/2014/main" id="{481ECCD7-2F27-46E6-A279-03DAF5730BAB}"/>
                  </a:ext>
                </a:extLst>
              </p:cNvPr>
              <p:cNvSpPr>
                <a:spLocks noChangeShapeType="1"/>
              </p:cNvSpPr>
              <p:nvPr/>
            </p:nvSpPr>
            <p:spPr bwMode="auto">
              <a:xfrm>
                <a:off x="2702" y="2434"/>
                <a:ext cx="2787"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53" name="Line 10">
                <a:extLst>
                  <a:ext uri="{FF2B5EF4-FFF2-40B4-BE49-F238E27FC236}">
                    <a16:creationId xmlns:a16="http://schemas.microsoft.com/office/drawing/2014/main" id="{49CDE8B8-0735-482A-B03F-E402C24B30DD}"/>
                  </a:ext>
                </a:extLst>
              </p:cNvPr>
              <p:cNvSpPr>
                <a:spLocks noChangeShapeType="1"/>
              </p:cNvSpPr>
              <p:nvPr/>
            </p:nvSpPr>
            <p:spPr bwMode="auto">
              <a:xfrm>
                <a:off x="2700" y="2872"/>
                <a:ext cx="2787"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54" name="Line 11">
                <a:extLst>
                  <a:ext uri="{FF2B5EF4-FFF2-40B4-BE49-F238E27FC236}">
                    <a16:creationId xmlns:a16="http://schemas.microsoft.com/office/drawing/2014/main" id="{DBAE6355-11AD-4131-BD29-6B3842666624}"/>
                  </a:ext>
                </a:extLst>
              </p:cNvPr>
              <p:cNvSpPr>
                <a:spLocks noChangeShapeType="1"/>
              </p:cNvSpPr>
              <p:nvPr/>
            </p:nvSpPr>
            <p:spPr bwMode="auto">
              <a:xfrm>
                <a:off x="2698" y="3310"/>
                <a:ext cx="2787"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42039" name="Group 12">
              <a:extLst>
                <a:ext uri="{FF2B5EF4-FFF2-40B4-BE49-F238E27FC236}">
                  <a16:creationId xmlns:a16="http://schemas.microsoft.com/office/drawing/2014/main" id="{B0348224-8BFD-4E26-AB1F-F87D73E82627}"/>
                </a:ext>
              </a:extLst>
            </p:cNvPr>
            <p:cNvGrpSpPr>
              <a:grpSpLocks/>
            </p:cNvGrpSpPr>
            <p:nvPr/>
          </p:nvGrpSpPr>
          <p:grpSpPr bwMode="auto">
            <a:xfrm>
              <a:off x="2402" y="1055"/>
              <a:ext cx="2590" cy="2621"/>
              <a:chOff x="2378" y="1055"/>
              <a:chExt cx="2590" cy="2621"/>
            </a:xfrm>
          </p:grpSpPr>
          <p:sp>
            <p:nvSpPr>
              <p:cNvPr id="42040" name="Line 13">
                <a:extLst>
                  <a:ext uri="{FF2B5EF4-FFF2-40B4-BE49-F238E27FC236}">
                    <a16:creationId xmlns:a16="http://schemas.microsoft.com/office/drawing/2014/main" id="{3D911FB0-9815-4B76-8101-691A6E14671B}"/>
                  </a:ext>
                </a:extLst>
              </p:cNvPr>
              <p:cNvSpPr>
                <a:spLocks noChangeShapeType="1"/>
              </p:cNvSpPr>
              <p:nvPr/>
            </p:nvSpPr>
            <p:spPr bwMode="auto">
              <a:xfrm>
                <a:off x="2378"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41" name="Line 14">
                <a:extLst>
                  <a:ext uri="{FF2B5EF4-FFF2-40B4-BE49-F238E27FC236}">
                    <a16:creationId xmlns:a16="http://schemas.microsoft.com/office/drawing/2014/main" id="{1CAB8F44-3272-42CF-9E9A-54EAFBEC6E3F}"/>
                  </a:ext>
                </a:extLst>
              </p:cNvPr>
              <p:cNvSpPr>
                <a:spLocks noChangeShapeType="1"/>
              </p:cNvSpPr>
              <p:nvPr/>
            </p:nvSpPr>
            <p:spPr bwMode="auto">
              <a:xfrm>
                <a:off x="2703"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42" name="Line 15">
                <a:extLst>
                  <a:ext uri="{FF2B5EF4-FFF2-40B4-BE49-F238E27FC236}">
                    <a16:creationId xmlns:a16="http://schemas.microsoft.com/office/drawing/2014/main" id="{1E5975C8-C864-426F-B64E-FC34A3FCF423}"/>
                  </a:ext>
                </a:extLst>
              </p:cNvPr>
              <p:cNvSpPr>
                <a:spLocks noChangeShapeType="1"/>
              </p:cNvSpPr>
              <p:nvPr/>
            </p:nvSpPr>
            <p:spPr bwMode="auto">
              <a:xfrm>
                <a:off x="3037"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43" name="Line 16">
                <a:extLst>
                  <a:ext uri="{FF2B5EF4-FFF2-40B4-BE49-F238E27FC236}">
                    <a16:creationId xmlns:a16="http://schemas.microsoft.com/office/drawing/2014/main" id="{A47849BA-5A9E-44BE-8BF5-E121DB0E6C69}"/>
                  </a:ext>
                </a:extLst>
              </p:cNvPr>
              <p:cNvSpPr>
                <a:spLocks noChangeShapeType="1"/>
              </p:cNvSpPr>
              <p:nvPr/>
            </p:nvSpPr>
            <p:spPr bwMode="auto">
              <a:xfrm>
                <a:off x="3361"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44" name="Line 17">
                <a:extLst>
                  <a:ext uri="{FF2B5EF4-FFF2-40B4-BE49-F238E27FC236}">
                    <a16:creationId xmlns:a16="http://schemas.microsoft.com/office/drawing/2014/main" id="{FC770CDE-7E07-4A43-AE2E-AD7A07006CAE}"/>
                  </a:ext>
                </a:extLst>
              </p:cNvPr>
              <p:cNvSpPr>
                <a:spLocks noChangeShapeType="1"/>
              </p:cNvSpPr>
              <p:nvPr/>
            </p:nvSpPr>
            <p:spPr bwMode="auto">
              <a:xfrm>
                <a:off x="3685"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45" name="Line 18">
                <a:extLst>
                  <a:ext uri="{FF2B5EF4-FFF2-40B4-BE49-F238E27FC236}">
                    <a16:creationId xmlns:a16="http://schemas.microsoft.com/office/drawing/2014/main" id="{00A3A76B-04F5-4742-B1C2-C1A5FBDF21D6}"/>
                  </a:ext>
                </a:extLst>
              </p:cNvPr>
              <p:cNvSpPr>
                <a:spLocks noChangeShapeType="1"/>
              </p:cNvSpPr>
              <p:nvPr/>
            </p:nvSpPr>
            <p:spPr bwMode="auto">
              <a:xfrm>
                <a:off x="4009"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46" name="Line 19">
                <a:extLst>
                  <a:ext uri="{FF2B5EF4-FFF2-40B4-BE49-F238E27FC236}">
                    <a16:creationId xmlns:a16="http://schemas.microsoft.com/office/drawing/2014/main" id="{09152A1B-CF88-444F-A572-20EEE5256A88}"/>
                  </a:ext>
                </a:extLst>
              </p:cNvPr>
              <p:cNvSpPr>
                <a:spLocks noChangeShapeType="1"/>
              </p:cNvSpPr>
              <p:nvPr/>
            </p:nvSpPr>
            <p:spPr bwMode="auto">
              <a:xfrm>
                <a:off x="4338"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47" name="Line 20">
                <a:extLst>
                  <a:ext uri="{FF2B5EF4-FFF2-40B4-BE49-F238E27FC236}">
                    <a16:creationId xmlns:a16="http://schemas.microsoft.com/office/drawing/2014/main" id="{14146F57-CE15-4092-8AFF-2C799B896356}"/>
                  </a:ext>
                </a:extLst>
              </p:cNvPr>
              <p:cNvSpPr>
                <a:spLocks noChangeShapeType="1"/>
              </p:cNvSpPr>
              <p:nvPr/>
            </p:nvSpPr>
            <p:spPr bwMode="auto">
              <a:xfrm>
                <a:off x="4968"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48" name="Line 21">
                <a:extLst>
                  <a:ext uri="{FF2B5EF4-FFF2-40B4-BE49-F238E27FC236}">
                    <a16:creationId xmlns:a16="http://schemas.microsoft.com/office/drawing/2014/main" id="{CD54F305-634A-48EF-A9CE-B26BEE30F015}"/>
                  </a:ext>
                </a:extLst>
              </p:cNvPr>
              <p:cNvSpPr>
                <a:spLocks noChangeShapeType="1"/>
              </p:cNvSpPr>
              <p:nvPr/>
            </p:nvSpPr>
            <p:spPr bwMode="auto">
              <a:xfrm>
                <a:off x="4662"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41992" name="Group 22">
            <a:extLst>
              <a:ext uri="{FF2B5EF4-FFF2-40B4-BE49-F238E27FC236}">
                <a16:creationId xmlns:a16="http://schemas.microsoft.com/office/drawing/2014/main" id="{16B701E9-E2B0-4D4B-9C11-62FD2E508BD6}"/>
              </a:ext>
            </a:extLst>
          </p:cNvPr>
          <p:cNvGrpSpPr>
            <a:grpSpLocks/>
          </p:cNvGrpSpPr>
          <p:nvPr/>
        </p:nvGrpSpPr>
        <p:grpSpPr bwMode="auto">
          <a:xfrm>
            <a:off x="2701925" y="1565275"/>
            <a:ext cx="4108450" cy="3709988"/>
            <a:chOff x="1962" y="864"/>
            <a:chExt cx="2924" cy="2640"/>
          </a:xfrm>
        </p:grpSpPr>
        <p:sp>
          <p:nvSpPr>
            <p:cNvPr id="42036" name="Line 23">
              <a:extLst>
                <a:ext uri="{FF2B5EF4-FFF2-40B4-BE49-F238E27FC236}">
                  <a16:creationId xmlns:a16="http://schemas.microsoft.com/office/drawing/2014/main" id="{51C2F168-812F-4F02-AE8B-288A6D1E04FB}"/>
                </a:ext>
              </a:extLst>
            </p:cNvPr>
            <p:cNvSpPr>
              <a:spLocks noChangeShapeType="1"/>
            </p:cNvSpPr>
            <p:nvPr/>
          </p:nvSpPr>
          <p:spPr bwMode="auto">
            <a:xfrm>
              <a:off x="1968" y="864"/>
              <a:ext cx="0" cy="264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37" name="Line 24">
              <a:extLst>
                <a:ext uri="{FF2B5EF4-FFF2-40B4-BE49-F238E27FC236}">
                  <a16:creationId xmlns:a16="http://schemas.microsoft.com/office/drawing/2014/main" id="{56469F14-424C-4245-9354-ABC0A9D1A887}"/>
                </a:ext>
              </a:extLst>
            </p:cNvPr>
            <p:cNvSpPr>
              <a:spLocks noChangeShapeType="1"/>
            </p:cNvSpPr>
            <p:nvPr/>
          </p:nvSpPr>
          <p:spPr bwMode="auto">
            <a:xfrm flipV="1">
              <a:off x="1962" y="3467"/>
              <a:ext cx="2924" cy="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70" name="Line 59">
            <a:extLst>
              <a:ext uri="{FF2B5EF4-FFF2-40B4-BE49-F238E27FC236}">
                <a16:creationId xmlns:a16="http://schemas.microsoft.com/office/drawing/2014/main" id="{78A243ED-4F85-4936-8D15-2C3AD1EF3180}"/>
              </a:ext>
            </a:extLst>
          </p:cNvPr>
          <p:cNvSpPr>
            <a:spLocks noChangeShapeType="1"/>
          </p:cNvSpPr>
          <p:nvPr/>
        </p:nvSpPr>
        <p:spPr bwMode="auto">
          <a:xfrm flipH="1" flipV="1">
            <a:off x="2771775" y="3394075"/>
            <a:ext cx="1524000" cy="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71" name="Freeform 38">
            <a:extLst>
              <a:ext uri="{FF2B5EF4-FFF2-40B4-BE49-F238E27FC236}">
                <a16:creationId xmlns:a16="http://schemas.microsoft.com/office/drawing/2014/main" id="{87AD2048-CC0A-4B72-89A8-E2EC111BB459}"/>
              </a:ext>
            </a:extLst>
          </p:cNvPr>
          <p:cNvSpPr>
            <a:spLocks/>
          </p:cNvSpPr>
          <p:nvPr/>
        </p:nvSpPr>
        <p:spPr bwMode="auto">
          <a:xfrm>
            <a:off x="2924175" y="2174875"/>
            <a:ext cx="2516188" cy="2444750"/>
          </a:xfrm>
          <a:custGeom>
            <a:avLst/>
            <a:gdLst>
              <a:gd name="T0" fmla="*/ 0 w 1585"/>
              <a:gd name="T1" fmla="*/ 2147483646 h 1540"/>
              <a:gd name="T2" fmla="*/ 2147483646 w 1585"/>
              <a:gd name="T3" fmla="*/ 2147483646 h 1540"/>
              <a:gd name="T4" fmla="*/ 2147483646 w 1585"/>
              <a:gd name="T5" fmla="*/ 2147483646 h 1540"/>
              <a:gd name="T6" fmla="*/ 2147483646 w 1585"/>
              <a:gd name="T7" fmla="*/ 2147483646 h 1540"/>
              <a:gd name="T8" fmla="*/ 2147483646 w 1585"/>
              <a:gd name="T9" fmla="*/ 0 h 1540"/>
              <a:gd name="T10" fmla="*/ 0 60000 65536"/>
              <a:gd name="T11" fmla="*/ 0 60000 65536"/>
              <a:gd name="T12" fmla="*/ 0 60000 65536"/>
              <a:gd name="T13" fmla="*/ 0 60000 65536"/>
              <a:gd name="T14" fmla="*/ 0 60000 65536"/>
              <a:gd name="T15" fmla="*/ 0 w 1585"/>
              <a:gd name="T16" fmla="*/ 0 h 1540"/>
              <a:gd name="T17" fmla="*/ 1585 w 1585"/>
              <a:gd name="T18" fmla="*/ 1540 h 1540"/>
            </a:gdLst>
            <a:ahLst/>
            <a:cxnLst>
              <a:cxn ang="T10">
                <a:pos x="T0" y="T1"/>
              </a:cxn>
              <a:cxn ang="T11">
                <a:pos x="T2" y="T3"/>
              </a:cxn>
              <a:cxn ang="T12">
                <a:pos x="T4" y="T5"/>
              </a:cxn>
              <a:cxn ang="T13">
                <a:pos x="T6" y="T7"/>
              </a:cxn>
              <a:cxn ang="T14">
                <a:pos x="T8" y="T9"/>
              </a:cxn>
            </a:cxnLst>
            <a:rect l="T15" t="T16" r="T17" b="T18"/>
            <a:pathLst>
              <a:path w="1585" h="1540">
                <a:moveTo>
                  <a:pt x="0" y="1540"/>
                </a:moveTo>
                <a:cubicBezTo>
                  <a:pt x="143" y="1416"/>
                  <a:pt x="286" y="1292"/>
                  <a:pt x="433" y="1165"/>
                </a:cubicBezTo>
                <a:cubicBezTo>
                  <a:pt x="580" y="1038"/>
                  <a:pt x="737" y="908"/>
                  <a:pt x="880" y="776"/>
                </a:cubicBezTo>
                <a:cubicBezTo>
                  <a:pt x="1023" y="644"/>
                  <a:pt x="1177" y="504"/>
                  <a:pt x="1294" y="375"/>
                </a:cubicBezTo>
                <a:cubicBezTo>
                  <a:pt x="1411" y="246"/>
                  <a:pt x="1498" y="123"/>
                  <a:pt x="1585" y="0"/>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72" name="Freeform 39">
            <a:extLst>
              <a:ext uri="{FF2B5EF4-FFF2-40B4-BE49-F238E27FC236}">
                <a16:creationId xmlns:a16="http://schemas.microsoft.com/office/drawing/2014/main" id="{394116F3-987B-47F1-82AB-0D379CC0C32A}"/>
              </a:ext>
            </a:extLst>
          </p:cNvPr>
          <p:cNvSpPr>
            <a:spLocks/>
          </p:cNvSpPr>
          <p:nvPr/>
        </p:nvSpPr>
        <p:spPr bwMode="auto">
          <a:xfrm>
            <a:off x="3154363" y="2211388"/>
            <a:ext cx="3175000" cy="2455862"/>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73" name="Text Box 25">
            <a:extLst>
              <a:ext uri="{FF2B5EF4-FFF2-40B4-BE49-F238E27FC236}">
                <a16:creationId xmlns:a16="http://schemas.microsoft.com/office/drawing/2014/main" id="{8233DF0C-C661-4824-BD3D-A4F79FA1E143}"/>
              </a:ext>
            </a:extLst>
          </p:cNvPr>
          <p:cNvSpPr txBox="1">
            <a:spLocks noChangeArrowheads="1"/>
          </p:cNvSpPr>
          <p:nvPr/>
        </p:nvSpPr>
        <p:spPr bwMode="auto">
          <a:xfrm>
            <a:off x="2238375" y="1352550"/>
            <a:ext cx="395288"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35000"/>
              </a:lnSpc>
              <a:spcBef>
                <a:spcPct val="0"/>
              </a:spcBef>
              <a:buFontTx/>
              <a:buNone/>
            </a:pPr>
            <a:r>
              <a:rPr lang="en-US" altLang="cs-CZ" sz="1500" b="1"/>
              <a:t>  6</a:t>
            </a:r>
          </a:p>
          <a:p>
            <a:pPr eaLnBrk="1" hangingPunct="1">
              <a:lnSpc>
                <a:spcPct val="135000"/>
              </a:lnSpc>
              <a:spcBef>
                <a:spcPct val="0"/>
              </a:spcBef>
              <a:buFontTx/>
              <a:buNone/>
            </a:pPr>
            <a:endParaRPr lang="en-US" altLang="cs-CZ" sz="1500" b="1"/>
          </a:p>
          <a:p>
            <a:pPr eaLnBrk="1" hangingPunct="1">
              <a:lnSpc>
                <a:spcPct val="135000"/>
              </a:lnSpc>
              <a:spcBef>
                <a:spcPct val="0"/>
              </a:spcBef>
              <a:buFontTx/>
              <a:buNone/>
            </a:pPr>
            <a:r>
              <a:rPr lang="en-US" altLang="cs-CZ" sz="1500" b="1"/>
              <a:t>  5</a:t>
            </a:r>
          </a:p>
          <a:p>
            <a:pPr eaLnBrk="1" hangingPunct="1">
              <a:lnSpc>
                <a:spcPct val="135000"/>
              </a:lnSpc>
              <a:spcBef>
                <a:spcPct val="0"/>
              </a:spcBef>
              <a:buFontTx/>
              <a:buNone/>
            </a:pPr>
            <a:endParaRPr lang="en-US" altLang="cs-CZ" sz="1500" b="1"/>
          </a:p>
          <a:p>
            <a:pPr eaLnBrk="1" hangingPunct="1">
              <a:lnSpc>
                <a:spcPct val="135000"/>
              </a:lnSpc>
              <a:spcBef>
                <a:spcPct val="0"/>
              </a:spcBef>
              <a:buFontTx/>
              <a:buNone/>
            </a:pPr>
            <a:r>
              <a:rPr lang="en-US" altLang="cs-CZ" sz="1500" b="1"/>
              <a:t>  4</a:t>
            </a:r>
          </a:p>
          <a:p>
            <a:pPr eaLnBrk="1" hangingPunct="1">
              <a:lnSpc>
                <a:spcPct val="135000"/>
              </a:lnSpc>
              <a:spcBef>
                <a:spcPct val="0"/>
              </a:spcBef>
              <a:buFontTx/>
              <a:buNone/>
            </a:pPr>
            <a:endParaRPr lang="en-US" altLang="cs-CZ" sz="1500" b="1"/>
          </a:p>
          <a:p>
            <a:pPr eaLnBrk="1" hangingPunct="1">
              <a:lnSpc>
                <a:spcPct val="135000"/>
              </a:lnSpc>
              <a:spcBef>
                <a:spcPct val="0"/>
              </a:spcBef>
              <a:buFontTx/>
              <a:buNone/>
            </a:pPr>
            <a:r>
              <a:rPr lang="en-US" altLang="cs-CZ" sz="1500" b="1"/>
              <a:t>  3</a:t>
            </a:r>
          </a:p>
          <a:p>
            <a:pPr eaLnBrk="1" hangingPunct="1">
              <a:lnSpc>
                <a:spcPct val="135000"/>
              </a:lnSpc>
              <a:spcBef>
                <a:spcPct val="0"/>
              </a:spcBef>
              <a:buFontTx/>
              <a:buNone/>
            </a:pPr>
            <a:endParaRPr lang="en-US" altLang="cs-CZ" sz="1500" b="1"/>
          </a:p>
          <a:p>
            <a:pPr eaLnBrk="1" hangingPunct="1">
              <a:lnSpc>
                <a:spcPct val="135000"/>
              </a:lnSpc>
              <a:spcBef>
                <a:spcPct val="0"/>
              </a:spcBef>
              <a:buFontTx/>
              <a:buNone/>
            </a:pPr>
            <a:r>
              <a:rPr lang="en-US" altLang="cs-CZ" sz="1500" b="1"/>
              <a:t>  2</a:t>
            </a:r>
          </a:p>
          <a:p>
            <a:pPr eaLnBrk="1" hangingPunct="1">
              <a:lnSpc>
                <a:spcPct val="135000"/>
              </a:lnSpc>
              <a:spcBef>
                <a:spcPct val="0"/>
              </a:spcBef>
              <a:buFontTx/>
              <a:buNone/>
            </a:pPr>
            <a:endParaRPr lang="en-US" altLang="cs-CZ" sz="1500" b="1"/>
          </a:p>
          <a:p>
            <a:pPr eaLnBrk="1" hangingPunct="1">
              <a:lnSpc>
                <a:spcPct val="135000"/>
              </a:lnSpc>
              <a:spcBef>
                <a:spcPct val="0"/>
              </a:spcBef>
              <a:buFontTx/>
              <a:buNone/>
            </a:pPr>
            <a:r>
              <a:rPr lang="en-US" altLang="cs-CZ" sz="1500" b="1"/>
              <a:t>  1</a:t>
            </a:r>
          </a:p>
          <a:p>
            <a:pPr eaLnBrk="1" hangingPunct="1">
              <a:lnSpc>
                <a:spcPct val="135000"/>
              </a:lnSpc>
              <a:spcBef>
                <a:spcPct val="0"/>
              </a:spcBef>
              <a:buFontTx/>
              <a:buNone/>
            </a:pPr>
            <a:endParaRPr lang="en-US" altLang="cs-CZ" sz="1500" b="1"/>
          </a:p>
          <a:p>
            <a:pPr eaLnBrk="1" hangingPunct="1">
              <a:lnSpc>
                <a:spcPct val="135000"/>
              </a:lnSpc>
              <a:spcBef>
                <a:spcPct val="0"/>
              </a:spcBef>
              <a:buFontTx/>
              <a:buNone/>
            </a:pPr>
            <a:r>
              <a:rPr lang="en-US" altLang="cs-CZ" sz="1500" b="1"/>
              <a:t>  0</a:t>
            </a:r>
          </a:p>
        </p:txBody>
      </p:sp>
      <p:sp>
        <p:nvSpPr>
          <p:cNvPr id="74" name="Text Box 26">
            <a:extLst>
              <a:ext uri="{FF2B5EF4-FFF2-40B4-BE49-F238E27FC236}">
                <a16:creationId xmlns:a16="http://schemas.microsoft.com/office/drawing/2014/main" id="{2D1D25B0-C55C-41AF-9A90-FA5930871ADE}"/>
              </a:ext>
            </a:extLst>
          </p:cNvPr>
          <p:cNvSpPr txBox="1">
            <a:spLocks noChangeArrowheads="1"/>
          </p:cNvSpPr>
          <p:nvPr/>
        </p:nvSpPr>
        <p:spPr bwMode="auto">
          <a:xfrm>
            <a:off x="3036888" y="5216525"/>
            <a:ext cx="3925887"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b="1"/>
              <a:t>2       4       6       8     10    12     14    16    18</a:t>
            </a:r>
          </a:p>
        </p:txBody>
      </p:sp>
      <p:sp>
        <p:nvSpPr>
          <p:cNvPr id="75" name="Text Box 27">
            <a:extLst>
              <a:ext uri="{FF2B5EF4-FFF2-40B4-BE49-F238E27FC236}">
                <a16:creationId xmlns:a16="http://schemas.microsoft.com/office/drawing/2014/main" id="{7780F69E-DE33-48AE-AE75-ACF954E4E78B}"/>
              </a:ext>
            </a:extLst>
          </p:cNvPr>
          <p:cNvSpPr txBox="1">
            <a:spLocks noChangeArrowheads="1"/>
          </p:cNvSpPr>
          <p:nvPr/>
        </p:nvSpPr>
        <p:spPr bwMode="auto">
          <a:xfrm>
            <a:off x="2997200" y="5449888"/>
            <a:ext cx="3898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Bushels of Corn (thousands per week)</a:t>
            </a:r>
          </a:p>
        </p:txBody>
      </p:sp>
      <p:sp>
        <p:nvSpPr>
          <p:cNvPr id="76" name="Text Box 28">
            <a:extLst>
              <a:ext uri="{FF2B5EF4-FFF2-40B4-BE49-F238E27FC236}">
                <a16:creationId xmlns:a16="http://schemas.microsoft.com/office/drawing/2014/main" id="{12A38661-42C7-4A86-A38B-91FFF9F89988}"/>
              </a:ext>
            </a:extLst>
          </p:cNvPr>
          <p:cNvSpPr txBox="1">
            <a:spLocks noChangeArrowheads="1"/>
          </p:cNvSpPr>
          <p:nvPr/>
        </p:nvSpPr>
        <p:spPr bwMode="auto">
          <a:xfrm rot="-5400000">
            <a:off x="999331" y="3113882"/>
            <a:ext cx="19002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(per bushel)</a:t>
            </a:r>
          </a:p>
        </p:txBody>
      </p:sp>
      <p:sp>
        <p:nvSpPr>
          <p:cNvPr id="77" name="Oval 29">
            <a:extLst>
              <a:ext uri="{FF2B5EF4-FFF2-40B4-BE49-F238E27FC236}">
                <a16:creationId xmlns:a16="http://schemas.microsoft.com/office/drawing/2014/main" id="{7AE47B96-F305-4651-9B80-952A5ADE7A45}"/>
              </a:ext>
            </a:extLst>
          </p:cNvPr>
          <p:cNvSpPr>
            <a:spLocks noChangeArrowheads="1"/>
          </p:cNvSpPr>
          <p:nvPr/>
        </p:nvSpPr>
        <p:spPr bwMode="auto">
          <a:xfrm>
            <a:off x="3076575" y="2144713"/>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78" name="Oval 30">
            <a:extLst>
              <a:ext uri="{FF2B5EF4-FFF2-40B4-BE49-F238E27FC236}">
                <a16:creationId xmlns:a16="http://schemas.microsoft.com/office/drawing/2014/main" id="{B35C9237-9356-45B6-83A1-6C8C414E6678}"/>
              </a:ext>
            </a:extLst>
          </p:cNvPr>
          <p:cNvSpPr>
            <a:spLocks noChangeArrowheads="1"/>
          </p:cNvSpPr>
          <p:nvPr/>
        </p:nvSpPr>
        <p:spPr bwMode="auto">
          <a:xfrm>
            <a:off x="3533775" y="2755900"/>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79" name="Oval 31">
            <a:extLst>
              <a:ext uri="{FF2B5EF4-FFF2-40B4-BE49-F238E27FC236}">
                <a16:creationId xmlns:a16="http://schemas.microsoft.com/office/drawing/2014/main" id="{1C066730-408D-4070-8BE7-893D5B1C411A}"/>
              </a:ext>
            </a:extLst>
          </p:cNvPr>
          <p:cNvSpPr>
            <a:spLocks noChangeArrowheads="1"/>
          </p:cNvSpPr>
          <p:nvPr/>
        </p:nvSpPr>
        <p:spPr bwMode="auto">
          <a:xfrm>
            <a:off x="4248150" y="3387725"/>
            <a:ext cx="92075" cy="92075"/>
          </a:xfrm>
          <a:prstGeom prst="ellipse">
            <a:avLst/>
          </a:prstGeom>
          <a:ln>
            <a:headEnd/>
            <a:tailEnd/>
          </a:ln>
        </p:spPr>
        <p:style>
          <a:lnRef idx="2">
            <a:schemeClr val="accent4"/>
          </a:lnRef>
          <a:fillRef idx="1">
            <a:schemeClr val="lt1"/>
          </a:fillRef>
          <a:effectRef idx="0">
            <a:schemeClr val="accent4"/>
          </a:effectRef>
          <a:fontRef idx="minor">
            <a:schemeClr val="dk1"/>
          </a:fontRef>
        </p:style>
        <p:txBody>
          <a:bodyPr wrap="none" anchor="ctr"/>
          <a:lstStyle/>
          <a:p>
            <a:pPr eaLnBrk="1" hangingPunct="1">
              <a:defRPr/>
            </a:pPr>
            <a:endParaRPr lang="en-US">
              <a:solidFill>
                <a:srgbClr val="000000"/>
              </a:solidFill>
              <a:ea typeface="ＭＳ Ｐゴシック" pitchFamily="17" charset="-128"/>
            </a:endParaRPr>
          </a:p>
        </p:txBody>
      </p:sp>
      <p:sp>
        <p:nvSpPr>
          <p:cNvPr id="80" name="Oval 32">
            <a:extLst>
              <a:ext uri="{FF2B5EF4-FFF2-40B4-BE49-F238E27FC236}">
                <a16:creationId xmlns:a16="http://schemas.microsoft.com/office/drawing/2014/main" id="{9C198D82-70C1-4344-84FD-9584050BF864}"/>
              </a:ext>
            </a:extLst>
          </p:cNvPr>
          <p:cNvSpPr>
            <a:spLocks noChangeArrowheads="1"/>
          </p:cNvSpPr>
          <p:nvPr/>
        </p:nvSpPr>
        <p:spPr bwMode="auto">
          <a:xfrm>
            <a:off x="5118100" y="3975100"/>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81" name="Oval 33">
            <a:extLst>
              <a:ext uri="{FF2B5EF4-FFF2-40B4-BE49-F238E27FC236}">
                <a16:creationId xmlns:a16="http://schemas.microsoft.com/office/drawing/2014/main" id="{513CC5F8-18C7-4FD9-ACA2-6E615798BA56}"/>
              </a:ext>
            </a:extLst>
          </p:cNvPr>
          <p:cNvSpPr>
            <a:spLocks noChangeArrowheads="1"/>
          </p:cNvSpPr>
          <p:nvPr/>
        </p:nvSpPr>
        <p:spPr bwMode="auto">
          <a:xfrm>
            <a:off x="6276975" y="4614863"/>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82" name="Oval 34">
            <a:extLst>
              <a:ext uri="{FF2B5EF4-FFF2-40B4-BE49-F238E27FC236}">
                <a16:creationId xmlns:a16="http://schemas.microsoft.com/office/drawing/2014/main" id="{FEAD348A-7745-4017-8260-58085419E3FC}"/>
              </a:ext>
            </a:extLst>
          </p:cNvPr>
          <p:cNvSpPr>
            <a:spLocks noChangeArrowheads="1"/>
          </p:cNvSpPr>
          <p:nvPr/>
        </p:nvSpPr>
        <p:spPr bwMode="auto">
          <a:xfrm>
            <a:off x="4905375" y="2719388"/>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83" name="Oval 35">
            <a:extLst>
              <a:ext uri="{FF2B5EF4-FFF2-40B4-BE49-F238E27FC236}">
                <a16:creationId xmlns:a16="http://schemas.microsoft.com/office/drawing/2014/main" id="{4754A33D-1CDD-41C1-A4A8-F48F235F6965}"/>
              </a:ext>
            </a:extLst>
          </p:cNvPr>
          <p:cNvSpPr>
            <a:spLocks noChangeArrowheads="1"/>
          </p:cNvSpPr>
          <p:nvPr/>
        </p:nvSpPr>
        <p:spPr bwMode="auto">
          <a:xfrm>
            <a:off x="5362575" y="2119313"/>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84" name="Oval 36">
            <a:extLst>
              <a:ext uri="{FF2B5EF4-FFF2-40B4-BE49-F238E27FC236}">
                <a16:creationId xmlns:a16="http://schemas.microsoft.com/office/drawing/2014/main" id="{74E12C59-5AF4-4B99-B38B-8B631DD0084E}"/>
              </a:ext>
            </a:extLst>
          </p:cNvPr>
          <p:cNvSpPr>
            <a:spLocks noChangeArrowheads="1"/>
          </p:cNvSpPr>
          <p:nvPr/>
        </p:nvSpPr>
        <p:spPr bwMode="auto">
          <a:xfrm>
            <a:off x="2847975" y="4586288"/>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85" name="Oval 37">
            <a:extLst>
              <a:ext uri="{FF2B5EF4-FFF2-40B4-BE49-F238E27FC236}">
                <a16:creationId xmlns:a16="http://schemas.microsoft.com/office/drawing/2014/main" id="{4A759B81-9423-4191-92CF-DE5996FE2908}"/>
              </a:ext>
            </a:extLst>
          </p:cNvPr>
          <p:cNvSpPr>
            <a:spLocks noChangeArrowheads="1"/>
          </p:cNvSpPr>
          <p:nvPr/>
        </p:nvSpPr>
        <p:spPr bwMode="auto">
          <a:xfrm>
            <a:off x="3533775" y="3970338"/>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grpSp>
        <p:nvGrpSpPr>
          <p:cNvPr id="6" name="Group 42">
            <a:extLst>
              <a:ext uri="{FF2B5EF4-FFF2-40B4-BE49-F238E27FC236}">
                <a16:creationId xmlns:a16="http://schemas.microsoft.com/office/drawing/2014/main" id="{D3D776F1-8379-42EA-A4B0-015F15551A6C}"/>
              </a:ext>
            </a:extLst>
          </p:cNvPr>
          <p:cNvGrpSpPr>
            <a:grpSpLocks/>
          </p:cNvGrpSpPr>
          <p:nvPr/>
        </p:nvGrpSpPr>
        <p:grpSpPr bwMode="auto">
          <a:xfrm>
            <a:off x="304800" y="2251075"/>
            <a:ext cx="1006475" cy="2732088"/>
            <a:chOff x="1126" y="1165"/>
            <a:chExt cx="634" cy="1948"/>
          </a:xfrm>
        </p:grpSpPr>
        <p:sp>
          <p:nvSpPr>
            <p:cNvPr id="42034" name="Line 40">
              <a:extLst>
                <a:ext uri="{FF2B5EF4-FFF2-40B4-BE49-F238E27FC236}">
                  <a16:creationId xmlns:a16="http://schemas.microsoft.com/office/drawing/2014/main" id="{B6334E97-9D43-46D6-ABC4-0B5713A560B8}"/>
                </a:ext>
              </a:extLst>
            </p:cNvPr>
            <p:cNvSpPr>
              <a:spLocks noChangeShapeType="1"/>
            </p:cNvSpPr>
            <p:nvPr/>
          </p:nvSpPr>
          <p:spPr bwMode="auto">
            <a:xfrm>
              <a:off x="1126" y="1379"/>
              <a:ext cx="63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35" name="Line 41">
              <a:extLst>
                <a:ext uri="{FF2B5EF4-FFF2-40B4-BE49-F238E27FC236}">
                  <a16:creationId xmlns:a16="http://schemas.microsoft.com/office/drawing/2014/main" id="{8BDBC801-3211-4326-A944-4639DBD5CE40}"/>
                </a:ext>
              </a:extLst>
            </p:cNvPr>
            <p:cNvSpPr>
              <a:spLocks noChangeShapeType="1"/>
            </p:cNvSpPr>
            <p:nvPr/>
          </p:nvSpPr>
          <p:spPr bwMode="auto">
            <a:xfrm>
              <a:off x="1443" y="1165"/>
              <a:ext cx="0" cy="194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89" name="Text Box 43">
            <a:extLst>
              <a:ext uri="{FF2B5EF4-FFF2-40B4-BE49-F238E27FC236}">
                <a16:creationId xmlns:a16="http://schemas.microsoft.com/office/drawing/2014/main" id="{A94FB08A-754E-4CE9-BEC1-11DA687CF04C}"/>
              </a:ext>
            </a:extLst>
          </p:cNvPr>
          <p:cNvSpPr txBox="1">
            <a:spLocks noChangeArrowheads="1"/>
          </p:cNvSpPr>
          <p:nvPr/>
        </p:nvSpPr>
        <p:spPr bwMode="auto">
          <a:xfrm>
            <a:off x="381000" y="2211388"/>
            <a:ext cx="354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a:t>
            </a:r>
          </a:p>
        </p:txBody>
      </p:sp>
      <p:sp>
        <p:nvSpPr>
          <p:cNvPr id="90" name="Text Box 44">
            <a:extLst>
              <a:ext uri="{FF2B5EF4-FFF2-40B4-BE49-F238E27FC236}">
                <a16:creationId xmlns:a16="http://schemas.microsoft.com/office/drawing/2014/main" id="{CE6F6927-7986-4D47-A32C-204E2CC6B2CF}"/>
              </a:ext>
            </a:extLst>
          </p:cNvPr>
          <p:cNvSpPr txBox="1">
            <a:spLocks noChangeArrowheads="1"/>
          </p:cNvSpPr>
          <p:nvPr/>
        </p:nvSpPr>
        <p:spPr bwMode="auto">
          <a:xfrm>
            <a:off x="889000" y="2211388"/>
            <a:ext cx="482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d</a:t>
            </a:r>
          </a:p>
        </p:txBody>
      </p:sp>
      <p:sp>
        <p:nvSpPr>
          <p:cNvPr id="91" name="Text Box 45">
            <a:extLst>
              <a:ext uri="{FF2B5EF4-FFF2-40B4-BE49-F238E27FC236}">
                <a16:creationId xmlns:a16="http://schemas.microsoft.com/office/drawing/2014/main" id="{73982881-B119-4BD0-B313-11BC58AA996E}"/>
              </a:ext>
            </a:extLst>
          </p:cNvPr>
          <p:cNvSpPr txBox="1">
            <a:spLocks noChangeArrowheads="1"/>
          </p:cNvSpPr>
          <p:nvPr/>
        </p:nvSpPr>
        <p:spPr bwMode="auto">
          <a:xfrm>
            <a:off x="304800" y="2555875"/>
            <a:ext cx="409575"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0000"/>
              </a:lnSpc>
              <a:spcBef>
                <a:spcPct val="0"/>
              </a:spcBef>
              <a:buFontTx/>
              <a:buNone/>
            </a:pPr>
            <a:r>
              <a:rPr lang="en-US" altLang="cs-CZ" sz="1600" b="1"/>
              <a:t>$5</a:t>
            </a:r>
          </a:p>
          <a:p>
            <a:pPr algn="r" eaLnBrk="1" hangingPunct="1">
              <a:lnSpc>
                <a:spcPct val="170000"/>
              </a:lnSpc>
              <a:spcBef>
                <a:spcPct val="0"/>
              </a:spcBef>
              <a:buFontTx/>
              <a:buNone/>
            </a:pPr>
            <a:r>
              <a:rPr lang="en-US" altLang="cs-CZ" sz="1600" b="1"/>
              <a:t>4</a:t>
            </a:r>
          </a:p>
          <a:p>
            <a:pPr algn="r" eaLnBrk="1" hangingPunct="1">
              <a:lnSpc>
                <a:spcPct val="170000"/>
              </a:lnSpc>
              <a:spcBef>
                <a:spcPct val="0"/>
              </a:spcBef>
              <a:buFontTx/>
              <a:buNone/>
            </a:pPr>
            <a:r>
              <a:rPr lang="en-US" altLang="cs-CZ" sz="1600" b="1"/>
              <a:t>3</a:t>
            </a:r>
          </a:p>
          <a:p>
            <a:pPr algn="r" eaLnBrk="1" hangingPunct="1">
              <a:lnSpc>
                <a:spcPct val="170000"/>
              </a:lnSpc>
              <a:spcBef>
                <a:spcPct val="0"/>
              </a:spcBef>
              <a:buFontTx/>
              <a:buNone/>
            </a:pPr>
            <a:r>
              <a:rPr lang="en-US" altLang="cs-CZ" sz="1600" b="1"/>
              <a:t>2</a:t>
            </a:r>
          </a:p>
          <a:p>
            <a:pPr algn="r" eaLnBrk="1" hangingPunct="1">
              <a:lnSpc>
                <a:spcPct val="170000"/>
              </a:lnSpc>
              <a:spcBef>
                <a:spcPct val="0"/>
              </a:spcBef>
              <a:buFontTx/>
              <a:buNone/>
            </a:pPr>
            <a:r>
              <a:rPr lang="en-US" altLang="cs-CZ" sz="1600" b="1"/>
              <a:t>1</a:t>
            </a:r>
          </a:p>
        </p:txBody>
      </p:sp>
      <p:sp>
        <p:nvSpPr>
          <p:cNvPr id="92" name="Text Box 46">
            <a:extLst>
              <a:ext uri="{FF2B5EF4-FFF2-40B4-BE49-F238E27FC236}">
                <a16:creationId xmlns:a16="http://schemas.microsoft.com/office/drawing/2014/main" id="{BA5729F0-36BE-4064-A00E-7B2FE5503FCA}"/>
              </a:ext>
            </a:extLst>
          </p:cNvPr>
          <p:cNvSpPr txBox="1">
            <a:spLocks noChangeArrowheads="1"/>
          </p:cNvSpPr>
          <p:nvPr/>
        </p:nvSpPr>
        <p:spPr bwMode="auto">
          <a:xfrm>
            <a:off x="144463" y="2555875"/>
            <a:ext cx="1455737"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0000"/>
              </a:lnSpc>
              <a:spcBef>
                <a:spcPct val="0"/>
              </a:spcBef>
              <a:buFontTx/>
              <a:buNone/>
            </a:pPr>
            <a:r>
              <a:rPr lang="en-US" altLang="cs-CZ" sz="1600" b="1"/>
              <a:t>2,000</a:t>
            </a:r>
          </a:p>
          <a:p>
            <a:pPr algn="r" eaLnBrk="1" hangingPunct="1">
              <a:lnSpc>
                <a:spcPct val="170000"/>
              </a:lnSpc>
              <a:spcBef>
                <a:spcPct val="0"/>
              </a:spcBef>
              <a:buFontTx/>
              <a:buNone/>
            </a:pPr>
            <a:r>
              <a:rPr lang="en-US" altLang="cs-CZ" sz="1600" b="1"/>
              <a:t>4,000</a:t>
            </a:r>
          </a:p>
          <a:p>
            <a:pPr algn="r" eaLnBrk="1" hangingPunct="1">
              <a:lnSpc>
                <a:spcPct val="170000"/>
              </a:lnSpc>
              <a:spcBef>
                <a:spcPct val="0"/>
              </a:spcBef>
              <a:buFontTx/>
              <a:buNone/>
            </a:pPr>
            <a:r>
              <a:rPr lang="en-US" altLang="cs-CZ" sz="1600" b="1"/>
              <a:t>7,000</a:t>
            </a:r>
          </a:p>
          <a:p>
            <a:pPr algn="r" eaLnBrk="1" hangingPunct="1">
              <a:lnSpc>
                <a:spcPct val="170000"/>
              </a:lnSpc>
              <a:spcBef>
                <a:spcPct val="0"/>
              </a:spcBef>
              <a:buFontTx/>
              <a:buNone/>
            </a:pPr>
            <a:r>
              <a:rPr lang="en-US" altLang="cs-CZ" sz="1600" b="1"/>
              <a:t>  11,000</a:t>
            </a:r>
          </a:p>
          <a:p>
            <a:pPr algn="r" eaLnBrk="1" hangingPunct="1">
              <a:lnSpc>
                <a:spcPct val="170000"/>
              </a:lnSpc>
              <a:spcBef>
                <a:spcPct val="0"/>
              </a:spcBef>
              <a:buFontTx/>
              <a:buNone/>
            </a:pPr>
            <a:r>
              <a:rPr lang="en-US" altLang="cs-CZ" sz="1600" b="1"/>
              <a:t>16,000</a:t>
            </a:r>
          </a:p>
        </p:txBody>
      </p:sp>
      <p:sp>
        <p:nvSpPr>
          <p:cNvPr id="93" name="Text Box 47">
            <a:extLst>
              <a:ext uri="{FF2B5EF4-FFF2-40B4-BE49-F238E27FC236}">
                <a16:creationId xmlns:a16="http://schemas.microsoft.com/office/drawing/2014/main" id="{E4EA2B85-2633-4834-8432-244732B99318}"/>
              </a:ext>
            </a:extLst>
          </p:cNvPr>
          <p:cNvSpPr txBox="1">
            <a:spLocks noChangeArrowheads="1"/>
          </p:cNvSpPr>
          <p:nvPr/>
        </p:nvSpPr>
        <p:spPr bwMode="auto">
          <a:xfrm>
            <a:off x="995363" y="1331912"/>
            <a:ext cx="1404937" cy="915988"/>
          </a:xfrm>
          <a:prstGeom prst="rect">
            <a:avLst/>
          </a:prstGeom>
          <a:noFill/>
          <a:ln w="9525">
            <a:noFill/>
            <a:miter lim="800000"/>
            <a:headEnd/>
            <a:tailEnd/>
          </a:ln>
        </p:spPr>
        <p:txBody>
          <a:bodyPr wrap="none">
            <a:spAutoFit/>
          </a:bodyPr>
          <a:lstStyle/>
          <a:p>
            <a:pPr algn="ctr" eaLnBrk="1" hangingPunct="1">
              <a:defRPr/>
            </a:pPr>
            <a:r>
              <a:rPr lang="en-US" b="1" dirty="0">
                <a:noFill/>
                <a:latin typeface="Arial" pitchFamily="23" charset="0"/>
              </a:rPr>
              <a:t>Market</a:t>
            </a:r>
          </a:p>
          <a:p>
            <a:pPr algn="ctr" eaLnBrk="1" hangingPunct="1">
              <a:defRPr/>
            </a:pPr>
            <a:r>
              <a:rPr lang="en-US" b="1" dirty="0">
                <a:noFill/>
                <a:latin typeface="Arial" pitchFamily="23" charset="0"/>
              </a:rPr>
              <a:t>Demand</a:t>
            </a:r>
          </a:p>
          <a:p>
            <a:pPr algn="ctr" eaLnBrk="1" hangingPunct="1">
              <a:defRPr/>
            </a:pPr>
            <a:r>
              <a:rPr lang="en-US" b="1" dirty="0">
                <a:noFill/>
                <a:latin typeface="Arial" pitchFamily="23" charset="0"/>
              </a:rPr>
              <a:t>200 Buyers</a:t>
            </a:r>
          </a:p>
        </p:txBody>
      </p:sp>
      <p:grpSp>
        <p:nvGrpSpPr>
          <p:cNvPr id="7" name="Group 48">
            <a:extLst>
              <a:ext uri="{FF2B5EF4-FFF2-40B4-BE49-F238E27FC236}">
                <a16:creationId xmlns:a16="http://schemas.microsoft.com/office/drawing/2014/main" id="{C9378C64-F5C8-4B16-BE9C-5A33BF731951}"/>
              </a:ext>
            </a:extLst>
          </p:cNvPr>
          <p:cNvGrpSpPr>
            <a:grpSpLocks/>
          </p:cNvGrpSpPr>
          <p:nvPr/>
        </p:nvGrpSpPr>
        <p:grpSpPr bwMode="auto">
          <a:xfrm>
            <a:off x="7343775" y="2309813"/>
            <a:ext cx="1006475" cy="2732087"/>
            <a:chOff x="1126" y="1165"/>
            <a:chExt cx="634" cy="1948"/>
          </a:xfrm>
        </p:grpSpPr>
        <p:sp>
          <p:nvSpPr>
            <p:cNvPr id="42032" name="Line 49">
              <a:extLst>
                <a:ext uri="{FF2B5EF4-FFF2-40B4-BE49-F238E27FC236}">
                  <a16:creationId xmlns:a16="http://schemas.microsoft.com/office/drawing/2014/main" id="{B9025651-DFF8-4016-A8C0-9E3053BD9AC3}"/>
                </a:ext>
              </a:extLst>
            </p:cNvPr>
            <p:cNvSpPr>
              <a:spLocks noChangeShapeType="1"/>
            </p:cNvSpPr>
            <p:nvPr/>
          </p:nvSpPr>
          <p:spPr bwMode="auto">
            <a:xfrm>
              <a:off x="1126" y="1379"/>
              <a:ext cx="63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2033" name="Line 50">
              <a:extLst>
                <a:ext uri="{FF2B5EF4-FFF2-40B4-BE49-F238E27FC236}">
                  <a16:creationId xmlns:a16="http://schemas.microsoft.com/office/drawing/2014/main" id="{3AAFE002-389F-4831-B2B5-91E850FD5131}"/>
                </a:ext>
              </a:extLst>
            </p:cNvPr>
            <p:cNvSpPr>
              <a:spLocks noChangeShapeType="1"/>
            </p:cNvSpPr>
            <p:nvPr/>
          </p:nvSpPr>
          <p:spPr bwMode="auto">
            <a:xfrm>
              <a:off x="1443" y="1165"/>
              <a:ext cx="0" cy="194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97" name="Text Box 51">
            <a:extLst>
              <a:ext uri="{FF2B5EF4-FFF2-40B4-BE49-F238E27FC236}">
                <a16:creationId xmlns:a16="http://schemas.microsoft.com/office/drawing/2014/main" id="{1DB2500D-CE83-49D7-87FE-90110278C19F}"/>
              </a:ext>
            </a:extLst>
          </p:cNvPr>
          <p:cNvSpPr txBox="1">
            <a:spLocks noChangeArrowheads="1"/>
          </p:cNvSpPr>
          <p:nvPr/>
        </p:nvSpPr>
        <p:spPr bwMode="auto">
          <a:xfrm>
            <a:off x="7426325" y="2222500"/>
            <a:ext cx="354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a:t>
            </a:r>
          </a:p>
        </p:txBody>
      </p:sp>
      <p:sp>
        <p:nvSpPr>
          <p:cNvPr id="98" name="Text Box 52">
            <a:extLst>
              <a:ext uri="{FF2B5EF4-FFF2-40B4-BE49-F238E27FC236}">
                <a16:creationId xmlns:a16="http://schemas.microsoft.com/office/drawing/2014/main" id="{924385EE-3480-449B-BED9-D9A24DE2714E}"/>
              </a:ext>
            </a:extLst>
          </p:cNvPr>
          <p:cNvSpPr txBox="1">
            <a:spLocks noChangeArrowheads="1"/>
          </p:cNvSpPr>
          <p:nvPr/>
        </p:nvSpPr>
        <p:spPr bwMode="auto">
          <a:xfrm>
            <a:off x="7912100" y="2222500"/>
            <a:ext cx="4730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s</a:t>
            </a:r>
          </a:p>
        </p:txBody>
      </p:sp>
      <p:sp>
        <p:nvSpPr>
          <p:cNvPr id="99" name="Text Box 53">
            <a:extLst>
              <a:ext uri="{FF2B5EF4-FFF2-40B4-BE49-F238E27FC236}">
                <a16:creationId xmlns:a16="http://schemas.microsoft.com/office/drawing/2014/main" id="{02777DC3-979D-4A5A-A9B9-559175CF9DC1}"/>
              </a:ext>
            </a:extLst>
          </p:cNvPr>
          <p:cNvSpPr txBox="1">
            <a:spLocks noChangeArrowheads="1"/>
          </p:cNvSpPr>
          <p:nvPr/>
        </p:nvSpPr>
        <p:spPr bwMode="auto">
          <a:xfrm>
            <a:off x="7353300" y="2605088"/>
            <a:ext cx="409575"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0000"/>
              </a:lnSpc>
              <a:spcBef>
                <a:spcPct val="0"/>
              </a:spcBef>
              <a:buFontTx/>
              <a:buNone/>
            </a:pPr>
            <a:r>
              <a:rPr lang="en-US" altLang="cs-CZ" sz="1600" b="1"/>
              <a:t>$5</a:t>
            </a:r>
          </a:p>
          <a:p>
            <a:pPr algn="r" eaLnBrk="1" hangingPunct="1">
              <a:lnSpc>
                <a:spcPct val="170000"/>
              </a:lnSpc>
              <a:spcBef>
                <a:spcPct val="0"/>
              </a:spcBef>
              <a:buFontTx/>
              <a:buNone/>
            </a:pPr>
            <a:r>
              <a:rPr lang="en-US" altLang="cs-CZ" sz="1600" b="1"/>
              <a:t>4</a:t>
            </a:r>
          </a:p>
          <a:p>
            <a:pPr algn="r" eaLnBrk="1" hangingPunct="1">
              <a:lnSpc>
                <a:spcPct val="170000"/>
              </a:lnSpc>
              <a:spcBef>
                <a:spcPct val="0"/>
              </a:spcBef>
              <a:buFontTx/>
              <a:buNone/>
            </a:pPr>
            <a:r>
              <a:rPr lang="en-US" altLang="cs-CZ" sz="1600" b="1"/>
              <a:t>3</a:t>
            </a:r>
          </a:p>
          <a:p>
            <a:pPr algn="r" eaLnBrk="1" hangingPunct="1">
              <a:lnSpc>
                <a:spcPct val="170000"/>
              </a:lnSpc>
              <a:spcBef>
                <a:spcPct val="0"/>
              </a:spcBef>
              <a:buFontTx/>
              <a:buNone/>
            </a:pPr>
            <a:r>
              <a:rPr lang="en-US" altLang="cs-CZ" sz="1600" b="1"/>
              <a:t>2</a:t>
            </a:r>
          </a:p>
          <a:p>
            <a:pPr algn="r" eaLnBrk="1" hangingPunct="1">
              <a:lnSpc>
                <a:spcPct val="170000"/>
              </a:lnSpc>
              <a:spcBef>
                <a:spcPct val="0"/>
              </a:spcBef>
              <a:buFontTx/>
              <a:buNone/>
            </a:pPr>
            <a:r>
              <a:rPr lang="en-US" altLang="cs-CZ" sz="1600" b="1"/>
              <a:t>1</a:t>
            </a:r>
          </a:p>
        </p:txBody>
      </p:sp>
      <p:sp>
        <p:nvSpPr>
          <p:cNvPr id="100" name="Text Box 54">
            <a:extLst>
              <a:ext uri="{FF2B5EF4-FFF2-40B4-BE49-F238E27FC236}">
                <a16:creationId xmlns:a16="http://schemas.microsoft.com/office/drawing/2014/main" id="{30EF54DA-7B53-4CF3-89D1-D48E787D3D8E}"/>
              </a:ext>
            </a:extLst>
          </p:cNvPr>
          <p:cNvSpPr txBox="1">
            <a:spLocks noChangeArrowheads="1"/>
          </p:cNvSpPr>
          <p:nvPr/>
        </p:nvSpPr>
        <p:spPr bwMode="auto">
          <a:xfrm>
            <a:off x="7804150" y="2605088"/>
            <a:ext cx="80645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0000"/>
              </a:lnSpc>
              <a:spcBef>
                <a:spcPct val="0"/>
              </a:spcBef>
              <a:buFontTx/>
              <a:buNone/>
            </a:pPr>
            <a:r>
              <a:rPr lang="en-US" altLang="cs-CZ" sz="1600" b="1"/>
              <a:t>12,000</a:t>
            </a:r>
          </a:p>
          <a:p>
            <a:pPr algn="r" eaLnBrk="1" hangingPunct="1">
              <a:lnSpc>
                <a:spcPct val="170000"/>
              </a:lnSpc>
              <a:spcBef>
                <a:spcPct val="0"/>
              </a:spcBef>
              <a:buFontTx/>
              <a:buNone/>
            </a:pPr>
            <a:r>
              <a:rPr lang="en-US" altLang="cs-CZ" sz="1600" b="1"/>
              <a:t>10,000</a:t>
            </a:r>
          </a:p>
          <a:p>
            <a:pPr algn="r" eaLnBrk="1" hangingPunct="1">
              <a:lnSpc>
                <a:spcPct val="170000"/>
              </a:lnSpc>
              <a:spcBef>
                <a:spcPct val="0"/>
              </a:spcBef>
              <a:buFontTx/>
              <a:buNone/>
            </a:pPr>
            <a:r>
              <a:rPr lang="en-US" altLang="cs-CZ" sz="1600" b="1"/>
              <a:t>7,000</a:t>
            </a:r>
          </a:p>
          <a:p>
            <a:pPr algn="r" eaLnBrk="1" hangingPunct="1">
              <a:lnSpc>
                <a:spcPct val="170000"/>
              </a:lnSpc>
              <a:spcBef>
                <a:spcPct val="0"/>
              </a:spcBef>
              <a:buFontTx/>
              <a:buNone/>
            </a:pPr>
            <a:r>
              <a:rPr lang="en-US" altLang="cs-CZ" sz="1600" b="1"/>
              <a:t>4,000</a:t>
            </a:r>
          </a:p>
          <a:p>
            <a:pPr algn="r" eaLnBrk="1" hangingPunct="1">
              <a:lnSpc>
                <a:spcPct val="170000"/>
              </a:lnSpc>
              <a:spcBef>
                <a:spcPct val="0"/>
              </a:spcBef>
              <a:buFontTx/>
              <a:buNone/>
            </a:pPr>
            <a:r>
              <a:rPr lang="en-US" altLang="cs-CZ" sz="1600" b="1"/>
              <a:t>1,000</a:t>
            </a:r>
          </a:p>
        </p:txBody>
      </p:sp>
      <p:sp>
        <p:nvSpPr>
          <p:cNvPr id="101" name="Text Box 55">
            <a:extLst>
              <a:ext uri="{FF2B5EF4-FFF2-40B4-BE49-F238E27FC236}">
                <a16:creationId xmlns:a16="http://schemas.microsoft.com/office/drawing/2014/main" id="{F7D6302D-38F6-4CB0-8C79-9684FFF2A133}"/>
              </a:ext>
            </a:extLst>
          </p:cNvPr>
          <p:cNvSpPr txBox="1">
            <a:spLocks noChangeArrowheads="1"/>
          </p:cNvSpPr>
          <p:nvPr/>
        </p:nvSpPr>
        <p:spPr bwMode="auto">
          <a:xfrm>
            <a:off x="7427913" y="1266825"/>
            <a:ext cx="1379537" cy="915988"/>
          </a:xfrm>
          <a:prstGeom prst="rect">
            <a:avLst/>
          </a:prstGeom>
          <a:noFill/>
          <a:ln w="9525">
            <a:noFill/>
            <a:miter lim="800000"/>
            <a:headEnd/>
            <a:tailEnd/>
          </a:ln>
        </p:spPr>
        <p:txBody>
          <a:bodyPr wrap="none">
            <a:spAutoFit/>
          </a:bodyPr>
          <a:lstStyle/>
          <a:p>
            <a:pPr algn="ctr" eaLnBrk="1" hangingPunct="1">
              <a:defRPr/>
            </a:pPr>
            <a:r>
              <a:rPr lang="en-US" b="1" dirty="0">
                <a:noFill/>
                <a:latin typeface="Arial" pitchFamily="23" charset="0"/>
              </a:rPr>
              <a:t>Market</a:t>
            </a:r>
          </a:p>
          <a:p>
            <a:pPr algn="ctr" eaLnBrk="1" hangingPunct="1">
              <a:defRPr/>
            </a:pPr>
            <a:r>
              <a:rPr lang="en-US" b="1" dirty="0">
                <a:noFill/>
                <a:latin typeface="Arial" pitchFamily="23" charset="0"/>
              </a:rPr>
              <a:t>Supply</a:t>
            </a:r>
          </a:p>
          <a:p>
            <a:pPr algn="ctr" eaLnBrk="1" hangingPunct="1">
              <a:defRPr/>
            </a:pPr>
            <a:r>
              <a:rPr lang="en-US" b="1" dirty="0">
                <a:noFill/>
                <a:latin typeface="Arial" pitchFamily="23" charset="0"/>
              </a:rPr>
              <a:t>200 Sellers</a:t>
            </a:r>
          </a:p>
        </p:txBody>
      </p:sp>
      <p:sp>
        <p:nvSpPr>
          <p:cNvPr id="102" name="Text Box 56">
            <a:extLst>
              <a:ext uri="{FF2B5EF4-FFF2-40B4-BE49-F238E27FC236}">
                <a16:creationId xmlns:a16="http://schemas.microsoft.com/office/drawing/2014/main" id="{038FE0A4-F0FD-42EF-91A1-4B1AE7F22533}"/>
              </a:ext>
            </a:extLst>
          </p:cNvPr>
          <p:cNvSpPr txBox="1">
            <a:spLocks noChangeArrowheads="1"/>
          </p:cNvSpPr>
          <p:nvPr/>
        </p:nvSpPr>
        <p:spPr bwMode="auto">
          <a:xfrm>
            <a:off x="2251075" y="533400"/>
            <a:ext cx="5597525" cy="641350"/>
          </a:xfrm>
          <a:prstGeom prst="rect">
            <a:avLst/>
          </a:prstGeom>
          <a:noFill/>
          <a:ln w="9525">
            <a:noFill/>
            <a:miter lim="800000"/>
            <a:headEnd/>
            <a:tailEnd/>
          </a:ln>
          <a:effectLst/>
        </p:spPr>
        <p:txBody>
          <a:bodyPr wrap="none">
            <a:spAutoFit/>
          </a:bodyPr>
          <a:lstStyle/>
          <a:p>
            <a:pPr eaLnBrk="1" hangingPunct="1">
              <a:defRPr/>
            </a:pPr>
            <a:r>
              <a:rPr lang="en-US" sz="3600" b="1" dirty="0">
                <a:noFill/>
                <a:latin typeface="Arial" pitchFamily="-112" charset="0"/>
              </a:rPr>
              <a:t>200 Buyers &amp; 200 Sellers</a:t>
            </a:r>
          </a:p>
        </p:txBody>
      </p:sp>
      <p:sp>
        <p:nvSpPr>
          <p:cNvPr id="103" name="Text Box 58">
            <a:extLst>
              <a:ext uri="{FF2B5EF4-FFF2-40B4-BE49-F238E27FC236}">
                <a16:creationId xmlns:a16="http://schemas.microsoft.com/office/drawing/2014/main" id="{C86C2C72-C9E6-4876-88F0-B8A9DAF9E3FF}"/>
              </a:ext>
            </a:extLst>
          </p:cNvPr>
          <p:cNvSpPr txBox="1">
            <a:spLocks noChangeArrowheads="1"/>
          </p:cNvSpPr>
          <p:nvPr/>
        </p:nvSpPr>
        <p:spPr bwMode="auto">
          <a:xfrm>
            <a:off x="4143375" y="5222875"/>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solidFill>
                  <a:srgbClr val="990033"/>
                </a:solidFill>
              </a:rPr>
              <a:t>7</a:t>
            </a:r>
          </a:p>
        </p:txBody>
      </p:sp>
      <p:sp>
        <p:nvSpPr>
          <p:cNvPr id="104" name="Text Box 60">
            <a:extLst>
              <a:ext uri="{FF2B5EF4-FFF2-40B4-BE49-F238E27FC236}">
                <a16:creationId xmlns:a16="http://schemas.microsoft.com/office/drawing/2014/main" id="{8F5C1B3F-45CC-41FA-965D-5D948A8D2875}"/>
              </a:ext>
            </a:extLst>
          </p:cNvPr>
          <p:cNvSpPr txBox="1">
            <a:spLocks noChangeArrowheads="1"/>
          </p:cNvSpPr>
          <p:nvPr/>
        </p:nvSpPr>
        <p:spPr bwMode="auto">
          <a:xfrm>
            <a:off x="2328863" y="3241675"/>
            <a:ext cx="2905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b="1">
                <a:solidFill>
                  <a:srgbClr val="990033"/>
                </a:solidFill>
              </a:rPr>
              <a:t>3</a:t>
            </a:r>
          </a:p>
        </p:txBody>
      </p:sp>
      <p:sp>
        <p:nvSpPr>
          <p:cNvPr id="105" name="Text Box 61">
            <a:extLst>
              <a:ext uri="{FF2B5EF4-FFF2-40B4-BE49-F238E27FC236}">
                <a16:creationId xmlns:a16="http://schemas.microsoft.com/office/drawing/2014/main" id="{B5E9736F-C50A-459B-BC20-1D2BA4B00585}"/>
              </a:ext>
            </a:extLst>
          </p:cNvPr>
          <p:cNvSpPr txBox="1">
            <a:spLocks noChangeArrowheads="1"/>
          </p:cNvSpPr>
          <p:nvPr/>
        </p:nvSpPr>
        <p:spPr bwMode="auto">
          <a:xfrm>
            <a:off x="6505575" y="4559300"/>
            <a:ext cx="34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D</a:t>
            </a:r>
          </a:p>
        </p:txBody>
      </p:sp>
      <p:sp>
        <p:nvSpPr>
          <p:cNvPr id="106" name="Text Box 62">
            <a:extLst>
              <a:ext uri="{FF2B5EF4-FFF2-40B4-BE49-F238E27FC236}">
                <a16:creationId xmlns:a16="http://schemas.microsoft.com/office/drawing/2014/main" id="{29AFD2F6-EFC9-4AC8-8B00-01D1860850B3}"/>
              </a:ext>
            </a:extLst>
          </p:cNvPr>
          <p:cNvSpPr txBox="1">
            <a:spLocks noChangeArrowheads="1"/>
          </p:cNvSpPr>
          <p:nvPr/>
        </p:nvSpPr>
        <p:spPr bwMode="auto">
          <a:xfrm>
            <a:off x="5602288" y="1817688"/>
            <a:ext cx="33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t>S</a:t>
            </a:r>
          </a:p>
        </p:txBody>
      </p:sp>
      <p:sp>
        <p:nvSpPr>
          <p:cNvPr id="108" name="AutoShape 64">
            <a:extLst>
              <a:ext uri="{FF2B5EF4-FFF2-40B4-BE49-F238E27FC236}">
                <a16:creationId xmlns:a16="http://schemas.microsoft.com/office/drawing/2014/main" id="{3B5B4BE2-1D97-4852-AA1F-023272EBDF84}"/>
              </a:ext>
            </a:extLst>
          </p:cNvPr>
          <p:cNvSpPr>
            <a:spLocks/>
          </p:cNvSpPr>
          <p:nvPr/>
        </p:nvSpPr>
        <p:spPr bwMode="auto">
          <a:xfrm rot="-5400000">
            <a:off x="4164013" y="1843087"/>
            <a:ext cx="266700" cy="1374775"/>
          </a:xfrm>
          <a:prstGeom prst="rightBrace">
            <a:avLst>
              <a:gd name="adj1" fmla="val 42956"/>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0" name="Text Box 66">
            <a:extLst>
              <a:ext uri="{FF2B5EF4-FFF2-40B4-BE49-F238E27FC236}">
                <a16:creationId xmlns:a16="http://schemas.microsoft.com/office/drawing/2014/main" id="{BF5906BA-90C2-4775-8979-BE4BFBED1BF3}"/>
              </a:ext>
            </a:extLst>
          </p:cNvPr>
          <p:cNvSpPr txBox="1">
            <a:spLocks noChangeArrowheads="1"/>
          </p:cNvSpPr>
          <p:nvPr/>
        </p:nvSpPr>
        <p:spPr bwMode="auto">
          <a:xfrm>
            <a:off x="3533775" y="1774825"/>
            <a:ext cx="1581150" cy="64135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i="1">
                <a:solidFill>
                  <a:srgbClr val="990033"/>
                </a:solidFill>
              </a:rPr>
              <a:t>6,000 Bushel</a:t>
            </a:r>
          </a:p>
          <a:p>
            <a:pPr algn="ctr" eaLnBrk="1" hangingPunct="1">
              <a:spcBef>
                <a:spcPct val="0"/>
              </a:spcBef>
              <a:buFontTx/>
              <a:buNone/>
            </a:pPr>
            <a:r>
              <a:rPr lang="en-US" altLang="cs-CZ" sz="1800" b="1" i="1">
                <a:solidFill>
                  <a:srgbClr val="990033"/>
                </a:solidFill>
              </a:rPr>
              <a:t>Surplus</a:t>
            </a:r>
          </a:p>
        </p:txBody>
      </p:sp>
      <p:sp>
        <p:nvSpPr>
          <p:cNvPr id="113" name="AutoShape 69">
            <a:extLst>
              <a:ext uri="{FF2B5EF4-FFF2-40B4-BE49-F238E27FC236}">
                <a16:creationId xmlns:a16="http://schemas.microsoft.com/office/drawing/2014/main" id="{E2C30EC2-2C85-45F2-9E02-5FEA834AF721}"/>
              </a:ext>
            </a:extLst>
          </p:cNvPr>
          <p:cNvSpPr>
            <a:spLocks/>
          </p:cNvSpPr>
          <p:nvPr/>
        </p:nvSpPr>
        <p:spPr bwMode="auto">
          <a:xfrm rot="5400000" flipV="1">
            <a:off x="4195763" y="3344862"/>
            <a:ext cx="266700" cy="1590675"/>
          </a:xfrm>
          <a:prstGeom prst="rightBrace">
            <a:avLst>
              <a:gd name="adj1" fmla="val 49702"/>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4" name="Text Box 70">
            <a:extLst>
              <a:ext uri="{FF2B5EF4-FFF2-40B4-BE49-F238E27FC236}">
                <a16:creationId xmlns:a16="http://schemas.microsoft.com/office/drawing/2014/main" id="{7CF2C0D7-240D-4B3D-A80A-656CEFC8E7B9}"/>
              </a:ext>
            </a:extLst>
          </p:cNvPr>
          <p:cNvSpPr txBox="1">
            <a:spLocks noChangeArrowheads="1"/>
          </p:cNvSpPr>
          <p:nvPr/>
        </p:nvSpPr>
        <p:spPr bwMode="auto">
          <a:xfrm>
            <a:off x="3546475" y="4337050"/>
            <a:ext cx="1581150" cy="64135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i="1">
                <a:solidFill>
                  <a:srgbClr val="669900"/>
                </a:solidFill>
              </a:rPr>
              <a:t>7,000 Bushel</a:t>
            </a:r>
          </a:p>
          <a:p>
            <a:pPr algn="ctr" eaLnBrk="1" hangingPunct="1">
              <a:spcBef>
                <a:spcPct val="0"/>
              </a:spcBef>
              <a:buFontTx/>
              <a:buNone/>
            </a:pPr>
            <a:r>
              <a:rPr lang="en-US" altLang="cs-CZ" sz="1800" b="1" i="1">
                <a:solidFill>
                  <a:srgbClr val="669900"/>
                </a:solidFill>
              </a:rPr>
              <a:t>Shortage</a:t>
            </a:r>
          </a:p>
        </p:txBody>
      </p:sp>
      <p:sp>
        <p:nvSpPr>
          <p:cNvPr id="42030" name="Text Box 11">
            <a:extLst>
              <a:ext uri="{FF2B5EF4-FFF2-40B4-BE49-F238E27FC236}">
                <a16:creationId xmlns:a16="http://schemas.microsoft.com/office/drawing/2014/main" id="{87BDD565-6F9A-4DE9-9C11-CF643731716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7F9A91BE-0BDC-4F72-93FB-951C9573412D}" type="slidenum">
              <a:rPr lang="en-US" altLang="cs-CZ" sz="1400">
                <a:solidFill>
                  <a:schemeClr val="bg1"/>
                </a:solidFill>
                <a:cs typeface="Arial" panose="020B0604020202020204" pitchFamily="34" charset="0"/>
              </a:rPr>
              <a:pPr eaLnBrk="1" hangingPunct="1">
                <a:spcBef>
                  <a:spcPct val="0"/>
                </a:spcBef>
                <a:buFontTx/>
                <a:buNone/>
              </a:pPr>
              <a:t>20</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DBCA9608-8514-4D27-89F1-492D4F079C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07620" y="16882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wipe(left)">
                                      <p:cBhvr>
                                        <p:cTn id="7" dur="1000"/>
                                        <p:tgtEl>
                                          <p:spTgt spid="7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3"/>
                                        </p:tgtEl>
                                        <p:attrNameLst>
                                          <p:attrName>style.visibility</p:attrName>
                                        </p:attrNameLst>
                                      </p:cBhvr>
                                      <p:to>
                                        <p:strVal val="visible"/>
                                      </p:to>
                                    </p:set>
                                    <p:animEffect transition="in" filter="wipe(down)">
                                      <p:cBhvr>
                                        <p:cTn id="10" dur="1000"/>
                                        <p:tgtEl>
                                          <p:spTgt spid="7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75"/>
                                        </p:tgtEl>
                                        <p:attrNameLst>
                                          <p:attrName>style.visibility</p:attrName>
                                        </p:attrNameLst>
                                      </p:cBhvr>
                                      <p:to>
                                        <p:strVal val="visible"/>
                                      </p:to>
                                    </p:set>
                                    <p:animEffect transition="in" filter="wipe(left)">
                                      <p:cBhvr>
                                        <p:cTn id="13" dur="1000"/>
                                        <p:tgtEl>
                                          <p:spTgt spid="7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6"/>
                                        </p:tgtEl>
                                        <p:attrNameLst>
                                          <p:attrName>style.visibility</p:attrName>
                                        </p:attrNameLst>
                                      </p:cBhvr>
                                      <p:to>
                                        <p:strVal val="visible"/>
                                      </p:to>
                                    </p:set>
                                    <p:animEffect transition="in" filter="wipe(down)">
                                      <p:cBhvr>
                                        <p:cTn id="16" dur="1000"/>
                                        <p:tgtEl>
                                          <p:spTgt spid="76"/>
                                        </p:tgtEl>
                                      </p:cBhvr>
                                    </p:animEffect>
                                  </p:childTnLst>
                                </p:cTn>
                              </p:par>
                            </p:childTnLst>
                          </p:cTn>
                        </p:par>
                        <p:par>
                          <p:cTn id="17" fill="hold" nodeType="afterGroup">
                            <p:stCondLst>
                              <p:cond delay="1000"/>
                            </p:stCondLst>
                            <p:childTnLst>
                              <p:par>
                                <p:cTn id="18" presetID="22" presetClass="entr" presetSubtype="1" fill="hold" nodeType="afterEffect">
                                  <p:stCondLst>
                                    <p:cond delay="0"/>
                                  </p:stCondLst>
                                  <p:childTnLst>
                                    <p:set>
                                      <p:cBhvr>
                                        <p:cTn id="19" dur="1" fill="hold">
                                          <p:stCondLst>
                                            <p:cond delay="0"/>
                                          </p:stCondLst>
                                        </p:cTn>
                                        <p:tgtEl>
                                          <p:spTgt spid="93"/>
                                        </p:tgtEl>
                                        <p:attrNameLst>
                                          <p:attrName>style.visibility</p:attrName>
                                        </p:attrNameLst>
                                      </p:cBhvr>
                                      <p:to>
                                        <p:strVal val="visible"/>
                                      </p:to>
                                    </p:set>
                                    <p:animEffect transition="in" filter="wipe(up)">
                                      <p:cBhvr>
                                        <p:cTn id="20" dur="1000"/>
                                        <p:tgtEl>
                                          <p:spTgt spid="93"/>
                                        </p:tgtEl>
                                      </p:cBhvr>
                                    </p:animEffect>
                                  </p:childTnLst>
                                </p:cTn>
                              </p:par>
                            </p:childTnLst>
                          </p:cTn>
                        </p:par>
                        <p:par>
                          <p:cTn id="21" fill="hold" nodeType="afterGroup">
                            <p:stCondLst>
                              <p:cond delay="2000"/>
                            </p:stCondLst>
                            <p:childTnLst>
                              <p:par>
                                <p:cTn id="22" presetID="22" presetClass="entr" presetSubtype="1"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up)">
                                      <p:cBhvr>
                                        <p:cTn id="24" dur="1000"/>
                                        <p:tgtEl>
                                          <p:spTgt spid="6"/>
                                        </p:tgtEl>
                                      </p:cBhvr>
                                    </p:animEffect>
                                  </p:childTnLst>
                                </p:cTn>
                              </p:par>
                            </p:childTnLst>
                          </p:cTn>
                        </p:par>
                        <p:par>
                          <p:cTn id="25" fill="hold" nodeType="afterGroup">
                            <p:stCondLst>
                              <p:cond delay="3000"/>
                            </p:stCondLst>
                            <p:childTnLst>
                              <p:par>
                                <p:cTn id="26" presetID="1" presetClass="entr" presetSubtype="0" fill="hold" grpId="0" nodeType="afterEffect">
                                  <p:stCondLst>
                                    <p:cond delay="0"/>
                                  </p:stCondLst>
                                  <p:childTnLst>
                                    <p:set>
                                      <p:cBhvr>
                                        <p:cTn id="27" dur="1" fill="hold">
                                          <p:stCondLst>
                                            <p:cond delay="0"/>
                                          </p:stCondLst>
                                        </p:cTn>
                                        <p:tgtEl>
                                          <p:spTgt spid="89"/>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90"/>
                                        </p:tgtEl>
                                        <p:attrNameLst>
                                          <p:attrName>style.visibility</p:attrName>
                                        </p:attrNameLst>
                                      </p:cBhvr>
                                      <p:to>
                                        <p:strVal val="visible"/>
                                      </p:to>
                                    </p:set>
                                  </p:childTnLst>
                                </p:cTn>
                              </p:par>
                            </p:childTnLst>
                          </p:cTn>
                        </p:par>
                        <p:par>
                          <p:cTn id="30" fill="hold" nodeType="afterGroup">
                            <p:stCondLst>
                              <p:cond delay="3000"/>
                            </p:stCondLst>
                            <p:childTnLst>
                              <p:par>
                                <p:cTn id="31" presetID="22" presetClass="entr" presetSubtype="1" fill="hold" grpId="0" nodeType="afterEffect">
                                  <p:stCondLst>
                                    <p:cond delay="0"/>
                                  </p:stCondLst>
                                  <p:childTnLst>
                                    <p:set>
                                      <p:cBhvr>
                                        <p:cTn id="32" dur="1" fill="hold">
                                          <p:stCondLst>
                                            <p:cond delay="0"/>
                                          </p:stCondLst>
                                        </p:cTn>
                                        <p:tgtEl>
                                          <p:spTgt spid="91"/>
                                        </p:tgtEl>
                                        <p:attrNameLst>
                                          <p:attrName>style.visibility</p:attrName>
                                        </p:attrNameLst>
                                      </p:cBhvr>
                                      <p:to>
                                        <p:strVal val="visible"/>
                                      </p:to>
                                    </p:set>
                                    <p:animEffect transition="in" filter="wipe(up)">
                                      <p:cBhvr>
                                        <p:cTn id="33" dur="500"/>
                                        <p:tgtEl>
                                          <p:spTgt spid="91"/>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92"/>
                                        </p:tgtEl>
                                        <p:attrNameLst>
                                          <p:attrName>style.visibility</p:attrName>
                                        </p:attrNameLst>
                                      </p:cBhvr>
                                      <p:to>
                                        <p:strVal val="visible"/>
                                      </p:to>
                                    </p:set>
                                    <p:animEffect transition="in" filter="wipe(up)">
                                      <p:cBhvr>
                                        <p:cTn id="36" dur="500"/>
                                        <p:tgtEl>
                                          <p:spTgt spid="92"/>
                                        </p:tgtEl>
                                      </p:cBhvr>
                                    </p:animEffect>
                                  </p:childTnLst>
                                </p:cTn>
                              </p:par>
                            </p:childTnLst>
                          </p:cTn>
                        </p:par>
                        <p:par>
                          <p:cTn id="37" fill="hold" nodeType="afterGroup">
                            <p:stCondLst>
                              <p:cond delay="3500"/>
                            </p:stCondLst>
                            <p:childTnLst>
                              <p:par>
                                <p:cTn id="38" presetID="1" presetClass="entr" presetSubtype="0" fill="hold" grpId="0" nodeType="afterEffect">
                                  <p:stCondLst>
                                    <p:cond delay="0"/>
                                  </p:stCondLst>
                                  <p:childTnLst>
                                    <p:set>
                                      <p:cBhvr>
                                        <p:cTn id="39" dur="1" fill="hold">
                                          <p:stCondLst>
                                            <p:cond delay="0"/>
                                          </p:stCondLst>
                                        </p:cTn>
                                        <p:tgtEl>
                                          <p:spTgt spid="77"/>
                                        </p:tgtEl>
                                        <p:attrNameLst>
                                          <p:attrName>style.visibility</p:attrName>
                                        </p:attrNameLst>
                                      </p:cBhvr>
                                      <p:to>
                                        <p:strVal val="visible"/>
                                      </p:to>
                                    </p:set>
                                  </p:childTnLst>
                                </p:cTn>
                              </p:par>
                            </p:childTnLst>
                          </p:cTn>
                        </p:par>
                        <p:par>
                          <p:cTn id="40" fill="hold" nodeType="afterGroup">
                            <p:stCondLst>
                              <p:cond delay="3500"/>
                            </p:stCondLst>
                            <p:childTnLst>
                              <p:par>
                                <p:cTn id="41" presetID="1" presetClass="entr" presetSubtype="0" fill="hold" grpId="0" nodeType="afterEffect">
                                  <p:stCondLst>
                                    <p:cond delay="0"/>
                                  </p:stCondLst>
                                  <p:childTnLst>
                                    <p:set>
                                      <p:cBhvr>
                                        <p:cTn id="42" dur="1" fill="hold">
                                          <p:stCondLst>
                                            <p:cond delay="0"/>
                                          </p:stCondLst>
                                        </p:cTn>
                                        <p:tgtEl>
                                          <p:spTgt spid="78"/>
                                        </p:tgtEl>
                                        <p:attrNameLst>
                                          <p:attrName>style.visibility</p:attrName>
                                        </p:attrNameLst>
                                      </p:cBhvr>
                                      <p:to>
                                        <p:strVal val="visible"/>
                                      </p:to>
                                    </p:set>
                                  </p:childTnLst>
                                </p:cTn>
                              </p:par>
                            </p:childTnLst>
                          </p:cTn>
                        </p:par>
                        <p:par>
                          <p:cTn id="43" fill="hold" nodeType="afterGroup">
                            <p:stCondLst>
                              <p:cond delay="3500"/>
                            </p:stCondLst>
                            <p:childTnLst>
                              <p:par>
                                <p:cTn id="44" presetID="1" presetClass="entr" presetSubtype="0" fill="hold" grpId="1" nodeType="afterEffect">
                                  <p:stCondLst>
                                    <p:cond delay="0"/>
                                  </p:stCondLst>
                                  <p:childTnLst>
                                    <p:set>
                                      <p:cBhvr>
                                        <p:cTn id="45" dur="1" fill="hold">
                                          <p:stCondLst>
                                            <p:cond delay="0"/>
                                          </p:stCondLst>
                                        </p:cTn>
                                        <p:tgtEl>
                                          <p:spTgt spid="79"/>
                                        </p:tgtEl>
                                        <p:attrNameLst>
                                          <p:attrName>style.visibility</p:attrName>
                                        </p:attrNameLst>
                                      </p:cBhvr>
                                      <p:to>
                                        <p:strVal val="visible"/>
                                      </p:to>
                                    </p:set>
                                  </p:childTnLst>
                                </p:cTn>
                              </p:par>
                            </p:childTnLst>
                          </p:cTn>
                        </p:par>
                        <p:par>
                          <p:cTn id="46" fill="hold" nodeType="afterGroup">
                            <p:stCondLst>
                              <p:cond delay="3500"/>
                            </p:stCondLst>
                            <p:childTnLst>
                              <p:par>
                                <p:cTn id="47" presetID="1" presetClass="entr" presetSubtype="0" fill="hold" grpId="0" nodeType="afterEffect">
                                  <p:stCondLst>
                                    <p:cond delay="0"/>
                                  </p:stCondLst>
                                  <p:childTnLst>
                                    <p:set>
                                      <p:cBhvr>
                                        <p:cTn id="48" dur="1" fill="hold">
                                          <p:stCondLst>
                                            <p:cond delay="0"/>
                                          </p:stCondLst>
                                        </p:cTn>
                                        <p:tgtEl>
                                          <p:spTgt spid="80"/>
                                        </p:tgtEl>
                                        <p:attrNameLst>
                                          <p:attrName>style.visibility</p:attrName>
                                        </p:attrNameLst>
                                      </p:cBhvr>
                                      <p:to>
                                        <p:strVal val="visible"/>
                                      </p:to>
                                    </p:set>
                                  </p:childTnLst>
                                </p:cTn>
                              </p:par>
                            </p:childTnLst>
                          </p:cTn>
                        </p:par>
                        <p:par>
                          <p:cTn id="49" fill="hold" nodeType="afterGroup">
                            <p:stCondLst>
                              <p:cond delay="3500"/>
                            </p:stCondLst>
                            <p:childTnLst>
                              <p:par>
                                <p:cTn id="50" presetID="1" presetClass="entr" presetSubtype="0" fill="hold" grpId="0" nodeType="afterEffect">
                                  <p:stCondLst>
                                    <p:cond delay="0"/>
                                  </p:stCondLst>
                                  <p:childTnLst>
                                    <p:set>
                                      <p:cBhvr>
                                        <p:cTn id="51" dur="1" fill="hold">
                                          <p:stCondLst>
                                            <p:cond delay="0"/>
                                          </p:stCondLst>
                                        </p:cTn>
                                        <p:tgtEl>
                                          <p:spTgt spid="81"/>
                                        </p:tgtEl>
                                        <p:attrNameLst>
                                          <p:attrName>style.visibility</p:attrName>
                                        </p:attrNameLst>
                                      </p:cBhvr>
                                      <p:to>
                                        <p:strVal val="visible"/>
                                      </p:to>
                                    </p:set>
                                  </p:childTnLst>
                                </p:cTn>
                              </p:par>
                            </p:childTnLst>
                          </p:cTn>
                        </p:par>
                        <p:par>
                          <p:cTn id="52" fill="hold" nodeType="afterGroup">
                            <p:stCondLst>
                              <p:cond delay="3500"/>
                            </p:stCondLst>
                            <p:childTnLst>
                              <p:par>
                                <p:cTn id="53" presetID="22" presetClass="entr" presetSubtype="8" fill="hold" nodeType="afterEffect">
                                  <p:stCondLst>
                                    <p:cond delay="0"/>
                                  </p:stCondLst>
                                  <p:childTnLst>
                                    <p:set>
                                      <p:cBhvr>
                                        <p:cTn id="54" dur="1" fill="hold">
                                          <p:stCondLst>
                                            <p:cond delay="0"/>
                                          </p:stCondLst>
                                        </p:cTn>
                                        <p:tgtEl>
                                          <p:spTgt spid="72"/>
                                        </p:tgtEl>
                                        <p:attrNameLst>
                                          <p:attrName>style.visibility</p:attrName>
                                        </p:attrNameLst>
                                      </p:cBhvr>
                                      <p:to>
                                        <p:strVal val="visible"/>
                                      </p:to>
                                    </p:set>
                                    <p:animEffect transition="in" filter="wipe(left)">
                                      <p:cBhvr>
                                        <p:cTn id="55" dur="1000"/>
                                        <p:tgtEl>
                                          <p:spTgt spid="72"/>
                                        </p:tgtEl>
                                      </p:cBhvr>
                                    </p:animEffect>
                                  </p:childTnLst>
                                </p:cTn>
                              </p:par>
                            </p:childTnLst>
                          </p:cTn>
                        </p:par>
                        <p:par>
                          <p:cTn id="56" fill="hold" nodeType="afterGroup">
                            <p:stCondLst>
                              <p:cond delay="4500"/>
                            </p:stCondLst>
                            <p:childTnLst>
                              <p:par>
                                <p:cTn id="57" presetID="1" presetClass="entr" presetSubtype="0" fill="hold" grpId="0" nodeType="afterEffect">
                                  <p:stCondLst>
                                    <p:cond delay="0"/>
                                  </p:stCondLst>
                                  <p:childTnLst>
                                    <p:set>
                                      <p:cBhvr>
                                        <p:cTn id="58" dur="1" fill="hold">
                                          <p:stCondLst>
                                            <p:cond delay="0"/>
                                          </p:stCondLst>
                                        </p:cTn>
                                        <p:tgtEl>
                                          <p:spTgt spid="105"/>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1" fill="hold" nodeType="clickEffect">
                                  <p:stCondLst>
                                    <p:cond delay="0"/>
                                  </p:stCondLst>
                                  <p:childTnLst>
                                    <p:set>
                                      <p:cBhvr>
                                        <p:cTn id="62" dur="1" fill="hold">
                                          <p:stCondLst>
                                            <p:cond delay="0"/>
                                          </p:stCondLst>
                                        </p:cTn>
                                        <p:tgtEl>
                                          <p:spTgt spid="101"/>
                                        </p:tgtEl>
                                        <p:attrNameLst>
                                          <p:attrName>style.visibility</p:attrName>
                                        </p:attrNameLst>
                                      </p:cBhvr>
                                      <p:to>
                                        <p:strVal val="visible"/>
                                      </p:to>
                                    </p:set>
                                    <p:animEffect transition="in" filter="wipe(up)">
                                      <p:cBhvr>
                                        <p:cTn id="63" dur="1000"/>
                                        <p:tgtEl>
                                          <p:spTgt spid="101"/>
                                        </p:tgtEl>
                                      </p:cBhvr>
                                    </p:animEffect>
                                  </p:childTnLst>
                                </p:cTn>
                              </p:par>
                            </p:childTnLst>
                          </p:cTn>
                        </p:par>
                        <p:par>
                          <p:cTn id="64" fill="hold" nodeType="afterGroup">
                            <p:stCondLst>
                              <p:cond delay="1000"/>
                            </p:stCondLst>
                            <p:childTnLst>
                              <p:par>
                                <p:cTn id="65" presetID="22" presetClass="entr" presetSubtype="1" fill="hold" nodeType="after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up)">
                                      <p:cBhvr>
                                        <p:cTn id="67" dur="1000"/>
                                        <p:tgtEl>
                                          <p:spTgt spid="7"/>
                                        </p:tgtEl>
                                      </p:cBhvr>
                                    </p:animEffect>
                                  </p:childTnLst>
                                </p:cTn>
                              </p:par>
                            </p:childTnLst>
                          </p:cTn>
                        </p:par>
                        <p:par>
                          <p:cTn id="68" fill="hold" nodeType="afterGroup">
                            <p:stCondLst>
                              <p:cond delay="2000"/>
                            </p:stCondLst>
                            <p:childTnLst>
                              <p:par>
                                <p:cTn id="69" presetID="1" presetClass="entr" presetSubtype="0" fill="hold" grpId="0" nodeType="afterEffect">
                                  <p:stCondLst>
                                    <p:cond delay="0"/>
                                  </p:stCondLst>
                                  <p:childTnLst>
                                    <p:set>
                                      <p:cBhvr>
                                        <p:cTn id="70" dur="1" fill="hold">
                                          <p:stCondLst>
                                            <p:cond delay="0"/>
                                          </p:stCondLst>
                                        </p:cTn>
                                        <p:tgtEl>
                                          <p:spTgt spid="9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98"/>
                                        </p:tgtEl>
                                        <p:attrNameLst>
                                          <p:attrName>style.visibility</p:attrName>
                                        </p:attrNameLst>
                                      </p:cBhvr>
                                      <p:to>
                                        <p:strVal val="visible"/>
                                      </p:to>
                                    </p:set>
                                  </p:childTnLst>
                                </p:cTn>
                              </p:par>
                            </p:childTnLst>
                          </p:cTn>
                        </p:par>
                        <p:par>
                          <p:cTn id="73" fill="hold" nodeType="afterGroup">
                            <p:stCondLst>
                              <p:cond delay="2000"/>
                            </p:stCondLst>
                            <p:childTnLst>
                              <p:par>
                                <p:cTn id="74" presetID="22" presetClass="entr" presetSubtype="1" fill="hold" grpId="0" nodeType="afterEffect">
                                  <p:stCondLst>
                                    <p:cond delay="0"/>
                                  </p:stCondLst>
                                  <p:childTnLst>
                                    <p:set>
                                      <p:cBhvr>
                                        <p:cTn id="75" dur="1" fill="hold">
                                          <p:stCondLst>
                                            <p:cond delay="0"/>
                                          </p:stCondLst>
                                        </p:cTn>
                                        <p:tgtEl>
                                          <p:spTgt spid="99"/>
                                        </p:tgtEl>
                                        <p:attrNameLst>
                                          <p:attrName>style.visibility</p:attrName>
                                        </p:attrNameLst>
                                      </p:cBhvr>
                                      <p:to>
                                        <p:strVal val="visible"/>
                                      </p:to>
                                    </p:set>
                                    <p:animEffect transition="in" filter="wipe(up)">
                                      <p:cBhvr>
                                        <p:cTn id="76" dur="1000"/>
                                        <p:tgtEl>
                                          <p:spTgt spid="99"/>
                                        </p:tgtEl>
                                      </p:cBhvr>
                                    </p:animEffect>
                                  </p:childTnLst>
                                </p:cTn>
                              </p:par>
                              <p:par>
                                <p:cTn id="77" presetID="22" presetClass="entr" presetSubtype="1" fill="hold" grpId="0" nodeType="withEffect">
                                  <p:stCondLst>
                                    <p:cond delay="0"/>
                                  </p:stCondLst>
                                  <p:childTnLst>
                                    <p:set>
                                      <p:cBhvr>
                                        <p:cTn id="78" dur="1" fill="hold">
                                          <p:stCondLst>
                                            <p:cond delay="0"/>
                                          </p:stCondLst>
                                        </p:cTn>
                                        <p:tgtEl>
                                          <p:spTgt spid="100"/>
                                        </p:tgtEl>
                                        <p:attrNameLst>
                                          <p:attrName>style.visibility</p:attrName>
                                        </p:attrNameLst>
                                      </p:cBhvr>
                                      <p:to>
                                        <p:strVal val="visible"/>
                                      </p:to>
                                    </p:set>
                                    <p:animEffect transition="in" filter="wipe(up)">
                                      <p:cBhvr>
                                        <p:cTn id="79" dur="1000"/>
                                        <p:tgtEl>
                                          <p:spTgt spid="100"/>
                                        </p:tgtEl>
                                      </p:cBhvr>
                                    </p:animEffect>
                                  </p:childTnLst>
                                </p:cTn>
                              </p:par>
                            </p:childTnLst>
                          </p:cTn>
                        </p:par>
                        <p:par>
                          <p:cTn id="80" fill="hold" nodeType="afterGroup">
                            <p:stCondLst>
                              <p:cond delay="3000"/>
                            </p:stCondLst>
                            <p:childTnLst>
                              <p:par>
                                <p:cTn id="81" presetID="1" presetClass="entr" presetSubtype="0" fill="hold" grpId="0" nodeType="afterEffect">
                                  <p:stCondLst>
                                    <p:cond delay="0"/>
                                  </p:stCondLst>
                                  <p:childTnLst>
                                    <p:set>
                                      <p:cBhvr>
                                        <p:cTn id="82" dur="1" fill="hold">
                                          <p:stCondLst>
                                            <p:cond delay="0"/>
                                          </p:stCondLst>
                                        </p:cTn>
                                        <p:tgtEl>
                                          <p:spTgt spid="84"/>
                                        </p:tgtEl>
                                        <p:attrNameLst>
                                          <p:attrName>style.visibility</p:attrName>
                                        </p:attrNameLst>
                                      </p:cBhvr>
                                      <p:to>
                                        <p:strVal val="visible"/>
                                      </p:to>
                                    </p:set>
                                  </p:childTnLst>
                                </p:cTn>
                              </p:par>
                            </p:childTnLst>
                          </p:cTn>
                        </p:par>
                        <p:par>
                          <p:cTn id="83" fill="hold" nodeType="afterGroup">
                            <p:stCondLst>
                              <p:cond delay="3000"/>
                            </p:stCondLst>
                            <p:childTnLst>
                              <p:par>
                                <p:cTn id="84" presetID="1" presetClass="entr" presetSubtype="0" fill="hold" grpId="0" nodeType="afterEffect">
                                  <p:stCondLst>
                                    <p:cond delay="0"/>
                                  </p:stCondLst>
                                  <p:childTnLst>
                                    <p:set>
                                      <p:cBhvr>
                                        <p:cTn id="85" dur="1" fill="hold">
                                          <p:stCondLst>
                                            <p:cond delay="0"/>
                                          </p:stCondLst>
                                        </p:cTn>
                                        <p:tgtEl>
                                          <p:spTgt spid="85"/>
                                        </p:tgtEl>
                                        <p:attrNameLst>
                                          <p:attrName>style.visibility</p:attrName>
                                        </p:attrNameLst>
                                      </p:cBhvr>
                                      <p:to>
                                        <p:strVal val="visible"/>
                                      </p:to>
                                    </p:set>
                                  </p:childTnLst>
                                </p:cTn>
                              </p:par>
                            </p:childTnLst>
                          </p:cTn>
                        </p:par>
                        <p:par>
                          <p:cTn id="86" fill="hold" nodeType="afterGroup">
                            <p:stCondLst>
                              <p:cond delay="3000"/>
                            </p:stCondLst>
                            <p:childTnLst>
                              <p:par>
                                <p:cTn id="87" presetID="1" presetClass="entr" presetSubtype="0" fill="hold" grpId="0" nodeType="afterEffect">
                                  <p:stCondLst>
                                    <p:cond delay="0"/>
                                  </p:stCondLst>
                                  <p:childTnLst>
                                    <p:set>
                                      <p:cBhvr>
                                        <p:cTn id="88" dur="1" fill="hold">
                                          <p:stCondLst>
                                            <p:cond delay="0"/>
                                          </p:stCondLst>
                                        </p:cTn>
                                        <p:tgtEl>
                                          <p:spTgt spid="79"/>
                                        </p:tgtEl>
                                        <p:attrNameLst>
                                          <p:attrName>style.visibility</p:attrName>
                                        </p:attrNameLst>
                                      </p:cBhvr>
                                      <p:to>
                                        <p:strVal val="visible"/>
                                      </p:to>
                                    </p:set>
                                  </p:childTnLst>
                                </p:cTn>
                              </p:par>
                            </p:childTnLst>
                          </p:cTn>
                        </p:par>
                        <p:par>
                          <p:cTn id="89" fill="hold" nodeType="afterGroup">
                            <p:stCondLst>
                              <p:cond delay="3000"/>
                            </p:stCondLst>
                            <p:childTnLst>
                              <p:par>
                                <p:cTn id="90" presetID="1" presetClass="entr" presetSubtype="0" fill="hold" grpId="0" nodeType="afterEffect">
                                  <p:stCondLst>
                                    <p:cond delay="0"/>
                                  </p:stCondLst>
                                  <p:childTnLst>
                                    <p:set>
                                      <p:cBhvr>
                                        <p:cTn id="91" dur="1" fill="hold">
                                          <p:stCondLst>
                                            <p:cond delay="0"/>
                                          </p:stCondLst>
                                        </p:cTn>
                                        <p:tgtEl>
                                          <p:spTgt spid="82"/>
                                        </p:tgtEl>
                                        <p:attrNameLst>
                                          <p:attrName>style.visibility</p:attrName>
                                        </p:attrNameLst>
                                      </p:cBhvr>
                                      <p:to>
                                        <p:strVal val="visible"/>
                                      </p:to>
                                    </p:set>
                                  </p:childTnLst>
                                </p:cTn>
                              </p:par>
                            </p:childTnLst>
                          </p:cTn>
                        </p:par>
                        <p:par>
                          <p:cTn id="92" fill="hold" nodeType="afterGroup">
                            <p:stCondLst>
                              <p:cond delay="3000"/>
                            </p:stCondLst>
                            <p:childTnLst>
                              <p:par>
                                <p:cTn id="93" presetID="1" presetClass="entr" presetSubtype="0" fill="hold" grpId="0" nodeType="afterEffect">
                                  <p:stCondLst>
                                    <p:cond delay="0"/>
                                  </p:stCondLst>
                                  <p:childTnLst>
                                    <p:set>
                                      <p:cBhvr>
                                        <p:cTn id="94" dur="1" fill="hold">
                                          <p:stCondLst>
                                            <p:cond delay="0"/>
                                          </p:stCondLst>
                                        </p:cTn>
                                        <p:tgtEl>
                                          <p:spTgt spid="83"/>
                                        </p:tgtEl>
                                        <p:attrNameLst>
                                          <p:attrName>style.visibility</p:attrName>
                                        </p:attrNameLst>
                                      </p:cBhvr>
                                      <p:to>
                                        <p:strVal val="visible"/>
                                      </p:to>
                                    </p:set>
                                  </p:childTnLst>
                                </p:cTn>
                              </p:par>
                            </p:childTnLst>
                          </p:cTn>
                        </p:par>
                        <p:par>
                          <p:cTn id="95" fill="hold" nodeType="afterGroup">
                            <p:stCondLst>
                              <p:cond delay="3000"/>
                            </p:stCondLst>
                            <p:childTnLst>
                              <p:par>
                                <p:cTn id="96" presetID="22" presetClass="entr" presetSubtype="8" fill="hold" nodeType="afterEffect">
                                  <p:stCondLst>
                                    <p:cond delay="0"/>
                                  </p:stCondLst>
                                  <p:childTnLst>
                                    <p:set>
                                      <p:cBhvr>
                                        <p:cTn id="97" dur="1" fill="hold">
                                          <p:stCondLst>
                                            <p:cond delay="0"/>
                                          </p:stCondLst>
                                        </p:cTn>
                                        <p:tgtEl>
                                          <p:spTgt spid="71"/>
                                        </p:tgtEl>
                                        <p:attrNameLst>
                                          <p:attrName>style.visibility</p:attrName>
                                        </p:attrNameLst>
                                      </p:cBhvr>
                                      <p:to>
                                        <p:strVal val="visible"/>
                                      </p:to>
                                    </p:set>
                                    <p:animEffect transition="in" filter="wipe(left)">
                                      <p:cBhvr>
                                        <p:cTn id="98" dur="1000"/>
                                        <p:tgtEl>
                                          <p:spTgt spid="71"/>
                                        </p:tgtEl>
                                      </p:cBhvr>
                                    </p:animEffect>
                                  </p:childTnLst>
                                </p:cTn>
                              </p:par>
                              <p:par>
                                <p:cTn id="99" presetID="1" presetClass="entr" presetSubtype="0" fill="hold" grpId="0" nodeType="withEffect">
                                  <p:stCondLst>
                                    <p:cond delay="0"/>
                                  </p:stCondLst>
                                  <p:childTnLst>
                                    <p:set>
                                      <p:cBhvr>
                                        <p:cTn id="100" dur="1" fill="hold">
                                          <p:stCondLst>
                                            <p:cond delay="0"/>
                                          </p:stCondLst>
                                        </p:cTn>
                                        <p:tgtEl>
                                          <p:spTgt spid="106"/>
                                        </p:tgtEl>
                                        <p:attrNameLst>
                                          <p:attrName>style.visibility</p:attrName>
                                        </p:attrNameLst>
                                      </p:cBhvr>
                                      <p:to>
                                        <p:strVal val="visible"/>
                                      </p:to>
                                    </p:set>
                                  </p:childTnLst>
                                </p:cTn>
                              </p:par>
                            </p:childTnLst>
                          </p:cTn>
                        </p:par>
                        <p:par>
                          <p:cTn id="101" fill="hold" nodeType="afterGroup">
                            <p:stCondLst>
                              <p:cond delay="4000"/>
                            </p:stCondLst>
                            <p:childTnLst>
                              <p:par>
                                <p:cTn id="102" presetID="22" presetClass="entr" presetSubtype="1" fill="hold" nodeType="afterEffect">
                                  <p:stCondLst>
                                    <p:cond delay="0"/>
                                  </p:stCondLst>
                                  <p:childTnLst>
                                    <p:set>
                                      <p:cBhvr>
                                        <p:cTn id="103" dur="1" fill="hold">
                                          <p:stCondLst>
                                            <p:cond delay="0"/>
                                          </p:stCondLst>
                                        </p:cTn>
                                        <p:tgtEl>
                                          <p:spTgt spid="42"/>
                                        </p:tgtEl>
                                        <p:attrNameLst>
                                          <p:attrName>style.visibility</p:attrName>
                                        </p:attrNameLst>
                                      </p:cBhvr>
                                      <p:to>
                                        <p:strVal val="visible"/>
                                      </p:to>
                                    </p:set>
                                    <p:animEffect transition="in" filter="wipe(up)">
                                      <p:cBhvr>
                                        <p:cTn id="104" dur="1000"/>
                                        <p:tgtEl>
                                          <p:spTgt spid="42"/>
                                        </p:tgtEl>
                                      </p:cBhvr>
                                    </p:animEffect>
                                  </p:childTnLst>
                                </p:cTn>
                              </p:par>
                            </p:childTnLst>
                          </p:cTn>
                        </p:par>
                        <p:par>
                          <p:cTn id="105" fill="hold" nodeType="afterGroup">
                            <p:stCondLst>
                              <p:cond delay="5000"/>
                            </p:stCondLst>
                            <p:childTnLst>
                              <p:par>
                                <p:cTn id="106" presetID="23" presetClass="entr" presetSubtype="16" fill="hold" grpId="0" nodeType="afterEffect">
                                  <p:stCondLst>
                                    <p:cond delay="0"/>
                                  </p:stCondLst>
                                  <p:childTnLst>
                                    <p:set>
                                      <p:cBhvr>
                                        <p:cTn id="107" dur="1" fill="hold">
                                          <p:stCondLst>
                                            <p:cond delay="0"/>
                                          </p:stCondLst>
                                        </p:cTn>
                                        <p:tgtEl>
                                          <p:spTgt spid="103"/>
                                        </p:tgtEl>
                                        <p:attrNameLst>
                                          <p:attrName>style.visibility</p:attrName>
                                        </p:attrNameLst>
                                      </p:cBhvr>
                                      <p:to>
                                        <p:strVal val="visible"/>
                                      </p:to>
                                    </p:set>
                                    <p:anim calcmode="lin" valueType="num">
                                      <p:cBhvr>
                                        <p:cTn id="108" dur="500" fill="hold"/>
                                        <p:tgtEl>
                                          <p:spTgt spid="103"/>
                                        </p:tgtEl>
                                        <p:attrNameLst>
                                          <p:attrName>ppt_w</p:attrName>
                                        </p:attrNameLst>
                                      </p:cBhvr>
                                      <p:tavLst>
                                        <p:tav tm="0">
                                          <p:val>
                                            <p:fltVal val="0"/>
                                          </p:val>
                                        </p:tav>
                                        <p:tav tm="100000">
                                          <p:val>
                                            <p:strVal val="#ppt_w"/>
                                          </p:val>
                                        </p:tav>
                                      </p:tavLst>
                                    </p:anim>
                                    <p:anim calcmode="lin" valueType="num">
                                      <p:cBhvr>
                                        <p:cTn id="109" dur="500" fill="hold"/>
                                        <p:tgtEl>
                                          <p:spTgt spid="103"/>
                                        </p:tgtEl>
                                        <p:attrNameLst>
                                          <p:attrName>ppt_h</p:attrName>
                                        </p:attrNameLst>
                                      </p:cBhvr>
                                      <p:tavLst>
                                        <p:tav tm="0">
                                          <p:val>
                                            <p:fltVal val="0"/>
                                          </p:val>
                                        </p:tav>
                                        <p:tav tm="100000">
                                          <p:val>
                                            <p:strVal val="#ppt_h"/>
                                          </p:val>
                                        </p:tav>
                                      </p:tavLst>
                                    </p:anim>
                                  </p:childTnLst>
                                </p:cTn>
                              </p:par>
                            </p:childTnLst>
                          </p:cTn>
                        </p:par>
                        <p:par>
                          <p:cTn id="110" fill="hold" nodeType="afterGroup">
                            <p:stCondLst>
                              <p:cond delay="5500"/>
                            </p:stCondLst>
                            <p:childTnLst>
                              <p:par>
                                <p:cTn id="111" presetID="22" presetClass="entr" presetSubtype="2" fill="hold" nodeType="afterEffect">
                                  <p:stCondLst>
                                    <p:cond delay="0"/>
                                  </p:stCondLst>
                                  <p:childTnLst>
                                    <p:set>
                                      <p:cBhvr>
                                        <p:cTn id="112" dur="1" fill="hold">
                                          <p:stCondLst>
                                            <p:cond delay="0"/>
                                          </p:stCondLst>
                                        </p:cTn>
                                        <p:tgtEl>
                                          <p:spTgt spid="70"/>
                                        </p:tgtEl>
                                        <p:attrNameLst>
                                          <p:attrName>style.visibility</p:attrName>
                                        </p:attrNameLst>
                                      </p:cBhvr>
                                      <p:to>
                                        <p:strVal val="visible"/>
                                      </p:to>
                                    </p:set>
                                    <p:animEffect transition="in" filter="wipe(right)">
                                      <p:cBhvr>
                                        <p:cTn id="113" dur="500"/>
                                        <p:tgtEl>
                                          <p:spTgt spid="70"/>
                                        </p:tgtEl>
                                      </p:cBhvr>
                                    </p:animEffect>
                                  </p:childTnLst>
                                </p:cTn>
                              </p:par>
                            </p:childTnLst>
                          </p:cTn>
                        </p:par>
                        <p:par>
                          <p:cTn id="114" fill="hold" nodeType="afterGroup">
                            <p:stCondLst>
                              <p:cond delay="6000"/>
                            </p:stCondLst>
                            <p:childTnLst>
                              <p:par>
                                <p:cTn id="115" presetID="1" presetClass="entr" presetSubtype="0" fill="hold" grpId="0" nodeType="afterEffect">
                                  <p:stCondLst>
                                    <p:cond delay="0"/>
                                  </p:stCondLst>
                                  <p:childTnLst>
                                    <p:set>
                                      <p:cBhvr>
                                        <p:cTn id="116" dur="1" fill="hold">
                                          <p:stCondLst>
                                            <p:cond delay="0"/>
                                          </p:stCondLst>
                                        </p:cTn>
                                        <p:tgtEl>
                                          <p:spTgt spid="104"/>
                                        </p:tgtEl>
                                        <p:attrNameLst>
                                          <p:attrName>style.visibility</p:attrName>
                                        </p:attrNameLst>
                                      </p:cBhvr>
                                      <p:to>
                                        <p:strVal val="visible"/>
                                      </p:to>
                                    </p:set>
                                  </p:childTnLst>
                                </p:cTn>
                              </p:par>
                            </p:childTnLst>
                          </p:cTn>
                        </p:par>
                        <p:par>
                          <p:cTn id="117" fill="hold" nodeType="afterGroup">
                            <p:stCondLst>
                              <p:cond delay="6000"/>
                            </p:stCondLst>
                            <p:childTnLst>
                              <p:par>
                                <p:cTn id="118" presetID="22" presetClass="entr" presetSubtype="4" fill="hold" grpId="0" nodeType="afterEffect">
                                  <p:stCondLst>
                                    <p:cond delay="0"/>
                                  </p:stCondLst>
                                  <p:childTnLst>
                                    <p:set>
                                      <p:cBhvr>
                                        <p:cTn id="119" dur="1" fill="hold">
                                          <p:stCondLst>
                                            <p:cond delay="0"/>
                                          </p:stCondLst>
                                        </p:cTn>
                                        <p:tgtEl>
                                          <p:spTgt spid="108"/>
                                        </p:tgtEl>
                                        <p:attrNameLst>
                                          <p:attrName>style.visibility</p:attrName>
                                        </p:attrNameLst>
                                      </p:cBhvr>
                                      <p:to>
                                        <p:strVal val="visible"/>
                                      </p:to>
                                    </p:set>
                                    <p:animEffect transition="in" filter="wipe(down)">
                                      <p:cBhvr>
                                        <p:cTn id="120" dur="1000"/>
                                        <p:tgtEl>
                                          <p:spTgt spid="108"/>
                                        </p:tgtEl>
                                      </p:cBhvr>
                                    </p:animEffect>
                                  </p:childTnLst>
                                </p:cTn>
                              </p:par>
                            </p:childTnLst>
                          </p:cTn>
                        </p:par>
                        <p:par>
                          <p:cTn id="121" fill="hold" nodeType="afterGroup">
                            <p:stCondLst>
                              <p:cond delay="7000"/>
                            </p:stCondLst>
                            <p:childTnLst>
                              <p:par>
                                <p:cTn id="122" presetID="23" presetClass="entr" presetSubtype="16" fill="hold" grpId="0" nodeType="afterEffect">
                                  <p:stCondLst>
                                    <p:cond delay="0"/>
                                  </p:stCondLst>
                                  <p:childTnLst>
                                    <p:set>
                                      <p:cBhvr>
                                        <p:cTn id="123" dur="1" fill="hold">
                                          <p:stCondLst>
                                            <p:cond delay="0"/>
                                          </p:stCondLst>
                                        </p:cTn>
                                        <p:tgtEl>
                                          <p:spTgt spid="110"/>
                                        </p:tgtEl>
                                        <p:attrNameLst>
                                          <p:attrName>style.visibility</p:attrName>
                                        </p:attrNameLst>
                                      </p:cBhvr>
                                      <p:to>
                                        <p:strVal val="visible"/>
                                      </p:to>
                                    </p:set>
                                    <p:anim calcmode="lin" valueType="num">
                                      <p:cBhvr>
                                        <p:cTn id="124" dur="1000" fill="hold"/>
                                        <p:tgtEl>
                                          <p:spTgt spid="110"/>
                                        </p:tgtEl>
                                        <p:attrNameLst>
                                          <p:attrName>ppt_w</p:attrName>
                                        </p:attrNameLst>
                                      </p:cBhvr>
                                      <p:tavLst>
                                        <p:tav tm="0">
                                          <p:val>
                                            <p:fltVal val="0"/>
                                          </p:val>
                                        </p:tav>
                                        <p:tav tm="100000">
                                          <p:val>
                                            <p:strVal val="#ppt_w"/>
                                          </p:val>
                                        </p:tav>
                                      </p:tavLst>
                                    </p:anim>
                                    <p:anim calcmode="lin" valueType="num">
                                      <p:cBhvr>
                                        <p:cTn id="125" dur="1000" fill="hold"/>
                                        <p:tgtEl>
                                          <p:spTgt spid="110"/>
                                        </p:tgtEl>
                                        <p:attrNameLst>
                                          <p:attrName>ppt_h</p:attrName>
                                        </p:attrNameLst>
                                      </p:cBhvr>
                                      <p:tavLst>
                                        <p:tav tm="0">
                                          <p:val>
                                            <p:fltVal val="0"/>
                                          </p:val>
                                        </p:tav>
                                        <p:tav tm="100000">
                                          <p:val>
                                            <p:strVal val="#ppt_h"/>
                                          </p:val>
                                        </p:tav>
                                      </p:tavLst>
                                    </p:anim>
                                  </p:childTnLst>
                                </p:cTn>
                              </p:par>
                            </p:childTnLst>
                          </p:cTn>
                        </p:par>
                        <p:par>
                          <p:cTn id="126" fill="hold" nodeType="afterGroup">
                            <p:stCondLst>
                              <p:cond delay="8000"/>
                            </p:stCondLst>
                            <p:childTnLst>
                              <p:par>
                                <p:cTn id="127" presetID="22" presetClass="entr" presetSubtype="4" fill="hold" grpId="0" nodeType="afterEffect">
                                  <p:stCondLst>
                                    <p:cond delay="0"/>
                                  </p:stCondLst>
                                  <p:childTnLst>
                                    <p:set>
                                      <p:cBhvr>
                                        <p:cTn id="128" dur="1" fill="hold">
                                          <p:stCondLst>
                                            <p:cond delay="0"/>
                                          </p:stCondLst>
                                        </p:cTn>
                                        <p:tgtEl>
                                          <p:spTgt spid="113"/>
                                        </p:tgtEl>
                                        <p:attrNameLst>
                                          <p:attrName>style.visibility</p:attrName>
                                        </p:attrNameLst>
                                      </p:cBhvr>
                                      <p:to>
                                        <p:strVal val="visible"/>
                                      </p:to>
                                    </p:set>
                                    <p:animEffect transition="in" filter="wipe(down)">
                                      <p:cBhvr>
                                        <p:cTn id="129" dur="1000"/>
                                        <p:tgtEl>
                                          <p:spTgt spid="113"/>
                                        </p:tgtEl>
                                      </p:cBhvr>
                                    </p:animEffect>
                                  </p:childTnLst>
                                </p:cTn>
                              </p:par>
                            </p:childTnLst>
                          </p:cTn>
                        </p:par>
                        <p:par>
                          <p:cTn id="130" fill="hold" nodeType="afterGroup">
                            <p:stCondLst>
                              <p:cond delay="9000"/>
                            </p:stCondLst>
                            <p:childTnLst>
                              <p:par>
                                <p:cTn id="131" presetID="23" presetClass="entr" presetSubtype="16" fill="hold" grpId="0" nodeType="afterEffect">
                                  <p:stCondLst>
                                    <p:cond delay="0"/>
                                  </p:stCondLst>
                                  <p:childTnLst>
                                    <p:set>
                                      <p:cBhvr>
                                        <p:cTn id="132" dur="1" fill="hold">
                                          <p:stCondLst>
                                            <p:cond delay="0"/>
                                          </p:stCondLst>
                                        </p:cTn>
                                        <p:tgtEl>
                                          <p:spTgt spid="114"/>
                                        </p:tgtEl>
                                        <p:attrNameLst>
                                          <p:attrName>style.visibility</p:attrName>
                                        </p:attrNameLst>
                                      </p:cBhvr>
                                      <p:to>
                                        <p:strVal val="visible"/>
                                      </p:to>
                                    </p:set>
                                    <p:anim calcmode="lin" valueType="num">
                                      <p:cBhvr>
                                        <p:cTn id="133" dur="1000" fill="hold"/>
                                        <p:tgtEl>
                                          <p:spTgt spid="114"/>
                                        </p:tgtEl>
                                        <p:attrNameLst>
                                          <p:attrName>ppt_w</p:attrName>
                                        </p:attrNameLst>
                                      </p:cBhvr>
                                      <p:tavLst>
                                        <p:tav tm="0">
                                          <p:val>
                                            <p:fltVal val="0"/>
                                          </p:val>
                                        </p:tav>
                                        <p:tav tm="100000">
                                          <p:val>
                                            <p:strVal val="#ppt_w"/>
                                          </p:val>
                                        </p:tav>
                                      </p:tavLst>
                                    </p:anim>
                                    <p:anim calcmode="lin" valueType="num">
                                      <p:cBhvr>
                                        <p:cTn id="134" dur="1000" fill="hold"/>
                                        <p:tgtEl>
                                          <p:spTgt spid="114"/>
                                        </p:tgtEl>
                                        <p:attrNameLst>
                                          <p:attrName>ppt_h</p:attrName>
                                        </p:attrNameLst>
                                      </p:cBhvr>
                                      <p:tavLst>
                                        <p:tav tm="0">
                                          <p:val>
                                            <p:fltVal val="0"/>
                                          </p:val>
                                        </p:tav>
                                        <p:tav tm="100000">
                                          <p:val>
                                            <p:strVal val="#ppt_h"/>
                                          </p:val>
                                        </p:tav>
                                      </p:tavLst>
                                    </p:anim>
                                  </p:childTnLst>
                                </p:cTn>
                              </p:par>
                            </p:childTnLst>
                          </p:cTn>
                        </p:par>
                      </p:childTnLst>
                    </p:cTn>
                  </p:par>
                  <p:par>
                    <p:cTn id="135" fill="hold">
                      <p:stCondLst>
                        <p:cond delay="indefinite"/>
                      </p:stCondLst>
                      <p:childTnLst>
                        <p:par>
                          <p:cTn id="136" fill="hold">
                            <p:stCondLst>
                              <p:cond delay="0"/>
                            </p:stCondLst>
                            <p:childTnLst>
                              <p:par>
                                <p:cTn id="137" presetID="1" presetClass="mediacall" presetSubtype="0" fill="hold" nodeType="clickEffect">
                                  <p:stCondLst>
                                    <p:cond delay="0"/>
                                  </p:stCondLst>
                                  <p:childTnLst>
                                    <p:cmd type="call" cmd="playFrom(0.0)">
                                      <p:cBhvr>
                                        <p:cTn id="138" dur="3744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9" fill="hold" display="0">
                  <p:stCondLst>
                    <p:cond delay="indefinite"/>
                  </p:stCondLst>
                  <p:endCondLst>
                    <p:cond evt="onStopAudio" delay="0">
                      <p:tgtEl>
                        <p:sldTgt/>
                      </p:tgtEl>
                    </p:cond>
                  </p:endCondLst>
                </p:cTn>
                <p:tgtEl>
                  <p:spTgt spid="3"/>
                </p:tgtEl>
              </p:cMediaNode>
            </p:audio>
          </p:childTnLst>
        </p:cTn>
      </p:par>
    </p:tnLst>
    <p:bldLst>
      <p:bldP spid="73" grpId="0"/>
      <p:bldP spid="74" grpId="0"/>
      <p:bldP spid="75" grpId="0"/>
      <p:bldP spid="76" grpId="0"/>
      <p:bldP spid="77" grpId="0" animBg="1"/>
      <p:bldP spid="78" grpId="0" animBg="1"/>
      <p:bldP spid="79" grpId="0" animBg="1"/>
      <p:bldP spid="79" grpId="1" animBg="1"/>
      <p:bldP spid="80" grpId="0" animBg="1"/>
      <p:bldP spid="81" grpId="0" animBg="1"/>
      <p:bldP spid="82" grpId="0" animBg="1"/>
      <p:bldP spid="83" grpId="0" animBg="1"/>
      <p:bldP spid="84" grpId="0" animBg="1"/>
      <p:bldP spid="85" grpId="0" animBg="1"/>
      <p:bldP spid="89" grpId="0"/>
      <p:bldP spid="90" grpId="0"/>
      <p:bldP spid="91" grpId="0"/>
      <p:bldP spid="92" grpId="0"/>
      <p:bldP spid="97" grpId="0"/>
      <p:bldP spid="98" grpId="0"/>
      <p:bldP spid="99" grpId="0"/>
      <p:bldP spid="100" grpId="0"/>
      <p:bldP spid="103" grpId="0"/>
      <p:bldP spid="104" grpId="0"/>
      <p:bldP spid="105" grpId="0"/>
      <p:bldP spid="106" grpId="0"/>
      <p:bldP spid="108" grpId="0" animBg="1"/>
      <p:bldP spid="110" grpId="0"/>
      <p:bldP spid="113" grpId="0" animBg="1"/>
      <p:bldP spid="1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a:extLst>
              <a:ext uri="{FF2B5EF4-FFF2-40B4-BE49-F238E27FC236}">
                <a16:creationId xmlns:a16="http://schemas.microsoft.com/office/drawing/2014/main" id="{B1C45632-A31E-49F1-8947-8DB8AE5D63B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4035" name="Rectangle 2">
            <a:extLst>
              <a:ext uri="{FF2B5EF4-FFF2-40B4-BE49-F238E27FC236}">
                <a16:creationId xmlns:a16="http://schemas.microsoft.com/office/drawing/2014/main" id="{1F95C68E-654C-4454-9A66-B13F68323FA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Rationing Functions of Prices</a:t>
            </a:r>
          </a:p>
        </p:txBody>
      </p:sp>
      <p:sp>
        <p:nvSpPr>
          <p:cNvPr id="44036" name="Rectangle 3">
            <a:extLst>
              <a:ext uri="{FF2B5EF4-FFF2-40B4-BE49-F238E27FC236}">
                <a16:creationId xmlns:a16="http://schemas.microsoft.com/office/drawing/2014/main" id="{7986B527-5348-46DF-A75D-A7482A361FDF}"/>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The ability of the competitive forces of demand and supply to establish a price at which selling and buying decisions are consistent.</a:t>
            </a:r>
          </a:p>
        </p:txBody>
      </p:sp>
      <p:sp>
        <p:nvSpPr>
          <p:cNvPr id="44037" name="Rectangle 4">
            <a:extLst>
              <a:ext uri="{FF2B5EF4-FFF2-40B4-BE49-F238E27FC236}">
                <a16:creationId xmlns:a16="http://schemas.microsoft.com/office/drawing/2014/main" id="{2CF41CD1-1ACB-4CD4-BF4B-D5D00C2158E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4038" name="Rectangle 5">
            <a:extLst>
              <a:ext uri="{FF2B5EF4-FFF2-40B4-BE49-F238E27FC236}">
                <a16:creationId xmlns:a16="http://schemas.microsoft.com/office/drawing/2014/main" id="{44A911DE-42B5-4ECE-88E6-D101C7266DF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44039" name="Text Box 11">
            <a:extLst>
              <a:ext uri="{FF2B5EF4-FFF2-40B4-BE49-F238E27FC236}">
                <a16:creationId xmlns:a16="http://schemas.microsoft.com/office/drawing/2014/main" id="{FF8EA790-C44F-40FE-BA0C-8AD8B7056C9B}"/>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869D8ED1-7C7B-4807-980D-565A0B18DB81}" type="slidenum">
              <a:rPr lang="en-US" altLang="cs-CZ" sz="1400">
                <a:solidFill>
                  <a:schemeClr val="bg1"/>
                </a:solidFill>
                <a:cs typeface="Arial" panose="020B0604020202020204" pitchFamily="34" charset="0"/>
              </a:rPr>
              <a:pPr eaLnBrk="1" hangingPunct="1">
                <a:spcBef>
                  <a:spcPct val="0"/>
                </a:spcBef>
                <a:buFontTx/>
                <a:buNone/>
              </a:pPr>
              <a:t>21</a:t>
            </a:fld>
            <a:endParaRPr lang="en-US" altLang="cs-CZ" sz="1400">
              <a:solidFill>
                <a:schemeClr val="bg1"/>
              </a:solidFill>
              <a:cs typeface="Arial" panose="020B0604020202020204" pitchFamily="34" charset="0"/>
            </a:endParaRPr>
          </a:p>
        </p:txBody>
      </p:sp>
      <p:pic>
        <p:nvPicPr>
          <p:cNvPr id="4" name="Nahraný zvuk">
            <a:hlinkClick r:id="" action="ppaction://media"/>
            <a:extLst>
              <a:ext uri="{FF2B5EF4-FFF2-40B4-BE49-F238E27FC236}">
                <a16:creationId xmlns:a16="http://schemas.microsoft.com/office/drawing/2014/main" id="{48B080DE-3DA3-4C52-8BCF-804BF3EBEC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26851" y="-1021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a:extLst>
              <a:ext uri="{FF2B5EF4-FFF2-40B4-BE49-F238E27FC236}">
                <a16:creationId xmlns:a16="http://schemas.microsoft.com/office/drawing/2014/main" id="{664608AA-C470-454F-8AFE-974997E1ED9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46083" name="Rectangle 2">
            <a:extLst>
              <a:ext uri="{FF2B5EF4-FFF2-40B4-BE49-F238E27FC236}">
                <a16:creationId xmlns:a16="http://schemas.microsoft.com/office/drawing/2014/main" id="{983BB695-E91D-4C4C-9878-6037FB747AA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Efficient Allocation</a:t>
            </a:r>
          </a:p>
        </p:txBody>
      </p:sp>
      <p:sp>
        <p:nvSpPr>
          <p:cNvPr id="46084" name="Rectangle 3">
            <a:extLst>
              <a:ext uri="{FF2B5EF4-FFF2-40B4-BE49-F238E27FC236}">
                <a16:creationId xmlns:a16="http://schemas.microsoft.com/office/drawing/2014/main" id="{6CA21E0B-F5ED-4161-8646-457FC4BD1C1C}"/>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Productive efficiency</a:t>
            </a:r>
          </a:p>
          <a:p>
            <a:pPr lvl="1" eaLnBrk="1" hangingPunct="1">
              <a:buClr>
                <a:srgbClr val="3399FF"/>
              </a:buClr>
              <a:buSzPct val="125000"/>
              <a:buFont typeface="Arial" panose="020B0604020202020204" pitchFamily="34" charset="0"/>
              <a:buChar char="•"/>
            </a:pPr>
            <a:r>
              <a:rPr lang="en-US" altLang="cs-CZ" sz="3200"/>
              <a:t>Producing goods in the least costly way</a:t>
            </a:r>
          </a:p>
          <a:p>
            <a:pPr lvl="1" eaLnBrk="1" hangingPunct="1">
              <a:buClr>
                <a:srgbClr val="3399FF"/>
              </a:buClr>
              <a:buSzPct val="125000"/>
              <a:buFont typeface="Arial" panose="020B0604020202020204" pitchFamily="34" charset="0"/>
              <a:buChar char="•"/>
            </a:pPr>
            <a:r>
              <a:rPr lang="en-US" altLang="cs-CZ" sz="3200"/>
              <a:t>Using the best technology</a:t>
            </a:r>
          </a:p>
          <a:p>
            <a:pPr lvl="1" eaLnBrk="1" hangingPunct="1">
              <a:buClr>
                <a:srgbClr val="3399FF"/>
              </a:buClr>
              <a:buSzPct val="125000"/>
              <a:buFont typeface="Arial" panose="020B0604020202020204" pitchFamily="34" charset="0"/>
              <a:buChar char="•"/>
            </a:pPr>
            <a:r>
              <a:rPr lang="en-US" altLang="cs-CZ" sz="3200"/>
              <a:t>Using the right mix of resources</a:t>
            </a:r>
          </a:p>
          <a:p>
            <a:pPr eaLnBrk="1" hangingPunct="1">
              <a:buClr>
                <a:srgbClr val="3399FF"/>
              </a:buClr>
              <a:buSzPct val="125000"/>
            </a:pPr>
            <a:r>
              <a:rPr lang="en-US" altLang="cs-CZ" sz="3600"/>
              <a:t>Allocative Efficiency</a:t>
            </a:r>
          </a:p>
          <a:p>
            <a:pPr lvl="1" eaLnBrk="1" hangingPunct="1">
              <a:buClr>
                <a:srgbClr val="3399FF"/>
              </a:buClr>
              <a:buSzPct val="125000"/>
              <a:buFont typeface="Arial" panose="020B0604020202020204" pitchFamily="34" charset="0"/>
              <a:buChar char="•"/>
            </a:pPr>
            <a:r>
              <a:rPr lang="en-US" altLang="cs-CZ" sz="3200"/>
              <a:t>Producing the right mix of goods</a:t>
            </a:r>
          </a:p>
          <a:p>
            <a:pPr lvl="1" eaLnBrk="1" hangingPunct="1">
              <a:buClr>
                <a:srgbClr val="3399FF"/>
              </a:buClr>
              <a:buSzPct val="125000"/>
              <a:buFont typeface="Arial" panose="020B0604020202020204" pitchFamily="34" charset="0"/>
              <a:buChar char="•"/>
            </a:pPr>
            <a:r>
              <a:rPr lang="en-US" altLang="cs-CZ" sz="3200"/>
              <a:t>The combination of goods most highly valued by society</a:t>
            </a:r>
          </a:p>
        </p:txBody>
      </p:sp>
      <p:sp>
        <p:nvSpPr>
          <p:cNvPr id="46085" name="Rectangle 4">
            <a:extLst>
              <a:ext uri="{FF2B5EF4-FFF2-40B4-BE49-F238E27FC236}">
                <a16:creationId xmlns:a16="http://schemas.microsoft.com/office/drawing/2014/main" id="{6B742DEB-528D-4BBA-9BFB-6BDFD13DC98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6086" name="Rectangle 5">
            <a:extLst>
              <a:ext uri="{FF2B5EF4-FFF2-40B4-BE49-F238E27FC236}">
                <a16:creationId xmlns:a16="http://schemas.microsoft.com/office/drawing/2014/main" id="{328F7537-328C-4E07-B7D3-C1BA7C45A5C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46087" name="Text Box 11">
            <a:extLst>
              <a:ext uri="{FF2B5EF4-FFF2-40B4-BE49-F238E27FC236}">
                <a16:creationId xmlns:a16="http://schemas.microsoft.com/office/drawing/2014/main" id="{D97C0C05-A497-493C-8E06-D20E817A52BF}"/>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B7A47506-0FE8-4C0A-B7B6-6CEC65B56713}" type="slidenum">
              <a:rPr lang="en-US" altLang="cs-CZ" sz="1400">
                <a:solidFill>
                  <a:schemeClr val="bg1"/>
                </a:solidFill>
                <a:cs typeface="Arial" panose="020B0604020202020204" pitchFamily="34" charset="0"/>
              </a:rPr>
              <a:pPr eaLnBrk="1" hangingPunct="1">
                <a:spcBef>
                  <a:spcPct val="0"/>
                </a:spcBef>
                <a:buFontTx/>
                <a:buNone/>
              </a:pPr>
              <a:t>22</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08F8EC9F-7284-41B4-B5BD-E3243E1031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24800" y="2587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83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8">
            <a:extLst>
              <a:ext uri="{FF2B5EF4-FFF2-40B4-BE49-F238E27FC236}">
                <a16:creationId xmlns:a16="http://schemas.microsoft.com/office/drawing/2014/main" id="{1159A409-2ED9-45CD-A72F-E698A8A6117B}"/>
              </a:ext>
            </a:extLst>
          </p:cNvPr>
          <p:cNvSpPr>
            <a:spLocks noChangeArrowheads="1"/>
          </p:cNvSpPr>
          <p:nvPr/>
        </p:nvSpPr>
        <p:spPr bwMode="auto">
          <a:xfrm>
            <a:off x="5181600" y="2362200"/>
            <a:ext cx="2895600" cy="2447925"/>
          </a:xfrm>
          <a:prstGeom prst="rect">
            <a:avLst/>
          </a:prstGeom>
          <a:solidFill>
            <a:schemeClr val="bg2">
              <a:lumMod val="40000"/>
              <a:lumOff val="60000"/>
            </a:schemeClr>
          </a:solidFill>
          <a:ln w="9525">
            <a:solidFill>
              <a:schemeClr val="tx1"/>
            </a:solidFill>
            <a:miter lim="800000"/>
            <a:headEnd/>
            <a:tailEnd/>
          </a:ln>
        </p:spPr>
        <p:txBody>
          <a:bodyPr wrap="none" anchor="ctr"/>
          <a:lstStyle/>
          <a:p>
            <a:pPr eaLnBrk="1" hangingPunct="1">
              <a:defRPr/>
            </a:pPr>
            <a:endParaRPr lang="en-US">
              <a:latin typeface="Arial" charset="0"/>
            </a:endParaRPr>
          </a:p>
        </p:txBody>
      </p:sp>
      <p:sp>
        <p:nvSpPr>
          <p:cNvPr id="48131" name="Rectangle 5">
            <a:extLst>
              <a:ext uri="{FF2B5EF4-FFF2-40B4-BE49-F238E27FC236}">
                <a16:creationId xmlns:a16="http://schemas.microsoft.com/office/drawing/2014/main" id="{92A9B4D3-74E1-4A82-ADA7-F9615C8C470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latin typeface="Dotum" panose="020B0600000101010101" pitchFamily="34" charset="-127"/>
              </a:rPr>
              <a:t>`</a:t>
            </a:r>
          </a:p>
        </p:txBody>
      </p:sp>
      <p:sp>
        <p:nvSpPr>
          <p:cNvPr id="48132" name="Rectangle 2">
            <a:extLst>
              <a:ext uri="{FF2B5EF4-FFF2-40B4-BE49-F238E27FC236}">
                <a16:creationId xmlns:a16="http://schemas.microsoft.com/office/drawing/2014/main" id="{CAAB069B-1023-4407-846E-FBE3D48DFDD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Changes in Demand and Equilibrium</a:t>
            </a:r>
          </a:p>
        </p:txBody>
      </p:sp>
      <p:sp>
        <p:nvSpPr>
          <p:cNvPr id="48133" name="Rectangle 4">
            <a:extLst>
              <a:ext uri="{FF2B5EF4-FFF2-40B4-BE49-F238E27FC236}">
                <a16:creationId xmlns:a16="http://schemas.microsoft.com/office/drawing/2014/main" id="{FBF93FAA-BBB1-4125-9D76-F03444BF467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8134" name="Rectangle 6">
            <a:extLst>
              <a:ext uri="{FF2B5EF4-FFF2-40B4-BE49-F238E27FC236}">
                <a16:creationId xmlns:a16="http://schemas.microsoft.com/office/drawing/2014/main" id="{B0EE1392-BCF0-4208-A336-A085BEDF15F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19" name="Text Box 12">
            <a:extLst>
              <a:ext uri="{FF2B5EF4-FFF2-40B4-BE49-F238E27FC236}">
                <a16:creationId xmlns:a16="http://schemas.microsoft.com/office/drawing/2014/main" id="{C258C2E9-EF33-4924-B451-11F395FAB541}"/>
              </a:ext>
            </a:extLst>
          </p:cNvPr>
          <p:cNvSpPr txBox="1">
            <a:spLocks noChangeArrowheads="1"/>
          </p:cNvSpPr>
          <p:nvPr/>
        </p:nvSpPr>
        <p:spPr bwMode="auto">
          <a:xfrm>
            <a:off x="4884738" y="4557713"/>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22" name="Text Box 12">
            <a:extLst>
              <a:ext uri="{FF2B5EF4-FFF2-40B4-BE49-F238E27FC236}">
                <a16:creationId xmlns:a16="http://schemas.microsoft.com/office/drawing/2014/main" id="{7C0C9642-F91D-4E5B-82C3-1AFE9A78C5B7}"/>
              </a:ext>
            </a:extLst>
          </p:cNvPr>
          <p:cNvSpPr txBox="1">
            <a:spLocks noChangeArrowheads="1"/>
          </p:cNvSpPr>
          <p:nvPr/>
        </p:nvSpPr>
        <p:spPr bwMode="auto">
          <a:xfrm>
            <a:off x="4860925" y="2286000"/>
            <a:ext cx="3206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a:t>
            </a:r>
          </a:p>
        </p:txBody>
      </p:sp>
      <p:sp>
        <p:nvSpPr>
          <p:cNvPr id="26" name="Text Box 52">
            <a:extLst>
              <a:ext uri="{FF2B5EF4-FFF2-40B4-BE49-F238E27FC236}">
                <a16:creationId xmlns:a16="http://schemas.microsoft.com/office/drawing/2014/main" id="{FDBA7622-A01A-49C2-8920-0D4252864569}"/>
              </a:ext>
            </a:extLst>
          </p:cNvPr>
          <p:cNvSpPr txBox="1">
            <a:spLocks noChangeArrowheads="1"/>
          </p:cNvSpPr>
          <p:nvPr/>
        </p:nvSpPr>
        <p:spPr bwMode="auto">
          <a:xfrm>
            <a:off x="7010400" y="3962400"/>
            <a:ext cx="4079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4</a:t>
            </a:r>
          </a:p>
        </p:txBody>
      </p:sp>
      <p:cxnSp>
        <p:nvCxnSpPr>
          <p:cNvPr id="27" name="Straight Connector 26">
            <a:extLst>
              <a:ext uri="{FF2B5EF4-FFF2-40B4-BE49-F238E27FC236}">
                <a16:creationId xmlns:a16="http://schemas.microsoft.com/office/drawing/2014/main" id="{ACEB5BAD-D9DA-4D5A-92A0-ACC0D4A1BB7C}"/>
              </a:ext>
            </a:extLst>
          </p:cNvPr>
          <p:cNvCxnSpPr/>
          <p:nvPr/>
        </p:nvCxnSpPr>
        <p:spPr>
          <a:xfrm rot="5400000">
            <a:off x="5676900" y="4305300"/>
            <a:ext cx="990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999EB8C-F5D8-4DD4-AB7F-0E1426F826A6}"/>
              </a:ext>
            </a:extLst>
          </p:cNvPr>
          <p:cNvCxnSpPr/>
          <p:nvPr/>
        </p:nvCxnSpPr>
        <p:spPr>
          <a:xfrm rot="10800000">
            <a:off x="5181600" y="3810000"/>
            <a:ext cx="990600"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9" name="Freeform 31">
            <a:extLst>
              <a:ext uri="{FF2B5EF4-FFF2-40B4-BE49-F238E27FC236}">
                <a16:creationId xmlns:a16="http://schemas.microsoft.com/office/drawing/2014/main" id="{1A6D4402-472C-4039-8EF3-8F46AA616293}"/>
              </a:ext>
            </a:extLst>
          </p:cNvPr>
          <p:cNvSpPr>
            <a:spLocks/>
          </p:cNvSpPr>
          <p:nvPr/>
        </p:nvSpPr>
        <p:spPr bwMode="auto">
          <a:xfrm flipH="1">
            <a:off x="5394325" y="2743200"/>
            <a:ext cx="1463675" cy="1736725"/>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0" name="Text Box 52">
            <a:extLst>
              <a:ext uri="{FF2B5EF4-FFF2-40B4-BE49-F238E27FC236}">
                <a16:creationId xmlns:a16="http://schemas.microsoft.com/office/drawing/2014/main" id="{FE3074F2-8C4D-4338-A33A-D203B4C3AE77}"/>
              </a:ext>
            </a:extLst>
          </p:cNvPr>
          <p:cNvSpPr txBox="1">
            <a:spLocks noChangeArrowheads="1"/>
          </p:cNvSpPr>
          <p:nvPr/>
        </p:nvSpPr>
        <p:spPr bwMode="auto">
          <a:xfrm>
            <a:off x="7212013" y="3471863"/>
            <a:ext cx="4079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3</a:t>
            </a:r>
          </a:p>
        </p:txBody>
      </p:sp>
      <p:sp>
        <p:nvSpPr>
          <p:cNvPr id="32" name="Arc 31">
            <a:extLst>
              <a:ext uri="{FF2B5EF4-FFF2-40B4-BE49-F238E27FC236}">
                <a16:creationId xmlns:a16="http://schemas.microsoft.com/office/drawing/2014/main" id="{4263B2BF-2015-42DB-98B8-18DD4410B3DD}"/>
              </a:ext>
            </a:extLst>
          </p:cNvPr>
          <p:cNvSpPr/>
          <p:nvPr/>
        </p:nvSpPr>
        <p:spPr>
          <a:xfrm flipH="1" flipV="1">
            <a:off x="5562600" y="1447800"/>
            <a:ext cx="3657600" cy="2011363"/>
          </a:xfrm>
          <a:prstGeom prst="arc">
            <a:avLst/>
          </a:prstGeom>
          <a:ln w="57150">
            <a:solidFill>
              <a:srgbClr val="6699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b="1" dirty="0">
              <a:solidFill>
                <a:srgbClr val="009900"/>
              </a:solidFill>
            </a:endParaRPr>
          </a:p>
        </p:txBody>
      </p:sp>
      <p:sp>
        <p:nvSpPr>
          <p:cNvPr id="48143" name="Rectangle 5">
            <a:extLst>
              <a:ext uri="{FF2B5EF4-FFF2-40B4-BE49-F238E27FC236}">
                <a16:creationId xmlns:a16="http://schemas.microsoft.com/office/drawing/2014/main" id="{175DEA7E-3B39-438A-8C63-01CE6B261AE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latin typeface="Dotum" panose="020B0600000101010101" pitchFamily="34" charset="-127"/>
              </a:rPr>
              <a:t>`</a:t>
            </a:r>
          </a:p>
        </p:txBody>
      </p:sp>
      <p:sp>
        <p:nvSpPr>
          <p:cNvPr id="34" name="Rectangle 2">
            <a:extLst>
              <a:ext uri="{FF2B5EF4-FFF2-40B4-BE49-F238E27FC236}">
                <a16:creationId xmlns:a16="http://schemas.microsoft.com/office/drawing/2014/main" id="{86FF7E1C-4444-43C6-BE42-D12F1AFE269F}"/>
              </a:ext>
            </a:extLst>
          </p:cNvPr>
          <p:cNvSpPr txBox="1">
            <a:spLocks noChangeArrowheads="1"/>
          </p:cNvSpPr>
          <p:nvPr/>
        </p:nvSpPr>
        <p:spPr bwMode="auto">
          <a:xfrm>
            <a:off x="0" y="0"/>
            <a:ext cx="9144000" cy="838200"/>
          </a:xfrm>
          <a:prstGeom prst="rect">
            <a:avLst/>
          </a:prstGeom>
          <a:noFill/>
          <a:ln w="9525">
            <a:noFill/>
            <a:miter lim="800000"/>
            <a:headEnd/>
            <a:tailEnd/>
          </a:ln>
        </p:spPr>
        <p:txBody>
          <a:bodyPr anchor="ctr"/>
          <a:lstStyle/>
          <a:p>
            <a:pPr algn="ctr" eaLnBrk="1" hangingPunct="1">
              <a:defRPr/>
            </a:pPr>
            <a:r>
              <a:rPr lang="en-US" sz="3600" b="1" kern="0" dirty="0">
                <a:solidFill>
                  <a:schemeClr val="bg1"/>
                </a:solidFill>
                <a:latin typeface="Tahoma" pitchFamily="34" charset="0"/>
                <a:ea typeface="+mj-ea"/>
                <a:cs typeface="+mj-cs"/>
              </a:rPr>
              <a:t>Changes in Demand and Equilibrium</a:t>
            </a:r>
          </a:p>
        </p:txBody>
      </p:sp>
      <p:sp>
        <p:nvSpPr>
          <p:cNvPr id="48145" name="Rectangle 4">
            <a:extLst>
              <a:ext uri="{FF2B5EF4-FFF2-40B4-BE49-F238E27FC236}">
                <a16:creationId xmlns:a16="http://schemas.microsoft.com/office/drawing/2014/main" id="{40F07599-7A32-4D0D-9D78-AB6EC1C4E59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8146" name="Rectangle 6">
            <a:extLst>
              <a:ext uri="{FF2B5EF4-FFF2-40B4-BE49-F238E27FC236}">
                <a16:creationId xmlns:a16="http://schemas.microsoft.com/office/drawing/2014/main" id="{115A9182-7DFB-444B-9D31-BB65C420179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40" name="Arc 39">
            <a:extLst>
              <a:ext uri="{FF2B5EF4-FFF2-40B4-BE49-F238E27FC236}">
                <a16:creationId xmlns:a16="http://schemas.microsoft.com/office/drawing/2014/main" id="{04EADB08-4591-4008-8406-8170CFC73D3A}"/>
              </a:ext>
            </a:extLst>
          </p:cNvPr>
          <p:cNvSpPr/>
          <p:nvPr/>
        </p:nvSpPr>
        <p:spPr>
          <a:xfrm flipH="1" flipV="1">
            <a:off x="5318125" y="1676400"/>
            <a:ext cx="3749675" cy="2286000"/>
          </a:xfrm>
          <a:prstGeom prst="arc">
            <a:avLst/>
          </a:prstGeom>
          <a:ln w="57150">
            <a:solidFill>
              <a:srgbClr val="6699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b="1" dirty="0">
              <a:solidFill>
                <a:srgbClr val="009900"/>
              </a:solidFill>
            </a:endParaRPr>
          </a:p>
        </p:txBody>
      </p:sp>
      <p:sp>
        <p:nvSpPr>
          <p:cNvPr id="48" name="Text Box 12">
            <a:extLst>
              <a:ext uri="{FF2B5EF4-FFF2-40B4-BE49-F238E27FC236}">
                <a16:creationId xmlns:a16="http://schemas.microsoft.com/office/drawing/2014/main" id="{A61ED43B-7F6F-4996-BC79-B52FDEDFC278}"/>
              </a:ext>
            </a:extLst>
          </p:cNvPr>
          <p:cNvSpPr txBox="1">
            <a:spLocks noChangeArrowheads="1"/>
          </p:cNvSpPr>
          <p:nvPr/>
        </p:nvSpPr>
        <p:spPr bwMode="auto">
          <a:xfrm>
            <a:off x="990600" y="4557713"/>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49" name="Rectangle 8">
            <a:extLst>
              <a:ext uri="{FF2B5EF4-FFF2-40B4-BE49-F238E27FC236}">
                <a16:creationId xmlns:a16="http://schemas.microsoft.com/office/drawing/2014/main" id="{3637C754-2A53-4C8E-872D-B5976C76AF4F}"/>
              </a:ext>
            </a:extLst>
          </p:cNvPr>
          <p:cNvSpPr>
            <a:spLocks noChangeArrowheads="1"/>
          </p:cNvSpPr>
          <p:nvPr/>
        </p:nvSpPr>
        <p:spPr bwMode="auto">
          <a:xfrm>
            <a:off x="1295400" y="2286000"/>
            <a:ext cx="2895600" cy="2447925"/>
          </a:xfrm>
          <a:prstGeom prst="rect">
            <a:avLst/>
          </a:prstGeom>
          <a:solidFill>
            <a:schemeClr val="bg2">
              <a:lumMod val="40000"/>
              <a:lumOff val="60000"/>
            </a:schemeClr>
          </a:solidFill>
          <a:ln w="9525">
            <a:solidFill>
              <a:schemeClr val="tx1"/>
            </a:solidFill>
            <a:miter lim="800000"/>
            <a:headEnd/>
            <a:tailEnd/>
          </a:ln>
        </p:spPr>
        <p:txBody>
          <a:bodyPr wrap="none" anchor="ctr"/>
          <a:lstStyle/>
          <a:p>
            <a:pPr eaLnBrk="1" hangingPunct="1">
              <a:defRPr/>
            </a:pPr>
            <a:endParaRPr lang="en-US">
              <a:latin typeface="Arial" charset="0"/>
            </a:endParaRPr>
          </a:p>
        </p:txBody>
      </p:sp>
      <p:sp>
        <p:nvSpPr>
          <p:cNvPr id="50" name="Text Box 12">
            <a:extLst>
              <a:ext uri="{FF2B5EF4-FFF2-40B4-BE49-F238E27FC236}">
                <a16:creationId xmlns:a16="http://schemas.microsoft.com/office/drawing/2014/main" id="{466F06CC-5492-45FB-A8FD-DF46A0387473}"/>
              </a:ext>
            </a:extLst>
          </p:cNvPr>
          <p:cNvSpPr txBox="1">
            <a:spLocks noChangeArrowheads="1"/>
          </p:cNvSpPr>
          <p:nvPr/>
        </p:nvSpPr>
        <p:spPr bwMode="auto">
          <a:xfrm>
            <a:off x="898525" y="2133600"/>
            <a:ext cx="3206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a:t>
            </a:r>
          </a:p>
        </p:txBody>
      </p:sp>
      <p:sp>
        <p:nvSpPr>
          <p:cNvPr id="51" name="Arc 50">
            <a:extLst>
              <a:ext uri="{FF2B5EF4-FFF2-40B4-BE49-F238E27FC236}">
                <a16:creationId xmlns:a16="http://schemas.microsoft.com/office/drawing/2014/main" id="{03A90AEA-0796-4766-B045-DBF247DF6D04}"/>
              </a:ext>
            </a:extLst>
          </p:cNvPr>
          <p:cNvSpPr/>
          <p:nvPr/>
        </p:nvSpPr>
        <p:spPr>
          <a:xfrm flipH="1" flipV="1">
            <a:off x="1516063" y="1752600"/>
            <a:ext cx="3749675" cy="2286000"/>
          </a:xfrm>
          <a:prstGeom prst="arc">
            <a:avLst/>
          </a:prstGeom>
          <a:ln w="57150">
            <a:solidFill>
              <a:srgbClr val="6699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b="1" dirty="0">
              <a:solidFill>
                <a:srgbClr val="009900"/>
              </a:solidFill>
            </a:endParaRPr>
          </a:p>
        </p:txBody>
      </p:sp>
      <p:sp>
        <p:nvSpPr>
          <p:cNvPr id="52" name="Text Box 52">
            <a:extLst>
              <a:ext uri="{FF2B5EF4-FFF2-40B4-BE49-F238E27FC236}">
                <a16:creationId xmlns:a16="http://schemas.microsoft.com/office/drawing/2014/main" id="{F02DE5B3-8266-48BE-814B-337183D21CE4}"/>
              </a:ext>
            </a:extLst>
          </p:cNvPr>
          <p:cNvSpPr txBox="1">
            <a:spLocks noChangeArrowheads="1"/>
          </p:cNvSpPr>
          <p:nvPr/>
        </p:nvSpPr>
        <p:spPr bwMode="auto">
          <a:xfrm>
            <a:off x="3421063" y="3962400"/>
            <a:ext cx="4079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1</a:t>
            </a:r>
          </a:p>
        </p:txBody>
      </p:sp>
      <p:cxnSp>
        <p:nvCxnSpPr>
          <p:cNvPr id="54" name="Straight Connector 53">
            <a:extLst>
              <a:ext uri="{FF2B5EF4-FFF2-40B4-BE49-F238E27FC236}">
                <a16:creationId xmlns:a16="http://schemas.microsoft.com/office/drawing/2014/main" id="{4B509057-8ACE-4E18-B354-BE3211C27E78}"/>
              </a:ext>
            </a:extLst>
          </p:cNvPr>
          <p:cNvCxnSpPr/>
          <p:nvPr/>
        </p:nvCxnSpPr>
        <p:spPr>
          <a:xfrm rot="10800000">
            <a:off x="1295400" y="3810000"/>
            <a:ext cx="10668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55" name="Freeform 31">
            <a:extLst>
              <a:ext uri="{FF2B5EF4-FFF2-40B4-BE49-F238E27FC236}">
                <a16:creationId xmlns:a16="http://schemas.microsoft.com/office/drawing/2014/main" id="{24ADE709-308F-41F1-A91C-CDA0E0D27221}"/>
              </a:ext>
            </a:extLst>
          </p:cNvPr>
          <p:cNvSpPr>
            <a:spLocks/>
          </p:cNvSpPr>
          <p:nvPr/>
        </p:nvSpPr>
        <p:spPr bwMode="auto">
          <a:xfrm flipH="1">
            <a:off x="1508125" y="2835275"/>
            <a:ext cx="1463675" cy="1736725"/>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6" name="Text Box 52">
            <a:extLst>
              <a:ext uri="{FF2B5EF4-FFF2-40B4-BE49-F238E27FC236}">
                <a16:creationId xmlns:a16="http://schemas.microsoft.com/office/drawing/2014/main" id="{EF397B87-2BA8-41D1-AE9F-371BF1F5F7D2}"/>
              </a:ext>
            </a:extLst>
          </p:cNvPr>
          <p:cNvSpPr txBox="1">
            <a:spLocks noChangeArrowheads="1"/>
          </p:cNvSpPr>
          <p:nvPr/>
        </p:nvSpPr>
        <p:spPr bwMode="auto">
          <a:xfrm>
            <a:off x="3638550" y="3395663"/>
            <a:ext cx="407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2</a:t>
            </a:r>
          </a:p>
        </p:txBody>
      </p:sp>
      <p:sp>
        <p:nvSpPr>
          <p:cNvPr id="57" name="Text Box 52">
            <a:extLst>
              <a:ext uri="{FF2B5EF4-FFF2-40B4-BE49-F238E27FC236}">
                <a16:creationId xmlns:a16="http://schemas.microsoft.com/office/drawing/2014/main" id="{7CC77C03-AE5A-406E-AB99-4BC3D3140ED8}"/>
              </a:ext>
            </a:extLst>
          </p:cNvPr>
          <p:cNvSpPr txBox="1">
            <a:spLocks noChangeArrowheads="1"/>
          </p:cNvSpPr>
          <p:nvPr/>
        </p:nvSpPr>
        <p:spPr bwMode="auto">
          <a:xfrm>
            <a:off x="2879725" y="2557463"/>
            <a:ext cx="3206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p>
        </p:txBody>
      </p:sp>
      <p:sp>
        <p:nvSpPr>
          <p:cNvPr id="58" name="Arc 57">
            <a:extLst>
              <a:ext uri="{FF2B5EF4-FFF2-40B4-BE49-F238E27FC236}">
                <a16:creationId xmlns:a16="http://schemas.microsoft.com/office/drawing/2014/main" id="{16B851C2-6F45-45E0-9A26-A875B8B91A65}"/>
              </a:ext>
            </a:extLst>
          </p:cNvPr>
          <p:cNvSpPr/>
          <p:nvPr/>
        </p:nvSpPr>
        <p:spPr>
          <a:xfrm flipH="1" flipV="1">
            <a:off x="1912938" y="1570038"/>
            <a:ext cx="3657600" cy="2011362"/>
          </a:xfrm>
          <a:prstGeom prst="arc">
            <a:avLst/>
          </a:prstGeom>
          <a:ln w="57150">
            <a:solidFill>
              <a:srgbClr val="6699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b="1" dirty="0">
              <a:solidFill>
                <a:srgbClr val="009900"/>
              </a:solidFill>
            </a:endParaRPr>
          </a:p>
        </p:txBody>
      </p:sp>
      <p:sp>
        <p:nvSpPr>
          <p:cNvPr id="59" name="Right Arrow 58">
            <a:extLst>
              <a:ext uri="{FF2B5EF4-FFF2-40B4-BE49-F238E27FC236}">
                <a16:creationId xmlns:a16="http://schemas.microsoft.com/office/drawing/2014/main" id="{5EBBA0ED-424E-4B71-8E33-305F3093E61F}"/>
              </a:ext>
            </a:extLst>
          </p:cNvPr>
          <p:cNvSpPr>
            <a:spLocks noChangeAspect="1"/>
          </p:cNvSpPr>
          <p:nvPr/>
        </p:nvSpPr>
        <p:spPr>
          <a:xfrm>
            <a:off x="1706563" y="3048000"/>
            <a:ext cx="350837" cy="233363"/>
          </a:xfrm>
          <a:prstGeom prst="rightArrow">
            <a:avLst/>
          </a:prstGeom>
          <a:solidFill>
            <a:srgbClr val="66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0" name="Right Arrow 59">
            <a:extLst>
              <a:ext uri="{FF2B5EF4-FFF2-40B4-BE49-F238E27FC236}">
                <a16:creationId xmlns:a16="http://schemas.microsoft.com/office/drawing/2014/main" id="{49B22C99-BCD5-4276-AEE7-CD243D9D6D43}"/>
              </a:ext>
            </a:extLst>
          </p:cNvPr>
          <p:cNvSpPr>
            <a:spLocks noChangeAspect="1"/>
          </p:cNvSpPr>
          <p:nvPr/>
        </p:nvSpPr>
        <p:spPr>
          <a:xfrm>
            <a:off x="2735263" y="3627438"/>
            <a:ext cx="350837" cy="233362"/>
          </a:xfrm>
          <a:prstGeom prst="rightArrow">
            <a:avLst/>
          </a:prstGeom>
          <a:solidFill>
            <a:srgbClr val="66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61" name="Straight Connector 60">
            <a:extLst>
              <a:ext uri="{FF2B5EF4-FFF2-40B4-BE49-F238E27FC236}">
                <a16:creationId xmlns:a16="http://schemas.microsoft.com/office/drawing/2014/main" id="{44EC0219-734F-46E2-902F-8D303858503B}"/>
              </a:ext>
            </a:extLst>
          </p:cNvPr>
          <p:cNvCxnSpPr/>
          <p:nvPr/>
        </p:nvCxnSpPr>
        <p:spPr>
          <a:xfrm rot="5400000">
            <a:off x="2028031" y="4067969"/>
            <a:ext cx="1279525"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2CFEBA6-CD70-4834-A4CF-842B3CC621EE}"/>
              </a:ext>
            </a:extLst>
          </p:cNvPr>
          <p:cNvCxnSpPr/>
          <p:nvPr/>
        </p:nvCxnSpPr>
        <p:spPr>
          <a:xfrm rot="10800000">
            <a:off x="1295400" y="3352800"/>
            <a:ext cx="1371600"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63" name="Right Arrow 62">
            <a:extLst>
              <a:ext uri="{FF2B5EF4-FFF2-40B4-BE49-F238E27FC236}">
                <a16:creationId xmlns:a16="http://schemas.microsoft.com/office/drawing/2014/main" id="{04EDC139-041D-443C-9A29-B9FFD65D009B}"/>
              </a:ext>
            </a:extLst>
          </p:cNvPr>
          <p:cNvSpPr>
            <a:spLocks noChangeAspect="1"/>
          </p:cNvSpPr>
          <p:nvPr/>
        </p:nvSpPr>
        <p:spPr>
          <a:xfrm>
            <a:off x="2392363" y="4872038"/>
            <a:ext cx="350837" cy="233362"/>
          </a:xfrm>
          <a:prstGeom prst="rightArrow">
            <a:avLst/>
          </a:prstGeom>
          <a:solidFill>
            <a:srgbClr val="66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4" name="Right Arrow 63">
            <a:extLst>
              <a:ext uri="{FF2B5EF4-FFF2-40B4-BE49-F238E27FC236}">
                <a16:creationId xmlns:a16="http://schemas.microsoft.com/office/drawing/2014/main" id="{DB211D2E-048D-4858-8F93-2D59A54B7C1A}"/>
              </a:ext>
            </a:extLst>
          </p:cNvPr>
          <p:cNvSpPr>
            <a:spLocks noChangeAspect="1"/>
          </p:cNvSpPr>
          <p:nvPr/>
        </p:nvSpPr>
        <p:spPr>
          <a:xfrm rot="16200000">
            <a:off x="914400" y="3487738"/>
            <a:ext cx="350838" cy="233362"/>
          </a:xfrm>
          <a:prstGeom prst="rightArrow">
            <a:avLst/>
          </a:prstGeom>
          <a:solidFill>
            <a:srgbClr val="66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5" name="TextBox 64">
            <a:extLst>
              <a:ext uri="{FF2B5EF4-FFF2-40B4-BE49-F238E27FC236}">
                <a16:creationId xmlns:a16="http://schemas.microsoft.com/office/drawing/2014/main" id="{A90471D4-2863-4D90-86E3-2A7E195E7348}"/>
              </a:ext>
            </a:extLst>
          </p:cNvPr>
          <p:cNvSpPr txBox="1">
            <a:spLocks noChangeArrowheads="1"/>
          </p:cNvSpPr>
          <p:nvPr/>
        </p:nvSpPr>
        <p:spPr bwMode="auto">
          <a:xfrm>
            <a:off x="1524000" y="5268913"/>
            <a:ext cx="2378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cs-CZ" sz="1800" b="1"/>
          </a:p>
          <a:p>
            <a:pPr algn="ctr" eaLnBrk="1" hangingPunct="1">
              <a:spcBef>
                <a:spcPct val="0"/>
              </a:spcBef>
              <a:buFontTx/>
              <a:buNone/>
            </a:pPr>
            <a:r>
              <a:rPr lang="en-US" altLang="cs-CZ" sz="1800" b="1"/>
              <a:t>Increase in demand</a:t>
            </a:r>
          </a:p>
        </p:txBody>
      </p:sp>
      <p:sp>
        <p:nvSpPr>
          <p:cNvPr id="66" name="TextBox 65">
            <a:extLst>
              <a:ext uri="{FF2B5EF4-FFF2-40B4-BE49-F238E27FC236}">
                <a16:creationId xmlns:a16="http://schemas.microsoft.com/office/drawing/2014/main" id="{53BBE594-AEEB-4320-A2D4-60BFB6A3C847}"/>
              </a:ext>
            </a:extLst>
          </p:cNvPr>
          <p:cNvSpPr txBox="1">
            <a:spLocks noChangeArrowheads="1"/>
          </p:cNvSpPr>
          <p:nvPr/>
        </p:nvSpPr>
        <p:spPr bwMode="auto">
          <a:xfrm>
            <a:off x="1905000" y="1295400"/>
            <a:ext cx="1463675" cy="669925"/>
          </a:xfrm>
          <a:prstGeom prst="rect">
            <a:avLst/>
          </a:prstGeom>
          <a:noFill/>
          <a:ln w="28575">
            <a:solidFill>
              <a:schemeClr val="folHlink"/>
            </a:solidFill>
            <a:miter lim="800000"/>
            <a:headEnd/>
            <a:tailEnd/>
          </a:ln>
          <a:extLst>
            <a:ext uri="{909E8E84-426E-40DD-AFC4-6F175D3DCCD1}">
              <a14:hiddenFill xmlns:a14="http://schemas.microsoft.com/office/drawing/2010/main">
                <a:solidFill>
                  <a:srgbClr val="92D050"/>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D increase:</a:t>
            </a:r>
          </a:p>
          <a:p>
            <a:pPr eaLnBrk="1" hangingPunct="1">
              <a:spcBef>
                <a:spcPct val="0"/>
              </a:spcBef>
              <a:buFontTx/>
              <a:buNone/>
            </a:pPr>
            <a:r>
              <a:rPr lang="en-US" altLang="cs-CZ" sz="1800" b="1"/>
              <a:t>P</a:t>
            </a:r>
            <a:r>
              <a:rPr lang="en-US" altLang="cs-CZ" sz="1800" b="1">
                <a:sym typeface="Symbol" panose="05050102010706020507" pitchFamily="18" charset="2"/>
              </a:rPr>
              <a:t>, Q</a:t>
            </a:r>
            <a:endParaRPr lang="en-US" altLang="cs-CZ" sz="1800" b="1"/>
          </a:p>
        </p:txBody>
      </p:sp>
      <p:cxnSp>
        <p:nvCxnSpPr>
          <p:cNvPr id="68" name="Straight Connector 67">
            <a:extLst>
              <a:ext uri="{FF2B5EF4-FFF2-40B4-BE49-F238E27FC236}">
                <a16:creationId xmlns:a16="http://schemas.microsoft.com/office/drawing/2014/main" id="{B9AAF280-A992-47C8-9C32-0CA56496C369}"/>
              </a:ext>
            </a:extLst>
          </p:cNvPr>
          <p:cNvCxnSpPr/>
          <p:nvPr/>
        </p:nvCxnSpPr>
        <p:spPr>
          <a:xfrm rot="10800000">
            <a:off x="5181600" y="3352800"/>
            <a:ext cx="13716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5783FC19-3F0C-45AE-B6FF-33F951095ED1}"/>
              </a:ext>
            </a:extLst>
          </p:cNvPr>
          <p:cNvSpPr txBox="1">
            <a:spLocks noChangeArrowheads="1"/>
          </p:cNvSpPr>
          <p:nvPr/>
        </p:nvSpPr>
        <p:spPr bwMode="auto">
          <a:xfrm>
            <a:off x="5715000" y="1295400"/>
            <a:ext cx="1555750" cy="669925"/>
          </a:xfrm>
          <a:prstGeom prst="rect">
            <a:avLst/>
          </a:prstGeom>
          <a:noFill/>
          <a:ln w="28575">
            <a:solidFill>
              <a:schemeClr val="folHlink"/>
            </a:solidFill>
            <a:miter lim="800000"/>
            <a:headEnd/>
            <a:tailEnd/>
          </a:ln>
          <a:extLst>
            <a:ext uri="{909E8E84-426E-40DD-AFC4-6F175D3DCCD1}">
              <a14:hiddenFill xmlns:a14="http://schemas.microsoft.com/office/drawing/2010/main">
                <a:solidFill>
                  <a:srgbClr val="92D050"/>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D decrease:</a:t>
            </a:r>
          </a:p>
          <a:p>
            <a:pPr eaLnBrk="1" hangingPunct="1">
              <a:spcBef>
                <a:spcPct val="0"/>
              </a:spcBef>
              <a:buFontTx/>
              <a:buNone/>
            </a:pPr>
            <a:r>
              <a:rPr lang="en-US" altLang="cs-CZ" sz="1800" b="1"/>
              <a:t>P</a:t>
            </a:r>
            <a:r>
              <a:rPr lang="en-US" altLang="cs-CZ" sz="1800" b="1">
                <a:sym typeface="Symbol" panose="05050102010706020507" pitchFamily="18" charset="2"/>
              </a:rPr>
              <a:t>, Q</a:t>
            </a:r>
            <a:endParaRPr lang="en-US" altLang="cs-CZ" sz="1800" b="1"/>
          </a:p>
        </p:txBody>
      </p:sp>
      <p:sp>
        <p:nvSpPr>
          <p:cNvPr id="70" name="TextBox 69">
            <a:extLst>
              <a:ext uri="{FF2B5EF4-FFF2-40B4-BE49-F238E27FC236}">
                <a16:creationId xmlns:a16="http://schemas.microsoft.com/office/drawing/2014/main" id="{6F994A3F-0952-4B6C-883B-01E6B041B7F6}"/>
              </a:ext>
            </a:extLst>
          </p:cNvPr>
          <p:cNvSpPr txBox="1">
            <a:spLocks noChangeArrowheads="1"/>
          </p:cNvSpPr>
          <p:nvPr/>
        </p:nvSpPr>
        <p:spPr bwMode="auto">
          <a:xfrm>
            <a:off x="5378450" y="5257800"/>
            <a:ext cx="2470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cs-CZ" sz="1800" b="1"/>
          </a:p>
          <a:p>
            <a:pPr algn="ctr" eaLnBrk="1" hangingPunct="1">
              <a:spcBef>
                <a:spcPct val="0"/>
              </a:spcBef>
              <a:buFontTx/>
              <a:buNone/>
            </a:pPr>
            <a:r>
              <a:rPr lang="en-US" altLang="cs-CZ" sz="1800" b="1"/>
              <a:t>Decrease in demand</a:t>
            </a:r>
          </a:p>
        </p:txBody>
      </p:sp>
      <p:sp>
        <p:nvSpPr>
          <p:cNvPr id="71" name="Right Arrow 70">
            <a:extLst>
              <a:ext uri="{FF2B5EF4-FFF2-40B4-BE49-F238E27FC236}">
                <a16:creationId xmlns:a16="http://schemas.microsoft.com/office/drawing/2014/main" id="{2347DBF8-3B3E-4798-9D7F-927351DAA42C}"/>
              </a:ext>
            </a:extLst>
          </p:cNvPr>
          <p:cNvSpPr>
            <a:spLocks noChangeAspect="1"/>
          </p:cNvSpPr>
          <p:nvPr/>
        </p:nvSpPr>
        <p:spPr>
          <a:xfrm flipH="1">
            <a:off x="6202363" y="4872038"/>
            <a:ext cx="350837" cy="233362"/>
          </a:xfrm>
          <a:prstGeom prst="rightArrow">
            <a:avLst/>
          </a:prstGeom>
          <a:solidFill>
            <a:srgbClr val="66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2" name="Right Arrow 71">
            <a:extLst>
              <a:ext uri="{FF2B5EF4-FFF2-40B4-BE49-F238E27FC236}">
                <a16:creationId xmlns:a16="http://schemas.microsoft.com/office/drawing/2014/main" id="{C5F13AC6-BBC9-4441-9857-D8743ABFD661}"/>
              </a:ext>
            </a:extLst>
          </p:cNvPr>
          <p:cNvSpPr>
            <a:spLocks noChangeAspect="1"/>
          </p:cNvSpPr>
          <p:nvPr/>
        </p:nvSpPr>
        <p:spPr>
          <a:xfrm rot="16200000" flipH="1">
            <a:off x="4813300" y="3487738"/>
            <a:ext cx="350838" cy="233362"/>
          </a:xfrm>
          <a:prstGeom prst="rightArrow">
            <a:avLst/>
          </a:prstGeom>
          <a:solidFill>
            <a:srgbClr val="66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4" name="Right Arrow 73">
            <a:extLst>
              <a:ext uri="{FF2B5EF4-FFF2-40B4-BE49-F238E27FC236}">
                <a16:creationId xmlns:a16="http://schemas.microsoft.com/office/drawing/2014/main" id="{50D08FE2-7400-428A-A7D1-B30C7BC66873}"/>
              </a:ext>
            </a:extLst>
          </p:cNvPr>
          <p:cNvSpPr>
            <a:spLocks noChangeAspect="1"/>
          </p:cNvSpPr>
          <p:nvPr/>
        </p:nvSpPr>
        <p:spPr>
          <a:xfrm flipH="1">
            <a:off x="5592763" y="3048000"/>
            <a:ext cx="350837" cy="233363"/>
          </a:xfrm>
          <a:prstGeom prst="rightArrow">
            <a:avLst/>
          </a:prstGeom>
          <a:solidFill>
            <a:srgbClr val="66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5" name="Text Box 52">
            <a:extLst>
              <a:ext uri="{FF2B5EF4-FFF2-40B4-BE49-F238E27FC236}">
                <a16:creationId xmlns:a16="http://schemas.microsoft.com/office/drawing/2014/main" id="{818D5152-14C3-4CDD-915B-E7479B191316}"/>
              </a:ext>
            </a:extLst>
          </p:cNvPr>
          <p:cNvSpPr txBox="1">
            <a:spLocks noChangeArrowheads="1"/>
          </p:cNvSpPr>
          <p:nvPr/>
        </p:nvSpPr>
        <p:spPr bwMode="auto">
          <a:xfrm>
            <a:off x="6553200" y="2557463"/>
            <a:ext cx="3206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p>
        </p:txBody>
      </p:sp>
      <p:cxnSp>
        <p:nvCxnSpPr>
          <p:cNvPr id="53" name="Straight Connector 52">
            <a:extLst>
              <a:ext uri="{FF2B5EF4-FFF2-40B4-BE49-F238E27FC236}">
                <a16:creationId xmlns:a16="http://schemas.microsoft.com/office/drawing/2014/main" id="{021E5A0E-7ABE-4544-8243-B4DE71739FF6}"/>
              </a:ext>
            </a:extLst>
          </p:cNvPr>
          <p:cNvCxnSpPr/>
          <p:nvPr/>
        </p:nvCxnSpPr>
        <p:spPr>
          <a:xfrm rot="16200000" flipH="1">
            <a:off x="1901032" y="4263231"/>
            <a:ext cx="914400" cy="7937"/>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79" name="Oval 78">
            <a:extLst>
              <a:ext uri="{FF2B5EF4-FFF2-40B4-BE49-F238E27FC236}">
                <a16:creationId xmlns:a16="http://schemas.microsoft.com/office/drawing/2014/main" id="{D1A5BD41-F6E9-4347-A19E-2237C6BEC367}"/>
              </a:ext>
            </a:extLst>
          </p:cNvPr>
          <p:cNvSpPr/>
          <p:nvPr/>
        </p:nvSpPr>
        <p:spPr>
          <a:xfrm>
            <a:off x="2286000" y="3733800"/>
            <a:ext cx="152400" cy="152400"/>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0" name="Oval 79">
            <a:extLst>
              <a:ext uri="{FF2B5EF4-FFF2-40B4-BE49-F238E27FC236}">
                <a16:creationId xmlns:a16="http://schemas.microsoft.com/office/drawing/2014/main" id="{1F1EE1BF-DAE2-4C61-A5B3-2A6736E1AFBC}"/>
              </a:ext>
            </a:extLst>
          </p:cNvPr>
          <p:cNvSpPr/>
          <p:nvPr/>
        </p:nvSpPr>
        <p:spPr>
          <a:xfrm>
            <a:off x="2590800" y="3276600"/>
            <a:ext cx="152400" cy="152400"/>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2" name="Oval 81">
            <a:extLst>
              <a:ext uri="{FF2B5EF4-FFF2-40B4-BE49-F238E27FC236}">
                <a16:creationId xmlns:a16="http://schemas.microsoft.com/office/drawing/2014/main" id="{19871E5A-1B05-4DA0-82E9-BC756C6B7B0D}"/>
              </a:ext>
            </a:extLst>
          </p:cNvPr>
          <p:cNvSpPr/>
          <p:nvPr/>
        </p:nvSpPr>
        <p:spPr>
          <a:xfrm>
            <a:off x="6096000" y="3733800"/>
            <a:ext cx="152400" cy="152400"/>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cxnSp>
        <p:nvCxnSpPr>
          <p:cNvPr id="102" name="Straight Connector 101">
            <a:extLst>
              <a:ext uri="{FF2B5EF4-FFF2-40B4-BE49-F238E27FC236}">
                <a16:creationId xmlns:a16="http://schemas.microsoft.com/office/drawing/2014/main" id="{D6FC139F-4503-48F6-8A38-C31B7BF2CBA3}"/>
              </a:ext>
            </a:extLst>
          </p:cNvPr>
          <p:cNvCxnSpPr/>
          <p:nvPr/>
        </p:nvCxnSpPr>
        <p:spPr>
          <a:xfrm rot="16200000" flipH="1">
            <a:off x="5837237" y="4068763"/>
            <a:ext cx="1431925"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3F8EC78E-6C98-4517-A0A1-B72ACA0F71F5}"/>
              </a:ext>
            </a:extLst>
          </p:cNvPr>
          <p:cNvSpPr/>
          <p:nvPr/>
        </p:nvSpPr>
        <p:spPr>
          <a:xfrm>
            <a:off x="6477000" y="3276600"/>
            <a:ext cx="152400" cy="152400"/>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3" name="Right Arrow 72">
            <a:extLst>
              <a:ext uri="{FF2B5EF4-FFF2-40B4-BE49-F238E27FC236}">
                <a16:creationId xmlns:a16="http://schemas.microsoft.com/office/drawing/2014/main" id="{9013F7BB-51F7-4BF3-9333-AC6BF555E68A}"/>
              </a:ext>
            </a:extLst>
          </p:cNvPr>
          <p:cNvSpPr>
            <a:spLocks noChangeAspect="1"/>
          </p:cNvSpPr>
          <p:nvPr/>
        </p:nvSpPr>
        <p:spPr>
          <a:xfrm flipH="1">
            <a:off x="6430963" y="3505200"/>
            <a:ext cx="350837" cy="233363"/>
          </a:xfrm>
          <a:prstGeom prst="rightArrow">
            <a:avLst/>
          </a:prstGeom>
          <a:solidFill>
            <a:srgbClr val="66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8180" name="Text Box 11">
            <a:extLst>
              <a:ext uri="{FF2B5EF4-FFF2-40B4-BE49-F238E27FC236}">
                <a16:creationId xmlns:a16="http://schemas.microsoft.com/office/drawing/2014/main" id="{336ED2AD-7D2E-4A98-93BB-ABC52C67565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E98A615B-C95E-478E-8FA5-3735DE88A34F}" type="slidenum">
              <a:rPr lang="en-US" altLang="cs-CZ" sz="1400">
                <a:solidFill>
                  <a:schemeClr val="bg1"/>
                </a:solidFill>
                <a:cs typeface="Arial" panose="020B0604020202020204" pitchFamily="34" charset="0"/>
              </a:rPr>
              <a:pPr eaLnBrk="1" hangingPunct="1">
                <a:spcBef>
                  <a:spcPct val="0"/>
                </a:spcBef>
                <a:buFontTx/>
                <a:buNone/>
              </a:pPr>
              <a:t>23</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F4F2FE13-D01D-469B-A884-B7A75C2788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23803" y="9239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50"/>
                                        </p:tgtEl>
                                        <p:attrNameLst>
                                          <p:attrName>style.visibility</p:attrName>
                                        </p:attrNameLst>
                                      </p:cBhvr>
                                      <p:to>
                                        <p:strVal val="visible"/>
                                      </p:to>
                                    </p:set>
                                    <p:anim calcmode="lin" valueType="num">
                                      <p:cBhvr>
                                        <p:cTn id="11" dur="500" fill="hold"/>
                                        <p:tgtEl>
                                          <p:spTgt spid="50"/>
                                        </p:tgtEl>
                                        <p:attrNameLst>
                                          <p:attrName>ppt_w</p:attrName>
                                        </p:attrNameLst>
                                      </p:cBhvr>
                                      <p:tavLst>
                                        <p:tav tm="0">
                                          <p:val>
                                            <p:fltVal val="0"/>
                                          </p:val>
                                        </p:tav>
                                        <p:tav tm="100000">
                                          <p:val>
                                            <p:strVal val="#ppt_w"/>
                                          </p:val>
                                        </p:tav>
                                      </p:tavLst>
                                    </p:anim>
                                    <p:anim calcmode="lin" valueType="num">
                                      <p:cBhvr>
                                        <p:cTn id="12" dur="500" fill="hold"/>
                                        <p:tgtEl>
                                          <p:spTgt spid="5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 calcmode="lin" valueType="num">
                                      <p:cBhvr>
                                        <p:cTn id="15" dur="500" fill="hold"/>
                                        <p:tgtEl>
                                          <p:spTgt spid="48"/>
                                        </p:tgtEl>
                                        <p:attrNameLst>
                                          <p:attrName>ppt_w</p:attrName>
                                        </p:attrNameLst>
                                      </p:cBhvr>
                                      <p:tavLst>
                                        <p:tav tm="0">
                                          <p:val>
                                            <p:fltVal val="0"/>
                                          </p:val>
                                        </p:tav>
                                        <p:tav tm="100000">
                                          <p:val>
                                            <p:strVal val="#ppt_w"/>
                                          </p:val>
                                        </p:tav>
                                      </p:tavLst>
                                    </p:anim>
                                    <p:anim calcmode="lin" valueType="num">
                                      <p:cBhvr>
                                        <p:cTn id="16" dur="500" fill="hold"/>
                                        <p:tgtEl>
                                          <p:spTgt spid="48"/>
                                        </p:tgtEl>
                                        <p:attrNameLst>
                                          <p:attrName>ppt_h</p:attrName>
                                        </p:attrNameLst>
                                      </p:cBhvr>
                                      <p:tavLst>
                                        <p:tav tm="0">
                                          <p:val>
                                            <p:fltVal val="0"/>
                                          </p:val>
                                        </p:tav>
                                        <p:tav tm="100000">
                                          <p:val>
                                            <p:strVal val="#ppt_h"/>
                                          </p:val>
                                        </p:tav>
                                      </p:tavLst>
                                    </p:anim>
                                  </p:childTnLst>
                                </p:cTn>
                              </p:par>
                            </p:childTnLst>
                          </p:cTn>
                        </p:par>
                        <p:par>
                          <p:cTn id="17" fill="hold" nodeType="afterGroup">
                            <p:stCondLst>
                              <p:cond delay="500"/>
                            </p:stCondLst>
                            <p:childTnLst>
                              <p:par>
                                <p:cTn id="18" presetID="22" presetClass="entr" presetSubtype="4" fill="hold" nodeType="after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down)">
                                      <p:cBhvr>
                                        <p:cTn id="20" dur="500"/>
                                        <p:tgtEl>
                                          <p:spTgt spid="55"/>
                                        </p:tgtEl>
                                      </p:cBhvr>
                                    </p:animEffect>
                                  </p:childTnLst>
                                </p:cTn>
                              </p:par>
                            </p:childTnLst>
                          </p:cTn>
                        </p:par>
                        <p:par>
                          <p:cTn id="21" fill="hold" nodeType="afterGroup">
                            <p:stCondLst>
                              <p:cond delay="1000"/>
                            </p:stCondLst>
                            <p:childTnLst>
                              <p:par>
                                <p:cTn id="22" presetID="23" presetClass="entr" presetSubtype="16" fill="hold" grpId="0" nodeType="afterEffect">
                                  <p:stCondLst>
                                    <p:cond delay="0"/>
                                  </p:stCondLst>
                                  <p:childTnLst>
                                    <p:set>
                                      <p:cBhvr>
                                        <p:cTn id="23" dur="1" fill="hold">
                                          <p:stCondLst>
                                            <p:cond delay="0"/>
                                          </p:stCondLst>
                                        </p:cTn>
                                        <p:tgtEl>
                                          <p:spTgt spid="57"/>
                                        </p:tgtEl>
                                        <p:attrNameLst>
                                          <p:attrName>style.visibility</p:attrName>
                                        </p:attrNameLst>
                                      </p:cBhvr>
                                      <p:to>
                                        <p:strVal val="visible"/>
                                      </p:to>
                                    </p:set>
                                    <p:anim calcmode="lin" valueType="num">
                                      <p:cBhvr>
                                        <p:cTn id="24" dur="500" fill="hold"/>
                                        <p:tgtEl>
                                          <p:spTgt spid="57"/>
                                        </p:tgtEl>
                                        <p:attrNameLst>
                                          <p:attrName>ppt_w</p:attrName>
                                        </p:attrNameLst>
                                      </p:cBhvr>
                                      <p:tavLst>
                                        <p:tav tm="0">
                                          <p:val>
                                            <p:fltVal val="0"/>
                                          </p:val>
                                        </p:tav>
                                        <p:tav tm="100000">
                                          <p:val>
                                            <p:strVal val="#ppt_w"/>
                                          </p:val>
                                        </p:tav>
                                      </p:tavLst>
                                    </p:anim>
                                    <p:anim calcmode="lin" valueType="num">
                                      <p:cBhvr>
                                        <p:cTn id="25" dur="500" fill="hold"/>
                                        <p:tgtEl>
                                          <p:spTgt spid="57"/>
                                        </p:tgtEl>
                                        <p:attrNameLst>
                                          <p:attrName>ppt_h</p:attrName>
                                        </p:attrNameLst>
                                      </p:cBhvr>
                                      <p:tavLst>
                                        <p:tav tm="0">
                                          <p:val>
                                            <p:fltVal val="0"/>
                                          </p:val>
                                        </p:tav>
                                        <p:tav tm="100000">
                                          <p:val>
                                            <p:strVal val="#ppt_h"/>
                                          </p:val>
                                        </p:tav>
                                      </p:tavLst>
                                    </p:anim>
                                  </p:childTnLst>
                                </p:cTn>
                              </p:par>
                            </p:childTnLst>
                          </p:cTn>
                        </p:par>
                        <p:par>
                          <p:cTn id="26" fill="hold" nodeType="afterGroup">
                            <p:stCondLst>
                              <p:cond delay="1500"/>
                            </p:stCondLst>
                            <p:childTnLst>
                              <p:par>
                                <p:cTn id="27" presetID="22" presetClass="entr" presetSubtype="1" fill="hold" nodeType="afterEffect">
                                  <p:stCondLst>
                                    <p:cond delay="0"/>
                                  </p:stCondLst>
                                  <p:childTnLst>
                                    <p:set>
                                      <p:cBhvr>
                                        <p:cTn id="28" dur="1" fill="hold">
                                          <p:stCondLst>
                                            <p:cond delay="0"/>
                                          </p:stCondLst>
                                        </p:cTn>
                                        <p:tgtEl>
                                          <p:spTgt spid="51"/>
                                        </p:tgtEl>
                                        <p:attrNameLst>
                                          <p:attrName>style.visibility</p:attrName>
                                        </p:attrNameLst>
                                      </p:cBhvr>
                                      <p:to>
                                        <p:strVal val="visible"/>
                                      </p:to>
                                    </p:set>
                                    <p:animEffect transition="in" filter="wipe(up)">
                                      <p:cBhvr>
                                        <p:cTn id="29" dur="500"/>
                                        <p:tgtEl>
                                          <p:spTgt spid="51"/>
                                        </p:tgtEl>
                                      </p:cBhvr>
                                    </p:animEffect>
                                  </p:childTnLst>
                                </p:cTn>
                              </p:par>
                            </p:childTnLst>
                          </p:cTn>
                        </p:par>
                        <p:par>
                          <p:cTn id="30" fill="hold" nodeType="afterGroup">
                            <p:stCondLst>
                              <p:cond delay="2000"/>
                            </p:stCondLst>
                            <p:childTnLst>
                              <p:par>
                                <p:cTn id="31" presetID="23" presetClass="entr" presetSubtype="16" fill="hold" grpId="0" nodeType="afterEffect">
                                  <p:stCondLst>
                                    <p:cond delay="0"/>
                                  </p:stCondLst>
                                  <p:childTnLst>
                                    <p:set>
                                      <p:cBhvr>
                                        <p:cTn id="32" dur="1" fill="hold">
                                          <p:stCondLst>
                                            <p:cond delay="0"/>
                                          </p:stCondLst>
                                        </p:cTn>
                                        <p:tgtEl>
                                          <p:spTgt spid="52"/>
                                        </p:tgtEl>
                                        <p:attrNameLst>
                                          <p:attrName>style.visibility</p:attrName>
                                        </p:attrNameLst>
                                      </p:cBhvr>
                                      <p:to>
                                        <p:strVal val="visible"/>
                                      </p:to>
                                    </p:set>
                                    <p:anim calcmode="lin" valueType="num">
                                      <p:cBhvr>
                                        <p:cTn id="33" dur="500" fill="hold"/>
                                        <p:tgtEl>
                                          <p:spTgt spid="52"/>
                                        </p:tgtEl>
                                        <p:attrNameLst>
                                          <p:attrName>ppt_w</p:attrName>
                                        </p:attrNameLst>
                                      </p:cBhvr>
                                      <p:tavLst>
                                        <p:tav tm="0">
                                          <p:val>
                                            <p:fltVal val="0"/>
                                          </p:val>
                                        </p:tav>
                                        <p:tav tm="100000">
                                          <p:val>
                                            <p:strVal val="#ppt_w"/>
                                          </p:val>
                                        </p:tav>
                                      </p:tavLst>
                                    </p:anim>
                                    <p:anim calcmode="lin" valueType="num">
                                      <p:cBhvr>
                                        <p:cTn id="34" dur="500" fill="hold"/>
                                        <p:tgtEl>
                                          <p:spTgt spid="52"/>
                                        </p:tgtEl>
                                        <p:attrNameLst>
                                          <p:attrName>ppt_h</p:attrName>
                                        </p:attrNameLst>
                                      </p:cBhvr>
                                      <p:tavLst>
                                        <p:tav tm="0">
                                          <p:val>
                                            <p:fltVal val="0"/>
                                          </p:val>
                                        </p:tav>
                                        <p:tav tm="100000">
                                          <p:val>
                                            <p:strVal val="#ppt_h"/>
                                          </p:val>
                                        </p:tav>
                                      </p:tavLst>
                                    </p:anim>
                                  </p:childTnLst>
                                </p:cTn>
                              </p:par>
                            </p:childTnLst>
                          </p:cTn>
                        </p:par>
                        <p:par>
                          <p:cTn id="35" fill="hold" nodeType="afterGroup">
                            <p:stCondLst>
                              <p:cond delay="2500"/>
                            </p:stCondLst>
                            <p:childTnLst>
                              <p:par>
                                <p:cTn id="36" presetID="22" presetClass="entr" presetSubtype="4" fill="hold" grpId="0" nodeType="afterEffect">
                                  <p:stCondLst>
                                    <p:cond delay="0"/>
                                  </p:stCondLst>
                                  <p:childTnLst>
                                    <p:set>
                                      <p:cBhvr>
                                        <p:cTn id="37" dur="1" fill="hold">
                                          <p:stCondLst>
                                            <p:cond delay="0"/>
                                          </p:stCondLst>
                                        </p:cTn>
                                        <p:tgtEl>
                                          <p:spTgt spid="79"/>
                                        </p:tgtEl>
                                        <p:attrNameLst>
                                          <p:attrName>style.visibility</p:attrName>
                                        </p:attrNameLst>
                                      </p:cBhvr>
                                      <p:to>
                                        <p:strVal val="visible"/>
                                      </p:to>
                                    </p:set>
                                    <p:animEffect transition="in" filter="wipe(down)">
                                      <p:cBhvr>
                                        <p:cTn id="38" dur="1000"/>
                                        <p:tgtEl>
                                          <p:spTgt spid="79"/>
                                        </p:tgtEl>
                                      </p:cBhvr>
                                    </p:animEffect>
                                  </p:childTnLst>
                                </p:cTn>
                              </p:par>
                            </p:childTnLst>
                          </p:cTn>
                        </p:par>
                        <p:par>
                          <p:cTn id="39" fill="hold" nodeType="afterGroup">
                            <p:stCondLst>
                              <p:cond delay="3500"/>
                            </p:stCondLst>
                            <p:childTnLst>
                              <p:par>
                                <p:cTn id="40" presetID="22" presetClass="entr" presetSubtype="2" fill="hold" nodeType="after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wipe(right)">
                                      <p:cBhvr>
                                        <p:cTn id="42" dur="500"/>
                                        <p:tgtEl>
                                          <p:spTgt spid="54"/>
                                        </p:tgtEl>
                                      </p:cBhvr>
                                    </p:animEffect>
                                  </p:childTnLst>
                                </p:cTn>
                              </p:par>
                            </p:childTnLst>
                          </p:cTn>
                        </p:par>
                        <p:par>
                          <p:cTn id="43" fill="hold" nodeType="afterGroup">
                            <p:stCondLst>
                              <p:cond delay="4000"/>
                            </p:stCondLst>
                            <p:childTnLst>
                              <p:par>
                                <p:cTn id="44" presetID="22" presetClass="entr" presetSubtype="1" fill="hold" nodeType="after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wipe(up)">
                                      <p:cBhvr>
                                        <p:cTn id="46" dur="500"/>
                                        <p:tgtEl>
                                          <p:spTgt spid="5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65"/>
                                        </p:tgtEl>
                                        <p:attrNameLst>
                                          <p:attrName>style.visibility</p:attrName>
                                        </p:attrNameLst>
                                      </p:cBhvr>
                                      <p:to>
                                        <p:strVal val="visible"/>
                                      </p:to>
                                    </p:set>
                                    <p:anim calcmode="lin" valueType="num">
                                      <p:cBhvr>
                                        <p:cTn id="51" dur="500" fill="hold"/>
                                        <p:tgtEl>
                                          <p:spTgt spid="65"/>
                                        </p:tgtEl>
                                        <p:attrNameLst>
                                          <p:attrName>ppt_w</p:attrName>
                                        </p:attrNameLst>
                                      </p:cBhvr>
                                      <p:tavLst>
                                        <p:tav tm="0">
                                          <p:val>
                                            <p:fltVal val="0"/>
                                          </p:val>
                                        </p:tav>
                                        <p:tav tm="100000">
                                          <p:val>
                                            <p:strVal val="#ppt_w"/>
                                          </p:val>
                                        </p:tav>
                                      </p:tavLst>
                                    </p:anim>
                                    <p:anim calcmode="lin" valueType="num">
                                      <p:cBhvr>
                                        <p:cTn id="52" dur="500" fill="hold"/>
                                        <p:tgtEl>
                                          <p:spTgt spid="65"/>
                                        </p:tgtEl>
                                        <p:attrNameLst>
                                          <p:attrName>ppt_h</p:attrName>
                                        </p:attrNameLst>
                                      </p:cBhvr>
                                      <p:tavLst>
                                        <p:tav tm="0">
                                          <p:val>
                                            <p:fltVal val="0"/>
                                          </p:val>
                                        </p:tav>
                                        <p:tav tm="100000">
                                          <p:val>
                                            <p:strVal val="#ppt_h"/>
                                          </p:val>
                                        </p:tav>
                                      </p:tavLst>
                                    </p:anim>
                                  </p:childTnLst>
                                </p:cTn>
                              </p:par>
                            </p:childTnLst>
                          </p:cTn>
                        </p:par>
                        <p:par>
                          <p:cTn id="53" fill="hold" nodeType="afterGroup">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wipe(left)">
                                      <p:cBhvr>
                                        <p:cTn id="56" dur="500"/>
                                        <p:tgtEl>
                                          <p:spTgt spid="60"/>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59"/>
                                        </p:tgtEl>
                                        <p:attrNameLst>
                                          <p:attrName>style.visibility</p:attrName>
                                        </p:attrNameLst>
                                      </p:cBhvr>
                                      <p:to>
                                        <p:strVal val="visible"/>
                                      </p:to>
                                    </p:set>
                                    <p:animEffect transition="in" filter="wipe(left)">
                                      <p:cBhvr>
                                        <p:cTn id="59" dur="500"/>
                                        <p:tgtEl>
                                          <p:spTgt spid="59"/>
                                        </p:tgtEl>
                                      </p:cBhvr>
                                    </p:animEffect>
                                  </p:childTnLst>
                                </p:cTn>
                              </p:par>
                            </p:childTnLst>
                          </p:cTn>
                        </p:par>
                        <p:par>
                          <p:cTn id="60" fill="hold" nodeType="afterGroup">
                            <p:stCondLst>
                              <p:cond delay="1000"/>
                            </p:stCondLst>
                            <p:childTnLst>
                              <p:par>
                                <p:cTn id="61" presetID="22" presetClass="entr" presetSubtype="1" fill="hold" nodeType="afterEffect">
                                  <p:stCondLst>
                                    <p:cond delay="0"/>
                                  </p:stCondLst>
                                  <p:childTnLst>
                                    <p:set>
                                      <p:cBhvr>
                                        <p:cTn id="62" dur="1" fill="hold">
                                          <p:stCondLst>
                                            <p:cond delay="0"/>
                                          </p:stCondLst>
                                        </p:cTn>
                                        <p:tgtEl>
                                          <p:spTgt spid="58"/>
                                        </p:tgtEl>
                                        <p:attrNameLst>
                                          <p:attrName>style.visibility</p:attrName>
                                        </p:attrNameLst>
                                      </p:cBhvr>
                                      <p:to>
                                        <p:strVal val="visible"/>
                                      </p:to>
                                    </p:set>
                                    <p:animEffect transition="in" filter="wipe(up)">
                                      <p:cBhvr>
                                        <p:cTn id="63" dur="500"/>
                                        <p:tgtEl>
                                          <p:spTgt spid="58"/>
                                        </p:tgtEl>
                                      </p:cBhvr>
                                    </p:animEffect>
                                  </p:childTnLst>
                                </p:cTn>
                              </p:par>
                            </p:childTnLst>
                          </p:cTn>
                        </p:par>
                        <p:par>
                          <p:cTn id="64" fill="hold" nodeType="afterGroup">
                            <p:stCondLst>
                              <p:cond delay="1500"/>
                            </p:stCondLst>
                            <p:childTnLst>
                              <p:par>
                                <p:cTn id="65" presetID="23" presetClass="entr" presetSubtype="16" fill="hold" grpId="0" nodeType="afterEffect">
                                  <p:stCondLst>
                                    <p:cond delay="0"/>
                                  </p:stCondLst>
                                  <p:childTnLst>
                                    <p:set>
                                      <p:cBhvr>
                                        <p:cTn id="66" dur="1" fill="hold">
                                          <p:stCondLst>
                                            <p:cond delay="0"/>
                                          </p:stCondLst>
                                        </p:cTn>
                                        <p:tgtEl>
                                          <p:spTgt spid="56"/>
                                        </p:tgtEl>
                                        <p:attrNameLst>
                                          <p:attrName>style.visibility</p:attrName>
                                        </p:attrNameLst>
                                      </p:cBhvr>
                                      <p:to>
                                        <p:strVal val="visible"/>
                                      </p:to>
                                    </p:set>
                                    <p:anim calcmode="lin" valueType="num">
                                      <p:cBhvr>
                                        <p:cTn id="67" dur="500" fill="hold"/>
                                        <p:tgtEl>
                                          <p:spTgt spid="56"/>
                                        </p:tgtEl>
                                        <p:attrNameLst>
                                          <p:attrName>ppt_w</p:attrName>
                                        </p:attrNameLst>
                                      </p:cBhvr>
                                      <p:tavLst>
                                        <p:tav tm="0">
                                          <p:val>
                                            <p:fltVal val="0"/>
                                          </p:val>
                                        </p:tav>
                                        <p:tav tm="100000">
                                          <p:val>
                                            <p:strVal val="#ppt_w"/>
                                          </p:val>
                                        </p:tav>
                                      </p:tavLst>
                                    </p:anim>
                                    <p:anim calcmode="lin" valueType="num">
                                      <p:cBhvr>
                                        <p:cTn id="68" dur="500" fill="hold"/>
                                        <p:tgtEl>
                                          <p:spTgt spid="56"/>
                                        </p:tgtEl>
                                        <p:attrNameLst>
                                          <p:attrName>ppt_h</p:attrName>
                                        </p:attrNameLst>
                                      </p:cBhvr>
                                      <p:tavLst>
                                        <p:tav tm="0">
                                          <p:val>
                                            <p:fltVal val="0"/>
                                          </p:val>
                                        </p:tav>
                                        <p:tav tm="100000">
                                          <p:val>
                                            <p:strVal val="#ppt_h"/>
                                          </p:val>
                                        </p:tav>
                                      </p:tavLst>
                                    </p:anim>
                                  </p:childTnLst>
                                </p:cTn>
                              </p:par>
                            </p:childTnLst>
                          </p:cTn>
                        </p:par>
                        <p:par>
                          <p:cTn id="69" fill="hold" nodeType="afterGroup">
                            <p:stCondLst>
                              <p:cond delay="2000"/>
                            </p:stCondLst>
                            <p:childTnLst>
                              <p:par>
                                <p:cTn id="70" presetID="22" presetClass="entr" presetSubtype="4" fill="hold" grpId="0" nodeType="afterEffect">
                                  <p:stCondLst>
                                    <p:cond delay="0"/>
                                  </p:stCondLst>
                                  <p:childTnLst>
                                    <p:set>
                                      <p:cBhvr>
                                        <p:cTn id="71" dur="1" fill="hold">
                                          <p:stCondLst>
                                            <p:cond delay="0"/>
                                          </p:stCondLst>
                                        </p:cTn>
                                        <p:tgtEl>
                                          <p:spTgt spid="80"/>
                                        </p:tgtEl>
                                        <p:attrNameLst>
                                          <p:attrName>style.visibility</p:attrName>
                                        </p:attrNameLst>
                                      </p:cBhvr>
                                      <p:to>
                                        <p:strVal val="visible"/>
                                      </p:to>
                                    </p:set>
                                    <p:animEffect transition="in" filter="wipe(down)">
                                      <p:cBhvr>
                                        <p:cTn id="72" dur="1000"/>
                                        <p:tgtEl>
                                          <p:spTgt spid="80"/>
                                        </p:tgtEl>
                                      </p:cBhvr>
                                    </p:animEffect>
                                  </p:childTnLst>
                                </p:cTn>
                              </p:par>
                            </p:childTnLst>
                          </p:cTn>
                        </p:par>
                        <p:par>
                          <p:cTn id="73" fill="hold" nodeType="afterGroup">
                            <p:stCondLst>
                              <p:cond delay="3000"/>
                            </p:stCondLst>
                            <p:childTnLst>
                              <p:par>
                                <p:cTn id="74" presetID="22" presetClass="entr" presetSubtype="2" fill="hold" nodeType="afterEffect">
                                  <p:stCondLst>
                                    <p:cond delay="0"/>
                                  </p:stCondLst>
                                  <p:childTnLst>
                                    <p:set>
                                      <p:cBhvr>
                                        <p:cTn id="75" dur="1" fill="hold">
                                          <p:stCondLst>
                                            <p:cond delay="0"/>
                                          </p:stCondLst>
                                        </p:cTn>
                                        <p:tgtEl>
                                          <p:spTgt spid="62"/>
                                        </p:tgtEl>
                                        <p:attrNameLst>
                                          <p:attrName>style.visibility</p:attrName>
                                        </p:attrNameLst>
                                      </p:cBhvr>
                                      <p:to>
                                        <p:strVal val="visible"/>
                                      </p:to>
                                    </p:set>
                                    <p:animEffect transition="in" filter="wipe(right)">
                                      <p:cBhvr>
                                        <p:cTn id="76" dur="500"/>
                                        <p:tgtEl>
                                          <p:spTgt spid="62"/>
                                        </p:tgtEl>
                                      </p:cBhvr>
                                    </p:animEffect>
                                  </p:childTnLst>
                                </p:cTn>
                              </p:par>
                            </p:childTnLst>
                          </p:cTn>
                        </p:par>
                        <p:par>
                          <p:cTn id="77" fill="hold" nodeType="afterGroup">
                            <p:stCondLst>
                              <p:cond delay="3500"/>
                            </p:stCondLst>
                            <p:childTnLst>
                              <p:par>
                                <p:cTn id="78" presetID="22" presetClass="entr" presetSubtype="1" fill="hold" nodeType="afterEffect">
                                  <p:stCondLst>
                                    <p:cond delay="0"/>
                                  </p:stCondLst>
                                  <p:childTnLst>
                                    <p:set>
                                      <p:cBhvr>
                                        <p:cTn id="79" dur="1" fill="hold">
                                          <p:stCondLst>
                                            <p:cond delay="0"/>
                                          </p:stCondLst>
                                        </p:cTn>
                                        <p:tgtEl>
                                          <p:spTgt spid="61"/>
                                        </p:tgtEl>
                                        <p:attrNameLst>
                                          <p:attrName>style.visibility</p:attrName>
                                        </p:attrNameLst>
                                      </p:cBhvr>
                                      <p:to>
                                        <p:strVal val="visible"/>
                                      </p:to>
                                    </p:set>
                                    <p:animEffect transition="in" filter="wipe(up)">
                                      <p:cBhvr>
                                        <p:cTn id="80" dur="500"/>
                                        <p:tgtEl>
                                          <p:spTgt spid="61"/>
                                        </p:tgtEl>
                                      </p:cBhvr>
                                    </p:animEffect>
                                  </p:childTnLst>
                                </p:cTn>
                              </p:par>
                            </p:childTnLst>
                          </p:cTn>
                        </p:par>
                        <p:par>
                          <p:cTn id="81" fill="hold" nodeType="afterGroup">
                            <p:stCondLst>
                              <p:cond delay="4000"/>
                            </p:stCondLst>
                            <p:childTnLst>
                              <p:par>
                                <p:cTn id="82" presetID="22" presetClass="entr" presetSubtype="8" fill="hold" grpId="0" nodeType="afterEffect">
                                  <p:stCondLst>
                                    <p:cond delay="0"/>
                                  </p:stCondLst>
                                  <p:childTnLst>
                                    <p:set>
                                      <p:cBhvr>
                                        <p:cTn id="83" dur="1" fill="hold">
                                          <p:stCondLst>
                                            <p:cond delay="0"/>
                                          </p:stCondLst>
                                        </p:cTn>
                                        <p:tgtEl>
                                          <p:spTgt spid="63"/>
                                        </p:tgtEl>
                                        <p:attrNameLst>
                                          <p:attrName>style.visibility</p:attrName>
                                        </p:attrNameLst>
                                      </p:cBhvr>
                                      <p:to>
                                        <p:strVal val="visible"/>
                                      </p:to>
                                    </p:set>
                                    <p:animEffect transition="in" filter="wipe(left)">
                                      <p:cBhvr>
                                        <p:cTn id="84" dur="500"/>
                                        <p:tgtEl>
                                          <p:spTgt spid="63"/>
                                        </p:tgtEl>
                                      </p:cBhvr>
                                    </p:animEffect>
                                  </p:childTnLst>
                                </p:cTn>
                              </p:par>
                            </p:childTnLst>
                          </p:cTn>
                        </p:par>
                        <p:par>
                          <p:cTn id="85" fill="hold" nodeType="afterGroup">
                            <p:stCondLst>
                              <p:cond delay="4500"/>
                            </p:stCondLst>
                            <p:childTnLst>
                              <p:par>
                                <p:cTn id="86" presetID="22" presetClass="entr" presetSubtype="4" fill="hold" grpId="0" nodeType="afterEffect">
                                  <p:stCondLst>
                                    <p:cond delay="0"/>
                                  </p:stCondLst>
                                  <p:childTnLst>
                                    <p:set>
                                      <p:cBhvr>
                                        <p:cTn id="87" dur="1" fill="hold">
                                          <p:stCondLst>
                                            <p:cond delay="0"/>
                                          </p:stCondLst>
                                        </p:cTn>
                                        <p:tgtEl>
                                          <p:spTgt spid="64"/>
                                        </p:tgtEl>
                                        <p:attrNameLst>
                                          <p:attrName>style.visibility</p:attrName>
                                        </p:attrNameLst>
                                      </p:cBhvr>
                                      <p:to>
                                        <p:strVal val="visible"/>
                                      </p:to>
                                    </p:set>
                                    <p:animEffect transition="in" filter="wipe(down)">
                                      <p:cBhvr>
                                        <p:cTn id="88" dur="500"/>
                                        <p:tgtEl>
                                          <p:spTgt spid="64"/>
                                        </p:tgtEl>
                                      </p:cBhvr>
                                    </p:animEffect>
                                  </p:childTnLst>
                                </p:cTn>
                              </p:par>
                            </p:childTnLst>
                          </p:cTn>
                        </p:par>
                        <p:par>
                          <p:cTn id="89" fill="hold" nodeType="afterGroup">
                            <p:stCondLst>
                              <p:cond delay="5000"/>
                            </p:stCondLst>
                            <p:childTnLst>
                              <p:par>
                                <p:cTn id="90" presetID="23" presetClass="entr" presetSubtype="16" fill="hold" grpId="0" nodeType="afterEffect">
                                  <p:stCondLst>
                                    <p:cond delay="0"/>
                                  </p:stCondLst>
                                  <p:childTnLst>
                                    <p:set>
                                      <p:cBhvr>
                                        <p:cTn id="91" dur="1" fill="hold">
                                          <p:stCondLst>
                                            <p:cond delay="0"/>
                                          </p:stCondLst>
                                        </p:cTn>
                                        <p:tgtEl>
                                          <p:spTgt spid="66"/>
                                        </p:tgtEl>
                                        <p:attrNameLst>
                                          <p:attrName>style.visibility</p:attrName>
                                        </p:attrNameLst>
                                      </p:cBhvr>
                                      <p:to>
                                        <p:strVal val="visible"/>
                                      </p:to>
                                    </p:set>
                                    <p:anim calcmode="lin" valueType="num">
                                      <p:cBhvr>
                                        <p:cTn id="92" dur="500" fill="hold"/>
                                        <p:tgtEl>
                                          <p:spTgt spid="66"/>
                                        </p:tgtEl>
                                        <p:attrNameLst>
                                          <p:attrName>ppt_w</p:attrName>
                                        </p:attrNameLst>
                                      </p:cBhvr>
                                      <p:tavLst>
                                        <p:tav tm="0">
                                          <p:val>
                                            <p:fltVal val="0"/>
                                          </p:val>
                                        </p:tav>
                                        <p:tav tm="100000">
                                          <p:val>
                                            <p:strVal val="#ppt_w"/>
                                          </p:val>
                                        </p:tav>
                                      </p:tavLst>
                                    </p:anim>
                                    <p:anim calcmode="lin" valueType="num">
                                      <p:cBhvr>
                                        <p:cTn id="93" dur="500" fill="hold"/>
                                        <p:tgtEl>
                                          <p:spTgt spid="66"/>
                                        </p:tgtEl>
                                        <p:attrNameLst>
                                          <p:attrName>ppt_h</p:attrName>
                                        </p:attrNameLst>
                                      </p:cBhvr>
                                      <p:tavLst>
                                        <p:tav tm="0">
                                          <p:val>
                                            <p:fltVal val="0"/>
                                          </p:val>
                                        </p:tav>
                                        <p:tav tm="100000">
                                          <p:val>
                                            <p:strVal val="#ppt_h"/>
                                          </p:val>
                                        </p:tav>
                                      </p:tavLst>
                                    </p:anim>
                                  </p:childTnLst>
                                </p:cTn>
                              </p:par>
                            </p:childTnLst>
                          </p:cTn>
                        </p:par>
                      </p:childTnLst>
                    </p:cTn>
                  </p:par>
                  <p:par>
                    <p:cTn id="94" fill="hold" nodeType="clickPar">
                      <p:stCondLst>
                        <p:cond delay="indefinite"/>
                      </p:stCondLst>
                      <p:childTnLst>
                        <p:par>
                          <p:cTn id="95" fill="hold" nodeType="withGroup">
                            <p:stCondLst>
                              <p:cond delay="0"/>
                            </p:stCondLst>
                            <p:childTnLst>
                              <p:par>
                                <p:cTn id="96" presetID="23" presetClass="entr" presetSubtype="16" fill="hold" grpId="0" nodeType="clickEffect">
                                  <p:stCondLst>
                                    <p:cond delay="0"/>
                                  </p:stCondLst>
                                  <p:childTnLst>
                                    <p:set>
                                      <p:cBhvr>
                                        <p:cTn id="97" dur="1" fill="hold">
                                          <p:stCondLst>
                                            <p:cond delay="0"/>
                                          </p:stCondLst>
                                        </p:cTn>
                                        <p:tgtEl>
                                          <p:spTgt spid="76"/>
                                        </p:tgtEl>
                                        <p:attrNameLst>
                                          <p:attrName>style.visibility</p:attrName>
                                        </p:attrNameLst>
                                      </p:cBhvr>
                                      <p:to>
                                        <p:strVal val="visible"/>
                                      </p:to>
                                    </p:set>
                                    <p:anim calcmode="lin" valueType="num">
                                      <p:cBhvr>
                                        <p:cTn id="98" dur="500" fill="hold"/>
                                        <p:tgtEl>
                                          <p:spTgt spid="76"/>
                                        </p:tgtEl>
                                        <p:attrNameLst>
                                          <p:attrName>ppt_w</p:attrName>
                                        </p:attrNameLst>
                                      </p:cBhvr>
                                      <p:tavLst>
                                        <p:tav tm="0">
                                          <p:val>
                                            <p:fltVal val="0"/>
                                          </p:val>
                                        </p:tav>
                                        <p:tav tm="100000">
                                          <p:val>
                                            <p:strVal val="#ppt_w"/>
                                          </p:val>
                                        </p:tav>
                                      </p:tavLst>
                                    </p:anim>
                                    <p:anim calcmode="lin" valueType="num">
                                      <p:cBhvr>
                                        <p:cTn id="99" dur="500" fill="hold"/>
                                        <p:tgtEl>
                                          <p:spTgt spid="76"/>
                                        </p:tgtEl>
                                        <p:attrNameLst>
                                          <p:attrName>ppt_h</p:attrName>
                                        </p:attrNameLst>
                                      </p:cBhvr>
                                      <p:tavLst>
                                        <p:tav tm="0">
                                          <p:val>
                                            <p:fltVal val="0"/>
                                          </p:val>
                                        </p:tav>
                                        <p:tav tm="100000">
                                          <p:val>
                                            <p:strVal val="#ppt_h"/>
                                          </p:val>
                                        </p:tav>
                                      </p:tavLst>
                                    </p:anim>
                                  </p:childTnLst>
                                </p:cTn>
                              </p:par>
                              <p:par>
                                <p:cTn id="100" presetID="23" presetClass="entr" presetSubtype="16" fill="hold" grpId="0" nodeType="withEffect">
                                  <p:stCondLst>
                                    <p:cond delay="0"/>
                                  </p:stCondLst>
                                  <p:childTnLst>
                                    <p:set>
                                      <p:cBhvr>
                                        <p:cTn id="101" dur="1" fill="hold">
                                          <p:stCondLst>
                                            <p:cond delay="0"/>
                                          </p:stCondLst>
                                        </p:cTn>
                                        <p:tgtEl>
                                          <p:spTgt spid="22"/>
                                        </p:tgtEl>
                                        <p:attrNameLst>
                                          <p:attrName>style.visibility</p:attrName>
                                        </p:attrNameLst>
                                      </p:cBhvr>
                                      <p:to>
                                        <p:strVal val="visible"/>
                                      </p:to>
                                    </p:set>
                                    <p:anim calcmode="lin" valueType="num">
                                      <p:cBhvr>
                                        <p:cTn id="102" dur="500" fill="hold"/>
                                        <p:tgtEl>
                                          <p:spTgt spid="22"/>
                                        </p:tgtEl>
                                        <p:attrNameLst>
                                          <p:attrName>ppt_w</p:attrName>
                                        </p:attrNameLst>
                                      </p:cBhvr>
                                      <p:tavLst>
                                        <p:tav tm="0">
                                          <p:val>
                                            <p:fltVal val="0"/>
                                          </p:val>
                                        </p:tav>
                                        <p:tav tm="100000">
                                          <p:val>
                                            <p:strVal val="#ppt_w"/>
                                          </p:val>
                                        </p:tav>
                                      </p:tavLst>
                                    </p:anim>
                                    <p:anim calcmode="lin" valueType="num">
                                      <p:cBhvr>
                                        <p:cTn id="103" dur="500" fill="hold"/>
                                        <p:tgtEl>
                                          <p:spTgt spid="22"/>
                                        </p:tgtEl>
                                        <p:attrNameLst>
                                          <p:attrName>ppt_h</p:attrName>
                                        </p:attrNameLst>
                                      </p:cBhvr>
                                      <p:tavLst>
                                        <p:tav tm="0">
                                          <p:val>
                                            <p:fltVal val="0"/>
                                          </p:val>
                                        </p:tav>
                                        <p:tav tm="100000">
                                          <p:val>
                                            <p:strVal val="#ppt_h"/>
                                          </p:val>
                                        </p:tav>
                                      </p:tavLst>
                                    </p:anim>
                                  </p:childTnLst>
                                </p:cTn>
                              </p:par>
                              <p:par>
                                <p:cTn id="104" presetID="23" presetClass="entr" presetSubtype="16" fill="hold" grpId="0" nodeType="withEffect">
                                  <p:stCondLst>
                                    <p:cond delay="0"/>
                                  </p:stCondLst>
                                  <p:childTnLst>
                                    <p:set>
                                      <p:cBhvr>
                                        <p:cTn id="105" dur="1" fill="hold">
                                          <p:stCondLst>
                                            <p:cond delay="0"/>
                                          </p:stCondLst>
                                        </p:cTn>
                                        <p:tgtEl>
                                          <p:spTgt spid="19"/>
                                        </p:tgtEl>
                                        <p:attrNameLst>
                                          <p:attrName>style.visibility</p:attrName>
                                        </p:attrNameLst>
                                      </p:cBhvr>
                                      <p:to>
                                        <p:strVal val="visible"/>
                                      </p:to>
                                    </p:set>
                                    <p:anim calcmode="lin" valueType="num">
                                      <p:cBhvr>
                                        <p:cTn id="106" dur="500" fill="hold"/>
                                        <p:tgtEl>
                                          <p:spTgt spid="19"/>
                                        </p:tgtEl>
                                        <p:attrNameLst>
                                          <p:attrName>ppt_w</p:attrName>
                                        </p:attrNameLst>
                                      </p:cBhvr>
                                      <p:tavLst>
                                        <p:tav tm="0">
                                          <p:val>
                                            <p:fltVal val="0"/>
                                          </p:val>
                                        </p:tav>
                                        <p:tav tm="100000">
                                          <p:val>
                                            <p:strVal val="#ppt_w"/>
                                          </p:val>
                                        </p:tav>
                                      </p:tavLst>
                                    </p:anim>
                                    <p:anim calcmode="lin" valueType="num">
                                      <p:cBhvr>
                                        <p:cTn id="107" dur="500" fill="hold"/>
                                        <p:tgtEl>
                                          <p:spTgt spid="19"/>
                                        </p:tgtEl>
                                        <p:attrNameLst>
                                          <p:attrName>ppt_h</p:attrName>
                                        </p:attrNameLst>
                                      </p:cBhvr>
                                      <p:tavLst>
                                        <p:tav tm="0">
                                          <p:val>
                                            <p:fltVal val="0"/>
                                          </p:val>
                                        </p:tav>
                                        <p:tav tm="100000">
                                          <p:val>
                                            <p:strVal val="#ppt_h"/>
                                          </p:val>
                                        </p:tav>
                                      </p:tavLst>
                                    </p:anim>
                                  </p:childTnLst>
                                </p:cTn>
                              </p:par>
                            </p:childTnLst>
                          </p:cTn>
                        </p:par>
                        <p:par>
                          <p:cTn id="108" fill="hold" nodeType="afterGroup">
                            <p:stCondLst>
                              <p:cond delay="500"/>
                            </p:stCondLst>
                            <p:childTnLst>
                              <p:par>
                                <p:cTn id="109" presetID="22" presetClass="entr" presetSubtype="4" fill="hold" nodeType="afterEffect">
                                  <p:stCondLst>
                                    <p:cond delay="0"/>
                                  </p:stCondLst>
                                  <p:childTnLst>
                                    <p:set>
                                      <p:cBhvr>
                                        <p:cTn id="110" dur="1" fill="hold">
                                          <p:stCondLst>
                                            <p:cond delay="0"/>
                                          </p:stCondLst>
                                        </p:cTn>
                                        <p:tgtEl>
                                          <p:spTgt spid="29"/>
                                        </p:tgtEl>
                                        <p:attrNameLst>
                                          <p:attrName>style.visibility</p:attrName>
                                        </p:attrNameLst>
                                      </p:cBhvr>
                                      <p:to>
                                        <p:strVal val="visible"/>
                                      </p:to>
                                    </p:set>
                                    <p:animEffect transition="in" filter="wipe(down)">
                                      <p:cBhvr>
                                        <p:cTn id="111" dur="500"/>
                                        <p:tgtEl>
                                          <p:spTgt spid="29"/>
                                        </p:tgtEl>
                                      </p:cBhvr>
                                    </p:animEffect>
                                  </p:childTnLst>
                                </p:cTn>
                              </p:par>
                            </p:childTnLst>
                          </p:cTn>
                        </p:par>
                        <p:par>
                          <p:cTn id="112" fill="hold" nodeType="afterGroup">
                            <p:stCondLst>
                              <p:cond delay="1000"/>
                            </p:stCondLst>
                            <p:childTnLst>
                              <p:par>
                                <p:cTn id="113" presetID="23" presetClass="entr" presetSubtype="16" fill="hold" grpId="0" nodeType="afterEffect">
                                  <p:stCondLst>
                                    <p:cond delay="0"/>
                                  </p:stCondLst>
                                  <p:childTnLst>
                                    <p:set>
                                      <p:cBhvr>
                                        <p:cTn id="114" dur="1" fill="hold">
                                          <p:stCondLst>
                                            <p:cond delay="0"/>
                                          </p:stCondLst>
                                        </p:cTn>
                                        <p:tgtEl>
                                          <p:spTgt spid="75"/>
                                        </p:tgtEl>
                                        <p:attrNameLst>
                                          <p:attrName>style.visibility</p:attrName>
                                        </p:attrNameLst>
                                      </p:cBhvr>
                                      <p:to>
                                        <p:strVal val="visible"/>
                                      </p:to>
                                    </p:set>
                                    <p:anim calcmode="lin" valueType="num">
                                      <p:cBhvr>
                                        <p:cTn id="115" dur="500" fill="hold"/>
                                        <p:tgtEl>
                                          <p:spTgt spid="75"/>
                                        </p:tgtEl>
                                        <p:attrNameLst>
                                          <p:attrName>ppt_w</p:attrName>
                                        </p:attrNameLst>
                                      </p:cBhvr>
                                      <p:tavLst>
                                        <p:tav tm="0">
                                          <p:val>
                                            <p:fltVal val="0"/>
                                          </p:val>
                                        </p:tav>
                                        <p:tav tm="100000">
                                          <p:val>
                                            <p:strVal val="#ppt_w"/>
                                          </p:val>
                                        </p:tav>
                                      </p:tavLst>
                                    </p:anim>
                                    <p:anim calcmode="lin" valueType="num">
                                      <p:cBhvr>
                                        <p:cTn id="116" dur="500" fill="hold"/>
                                        <p:tgtEl>
                                          <p:spTgt spid="75"/>
                                        </p:tgtEl>
                                        <p:attrNameLst>
                                          <p:attrName>ppt_h</p:attrName>
                                        </p:attrNameLst>
                                      </p:cBhvr>
                                      <p:tavLst>
                                        <p:tav tm="0">
                                          <p:val>
                                            <p:fltVal val="0"/>
                                          </p:val>
                                        </p:tav>
                                        <p:tav tm="100000">
                                          <p:val>
                                            <p:strVal val="#ppt_h"/>
                                          </p:val>
                                        </p:tav>
                                      </p:tavLst>
                                    </p:anim>
                                  </p:childTnLst>
                                </p:cTn>
                              </p:par>
                            </p:childTnLst>
                          </p:cTn>
                        </p:par>
                        <p:par>
                          <p:cTn id="117" fill="hold" nodeType="afterGroup">
                            <p:stCondLst>
                              <p:cond delay="1500"/>
                            </p:stCondLst>
                            <p:childTnLst>
                              <p:par>
                                <p:cTn id="118" presetID="22" presetClass="entr" presetSubtype="1" fill="hold" nodeType="afterEffect">
                                  <p:stCondLst>
                                    <p:cond delay="0"/>
                                  </p:stCondLst>
                                  <p:childTnLst>
                                    <p:set>
                                      <p:cBhvr>
                                        <p:cTn id="119" dur="1" fill="hold">
                                          <p:stCondLst>
                                            <p:cond delay="0"/>
                                          </p:stCondLst>
                                        </p:cTn>
                                        <p:tgtEl>
                                          <p:spTgt spid="32"/>
                                        </p:tgtEl>
                                        <p:attrNameLst>
                                          <p:attrName>style.visibility</p:attrName>
                                        </p:attrNameLst>
                                      </p:cBhvr>
                                      <p:to>
                                        <p:strVal val="visible"/>
                                      </p:to>
                                    </p:set>
                                    <p:animEffect transition="in" filter="wipe(up)">
                                      <p:cBhvr>
                                        <p:cTn id="120" dur="500"/>
                                        <p:tgtEl>
                                          <p:spTgt spid="32"/>
                                        </p:tgtEl>
                                      </p:cBhvr>
                                    </p:animEffect>
                                  </p:childTnLst>
                                </p:cTn>
                              </p:par>
                            </p:childTnLst>
                          </p:cTn>
                        </p:par>
                        <p:par>
                          <p:cTn id="121" fill="hold" nodeType="afterGroup">
                            <p:stCondLst>
                              <p:cond delay="2000"/>
                            </p:stCondLst>
                            <p:childTnLst>
                              <p:par>
                                <p:cTn id="122" presetID="23" presetClass="entr" presetSubtype="16" fill="hold" nodeType="afterEffect">
                                  <p:stCondLst>
                                    <p:cond delay="0"/>
                                  </p:stCondLst>
                                  <p:childTnLst>
                                    <p:set>
                                      <p:cBhvr>
                                        <p:cTn id="123" dur="1" fill="hold">
                                          <p:stCondLst>
                                            <p:cond delay="0"/>
                                          </p:stCondLst>
                                        </p:cTn>
                                        <p:tgtEl>
                                          <p:spTgt spid="30">
                                            <p:txEl>
                                              <p:pRg st="0" end="0"/>
                                            </p:txEl>
                                          </p:spTgt>
                                        </p:tgtEl>
                                        <p:attrNameLst>
                                          <p:attrName>style.visibility</p:attrName>
                                        </p:attrNameLst>
                                      </p:cBhvr>
                                      <p:to>
                                        <p:strVal val="visible"/>
                                      </p:to>
                                    </p:set>
                                    <p:anim calcmode="lin" valueType="num">
                                      <p:cBhvr>
                                        <p:cTn id="124"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125" dur="500" fill="hold"/>
                                        <p:tgtEl>
                                          <p:spTgt spid="30">
                                            <p:txEl>
                                              <p:pRg st="0" end="0"/>
                                            </p:txEl>
                                          </p:spTgt>
                                        </p:tgtEl>
                                        <p:attrNameLst>
                                          <p:attrName>ppt_h</p:attrName>
                                        </p:attrNameLst>
                                      </p:cBhvr>
                                      <p:tavLst>
                                        <p:tav tm="0">
                                          <p:val>
                                            <p:fltVal val="0"/>
                                          </p:val>
                                        </p:tav>
                                        <p:tav tm="100000">
                                          <p:val>
                                            <p:strVal val="#ppt_h"/>
                                          </p:val>
                                        </p:tav>
                                      </p:tavLst>
                                    </p:anim>
                                  </p:childTnLst>
                                </p:cTn>
                              </p:par>
                            </p:childTnLst>
                          </p:cTn>
                        </p:par>
                        <p:par>
                          <p:cTn id="126" fill="hold" nodeType="afterGroup">
                            <p:stCondLst>
                              <p:cond delay="2500"/>
                            </p:stCondLst>
                            <p:childTnLst>
                              <p:par>
                                <p:cTn id="127" presetID="22" presetClass="entr" presetSubtype="4" fill="hold" grpId="0" nodeType="afterEffect">
                                  <p:stCondLst>
                                    <p:cond delay="0"/>
                                  </p:stCondLst>
                                  <p:childTnLst>
                                    <p:set>
                                      <p:cBhvr>
                                        <p:cTn id="128" dur="1" fill="hold">
                                          <p:stCondLst>
                                            <p:cond delay="0"/>
                                          </p:stCondLst>
                                        </p:cTn>
                                        <p:tgtEl>
                                          <p:spTgt spid="81"/>
                                        </p:tgtEl>
                                        <p:attrNameLst>
                                          <p:attrName>style.visibility</p:attrName>
                                        </p:attrNameLst>
                                      </p:cBhvr>
                                      <p:to>
                                        <p:strVal val="visible"/>
                                      </p:to>
                                    </p:set>
                                    <p:animEffect transition="in" filter="wipe(down)">
                                      <p:cBhvr>
                                        <p:cTn id="129" dur="1000"/>
                                        <p:tgtEl>
                                          <p:spTgt spid="81"/>
                                        </p:tgtEl>
                                      </p:cBhvr>
                                    </p:animEffect>
                                  </p:childTnLst>
                                </p:cTn>
                              </p:par>
                            </p:childTnLst>
                          </p:cTn>
                        </p:par>
                        <p:par>
                          <p:cTn id="130" fill="hold" nodeType="afterGroup">
                            <p:stCondLst>
                              <p:cond delay="3500"/>
                            </p:stCondLst>
                            <p:childTnLst>
                              <p:par>
                                <p:cTn id="131" presetID="22" presetClass="entr" presetSubtype="2" fill="hold" nodeType="afterEffect">
                                  <p:stCondLst>
                                    <p:cond delay="0"/>
                                  </p:stCondLst>
                                  <p:childTnLst>
                                    <p:set>
                                      <p:cBhvr>
                                        <p:cTn id="132" dur="1" fill="hold">
                                          <p:stCondLst>
                                            <p:cond delay="0"/>
                                          </p:stCondLst>
                                        </p:cTn>
                                        <p:tgtEl>
                                          <p:spTgt spid="68"/>
                                        </p:tgtEl>
                                        <p:attrNameLst>
                                          <p:attrName>style.visibility</p:attrName>
                                        </p:attrNameLst>
                                      </p:cBhvr>
                                      <p:to>
                                        <p:strVal val="visible"/>
                                      </p:to>
                                    </p:set>
                                    <p:animEffect transition="in" filter="wipe(right)">
                                      <p:cBhvr>
                                        <p:cTn id="133" dur="500"/>
                                        <p:tgtEl>
                                          <p:spTgt spid="68"/>
                                        </p:tgtEl>
                                      </p:cBhvr>
                                    </p:animEffect>
                                  </p:childTnLst>
                                </p:cTn>
                              </p:par>
                            </p:childTnLst>
                          </p:cTn>
                        </p:par>
                        <p:par>
                          <p:cTn id="134" fill="hold" nodeType="afterGroup">
                            <p:stCondLst>
                              <p:cond delay="4000"/>
                            </p:stCondLst>
                            <p:childTnLst>
                              <p:par>
                                <p:cTn id="135" presetID="22" presetClass="entr" presetSubtype="1" fill="hold" nodeType="afterEffect">
                                  <p:stCondLst>
                                    <p:cond delay="0"/>
                                  </p:stCondLst>
                                  <p:childTnLst>
                                    <p:set>
                                      <p:cBhvr>
                                        <p:cTn id="136" dur="1" fill="hold">
                                          <p:stCondLst>
                                            <p:cond delay="0"/>
                                          </p:stCondLst>
                                        </p:cTn>
                                        <p:tgtEl>
                                          <p:spTgt spid="102"/>
                                        </p:tgtEl>
                                        <p:attrNameLst>
                                          <p:attrName>style.visibility</p:attrName>
                                        </p:attrNameLst>
                                      </p:cBhvr>
                                      <p:to>
                                        <p:strVal val="visible"/>
                                      </p:to>
                                    </p:set>
                                    <p:animEffect transition="in" filter="wipe(up)">
                                      <p:cBhvr>
                                        <p:cTn id="137" dur="500"/>
                                        <p:tgtEl>
                                          <p:spTgt spid="102"/>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3" presetClass="entr" presetSubtype="16" fill="hold" grpId="0" nodeType="clickEffect">
                                  <p:stCondLst>
                                    <p:cond delay="0"/>
                                  </p:stCondLst>
                                  <p:childTnLst>
                                    <p:set>
                                      <p:cBhvr>
                                        <p:cTn id="141" dur="1" fill="hold">
                                          <p:stCondLst>
                                            <p:cond delay="0"/>
                                          </p:stCondLst>
                                        </p:cTn>
                                        <p:tgtEl>
                                          <p:spTgt spid="70"/>
                                        </p:tgtEl>
                                        <p:attrNameLst>
                                          <p:attrName>style.visibility</p:attrName>
                                        </p:attrNameLst>
                                      </p:cBhvr>
                                      <p:to>
                                        <p:strVal val="visible"/>
                                      </p:to>
                                    </p:set>
                                    <p:anim calcmode="lin" valueType="num">
                                      <p:cBhvr>
                                        <p:cTn id="142" dur="500" fill="hold"/>
                                        <p:tgtEl>
                                          <p:spTgt spid="70"/>
                                        </p:tgtEl>
                                        <p:attrNameLst>
                                          <p:attrName>ppt_w</p:attrName>
                                        </p:attrNameLst>
                                      </p:cBhvr>
                                      <p:tavLst>
                                        <p:tav tm="0">
                                          <p:val>
                                            <p:fltVal val="0"/>
                                          </p:val>
                                        </p:tav>
                                        <p:tav tm="100000">
                                          <p:val>
                                            <p:strVal val="#ppt_w"/>
                                          </p:val>
                                        </p:tav>
                                      </p:tavLst>
                                    </p:anim>
                                    <p:anim calcmode="lin" valueType="num">
                                      <p:cBhvr>
                                        <p:cTn id="143" dur="500" fill="hold"/>
                                        <p:tgtEl>
                                          <p:spTgt spid="70"/>
                                        </p:tgtEl>
                                        <p:attrNameLst>
                                          <p:attrName>ppt_h</p:attrName>
                                        </p:attrNameLst>
                                      </p:cBhvr>
                                      <p:tavLst>
                                        <p:tav tm="0">
                                          <p:val>
                                            <p:fltVal val="0"/>
                                          </p:val>
                                        </p:tav>
                                        <p:tav tm="100000">
                                          <p:val>
                                            <p:strVal val="#ppt_h"/>
                                          </p:val>
                                        </p:tav>
                                      </p:tavLst>
                                    </p:anim>
                                  </p:childTnLst>
                                </p:cTn>
                              </p:par>
                            </p:childTnLst>
                          </p:cTn>
                        </p:par>
                        <p:par>
                          <p:cTn id="144" fill="hold" nodeType="afterGroup">
                            <p:stCondLst>
                              <p:cond delay="500"/>
                            </p:stCondLst>
                            <p:childTnLst>
                              <p:par>
                                <p:cTn id="145" presetID="22" presetClass="entr" presetSubtype="2" fill="hold" grpId="0" nodeType="afterEffect">
                                  <p:stCondLst>
                                    <p:cond delay="0"/>
                                  </p:stCondLst>
                                  <p:childTnLst>
                                    <p:set>
                                      <p:cBhvr>
                                        <p:cTn id="146" dur="1" fill="hold">
                                          <p:stCondLst>
                                            <p:cond delay="0"/>
                                          </p:stCondLst>
                                        </p:cTn>
                                        <p:tgtEl>
                                          <p:spTgt spid="73"/>
                                        </p:tgtEl>
                                        <p:attrNameLst>
                                          <p:attrName>style.visibility</p:attrName>
                                        </p:attrNameLst>
                                      </p:cBhvr>
                                      <p:to>
                                        <p:strVal val="visible"/>
                                      </p:to>
                                    </p:set>
                                    <p:animEffect transition="in" filter="wipe(right)">
                                      <p:cBhvr>
                                        <p:cTn id="147" dur="500"/>
                                        <p:tgtEl>
                                          <p:spTgt spid="73"/>
                                        </p:tgtEl>
                                      </p:cBhvr>
                                    </p:animEffect>
                                  </p:childTnLst>
                                </p:cTn>
                              </p:par>
                              <p:par>
                                <p:cTn id="148" presetID="22" presetClass="entr" presetSubtype="2" fill="hold" grpId="0" nodeType="withEffect">
                                  <p:stCondLst>
                                    <p:cond delay="0"/>
                                  </p:stCondLst>
                                  <p:childTnLst>
                                    <p:set>
                                      <p:cBhvr>
                                        <p:cTn id="149" dur="1" fill="hold">
                                          <p:stCondLst>
                                            <p:cond delay="0"/>
                                          </p:stCondLst>
                                        </p:cTn>
                                        <p:tgtEl>
                                          <p:spTgt spid="74"/>
                                        </p:tgtEl>
                                        <p:attrNameLst>
                                          <p:attrName>style.visibility</p:attrName>
                                        </p:attrNameLst>
                                      </p:cBhvr>
                                      <p:to>
                                        <p:strVal val="visible"/>
                                      </p:to>
                                    </p:set>
                                    <p:animEffect transition="in" filter="wipe(right)">
                                      <p:cBhvr>
                                        <p:cTn id="150" dur="500"/>
                                        <p:tgtEl>
                                          <p:spTgt spid="74"/>
                                        </p:tgtEl>
                                      </p:cBhvr>
                                    </p:animEffect>
                                  </p:childTnLst>
                                </p:cTn>
                              </p:par>
                            </p:childTnLst>
                          </p:cTn>
                        </p:par>
                        <p:par>
                          <p:cTn id="151" fill="hold" nodeType="afterGroup">
                            <p:stCondLst>
                              <p:cond delay="1000"/>
                            </p:stCondLst>
                            <p:childTnLst>
                              <p:par>
                                <p:cTn id="152" presetID="22" presetClass="entr" presetSubtype="1" fill="hold" nodeType="afterEffect">
                                  <p:stCondLst>
                                    <p:cond delay="0"/>
                                  </p:stCondLst>
                                  <p:childTnLst>
                                    <p:set>
                                      <p:cBhvr>
                                        <p:cTn id="153" dur="1" fill="hold">
                                          <p:stCondLst>
                                            <p:cond delay="0"/>
                                          </p:stCondLst>
                                        </p:cTn>
                                        <p:tgtEl>
                                          <p:spTgt spid="40"/>
                                        </p:tgtEl>
                                        <p:attrNameLst>
                                          <p:attrName>style.visibility</p:attrName>
                                        </p:attrNameLst>
                                      </p:cBhvr>
                                      <p:to>
                                        <p:strVal val="visible"/>
                                      </p:to>
                                    </p:set>
                                    <p:animEffect transition="in" filter="wipe(up)">
                                      <p:cBhvr>
                                        <p:cTn id="154" dur="500"/>
                                        <p:tgtEl>
                                          <p:spTgt spid="40"/>
                                        </p:tgtEl>
                                      </p:cBhvr>
                                    </p:animEffect>
                                  </p:childTnLst>
                                </p:cTn>
                              </p:par>
                            </p:childTnLst>
                          </p:cTn>
                        </p:par>
                        <p:par>
                          <p:cTn id="155" fill="hold" nodeType="afterGroup">
                            <p:stCondLst>
                              <p:cond delay="1500"/>
                            </p:stCondLst>
                            <p:childTnLst>
                              <p:par>
                                <p:cTn id="156" presetID="23" presetClass="entr" presetSubtype="16" fill="hold" grpId="0" nodeType="afterEffect">
                                  <p:stCondLst>
                                    <p:cond delay="0"/>
                                  </p:stCondLst>
                                  <p:childTnLst>
                                    <p:set>
                                      <p:cBhvr>
                                        <p:cTn id="157" dur="1" fill="hold">
                                          <p:stCondLst>
                                            <p:cond delay="0"/>
                                          </p:stCondLst>
                                        </p:cTn>
                                        <p:tgtEl>
                                          <p:spTgt spid="26"/>
                                        </p:tgtEl>
                                        <p:attrNameLst>
                                          <p:attrName>style.visibility</p:attrName>
                                        </p:attrNameLst>
                                      </p:cBhvr>
                                      <p:to>
                                        <p:strVal val="visible"/>
                                      </p:to>
                                    </p:set>
                                    <p:anim calcmode="lin" valueType="num">
                                      <p:cBhvr>
                                        <p:cTn id="158" dur="500" fill="hold"/>
                                        <p:tgtEl>
                                          <p:spTgt spid="26"/>
                                        </p:tgtEl>
                                        <p:attrNameLst>
                                          <p:attrName>ppt_w</p:attrName>
                                        </p:attrNameLst>
                                      </p:cBhvr>
                                      <p:tavLst>
                                        <p:tav tm="0">
                                          <p:val>
                                            <p:fltVal val="0"/>
                                          </p:val>
                                        </p:tav>
                                        <p:tav tm="100000">
                                          <p:val>
                                            <p:strVal val="#ppt_w"/>
                                          </p:val>
                                        </p:tav>
                                      </p:tavLst>
                                    </p:anim>
                                    <p:anim calcmode="lin" valueType="num">
                                      <p:cBhvr>
                                        <p:cTn id="159" dur="500" fill="hold"/>
                                        <p:tgtEl>
                                          <p:spTgt spid="26"/>
                                        </p:tgtEl>
                                        <p:attrNameLst>
                                          <p:attrName>ppt_h</p:attrName>
                                        </p:attrNameLst>
                                      </p:cBhvr>
                                      <p:tavLst>
                                        <p:tav tm="0">
                                          <p:val>
                                            <p:fltVal val="0"/>
                                          </p:val>
                                        </p:tav>
                                        <p:tav tm="100000">
                                          <p:val>
                                            <p:strVal val="#ppt_h"/>
                                          </p:val>
                                        </p:tav>
                                      </p:tavLst>
                                    </p:anim>
                                  </p:childTnLst>
                                </p:cTn>
                              </p:par>
                            </p:childTnLst>
                          </p:cTn>
                        </p:par>
                        <p:par>
                          <p:cTn id="160" fill="hold" nodeType="afterGroup">
                            <p:stCondLst>
                              <p:cond delay="2000"/>
                            </p:stCondLst>
                            <p:childTnLst>
                              <p:par>
                                <p:cTn id="161" presetID="22" presetClass="entr" presetSubtype="4" fill="hold" grpId="0" nodeType="afterEffect">
                                  <p:stCondLst>
                                    <p:cond delay="0"/>
                                  </p:stCondLst>
                                  <p:childTnLst>
                                    <p:set>
                                      <p:cBhvr>
                                        <p:cTn id="162" dur="1" fill="hold">
                                          <p:stCondLst>
                                            <p:cond delay="0"/>
                                          </p:stCondLst>
                                        </p:cTn>
                                        <p:tgtEl>
                                          <p:spTgt spid="82"/>
                                        </p:tgtEl>
                                        <p:attrNameLst>
                                          <p:attrName>style.visibility</p:attrName>
                                        </p:attrNameLst>
                                      </p:cBhvr>
                                      <p:to>
                                        <p:strVal val="visible"/>
                                      </p:to>
                                    </p:set>
                                    <p:animEffect transition="in" filter="wipe(down)">
                                      <p:cBhvr>
                                        <p:cTn id="163" dur="1000"/>
                                        <p:tgtEl>
                                          <p:spTgt spid="82"/>
                                        </p:tgtEl>
                                      </p:cBhvr>
                                    </p:animEffect>
                                  </p:childTnLst>
                                </p:cTn>
                              </p:par>
                            </p:childTnLst>
                          </p:cTn>
                        </p:par>
                        <p:par>
                          <p:cTn id="164" fill="hold" nodeType="afterGroup">
                            <p:stCondLst>
                              <p:cond delay="3000"/>
                            </p:stCondLst>
                            <p:childTnLst>
                              <p:par>
                                <p:cTn id="165" presetID="22" presetClass="entr" presetSubtype="2" fill="hold" nodeType="afterEffect">
                                  <p:stCondLst>
                                    <p:cond delay="0"/>
                                  </p:stCondLst>
                                  <p:childTnLst>
                                    <p:set>
                                      <p:cBhvr>
                                        <p:cTn id="166" dur="1" fill="hold">
                                          <p:stCondLst>
                                            <p:cond delay="0"/>
                                          </p:stCondLst>
                                        </p:cTn>
                                        <p:tgtEl>
                                          <p:spTgt spid="28"/>
                                        </p:tgtEl>
                                        <p:attrNameLst>
                                          <p:attrName>style.visibility</p:attrName>
                                        </p:attrNameLst>
                                      </p:cBhvr>
                                      <p:to>
                                        <p:strVal val="visible"/>
                                      </p:to>
                                    </p:set>
                                    <p:animEffect transition="in" filter="wipe(right)">
                                      <p:cBhvr>
                                        <p:cTn id="167" dur="500"/>
                                        <p:tgtEl>
                                          <p:spTgt spid="28"/>
                                        </p:tgtEl>
                                      </p:cBhvr>
                                    </p:animEffect>
                                  </p:childTnLst>
                                </p:cTn>
                              </p:par>
                            </p:childTnLst>
                          </p:cTn>
                        </p:par>
                        <p:par>
                          <p:cTn id="168" fill="hold" nodeType="afterGroup">
                            <p:stCondLst>
                              <p:cond delay="3500"/>
                            </p:stCondLst>
                            <p:childTnLst>
                              <p:par>
                                <p:cTn id="169" presetID="22" presetClass="entr" presetSubtype="1" fill="hold" nodeType="afterEffect">
                                  <p:stCondLst>
                                    <p:cond delay="0"/>
                                  </p:stCondLst>
                                  <p:childTnLst>
                                    <p:set>
                                      <p:cBhvr>
                                        <p:cTn id="170" dur="1" fill="hold">
                                          <p:stCondLst>
                                            <p:cond delay="0"/>
                                          </p:stCondLst>
                                        </p:cTn>
                                        <p:tgtEl>
                                          <p:spTgt spid="27"/>
                                        </p:tgtEl>
                                        <p:attrNameLst>
                                          <p:attrName>style.visibility</p:attrName>
                                        </p:attrNameLst>
                                      </p:cBhvr>
                                      <p:to>
                                        <p:strVal val="visible"/>
                                      </p:to>
                                    </p:set>
                                    <p:animEffect transition="in" filter="wipe(up)">
                                      <p:cBhvr>
                                        <p:cTn id="171" dur="500"/>
                                        <p:tgtEl>
                                          <p:spTgt spid="27"/>
                                        </p:tgtEl>
                                      </p:cBhvr>
                                    </p:animEffect>
                                  </p:childTnLst>
                                </p:cTn>
                              </p:par>
                            </p:childTnLst>
                          </p:cTn>
                        </p:par>
                        <p:par>
                          <p:cTn id="172" fill="hold" nodeType="afterGroup">
                            <p:stCondLst>
                              <p:cond delay="4000"/>
                            </p:stCondLst>
                            <p:childTnLst>
                              <p:par>
                                <p:cTn id="173" presetID="22" presetClass="entr" presetSubtype="2" fill="hold" grpId="0" nodeType="afterEffect">
                                  <p:stCondLst>
                                    <p:cond delay="0"/>
                                  </p:stCondLst>
                                  <p:childTnLst>
                                    <p:set>
                                      <p:cBhvr>
                                        <p:cTn id="174" dur="1" fill="hold">
                                          <p:stCondLst>
                                            <p:cond delay="0"/>
                                          </p:stCondLst>
                                        </p:cTn>
                                        <p:tgtEl>
                                          <p:spTgt spid="71"/>
                                        </p:tgtEl>
                                        <p:attrNameLst>
                                          <p:attrName>style.visibility</p:attrName>
                                        </p:attrNameLst>
                                      </p:cBhvr>
                                      <p:to>
                                        <p:strVal val="visible"/>
                                      </p:to>
                                    </p:set>
                                    <p:animEffect transition="in" filter="wipe(right)">
                                      <p:cBhvr>
                                        <p:cTn id="175" dur="500"/>
                                        <p:tgtEl>
                                          <p:spTgt spid="71"/>
                                        </p:tgtEl>
                                      </p:cBhvr>
                                    </p:animEffect>
                                  </p:childTnLst>
                                </p:cTn>
                              </p:par>
                            </p:childTnLst>
                          </p:cTn>
                        </p:par>
                        <p:par>
                          <p:cTn id="176" fill="hold" nodeType="afterGroup">
                            <p:stCondLst>
                              <p:cond delay="4500"/>
                            </p:stCondLst>
                            <p:childTnLst>
                              <p:par>
                                <p:cTn id="177" presetID="22" presetClass="entr" presetSubtype="1" fill="hold" grpId="0" nodeType="afterEffect">
                                  <p:stCondLst>
                                    <p:cond delay="0"/>
                                  </p:stCondLst>
                                  <p:childTnLst>
                                    <p:set>
                                      <p:cBhvr>
                                        <p:cTn id="178" dur="1" fill="hold">
                                          <p:stCondLst>
                                            <p:cond delay="0"/>
                                          </p:stCondLst>
                                        </p:cTn>
                                        <p:tgtEl>
                                          <p:spTgt spid="72"/>
                                        </p:tgtEl>
                                        <p:attrNameLst>
                                          <p:attrName>style.visibility</p:attrName>
                                        </p:attrNameLst>
                                      </p:cBhvr>
                                      <p:to>
                                        <p:strVal val="visible"/>
                                      </p:to>
                                    </p:set>
                                    <p:animEffect transition="in" filter="wipe(up)">
                                      <p:cBhvr>
                                        <p:cTn id="179" dur="500"/>
                                        <p:tgtEl>
                                          <p:spTgt spid="72"/>
                                        </p:tgtEl>
                                      </p:cBhvr>
                                    </p:animEffect>
                                  </p:childTnLst>
                                </p:cTn>
                              </p:par>
                            </p:childTnLst>
                          </p:cTn>
                        </p:par>
                        <p:par>
                          <p:cTn id="180" fill="hold" nodeType="afterGroup">
                            <p:stCondLst>
                              <p:cond delay="5000"/>
                            </p:stCondLst>
                            <p:childTnLst>
                              <p:par>
                                <p:cTn id="181" presetID="23" presetClass="entr" presetSubtype="16" fill="hold" grpId="0" nodeType="afterEffect">
                                  <p:stCondLst>
                                    <p:cond delay="0"/>
                                  </p:stCondLst>
                                  <p:childTnLst>
                                    <p:set>
                                      <p:cBhvr>
                                        <p:cTn id="182" dur="1" fill="hold">
                                          <p:stCondLst>
                                            <p:cond delay="0"/>
                                          </p:stCondLst>
                                        </p:cTn>
                                        <p:tgtEl>
                                          <p:spTgt spid="69"/>
                                        </p:tgtEl>
                                        <p:attrNameLst>
                                          <p:attrName>style.visibility</p:attrName>
                                        </p:attrNameLst>
                                      </p:cBhvr>
                                      <p:to>
                                        <p:strVal val="visible"/>
                                      </p:to>
                                    </p:set>
                                    <p:anim calcmode="lin" valueType="num">
                                      <p:cBhvr>
                                        <p:cTn id="183" dur="500" fill="hold"/>
                                        <p:tgtEl>
                                          <p:spTgt spid="69"/>
                                        </p:tgtEl>
                                        <p:attrNameLst>
                                          <p:attrName>ppt_w</p:attrName>
                                        </p:attrNameLst>
                                      </p:cBhvr>
                                      <p:tavLst>
                                        <p:tav tm="0">
                                          <p:val>
                                            <p:fltVal val="0"/>
                                          </p:val>
                                        </p:tav>
                                        <p:tav tm="100000">
                                          <p:val>
                                            <p:strVal val="#ppt_w"/>
                                          </p:val>
                                        </p:tav>
                                      </p:tavLst>
                                    </p:anim>
                                    <p:anim calcmode="lin" valueType="num">
                                      <p:cBhvr>
                                        <p:cTn id="184" dur="500" fill="hold"/>
                                        <p:tgtEl>
                                          <p:spTgt spid="69"/>
                                        </p:tgtEl>
                                        <p:attrNameLst>
                                          <p:attrName>ppt_h</p:attrName>
                                        </p:attrNameLst>
                                      </p:cBhvr>
                                      <p:tavLst>
                                        <p:tav tm="0">
                                          <p:val>
                                            <p:fltVal val="0"/>
                                          </p:val>
                                        </p:tav>
                                        <p:tav tm="100000">
                                          <p:val>
                                            <p:strVal val="#ppt_h"/>
                                          </p:val>
                                        </p:tav>
                                      </p:tavLst>
                                    </p:anim>
                                  </p:childTnLst>
                                </p:cTn>
                              </p:par>
                            </p:childTnLst>
                          </p:cTn>
                        </p:par>
                      </p:childTnLst>
                    </p:cTn>
                  </p:par>
                  <p:par>
                    <p:cTn id="185" fill="hold">
                      <p:stCondLst>
                        <p:cond delay="indefinite"/>
                      </p:stCondLst>
                      <p:childTnLst>
                        <p:par>
                          <p:cTn id="186" fill="hold">
                            <p:stCondLst>
                              <p:cond delay="0"/>
                            </p:stCondLst>
                            <p:childTnLst>
                              <p:par>
                                <p:cTn id="187" presetID="1" presetClass="mediacall" presetSubtype="0" fill="hold" nodeType="clickEffect">
                                  <p:stCondLst>
                                    <p:cond delay="0"/>
                                  </p:stCondLst>
                                  <p:childTnLst>
                                    <p:cmd type="call" cmd="playFrom(0.0)">
                                      <p:cBhvr>
                                        <p:cTn id="188" dur="4382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9" fill="hold" display="0">
                  <p:stCondLst>
                    <p:cond delay="indefinite"/>
                  </p:stCondLst>
                  <p:endCondLst>
                    <p:cond evt="onStopAudio" delay="0">
                      <p:tgtEl>
                        <p:sldTgt/>
                      </p:tgtEl>
                    </p:cond>
                  </p:endCondLst>
                </p:cTn>
                <p:tgtEl>
                  <p:spTgt spid="3"/>
                </p:tgtEl>
              </p:cMediaNode>
            </p:audio>
          </p:childTnLst>
        </p:cTn>
      </p:par>
    </p:tnLst>
    <p:bldLst>
      <p:bldP spid="76" grpId="0" animBg="1"/>
      <p:bldP spid="19" grpId="0"/>
      <p:bldP spid="22" grpId="0"/>
      <p:bldP spid="26" grpId="0"/>
      <p:bldP spid="48" grpId="0"/>
      <p:bldP spid="49" grpId="0" animBg="1"/>
      <p:bldP spid="50" grpId="0"/>
      <p:bldP spid="52" grpId="0"/>
      <p:bldP spid="56" grpId="0"/>
      <p:bldP spid="57" grpId="0"/>
      <p:bldP spid="59" grpId="0" animBg="1"/>
      <p:bldP spid="60" grpId="0" animBg="1"/>
      <p:bldP spid="63" grpId="0" animBg="1"/>
      <p:bldP spid="64" grpId="0" animBg="1"/>
      <p:bldP spid="65" grpId="0"/>
      <p:bldP spid="66" grpId="0" animBg="1"/>
      <p:bldP spid="69" grpId="0" animBg="1"/>
      <p:bldP spid="70" grpId="0"/>
      <p:bldP spid="71" grpId="0" animBg="1"/>
      <p:bldP spid="72" grpId="0" animBg="1"/>
      <p:bldP spid="74" grpId="0" animBg="1"/>
      <p:bldP spid="75" grpId="0"/>
      <p:bldP spid="79" grpId="0" animBg="1"/>
      <p:bldP spid="80" grpId="0" animBg="1"/>
      <p:bldP spid="82" grpId="0" animBg="1"/>
      <p:bldP spid="81" grpId="0" animBg="1"/>
      <p:bldP spid="7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8">
            <a:extLst>
              <a:ext uri="{FF2B5EF4-FFF2-40B4-BE49-F238E27FC236}">
                <a16:creationId xmlns:a16="http://schemas.microsoft.com/office/drawing/2014/main" id="{0A5A3FC1-6D5C-472A-A865-C4D5CEA00BE6}"/>
              </a:ext>
            </a:extLst>
          </p:cNvPr>
          <p:cNvSpPr>
            <a:spLocks noChangeArrowheads="1"/>
          </p:cNvSpPr>
          <p:nvPr/>
        </p:nvSpPr>
        <p:spPr bwMode="auto">
          <a:xfrm>
            <a:off x="5151438" y="2590800"/>
            <a:ext cx="2468562" cy="2066925"/>
          </a:xfrm>
          <a:prstGeom prst="rect">
            <a:avLst/>
          </a:prstGeom>
          <a:solidFill>
            <a:schemeClr val="bg2">
              <a:lumMod val="40000"/>
              <a:lumOff val="60000"/>
            </a:schemeClr>
          </a:solidFill>
          <a:ln w="9525">
            <a:solidFill>
              <a:schemeClr val="tx1"/>
            </a:solidFill>
            <a:miter lim="800000"/>
            <a:headEnd/>
            <a:tailEnd/>
          </a:ln>
        </p:spPr>
        <p:txBody>
          <a:bodyPr wrap="none" anchor="ctr"/>
          <a:lstStyle/>
          <a:p>
            <a:pPr eaLnBrk="1" hangingPunct="1">
              <a:defRPr/>
            </a:pPr>
            <a:endParaRPr lang="en-US">
              <a:latin typeface="Arial" charset="0"/>
            </a:endParaRPr>
          </a:p>
        </p:txBody>
      </p:sp>
      <p:sp>
        <p:nvSpPr>
          <p:cNvPr id="50179" name="Rectangle 5">
            <a:extLst>
              <a:ext uri="{FF2B5EF4-FFF2-40B4-BE49-F238E27FC236}">
                <a16:creationId xmlns:a16="http://schemas.microsoft.com/office/drawing/2014/main" id="{BDE2806E-CC5F-4CE3-8EFE-FC8E66AC961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latin typeface="Dotum" panose="020B0600000101010101" pitchFamily="34" charset="-127"/>
              </a:rPr>
              <a:t>`</a:t>
            </a:r>
          </a:p>
        </p:txBody>
      </p:sp>
      <p:sp>
        <p:nvSpPr>
          <p:cNvPr id="50180" name="Rectangle 2">
            <a:extLst>
              <a:ext uri="{FF2B5EF4-FFF2-40B4-BE49-F238E27FC236}">
                <a16:creationId xmlns:a16="http://schemas.microsoft.com/office/drawing/2014/main" id="{62799F29-ECDD-4799-942D-621516F359F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Changes in Demand and Equilibrium</a:t>
            </a:r>
          </a:p>
        </p:txBody>
      </p:sp>
      <p:sp>
        <p:nvSpPr>
          <p:cNvPr id="50181" name="Rectangle 4">
            <a:extLst>
              <a:ext uri="{FF2B5EF4-FFF2-40B4-BE49-F238E27FC236}">
                <a16:creationId xmlns:a16="http://schemas.microsoft.com/office/drawing/2014/main" id="{CDA5A840-5631-4AB3-BFA8-488F21D7DD7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0182" name="Rectangle 6">
            <a:extLst>
              <a:ext uri="{FF2B5EF4-FFF2-40B4-BE49-F238E27FC236}">
                <a16:creationId xmlns:a16="http://schemas.microsoft.com/office/drawing/2014/main" id="{CD87504A-02A3-45C1-A30C-F65617D2902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19" name="Text Box 12">
            <a:extLst>
              <a:ext uri="{FF2B5EF4-FFF2-40B4-BE49-F238E27FC236}">
                <a16:creationId xmlns:a16="http://schemas.microsoft.com/office/drawing/2014/main" id="{4D733EF9-0082-4713-A3FE-9817A5178AFA}"/>
              </a:ext>
            </a:extLst>
          </p:cNvPr>
          <p:cNvSpPr txBox="1">
            <a:spLocks noChangeArrowheads="1"/>
          </p:cNvSpPr>
          <p:nvPr/>
        </p:nvSpPr>
        <p:spPr bwMode="auto">
          <a:xfrm>
            <a:off x="4884738" y="4464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22" name="Text Box 12">
            <a:extLst>
              <a:ext uri="{FF2B5EF4-FFF2-40B4-BE49-F238E27FC236}">
                <a16:creationId xmlns:a16="http://schemas.microsoft.com/office/drawing/2014/main" id="{60079E2F-8CEF-400E-9AE0-8E4034DAE2CE}"/>
              </a:ext>
            </a:extLst>
          </p:cNvPr>
          <p:cNvSpPr txBox="1">
            <a:spLocks noChangeArrowheads="1"/>
          </p:cNvSpPr>
          <p:nvPr/>
        </p:nvSpPr>
        <p:spPr bwMode="auto">
          <a:xfrm>
            <a:off x="4784725" y="2362200"/>
            <a:ext cx="3206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a:t>
            </a:r>
          </a:p>
        </p:txBody>
      </p:sp>
      <p:sp>
        <p:nvSpPr>
          <p:cNvPr id="26" name="Text Box 52">
            <a:extLst>
              <a:ext uri="{FF2B5EF4-FFF2-40B4-BE49-F238E27FC236}">
                <a16:creationId xmlns:a16="http://schemas.microsoft.com/office/drawing/2014/main" id="{23E489D4-8382-43BC-A780-C0EBB329B44E}"/>
              </a:ext>
            </a:extLst>
          </p:cNvPr>
          <p:cNvSpPr txBox="1">
            <a:spLocks noChangeArrowheads="1"/>
          </p:cNvSpPr>
          <p:nvPr/>
        </p:nvSpPr>
        <p:spPr bwMode="auto">
          <a:xfrm>
            <a:off x="6994525" y="4005263"/>
            <a:ext cx="3317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endParaRPr lang="en-US" altLang="cs-CZ" sz="1600" b="1" i="1" baseline="-25000"/>
          </a:p>
        </p:txBody>
      </p:sp>
      <p:cxnSp>
        <p:nvCxnSpPr>
          <p:cNvPr id="28" name="Straight Connector 27">
            <a:extLst>
              <a:ext uri="{FF2B5EF4-FFF2-40B4-BE49-F238E27FC236}">
                <a16:creationId xmlns:a16="http://schemas.microsoft.com/office/drawing/2014/main" id="{CE852044-EAE7-4B41-B6A0-2C314BEC6B7C}"/>
              </a:ext>
            </a:extLst>
          </p:cNvPr>
          <p:cNvCxnSpPr/>
          <p:nvPr/>
        </p:nvCxnSpPr>
        <p:spPr>
          <a:xfrm rot="10800000">
            <a:off x="5151438" y="3429000"/>
            <a:ext cx="639762"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Text Box 52">
            <a:extLst>
              <a:ext uri="{FF2B5EF4-FFF2-40B4-BE49-F238E27FC236}">
                <a16:creationId xmlns:a16="http://schemas.microsoft.com/office/drawing/2014/main" id="{FB341516-592C-43D8-B286-06C0B8CAA8AF}"/>
              </a:ext>
            </a:extLst>
          </p:cNvPr>
          <p:cNvSpPr txBox="1">
            <a:spLocks noChangeArrowheads="1"/>
          </p:cNvSpPr>
          <p:nvPr/>
        </p:nvSpPr>
        <p:spPr bwMode="auto">
          <a:xfrm>
            <a:off x="6308725" y="2633663"/>
            <a:ext cx="3968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4</a:t>
            </a:r>
          </a:p>
        </p:txBody>
      </p:sp>
      <p:sp>
        <p:nvSpPr>
          <p:cNvPr id="50188" name="Rectangle 5">
            <a:extLst>
              <a:ext uri="{FF2B5EF4-FFF2-40B4-BE49-F238E27FC236}">
                <a16:creationId xmlns:a16="http://schemas.microsoft.com/office/drawing/2014/main" id="{0E5445FE-2E32-4102-B28D-7081582C424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latin typeface="Dotum" panose="020B0600000101010101" pitchFamily="34" charset="-127"/>
              </a:rPr>
              <a:t>`</a:t>
            </a:r>
          </a:p>
        </p:txBody>
      </p:sp>
      <p:sp>
        <p:nvSpPr>
          <p:cNvPr id="34" name="Rectangle 2">
            <a:extLst>
              <a:ext uri="{FF2B5EF4-FFF2-40B4-BE49-F238E27FC236}">
                <a16:creationId xmlns:a16="http://schemas.microsoft.com/office/drawing/2014/main" id="{5ED5E633-59AD-4E4A-891E-307D79680F68}"/>
              </a:ext>
            </a:extLst>
          </p:cNvPr>
          <p:cNvSpPr txBox="1">
            <a:spLocks noChangeArrowheads="1"/>
          </p:cNvSpPr>
          <p:nvPr/>
        </p:nvSpPr>
        <p:spPr bwMode="auto">
          <a:xfrm>
            <a:off x="0" y="0"/>
            <a:ext cx="9144000" cy="838200"/>
          </a:xfrm>
          <a:prstGeom prst="rect">
            <a:avLst/>
          </a:prstGeom>
          <a:noFill/>
          <a:ln w="9525">
            <a:noFill/>
            <a:miter lim="800000"/>
            <a:headEnd/>
            <a:tailEnd/>
          </a:ln>
        </p:spPr>
        <p:txBody>
          <a:bodyPr anchor="ctr"/>
          <a:lstStyle/>
          <a:p>
            <a:pPr algn="ctr" eaLnBrk="1" hangingPunct="1">
              <a:defRPr/>
            </a:pPr>
            <a:r>
              <a:rPr lang="en-US" sz="3600" b="1" kern="0" dirty="0">
                <a:solidFill>
                  <a:schemeClr val="bg1"/>
                </a:solidFill>
                <a:latin typeface="Tahoma" pitchFamily="34" charset="0"/>
                <a:ea typeface="+mj-ea"/>
                <a:cs typeface="+mj-cs"/>
              </a:rPr>
              <a:t>Changes in Supply and Equilibrium</a:t>
            </a:r>
          </a:p>
        </p:txBody>
      </p:sp>
      <p:sp>
        <p:nvSpPr>
          <p:cNvPr id="50190" name="Rectangle 4">
            <a:extLst>
              <a:ext uri="{FF2B5EF4-FFF2-40B4-BE49-F238E27FC236}">
                <a16:creationId xmlns:a16="http://schemas.microsoft.com/office/drawing/2014/main" id="{2997811B-1F60-489A-8475-B63D89A9785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0191" name="Rectangle 6">
            <a:extLst>
              <a:ext uri="{FF2B5EF4-FFF2-40B4-BE49-F238E27FC236}">
                <a16:creationId xmlns:a16="http://schemas.microsoft.com/office/drawing/2014/main" id="{3E0B93BF-917F-41C4-B066-5403F1B777E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40" name="Arc 39">
            <a:extLst>
              <a:ext uri="{FF2B5EF4-FFF2-40B4-BE49-F238E27FC236}">
                <a16:creationId xmlns:a16="http://schemas.microsoft.com/office/drawing/2014/main" id="{546543E2-41C6-4256-B31E-2BB23F93C4F3}"/>
              </a:ext>
            </a:extLst>
          </p:cNvPr>
          <p:cNvSpPr>
            <a:spLocks noChangeAspect="1"/>
          </p:cNvSpPr>
          <p:nvPr/>
        </p:nvSpPr>
        <p:spPr>
          <a:xfrm rot="300000" flipH="1" flipV="1">
            <a:off x="5529263" y="1901825"/>
            <a:ext cx="3527425" cy="2151063"/>
          </a:xfrm>
          <a:prstGeom prst="arc">
            <a:avLst/>
          </a:prstGeom>
          <a:ln w="57150">
            <a:solidFill>
              <a:srgbClr val="6699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b="1" dirty="0">
              <a:solidFill>
                <a:srgbClr val="009900"/>
              </a:solidFill>
            </a:endParaRPr>
          </a:p>
        </p:txBody>
      </p:sp>
      <p:cxnSp>
        <p:nvCxnSpPr>
          <p:cNvPr id="42" name="Straight Connector 41">
            <a:extLst>
              <a:ext uri="{FF2B5EF4-FFF2-40B4-BE49-F238E27FC236}">
                <a16:creationId xmlns:a16="http://schemas.microsoft.com/office/drawing/2014/main" id="{01134A88-A5CA-42DC-9C2D-80D5F051E033}"/>
              </a:ext>
            </a:extLst>
          </p:cNvPr>
          <p:cNvCxnSpPr/>
          <p:nvPr/>
        </p:nvCxnSpPr>
        <p:spPr>
          <a:xfrm rot="5400000">
            <a:off x="5867400" y="4267200"/>
            <a:ext cx="762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46" name="Text Box 52">
            <a:extLst>
              <a:ext uri="{FF2B5EF4-FFF2-40B4-BE49-F238E27FC236}">
                <a16:creationId xmlns:a16="http://schemas.microsoft.com/office/drawing/2014/main" id="{1891C0C1-0257-472B-9331-929B2E5FCA02}"/>
              </a:ext>
            </a:extLst>
          </p:cNvPr>
          <p:cNvSpPr txBox="1">
            <a:spLocks noChangeArrowheads="1"/>
          </p:cNvSpPr>
          <p:nvPr/>
        </p:nvSpPr>
        <p:spPr bwMode="auto">
          <a:xfrm>
            <a:off x="6918325" y="2633663"/>
            <a:ext cx="3968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3</a:t>
            </a:r>
          </a:p>
        </p:txBody>
      </p:sp>
      <p:sp>
        <p:nvSpPr>
          <p:cNvPr id="48" name="Text Box 12">
            <a:extLst>
              <a:ext uri="{FF2B5EF4-FFF2-40B4-BE49-F238E27FC236}">
                <a16:creationId xmlns:a16="http://schemas.microsoft.com/office/drawing/2014/main" id="{A8DB16C2-32F0-4FE3-B767-56F269B1E25F}"/>
              </a:ext>
            </a:extLst>
          </p:cNvPr>
          <p:cNvSpPr txBox="1">
            <a:spLocks noChangeArrowheads="1"/>
          </p:cNvSpPr>
          <p:nvPr/>
        </p:nvSpPr>
        <p:spPr bwMode="auto">
          <a:xfrm>
            <a:off x="990600" y="4557713"/>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49" name="Rectangle 8">
            <a:extLst>
              <a:ext uri="{FF2B5EF4-FFF2-40B4-BE49-F238E27FC236}">
                <a16:creationId xmlns:a16="http://schemas.microsoft.com/office/drawing/2014/main" id="{B8016975-1369-4D9A-B465-A724599E771A}"/>
              </a:ext>
            </a:extLst>
          </p:cNvPr>
          <p:cNvSpPr>
            <a:spLocks noChangeArrowheads="1"/>
          </p:cNvSpPr>
          <p:nvPr/>
        </p:nvSpPr>
        <p:spPr bwMode="auto">
          <a:xfrm>
            <a:off x="1295400" y="2590800"/>
            <a:ext cx="2468563" cy="2066925"/>
          </a:xfrm>
          <a:prstGeom prst="rect">
            <a:avLst/>
          </a:prstGeom>
          <a:solidFill>
            <a:schemeClr val="bg2">
              <a:lumMod val="40000"/>
              <a:lumOff val="60000"/>
            </a:schemeClr>
          </a:solidFill>
          <a:ln w="9525">
            <a:solidFill>
              <a:schemeClr val="tx1"/>
            </a:solidFill>
            <a:miter lim="800000"/>
            <a:headEnd/>
            <a:tailEnd/>
          </a:ln>
        </p:spPr>
        <p:txBody>
          <a:bodyPr wrap="none" anchor="ctr"/>
          <a:lstStyle/>
          <a:p>
            <a:pPr eaLnBrk="1" hangingPunct="1">
              <a:defRPr/>
            </a:pPr>
            <a:endParaRPr lang="en-US">
              <a:latin typeface="Arial" charset="0"/>
            </a:endParaRPr>
          </a:p>
        </p:txBody>
      </p:sp>
      <p:sp>
        <p:nvSpPr>
          <p:cNvPr id="50" name="Text Box 12">
            <a:extLst>
              <a:ext uri="{FF2B5EF4-FFF2-40B4-BE49-F238E27FC236}">
                <a16:creationId xmlns:a16="http://schemas.microsoft.com/office/drawing/2014/main" id="{A33C0EB9-6327-4BF6-86C9-B35731C9BC0D}"/>
              </a:ext>
            </a:extLst>
          </p:cNvPr>
          <p:cNvSpPr txBox="1">
            <a:spLocks noChangeArrowheads="1"/>
          </p:cNvSpPr>
          <p:nvPr/>
        </p:nvSpPr>
        <p:spPr bwMode="auto">
          <a:xfrm>
            <a:off x="914400" y="2328863"/>
            <a:ext cx="3206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a:t>
            </a:r>
          </a:p>
        </p:txBody>
      </p:sp>
      <p:sp>
        <p:nvSpPr>
          <p:cNvPr id="51" name="Arc 50">
            <a:extLst>
              <a:ext uri="{FF2B5EF4-FFF2-40B4-BE49-F238E27FC236}">
                <a16:creationId xmlns:a16="http://schemas.microsoft.com/office/drawing/2014/main" id="{FCE697C7-0E8E-4302-A51D-6A8882DF13AF}"/>
              </a:ext>
            </a:extLst>
          </p:cNvPr>
          <p:cNvSpPr/>
          <p:nvPr/>
        </p:nvSpPr>
        <p:spPr>
          <a:xfrm flipH="1" flipV="1">
            <a:off x="1706563" y="1828800"/>
            <a:ext cx="3292475" cy="2193925"/>
          </a:xfrm>
          <a:prstGeom prst="arc">
            <a:avLst/>
          </a:prstGeom>
          <a:ln w="57150">
            <a:solidFill>
              <a:srgbClr val="6699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b="1" dirty="0">
              <a:solidFill>
                <a:srgbClr val="009900"/>
              </a:solidFill>
            </a:endParaRPr>
          </a:p>
        </p:txBody>
      </p:sp>
      <p:sp>
        <p:nvSpPr>
          <p:cNvPr id="52" name="Text Box 52">
            <a:extLst>
              <a:ext uri="{FF2B5EF4-FFF2-40B4-BE49-F238E27FC236}">
                <a16:creationId xmlns:a16="http://schemas.microsoft.com/office/drawing/2014/main" id="{E2786EA3-159E-466B-8F60-4F97A5F6371E}"/>
              </a:ext>
            </a:extLst>
          </p:cNvPr>
          <p:cNvSpPr txBox="1">
            <a:spLocks noChangeArrowheads="1"/>
          </p:cNvSpPr>
          <p:nvPr/>
        </p:nvSpPr>
        <p:spPr bwMode="auto">
          <a:xfrm>
            <a:off x="3352800" y="3886200"/>
            <a:ext cx="3317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endParaRPr lang="en-US" altLang="cs-CZ" sz="1600" b="1" i="1" baseline="-25000"/>
          </a:p>
        </p:txBody>
      </p:sp>
      <p:cxnSp>
        <p:nvCxnSpPr>
          <p:cNvPr id="53" name="Straight Connector 52">
            <a:extLst>
              <a:ext uri="{FF2B5EF4-FFF2-40B4-BE49-F238E27FC236}">
                <a16:creationId xmlns:a16="http://schemas.microsoft.com/office/drawing/2014/main" id="{D0E132C1-8D37-4C3E-B9D6-312570E644E4}"/>
              </a:ext>
            </a:extLst>
          </p:cNvPr>
          <p:cNvCxnSpPr/>
          <p:nvPr/>
        </p:nvCxnSpPr>
        <p:spPr>
          <a:xfrm rot="5400000">
            <a:off x="2401094" y="4304506"/>
            <a:ext cx="685800"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381B9E0-292D-44E7-B161-DBFB7888044E}"/>
              </a:ext>
            </a:extLst>
          </p:cNvPr>
          <p:cNvCxnSpPr/>
          <p:nvPr/>
        </p:nvCxnSpPr>
        <p:spPr>
          <a:xfrm rot="10800000">
            <a:off x="1325563" y="3581400"/>
            <a:ext cx="731837"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56" name="Text Box 52">
            <a:extLst>
              <a:ext uri="{FF2B5EF4-FFF2-40B4-BE49-F238E27FC236}">
                <a16:creationId xmlns:a16="http://schemas.microsoft.com/office/drawing/2014/main" id="{0443CF7C-BD6E-486D-BE8F-C55B9A8FE5F4}"/>
              </a:ext>
            </a:extLst>
          </p:cNvPr>
          <p:cNvSpPr txBox="1">
            <a:spLocks noChangeArrowheads="1"/>
          </p:cNvSpPr>
          <p:nvPr/>
        </p:nvSpPr>
        <p:spPr bwMode="auto">
          <a:xfrm>
            <a:off x="3184525" y="2667000"/>
            <a:ext cx="3968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2</a:t>
            </a:r>
          </a:p>
        </p:txBody>
      </p:sp>
      <p:sp>
        <p:nvSpPr>
          <p:cNvPr id="57" name="Text Box 52">
            <a:extLst>
              <a:ext uri="{FF2B5EF4-FFF2-40B4-BE49-F238E27FC236}">
                <a16:creationId xmlns:a16="http://schemas.microsoft.com/office/drawing/2014/main" id="{4034AED3-DF73-4F32-B58C-D76213810AEC}"/>
              </a:ext>
            </a:extLst>
          </p:cNvPr>
          <p:cNvSpPr txBox="1">
            <a:spLocks noChangeArrowheads="1"/>
          </p:cNvSpPr>
          <p:nvPr/>
        </p:nvSpPr>
        <p:spPr bwMode="auto">
          <a:xfrm>
            <a:off x="2498725" y="2633663"/>
            <a:ext cx="3968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S</a:t>
            </a:r>
            <a:r>
              <a:rPr lang="en-US" altLang="cs-CZ" sz="1600" b="1" i="1" baseline="-25000"/>
              <a:t>1</a:t>
            </a:r>
          </a:p>
        </p:txBody>
      </p:sp>
      <p:sp>
        <p:nvSpPr>
          <p:cNvPr id="59" name="Right Arrow 58">
            <a:extLst>
              <a:ext uri="{FF2B5EF4-FFF2-40B4-BE49-F238E27FC236}">
                <a16:creationId xmlns:a16="http://schemas.microsoft.com/office/drawing/2014/main" id="{995F97A7-9C1E-4B42-A682-C7007A255CBD}"/>
              </a:ext>
            </a:extLst>
          </p:cNvPr>
          <p:cNvSpPr>
            <a:spLocks noChangeAspect="1"/>
          </p:cNvSpPr>
          <p:nvPr/>
        </p:nvSpPr>
        <p:spPr>
          <a:xfrm>
            <a:off x="1600200" y="4110038"/>
            <a:ext cx="350838" cy="233362"/>
          </a:xfrm>
          <a:prstGeom prst="rightArrow">
            <a:avLst/>
          </a:prstGeom>
          <a:solidFill>
            <a:srgbClr val="990033"/>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0" name="Right Arrow 59">
            <a:extLst>
              <a:ext uri="{FF2B5EF4-FFF2-40B4-BE49-F238E27FC236}">
                <a16:creationId xmlns:a16="http://schemas.microsoft.com/office/drawing/2014/main" id="{C5920D6D-6995-4B23-8C0A-14BEFB99CBFE}"/>
              </a:ext>
            </a:extLst>
          </p:cNvPr>
          <p:cNvSpPr>
            <a:spLocks noChangeAspect="1"/>
          </p:cNvSpPr>
          <p:nvPr/>
        </p:nvSpPr>
        <p:spPr>
          <a:xfrm>
            <a:off x="2590800" y="3048000"/>
            <a:ext cx="350838" cy="233363"/>
          </a:xfrm>
          <a:prstGeom prst="rightArrow">
            <a:avLst/>
          </a:prstGeom>
          <a:solidFill>
            <a:srgbClr val="990033"/>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62" name="Straight Connector 61">
            <a:extLst>
              <a:ext uri="{FF2B5EF4-FFF2-40B4-BE49-F238E27FC236}">
                <a16:creationId xmlns:a16="http://schemas.microsoft.com/office/drawing/2014/main" id="{9DF7B2F3-2CD6-40E3-A4C0-3313B0B864F6}"/>
              </a:ext>
            </a:extLst>
          </p:cNvPr>
          <p:cNvCxnSpPr/>
          <p:nvPr/>
        </p:nvCxnSpPr>
        <p:spPr>
          <a:xfrm rot="10800000">
            <a:off x="1295400" y="3960813"/>
            <a:ext cx="1371600" cy="1587"/>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63" name="Right Arrow 62">
            <a:extLst>
              <a:ext uri="{FF2B5EF4-FFF2-40B4-BE49-F238E27FC236}">
                <a16:creationId xmlns:a16="http://schemas.microsoft.com/office/drawing/2014/main" id="{F8AA625A-B334-4AF2-8179-94F18CCF1289}"/>
              </a:ext>
            </a:extLst>
          </p:cNvPr>
          <p:cNvSpPr>
            <a:spLocks noChangeAspect="1"/>
          </p:cNvSpPr>
          <p:nvPr/>
        </p:nvSpPr>
        <p:spPr>
          <a:xfrm>
            <a:off x="2209800" y="4795838"/>
            <a:ext cx="350838" cy="233362"/>
          </a:xfrm>
          <a:prstGeom prst="rightArrow">
            <a:avLst/>
          </a:prstGeom>
          <a:solidFill>
            <a:srgbClr val="990033"/>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4" name="Right Arrow 63">
            <a:extLst>
              <a:ext uri="{FF2B5EF4-FFF2-40B4-BE49-F238E27FC236}">
                <a16:creationId xmlns:a16="http://schemas.microsoft.com/office/drawing/2014/main" id="{BA839E72-5E19-4E7E-8FC0-F326D30972CE}"/>
              </a:ext>
            </a:extLst>
          </p:cNvPr>
          <p:cNvSpPr>
            <a:spLocks noChangeAspect="1"/>
          </p:cNvSpPr>
          <p:nvPr/>
        </p:nvSpPr>
        <p:spPr>
          <a:xfrm rot="5400000" flipV="1">
            <a:off x="914400" y="3640138"/>
            <a:ext cx="350838" cy="233362"/>
          </a:xfrm>
          <a:prstGeom prst="rightArrow">
            <a:avLst/>
          </a:prstGeom>
          <a:solidFill>
            <a:srgbClr val="990033"/>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5" name="TextBox 64">
            <a:extLst>
              <a:ext uri="{FF2B5EF4-FFF2-40B4-BE49-F238E27FC236}">
                <a16:creationId xmlns:a16="http://schemas.microsoft.com/office/drawing/2014/main" id="{BB11E76E-228B-4702-98B2-06BB8D6C9D12}"/>
              </a:ext>
            </a:extLst>
          </p:cNvPr>
          <p:cNvSpPr txBox="1">
            <a:spLocks noChangeArrowheads="1"/>
          </p:cNvSpPr>
          <p:nvPr/>
        </p:nvSpPr>
        <p:spPr bwMode="auto">
          <a:xfrm>
            <a:off x="1279525" y="5268913"/>
            <a:ext cx="2378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cs-CZ" sz="1800" b="1"/>
          </a:p>
          <a:p>
            <a:pPr algn="ctr" eaLnBrk="1" hangingPunct="1">
              <a:spcBef>
                <a:spcPct val="0"/>
              </a:spcBef>
              <a:buFontTx/>
              <a:buNone/>
            </a:pPr>
            <a:r>
              <a:rPr lang="en-US" altLang="cs-CZ" sz="1800" b="1"/>
              <a:t>Increase in supply</a:t>
            </a:r>
          </a:p>
        </p:txBody>
      </p:sp>
      <p:sp>
        <p:nvSpPr>
          <p:cNvPr id="66" name="TextBox 65">
            <a:extLst>
              <a:ext uri="{FF2B5EF4-FFF2-40B4-BE49-F238E27FC236}">
                <a16:creationId xmlns:a16="http://schemas.microsoft.com/office/drawing/2014/main" id="{309AB128-ACD5-4980-A0F5-6C05788CE35C}"/>
              </a:ext>
            </a:extLst>
          </p:cNvPr>
          <p:cNvSpPr txBox="1">
            <a:spLocks noChangeArrowheads="1"/>
          </p:cNvSpPr>
          <p:nvPr/>
        </p:nvSpPr>
        <p:spPr bwMode="auto">
          <a:xfrm>
            <a:off x="1905000" y="1447800"/>
            <a:ext cx="1463675" cy="669925"/>
          </a:xfrm>
          <a:prstGeom prst="rect">
            <a:avLst/>
          </a:prstGeom>
          <a:noFill/>
          <a:ln w="28575">
            <a:solidFill>
              <a:srgbClr val="990033"/>
            </a:solidFill>
            <a:miter lim="800000"/>
            <a:headEnd/>
            <a:tailEnd/>
          </a:ln>
          <a:extLst>
            <a:ext uri="{909E8E84-426E-40DD-AFC4-6F175D3DCCD1}">
              <a14:hiddenFill xmlns:a14="http://schemas.microsoft.com/office/drawing/2010/main">
                <a:solidFill>
                  <a:srgbClr val="92D050"/>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S increase:</a:t>
            </a:r>
          </a:p>
          <a:p>
            <a:pPr eaLnBrk="1" hangingPunct="1">
              <a:spcBef>
                <a:spcPct val="0"/>
              </a:spcBef>
              <a:buFontTx/>
              <a:buNone/>
            </a:pPr>
            <a:r>
              <a:rPr lang="en-US" altLang="cs-CZ" sz="1800" b="1"/>
              <a:t>P</a:t>
            </a:r>
            <a:r>
              <a:rPr lang="en-US" altLang="cs-CZ" sz="1800" b="1">
                <a:sym typeface="Symbol" panose="05050102010706020507" pitchFamily="18" charset="2"/>
              </a:rPr>
              <a:t>, Q</a:t>
            </a:r>
            <a:endParaRPr lang="en-US" altLang="cs-CZ" sz="1800" b="1"/>
          </a:p>
        </p:txBody>
      </p:sp>
      <p:cxnSp>
        <p:nvCxnSpPr>
          <p:cNvPr id="67" name="Straight Connector 66">
            <a:extLst>
              <a:ext uri="{FF2B5EF4-FFF2-40B4-BE49-F238E27FC236}">
                <a16:creationId xmlns:a16="http://schemas.microsoft.com/office/drawing/2014/main" id="{50F168C1-A888-4066-9143-E6201B1A39DB}"/>
              </a:ext>
            </a:extLst>
          </p:cNvPr>
          <p:cNvCxnSpPr/>
          <p:nvPr/>
        </p:nvCxnSpPr>
        <p:spPr>
          <a:xfrm rot="5400000">
            <a:off x="5219700" y="4076700"/>
            <a:ext cx="1143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F594D23-066C-4601-93FD-C430C4BE0D72}"/>
              </a:ext>
            </a:extLst>
          </p:cNvPr>
          <p:cNvCxnSpPr/>
          <p:nvPr/>
        </p:nvCxnSpPr>
        <p:spPr>
          <a:xfrm rot="10800000">
            <a:off x="5181600" y="3810000"/>
            <a:ext cx="1066800"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BCC39364-2C67-44D6-814A-317596814F12}"/>
              </a:ext>
            </a:extLst>
          </p:cNvPr>
          <p:cNvSpPr txBox="1">
            <a:spLocks noChangeArrowheads="1"/>
          </p:cNvSpPr>
          <p:nvPr/>
        </p:nvSpPr>
        <p:spPr bwMode="auto">
          <a:xfrm>
            <a:off x="5486400" y="1447800"/>
            <a:ext cx="1555750" cy="669925"/>
          </a:xfrm>
          <a:prstGeom prst="rect">
            <a:avLst/>
          </a:prstGeom>
          <a:noFill/>
          <a:ln w="28575">
            <a:solidFill>
              <a:srgbClr val="990033"/>
            </a:solidFill>
            <a:miter lim="800000"/>
            <a:headEnd/>
            <a:tailEnd/>
          </a:ln>
          <a:extLst>
            <a:ext uri="{909E8E84-426E-40DD-AFC4-6F175D3DCCD1}">
              <a14:hiddenFill xmlns:a14="http://schemas.microsoft.com/office/drawing/2010/main">
                <a:solidFill>
                  <a:srgbClr val="92D050"/>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S decrease:</a:t>
            </a:r>
          </a:p>
          <a:p>
            <a:pPr eaLnBrk="1" hangingPunct="1">
              <a:spcBef>
                <a:spcPct val="0"/>
              </a:spcBef>
              <a:buFontTx/>
              <a:buNone/>
            </a:pPr>
            <a:r>
              <a:rPr lang="en-US" altLang="cs-CZ" sz="1800" b="1"/>
              <a:t>P</a:t>
            </a:r>
            <a:r>
              <a:rPr lang="en-US" altLang="cs-CZ" sz="1800" b="1">
                <a:sym typeface="Symbol" panose="05050102010706020507" pitchFamily="18" charset="2"/>
              </a:rPr>
              <a:t>, Q</a:t>
            </a:r>
            <a:endParaRPr lang="en-US" altLang="cs-CZ" sz="1800" b="1"/>
          </a:p>
        </p:txBody>
      </p:sp>
      <p:sp>
        <p:nvSpPr>
          <p:cNvPr id="70" name="TextBox 69">
            <a:extLst>
              <a:ext uri="{FF2B5EF4-FFF2-40B4-BE49-F238E27FC236}">
                <a16:creationId xmlns:a16="http://schemas.microsoft.com/office/drawing/2014/main" id="{6F4089CB-F527-467E-9D81-B671DEF1DC4F}"/>
              </a:ext>
            </a:extLst>
          </p:cNvPr>
          <p:cNvSpPr txBox="1">
            <a:spLocks noChangeArrowheads="1"/>
          </p:cNvSpPr>
          <p:nvPr/>
        </p:nvSpPr>
        <p:spPr bwMode="auto">
          <a:xfrm>
            <a:off x="5013325" y="5257800"/>
            <a:ext cx="2470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cs-CZ" sz="1800" b="1"/>
          </a:p>
          <a:p>
            <a:pPr algn="ctr" eaLnBrk="1" hangingPunct="1">
              <a:spcBef>
                <a:spcPct val="0"/>
              </a:spcBef>
              <a:buFontTx/>
              <a:buNone/>
            </a:pPr>
            <a:r>
              <a:rPr lang="en-US" altLang="cs-CZ" sz="1800" b="1"/>
              <a:t>Decrease in supply</a:t>
            </a:r>
          </a:p>
        </p:txBody>
      </p:sp>
      <p:sp>
        <p:nvSpPr>
          <p:cNvPr id="71" name="Right Arrow 70">
            <a:extLst>
              <a:ext uri="{FF2B5EF4-FFF2-40B4-BE49-F238E27FC236}">
                <a16:creationId xmlns:a16="http://schemas.microsoft.com/office/drawing/2014/main" id="{8CE85001-98B4-4BBB-B84F-72F4E018DA47}"/>
              </a:ext>
            </a:extLst>
          </p:cNvPr>
          <p:cNvSpPr>
            <a:spLocks noChangeAspect="1"/>
          </p:cNvSpPr>
          <p:nvPr/>
        </p:nvSpPr>
        <p:spPr>
          <a:xfrm flipH="1">
            <a:off x="5791200" y="4800600"/>
            <a:ext cx="350838" cy="233363"/>
          </a:xfrm>
          <a:prstGeom prst="rightArrow">
            <a:avLst/>
          </a:prstGeom>
          <a:solidFill>
            <a:srgbClr val="990033"/>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2" name="Right Arrow 71">
            <a:extLst>
              <a:ext uri="{FF2B5EF4-FFF2-40B4-BE49-F238E27FC236}">
                <a16:creationId xmlns:a16="http://schemas.microsoft.com/office/drawing/2014/main" id="{0E3F0847-8A16-4E16-AC37-83B54787F2DA}"/>
              </a:ext>
            </a:extLst>
          </p:cNvPr>
          <p:cNvSpPr>
            <a:spLocks noChangeAspect="1"/>
          </p:cNvSpPr>
          <p:nvPr/>
        </p:nvSpPr>
        <p:spPr>
          <a:xfrm rot="5400000" flipH="1" flipV="1">
            <a:off x="4737100" y="3487738"/>
            <a:ext cx="350838" cy="233362"/>
          </a:xfrm>
          <a:prstGeom prst="rightArrow">
            <a:avLst/>
          </a:prstGeom>
          <a:solidFill>
            <a:srgbClr val="990033"/>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3" name="Right Arrow 72">
            <a:extLst>
              <a:ext uri="{FF2B5EF4-FFF2-40B4-BE49-F238E27FC236}">
                <a16:creationId xmlns:a16="http://schemas.microsoft.com/office/drawing/2014/main" id="{A6CC5683-4664-4666-9EF7-D2BBF592BA2E}"/>
              </a:ext>
            </a:extLst>
          </p:cNvPr>
          <p:cNvSpPr>
            <a:spLocks noChangeAspect="1"/>
          </p:cNvSpPr>
          <p:nvPr/>
        </p:nvSpPr>
        <p:spPr>
          <a:xfrm flipH="1">
            <a:off x="5257800" y="4038600"/>
            <a:ext cx="350838" cy="233363"/>
          </a:xfrm>
          <a:prstGeom prst="rightArrow">
            <a:avLst/>
          </a:prstGeom>
          <a:solidFill>
            <a:srgbClr val="990033"/>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4" name="Right Arrow 73">
            <a:extLst>
              <a:ext uri="{FF2B5EF4-FFF2-40B4-BE49-F238E27FC236}">
                <a16:creationId xmlns:a16="http://schemas.microsoft.com/office/drawing/2014/main" id="{31876F36-0F73-475D-B22C-94D621D797BB}"/>
              </a:ext>
            </a:extLst>
          </p:cNvPr>
          <p:cNvSpPr>
            <a:spLocks noChangeAspect="1"/>
          </p:cNvSpPr>
          <p:nvPr/>
        </p:nvSpPr>
        <p:spPr>
          <a:xfrm flipH="1">
            <a:off x="6202363" y="2971800"/>
            <a:ext cx="350837" cy="233363"/>
          </a:xfrm>
          <a:prstGeom prst="rightArrow">
            <a:avLst/>
          </a:prstGeom>
          <a:solidFill>
            <a:srgbClr val="990033"/>
          </a:solidFill>
          <a:ln>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4" name="Freeform 31">
            <a:extLst>
              <a:ext uri="{FF2B5EF4-FFF2-40B4-BE49-F238E27FC236}">
                <a16:creationId xmlns:a16="http://schemas.microsoft.com/office/drawing/2014/main" id="{625A70CD-64C4-4BE0-8EA5-3345F5EB0FD1}"/>
              </a:ext>
            </a:extLst>
          </p:cNvPr>
          <p:cNvSpPr>
            <a:spLocks noChangeAspect="1"/>
          </p:cNvSpPr>
          <p:nvPr/>
        </p:nvSpPr>
        <p:spPr bwMode="auto">
          <a:xfrm flipH="1">
            <a:off x="5470525" y="2819400"/>
            <a:ext cx="1420813" cy="1685925"/>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9" name="Freeform 31">
            <a:extLst>
              <a:ext uri="{FF2B5EF4-FFF2-40B4-BE49-F238E27FC236}">
                <a16:creationId xmlns:a16="http://schemas.microsoft.com/office/drawing/2014/main" id="{EDF66D66-FFC7-4002-A8A9-F2B576903543}"/>
              </a:ext>
            </a:extLst>
          </p:cNvPr>
          <p:cNvSpPr>
            <a:spLocks noChangeAspect="1"/>
          </p:cNvSpPr>
          <p:nvPr/>
        </p:nvSpPr>
        <p:spPr bwMode="auto">
          <a:xfrm flipH="1">
            <a:off x="5227638" y="2667000"/>
            <a:ext cx="1096962" cy="1303338"/>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75" name="Freeform 31">
            <a:extLst>
              <a:ext uri="{FF2B5EF4-FFF2-40B4-BE49-F238E27FC236}">
                <a16:creationId xmlns:a16="http://schemas.microsoft.com/office/drawing/2014/main" id="{DB40FEAD-721F-47EA-A774-07E175B95E0D}"/>
              </a:ext>
            </a:extLst>
          </p:cNvPr>
          <p:cNvSpPr>
            <a:spLocks/>
          </p:cNvSpPr>
          <p:nvPr/>
        </p:nvSpPr>
        <p:spPr bwMode="auto">
          <a:xfrm flipH="1">
            <a:off x="1965325" y="2971800"/>
            <a:ext cx="1463675" cy="1616075"/>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5" name="Freeform 31">
            <a:extLst>
              <a:ext uri="{FF2B5EF4-FFF2-40B4-BE49-F238E27FC236}">
                <a16:creationId xmlns:a16="http://schemas.microsoft.com/office/drawing/2014/main" id="{1F07B090-91AF-43E9-B05C-5F05FE9D9239}"/>
              </a:ext>
            </a:extLst>
          </p:cNvPr>
          <p:cNvSpPr>
            <a:spLocks noChangeAspect="1"/>
          </p:cNvSpPr>
          <p:nvPr/>
        </p:nvSpPr>
        <p:spPr bwMode="auto">
          <a:xfrm flipH="1">
            <a:off x="1447800" y="2819400"/>
            <a:ext cx="1098550" cy="1303338"/>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77" name="Oval 76">
            <a:extLst>
              <a:ext uri="{FF2B5EF4-FFF2-40B4-BE49-F238E27FC236}">
                <a16:creationId xmlns:a16="http://schemas.microsoft.com/office/drawing/2014/main" id="{A8A9F665-012D-4A9E-B5ED-29A28AF5A2E7}"/>
              </a:ext>
            </a:extLst>
          </p:cNvPr>
          <p:cNvSpPr/>
          <p:nvPr/>
        </p:nvSpPr>
        <p:spPr>
          <a:xfrm>
            <a:off x="2667000" y="3886200"/>
            <a:ext cx="152400" cy="152400"/>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61" name="Straight Connector 60">
            <a:extLst>
              <a:ext uri="{FF2B5EF4-FFF2-40B4-BE49-F238E27FC236}">
                <a16:creationId xmlns:a16="http://schemas.microsoft.com/office/drawing/2014/main" id="{4EC7C575-7964-4615-B7D4-4CFF37AD12A3}"/>
              </a:ext>
            </a:extLst>
          </p:cNvPr>
          <p:cNvCxnSpPr/>
          <p:nvPr/>
        </p:nvCxnSpPr>
        <p:spPr>
          <a:xfrm rot="5400000">
            <a:off x="1524794" y="4114006"/>
            <a:ext cx="1066800" cy="158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D1973D39-9773-4F4D-9C4C-DE7C9A3CFE37}"/>
              </a:ext>
            </a:extLst>
          </p:cNvPr>
          <p:cNvSpPr/>
          <p:nvPr/>
        </p:nvSpPr>
        <p:spPr>
          <a:xfrm>
            <a:off x="5715000" y="3352800"/>
            <a:ext cx="152400" cy="152400"/>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2" name="Oval 81">
            <a:extLst>
              <a:ext uri="{FF2B5EF4-FFF2-40B4-BE49-F238E27FC236}">
                <a16:creationId xmlns:a16="http://schemas.microsoft.com/office/drawing/2014/main" id="{BAEA84E2-6FBC-43EF-B92A-4AE58FB74AB4}"/>
              </a:ext>
            </a:extLst>
          </p:cNvPr>
          <p:cNvSpPr/>
          <p:nvPr/>
        </p:nvSpPr>
        <p:spPr>
          <a:xfrm>
            <a:off x="6172200" y="3733800"/>
            <a:ext cx="152400" cy="152400"/>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6" name="Oval 75">
            <a:extLst>
              <a:ext uri="{FF2B5EF4-FFF2-40B4-BE49-F238E27FC236}">
                <a16:creationId xmlns:a16="http://schemas.microsoft.com/office/drawing/2014/main" id="{4EE8E714-7107-4613-9CD4-7A1646B2FAAD}"/>
              </a:ext>
            </a:extLst>
          </p:cNvPr>
          <p:cNvSpPr/>
          <p:nvPr/>
        </p:nvSpPr>
        <p:spPr>
          <a:xfrm>
            <a:off x="1981200" y="3505200"/>
            <a:ext cx="152400" cy="152400"/>
          </a:xfrm>
          <a:prstGeom prst="ellipse">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0228" name="Text Box 11">
            <a:extLst>
              <a:ext uri="{FF2B5EF4-FFF2-40B4-BE49-F238E27FC236}">
                <a16:creationId xmlns:a16="http://schemas.microsoft.com/office/drawing/2014/main" id="{39A59F4F-ACC5-4CAB-902E-C0CC5052E62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806552D3-4811-47A8-BE4F-408DFB6DD8F4}" type="slidenum">
              <a:rPr lang="en-US" altLang="cs-CZ" sz="1400">
                <a:solidFill>
                  <a:schemeClr val="bg1"/>
                </a:solidFill>
                <a:cs typeface="Arial" panose="020B0604020202020204" pitchFamily="34" charset="0"/>
              </a:rPr>
              <a:pPr eaLnBrk="1" hangingPunct="1">
                <a:spcBef>
                  <a:spcPct val="0"/>
                </a:spcBef>
                <a:buFontTx/>
                <a:buNone/>
              </a:pPr>
              <a:t>24</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AFC976A5-97AD-4FF5-ABF5-82663A11EA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838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50"/>
                                        </p:tgtEl>
                                        <p:attrNameLst>
                                          <p:attrName>style.visibility</p:attrName>
                                        </p:attrNameLst>
                                      </p:cBhvr>
                                      <p:to>
                                        <p:strVal val="visible"/>
                                      </p:to>
                                    </p:set>
                                    <p:anim calcmode="lin" valueType="num">
                                      <p:cBhvr>
                                        <p:cTn id="11" dur="500" fill="hold"/>
                                        <p:tgtEl>
                                          <p:spTgt spid="50"/>
                                        </p:tgtEl>
                                        <p:attrNameLst>
                                          <p:attrName>ppt_w</p:attrName>
                                        </p:attrNameLst>
                                      </p:cBhvr>
                                      <p:tavLst>
                                        <p:tav tm="0">
                                          <p:val>
                                            <p:fltVal val="0"/>
                                          </p:val>
                                        </p:tav>
                                        <p:tav tm="100000">
                                          <p:val>
                                            <p:strVal val="#ppt_w"/>
                                          </p:val>
                                        </p:tav>
                                      </p:tavLst>
                                    </p:anim>
                                    <p:anim calcmode="lin" valueType="num">
                                      <p:cBhvr>
                                        <p:cTn id="12" dur="500" fill="hold"/>
                                        <p:tgtEl>
                                          <p:spTgt spid="5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 calcmode="lin" valueType="num">
                                      <p:cBhvr>
                                        <p:cTn id="15" dur="500" fill="hold"/>
                                        <p:tgtEl>
                                          <p:spTgt spid="48"/>
                                        </p:tgtEl>
                                        <p:attrNameLst>
                                          <p:attrName>ppt_w</p:attrName>
                                        </p:attrNameLst>
                                      </p:cBhvr>
                                      <p:tavLst>
                                        <p:tav tm="0">
                                          <p:val>
                                            <p:fltVal val="0"/>
                                          </p:val>
                                        </p:tav>
                                        <p:tav tm="100000">
                                          <p:val>
                                            <p:strVal val="#ppt_w"/>
                                          </p:val>
                                        </p:tav>
                                      </p:tavLst>
                                    </p:anim>
                                    <p:anim calcmode="lin" valueType="num">
                                      <p:cBhvr>
                                        <p:cTn id="16" dur="500" fill="hold"/>
                                        <p:tgtEl>
                                          <p:spTgt spid="48"/>
                                        </p:tgtEl>
                                        <p:attrNameLst>
                                          <p:attrName>ppt_h</p:attrName>
                                        </p:attrNameLst>
                                      </p:cBhvr>
                                      <p:tavLst>
                                        <p:tav tm="0">
                                          <p:val>
                                            <p:fltVal val="0"/>
                                          </p:val>
                                        </p:tav>
                                        <p:tav tm="100000">
                                          <p:val>
                                            <p:strVal val="#ppt_h"/>
                                          </p:val>
                                        </p:tav>
                                      </p:tavLst>
                                    </p:anim>
                                  </p:childTnLst>
                                </p:cTn>
                              </p:par>
                            </p:childTnLst>
                          </p:cTn>
                        </p:par>
                        <p:par>
                          <p:cTn id="17" fill="hold" nodeType="afterGroup">
                            <p:stCondLst>
                              <p:cond delay="500"/>
                            </p:stCondLst>
                            <p:childTnLst>
                              <p:par>
                                <p:cTn id="18" presetID="22" presetClass="entr" presetSubtype="1" fill="hold" nodeType="after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wipe(up)">
                                      <p:cBhvr>
                                        <p:cTn id="20" dur="500"/>
                                        <p:tgtEl>
                                          <p:spTgt spid="51"/>
                                        </p:tgtEl>
                                      </p:cBhvr>
                                    </p:animEffect>
                                  </p:childTnLst>
                                </p:cTn>
                              </p:par>
                            </p:childTnLst>
                          </p:cTn>
                        </p:par>
                        <p:par>
                          <p:cTn id="21" fill="hold" nodeType="afterGroup">
                            <p:stCondLst>
                              <p:cond delay="1000"/>
                            </p:stCondLst>
                            <p:childTnLst>
                              <p:par>
                                <p:cTn id="22" presetID="23" presetClass="entr" presetSubtype="16" fill="hold" grpId="0" nodeType="afterEffect">
                                  <p:stCondLst>
                                    <p:cond delay="0"/>
                                  </p:stCondLst>
                                  <p:childTnLst>
                                    <p:set>
                                      <p:cBhvr>
                                        <p:cTn id="23" dur="1" fill="hold">
                                          <p:stCondLst>
                                            <p:cond delay="0"/>
                                          </p:stCondLst>
                                        </p:cTn>
                                        <p:tgtEl>
                                          <p:spTgt spid="52"/>
                                        </p:tgtEl>
                                        <p:attrNameLst>
                                          <p:attrName>style.visibility</p:attrName>
                                        </p:attrNameLst>
                                      </p:cBhvr>
                                      <p:to>
                                        <p:strVal val="visible"/>
                                      </p:to>
                                    </p:set>
                                    <p:anim calcmode="lin" valueType="num">
                                      <p:cBhvr>
                                        <p:cTn id="24" dur="500" fill="hold"/>
                                        <p:tgtEl>
                                          <p:spTgt spid="52"/>
                                        </p:tgtEl>
                                        <p:attrNameLst>
                                          <p:attrName>ppt_w</p:attrName>
                                        </p:attrNameLst>
                                      </p:cBhvr>
                                      <p:tavLst>
                                        <p:tav tm="0">
                                          <p:val>
                                            <p:fltVal val="0"/>
                                          </p:val>
                                        </p:tav>
                                        <p:tav tm="100000">
                                          <p:val>
                                            <p:strVal val="#ppt_w"/>
                                          </p:val>
                                        </p:tav>
                                      </p:tavLst>
                                    </p:anim>
                                    <p:anim calcmode="lin" valueType="num">
                                      <p:cBhvr>
                                        <p:cTn id="25" dur="500" fill="hold"/>
                                        <p:tgtEl>
                                          <p:spTgt spid="52"/>
                                        </p:tgtEl>
                                        <p:attrNameLst>
                                          <p:attrName>ppt_h</p:attrName>
                                        </p:attrNameLst>
                                      </p:cBhvr>
                                      <p:tavLst>
                                        <p:tav tm="0">
                                          <p:val>
                                            <p:fltVal val="0"/>
                                          </p:val>
                                        </p:tav>
                                        <p:tav tm="100000">
                                          <p:val>
                                            <p:strVal val="#ppt_h"/>
                                          </p:val>
                                        </p:tav>
                                      </p:tavLst>
                                    </p:anim>
                                  </p:childTnLst>
                                </p:cTn>
                              </p:par>
                            </p:childTnLst>
                          </p:cTn>
                        </p:par>
                        <p:par>
                          <p:cTn id="26" fill="hold" nodeType="afterGroup">
                            <p:stCondLst>
                              <p:cond delay="1500"/>
                            </p:stCondLst>
                            <p:childTnLst>
                              <p:par>
                                <p:cTn id="27" presetID="22" presetClass="entr" presetSubtype="4" fill="hold" nodeType="after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wipe(down)">
                                      <p:cBhvr>
                                        <p:cTn id="29" dur="500"/>
                                        <p:tgtEl>
                                          <p:spTgt spid="55"/>
                                        </p:tgtEl>
                                      </p:cBhvr>
                                    </p:animEffect>
                                  </p:childTnLst>
                                </p:cTn>
                              </p:par>
                            </p:childTnLst>
                          </p:cTn>
                        </p:par>
                        <p:par>
                          <p:cTn id="30" fill="hold" nodeType="afterGroup">
                            <p:stCondLst>
                              <p:cond delay="2000"/>
                            </p:stCondLst>
                            <p:childTnLst>
                              <p:par>
                                <p:cTn id="31" presetID="23" presetClass="entr" presetSubtype="16" fill="hold" grpId="0" nodeType="afterEffect">
                                  <p:stCondLst>
                                    <p:cond delay="0"/>
                                  </p:stCondLst>
                                  <p:childTnLst>
                                    <p:set>
                                      <p:cBhvr>
                                        <p:cTn id="32" dur="1" fill="hold">
                                          <p:stCondLst>
                                            <p:cond delay="0"/>
                                          </p:stCondLst>
                                        </p:cTn>
                                        <p:tgtEl>
                                          <p:spTgt spid="57"/>
                                        </p:tgtEl>
                                        <p:attrNameLst>
                                          <p:attrName>style.visibility</p:attrName>
                                        </p:attrNameLst>
                                      </p:cBhvr>
                                      <p:to>
                                        <p:strVal val="visible"/>
                                      </p:to>
                                    </p:set>
                                    <p:anim calcmode="lin" valueType="num">
                                      <p:cBhvr>
                                        <p:cTn id="33" dur="500" fill="hold"/>
                                        <p:tgtEl>
                                          <p:spTgt spid="57"/>
                                        </p:tgtEl>
                                        <p:attrNameLst>
                                          <p:attrName>ppt_w</p:attrName>
                                        </p:attrNameLst>
                                      </p:cBhvr>
                                      <p:tavLst>
                                        <p:tav tm="0">
                                          <p:val>
                                            <p:fltVal val="0"/>
                                          </p:val>
                                        </p:tav>
                                        <p:tav tm="100000">
                                          <p:val>
                                            <p:strVal val="#ppt_w"/>
                                          </p:val>
                                        </p:tav>
                                      </p:tavLst>
                                    </p:anim>
                                    <p:anim calcmode="lin" valueType="num">
                                      <p:cBhvr>
                                        <p:cTn id="34" dur="500" fill="hold"/>
                                        <p:tgtEl>
                                          <p:spTgt spid="57"/>
                                        </p:tgtEl>
                                        <p:attrNameLst>
                                          <p:attrName>ppt_h</p:attrName>
                                        </p:attrNameLst>
                                      </p:cBhvr>
                                      <p:tavLst>
                                        <p:tav tm="0">
                                          <p:val>
                                            <p:fltVal val="0"/>
                                          </p:val>
                                        </p:tav>
                                        <p:tav tm="100000">
                                          <p:val>
                                            <p:strVal val="#ppt_h"/>
                                          </p:val>
                                        </p:tav>
                                      </p:tavLst>
                                    </p:anim>
                                  </p:childTnLst>
                                </p:cTn>
                              </p:par>
                            </p:childTnLst>
                          </p:cTn>
                        </p:par>
                        <p:par>
                          <p:cTn id="35" fill="hold" nodeType="afterGroup">
                            <p:stCondLst>
                              <p:cond delay="2500"/>
                            </p:stCondLst>
                            <p:childTnLst>
                              <p:par>
                                <p:cTn id="36" presetID="22" presetClass="entr" presetSubtype="4" fill="hold" grpId="0" nodeType="afterEffect">
                                  <p:stCondLst>
                                    <p:cond delay="0"/>
                                  </p:stCondLst>
                                  <p:childTnLst>
                                    <p:set>
                                      <p:cBhvr>
                                        <p:cTn id="37" dur="1" fill="hold">
                                          <p:stCondLst>
                                            <p:cond delay="0"/>
                                          </p:stCondLst>
                                        </p:cTn>
                                        <p:tgtEl>
                                          <p:spTgt spid="76"/>
                                        </p:tgtEl>
                                        <p:attrNameLst>
                                          <p:attrName>style.visibility</p:attrName>
                                        </p:attrNameLst>
                                      </p:cBhvr>
                                      <p:to>
                                        <p:strVal val="visible"/>
                                      </p:to>
                                    </p:set>
                                    <p:animEffect transition="in" filter="wipe(down)">
                                      <p:cBhvr>
                                        <p:cTn id="38" dur="1000"/>
                                        <p:tgtEl>
                                          <p:spTgt spid="76"/>
                                        </p:tgtEl>
                                      </p:cBhvr>
                                    </p:animEffect>
                                  </p:childTnLst>
                                </p:cTn>
                              </p:par>
                            </p:childTnLst>
                          </p:cTn>
                        </p:par>
                        <p:par>
                          <p:cTn id="39" fill="hold" nodeType="afterGroup">
                            <p:stCondLst>
                              <p:cond delay="3500"/>
                            </p:stCondLst>
                            <p:childTnLst>
                              <p:par>
                                <p:cTn id="40" presetID="22" presetClass="entr" presetSubtype="2" fill="hold" nodeType="after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wipe(right)">
                                      <p:cBhvr>
                                        <p:cTn id="42" dur="500"/>
                                        <p:tgtEl>
                                          <p:spTgt spid="54"/>
                                        </p:tgtEl>
                                      </p:cBhvr>
                                    </p:animEffect>
                                  </p:childTnLst>
                                </p:cTn>
                              </p:par>
                            </p:childTnLst>
                          </p:cTn>
                        </p:par>
                        <p:par>
                          <p:cTn id="43" fill="hold" nodeType="afterGroup">
                            <p:stCondLst>
                              <p:cond delay="4000"/>
                            </p:stCondLst>
                            <p:childTnLst>
                              <p:par>
                                <p:cTn id="44" presetID="22" presetClass="entr" presetSubtype="1" fill="hold" nodeType="afterEffect">
                                  <p:stCondLst>
                                    <p:cond delay="0"/>
                                  </p:stCondLst>
                                  <p:childTnLst>
                                    <p:set>
                                      <p:cBhvr>
                                        <p:cTn id="45" dur="1" fill="hold">
                                          <p:stCondLst>
                                            <p:cond delay="0"/>
                                          </p:stCondLst>
                                        </p:cTn>
                                        <p:tgtEl>
                                          <p:spTgt spid="61"/>
                                        </p:tgtEl>
                                        <p:attrNameLst>
                                          <p:attrName>style.visibility</p:attrName>
                                        </p:attrNameLst>
                                      </p:cBhvr>
                                      <p:to>
                                        <p:strVal val="visible"/>
                                      </p:to>
                                    </p:set>
                                    <p:animEffect transition="in" filter="wipe(up)">
                                      <p:cBhvr>
                                        <p:cTn id="46" dur="500"/>
                                        <p:tgtEl>
                                          <p:spTgt spid="6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65"/>
                                        </p:tgtEl>
                                        <p:attrNameLst>
                                          <p:attrName>style.visibility</p:attrName>
                                        </p:attrNameLst>
                                      </p:cBhvr>
                                      <p:to>
                                        <p:strVal val="visible"/>
                                      </p:to>
                                    </p:set>
                                    <p:anim calcmode="lin" valueType="num">
                                      <p:cBhvr>
                                        <p:cTn id="51" dur="500" fill="hold"/>
                                        <p:tgtEl>
                                          <p:spTgt spid="65"/>
                                        </p:tgtEl>
                                        <p:attrNameLst>
                                          <p:attrName>ppt_w</p:attrName>
                                        </p:attrNameLst>
                                      </p:cBhvr>
                                      <p:tavLst>
                                        <p:tav tm="0">
                                          <p:val>
                                            <p:fltVal val="0"/>
                                          </p:val>
                                        </p:tav>
                                        <p:tav tm="100000">
                                          <p:val>
                                            <p:strVal val="#ppt_w"/>
                                          </p:val>
                                        </p:tav>
                                      </p:tavLst>
                                    </p:anim>
                                    <p:anim calcmode="lin" valueType="num">
                                      <p:cBhvr>
                                        <p:cTn id="52" dur="500" fill="hold"/>
                                        <p:tgtEl>
                                          <p:spTgt spid="65"/>
                                        </p:tgtEl>
                                        <p:attrNameLst>
                                          <p:attrName>ppt_h</p:attrName>
                                        </p:attrNameLst>
                                      </p:cBhvr>
                                      <p:tavLst>
                                        <p:tav tm="0">
                                          <p:val>
                                            <p:fltVal val="0"/>
                                          </p:val>
                                        </p:tav>
                                        <p:tav tm="100000">
                                          <p:val>
                                            <p:strVal val="#ppt_h"/>
                                          </p:val>
                                        </p:tav>
                                      </p:tavLst>
                                    </p:anim>
                                  </p:childTnLst>
                                </p:cTn>
                              </p:par>
                            </p:childTnLst>
                          </p:cTn>
                        </p:par>
                        <p:par>
                          <p:cTn id="53" fill="hold" nodeType="afterGroup">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wipe(left)">
                                      <p:cBhvr>
                                        <p:cTn id="56" dur="500"/>
                                        <p:tgtEl>
                                          <p:spTgt spid="60"/>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59"/>
                                        </p:tgtEl>
                                        <p:attrNameLst>
                                          <p:attrName>style.visibility</p:attrName>
                                        </p:attrNameLst>
                                      </p:cBhvr>
                                      <p:to>
                                        <p:strVal val="visible"/>
                                      </p:to>
                                    </p:set>
                                    <p:animEffect transition="in" filter="wipe(left)">
                                      <p:cBhvr>
                                        <p:cTn id="59" dur="500"/>
                                        <p:tgtEl>
                                          <p:spTgt spid="59"/>
                                        </p:tgtEl>
                                      </p:cBhvr>
                                    </p:animEffect>
                                  </p:childTnLst>
                                </p:cTn>
                              </p:par>
                            </p:childTnLst>
                          </p:cTn>
                        </p:par>
                        <p:par>
                          <p:cTn id="60" fill="hold" nodeType="afterGroup">
                            <p:stCondLst>
                              <p:cond delay="1000"/>
                            </p:stCondLst>
                            <p:childTnLst>
                              <p:par>
                                <p:cTn id="61" presetID="22" presetClass="entr" presetSubtype="4" fill="hold" nodeType="afterEffect">
                                  <p:stCondLst>
                                    <p:cond delay="0"/>
                                  </p:stCondLst>
                                  <p:childTnLst>
                                    <p:set>
                                      <p:cBhvr>
                                        <p:cTn id="62" dur="1" fill="hold">
                                          <p:stCondLst>
                                            <p:cond delay="0"/>
                                          </p:stCondLst>
                                        </p:cTn>
                                        <p:tgtEl>
                                          <p:spTgt spid="75"/>
                                        </p:tgtEl>
                                        <p:attrNameLst>
                                          <p:attrName>style.visibility</p:attrName>
                                        </p:attrNameLst>
                                      </p:cBhvr>
                                      <p:to>
                                        <p:strVal val="visible"/>
                                      </p:to>
                                    </p:set>
                                    <p:animEffect transition="in" filter="wipe(down)">
                                      <p:cBhvr>
                                        <p:cTn id="63" dur="500"/>
                                        <p:tgtEl>
                                          <p:spTgt spid="75"/>
                                        </p:tgtEl>
                                      </p:cBhvr>
                                    </p:animEffect>
                                  </p:childTnLst>
                                </p:cTn>
                              </p:par>
                            </p:childTnLst>
                          </p:cTn>
                        </p:par>
                        <p:par>
                          <p:cTn id="64" fill="hold" nodeType="afterGroup">
                            <p:stCondLst>
                              <p:cond delay="1500"/>
                            </p:stCondLst>
                            <p:childTnLst>
                              <p:par>
                                <p:cTn id="65" presetID="23" presetClass="entr" presetSubtype="16" fill="hold" grpId="0" nodeType="afterEffect">
                                  <p:stCondLst>
                                    <p:cond delay="0"/>
                                  </p:stCondLst>
                                  <p:childTnLst>
                                    <p:set>
                                      <p:cBhvr>
                                        <p:cTn id="66" dur="1" fill="hold">
                                          <p:stCondLst>
                                            <p:cond delay="0"/>
                                          </p:stCondLst>
                                        </p:cTn>
                                        <p:tgtEl>
                                          <p:spTgt spid="56"/>
                                        </p:tgtEl>
                                        <p:attrNameLst>
                                          <p:attrName>style.visibility</p:attrName>
                                        </p:attrNameLst>
                                      </p:cBhvr>
                                      <p:to>
                                        <p:strVal val="visible"/>
                                      </p:to>
                                    </p:set>
                                    <p:anim calcmode="lin" valueType="num">
                                      <p:cBhvr>
                                        <p:cTn id="67" dur="500" fill="hold"/>
                                        <p:tgtEl>
                                          <p:spTgt spid="56"/>
                                        </p:tgtEl>
                                        <p:attrNameLst>
                                          <p:attrName>ppt_w</p:attrName>
                                        </p:attrNameLst>
                                      </p:cBhvr>
                                      <p:tavLst>
                                        <p:tav tm="0">
                                          <p:val>
                                            <p:fltVal val="0"/>
                                          </p:val>
                                        </p:tav>
                                        <p:tav tm="100000">
                                          <p:val>
                                            <p:strVal val="#ppt_w"/>
                                          </p:val>
                                        </p:tav>
                                      </p:tavLst>
                                    </p:anim>
                                    <p:anim calcmode="lin" valueType="num">
                                      <p:cBhvr>
                                        <p:cTn id="68" dur="500" fill="hold"/>
                                        <p:tgtEl>
                                          <p:spTgt spid="56"/>
                                        </p:tgtEl>
                                        <p:attrNameLst>
                                          <p:attrName>ppt_h</p:attrName>
                                        </p:attrNameLst>
                                      </p:cBhvr>
                                      <p:tavLst>
                                        <p:tav tm="0">
                                          <p:val>
                                            <p:fltVal val="0"/>
                                          </p:val>
                                        </p:tav>
                                        <p:tav tm="100000">
                                          <p:val>
                                            <p:strVal val="#ppt_h"/>
                                          </p:val>
                                        </p:tav>
                                      </p:tavLst>
                                    </p:anim>
                                  </p:childTnLst>
                                </p:cTn>
                              </p:par>
                            </p:childTnLst>
                          </p:cTn>
                        </p:par>
                        <p:par>
                          <p:cTn id="69" fill="hold" nodeType="afterGroup">
                            <p:stCondLst>
                              <p:cond delay="2000"/>
                            </p:stCondLst>
                            <p:childTnLst>
                              <p:par>
                                <p:cTn id="70" presetID="22" presetClass="entr" presetSubtype="4" fill="hold" grpId="0" nodeType="afterEffect">
                                  <p:stCondLst>
                                    <p:cond delay="0"/>
                                  </p:stCondLst>
                                  <p:childTnLst>
                                    <p:set>
                                      <p:cBhvr>
                                        <p:cTn id="71" dur="1" fill="hold">
                                          <p:stCondLst>
                                            <p:cond delay="0"/>
                                          </p:stCondLst>
                                        </p:cTn>
                                        <p:tgtEl>
                                          <p:spTgt spid="77"/>
                                        </p:tgtEl>
                                        <p:attrNameLst>
                                          <p:attrName>style.visibility</p:attrName>
                                        </p:attrNameLst>
                                      </p:cBhvr>
                                      <p:to>
                                        <p:strVal val="visible"/>
                                      </p:to>
                                    </p:set>
                                    <p:animEffect transition="in" filter="wipe(down)">
                                      <p:cBhvr>
                                        <p:cTn id="72" dur="1000"/>
                                        <p:tgtEl>
                                          <p:spTgt spid="77"/>
                                        </p:tgtEl>
                                      </p:cBhvr>
                                    </p:animEffect>
                                  </p:childTnLst>
                                </p:cTn>
                              </p:par>
                            </p:childTnLst>
                          </p:cTn>
                        </p:par>
                        <p:par>
                          <p:cTn id="73" fill="hold" nodeType="afterGroup">
                            <p:stCondLst>
                              <p:cond delay="3000"/>
                            </p:stCondLst>
                            <p:childTnLst>
                              <p:par>
                                <p:cTn id="74" presetID="22" presetClass="entr" presetSubtype="2" fill="hold" nodeType="afterEffect">
                                  <p:stCondLst>
                                    <p:cond delay="0"/>
                                  </p:stCondLst>
                                  <p:childTnLst>
                                    <p:set>
                                      <p:cBhvr>
                                        <p:cTn id="75" dur="1" fill="hold">
                                          <p:stCondLst>
                                            <p:cond delay="0"/>
                                          </p:stCondLst>
                                        </p:cTn>
                                        <p:tgtEl>
                                          <p:spTgt spid="62"/>
                                        </p:tgtEl>
                                        <p:attrNameLst>
                                          <p:attrName>style.visibility</p:attrName>
                                        </p:attrNameLst>
                                      </p:cBhvr>
                                      <p:to>
                                        <p:strVal val="visible"/>
                                      </p:to>
                                    </p:set>
                                    <p:animEffect transition="in" filter="wipe(right)">
                                      <p:cBhvr>
                                        <p:cTn id="76" dur="500"/>
                                        <p:tgtEl>
                                          <p:spTgt spid="62"/>
                                        </p:tgtEl>
                                      </p:cBhvr>
                                    </p:animEffect>
                                  </p:childTnLst>
                                </p:cTn>
                              </p:par>
                            </p:childTnLst>
                          </p:cTn>
                        </p:par>
                        <p:par>
                          <p:cTn id="77" fill="hold" nodeType="afterGroup">
                            <p:stCondLst>
                              <p:cond delay="3500"/>
                            </p:stCondLst>
                            <p:childTnLst>
                              <p:par>
                                <p:cTn id="78" presetID="22" presetClass="entr" presetSubtype="1" fill="hold" nodeType="afterEffect">
                                  <p:stCondLst>
                                    <p:cond delay="0"/>
                                  </p:stCondLst>
                                  <p:childTnLst>
                                    <p:set>
                                      <p:cBhvr>
                                        <p:cTn id="79" dur="1" fill="hold">
                                          <p:stCondLst>
                                            <p:cond delay="0"/>
                                          </p:stCondLst>
                                        </p:cTn>
                                        <p:tgtEl>
                                          <p:spTgt spid="53"/>
                                        </p:tgtEl>
                                        <p:attrNameLst>
                                          <p:attrName>style.visibility</p:attrName>
                                        </p:attrNameLst>
                                      </p:cBhvr>
                                      <p:to>
                                        <p:strVal val="visible"/>
                                      </p:to>
                                    </p:set>
                                    <p:animEffect transition="in" filter="wipe(up)">
                                      <p:cBhvr>
                                        <p:cTn id="80" dur="500"/>
                                        <p:tgtEl>
                                          <p:spTgt spid="53"/>
                                        </p:tgtEl>
                                      </p:cBhvr>
                                    </p:animEffect>
                                  </p:childTnLst>
                                </p:cTn>
                              </p:par>
                            </p:childTnLst>
                          </p:cTn>
                        </p:par>
                        <p:par>
                          <p:cTn id="81" fill="hold" nodeType="afterGroup">
                            <p:stCondLst>
                              <p:cond delay="4000"/>
                            </p:stCondLst>
                            <p:childTnLst>
                              <p:par>
                                <p:cTn id="82" presetID="22" presetClass="entr" presetSubtype="1" fill="hold" grpId="0" nodeType="afterEffect">
                                  <p:stCondLst>
                                    <p:cond delay="0"/>
                                  </p:stCondLst>
                                  <p:childTnLst>
                                    <p:set>
                                      <p:cBhvr>
                                        <p:cTn id="83" dur="1" fill="hold">
                                          <p:stCondLst>
                                            <p:cond delay="0"/>
                                          </p:stCondLst>
                                        </p:cTn>
                                        <p:tgtEl>
                                          <p:spTgt spid="64"/>
                                        </p:tgtEl>
                                        <p:attrNameLst>
                                          <p:attrName>style.visibility</p:attrName>
                                        </p:attrNameLst>
                                      </p:cBhvr>
                                      <p:to>
                                        <p:strVal val="visible"/>
                                      </p:to>
                                    </p:set>
                                    <p:animEffect transition="in" filter="wipe(up)">
                                      <p:cBhvr>
                                        <p:cTn id="84" dur="500"/>
                                        <p:tgtEl>
                                          <p:spTgt spid="64"/>
                                        </p:tgtEl>
                                      </p:cBhvr>
                                    </p:animEffect>
                                  </p:childTnLst>
                                </p:cTn>
                              </p:par>
                              <p:par>
                                <p:cTn id="85" presetID="22" presetClass="entr" presetSubtype="8" fill="hold" grpId="0" nodeType="withEffect">
                                  <p:stCondLst>
                                    <p:cond delay="0"/>
                                  </p:stCondLst>
                                  <p:childTnLst>
                                    <p:set>
                                      <p:cBhvr>
                                        <p:cTn id="86" dur="1" fill="hold">
                                          <p:stCondLst>
                                            <p:cond delay="0"/>
                                          </p:stCondLst>
                                        </p:cTn>
                                        <p:tgtEl>
                                          <p:spTgt spid="63"/>
                                        </p:tgtEl>
                                        <p:attrNameLst>
                                          <p:attrName>style.visibility</p:attrName>
                                        </p:attrNameLst>
                                      </p:cBhvr>
                                      <p:to>
                                        <p:strVal val="visible"/>
                                      </p:to>
                                    </p:set>
                                    <p:animEffect transition="in" filter="wipe(left)">
                                      <p:cBhvr>
                                        <p:cTn id="87" dur="500"/>
                                        <p:tgtEl>
                                          <p:spTgt spid="63"/>
                                        </p:tgtEl>
                                      </p:cBhvr>
                                    </p:animEffect>
                                  </p:childTnLst>
                                </p:cTn>
                              </p:par>
                            </p:childTnLst>
                          </p:cTn>
                        </p:par>
                        <p:par>
                          <p:cTn id="88" fill="hold" nodeType="afterGroup">
                            <p:stCondLst>
                              <p:cond delay="4500"/>
                            </p:stCondLst>
                            <p:childTnLst>
                              <p:par>
                                <p:cTn id="89" presetID="23" presetClass="entr" presetSubtype="16" fill="hold" grpId="0" nodeType="afterEffect">
                                  <p:stCondLst>
                                    <p:cond delay="0"/>
                                  </p:stCondLst>
                                  <p:childTnLst>
                                    <p:set>
                                      <p:cBhvr>
                                        <p:cTn id="90" dur="1" fill="hold">
                                          <p:stCondLst>
                                            <p:cond delay="0"/>
                                          </p:stCondLst>
                                        </p:cTn>
                                        <p:tgtEl>
                                          <p:spTgt spid="66"/>
                                        </p:tgtEl>
                                        <p:attrNameLst>
                                          <p:attrName>style.visibility</p:attrName>
                                        </p:attrNameLst>
                                      </p:cBhvr>
                                      <p:to>
                                        <p:strVal val="visible"/>
                                      </p:to>
                                    </p:set>
                                    <p:anim calcmode="lin" valueType="num">
                                      <p:cBhvr>
                                        <p:cTn id="91" dur="500" fill="hold"/>
                                        <p:tgtEl>
                                          <p:spTgt spid="66"/>
                                        </p:tgtEl>
                                        <p:attrNameLst>
                                          <p:attrName>ppt_w</p:attrName>
                                        </p:attrNameLst>
                                      </p:cBhvr>
                                      <p:tavLst>
                                        <p:tav tm="0">
                                          <p:val>
                                            <p:fltVal val="0"/>
                                          </p:val>
                                        </p:tav>
                                        <p:tav tm="100000">
                                          <p:val>
                                            <p:strVal val="#ppt_w"/>
                                          </p:val>
                                        </p:tav>
                                      </p:tavLst>
                                    </p:anim>
                                    <p:anim calcmode="lin" valueType="num">
                                      <p:cBhvr>
                                        <p:cTn id="92" dur="500" fill="hold"/>
                                        <p:tgtEl>
                                          <p:spTgt spid="66"/>
                                        </p:tgtEl>
                                        <p:attrNameLst>
                                          <p:attrName>ppt_h</p:attrName>
                                        </p:attrNameLst>
                                      </p:cBhvr>
                                      <p:tavLst>
                                        <p:tav tm="0">
                                          <p:val>
                                            <p:fltVal val="0"/>
                                          </p:val>
                                        </p:tav>
                                        <p:tav tm="100000">
                                          <p:val>
                                            <p:strVal val="#ppt_h"/>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3" presetClass="entr" presetSubtype="16" fill="hold" grpId="0" nodeType="clickEffect">
                                  <p:stCondLst>
                                    <p:cond delay="0"/>
                                  </p:stCondLst>
                                  <p:childTnLst>
                                    <p:set>
                                      <p:cBhvr>
                                        <p:cTn id="96" dur="1" fill="hold">
                                          <p:stCondLst>
                                            <p:cond delay="0"/>
                                          </p:stCondLst>
                                        </p:cTn>
                                        <p:tgtEl>
                                          <p:spTgt spid="58"/>
                                        </p:tgtEl>
                                        <p:attrNameLst>
                                          <p:attrName>style.visibility</p:attrName>
                                        </p:attrNameLst>
                                      </p:cBhvr>
                                      <p:to>
                                        <p:strVal val="visible"/>
                                      </p:to>
                                    </p:set>
                                    <p:anim calcmode="lin" valueType="num">
                                      <p:cBhvr>
                                        <p:cTn id="97" dur="500" fill="hold"/>
                                        <p:tgtEl>
                                          <p:spTgt spid="58"/>
                                        </p:tgtEl>
                                        <p:attrNameLst>
                                          <p:attrName>ppt_w</p:attrName>
                                        </p:attrNameLst>
                                      </p:cBhvr>
                                      <p:tavLst>
                                        <p:tav tm="0">
                                          <p:val>
                                            <p:fltVal val="0"/>
                                          </p:val>
                                        </p:tav>
                                        <p:tav tm="100000">
                                          <p:val>
                                            <p:strVal val="#ppt_w"/>
                                          </p:val>
                                        </p:tav>
                                      </p:tavLst>
                                    </p:anim>
                                    <p:anim calcmode="lin" valueType="num">
                                      <p:cBhvr>
                                        <p:cTn id="98" dur="500" fill="hold"/>
                                        <p:tgtEl>
                                          <p:spTgt spid="58"/>
                                        </p:tgtEl>
                                        <p:attrNameLst>
                                          <p:attrName>ppt_h</p:attrName>
                                        </p:attrNameLst>
                                      </p:cBhvr>
                                      <p:tavLst>
                                        <p:tav tm="0">
                                          <p:val>
                                            <p:fltVal val="0"/>
                                          </p:val>
                                        </p:tav>
                                        <p:tav tm="100000">
                                          <p:val>
                                            <p:strVal val="#ppt_h"/>
                                          </p:val>
                                        </p:tav>
                                      </p:tavLst>
                                    </p:anim>
                                  </p:childTnLst>
                                </p:cTn>
                              </p:par>
                            </p:childTnLst>
                          </p:cTn>
                        </p:par>
                        <p:par>
                          <p:cTn id="99" fill="hold" nodeType="afterGroup">
                            <p:stCondLst>
                              <p:cond delay="500"/>
                            </p:stCondLst>
                            <p:childTnLst>
                              <p:par>
                                <p:cTn id="100" presetID="23" presetClass="entr" presetSubtype="16" fill="hold" nodeType="afterEffect">
                                  <p:stCondLst>
                                    <p:cond delay="0"/>
                                  </p:stCondLst>
                                  <p:childTnLst>
                                    <p:set>
                                      <p:cBhvr>
                                        <p:cTn id="101" dur="1" fill="hold">
                                          <p:stCondLst>
                                            <p:cond delay="0"/>
                                          </p:stCondLst>
                                        </p:cTn>
                                        <p:tgtEl>
                                          <p:spTgt spid="22"/>
                                        </p:tgtEl>
                                        <p:attrNameLst>
                                          <p:attrName>style.visibility</p:attrName>
                                        </p:attrNameLst>
                                      </p:cBhvr>
                                      <p:to>
                                        <p:strVal val="visible"/>
                                      </p:to>
                                    </p:set>
                                    <p:anim calcmode="lin" valueType="num">
                                      <p:cBhvr>
                                        <p:cTn id="102" dur="500" fill="hold"/>
                                        <p:tgtEl>
                                          <p:spTgt spid="22"/>
                                        </p:tgtEl>
                                        <p:attrNameLst>
                                          <p:attrName>ppt_w</p:attrName>
                                        </p:attrNameLst>
                                      </p:cBhvr>
                                      <p:tavLst>
                                        <p:tav tm="0">
                                          <p:val>
                                            <p:fltVal val="0"/>
                                          </p:val>
                                        </p:tav>
                                        <p:tav tm="100000">
                                          <p:val>
                                            <p:strVal val="#ppt_w"/>
                                          </p:val>
                                        </p:tav>
                                      </p:tavLst>
                                    </p:anim>
                                    <p:anim calcmode="lin" valueType="num">
                                      <p:cBhvr>
                                        <p:cTn id="103" dur="500" fill="hold"/>
                                        <p:tgtEl>
                                          <p:spTgt spid="22"/>
                                        </p:tgtEl>
                                        <p:attrNameLst>
                                          <p:attrName>ppt_h</p:attrName>
                                        </p:attrNameLst>
                                      </p:cBhvr>
                                      <p:tavLst>
                                        <p:tav tm="0">
                                          <p:val>
                                            <p:fltVal val="0"/>
                                          </p:val>
                                        </p:tav>
                                        <p:tav tm="100000">
                                          <p:val>
                                            <p:strVal val="#ppt_h"/>
                                          </p:val>
                                        </p:tav>
                                      </p:tavLst>
                                    </p:anim>
                                  </p:childTnLst>
                                </p:cTn>
                              </p:par>
                              <p:par>
                                <p:cTn id="104" presetID="23" presetClass="entr" presetSubtype="16" fill="hold" nodeType="withEffect">
                                  <p:stCondLst>
                                    <p:cond delay="0"/>
                                  </p:stCondLst>
                                  <p:childTnLst>
                                    <p:set>
                                      <p:cBhvr>
                                        <p:cTn id="105" dur="1" fill="hold">
                                          <p:stCondLst>
                                            <p:cond delay="0"/>
                                          </p:stCondLst>
                                        </p:cTn>
                                        <p:tgtEl>
                                          <p:spTgt spid="19"/>
                                        </p:tgtEl>
                                        <p:attrNameLst>
                                          <p:attrName>style.visibility</p:attrName>
                                        </p:attrNameLst>
                                      </p:cBhvr>
                                      <p:to>
                                        <p:strVal val="visible"/>
                                      </p:to>
                                    </p:set>
                                    <p:anim calcmode="lin" valueType="num">
                                      <p:cBhvr>
                                        <p:cTn id="106" dur="500" fill="hold"/>
                                        <p:tgtEl>
                                          <p:spTgt spid="19"/>
                                        </p:tgtEl>
                                        <p:attrNameLst>
                                          <p:attrName>ppt_w</p:attrName>
                                        </p:attrNameLst>
                                      </p:cBhvr>
                                      <p:tavLst>
                                        <p:tav tm="0">
                                          <p:val>
                                            <p:fltVal val="0"/>
                                          </p:val>
                                        </p:tav>
                                        <p:tav tm="100000">
                                          <p:val>
                                            <p:strVal val="#ppt_w"/>
                                          </p:val>
                                        </p:tav>
                                      </p:tavLst>
                                    </p:anim>
                                    <p:anim calcmode="lin" valueType="num">
                                      <p:cBhvr>
                                        <p:cTn id="107" dur="500" fill="hold"/>
                                        <p:tgtEl>
                                          <p:spTgt spid="19"/>
                                        </p:tgtEl>
                                        <p:attrNameLst>
                                          <p:attrName>ppt_h</p:attrName>
                                        </p:attrNameLst>
                                      </p:cBhvr>
                                      <p:tavLst>
                                        <p:tav tm="0">
                                          <p:val>
                                            <p:fltVal val="0"/>
                                          </p:val>
                                        </p:tav>
                                        <p:tav tm="100000">
                                          <p:val>
                                            <p:strVal val="#ppt_h"/>
                                          </p:val>
                                        </p:tav>
                                      </p:tavLst>
                                    </p:anim>
                                  </p:childTnLst>
                                </p:cTn>
                              </p:par>
                            </p:childTnLst>
                          </p:cTn>
                        </p:par>
                        <p:par>
                          <p:cTn id="108" fill="hold" nodeType="afterGroup">
                            <p:stCondLst>
                              <p:cond delay="1000"/>
                            </p:stCondLst>
                            <p:childTnLst>
                              <p:par>
                                <p:cTn id="109" presetID="22" presetClass="entr" presetSubtype="1" fill="hold" nodeType="afterEffect">
                                  <p:stCondLst>
                                    <p:cond delay="0"/>
                                  </p:stCondLst>
                                  <p:childTnLst>
                                    <p:set>
                                      <p:cBhvr>
                                        <p:cTn id="110" dur="1" fill="hold">
                                          <p:stCondLst>
                                            <p:cond delay="0"/>
                                          </p:stCondLst>
                                        </p:cTn>
                                        <p:tgtEl>
                                          <p:spTgt spid="40"/>
                                        </p:tgtEl>
                                        <p:attrNameLst>
                                          <p:attrName>style.visibility</p:attrName>
                                        </p:attrNameLst>
                                      </p:cBhvr>
                                      <p:to>
                                        <p:strVal val="visible"/>
                                      </p:to>
                                    </p:set>
                                    <p:animEffect transition="in" filter="wipe(up)">
                                      <p:cBhvr>
                                        <p:cTn id="111" dur="500"/>
                                        <p:tgtEl>
                                          <p:spTgt spid="40"/>
                                        </p:tgtEl>
                                      </p:cBhvr>
                                    </p:animEffect>
                                  </p:childTnLst>
                                </p:cTn>
                              </p:par>
                            </p:childTnLst>
                          </p:cTn>
                        </p:par>
                        <p:par>
                          <p:cTn id="112" fill="hold" nodeType="afterGroup">
                            <p:stCondLst>
                              <p:cond delay="1500"/>
                            </p:stCondLst>
                            <p:childTnLst>
                              <p:par>
                                <p:cTn id="113" presetID="23" presetClass="entr" presetSubtype="16" fill="hold" grpId="0" nodeType="afterEffect">
                                  <p:stCondLst>
                                    <p:cond delay="0"/>
                                  </p:stCondLst>
                                  <p:childTnLst>
                                    <p:set>
                                      <p:cBhvr>
                                        <p:cTn id="114" dur="1" fill="hold">
                                          <p:stCondLst>
                                            <p:cond delay="0"/>
                                          </p:stCondLst>
                                        </p:cTn>
                                        <p:tgtEl>
                                          <p:spTgt spid="26"/>
                                        </p:tgtEl>
                                        <p:attrNameLst>
                                          <p:attrName>style.visibility</p:attrName>
                                        </p:attrNameLst>
                                      </p:cBhvr>
                                      <p:to>
                                        <p:strVal val="visible"/>
                                      </p:to>
                                    </p:set>
                                    <p:anim calcmode="lin" valueType="num">
                                      <p:cBhvr>
                                        <p:cTn id="115" dur="500" fill="hold"/>
                                        <p:tgtEl>
                                          <p:spTgt spid="26"/>
                                        </p:tgtEl>
                                        <p:attrNameLst>
                                          <p:attrName>ppt_w</p:attrName>
                                        </p:attrNameLst>
                                      </p:cBhvr>
                                      <p:tavLst>
                                        <p:tav tm="0">
                                          <p:val>
                                            <p:fltVal val="0"/>
                                          </p:val>
                                        </p:tav>
                                        <p:tav tm="100000">
                                          <p:val>
                                            <p:strVal val="#ppt_w"/>
                                          </p:val>
                                        </p:tav>
                                      </p:tavLst>
                                    </p:anim>
                                    <p:anim calcmode="lin" valueType="num">
                                      <p:cBhvr>
                                        <p:cTn id="116" dur="500" fill="hold"/>
                                        <p:tgtEl>
                                          <p:spTgt spid="26"/>
                                        </p:tgtEl>
                                        <p:attrNameLst>
                                          <p:attrName>ppt_h</p:attrName>
                                        </p:attrNameLst>
                                      </p:cBhvr>
                                      <p:tavLst>
                                        <p:tav tm="0">
                                          <p:val>
                                            <p:fltVal val="0"/>
                                          </p:val>
                                        </p:tav>
                                        <p:tav tm="100000">
                                          <p:val>
                                            <p:strVal val="#ppt_h"/>
                                          </p:val>
                                        </p:tav>
                                      </p:tavLst>
                                    </p:anim>
                                  </p:childTnLst>
                                </p:cTn>
                              </p:par>
                            </p:childTnLst>
                          </p:cTn>
                        </p:par>
                        <p:par>
                          <p:cTn id="117" fill="hold" nodeType="afterGroup">
                            <p:stCondLst>
                              <p:cond delay="2000"/>
                            </p:stCondLst>
                            <p:childTnLst>
                              <p:par>
                                <p:cTn id="118" presetID="22" presetClass="entr" presetSubtype="4" fill="hold" nodeType="afterEffect">
                                  <p:stCondLst>
                                    <p:cond delay="0"/>
                                  </p:stCondLst>
                                  <p:childTnLst>
                                    <p:set>
                                      <p:cBhvr>
                                        <p:cTn id="119" dur="1" fill="hold">
                                          <p:stCondLst>
                                            <p:cond delay="0"/>
                                          </p:stCondLst>
                                        </p:cTn>
                                        <p:tgtEl>
                                          <p:spTgt spid="44"/>
                                        </p:tgtEl>
                                        <p:attrNameLst>
                                          <p:attrName>style.visibility</p:attrName>
                                        </p:attrNameLst>
                                      </p:cBhvr>
                                      <p:to>
                                        <p:strVal val="visible"/>
                                      </p:to>
                                    </p:set>
                                    <p:animEffect transition="in" filter="wipe(down)">
                                      <p:cBhvr>
                                        <p:cTn id="120" dur="500"/>
                                        <p:tgtEl>
                                          <p:spTgt spid="44"/>
                                        </p:tgtEl>
                                      </p:cBhvr>
                                    </p:animEffect>
                                  </p:childTnLst>
                                </p:cTn>
                              </p:par>
                            </p:childTnLst>
                          </p:cTn>
                        </p:par>
                        <p:par>
                          <p:cTn id="121" fill="hold" nodeType="afterGroup">
                            <p:stCondLst>
                              <p:cond delay="2500"/>
                            </p:stCondLst>
                            <p:childTnLst>
                              <p:par>
                                <p:cTn id="122" presetID="23" presetClass="entr" presetSubtype="16" fill="hold" grpId="0" nodeType="afterEffect">
                                  <p:stCondLst>
                                    <p:cond delay="0"/>
                                  </p:stCondLst>
                                  <p:childTnLst>
                                    <p:set>
                                      <p:cBhvr>
                                        <p:cTn id="123" dur="1" fill="hold">
                                          <p:stCondLst>
                                            <p:cond delay="0"/>
                                          </p:stCondLst>
                                        </p:cTn>
                                        <p:tgtEl>
                                          <p:spTgt spid="46"/>
                                        </p:tgtEl>
                                        <p:attrNameLst>
                                          <p:attrName>style.visibility</p:attrName>
                                        </p:attrNameLst>
                                      </p:cBhvr>
                                      <p:to>
                                        <p:strVal val="visible"/>
                                      </p:to>
                                    </p:set>
                                    <p:anim calcmode="lin" valueType="num">
                                      <p:cBhvr>
                                        <p:cTn id="124" dur="500" fill="hold"/>
                                        <p:tgtEl>
                                          <p:spTgt spid="46"/>
                                        </p:tgtEl>
                                        <p:attrNameLst>
                                          <p:attrName>ppt_w</p:attrName>
                                        </p:attrNameLst>
                                      </p:cBhvr>
                                      <p:tavLst>
                                        <p:tav tm="0">
                                          <p:val>
                                            <p:fltVal val="0"/>
                                          </p:val>
                                        </p:tav>
                                        <p:tav tm="100000">
                                          <p:val>
                                            <p:strVal val="#ppt_w"/>
                                          </p:val>
                                        </p:tav>
                                      </p:tavLst>
                                    </p:anim>
                                    <p:anim calcmode="lin" valueType="num">
                                      <p:cBhvr>
                                        <p:cTn id="125" dur="500" fill="hold"/>
                                        <p:tgtEl>
                                          <p:spTgt spid="46"/>
                                        </p:tgtEl>
                                        <p:attrNameLst>
                                          <p:attrName>ppt_h</p:attrName>
                                        </p:attrNameLst>
                                      </p:cBhvr>
                                      <p:tavLst>
                                        <p:tav tm="0">
                                          <p:val>
                                            <p:fltVal val="0"/>
                                          </p:val>
                                        </p:tav>
                                        <p:tav tm="100000">
                                          <p:val>
                                            <p:strVal val="#ppt_h"/>
                                          </p:val>
                                        </p:tav>
                                      </p:tavLst>
                                    </p:anim>
                                  </p:childTnLst>
                                </p:cTn>
                              </p:par>
                            </p:childTnLst>
                          </p:cTn>
                        </p:par>
                        <p:par>
                          <p:cTn id="126" fill="hold" nodeType="afterGroup">
                            <p:stCondLst>
                              <p:cond delay="3000"/>
                            </p:stCondLst>
                            <p:childTnLst>
                              <p:par>
                                <p:cTn id="127" presetID="22" presetClass="entr" presetSubtype="4" fill="hold" grpId="0" nodeType="afterEffect">
                                  <p:stCondLst>
                                    <p:cond delay="0"/>
                                  </p:stCondLst>
                                  <p:childTnLst>
                                    <p:set>
                                      <p:cBhvr>
                                        <p:cTn id="128" dur="1" fill="hold">
                                          <p:stCondLst>
                                            <p:cond delay="0"/>
                                          </p:stCondLst>
                                        </p:cTn>
                                        <p:tgtEl>
                                          <p:spTgt spid="82"/>
                                        </p:tgtEl>
                                        <p:attrNameLst>
                                          <p:attrName>style.visibility</p:attrName>
                                        </p:attrNameLst>
                                      </p:cBhvr>
                                      <p:to>
                                        <p:strVal val="visible"/>
                                      </p:to>
                                    </p:set>
                                    <p:animEffect transition="in" filter="wipe(down)">
                                      <p:cBhvr>
                                        <p:cTn id="129" dur="1000"/>
                                        <p:tgtEl>
                                          <p:spTgt spid="82"/>
                                        </p:tgtEl>
                                      </p:cBhvr>
                                    </p:animEffect>
                                  </p:childTnLst>
                                </p:cTn>
                              </p:par>
                            </p:childTnLst>
                          </p:cTn>
                        </p:par>
                        <p:par>
                          <p:cTn id="130" fill="hold" nodeType="afterGroup">
                            <p:stCondLst>
                              <p:cond delay="4000"/>
                            </p:stCondLst>
                            <p:childTnLst>
                              <p:par>
                                <p:cTn id="131" presetID="22" presetClass="entr" presetSubtype="2" fill="hold" nodeType="afterEffect">
                                  <p:stCondLst>
                                    <p:cond delay="0"/>
                                  </p:stCondLst>
                                  <p:childTnLst>
                                    <p:set>
                                      <p:cBhvr>
                                        <p:cTn id="132" dur="1" fill="hold">
                                          <p:stCondLst>
                                            <p:cond delay="0"/>
                                          </p:stCondLst>
                                        </p:cTn>
                                        <p:tgtEl>
                                          <p:spTgt spid="68"/>
                                        </p:tgtEl>
                                        <p:attrNameLst>
                                          <p:attrName>style.visibility</p:attrName>
                                        </p:attrNameLst>
                                      </p:cBhvr>
                                      <p:to>
                                        <p:strVal val="visible"/>
                                      </p:to>
                                    </p:set>
                                    <p:animEffect transition="in" filter="wipe(right)">
                                      <p:cBhvr>
                                        <p:cTn id="133" dur="500"/>
                                        <p:tgtEl>
                                          <p:spTgt spid="68"/>
                                        </p:tgtEl>
                                      </p:cBhvr>
                                    </p:animEffect>
                                  </p:childTnLst>
                                </p:cTn>
                              </p:par>
                            </p:childTnLst>
                          </p:cTn>
                        </p:par>
                        <p:par>
                          <p:cTn id="134" fill="hold" nodeType="afterGroup">
                            <p:stCondLst>
                              <p:cond delay="4500"/>
                            </p:stCondLst>
                            <p:childTnLst>
                              <p:par>
                                <p:cTn id="135" presetID="22" presetClass="entr" presetSubtype="1" fill="hold" nodeType="afterEffect">
                                  <p:stCondLst>
                                    <p:cond delay="0"/>
                                  </p:stCondLst>
                                  <p:childTnLst>
                                    <p:set>
                                      <p:cBhvr>
                                        <p:cTn id="136" dur="1" fill="hold">
                                          <p:stCondLst>
                                            <p:cond delay="0"/>
                                          </p:stCondLst>
                                        </p:cTn>
                                        <p:tgtEl>
                                          <p:spTgt spid="42"/>
                                        </p:tgtEl>
                                        <p:attrNameLst>
                                          <p:attrName>style.visibility</p:attrName>
                                        </p:attrNameLst>
                                      </p:cBhvr>
                                      <p:to>
                                        <p:strVal val="visible"/>
                                      </p:to>
                                    </p:set>
                                    <p:animEffect transition="in" filter="wipe(up)">
                                      <p:cBhvr>
                                        <p:cTn id="137" dur="500"/>
                                        <p:tgtEl>
                                          <p:spTgt spid="42"/>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3" presetClass="entr" presetSubtype="16" fill="hold" grpId="0" nodeType="clickEffect">
                                  <p:stCondLst>
                                    <p:cond delay="0"/>
                                  </p:stCondLst>
                                  <p:childTnLst>
                                    <p:set>
                                      <p:cBhvr>
                                        <p:cTn id="141" dur="1" fill="hold">
                                          <p:stCondLst>
                                            <p:cond delay="0"/>
                                          </p:stCondLst>
                                        </p:cTn>
                                        <p:tgtEl>
                                          <p:spTgt spid="70"/>
                                        </p:tgtEl>
                                        <p:attrNameLst>
                                          <p:attrName>style.visibility</p:attrName>
                                        </p:attrNameLst>
                                      </p:cBhvr>
                                      <p:to>
                                        <p:strVal val="visible"/>
                                      </p:to>
                                    </p:set>
                                    <p:anim calcmode="lin" valueType="num">
                                      <p:cBhvr>
                                        <p:cTn id="142" dur="500" fill="hold"/>
                                        <p:tgtEl>
                                          <p:spTgt spid="70"/>
                                        </p:tgtEl>
                                        <p:attrNameLst>
                                          <p:attrName>ppt_w</p:attrName>
                                        </p:attrNameLst>
                                      </p:cBhvr>
                                      <p:tavLst>
                                        <p:tav tm="0">
                                          <p:val>
                                            <p:fltVal val="0"/>
                                          </p:val>
                                        </p:tav>
                                        <p:tav tm="100000">
                                          <p:val>
                                            <p:strVal val="#ppt_w"/>
                                          </p:val>
                                        </p:tav>
                                      </p:tavLst>
                                    </p:anim>
                                    <p:anim calcmode="lin" valueType="num">
                                      <p:cBhvr>
                                        <p:cTn id="143" dur="500" fill="hold"/>
                                        <p:tgtEl>
                                          <p:spTgt spid="70"/>
                                        </p:tgtEl>
                                        <p:attrNameLst>
                                          <p:attrName>ppt_h</p:attrName>
                                        </p:attrNameLst>
                                      </p:cBhvr>
                                      <p:tavLst>
                                        <p:tav tm="0">
                                          <p:val>
                                            <p:fltVal val="0"/>
                                          </p:val>
                                        </p:tav>
                                        <p:tav tm="100000">
                                          <p:val>
                                            <p:strVal val="#ppt_h"/>
                                          </p:val>
                                        </p:tav>
                                      </p:tavLst>
                                    </p:anim>
                                  </p:childTnLst>
                                </p:cTn>
                              </p:par>
                            </p:childTnLst>
                          </p:cTn>
                        </p:par>
                        <p:par>
                          <p:cTn id="144" fill="hold" nodeType="afterGroup">
                            <p:stCondLst>
                              <p:cond delay="500"/>
                            </p:stCondLst>
                            <p:childTnLst>
                              <p:par>
                                <p:cTn id="145" presetID="22" presetClass="entr" presetSubtype="2" fill="hold" grpId="0" nodeType="afterEffect">
                                  <p:stCondLst>
                                    <p:cond delay="0"/>
                                  </p:stCondLst>
                                  <p:childTnLst>
                                    <p:set>
                                      <p:cBhvr>
                                        <p:cTn id="146" dur="1" fill="hold">
                                          <p:stCondLst>
                                            <p:cond delay="0"/>
                                          </p:stCondLst>
                                        </p:cTn>
                                        <p:tgtEl>
                                          <p:spTgt spid="73"/>
                                        </p:tgtEl>
                                        <p:attrNameLst>
                                          <p:attrName>style.visibility</p:attrName>
                                        </p:attrNameLst>
                                      </p:cBhvr>
                                      <p:to>
                                        <p:strVal val="visible"/>
                                      </p:to>
                                    </p:set>
                                    <p:animEffect transition="in" filter="wipe(right)">
                                      <p:cBhvr>
                                        <p:cTn id="147" dur="500"/>
                                        <p:tgtEl>
                                          <p:spTgt spid="73"/>
                                        </p:tgtEl>
                                      </p:cBhvr>
                                    </p:animEffect>
                                  </p:childTnLst>
                                </p:cTn>
                              </p:par>
                              <p:par>
                                <p:cTn id="148" presetID="22" presetClass="entr" presetSubtype="2" fill="hold" grpId="0" nodeType="withEffect">
                                  <p:stCondLst>
                                    <p:cond delay="0"/>
                                  </p:stCondLst>
                                  <p:childTnLst>
                                    <p:set>
                                      <p:cBhvr>
                                        <p:cTn id="149" dur="1" fill="hold">
                                          <p:stCondLst>
                                            <p:cond delay="0"/>
                                          </p:stCondLst>
                                        </p:cTn>
                                        <p:tgtEl>
                                          <p:spTgt spid="74"/>
                                        </p:tgtEl>
                                        <p:attrNameLst>
                                          <p:attrName>style.visibility</p:attrName>
                                        </p:attrNameLst>
                                      </p:cBhvr>
                                      <p:to>
                                        <p:strVal val="visible"/>
                                      </p:to>
                                    </p:set>
                                    <p:animEffect transition="in" filter="wipe(right)">
                                      <p:cBhvr>
                                        <p:cTn id="150" dur="500"/>
                                        <p:tgtEl>
                                          <p:spTgt spid="74"/>
                                        </p:tgtEl>
                                      </p:cBhvr>
                                    </p:animEffect>
                                  </p:childTnLst>
                                </p:cTn>
                              </p:par>
                            </p:childTnLst>
                          </p:cTn>
                        </p:par>
                        <p:par>
                          <p:cTn id="151" fill="hold" nodeType="afterGroup">
                            <p:stCondLst>
                              <p:cond delay="1000"/>
                            </p:stCondLst>
                            <p:childTnLst>
                              <p:par>
                                <p:cTn id="152" presetID="22" presetClass="entr" presetSubtype="4" fill="hold" nodeType="afterEffect">
                                  <p:stCondLst>
                                    <p:cond delay="0"/>
                                  </p:stCondLst>
                                  <p:childTnLst>
                                    <p:set>
                                      <p:cBhvr>
                                        <p:cTn id="153" dur="1" fill="hold">
                                          <p:stCondLst>
                                            <p:cond delay="0"/>
                                          </p:stCondLst>
                                        </p:cTn>
                                        <p:tgtEl>
                                          <p:spTgt spid="29"/>
                                        </p:tgtEl>
                                        <p:attrNameLst>
                                          <p:attrName>style.visibility</p:attrName>
                                        </p:attrNameLst>
                                      </p:cBhvr>
                                      <p:to>
                                        <p:strVal val="visible"/>
                                      </p:to>
                                    </p:set>
                                    <p:animEffect transition="in" filter="wipe(down)">
                                      <p:cBhvr>
                                        <p:cTn id="154" dur="500"/>
                                        <p:tgtEl>
                                          <p:spTgt spid="29"/>
                                        </p:tgtEl>
                                      </p:cBhvr>
                                    </p:animEffect>
                                  </p:childTnLst>
                                </p:cTn>
                              </p:par>
                            </p:childTnLst>
                          </p:cTn>
                        </p:par>
                        <p:par>
                          <p:cTn id="155" fill="hold" nodeType="afterGroup">
                            <p:stCondLst>
                              <p:cond delay="1500"/>
                            </p:stCondLst>
                            <p:childTnLst>
                              <p:par>
                                <p:cTn id="156" presetID="23" presetClass="entr" presetSubtype="16" fill="hold" grpId="0" nodeType="afterEffect">
                                  <p:stCondLst>
                                    <p:cond delay="0"/>
                                  </p:stCondLst>
                                  <p:childTnLst>
                                    <p:set>
                                      <p:cBhvr>
                                        <p:cTn id="157" dur="1" fill="hold">
                                          <p:stCondLst>
                                            <p:cond delay="0"/>
                                          </p:stCondLst>
                                        </p:cTn>
                                        <p:tgtEl>
                                          <p:spTgt spid="31"/>
                                        </p:tgtEl>
                                        <p:attrNameLst>
                                          <p:attrName>style.visibility</p:attrName>
                                        </p:attrNameLst>
                                      </p:cBhvr>
                                      <p:to>
                                        <p:strVal val="visible"/>
                                      </p:to>
                                    </p:set>
                                    <p:anim calcmode="lin" valueType="num">
                                      <p:cBhvr>
                                        <p:cTn id="158" dur="500" fill="hold"/>
                                        <p:tgtEl>
                                          <p:spTgt spid="31"/>
                                        </p:tgtEl>
                                        <p:attrNameLst>
                                          <p:attrName>ppt_w</p:attrName>
                                        </p:attrNameLst>
                                      </p:cBhvr>
                                      <p:tavLst>
                                        <p:tav tm="0">
                                          <p:val>
                                            <p:fltVal val="0"/>
                                          </p:val>
                                        </p:tav>
                                        <p:tav tm="100000">
                                          <p:val>
                                            <p:strVal val="#ppt_w"/>
                                          </p:val>
                                        </p:tav>
                                      </p:tavLst>
                                    </p:anim>
                                    <p:anim calcmode="lin" valueType="num">
                                      <p:cBhvr>
                                        <p:cTn id="159" dur="500" fill="hold"/>
                                        <p:tgtEl>
                                          <p:spTgt spid="31"/>
                                        </p:tgtEl>
                                        <p:attrNameLst>
                                          <p:attrName>ppt_h</p:attrName>
                                        </p:attrNameLst>
                                      </p:cBhvr>
                                      <p:tavLst>
                                        <p:tav tm="0">
                                          <p:val>
                                            <p:fltVal val="0"/>
                                          </p:val>
                                        </p:tav>
                                        <p:tav tm="100000">
                                          <p:val>
                                            <p:strVal val="#ppt_h"/>
                                          </p:val>
                                        </p:tav>
                                      </p:tavLst>
                                    </p:anim>
                                  </p:childTnLst>
                                </p:cTn>
                              </p:par>
                            </p:childTnLst>
                          </p:cTn>
                        </p:par>
                        <p:par>
                          <p:cTn id="160" fill="hold" nodeType="afterGroup">
                            <p:stCondLst>
                              <p:cond delay="2000"/>
                            </p:stCondLst>
                            <p:childTnLst>
                              <p:par>
                                <p:cTn id="161" presetID="22" presetClass="entr" presetSubtype="4" fill="hold" grpId="0" nodeType="afterEffect">
                                  <p:stCondLst>
                                    <p:cond delay="0"/>
                                  </p:stCondLst>
                                  <p:childTnLst>
                                    <p:set>
                                      <p:cBhvr>
                                        <p:cTn id="162" dur="1" fill="hold">
                                          <p:stCondLst>
                                            <p:cond delay="0"/>
                                          </p:stCondLst>
                                        </p:cTn>
                                        <p:tgtEl>
                                          <p:spTgt spid="81"/>
                                        </p:tgtEl>
                                        <p:attrNameLst>
                                          <p:attrName>style.visibility</p:attrName>
                                        </p:attrNameLst>
                                      </p:cBhvr>
                                      <p:to>
                                        <p:strVal val="visible"/>
                                      </p:to>
                                    </p:set>
                                    <p:animEffect transition="in" filter="wipe(down)">
                                      <p:cBhvr>
                                        <p:cTn id="163" dur="1000"/>
                                        <p:tgtEl>
                                          <p:spTgt spid="81"/>
                                        </p:tgtEl>
                                      </p:cBhvr>
                                    </p:animEffect>
                                  </p:childTnLst>
                                </p:cTn>
                              </p:par>
                            </p:childTnLst>
                          </p:cTn>
                        </p:par>
                        <p:par>
                          <p:cTn id="164" fill="hold" nodeType="afterGroup">
                            <p:stCondLst>
                              <p:cond delay="3000"/>
                            </p:stCondLst>
                            <p:childTnLst>
                              <p:par>
                                <p:cTn id="165" presetID="22" presetClass="entr" presetSubtype="2" fill="hold" nodeType="afterEffect">
                                  <p:stCondLst>
                                    <p:cond delay="0"/>
                                  </p:stCondLst>
                                  <p:childTnLst>
                                    <p:set>
                                      <p:cBhvr>
                                        <p:cTn id="166" dur="1" fill="hold">
                                          <p:stCondLst>
                                            <p:cond delay="0"/>
                                          </p:stCondLst>
                                        </p:cTn>
                                        <p:tgtEl>
                                          <p:spTgt spid="28"/>
                                        </p:tgtEl>
                                        <p:attrNameLst>
                                          <p:attrName>style.visibility</p:attrName>
                                        </p:attrNameLst>
                                      </p:cBhvr>
                                      <p:to>
                                        <p:strVal val="visible"/>
                                      </p:to>
                                    </p:set>
                                    <p:animEffect transition="in" filter="wipe(right)">
                                      <p:cBhvr>
                                        <p:cTn id="167" dur="500"/>
                                        <p:tgtEl>
                                          <p:spTgt spid="28"/>
                                        </p:tgtEl>
                                      </p:cBhvr>
                                    </p:animEffect>
                                  </p:childTnLst>
                                </p:cTn>
                              </p:par>
                            </p:childTnLst>
                          </p:cTn>
                        </p:par>
                        <p:par>
                          <p:cTn id="168" fill="hold" nodeType="afterGroup">
                            <p:stCondLst>
                              <p:cond delay="3500"/>
                            </p:stCondLst>
                            <p:childTnLst>
                              <p:par>
                                <p:cTn id="169" presetID="22" presetClass="entr" presetSubtype="1" fill="hold" nodeType="afterEffect">
                                  <p:stCondLst>
                                    <p:cond delay="0"/>
                                  </p:stCondLst>
                                  <p:childTnLst>
                                    <p:set>
                                      <p:cBhvr>
                                        <p:cTn id="170" dur="1" fill="hold">
                                          <p:stCondLst>
                                            <p:cond delay="0"/>
                                          </p:stCondLst>
                                        </p:cTn>
                                        <p:tgtEl>
                                          <p:spTgt spid="67"/>
                                        </p:tgtEl>
                                        <p:attrNameLst>
                                          <p:attrName>style.visibility</p:attrName>
                                        </p:attrNameLst>
                                      </p:cBhvr>
                                      <p:to>
                                        <p:strVal val="visible"/>
                                      </p:to>
                                    </p:set>
                                    <p:animEffect transition="in" filter="wipe(up)">
                                      <p:cBhvr>
                                        <p:cTn id="171" dur="500"/>
                                        <p:tgtEl>
                                          <p:spTgt spid="67"/>
                                        </p:tgtEl>
                                      </p:cBhvr>
                                    </p:animEffect>
                                  </p:childTnLst>
                                </p:cTn>
                              </p:par>
                            </p:childTnLst>
                          </p:cTn>
                        </p:par>
                        <p:par>
                          <p:cTn id="172" fill="hold" nodeType="afterGroup">
                            <p:stCondLst>
                              <p:cond delay="4000"/>
                            </p:stCondLst>
                            <p:childTnLst>
                              <p:par>
                                <p:cTn id="173" presetID="22" presetClass="entr" presetSubtype="4" fill="hold" grpId="0" nodeType="afterEffect">
                                  <p:stCondLst>
                                    <p:cond delay="0"/>
                                  </p:stCondLst>
                                  <p:childTnLst>
                                    <p:set>
                                      <p:cBhvr>
                                        <p:cTn id="174" dur="1" fill="hold">
                                          <p:stCondLst>
                                            <p:cond delay="0"/>
                                          </p:stCondLst>
                                        </p:cTn>
                                        <p:tgtEl>
                                          <p:spTgt spid="72"/>
                                        </p:tgtEl>
                                        <p:attrNameLst>
                                          <p:attrName>style.visibility</p:attrName>
                                        </p:attrNameLst>
                                      </p:cBhvr>
                                      <p:to>
                                        <p:strVal val="visible"/>
                                      </p:to>
                                    </p:set>
                                    <p:animEffect transition="in" filter="wipe(down)">
                                      <p:cBhvr>
                                        <p:cTn id="175" dur="500"/>
                                        <p:tgtEl>
                                          <p:spTgt spid="72"/>
                                        </p:tgtEl>
                                      </p:cBhvr>
                                    </p:animEffect>
                                  </p:childTnLst>
                                </p:cTn>
                              </p:par>
                            </p:childTnLst>
                          </p:cTn>
                        </p:par>
                        <p:par>
                          <p:cTn id="176" fill="hold" nodeType="afterGroup">
                            <p:stCondLst>
                              <p:cond delay="4500"/>
                            </p:stCondLst>
                            <p:childTnLst>
                              <p:par>
                                <p:cTn id="177" presetID="22" presetClass="entr" presetSubtype="2" fill="hold" grpId="0" nodeType="afterEffect">
                                  <p:stCondLst>
                                    <p:cond delay="0"/>
                                  </p:stCondLst>
                                  <p:childTnLst>
                                    <p:set>
                                      <p:cBhvr>
                                        <p:cTn id="178" dur="1" fill="hold">
                                          <p:stCondLst>
                                            <p:cond delay="0"/>
                                          </p:stCondLst>
                                        </p:cTn>
                                        <p:tgtEl>
                                          <p:spTgt spid="71"/>
                                        </p:tgtEl>
                                        <p:attrNameLst>
                                          <p:attrName>style.visibility</p:attrName>
                                        </p:attrNameLst>
                                      </p:cBhvr>
                                      <p:to>
                                        <p:strVal val="visible"/>
                                      </p:to>
                                    </p:set>
                                    <p:animEffect transition="in" filter="wipe(right)">
                                      <p:cBhvr>
                                        <p:cTn id="179" dur="500"/>
                                        <p:tgtEl>
                                          <p:spTgt spid="71"/>
                                        </p:tgtEl>
                                      </p:cBhvr>
                                    </p:animEffect>
                                  </p:childTnLst>
                                </p:cTn>
                              </p:par>
                            </p:childTnLst>
                          </p:cTn>
                        </p:par>
                        <p:par>
                          <p:cTn id="180" fill="hold" nodeType="afterGroup">
                            <p:stCondLst>
                              <p:cond delay="5000"/>
                            </p:stCondLst>
                            <p:childTnLst>
                              <p:par>
                                <p:cTn id="181" presetID="23" presetClass="entr" presetSubtype="16" fill="hold" grpId="0" nodeType="afterEffect">
                                  <p:stCondLst>
                                    <p:cond delay="0"/>
                                  </p:stCondLst>
                                  <p:childTnLst>
                                    <p:set>
                                      <p:cBhvr>
                                        <p:cTn id="182" dur="1" fill="hold">
                                          <p:stCondLst>
                                            <p:cond delay="0"/>
                                          </p:stCondLst>
                                        </p:cTn>
                                        <p:tgtEl>
                                          <p:spTgt spid="69"/>
                                        </p:tgtEl>
                                        <p:attrNameLst>
                                          <p:attrName>style.visibility</p:attrName>
                                        </p:attrNameLst>
                                      </p:cBhvr>
                                      <p:to>
                                        <p:strVal val="visible"/>
                                      </p:to>
                                    </p:set>
                                    <p:anim calcmode="lin" valueType="num">
                                      <p:cBhvr>
                                        <p:cTn id="183" dur="500" fill="hold"/>
                                        <p:tgtEl>
                                          <p:spTgt spid="69"/>
                                        </p:tgtEl>
                                        <p:attrNameLst>
                                          <p:attrName>ppt_w</p:attrName>
                                        </p:attrNameLst>
                                      </p:cBhvr>
                                      <p:tavLst>
                                        <p:tav tm="0">
                                          <p:val>
                                            <p:fltVal val="0"/>
                                          </p:val>
                                        </p:tav>
                                        <p:tav tm="100000">
                                          <p:val>
                                            <p:strVal val="#ppt_w"/>
                                          </p:val>
                                        </p:tav>
                                      </p:tavLst>
                                    </p:anim>
                                    <p:anim calcmode="lin" valueType="num">
                                      <p:cBhvr>
                                        <p:cTn id="184" dur="500" fill="hold"/>
                                        <p:tgtEl>
                                          <p:spTgt spid="69"/>
                                        </p:tgtEl>
                                        <p:attrNameLst>
                                          <p:attrName>ppt_h</p:attrName>
                                        </p:attrNameLst>
                                      </p:cBhvr>
                                      <p:tavLst>
                                        <p:tav tm="0">
                                          <p:val>
                                            <p:fltVal val="0"/>
                                          </p:val>
                                        </p:tav>
                                        <p:tav tm="100000">
                                          <p:val>
                                            <p:strVal val="#ppt_h"/>
                                          </p:val>
                                        </p:tav>
                                      </p:tavLst>
                                    </p:anim>
                                  </p:childTnLst>
                                </p:cTn>
                              </p:par>
                            </p:childTnLst>
                          </p:cTn>
                        </p:par>
                      </p:childTnLst>
                    </p:cTn>
                  </p:par>
                  <p:par>
                    <p:cTn id="185" fill="hold">
                      <p:stCondLst>
                        <p:cond delay="indefinite"/>
                      </p:stCondLst>
                      <p:childTnLst>
                        <p:par>
                          <p:cTn id="186" fill="hold">
                            <p:stCondLst>
                              <p:cond delay="0"/>
                            </p:stCondLst>
                            <p:childTnLst>
                              <p:par>
                                <p:cTn id="187" presetID="1" presetClass="mediacall" presetSubtype="0" fill="hold" nodeType="clickEffect">
                                  <p:stCondLst>
                                    <p:cond delay="0"/>
                                  </p:stCondLst>
                                  <p:childTnLst>
                                    <p:cmd type="call" cmd="playFrom(0.0)">
                                      <p:cBhvr>
                                        <p:cTn id="188" dur="1610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9" fill="hold" display="0">
                  <p:stCondLst>
                    <p:cond delay="indefinite"/>
                  </p:stCondLst>
                  <p:endCondLst>
                    <p:cond evt="onStopAudio" delay="0">
                      <p:tgtEl>
                        <p:sldTgt/>
                      </p:tgtEl>
                    </p:cond>
                  </p:endCondLst>
                </p:cTn>
                <p:tgtEl>
                  <p:spTgt spid="3"/>
                </p:tgtEl>
              </p:cMediaNode>
            </p:audio>
          </p:childTnLst>
        </p:cTn>
      </p:par>
    </p:tnLst>
    <p:bldLst>
      <p:bldP spid="58" grpId="0" animBg="1"/>
      <p:bldP spid="26" grpId="0"/>
      <p:bldP spid="31" grpId="0"/>
      <p:bldP spid="46" grpId="0"/>
      <p:bldP spid="48" grpId="0"/>
      <p:bldP spid="49" grpId="0" animBg="1"/>
      <p:bldP spid="50" grpId="0"/>
      <p:bldP spid="52" grpId="0"/>
      <p:bldP spid="56" grpId="0"/>
      <p:bldP spid="57" grpId="0"/>
      <p:bldP spid="59" grpId="0" animBg="1"/>
      <p:bldP spid="60" grpId="0" animBg="1"/>
      <p:bldP spid="63" grpId="0" animBg="1"/>
      <p:bldP spid="64" grpId="0" animBg="1"/>
      <p:bldP spid="65" grpId="0"/>
      <p:bldP spid="66" grpId="0" animBg="1"/>
      <p:bldP spid="69" grpId="0" animBg="1"/>
      <p:bldP spid="70" grpId="0"/>
      <p:bldP spid="71" grpId="0" animBg="1"/>
      <p:bldP spid="72" grpId="0" animBg="1"/>
      <p:bldP spid="73" grpId="0" animBg="1"/>
      <p:bldP spid="74" grpId="0" animBg="1"/>
      <p:bldP spid="77" grpId="0" animBg="1"/>
      <p:bldP spid="81" grpId="0" animBg="1"/>
      <p:bldP spid="82" grpId="0" animBg="1"/>
      <p:bldP spid="7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a:extLst>
              <a:ext uri="{FF2B5EF4-FFF2-40B4-BE49-F238E27FC236}">
                <a16:creationId xmlns:a16="http://schemas.microsoft.com/office/drawing/2014/main" id="{A4714AA8-0B55-4678-BCA2-EBB66578333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2227" name="Rectangle 2">
            <a:extLst>
              <a:ext uri="{FF2B5EF4-FFF2-40B4-BE49-F238E27FC236}">
                <a16:creationId xmlns:a16="http://schemas.microsoft.com/office/drawing/2014/main" id="{71584735-9C1C-4AED-BE4D-1A35AD3213D7}"/>
              </a:ext>
            </a:extLst>
          </p:cNvPr>
          <p:cNvSpPr>
            <a:spLocks noGrp="1" noChangeArrowheads="1"/>
          </p:cNvSpPr>
          <p:nvPr>
            <p:ph type="title"/>
          </p:nvPr>
        </p:nvSpPr>
        <p:spPr>
          <a:xfrm>
            <a:off x="0" y="0"/>
            <a:ext cx="9144000" cy="731838"/>
          </a:xfrm>
        </p:spPr>
        <p:txBody>
          <a:bodyPr/>
          <a:lstStyle/>
          <a:p>
            <a:pPr eaLnBrk="1" hangingPunct="1"/>
            <a:br>
              <a:rPr lang="en-US" altLang="cs-CZ" sz="3600" b="1">
                <a:solidFill>
                  <a:schemeClr val="bg1"/>
                </a:solidFill>
                <a:latin typeface="Tahoma" panose="020B0604030504040204" pitchFamily="34" charset="0"/>
              </a:rPr>
            </a:br>
            <a:r>
              <a:rPr lang="en-US" altLang="cs-CZ" sz="3600" b="1">
                <a:solidFill>
                  <a:schemeClr val="bg1"/>
                </a:solidFill>
                <a:latin typeface="Tahoma" panose="020B0604030504040204" pitchFamily="34" charset="0"/>
              </a:rPr>
              <a:t>Complex Cases</a:t>
            </a:r>
          </a:p>
        </p:txBody>
      </p:sp>
      <p:sp>
        <p:nvSpPr>
          <p:cNvPr id="52228" name="Rectangle 4">
            <a:extLst>
              <a:ext uri="{FF2B5EF4-FFF2-40B4-BE49-F238E27FC236}">
                <a16:creationId xmlns:a16="http://schemas.microsoft.com/office/drawing/2014/main" id="{85B4D56E-9FF8-4F6C-952F-5FBB2A76706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2229" name="Rectangle 5">
            <a:extLst>
              <a:ext uri="{FF2B5EF4-FFF2-40B4-BE49-F238E27FC236}">
                <a16:creationId xmlns:a16="http://schemas.microsoft.com/office/drawing/2014/main" id="{B0C4E87F-A849-4136-821D-E2BE759BFBB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graphicFrame>
        <p:nvGraphicFramePr>
          <p:cNvPr id="7" name="Table 6">
            <a:extLst>
              <a:ext uri="{FF2B5EF4-FFF2-40B4-BE49-F238E27FC236}">
                <a16:creationId xmlns:a16="http://schemas.microsoft.com/office/drawing/2014/main" id="{3AFC26E0-CD74-453F-A57A-D0693966998B}"/>
              </a:ext>
            </a:extLst>
          </p:cNvPr>
          <p:cNvGraphicFramePr>
            <a:graphicFrameLocks noGrp="1"/>
          </p:cNvGraphicFramePr>
          <p:nvPr/>
        </p:nvGraphicFramePr>
        <p:xfrm>
          <a:off x="76200" y="936625"/>
          <a:ext cx="9051925" cy="3565526"/>
        </p:xfrm>
        <a:graphic>
          <a:graphicData uri="http://schemas.openxmlformats.org/drawingml/2006/table">
            <a:tbl>
              <a:tblPr firstRow="1" bandRow="1">
                <a:tableStyleId>{5C22544A-7EE6-4342-B048-85BDC9FD1C3A}</a:tableStyleId>
              </a:tblPr>
              <a:tblGrid>
                <a:gridCol w="2157454">
                  <a:extLst>
                    <a:ext uri="{9D8B030D-6E8A-4147-A177-3AD203B41FA5}">
                      <a16:colId xmlns:a16="http://schemas.microsoft.com/office/drawing/2014/main" val="20000"/>
                    </a:ext>
                  </a:extLst>
                </a:gridCol>
                <a:gridCol w="2298157">
                  <a:extLst>
                    <a:ext uri="{9D8B030D-6E8A-4147-A177-3AD203B41FA5}">
                      <a16:colId xmlns:a16="http://schemas.microsoft.com/office/drawing/2014/main" val="20001"/>
                    </a:ext>
                  </a:extLst>
                </a:gridCol>
                <a:gridCol w="2298157">
                  <a:extLst>
                    <a:ext uri="{9D8B030D-6E8A-4147-A177-3AD203B41FA5}">
                      <a16:colId xmlns:a16="http://schemas.microsoft.com/office/drawing/2014/main" val="20002"/>
                    </a:ext>
                  </a:extLst>
                </a:gridCol>
                <a:gridCol w="2298157">
                  <a:extLst>
                    <a:ext uri="{9D8B030D-6E8A-4147-A177-3AD203B41FA5}">
                      <a16:colId xmlns:a16="http://schemas.microsoft.com/office/drawing/2014/main" val="20003"/>
                    </a:ext>
                  </a:extLst>
                </a:gridCol>
              </a:tblGrid>
              <a:tr h="734076">
                <a:tc gridSpan="4">
                  <a:txBody>
                    <a:bodyPr/>
                    <a:lstStyle/>
                    <a:p>
                      <a:r>
                        <a:rPr lang="en-US" sz="1800" dirty="0">
                          <a:solidFill>
                            <a:schemeClr val="tx2"/>
                          </a:solidFill>
                        </a:rPr>
                        <a:t>TABLE</a:t>
                      </a:r>
                      <a:r>
                        <a:rPr lang="en-US" sz="1800" baseline="0" dirty="0">
                          <a:solidFill>
                            <a:schemeClr val="tx2"/>
                          </a:solidFill>
                        </a:rPr>
                        <a:t> 3.3  </a:t>
                      </a:r>
                      <a:r>
                        <a:rPr lang="en-US" sz="1800" baseline="0" dirty="0">
                          <a:solidFill>
                            <a:schemeClr val="tx1"/>
                          </a:solidFill>
                        </a:rPr>
                        <a:t>Effects of Changes in Both Supply and Demand</a:t>
                      </a:r>
                      <a:endParaRPr lang="en-US" sz="1800" dirty="0">
                        <a:solidFill>
                          <a:schemeClr val="tx1"/>
                        </a:solidFill>
                      </a:endParaRPr>
                    </a:p>
                  </a:txBody>
                  <a:tcPr marL="91434" marR="91434" marT="45712" marB="45712" anchor="b"/>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1089018">
                <a:tc>
                  <a:txBody>
                    <a:bodyPr/>
                    <a:lstStyle/>
                    <a:p>
                      <a:pPr algn="ctr"/>
                      <a:r>
                        <a:rPr lang="en-US" sz="1800" b="1" dirty="0">
                          <a:solidFill>
                            <a:schemeClr val="tx1"/>
                          </a:solidFill>
                        </a:rPr>
                        <a:t>Change in Supply</a:t>
                      </a:r>
                    </a:p>
                  </a:txBody>
                  <a:tcPr marL="91434" marR="91434" marT="45712" marB="45712" anchor="b"/>
                </a:tc>
                <a:tc>
                  <a:txBody>
                    <a:bodyPr/>
                    <a:lstStyle/>
                    <a:p>
                      <a:pPr algn="ctr"/>
                      <a:r>
                        <a:rPr lang="en-US" sz="1800" b="1" dirty="0">
                          <a:solidFill>
                            <a:schemeClr val="tx1"/>
                          </a:solidFill>
                        </a:rPr>
                        <a:t>Change in Demand</a:t>
                      </a:r>
                    </a:p>
                  </a:txBody>
                  <a:tcPr marL="91434" marR="91434" marT="45712" marB="45712" anchor="b"/>
                </a:tc>
                <a:tc>
                  <a:txBody>
                    <a:bodyPr/>
                    <a:lstStyle/>
                    <a:p>
                      <a:pPr algn="ctr"/>
                      <a:r>
                        <a:rPr lang="en-US" sz="1800" b="1" dirty="0">
                          <a:solidFill>
                            <a:schemeClr val="tx1"/>
                          </a:solidFill>
                        </a:rPr>
                        <a:t>Effect</a:t>
                      </a:r>
                      <a:r>
                        <a:rPr lang="en-US" sz="1800" b="1" baseline="0" dirty="0">
                          <a:solidFill>
                            <a:schemeClr val="tx1"/>
                          </a:solidFill>
                        </a:rPr>
                        <a:t> on Equilibrium Price</a:t>
                      </a:r>
                      <a:endParaRPr lang="en-US" sz="1800" b="1" dirty="0">
                        <a:solidFill>
                          <a:schemeClr val="tx1"/>
                        </a:solidFill>
                      </a:endParaRPr>
                    </a:p>
                  </a:txBody>
                  <a:tcPr marL="91434" marR="91434" marT="45712" marB="45712" anchor="b"/>
                </a:tc>
                <a:tc>
                  <a:txBody>
                    <a:bodyPr/>
                    <a:lstStyle/>
                    <a:p>
                      <a:pPr algn="ctr"/>
                      <a:r>
                        <a:rPr lang="en-US" sz="1800" b="1" dirty="0">
                          <a:solidFill>
                            <a:schemeClr val="tx1"/>
                          </a:solidFill>
                        </a:rPr>
                        <a:t>Effect on Equilibrium Quantity</a:t>
                      </a:r>
                    </a:p>
                  </a:txBody>
                  <a:tcPr marL="91434" marR="91434" marT="45712" marB="45712" anchor="b"/>
                </a:tc>
                <a:extLst>
                  <a:ext uri="{0D108BD9-81ED-4DB2-BD59-A6C34878D82A}">
                    <a16:rowId xmlns:a16="http://schemas.microsoft.com/office/drawing/2014/main" val="10001"/>
                  </a:ext>
                </a:extLst>
              </a:tr>
              <a:tr h="435608">
                <a:tc>
                  <a:txBody>
                    <a:bodyPr/>
                    <a:lstStyle/>
                    <a:p>
                      <a:pPr marL="342900" indent="-342900" algn="l">
                        <a:buNone/>
                      </a:pPr>
                      <a:r>
                        <a:rPr lang="en-US" sz="1800" dirty="0"/>
                        <a:t>1.</a:t>
                      </a:r>
                      <a:r>
                        <a:rPr lang="en-US" sz="1800" baseline="0" dirty="0"/>
                        <a:t> </a:t>
                      </a:r>
                      <a:r>
                        <a:rPr lang="en-US" sz="1800" dirty="0"/>
                        <a:t>Increase</a:t>
                      </a:r>
                    </a:p>
                  </a:txBody>
                  <a:tcPr marL="91434" marR="91434" marT="45712" marB="45712"/>
                </a:tc>
                <a:tc>
                  <a:txBody>
                    <a:bodyPr/>
                    <a:lstStyle/>
                    <a:p>
                      <a:r>
                        <a:rPr lang="en-US" sz="1800" dirty="0"/>
                        <a:t>Decrease</a:t>
                      </a:r>
                    </a:p>
                  </a:txBody>
                  <a:tcPr marL="91434" marR="91434" marT="45712" marB="45712"/>
                </a:tc>
                <a:tc>
                  <a:txBody>
                    <a:bodyPr/>
                    <a:lstStyle/>
                    <a:p>
                      <a:r>
                        <a:rPr lang="en-US" sz="1800" dirty="0"/>
                        <a:t>Decrease</a:t>
                      </a:r>
                    </a:p>
                  </a:txBody>
                  <a:tcPr marL="91434" marR="91434" marT="45712" marB="45712"/>
                </a:tc>
                <a:tc>
                  <a:txBody>
                    <a:bodyPr/>
                    <a:lstStyle/>
                    <a:p>
                      <a:r>
                        <a:rPr lang="en-US" sz="1800" dirty="0"/>
                        <a:t>Indeterminate</a:t>
                      </a:r>
                    </a:p>
                  </a:txBody>
                  <a:tcPr marL="91434" marR="91434" marT="45712" marB="45712"/>
                </a:tc>
                <a:extLst>
                  <a:ext uri="{0D108BD9-81ED-4DB2-BD59-A6C34878D82A}">
                    <a16:rowId xmlns:a16="http://schemas.microsoft.com/office/drawing/2014/main" val="10002"/>
                  </a:ext>
                </a:extLst>
              </a:tr>
              <a:tr h="435608">
                <a:tc>
                  <a:txBody>
                    <a:bodyPr/>
                    <a:lstStyle/>
                    <a:p>
                      <a:pPr algn="l"/>
                      <a:r>
                        <a:rPr lang="en-US" sz="1800" dirty="0"/>
                        <a:t>2.</a:t>
                      </a:r>
                      <a:r>
                        <a:rPr lang="en-US" sz="1800" baseline="0" dirty="0"/>
                        <a:t> </a:t>
                      </a:r>
                      <a:r>
                        <a:rPr lang="en-US" sz="1800" dirty="0"/>
                        <a:t>Decrease</a:t>
                      </a:r>
                    </a:p>
                  </a:txBody>
                  <a:tcPr marL="91434" marR="91434" marT="45712" marB="45712"/>
                </a:tc>
                <a:tc>
                  <a:txBody>
                    <a:bodyPr/>
                    <a:lstStyle/>
                    <a:p>
                      <a:r>
                        <a:rPr lang="en-US" sz="1800" dirty="0"/>
                        <a:t>Increase</a:t>
                      </a:r>
                    </a:p>
                  </a:txBody>
                  <a:tcPr marL="91434" marR="91434" marT="45712" marB="45712"/>
                </a:tc>
                <a:tc>
                  <a:txBody>
                    <a:bodyPr/>
                    <a:lstStyle/>
                    <a:p>
                      <a:r>
                        <a:rPr lang="en-US" sz="1800" dirty="0"/>
                        <a:t>Increase</a:t>
                      </a:r>
                    </a:p>
                  </a:txBody>
                  <a:tcPr marL="91434" marR="91434" marT="45712" marB="45712"/>
                </a:tc>
                <a:tc>
                  <a:txBody>
                    <a:bodyPr/>
                    <a:lstStyle/>
                    <a:p>
                      <a:r>
                        <a:rPr lang="en-US" sz="1800" dirty="0"/>
                        <a:t>Indeterminate</a:t>
                      </a:r>
                    </a:p>
                  </a:txBody>
                  <a:tcPr marL="91434" marR="91434" marT="45712" marB="45712"/>
                </a:tc>
                <a:extLst>
                  <a:ext uri="{0D108BD9-81ED-4DB2-BD59-A6C34878D82A}">
                    <a16:rowId xmlns:a16="http://schemas.microsoft.com/office/drawing/2014/main" val="10003"/>
                  </a:ext>
                </a:extLst>
              </a:tr>
              <a:tr h="435608">
                <a:tc>
                  <a:txBody>
                    <a:bodyPr/>
                    <a:lstStyle/>
                    <a:p>
                      <a:pPr algn="l"/>
                      <a:r>
                        <a:rPr lang="en-US" sz="1800" dirty="0"/>
                        <a:t>3. Increase</a:t>
                      </a:r>
                    </a:p>
                  </a:txBody>
                  <a:tcPr marL="91434" marR="91434" marT="45712" marB="45712"/>
                </a:tc>
                <a:tc>
                  <a:txBody>
                    <a:bodyPr/>
                    <a:lstStyle/>
                    <a:p>
                      <a:r>
                        <a:rPr lang="en-US" sz="1800" dirty="0"/>
                        <a:t>Increase</a:t>
                      </a:r>
                    </a:p>
                  </a:txBody>
                  <a:tcPr marL="91434" marR="91434" marT="45712" marB="45712"/>
                </a:tc>
                <a:tc>
                  <a:txBody>
                    <a:bodyPr/>
                    <a:lstStyle/>
                    <a:p>
                      <a:r>
                        <a:rPr lang="en-US" sz="1800" dirty="0"/>
                        <a:t>Indeterminate</a:t>
                      </a:r>
                    </a:p>
                  </a:txBody>
                  <a:tcPr marL="91434" marR="91434" marT="45712" marB="45712"/>
                </a:tc>
                <a:tc>
                  <a:txBody>
                    <a:bodyPr/>
                    <a:lstStyle/>
                    <a:p>
                      <a:r>
                        <a:rPr lang="en-US" sz="1800" dirty="0"/>
                        <a:t>Increase</a:t>
                      </a:r>
                    </a:p>
                  </a:txBody>
                  <a:tcPr marL="91434" marR="91434" marT="45712" marB="45712"/>
                </a:tc>
                <a:extLst>
                  <a:ext uri="{0D108BD9-81ED-4DB2-BD59-A6C34878D82A}">
                    <a16:rowId xmlns:a16="http://schemas.microsoft.com/office/drawing/2014/main" val="10004"/>
                  </a:ext>
                </a:extLst>
              </a:tr>
              <a:tr h="435608">
                <a:tc>
                  <a:txBody>
                    <a:bodyPr/>
                    <a:lstStyle/>
                    <a:p>
                      <a:pPr algn="l"/>
                      <a:r>
                        <a:rPr lang="en-US" sz="1800" dirty="0"/>
                        <a:t>4. Decrease</a:t>
                      </a:r>
                    </a:p>
                  </a:txBody>
                  <a:tcPr marL="91434" marR="91434" marT="45712" marB="45712"/>
                </a:tc>
                <a:tc>
                  <a:txBody>
                    <a:bodyPr/>
                    <a:lstStyle/>
                    <a:p>
                      <a:r>
                        <a:rPr lang="en-US" sz="1800" dirty="0"/>
                        <a:t>Decrease</a:t>
                      </a:r>
                    </a:p>
                  </a:txBody>
                  <a:tcPr marL="91434" marR="91434" marT="45712" marB="45712"/>
                </a:tc>
                <a:tc>
                  <a:txBody>
                    <a:bodyPr/>
                    <a:lstStyle/>
                    <a:p>
                      <a:r>
                        <a:rPr lang="en-US" sz="1800" dirty="0"/>
                        <a:t>Indeterminate</a:t>
                      </a:r>
                    </a:p>
                  </a:txBody>
                  <a:tcPr marL="91434" marR="91434" marT="45712" marB="45712"/>
                </a:tc>
                <a:tc>
                  <a:txBody>
                    <a:bodyPr/>
                    <a:lstStyle/>
                    <a:p>
                      <a:r>
                        <a:rPr lang="en-US" sz="1800" dirty="0"/>
                        <a:t>Decrease</a:t>
                      </a:r>
                    </a:p>
                  </a:txBody>
                  <a:tcPr marL="91434" marR="91434" marT="45712" marB="45712"/>
                </a:tc>
                <a:extLst>
                  <a:ext uri="{0D108BD9-81ED-4DB2-BD59-A6C34878D82A}">
                    <a16:rowId xmlns:a16="http://schemas.microsoft.com/office/drawing/2014/main" val="10005"/>
                  </a:ext>
                </a:extLst>
              </a:tr>
            </a:tbl>
          </a:graphicData>
        </a:graphic>
      </p:graphicFrame>
      <p:sp>
        <p:nvSpPr>
          <p:cNvPr id="52264" name="Text Box 11">
            <a:extLst>
              <a:ext uri="{FF2B5EF4-FFF2-40B4-BE49-F238E27FC236}">
                <a16:creationId xmlns:a16="http://schemas.microsoft.com/office/drawing/2014/main" id="{7F115A15-8A37-4428-9EAF-8B78AABFF39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2064E483-EAC8-46EF-B83D-E07DE26E4261}" type="slidenum">
              <a:rPr lang="en-US" altLang="cs-CZ" sz="1400">
                <a:solidFill>
                  <a:schemeClr val="bg1"/>
                </a:solidFill>
                <a:cs typeface="Arial" panose="020B0604020202020204" pitchFamily="34" charset="0"/>
              </a:rPr>
              <a:pPr eaLnBrk="1" hangingPunct="1">
                <a:spcBef>
                  <a:spcPct val="0"/>
                </a:spcBef>
                <a:buFontTx/>
                <a:buNone/>
              </a:pPr>
              <a:t>25</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8397060F-FCA7-4F57-9C6A-A07406B28D8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1460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6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5">
            <a:extLst>
              <a:ext uri="{FF2B5EF4-FFF2-40B4-BE49-F238E27FC236}">
                <a16:creationId xmlns:a16="http://schemas.microsoft.com/office/drawing/2014/main" id="{B23573A2-DB84-43B3-AFB4-8CD591403A3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4275" name="Rectangle 2">
            <a:extLst>
              <a:ext uri="{FF2B5EF4-FFF2-40B4-BE49-F238E27FC236}">
                <a16:creationId xmlns:a16="http://schemas.microsoft.com/office/drawing/2014/main" id="{96CA6CCA-A179-442F-A87B-4DA1414EA44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Set Prices</a:t>
            </a:r>
          </a:p>
        </p:txBody>
      </p:sp>
      <p:sp>
        <p:nvSpPr>
          <p:cNvPr id="54276" name="Rectangle 3">
            <a:extLst>
              <a:ext uri="{FF2B5EF4-FFF2-40B4-BE49-F238E27FC236}">
                <a16:creationId xmlns:a16="http://schemas.microsoft.com/office/drawing/2014/main" id="{1BA8489A-8BEA-4E01-8BEA-7A0424305FA1}"/>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Price Ceilings</a:t>
            </a:r>
          </a:p>
          <a:p>
            <a:pPr lvl="1" eaLnBrk="1" hangingPunct="1">
              <a:buClr>
                <a:srgbClr val="3399FF"/>
              </a:buClr>
              <a:buSzPct val="125000"/>
              <a:buFont typeface="Arial" panose="020B0604020202020204" pitchFamily="34" charset="0"/>
              <a:buChar char="•"/>
            </a:pPr>
            <a:r>
              <a:rPr lang="en-US" altLang="cs-CZ" sz="3600"/>
              <a:t>Set below equilibrium price</a:t>
            </a:r>
          </a:p>
          <a:p>
            <a:pPr lvl="1" eaLnBrk="1" hangingPunct="1">
              <a:buClr>
                <a:srgbClr val="3399FF"/>
              </a:buClr>
              <a:buSzPct val="125000"/>
              <a:buFont typeface="Arial" panose="020B0604020202020204" pitchFamily="34" charset="0"/>
              <a:buChar char="•"/>
            </a:pPr>
            <a:r>
              <a:rPr lang="en-US" altLang="cs-CZ" sz="3600"/>
              <a:t>Rationing problem</a:t>
            </a:r>
          </a:p>
          <a:p>
            <a:pPr lvl="1" eaLnBrk="1" hangingPunct="1">
              <a:buClr>
                <a:srgbClr val="3399FF"/>
              </a:buClr>
              <a:buSzPct val="125000"/>
              <a:buFont typeface="Arial" panose="020B0604020202020204" pitchFamily="34" charset="0"/>
              <a:buChar char="•"/>
            </a:pPr>
            <a:r>
              <a:rPr lang="en-US" altLang="cs-CZ" sz="3600"/>
              <a:t>Black markets</a:t>
            </a:r>
          </a:p>
          <a:p>
            <a:pPr eaLnBrk="1" hangingPunct="1">
              <a:buClr>
                <a:srgbClr val="3399FF"/>
              </a:buClr>
              <a:buSzPct val="125000"/>
            </a:pPr>
            <a:r>
              <a:rPr lang="en-US" altLang="cs-CZ" sz="3600"/>
              <a:t>Example: Rent control</a:t>
            </a:r>
            <a:endParaRPr lang="cs-CZ" altLang="cs-CZ" sz="3600"/>
          </a:p>
          <a:p>
            <a:pPr eaLnBrk="1" hangingPunct="1">
              <a:buClr>
                <a:srgbClr val="3399FF"/>
              </a:buClr>
              <a:buSzPct val="125000"/>
            </a:pPr>
            <a:r>
              <a:rPr lang="en-US" altLang="cs-CZ" sz="1200" b="1"/>
              <a:t>Episode 15: Price Floors and Price Ceilings https://www.youtube.com/watch?v=XgBPAucs-W4</a:t>
            </a:r>
          </a:p>
          <a:p>
            <a:pPr eaLnBrk="1" hangingPunct="1">
              <a:buClr>
                <a:srgbClr val="3399FF"/>
              </a:buClr>
              <a:buSzPct val="125000"/>
            </a:pPr>
            <a:endParaRPr lang="en-US" altLang="cs-CZ" sz="3600"/>
          </a:p>
        </p:txBody>
      </p:sp>
      <p:sp>
        <p:nvSpPr>
          <p:cNvPr id="54277" name="Rectangle 4">
            <a:extLst>
              <a:ext uri="{FF2B5EF4-FFF2-40B4-BE49-F238E27FC236}">
                <a16:creationId xmlns:a16="http://schemas.microsoft.com/office/drawing/2014/main" id="{6D9EB988-E769-47C8-B781-90ABD33833C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4278" name="Rectangle 5">
            <a:extLst>
              <a:ext uri="{FF2B5EF4-FFF2-40B4-BE49-F238E27FC236}">
                <a16:creationId xmlns:a16="http://schemas.microsoft.com/office/drawing/2014/main" id="{9852E076-7318-4099-BB2B-7408EFE36A4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54279" name="Text Box 11">
            <a:extLst>
              <a:ext uri="{FF2B5EF4-FFF2-40B4-BE49-F238E27FC236}">
                <a16:creationId xmlns:a16="http://schemas.microsoft.com/office/drawing/2014/main" id="{2C6D8307-F86E-42C4-B7F9-2101232D16A2}"/>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9CA869FF-2217-40ED-958E-2BE727C7DBF8}" type="slidenum">
              <a:rPr lang="en-US" altLang="cs-CZ" sz="1400">
                <a:solidFill>
                  <a:schemeClr val="bg1"/>
                </a:solidFill>
                <a:cs typeface="Arial" panose="020B0604020202020204" pitchFamily="34" charset="0"/>
              </a:rPr>
              <a:pPr eaLnBrk="1" hangingPunct="1">
                <a:spcBef>
                  <a:spcPct val="0"/>
                </a:spcBef>
                <a:buFontTx/>
                <a:buNone/>
              </a:pPr>
              <a:t>26</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3E77842B-D2EA-447F-9CAB-C1348E7274F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17983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1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a:extLst>
              <a:ext uri="{FF2B5EF4-FFF2-40B4-BE49-F238E27FC236}">
                <a16:creationId xmlns:a16="http://schemas.microsoft.com/office/drawing/2014/main" id="{0570CABE-130F-414B-9F51-CB75BD68B21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6323" name="Rectangle 2">
            <a:extLst>
              <a:ext uri="{FF2B5EF4-FFF2-40B4-BE49-F238E27FC236}">
                <a16:creationId xmlns:a16="http://schemas.microsoft.com/office/drawing/2014/main" id="{8A2E16EC-CF3D-4399-BCC3-6D39EE35AD4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Set Prices</a:t>
            </a:r>
          </a:p>
        </p:txBody>
      </p:sp>
      <p:sp>
        <p:nvSpPr>
          <p:cNvPr id="56324" name="Rectangle 4">
            <a:extLst>
              <a:ext uri="{FF2B5EF4-FFF2-40B4-BE49-F238E27FC236}">
                <a16:creationId xmlns:a16="http://schemas.microsoft.com/office/drawing/2014/main" id="{32336C05-C4F7-4C5A-B97A-E698CCE6FAA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6325" name="Rectangle 5">
            <a:extLst>
              <a:ext uri="{FF2B5EF4-FFF2-40B4-BE49-F238E27FC236}">
                <a16:creationId xmlns:a16="http://schemas.microsoft.com/office/drawing/2014/main" id="{BE07893E-C989-41E2-B98F-A0F6AA2BCF3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pic>
        <p:nvPicPr>
          <p:cNvPr id="56326" name="Picture 32" descr="gridlines.png">
            <a:extLst>
              <a:ext uri="{FF2B5EF4-FFF2-40B4-BE49-F238E27FC236}">
                <a16:creationId xmlns:a16="http://schemas.microsoft.com/office/drawing/2014/main" id="{6DFFD097-DFEE-4919-8202-EF093FA5393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1600200"/>
            <a:ext cx="4767263"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327" name="Group 72">
            <a:extLst>
              <a:ext uri="{FF2B5EF4-FFF2-40B4-BE49-F238E27FC236}">
                <a16:creationId xmlns:a16="http://schemas.microsoft.com/office/drawing/2014/main" id="{891B15BD-8540-431F-B675-33C3F4DBD73C}"/>
              </a:ext>
            </a:extLst>
          </p:cNvPr>
          <p:cNvGrpSpPr>
            <a:grpSpLocks/>
          </p:cNvGrpSpPr>
          <p:nvPr/>
        </p:nvGrpSpPr>
        <p:grpSpPr bwMode="auto">
          <a:xfrm>
            <a:off x="2362200" y="1600200"/>
            <a:ext cx="4724400" cy="3733800"/>
            <a:chOff x="2583" y="1276"/>
            <a:chExt cx="2976" cy="2352"/>
          </a:xfrm>
        </p:grpSpPr>
        <p:sp>
          <p:nvSpPr>
            <p:cNvPr id="56353" name="Line 11">
              <a:extLst>
                <a:ext uri="{FF2B5EF4-FFF2-40B4-BE49-F238E27FC236}">
                  <a16:creationId xmlns:a16="http://schemas.microsoft.com/office/drawing/2014/main" id="{4721FDE8-288C-4EAF-BF5F-E76BEB44EE62}"/>
                </a:ext>
              </a:extLst>
            </p:cNvPr>
            <p:cNvSpPr>
              <a:spLocks noChangeShapeType="1"/>
            </p:cNvSpPr>
            <p:nvPr/>
          </p:nvSpPr>
          <p:spPr bwMode="auto">
            <a:xfrm flipV="1">
              <a:off x="2589" y="3580"/>
              <a:ext cx="2970" cy="18"/>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grpSp>
          <p:nvGrpSpPr>
            <p:cNvPr id="56354" name="Group 22">
              <a:extLst>
                <a:ext uri="{FF2B5EF4-FFF2-40B4-BE49-F238E27FC236}">
                  <a16:creationId xmlns:a16="http://schemas.microsoft.com/office/drawing/2014/main" id="{6157DE5F-3FD9-483B-9C75-54B12C658863}"/>
                </a:ext>
              </a:extLst>
            </p:cNvPr>
            <p:cNvGrpSpPr>
              <a:grpSpLocks/>
            </p:cNvGrpSpPr>
            <p:nvPr/>
          </p:nvGrpSpPr>
          <p:grpSpPr bwMode="auto">
            <a:xfrm>
              <a:off x="2583" y="1276"/>
              <a:ext cx="2976" cy="2352"/>
              <a:chOff x="2146" y="859"/>
              <a:chExt cx="2976" cy="2655"/>
            </a:xfrm>
          </p:grpSpPr>
          <p:sp>
            <p:nvSpPr>
              <p:cNvPr id="56355" name="Line 23">
                <a:extLst>
                  <a:ext uri="{FF2B5EF4-FFF2-40B4-BE49-F238E27FC236}">
                    <a16:creationId xmlns:a16="http://schemas.microsoft.com/office/drawing/2014/main" id="{74CA815D-3AFF-4CD2-A9AC-ADFA60289C24}"/>
                  </a:ext>
                </a:extLst>
              </p:cNvPr>
              <p:cNvSpPr>
                <a:spLocks noChangeShapeType="1"/>
              </p:cNvSpPr>
              <p:nvPr/>
            </p:nvSpPr>
            <p:spPr bwMode="auto">
              <a:xfrm>
                <a:off x="2146" y="859"/>
                <a:ext cx="23" cy="265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6356" name="Line 24">
                <a:extLst>
                  <a:ext uri="{FF2B5EF4-FFF2-40B4-BE49-F238E27FC236}">
                    <a16:creationId xmlns:a16="http://schemas.microsoft.com/office/drawing/2014/main" id="{1263D6AE-E99E-4FBE-BF17-A6FF2E929A5F}"/>
                  </a:ext>
                </a:extLst>
              </p:cNvPr>
              <p:cNvSpPr>
                <a:spLocks noChangeShapeType="1"/>
              </p:cNvSpPr>
              <p:nvPr/>
            </p:nvSpPr>
            <p:spPr bwMode="auto">
              <a:xfrm>
                <a:off x="2169" y="3491"/>
                <a:ext cx="2953" cy="2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sp>
        <p:nvSpPr>
          <p:cNvPr id="32" name="Text Box 59">
            <a:extLst>
              <a:ext uri="{FF2B5EF4-FFF2-40B4-BE49-F238E27FC236}">
                <a16:creationId xmlns:a16="http://schemas.microsoft.com/office/drawing/2014/main" id="{783CC48B-D8AE-4C35-90AA-E4E0384B12A9}"/>
              </a:ext>
            </a:extLst>
          </p:cNvPr>
          <p:cNvSpPr txBox="1">
            <a:spLocks noChangeArrowheads="1"/>
          </p:cNvSpPr>
          <p:nvPr/>
        </p:nvSpPr>
        <p:spPr bwMode="auto">
          <a:xfrm>
            <a:off x="6308725" y="1643063"/>
            <a:ext cx="3206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i="1"/>
              <a:t>S</a:t>
            </a:r>
          </a:p>
        </p:txBody>
      </p:sp>
      <p:sp>
        <p:nvSpPr>
          <p:cNvPr id="34" name="Text Box 57">
            <a:extLst>
              <a:ext uri="{FF2B5EF4-FFF2-40B4-BE49-F238E27FC236}">
                <a16:creationId xmlns:a16="http://schemas.microsoft.com/office/drawing/2014/main" id="{EA0F5780-87CE-4BA3-ADCE-B058D55E1072}"/>
              </a:ext>
            </a:extLst>
          </p:cNvPr>
          <p:cNvSpPr txBox="1">
            <a:spLocks noChangeArrowheads="1"/>
          </p:cNvSpPr>
          <p:nvPr/>
        </p:nvSpPr>
        <p:spPr bwMode="auto">
          <a:xfrm>
            <a:off x="1981200" y="1492250"/>
            <a:ext cx="319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P</a:t>
            </a:r>
          </a:p>
        </p:txBody>
      </p:sp>
      <p:sp>
        <p:nvSpPr>
          <p:cNvPr id="35" name="Text Box 58">
            <a:extLst>
              <a:ext uri="{FF2B5EF4-FFF2-40B4-BE49-F238E27FC236}">
                <a16:creationId xmlns:a16="http://schemas.microsoft.com/office/drawing/2014/main" id="{95701BCE-9F71-4F58-84CC-38522FDAEB55}"/>
              </a:ext>
            </a:extLst>
          </p:cNvPr>
          <p:cNvSpPr txBox="1">
            <a:spLocks noChangeArrowheads="1"/>
          </p:cNvSpPr>
          <p:nvPr/>
        </p:nvSpPr>
        <p:spPr bwMode="auto">
          <a:xfrm>
            <a:off x="7086600" y="5302250"/>
            <a:ext cx="342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Q</a:t>
            </a:r>
          </a:p>
        </p:txBody>
      </p:sp>
      <p:sp>
        <p:nvSpPr>
          <p:cNvPr id="36" name="Text Box 59">
            <a:extLst>
              <a:ext uri="{FF2B5EF4-FFF2-40B4-BE49-F238E27FC236}">
                <a16:creationId xmlns:a16="http://schemas.microsoft.com/office/drawing/2014/main" id="{F9A7A537-911C-4864-8F41-C3BF8CF609F9}"/>
              </a:ext>
            </a:extLst>
          </p:cNvPr>
          <p:cNvSpPr txBox="1">
            <a:spLocks noChangeArrowheads="1"/>
          </p:cNvSpPr>
          <p:nvPr/>
        </p:nvSpPr>
        <p:spPr bwMode="auto">
          <a:xfrm>
            <a:off x="6678613" y="4386263"/>
            <a:ext cx="4079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i="1"/>
              <a:t>D</a:t>
            </a:r>
          </a:p>
        </p:txBody>
      </p:sp>
      <p:sp>
        <p:nvSpPr>
          <p:cNvPr id="39" name="Text Box 57">
            <a:extLst>
              <a:ext uri="{FF2B5EF4-FFF2-40B4-BE49-F238E27FC236}">
                <a16:creationId xmlns:a16="http://schemas.microsoft.com/office/drawing/2014/main" id="{7821FDFB-B928-4C08-9C11-2FEBEBE1B222}"/>
              </a:ext>
            </a:extLst>
          </p:cNvPr>
          <p:cNvSpPr txBox="1">
            <a:spLocks noChangeArrowheads="1"/>
          </p:cNvSpPr>
          <p:nvPr/>
        </p:nvSpPr>
        <p:spPr bwMode="auto">
          <a:xfrm>
            <a:off x="1966913" y="3319463"/>
            <a:ext cx="3968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P</a:t>
            </a:r>
            <a:r>
              <a:rPr lang="en-US" altLang="cs-CZ" sz="1600" b="1" baseline="-25000"/>
              <a:t>0</a:t>
            </a:r>
          </a:p>
        </p:txBody>
      </p:sp>
      <p:sp>
        <p:nvSpPr>
          <p:cNvPr id="40" name="Text Box 57">
            <a:extLst>
              <a:ext uri="{FF2B5EF4-FFF2-40B4-BE49-F238E27FC236}">
                <a16:creationId xmlns:a16="http://schemas.microsoft.com/office/drawing/2014/main" id="{EBF33B49-5FB6-41D8-AF68-8300E4B1464A}"/>
              </a:ext>
            </a:extLst>
          </p:cNvPr>
          <p:cNvSpPr txBox="1">
            <a:spLocks noChangeArrowheads="1"/>
          </p:cNvSpPr>
          <p:nvPr/>
        </p:nvSpPr>
        <p:spPr bwMode="auto">
          <a:xfrm>
            <a:off x="1965325" y="3929063"/>
            <a:ext cx="4206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P</a:t>
            </a:r>
            <a:r>
              <a:rPr lang="en-US" altLang="cs-CZ" sz="1600" b="1" baseline="-25000"/>
              <a:t>C</a:t>
            </a:r>
          </a:p>
        </p:txBody>
      </p:sp>
      <p:sp>
        <p:nvSpPr>
          <p:cNvPr id="41" name="Text Box 58">
            <a:extLst>
              <a:ext uri="{FF2B5EF4-FFF2-40B4-BE49-F238E27FC236}">
                <a16:creationId xmlns:a16="http://schemas.microsoft.com/office/drawing/2014/main" id="{F59E68D5-E4B4-45FC-8662-F07C7F024B12}"/>
              </a:ext>
            </a:extLst>
          </p:cNvPr>
          <p:cNvSpPr txBox="1">
            <a:spLocks noChangeArrowheads="1"/>
          </p:cNvSpPr>
          <p:nvPr/>
        </p:nvSpPr>
        <p:spPr bwMode="auto">
          <a:xfrm>
            <a:off x="4495800" y="5410200"/>
            <a:ext cx="4206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Q</a:t>
            </a:r>
            <a:r>
              <a:rPr lang="en-US" altLang="cs-CZ" sz="1600" b="1" baseline="-25000"/>
              <a:t>0</a:t>
            </a:r>
          </a:p>
        </p:txBody>
      </p:sp>
      <p:sp>
        <p:nvSpPr>
          <p:cNvPr id="42" name="AutoShape 23">
            <a:extLst>
              <a:ext uri="{FF2B5EF4-FFF2-40B4-BE49-F238E27FC236}">
                <a16:creationId xmlns:a16="http://schemas.microsoft.com/office/drawing/2014/main" id="{D829ABE6-35FA-4247-BAC5-3C8166F05012}"/>
              </a:ext>
            </a:extLst>
          </p:cNvPr>
          <p:cNvSpPr>
            <a:spLocks/>
          </p:cNvSpPr>
          <p:nvPr/>
        </p:nvSpPr>
        <p:spPr bwMode="auto">
          <a:xfrm rot="-5400000">
            <a:off x="4572000" y="3657600"/>
            <a:ext cx="304800" cy="1524000"/>
          </a:xfrm>
          <a:prstGeom prst="leftBrace">
            <a:avLst>
              <a:gd name="adj1" fmla="val 22153"/>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3" name="TextBox 42">
            <a:extLst>
              <a:ext uri="{FF2B5EF4-FFF2-40B4-BE49-F238E27FC236}">
                <a16:creationId xmlns:a16="http://schemas.microsoft.com/office/drawing/2014/main" id="{2B07587A-8B79-409B-A151-D5A01B47662D}"/>
              </a:ext>
            </a:extLst>
          </p:cNvPr>
          <p:cNvSpPr txBox="1">
            <a:spLocks noChangeArrowheads="1"/>
          </p:cNvSpPr>
          <p:nvPr/>
        </p:nvSpPr>
        <p:spPr bwMode="auto">
          <a:xfrm>
            <a:off x="4343400" y="4572000"/>
            <a:ext cx="11890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Shortage</a:t>
            </a:r>
          </a:p>
        </p:txBody>
      </p:sp>
      <p:cxnSp>
        <p:nvCxnSpPr>
          <p:cNvPr id="49" name="Straight Connector 48">
            <a:extLst>
              <a:ext uri="{FF2B5EF4-FFF2-40B4-BE49-F238E27FC236}">
                <a16:creationId xmlns:a16="http://schemas.microsoft.com/office/drawing/2014/main" id="{EBA92B2A-2BF6-4D49-BD2E-D8762C932D5D}"/>
              </a:ext>
            </a:extLst>
          </p:cNvPr>
          <p:cNvCxnSpPr>
            <a:cxnSpLocks/>
          </p:cNvCxnSpPr>
          <p:nvPr/>
        </p:nvCxnSpPr>
        <p:spPr>
          <a:xfrm rot="16200000" flipH="1">
            <a:off x="3771900" y="4381500"/>
            <a:ext cx="1905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DE43ECF-C020-4C6E-9F5E-4B2C4DB0FA30}"/>
              </a:ext>
            </a:extLst>
          </p:cNvPr>
          <p:cNvCxnSpPr/>
          <p:nvPr/>
        </p:nvCxnSpPr>
        <p:spPr>
          <a:xfrm rot="5400000">
            <a:off x="3236913" y="4686300"/>
            <a:ext cx="1296988" cy="1587"/>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BED8845-58EE-445A-B0E9-7C067B8137A9}"/>
              </a:ext>
            </a:extLst>
          </p:cNvPr>
          <p:cNvCxnSpPr>
            <a:cxnSpLocks noChangeAspect="1"/>
          </p:cNvCxnSpPr>
          <p:nvPr/>
        </p:nvCxnSpPr>
        <p:spPr>
          <a:xfrm rot="16200000" flipH="1">
            <a:off x="4932362" y="4646613"/>
            <a:ext cx="1235075" cy="1905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54" name="Text Box 58">
            <a:extLst>
              <a:ext uri="{FF2B5EF4-FFF2-40B4-BE49-F238E27FC236}">
                <a16:creationId xmlns:a16="http://schemas.microsoft.com/office/drawing/2014/main" id="{ADBD692F-D15D-4148-866C-100EE8D21C20}"/>
              </a:ext>
            </a:extLst>
          </p:cNvPr>
          <p:cNvSpPr txBox="1">
            <a:spLocks noChangeArrowheads="1"/>
          </p:cNvSpPr>
          <p:nvPr/>
        </p:nvSpPr>
        <p:spPr bwMode="auto">
          <a:xfrm>
            <a:off x="5410200" y="5410200"/>
            <a:ext cx="4286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Q</a:t>
            </a:r>
            <a:r>
              <a:rPr lang="en-US" altLang="cs-CZ" sz="1600" b="1" baseline="-25000"/>
              <a:t>d</a:t>
            </a:r>
          </a:p>
        </p:txBody>
      </p:sp>
      <p:sp>
        <p:nvSpPr>
          <p:cNvPr id="55" name="Text Box 58">
            <a:extLst>
              <a:ext uri="{FF2B5EF4-FFF2-40B4-BE49-F238E27FC236}">
                <a16:creationId xmlns:a16="http://schemas.microsoft.com/office/drawing/2014/main" id="{D37E44C6-89A4-4C89-9ACC-57B52173DCC9}"/>
              </a:ext>
            </a:extLst>
          </p:cNvPr>
          <p:cNvSpPr txBox="1">
            <a:spLocks noChangeArrowheads="1"/>
          </p:cNvSpPr>
          <p:nvPr/>
        </p:nvSpPr>
        <p:spPr bwMode="auto">
          <a:xfrm>
            <a:off x="3694113" y="5410200"/>
            <a:ext cx="4206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Q</a:t>
            </a:r>
            <a:r>
              <a:rPr lang="en-US" altLang="cs-CZ" sz="1600" b="1" baseline="-25000"/>
              <a:t>s</a:t>
            </a:r>
          </a:p>
        </p:txBody>
      </p:sp>
      <p:sp>
        <p:nvSpPr>
          <p:cNvPr id="56" name="TextBox 55">
            <a:extLst>
              <a:ext uri="{FF2B5EF4-FFF2-40B4-BE49-F238E27FC236}">
                <a16:creationId xmlns:a16="http://schemas.microsoft.com/office/drawing/2014/main" id="{CEF94930-B668-4DDA-A290-86F64F1F14BB}"/>
              </a:ext>
            </a:extLst>
          </p:cNvPr>
          <p:cNvSpPr txBox="1">
            <a:spLocks noChangeArrowheads="1"/>
          </p:cNvSpPr>
          <p:nvPr/>
        </p:nvSpPr>
        <p:spPr bwMode="auto">
          <a:xfrm>
            <a:off x="2743200" y="3352800"/>
            <a:ext cx="91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ceiling</a:t>
            </a:r>
          </a:p>
        </p:txBody>
      </p:sp>
      <p:cxnSp>
        <p:nvCxnSpPr>
          <p:cNvPr id="58" name="Straight Connector 57">
            <a:extLst>
              <a:ext uri="{FF2B5EF4-FFF2-40B4-BE49-F238E27FC236}">
                <a16:creationId xmlns:a16="http://schemas.microsoft.com/office/drawing/2014/main" id="{6F67B54C-0089-40FB-8BEB-EF3012B0FEB5}"/>
              </a:ext>
            </a:extLst>
          </p:cNvPr>
          <p:cNvCxnSpPr/>
          <p:nvPr/>
        </p:nvCxnSpPr>
        <p:spPr>
          <a:xfrm rot="10800000" flipV="1">
            <a:off x="2514600" y="3657600"/>
            <a:ext cx="381000" cy="304800"/>
          </a:xfrm>
          <a:prstGeom prst="line">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29F683E2-4C10-4902-B0FB-A63EF8ED4C0A}"/>
              </a:ext>
            </a:extLst>
          </p:cNvPr>
          <p:cNvSpPr txBox="1">
            <a:spLocks noChangeArrowheads="1"/>
          </p:cNvSpPr>
          <p:nvPr/>
        </p:nvSpPr>
        <p:spPr bwMode="auto">
          <a:xfrm>
            <a:off x="1371600" y="3319463"/>
            <a:ext cx="822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$3.50</a:t>
            </a:r>
          </a:p>
        </p:txBody>
      </p:sp>
      <p:sp>
        <p:nvSpPr>
          <p:cNvPr id="60" name="TextBox 59">
            <a:extLst>
              <a:ext uri="{FF2B5EF4-FFF2-40B4-BE49-F238E27FC236}">
                <a16:creationId xmlns:a16="http://schemas.microsoft.com/office/drawing/2014/main" id="{DC414850-8B75-41E5-A286-EFCEAF0943AE}"/>
              </a:ext>
            </a:extLst>
          </p:cNvPr>
          <p:cNvSpPr txBox="1">
            <a:spLocks noChangeArrowheads="1"/>
          </p:cNvSpPr>
          <p:nvPr/>
        </p:nvSpPr>
        <p:spPr bwMode="auto">
          <a:xfrm>
            <a:off x="1387475" y="3929063"/>
            <a:ext cx="822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 3.00</a:t>
            </a:r>
          </a:p>
        </p:txBody>
      </p:sp>
      <p:cxnSp>
        <p:nvCxnSpPr>
          <p:cNvPr id="48" name="Straight Connector 47">
            <a:extLst>
              <a:ext uri="{FF2B5EF4-FFF2-40B4-BE49-F238E27FC236}">
                <a16:creationId xmlns:a16="http://schemas.microsoft.com/office/drawing/2014/main" id="{9A3ADDC3-76B0-4D61-8BE4-0D6A797C3D93}"/>
              </a:ext>
            </a:extLst>
          </p:cNvPr>
          <p:cNvCxnSpPr/>
          <p:nvPr/>
        </p:nvCxnSpPr>
        <p:spPr>
          <a:xfrm>
            <a:off x="2362200" y="3429000"/>
            <a:ext cx="23622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6687607-48E3-4184-A86D-0613100393AA}"/>
              </a:ext>
            </a:extLst>
          </p:cNvPr>
          <p:cNvCxnSpPr/>
          <p:nvPr/>
        </p:nvCxnSpPr>
        <p:spPr>
          <a:xfrm>
            <a:off x="2362200" y="4038600"/>
            <a:ext cx="3200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Freeform 31">
            <a:extLst>
              <a:ext uri="{FF2B5EF4-FFF2-40B4-BE49-F238E27FC236}">
                <a16:creationId xmlns:a16="http://schemas.microsoft.com/office/drawing/2014/main" id="{8D1F7252-54B1-4640-A4E5-DDF62B12A771}"/>
              </a:ext>
            </a:extLst>
          </p:cNvPr>
          <p:cNvSpPr>
            <a:spLocks/>
          </p:cNvSpPr>
          <p:nvPr/>
        </p:nvSpPr>
        <p:spPr bwMode="auto">
          <a:xfrm flipH="1">
            <a:off x="2667000" y="1752600"/>
            <a:ext cx="3657600" cy="3017838"/>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8" name="Freeform 31">
            <a:extLst>
              <a:ext uri="{FF2B5EF4-FFF2-40B4-BE49-F238E27FC236}">
                <a16:creationId xmlns:a16="http://schemas.microsoft.com/office/drawing/2014/main" id="{38DEAAA3-EDFD-482B-8A53-62680EB9D895}"/>
              </a:ext>
            </a:extLst>
          </p:cNvPr>
          <p:cNvSpPr>
            <a:spLocks/>
          </p:cNvSpPr>
          <p:nvPr/>
        </p:nvSpPr>
        <p:spPr bwMode="auto">
          <a:xfrm>
            <a:off x="3048000" y="1676400"/>
            <a:ext cx="3657600" cy="3017838"/>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0" name="Oval 49">
            <a:extLst>
              <a:ext uri="{FF2B5EF4-FFF2-40B4-BE49-F238E27FC236}">
                <a16:creationId xmlns:a16="http://schemas.microsoft.com/office/drawing/2014/main" id="{FC55EE67-CD01-4FB6-9ADF-8A8449DD1A9D}"/>
              </a:ext>
            </a:extLst>
          </p:cNvPr>
          <p:cNvSpPr>
            <a:spLocks noChangeArrowheads="1"/>
          </p:cNvSpPr>
          <p:nvPr/>
        </p:nvSpPr>
        <p:spPr bwMode="auto">
          <a:xfrm>
            <a:off x="4648200" y="3352800"/>
            <a:ext cx="152400" cy="152400"/>
          </a:xfrm>
          <a:prstGeom prst="ellipse">
            <a:avLst/>
          </a:prstGeom>
          <a:solidFill>
            <a:schemeClr val="tx1"/>
          </a:solidFill>
          <a:ln w="25400" algn="ctr">
            <a:solidFill>
              <a:schemeClr val="tx1"/>
            </a:solidFill>
            <a:round/>
            <a:headEnd/>
            <a:tailEnd/>
          </a:ln>
        </p:spPr>
        <p:txBody>
          <a:bodyPr anchor="ctr"/>
          <a:lstStyle/>
          <a:p>
            <a:pPr algn="ctr" eaLnBrk="1" hangingPunct="1">
              <a:defRPr/>
            </a:pPr>
            <a:endParaRPr lang="en-US">
              <a:solidFill>
                <a:schemeClr val="lt1"/>
              </a:solidFill>
              <a:latin typeface="+mn-lt"/>
            </a:endParaRPr>
          </a:p>
        </p:txBody>
      </p:sp>
      <p:sp>
        <p:nvSpPr>
          <p:cNvPr id="56351" name="Text Box 11">
            <a:extLst>
              <a:ext uri="{FF2B5EF4-FFF2-40B4-BE49-F238E27FC236}">
                <a16:creationId xmlns:a16="http://schemas.microsoft.com/office/drawing/2014/main" id="{AA826F4F-A30C-40FC-8469-881AF5F7E55F}"/>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E5296495-8392-4DFA-A57B-2B07A6807EB6}" type="slidenum">
              <a:rPr lang="en-US" altLang="cs-CZ" sz="1400">
                <a:solidFill>
                  <a:schemeClr val="bg1"/>
                </a:solidFill>
                <a:cs typeface="Arial" panose="020B0604020202020204" pitchFamily="34" charset="0"/>
              </a:rPr>
              <a:pPr eaLnBrk="1" hangingPunct="1">
                <a:spcBef>
                  <a:spcPct val="0"/>
                </a:spcBef>
                <a:buFontTx/>
                <a:buNone/>
              </a:pPr>
              <a:t>27</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7EE551D2-EF6B-4987-90AB-CE2D653CA5E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98981"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wipe(left)">
                                      <p:cBhvr>
                                        <p:cTn id="14" dur="1000"/>
                                        <p:tgtEl>
                                          <p:spTgt spid="38"/>
                                        </p:tgtEl>
                                      </p:cBhvr>
                                    </p:animEffect>
                                  </p:childTnLst>
                                </p:cTn>
                              </p:par>
                            </p:childTnLst>
                          </p:cTn>
                        </p:par>
                        <p:par>
                          <p:cTn id="15" fill="hold" nodeType="afterGroup">
                            <p:stCondLst>
                              <p:cond delay="1500"/>
                            </p:stCondLst>
                            <p:childTnLst>
                              <p:par>
                                <p:cTn id="16" presetID="1" presetClass="entr" presetSubtype="0" fill="hold" grpId="0" nodeType="afterEffect">
                                  <p:stCondLst>
                                    <p:cond delay="0"/>
                                  </p:stCondLst>
                                  <p:childTnLst>
                                    <p:set>
                                      <p:cBhvr>
                                        <p:cTn id="17" dur="1" fill="hold">
                                          <p:stCondLst>
                                            <p:cond delay="0"/>
                                          </p:stCondLst>
                                        </p:cTn>
                                        <p:tgtEl>
                                          <p:spTgt spid="36"/>
                                        </p:tgtEl>
                                        <p:attrNameLst>
                                          <p:attrName>style.visibility</p:attrName>
                                        </p:attrNameLst>
                                      </p:cBhvr>
                                      <p:to>
                                        <p:strVal val="visible"/>
                                      </p:to>
                                    </p:set>
                                  </p:childTnLst>
                                </p:cTn>
                              </p:par>
                            </p:childTnLst>
                          </p:cTn>
                        </p:par>
                        <p:par>
                          <p:cTn id="18" fill="hold" nodeType="afterGroup">
                            <p:stCondLst>
                              <p:cond delay="1500"/>
                            </p:stCondLst>
                            <p:childTnLst>
                              <p:par>
                                <p:cTn id="19" presetID="22" presetClass="entr" presetSubtype="8" fill="hold"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left)">
                                      <p:cBhvr>
                                        <p:cTn id="21" dur="1000"/>
                                        <p:tgtEl>
                                          <p:spTgt spid="28"/>
                                        </p:tgtEl>
                                      </p:cBhvr>
                                    </p:animEffect>
                                  </p:childTnLst>
                                </p:cTn>
                              </p:par>
                            </p:childTnLst>
                          </p:cTn>
                        </p:par>
                        <p:par>
                          <p:cTn id="22" fill="hold" nodeType="afterGroup">
                            <p:stCondLst>
                              <p:cond delay="2500"/>
                            </p:stCondLst>
                            <p:childTnLst>
                              <p:par>
                                <p:cTn id="23" presetID="1" presetClass="entr" presetSubtype="0" fill="hold" grpId="0" nodeType="after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par>
                          <p:cTn id="25" fill="hold" nodeType="afterGroup">
                            <p:stCondLst>
                              <p:cond delay="2500"/>
                            </p:stCondLst>
                            <p:childTnLst>
                              <p:par>
                                <p:cTn id="26" presetID="1" presetClass="entr" presetSubtype="0" fill="hold" grpId="0" nodeType="after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childTnLst>
                          </p:cTn>
                        </p:par>
                        <p:par>
                          <p:cTn id="28" fill="hold" nodeType="afterGroup">
                            <p:stCondLst>
                              <p:cond delay="2500"/>
                            </p:stCondLst>
                            <p:childTnLst>
                              <p:par>
                                <p:cTn id="29" presetID="23" presetClass="entr" presetSubtype="16" fill="hold" grpId="0" nodeType="afterEffect">
                                  <p:stCondLst>
                                    <p:cond delay="0"/>
                                  </p:stCondLst>
                                  <p:childTnLst>
                                    <p:set>
                                      <p:cBhvr>
                                        <p:cTn id="30" dur="1" fill="hold">
                                          <p:stCondLst>
                                            <p:cond delay="0"/>
                                          </p:stCondLst>
                                        </p:cTn>
                                        <p:tgtEl>
                                          <p:spTgt spid="50"/>
                                        </p:tgtEl>
                                        <p:attrNameLst>
                                          <p:attrName>style.visibility</p:attrName>
                                        </p:attrNameLst>
                                      </p:cBhvr>
                                      <p:to>
                                        <p:strVal val="visible"/>
                                      </p:to>
                                    </p:set>
                                    <p:anim calcmode="lin" valueType="num">
                                      <p:cBhvr>
                                        <p:cTn id="31" dur="1000" fill="hold"/>
                                        <p:tgtEl>
                                          <p:spTgt spid="50"/>
                                        </p:tgtEl>
                                        <p:attrNameLst>
                                          <p:attrName>ppt_w</p:attrName>
                                        </p:attrNameLst>
                                      </p:cBhvr>
                                      <p:tavLst>
                                        <p:tav tm="0">
                                          <p:val>
                                            <p:fltVal val="0"/>
                                          </p:val>
                                        </p:tav>
                                        <p:tav tm="100000">
                                          <p:val>
                                            <p:strVal val="#ppt_w"/>
                                          </p:val>
                                        </p:tav>
                                      </p:tavLst>
                                    </p:anim>
                                    <p:anim calcmode="lin" valueType="num">
                                      <p:cBhvr>
                                        <p:cTn id="32" dur="1000" fill="hold"/>
                                        <p:tgtEl>
                                          <p:spTgt spid="50"/>
                                        </p:tgtEl>
                                        <p:attrNameLst>
                                          <p:attrName>ppt_h</p:attrName>
                                        </p:attrNameLst>
                                      </p:cBhvr>
                                      <p:tavLst>
                                        <p:tav tm="0">
                                          <p:val>
                                            <p:fltVal val="0"/>
                                          </p:val>
                                        </p:tav>
                                        <p:tav tm="100000">
                                          <p:val>
                                            <p:strVal val="#ppt_h"/>
                                          </p:val>
                                        </p:tav>
                                      </p:tavLst>
                                    </p:anim>
                                  </p:childTnLst>
                                </p:cTn>
                              </p:par>
                            </p:childTnLst>
                          </p:cTn>
                        </p:par>
                        <p:par>
                          <p:cTn id="33" fill="hold" nodeType="afterGroup">
                            <p:stCondLst>
                              <p:cond delay="3500"/>
                            </p:stCondLst>
                            <p:childTnLst>
                              <p:par>
                                <p:cTn id="34" presetID="22" presetClass="entr" presetSubtype="4" fill="hold" nodeType="after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wipe(down)">
                                      <p:cBhvr>
                                        <p:cTn id="36" dur="1000"/>
                                        <p:tgtEl>
                                          <p:spTgt spid="48"/>
                                        </p:tgtEl>
                                      </p:cBhvr>
                                    </p:animEffect>
                                  </p:childTnLst>
                                </p:cTn>
                              </p:par>
                            </p:childTnLst>
                          </p:cTn>
                        </p:par>
                        <p:par>
                          <p:cTn id="37" fill="hold" nodeType="afterGroup">
                            <p:stCondLst>
                              <p:cond delay="4500"/>
                            </p:stCondLst>
                            <p:childTnLst>
                              <p:par>
                                <p:cTn id="38" presetID="23" presetClass="entr" presetSubtype="16" fill="hold" grpId="0" nodeType="afterEffect">
                                  <p:stCondLst>
                                    <p:cond delay="0"/>
                                  </p:stCondLst>
                                  <p:childTnLst>
                                    <p:set>
                                      <p:cBhvr>
                                        <p:cTn id="39" dur="1" fill="hold">
                                          <p:stCondLst>
                                            <p:cond delay="0"/>
                                          </p:stCondLst>
                                        </p:cTn>
                                        <p:tgtEl>
                                          <p:spTgt spid="59"/>
                                        </p:tgtEl>
                                        <p:attrNameLst>
                                          <p:attrName>style.visibility</p:attrName>
                                        </p:attrNameLst>
                                      </p:cBhvr>
                                      <p:to>
                                        <p:strVal val="visible"/>
                                      </p:to>
                                    </p:set>
                                    <p:anim calcmode="lin" valueType="num">
                                      <p:cBhvr>
                                        <p:cTn id="40" dur="500" fill="hold"/>
                                        <p:tgtEl>
                                          <p:spTgt spid="59"/>
                                        </p:tgtEl>
                                        <p:attrNameLst>
                                          <p:attrName>ppt_w</p:attrName>
                                        </p:attrNameLst>
                                      </p:cBhvr>
                                      <p:tavLst>
                                        <p:tav tm="0">
                                          <p:val>
                                            <p:fltVal val="0"/>
                                          </p:val>
                                        </p:tav>
                                        <p:tav tm="100000">
                                          <p:val>
                                            <p:strVal val="#ppt_w"/>
                                          </p:val>
                                        </p:tav>
                                      </p:tavLst>
                                    </p:anim>
                                    <p:anim calcmode="lin" valueType="num">
                                      <p:cBhvr>
                                        <p:cTn id="41" dur="500" fill="hold"/>
                                        <p:tgtEl>
                                          <p:spTgt spid="59"/>
                                        </p:tgtEl>
                                        <p:attrNameLst>
                                          <p:attrName>ppt_h</p:attrName>
                                        </p:attrNameLst>
                                      </p:cBhvr>
                                      <p:tavLst>
                                        <p:tav tm="0">
                                          <p:val>
                                            <p:fltVal val="0"/>
                                          </p:val>
                                        </p:tav>
                                        <p:tav tm="100000">
                                          <p:val>
                                            <p:strVal val="#ppt_h"/>
                                          </p:val>
                                        </p:tav>
                                      </p:tavLst>
                                    </p:anim>
                                  </p:childTnLst>
                                </p:cTn>
                              </p:par>
                            </p:childTnLst>
                          </p:cTn>
                        </p:par>
                        <p:par>
                          <p:cTn id="42" fill="hold" nodeType="afterGroup">
                            <p:stCondLst>
                              <p:cond delay="5000"/>
                            </p:stCondLst>
                            <p:childTnLst>
                              <p:par>
                                <p:cTn id="43" presetID="22" presetClass="entr" presetSubtype="1" fill="hold" nodeType="after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wipe(up)">
                                      <p:cBhvr>
                                        <p:cTn id="45" dur="500"/>
                                        <p:tgtEl>
                                          <p:spTgt spid="49"/>
                                        </p:tgtEl>
                                      </p:cBhvr>
                                    </p:animEffect>
                                  </p:childTnLst>
                                </p:cTn>
                              </p:par>
                            </p:childTnLst>
                          </p:cTn>
                        </p:par>
                        <p:par>
                          <p:cTn id="46" fill="hold" nodeType="afterGroup">
                            <p:stCondLst>
                              <p:cond delay="5500"/>
                            </p:stCondLst>
                            <p:childTnLst>
                              <p:par>
                                <p:cTn id="47" presetID="1" presetClass="entr" presetSubtype="0" fill="hold" grpId="0" nodeType="after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3" presetClass="entr" presetSubtype="16" fill="hold" grpId="0" nodeType="clickEffect">
                                  <p:stCondLst>
                                    <p:cond delay="0"/>
                                  </p:stCondLst>
                                  <p:childTnLst>
                                    <p:set>
                                      <p:cBhvr>
                                        <p:cTn id="52" dur="1" fill="hold">
                                          <p:stCondLst>
                                            <p:cond delay="0"/>
                                          </p:stCondLst>
                                        </p:cTn>
                                        <p:tgtEl>
                                          <p:spTgt spid="60"/>
                                        </p:tgtEl>
                                        <p:attrNameLst>
                                          <p:attrName>style.visibility</p:attrName>
                                        </p:attrNameLst>
                                      </p:cBhvr>
                                      <p:to>
                                        <p:strVal val="visible"/>
                                      </p:to>
                                    </p:set>
                                    <p:anim calcmode="lin" valueType="num">
                                      <p:cBhvr>
                                        <p:cTn id="53" dur="500" fill="hold"/>
                                        <p:tgtEl>
                                          <p:spTgt spid="60"/>
                                        </p:tgtEl>
                                        <p:attrNameLst>
                                          <p:attrName>ppt_w</p:attrName>
                                        </p:attrNameLst>
                                      </p:cBhvr>
                                      <p:tavLst>
                                        <p:tav tm="0">
                                          <p:val>
                                            <p:fltVal val="0"/>
                                          </p:val>
                                        </p:tav>
                                        <p:tav tm="100000">
                                          <p:val>
                                            <p:strVal val="#ppt_w"/>
                                          </p:val>
                                        </p:tav>
                                      </p:tavLst>
                                    </p:anim>
                                    <p:anim calcmode="lin" valueType="num">
                                      <p:cBhvr>
                                        <p:cTn id="54" dur="500" fill="hold"/>
                                        <p:tgtEl>
                                          <p:spTgt spid="60"/>
                                        </p:tgtEl>
                                        <p:attrNameLst>
                                          <p:attrName>ppt_h</p:attrName>
                                        </p:attrNameLst>
                                      </p:cBhvr>
                                      <p:tavLst>
                                        <p:tav tm="0">
                                          <p:val>
                                            <p:fltVal val="0"/>
                                          </p:val>
                                        </p:tav>
                                        <p:tav tm="100000">
                                          <p:val>
                                            <p:strVal val="#ppt_h"/>
                                          </p:val>
                                        </p:tav>
                                      </p:tavLst>
                                    </p:anim>
                                  </p:childTnLst>
                                </p:cTn>
                              </p:par>
                            </p:childTnLst>
                          </p:cTn>
                        </p:par>
                        <p:par>
                          <p:cTn id="55" fill="hold" nodeType="afterGroup">
                            <p:stCondLst>
                              <p:cond delay="500"/>
                            </p:stCondLst>
                            <p:childTnLst>
                              <p:par>
                                <p:cTn id="56" presetID="1" presetClass="entr" presetSubtype="0" fill="hold" grpId="0" nodeType="afterEffect">
                                  <p:stCondLst>
                                    <p:cond delay="0"/>
                                  </p:stCondLst>
                                  <p:childTnLst>
                                    <p:set>
                                      <p:cBhvr>
                                        <p:cTn id="57" dur="1" fill="hold">
                                          <p:stCondLst>
                                            <p:cond delay="0"/>
                                          </p:stCondLst>
                                        </p:cTn>
                                        <p:tgtEl>
                                          <p:spTgt spid="40"/>
                                        </p:tgtEl>
                                        <p:attrNameLst>
                                          <p:attrName>style.visibility</p:attrName>
                                        </p:attrNameLst>
                                      </p:cBhvr>
                                      <p:to>
                                        <p:strVal val="visible"/>
                                      </p:to>
                                    </p:set>
                                  </p:childTnLst>
                                </p:cTn>
                              </p:par>
                            </p:childTnLst>
                          </p:cTn>
                        </p:par>
                        <p:par>
                          <p:cTn id="58" fill="hold" nodeType="afterGroup">
                            <p:stCondLst>
                              <p:cond delay="500"/>
                            </p:stCondLst>
                            <p:childTnLst>
                              <p:par>
                                <p:cTn id="59" presetID="22" presetClass="entr" presetSubtype="4" fill="hold" nodeType="afterEffect">
                                  <p:stCondLst>
                                    <p:cond delay="0"/>
                                  </p:stCondLst>
                                  <p:childTnLst>
                                    <p:set>
                                      <p:cBhvr>
                                        <p:cTn id="60" dur="1" fill="hold">
                                          <p:stCondLst>
                                            <p:cond delay="0"/>
                                          </p:stCondLst>
                                        </p:cTn>
                                        <p:tgtEl>
                                          <p:spTgt spid="72"/>
                                        </p:tgtEl>
                                        <p:attrNameLst>
                                          <p:attrName>style.visibility</p:attrName>
                                        </p:attrNameLst>
                                      </p:cBhvr>
                                      <p:to>
                                        <p:strVal val="visible"/>
                                      </p:to>
                                    </p:set>
                                    <p:animEffect transition="in" filter="wipe(down)">
                                      <p:cBhvr>
                                        <p:cTn id="61" dur="1000"/>
                                        <p:tgtEl>
                                          <p:spTgt spid="72"/>
                                        </p:tgtEl>
                                      </p:cBhvr>
                                    </p:animEffect>
                                  </p:childTnLst>
                                </p:cTn>
                              </p:par>
                            </p:childTnLst>
                          </p:cTn>
                        </p:par>
                        <p:par>
                          <p:cTn id="62" fill="hold" nodeType="afterGroup">
                            <p:stCondLst>
                              <p:cond delay="1500"/>
                            </p:stCondLst>
                            <p:childTnLst>
                              <p:par>
                                <p:cTn id="63" presetID="23" presetClass="entr" presetSubtype="16" fill="hold" grpId="0" nodeType="afterEffect">
                                  <p:stCondLst>
                                    <p:cond delay="0"/>
                                  </p:stCondLst>
                                  <p:childTnLst>
                                    <p:set>
                                      <p:cBhvr>
                                        <p:cTn id="64" dur="1" fill="hold">
                                          <p:stCondLst>
                                            <p:cond delay="0"/>
                                          </p:stCondLst>
                                        </p:cTn>
                                        <p:tgtEl>
                                          <p:spTgt spid="56"/>
                                        </p:tgtEl>
                                        <p:attrNameLst>
                                          <p:attrName>style.visibility</p:attrName>
                                        </p:attrNameLst>
                                      </p:cBhvr>
                                      <p:to>
                                        <p:strVal val="visible"/>
                                      </p:to>
                                    </p:set>
                                    <p:anim calcmode="lin" valueType="num">
                                      <p:cBhvr>
                                        <p:cTn id="65" dur="500" fill="hold"/>
                                        <p:tgtEl>
                                          <p:spTgt spid="56"/>
                                        </p:tgtEl>
                                        <p:attrNameLst>
                                          <p:attrName>ppt_w</p:attrName>
                                        </p:attrNameLst>
                                      </p:cBhvr>
                                      <p:tavLst>
                                        <p:tav tm="0">
                                          <p:val>
                                            <p:fltVal val="0"/>
                                          </p:val>
                                        </p:tav>
                                        <p:tav tm="100000">
                                          <p:val>
                                            <p:strVal val="#ppt_w"/>
                                          </p:val>
                                        </p:tav>
                                      </p:tavLst>
                                    </p:anim>
                                    <p:anim calcmode="lin" valueType="num">
                                      <p:cBhvr>
                                        <p:cTn id="66" dur="500" fill="hold"/>
                                        <p:tgtEl>
                                          <p:spTgt spid="56"/>
                                        </p:tgtEl>
                                        <p:attrNameLst>
                                          <p:attrName>ppt_h</p:attrName>
                                        </p:attrNameLst>
                                      </p:cBhvr>
                                      <p:tavLst>
                                        <p:tav tm="0">
                                          <p:val>
                                            <p:fltVal val="0"/>
                                          </p:val>
                                        </p:tav>
                                        <p:tav tm="100000">
                                          <p:val>
                                            <p:strVal val="#ppt_h"/>
                                          </p:val>
                                        </p:tav>
                                      </p:tavLst>
                                    </p:anim>
                                  </p:childTnLst>
                                </p:cTn>
                              </p:par>
                            </p:childTnLst>
                          </p:cTn>
                        </p:par>
                        <p:par>
                          <p:cTn id="67" fill="hold" nodeType="afterGroup">
                            <p:stCondLst>
                              <p:cond delay="2000"/>
                            </p:stCondLst>
                            <p:childTnLst>
                              <p:par>
                                <p:cTn id="68" presetID="22" presetClass="entr" presetSubtype="1" fill="hold" nodeType="afterEffect">
                                  <p:stCondLst>
                                    <p:cond delay="0"/>
                                  </p:stCondLst>
                                  <p:childTnLst>
                                    <p:set>
                                      <p:cBhvr>
                                        <p:cTn id="69" dur="1" fill="hold">
                                          <p:stCondLst>
                                            <p:cond delay="0"/>
                                          </p:stCondLst>
                                        </p:cTn>
                                        <p:tgtEl>
                                          <p:spTgt spid="58"/>
                                        </p:tgtEl>
                                        <p:attrNameLst>
                                          <p:attrName>style.visibility</p:attrName>
                                        </p:attrNameLst>
                                      </p:cBhvr>
                                      <p:to>
                                        <p:strVal val="visible"/>
                                      </p:to>
                                    </p:set>
                                    <p:animEffect transition="in" filter="wipe(up)">
                                      <p:cBhvr>
                                        <p:cTn id="70" dur="500"/>
                                        <p:tgtEl>
                                          <p:spTgt spid="58"/>
                                        </p:tgtEl>
                                      </p:cBhvr>
                                    </p:animEffect>
                                  </p:childTnLst>
                                </p:cTn>
                              </p:par>
                            </p:childTnLst>
                          </p:cTn>
                        </p:par>
                        <p:par>
                          <p:cTn id="71" fill="hold" nodeType="afterGroup">
                            <p:stCondLst>
                              <p:cond delay="2500"/>
                            </p:stCondLst>
                            <p:childTnLst>
                              <p:par>
                                <p:cTn id="72" presetID="22" presetClass="entr" presetSubtype="1" fill="hold" nodeType="afterEffect">
                                  <p:stCondLst>
                                    <p:cond delay="0"/>
                                  </p:stCondLst>
                                  <p:childTnLst>
                                    <p:set>
                                      <p:cBhvr>
                                        <p:cTn id="73" dur="1" fill="hold">
                                          <p:stCondLst>
                                            <p:cond delay="0"/>
                                          </p:stCondLst>
                                        </p:cTn>
                                        <p:tgtEl>
                                          <p:spTgt spid="51"/>
                                        </p:tgtEl>
                                        <p:attrNameLst>
                                          <p:attrName>style.visibility</p:attrName>
                                        </p:attrNameLst>
                                      </p:cBhvr>
                                      <p:to>
                                        <p:strVal val="visible"/>
                                      </p:to>
                                    </p:set>
                                    <p:animEffect transition="in" filter="wipe(up)">
                                      <p:cBhvr>
                                        <p:cTn id="74" dur="500"/>
                                        <p:tgtEl>
                                          <p:spTgt spid="51"/>
                                        </p:tgtEl>
                                      </p:cBhvr>
                                    </p:animEffect>
                                  </p:childTnLst>
                                </p:cTn>
                              </p:par>
                            </p:childTnLst>
                          </p:cTn>
                        </p:par>
                        <p:par>
                          <p:cTn id="75" fill="hold" nodeType="afterGroup">
                            <p:stCondLst>
                              <p:cond delay="3000"/>
                            </p:stCondLst>
                            <p:childTnLst>
                              <p:par>
                                <p:cTn id="76" presetID="23" presetClass="entr" presetSubtype="16" fill="hold" grpId="0" nodeType="afterEffect">
                                  <p:stCondLst>
                                    <p:cond delay="0"/>
                                  </p:stCondLst>
                                  <p:childTnLst>
                                    <p:set>
                                      <p:cBhvr>
                                        <p:cTn id="77" dur="1" fill="hold">
                                          <p:stCondLst>
                                            <p:cond delay="0"/>
                                          </p:stCondLst>
                                        </p:cTn>
                                        <p:tgtEl>
                                          <p:spTgt spid="55"/>
                                        </p:tgtEl>
                                        <p:attrNameLst>
                                          <p:attrName>style.visibility</p:attrName>
                                        </p:attrNameLst>
                                      </p:cBhvr>
                                      <p:to>
                                        <p:strVal val="visible"/>
                                      </p:to>
                                    </p:set>
                                    <p:anim calcmode="lin" valueType="num">
                                      <p:cBhvr>
                                        <p:cTn id="78" dur="500" fill="hold"/>
                                        <p:tgtEl>
                                          <p:spTgt spid="55"/>
                                        </p:tgtEl>
                                        <p:attrNameLst>
                                          <p:attrName>ppt_w</p:attrName>
                                        </p:attrNameLst>
                                      </p:cBhvr>
                                      <p:tavLst>
                                        <p:tav tm="0">
                                          <p:val>
                                            <p:fltVal val="0"/>
                                          </p:val>
                                        </p:tav>
                                        <p:tav tm="100000">
                                          <p:val>
                                            <p:strVal val="#ppt_w"/>
                                          </p:val>
                                        </p:tav>
                                      </p:tavLst>
                                    </p:anim>
                                    <p:anim calcmode="lin" valueType="num">
                                      <p:cBhvr>
                                        <p:cTn id="79" dur="500" fill="hold"/>
                                        <p:tgtEl>
                                          <p:spTgt spid="55"/>
                                        </p:tgtEl>
                                        <p:attrNameLst>
                                          <p:attrName>ppt_h</p:attrName>
                                        </p:attrNameLst>
                                      </p:cBhvr>
                                      <p:tavLst>
                                        <p:tav tm="0">
                                          <p:val>
                                            <p:fltVal val="0"/>
                                          </p:val>
                                        </p:tav>
                                        <p:tav tm="100000">
                                          <p:val>
                                            <p:strVal val="#ppt_h"/>
                                          </p:val>
                                        </p:tav>
                                      </p:tavLst>
                                    </p:anim>
                                  </p:childTnLst>
                                </p:cTn>
                              </p:par>
                            </p:childTnLst>
                          </p:cTn>
                        </p:par>
                        <p:par>
                          <p:cTn id="80" fill="hold" nodeType="afterGroup">
                            <p:stCondLst>
                              <p:cond delay="3500"/>
                            </p:stCondLst>
                            <p:childTnLst>
                              <p:par>
                                <p:cTn id="81" presetID="22" presetClass="entr" presetSubtype="1" fill="hold" nodeType="afterEffect">
                                  <p:stCondLst>
                                    <p:cond delay="0"/>
                                  </p:stCondLst>
                                  <p:childTnLst>
                                    <p:set>
                                      <p:cBhvr>
                                        <p:cTn id="82" dur="1" fill="hold">
                                          <p:stCondLst>
                                            <p:cond delay="0"/>
                                          </p:stCondLst>
                                        </p:cTn>
                                        <p:tgtEl>
                                          <p:spTgt spid="53"/>
                                        </p:tgtEl>
                                        <p:attrNameLst>
                                          <p:attrName>style.visibility</p:attrName>
                                        </p:attrNameLst>
                                      </p:cBhvr>
                                      <p:to>
                                        <p:strVal val="visible"/>
                                      </p:to>
                                    </p:set>
                                    <p:animEffect transition="in" filter="wipe(up)">
                                      <p:cBhvr>
                                        <p:cTn id="83" dur="500"/>
                                        <p:tgtEl>
                                          <p:spTgt spid="53"/>
                                        </p:tgtEl>
                                      </p:cBhvr>
                                    </p:animEffect>
                                  </p:childTnLst>
                                </p:cTn>
                              </p:par>
                            </p:childTnLst>
                          </p:cTn>
                        </p:par>
                        <p:par>
                          <p:cTn id="84" fill="hold" nodeType="afterGroup">
                            <p:stCondLst>
                              <p:cond delay="4000"/>
                            </p:stCondLst>
                            <p:childTnLst>
                              <p:par>
                                <p:cTn id="85" presetID="23" presetClass="entr" presetSubtype="16" fill="hold" grpId="0" nodeType="afterEffect">
                                  <p:stCondLst>
                                    <p:cond delay="0"/>
                                  </p:stCondLst>
                                  <p:childTnLst>
                                    <p:set>
                                      <p:cBhvr>
                                        <p:cTn id="86" dur="1" fill="hold">
                                          <p:stCondLst>
                                            <p:cond delay="0"/>
                                          </p:stCondLst>
                                        </p:cTn>
                                        <p:tgtEl>
                                          <p:spTgt spid="54"/>
                                        </p:tgtEl>
                                        <p:attrNameLst>
                                          <p:attrName>style.visibility</p:attrName>
                                        </p:attrNameLst>
                                      </p:cBhvr>
                                      <p:to>
                                        <p:strVal val="visible"/>
                                      </p:to>
                                    </p:set>
                                    <p:anim calcmode="lin" valueType="num">
                                      <p:cBhvr>
                                        <p:cTn id="87" dur="500" fill="hold"/>
                                        <p:tgtEl>
                                          <p:spTgt spid="54"/>
                                        </p:tgtEl>
                                        <p:attrNameLst>
                                          <p:attrName>ppt_w</p:attrName>
                                        </p:attrNameLst>
                                      </p:cBhvr>
                                      <p:tavLst>
                                        <p:tav tm="0">
                                          <p:val>
                                            <p:fltVal val="0"/>
                                          </p:val>
                                        </p:tav>
                                        <p:tav tm="100000">
                                          <p:val>
                                            <p:strVal val="#ppt_w"/>
                                          </p:val>
                                        </p:tav>
                                      </p:tavLst>
                                    </p:anim>
                                    <p:anim calcmode="lin" valueType="num">
                                      <p:cBhvr>
                                        <p:cTn id="88" dur="500" fill="hold"/>
                                        <p:tgtEl>
                                          <p:spTgt spid="54"/>
                                        </p:tgtEl>
                                        <p:attrNameLst>
                                          <p:attrName>ppt_h</p:attrName>
                                        </p:attrNameLst>
                                      </p:cBhvr>
                                      <p:tavLst>
                                        <p:tav tm="0">
                                          <p:val>
                                            <p:fltVal val="0"/>
                                          </p:val>
                                        </p:tav>
                                        <p:tav tm="100000">
                                          <p:val>
                                            <p:strVal val="#ppt_h"/>
                                          </p:val>
                                        </p:tav>
                                      </p:tavLst>
                                    </p:anim>
                                  </p:childTnLst>
                                </p:cTn>
                              </p:par>
                            </p:childTnLst>
                          </p:cTn>
                        </p:par>
                        <p:par>
                          <p:cTn id="89" fill="hold" nodeType="afterGroup">
                            <p:stCondLst>
                              <p:cond delay="4500"/>
                            </p:stCondLst>
                            <p:childTnLst>
                              <p:par>
                                <p:cTn id="90" presetID="23" presetClass="entr" presetSubtype="16" fill="hold" grpId="0" nodeType="afterEffect">
                                  <p:stCondLst>
                                    <p:cond delay="0"/>
                                  </p:stCondLst>
                                  <p:childTnLst>
                                    <p:set>
                                      <p:cBhvr>
                                        <p:cTn id="91" dur="1" fill="hold">
                                          <p:stCondLst>
                                            <p:cond delay="0"/>
                                          </p:stCondLst>
                                        </p:cTn>
                                        <p:tgtEl>
                                          <p:spTgt spid="42"/>
                                        </p:tgtEl>
                                        <p:attrNameLst>
                                          <p:attrName>style.visibility</p:attrName>
                                        </p:attrNameLst>
                                      </p:cBhvr>
                                      <p:to>
                                        <p:strVal val="visible"/>
                                      </p:to>
                                    </p:set>
                                    <p:anim calcmode="lin" valueType="num">
                                      <p:cBhvr>
                                        <p:cTn id="92" dur="500" fill="hold"/>
                                        <p:tgtEl>
                                          <p:spTgt spid="42"/>
                                        </p:tgtEl>
                                        <p:attrNameLst>
                                          <p:attrName>ppt_w</p:attrName>
                                        </p:attrNameLst>
                                      </p:cBhvr>
                                      <p:tavLst>
                                        <p:tav tm="0">
                                          <p:val>
                                            <p:fltVal val="0"/>
                                          </p:val>
                                        </p:tav>
                                        <p:tav tm="100000">
                                          <p:val>
                                            <p:strVal val="#ppt_w"/>
                                          </p:val>
                                        </p:tav>
                                      </p:tavLst>
                                    </p:anim>
                                    <p:anim calcmode="lin" valueType="num">
                                      <p:cBhvr>
                                        <p:cTn id="93" dur="500" fill="hold"/>
                                        <p:tgtEl>
                                          <p:spTgt spid="42"/>
                                        </p:tgtEl>
                                        <p:attrNameLst>
                                          <p:attrName>ppt_h</p:attrName>
                                        </p:attrNameLst>
                                      </p:cBhvr>
                                      <p:tavLst>
                                        <p:tav tm="0">
                                          <p:val>
                                            <p:fltVal val="0"/>
                                          </p:val>
                                        </p:tav>
                                        <p:tav tm="100000">
                                          <p:val>
                                            <p:strVal val="#ppt_h"/>
                                          </p:val>
                                        </p:tav>
                                      </p:tavLst>
                                    </p:anim>
                                  </p:childTnLst>
                                </p:cTn>
                              </p:par>
                            </p:childTnLst>
                          </p:cTn>
                        </p:par>
                        <p:par>
                          <p:cTn id="94" fill="hold" nodeType="afterGroup">
                            <p:stCondLst>
                              <p:cond delay="5000"/>
                            </p:stCondLst>
                            <p:childTnLst>
                              <p:par>
                                <p:cTn id="95" presetID="23" presetClass="entr" presetSubtype="16" fill="hold" grpId="0" nodeType="afterEffect">
                                  <p:stCondLst>
                                    <p:cond delay="0"/>
                                  </p:stCondLst>
                                  <p:childTnLst>
                                    <p:set>
                                      <p:cBhvr>
                                        <p:cTn id="96" dur="1" fill="hold">
                                          <p:stCondLst>
                                            <p:cond delay="0"/>
                                          </p:stCondLst>
                                        </p:cTn>
                                        <p:tgtEl>
                                          <p:spTgt spid="43"/>
                                        </p:tgtEl>
                                        <p:attrNameLst>
                                          <p:attrName>style.visibility</p:attrName>
                                        </p:attrNameLst>
                                      </p:cBhvr>
                                      <p:to>
                                        <p:strVal val="visible"/>
                                      </p:to>
                                    </p:set>
                                    <p:anim calcmode="lin" valueType="num">
                                      <p:cBhvr>
                                        <p:cTn id="97" dur="500" fill="hold"/>
                                        <p:tgtEl>
                                          <p:spTgt spid="43"/>
                                        </p:tgtEl>
                                        <p:attrNameLst>
                                          <p:attrName>ppt_w</p:attrName>
                                        </p:attrNameLst>
                                      </p:cBhvr>
                                      <p:tavLst>
                                        <p:tav tm="0">
                                          <p:val>
                                            <p:fltVal val="0"/>
                                          </p:val>
                                        </p:tav>
                                        <p:tav tm="100000">
                                          <p:val>
                                            <p:strVal val="#ppt_w"/>
                                          </p:val>
                                        </p:tav>
                                      </p:tavLst>
                                    </p:anim>
                                    <p:anim calcmode="lin" valueType="num">
                                      <p:cBhvr>
                                        <p:cTn id="98" dur="500" fill="hold"/>
                                        <p:tgtEl>
                                          <p:spTgt spid="43"/>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1" presetClass="mediacall" presetSubtype="0" fill="hold" nodeType="clickEffect">
                                  <p:stCondLst>
                                    <p:cond delay="0"/>
                                  </p:stCondLst>
                                  <p:childTnLst>
                                    <p:cmd type="call" cmd="playFrom(0.0)">
                                      <p:cBhvr>
                                        <p:cTn id="102" dur="3116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3" fill="hold" display="0">
                  <p:stCondLst>
                    <p:cond delay="indefinite"/>
                  </p:stCondLst>
                  <p:endCondLst>
                    <p:cond evt="onStopAudio" delay="0">
                      <p:tgtEl>
                        <p:sldTgt/>
                      </p:tgtEl>
                    </p:cond>
                  </p:endCondLst>
                </p:cTn>
                <p:tgtEl>
                  <p:spTgt spid="3"/>
                </p:tgtEl>
              </p:cMediaNode>
            </p:audio>
          </p:childTnLst>
        </p:cTn>
      </p:par>
    </p:tnLst>
    <p:bldLst>
      <p:bldP spid="32" grpId="0"/>
      <p:bldP spid="34" grpId="0"/>
      <p:bldP spid="35" grpId="0"/>
      <p:bldP spid="36" grpId="0"/>
      <p:bldP spid="39" grpId="0"/>
      <p:bldP spid="40" grpId="0"/>
      <p:bldP spid="41" grpId="0"/>
      <p:bldP spid="42" grpId="0" animBg="1"/>
      <p:bldP spid="43" grpId="0"/>
      <p:bldP spid="54" grpId="0"/>
      <p:bldP spid="55" grpId="0"/>
      <p:bldP spid="56" grpId="0"/>
      <p:bldP spid="59" grpId="0"/>
      <p:bldP spid="60" grpId="0"/>
      <p:bldP spid="5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a:extLst>
              <a:ext uri="{FF2B5EF4-FFF2-40B4-BE49-F238E27FC236}">
                <a16:creationId xmlns:a16="http://schemas.microsoft.com/office/drawing/2014/main" id="{C5E45EE4-B09D-4725-92B3-AEBE184C0F4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8371" name="Rectangle 2">
            <a:extLst>
              <a:ext uri="{FF2B5EF4-FFF2-40B4-BE49-F238E27FC236}">
                <a16:creationId xmlns:a16="http://schemas.microsoft.com/office/drawing/2014/main" id="{B8DFA65F-F1B5-4437-A443-3666884B64A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Set Prices</a:t>
            </a:r>
          </a:p>
        </p:txBody>
      </p:sp>
      <p:sp>
        <p:nvSpPr>
          <p:cNvPr id="58372" name="Rectangle 3">
            <a:extLst>
              <a:ext uri="{FF2B5EF4-FFF2-40B4-BE49-F238E27FC236}">
                <a16:creationId xmlns:a16="http://schemas.microsoft.com/office/drawing/2014/main" id="{2F797458-9C1E-4CD3-BF1F-80CC5339A935}"/>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Price Floors</a:t>
            </a:r>
          </a:p>
          <a:p>
            <a:pPr lvl="1" eaLnBrk="1" hangingPunct="1">
              <a:buClr>
                <a:srgbClr val="3399FF"/>
              </a:buClr>
              <a:buSzPct val="125000"/>
              <a:buFont typeface="Arial" panose="020B0604020202020204" pitchFamily="34" charset="0"/>
              <a:buChar char="•"/>
            </a:pPr>
            <a:r>
              <a:rPr lang="en-US" altLang="cs-CZ" sz="3600"/>
              <a:t>Prices are set above the market price</a:t>
            </a:r>
          </a:p>
          <a:p>
            <a:pPr lvl="1" eaLnBrk="1" hangingPunct="1">
              <a:buClr>
                <a:srgbClr val="3399FF"/>
              </a:buClr>
              <a:buSzPct val="125000"/>
              <a:buFont typeface="Arial" panose="020B0604020202020204" pitchFamily="34" charset="0"/>
              <a:buChar char="•"/>
            </a:pPr>
            <a:r>
              <a:rPr lang="en-US" altLang="cs-CZ" sz="3600"/>
              <a:t>Chronic surpluses</a:t>
            </a:r>
          </a:p>
          <a:p>
            <a:pPr eaLnBrk="1" hangingPunct="1">
              <a:buClr>
                <a:srgbClr val="3399FF"/>
              </a:buClr>
              <a:buSzPct val="125000"/>
            </a:pPr>
            <a:r>
              <a:rPr lang="en-US" altLang="cs-CZ" sz="3600"/>
              <a:t>Example: Minimum wage laws</a:t>
            </a:r>
          </a:p>
        </p:txBody>
      </p:sp>
      <p:sp>
        <p:nvSpPr>
          <p:cNvPr id="58373" name="Rectangle 4">
            <a:extLst>
              <a:ext uri="{FF2B5EF4-FFF2-40B4-BE49-F238E27FC236}">
                <a16:creationId xmlns:a16="http://schemas.microsoft.com/office/drawing/2014/main" id="{2618B618-B278-4613-9D60-EA44F7771A3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8374" name="Rectangle 5">
            <a:extLst>
              <a:ext uri="{FF2B5EF4-FFF2-40B4-BE49-F238E27FC236}">
                <a16:creationId xmlns:a16="http://schemas.microsoft.com/office/drawing/2014/main" id="{ED198A23-D4D4-4686-8130-DE08E78099C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58375" name="Text Box 11">
            <a:extLst>
              <a:ext uri="{FF2B5EF4-FFF2-40B4-BE49-F238E27FC236}">
                <a16:creationId xmlns:a16="http://schemas.microsoft.com/office/drawing/2014/main" id="{8944DF4C-39EE-4FA5-81DB-3B085194DD21}"/>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2A20A3BD-B870-4AB6-B7BB-2C96EF090A20}" type="slidenum">
              <a:rPr lang="en-US" altLang="cs-CZ" sz="1400">
                <a:solidFill>
                  <a:schemeClr val="bg1"/>
                </a:solidFill>
                <a:cs typeface="Arial" panose="020B0604020202020204" pitchFamily="34" charset="0"/>
              </a:rPr>
              <a:pPr eaLnBrk="1" hangingPunct="1">
                <a:spcBef>
                  <a:spcPct val="0"/>
                </a:spcBef>
                <a:buFontTx/>
                <a:buNone/>
              </a:pPr>
              <a:t>28</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CEFA2636-55F6-4DC5-886F-5BED0188929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52739" y="152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96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34" descr="gridlines.png">
            <a:extLst>
              <a:ext uri="{FF2B5EF4-FFF2-40B4-BE49-F238E27FC236}">
                <a16:creationId xmlns:a16="http://schemas.microsoft.com/office/drawing/2014/main" id="{42F11738-881D-456B-ADF0-8FE796CB4DF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1524000"/>
            <a:ext cx="5427663" cy="437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Rectangle 5">
            <a:extLst>
              <a:ext uri="{FF2B5EF4-FFF2-40B4-BE49-F238E27FC236}">
                <a16:creationId xmlns:a16="http://schemas.microsoft.com/office/drawing/2014/main" id="{86A201F6-94C8-456B-95CC-4BA480AB66E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0420" name="Rectangle 2">
            <a:extLst>
              <a:ext uri="{FF2B5EF4-FFF2-40B4-BE49-F238E27FC236}">
                <a16:creationId xmlns:a16="http://schemas.microsoft.com/office/drawing/2014/main" id="{A01CFFBC-B457-4E78-BC8E-FC7CFD02FA2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Government Set Prices</a:t>
            </a:r>
          </a:p>
        </p:txBody>
      </p:sp>
      <p:sp>
        <p:nvSpPr>
          <p:cNvPr id="60421" name="Rectangle 4">
            <a:extLst>
              <a:ext uri="{FF2B5EF4-FFF2-40B4-BE49-F238E27FC236}">
                <a16:creationId xmlns:a16="http://schemas.microsoft.com/office/drawing/2014/main" id="{7295B938-9A5C-42AB-ADB9-ACF83B4E96E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0422" name="Rectangle 5">
            <a:extLst>
              <a:ext uri="{FF2B5EF4-FFF2-40B4-BE49-F238E27FC236}">
                <a16:creationId xmlns:a16="http://schemas.microsoft.com/office/drawing/2014/main" id="{F1C0B6F0-CB42-42F6-9996-4ADB2AB6DF3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14" name="Text Box 59">
            <a:extLst>
              <a:ext uri="{FF2B5EF4-FFF2-40B4-BE49-F238E27FC236}">
                <a16:creationId xmlns:a16="http://schemas.microsoft.com/office/drawing/2014/main" id="{F475C87B-7C66-49F4-A7BB-F5E9199E76AF}"/>
              </a:ext>
            </a:extLst>
          </p:cNvPr>
          <p:cNvSpPr txBox="1">
            <a:spLocks noChangeArrowheads="1"/>
          </p:cNvSpPr>
          <p:nvPr/>
        </p:nvSpPr>
        <p:spPr bwMode="auto">
          <a:xfrm>
            <a:off x="6156325" y="1447800"/>
            <a:ext cx="3206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i="1"/>
              <a:t>S</a:t>
            </a:r>
          </a:p>
        </p:txBody>
      </p:sp>
      <p:sp>
        <p:nvSpPr>
          <p:cNvPr id="15" name="Text Box 57">
            <a:extLst>
              <a:ext uri="{FF2B5EF4-FFF2-40B4-BE49-F238E27FC236}">
                <a16:creationId xmlns:a16="http://schemas.microsoft.com/office/drawing/2014/main" id="{64BABAC8-815A-4754-A0F9-DD2E17D55022}"/>
              </a:ext>
            </a:extLst>
          </p:cNvPr>
          <p:cNvSpPr txBox="1">
            <a:spLocks noChangeArrowheads="1"/>
          </p:cNvSpPr>
          <p:nvPr/>
        </p:nvSpPr>
        <p:spPr bwMode="auto">
          <a:xfrm>
            <a:off x="1785938" y="1143000"/>
            <a:ext cx="3190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P</a:t>
            </a:r>
          </a:p>
        </p:txBody>
      </p:sp>
      <p:sp>
        <p:nvSpPr>
          <p:cNvPr id="16" name="Text Box 58">
            <a:extLst>
              <a:ext uri="{FF2B5EF4-FFF2-40B4-BE49-F238E27FC236}">
                <a16:creationId xmlns:a16="http://schemas.microsoft.com/office/drawing/2014/main" id="{7D585F39-CBF5-4815-B5AA-5BE09843364E}"/>
              </a:ext>
            </a:extLst>
          </p:cNvPr>
          <p:cNvSpPr txBox="1">
            <a:spLocks noChangeArrowheads="1"/>
          </p:cNvSpPr>
          <p:nvPr/>
        </p:nvSpPr>
        <p:spPr bwMode="auto">
          <a:xfrm>
            <a:off x="7507288" y="5530850"/>
            <a:ext cx="342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Q</a:t>
            </a:r>
          </a:p>
        </p:txBody>
      </p:sp>
      <p:sp>
        <p:nvSpPr>
          <p:cNvPr id="17" name="Text Box 59">
            <a:extLst>
              <a:ext uri="{FF2B5EF4-FFF2-40B4-BE49-F238E27FC236}">
                <a16:creationId xmlns:a16="http://schemas.microsoft.com/office/drawing/2014/main" id="{2FBEF927-1FDD-4C86-A473-884F728F9125}"/>
              </a:ext>
            </a:extLst>
          </p:cNvPr>
          <p:cNvSpPr txBox="1">
            <a:spLocks noChangeArrowheads="1"/>
          </p:cNvSpPr>
          <p:nvPr/>
        </p:nvSpPr>
        <p:spPr bwMode="auto">
          <a:xfrm>
            <a:off x="6602413" y="4724400"/>
            <a:ext cx="4079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i="1"/>
              <a:t>D</a:t>
            </a:r>
          </a:p>
        </p:txBody>
      </p:sp>
      <p:sp>
        <p:nvSpPr>
          <p:cNvPr id="18" name="Freeform 31">
            <a:extLst>
              <a:ext uri="{FF2B5EF4-FFF2-40B4-BE49-F238E27FC236}">
                <a16:creationId xmlns:a16="http://schemas.microsoft.com/office/drawing/2014/main" id="{26ED2A55-623B-450A-B599-B6E41185D777}"/>
              </a:ext>
            </a:extLst>
          </p:cNvPr>
          <p:cNvSpPr>
            <a:spLocks/>
          </p:cNvSpPr>
          <p:nvPr/>
        </p:nvSpPr>
        <p:spPr bwMode="auto">
          <a:xfrm>
            <a:off x="3048000" y="1828800"/>
            <a:ext cx="3657600" cy="3017838"/>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9" name="Text Box 57">
            <a:extLst>
              <a:ext uri="{FF2B5EF4-FFF2-40B4-BE49-F238E27FC236}">
                <a16:creationId xmlns:a16="http://schemas.microsoft.com/office/drawing/2014/main" id="{7DD8669F-2BDE-44CB-93C3-68CFFA7535CC}"/>
              </a:ext>
            </a:extLst>
          </p:cNvPr>
          <p:cNvSpPr txBox="1">
            <a:spLocks noChangeArrowheads="1"/>
          </p:cNvSpPr>
          <p:nvPr/>
        </p:nvSpPr>
        <p:spPr bwMode="auto">
          <a:xfrm>
            <a:off x="1585913" y="3397250"/>
            <a:ext cx="3968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P</a:t>
            </a:r>
            <a:r>
              <a:rPr lang="en-US" altLang="cs-CZ" sz="1600" b="1" baseline="-25000"/>
              <a:t>0</a:t>
            </a:r>
          </a:p>
        </p:txBody>
      </p:sp>
      <p:sp>
        <p:nvSpPr>
          <p:cNvPr id="20" name="Text Box 57">
            <a:extLst>
              <a:ext uri="{FF2B5EF4-FFF2-40B4-BE49-F238E27FC236}">
                <a16:creationId xmlns:a16="http://schemas.microsoft.com/office/drawing/2014/main" id="{CE8F7DBA-D5FA-4A2E-8D9D-3F044449F551}"/>
              </a:ext>
            </a:extLst>
          </p:cNvPr>
          <p:cNvSpPr txBox="1">
            <a:spLocks noChangeArrowheads="1"/>
          </p:cNvSpPr>
          <p:nvPr/>
        </p:nvSpPr>
        <p:spPr bwMode="auto">
          <a:xfrm>
            <a:off x="1584325" y="2362200"/>
            <a:ext cx="3667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P</a:t>
            </a:r>
            <a:r>
              <a:rPr lang="en-US" altLang="cs-CZ" sz="1600" b="1" baseline="-25000"/>
              <a:t>f</a:t>
            </a:r>
          </a:p>
        </p:txBody>
      </p:sp>
      <p:sp>
        <p:nvSpPr>
          <p:cNvPr id="21" name="Text Box 58">
            <a:extLst>
              <a:ext uri="{FF2B5EF4-FFF2-40B4-BE49-F238E27FC236}">
                <a16:creationId xmlns:a16="http://schemas.microsoft.com/office/drawing/2014/main" id="{68144EA6-51E1-4B82-BA66-7FB5AA5B955C}"/>
              </a:ext>
            </a:extLst>
          </p:cNvPr>
          <p:cNvSpPr txBox="1">
            <a:spLocks noChangeArrowheads="1"/>
          </p:cNvSpPr>
          <p:nvPr/>
        </p:nvSpPr>
        <p:spPr bwMode="auto">
          <a:xfrm>
            <a:off x="4457700" y="5791200"/>
            <a:ext cx="4206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Q</a:t>
            </a:r>
            <a:r>
              <a:rPr lang="en-US" altLang="cs-CZ" sz="1600" b="1" baseline="-25000"/>
              <a:t>0</a:t>
            </a:r>
          </a:p>
        </p:txBody>
      </p:sp>
      <p:sp>
        <p:nvSpPr>
          <p:cNvPr id="22" name="AutoShape 23">
            <a:extLst>
              <a:ext uri="{FF2B5EF4-FFF2-40B4-BE49-F238E27FC236}">
                <a16:creationId xmlns:a16="http://schemas.microsoft.com/office/drawing/2014/main" id="{4B3D70CD-1F21-40AB-81CB-65C77339288F}"/>
              </a:ext>
            </a:extLst>
          </p:cNvPr>
          <p:cNvSpPr>
            <a:spLocks/>
          </p:cNvSpPr>
          <p:nvPr/>
        </p:nvSpPr>
        <p:spPr bwMode="auto">
          <a:xfrm rot="5400000" flipV="1">
            <a:off x="4419600" y="1219200"/>
            <a:ext cx="381000" cy="2057400"/>
          </a:xfrm>
          <a:prstGeom prst="leftBrace">
            <a:avLst>
              <a:gd name="adj1" fmla="val 2215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3" name="TextBox 22">
            <a:extLst>
              <a:ext uri="{FF2B5EF4-FFF2-40B4-BE49-F238E27FC236}">
                <a16:creationId xmlns:a16="http://schemas.microsoft.com/office/drawing/2014/main" id="{E09B51D5-4D0C-4792-A4BA-F85CF09F7069}"/>
              </a:ext>
            </a:extLst>
          </p:cNvPr>
          <p:cNvSpPr txBox="1">
            <a:spLocks noChangeArrowheads="1"/>
          </p:cNvSpPr>
          <p:nvPr/>
        </p:nvSpPr>
        <p:spPr bwMode="auto">
          <a:xfrm>
            <a:off x="4068763" y="1535113"/>
            <a:ext cx="11890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Surplus</a:t>
            </a:r>
          </a:p>
        </p:txBody>
      </p:sp>
      <p:cxnSp>
        <p:nvCxnSpPr>
          <p:cNvPr id="24" name="Straight Connector 23">
            <a:extLst>
              <a:ext uri="{FF2B5EF4-FFF2-40B4-BE49-F238E27FC236}">
                <a16:creationId xmlns:a16="http://schemas.microsoft.com/office/drawing/2014/main" id="{EF324B50-ACB1-4971-853D-377AA288DEE7}"/>
              </a:ext>
            </a:extLst>
          </p:cNvPr>
          <p:cNvCxnSpPr/>
          <p:nvPr/>
        </p:nvCxnSpPr>
        <p:spPr>
          <a:xfrm rot="10860000" flipV="1">
            <a:off x="2011363" y="3505200"/>
            <a:ext cx="2560637" cy="61913"/>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162661F-509D-43B7-991E-CC9441E7F3B8}"/>
              </a:ext>
            </a:extLst>
          </p:cNvPr>
          <p:cNvCxnSpPr/>
          <p:nvPr/>
        </p:nvCxnSpPr>
        <p:spPr>
          <a:xfrm rot="60000" flipV="1">
            <a:off x="2057400" y="2482850"/>
            <a:ext cx="3657600" cy="7620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92783D6-8913-47F2-AC3C-B238A92E17B9}"/>
              </a:ext>
            </a:extLst>
          </p:cNvPr>
          <p:cNvCxnSpPr>
            <a:cxnSpLocks/>
          </p:cNvCxnSpPr>
          <p:nvPr/>
        </p:nvCxnSpPr>
        <p:spPr>
          <a:xfrm rot="16320000" flipH="1">
            <a:off x="3567113" y="4586288"/>
            <a:ext cx="2101850" cy="9525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220C37B-B849-4041-B6B7-509EAA4688BD}"/>
              </a:ext>
            </a:extLst>
          </p:cNvPr>
          <p:cNvCxnSpPr/>
          <p:nvPr/>
        </p:nvCxnSpPr>
        <p:spPr>
          <a:xfrm rot="5400000">
            <a:off x="1905000" y="4114800"/>
            <a:ext cx="32004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29" name="Text Box 58">
            <a:extLst>
              <a:ext uri="{FF2B5EF4-FFF2-40B4-BE49-F238E27FC236}">
                <a16:creationId xmlns:a16="http://schemas.microsoft.com/office/drawing/2014/main" id="{F28C1032-7746-4B0E-9CCD-4797C8F7454C}"/>
              </a:ext>
            </a:extLst>
          </p:cNvPr>
          <p:cNvSpPr txBox="1">
            <a:spLocks noChangeArrowheads="1"/>
          </p:cNvSpPr>
          <p:nvPr/>
        </p:nvSpPr>
        <p:spPr bwMode="auto">
          <a:xfrm>
            <a:off x="5591175" y="5791200"/>
            <a:ext cx="4206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Q</a:t>
            </a:r>
            <a:r>
              <a:rPr lang="en-US" altLang="cs-CZ" sz="1600" b="1" baseline="-25000"/>
              <a:t>s</a:t>
            </a:r>
          </a:p>
        </p:txBody>
      </p:sp>
      <p:sp>
        <p:nvSpPr>
          <p:cNvPr id="30" name="Text Box 58">
            <a:extLst>
              <a:ext uri="{FF2B5EF4-FFF2-40B4-BE49-F238E27FC236}">
                <a16:creationId xmlns:a16="http://schemas.microsoft.com/office/drawing/2014/main" id="{9282BEC2-6FAF-406A-A6F5-156890529FE4}"/>
              </a:ext>
            </a:extLst>
          </p:cNvPr>
          <p:cNvSpPr txBox="1">
            <a:spLocks noChangeArrowheads="1"/>
          </p:cNvSpPr>
          <p:nvPr/>
        </p:nvSpPr>
        <p:spPr bwMode="auto">
          <a:xfrm>
            <a:off x="3313113" y="5791200"/>
            <a:ext cx="4286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Q</a:t>
            </a:r>
            <a:r>
              <a:rPr lang="en-US" altLang="cs-CZ" sz="1600" b="1" baseline="-25000"/>
              <a:t>d</a:t>
            </a:r>
          </a:p>
        </p:txBody>
      </p:sp>
      <p:sp>
        <p:nvSpPr>
          <p:cNvPr id="31" name="TextBox 30">
            <a:extLst>
              <a:ext uri="{FF2B5EF4-FFF2-40B4-BE49-F238E27FC236}">
                <a16:creationId xmlns:a16="http://schemas.microsoft.com/office/drawing/2014/main" id="{160048C0-9B50-416F-B918-A830E690586A}"/>
              </a:ext>
            </a:extLst>
          </p:cNvPr>
          <p:cNvSpPr txBox="1">
            <a:spLocks noChangeArrowheads="1"/>
          </p:cNvSpPr>
          <p:nvPr/>
        </p:nvSpPr>
        <p:spPr bwMode="auto">
          <a:xfrm>
            <a:off x="2209800" y="1676400"/>
            <a:ext cx="7318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floor</a:t>
            </a:r>
          </a:p>
        </p:txBody>
      </p:sp>
      <p:cxnSp>
        <p:nvCxnSpPr>
          <p:cNvPr id="32" name="Straight Connector 31">
            <a:extLst>
              <a:ext uri="{FF2B5EF4-FFF2-40B4-BE49-F238E27FC236}">
                <a16:creationId xmlns:a16="http://schemas.microsoft.com/office/drawing/2014/main" id="{741BAEA6-0DF0-41A2-A23E-407B370C608E}"/>
              </a:ext>
            </a:extLst>
          </p:cNvPr>
          <p:cNvCxnSpPr/>
          <p:nvPr/>
        </p:nvCxnSpPr>
        <p:spPr>
          <a:xfrm rot="5400000" flipH="1" flipV="1">
            <a:off x="2171700" y="2095500"/>
            <a:ext cx="381000" cy="304800"/>
          </a:xfrm>
          <a:prstGeom prst="line">
            <a:avLst/>
          </a:prstGeom>
          <a:ln w="28575">
            <a:solidFill>
              <a:schemeClr val="tx2"/>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3F65ACA-9162-46A8-951E-DB27E3A0BE0F}"/>
              </a:ext>
            </a:extLst>
          </p:cNvPr>
          <p:cNvSpPr txBox="1">
            <a:spLocks noChangeArrowheads="1"/>
          </p:cNvSpPr>
          <p:nvPr/>
        </p:nvSpPr>
        <p:spPr bwMode="auto">
          <a:xfrm>
            <a:off x="990600" y="3429000"/>
            <a:ext cx="8223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600" b="1"/>
              <a:t>2.00</a:t>
            </a:r>
          </a:p>
        </p:txBody>
      </p:sp>
      <p:sp>
        <p:nvSpPr>
          <p:cNvPr id="34" name="TextBox 33">
            <a:extLst>
              <a:ext uri="{FF2B5EF4-FFF2-40B4-BE49-F238E27FC236}">
                <a16:creationId xmlns:a16="http://schemas.microsoft.com/office/drawing/2014/main" id="{F69C096E-59D5-4B84-9F80-354B90782EA7}"/>
              </a:ext>
            </a:extLst>
          </p:cNvPr>
          <p:cNvSpPr txBox="1">
            <a:spLocks noChangeArrowheads="1"/>
          </p:cNvSpPr>
          <p:nvPr/>
        </p:nvSpPr>
        <p:spPr bwMode="auto">
          <a:xfrm>
            <a:off x="1006475" y="2362200"/>
            <a:ext cx="8223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 $3.00</a:t>
            </a:r>
          </a:p>
        </p:txBody>
      </p:sp>
      <p:cxnSp>
        <p:nvCxnSpPr>
          <p:cNvPr id="44" name="Straight Connector 43">
            <a:extLst>
              <a:ext uri="{FF2B5EF4-FFF2-40B4-BE49-F238E27FC236}">
                <a16:creationId xmlns:a16="http://schemas.microsoft.com/office/drawing/2014/main" id="{26B432D9-452F-4363-96FC-CFF62FA7489A}"/>
              </a:ext>
            </a:extLst>
          </p:cNvPr>
          <p:cNvCxnSpPr/>
          <p:nvPr/>
        </p:nvCxnSpPr>
        <p:spPr>
          <a:xfrm rot="5400000">
            <a:off x="4114800" y="4114800"/>
            <a:ext cx="32004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eform 31">
            <a:extLst>
              <a:ext uri="{FF2B5EF4-FFF2-40B4-BE49-F238E27FC236}">
                <a16:creationId xmlns:a16="http://schemas.microsoft.com/office/drawing/2014/main" id="{44E93246-8CBE-415D-8B87-680605087C09}"/>
              </a:ext>
            </a:extLst>
          </p:cNvPr>
          <p:cNvSpPr>
            <a:spLocks/>
          </p:cNvSpPr>
          <p:nvPr/>
        </p:nvSpPr>
        <p:spPr bwMode="auto">
          <a:xfrm flipH="1">
            <a:off x="2590800" y="1752600"/>
            <a:ext cx="3657600" cy="3017838"/>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40" name="Oval 39">
            <a:extLst>
              <a:ext uri="{FF2B5EF4-FFF2-40B4-BE49-F238E27FC236}">
                <a16:creationId xmlns:a16="http://schemas.microsoft.com/office/drawing/2014/main" id="{E06E5E16-916E-4F3B-8A24-69909185153E}"/>
              </a:ext>
            </a:extLst>
          </p:cNvPr>
          <p:cNvSpPr>
            <a:spLocks noChangeArrowheads="1"/>
          </p:cNvSpPr>
          <p:nvPr/>
        </p:nvSpPr>
        <p:spPr bwMode="auto">
          <a:xfrm>
            <a:off x="4495800" y="3429000"/>
            <a:ext cx="152400" cy="152400"/>
          </a:xfrm>
          <a:prstGeom prst="ellipse">
            <a:avLst/>
          </a:prstGeom>
          <a:solidFill>
            <a:schemeClr val="tx1"/>
          </a:solidFill>
          <a:ln w="25400" algn="ctr">
            <a:solidFill>
              <a:schemeClr val="tx1"/>
            </a:solidFill>
            <a:round/>
            <a:headEnd/>
            <a:tailEnd/>
          </a:ln>
        </p:spPr>
        <p:txBody>
          <a:bodyPr anchor="ctr"/>
          <a:lstStyle/>
          <a:p>
            <a:pPr algn="ctr" eaLnBrk="1" hangingPunct="1">
              <a:defRPr/>
            </a:pPr>
            <a:endParaRPr lang="en-US">
              <a:solidFill>
                <a:schemeClr val="lt1"/>
              </a:solidFill>
              <a:latin typeface="+mn-lt"/>
            </a:endParaRPr>
          </a:p>
        </p:txBody>
      </p:sp>
      <p:sp>
        <p:nvSpPr>
          <p:cNvPr id="60446" name="Text Box 11">
            <a:extLst>
              <a:ext uri="{FF2B5EF4-FFF2-40B4-BE49-F238E27FC236}">
                <a16:creationId xmlns:a16="http://schemas.microsoft.com/office/drawing/2014/main" id="{2DA800FA-3C8E-4BA7-AD2D-E509CFC7C5A1}"/>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FFB5AB3E-1A19-4B77-8D2D-FB6574C2DF33}" type="slidenum">
              <a:rPr lang="en-US" altLang="cs-CZ" sz="1400">
                <a:solidFill>
                  <a:schemeClr val="bg1"/>
                </a:solidFill>
                <a:cs typeface="Arial" panose="020B0604020202020204" pitchFamily="34" charset="0"/>
              </a:rPr>
              <a:pPr eaLnBrk="1" hangingPunct="1">
                <a:spcBef>
                  <a:spcPct val="0"/>
                </a:spcBef>
                <a:buFontTx/>
                <a:buNone/>
              </a:pPr>
              <a:t>29</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24141A3A-6C36-4619-817A-B080430E17D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9600"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par>
                          <p:cTn id="9" fill="hold" nodeType="afterGroup">
                            <p:stCondLst>
                              <p:cond delay="0"/>
                            </p:stCondLst>
                            <p:childTnLst>
                              <p:par>
                                <p:cTn id="10" presetID="2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1000"/>
                                        <p:tgtEl>
                                          <p:spTgt spid="18"/>
                                        </p:tgtEl>
                                      </p:cBhvr>
                                    </p:animEffect>
                                  </p:childTnLst>
                                </p:cTn>
                              </p:par>
                            </p:childTnLst>
                          </p:cTn>
                        </p:par>
                        <p:par>
                          <p:cTn id="13" fill="hold" nodeType="afterGroup">
                            <p:stCondLst>
                              <p:cond delay="1000"/>
                            </p:stCondLst>
                            <p:childTnLst>
                              <p:par>
                                <p:cTn id="14" presetID="1"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par>
                          <p:cTn id="16" fill="hold" nodeType="afterGroup">
                            <p:stCondLst>
                              <p:cond delay="1000"/>
                            </p:stCondLst>
                            <p:childTnLst>
                              <p:par>
                                <p:cTn id="17" presetID="22" presetClass="entr" presetSubtype="8"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1000"/>
                                        <p:tgtEl>
                                          <p:spTgt spid="13"/>
                                        </p:tgtEl>
                                      </p:cBhvr>
                                    </p:animEffect>
                                  </p:childTnLst>
                                </p:cTn>
                              </p:par>
                            </p:childTnLst>
                          </p:cTn>
                        </p:par>
                        <p:par>
                          <p:cTn id="20" fill="hold" nodeType="afterGroup">
                            <p:stCondLst>
                              <p:cond delay="2000"/>
                            </p:stCondLst>
                            <p:childTnLst>
                              <p:par>
                                <p:cTn id="21" presetID="1"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par>
                          <p:cTn id="23" fill="hold" nodeType="afterGroup">
                            <p:stCondLst>
                              <p:cond delay="2000"/>
                            </p:stCondLst>
                            <p:childTnLst>
                              <p:par>
                                <p:cTn id="24" presetID="23" presetClass="entr" presetSubtype="16"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 calcmode="lin" valueType="num">
                                      <p:cBhvr>
                                        <p:cTn id="26" dur="1000" fill="hold"/>
                                        <p:tgtEl>
                                          <p:spTgt spid="40"/>
                                        </p:tgtEl>
                                        <p:attrNameLst>
                                          <p:attrName>ppt_w</p:attrName>
                                        </p:attrNameLst>
                                      </p:cBhvr>
                                      <p:tavLst>
                                        <p:tav tm="0">
                                          <p:val>
                                            <p:fltVal val="0"/>
                                          </p:val>
                                        </p:tav>
                                        <p:tav tm="100000">
                                          <p:val>
                                            <p:strVal val="#ppt_w"/>
                                          </p:val>
                                        </p:tav>
                                      </p:tavLst>
                                    </p:anim>
                                    <p:anim calcmode="lin" valueType="num">
                                      <p:cBhvr>
                                        <p:cTn id="27" dur="1000" fill="hold"/>
                                        <p:tgtEl>
                                          <p:spTgt spid="40"/>
                                        </p:tgtEl>
                                        <p:attrNameLst>
                                          <p:attrName>ppt_h</p:attrName>
                                        </p:attrNameLst>
                                      </p:cBhvr>
                                      <p:tavLst>
                                        <p:tav tm="0">
                                          <p:val>
                                            <p:fltVal val="0"/>
                                          </p:val>
                                        </p:tav>
                                        <p:tav tm="100000">
                                          <p:val>
                                            <p:strVal val="#ppt_h"/>
                                          </p:val>
                                        </p:tav>
                                      </p:tavLst>
                                    </p:anim>
                                  </p:childTnLst>
                                </p:cTn>
                              </p:par>
                            </p:childTnLst>
                          </p:cTn>
                        </p:par>
                        <p:par>
                          <p:cTn id="28" fill="hold" nodeType="afterGroup">
                            <p:stCondLst>
                              <p:cond delay="3000"/>
                            </p:stCondLst>
                            <p:childTnLst>
                              <p:par>
                                <p:cTn id="29" presetID="22" presetClass="entr" presetSubtype="2"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right)">
                                      <p:cBhvr>
                                        <p:cTn id="31" dur="500"/>
                                        <p:tgtEl>
                                          <p:spTgt spid="24"/>
                                        </p:tgtEl>
                                      </p:cBhvr>
                                    </p:animEffect>
                                  </p:childTnLst>
                                </p:cTn>
                              </p:par>
                              <p:par>
                                <p:cTn id="32" presetID="1"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childTnLst>
                                </p:cTn>
                              </p:par>
                            </p:childTnLst>
                          </p:cTn>
                        </p:par>
                        <p:par>
                          <p:cTn id="34" fill="hold" nodeType="afterGroup">
                            <p:stCondLst>
                              <p:cond delay="3500"/>
                            </p:stCondLst>
                            <p:childTnLst>
                              <p:par>
                                <p:cTn id="35" presetID="23" presetClass="entr" presetSubtype="16" fill="hold" grpId="0" nodeType="after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500" fill="hold"/>
                                        <p:tgtEl>
                                          <p:spTgt spid="33"/>
                                        </p:tgtEl>
                                        <p:attrNameLst>
                                          <p:attrName>ppt_w</p:attrName>
                                        </p:attrNameLst>
                                      </p:cBhvr>
                                      <p:tavLst>
                                        <p:tav tm="0">
                                          <p:val>
                                            <p:fltVal val="0"/>
                                          </p:val>
                                        </p:tav>
                                        <p:tav tm="100000">
                                          <p:val>
                                            <p:strVal val="#ppt_w"/>
                                          </p:val>
                                        </p:tav>
                                      </p:tavLst>
                                    </p:anim>
                                    <p:anim calcmode="lin" valueType="num">
                                      <p:cBhvr>
                                        <p:cTn id="38" dur="500" fill="hold"/>
                                        <p:tgtEl>
                                          <p:spTgt spid="33"/>
                                        </p:tgtEl>
                                        <p:attrNameLst>
                                          <p:attrName>ppt_h</p:attrName>
                                        </p:attrNameLst>
                                      </p:cBhvr>
                                      <p:tavLst>
                                        <p:tav tm="0">
                                          <p:val>
                                            <p:fltVal val="0"/>
                                          </p:val>
                                        </p:tav>
                                        <p:tav tm="100000">
                                          <p:val>
                                            <p:strVal val="#ppt_h"/>
                                          </p:val>
                                        </p:tav>
                                      </p:tavLst>
                                    </p:anim>
                                  </p:childTnLst>
                                </p:cTn>
                              </p:par>
                            </p:childTnLst>
                          </p:cTn>
                        </p:par>
                        <p:par>
                          <p:cTn id="39" fill="hold" nodeType="afterGroup">
                            <p:stCondLst>
                              <p:cond delay="4000"/>
                            </p:stCondLst>
                            <p:childTnLst>
                              <p:par>
                                <p:cTn id="40" presetID="22" presetClass="entr" presetSubtype="1"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up)">
                                      <p:cBhvr>
                                        <p:cTn id="42" dur="500"/>
                                        <p:tgtEl>
                                          <p:spTgt spid="26"/>
                                        </p:tgtEl>
                                      </p:cBhvr>
                                    </p:animEffect>
                                  </p:childTnLst>
                                </p:cTn>
                              </p:par>
                            </p:childTnLst>
                          </p:cTn>
                        </p:par>
                        <p:par>
                          <p:cTn id="43" fill="hold" nodeType="afterGroup">
                            <p:stCondLst>
                              <p:cond delay="4500"/>
                            </p:stCondLst>
                            <p:childTnLst>
                              <p:par>
                                <p:cTn id="44" presetID="1" presetClass="entr" presetSubtype="0" fill="hold" grpId="0" nodeType="afterEffect">
                                  <p:stCondLst>
                                    <p:cond delay="0"/>
                                  </p:stCondLst>
                                  <p:childTnLst>
                                    <p:set>
                                      <p:cBhvr>
                                        <p:cTn id="45" dur="1" fill="hold">
                                          <p:stCondLst>
                                            <p:cond delay="0"/>
                                          </p:stCondLst>
                                        </p:cTn>
                                        <p:tgtEl>
                                          <p:spTgt spid="21"/>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23" presetClass="entr" presetSubtype="16" fill="hold" grpId="0" nodeType="clickEffect">
                                  <p:stCondLst>
                                    <p:cond delay="0"/>
                                  </p:stCondLst>
                                  <p:childTnLst>
                                    <p:set>
                                      <p:cBhvr>
                                        <p:cTn id="49" dur="1" fill="hold">
                                          <p:stCondLst>
                                            <p:cond delay="0"/>
                                          </p:stCondLst>
                                        </p:cTn>
                                        <p:tgtEl>
                                          <p:spTgt spid="34"/>
                                        </p:tgtEl>
                                        <p:attrNameLst>
                                          <p:attrName>style.visibility</p:attrName>
                                        </p:attrNameLst>
                                      </p:cBhvr>
                                      <p:to>
                                        <p:strVal val="visible"/>
                                      </p:to>
                                    </p:set>
                                    <p:anim calcmode="lin" valueType="num">
                                      <p:cBhvr>
                                        <p:cTn id="50" dur="500" fill="hold"/>
                                        <p:tgtEl>
                                          <p:spTgt spid="34"/>
                                        </p:tgtEl>
                                        <p:attrNameLst>
                                          <p:attrName>ppt_w</p:attrName>
                                        </p:attrNameLst>
                                      </p:cBhvr>
                                      <p:tavLst>
                                        <p:tav tm="0">
                                          <p:val>
                                            <p:fltVal val="0"/>
                                          </p:val>
                                        </p:tav>
                                        <p:tav tm="100000">
                                          <p:val>
                                            <p:strVal val="#ppt_w"/>
                                          </p:val>
                                        </p:tav>
                                      </p:tavLst>
                                    </p:anim>
                                    <p:anim calcmode="lin" valueType="num">
                                      <p:cBhvr>
                                        <p:cTn id="51" dur="500" fill="hold"/>
                                        <p:tgtEl>
                                          <p:spTgt spid="34"/>
                                        </p:tgtEl>
                                        <p:attrNameLst>
                                          <p:attrName>ppt_h</p:attrName>
                                        </p:attrNameLst>
                                      </p:cBhvr>
                                      <p:tavLst>
                                        <p:tav tm="0">
                                          <p:val>
                                            <p:fltVal val="0"/>
                                          </p:val>
                                        </p:tav>
                                        <p:tav tm="100000">
                                          <p:val>
                                            <p:strVal val="#ppt_h"/>
                                          </p:val>
                                        </p:tav>
                                      </p:tavLst>
                                    </p:anim>
                                  </p:childTnLst>
                                </p:cTn>
                              </p:par>
                            </p:childTnLst>
                          </p:cTn>
                        </p:par>
                        <p:par>
                          <p:cTn id="52" fill="hold" nodeType="afterGroup">
                            <p:stCondLst>
                              <p:cond delay="500"/>
                            </p:stCondLst>
                            <p:childTnLst>
                              <p:par>
                                <p:cTn id="53" presetID="1" presetClass="entr" presetSubtype="0" fill="hold" grpId="0" nodeType="after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par>
                          <p:cTn id="55" fill="hold" nodeType="afterGroup">
                            <p:stCondLst>
                              <p:cond delay="500"/>
                            </p:stCondLst>
                            <p:childTnLst>
                              <p:par>
                                <p:cTn id="56" presetID="22" presetClass="entr" presetSubtype="8" fill="hold" nodeType="after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left)">
                                      <p:cBhvr>
                                        <p:cTn id="58" dur="500"/>
                                        <p:tgtEl>
                                          <p:spTgt spid="25"/>
                                        </p:tgtEl>
                                      </p:cBhvr>
                                    </p:animEffect>
                                  </p:childTnLst>
                                </p:cTn>
                              </p:par>
                            </p:childTnLst>
                          </p:cTn>
                        </p:par>
                        <p:par>
                          <p:cTn id="59" fill="hold" nodeType="afterGroup">
                            <p:stCondLst>
                              <p:cond delay="2000"/>
                            </p:stCondLst>
                            <p:childTnLst>
                              <p:par>
                                <p:cTn id="60" presetID="23" presetClass="entr" presetSubtype="16" fill="hold" grpId="0" nodeType="afterEffect">
                                  <p:stCondLst>
                                    <p:cond delay="0"/>
                                  </p:stCondLst>
                                  <p:childTnLst>
                                    <p:set>
                                      <p:cBhvr>
                                        <p:cTn id="61" dur="1" fill="hold">
                                          <p:stCondLst>
                                            <p:cond delay="0"/>
                                          </p:stCondLst>
                                        </p:cTn>
                                        <p:tgtEl>
                                          <p:spTgt spid="31"/>
                                        </p:tgtEl>
                                        <p:attrNameLst>
                                          <p:attrName>style.visibility</p:attrName>
                                        </p:attrNameLst>
                                      </p:cBhvr>
                                      <p:to>
                                        <p:strVal val="visible"/>
                                      </p:to>
                                    </p:set>
                                    <p:anim calcmode="lin" valueType="num">
                                      <p:cBhvr>
                                        <p:cTn id="62" dur="500" fill="hold"/>
                                        <p:tgtEl>
                                          <p:spTgt spid="31"/>
                                        </p:tgtEl>
                                        <p:attrNameLst>
                                          <p:attrName>ppt_w</p:attrName>
                                        </p:attrNameLst>
                                      </p:cBhvr>
                                      <p:tavLst>
                                        <p:tav tm="0">
                                          <p:val>
                                            <p:fltVal val="0"/>
                                          </p:val>
                                        </p:tav>
                                        <p:tav tm="100000">
                                          <p:val>
                                            <p:strVal val="#ppt_w"/>
                                          </p:val>
                                        </p:tav>
                                      </p:tavLst>
                                    </p:anim>
                                    <p:anim calcmode="lin" valueType="num">
                                      <p:cBhvr>
                                        <p:cTn id="63" dur="500" fill="hold"/>
                                        <p:tgtEl>
                                          <p:spTgt spid="31"/>
                                        </p:tgtEl>
                                        <p:attrNameLst>
                                          <p:attrName>ppt_h</p:attrName>
                                        </p:attrNameLst>
                                      </p:cBhvr>
                                      <p:tavLst>
                                        <p:tav tm="0">
                                          <p:val>
                                            <p:fltVal val="0"/>
                                          </p:val>
                                        </p:tav>
                                        <p:tav tm="100000">
                                          <p:val>
                                            <p:strVal val="#ppt_h"/>
                                          </p:val>
                                        </p:tav>
                                      </p:tavLst>
                                    </p:anim>
                                  </p:childTnLst>
                                </p:cTn>
                              </p:par>
                            </p:childTnLst>
                          </p:cTn>
                        </p:par>
                        <p:par>
                          <p:cTn id="64" fill="hold" nodeType="afterGroup">
                            <p:stCondLst>
                              <p:cond delay="2500"/>
                            </p:stCondLst>
                            <p:childTnLst>
                              <p:par>
                                <p:cTn id="65" presetID="22" presetClass="entr" presetSubtype="1" fill="hold"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up)">
                                      <p:cBhvr>
                                        <p:cTn id="67" dur="500"/>
                                        <p:tgtEl>
                                          <p:spTgt spid="32"/>
                                        </p:tgtEl>
                                      </p:cBhvr>
                                    </p:animEffect>
                                  </p:childTnLst>
                                </p:cTn>
                              </p:par>
                            </p:childTnLst>
                          </p:cTn>
                        </p:par>
                        <p:par>
                          <p:cTn id="68" fill="hold" nodeType="afterGroup">
                            <p:stCondLst>
                              <p:cond delay="3000"/>
                            </p:stCondLst>
                            <p:childTnLst>
                              <p:par>
                                <p:cTn id="69" presetID="22" presetClass="entr" presetSubtype="1" fill="hold" nodeType="after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wipe(up)">
                                      <p:cBhvr>
                                        <p:cTn id="71" dur="1000"/>
                                        <p:tgtEl>
                                          <p:spTgt spid="44"/>
                                        </p:tgtEl>
                                      </p:cBhvr>
                                    </p:animEffect>
                                  </p:childTnLst>
                                </p:cTn>
                              </p:par>
                            </p:childTnLst>
                          </p:cTn>
                        </p:par>
                        <p:par>
                          <p:cTn id="72" fill="hold" nodeType="afterGroup">
                            <p:stCondLst>
                              <p:cond delay="4000"/>
                            </p:stCondLst>
                            <p:childTnLst>
                              <p:par>
                                <p:cTn id="73" presetID="23" presetClass="entr" presetSubtype="16" fill="hold" grpId="0" nodeType="after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p:cTn id="75" dur="500" fill="hold"/>
                                        <p:tgtEl>
                                          <p:spTgt spid="29"/>
                                        </p:tgtEl>
                                        <p:attrNameLst>
                                          <p:attrName>ppt_w</p:attrName>
                                        </p:attrNameLst>
                                      </p:cBhvr>
                                      <p:tavLst>
                                        <p:tav tm="0">
                                          <p:val>
                                            <p:fltVal val="0"/>
                                          </p:val>
                                        </p:tav>
                                        <p:tav tm="100000">
                                          <p:val>
                                            <p:strVal val="#ppt_w"/>
                                          </p:val>
                                        </p:tav>
                                      </p:tavLst>
                                    </p:anim>
                                    <p:anim calcmode="lin" valueType="num">
                                      <p:cBhvr>
                                        <p:cTn id="76" dur="500" fill="hold"/>
                                        <p:tgtEl>
                                          <p:spTgt spid="29"/>
                                        </p:tgtEl>
                                        <p:attrNameLst>
                                          <p:attrName>ppt_h</p:attrName>
                                        </p:attrNameLst>
                                      </p:cBhvr>
                                      <p:tavLst>
                                        <p:tav tm="0">
                                          <p:val>
                                            <p:fltVal val="0"/>
                                          </p:val>
                                        </p:tav>
                                        <p:tav tm="100000">
                                          <p:val>
                                            <p:strVal val="#ppt_h"/>
                                          </p:val>
                                        </p:tav>
                                      </p:tavLst>
                                    </p:anim>
                                  </p:childTnLst>
                                </p:cTn>
                              </p:par>
                            </p:childTnLst>
                          </p:cTn>
                        </p:par>
                        <p:par>
                          <p:cTn id="77" fill="hold" nodeType="afterGroup">
                            <p:stCondLst>
                              <p:cond delay="4500"/>
                            </p:stCondLst>
                            <p:childTnLst>
                              <p:par>
                                <p:cTn id="78" presetID="22" presetClass="entr" presetSubtype="1" fill="hold" nodeType="after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wipe(up)">
                                      <p:cBhvr>
                                        <p:cTn id="80" dur="500"/>
                                        <p:tgtEl>
                                          <p:spTgt spid="27"/>
                                        </p:tgtEl>
                                      </p:cBhvr>
                                    </p:animEffect>
                                  </p:childTnLst>
                                </p:cTn>
                              </p:par>
                            </p:childTnLst>
                          </p:cTn>
                        </p:par>
                        <p:par>
                          <p:cTn id="81" fill="hold" nodeType="afterGroup">
                            <p:stCondLst>
                              <p:cond delay="5000"/>
                            </p:stCondLst>
                            <p:childTnLst>
                              <p:par>
                                <p:cTn id="82" presetID="23" presetClass="entr" presetSubtype="16" fill="hold" grpId="0" nodeType="afterEffect">
                                  <p:stCondLst>
                                    <p:cond delay="0"/>
                                  </p:stCondLst>
                                  <p:childTnLst>
                                    <p:set>
                                      <p:cBhvr>
                                        <p:cTn id="83" dur="1" fill="hold">
                                          <p:stCondLst>
                                            <p:cond delay="0"/>
                                          </p:stCondLst>
                                        </p:cTn>
                                        <p:tgtEl>
                                          <p:spTgt spid="30"/>
                                        </p:tgtEl>
                                        <p:attrNameLst>
                                          <p:attrName>style.visibility</p:attrName>
                                        </p:attrNameLst>
                                      </p:cBhvr>
                                      <p:to>
                                        <p:strVal val="visible"/>
                                      </p:to>
                                    </p:set>
                                    <p:anim calcmode="lin" valueType="num">
                                      <p:cBhvr>
                                        <p:cTn id="84" dur="500" fill="hold"/>
                                        <p:tgtEl>
                                          <p:spTgt spid="30"/>
                                        </p:tgtEl>
                                        <p:attrNameLst>
                                          <p:attrName>ppt_w</p:attrName>
                                        </p:attrNameLst>
                                      </p:cBhvr>
                                      <p:tavLst>
                                        <p:tav tm="0">
                                          <p:val>
                                            <p:fltVal val="0"/>
                                          </p:val>
                                        </p:tav>
                                        <p:tav tm="100000">
                                          <p:val>
                                            <p:strVal val="#ppt_w"/>
                                          </p:val>
                                        </p:tav>
                                      </p:tavLst>
                                    </p:anim>
                                    <p:anim calcmode="lin" valueType="num">
                                      <p:cBhvr>
                                        <p:cTn id="85" dur="500" fill="hold"/>
                                        <p:tgtEl>
                                          <p:spTgt spid="30"/>
                                        </p:tgtEl>
                                        <p:attrNameLst>
                                          <p:attrName>ppt_h</p:attrName>
                                        </p:attrNameLst>
                                      </p:cBhvr>
                                      <p:tavLst>
                                        <p:tav tm="0">
                                          <p:val>
                                            <p:fltVal val="0"/>
                                          </p:val>
                                        </p:tav>
                                        <p:tav tm="100000">
                                          <p:val>
                                            <p:strVal val="#ppt_h"/>
                                          </p:val>
                                        </p:tav>
                                      </p:tavLst>
                                    </p:anim>
                                  </p:childTnLst>
                                </p:cTn>
                              </p:par>
                            </p:childTnLst>
                          </p:cTn>
                        </p:par>
                        <p:par>
                          <p:cTn id="86" fill="hold" nodeType="afterGroup">
                            <p:stCondLst>
                              <p:cond delay="5500"/>
                            </p:stCondLst>
                            <p:childTnLst>
                              <p:par>
                                <p:cTn id="87" presetID="22" presetClass="entr" presetSubtype="1" fill="hold" grpId="0" nodeType="after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wipe(up)">
                                      <p:cBhvr>
                                        <p:cTn id="89" dur="1000"/>
                                        <p:tgtEl>
                                          <p:spTgt spid="22"/>
                                        </p:tgtEl>
                                      </p:cBhvr>
                                    </p:animEffect>
                                  </p:childTnLst>
                                </p:cTn>
                              </p:par>
                            </p:childTnLst>
                          </p:cTn>
                        </p:par>
                        <p:par>
                          <p:cTn id="90" fill="hold" nodeType="afterGroup">
                            <p:stCondLst>
                              <p:cond delay="6500"/>
                            </p:stCondLst>
                            <p:childTnLst>
                              <p:par>
                                <p:cTn id="91" presetID="23" presetClass="entr" presetSubtype="16" fill="hold" grpId="0" nodeType="afterEffect">
                                  <p:stCondLst>
                                    <p:cond delay="0"/>
                                  </p:stCondLst>
                                  <p:childTnLst>
                                    <p:set>
                                      <p:cBhvr>
                                        <p:cTn id="92" dur="1" fill="hold">
                                          <p:stCondLst>
                                            <p:cond delay="0"/>
                                          </p:stCondLst>
                                        </p:cTn>
                                        <p:tgtEl>
                                          <p:spTgt spid="23"/>
                                        </p:tgtEl>
                                        <p:attrNameLst>
                                          <p:attrName>style.visibility</p:attrName>
                                        </p:attrNameLst>
                                      </p:cBhvr>
                                      <p:to>
                                        <p:strVal val="visible"/>
                                      </p:to>
                                    </p:set>
                                    <p:anim calcmode="lin" valueType="num">
                                      <p:cBhvr>
                                        <p:cTn id="93" dur="500" fill="hold"/>
                                        <p:tgtEl>
                                          <p:spTgt spid="23"/>
                                        </p:tgtEl>
                                        <p:attrNameLst>
                                          <p:attrName>ppt_w</p:attrName>
                                        </p:attrNameLst>
                                      </p:cBhvr>
                                      <p:tavLst>
                                        <p:tav tm="0">
                                          <p:val>
                                            <p:fltVal val="0"/>
                                          </p:val>
                                        </p:tav>
                                        <p:tav tm="100000">
                                          <p:val>
                                            <p:strVal val="#ppt_w"/>
                                          </p:val>
                                        </p:tav>
                                      </p:tavLst>
                                    </p:anim>
                                    <p:anim calcmode="lin" valueType="num">
                                      <p:cBhvr>
                                        <p:cTn id="94" dur="500" fill="hold"/>
                                        <p:tgtEl>
                                          <p:spTgt spid="23"/>
                                        </p:tgtEl>
                                        <p:attrNameLst>
                                          <p:attrName>ppt_h</p:attrName>
                                        </p:attrNameLst>
                                      </p:cBhvr>
                                      <p:tavLst>
                                        <p:tav tm="0">
                                          <p:val>
                                            <p:fltVal val="0"/>
                                          </p:val>
                                        </p:tav>
                                        <p:tav tm="100000">
                                          <p:val>
                                            <p:strVal val="#ppt_h"/>
                                          </p:val>
                                        </p:tav>
                                      </p:tavLst>
                                    </p:anim>
                                  </p:childTnLst>
                                </p:cTn>
                              </p:par>
                            </p:childTnLst>
                          </p:cTn>
                        </p:par>
                      </p:childTnLst>
                    </p:cTn>
                  </p:par>
                  <p:par>
                    <p:cTn id="95" fill="hold">
                      <p:stCondLst>
                        <p:cond delay="indefinite"/>
                      </p:stCondLst>
                      <p:childTnLst>
                        <p:par>
                          <p:cTn id="96" fill="hold">
                            <p:stCondLst>
                              <p:cond delay="0"/>
                            </p:stCondLst>
                            <p:childTnLst>
                              <p:par>
                                <p:cTn id="97" presetID="1" presetClass="mediacall" presetSubtype="0" fill="hold" nodeType="clickEffect">
                                  <p:stCondLst>
                                    <p:cond delay="0"/>
                                  </p:stCondLst>
                                  <p:childTnLst>
                                    <p:cmd type="call" cmd="playFrom(0.0)">
                                      <p:cBhvr>
                                        <p:cTn id="98" dur="3093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9" fill="hold" display="0">
                  <p:stCondLst>
                    <p:cond delay="indefinite"/>
                  </p:stCondLst>
                  <p:endCondLst>
                    <p:cond evt="onStopAudio" delay="0">
                      <p:tgtEl>
                        <p:sldTgt/>
                      </p:tgtEl>
                    </p:cond>
                  </p:endCondLst>
                </p:cTn>
                <p:tgtEl>
                  <p:spTgt spid="3"/>
                </p:tgtEl>
              </p:cMediaNode>
            </p:audio>
          </p:childTnLst>
        </p:cTn>
      </p:par>
    </p:tnLst>
    <p:bldLst>
      <p:bldP spid="14" grpId="0"/>
      <p:bldP spid="15" grpId="0"/>
      <p:bldP spid="16" grpId="0"/>
      <p:bldP spid="17" grpId="0"/>
      <p:bldP spid="20" grpId="0"/>
      <p:bldP spid="21" grpId="0"/>
      <p:bldP spid="22" grpId="0" animBg="1"/>
      <p:bldP spid="23" grpId="0"/>
      <p:bldP spid="29" grpId="0"/>
      <p:bldP spid="30" grpId="0"/>
      <p:bldP spid="31" grpId="0"/>
      <p:bldP spid="33" grpId="0"/>
      <p:bldP spid="34" grpId="0"/>
      <p:bldP spid="4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46FF96BB-EDFF-4EF5-8DAB-1E651BB8CCB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dirty="0">
              <a:latin typeface="Dotum" panose="020B0600000101010101" pitchFamily="34" charset="-127"/>
            </a:endParaRPr>
          </a:p>
        </p:txBody>
      </p:sp>
      <p:sp>
        <p:nvSpPr>
          <p:cNvPr id="7171" name="Rectangle 2">
            <a:extLst>
              <a:ext uri="{FF2B5EF4-FFF2-40B4-BE49-F238E27FC236}">
                <a16:creationId xmlns:a16="http://schemas.microsoft.com/office/drawing/2014/main" id="{1EF10A77-FAA0-4F75-8D6C-869F86228BF1}"/>
              </a:ext>
            </a:extLst>
          </p:cNvPr>
          <p:cNvSpPr>
            <a:spLocks noGrp="1" noChangeArrowheads="1"/>
          </p:cNvSpPr>
          <p:nvPr>
            <p:ph type="title"/>
          </p:nvPr>
        </p:nvSpPr>
        <p:spPr>
          <a:xfrm>
            <a:off x="0" y="0"/>
            <a:ext cx="9144000" cy="838200"/>
          </a:xfrm>
        </p:spPr>
        <p:txBody>
          <a:bodyPr/>
          <a:lstStyle/>
          <a:p>
            <a:pPr eaLnBrk="1" hangingPunct="1"/>
            <a:r>
              <a:rPr lang="en-US" altLang="cs-CZ" sz="3600" b="1" dirty="0">
                <a:solidFill>
                  <a:schemeClr val="bg1"/>
                </a:solidFill>
                <a:latin typeface="Tahoma" panose="020B0604030504040204" pitchFamily="34" charset="0"/>
              </a:rPr>
              <a:t>Demand</a:t>
            </a:r>
          </a:p>
        </p:txBody>
      </p:sp>
      <p:sp>
        <p:nvSpPr>
          <p:cNvPr id="7172" name="Rectangle 3">
            <a:extLst>
              <a:ext uri="{FF2B5EF4-FFF2-40B4-BE49-F238E27FC236}">
                <a16:creationId xmlns:a16="http://schemas.microsoft.com/office/drawing/2014/main" id="{CD5077E1-03B2-4249-A9D0-95DCCA562E2B}"/>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dirty="0"/>
              <a:t>Schedule or curve</a:t>
            </a:r>
          </a:p>
          <a:p>
            <a:pPr eaLnBrk="1" hangingPunct="1">
              <a:buClr>
                <a:srgbClr val="3399FF"/>
              </a:buClr>
              <a:buSzPct val="125000"/>
            </a:pPr>
            <a:r>
              <a:rPr lang="en-US" altLang="cs-CZ" sz="3600" dirty="0"/>
              <a:t>Amount consumers are willing and able to purchase at a given price</a:t>
            </a:r>
          </a:p>
          <a:p>
            <a:pPr eaLnBrk="1" hangingPunct="1">
              <a:buClr>
                <a:srgbClr val="3399FF"/>
              </a:buClr>
              <a:buSzPct val="125000"/>
            </a:pPr>
            <a:r>
              <a:rPr lang="en-US" altLang="cs-CZ" sz="3600" dirty="0"/>
              <a:t>Other things equal</a:t>
            </a:r>
          </a:p>
          <a:p>
            <a:pPr eaLnBrk="1" hangingPunct="1">
              <a:buClr>
                <a:srgbClr val="3399FF"/>
              </a:buClr>
              <a:buSzPct val="125000"/>
            </a:pPr>
            <a:r>
              <a:rPr lang="en-US" altLang="cs-CZ" sz="3600" dirty="0"/>
              <a:t>Individual demand</a:t>
            </a:r>
          </a:p>
          <a:p>
            <a:pPr eaLnBrk="1" hangingPunct="1">
              <a:buClr>
                <a:srgbClr val="3399FF"/>
              </a:buClr>
              <a:buSzPct val="125000"/>
            </a:pPr>
            <a:r>
              <a:rPr lang="en-US" altLang="cs-CZ" sz="3600" dirty="0"/>
              <a:t>Market demand</a:t>
            </a:r>
            <a:endParaRPr lang="cs-CZ" altLang="cs-CZ" sz="3600" dirty="0"/>
          </a:p>
          <a:p>
            <a:pPr eaLnBrk="1" hangingPunct="1">
              <a:buClr>
                <a:srgbClr val="3399FF"/>
              </a:buClr>
              <a:buSzPct val="125000"/>
            </a:pPr>
            <a:r>
              <a:rPr lang="cs-CZ" altLang="cs-CZ" sz="1200" b="1" dirty="0" err="1"/>
              <a:t>Economic</a:t>
            </a:r>
            <a:r>
              <a:rPr lang="cs-CZ" altLang="cs-CZ" sz="1200" b="1"/>
              <a:t> Demand https://www.youtube.com/watch?v=VvTzaNUDVms</a:t>
            </a:r>
          </a:p>
          <a:p>
            <a:pPr eaLnBrk="1" hangingPunct="1">
              <a:buClr>
                <a:srgbClr val="3399FF"/>
              </a:buClr>
              <a:buSzPct val="125000"/>
            </a:pPr>
            <a:r>
              <a:rPr lang="en-US" altLang="cs-CZ" sz="1200" b="1"/>
              <a:t>Demand and Supply Explained- Econ 2.1 </a:t>
            </a:r>
            <a:r>
              <a:rPr lang="en-US" altLang="cs-CZ" sz="1200" b="1">
                <a:hlinkClick r:id="rId5"/>
              </a:rPr>
              <a:t>https://www.youtube.com/watch?v=LwLh6ax0zTE</a:t>
            </a:r>
            <a:endParaRPr lang="cs-CZ" altLang="cs-CZ" sz="1200" b="1"/>
          </a:p>
          <a:p>
            <a:pPr eaLnBrk="1" hangingPunct="1">
              <a:buClr>
                <a:srgbClr val="3399FF"/>
              </a:buClr>
              <a:buSzPct val="125000"/>
            </a:pPr>
            <a:r>
              <a:rPr lang="en-US" altLang="cs-CZ" sz="1200"/>
              <a:t>Supply and Demand: Crash Course Economics #4</a:t>
            </a:r>
            <a:r>
              <a:rPr lang="cs-CZ" altLang="cs-CZ" sz="1200"/>
              <a:t> </a:t>
            </a:r>
            <a:r>
              <a:rPr lang="cs-CZ" altLang="cs-CZ" sz="1200">
                <a:hlinkClick r:id="rId6"/>
              </a:rPr>
              <a:t>https://www.youtube.com/watch?v=g9aDizJpd_s</a:t>
            </a:r>
            <a:endParaRPr lang="cs-CZ" altLang="cs-CZ" sz="1200"/>
          </a:p>
          <a:p>
            <a:pPr eaLnBrk="1" hangingPunct="1">
              <a:buClr>
                <a:srgbClr val="3399FF"/>
              </a:buClr>
              <a:buSzPct val="125000"/>
            </a:pPr>
            <a:r>
              <a:rPr lang="en-US" altLang="cs-CZ" sz="1200"/>
              <a:t>Demand and Supply- EconMovies #4: Indiana Jones</a:t>
            </a:r>
          </a:p>
          <a:p>
            <a:pPr eaLnBrk="1" hangingPunct="1">
              <a:buClr>
                <a:srgbClr val="3399FF"/>
              </a:buClr>
              <a:buSzPct val="125000"/>
            </a:pPr>
            <a:endParaRPr lang="en-US" altLang="cs-CZ" sz="1200"/>
          </a:p>
          <a:p>
            <a:pPr eaLnBrk="1" hangingPunct="1">
              <a:buClr>
                <a:srgbClr val="3399FF"/>
              </a:buClr>
              <a:buSzPct val="125000"/>
            </a:pPr>
            <a:endParaRPr lang="en-US" altLang="cs-CZ" sz="1200" b="1"/>
          </a:p>
          <a:p>
            <a:pPr eaLnBrk="1" hangingPunct="1">
              <a:buClr>
                <a:srgbClr val="3399FF"/>
              </a:buClr>
              <a:buSzPct val="125000"/>
            </a:pPr>
            <a:endParaRPr lang="en-US" altLang="cs-CZ" sz="3600"/>
          </a:p>
          <a:p>
            <a:pPr eaLnBrk="1" hangingPunct="1">
              <a:buClr>
                <a:srgbClr val="3399FF"/>
              </a:buClr>
              <a:buSzPct val="125000"/>
            </a:pPr>
            <a:endParaRPr lang="en-US" altLang="cs-CZ" sz="2800"/>
          </a:p>
          <a:p>
            <a:pPr eaLnBrk="1" hangingPunct="1">
              <a:buClr>
                <a:srgbClr val="3399FF"/>
              </a:buClr>
              <a:buSzPct val="125000"/>
            </a:pPr>
            <a:endParaRPr lang="en-US" altLang="cs-CZ" sz="2800"/>
          </a:p>
          <a:p>
            <a:pPr eaLnBrk="1" hangingPunct="1">
              <a:buClr>
                <a:srgbClr val="3399FF"/>
              </a:buClr>
              <a:buSzPct val="125000"/>
            </a:pPr>
            <a:endParaRPr lang="en-US" altLang="cs-CZ" sz="2800"/>
          </a:p>
        </p:txBody>
      </p:sp>
      <p:sp>
        <p:nvSpPr>
          <p:cNvPr id="7173" name="Rectangle 4">
            <a:extLst>
              <a:ext uri="{FF2B5EF4-FFF2-40B4-BE49-F238E27FC236}">
                <a16:creationId xmlns:a16="http://schemas.microsoft.com/office/drawing/2014/main" id="{B31DE079-43AF-4510-9486-9E2BA4C0262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174" name="Rectangle 5">
            <a:extLst>
              <a:ext uri="{FF2B5EF4-FFF2-40B4-BE49-F238E27FC236}">
                <a16:creationId xmlns:a16="http://schemas.microsoft.com/office/drawing/2014/main" id="{FAD2B3ED-7EFB-4250-9C4D-AC951464EC7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7175" name="Text Box 11">
            <a:extLst>
              <a:ext uri="{FF2B5EF4-FFF2-40B4-BE49-F238E27FC236}">
                <a16:creationId xmlns:a16="http://schemas.microsoft.com/office/drawing/2014/main" id="{2088087E-B940-4065-BC65-EE2BD06D9A09}"/>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D7AEBB51-A0C3-40C9-B6CD-1FE51C7F442B}" type="slidenum">
              <a:rPr lang="en-US" altLang="cs-CZ" sz="1400">
                <a:solidFill>
                  <a:schemeClr val="bg1"/>
                </a:solidFill>
                <a:cs typeface="Arial" panose="020B0604020202020204" pitchFamily="34" charset="0"/>
              </a:rPr>
              <a:pPr eaLnBrk="1" hangingPunct="1">
                <a:spcBef>
                  <a:spcPct val="0"/>
                </a:spcBef>
                <a:buFontTx/>
                <a:buNone/>
              </a:pPr>
              <a:t>3</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5CBC4EA3-C13C-4226-9ADE-A387BCF9E81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82877"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0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a:extLst>
              <a:ext uri="{FF2B5EF4-FFF2-40B4-BE49-F238E27FC236}">
                <a16:creationId xmlns:a16="http://schemas.microsoft.com/office/drawing/2014/main" id="{5F1ED295-F0B1-44EE-840F-D2C48B40402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2467" name="Rectangle 2">
            <a:extLst>
              <a:ext uri="{FF2B5EF4-FFF2-40B4-BE49-F238E27FC236}">
                <a16:creationId xmlns:a16="http://schemas.microsoft.com/office/drawing/2014/main" id="{2DFF95A5-10B3-4ACF-9984-F0D5FE6FC4F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Legal Market for Human Organs</a:t>
            </a:r>
          </a:p>
        </p:txBody>
      </p:sp>
      <p:sp>
        <p:nvSpPr>
          <p:cNvPr id="62468" name="Rectangle 3">
            <a:extLst>
              <a:ext uri="{FF2B5EF4-FFF2-40B4-BE49-F238E27FC236}">
                <a16:creationId xmlns:a16="http://schemas.microsoft.com/office/drawing/2014/main" id="{0C60F58C-D78E-44F8-A8F9-13FD9694AB89}"/>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What if we created a legal market for human organs?</a:t>
            </a:r>
          </a:p>
          <a:p>
            <a:pPr eaLnBrk="1" hangingPunct="1">
              <a:buClr>
                <a:srgbClr val="3399FF"/>
              </a:buClr>
              <a:buSzPct val="125000"/>
            </a:pPr>
            <a:r>
              <a:rPr lang="en-US" altLang="cs-CZ" sz="3600"/>
              <a:t>Positive effects</a:t>
            </a:r>
          </a:p>
          <a:p>
            <a:pPr lvl="1" eaLnBrk="1" hangingPunct="1">
              <a:buClr>
                <a:srgbClr val="3399FF"/>
              </a:buClr>
              <a:buSzPct val="125000"/>
              <a:buFont typeface="Arial" panose="020B0604020202020204" pitchFamily="34" charset="0"/>
              <a:buChar char="•"/>
            </a:pPr>
            <a:r>
              <a:rPr lang="en-US" altLang="cs-CZ" sz="3200"/>
              <a:t>Increase the incentive to donate</a:t>
            </a:r>
          </a:p>
          <a:p>
            <a:pPr lvl="1" eaLnBrk="1" hangingPunct="1">
              <a:buClr>
                <a:srgbClr val="3399FF"/>
              </a:buClr>
              <a:buSzPct val="125000"/>
              <a:buFont typeface="Arial" panose="020B0604020202020204" pitchFamily="34" charset="0"/>
              <a:buChar char="•"/>
            </a:pPr>
            <a:r>
              <a:rPr lang="en-US" altLang="cs-CZ" sz="3200"/>
              <a:t>Eliminate the persistent shortage of eyes, livers, hearts, kidneys, etc.</a:t>
            </a:r>
          </a:p>
        </p:txBody>
      </p:sp>
      <p:sp>
        <p:nvSpPr>
          <p:cNvPr id="62469" name="Rectangle 4">
            <a:extLst>
              <a:ext uri="{FF2B5EF4-FFF2-40B4-BE49-F238E27FC236}">
                <a16:creationId xmlns:a16="http://schemas.microsoft.com/office/drawing/2014/main" id="{E0EAD5B0-D265-4226-818C-B2B4D99C535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2470" name="Text Box 11">
            <a:extLst>
              <a:ext uri="{FF2B5EF4-FFF2-40B4-BE49-F238E27FC236}">
                <a16:creationId xmlns:a16="http://schemas.microsoft.com/office/drawing/2014/main" id="{F16A5838-F948-4C3D-8AF7-0A9C0E5D9EBB}"/>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CD44D1C2-ABED-41B4-A76A-25FF33523F41}" type="slidenum">
              <a:rPr lang="en-US" altLang="cs-CZ" sz="1400">
                <a:solidFill>
                  <a:schemeClr val="bg1"/>
                </a:solidFill>
                <a:cs typeface="Arial" panose="020B0604020202020204" pitchFamily="34" charset="0"/>
              </a:rPr>
              <a:pPr eaLnBrk="1" hangingPunct="1">
                <a:spcBef>
                  <a:spcPct val="0"/>
                </a:spcBef>
                <a:buFontTx/>
                <a:buNone/>
              </a:pPr>
              <a:t>30</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487EC259-E7E6-4DAD-A0C2-800368DAF89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08213" y="2483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4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a:extLst>
              <a:ext uri="{FF2B5EF4-FFF2-40B4-BE49-F238E27FC236}">
                <a16:creationId xmlns:a16="http://schemas.microsoft.com/office/drawing/2014/main" id="{0D7E0CC7-333D-4013-9794-36C7F3C7768A}"/>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64515" name="Rectangle 2">
            <a:extLst>
              <a:ext uri="{FF2B5EF4-FFF2-40B4-BE49-F238E27FC236}">
                <a16:creationId xmlns:a16="http://schemas.microsoft.com/office/drawing/2014/main" id="{306B00E7-763F-46C7-A612-F188069AB65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Legal Market for Human Organs</a:t>
            </a:r>
          </a:p>
        </p:txBody>
      </p:sp>
      <p:sp>
        <p:nvSpPr>
          <p:cNvPr id="64516" name="Rectangle 3">
            <a:extLst>
              <a:ext uri="{FF2B5EF4-FFF2-40B4-BE49-F238E27FC236}">
                <a16:creationId xmlns:a16="http://schemas.microsoft.com/office/drawing/2014/main" id="{F05B17F4-6BE5-488A-A51E-B1188035F641}"/>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Negative effects</a:t>
            </a:r>
          </a:p>
          <a:p>
            <a:pPr lvl="1" eaLnBrk="1" hangingPunct="1">
              <a:buClr>
                <a:srgbClr val="3399FF"/>
              </a:buClr>
              <a:buSzPct val="125000"/>
              <a:buFont typeface="Arial" panose="020B0604020202020204" pitchFamily="34" charset="0"/>
              <a:buChar char="•"/>
            </a:pPr>
            <a:r>
              <a:rPr lang="en-US" altLang="cs-CZ" sz="3600"/>
              <a:t>Increases the cost of medical care</a:t>
            </a:r>
          </a:p>
          <a:p>
            <a:pPr lvl="1" eaLnBrk="1" hangingPunct="1">
              <a:buClr>
                <a:srgbClr val="3399FF"/>
              </a:buClr>
              <a:buSzPct val="125000"/>
              <a:buFont typeface="Arial" panose="020B0604020202020204" pitchFamily="34" charset="0"/>
              <a:buChar char="•"/>
            </a:pPr>
            <a:r>
              <a:rPr lang="en-US" altLang="cs-CZ" sz="3600"/>
              <a:t>Diminishes the special nature of life by commercializing it</a:t>
            </a:r>
          </a:p>
        </p:txBody>
      </p:sp>
      <p:sp>
        <p:nvSpPr>
          <p:cNvPr id="64517" name="Rectangle 4">
            <a:extLst>
              <a:ext uri="{FF2B5EF4-FFF2-40B4-BE49-F238E27FC236}">
                <a16:creationId xmlns:a16="http://schemas.microsoft.com/office/drawing/2014/main" id="{FCBA1D70-1EF8-4E08-9D6D-54D17FA417F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4518" name="Text Box 11">
            <a:extLst>
              <a:ext uri="{FF2B5EF4-FFF2-40B4-BE49-F238E27FC236}">
                <a16:creationId xmlns:a16="http://schemas.microsoft.com/office/drawing/2014/main" id="{3AEDF0A7-35D2-4C7B-A288-2B79544C9F74}"/>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54C1CC25-CBBE-4A04-BAC4-B84D572D95F4}" type="slidenum">
              <a:rPr lang="en-US" altLang="cs-CZ" sz="1400">
                <a:solidFill>
                  <a:schemeClr val="bg1"/>
                </a:solidFill>
                <a:cs typeface="Arial" panose="020B0604020202020204" pitchFamily="34" charset="0"/>
              </a:rPr>
              <a:pPr eaLnBrk="1" hangingPunct="1">
                <a:spcBef>
                  <a:spcPct val="0"/>
                </a:spcBef>
                <a:buFontTx/>
                <a:buNone/>
              </a:pPr>
              <a:t>31</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DDED5593-0475-4AA9-9AB8-4938503AE1A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46281"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9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BFE8FF27-DE39-4C2F-A678-3BA6BDD001AA}"/>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9219" name="Rectangle 2">
            <a:extLst>
              <a:ext uri="{FF2B5EF4-FFF2-40B4-BE49-F238E27FC236}">
                <a16:creationId xmlns:a16="http://schemas.microsoft.com/office/drawing/2014/main" id="{06838D16-D132-4520-93DD-A863978579E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Law of Demand</a:t>
            </a:r>
          </a:p>
        </p:txBody>
      </p:sp>
      <p:sp>
        <p:nvSpPr>
          <p:cNvPr id="9220" name="Rectangle 3">
            <a:extLst>
              <a:ext uri="{FF2B5EF4-FFF2-40B4-BE49-F238E27FC236}">
                <a16:creationId xmlns:a16="http://schemas.microsoft.com/office/drawing/2014/main" id="{58DC29A5-089F-4C23-9C49-CF40088A729F}"/>
              </a:ext>
            </a:extLst>
          </p:cNvPr>
          <p:cNvSpPr>
            <a:spLocks noGrp="1" noChangeArrowheads="1"/>
          </p:cNvSpPr>
          <p:nvPr>
            <p:ph type="body" idx="1"/>
          </p:nvPr>
        </p:nvSpPr>
        <p:spPr>
          <a:xfrm>
            <a:off x="457200" y="1295400"/>
            <a:ext cx="8229600" cy="4525963"/>
          </a:xfrm>
        </p:spPr>
        <p:txBody>
          <a:bodyPr/>
          <a:lstStyle/>
          <a:p>
            <a:pPr>
              <a:buClr>
                <a:srgbClr val="3399FF"/>
              </a:buClr>
            </a:pPr>
            <a:r>
              <a:rPr lang="en-US" altLang="cs-CZ" sz="3600"/>
              <a:t>Other things equal, as price falls, the quantity demanded rises, and as price rises, the quantity demanded falls.</a:t>
            </a:r>
          </a:p>
          <a:p>
            <a:pPr>
              <a:buClr>
                <a:srgbClr val="3399FF"/>
              </a:buClr>
            </a:pPr>
            <a:r>
              <a:rPr lang="en-US" altLang="cs-CZ" sz="3600"/>
              <a:t>Reasons:</a:t>
            </a:r>
          </a:p>
          <a:p>
            <a:pPr lvl="1">
              <a:buClr>
                <a:srgbClr val="3399FF"/>
              </a:buClr>
              <a:buFont typeface="Arial" panose="020B0604020202020204" pitchFamily="34" charset="0"/>
              <a:buChar char="•"/>
            </a:pPr>
            <a:r>
              <a:rPr lang="en-US" altLang="cs-CZ" sz="3200"/>
              <a:t>Common sense</a:t>
            </a:r>
          </a:p>
          <a:p>
            <a:pPr lvl="1">
              <a:buClr>
                <a:srgbClr val="3399FF"/>
              </a:buClr>
              <a:buFont typeface="Arial" panose="020B0604020202020204" pitchFamily="34" charset="0"/>
              <a:buChar char="•"/>
            </a:pPr>
            <a:r>
              <a:rPr lang="en-US" altLang="cs-CZ" sz="3200"/>
              <a:t>Law of diminishing marginal utility</a:t>
            </a:r>
          </a:p>
          <a:p>
            <a:pPr lvl="1">
              <a:buClr>
                <a:srgbClr val="3399FF"/>
              </a:buClr>
              <a:buFont typeface="Arial" panose="020B0604020202020204" pitchFamily="34" charset="0"/>
              <a:buChar char="•"/>
            </a:pPr>
            <a:r>
              <a:rPr lang="en-US" altLang="cs-CZ" sz="3200"/>
              <a:t>Income effect and substitution effects</a:t>
            </a:r>
          </a:p>
        </p:txBody>
      </p:sp>
      <p:sp>
        <p:nvSpPr>
          <p:cNvPr id="9221" name="Rectangle 4">
            <a:extLst>
              <a:ext uri="{FF2B5EF4-FFF2-40B4-BE49-F238E27FC236}">
                <a16:creationId xmlns:a16="http://schemas.microsoft.com/office/drawing/2014/main" id="{108303DD-04C4-4636-B8B0-738A2A8195F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222" name="Rectangle 5">
            <a:extLst>
              <a:ext uri="{FF2B5EF4-FFF2-40B4-BE49-F238E27FC236}">
                <a16:creationId xmlns:a16="http://schemas.microsoft.com/office/drawing/2014/main" id="{1BCB4908-D104-432D-B3BA-D8FAD52B412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9223" name="Text Box 11">
            <a:extLst>
              <a:ext uri="{FF2B5EF4-FFF2-40B4-BE49-F238E27FC236}">
                <a16:creationId xmlns:a16="http://schemas.microsoft.com/office/drawing/2014/main" id="{8D05E6F7-EDCE-407B-893C-2A6409122FAA}"/>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56360920-353F-4EBC-AD05-7836F81FA112}" type="slidenum">
              <a:rPr lang="en-US" altLang="cs-CZ" sz="1400">
                <a:solidFill>
                  <a:schemeClr val="bg1"/>
                </a:solidFill>
                <a:cs typeface="Arial" panose="020B0604020202020204" pitchFamily="34" charset="0"/>
              </a:rPr>
              <a:pPr eaLnBrk="1" hangingPunct="1">
                <a:spcBef>
                  <a:spcPct val="0"/>
                </a:spcBef>
                <a:buFontTx/>
                <a:buNone/>
              </a:pPr>
              <a:t>4</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03045409-528C-464A-9D08-D7F3D58459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97069"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99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3">
            <a:extLst>
              <a:ext uri="{FF2B5EF4-FFF2-40B4-BE49-F238E27FC236}">
                <a16:creationId xmlns:a16="http://schemas.microsoft.com/office/drawing/2014/main" id="{49598FAA-0690-425A-B3E1-45C055A6FD97}"/>
              </a:ext>
            </a:extLst>
          </p:cNvPr>
          <p:cNvSpPr>
            <a:spLocks noChangeArrowheads="1"/>
          </p:cNvSpPr>
          <p:nvPr/>
        </p:nvSpPr>
        <p:spPr bwMode="auto">
          <a:xfrm>
            <a:off x="979488" y="3429000"/>
            <a:ext cx="1171575" cy="40005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 name="Rectangle 54">
            <a:extLst>
              <a:ext uri="{FF2B5EF4-FFF2-40B4-BE49-F238E27FC236}">
                <a16:creationId xmlns:a16="http://schemas.microsoft.com/office/drawing/2014/main" id="{DE85A10B-C2C0-4C28-87B9-D67F852EDC19}"/>
              </a:ext>
            </a:extLst>
          </p:cNvPr>
          <p:cNvSpPr>
            <a:spLocks noChangeArrowheads="1"/>
          </p:cNvSpPr>
          <p:nvPr/>
        </p:nvSpPr>
        <p:spPr bwMode="auto">
          <a:xfrm>
            <a:off x="979488" y="3962400"/>
            <a:ext cx="1171575" cy="40005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 name="Rectangle 55">
            <a:extLst>
              <a:ext uri="{FF2B5EF4-FFF2-40B4-BE49-F238E27FC236}">
                <a16:creationId xmlns:a16="http://schemas.microsoft.com/office/drawing/2014/main" id="{F63542D7-F67D-4BE1-AB70-86B27D9B96DB}"/>
              </a:ext>
            </a:extLst>
          </p:cNvPr>
          <p:cNvSpPr>
            <a:spLocks noChangeArrowheads="1"/>
          </p:cNvSpPr>
          <p:nvPr/>
        </p:nvSpPr>
        <p:spPr bwMode="auto">
          <a:xfrm>
            <a:off x="979488" y="4495800"/>
            <a:ext cx="1171575" cy="40005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 name="Rectangle 56">
            <a:extLst>
              <a:ext uri="{FF2B5EF4-FFF2-40B4-BE49-F238E27FC236}">
                <a16:creationId xmlns:a16="http://schemas.microsoft.com/office/drawing/2014/main" id="{C1443B85-D7AD-4360-A927-47D2BC83D012}"/>
              </a:ext>
            </a:extLst>
          </p:cNvPr>
          <p:cNvSpPr>
            <a:spLocks noChangeArrowheads="1"/>
          </p:cNvSpPr>
          <p:nvPr/>
        </p:nvSpPr>
        <p:spPr bwMode="auto">
          <a:xfrm>
            <a:off x="979488" y="5010150"/>
            <a:ext cx="1171575" cy="400050"/>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6" name="Rectangle 51">
            <a:extLst>
              <a:ext uri="{FF2B5EF4-FFF2-40B4-BE49-F238E27FC236}">
                <a16:creationId xmlns:a16="http://schemas.microsoft.com/office/drawing/2014/main" id="{FC74220A-17B0-4C7F-8D70-2ECFF615E7B0}"/>
              </a:ext>
            </a:extLst>
          </p:cNvPr>
          <p:cNvSpPr>
            <a:spLocks noChangeArrowheads="1"/>
          </p:cNvSpPr>
          <p:nvPr/>
        </p:nvSpPr>
        <p:spPr bwMode="auto">
          <a:xfrm>
            <a:off x="979488" y="2971800"/>
            <a:ext cx="1171575" cy="4000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7" name="Group 29">
            <a:extLst>
              <a:ext uri="{FF2B5EF4-FFF2-40B4-BE49-F238E27FC236}">
                <a16:creationId xmlns:a16="http://schemas.microsoft.com/office/drawing/2014/main" id="{327E7422-07A5-41A0-90E0-D755D297EF12}"/>
              </a:ext>
            </a:extLst>
          </p:cNvPr>
          <p:cNvGrpSpPr>
            <a:grpSpLocks/>
          </p:cNvGrpSpPr>
          <p:nvPr/>
        </p:nvGrpSpPr>
        <p:grpSpPr bwMode="auto">
          <a:xfrm>
            <a:off x="3875088" y="1676400"/>
            <a:ext cx="3917950" cy="3709988"/>
            <a:chOff x="1914" y="1044"/>
            <a:chExt cx="2788" cy="2640"/>
          </a:xfrm>
        </p:grpSpPr>
        <p:grpSp>
          <p:nvGrpSpPr>
            <p:cNvPr id="11301" name="Group 2">
              <a:extLst>
                <a:ext uri="{FF2B5EF4-FFF2-40B4-BE49-F238E27FC236}">
                  <a16:creationId xmlns:a16="http://schemas.microsoft.com/office/drawing/2014/main" id="{A6954A7F-D0D4-4AF8-9E00-851F3CBB0B47}"/>
                </a:ext>
              </a:extLst>
            </p:cNvPr>
            <p:cNvGrpSpPr>
              <a:grpSpLocks/>
            </p:cNvGrpSpPr>
            <p:nvPr/>
          </p:nvGrpSpPr>
          <p:grpSpPr bwMode="auto">
            <a:xfrm>
              <a:off x="1914" y="1044"/>
              <a:ext cx="2766" cy="2632"/>
              <a:chOff x="1950" y="1044"/>
              <a:chExt cx="2766" cy="2632"/>
            </a:xfrm>
          </p:grpSpPr>
          <p:grpSp>
            <p:nvGrpSpPr>
              <p:cNvPr id="11305" name="Group 3">
                <a:extLst>
                  <a:ext uri="{FF2B5EF4-FFF2-40B4-BE49-F238E27FC236}">
                    <a16:creationId xmlns:a16="http://schemas.microsoft.com/office/drawing/2014/main" id="{CDC6304F-1FFD-45C5-AD53-3CEE544F3979}"/>
                  </a:ext>
                </a:extLst>
              </p:cNvPr>
              <p:cNvGrpSpPr>
                <a:grpSpLocks/>
              </p:cNvGrpSpPr>
              <p:nvPr/>
            </p:nvGrpSpPr>
            <p:grpSpPr bwMode="auto">
              <a:xfrm>
                <a:off x="1950" y="1044"/>
                <a:ext cx="2766" cy="2169"/>
                <a:chOff x="2589" y="1122"/>
                <a:chExt cx="2639" cy="2169"/>
              </a:xfrm>
            </p:grpSpPr>
            <p:sp>
              <p:nvSpPr>
                <p:cNvPr id="11315" name="Line 4">
                  <a:extLst>
                    <a:ext uri="{FF2B5EF4-FFF2-40B4-BE49-F238E27FC236}">
                      <a16:creationId xmlns:a16="http://schemas.microsoft.com/office/drawing/2014/main" id="{98574481-86A8-4889-AD41-6A56995E4A1F}"/>
                    </a:ext>
                  </a:extLst>
                </p:cNvPr>
                <p:cNvSpPr>
                  <a:spLocks noChangeShapeType="1"/>
                </p:cNvSpPr>
                <p:nvPr/>
              </p:nvSpPr>
              <p:spPr bwMode="auto">
                <a:xfrm>
                  <a:off x="2589" y="1122"/>
                  <a:ext cx="2639"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16" name="Line 5">
                  <a:extLst>
                    <a:ext uri="{FF2B5EF4-FFF2-40B4-BE49-F238E27FC236}">
                      <a16:creationId xmlns:a16="http://schemas.microsoft.com/office/drawing/2014/main" id="{97B73FE2-DCF2-460A-A693-0300BF52669C}"/>
                    </a:ext>
                  </a:extLst>
                </p:cNvPr>
                <p:cNvSpPr>
                  <a:spLocks noChangeShapeType="1"/>
                </p:cNvSpPr>
                <p:nvPr/>
              </p:nvSpPr>
              <p:spPr bwMode="auto">
                <a:xfrm flipV="1">
                  <a:off x="2589" y="1556"/>
                  <a:ext cx="2639"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17" name="Line 6">
                  <a:extLst>
                    <a:ext uri="{FF2B5EF4-FFF2-40B4-BE49-F238E27FC236}">
                      <a16:creationId xmlns:a16="http://schemas.microsoft.com/office/drawing/2014/main" id="{559E1D98-2F7A-4988-91E2-30029E7DA3B0}"/>
                    </a:ext>
                  </a:extLst>
                </p:cNvPr>
                <p:cNvSpPr>
                  <a:spLocks noChangeShapeType="1"/>
                </p:cNvSpPr>
                <p:nvPr/>
              </p:nvSpPr>
              <p:spPr bwMode="auto">
                <a:xfrm flipV="1">
                  <a:off x="2589" y="1990"/>
                  <a:ext cx="2639"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18" name="Line 7">
                  <a:extLst>
                    <a:ext uri="{FF2B5EF4-FFF2-40B4-BE49-F238E27FC236}">
                      <a16:creationId xmlns:a16="http://schemas.microsoft.com/office/drawing/2014/main" id="{AB35132A-BA3D-4DBE-A868-5E65928523E5}"/>
                    </a:ext>
                  </a:extLst>
                </p:cNvPr>
                <p:cNvSpPr>
                  <a:spLocks noChangeShapeType="1"/>
                </p:cNvSpPr>
                <p:nvPr/>
              </p:nvSpPr>
              <p:spPr bwMode="auto">
                <a:xfrm>
                  <a:off x="2589" y="2423"/>
                  <a:ext cx="2639"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19" name="Line 8">
                  <a:extLst>
                    <a:ext uri="{FF2B5EF4-FFF2-40B4-BE49-F238E27FC236}">
                      <a16:creationId xmlns:a16="http://schemas.microsoft.com/office/drawing/2014/main" id="{8D1B2FA8-DF16-4976-9920-07AA7174701C}"/>
                    </a:ext>
                  </a:extLst>
                </p:cNvPr>
                <p:cNvSpPr>
                  <a:spLocks noChangeShapeType="1"/>
                </p:cNvSpPr>
                <p:nvPr/>
              </p:nvSpPr>
              <p:spPr bwMode="auto">
                <a:xfrm>
                  <a:off x="2589" y="2857"/>
                  <a:ext cx="2639"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20" name="Line 9">
                  <a:extLst>
                    <a:ext uri="{FF2B5EF4-FFF2-40B4-BE49-F238E27FC236}">
                      <a16:creationId xmlns:a16="http://schemas.microsoft.com/office/drawing/2014/main" id="{F315683A-855E-4548-83CA-F307535C24EA}"/>
                    </a:ext>
                  </a:extLst>
                </p:cNvPr>
                <p:cNvSpPr>
                  <a:spLocks noChangeShapeType="1"/>
                </p:cNvSpPr>
                <p:nvPr/>
              </p:nvSpPr>
              <p:spPr bwMode="auto">
                <a:xfrm>
                  <a:off x="2589" y="3291"/>
                  <a:ext cx="2639"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6" name="Group 10">
                <a:extLst>
                  <a:ext uri="{FF2B5EF4-FFF2-40B4-BE49-F238E27FC236}">
                    <a16:creationId xmlns:a16="http://schemas.microsoft.com/office/drawing/2014/main" id="{94965C40-3EC0-4815-96AC-D4031841D434}"/>
                  </a:ext>
                </a:extLst>
              </p:cNvPr>
              <p:cNvGrpSpPr>
                <a:grpSpLocks/>
              </p:cNvGrpSpPr>
              <p:nvPr/>
            </p:nvGrpSpPr>
            <p:grpSpPr bwMode="auto">
              <a:xfrm>
                <a:off x="2402" y="1044"/>
                <a:ext cx="2314" cy="2632"/>
                <a:chOff x="2378" y="1044"/>
                <a:chExt cx="2314" cy="2632"/>
              </a:xfrm>
            </p:grpSpPr>
            <p:sp>
              <p:nvSpPr>
                <p:cNvPr id="11307" name="Line 11">
                  <a:extLst>
                    <a:ext uri="{FF2B5EF4-FFF2-40B4-BE49-F238E27FC236}">
                      <a16:creationId xmlns:a16="http://schemas.microsoft.com/office/drawing/2014/main" id="{6EDE7DEA-5754-474F-A165-56798F199AA2}"/>
                    </a:ext>
                  </a:extLst>
                </p:cNvPr>
                <p:cNvSpPr>
                  <a:spLocks noChangeShapeType="1"/>
                </p:cNvSpPr>
                <p:nvPr/>
              </p:nvSpPr>
              <p:spPr bwMode="auto">
                <a:xfrm>
                  <a:off x="2378"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08" name="Line 12">
                  <a:extLst>
                    <a:ext uri="{FF2B5EF4-FFF2-40B4-BE49-F238E27FC236}">
                      <a16:creationId xmlns:a16="http://schemas.microsoft.com/office/drawing/2014/main" id="{70F37688-1AAF-4218-B422-D3DCB70286CB}"/>
                    </a:ext>
                  </a:extLst>
                </p:cNvPr>
                <p:cNvSpPr>
                  <a:spLocks noChangeShapeType="1"/>
                </p:cNvSpPr>
                <p:nvPr/>
              </p:nvSpPr>
              <p:spPr bwMode="auto">
                <a:xfrm>
                  <a:off x="2703"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09" name="Line 13">
                  <a:extLst>
                    <a:ext uri="{FF2B5EF4-FFF2-40B4-BE49-F238E27FC236}">
                      <a16:creationId xmlns:a16="http://schemas.microsoft.com/office/drawing/2014/main" id="{4FB5041C-0D8F-484B-B7D4-9A7131C019FF}"/>
                    </a:ext>
                  </a:extLst>
                </p:cNvPr>
                <p:cNvSpPr>
                  <a:spLocks noChangeShapeType="1"/>
                </p:cNvSpPr>
                <p:nvPr/>
              </p:nvSpPr>
              <p:spPr bwMode="auto">
                <a:xfrm>
                  <a:off x="3037"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10" name="Line 14">
                  <a:extLst>
                    <a:ext uri="{FF2B5EF4-FFF2-40B4-BE49-F238E27FC236}">
                      <a16:creationId xmlns:a16="http://schemas.microsoft.com/office/drawing/2014/main" id="{791ED0DA-71C4-4633-ADF6-8ECA35417367}"/>
                    </a:ext>
                  </a:extLst>
                </p:cNvPr>
                <p:cNvSpPr>
                  <a:spLocks noChangeShapeType="1"/>
                </p:cNvSpPr>
                <p:nvPr/>
              </p:nvSpPr>
              <p:spPr bwMode="auto">
                <a:xfrm>
                  <a:off x="3361"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11" name="Line 15">
                  <a:extLst>
                    <a:ext uri="{FF2B5EF4-FFF2-40B4-BE49-F238E27FC236}">
                      <a16:creationId xmlns:a16="http://schemas.microsoft.com/office/drawing/2014/main" id="{8A54D7C8-EF01-48A7-8D29-E51FFC5168F6}"/>
                    </a:ext>
                  </a:extLst>
                </p:cNvPr>
                <p:cNvSpPr>
                  <a:spLocks noChangeShapeType="1"/>
                </p:cNvSpPr>
                <p:nvPr/>
              </p:nvSpPr>
              <p:spPr bwMode="auto">
                <a:xfrm>
                  <a:off x="3685"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12" name="Line 16">
                  <a:extLst>
                    <a:ext uri="{FF2B5EF4-FFF2-40B4-BE49-F238E27FC236}">
                      <a16:creationId xmlns:a16="http://schemas.microsoft.com/office/drawing/2014/main" id="{39FD3E25-122E-4354-9F03-587DCEF5C27F}"/>
                    </a:ext>
                  </a:extLst>
                </p:cNvPr>
                <p:cNvSpPr>
                  <a:spLocks noChangeShapeType="1"/>
                </p:cNvSpPr>
                <p:nvPr/>
              </p:nvSpPr>
              <p:spPr bwMode="auto">
                <a:xfrm>
                  <a:off x="4009"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13" name="Line 17">
                  <a:extLst>
                    <a:ext uri="{FF2B5EF4-FFF2-40B4-BE49-F238E27FC236}">
                      <a16:creationId xmlns:a16="http://schemas.microsoft.com/office/drawing/2014/main" id="{F65C3D4B-9632-4AFA-9E0C-8106E0CB1E70}"/>
                    </a:ext>
                  </a:extLst>
                </p:cNvPr>
                <p:cNvSpPr>
                  <a:spLocks noChangeShapeType="1"/>
                </p:cNvSpPr>
                <p:nvPr/>
              </p:nvSpPr>
              <p:spPr bwMode="auto">
                <a:xfrm>
                  <a:off x="4338"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14" name="Line 18">
                  <a:extLst>
                    <a:ext uri="{FF2B5EF4-FFF2-40B4-BE49-F238E27FC236}">
                      <a16:creationId xmlns:a16="http://schemas.microsoft.com/office/drawing/2014/main" id="{DF2CD707-439A-4073-8EE2-C6D04687EFC0}"/>
                    </a:ext>
                  </a:extLst>
                </p:cNvPr>
                <p:cNvSpPr>
                  <a:spLocks noChangeShapeType="1"/>
                </p:cNvSpPr>
                <p:nvPr/>
              </p:nvSpPr>
              <p:spPr bwMode="auto">
                <a:xfrm>
                  <a:off x="4692" y="1044"/>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1302" name="Group 21">
              <a:extLst>
                <a:ext uri="{FF2B5EF4-FFF2-40B4-BE49-F238E27FC236}">
                  <a16:creationId xmlns:a16="http://schemas.microsoft.com/office/drawing/2014/main" id="{E8154754-CB6C-4C70-B93A-4D8A0B7B9FB4}"/>
                </a:ext>
              </a:extLst>
            </p:cNvPr>
            <p:cNvGrpSpPr>
              <a:grpSpLocks/>
            </p:cNvGrpSpPr>
            <p:nvPr/>
          </p:nvGrpSpPr>
          <p:grpSpPr bwMode="auto">
            <a:xfrm>
              <a:off x="1918" y="1044"/>
              <a:ext cx="2784" cy="2640"/>
              <a:chOff x="1962" y="864"/>
              <a:chExt cx="2784" cy="2640"/>
            </a:xfrm>
          </p:grpSpPr>
          <p:sp>
            <p:nvSpPr>
              <p:cNvPr id="11303" name="Line 22">
                <a:extLst>
                  <a:ext uri="{FF2B5EF4-FFF2-40B4-BE49-F238E27FC236}">
                    <a16:creationId xmlns:a16="http://schemas.microsoft.com/office/drawing/2014/main" id="{08014C38-4588-4929-BC3E-0F207596D957}"/>
                  </a:ext>
                </a:extLst>
              </p:cNvPr>
              <p:cNvSpPr>
                <a:spLocks noChangeShapeType="1"/>
              </p:cNvSpPr>
              <p:nvPr/>
            </p:nvSpPr>
            <p:spPr bwMode="auto">
              <a:xfrm>
                <a:off x="1968" y="864"/>
                <a:ext cx="0" cy="264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04" name="Line 23">
                <a:extLst>
                  <a:ext uri="{FF2B5EF4-FFF2-40B4-BE49-F238E27FC236}">
                    <a16:creationId xmlns:a16="http://schemas.microsoft.com/office/drawing/2014/main" id="{B2FEA2F2-C9D9-4082-B780-53E81FDABA72}"/>
                  </a:ext>
                </a:extLst>
              </p:cNvPr>
              <p:cNvSpPr>
                <a:spLocks noChangeShapeType="1"/>
              </p:cNvSpPr>
              <p:nvPr/>
            </p:nvSpPr>
            <p:spPr bwMode="auto">
              <a:xfrm>
                <a:off x="1962" y="3492"/>
                <a:ext cx="278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2" name="Group 52">
            <a:extLst>
              <a:ext uri="{FF2B5EF4-FFF2-40B4-BE49-F238E27FC236}">
                <a16:creationId xmlns:a16="http://schemas.microsoft.com/office/drawing/2014/main" id="{3F8DC321-14D5-4417-84BF-D7E3A0FC3CD8}"/>
              </a:ext>
            </a:extLst>
          </p:cNvPr>
          <p:cNvGrpSpPr>
            <a:grpSpLocks/>
          </p:cNvGrpSpPr>
          <p:nvPr/>
        </p:nvGrpSpPr>
        <p:grpSpPr bwMode="auto">
          <a:xfrm>
            <a:off x="3276600" y="1600200"/>
            <a:ext cx="4803775" cy="4335463"/>
            <a:chOff x="2119" y="1200"/>
            <a:chExt cx="3026" cy="2731"/>
          </a:xfrm>
        </p:grpSpPr>
        <p:sp>
          <p:nvSpPr>
            <p:cNvPr id="11297" name="Text Box 24">
              <a:extLst>
                <a:ext uri="{FF2B5EF4-FFF2-40B4-BE49-F238E27FC236}">
                  <a16:creationId xmlns:a16="http://schemas.microsoft.com/office/drawing/2014/main" id="{A17CC28C-BA5D-4537-8AB8-8C932B5DAE55}"/>
                </a:ext>
              </a:extLst>
            </p:cNvPr>
            <p:cNvSpPr txBox="1">
              <a:spLocks noChangeArrowheads="1"/>
            </p:cNvSpPr>
            <p:nvPr/>
          </p:nvSpPr>
          <p:spPr bwMode="auto">
            <a:xfrm>
              <a:off x="2256" y="1200"/>
              <a:ext cx="241" cy="2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45000"/>
                </a:lnSpc>
                <a:spcBef>
                  <a:spcPct val="0"/>
                </a:spcBef>
                <a:buFontTx/>
                <a:buNone/>
              </a:pPr>
              <a:r>
                <a:rPr lang="en-US" altLang="cs-CZ" sz="1400" b="1"/>
                <a:t>  6</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5</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4</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3</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2</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1</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0</a:t>
              </a:r>
            </a:p>
          </p:txBody>
        </p:sp>
        <p:sp>
          <p:nvSpPr>
            <p:cNvPr id="11298" name="Text Box 25">
              <a:extLst>
                <a:ext uri="{FF2B5EF4-FFF2-40B4-BE49-F238E27FC236}">
                  <a16:creationId xmlns:a16="http://schemas.microsoft.com/office/drawing/2014/main" id="{59B8EC0C-3391-439E-BB06-6C847CF271C4}"/>
                </a:ext>
              </a:extLst>
            </p:cNvPr>
            <p:cNvSpPr txBox="1">
              <a:spLocks noChangeArrowheads="1"/>
            </p:cNvSpPr>
            <p:nvPr/>
          </p:nvSpPr>
          <p:spPr bwMode="auto">
            <a:xfrm>
              <a:off x="2735" y="3600"/>
              <a:ext cx="2401"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b="1"/>
                <a:t>10      20      30      40     50     60     70     80   </a:t>
              </a:r>
            </a:p>
          </p:txBody>
        </p:sp>
        <p:sp>
          <p:nvSpPr>
            <p:cNvPr id="11299" name="Text Box 26">
              <a:extLst>
                <a:ext uri="{FF2B5EF4-FFF2-40B4-BE49-F238E27FC236}">
                  <a16:creationId xmlns:a16="http://schemas.microsoft.com/office/drawing/2014/main" id="{B48D60A1-5AA6-4130-A8DA-48823F1D4DDC}"/>
                </a:ext>
              </a:extLst>
            </p:cNvPr>
            <p:cNvSpPr txBox="1">
              <a:spLocks noChangeArrowheads="1"/>
            </p:cNvSpPr>
            <p:nvPr/>
          </p:nvSpPr>
          <p:spPr bwMode="auto">
            <a:xfrm>
              <a:off x="2632" y="3719"/>
              <a:ext cx="251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Quantity Demanded (bushels per week)</a:t>
              </a:r>
            </a:p>
          </p:txBody>
        </p:sp>
        <p:sp>
          <p:nvSpPr>
            <p:cNvPr id="11300" name="Text Box 27">
              <a:extLst>
                <a:ext uri="{FF2B5EF4-FFF2-40B4-BE49-F238E27FC236}">
                  <a16:creationId xmlns:a16="http://schemas.microsoft.com/office/drawing/2014/main" id="{6A25FDAD-868E-43AD-B666-9CD38C2DA8DE}"/>
                </a:ext>
              </a:extLst>
            </p:cNvPr>
            <p:cNvSpPr txBox="1">
              <a:spLocks noChangeArrowheads="1"/>
            </p:cNvSpPr>
            <p:nvPr/>
          </p:nvSpPr>
          <p:spPr bwMode="auto">
            <a:xfrm rot="-5400000">
              <a:off x="1626" y="2221"/>
              <a:ext cx="119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(per bushel)</a:t>
              </a:r>
            </a:p>
          </p:txBody>
        </p:sp>
      </p:grpSp>
      <p:sp>
        <p:nvSpPr>
          <p:cNvPr id="34" name="Freeform 31">
            <a:extLst>
              <a:ext uri="{FF2B5EF4-FFF2-40B4-BE49-F238E27FC236}">
                <a16:creationId xmlns:a16="http://schemas.microsoft.com/office/drawing/2014/main" id="{4F9F847E-4A7B-4C45-A85C-97F9C340D4D5}"/>
              </a:ext>
            </a:extLst>
          </p:cNvPr>
          <p:cNvSpPr>
            <a:spLocks/>
          </p:cNvSpPr>
          <p:nvPr/>
        </p:nvSpPr>
        <p:spPr bwMode="auto">
          <a:xfrm>
            <a:off x="4484688" y="2286000"/>
            <a:ext cx="3221037" cy="2482850"/>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grpSp>
        <p:nvGrpSpPr>
          <p:cNvPr id="13" name="Group 37">
            <a:extLst>
              <a:ext uri="{FF2B5EF4-FFF2-40B4-BE49-F238E27FC236}">
                <a16:creationId xmlns:a16="http://schemas.microsoft.com/office/drawing/2014/main" id="{C566BF2F-C682-491D-9931-880C86DE03EA}"/>
              </a:ext>
            </a:extLst>
          </p:cNvPr>
          <p:cNvGrpSpPr>
            <a:grpSpLocks/>
          </p:cNvGrpSpPr>
          <p:nvPr/>
        </p:nvGrpSpPr>
        <p:grpSpPr bwMode="auto">
          <a:xfrm>
            <a:off x="1055688" y="2667000"/>
            <a:ext cx="1006475" cy="2732088"/>
            <a:chOff x="1126" y="1165"/>
            <a:chExt cx="634" cy="1948"/>
          </a:xfrm>
        </p:grpSpPr>
        <p:sp>
          <p:nvSpPr>
            <p:cNvPr id="11295" name="Line 38">
              <a:extLst>
                <a:ext uri="{FF2B5EF4-FFF2-40B4-BE49-F238E27FC236}">
                  <a16:creationId xmlns:a16="http://schemas.microsoft.com/office/drawing/2014/main" id="{01EDD361-E305-423D-98DE-82CF4F494E0B}"/>
                </a:ext>
              </a:extLst>
            </p:cNvPr>
            <p:cNvSpPr>
              <a:spLocks noChangeShapeType="1"/>
            </p:cNvSpPr>
            <p:nvPr/>
          </p:nvSpPr>
          <p:spPr bwMode="auto">
            <a:xfrm>
              <a:off x="1126" y="1379"/>
              <a:ext cx="63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296" name="Line 39">
              <a:extLst>
                <a:ext uri="{FF2B5EF4-FFF2-40B4-BE49-F238E27FC236}">
                  <a16:creationId xmlns:a16="http://schemas.microsoft.com/office/drawing/2014/main" id="{5C643CFC-7740-4304-9C9F-89011EEC1C33}"/>
                </a:ext>
              </a:extLst>
            </p:cNvPr>
            <p:cNvSpPr>
              <a:spLocks noChangeShapeType="1"/>
            </p:cNvSpPr>
            <p:nvPr/>
          </p:nvSpPr>
          <p:spPr bwMode="auto">
            <a:xfrm>
              <a:off x="1443" y="1165"/>
              <a:ext cx="0" cy="194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8" name="Text Box 40">
            <a:extLst>
              <a:ext uri="{FF2B5EF4-FFF2-40B4-BE49-F238E27FC236}">
                <a16:creationId xmlns:a16="http://schemas.microsoft.com/office/drawing/2014/main" id="{ED04E9D2-0F93-424A-89F1-4E6E2B118E22}"/>
              </a:ext>
            </a:extLst>
          </p:cNvPr>
          <p:cNvSpPr txBox="1">
            <a:spLocks noChangeArrowheads="1"/>
          </p:cNvSpPr>
          <p:nvPr/>
        </p:nvSpPr>
        <p:spPr bwMode="auto">
          <a:xfrm>
            <a:off x="1138238" y="2579688"/>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a:t>
            </a:r>
          </a:p>
        </p:txBody>
      </p:sp>
      <p:sp>
        <p:nvSpPr>
          <p:cNvPr id="39" name="Text Box 41">
            <a:extLst>
              <a:ext uri="{FF2B5EF4-FFF2-40B4-BE49-F238E27FC236}">
                <a16:creationId xmlns:a16="http://schemas.microsoft.com/office/drawing/2014/main" id="{8AE60B37-26AD-4DC6-B8E2-F0EF09E79B17}"/>
              </a:ext>
            </a:extLst>
          </p:cNvPr>
          <p:cNvSpPr txBox="1">
            <a:spLocks noChangeArrowheads="1"/>
          </p:cNvSpPr>
          <p:nvPr/>
        </p:nvSpPr>
        <p:spPr bwMode="auto">
          <a:xfrm>
            <a:off x="1624013" y="2579688"/>
            <a:ext cx="482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a:t>
            </a:r>
            <a:r>
              <a:rPr lang="en-US" altLang="cs-CZ" sz="2000" b="1" baseline="-25000"/>
              <a:t>d</a:t>
            </a:r>
          </a:p>
        </p:txBody>
      </p:sp>
      <p:sp>
        <p:nvSpPr>
          <p:cNvPr id="40" name="Text Box 42">
            <a:extLst>
              <a:ext uri="{FF2B5EF4-FFF2-40B4-BE49-F238E27FC236}">
                <a16:creationId xmlns:a16="http://schemas.microsoft.com/office/drawing/2014/main" id="{AD2DCB46-76EA-404A-B64C-71707765B446}"/>
              </a:ext>
            </a:extLst>
          </p:cNvPr>
          <p:cNvSpPr txBox="1">
            <a:spLocks noChangeArrowheads="1"/>
          </p:cNvSpPr>
          <p:nvPr/>
        </p:nvSpPr>
        <p:spPr bwMode="auto">
          <a:xfrm>
            <a:off x="1055688" y="2819400"/>
            <a:ext cx="466725"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0000"/>
              </a:lnSpc>
              <a:spcBef>
                <a:spcPct val="0"/>
              </a:spcBef>
              <a:buFontTx/>
              <a:buNone/>
            </a:pPr>
            <a:r>
              <a:rPr lang="en-US" altLang="cs-CZ" sz="2000" b="1"/>
              <a:t>$5</a:t>
            </a:r>
          </a:p>
          <a:p>
            <a:pPr algn="r" eaLnBrk="1" hangingPunct="1">
              <a:lnSpc>
                <a:spcPct val="170000"/>
              </a:lnSpc>
              <a:spcBef>
                <a:spcPct val="0"/>
              </a:spcBef>
              <a:buFontTx/>
              <a:buNone/>
            </a:pPr>
            <a:r>
              <a:rPr lang="en-US" altLang="cs-CZ" sz="2000" b="1"/>
              <a:t>4</a:t>
            </a:r>
          </a:p>
          <a:p>
            <a:pPr algn="r" eaLnBrk="1" hangingPunct="1">
              <a:lnSpc>
                <a:spcPct val="170000"/>
              </a:lnSpc>
              <a:spcBef>
                <a:spcPct val="0"/>
              </a:spcBef>
              <a:buFontTx/>
              <a:buNone/>
            </a:pPr>
            <a:r>
              <a:rPr lang="en-US" altLang="cs-CZ" sz="2000" b="1"/>
              <a:t>3</a:t>
            </a:r>
          </a:p>
          <a:p>
            <a:pPr algn="r" eaLnBrk="1" hangingPunct="1">
              <a:lnSpc>
                <a:spcPct val="170000"/>
              </a:lnSpc>
              <a:spcBef>
                <a:spcPct val="0"/>
              </a:spcBef>
              <a:buFontTx/>
              <a:buNone/>
            </a:pPr>
            <a:r>
              <a:rPr lang="en-US" altLang="cs-CZ" sz="2000" b="1"/>
              <a:t>2</a:t>
            </a:r>
          </a:p>
          <a:p>
            <a:pPr algn="r" eaLnBrk="1" hangingPunct="1">
              <a:lnSpc>
                <a:spcPct val="170000"/>
              </a:lnSpc>
              <a:spcBef>
                <a:spcPct val="0"/>
              </a:spcBef>
              <a:buFontTx/>
              <a:buNone/>
            </a:pPr>
            <a:r>
              <a:rPr lang="en-US" altLang="cs-CZ" sz="2000" b="1"/>
              <a:t>1</a:t>
            </a:r>
          </a:p>
        </p:txBody>
      </p:sp>
      <p:sp>
        <p:nvSpPr>
          <p:cNvPr id="41" name="Text Box 43">
            <a:extLst>
              <a:ext uri="{FF2B5EF4-FFF2-40B4-BE49-F238E27FC236}">
                <a16:creationId xmlns:a16="http://schemas.microsoft.com/office/drawing/2014/main" id="{B859CED1-99D4-428C-BD9F-5A9EFBA7024B}"/>
              </a:ext>
            </a:extLst>
          </p:cNvPr>
          <p:cNvSpPr txBox="1">
            <a:spLocks noChangeArrowheads="1"/>
          </p:cNvSpPr>
          <p:nvPr/>
        </p:nvSpPr>
        <p:spPr bwMode="auto">
          <a:xfrm>
            <a:off x="1590675" y="2794000"/>
            <a:ext cx="466725"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70000"/>
              </a:lnSpc>
              <a:spcBef>
                <a:spcPct val="0"/>
              </a:spcBef>
              <a:buFontTx/>
              <a:buNone/>
            </a:pPr>
            <a:r>
              <a:rPr lang="en-US" altLang="cs-CZ" sz="2000" b="1"/>
              <a:t>10</a:t>
            </a:r>
          </a:p>
          <a:p>
            <a:pPr algn="r" eaLnBrk="1" hangingPunct="1">
              <a:lnSpc>
                <a:spcPct val="170000"/>
              </a:lnSpc>
              <a:spcBef>
                <a:spcPct val="0"/>
              </a:spcBef>
              <a:buFontTx/>
              <a:buNone/>
            </a:pPr>
            <a:r>
              <a:rPr lang="en-US" altLang="cs-CZ" sz="2000" b="1"/>
              <a:t>20</a:t>
            </a:r>
          </a:p>
          <a:p>
            <a:pPr algn="r" eaLnBrk="1" hangingPunct="1">
              <a:lnSpc>
                <a:spcPct val="170000"/>
              </a:lnSpc>
              <a:spcBef>
                <a:spcPct val="0"/>
              </a:spcBef>
              <a:buFontTx/>
              <a:buNone/>
            </a:pPr>
            <a:r>
              <a:rPr lang="en-US" altLang="cs-CZ" sz="2000" b="1"/>
              <a:t>35</a:t>
            </a:r>
          </a:p>
          <a:p>
            <a:pPr algn="r" eaLnBrk="1" hangingPunct="1">
              <a:lnSpc>
                <a:spcPct val="170000"/>
              </a:lnSpc>
              <a:spcBef>
                <a:spcPct val="0"/>
              </a:spcBef>
              <a:buFontTx/>
              <a:buNone/>
            </a:pPr>
            <a:r>
              <a:rPr lang="en-US" altLang="cs-CZ" sz="2000" b="1"/>
              <a:t>55</a:t>
            </a:r>
          </a:p>
          <a:p>
            <a:pPr algn="r" eaLnBrk="1" hangingPunct="1">
              <a:lnSpc>
                <a:spcPct val="170000"/>
              </a:lnSpc>
              <a:spcBef>
                <a:spcPct val="0"/>
              </a:spcBef>
              <a:buFontTx/>
              <a:buNone/>
            </a:pPr>
            <a:r>
              <a:rPr lang="en-US" altLang="cs-CZ" sz="2000" b="1"/>
              <a:t>80</a:t>
            </a:r>
          </a:p>
        </p:txBody>
      </p:sp>
      <p:sp>
        <p:nvSpPr>
          <p:cNvPr id="42" name="Text Box 44">
            <a:extLst>
              <a:ext uri="{FF2B5EF4-FFF2-40B4-BE49-F238E27FC236}">
                <a16:creationId xmlns:a16="http://schemas.microsoft.com/office/drawing/2014/main" id="{7297E240-9D8C-4D19-8CCF-601C18001B7C}"/>
              </a:ext>
            </a:extLst>
          </p:cNvPr>
          <p:cNvSpPr txBox="1">
            <a:spLocks noChangeArrowheads="1"/>
          </p:cNvSpPr>
          <p:nvPr/>
        </p:nvSpPr>
        <p:spPr bwMode="auto">
          <a:xfrm>
            <a:off x="903287" y="1752600"/>
            <a:ext cx="1485052" cy="830997"/>
          </a:xfrm>
          <a:prstGeom prst="rect">
            <a:avLst/>
          </a:prstGeom>
          <a:noFill/>
          <a:ln w="9525">
            <a:noFill/>
            <a:miter lim="800000"/>
            <a:headEnd/>
            <a:tailEnd/>
          </a:ln>
          <a:effectLst/>
        </p:spPr>
        <p:txBody>
          <a:bodyPr wrap="none">
            <a:spAutoFit/>
          </a:bodyPr>
          <a:lstStyle/>
          <a:p>
            <a:pPr algn="ctr" eaLnBrk="1" hangingPunct="1">
              <a:defRPr/>
            </a:pPr>
            <a:r>
              <a:rPr lang="en-US" sz="2400" dirty="0">
                <a:ln w="6350" cap="flat" cmpd="sng" algn="ctr">
                  <a:solidFill>
                    <a:schemeClr val="tx1"/>
                  </a:solidFill>
                  <a:prstDash val="solid"/>
                  <a:round/>
                  <a:headEnd type="none" w="med" len="med"/>
                  <a:tailEnd type="none" w="med" len="med"/>
                </a:ln>
                <a:latin typeface="Arial" pitchFamily="-112" charset="0"/>
              </a:rPr>
              <a:t>Individual </a:t>
            </a:r>
          </a:p>
          <a:p>
            <a:pPr algn="ctr" eaLnBrk="1" hangingPunct="1">
              <a:defRPr/>
            </a:pPr>
            <a:r>
              <a:rPr lang="en-US" sz="2400" dirty="0">
                <a:ln w="6350" cap="flat" cmpd="sng" algn="ctr">
                  <a:solidFill>
                    <a:schemeClr val="tx1"/>
                  </a:solidFill>
                  <a:prstDash val="solid"/>
                  <a:round/>
                  <a:headEnd type="none" w="med" len="med"/>
                  <a:tailEnd type="none" w="med" len="med"/>
                </a:ln>
                <a:latin typeface="Arial" pitchFamily="-112" charset="0"/>
              </a:rPr>
              <a:t>Demand</a:t>
            </a:r>
          </a:p>
        </p:txBody>
      </p:sp>
      <p:sp>
        <p:nvSpPr>
          <p:cNvPr id="43" name="Oval 32">
            <a:extLst>
              <a:ext uri="{FF2B5EF4-FFF2-40B4-BE49-F238E27FC236}">
                <a16:creationId xmlns:a16="http://schemas.microsoft.com/office/drawing/2014/main" id="{1572A6FA-C420-4CC5-BC6B-CEA0A3C4ED04}"/>
              </a:ext>
            </a:extLst>
          </p:cNvPr>
          <p:cNvSpPr>
            <a:spLocks noChangeArrowheads="1"/>
          </p:cNvSpPr>
          <p:nvPr/>
        </p:nvSpPr>
        <p:spPr bwMode="auto">
          <a:xfrm>
            <a:off x="4468813" y="2270125"/>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44" name="Oval 33">
            <a:extLst>
              <a:ext uri="{FF2B5EF4-FFF2-40B4-BE49-F238E27FC236}">
                <a16:creationId xmlns:a16="http://schemas.microsoft.com/office/drawing/2014/main" id="{ED421A41-9B26-4BF9-B5A6-0EBC28E123F2}"/>
              </a:ext>
            </a:extLst>
          </p:cNvPr>
          <p:cNvSpPr>
            <a:spLocks noChangeArrowheads="1"/>
          </p:cNvSpPr>
          <p:nvPr/>
        </p:nvSpPr>
        <p:spPr bwMode="auto">
          <a:xfrm>
            <a:off x="4926013" y="2895600"/>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000000"/>
              </a:solidFill>
              <a:ea typeface="ＭＳ Ｐゴシック" pitchFamily="17" charset="-128"/>
            </a:endParaRPr>
          </a:p>
        </p:txBody>
      </p:sp>
      <p:sp>
        <p:nvSpPr>
          <p:cNvPr id="45" name="Oval 34">
            <a:extLst>
              <a:ext uri="{FF2B5EF4-FFF2-40B4-BE49-F238E27FC236}">
                <a16:creationId xmlns:a16="http://schemas.microsoft.com/office/drawing/2014/main" id="{3B7593EE-A2B9-474E-86AC-453B5EA84798}"/>
              </a:ext>
            </a:extLst>
          </p:cNvPr>
          <p:cNvSpPr>
            <a:spLocks noChangeArrowheads="1"/>
          </p:cNvSpPr>
          <p:nvPr/>
        </p:nvSpPr>
        <p:spPr bwMode="auto">
          <a:xfrm>
            <a:off x="5611813" y="3505200"/>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46" name="Oval 35">
            <a:extLst>
              <a:ext uri="{FF2B5EF4-FFF2-40B4-BE49-F238E27FC236}">
                <a16:creationId xmlns:a16="http://schemas.microsoft.com/office/drawing/2014/main" id="{A6610979-FF41-4F6D-9955-7A8034C31CD0}"/>
              </a:ext>
            </a:extLst>
          </p:cNvPr>
          <p:cNvSpPr>
            <a:spLocks noChangeArrowheads="1"/>
          </p:cNvSpPr>
          <p:nvPr/>
        </p:nvSpPr>
        <p:spPr bwMode="auto">
          <a:xfrm>
            <a:off x="6526213" y="4114800"/>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47" name="Oval 36">
            <a:extLst>
              <a:ext uri="{FF2B5EF4-FFF2-40B4-BE49-F238E27FC236}">
                <a16:creationId xmlns:a16="http://schemas.microsoft.com/office/drawing/2014/main" id="{A0587460-C993-4021-B0AF-5073F47290CA}"/>
              </a:ext>
            </a:extLst>
          </p:cNvPr>
          <p:cNvSpPr>
            <a:spLocks noChangeArrowheads="1"/>
          </p:cNvSpPr>
          <p:nvPr/>
        </p:nvSpPr>
        <p:spPr bwMode="auto">
          <a:xfrm>
            <a:off x="7669213" y="4708525"/>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48" name="Text Box 57">
            <a:extLst>
              <a:ext uri="{FF2B5EF4-FFF2-40B4-BE49-F238E27FC236}">
                <a16:creationId xmlns:a16="http://schemas.microsoft.com/office/drawing/2014/main" id="{B508741E-8406-44E7-9E67-BDACF5B8CA42}"/>
              </a:ext>
            </a:extLst>
          </p:cNvPr>
          <p:cNvSpPr txBox="1">
            <a:spLocks noChangeArrowheads="1"/>
          </p:cNvSpPr>
          <p:nvPr/>
        </p:nvSpPr>
        <p:spPr bwMode="auto">
          <a:xfrm>
            <a:off x="3570288" y="1439863"/>
            <a:ext cx="3190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a:t>
            </a:r>
          </a:p>
        </p:txBody>
      </p:sp>
      <p:sp>
        <p:nvSpPr>
          <p:cNvPr id="49" name="Text Box 58">
            <a:extLst>
              <a:ext uri="{FF2B5EF4-FFF2-40B4-BE49-F238E27FC236}">
                <a16:creationId xmlns:a16="http://schemas.microsoft.com/office/drawing/2014/main" id="{1AA662A3-A494-4E09-93E1-F26019F6D155}"/>
              </a:ext>
            </a:extLst>
          </p:cNvPr>
          <p:cNvSpPr txBox="1">
            <a:spLocks noChangeArrowheads="1"/>
          </p:cNvSpPr>
          <p:nvPr/>
        </p:nvSpPr>
        <p:spPr bwMode="auto">
          <a:xfrm>
            <a:off x="8031163" y="5334000"/>
            <a:ext cx="342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a:t>
            </a:r>
          </a:p>
        </p:txBody>
      </p:sp>
      <p:sp>
        <p:nvSpPr>
          <p:cNvPr id="50" name="Text Box 59">
            <a:extLst>
              <a:ext uri="{FF2B5EF4-FFF2-40B4-BE49-F238E27FC236}">
                <a16:creationId xmlns:a16="http://schemas.microsoft.com/office/drawing/2014/main" id="{FEE26FE5-5360-4BCE-B4AC-A79B6887E4A0}"/>
              </a:ext>
            </a:extLst>
          </p:cNvPr>
          <p:cNvSpPr txBox="1">
            <a:spLocks noChangeArrowheads="1"/>
          </p:cNvSpPr>
          <p:nvPr/>
        </p:nvSpPr>
        <p:spPr bwMode="auto">
          <a:xfrm>
            <a:off x="7599363" y="4749800"/>
            <a:ext cx="33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p>
        </p:txBody>
      </p:sp>
      <p:sp>
        <p:nvSpPr>
          <p:cNvPr id="51" name="Rectangle 2">
            <a:extLst>
              <a:ext uri="{FF2B5EF4-FFF2-40B4-BE49-F238E27FC236}">
                <a16:creationId xmlns:a16="http://schemas.microsoft.com/office/drawing/2014/main" id="{210B3BA2-274C-452D-B29B-D38119BB58D3}"/>
              </a:ext>
            </a:extLst>
          </p:cNvPr>
          <p:cNvSpPr txBox="1">
            <a:spLocks noChangeArrowheads="1"/>
          </p:cNvSpPr>
          <p:nvPr/>
        </p:nvSpPr>
        <p:spPr>
          <a:xfrm>
            <a:off x="0" y="0"/>
            <a:ext cx="9144000" cy="838200"/>
          </a:xfrm>
          <a:prstGeom prst="rect">
            <a:avLst/>
          </a:prstGeom>
        </p:spPr>
        <p:txBody>
          <a:bodyPr/>
          <a:lstStyle/>
          <a:p>
            <a:pPr algn="ctr" eaLnBrk="1" hangingPunct="1">
              <a:defRPr/>
            </a:pPr>
            <a:r>
              <a:rPr lang="en-US" sz="3600" b="1" kern="0">
                <a:solidFill>
                  <a:schemeClr val="bg1"/>
                </a:solidFill>
                <a:latin typeface="Tahoma" pitchFamily="34" charset="0"/>
                <a:ea typeface="+mj-ea"/>
                <a:cs typeface="+mj-cs"/>
              </a:rPr>
              <a:t>The Demand Curve</a:t>
            </a:r>
          </a:p>
        </p:txBody>
      </p:sp>
      <p:sp>
        <p:nvSpPr>
          <p:cNvPr id="11289" name="Rectangle 4">
            <a:extLst>
              <a:ext uri="{FF2B5EF4-FFF2-40B4-BE49-F238E27FC236}">
                <a16:creationId xmlns:a16="http://schemas.microsoft.com/office/drawing/2014/main" id="{9334B0B5-9099-4DCC-8FBB-885CEF78888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290" name="Rectangle 5">
            <a:extLst>
              <a:ext uri="{FF2B5EF4-FFF2-40B4-BE49-F238E27FC236}">
                <a16:creationId xmlns:a16="http://schemas.microsoft.com/office/drawing/2014/main" id="{9D2FE755-6A68-4CEE-9D08-8EF4EDFCFEB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11291" name="Rectangle 5">
            <a:extLst>
              <a:ext uri="{FF2B5EF4-FFF2-40B4-BE49-F238E27FC236}">
                <a16:creationId xmlns:a16="http://schemas.microsoft.com/office/drawing/2014/main" id="{81E54ACA-5DFF-49AA-B321-0ADEEF51836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6" name="Rectangle 2">
            <a:extLst>
              <a:ext uri="{FF2B5EF4-FFF2-40B4-BE49-F238E27FC236}">
                <a16:creationId xmlns:a16="http://schemas.microsoft.com/office/drawing/2014/main" id="{6B43E5B5-DA2A-4618-9C19-5934BEB507F7}"/>
              </a:ext>
            </a:extLst>
          </p:cNvPr>
          <p:cNvSpPr txBox="1">
            <a:spLocks noChangeArrowheads="1"/>
          </p:cNvSpPr>
          <p:nvPr/>
        </p:nvSpPr>
        <p:spPr>
          <a:xfrm>
            <a:off x="0" y="0"/>
            <a:ext cx="9144000" cy="838200"/>
          </a:xfrm>
          <a:prstGeom prst="rect">
            <a:avLst/>
          </a:prstGeom>
        </p:spPr>
        <p:txBody>
          <a:bodyPr/>
          <a:lstStyle/>
          <a:p>
            <a:pPr algn="ctr" eaLnBrk="1" hangingPunct="1">
              <a:defRPr/>
            </a:pPr>
            <a:r>
              <a:rPr lang="en-US" sz="3600" b="1" kern="0">
                <a:solidFill>
                  <a:schemeClr val="bg1"/>
                </a:solidFill>
                <a:latin typeface="Tahoma" pitchFamily="34" charset="0"/>
                <a:ea typeface="+mj-ea"/>
                <a:cs typeface="+mj-cs"/>
              </a:rPr>
              <a:t>The Demand Curve</a:t>
            </a:r>
            <a:endParaRPr lang="en-US" sz="3600" b="1" kern="0" dirty="0">
              <a:solidFill>
                <a:schemeClr val="bg1"/>
              </a:solidFill>
              <a:latin typeface="Tahoma" pitchFamily="34" charset="0"/>
              <a:ea typeface="+mj-ea"/>
              <a:cs typeface="+mj-cs"/>
            </a:endParaRPr>
          </a:p>
        </p:txBody>
      </p:sp>
      <p:sp>
        <p:nvSpPr>
          <p:cNvPr id="11293" name="Text Box 11">
            <a:extLst>
              <a:ext uri="{FF2B5EF4-FFF2-40B4-BE49-F238E27FC236}">
                <a16:creationId xmlns:a16="http://schemas.microsoft.com/office/drawing/2014/main" id="{24DC166C-BBA8-4D3E-94ED-4C11A620D08E}"/>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ABC38E7C-0088-4415-AE32-CDB22079C05C}" type="slidenum">
              <a:rPr lang="en-US" altLang="cs-CZ" sz="1400">
                <a:solidFill>
                  <a:schemeClr val="bg1"/>
                </a:solidFill>
                <a:cs typeface="Arial" panose="020B0604020202020204" pitchFamily="34" charset="0"/>
              </a:rPr>
              <a:pPr eaLnBrk="1" hangingPunct="1">
                <a:spcBef>
                  <a:spcPct val="0"/>
                </a:spcBef>
                <a:buFontTx/>
                <a:buNone/>
              </a:pPr>
              <a:t>5</a:t>
            </a:fld>
            <a:endParaRPr lang="en-US" altLang="cs-CZ" sz="1400">
              <a:solidFill>
                <a:schemeClr val="bg1"/>
              </a:solidFill>
              <a:cs typeface="Arial" panose="020B0604020202020204" pitchFamily="34" charset="0"/>
            </a:endParaRPr>
          </a:p>
        </p:txBody>
      </p:sp>
      <p:pic>
        <p:nvPicPr>
          <p:cNvPr id="9" name="Nahraný zvuk">
            <a:hlinkClick r:id="" action="ppaction://media"/>
            <a:extLst>
              <a:ext uri="{FF2B5EF4-FFF2-40B4-BE49-F238E27FC236}">
                <a16:creationId xmlns:a16="http://schemas.microsoft.com/office/drawing/2014/main" id="{A6BC7B14-636E-4542-B465-A91C52B062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85424"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3" presetClass="entr" presetSubtype="16"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fltVal val="0"/>
                                          </p:val>
                                        </p:tav>
                                        <p:tav tm="100000">
                                          <p:val>
                                            <p:strVal val="#ppt_w"/>
                                          </p:val>
                                        </p:tav>
                                      </p:tavLst>
                                    </p:anim>
                                    <p:anim calcmode="lin" valueType="num">
                                      <p:cBhvr>
                                        <p:cTn id="13" dur="1000" fill="hold"/>
                                        <p:tgtEl>
                                          <p:spTgt spid="12"/>
                                        </p:tgtEl>
                                        <p:attrNameLst>
                                          <p:attrName>ppt_h</p:attrName>
                                        </p:attrNameLst>
                                      </p:cBhvr>
                                      <p:tavLst>
                                        <p:tav tm="0">
                                          <p:val>
                                            <p:fltVal val="0"/>
                                          </p:val>
                                        </p:tav>
                                        <p:tav tm="100000">
                                          <p:val>
                                            <p:strVal val="#ppt_h"/>
                                          </p:val>
                                        </p:tav>
                                      </p:tavLst>
                                    </p:anim>
                                  </p:childTnLst>
                                </p:cTn>
                              </p:par>
                            </p:childTnLst>
                          </p:cTn>
                        </p:par>
                        <p:par>
                          <p:cTn id="14" fill="hold" nodeType="afterGroup">
                            <p:stCondLst>
                              <p:cond delay="2000"/>
                            </p:stCondLst>
                            <p:childTnLst>
                              <p:par>
                                <p:cTn id="15" presetID="22" presetClass="entr" presetSubtype="1" fill="hold" nodeType="after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wipe(up)">
                                      <p:cBhvr>
                                        <p:cTn id="17" dur="1000"/>
                                        <p:tgtEl>
                                          <p:spTgt spid="42"/>
                                        </p:tgtEl>
                                      </p:cBhvr>
                                    </p:animEffect>
                                  </p:childTnLst>
                                </p:cTn>
                              </p:par>
                            </p:childTnLst>
                          </p:cTn>
                        </p:par>
                        <p:par>
                          <p:cTn id="18" fill="hold" nodeType="afterGroup">
                            <p:stCondLst>
                              <p:cond delay="3000"/>
                            </p:stCondLst>
                            <p:childTnLst>
                              <p:par>
                                <p:cTn id="19" presetID="22" presetClass="entr" presetSubtype="1"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up)">
                                      <p:cBhvr>
                                        <p:cTn id="21" dur="1000"/>
                                        <p:tgtEl>
                                          <p:spTgt spid="13"/>
                                        </p:tgtEl>
                                      </p:cBhvr>
                                    </p:animEffect>
                                  </p:childTnLst>
                                </p:cTn>
                              </p:par>
                            </p:childTnLst>
                          </p:cTn>
                        </p:par>
                        <p:par>
                          <p:cTn id="22" fill="hold" nodeType="afterGroup">
                            <p:stCondLst>
                              <p:cond delay="4000"/>
                            </p:stCondLst>
                            <p:childTnLst>
                              <p:par>
                                <p:cTn id="23" presetID="1" presetClass="entr" presetSubtype="0" fill="hold" grpId="0" nodeType="after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par>
                          <p:cTn id="27" fill="hold" nodeType="afterGroup">
                            <p:stCondLst>
                              <p:cond delay="4000"/>
                            </p:stCondLst>
                            <p:childTnLst>
                              <p:par>
                                <p:cTn id="28" presetID="22" presetClass="entr" presetSubtype="1" fill="hold" grpId="0" nodeType="after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wipe(up)">
                                      <p:cBhvr>
                                        <p:cTn id="30" dur="1000"/>
                                        <p:tgtEl>
                                          <p:spTgt spid="40"/>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up)">
                                      <p:cBhvr>
                                        <p:cTn id="33" dur="1000"/>
                                        <p:tgtEl>
                                          <p:spTgt spid="41"/>
                                        </p:tgtEl>
                                      </p:cBhvr>
                                    </p:animEffect>
                                  </p:childTnLst>
                                </p:cTn>
                              </p:par>
                              <p:par>
                                <p:cTn id="34" presetID="1" presetClass="entr" presetSubtype="0" fill="hold" grpId="0" nodeType="withEffect">
                                  <p:stCondLst>
                                    <p:cond delay="0"/>
                                  </p:stCondLst>
                                  <p:childTnLst>
                                    <p:set>
                                      <p:cBhvr>
                                        <p:cTn id="35" dur="1" fill="hold">
                                          <p:stCondLst>
                                            <p:cond delay="0"/>
                                          </p:stCondLst>
                                        </p:cTn>
                                        <p:tgtEl>
                                          <p:spTgt spid="4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9"/>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par>
                                <p:cTn id="44" presetID="23" presetClass="entr" presetSubtype="16"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 calcmode="lin" valueType="num">
                                      <p:cBhvr>
                                        <p:cTn id="46" dur="500" fill="hold"/>
                                        <p:tgtEl>
                                          <p:spTgt spid="43"/>
                                        </p:tgtEl>
                                        <p:attrNameLst>
                                          <p:attrName>ppt_w</p:attrName>
                                        </p:attrNameLst>
                                      </p:cBhvr>
                                      <p:tavLst>
                                        <p:tav tm="0">
                                          <p:val>
                                            <p:fltVal val="0"/>
                                          </p:val>
                                        </p:tav>
                                        <p:tav tm="100000">
                                          <p:val>
                                            <p:strVal val="#ppt_w"/>
                                          </p:val>
                                        </p:tav>
                                      </p:tavLst>
                                    </p:anim>
                                    <p:anim calcmode="lin" valueType="num">
                                      <p:cBhvr>
                                        <p:cTn id="47" dur="500" fill="hold"/>
                                        <p:tgtEl>
                                          <p:spTgt spid="43"/>
                                        </p:tgtEl>
                                        <p:attrNameLst>
                                          <p:attrName>ppt_h</p:attrName>
                                        </p:attrNameLst>
                                      </p:cBhvr>
                                      <p:tavLst>
                                        <p:tav tm="0">
                                          <p:val>
                                            <p:fltVal val="0"/>
                                          </p:val>
                                        </p:tav>
                                        <p:tav tm="100000">
                                          <p:val>
                                            <p:strVal val="#ppt_h"/>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3" presetClass="entr" presetSubtype="16"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
                                          </p:val>
                                        </p:tav>
                                        <p:tav tm="100000">
                                          <p:val>
                                            <p:strVal val="#ppt_w"/>
                                          </p:val>
                                        </p:tav>
                                      </p:tavLst>
                                    </p:anim>
                                    <p:anim calcmode="lin" valueType="num">
                                      <p:cBhvr>
                                        <p:cTn id="53" dur="500" fill="hold"/>
                                        <p:tgtEl>
                                          <p:spTgt spid="2"/>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2"/>
                                        </p:tgtEl>
                                        <p:attrNameLst>
                                          <p:attrName>style.visibility</p:attrName>
                                        </p:attrNameLst>
                                      </p:cBhvr>
                                      <p:to>
                                        <p:strVal val="hidden"/>
                                      </p:to>
                                    </p:set>
                                  </p:subTnLst>
                                </p:cTn>
                              </p:par>
                              <p:par>
                                <p:cTn id="54" presetID="23" presetClass="entr" presetSubtype="16" fill="hold" grpId="0" nodeType="withEffect">
                                  <p:stCondLst>
                                    <p:cond delay="0"/>
                                  </p:stCondLst>
                                  <p:childTnLst>
                                    <p:set>
                                      <p:cBhvr>
                                        <p:cTn id="55" dur="1" fill="hold">
                                          <p:stCondLst>
                                            <p:cond delay="0"/>
                                          </p:stCondLst>
                                        </p:cTn>
                                        <p:tgtEl>
                                          <p:spTgt spid="44"/>
                                        </p:tgtEl>
                                        <p:attrNameLst>
                                          <p:attrName>style.visibility</p:attrName>
                                        </p:attrNameLst>
                                      </p:cBhvr>
                                      <p:to>
                                        <p:strVal val="visible"/>
                                      </p:to>
                                    </p:set>
                                    <p:anim calcmode="lin" valueType="num">
                                      <p:cBhvr>
                                        <p:cTn id="56" dur="500" fill="hold"/>
                                        <p:tgtEl>
                                          <p:spTgt spid="44"/>
                                        </p:tgtEl>
                                        <p:attrNameLst>
                                          <p:attrName>ppt_w</p:attrName>
                                        </p:attrNameLst>
                                      </p:cBhvr>
                                      <p:tavLst>
                                        <p:tav tm="0">
                                          <p:val>
                                            <p:fltVal val="0"/>
                                          </p:val>
                                        </p:tav>
                                        <p:tav tm="100000">
                                          <p:val>
                                            <p:strVal val="#ppt_w"/>
                                          </p:val>
                                        </p:tav>
                                      </p:tavLst>
                                    </p:anim>
                                    <p:anim calcmode="lin" valueType="num">
                                      <p:cBhvr>
                                        <p:cTn id="57" dur="500" fill="hold"/>
                                        <p:tgtEl>
                                          <p:spTgt spid="44"/>
                                        </p:tgtEl>
                                        <p:attrNameLst>
                                          <p:attrName>ppt_h</p:attrName>
                                        </p:attrNameLst>
                                      </p:cBhvr>
                                      <p:tavLst>
                                        <p:tav tm="0">
                                          <p:val>
                                            <p:fltVal val="0"/>
                                          </p:val>
                                        </p:tav>
                                        <p:tav tm="100000">
                                          <p:val>
                                            <p:strVal val="#ppt_h"/>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3" presetClass="entr" presetSubtype="16" fill="hold" grpId="0" nodeType="clickEffect">
                                  <p:stCondLst>
                                    <p:cond delay="0"/>
                                  </p:stCondLst>
                                  <p:childTnLst>
                                    <p:set>
                                      <p:cBhvr>
                                        <p:cTn id="61" dur="1" fill="hold">
                                          <p:stCondLst>
                                            <p:cond delay="0"/>
                                          </p:stCondLst>
                                        </p:cTn>
                                        <p:tgtEl>
                                          <p:spTgt spid="3"/>
                                        </p:tgtEl>
                                        <p:attrNameLst>
                                          <p:attrName>style.visibility</p:attrName>
                                        </p:attrNameLst>
                                      </p:cBhvr>
                                      <p:to>
                                        <p:strVal val="visible"/>
                                      </p:to>
                                    </p:set>
                                    <p:anim calcmode="lin" valueType="num">
                                      <p:cBhvr>
                                        <p:cTn id="62" dur="500" fill="hold"/>
                                        <p:tgtEl>
                                          <p:spTgt spid="3"/>
                                        </p:tgtEl>
                                        <p:attrNameLst>
                                          <p:attrName>ppt_w</p:attrName>
                                        </p:attrNameLst>
                                      </p:cBhvr>
                                      <p:tavLst>
                                        <p:tav tm="0">
                                          <p:val>
                                            <p:fltVal val="0"/>
                                          </p:val>
                                        </p:tav>
                                        <p:tav tm="100000">
                                          <p:val>
                                            <p:strVal val="#ppt_w"/>
                                          </p:val>
                                        </p:tav>
                                      </p:tavLst>
                                    </p:anim>
                                    <p:anim calcmode="lin" valueType="num">
                                      <p:cBhvr>
                                        <p:cTn id="63" dur="500" fill="hold"/>
                                        <p:tgtEl>
                                          <p:spTgt spid="3"/>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3"/>
                                        </p:tgtEl>
                                        <p:attrNameLst>
                                          <p:attrName>style.visibility</p:attrName>
                                        </p:attrNameLst>
                                      </p:cBhvr>
                                      <p:to>
                                        <p:strVal val="hidden"/>
                                      </p:to>
                                    </p:set>
                                  </p:subTnLst>
                                </p:cTn>
                              </p:par>
                              <p:par>
                                <p:cTn id="64" presetID="23" presetClass="entr" presetSubtype="16" fill="hold" grpId="0" nodeType="withEffect">
                                  <p:stCondLst>
                                    <p:cond delay="0"/>
                                  </p:stCondLst>
                                  <p:childTnLst>
                                    <p:set>
                                      <p:cBhvr>
                                        <p:cTn id="65" dur="1" fill="hold">
                                          <p:stCondLst>
                                            <p:cond delay="0"/>
                                          </p:stCondLst>
                                        </p:cTn>
                                        <p:tgtEl>
                                          <p:spTgt spid="45"/>
                                        </p:tgtEl>
                                        <p:attrNameLst>
                                          <p:attrName>style.visibility</p:attrName>
                                        </p:attrNameLst>
                                      </p:cBhvr>
                                      <p:to>
                                        <p:strVal val="visible"/>
                                      </p:to>
                                    </p:set>
                                    <p:anim calcmode="lin" valueType="num">
                                      <p:cBhvr>
                                        <p:cTn id="66" dur="500" fill="hold"/>
                                        <p:tgtEl>
                                          <p:spTgt spid="45"/>
                                        </p:tgtEl>
                                        <p:attrNameLst>
                                          <p:attrName>ppt_w</p:attrName>
                                        </p:attrNameLst>
                                      </p:cBhvr>
                                      <p:tavLst>
                                        <p:tav tm="0">
                                          <p:val>
                                            <p:fltVal val="0"/>
                                          </p:val>
                                        </p:tav>
                                        <p:tav tm="100000">
                                          <p:val>
                                            <p:strVal val="#ppt_w"/>
                                          </p:val>
                                        </p:tav>
                                      </p:tavLst>
                                    </p:anim>
                                    <p:anim calcmode="lin" valueType="num">
                                      <p:cBhvr>
                                        <p:cTn id="67" dur="500" fill="hold"/>
                                        <p:tgtEl>
                                          <p:spTgt spid="45"/>
                                        </p:tgtEl>
                                        <p:attrNameLst>
                                          <p:attrName>ppt_h</p:attrName>
                                        </p:attrNameLst>
                                      </p:cBhvr>
                                      <p:tavLst>
                                        <p:tav tm="0">
                                          <p:val>
                                            <p:fltVal val="0"/>
                                          </p:val>
                                        </p:tav>
                                        <p:tav tm="100000">
                                          <p:val>
                                            <p:strVal val="#ppt_h"/>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3" presetClass="entr" presetSubtype="16" fill="hold" grpId="0" nodeType="clickEffect">
                                  <p:stCondLst>
                                    <p:cond delay="0"/>
                                  </p:stCondLst>
                                  <p:childTnLst>
                                    <p:set>
                                      <p:cBhvr>
                                        <p:cTn id="71" dur="1" fill="hold">
                                          <p:stCondLst>
                                            <p:cond delay="0"/>
                                          </p:stCondLst>
                                        </p:cTn>
                                        <p:tgtEl>
                                          <p:spTgt spid="4"/>
                                        </p:tgtEl>
                                        <p:attrNameLst>
                                          <p:attrName>style.visibility</p:attrName>
                                        </p:attrNameLst>
                                      </p:cBhvr>
                                      <p:to>
                                        <p:strVal val="visible"/>
                                      </p:to>
                                    </p:set>
                                    <p:anim calcmode="lin" valueType="num">
                                      <p:cBhvr>
                                        <p:cTn id="72" dur="500" fill="hold"/>
                                        <p:tgtEl>
                                          <p:spTgt spid="4"/>
                                        </p:tgtEl>
                                        <p:attrNameLst>
                                          <p:attrName>ppt_w</p:attrName>
                                        </p:attrNameLst>
                                      </p:cBhvr>
                                      <p:tavLst>
                                        <p:tav tm="0">
                                          <p:val>
                                            <p:fltVal val="0"/>
                                          </p:val>
                                        </p:tav>
                                        <p:tav tm="100000">
                                          <p:val>
                                            <p:strVal val="#ppt_w"/>
                                          </p:val>
                                        </p:tav>
                                      </p:tavLst>
                                    </p:anim>
                                    <p:anim calcmode="lin" valueType="num">
                                      <p:cBhvr>
                                        <p:cTn id="73" dur="500" fill="hold"/>
                                        <p:tgtEl>
                                          <p:spTgt spid="4"/>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par>
                                <p:cTn id="74" presetID="23" presetClass="entr" presetSubtype="16" fill="hold" grpId="0" nodeType="withEffect">
                                  <p:stCondLst>
                                    <p:cond delay="0"/>
                                  </p:stCondLst>
                                  <p:childTnLst>
                                    <p:set>
                                      <p:cBhvr>
                                        <p:cTn id="75" dur="1" fill="hold">
                                          <p:stCondLst>
                                            <p:cond delay="0"/>
                                          </p:stCondLst>
                                        </p:cTn>
                                        <p:tgtEl>
                                          <p:spTgt spid="46"/>
                                        </p:tgtEl>
                                        <p:attrNameLst>
                                          <p:attrName>style.visibility</p:attrName>
                                        </p:attrNameLst>
                                      </p:cBhvr>
                                      <p:to>
                                        <p:strVal val="visible"/>
                                      </p:to>
                                    </p:set>
                                    <p:anim calcmode="lin" valueType="num">
                                      <p:cBhvr>
                                        <p:cTn id="76" dur="500" fill="hold"/>
                                        <p:tgtEl>
                                          <p:spTgt spid="46"/>
                                        </p:tgtEl>
                                        <p:attrNameLst>
                                          <p:attrName>ppt_w</p:attrName>
                                        </p:attrNameLst>
                                      </p:cBhvr>
                                      <p:tavLst>
                                        <p:tav tm="0">
                                          <p:val>
                                            <p:fltVal val="0"/>
                                          </p:val>
                                        </p:tav>
                                        <p:tav tm="100000">
                                          <p:val>
                                            <p:strVal val="#ppt_w"/>
                                          </p:val>
                                        </p:tav>
                                      </p:tavLst>
                                    </p:anim>
                                    <p:anim calcmode="lin" valueType="num">
                                      <p:cBhvr>
                                        <p:cTn id="77" dur="500" fill="hold"/>
                                        <p:tgtEl>
                                          <p:spTgt spid="46"/>
                                        </p:tgtEl>
                                        <p:attrNameLst>
                                          <p:attrName>ppt_h</p:attrName>
                                        </p:attrNameLst>
                                      </p:cBhvr>
                                      <p:tavLst>
                                        <p:tav tm="0">
                                          <p:val>
                                            <p:fltVal val="0"/>
                                          </p:val>
                                        </p:tav>
                                        <p:tav tm="100000">
                                          <p:val>
                                            <p:strVal val="#ppt_h"/>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23" presetClass="entr" presetSubtype="16" fill="hold" grpId="0" nodeType="clickEffect">
                                  <p:stCondLst>
                                    <p:cond delay="0"/>
                                  </p:stCondLst>
                                  <p:childTnLst>
                                    <p:set>
                                      <p:cBhvr>
                                        <p:cTn id="81" dur="1" fill="hold">
                                          <p:stCondLst>
                                            <p:cond delay="0"/>
                                          </p:stCondLst>
                                        </p:cTn>
                                        <p:tgtEl>
                                          <p:spTgt spid="5"/>
                                        </p:tgtEl>
                                        <p:attrNameLst>
                                          <p:attrName>style.visibility</p:attrName>
                                        </p:attrNameLst>
                                      </p:cBhvr>
                                      <p:to>
                                        <p:strVal val="visible"/>
                                      </p:to>
                                    </p:set>
                                    <p:anim calcmode="lin" valueType="num">
                                      <p:cBhvr>
                                        <p:cTn id="82" dur="500" fill="hold"/>
                                        <p:tgtEl>
                                          <p:spTgt spid="5"/>
                                        </p:tgtEl>
                                        <p:attrNameLst>
                                          <p:attrName>ppt_w</p:attrName>
                                        </p:attrNameLst>
                                      </p:cBhvr>
                                      <p:tavLst>
                                        <p:tav tm="0">
                                          <p:val>
                                            <p:fltVal val="0"/>
                                          </p:val>
                                        </p:tav>
                                        <p:tav tm="100000">
                                          <p:val>
                                            <p:strVal val="#ppt_w"/>
                                          </p:val>
                                        </p:tav>
                                      </p:tavLst>
                                    </p:anim>
                                    <p:anim calcmode="lin" valueType="num">
                                      <p:cBhvr>
                                        <p:cTn id="83" dur="500" fill="hold"/>
                                        <p:tgtEl>
                                          <p:spTgt spid="5"/>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par>
                                <p:cTn id="84" presetID="23" presetClass="entr" presetSubtype="16" fill="hold" grpId="0" nodeType="withEffect">
                                  <p:stCondLst>
                                    <p:cond delay="0"/>
                                  </p:stCondLst>
                                  <p:childTnLst>
                                    <p:set>
                                      <p:cBhvr>
                                        <p:cTn id="85" dur="1" fill="hold">
                                          <p:stCondLst>
                                            <p:cond delay="0"/>
                                          </p:stCondLst>
                                        </p:cTn>
                                        <p:tgtEl>
                                          <p:spTgt spid="47"/>
                                        </p:tgtEl>
                                        <p:attrNameLst>
                                          <p:attrName>style.visibility</p:attrName>
                                        </p:attrNameLst>
                                      </p:cBhvr>
                                      <p:to>
                                        <p:strVal val="visible"/>
                                      </p:to>
                                    </p:set>
                                    <p:anim calcmode="lin" valueType="num">
                                      <p:cBhvr>
                                        <p:cTn id="86" dur="500" fill="hold"/>
                                        <p:tgtEl>
                                          <p:spTgt spid="47"/>
                                        </p:tgtEl>
                                        <p:attrNameLst>
                                          <p:attrName>ppt_w</p:attrName>
                                        </p:attrNameLst>
                                      </p:cBhvr>
                                      <p:tavLst>
                                        <p:tav tm="0">
                                          <p:val>
                                            <p:fltVal val="0"/>
                                          </p:val>
                                        </p:tav>
                                        <p:tav tm="100000">
                                          <p:val>
                                            <p:strVal val="#ppt_w"/>
                                          </p:val>
                                        </p:tav>
                                      </p:tavLst>
                                    </p:anim>
                                    <p:anim calcmode="lin" valueType="num">
                                      <p:cBhvr>
                                        <p:cTn id="87" dur="500" fill="hold"/>
                                        <p:tgtEl>
                                          <p:spTgt spid="47"/>
                                        </p:tgtEl>
                                        <p:attrNameLst>
                                          <p:attrName>ppt_h</p:attrName>
                                        </p:attrNameLst>
                                      </p:cBhvr>
                                      <p:tavLst>
                                        <p:tav tm="0">
                                          <p:val>
                                            <p:fltVal val="0"/>
                                          </p:val>
                                        </p:tav>
                                        <p:tav tm="100000">
                                          <p:val>
                                            <p:strVal val="#ppt_h"/>
                                          </p:val>
                                        </p:tav>
                                      </p:tavLst>
                                    </p:anim>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8" fill="hold" nodeType="click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wipe(left)">
                                      <p:cBhvr>
                                        <p:cTn id="92" dur="1000"/>
                                        <p:tgtEl>
                                          <p:spTgt spid="34"/>
                                        </p:tgtEl>
                                      </p:cBhvr>
                                    </p:animEffect>
                                  </p:childTnLst>
                                </p:cTn>
                              </p:par>
                            </p:childTnLst>
                          </p:cTn>
                        </p:par>
                        <p:par>
                          <p:cTn id="93" fill="hold" nodeType="afterGroup">
                            <p:stCondLst>
                              <p:cond delay="1000"/>
                            </p:stCondLst>
                            <p:childTnLst>
                              <p:par>
                                <p:cTn id="94" presetID="1" presetClass="entr" presetSubtype="0" fill="hold" grpId="0" nodeType="afterEffect">
                                  <p:stCondLst>
                                    <p:cond delay="0"/>
                                  </p:stCondLst>
                                  <p:childTnLst>
                                    <p:set>
                                      <p:cBhvr>
                                        <p:cTn id="95" dur="1" fill="hold">
                                          <p:stCondLst>
                                            <p:cond delay="0"/>
                                          </p:stCondLst>
                                        </p:cTn>
                                        <p:tgtEl>
                                          <p:spTgt spid="50"/>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1" presetClass="mediacall" presetSubtype="0" fill="hold" nodeType="clickEffect">
                                  <p:stCondLst>
                                    <p:cond delay="0"/>
                                  </p:stCondLst>
                                  <p:childTnLst>
                                    <p:cmd type="call" cmd="playFrom(0.0)">
                                      <p:cBhvr>
                                        <p:cTn id="99" dur="13215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0" fill="hold" display="0">
                  <p:stCondLst>
                    <p:cond delay="indefinite"/>
                  </p:stCondLst>
                  <p:endCondLst>
                    <p:cond evt="onStopAudio" delay="0">
                      <p:tgtEl>
                        <p:sldTgt/>
                      </p:tgtEl>
                    </p:cond>
                  </p:endCondLst>
                </p:cTn>
                <p:tgtEl>
                  <p:spTgt spid="9"/>
                </p:tgtEl>
              </p:cMediaNode>
            </p:audio>
          </p:childTnLst>
        </p:cTn>
      </p:par>
    </p:tnLst>
    <p:bldLst>
      <p:bldP spid="2" grpId="0" animBg="1"/>
      <p:bldP spid="3" grpId="0" animBg="1"/>
      <p:bldP spid="4" grpId="0" animBg="1"/>
      <p:bldP spid="5" grpId="0" animBg="1"/>
      <p:bldP spid="6" grpId="0" animBg="1"/>
      <p:bldP spid="38" grpId="0"/>
      <p:bldP spid="39" grpId="0"/>
      <p:bldP spid="40" grpId="0"/>
      <p:bldP spid="41" grpId="0"/>
      <p:bldP spid="43" grpId="0" animBg="1"/>
      <p:bldP spid="44" grpId="0" animBg="1"/>
      <p:bldP spid="45" grpId="0" animBg="1"/>
      <p:bldP spid="46" grpId="0" animBg="1"/>
      <p:bldP spid="47" grpId="0" animBg="1"/>
      <p:bldP spid="48" grpId="0"/>
      <p:bldP spid="49" grpId="0"/>
      <p:bldP spid="5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A9CBB1C2-E0D6-4A88-9729-A09EEF65804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3315" name="Rectangle 2">
            <a:extLst>
              <a:ext uri="{FF2B5EF4-FFF2-40B4-BE49-F238E27FC236}">
                <a16:creationId xmlns:a16="http://schemas.microsoft.com/office/drawing/2014/main" id="{00C240E9-8EA0-4AC6-A6F0-28F528818E6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Market Demand</a:t>
            </a:r>
          </a:p>
        </p:txBody>
      </p:sp>
      <p:sp>
        <p:nvSpPr>
          <p:cNvPr id="13316" name="Rectangle 4">
            <a:extLst>
              <a:ext uri="{FF2B5EF4-FFF2-40B4-BE49-F238E27FC236}">
                <a16:creationId xmlns:a16="http://schemas.microsoft.com/office/drawing/2014/main" id="{14B11100-CCEB-4661-B703-C72B2FBD859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3317" name="Rectangle 5">
            <a:extLst>
              <a:ext uri="{FF2B5EF4-FFF2-40B4-BE49-F238E27FC236}">
                <a16:creationId xmlns:a16="http://schemas.microsoft.com/office/drawing/2014/main" id="{17953FCA-DA44-481E-8587-4B60B484E37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graphicFrame>
        <p:nvGraphicFramePr>
          <p:cNvPr id="7223" name="Group 55">
            <a:extLst>
              <a:ext uri="{FF2B5EF4-FFF2-40B4-BE49-F238E27FC236}">
                <a16:creationId xmlns:a16="http://schemas.microsoft.com/office/drawing/2014/main" id="{F897A9B4-55EC-423F-8348-3315CF1ACE92}"/>
              </a:ext>
            </a:extLst>
          </p:cNvPr>
          <p:cNvGraphicFramePr>
            <a:graphicFrameLocks noGrp="1"/>
          </p:cNvGraphicFramePr>
          <p:nvPr/>
        </p:nvGraphicFramePr>
        <p:xfrm>
          <a:off x="76200" y="914400"/>
          <a:ext cx="8961438" cy="3136902"/>
        </p:xfrm>
        <a:graphic>
          <a:graphicData uri="http://schemas.openxmlformats.org/drawingml/2006/table">
            <a:tbl>
              <a:tblPr/>
              <a:tblGrid>
                <a:gridCol w="1792288">
                  <a:extLst>
                    <a:ext uri="{9D8B030D-6E8A-4147-A177-3AD203B41FA5}">
                      <a16:colId xmlns:a16="http://schemas.microsoft.com/office/drawing/2014/main" val="20000"/>
                    </a:ext>
                  </a:extLst>
                </a:gridCol>
                <a:gridCol w="1792287">
                  <a:extLst>
                    <a:ext uri="{9D8B030D-6E8A-4147-A177-3AD203B41FA5}">
                      <a16:colId xmlns:a16="http://schemas.microsoft.com/office/drawing/2014/main" val="20001"/>
                    </a:ext>
                  </a:extLst>
                </a:gridCol>
                <a:gridCol w="1792288">
                  <a:extLst>
                    <a:ext uri="{9D8B030D-6E8A-4147-A177-3AD203B41FA5}">
                      <a16:colId xmlns:a16="http://schemas.microsoft.com/office/drawing/2014/main" val="20002"/>
                    </a:ext>
                  </a:extLst>
                </a:gridCol>
                <a:gridCol w="1792287">
                  <a:extLst>
                    <a:ext uri="{9D8B030D-6E8A-4147-A177-3AD203B41FA5}">
                      <a16:colId xmlns:a16="http://schemas.microsoft.com/office/drawing/2014/main" val="20003"/>
                    </a:ext>
                  </a:extLst>
                </a:gridCol>
                <a:gridCol w="1792288">
                  <a:extLst>
                    <a:ext uri="{9D8B030D-6E8A-4147-A177-3AD203B41FA5}">
                      <a16:colId xmlns:a16="http://schemas.microsoft.com/office/drawing/2014/main" val="20004"/>
                    </a:ext>
                  </a:extLst>
                </a:gridCol>
              </a:tblGrid>
              <a:tr h="639684">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Market Demand for Corn, Three Buyers</a:t>
                      </a:r>
                    </a:p>
                  </a:txBody>
                  <a:tcPr marT="45714" marB="45714"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233668">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Price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per bushel</a:t>
                      </a:r>
                    </a:p>
                  </a:txBody>
                  <a:tcPr marT="45714" marB="45714"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25000">
                          <a:ln>
                            <a:noFill/>
                          </a:ln>
                          <a:solidFill>
                            <a:srgbClr val="000000"/>
                          </a:solidFill>
                          <a:effectLst/>
                          <a:latin typeface="Arial" panose="020B0604020202020204" pitchFamily="34" charset="0"/>
                          <a:cs typeface="Arial" panose="020B0604020202020204" pitchFamily="34" charset="0"/>
                        </a:rPr>
                        <a:t>Quantity Demanded</a:t>
                      </a:r>
                    </a:p>
                  </a:txBody>
                  <a:tcPr marT="45714" marB="45714"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tc hMerge="1">
                  <a:txBody>
                    <a:bodyPr/>
                    <a:lstStyle/>
                    <a:p>
                      <a:endParaRPr lang="cs-CZ"/>
                    </a:p>
                  </a:txBody>
                  <a:tcPr/>
                </a:tc>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Total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Q</a:t>
                      </a:r>
                      <a:r>
                        <a:rPr kumimoji="0" lang="en-US" altLang="cs-CZ" sz="1200" b="1" i="0" u="none" strike="noStrike" cap="none" normalizeH="0" baseline="-25000">
                          <a:ln>
                            <a:noFill/>
                          </a:ln>
                          <a:solidFill>
                            <a:srgbClr val="000000"/>
                          </a:solidFill>
                          <a:effectLst/>
                          <a:latin typeface="Arial" panose="020B0604020202020204" pitchFamily="34" charset="0"/>
                          <a:cs typeface="Arial" panose="020B0604020202020204" pitchFamily="34" charset="0"/>
                        </a:rPr>
                        <a:t>d</a:t>
                      </a: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per week</a:t>
                      </a:r>
                      <a:endParaRPr kumimoji="0" lang="en-US" altLang="cs-CZ" sz="1200" b="1" i="0" u="none" strike="noStrike" cap="none" normalizeH="0" baseline="-25000">
                        <a:ln>
                          <a:noFill/>
                        </a:ln>
                        <a:solidFill>
                          <a:srgbClr val="000000"/>
                        </a:solidFill>
                        <a:effectLst/>
                        <a:latin typeface="Arial" panose="020B0604020202020204" pitchFamily="34" charset="0"/>
                        <a:cs typeface="Arial" panose="020B0604020202020204" pitchFamily="34" charset="0"/>
                      </a:endParaRPr>
                    </a:p>
                  </a:txBody>
                  <a:tcPr marT="45714" marB="45714"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406400">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25000">
                          <a:ln>
                            <a:noFill/>
                          </a:ln>
                          <a:solidFill>
                            <a:srgbClr val="000000"/>
                          </a:solidFill>
                          <a:effectLst/>
                          <a:latin typeface="Arial" panose="020B0604020202020204" pitchFamily="34" charset="0"/>
                          <a:cs typeface="Arial" panose="020B0604020202020204" pitchFamily="34" charset="0"/>
                        </a:rPr>
                        <a:t>Joe</a:t>
                      </a:r>
                    </a:p>
                  </a:txBody>
                  <a:tcPr marT="45714" marB="4571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25000">
                          <a:ln>
                            <a:noFill/>
                          </a:ln>
                          <a:solidFill>
                            <a:srgbClr val="000000"/>
                          </a:solidFill>
                          <a:effectLst/>
                          <a:latin typeface="Arial" panose="020B0604020202020204" pitchFamily="34" charset="0"/>
                          <a:cs typeface="Arial" panose="020B0604020202020204" pitchFamily="34" charset="0"/>
                        </a:rPr>
                        <a:t>Jen</a:t>
                      </a:r>
                    </a:p>
                  </a:txBody>
                  <a:tcPr marT="45714" marB="4571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25000">
                          <a:ln>
                            <a:noFill/>
                          </a:ln>
                          <a:solidFill>
                            <a:srgbClr val="000000"/>
                          </a:solidFill>
                          <a:effectLst/>
                          <a:latin typeface="Arial" panose="020B0604020202020204" pitchFamily="34" charset="0"/>
                          <a:cs typeface="Arial" panose="020B0604020202020204" pitchFamily="34" charset="0"/>
                        </a:rPr>
                        <a:t>Jay</a:t>
                      </a:r>
                    </a:p>
                  </a:txBody>
                  <a:tcPr marT="45714" marB="4571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vMerge="1">
                  <a:txBody>
                    <a:bodyPr/>
                    <a:lstStyle/>
                    <a:p>
                      <a:endParaRPr lang="cs-CZ"/>
                    </a:p>
                  </a:txBody>
                  <a:tcPr/>
                </a:tc>
                <a:extLst>
                  <a:ext uri="{0D108BD9-81ED-4DB2-BD59-A6C34878D82A}">
                    <a16:rowId xmlns:a16="http://schemas.microsoft.com/office/drawing/2014/main" val="10002"/>
                  </a:ext>
                </a:extLst>
              </a:tr>
              <a:tr h="37143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$5</a:t>
                      </a:r>
                    </a:p>
                  </a:txBody>
                  <a:tcPr marT="45714" marB="4571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10</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12</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8</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30</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7143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4</a:t>
                      </a:r>
                    </a:p>
                  </a:txBody>
                  <a:tcPr marT="45714" marB="4571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20</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23</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17</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60</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7143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3</a:t>
                      </a:r>
                    </a:p>
                  </a:txBody>
                  <a:tcPr marT="45714" marB="4571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35</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39</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26</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100</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7143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2</a:t>
                      </a:r>
                    </a:p>
                  </a:txBody>
                  <a:tcPr marT="45714" marB="4571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55</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60</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39</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154</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7143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1</a:t>
                      </a:r>
                    </a:p>
                  </a:txBody>
                  <a:tcPr marT="45714" marB="4571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80</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87</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54</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cs typeface="Arial" panose="020B0604020202020204" pitchFamily="34" charset="0"/>
                        </a:rPr>
                        <a:t>221</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bl>
          </a:graphicData>
        </a:graphic>
      </p:graphicFrame>
      <p:sp>
        <p:nvSpPr>
          <p:cNvPr id="13366" name="Text Box 11">
            <a:extLst>
              <a:ext uri="{FF2B5EF4-FFF2-40B4-BE49-F238E27FC236}">
                <a16:creationId xmlns:a16="http://schemas.microsoft.com/office/drawing/2014/main" id="{DC98DBD7-0056-45BC-8902-09805EB87C9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0D91358E-65DC-4501-8464-F5779A7A5858}" type="slidenum">
              <a:rPr lang="en-US" altLang="cs-CZ" sz="1400">
                <a:solidFill>
                  <a:schemeClr val="bg1"/>
                </a:solidFill>
                <a:cs typeface="Arial" panose="020B0604020202020204" pitchFamily="34" charset="0"/>
              </a:rPr>
              <a:pPr eaLnBrk="1" hangingPunct="1">
                <a:spcBef>
                  <a:spcPct val="0"/>
                </a:spcBef>
                <a:buFontTx/>
                <a:buNone/>
              </a:pPr>
              <a:t>6</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3F539670-128E-4427-B7EC-666A5B6F560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01775"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4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D2B90B63-9970-4A04-9307-1BA4AB0AD5B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5363" name="Rectangle 2">
            <a:extLst>
              <a:ext uri="{FF2B5EF4-FFF2-40B4-BE49-F238E27FC236}">
                <a16:creationId xmlns:a16="http://schemas.microsoft.com/office/drawing/2014/main" id="{BF93526C-B91F-4006-BF33-AD914A3741D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Changes in Demand</a:t>
            </a:r>
          </a:p>
        </p:txBody>
      </p:sp>
      <p:sp>
        <p:nvSpPr>
          <p:cNvPr id="15364" name="Rectangle 4">
            <a:extLst>
              <a:ext uri="{FF2B5EF4-FFF2-40B4-BE49-F238E27FC236}">
                <a16:creationId xmlns:a16="http://schemas.microsoft.com/office/drawing/2014/main" id="{FA812371-3828-4856-A950-7B4242CF7B4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5365" name="Rectangle 6">
            <a:extLst>
              <a:ext uri="{FF2B5EF4-FFF2-40B4-BE49-F238E27FC236}">
                <a16:creationId xmlns:a16="http://schemas.microsoft.com/office/drawing/2014/main" id="{C8070244-D1B9-4F25-A7D7-72B573F83E3D}"/>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grpSp>
        <p:nvGrpSpPr>
          <p:cNvPr id="15366" name="Group 3">
            <a:extLst>
              <a:ext uri="{FF2B5EF4-FFF2-40B4-BE49-F238E27FC236}">
                <a16:creationId xmlns:a16="http://schemas.microsoft.com/office/drawing/2014/main" id="{FD79396B-3A45-4BB8-A475-61C6585B367D}"/>
              </a:ext>
            </a:extLst>
          </p:cNvPr>
          <p:cNvGrpSpPr>
            <a:grpSpLocks/>
          </p:cNvGrpSpPr>
          <p:nvPr/>
        </p:nvGrpSpPr>
        <p:grpSpPr bwMode="auto">
          <a:xfrm>
            <a:off x="2667000" y="1828800"/>
            <a:ext cx="4267200" cy="3733800"/>
            <a:chOff x="1914" y="1044"/>
            <a:chExt cx="3037" cy="2657"/>
          </a:xfrm>
        </p:grpSpPr>
        <p:grpSp>
          <p:nvGrpSpPr>
            <p:cNvPr id="15402" name="Group 4">
              <a:extLst>
                <a:ext uri="{FF2B5EF4-FFF2-40B4-BE49-F238E27FC236}">
                  <a16:creationId xmlns:a16="http://schemas.microsoft.com/office/drawing/2014/main" id="{F7E2C37A-7495-4DB3-A157-0DBE3B1B5C1F}"/>
                </a:ext>
              </a:extLst>
            </p:cNvPr>
            <p:cNvGrpSpPr>
              <a:grpSpLocks/>
            </p:cNvGrpSpPr>
            <p:nvPr/>
          </p:nvGrpSpPr>
          <p:grpSpPr bwMode="auto">
            <a:xfrm>
              <a:off x="1914" y="1044"/>
              <a:ext cx="3037" cy="2657"/>
              <a:chOff x="1950" y="1044"/>
              <a:chExt cx="3037" cy="2657"/>
            </a:xfrm>
          </p:grpSpPr>
          <p:grpSp>
            <p:nvGrpSpPr>
              <p:cNvPr id="15406" name="Group 5">
                <a:extLst>
                  <a:ext uri="{FF2B5EF4-FFF2-40B4-BE49-F238E27FC236}">
                    <a16:creationId xmlns:a16="http://schemas.microsoft.com/office/drawing/2014/main" id="{5972D187-DE7A-48FF-8116-3274A100BE0F}"/>
                  </a:ext>
                </a:extLst>
              </p:cNvPr>
              <p:cNvGrpSpPr>
                <a:grpSpLocks/>
              </p:cNvGrpSpPr>
              <p:nvPr/>
            </p:nvGrpSpPr>
            <p:grpSpPr bwMode="auto">
              <a:xfrm>
                <a:off x="1950" y="1044"/>
                <a:ext cx="3037" cy="2223"/>
                <a:chOff x="2589" y="1122"/>
                <a:chExt cx="2898" cy="2223"/>
              </a:xfrm>
            </p:grpSpPr>
            <p:sp>
              <p:nvSpPr>
                <p:cNvPr id="15417" name="Line 6">
                  <a:extLst>
                    <a:ext uri="{FF2B5EF4-FFF2-40B4-BE49-F238E27FC236}">
                      <a16:creationId xmlns:a16="http://schemas.microsoft.com/office/drawing/2014/main" id="{A864D7FC-745D-4F4D-9D73-35BBE9705388}"/>
                    </a:ext>
                  </a:extLst>
                </p:cNvPr>
                <p:cNvSpPr>
                  <a:spLocks noChangeShapeType="1"/>
                </p:cNvSpPr>
                <p:nvPr/>
              </p:nvSpPr>
              <p:spPr bwMode="auto">
                <a:xfrm>
                  <a:off x="2589" y="1122"/>
                  <a:ext cx="2898"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18" name="Line 7">
                  <a:extLst>
                    <a:ext uri="{FF2B5EF4-FFF2-40B4-BE49-F238E27FC236}">
                      <a16:creationId xmlns:a16="http://schemas.microsoft.com/office/drawing/2014/main" id="{71B422DC-244A-47C5-AF40-DDF3B6DAAF7F}"/>
                    </a:ext>
                  </a:extLst>
                </p:cNvPr>
                <p:cNvSpPr>
                  <a:spLocks noChangeShapeType="1"/>
                </p:cNvSpPr>
                <p:nvPr/>
              </p:nvSpPr>
              <p:spPr bwMode="auto">
                <a:xfrm>
                  <a:off x="2589" y="1556"/>
                  <a:ext cx="2898"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19" name="Line 8">
                  <a:extLst>
                    <a:ext uri="{FF2B5EF4-FFF2-40B4-BE49-F238E27FC236}">
                      <a16:creationId xmlns:a16="http://schemas.microsoft.com/office/drawing/2014/main" id="{111DC125-9D2D-40BA-9282-EA9E563615A9}"/>
                    </a:ext>
                  </a:extLst>
                </p:cNvPr>
                <p:cNvSpPr>
                  <a:spLocks noChangeShapeType="1"/>
                </p:cNvSpPr>
                <p:nvPr/>
              </p:nvSpPr>
              <p:spPr bwMode="auto">
                <a:xfrm>
                  <a:off x="2589" y="1990"/>
                  <a:ext cx="2898"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20" name="Line 9">
                  <a:extLst>
                    <a:ext uri="{FF2B5EF4-FFF2-40B4-BE49-F238E27FC236}">
                      <a16:creationId xmlns:a16="http://schemas.microsoft.com/office/drawing/2014/main" id="{CD92AA11-3396-4CAE-8BF4-D4E595DD47F2}"/>
                    </a:ext>
                  </a:extLst>
                </p:cNvPr>
                <p:cNvSpPr>
                  <a:spLocks noChangeShapeType="1"/>
                </p:cNvSpPr>
                <p:nvPr/>
              </p:nvSpPr>
              <p:spPr bwMode="auto">
                <a:xfrm>
                  <a:off x="2589" y="2423"/>
                  <a:ext cx="2898"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21" name="Line 10">
                  <a:extLst>
                    <a:ext uri="{FF2B5EF4-FFF2-40B4-BE49-F238E27FC236}">
                      <a16:creationId xmlns:a16="http://schemas.microsoft.com/office/drawing/2014/main" id="{08CB823D-BED0-4608-8E59-518941071F3D}"/>
                    </a:ext>
                  </a:extLst>
                </p:cNvPr>
                <p:cNvSpPr>
                  <a:spLocks noChangeShapeType="1"/>
                </p:cNvSpPr>
                <p:nvPr/>
              </p:nvSpPr>
              <p:spPr bwMode="auto">
                <a:xfrm>
                  <a:off x="2589" y="2857"/>
                  <a:ext cx="2898"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22" name="Line 11">
                  <a:extLst>
                    <a:ext uri="{FF2B5EF4-FFF2-40B4-BE49-F238E27FC236}">
                      <a16:creationId xmlns:a16="http://schemas.microsoft.com/office/drawing/2014/main" id="{C5FD50EF-8169-4437-8AC3-920B9EEC48D7}"/>
                    </a:ext>
                  </a:extLst>
                </p:cNvPr>
                <p:cNvSpPr>
                  <a:spLocks noChangeShapeType="1"/>
                </p:cNvSpPr>
                <p:nvPr/>
              </p:nvSpPr>
              <p:spPr bwMode="auto">
                <a:xfrm>
                  <a:off x="2589" y="3345"/>
                  <a:ext cx="2896"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5407" name="Group 12">
                <a:extLst>
                  <a:ext uri="{FF2B5EF4-FFF2-40B4-BE49-F238E27FC236}">
                    <a16:creationId xmlns:a16="http://schemas.microsoft.com/office/drawing/2014/main" id="{89E13C6D-1C36-4223-AADC-F25814872ED5}"/>
                  </a:ext>
                </a:extLst>
              </p:cNvPr>
              <p:cNvGrpSpPr>
                <a:grpSpLocks/>
              </p:cNvGrpSpPr>
              <p:nvPr/>
            </p:nvGrpSpPr>
            <p:grpSpPr bwMode="auto">
              <a:xfrm>
                <a:off x="2329" y="1044"/>
                <a:ext cx="2657" cy="2657"/>
                <a:chOff x="2305" y="1044"/>
                <a:chExt cx="2657" cy="2657"/>
              </a:xfrm>
            </p:grpSpPr>
            <p:sp>
              <p:nvSpPr>
                <p:cNvPr id="15408" name="Line 13">
                  <a:extLst>
                    <a:ext uri="{FF2B5EF4-FFF2-40B4-BE49-F238E27FC236}">
                      <a16:creationId xmlns:a16="http://schemas.microsoft.com/office/drawing/2014/main" id="{27DD89E4-FB53-4246-AAEE-80DA1398F2B7}"/>
                    </a:ext>
                  </a:extLst>
                </p:cNvPr>
                <p:cNvSpPr>
                  <a:spLocks noChangeShapeType="1"/>
                </p:cNvSpPr>
                <p:nvPr/>
              </p:nvSpPr>
              <p:spPr bwMode="auto">
                <a:xfrm>
                  <a:off x="2305" y="1044"/>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9" name="Line 14">
                  <a:extLst>
                    <a:ext uri="{FF2B5EF4-FFF2-40B4-BE49-F238E27FC236}">
                      <a16:creationId xmlns:a16="http://schemas.microsoft.com/office/drawing/2014/main" id="{887119FF-A455-427F-9BE0-3C926080DCB0}"/>
                    </a:ext>
                  </a:extLst>
                </p:cNvPr>
                <p:cNvSpPr>
                  <a:spLocks noChangeShapeType="1"/>
                </p:cNvSpPr>
                <p:nvPr/>
              </p:nvSpPr>
              <p:spPr bwMode="auto">
                <a:xfrm>
                  <a:off x="2703"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10" name="Line 15">
                  <a:extLst>
                    <a:ext uri="{FF2B5EF4-FFF2-40B4-BE49-F238E27FC236}">
                      <a16:creationId xmlns:a16="http://schemas.microsoft.com/office/drawing/2014/main" id="{EB012698-973F-4DDB-A4DE-E936436950E8}"/>
                    </a:ext>
                  </a:extLst>
                </p:cNvPr>
                <p:cNvSpPr>
                  <a:spLocks noChangeShapeType="1"/>
                </p:cNvSpPr>
                <p:nvPr/>
              </p:nvSpPr>
              <p:spPr bwMode="auto">
                <a:xfrm>
                  <a:off x="3037"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11" name="Line 16">
                  <a:extLst>
                    <a:ext uri="{FF2B5EF4-FFF2-40B4-BE49-F238E27FC236}">
                      <a16:creationId xmlns:a16="http://schemas.microsoft.com/office/drawing/2014/main" id="{B0A56CB3-702E-4CF3-963E-2277BA56CACD}"/>
                    </a:ext>
                  </a:extLst>
                </p:cNvPr>
                <p:cNvSpPr>
                  <a:spLocks noChangeShapeType="1"/>
                </p:cNvSpPr>
                <p:nvPr/>
              </p:nvSpPr>
              <p:spPr bwMode="auto">
                <a:xfrm>
                  <a:off x="3361"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12" name="Line 17">
                  <a:extLst>
                    <a:ext uri="{FF2B5EF4-FFF2-40B4-BE49-F238E27FC236}">
                      <a16:creationId xmlns:a16="http://schemas.microsoft.com/office/drawing/2014/main" id="{91207957-7ED5-4F16-AEB9-3385D7252829}"/>
                    </a:ext>
                  </a:extLst>
                </p:cNvPr>
                <p:cNvSpPr>
                  <a:spLocks noChangeShapeType="1"/>
                </p:cNvSpPr>
                <p:nvPr/>
              </p:nvSpPr>
              <p:spPr bwMode="auto">
                <a:xfrm>
                  <a:off x="3685"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13" name="Line 18">
                  <a:extLst>
                    <a:ext uri="{FF2B5EF4-FFF2-40B4-BE49-F238E27FC236}">
                      <a16:creationId xmlns:a16="http://schemas.microsoft.com/office/drawing/2014/main" id="{12749D79-0B0C-45C3-8863-32A54788398B}"/>
                    </a:ext>
                  </a:extLst>
                </p:cNvPr>
                <p:cNvSpPr>
                  <a:spLocks noChangeShapeType="1"/>
                </p:cNvSpPr>
                <p:nvPr/>
              </p:nvSpPr>
              <p:spPr bwMode="auto">
                <a:xfrm>
                  <a:off x="4009"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14" name="Line 19">
                  <a:extLst>
                    <a:ext uri="{FF2B5EF4-FFF2-40B4-BE49-F238E27FC236}">
                      <a16:creationId xmlns:a16="http://schemas.microsoft.com/office/drawing/2014/main" id="{48E24345-DEB4-4943-902C-0974E4A9D13D}"/>
                    </a:ext>
                  </a:extLst>
                </p:cNvPr>
                <p:cNvSpPr>
                  <a:spLocks noChangeShapeType="1"/>
                </p:cNvSpPr>
                <p:nvPr/>
              </p:nvSpPr>
              <p:spPr bwMode="auto">
                <a:xfrm>
                  <a:off x="4338"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15" name="Line 20">
                  <a:extLst>
                    <a:ext uri="{FF2B5EF4-FFF2-40B4-BE49-F238E27FC236}">
                      <a16:creationId xmlns:a16="http://schemas.microsoft.com/office/drawing/2014/main" id="{F327084A-8FFA-48A7-AD72-357C61017560}"/>
                    </a:ext>
                  </a:extLst>
                </p:cNvPr>
                <p:cNvSpPr>
                  <a:spLocks noChangeShapeType="1"/>
                </p:cNvSpPr>
                <p:nvPr/>
              </p:nvSpPr>
              <p:spPr bwMode="auto">
                <a:xfrm>
                  <a:off x="4962" y="1044"/>
                  <a:ext cx="0" cy="2657"/>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16" name="Line 21">
                  <a:extLst>
                    <a:ext uri="{FF2B5EF4-FFF2-40B4-BE49-F238E27FC236}">
                      <a16:creationId xmlns:a16="http://schemas.microsoft.com/office/drawing/2014/main" id="{B1149E81-0044-490E-ADAF-30028A978576}"/>
                    </a:ext>
                  </a:extLst>
                </p:cNvPr>
                <p:cNvSpPr>
                  <a:spLocks noChangeShapeType="1"/>
                </p:cNvSpPr>
                <p:nvPr/>
              </p:nvSpPr>
              <p:spPr bwMode="auto">
                <a:xfrm>
                  <a:off x="4662"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5403" name="Group 22">
              <a:extLst>
                <a:ext uri="{FF2B5EF4-FFF2-40B4-BE49-F238E27FC236}">
                  <a16:creationId xmlns:a16="http://schemas.microsoft.com/office/drawing/2014/main" id="{8339A50F-EB40-4F99-AF60-D0B8654D1BAC}"/>
                </a:ext>
              </a:extLst>
            </p:cNvPr>
            <p:cNvGrpSpPr>
              <a:grpSpLocks/>
            </p:cNvGrpSpPr>
            <p:nvPr/>
          </p:nvGrpSpPr>
          <p:grpSpPr bwMode="auto">
            <a:xfrm>
              <a:off x="1918" y="1044"/>
              <a:ext cx="3032" cy="2657"/>
              <a:chOff x="1962" y="864"/>
              <a:chExt cx="3032" cy="2657"/>
            </a:xfrm>
          </p:grpSpPr>
          <p:sp>
            <p:nvSpPr>
              <p:cNvPr id="15404" name="Line 23">
                <a:extLst>
                  <a:ext uri="{FF2B5EF4-FFF2-40B4-BE49-F238E27FC236}">
                    <a16:creationId xmlns:a16="http://schemas.microsoft.com/office/drawing/2014/main" id="{7F28F180-87DD-4CA1-AE82-CB6DA192E642}"/>
                  </a:ext>
                </a:extLst>
              </p:cNvPr>
              <p:cNvSpPr>
                <a:spLocks noChangeShapeType="1"/>
              </p:cNvSpPr>
              <p:nvPr/>
            </p:nvSpPr>
            <p:spPr bwMode="auto">
              <a:xfrm>
                <a:off x="1968" y="864"/>
                <a:ext cx="0" cy="264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5" name="Line 24">
                <a:extLst>
                  <a:ext uri="{FF2B5EF4-FFF2-40B4-BE49-F238E27FC236}">
                    <a16:creationId xmlns:a16="http://schemas.microsoft.com/office/drawing/2014/main" id="{6F10BE94-C4DB-4DFE-A815-C1E447DF26FB}"/>
                  </a:ext>
                </a:extLst>
              </p:cNvPr>
              <p:cNvSpPr>
                <a:spLocks noChangeShapeType="1"/>
              </p:cNvSpPr>
              <p:nvPr/>
            </p:nvSpPr>
            <p:spPr bwMode="auto">
              <a:xfrm>
                <a:off x="1962" y="3492"/>
                <a:ext cx="3032" cy="2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sp>
        <p:nvSpPr>
          <p:cNvPr id="15367" name="Text Box 25">
            <a:extLst>
              <a:ext uri="{FF2B5EF4-FFF2-40B4-BE49-F238E27FC236}">
                <a16:creationId xmlns:a16="http://schemas.microsoft.com/office/drawing/2014/main" id="{238D8169-7251-449C-BCFC-B0AA489A3081}"/>
              </a:ext>
            </a:extLst>
          </p:cNvPr>
          <p:cNvSpPr txBox="1">
            <a:spLocks noChangeArrowheads="1"/>
          </p:cNvSpPr>
          <p:nvPr/>
        </p:nvSpPr>
        <p:spPr bwMode="auto">
          <a:xfrm>
            <a:off x="2230438" y="1598613"/>
            <a:ext cx="382587"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45000"/>
              </a:lnSpc>
              <a:spcBef>
                <a:spcPct val="0"/>
              </a:spcBef>
              <a:buFontTx/>
              <a:buNone/>
            </a:pPr>
            <a:r>
              <a:rPr lang="en-US" altLang="cs-CZ" sz="1400" b="1"/>
              <a:t>  6</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5</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4</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3</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2</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1</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0</a:t>
            </a:r>
          </a:p>
        </p:txBody>
      </p:sp>
      <p:sp>
        <p:nvSpPr>
          <p:cNvPr id="15368" name="Text Box 27">
            <a:extLst>
              <a:ext uri="{FF2B5EF4-FFF2-40B4-BE49-F238E27FC236}">
                <a16:creationId xmlns:a16="http://schemas.microsoft.com/office/drawing/2014/main" id="{4B2EED74-007D-4614-AADA-70594949A762}"/>
              </a:ext>
            </a:extLst>
          </p:cNvPr>
          <p:cNvSpPr txBox="1">
            <a:spLocks noChangeArrowheads="1"/>
          </p:cNvSpPr>
          <p:nvPr/>
        </p:nvSpPr>
        <p:spPr bwMode="auto">
          <a:xfrm>
            <a:off x="2730500" y="5759450"/>
            <a:ext cx="39893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Quantity Demanded (bushels per week)</a:t>
            </a:r>
          </a:p>
        </p:txBody>
      </p:sp>
      <p:sp>
        <p:nvSpPr>
          <p:cNvPr id="15369" name="Text Box 28">
            <a:extLst>
              <a:ext uri="{FF2B5EF4-FFF2-40B4-BE49-F238E27FC236}">
                <a16:creationId xmlns:a16="http://schemas.microsoft.com/office/drawing/2014/main" id="{A36F5447-398B-4513-8F46-78F48B57893A}"/>
              </a:ext>
            </a:extLst>
          </p:cNvPr>
          <p:cNvSpPr txBox="1">
            <a:spLocks noChangeArrowheads="1"/>
          </p:cNvSpPr>
          <p:nvPr/>
        </p:nvSpPr>
        <p:spPr bwMode="auto">
          <a:xfrm rot="-5400000">
            <a:off x="1286669" y="3305969"/>
            <a:ext cx="19002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(per bushel)</a:t>
            </a:r>
          </a:p>
        </p:txBody>
      </p:sp>
      <p:sp>
        <p:nvSpPr>
          <p:cNvPr id="15370" name="Freeform 30">
            <a:extLst>
              <a:ext uri="{FF2B5EF4-FFF2-40B4-BE49-F238E27FC236}">
                <a16:creationId xmlns:a16="http://schemas.microsoft.com/office/drawing/2014/main" id="{712ADCF7-8400-4971-914E-3C09514F0468}"/>
              </a:ext>
            </a:extLst>
          </p:cNvPr>
          <p:cNvSpPr>
            <a:spLocks/>
          </p:cNvSpPr>
          <p:nvPr/>
        </p:nvSpPr>
        <p:spPr bwMode="auto">
          <a:xfrm>
            <a:off x="3065463" y="2411413"/>
            <a:ext cx="3175000" cy="2455862"/>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84" name="Text Box 38">
            <a:extLst>
              <a:ext uri="{FF2B5EF4-FFF2-40B4-BE49-F238E27FC236}">
                <a16:creationId xmlns:a16="http://schemas.microsoft.com/office/drawing/2014/main" id="{8E7E3BE8-7E5A-47C9-B33D-BF98E2F737F2}"/>
              </a:ext>
            </a:extLst>
          </p:cNvPr>
          <p:cNvSpPr txBox="1">
            <a:spLocks noChangeArrowheads="1"/>
          </p:cNvSpPr>
          <p:nvPr/>
        </p:nvSpPr>
        <p:spPr bwMode="auto">
          <a:xfrm>
            <a:off x="331152" y="1905000"/>
            <a:ext cx="1621057" cy="830997"/>
          </a:xfrm>
          <a:prstGeom prst="rect">
            <a:avLst/>
          </a:prstGeom>
          <a:noFill/>
          <a:ln w="9525">
            <a:noFill/>
            <a:miter lim="800000"/>
            <a:headEnd/>
            <a:tailEnd/>
          </a:ln>
        </p:spPr>
        <p:txBody>
          <a:bodyPr wrap="none">
            <a:spAutoFit/>
          </a:bodyPr>
          <a:lstStyle/>
          <a:p>
            <a:pPr algn="ctr" eaLnBrk="1" hangingPunct="1">
              <a:defRPr/>
            </a:pPr>
            <a:r>
              <a:rPr lang="en-US" sz="2400" b="1" dirty="0">
                <a:noFill/>
                <a:latin typeface="Arial" pitchFamily="23" charset="0"/>
              </a:rPr>
              <a:t>Individual</a:t>
            </a:r>
          </a:p>
          <a:p>
            <a:pPr algn="ctr" eaLnBrk="1" hangingPunct="1">
              <a:defRPr/>
            </a:pPr>
            <a:r>
              <a:rPr lang="en-US" sz="2400" b="1" dirty="0">
                <a:noFill/>
                <a:latin typeface="Arial" pitchFamily="23" charset="0"/>
              </a:rPr>
              <a:t>Demand</a:t>
            </a:r>
          </a:p>
        </p:txBody>
      </p:sp>
      <p:sp>
        <p:nvSpPr>
          <p:cNvPr id="85" name="Freeform 39">
            <a:extLst>
              <a:ext uri="{FF2B5EF4-FFF2-40B4-BE49-F238E27FC236}">
                <a16:creationId xmlns:a16="http://schemas.microsoft.com/office/drawing/2014/main" id="{BA0300A4-70D3-4EE7-945C-B36339AE479A}"/>
              </a:ext>
            </a:extLst>
          </p:cNvPr>
          <p:cNvSpPr>
            <a:spLocks/>
          </p:cNvSpPr>
          <p:nvPr/>
        </p:nvSpPr>
        <p:spPr bwMode="auto">
          <a:xfrm>
            <a:off x="3048000" y="2438400"/>
            <a:ext cx="3175000" cy="2455863"/>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86" name="Freeform 40">
            <a:extLst>
              <a:ext uri="{FF2B5EF4-FFF2-40B4-BE49-F238E27FC236}">
                <a16:creationId xmlns:a16="http://schemas.microsoft.com/office/drawing/2014/main" id="{65338802-EDE2-4E29-A970-9EB6EA9F48AF}"/>
              </a:ext>
            </a:extLst>
          </p:cNvPr>
          <p:cNvSpPr>
            <a:spLocks/>
          </p:cNvSpPr>
          <p:nvPr/>
        </p:nvSpPr>
        <p:spPr bwMode="auto">
          <a:xfrm>
            <a:off x="3048000" y="2438400"/>
            <a:ext cx="3176588" cy="2455863"/>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87" name="Oval 41">
            <a:extLst>
              <a:ext uri="{FF2B5EF4-FFF2-40B4-BE49-F238E27FC236}">
                <a16:creationId xmlns:a16="http://schemas.microsoft.com/office/drawing/2014/main" id="{D7CB4666-6A62-41EA-AF57-02C682901D93}"/>
              </a:ext>
            </a:extLst>
          </p:cNvPr>
          <p:cNvSpPr>
            <a:spLocks noChangeArrowheads="1"/>
          </p:cNvSpPr>
          <p:nvPr/>
        </p:nvSpPr>
        <p:spPr bwMode="auto">
          <a:xfrm>
            <a:off x="3032125" y="2346325"/>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88" name="Oval 42">
            <a:extLst>
              <a:ext uri="{FF2B5EF4-FFF2-40B4-BE49-F238E27FC236}">
                <a16:creationId xmlns:a16="http://schemas.microsoft.com/office/drawing/2014/main" id="{F2AF8C1C-ED81-43F9-8E19-B59F29C5BD27}"/>
              </a:ext>
            </a:extLst>
          </p:cNvPr>
          <p:cNvSpPr>
            <a:spLocks noChangeArrowheads="1"/>
          </p:cNvSpPr>
          <p:nvPr/>
        </p:nvSpPr>
        <p:spPr bwMode="auto">
          <a:xfrm>
            <a:off x="3413125" y="2933700"/>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89" name="Oval 43">
            <a:extLst>
              <a:ext uri="{FF2B5EF4-FFF2-40B4-BE49-F238E27FC236}">
                <a16:creationId xmlns:a16="http://schemas.microsoft.com/office/drawing/2014/main" id="{C88BF55F-32C1-4D81-B314-0690677B6B6D}"/>
              </a:ext>
            </a:extLst>
          </p:cNvPr>
          <p:cNvSpPr>
            <a:spLocks noChangeArrowheads="1"/>
          </p:cNvSpPr>
          <p:nvPr/>
        </p:nvSpPr>
        <p:spPr bwMode="auto">
          <a:xfrm>
            <a:off x="4130675" y="3559175"/>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0" name="Oval 44">
            <a:extLst>
              <a:ext uri="{FF2B5EF4-FFF2-40B4-BE49-F238E27FC236}">
                <a16:creationId xmlns:a16="http://schemas.microsoft.com/office/drawing/2014/main" id="{12F2F8FD-14DD-42E9-B107-E090BE990094}"/>
              </a:ext>
            </a:extLst>
          </p:cNvPr>
          <p:cNvSpPr>
            <a:spLocks noChangeArrowheads="1"/>
          </p:cNvSpPr>
          <p:nvPr/>
        </p:nvSpPr>
        <p:spPr bwMode="auto">
          <a:xfrm>
            <a:off x="5029200" y="4171950"/>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1" name="Oval 45">
            <a:extLst>
              <a:ext uri="{FF2B5EF4-FFF2-40B4-BE49-F238E27FC236}">
                <a16:creationId xmlns:a16="http://schemas.microsoft.com/office/drawing/2014/main" id="{42AD0922-E8FC-4AF1-AD22-EAAB68AEAA57}"/>
              </a:ext>
            </a:extLst>
          </p:cNvPr>
          <p:cNvSpPr>
            <a:spLocks noChangeArrowheads="1"/>
          </p:cNvSpPr>
          <p:nvPr/>
        </p:nvSpPr>
        <p:spPr bwMode="auto">
          <a:xfrm>
            <a:off x="6146800" y="4792663"/>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2" name="AutoShape 46">
            <a:extLst>
              <a:ext uri="{FF2B5EF4-FFF2-40B4-BE49-F238E27FC236}">
                <a16:creationId xmlns:a16="http://schemas.microsoft.com/office/drawing/2014/main" id="{4DE07E38-0B2D-46F8-B6F7-A1E5AB395AB7}"/>
              </a:ext>
            </a:extLst>
          </p:cNvPr>
          <p:cNvSpPr>
            <a:spLocks noChangeArrowheads="1"/>
          </p:cNvSpPr>
          <p:nvPr/>
        </p:nvSpPr>
        <p:spPr bwMode="auto">
          <a:xfrm>
            <a:off x="3534727" y="2700338"/>
            <a:ext cx="215900" cy="298450"/>
          </a:xfrm>
          <a:prstGeom prst="rightArrow">
            <a:avLst>
              <a:gd name="adj1" fmla="val 50000"/>
              <a:gd name="adj2" fmla="val 2500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3" name="AutoShape 47">
            <a:extLst>
              <a:ext uri="{FF2B5EF4-FFF2-40B4-BE49-F238E27FC236}">
                <a16:creationId xmlns:a16="http://schemas.microsoft.com/office/drawing/2014/main" id="{D2A0CABE-037C-4922-B60E-DE24870B403E}"/>
              </a:ext>
            </a:extLst>
          </p:cNvPr>
          <p:cNvSpPr>
            <a:spLocks noChangeArrowheads="1"/>
          </p:cNvSpPr>
          <p:nvPr/>
        </p:nvSpPr>
        <p:spPr bwMode="auto">
          <a:xfrm>
            <a:off x="4980939" y="3859213"/>
            <a:ext cx="215900" cy="298450"/>
          </a:xfrm>
          <a:prstGeom prst="rightArrow">
            <a:avLst>
              <a:gd name="adj1" fmla="val 50000"/>
              <a:gd name="adj2" fmla="val 2500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4" name="AutoShape 48">
            <a:extLst>
              <a:ext uri="{FF2B5EF4-FFF2-40B4-BE49-F238E27FC236}">
                <a16:creationId xmlns:a16="http://schemas.microsoft.com/office/drawing/2014/main" id="{0DDD3331-6281-48C8-8B4D-AD39C335547C}"/>
              </a:ext>
            </a:extLst>
          </p:cNvPr>
          <p:cNvSpPr>
            <a:spLocks noChangeArrowheads="1"/>
          </p:cNvSpPr>
          <p:nvPr/>
        </p:nvSpPr>
        <p:spPr bwMode="auto">
          <a:xfrm flipH="1">
            <a:off x="3593464" y="3316288"/>
            <a:ext cx="215900" cy="298450"/>
          </a:xfrm>
          <a:prstGeom prst="rightArrow">
            <a:avLst>
              <a:gd name="adj1" fmla="val 50000"/>
              <a:gd name="adj2" fmla="val 2500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5" name="AutoShape 49">
            <a:extLst>
              <a:ext uri="{FF2B5EF4-FFF2-40B4-BE49-F238E27FC236}">
                <a16:creationId xmlns:a16="http://schemas.microsoft.com/office/drawing/2014/main" id="{6EC3ED97-9699-4441-BEA7-FD4A2B7F2911}"/>
              </a:ext>
            </a:extLst>
          </p:cNvPr>
          <p:cNvSpPr>
            <a:spLocks noChangeArrowheads="1"/>
          </p:cNvSpPr>
          <p:nvPr/>
        </p:nvSpPr>
        <p:spPr bwMode="auto">
          <a:xfrm flipH="1">
            <a:off x="5144452" y="4413250"/>
            <a:ext cx="215900" cy="298450"/>
          </a:xfrm>
          <a:prstGeom prst="rightArrow">
            <a:avLst>
              <a:gd name="adj1" fmla="val 50000"/>
              <a:gd name="adj2" fmla="val 2500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15391" name="Text Box 50">
            <a:extLst>
              <a:ext uri="{FF2B5EF4-FFF2-40B4-BE49-F238E27FC236}">
                <a16:creationId xmlns:a16="http://schemas.microsoft.com/office/drawing/2014/main" id="{B62724B4-7958-4025-839B-2EEBE9A7F64D}"/>
              </a:ext>
            </a:extLst>
          </p:cNvPr>
          <p:cNvSpPr txBox="1">
            <a:spLocks noChangeArrowheads="1"/>
          </p:cNvSpPr>
          <p:nvPr/>
        </p:nvSpPr>
        <p:spPr bwMode="auto">
          <a:xfrm>
            <a:off x="2209800" y="1516063"/>
            <a:ext cx="319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a:t>
            </a:r>
          </a:p>
        </p:txBody>
      </p:sp>
      <p:sp>
        <p:nvSpPr>
          <p:cNvPr id="15392" name="Text Box 51">
            <a:extLst>
              <a:ext uri="{FF2B5EF4-FFF2-40B4-BE49-F238E27FC236}">
                <a16:creationId xmlns:a16="http://schemas.microsoft.com/office/drawing/2014/main" id="{917799BD-89D0-48E9-9081-3CBE7044B6BE}"/>
              </a:ext>
            </a:extLst>
          </p:cNvPr>
          <p:cNvSpPr txBox="1">
            <a:spLocks noChangeArrowheads="1"/>
          </p:cNvSpPr>
          <p:nvPr/>
        </p:nvSpPr>
        <p:spPr bwMode="auto">
          <a:xfrm>
            <a:off x="7010400" y="5410200"/>
            <a:ext cx="342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a:t>
            </a:r>
          </a:p>
        </p:txBody>
      </p:sp>
      <p:sp>
        <p:nvSpPr>
          <p:cNvPr id="15393" name="Text Box 52">
            <a:extLst>
              <a:ext uri="{FF2B5EF4-FFF2-40B4-BE49-F238E27FC236}">
                <a16:creationId xmlns:a16="http://schemas.microsoft.com/office/drawing/2014/main" id="{89C0DC6B-EB22-46F8-93E3-EA090D2738E4}"/>
              </a:ext>
            </a:extLst>
          </p:cNvPr>
          <p:cNvSpPr txBox="1">
            <a:spLocks noChangeArrowheads="1"/>
          </p:cNvSpPr>
          <p:nvPr/>
        </p:nvSpPr>
        <p:spPr bwMode="auto">
          <a:xfrm>
            <a:off x="6238875" y="4826000"/>
            <a:ext cx="4079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1</a:t>
            </a:r>
          </a:p>
        </p:txBody>
      </p:sp>
      <p:sp>
        <p:nvSpPr>
          <p:cNvPr id="15394" name="Text Box 53">
            <a:extLst>
              <a:ext uri="{FF2B5EF4-FFF2-40B4-BE49-F238E27FC236}">
                <a16:creationId xmlns:a16="http://schemas.microsoft.com/office/drawing/2014/main" id="{4F6E2AEA-D6CC-4ECE-81F1-BF41BB31EE38}"/>
              </a:ext>
            </a:extLst>
          </p:cNvPr>
          <p:cNvSpPr txBox="1">
            <a:spLocks noChangeArrowheads="1"/>
          </p:cNvSpPr>
          <p:nvPr/>
        </p:nvSpPr>
        <p:spPr bwMode="auto">
          <a:xfrm>
            <a:off x="3048000" y="5562600"/>
            <a:ext cx="40687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b="1"/>
              <a:t>2        4        6       8     10    12     14    16    18</a:t>
            </a:r>
          </a:p>
        </p:txBody>
      </p:sp>
      <p:sp>
        <p:nvSpPr>
          <p:cNvPr id="100" name="Text Box 54">
            <a:extLst>
              <a:ext uri="{FF2B5EF4-FFF2-40B4-BE49-F238E27FC236}">
                <a16:creationId xmlns:a16="http://schemas.microsoft.com/office/drawing/2014/main" id="{938AE6B2-34D5-44C0-A9EA-1B8354E0FDDE}"/>
              </a:ext>
            </a:extLst>
          </p:cNvPr>
          <p:cNvSpPr txBox="1">
            <a:spLocks noChangeArrowheads="1"/>
          </p:cNvSpPr>
          <p:nvPr/>
        </p:nvSpPr>
        <p:spPr bwMode="auto">
          <a:xfrm>
            <a:off x="397827" y="906463"/>
            <a:ext cx="7036963" cy="584776"/>
          </a:xfrm>
          <a:prstGeom prst="rect">
            <a:avLst/>
          </a:prstGeom>
          <a:noFill/>
          <a:ln w="9525">
            <a:noFill/>
            <a:miter lim="800000"/>
            <a:headEnd/>
            <a:tailEnd/>
          </a:ln>
        </p:spPr>
        <p:txBody>
          <a:bodyPr wrap="none">
            <a:spAutoFit/>
          </a:bodyPr>
          <a:lstStyle/>
          <a:p>
            <a:pPr eaLnBrk="1" hangingPunct="1">
              <a:defRPr/>
            </a:pPr>
            <a:r>
              <a:rPr lang="en-US" sz="3200" b="1" i="1" dirty="0">
                <a:noFill/>
                <a:latin typeface="Arial" pitchFamily="23" charset="0"/>
              </a:rPr>
              <a:t>Demand Can Increase or Decrease</a:t>
            </a:r>
          </a:p>
        </p:txBody>
      </p:sp>
      <p:sp>
        <p:nvSpPr>
          <p:cNvPr id="101" name="Text Box 55">
            <a:extLst>
              <a:ext uri="{FF2B5EF4-FFF2-40B4-BE49-F238E27FC236}">
                <a16:creationId xmlns:a16="http://schemas.microsoft.com/office/drawing/2014/main" id="{4BA5159C-3494-4E8E-B210-482DEA8EA67B}"/>
              </a:ext>
            </a:extLst>
          </p:cNvPr>
          <p:cNvSpPr txBox="1">
            <a:spLocks noChangeArrowheads="1"/>
          </p:cNvSpPr>
          <p:nvPr/>
        </p:nvSpPr>
        <p:spPr bwMode="auto">
          <a:xfrm>
            <a:off x="4366577" y="2717800"/>
            <a:ext cx="2420031" cy="369332"/>
          </a:xfrm>
          <a:prstGeom prst="rect">
            <a:avLst/>
          </a:prstGeom>
          <a:noFill/>
          <a:ln w="9525">
            <a:noFill/>
            <a:miter lim="800000"/>
            <a:headEnd/>
            <a:tailEnd/>
          </a:ln>
        </p:spPr>
        <p:txBody>
          <a:bodyPr wrap="none">
            <a:spAutoFit/>
          </a:bodyPr>
          <a:lstStyle/>
          <a:p>
            <a:pPr eaLnBrk="1" hangingPunct="1">
              <a:defRPr/>
            </a:pPr>
            <a:r>
              <a:rPr lang="en-US" b="1" i="1" dirty="0">
                <a:ln w="6350" cap="flat" cmpd="sng" algn="ctr">
                  <a:noFill/>
                  <a:prstDash val="solid"/>
                  <a:round/>
                  <a:headEnd type="none" w="med" len="med"/>
                  <a:tailEnd type="none" w="med" len="med"/>
                </a:ln>
                <a:noFill/>
                <a:latin typeface="Arial" pitchFamily="23" charset="0"/>
              </a:rPr>
              <a:t>Increase in Demand</a:t>
            </a:r>
          </a:p>
        </p:txBody>
      </p:sp>
      <p:sp>
        <p:nvSpPr>
          <p:cNvPr id="102" name="Text Box 56">
            <a:extLst>
              <a:ext uri="{FF2B5EF4-FFF2-40B4-BE49-F238E27FC236}">
                <a16:creationId xmlns:a16="http://schemas.microsoft.com/office/drawing/2014/main" id="{A9FCFFCE-882E-424E-B1F2-236006F13DB8}"/>
              </a:ext>
            </a:extLst>
          </p:cNvPr>
          <p:cNvSpPr txBox="1">
            <a:spLocks noChangeArrowheads="1"/>
          </p:cNvSpPr>
          <p:nvPr/>
        </p:nvSpPr>
        <p:spPr bwMode="auto">
          <a:xfrm>
            <a:off x="2683827" y="4862513"/>
            <a:ext cx="2509975" cy="369332"/>
          </a:xfrm>
          <a:prstGeom prst="rect">
            <a:avLst/>
          </a:prstGeom>
          <a:noFill/>
          <a:ln w="9525">
            <a:noFill/>
            <a:miter lim="800000"/>
            <a:headEnd/>
            <a:tailEnd/>
          </a:ln>
        </p:spPr>
        <p:txBody>
          <a:bodyPr wrap="none">
            <a:spAutoFit/>
          </a:bodyPr>
          <a:lstStyle/>
          <a:p>
            <a:pPr eaLnBrk="1" hangingPunct="1">
              <a:defRPr/>
            </a:pPr>
            <a:r>
              <a:rPr lang="en-US" b="1" i="1" dirty="0">
                <a:noFill/>
                <a:latin typeface="Arial" pitchFamily="23" charset="0"/>
              </a:rPr>
              <a:t>Decrease in Demand</a:t>
            </a:r>
          </a:p>
        </p:txBody>
      </p:sp>
      <p:sp>
        <p:nvSpPr>
          <p:cNvPr id="103" name="Text Box 57">
            <a:extLst>
              <a:ext uri="{FF2B5EF4-FFF2-40B4-BE49-F238E27FC236}">
                <a16:creationId xmlns:a16="http://schemas.microsoft.com/office/drawing/2014/main" id="{33C51F97-D362-40E2-B1FD-3FDF2A018658}"/>
              </a:ext>
            </a:extLst>
          </p:cNvPr>
          <p:cNvSpPr txBox="1">
            <a:spLocks noChangeArrowheads="1"/>
          </p:cNvSpPr>
          <p:nvPr/>
        </p:nvSpPr>
        <p:spPr bwMode="auto">
          <a:xfrm>
            <a:off x="6467475" y="4264025"/>
            <a:ext cx="4079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2</a:t>
            </a:r>
          </a:p>
        </p:txBody>
      </p:sp>
      <p:sp>
        <p:nvSpPr>
          <p:cNvPr id="104" name="Text Box 58">
            <a:extLst>
              <a:ext uri="{FF2B5EF4-FFF2-40B4-BE49-F238E27FC236}">
                <a16:creationId xmlns:a16="http://schemas.microsoft.com/office/drawing/2014/main" id="{90275640-14E5-4255-B068-52C98D24FAF2}"/>
              </a:ext>
            </a:extLst>
          </p:cNvPr>
          <p:cNvSpPr txBox="1">
            <a:spLocks noChangeArrowheads="1"/>
          </p:cNvSpPr>
          <p:nvPr/>
        </p:nvSpPr>
        <p:spPr bwMode="auto">
          <a:xfrm>
            <a:off x="5535613" y="5149850"/>
            <a:ext cx="4079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3</a:t>
            </a:r>
          </a:p>
        </p:txBody>
      </p:sp>
      <p:sp>
        <p:nvSpPr>
          <p:cNvPr id="15400" name="Text Box 11">
            <a:extLst>
              <a:ext uri="{FF2B5EF4-FFF2-40B4-BE49-F238E27FC236}">
                <a16:creationId xmlns:a16="http://schemas.microsoft.com/office/drawing/2014/main" id="{9CC0F7A9-DC18-4726-822B-1F9BEDFB2CDF}"/>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BD1B925D-3C27-4FBE-B658-5EF87F94F9C4}" type="slidenum">
              <a:rPr lang="en-US" altLang="cs-CZ" sz="1400">
                <a:solidFill>
                  <a:schemeClr val="bg1"/>
                </a:solidFill>
                <a:cs typeface="Arial" panose="020B0604020202020204" pitchFamily="34" charset="0"/>
              </a:rPr>
              <a:pPr eaLnBrk="1" hangingPunct="1">
                <a:spcBef>
                  <a:spcPct val="0"/>
                </a:spcBef>
                <a:buFontTx/>
                <a:buNone/>
              </a:pPr>
              <a:t>7</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CF80EE5B-F705-41C5-9A75-52FA8E4665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12138"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wipe(left)">
                                      <p:cBhvr>
                                        <p:cTn id="7" dur="500"/>
                                        <p:tgtEl>
                                          <p:spTgt spid="1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85"/>
                                        </p:tgtEl>
                                        <p:attrNameLst>
                                          <p:attrName>style.visibility</p:attrName>
                                        </p:attrNameLst>
                                      </p:cBhvr>
                                      <p:to>
                                        <p:strVal val="visible"/>
                                      </p:to>
                                    </p:set>
                                  </p:childTnLst>
                                </p:cTn>
                              </p:par>
                            </p:childTnLst>
                          </p:cTn>
                        </p:par>
                        <p:par>
                          <p:cTn id="12" fill="hold" nodeType="afterGroup">
                            <p:stCondLst>
                              <p:cond delay="0"/>
                            </p:stCondLst>
                            <p:childTnLst>
                              <p:par>
                                <p:cTn id="13" presetID="22" presetClass="entr" presetSubtype="8" fill="hold" nodeType="afterEffect">
                                  <p:stCondLst>
                                    <p:cond delay="0"/>
                                  </p:stCondLst>
                                  <p:childTnLst>
                                    <p:set>
                                      <p:cBhvr>
                                        <p:cTn id="14" dur="1" fill="hold">
                                          <p:stCondLst>
                                            <p:cond delay="0"/>
                                          </p:stCondLst>
                                        </p:cTn>
                                        <p:tgtEl>
                                          <p:spTgt spid="92"/>
                                        </p:tgtEl>
                                        <p:attrNameLst>
                                          <p:attrName>style.visibility</p:attrName>
                                        </p:attrNameLst>
                                      </p:cBhvr>
                                      <p:to>
                                        <p:strVal val="visible"/>
                                      </p:to>
                                    </p:set>
                                    <p:animEffect transition="in" filter="wipe(left)">
                                      <p:cBhvr>
                                        <p:cTn id="15" dur="500"/>
                                        <p:tgtEl>
                                          <p:spTgt spid="92"/>
                                        </p:tgtEl>
                                      </p:cBhvr>
                                    </p:animEffect>
                                  </p:childTnLst>
                                </p:cTn>
                              </p:par>
                              <p:par>
                                <p:cTn id="16" presetID="22" presetClass="entr" presetSubtype="8" fill="hold" nodeType="withEffect">
                                  <p:stCondLst>
                                    <p:cond delay="0"/>
                                  </p:stCondLst>
                                  <p:childTnLst>
                                    <p:set>
                                      <p:cBhvr>
                                        <p:cTn id="17" dur="1" fill="hold">
                                          <p:stCondLst>
                                            <p:cond delay="0"/>
                                          </p:stCondLst>
                                        </p:cTn>
                                        <p:tgtEl>
                                          <p:spTgt spid="93"/>
                                        </p:tgtEl>
                                        <p:attrNameLst>
                                          <p:attrName>style.visibility</p:attrName>
                                        </p:attrNameLst>
                                      </p:cBhvr>
                                      <p:to>
                                        <p:strVal val="visible"/>
                                      </p:to>
                                    </p:set>
                                    <p:animEffect transition="in" filter="wipe(left)">
                                      <p:cBhvr>
                                        <p:cTn id="18" dur="500"/>
                                        <p:tgtEl>
                                          <p:spTgt spid="93"/>
                                        </p:tgtEl>
                                      </p:cBhvr>
                                    </p:animEffect>
                                  </p:childTnLst>
                                </p:cTn>
                              </p:par>
                            </p:childTnLst>
                          </p:cTn>
                        </p:par>
                        <p:par>
                          <p:cTn id="19" fill="hold" nodeType="afterGroup">
                            <p:stCondLst>
                              <p:cond delay="500"/>
                            </p:stCondLst>
                            <p:childTnLst>
                              <p:par>
                                <p:cTn id="20" presetID="63" presetClass="path" presetSubtype="0" accel="50000" decel="50000" fill="hold" nodeType="afterEffect">
                                  <p:stCondLst>
                                    <p:cond delay="0"/>
                                  </p:stCondLst>
                                  <p:childTnLst>
                                    <p:animMotion origin="layout" path="M 2.5E-6 3.53921E-7 L 0.04878 -0.03285 " pathEditMode="relative" rAng="0" ptsTypes="AA">
                                      <p:cBhvr>
                                        <p:cTn id="21" dur="2000" fill="hold"/>
                                        <p:tgtEl>
                                          <p:spTgt spid="85"/>
                                        </p:tgtEl>
                                        <p:attrNameLst>
                                          <p:attrName>ppt_x</p:attrName>
                                          <p:attrName>ppt_y</p:attrName>
                                        </p:attrNameLst>
                                      </p:cBhvr>
                                      <p:rCtr x="2431" y="-1642"/>
                                    </p:animMotion>
                                  </p:childTnLst>
                                </p:cTn>
                              </p:par>
                            </p:childTnLst>
                          </p:cTn>
                        </p:par>
                        <p:par>
                          <p:cTn id="22" fill="hold" nodeType="afterGroup">
                            <p:stCondLst>
                              <p:cond delay="2500"/>
                            </p:stCondLst>
                            <p:childTnLst>
                              <p:par>
                                <p:cTn id="23" presetID="1" presetClass="entr" presetSubtype="0" fill="hold" grpId="0" nodeType="afterEffect">
                                  <p:stCondLst>
                                    <p:cond delay="0"/>
                                  </p:stCondLst>
                                  <p:childTnLst>
                                    <p:set>
                                      <p:cBhvr>
                                        <p:cTn id="24" dur="1" fill="hold">
                                          <p:stCondLst>
                                            <p:cond delay="0"/>
                                          </p:stCondLst>
                                        </p:cTn>
                                        <p:tgtEl>
                                          <p:spTgt spid="103"/>
                                        </p:tgtEl>
                                        <p:attrNameLst>
                                          <p:attrName>style.visibility</p:attrName>
                                        </p:attrNameLst>
                                      </p:cBhvr>
                                      <p:to>
                                        <p:strVal val="visible"/>
                                      </p:to>
                                    </p:set>
                                  </p:childTnLst>
                                </p:cTn>
                              </p:par>
                            </p:childTnLst>
                          </p:cTn>
                        </p:par>
                        <p:par>
                          <p:cTn id="25" fill="hold" nodeType="afterGroup">
                            <p:stCondLst>
                              <p:cond delay="2500"/>
                            </p:stCondLst>
                            <p:childTnLst>
                              <p:par>
                                <p:cTn id="26" presetID="22" presetClass="entr" presetSubtype="8" fill="hold" nodeType="afterEffect">
                                  <p:stCondLst>
                                    <p:cond delay="0"/>
                                  </p:stCondLst>
                                  <p:childTnLst>
                                    <p:set>
                                      <p:cBhvr>
                                        <p:cTn id="27" dur="1" fill="hold">
                                          <p:stCondLst>
                                            <p:cond delay="0"/>
                                          </p:stCondLst>
                                        </p:cTn>
                                        <p:tgtEl>
                                          <p:spTgt spid="101"/>
                                        </p:tgtEl>
                                        <p:attrNameLst>
                                          <p:attrName>style.visibility</p:attrName>
                                        </p:attrNameLst>
                                      </p:cBhvr>
                                      <p:to>
                                        <p:strVal val="visible"/>
                                      </p:to>
                                    </p:set>
                                    <p:animEffect transition="in" filter="wipe(left)">
                                      <p:cBhvr>
                                        <p:cTn id="28" dur="500"/>
                                        <p:tgtEl>
                                          <p:spTgt spid="10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86"/>
                                        </p:tgtEl>
                                        <p:attrNameLst>
                                          <p:attrName>style.visibility</p:attrName>
                                        </p:attrNameLst>
                                      </p:cBhvr>
                                      <p:to>
                                        <p:strVal val="visible"/>
                                      </p:to>
                                    </p:set>
                                  </p:childTnLst>
                                </p:cTn>
                              </p:par>
                            </p:childTnLst>
                          </p:cTn>
                        </p:par>
                        <p:par>
                          <p:cTn id="33" fill="hold" nodeType="afterGroup">
                            <p:stCondLst>
                              <p:cond delay="0"/>
                            </p:stCondLst>
                            <p:childTnLst>
                              <p:par>
                                <p:cTn id="34" presetID="22" presetClass="entr" presetSubtype="2" fill="hold" nodeType="afterEffect">
                                  <p:stCondLst>
                                    <p:cond delay="0"/>
                                  </p:stCondLst>
                                  <p:childTnLst>
                                    <p:set>
                                      <p:cBhvr>
                                        <p:cTn id="35" dur="1" fill="hold">
                                          <p:stCondLst>
                                            <p:cond delay="0"/>
                                          </p:stCondLst>
                                        </p:cTn>
                                        <p:tgtEl>
                                          <p:spTgt spid="94"/>
                                        </p:tgtEl>
                                        <p:attrNameLst>
                                          <p:attrName>style.visibility</p:attrName>
                                        </p:attrNameLst>
                                      </p:cBhvr>
                                      <p:to>
                                        <p:strVal val="visible"/>
                                      </p:to>
                                    </p:set>
                                    <p:animEffect transition="in" filter="wipe(right)">
                                      <p:cBhvr>
                                        <p:cTn id="36" dur="500"/>
                                        <p:tgtEl>
                                          <p:spTgt spid="94"/>
                                        </p:tgtEl>
                                      </p:cBhvr>
                                    </p:animEffect>
                                  </p:childTnLst>
                                </p:cTn>
                              </p:par>
                              <p:par>
                                <p:cTn id="37" presetID="22" presetClass="entr" presetSubtype="2" fill="hold" nodeType="withEffect">
                                  <p:stCondLst>
                                    <p:cond delay="0"/>
                                  </p:stCondLst>
                                  <p:childTnLst>
                                    <p:set>
                                      <p:cBhvr>
                                        <p:cTn id="38" dur="1" fill="hold">
                                          <p:stCondLst>
                                            <p:cond delay="0"/>
                                          </p:stCondLst>
                                        </p:cTn>
                                        <p:tgtEl>
                                          <p:spTgt spid="95"/>
                                        </p:tgtEl>
                                        <p:attrNameLst>
                                          <p:attrName>style.visibility</p:attrName>
                                        </p:attrNameLst>
                                      </p:cBhvr>
                                      <p:to>
                                        <p:strVal val="visible"/>
                                      </p:to>
                                    </p:set>
                                    <p:animEffect transition="in" filter="wipe(right)">
                                      <p:cBhvr>
                                        <p:cTn id="39" dur="500"/>
                                        <p:tgtEl>
                                          <p:spTgt spid="95"/>
                                        </p:tgtEl>
                                      </p:cBhvr>
                                    </p:animEffect>
                                  </p:childTnLst>
                                </p:cTn>
                              </p:par>
                            </p:childTnLst>
                          </p:cTn>
                        </p:par>
                        <p:par>
                          <p:cTn id="40" fill="hold" nodeType="afterGroup">
                            <p:stCondLst>
                              <p:cond delay="500"/>
                            </p:stCondLst>
                            <p:childTnLst>
                              <p:par>
                                <p:cTn id="41" presetID="35" presetClass="path" presetSubtype="0" accel="50000" decel="50000" fill="hold" nodeType="afterEffect">
                                  <p:stCondLst>
                                    <p:cond delay="0"/>
                                  </p:stCondLst>
                                  <p:childTnLst>
                                    <p:animMotion origin="layout" path="M 2.5E-6 3.53921E-7 L -0.04202 0.04372 " pathEditMode="relative" rAng="0" ptsTypes="AA">
                                      <p:cBhvr>
                                        <p:cTn id="42" dur="2000" fill="hold"/>
                                        <p:tgtEl>
                                          <p:spTgt spid="86"/>
                                        </p:tgtEl>
                                        <p:attrNameLst>
                                          <p:attrName>ppt_x</p:attrName>
                                          <p:attrName>ppt_y</p:attrName>
                                        </p:attrNameLst>
                                      </p:cBhvr>
                                      <p:rCtr x="-2101" y="2174"/>
                                    </p:animMotion>
                                  </p:childTnLst>
                                </p:cTn>
                              </p:par>
                            </p:childTnLst>
                          </p:cTn>
                        </p:par>
                        <p:par>
                          <p:cTn id="43" fill="hold" nodeType="afterGroup">
                            <p:stCondLst>
                              <p:cond delay="2500"/>
                            </p:stCondLst>
                            <p:childTnLst>
                              <p:par>
                                <p:cTn id="44" presetID="1" presetClass="entr" presetSubtype="0" fill="hold" grpId="0" nodeType="afterEffect">
                                  <p:stCondLst>
                                    <p:cond delay="0"/>
                                  </p:stCondLst>
                                  <p:childTnLst>
                                    <p:set>
                                      <p:cBhvr>
                                        <p:cTn id="45" dur="1" fill="hold">
                                          <p:stCondLst>
                                            <p:cond delay="0"/>
                                          </p:stCondLst>
                                        </p:cTn>
                                        <p:tgtEl>
                                          <p:spTgt spid="104"/>
                                        </p:tgtEl>
                                        <p:attrNameLst>
                                          <p:attrName>style.visibility</p:attrName>
                                        </p:attrNameLst>
                                      </p:cBhvr>
                                      <p:to>
                                        <p:strVal val="visible"/>
                                      </p:to>
                                    </p:set>
                                  </p:childTnLst>
                                </p:cTn>
                              </p:par>
                            </p:childTnLst>
                          </p:cTn>
                        </p:par>
                        <p:par>
                          <p:cTn id="46" fill="hold" nodeType="afterGroup">
                            <p:stCondLst>
                              <p:cond delay="2500"/>
                            </p:stCondLst>
                            <p:childTnLst>
                              <p:par>
                                <p:cTn id="47" presetID="22" presetClass="entr" presetSubtype="8" fill="hold" nodeType="afterEffect">
                                  <p:stCondLst>
                                    <p:cond delay="0"/>
                                  </p:stCondLst>
                                  <p:childTnLst>
                                    <p:set>
                                      <p:cBhvr>
                                        <p:cTn id="48" dur="1" fill="hold">
                                          <p:stCondLst>
                                            <p:cond delay="0"/>
                                          </p:stCondLst>
                                        </p:cTn>
                                        <p:tgtEl>
                                          <p:spTgt spid="102"/>
                                        </p:tgtEl>
                                        <p:attrNameLst>
                                          <p:attrName>style.visibility</p:attrName>
                                        </p:attrNameLst>
                                      </p:cBhvr>
                                      <p:to>
                                        <p:strVal val="visible"/>
                                      </p:to>
                                    </p:set>
                                    <p:animEffect transition="in" filter="wipe(left)">
                                      <p:cBhvr>
                                        <p:cTn id="49" dur="500"/>
                                        <p:tgtEl>
                                          <p:spTgt spid="102"/>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mediacall" presetSubtype="0" fill="hold" nodeType="clickEffect">
                                  <p:stCondLst>
                                    <p:cond delay="0"/>
                                  </p:stCondLst>
                                  <p:childTnLst>
                                    <p:cmd type="call" cmd="playFrom(0.0)">
                                      <p:cBhvr>
                                        <p:cTn id="53" dur="4025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3"/>
                </p:tgtEl>
              </p:cMediaNode>
            </p:audio>
          </p:childTnLst>
        </p:cTn>
      </p:par>
    </p:tnLst>
    <p:bldLst>
      <p:bldP spid="103" grpId="0"/>
      <p:bldP spid="10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a:extLst>
              <a:ext uri="{FF2B5EF4-FFF2-40B4-BE49-F238E27FC236}">
                <a16:creationId xmlns:a16="http://schemas.microsoft.com/office/drawing/2014/main" id="{D1F92A77-FB0D-4AF4-8F82-E62C585AEEC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7411" name="Rectangle 2">
            <a:extLst>
              <a:ext uri="{FF2B5EF4-FFF2-40B4-BE49-F238E27FC236}">
                <a16:creationId xmlns:a16="http://schemas.microsoft.com/office/drawing/2014/main" id="{D9857265-99E3-4AF3-B6F2-C1AAE45B229F}"/>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Changes in Demand</a:t>
            </a:r>
          </a:p>
        </p:txBody>
      </p:sp>
      <p:sp>
        <p:nvSpPr>
          <p:cNvPr id="17412" name="Rectangle 4">
            <a:extLst>
              <a:ext uri="{FF2B5EF4-FFF2-40B4-BE49-F238E27FC236}">
                <a16:creationId xmlns:a16="http://schemas.microsoft.com/office/drawing/2014/main" id="{19C1E790-AAA6-4D08-9698-20405974FF5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7413" name="Rectangle 6">
            <a:extLst>
              <a:ext uri="{FF2B5EF4-FFF2-40B4-BE49-F238E27FC236}">
                <a16:creationId xmlns:a16="http://schemas.microsoft.com/office/drawing/2014/main" id="{8D95B16A-E2D1-4EFC-8E88-8BA968AA190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grpSp>
        <p:nvGrpSpPr>
          <p:cNvPr id="17414" name="Group 3">
            <a:extLst>
              <a:ext uri="{FF2B5EF4-FFF2-40B4-BE49-F238E27FC236}">
                <a16:creationId xmlns:a16="http://schemas.microsoft.com/office/drawing/2014/main" id="{16278B5A-062E-4480-BC14-BF5169E0C916}"/>
              </a:ext>
            </a:extLst>
          </p:cNvPr>
          <p:cNvGrpSpPr>
            <a:grpSpLocks/>
          </p:cNvGrpSpPr>
          <p:nvPr/>
        </p:nvGrpSpPr>
        <p:grpSpPr bwMode="auto">
          <a:xfrm>
            <a:off x="2640013" y="1889125"/>
            <a:ext cx="4343400" cy="3709988"/>
            <a:chOff x="1914" y="1044"/>
            <a:chExt cx="3091" cy="2640"/>
          </a:xfrm>
        </p:grpSpPr>
        <p:grpSp>
          <p:nvGrpSpPr>
            <p:cNvPr id="17455" name="Group 4">
              <a:extLst>
                <a:ext uri="{FF2B5EF4-FFF2-40B4-BE49-F238E27FC236}">
                  <a16:creationId xmlns:a16="http://schemas.microsoft.com/office/drawing/2014/main" id="{2E2F8B4E-07BF-45C3-A7DA-0F142893D74A}"/>
                </a:ext>
              </a:extLst>
            </p:cNvPr>
            <p:cNvGrpSpPr>
              <a:grpSpLocks/>
            </p:cNvGrpSpPr>
            <p:nvPr/>
          </p:nvGrpSpPr>
          <p:grpSpPr bwMode="auto">
            <a:xfrm>
              <a:off x="1914" y="1055"/>
              <a:ext cx="3091" cy="2621"/>
              <a:chOff x="1950" y="1055"/>
              <a:chExt cx="3091" cy="2621"/>
            </a:xfrm>
          </p:grpSpPr>
          <p:grpSp>
            <p:nvGrpSpPr>
              <p:cNvPr id="17459" name="Group 5">
                <a:extLst>
                  <a:ext uri="{FF2B5EF4-FFF2-40B4-BE49-F238E27FC236}">
                    <a16:creationId xmlns:a16="http://schemas.microsoft.com/office/drawing/2014/main" id="{16288BFA-C729-402A-94A4-6E5AA0696559}"/>
                  </a:ext>
                </a:extLst>
              </p:cNvPr>
              <p:cNvGrpSpPr>
                <a:grpSpLocks/>
              </p:cNvGrpSpPr>
              <p:nvPr/>
            </p:nvGrpSpPr>
            <p:grpSpPr bwMode="auto">
              <a:xfrm>
                <a:off x="1950" y="1061"/>
                <a:ext cx="3091" cy="2171"/>
                <a:chOff x="2589" y="1139"/>
                <a:chExt cx="2950" cy="2171"/>
              </a:xfrm>
            </p:grpSpPr>
            <p:sp>
              <p:nvSpPr>
                <p:cNvPr id="17470" name="Line 6">
                  <a:extLst>
                    <a:ext uri="{FF2B5EF4-FFF2-40B4-BE49-F238E27FC236}">
                      <a16:creationId xmlns:a16="http://schemas.microsoft.com/office/drawing/2014/main" id="{4D2BD510-FCE2-4D2F-93AA-C4E9BC7ACB38}"/>
                    </a:ext>
                  </a:extLst>
                </p:cNvPr>
                <p:cNvSpPr>
                  <a:spLocks noChangeShapeType="1"/>
                </p:cNvSpPr>
                <p:nvPr/>
              </p:nvSpPr>
              <p:spPr bwMode="auto">
                <a:xfrm>
                  <a:off x="2589" y="1139"/>
                  <a:ext cx="2950" cy="0"/>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71" name="Line 7">
                  <a:extLst>
                    <a:ext uri="{FF2B5EF4-FFF2-40B4-BE49-F238E27FC236}">
                      <a16:creationId xmlns:a16="http://schemas.microsoft.com/office/drawing/2014/main" id="{4DD1187D-F0C6-4BCA-AA43-AACB3BFD3379}"/>
                    </a:ext>
                  </a:extLst>
                </p:cNvPr>
                <p:cNvSpPr>
                  <a:spLocks noChangeShapeType="1"/>
                </p:cNvSpPr>
                <p:nvPr/>
              </p:nvSpPr>
              <p:spPr bwMode="auto">
                <a:xfrm flipV="1">
                  <a:off x="2589" y="1558"/>
                  <a:ext cx="2904" cy="15"/>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72" name="Line 8">
                  <a:extLst>
                    <a:ext uri="{FF2B5EF4-FFF2-40B4-BE49-F238E27FC236}">
                      <a16:creationId xmlns:a16="http://schemas.microsoft.com/office/drawing/2014/main" id="{97311D75-6184-4C59-BE98-47B13381831E}"/>
                    </a:ext>
                  </a:extLst>
                </p:cNvPr>
                <p:cNvSpPr>
                  <a:spLocks noChangeShapeType="1"/>
                </p:cNvSpPr>
                <p:nvPr/>
              </p:nvSpPr>
              <p:spPr bwMode="auto">
                <a:xfrm flipV="1">
                  <a:off x="2589" y="1996"/>
                  <a:ext cx="2902" cy="1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73" name="Line 9">
                  <a:extLst>
                    <a:ext uri="{FF2B5EF4-FFF2-40B4-BE49-F238E27FC236}">
                      <a16:creationId xmlns:a16="http://schemas.microsoft.com/office/drawing/2014/main" id="{B0C435FC-4ACA-40B9-9B1B-B9BADCAE27E4}"/>
                    </a:ext>
                  </a:extLst>
                </p:cNvPr>
                <p:cNvSpPr>
                  <a:spLocks noChangeShapeType="1"/>
                </p:cNvSpPr>
                <p:nvPr/>
              </p:nvSpPr>
              <p:spPr bwMode="auto">
                <a:xfrm flipV="1">
                  <a:off x="2589" y="2434"/>
                  <a:ext cx="2900" cy="6"/>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74" name="Line 10">
                  <a:extLst>
                    <a:ext uri="{FF2B5EF4-FFF2-40B4-BE49-F238E27FC236}">
                      <a16:creationId xmlns:a16="http://schemas.microsoft.com/office/drawing/2014/main" id="{9BC2F028-C440-47DE-99A4-46A8D22FDAD6}"/>
                    </a:ext>
                  </a:extLst>
                </p:cNvPr>
                <p:cNvSpPr>
                  <a:spLocks noChangeShapeType="1"/>
                </p:cNvSpPr>
                <p:nvPr/>
              </p:nvSpPr>
              <p:spPr bwMode="auto">
                <a:xfrm flipV="1">
                  <a:off x="2589" y="2872"/>
                  <a:ext cx="2898" cy="2"/>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75" name="Line 11">
                  <a:extLst>
                    <a:ext uri="{FF2B5EF4-FFF2-40B4-BE49-F238E27FC236}">
                      <a16:creationId xmlns:a16="http://schemas.microsoft.com/office/drawing/2014/main" id="{D2B5BA8B-A207-4D73-B4F1-7DBBB35BBFD9}"/>
                    </a:ext>
                  </a:extLst>
                </p:cNvPr>
                <p:cNvSpPr>
                  <a:spLocks noChangeShapeType="1"/>
                </p:cNvSpPr>
                <p:nvPr/>
              </p:nvSpPr>
              <p:spPr bwMode="auto">
                <a:xfrm>
                  <a:off x="2589" y="3308"/>
                  <a:ext cx="2896" cy="2"/>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7460" name="Group 12">
                <a:extLst>
                  <a:ext uri="{FF2B5EF4-FFF2-40B4-BE49-F238E27FC236}">
                    <a16:creationId xmlns:a16="http://schemas.microsoft.com/office/drawing/2014/main" id="{8A21CFA7-F79A-48E9-B89A-41310D4142C0}"/>
                  </a:ext>
                </a:extLst>
              </p:cNvPr>
              <p:cNvGrpSpPr>
                <a:grpSpLocks/>
              </p:cNvGrpSpPr>
              <p:nvPr/>
            </p:nvGrpSpPr>
            <p:grpSpPr bwMode="auto">
              <a:xfrm>
                <a:off x="2383" y="1055"/>
                <a:ext cx="2639" cy="2621"/>
                <a:chOff x="2359" y="1055"/>
                <a:chExt cx="2639" cy="2621"/>
              </a:xfrm>
            </p:grpSpPr>
            <p:sp>
              <p:nvSpPr>
                <p:cNvPr id="17461" name="Line 13">
                  <a:extLst>
                    <a:ext uri="{FF2B5EF4-FFF2-40B4-BE49-F238E27FC236}">
                      <a16:creationId xmlns:a16="http://schemas.microsoft.com/office/drawing/2014/main" id="{BFF9AD9B-4E16-4066-869B-C177847097C0}"/>
                    </a:ext>
                  </a:extLst>
                </p:cNvPr>
                <p:cNvSpPr>
                  <a:spLocks noChangeShapeType="1"/>
                </p:cNvSpPr>
                <p:nvPr/>
              </p:nvSpPr>
              <p:spPr bwMode="auto">
                <a:xfrm>
                  <a:off x="2359"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62" name="Line 14">
                  <a:extLst>
                    <a:ext uri="{FF2B5EF4-FFF2-40B4-BE49-F238E27FC236}">
                      <a16:creationId xmlns:a16="http://schemas.microsoft.com/office/drawing/2014/main" id="{6B8C99FF-86D4-4E27-BA7A-D23C391C0AA4}"/>
                    </a:ext>
                  </a:extLst>
                </p:cNvPr>
                <p:cNvSpPr>
                  <a:spLocks noChangeShapeType="1"/>
                </p:cNvSpPr>
                <p:nvPr/>
              </p:nvSpPr>
              <p:spPr bwMode="auto">
                <a:xfrm>
                  <a:off x="2703"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63" name="Line 15">
                  <a:extLst>
                    <a:ext uri="{FF2B5EF4-FFF2-40B4-BE49-F238E27FC236}">
                      <a16:creationId xmlns:a16="http://schemas.microsoft.com/office/drawing/2014/main" id="{A415E6F3-974C-479C-B095-0ACB480122B4}"/>
                    </a:ext>
                  </a:extLst>
                </p:cNvPr>
                <p:cNvSpPr>
                  <a:spLocks noChangeShapeType="1"/>
                </p:cNvSpPr>
                <p:nvPr/>
              </p:nvSpPr>
              <p:spPr bwMode="auto">
                <a:xfrm>
                  <a:off x="3037"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64" name="Line 16">
                  <a:extLst>
                    <a:ext uri="{FF2B5EF4-FFF2-40B4-BE49-F238E27FC236}">
                      <a16:creationId xmlns:a16="http://schemas.microsoft.com/office/drawing/2014/main" id="{8BB13C5D-3A14-46A9-AFB9-C5398E880BA3}"/>
                    </a:ext>
                  </a:extLst>
                </p:cNvPr>
                <p:cNvSpPr>
                  <a:spLocks noChangeShapeType="1"/>
                </p:cNvSpPr>
                <p:nvPr/>
              </p:nvSpPr>
              <p:spPr bwMode="auto">
                <a:xfrm>
                  <a:off x="3361"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65" name="Line 17">
                  <a:extLst>
                    <a:ext uri="{FF2B5EF4-FFF2-40B4-BE49-F238E27FC236}">
                      <a16:creationId xmlns:a16="http://schemas.microsoft.com/office/drawing/2014/main" id="{0749EE4A-7D6E-472B-A81D-59D58D73B8E5}"/>
                    </a:ext>
                  </a:extLst>
                </p:cNvPr>
                <p:cNvSpPr>
                  <a:spLocks noChangeShapeType="1"/>
                </p:cNvSpPr>
                <p:nvPr/>
              </p:nvSpPr>
              <p:spPr bwMode="auto">
                <a:xfrm>
                  <a:off x="3685"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66" name="Line 18">
                  <a:extLst>
                    <a:ext uri="{FF2B5EF4-FFF2-40B4-BE49-F238E27FC236}">
                      <a16:creationId xmlns:a16="http://schemas.microsoft.com/office/drawing/2014/main" id="{8091F08A-4B74-4A6F-B6F8-AC49530F3B9C}"/>
                    </a:ext>
                  </a:extLst>
                </p:cNvPr>
                <p:cNvSpPr>
                  <a:spLocks noChangeShapeType="1"/>
                </p:cNvSpPr>
                <p:nvPr/>
              </p:nvSpPr>
              <p:spPr bwMode="auto">
                <a:xfrm>
                  <a:off x="4009"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67" name="Line 19">
                  <a:extLst>
                    <a:ext uri="{FF2B5EF4-FFF2-40B4-BE49-F238E27FC236}">
                      <a16:creationId xmlns:a16="http://schemas.microsoft.com/office/drawing/2014/main" id="{1A2A14A4-488E-494A-92CB-1A2B152EA9A3}"/>
                    </a:ext>
                  </a:extLst>
                </p:cNvPr>
                <p:cNvSpPr>
                  <a:spLocks noChangeShapeType="1"/>
                </p:cNvSpPr>
                <p:nvPr/>
              </p:nvSpPr>
              <p:spPr bwMode="auto">
                <a:xfrm>
                  <a:off x="4338"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68" name="Line 20">
                  <a:extLst>
                    <a:ext uri="{FF2B5EF4-FFF2-40B4-BE49-F238E27FC236}">
                      <a16:creationId xmlns:a16="http://schemas.microsoft.com/office/drawing/2014/main" id="{EF818743-ADB8-4171-BF15-26F499E59E5F}"/>
                    </a:ext>
                  </a:extLst>
                </p:cNvPr>
                <p:cNvSpPr>
                  <a:spLocks noChangeShapeType="1"/>
                </p:cNvSpPr>
                <p:nvPr/>
              </p:nvSpPr>
              <p:spPr bwMode="auto">
                <a:xfrm>
                  <a:off x="4998"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69" name="Line 21">
                  <a:extLst>
                    <a:ext uri="{FF2B5EF4-FFF2-40B4-BE49-F238E27FC236}">
                      <a16:creationId xmlns:a16="http://schemas.microsoft.com/office/drawing/2014/main" id="{11C1D8E1-7FDC-402D-B6E8-DE063FA3B7D1}"/>
                    </a:ext>
                  </a:extLst>
                </p:cNvPr>
                <p:cNvSpPr>
                  <a:spLocks noChangeShapeType="1"/>
                </p:cNvSpPr>
                <p:nvPr/>
              </p:nvSpPr>
              <p:spPr bwMode="auto">
                <a:xfrm>
                  <a:off x="4662" y="1055"/>
                  <a:ext cx="0" cy="2621"/>
                </a:xfrm>
                <a:prstGeom prst="line">
                  <a:avLst/>
                </a:prstGeom>
                <a:noFill/>
                <a:ln w="38100">
                  <a:solidFill>
                    <a:srgbClr val="DDDDDD"/>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7456" name="Group 22">
              <a:extLst>
                <a:ext uri="{FF2B5EF4-FFF2-40B4-BE49-F238E27FC236}">
                  <a16:creationId xmlns:a16="http://schemas.microsoft.com/office/drawing/2014/main" id="{3577D5B8-F4A3-412A-87CB-9504836A7A59}"/>
                </a:ext>
              </a:extLst>
            </p:cNvPr>
            <p:cNvGrpSpPr>
              <a:grpSpLocks/>
            </p:cNvGrpSpPr>
            <p:nvPr/>
          </p:nvGrpSpPr>
          <p:grpSpPr bwMode="auto">
            <a:xfrm>
              <a:off x="1918" y="1044"/>
              <a:ext cx="3086" cy="2640"/>
              <a:chOff x="1962" y="864"/>
              <a:chExt cx="3086" cy="2640"/>
            </a:xfrm>
          </p:grpSpPr>
          <p:sp>
            <p:nvSpPr>
              <p:cNvPr id="17457" name="Line 23">
                <a:extLst>
                  <a:ext uri="{FF2B5EF4-FFF2-40B4-BE49-F238E27FC236}">
                    <a16:creationId xmlns:a16="http://schemas.microsoft.com/office/drawing/2014/main" id="{7D051ADC-4627-490F-973B-BB14DDF1C6F3}"/>
                  </a:ext>
                </a:extLst>
              </p:cNvPr>
              <p:cNvSpPr>
                <a:spLocks noChangeShapeType="1"/>
              </p:cNvSpPr>
              <p:nvPr/>
            </p:nvSpPr>
            <p:spPr bwMode="auto">
              <a:xfrm>
                <a:off x="1968" y="864"/>
                <a:ext cx="0" cy="264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7458" name="Line 24">
                <a:extLst>
                  <a:ext uri="{FF2B5EF4-FFF2-40B4-BE49-F238E27FC236}">
                    <a16:creationId xmlns:a16="http://schemas.microsoft.com/office/drawing/2014/main" id="{34E65444-6981-4BC1-9F97-96CA121B0E39}"/>
                  </a:ext>
                </a:extLst>
              </p:cNvPr>
              <p:cNvSpPr>
                <a:spLocks noChangeShapeType="1"/>
              </p:cNvSpPr>
              <p:nvPr/>
            </p:nvSpPr>
            <p:spPr bwMode="auto">
              <a:xfrm flipV="1">
                <a:off x="1962" y="3484"/>
                <a:ext cx="3086" cy="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sp>
        <p:nvSpPr>
          <p:cNvPr id="17415" name="Text Box 25">
            <a:extLst>
              <a:ext uri="{FF2B5EF4-FFF2-40B4-BE49-F238E27FC236}">
                <a16:creationId xmlns:a16="http://schemas.microsoft.com/office/drawing/2014/main" id="{2733F65B-50CD-4EC6-82E7-BEBBEFE2F91D}"/>
              </a:ext>
            </a:extLst>
          </p:cNvPr>
          <p:cNvSpPr txBox="1">
            <a:spLocks noChangeArrowheads="1"/>
          </p:cNvSpPr>
          <p:nvPr/>
        </p:nvSpPr>
        <p:spPr bwMode="auto">
          <a:xfrm>
            <a:off x="2257425" y="1684338"/>
            <a:ext cx="382588"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45000"/>
              </a:lnSpc>
              <a:spcBef>
                <a:spcPct val="0"/>
              </a:spcBef>
              <a:buFontTx/>
              <a:buNone/>
            </a:pPr>
            <a:r>
              <a:rPr lang="en-US" altLang="cs-CZ" sz="1400" b="1"/>
              <a:t>  6</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5</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4</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3</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2</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1</a:t>
            </a:r>
          </a:p>
          <a:p>
            <a:pPr eaLnBrk="1" hangingPunct="1">
              <a:lnSpc>
                <a:spcPct val="145000"/>
              </a:lnSpc>
              <a:spcBef>
                <a:spcPct val="0"/>
              </a:spcBef>
              <a:buFontTx/>
              <a:buNone/>
            </a:pPr>
            <a:endParaRPr lang="en-US" altLang="cs-CZ" sz="1400" b="1"/>
          </a:p>
          <a:p>
            <a:pPr eaLnBrk="1" hangingPunct="1">
              <a:lnSpc>
                <a:spcPct val="145000"/>
              </a:lnSpc>
              <a:spcBef>
                <a:spcPct val="0"/>
              </a:spcBef>
              <a:buFontTx/>
              <a:buNone/>
            </a:pPr>
            <a:r>
              <a:rPr lang="en-US" altLang="cs-CZ" sz="1400" b="1"/>
              <a:t>  0</a:t>
            </a:r>
          </a:p>
        </p:txBody>
      </p:sp>
      <p:sp>
        <p:nvSpPr>
          <p:cNvPr id="17416" name="Text Box 26">
            <a:extLst>
              <a:ext uri="{FF2B5EF4-FFF2-40B4-BE49-F238E27FC236}">
                <a16:creationId xmlns:a16="http://schemas.microsoft.com/office/drawing/2014/main" id="{3BA72997-67EA-4785-B36E-03D757DAFC96}"/>
              </a:ext>
            </a:extLst>
          </p:cNvPr>
          <p:cNvSpPr txBox="1">
            <a:spLocks noChangeArrowheads="1"/>
          </p:cNvSpPr>
          <p:nvPr/>
        </p:nvSpPr>
        <p:spPr bwMode="auto">
          <a:xfrm>
            <a:off x="2932113" y="5759450"/>
            <a:ext cx="39893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Quantity Demanded (bushels per week)</a:t>
            </a:r>
          </a:p>
        </p:txBody>
      </p:sp>
      <p:sp>
        <p:nvSpPr>
          <p:cNvPr id="17417" name="Text Box 27">
            <a:extLst>
              <a:ext uri="{FF2B5EF4-FFF2-40B4-BE49-F238E27FC236}">
                <a16:creationId xmlns:a16="http://schemas.microsoft.com/office/drawing/2014/main" id="{1CB7B969-1980-4521-A6DC-49D6D5B4BC96}"/>
              </a:ext>
            </a:extLst>
          </p:cNvPr>
          <p:cNvSpPr txBox="1">
            <a:spLocks noChangeArrowheads="1"/>
          </p:cNvSpPr>
          <p:nvPr/>
        </p:nvSpPr>
        <p:spPr bwMode="auto">
          <a:xfrm rot="-5400000">
            <a:off x="1140619" y="3380582"/>
            <a:ext cx="19002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Price (per bushel)</a:t>
            </a:r>
          </a:p>
        </p:txBody>
      </p:sp>
      <p:sp>
        <p:nvSpPr>
          <p:cNvPr id="17418" name="Freeform 28">
            <a:extLst>
              <a:ext uri="{FF2B5EF4-FFF2-40B4-BE49-F238E27FC236}">
                <a16:creationId xmlns:a16="http://schemas.microsoft.com/office/drawing/2014/main" id="{12C9A111-CB0C-4A53-96D9-BC404C0C98A9}"/>
              </a:ext>
            </a:extLst>
          </p:cNvPr>
          <p:cNvSpPr>
            <a:spLocks/>
          </p:cNvSpPr>
          <p:nvPr/>
        </p:nvSpPr>
        <p:spPr bwMode="auto">
          <a:xfrm>
            <a:off x="3267075" y="2495550"/>
            <a:ext cx="3175000" cy="2455863"/>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84" name="Text Box 36">
            <a:extLst>
              <a:ext uri="{FF2B5EF4-FFF2-40B4-BE49-F238E27FC236}">
                <a16:creationId xmlns:a16="http://schemas.microsoft.com/office/drawing/2014/main" id="{800A91DA-BA91-4824-8548-4A03EB7DD400}"/>
              </a:ext>
            </a:extLst>
          </p:cNvPr>
          <p:cNvSpPr txBox="1">
            <a:spLocks noChangeArrowheads="1"/>
          </p:cNvSpPr>
          <p:nvPr/>
        </p:nvSpPr>
        <p:spPr bwMode="auto">
          <a:xfrm>
            <a:off x="533400" y="1989137"/>
            <a:ext cx="1621057" cy="830997"/>
          </a:xfrm>
          <a:prstGeom prst="rect">
            <a:avLst/>
          </a:prstGeom>
          <a:noFill/>
          <a:ln w="9525">
            <a:noFill/>
            <a:miter lim="800000"/>
            <a:headEnd/>
            <a:tailEnd/>
          </a:ln>
        </p:spPr>
        <p:txBody>
          <a:bodyPr wrap="none">
            <a:spAutoFit/>
          </a:bodyPr>
          <a:lstStyle/>
          <a:p>
            <a:pPr algn="ctr" eaLnBrk="1" hangingPunct="1">
              <a:defRPr/>
            </a:pPr>
            <a:r>
              <a:rPr lang="en-US" sz="2400" b="1" dirty="0">
                <a:noFill/>
                <a:latin typeface="Arial" pitchFamily="23" charset="0"/>
              </a:rPr>
              <a:t>Individual</a:t>
            </a:r>
          </a:p>
          <a:p>
            <a:pPr algn="ctr" eaLnBrk="1" hangingPunct="1">
              <a:defRPr/>
            </a:pPr>
            <a:r>
              <a:rPr lang="en-US" sz="2400" b="1" dirty="0">
                <a:noFill/>
                <a:latin typeface="Arial" pitchFamily="23" charset="0"/>
              </a:rPr>
              <a:t>Demand</a:t>
            </a:r>
          </a:p>
        </p:txBody>
      </p:sp>
      <p:sp>
        <p:nvSpPr>
          <p:cNvPr id="17420" name="Freeform 37">
            <a:extLst>
              <a:ext uri="{FF2B5EF4-FFF2-40B4-BE49-F238E27FC236}">
                <a16:creationId xmlns:a16="http://schemas.microsoft.com/office/drawing/2014/main" id="{9CB01A7C-8A08-4868-920F-C18271A73A83}"/>
              </a:ext>
            </a:extLst>
          </p:cNvPr>
          <p:cNvSpPr>
            <a:spLocks/>
          </p:cNvSpPr>
          <p:nvPr/>
        </p:nvSpPr>
        <p:spPr bwMode="auto">
          <a:xfrm>
            <a:off x="2876550" y="2781300"/>
            <a:ext cx="3175000" cy="2455863"/>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7421" name="Freeform 38">
            <a:extLst>
              <a:ext uri="{FF2B5EF4-FFF2-40B4-BE49-F238E27FC236}">
                <a16:creationId xmlns:a16="http://schemas.microsoft.com/office/drawing/2014/main" id="{4DAD6760-B1E2-4132-9C1F-16D6B44696F0}"/>
              </a:ext>
            </a:extLst>
          </p:cNvPr>
          <p:cNvSpPr>
            <a:spLocks/>
          </p:cNvSpPr>
          <p:nvPr/>
        </p:nvSpPr>
        <p:spPr bwMode="auto">
          <a:xfrm>
            <a:off x="3703638" y="2257425"/>
            <a:ext cx="3176587" cy="2455863"/>
          </a:xfrm>
          <a:custGeom>
            <a:avLst/>
            <a:gdLst>
              <a:gd name="T0" fmla="*/ 0 w 2000"/>
              <a:gd name="T1" fmla="*/ 0 h 1547"/>
              <a:gd name="T2" fmla="*/ 2147483646 w 2000"/>
              <a:gd name="T3" fmla="*/ 2147483646 h 1547"/>
              <a:gd name="T4" fmla="*/ 2147483646 w 2000"/>
              <a:gd name="T5" fmla="*/ 2147483646 h 1547"/>
              <a:gd name="T6" fmla="*/ 2147483646 w 2000"/>
              <a:gd name="T7" fmla="*/ 2147483646 h 1547"/>
              <a:gd name="T8" fmla="*/ 2147483646 w 2000"/>
              <a:gd name="T9" fmla="*/ 2147483646 h 1547"/>
              <a:gd name="T10" fmla="*/ 0 60000 65536"/>
              <a:gd name="T11" fmla="*/ 0 60000 65536"/>
              <a:gd name="T12" fmla="*/ 0 60000 65536"/>
              <a:gd name="T13" fmla="*/ 0 60000 65536"/>
              <a:gd name="T14" fmla="*/ 0 60000 65536"/>
              <a:gd name="T15" fmla="*/ 0 w 2000"/>
              <a:gd name="T16" fmla="*/ 0 h 1547"/>
              <a:gd name="T17" fmla="*/ 2000 w 2000"/>
              <a:gd name="T18" fmla="*/ 1547 h 1547"/>
            </a:gdLst>
            <a:ahLst/>
            <a:cxnLst>
              <a:cxn ang="T10">
                <a:pos x="T0" y="T1"/>
              </a:cxn>
              <a:cxn ang="T11">
                <a:pos x="T2" y="T3"/>
              </a:cxn>
              <a:cxn ang="T12">
                <a:pos x="T4" y="T5"/>
              </a:cxn>
              <a:cxn ang="T13">
                <a:pos x="T6" y="T7"/>
              </a:cxn>
              <a:cxn ang="T14">
                <a:pos x="T8" y="T9"/>
              </a:cxn>
            </a:cxnLst>
            <a:rect l="T15" t="T16" r="T17" b="T18"/>
            <a:pathLst>
              <a:path w="2000" h="1547">
                <a:moveTo>
                  <a:pt x="0" y="0"/>
                </a:moveTo>
                <a:cubicBezTo>
                  <a:pt x="79" y="127"/>
                  <a:pt x="158" y="254"/>
                  <a:pt x="278" y="382"/>
                </a:cubicBezTo>
                <a:cubicBezTo>
                  <a:pt x="398" y="510"/>
                  <a:pt x="550" y="640"/>
                  <a:pt x="718" y="770"/>
                </a:cubicBezTo>
                <a:cubicBezTo>
                  <a:pt x="886" y="900"/>
                  <a:pt x="1074" y="1036"/>
                  <a:pt x="1288" y="1165"/>
                </a:cubicBezTo>
                <a:cubicBezTo>
                  <a:pt x="1502" y="1294"/>
                  <a:pt x="1751" y="1420"/>
                  <a:pt x="2000" y="1547"/>
                </a:cubicBezTo>
              </a:path>
            </a:pathLst>
          </a:custGeom>
          <a:noFill/>
          <a:ln w="57150">
            <a:solidFill>
              <a:srgbClr val="66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87" name="Oval 39">
            <a:extLst>
              <a:ext uri="{FF2B5EF4-FFF2-40B4-BE49-F238E27FC236}">
                <a16:creationId xmlns:a16="http://schemas.microsoft.com/office/drawing/2014/main" id="{607E622B-8940-4F91-9B17-68BF465E63AF}"/>
              </a:ext>
            </a:extLst>
          </p:cNvPr>
          <p:cNvSpPr>
            <a:spLocks noChangeArrowheads="1"/>
          </p:cNvSpPr>
          <p:nvPr/>
        </p:nvSpPr>
        <p:spPr bwMode="auto">
          <a:xfrm>
            <a:off x="3211513" y="2413000"/>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88" name="Oval 40">
            <a:extLst>
              <a:ext uri="{FF2B5EF4-FFF2-40B4-BE49-F238E27FC236}">
                <a16:creationId xmlns:a16="http://schemas.microsoft.com/office/drawing/2014/main" id="{BAA747D2-5440-4BBE-B295-C3E911454F50}"/>
              </a:ext>
            </a:extLst>
          </p:cNvPr>
          <p:cNvSpPr>
            <a:spLocks noChangeArrowheads="1"/>
          </p:cNvSpPr>
          <p:nvPr/>
        </p:nvSpPr>
        <p:spPr bwMode="auto">
          <a:xfrm>
            <a:off x="3614738" y="3017838"/>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89" name="Oval 41">
            <a:extLst>
              <a:ext uri="{FF2B5EF4-FFF2-40B4-BE49-F238E27FC236}">
                <a16:creationId xmlns:a16="http://schemas.microsoft.com/office/drawing/2014/main" id="{44656C94-81EA-454E-BA60-78D075C34997}"/>
              </a:ext>
            </a:extLst>
          </p:cNvPr>
          <p:cNvSpPr>
            <a:spLocks noChangeArrowheads="1"/>
          </p:cNvSpPr>
          <p:nvPr/>
        </p:nvSpPr>
        <p:spPr bwMode="auto">
          <a:xfrm>
            <a:off x="4332288" y="3643313"/>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0" name="Oval 42">
            <a:extLst>
              <a:ext uri="{FF2B5EF4-FFF2-40B4-BE49-F238E27FC236}">
                <a16:creationId xmlns:a16="http://schemas.microsoft.com/office/drawing/2014/main" id="{339563A2-7518-490A-AC8E-40FBF4053BEF}"/>
              </a:ext>
            </a:extLst>
          </p:cNvPr>
          <p:cNvSpPr>
            <a:spLocks noChangeArrowheads="1"/>
          </p:cNvSpPr>
          <p:nvPr/>
        </p:nvSpPr>
        <p:spPr bwMode="auto">
          <a:xfrm>
            <a:off x="5230813" y="4256088"/>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1" name="Oval 43">
            <a:extLst>
              <a:ext uri="{FF2B5EF4-FFF2-40B4-BE49-F238E27FC236}">
                <a16:creationId xmlns:a16="http://schemas.microsoft.com/office/drawing/2014/main" id="{49CE4CB0-07CC-43BB-970B-DD4CDB13E4E9}"/>
              </a:ext>
            </a:extLst>
          </p:cNvPr>
          <p:cNvSpPr>
            <a:spLocks noChangeArrowheads="1"/>
          </p:cNvSpPr>
          <p:nvPr/>
        </p:nvSpPr>
        <p:spPr bwMode="auto">
          <a:xfrm>
            <a:off x="6348413" y="4876800"/>
            <a:ext cx="92075" cy="92075"/>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2" name="AutoShape 44">
            <a:extLst>
              <a:ext uri="{FF2B5EF4-FFF2-40B4-BE49-F238E27FC236}">
                <a16:creationId xmlns:a16="http://schemas.microsoft.com/office/drawing/2014/main" id="{80232138-D129-4E9E-935C-861E4857A7C4}"/>
              </a:ext>
            </a:extLst>
          </p:cNvPr>
          <p:cNvSpPr>
            <a:spLocks noChangeArrowheads="1"/>
          </p:cNvSpPr>
          <p:nvPr/>
        </p:nvSpPr>
        <p:spPr bwMode="auto">
          <a:xfrm>
            <a:off x="3736975" y="2784475"/>
            <a:ext cx="215900" cy="298450"/>
          </a:xfrm>
          <a:prstGeom prst="rightArrow">
            <a:avLst>
              <a:gd name="adj1" fmla="val 50000"/>
              <a:gd name="adj2" fmla="val 2500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3" name="AutoShape 45">
            <a:extLst>
              <a:ext uri="{FF2B5EF4-FFF2-40B4-BE49-F238E27FC236}">
                <a16:creationId xmlns:a16="http://schemas.microsoft.com/office/drawing/2014/main" id="{279C4EC5-5458-43BA-8A9E-AC8ABEC39C36}"/>
              </a:ext>
            </a:extLst>
          </p:cNvPr>
          <p:cNvSpPr>
            <a:spLocks noChangeArrowheads="1"/>
          </p:cNvSpPr>
          <p:nvPr/>
        </p:nvSpPr>
        <p:spPr bwMode="auto">
          <a:xfrm>
            <a:off x="5183187" y="3943350"/>
            <a:ext cx="215900" cy="298450"/>
          </a:xfrm>
          <a:prstGeom prst="rightArrow">
            <a:avLst>
              <a:gd name="adj1" fmla="val 50000"/>
              <a:gd name="adj2" fmla="val 2500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4" name="AutoShape 46">
            <a:extLst>
              <a:ext uri="{FF2B5EF4-FFF2-40B4-BE49-F238E27FC236}">
                <a16:creationId xmlns:a16="http://schemas.microsoft.com/office/drawing/2014/main" id="{D8287C5E-58F2-4643-9B04-855DAAF8C9DB}"/>
              </a:ext>
            </a:extLst>
          </p:cNvPr>
          <p:cNvSpPr>
            <a:spLocks noChangeArrowheads="1"/>
          </p:cNvSpPr>
          <p:nvPr/>
        </p:nvSpPr>
        <p:spPr bwMode="auto">
          <a:xfrm flipH="1">
            <a:off x="3795712" y="3400425"/>
            <a:ext cx="215900" cy="298450"/>
          </a:xfrm>
          <a:prstGeom prst="rightArrow">
            <a:avLst>
              <a:gd name="adj1" fmla="val 50000"/>
              <a:gd name="adj2" fmla="val 2500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95" name="AutoShape 47">
            <a:extLst>
              <a:ext uri="{FF2B5EF4-FFF2-40B4-BE49-F238E27FC236}">
                <a16:creationId xmlns:a16="http://schemas.microsoft.com/office/drawing/2014/main" id="{78DACC14-1A9C-4E4E-A056-91DAC15D435F}"/>
              </a:ext>
            </a:extLst>
          </p:cNvPr>
          <p:cNvSpPr>
            <a:spLocks noChangeArrowheads="1"/>
          </p:cNvSpPr>
          <p:nvPr/>
        </p:nvSpPr>
        <p:spPr bwMode="auto">
          <a:xfrm flipH="1">
            <a:off x="5346700" y="4497387"/>
            <a:ext cx="215900" cy="298450"/>
          </a:xfrm>
          <a:prstGeom prst="rightArrow">
            <a:avLst>
              <a:gd name="adj1" fmla="val 50000"/>
              <a:gd name="adj2" fmla="val 2500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eaLnBrk="1" hangingPunct="1">
              <a:defRPr/>
            </a:pPr>
            <a:endParaRPr lang="en-US">
              <a:solidFill>
                <a:srgbClr val="FFFFFF"/>
              </a:solidFill>
              <a:ea typeface="ＭＳ Ｐゴシック" pitchFamily="17" charset="-128"/>
            </a:endParaRPr>
          </a:p>
        </p:txBody>
      </p:sp>
      <p:sp>
        <p:nvSpPr>
          <p:cNvPr id="17439" name="Text Box 48">
            <a:extLst>
              <a:ext uri="{FF2B5EF4-FFF2-40B4-BE49-F238E27FC236}">
                <a16:creationId xmlns:a16="http://schemas.microsoft.com/office/drawing/2014/main" id="{71A2C553-3186-4D67-8598-B36C73F32AF7}"/>
              </a:ext>
            </a:extLst>
          </p:cNvPr>
          <p:cNvSpPr txBox="1">
            <a:spLocks noChangeArrowheads="1"/>
          </p:cNvSpPr>
          <p:nvPr/>
        </p:nvSpPr>
        <p:spPr bwMode="auto">
          <a:xfrm>
            <a:off x="2335213" y="1531938"/>
            <a:ext cx="3190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P</a:t>
            </a:r>
          </a:p>
        </p:txBody>
      </p:sp>
      <p:sp>
        <p:nvSpPr>
          <p:cNvPr id="17440" name="Text Box 49">
            <a:extLst>
              <a:ext uri="{FF2B5EF4-FFF2-40B4-BE49-F238E27FC236}">
                <a16:creationId xmlns:a16="http://schemas.microsoft.com/office/drawing/2014/main" id="{3A254D67-979A-4D15-8673-FCFE10FB294D}"/>
              </a:ext>
            </a:extLst>
          </p:cNvPr>
          <p:cNvSpPr txBox="1">
            <a:spLocks noChangeArrowheads="1"/>
          </p:cNvSpPr>
          <p:nvPr/>
        </p:nvSpPr>
        <p:spPr bwMode="auto">
          <a:xfrm>
            <a:off x="6872288" y="5494338"/>
            <a:ext cx="342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Q</a:t>
            </a:r>
          </a:p>
        </p:txBody>
      </p:sp>
      <p:sp>
        <p:nvSpPr>
          <p:cNvPr id="17441" name="Text Box 50">
            <a:extLst>
              <a:ext uri="{FF2B5EF4-FFF2-40B4-BE49-F238E27FC236}">
                <a16:creationId xmlns:a16="http://schemas.microsoft.com/office/drawing/2014/main" id="{E5BFFFE1-DE31-4C2A-BF9E-32EEA4ED5564}"/>
              </a:ext>
            </a:extLst>
          </p:cNvPr>
          <p:cNvSpPr txBox="1">
            <a:spLocks noChangeArrowheads="1"/>
          </p:cNvSpPr>
          <p:nvPr/>
        </p:nvSpPr>
        <p:spPr bwMode="auto">
          <a:xfrm>
            <a:off x="6440488" y="4910138"/>
            <a:ext cx="4079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1</a:t>
            </a:r>
          </a:p>
        </p:txBody>
      </p:sp>
      <p:sp>
        <p:nvSpPr>
          <p:cNvPr id="17442" name="Text Box 51">
            <a:extLst>
              <a:ext uri="{FF2B5EF4-FFF2-40B4-BE49-F238E27FC236}">
                <a16:creationId xmlns:a16="http://schemas.microsoft.com/office/drawing/2014/main" id="{CDF57BEB-B46A-4D84-96D2-2F9731AB94D0}"/>
              </a:ext>
            </a:extLst>
          </p:cNvPr>
          <p:cNvSpPr txBox="1">
            <a:spLocks noChangeArrowheads="1"/>
          </p:cNvSpPr>
          <p:nvPr/>
        </p:nvSpPr>
        <p:spPr bwMode="auto">
          <a:xfrm>
            <a:off x="3086100" y="5570538"/>
            <a:ext cx="394335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500" b="1"/>
              <a:t>2       4       6       8     10    12     14    16    18</a:t>
            </a:r>
          </a:p>
        </p:txBody>
      </p:sp>
      <p:sp>
        <p:nvSpPr>
          <p:cNvPr id="100" name="Text Box 52">
            <a:extLst>
              <a:ext uri="{FF2B5EF4-FFF2-40B4-BE49-F238E27FC236}">
                <a16:creationId xmlns:a16="http://schemas.microsoft.com/office/drawing/2014/main" id="{1635FB19-1203-4D1F-BC15-A89CD57A130D}"/>
              </a:ext>
            </a:extLst>
          </p:cNvPr>
          <p:cNvSpPr txBox="1">
            <a:spLocks noChangeArrowheads="1"/>
          </p:cNvSpPr>
          <p:nvPr/>
        </p:nvSpPr>
        <p:spPr bwMode="auto">
          <a:xfrm>
            <a:off x="600075" y="838200"/>
            <a:ext cx="7036963" cy="584776"/>
          </a:xfrm>
          <a:prstGeom prst="rect">
            <a:avLst/>
          </a:prstGeom>
          <a:noFill/>
          <a:ln w="9525">
            <a:noFill/>
            <a:miter lim="800000"/>
            <a:headEnd/>
            <a:tailEnd/>
          </a:ln>
        </p:spPr>
        <p:txBody>
          <a:bodyPr wrap="none">
            <a:spAutoFit/>
          </a:bodyPr>
          <a:lstStyle/>
          <a:p>
            <a:pPr eaLnBrk="1" hangingPunct="1">
              <a:defRPr/>
            </a:pPr>
            <a:r>
              <a:rPr lang="en-US" sz="3200" b="1" i="1" dirty="0">
                <a:noFill/>
                <a:latin typeface="Arial" pitchFamily="23" charset="0"/>
              </a:rPr>
              <a:t>Demand Can Increase or Decrease</a:t>
            </a:r>
          </a:p>
        </p:txBody>
      </p:sp>
      <p:sp>
        <p:nvSpPr>
          <p:cNvPr id="101" name="Text Box 54">
            <a:extLst>
              <a:ext uri="{FF2B5EF4-FFF2-40B4-BE49-F238E27FC236}">
                <a16:creationId xmlns:a16="http://schemas.microsoft.com/office/drawing/2014/main" id="{3E65B53D-3E20-4EFB-8102-008CDD0B0D95}"/>
              </a:ext>
            </a:extLst>
          </p:cNvPr>
          <p:cNvSpPr txBox="1">
            <a:spLocks noChangeArrowheads="1"/>
          </p:cNvSpPr>
          <p:nvPr/>
        </p:nvSpPr>
        <p:spPr bwMode="auto">
          <a:xfrm>
            <a:off x="2886075" y="4946650"/>
            <a:ext cx="2509975" cy="369332"/>
          </a:xfrm>
          <a:prstGeom prst="rect">
            <a:avLst/>
          </a:prstGeom>
          <a:noFill/>
          <a:ln w="9525">
            <a:noFill/>
            <a:miter lim="800000"/>
            <a:headEnd/>
            <a:tailEnd/>
          </a:ln>
        </p:spPr>
        <p:txBody>
          <a:bodyPr wrap="none">
            <a:spAutoFit/>
          </a:bodyPr>
          <a:lstStyle/>
          <a:p>
            <a:pPr eaLnBrk="1" hangingPunct="1">
              <a:defRPr/>
            </a:pPr>
            <a:r>
              <a:rPr lang="en-US" b="1" i="1" dirty="0">
                <a:noFill/>
                <a:latin typeface="Arial" pitchFamily="23" charset="0"/>
              </a:rPr>
              <a:t>Decrease in Demand</a:t>
            </a:r>
          </a:p>
        </p:txBody>
      </p:sp>
      <p:sp>
        <p:nvSpPr>
          <p:cNvPr id="17445" name="Text Box 55">
            <a:extLst>
              <a:ext uri="{FF2B5EF4-FFF2-40B4-BE49-F238E27FC236}">
                <a16:creationId xmlns:a16="http://schemas.microsoft.com/office/drawing/2014/main" id="{C8CDE56B-3B2C-448E-8F65-CA9562CCFC5C}"/>
              </a:ext>
            </a:extLst>
          </p:cNvPr>
          <p:cNvSpPr txBox="1">
            <a:spLocks noChangeArrowheads="1"/>
          </p:cNvSpPr>
          <p:nvPr/>
        </p:nvSpPr>
        <p:spPr bwMode="auto">
          <a:xfrm>
            <a:off x="6669088" y="4348163"/>
            <a:ext cx="4079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2</a:t>
            </a:r>
          </a:p>
        </p:txBody>
      </p:sp>
      <p:sp>
        <p:nvSpPr>
          <p:cNvPr id="17446" name="Text Box 56">
            <a:extLst>
              <a:ext uri="{FF2B5EF4-FFF2-40B4-BE49-F238E27FC236}">
                <a16:creationId xmlns:a16="http://schemas.microsoft.com/office/drawing/2014/main" id="{BF448A53-C461-41B8-B841-4974FA9A372E}"/>
              </a:ext>
            </a:extLst>
          </p:cNvPr>
          <p:cNvSpPr txBox="1">
            <a:spLocks noChangeArrowheads="1"/>
          </p:cNvSpPr>
          <p:nvPr/>
        </p:nvSpPr>
        <p:spPr bwMode="auto">
          <a:xfrm>
            <a:off x="5716588" y="5119688"/>
            <a:ext cx="4079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i="1"/>
              <a:t>D</a:t>
            </a:r>
            <a:r>
              <a:rPr lang="en-US" altLang="cs-CZ" sz="1600" b="1" i="1" baseline="-25000"/>
              <a:t>3</a:t>
            </a:r>
          </a:p>
        </p:txBody>
      </p:sp>
      <p:sp>
        <p:nvSpPr>
          <p:cNvPr id="104" name="Line 59">
            <a:extLst>
              <a:ext uri="{FF2B5EF4-FFF2-40B4-BE49-F238E27FC236}">
                <a16:creationId xmlns:a16="http://schemas.microsoft.com/office/drawing/2014/main" id="{810D4B74-877D-4949-81EE-401A4BFF227A}"/>
              </a:ext>
            </a:extLst>
          </p:cNvPr>
          <p:cNvSpPr>
            <a:spLocks noChangeShapeType="1"/>
          </p:cNvSpPr>
          <p:nvPr/>
        </p:nvSpPr>
        <p:spPr bwMode="auto">
          <a:xfrm flipH="1">
            <a:off x="3421063" y="2241550"/>
            <a:ext cx="1071562" cy="4524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5" name="Line 60">
            <a:extLst>
              <a:ext uri="{FF2B5EF4-FFF2-40B4-BE49-F238E27FC236}">
                <a16:creationId xmlns:a16="http://schemas.microsoft.com/office/drawing/2014/main" id="{DD16B11E-91C7-469B-BA59-C8BFFAAF2554}"/>
              </a:ext>
            </a:extLst>
          </p:cNvPr>
          <p:cNvSpPr>
            <a:spLocks noChangeShapeType="1"/>
          </p:cNvSpPr>
          <p:nvPr/>
        </p:nvSpPr>
        <p:spPr bwMode="auto">
          <a:xfrm flipH="1">
            <a:off x="3983038" y="2255838"/>
            <a:ext cx="503237" cy="3873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6" name="Line 61">
            <a:extLst>
              <a:ext uri="{FF2B5EF4-FFF2-40B4-BE49-F238E27FC236}">
                <a16:creationId xmlns:a16="http://schemas.microsoft.com/office/drawing/2014/main" id="{EFCB4538-9A56-45F8-80F0-BEAED8E5D5E1}"/>
              </a:ext>
            </a:extLst>
          </p:cNvPr>
          <p:cNvSpPr>
            <a:spLocks noChangeShapeType="1"/>
          </p:cNvSpPr>
          <p:nvPr/>
        </p:nvSpPr>
        <p:spPr bwMode="auto">
          <a:xfrm flipH="1" flipV="1">
            <a:off x="3787775" y="3092450"/>
            <a:ext cx="1473200" cy="2000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7" name="Line 62">
            <a:extLst>
              <a:ext uri="{FF2B5EF4-FFF2-40B4-BE49-F238E27FC236}">
                <a16:creationId xmlns:a16="http://schemas.microsoft.com/office/drawing/2014/main" id="{CB931CBE-7EE1-4A68-B59D-44F321AE1349}"/>
              </a:ext>
            </a:extLst>
          </p:cNvPr>
          <p:cNvSpPr>
            <a:spLocks noChangeShapeType="1"/>
          </p:cNvSpPr>
          <p:nvPr/>
        </p:nvSpPr>
        <p:spPr bwMode="auto">
          <a:xfrm flipH="1">
            <a:off x="4483100" y="3292475"/>
            <a:ext cx="777875" cy="3778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7451" name="Text Box 70">
            <a:extLst>
              <a:ext uri="{FF2B5EF4-FFF2-40B4-BE49-F238E27FC236}">
                <a16:creationId xmlns:a16="http://schemas.microsoft.com/office/drawing/2014/main" id="{65ED2F45-8B25-4D17-99A3-C07261743D5D}"/>
              </a:ext>
            </a:extLst>
          </p:cNvPr>
          <p:cNvSpPr txBox="1">
            <a:spLocks noChangeArrowheads="1"/>
          </p:cNvSpPr>
          <p:nvPr/>
        </p:nvSpPr>
        <p:spPr bwMode="auto">
          <a:xfrm>
            <a:off x="3262313" y="1735138"/>
            <a:ext cx="240506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cs-CZ" sz="1900" b="1" i="1"/>
              <a:t>Change in Demand</a:t>
            </a:r>
          </a:p>
        </p:txBody>
      </p:sp>
      <p:sp>
        <p:nvSpPr>
          <p:cNvPr id="17452" name="Text Box 71">
            <a:extLst>
              <a:ext uri="{FF2B5EF4-FFF2-40B4-BE49-F238E27FC236}">
                <a16:creationId xmlns:a16="http://schemas.microsoft.com/office/drawing/2014/main" id="{F5AC67D2-F414-40EB-B6F1-323DCDD60C6D}"/>
              </a:ext>
            </a:extLst>
          </p:cNvPr>
          <p:cNvSpPr txBox="1">
            <a:spLocks noChangeArrowheads="1"/>
          </p:cNvSpPr>
          <p:nvPr/>
        </p:nvSpPr>
        <p:spPr bwMode="auto">
          <a:xfrm>
            <a:off x="5135563" y="2957513"/>
            <a:ext cx="25050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cs-CZ" sz="1900" b="1" i="1"/>
              <a:t>Change in Quantity Demanded</a:t>
            </a:r>
          </a:p>
        </p:txBody>
      </p:sp>
      <p:sp>
        <p:nvSpPr>
          <p:cNvPr id="17453" name="Text Box 11">
            <a:extLst>
              <a:ext uri="{FF2B5EF4-FFF2-40B4-BE49-F238E27FC236}">
                <a16:creationId xmlns:a16="http://schemas.microsoft.com/office/drawing/2014/main" id="{289EF01C-47B1-49E8-8947-389CAFF74A76}"/>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76E14CD7-0311-4458-AF6A-C7773DAE4D3F}" type="slidenum">
              <a:rPr lang="en-US" altLang="cs-CZ" sz="1400">
                <a:solidFill>
                  <a:schemeClr val="bg1"/>
                </a:solidFill>
                <a:cs typeface="Arial" panose="020B0604020202020204" pitchFamily="34" charset="0"/>
              </a:rPr>
              <a:pPr eaLnBrk="1" hangingPunct="1">
                <a:spcBef>
                  <a:spcPct val="0"/>
                </a:spcBef>
                <a:buFontTx/>
                <a:buNone/>
              </a:pPr>
              <a:t>8</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84014C4E-41B0-4D5D-942E-CC6F2913A0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97069" y="21618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right)">
                                      <p:cBhvr>
                                        <p:cTn id="7" dur="500"/>
                                        <p:tgtEl>
                                          <p:spTgt spid="104"/>
                                        </p:tgtEl>
                                      </p:cBhvr>
                                    </p:animEffect>
                                  </p:childTnLst>
                                </p:cTn>
                              </p:par>
                              <p:par>
                                <p:cTn id="8" presetID="22" presetClass="entr" presetSubtype="2" fill="hold" nodeType="withEffect">
                                  <p:stCondLst>
                                    <p:cond delay="0"/>
                                  </p:stCondLst>
                                  <p:childTnLst>
                                    <p:set>
                                      <p:cBhvr>
                                        <p:cTn id="9" dur="1" fill="hold">
                                          <p:stCondLst>
                                            <p:cond delay="0"/>
                                          </p:stCondLst>
                                        </p:cTn>
                                        <p:tgtEl>
                                          <p:spTgt spid="105"/>
                                        </p:tgtEl>
                                        <p:attrNameLst>
                                          <p:attrName>style.visibility</p:attrName>
                                        </p:attrNameLst>
                                      </p:cBhvr>
                                      <p:to>
                                        <p:strVal val="visible"/>
                                      </p:to>
                                    </p:set>
                                    <p:animEffect transition="in" filter="wipe(right)">
                                      <p:cBhvr>
                                        <p:cTn id="10" dur="500"/>
                                        <p:tgtEl>
                                          <p:spTgt spid="105"/>
                                        </p:tgtEl>
                                      </p:cBhvr>
                                    </p:animEffect>
                                  </p:childTnLst>
                                </p:cTn>
                              </p:par>
                            </p:childTnLst>
                          </p:cTn>
                        </p:par>
                        <p:par>
                          <p:cTn id="11" fill="hold" nodeType="afterGroup">
                            <p:stCondLst>
                              <p:cond delay="500"/>
                            </p:stCondLst>
                            <p:childTnLst>
                              <p:par>
                                <p:cTn id="12" presetID="22" presetClass="entr" presetSubtype="2" fill="hold" nodeType="afterEffect">
                                  <p:stCondLst>
                                    <p:cond delay="0"/>
                                  </p:stCondLst>
                                  <p:childTnLst>
                                    <p:set>
                                      <p:cBhvr>
                                        <p:cTn id="13" dur="1" fill="hold">
                                          <p:stCondLst>
                                            <p:cond delay="0"/>
                                          </p:stCondLst>
                                        </p:cTn>
                                        <p:tgtEl>
                                          <p:spTgt spid="106"/>
                                        </p:tgtEl>
                                        <p:attrNameLst>
                                          <p:attrName>style.visibility</p:attrName>
                                        </p:attrNameLst>
                                      </p:cBhvr>
                                      <p:to>
                                        <p:strVal val="visible"/>
                                      </p:to>
                                    </p:set>
                                    <p:animEffect transition="in" filter="wipe(right)">
                                      <p:cBhvr>
                                        <p:cTn id="14" dur="500"/>
                                        <p:tgtEl>
                                          <p:spTgt spid="106"/>
                                        </p:tgtEl>
                                      </p:cBhvr>
                                    </p:animEffect>
                                  </p:childTnLst>
                                </p:cTn>
                              </p:par>
                              <p:par>
                                <p:cTn id="15" presetID="22" presetClass="entr" presetSubtype="2" fill="hold" nodeType="withEffect">
                                  <p:stCondLst>
                                    <p:cond delay="0"/>
                                  </p:stCondLst>
                                  <p:childTnLst>
                                    <p:set>
                                      <p:cBhvr>
                                        <p:cTn id="16" dur="1" fill="hold">
                                          <p:stCondLst>
                                            <p:cond delay="0"/>
                                          </p:stCondLst>
                                        </p:cTn>
                                        <p:tgtEl>
                                          <p:spTgt spid="107"/>
                                        </p:tgtEl>
                                        <p:attrNameLst>
                                          <p:attrName>style.visibility</p:attrName>
                                        </p:attrNameLst>
                                      </p:cBhvr>
                                      <p:to>
                                        <p:strVal val="visible"/>
                                      </p:to>
                                    </p:set>
                                    <p:animEffect transition="in" filter="wipe(right)">
                                      <p:cBhvr>
                                        <p:cTn id="17" dur="500"/>
                                        <p:tgtEl>
                                          <p:spTgt spid="10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1578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D87BE063-7E51-4761-A9FB-2A982AB1385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9459" name="Rectangle 2">
            <a:extLst>
              <a:ext uri="{FF2B5EF4-FFF2-40B4-BE49-F238E27FC236}">
                <a16:creationId xmlns:a16="http://schemas.microsoft.com/office/drawing/2014/main" id="{CE9EF5DE-0042-4AF7-8795-6306C0AAEC8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Determinants of Demand</a:t>
            </a:r>
          </a:p>
        </p:txBody>
      </p:sp>
      <p:sp>
        <p:nvSpPr>
          <p:cNvPr id="19460" name="Rectangle 3">
            <a:extLst>
              <a:ext uri="{FF2B5EF4-FFF2-40B4-BE49-F238E27FC236}">
                <a16:creationId xmlns:a16="http://schemas.microsoft.com/office/drawing/2014/main" id="{F02A6B37-DBC8-4656-9F96-AF1194025E8B}"/>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Change in consumer tastes and preferences</a:t>
            </a:r>
          </a:p>
          <a:p>
            <a:pPr eaLnBrk="1" hangingPunct="1">
              <a:buClr>
                <a:srgbClr val="3399FF"/>
              </a:buClr>
              <a:buSzPct val="125000"/>
            </a:pPr>
            <a:r>
              <a:rPr lang="en-US" altLang="cs-CZ" sz="3600"/>
              <a:t>Change in number of buyers</a:t>
            </a:r>
          </a:p>
          <a:p>
            <a:pPr eaLnBrk="1" hangingPunct="1">
              <a:buClr>
                <a:srgbClr val="3399FF"/>
              </a:buClr>
              <a:buSzPct val="125000"/>
            </a:pPr>
            <a:r>
              <a:rPr lang="en-US" altLang="cs-CZ" sz="3600"/>
              <a:t>Change in income</a:t>
            </a:r>
          </a:p>
          <a:p>
            <a:pPr lvl="1" eaLnBrk="1" hangingPunct="1">
              <a:buClr>
                <a:srgbClr val="3399FF"/>
              </a:buClr>
              <a:buSzPct val="125000"/>
              <a:buFont typeface="Arial" panose="020B0604020202020204" pitchFamily="34" charset="0"/>
              <a:buChar char="•"/>
            </a:pPr>
            <a:r>
              <a:rPr lang="en-US" altLang="cs-CZ" sz="3600"/>
              <a:t>Normal goods</a:t>
            </a:r>
          </a:p>
          <a:p>
            <a:pPr lvl="1" eaLnBrk="1" hangingPunct="1">
              <a:buClr>
                <a:srgbClr val="3399FF"/>
              </a:buClr>
              <a:buSzPct val="125000"/>
              <a:buFont typeface="Arial" panose="020B0604020202020204" pitchFamily="34" charset="0"/>
              <a:buChar char="•"/>
            </a:pPr>
            <a:r>
              <a:rPr lang="en-US" altLang="cs-CZ" sz="3600"/>
              <a:t>Inferior goods</a:t>
            </a:r>
          </a:p>
        </p:txBody>
      </p:sp>
      <p:sp>
        <p:nvSpPr>
          <p:cNvPr id="19461" name="Rectangle 4">
            <a:extLst>
              <a:ext uri="{FF2B5EF4-FFF2-40B4-BE49-F238E27FC236}">
                <a16:creationId xmlns:a16="http://schemas.microsoft.com/office/drawing/2014/main" id="{8741B398-6E4F-4A01-8ABC-6711EF3CE88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9462" name="Rectangle 5">
            <a:extLst>
              <a:ext uri="{FF2B5EF4-FFF2-40B4-BE49-F238E27FC236}">
                <a16:creationId xmlns:a16="http://schemas.microsoft.com/office/drawing/2014/main" id="{9BEA7A0C-B374-4890-B060-23AA3EE30A7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19463" name="Text Box 11">
            <a:extLst>
              <a:ext uri="{FF2B5EF4-FFF2-40B4-BE49-F238E27FC236}">
                <a16:creationId xmlns:a16="http://schemas.microsoft.com/office/drawing/2014/main" id="{84B7DC89-9E0D-4CD4-9AC8-E4CAFAD1282A}"/>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3-</a:t>
            </a:r>
            <a:fld id="{F89CEB10-ACFC-4704-B253-549C65FD410D}" type="slidenum">
              <a:rPr lang="en-US" altLang="cs-CZ" sz="1400">
                <a:solidFill>
                  <a:schemeClr val="bg1"/>
                </a:solidFill>
                <a:cs typeface="Arial" panose="020B0604020202020204" pitchFamily="34" charset="0"/>
              </a:rPr>
              <a:pPr eaLnBrk="1" hangingPunct="1">
                <a:spcBef>
                  <a:spcPct val="0"/>
                </a:spcBef>
                <a:buFontTx/>
                <a:buNone/>
              </a:pPr>
              <a:t>9</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614166BB-3DB2-4366-BBC0-7F15BAA37E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12138"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9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50"/>
  <p:tag name="MMPROD_UIDATA" val="&lt;database version=&quot;7.0&quot;&gt;&lt;object type=&quot;1&quot; unique_id=&quot;10001&quot;&gt;&lt;object type=&quot;2&quot; unique_id=&quot;12058&quot;&gt;&lt;object type=&quot;3&quot; unique_id=&quot;12059&quot;&gt;&lt;property id=&quot;20148&quot; value=&quot;5&quot;/&gt;&lt;property id=&quot;20300&quot; value=&quot;Slide 1 - &amp;quot;Demand, Supply, and Market Equilibrium&amp;quot;&quot;/&gt;&lt;property id=&quot;20307&quot; value=&quot;256&quot;/&gt;&lt;/object&gt;&lt;object type=&quot;3&quot; unique_id=&quot;12060&quot;&gt;&lt;property id=&quot;20148&quot; value=&quot;5&quot;/&gt;&lt;property id=&quot;20300&quot; value=&quot;Slide 2 - &amp;quot;Markets&amp;quot;&quot;/&gt;&lt;property id=&quot;20307&quot; value=&quot;290&quot;/&gt;&lt;/object&gt;&lt;object type=&quot;3&quot; unique_id=&quot;12061&quot;&gt;&lt;property id=&quot;20148&quot; value=&quot;5&quot;/&gt;&lt;property id=&quot;20300&quot; value=&quot;Slide 3 - &amp;quot;Demand&amp;quot;&quot;/&gt;&lt;property id=&quot;20307&quot; value=&quot;257&quot;/&gt;&lt;/object&gt;&lt;object type=&quot;3&quot; unique_id=&quot;12062&quot;&gt;&lt;property id=&quot;20148&quot; value=&quot;5&quot;/&gt;&lt;property id=&quot;20300&quot; value=&quot;Slide 4 - &amp;quot;Law of Demand&amp;quot;&quot;/&gt;&lt;property id=&quot;20307&quot; value=&quot;258&quot;/&gt;&lt;/object&gt;&lt;object type=&quot;3&quot; unique_id=&quot;12063&quot;&gt;&lt;property id=&quot;20148&quot; value=&quot;5&quot;/&gt;&lt;property id=&quot;20300&quot; value=&quot;Slide 5&quot;/&gt;&lt;property id=&quot;20307&quot; value=&quot;293&quot;/&gt;&lt;/object&gt;&lt;object type=&quot;3&quot; unique_id=&quot;12064&quot;&gt;&lt;property id=&quot;20148&quot; value=&quot;5&quot;/&gt;&lt;property id=&quot;20300&quot; value=&quot;Slide 6 - &amp;quot;Market Demand&amp;quot;&quot;/&gt;&lt;property id=&quot;20307&quot; value=&quot;268&quot;/&gt;&lt;/object&gt;&lt;object type=&quot;3&quot; unique_id=&quot;12065&quot;&gt;&lt;property id=&quot;20148&quot; value=&quot;5&quot;/&gt;&lt;property id=&quot;20300&quot; value=&quot;Slide 7 - &amp;quot;Changes in Demand&amp;quot;&quot;/&gt;&lt;property id=&quot;20307&quot; value=&quot;259&quot;/&gt;&lt;/object&gt;&lt;object type=&quot;3&quot; unique_id=&quot;12066&quot;&gt;&lt;property id=&quot;20148&quot; value=&quot;5&quot;/&gt;&lt;property id=&quot;20300&quot; value=&quot;Slide 8 - &amp;quot;Changes in Demand&amp;quot;&quot;/&gt;&lt;property id=&quot;20307&quot; value=&quot;294&quot;/&gt;&lt;/object&gt;&lt;object type=&quot;3&quot; unique_id=&quot;12067&quot;&gt;&lt;property id=&quot;20148&quot; value=&quot;5&quot;/&gt;&lt;property id=&quot;20300&quot; value=&quot;Slide 9 - &amp;quot;Determinants of Demand&amp;quot;&quot;/&gt;&lt;property id=&quot;20307&quot; value=&quot;260&quot;/&gt;&lt;/object&gt;&lt;object type=&quot;3&quot; unique_id=&quot;12068&quot;&gt;&lt;property id=&quot;20148&quot; value=&quot;5&quot;/&gt;&lt;property id=&quot;20300&quot; value=&quot;Slide 10 - &amp;quot;Determinants of Demand&amp;quot;&quot;/&gt;&lt;property id=&quot;20307&quot; value=&quot;283&quot;/&gt;&lt;/object&gt;&lt;object type=&quot;3&quot; unique_id=&quot;12069&quot;&gt;&lt;property id=&quot;20148&quot; value=&quot;5&quot;/&gt;&lt;property id=&quot;20300&quot; value=&quot;Slide 11 - &amp;quot;Determinants of Demand&amp;quot;&quot;/&gt;&lt;property id=&quot;20307&quot; value=&quot;269&quot;/&gt;&lt;/object&gt;&lt;object type=&quot;3&quot; unique_id=&quot;12070&quot;&gt;&lt;property id=&quot;20148&quot; value=&quot;5&quot;/&gt;&lt;property id=&quot;20300&quot; value=&quot;Slide 12 - &amp;quot;Supply&amp;quot;&quot;/&gt;&lt;property id=&quot;20307&quot; value=&quot;270&quot;/&gt;&lt;/object&gt;&lt;object type=&quot;3&quot; unique_id=&quot;12071&quot;&gt;&lt;property id=&quot;20148&quot; value=&quot;5&quot;/&gt;&lt;property id=&quot;20300&quot; value=&quot;Slide 13 - &amp;quot;Law of Supply&amp;quot;&quot;/&gt;&lt;property id=&quot;20307&quot; value=&quot;271&quot;/&gt;&lt;/object&gt;&lt;object type=&quot;3&quot; unique_id=&quot;12072&quot;&gt;&lt;property id=&quot;20148&quot; value=&quot;5&quot;/&gt;&lt;property id=&quot;20300&quot; value=&quot;Slide 14 - &amp;quot;The Supply Curve&amp;quot;&quot;/&gt;&lt;property id=&quot;20307&quot; value=&quot;261&quot;/&gt;&lt;/object&gt;&lt;object type=&quot;3&quot; unique_id=&quot;12073&quot;&gt;&lt;property id=&quot;20148&quot; value=&quot;5&quot;/&gt;&lt;property id=&quot;20300&quot; value=&quot;Slide 15 - &amp;quot;Changes in Supply&amp;quot;&quot;/&gt;&lt;property id=&quot;20307&quot; value=&quot;272&quot;/&gt;&lt;/object&gt;&lt;object type=&quot;3&quot; unique_id=&quot;12074&quot;&gt;&lt;property id=&quot;20148&quot; value=&quot;5&quot;/&gt;&lt;property id=&quot;20300&quot; value=&quot;Slide 16 - &amp;quot;Changes in Supply&amp;quot;&quot;/&gt;&lt;property id=&quot;20307&quot; value=&quot;295&quot;/&gt;&lt;/object&gt;&lt;object type=&quot;3&quot; unique_id=&quot;12075&quot;&gt;&lt;property id=&quot;20148&quot; value=&quot;5&quot;/&gt;&lt;property id=&quot;20300&quot; value=&quot;Slide 17 - &amp;quot;Determinants of Supply&amp;quot;&quot;/&gt;&lt;property id=&quot;20307&quot; value=&quot;262&quot;/&gt;&lt;/object&gt;&lt;object type=&quot;3&quot; unique_id=&quot;12076&quot;&gt;&lt;property id=&quot;20148&quot; value=&quot;5&quot;/&gt;&lt;property id=&quot;20300&quot; value=&quot;Slide 18 - &amp;quot;Determinants of Supply&amp;quot;&quot;/&gt;&lt;property id=&quot;20307&quot; value=&quot;263&quot;/&gt;&lt;/object&gt;&lt;object type=&quot;3&quot; unique_id=&quot;12077&quot;&gt;&lt;property id=&quot;20148&quot; value=&quot;5&quot;/&gt;&lt;property id=&quot;20300&quot; value=&quot;Slide 19 - &amp;quot;Market Equilibrium&amp;quot;&quot;/&gt;&lt;property id=&quot;20307&quot; value=&quot;273&quot;/&gt;&lt;/object&gt;&lt;object type=&quot;3&quot; unique_id=&quot;12078&quot;&gt;&lt;property id=&quot;20148&quot; value=&quot;5&quot;/&gt;&lt;property id=&quot;20300&quot; value=&quot;Slide 20 - &amp;quot;Market Equilibrium&amp;quot;&quot;/&gt;&lt;property id=&quot;20307&quot; value=&quot;296&quot;/&gt;&lt;/object&gt;&lt;object type=&quot;3&quot; unique_id=&quot;12079&quot;&gt;&lt;property id=&quot;20148&quot; value=&quot;5&quot;/&gt;&lt;property id=&quot;20300&quot; value=&quot;Slide 21 - &amp;quot;Rationing Functions of Prices&amp;quot;&quot;/&gt;&lt;property id=&quot;20307&quot; value=&quot;274&quot;/&gt;&lt;/object&gt;&lt;object type=&quot;3&quot; unique_id=&quot;12080&quot;&gt;&lt;property id=&quot;20148&quot; value=&quot;5&quot;/&gt;&lt;property id=&quot;20300&quot; value=&quot;Slide 22 - &amp;quot;Efficient Allocation&amp;quot;&quot;/&gt;&lt;property id=&quot;20307&quot; value=&quot;275&quot;/&gt;&lt;/object&gt;&lt;object type=&quot;3&quot; unique_id=&quot;12081&quot;&gt;&lt;property id=&quot;20148&quot; value=&quot;5&quot;/&gt;&lt;property id=&quot;20300&quot; value=&quot;Slide 23 - &amp;quot;Changes in Demand and Equilibrium&amp;quot;&quot;/&gt;&lt;property id=&quot;20307&quot; value=&quot;276&quot;/&gt;&lt;/object&gt;&lt;object type=&quot;3&quot; unique_id=&quot;12082&quot;&gt;&lt;property id=&quot;20148&quot; value=&quot;5&quot;/&gt;&lt;property id=&quot;20300&quot; value=&quot;Slide 24 - &amp;quot;Changes in Demand and Equilibrium&amp;quot;&quot;/&gt;&lt;property id=&quot;20307&quot; value=&quot;289&quot;/&gt;&lt;/object&gt;&lt;object type=&quot;3&quot; unique_id=&quot;12083&quot;&gt;&lt;property id=&quot;20148&quot; value=&quot;5&quot;/&gt;&lt;property id=&quot;20300&quot; value=&quot;Slide 25 - &amp;quot;&amp;#x0D;&amp;#x0A;Complex Cases&amp;quot;&quot;/&gt;&lt;property id=&quot;20307&quot; value=&quot;265&quot;/&gt;&lt;/object&gt;&lt;object type=&quot;3&quot; unique_id=&quot;12084&quot;&gt;&lt;property id=&quot;20148&quot; value=&quot;5&quot;/&gt;&lt;property id=&quot;20300&quot; value=&quot;Slide 26 - &amp;quot;Government Set Prices&amp;quot;&quot;/&gt;&lt;property id=&quot;20307&quot; value=&quot;278&quot;/&gt;&lt;/object&gt;&lt;object type=&quot;3&quot; unique_id=&quot;12085&quot;&gt;&lt;property id=&quot;20148&quot; value=&quot;5&quot;/&gt;&lt;property id=&quot;20300&quot; value=&quot;Slide 27 - &amp;quot;Government Set Prices&amp;quot;&quot;/&gt;&lt;property id=&quot;20307&quot; value=&quot;280&quot;/&gt;&lt;/object&gt;&lt;object type=&quot;3&quot; unique_id=&quot;12086&quot;&gt;&lt;property id=&quot;20148&quot; value=&quot;5&quot;/&gt;&lt;property id=&quot;20300&quot; value=&quot;Slide 28 - &amp;quot;Government Set Prices&amp;quot;&quot;/&gt;&lt;property id=&quot;20307&quot; value=&quot;279&quot;/&gt;&lt;/object&gt;&lt;object type=&quot;3&quot; unique_id=&quot;12087&quot;&gt;&lt;property id=&quot;20148&quot; value=&quot;5&quot;/&gt;&lt;property id=&quot;20300&quot; value=&quot;Slide 29 - &amp;quot;Government Set Prices&amp;quot;&quot;/&gt;&lt;property id=&quot;20307&quot; value=&quot;281&quot;/&gt;&lt;/object&gt;&lt;object type=&quot;3&quot; unique_id=&quot;12088&quot;&gt;&lt;property id=&quot;20148&quot; value=&quot;5&quot;/&gt;&lt;property id=&quot;20300&quot; value=&quot;Slide 30 - &amp;quot;Legal Market for Human Organs&amp;quot;&quot;/&gt;&lt;property id=&quot;20307&quot; value=&quot;266&quot;/&gt;&lt;/object&gt;&lt;object type=&quot;3&quot; unique_id=&quot;12089&quot;&gt;&lt;property id=&quot;20148&quot; value=&quot;5&quot;/&gt;&lt;property id=&quot;20300&quot; value=&quot;Slide 31 - &amp;quot;Legal Market for Human Organs&amp;quot;&quot;/&gt;&lt;property id=&quot;20307&quot; value=&quot;285&quot;/&gt;&lt;/object&gt;&lt;/object&gt;&lt;object type=&quot;8&quot; unique_id=&quot;12122&quot;&gt;&lt;/object&gt;&lt;/object&gt;&lt;/database&gt;"/>
  <p:tag name="SECTOMILLISECCONVERTED" val="1"/>
</p:tagLst>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3207</TotalTime>
  <Words>4399</Words>
  <Application>Microsoft Office PowerPoint</Application>
  <PresentationFormat>Předvádění na obrazovce (4:3)</PresentationFormat>
  <Paragraphs>650</Paragraphs>
  <Slides>31</Slides>
  <Notes>31</Notes>
  <HiddenSlides>0</HiddenSlides>
  <MMClips>31</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31</vt:i4>
      </vt:variant>
    </vt:vector>
  </HeadingPairs>
  <TitlesOfParts>
    <vt:vector size="40" baseType="lpstr">
      <vt:lpstr>Arial</vt:lpstr>
      <vt:lpstr>Tw Cen MT</vt:lpstr>
      <vt:lpstr>Tahoma</vt:lpstr>
      <vt:lpstr>Times New Roman</vt:lpstr>
      <vt:lpstr>ＭＳ Ｐゴシック</vt:lpstr>
      <vt:lpstr>Dotum</vt:lpstr>
      <vt:lpstr>Symbol</vt:lpstr>
      <vt:lpstr>Calibri</vt:lpstr>
      <vt:lpstr>Office Theme</vt:lpstr>
      <vt:lpstr>Demand, Supply, and Market Equilibrium</vt:lpstr>
      <vt:lpstr>Markets</vt:lpstr>
      <vt:lpstr>Demand</vt:lpstr>
      <vt:lpstr>Law of Demand</vt:lpstr>
      <vt:lpstr>Prezentace aplikace PowerPoint</vt:lpstr>
      <vt:lpstr>Market Demand</vt:lpstr>
      <vt:lpstr>Changes in Demand</vt:lpstr>
      <vt:lpstr>Changes in Demand</vt:lpstr>
      <vt:lpstr>Determinants of Demand</vt:lpstr>
      <vt:lpstr>Determinants of Demand</vt:lpstr>
      <vt:lpstr>Determinants of Demand</vt:lpstr>
      <vt:lpstr>Supply</vt:lpstr>
      <vt:lpstr>Law of Supply</vt:lpstr>
      <vt:lpstr>The Supply Curve</vt:lpstr>
      <vt:lpstr>Changes in Supply</vt:lpstr>
      <vt:lpstr>Changes in Supply</vt:lpstr>
      <vt:lpstr>Determinants of Supply</vt:lpstr>
      <vt:lpstr>Determinants of Supply</vt:lpstr>
      <vt:lpstr>Market Equilibrium</vt:lpstr>
      <vt:lpstr>Market Equilibrium</vt:lpstr>
      <vt:lpstr>Rationing Functions of Prices</vt:lpstr>
      <vt:lpstr>Efficient Allocation</vt:lpstr>
      <vt:lpstr>Changes in Demand and Equilibrium</vt:lpstr>
      <vt:lpstr>Changes in Demand and Equilibrium</vt:lpstr>
      <vt:lpstr> Complex Cases</vt:lpstr>
      <vt:lpstr>Government Set Prices</vt:lpstr>
      <vt:lpstr>Government Set Prices</vt:lpstr>
      <vt:lpstr>Government Set Prices</vt:lpstr>
      <vt:lpstr>Government Set Prices</vt:lpstr>
      <vt:lpstr>Legal Market for Human Organs</vt:lpstr>
      <vt:lpstr>Legal Market for Human Organs</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noelle_fox</dc:creator>
  <cp:lastModifiedBy>Čábelková Inna</cp:lastModifiedBy>
  <cp:revision>234</cp:revision>
  <dcterms:created xsi:type="dcterms:W3CDTF">2010-05-18T15:18:43Z</dcterms:created>
  <dcterms:modified xsi:type="dcterms:W3CDTF">2020-10-21T11:53:56Z</dcterms:modified>
</cp:coreProperties>
</file>