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9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AD436DC-BBF6-E941-AF58-09176A0ED01F}" type="datetimeFigureOut">
              <a:rPr lang="it-IT" smtClean="0"/>
              <a:t>04/04/18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390274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AD436DC-BBF6-E941-AF58-09176A0ED01F}" type="datetimeFigureOut">
              <a:rPr lang="it-IT" smtClean="0"/>
              <a:t>04/04/18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69682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AD436DC-BBF6-E941-AF58-09176A0ED01F}" type="datetimeFigureOut">
              <a:rPr lang="it-IT" smtClean="0"/>
              <a:t>04/04/18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2050564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AD436DC-BBF6-E941-AF58-09176A0ED01F}" type="datetimeFigureOut">
              <a:rPr lang="it-IT" smtClean="0"/>
              <a:t>04/04/18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104203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D436DC-BBF6-E941-AF58-09176A0ED01F}" type="datetimeFigureOut">
              <a:rPr lang="it-IT" smtClean="0"/>
              <a:t>04/04/18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25715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AD436DC-BBF6-E941-AF58-09176A0ED01F}" type="datetimeFigureOut">
              <a:rPr lang="it-IT" smtClean="0"/>
              <a:t>04/04/18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160688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AD436DC-BBF6-E941-AF58-09176A0ED01F}" type="datetimeFigureOut">
              <a:rPr lang="it-IT" smtClean="0"/>
              <a:t>04/04/18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211610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AD436DC-BBF6-E941-AF58-09176A0ED01F}" type="datetimeFigureOut">
              <a:rPr lang="it-IT" smtClean="0"/>
              <a:t>04/04/18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251768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AD436DC-BBF6-E941-AF58-09176A0ED01F}" type="datetimeFigureOut">
              <a:rPr lang="it-IT" smtClean="0"/>
              <a:t>04/04/18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107279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AD436DC-BBF6-E941-AF58-09176A0ED01F}" type="datetimeFigureOut">
              <a:rPr lang="it-IT" smtClean="0"/>
              <a:t>04/04/18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103576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AD436DC-BBF6-E941-AF58-09176A0ED01F}" type="datetimeFigureOut">
              <a:rPr lang="it-IT" smtClean="0"/>
              <a:t>04/04/18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2E5F3D-A294-6447-B2F8-ED9F9C23B70C}" type="slidenum">
              <a:rPr lang="it-IT" smtClean="0"/>
              <a:t>‹n.›</a:t>
            </a:fld>
            <a:endParaRPr lang="it-IT"/>
          </a:p>
        </p:txBody>
      </p:sp>
    </p:spTree>
    <p:extLst>
      <p:ext uri="{BB962C8B-B14F-4D97-AF65-F5344CB8AC3E}">
        <p14:creationId xmlns:p14="http://schemas.microsoft.com/office/powerpoint/2010/main" val="35469400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436DC-BBF6-E941-AF58-09176A0ED01F}" type="datetimeFigureOut">
              <a:rPr lang="it-IT" smtClean="0"/>
              <a:t>04/04/18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E5F3D-A294-6447-B2F8-ED9F9C23B70C}" type="slidenum">
              <a:rPr lang="it-IT" smtClean="0"/>
              <a:t>‹n.›</a:t>
            </a:fld>
            <a:endParaRPr lang="it-IT"/>
          </a:p>
        </p:txBody>
      </p:sp>
    </p:spTree>
    <p:extLst>
      <p:ext uri="{BB962C8B-B14F-4D97-AF65-F5344CB8AC3E}">
        <p14:creationId xmlns:p14="http://schemas.microsoft.com/office/powerpoint/2010/main" val="844549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890889"/>
            <a:ext cx="7772400" cy="1709561"/>
          </a:xfrm>
        </p:spPr>
        <p:txBody>
          <a:bodyPr>
            <a:normAutofit fontScale="90000"/>
          </a:bodyPr>
          <a:lstStyle/>
          <a:p>
            <a:r>
              <a:rPr lang="it-IT" b="1" dirty="0" smtClean="0"/>
              <a:t>5-la </a:t>
            </a:r>
            <a:r>
              <a:rPr lang="it-IT" b="1" dirty="0" err="1" smtClean="0"/>
              <a:t>forclusion</a:t>
            </a:r>
            <a:r>
              <a:rPr lang="it-IT" b="1" dirty="0" smtClean="0"/>
              <a:t> </a:t>
            </a:r>
            <a:r>
              <a:rPr lang="it-IT" b="1" dirty="0" err="1" smtClean="0"/>
              <a:t>du</a:t>
            </a:r>
            <a:r>
              <a:rPr lang="it-IT" b="1" dirty="0" smtClean="0"/>
              <a:t> </a:t>
            </a:r>
            <a:r>
              <a:rPr lang="it-IT" b="1" dirty="0" err="1" smtClean="0"/>
              <a:t>sujet</a:t>
            </a:r>
            <a:r>
              <a:rPr lang="it-IT" b="1" dirty="0" smtClean="0"/>
              <a:t> subalterne</a:t>
            </a:r>
            <a:r>
              <a:rPr lang="it-IT" dirty="0" smtClean="0"/>
              <a:t>: </a:t>
            </a:r>
            <a:r>
              <a:rPr lang="fr-FR" b="1" dirty="0"/>
              <a:t>réinterprétations et réécritures du canon littéraire </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41110361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57112"/>
            <a:ext cx="8229600" cy="4969052"/>
          </a:xfrm>
        </p:spPr>
        <p:txBody>
          <a:bodyPr/>
          <a:lstStyle/>
          <a:p>
            <a:r>
              <a:rPr lang="fr-FR" dirty="0"/>
              <a:t>« la vanité de toute son œuvre lui apparut d’un coup, accablante, indiscutable. Inutiles ses cultures, absurdes ses élevages, ses dépôts une insulte au bon sens, ses silos une dérision et cette forteresse, cette charte, ce code pénal ? Pour nourrir qui ? Pour protéger qui ? Chacun de ses gestes, chacun de ses travaux était un appel lancé vers quelqu’un et demeurait sans réponse ». </a:t>
            </a:r>
            <a:endParaRPr lang="it-IT" dirty="0"/>
          </a:p>
          <a:p>
            <a:endParaRPr lang="it-IT" dirty="0"/>
          </a:p>
        </p:txBody>
      </p:sp>
    </p:spTree>
    <p:extLst>
      <p:ext uri="{BB962C8B-B14F-4D97-AF65-F5344CB8AC3E}">
        <p14:creationId xmlns:p14="http://schemas.microsoft.com/office/powerpoint/2010/main" val="37528932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err="1" smtClean="0"/>
              <a:t>Toutefois</a:t>
            </a:r>
            <a:r>
              <a:rPr lang="it-IT" dirty="0" smtClean="0"/>
              <a:t>, </a:t>
            </a:r>
            <a:r>
              <a:rPr lang="it-IT" dirty="0" err="1" smtClean="0"/>
              <a:t>du</a:t>
            </a:r>
            <a:r>
              <a:rPr lang="it-IT" dirty="0" smtClean="0"/>
              <a:t> </a:t>
            </a:r>
            <a:r>
              <a:rPr lang="it-IT" dirty="0" err="1" smtClean="0"/>
              <a:t>moins</a:t>
            </a:r>
            <a:r>
              <a:rPr lang="it-IT" dirty="0" smtClean="0"/>
              <a:t> </a:t>
            </a:r>
            <a:r>
              <a:rPr lang="it-IT" dirty="0" err="1" smtClean="0"/>
              <a:t>jusqu’à</a:t>
            </a:r>
            <a:r>
              <a:rPr lang="it-IT" dirty="0" smtClean="0"/>
              <a:t> l’</a:t>
            </a:r>
            <a:r>
              <a:rPr lang="it-IT" dirty="0" err="1" smtClean="0"/>
              <a:t>arrivé</a:t>
            </a:r>
            <a:r>
              <a:rPr lang="it-IT" dirty="0" smtClean="0"/>
              <a:t> de </a:t>
            </a:r>
            <a:r>
              <a:rPr lang="it-IT" dirty="0" err="1" smtClean="0"/>
              <a:t>Vendredi</a:t>
            </a:r>
            <a:r>
              <a:rPr lang="it-IT" dirty="0" smtClean="0"/>
              <a:t>, Robinson ne cesse de </a:t>
            </a:r>
            <a:r>
              <a:rPr lang="it-IT" dirty="0" err="1" smtClean="0"/>
              <a:t>penser</a:t>
            </a:r>
            <a:r>
              <a:rPr lang="it-IT" dirty="0" smtClean="0"/>
              <a:t> </a:t>
            </a:r>
            <a:r>
              <a:rPr lang="fr-FR" dirty="0"/>
              <a:t>que ce type d’administration est le seul possible</a:t>
            </a:r>
            <a:r>
              <a:rPr lang="it-IT" dirty="0" smtClean="0">
                <a:effectLst/>
              </a:rPr>
              <a:t> </a:t>
            </a:r>
          </a:p>
          <a:p>
            <a:r>
              <a:rPr lang="it-IT" dirty="0" smtClean="0"/>
              <a:t>Mais – </a:t>
            </a:r>
            <a:r>
              <a:rPr lang="it-IT" dirty="0" err="1" smtClean="0"/>
              <a:t>peut</a:t>
            </a:r>
            <a:r>
              <a:rPr lang="it-IT" dirty="0" smtClean="0"/>
              <a:t>-on se </a:t>
            </a:r>
            <a:r>
              <a:rPr lang="it-IT" dirty="0" err="1" smtClean="0"/>
              <a:t>demander</a:t>
            </a:r>
            <a:r>
              <a:rPr lang="it-IT" dirty="0" smtClean="0"/>
              <a:t> – </a:t>
            </a:r>
            <a:r>
              <a:rPr lang="fr-FR" dirty="0"/>
              <a:t>l’humanité dans son universalité se réduit-elle vraiment à ce qui caractérise la société occidentale dans son développement </a:t>
            </a:r>
            <a:r>
              <a:rPr lang="fr-FR" dirty="0" smtClean="0"/>
              <a:t>historique</a:t>
            </a:r>
            <a:r>
              <a:rPr lang="fr-FR" dirty="0"/>
              <a:t> </a:t>
            </a:r>
            <a:r>
              <a:rPr lang="fr-FR" dirty="0" smtClean="0"/>
              <a:t>(l’agriculture</a:t>
            </a:r>
            <a:r>
              <a:rPr lang="fr-FR" dirty="0"/>
              <a:t>, l’argent, l’écriture ou l’assujettissement de l’autre </a:t>
            </a:r>
            <a:r>
              <a:rPr lang="fr-FR" dirty="0" smtClean="0"/>
              <a:t>colonisé)?</a:t>
            </a:r>
          </a:p>
          <a:p>
            <a:r>
              <a:rPr lang="fr-FR" dirty="0" smtClean="0"/>
              <a:t>Anthropologie structurelle de Lévi-Strauss </a:t>
            </a:r>
            <a:r>
              <a:rPr lang="fr-FR" dirty="0"/>
              <a:t> </a:t>
            </a:r>
            <a:r>
              <a:rPr lang="it-IT" dirty="0" smtClean="0">
                <a:effectLst/>
              </a:rPr>
              <a:t> </a:t>
            </a:r>
            <a:endParaRPr lang="it-IT" dirty="0"/>
          </a:p>
        </p:txBody>
      </p:sp>
    </p:spTree>
    <p:extLst>
      <p:ext uri="{BB962C8B-B14F-4D97-AF65-F5344CB8AC3E}">
        <p14:creationId xmlns:p14="http://schemas.microsoft.com/office/powerpoint/2010/main" val="515783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17222"/>
            <a:ext cx="8229600" cy="5208941"/>
          </a:xfrm>
        </p:spPr>
        <p:txBody>
          <a:bodyPr>
            <a:normAutofit fontScale="92500"/>
          </a:bodyPr>
          <a:lstStyle/>
          <a:p>
            <a:r>
              <a:rPr lang="fr-FR" dirty="0" smtClean="0"/>
              <a:t>3) sexualité de Robinson </a:t>
            </a:r>
          </a:p>
          <a:p>
            <a:r>
              <a:rPr lang="fr-FR" dirty="0" smtClean="0"/>
              <a:t>corrélation entre capitalisme / sexualité génitale sous le modèle œdipien et colonialisme </a:t>
            </a:r>
            <a:r>
              <a:rPr lang="fr-FR" dirty="0" smtClean="0">
                <a:effectLst/>
              </a:rPr>
              <a:t> </a:t>
            </a:r>
          </a:p>
          <a:p>
            <a:r>
              <a:rPr lang="fr-FR" dirty="0" smtClean="0"/>
              <a:t>Le premier tourne en rond</a:t>
            </a:r>
          </a:p>
          <a:p>
            <a:r>
              <a:rPr lang="fr-FR" dirty="0" smtClean="0"/>
              <a:t>Modèle </a:t>
            </a:r>
            <a:r>
              <a:rPr lang="fr-FR" dirty="0" err="1" smtClean="0"/>
              <a:t>oedipien</a:t>
            </a:r>
            <a:r>
              <a:rPr lang="fr-FR" dirty="0" smtClean="0"/>
              <a:t> déraille sans pour autant disparaître</a:t>
            </a:r>
          </a:p>
          <a:p>
            <a:r>
              <a:rPr lang="fr-FR" dirty="0" smtClean="0"/>
              <a:t>la </a:t>
            </a:r>
            <a:r>
              <a:rPr lang="fr-FR" dirty="0"/>
              <a:t>polarisation des rôles du maître et de l’esclave s’avère d’emblée fragile, déjà au moment où la soumission de Vendredi paraît absolue</a:t>
            </a:r>
            <a:endParaRPr lang="it-IT" dirty="0"/>
          </a:p>
          <a:p>
            <a:endParaRPr lang="fr-FR" dirty="0"/>
          </a:p>
        </p:txBody>
      </p:sp>
    </p:spTree>
    <p:extLst>
      <p:ext uri="{BB962C8B-B14F-4D97-AF65-F5344CB8AC3E}">
        <p14:creationId xmlns:p14="http://schemas.microsoft.com/office/powerpoint/2010/main" val="32662388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46663"/>
            <a:ext cx="8229600" cy="6025444"/>
          </a:xfrm>
        </p:spPr>
        <p:txBody>
          <a:bodyPr>
            <a:normAutofit fontScale="70000" lnSpcReduction="20000"/>
          </a:bodyPr>
          <a:lstStyle/>
          <a:p>
            <a:r>
              <a:rPr lang="it-IT" dirty="0" err="1" smtClean="0"/>
              <a:t>Ch</a:t>
            </a:r>
            <a:r>
              <a:rPr lang="it-IT" dirty="0" smtClean="0"/>
              <a:t>. VII, </a:t>
            </a:r>
            <a:r>
              <a:rPr lang="it-IT" dirty="0" err="1" smtClean="0"/>
              <a:t>Vendredi</a:t>
            </a:r>
            <a:r>
              <a:rPr lang="it-IT" dirty="0" smtClean="0"/>
              <a:t> </a:t>
            </a:r>
            <a:r>
              <a:rPr lang="it-IT" dirty="0" err="1" smtClean="0"/>
              <a:t>entre</a:t>
            </a:r>
            <a:r>
              <a:rPr lang="it-IT" dirty="0" smtClean="0"/>
              <a:t> en </a:t>
            </a:r>
            <a:r>
              <a:rPr lang="it-IT" dirty="0" err="1" smtClean="0"/>
              <a:t>scène</a:t>
            </a:r>
            <a:endParaRPr lang="it-IT" dirty="0" smtClean="0"/>
          </a:p>
          <a:p>
            <a:r>
              <a:rPr lang="fr-FR" dirty="0"/>
              <a:t>Comment le rapport entre Robinson et Vendredi évolue-t-il dans ces </a:t>
            </a:r>
            <a:r>
              <a:rPr lang="fr-FR" dirty="0" smtClean="0"/>
              <a:t>pages? Comment </a:t>
            </a:r>
            <a:r>
              <a:rPr lang="fr-FR" dirty="0"/>
              <a:t>le roman désamorce-t-il la dialectique du maitre et de l’esclave </a:t>
            </a:r>
            <a:r>
              <a:rPr lang="fr-FR" dirty="0" smtClean="0"/>
              <a:t>?</a:t>
            </a:r>
          </a:p>
          <a:p>
            <a:r>
              <a:rPr lang="fr-FR" dirty="0" smtClean="0"/>
              <a:t>Une différence immédiate mais superficielle marque dès le départ les différences avec l’avant-texte (l’</a:t>
            </a:r>
            <a:r>
              <a:rPr lang="fr-FR" dirty="0" err="1" smtClean="0"/>
              <a:t>hypotexte</a:t>
            </a:r>
            <a:r>
              <a:rPr lang="fr-FR" dirty="0" smtClean="0"/>
              <a:t> pour utiliser une définition de Gérard Genette) : chez Defoe Robinson a volontairement sauvé Vendredi des cannibales, chez Tournier Robinson a sauvé par hasard Vendredi, seulement parce que son plan a échoué et il a tué par erreur l’un des cannibales. </a:t>
            </a:r>
          </a:p>
          <a:p>
            <a:r>
              <a:rPr lang="fr-FR" dirty="0" smtClean="0"/>
              <a:t>Tournier suit d’abord le modèle de Defoe</a:t>
            </a:r>
          </a:p>
          <a:p>
            <a:r>
              <a:rPr lang="fr-FR" dirty="0" smtClean="0"/>
              <a:t>Convaincu </a:t>
            </a:r>
            <a:r>
              <a:rPr lang="fr-FR" dirty="0"/>
              <a:t>de sa supériorité, Robinson soumet Vendredi, lui apprend l’anglais et l’intègre dans son ordre. Ses réflexions dans le </a:t>
            </a:r>
            <a:r>
              <a:rPr lang="fr-FR" i="1" dirty="0"/>
              <a:t>log-book</a:t>
            </a:r>
            <a:r>
              <a:rPr lang="fr-FR" dirty="0"/>
              <a:t> sont imprégnés de racisme </a:t>
            </a:r>
            <a:endParaRPr lang="fr-FR" dirty="0" smtClean="0"/>
          </a:p>
          <a:p>
            <a:r>
              <a:rPr lang="fr-FR" dirty="0" smtClean="0"/>
              <a:t> </a:t>
            </a:r>
            <a:r>
              <a:rPr lang="fr-FR" dirty="0"/>
              <a:t>« Dieu m’a envoyé un compagnon. Mais, par un tour assez obscur de sa Sainte Volonté, il l’a choisi au plus bas degré de l’échelle humaine » (p. 146) « un sauvage n’est pas un être humain à part entière » (p. 147). </a:t>
            </a:r>
            <a:endParaRPr lang="fr-FR" dirty="0" smtClean="0"/>
          </a:p>
          <a:p>
            <a:endParaRPr lang="it-IT" dirty="0"/>
          </a:p>
          <a:p>
            <a:endParaRPr lang="it-IT" dirty="0"/>
          </a:p>
        </p:txBody>
      </p:sp>
    </p:spTree>
    <p:extLst>
      <p:ext uri="{BB962C8B-B14F-4D97-AF65-F5344CB8AC3E}">
        <p14:creationId xmlns:p14="http://schemas.microsoft.com/office/powerpoint/2010/main" val="41534087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66890"/>
            <a:ext cx="8229600" cy="6138332"/>
          </a:xfrm>
        </p:spPr>
        <p:txBody>
          <a:bodyPr>
            <a:normAutofit fontScale="85000" lnSpcReduction="20000"/>
          </a:bodyPr>
          <a:lstStyle/>
          <a:p>
            <a:r>
              <a:rPr lang="it-IT" dirty="0" smtClean="0"/>
              <a:t>1) </a:t>
            </a:r>
            <a:r>
              <a:rPr lang="it-IT" dirty="0" err="1" smtClean="0"/>
              <a:t>descriptions</a:t>
            </a:r>
            <a:r>
              <a:rPr lang="it-IT" dirty="0" smtClean="0"/>
              <a:t> </a:t>
            </a:r>
            <a:r>
              <a:rPr lang="it-IT" dirty="0" err="1" smtClean="0"/>
              <a:t>hyperboliques</a:t>
            </a:r>
            <a:r>
              <a:rPr lang="it-IT" dirty="0" smtClean="0"/>
              <a:t>, </a:t>
            </a:r>
            <a:r>
              <a:rPr lang="it-IT" dirty="0" err="1" smtClean="0"/>
              <a:t>prise</a:t>
            </a:r>
            <a:r>
              <a:rPr lang="it-IT" dirty="0" smtClean="0"/>
              <a:t> de </a:t>
            </a:r>
            <a:r>
              <a:rPr lang="it-IT" dirty="0" err="1" smtClean="0"/>
              <a:t>distance</a:t>
            </a:r>
            <a:r>
              <a:rPr lang="it-IT" dirty="0" smtClean="0"/>
              <a:t> </a:t>
            </a:r>
            <a:r>
              <a:rPr lang="it-IT" dirty="0" err="1" smtClean="0"/>
              <a:t>ironique</a:t>
            </a:r>
            <a:r>
              <a:rPr lang="it-IT" dirty="0" smtClean="0"/>
              <a:t> de la part </a:t>
            </a:r>
            <a:r>
              <a:rPr lang="it-IT" dirty="0" err="1" smtClean="0"/>
              <a:t>du</a:t>
            </a:r>
            <a:r>
              <a:rPr lang="it-IT" dirty="0" smtClean="0"/>
              <a:t> </a:t>
            </a:r>
            <a:r>
              <a:rPr lang="it-IT" dirty="0" err="1" smtClean="0"/>
              <a:t>narrateur</a:t>
            </a:r>
            <a:r>
              <a:rPr lang="it-IT" dirty="0" smtClean="0"/>
              <a:t> à la </a:t>
            </a:r>
            <a:r>
              <a:rPr lang="it-IT" dirty="0" err="1" smtClean="0"/>
              <a:t>troisième</a:t>
            </a:r>
            <a:r>
              <a:rPr lang="it-IT" dirty="0" smtClean="0"/>
              <a:t> </a:t>
            </a:r>
            <a:r>
              <a:rPr lang="it-IT" dirty="0" err="1" smtClean="0"/>
              <a:t>personne</a:t>
            </a:r>
            <a:r>
              <a:rPr lang="it-IT" dirty="0" smtClean="0"/>
              <a:t>  </a:t>
            </a:r>
          </a:p>
          <a:p>
            <a:r>
              <a:rPr lang="fr-FR" dirty="0" smtClean="0"/>
              <a:t>« À </a:t>
            </a:r>
            <a:r>
              <a:rPr lang="fr-FR" dirty="0"/>
              <a:t>quelques mètres de là, dans un massif de fougères arborescentes, un homme noir et nu, l’esprit dévasté par la panique, inclinait son front jusqu’au sol, et sa main cherchait pour le poser sur sa nuque le pied d’un homme blanc et barbu, hérissé d’armes, vêtu, de peaux de biques, la tête couverte d’un bonnet de fourrure et farcie par trois millénaires de civilisation </a:t>
            </a:r>
            <a:r>
              <a:rPr lang="fr-FR" dirty="0" smtClean="0"/>
              <a:t>occidentale » </a:t>
            </a:r>
          </a:p>
          <a:p>
            <a:r>
              <a:rPr lang="fr-FR" dirty="0" smtClean="0"/>
              <a:t>Vendredi = esclave salarié </a:t>
            </a:r>
          </a:p>
          <a:p>
            <a:r>
              <a:rPr lang="fr-FR" dirty="0"/>
              <a:t>« Il paie Vendredi. Un demi souverain d’or par mois. Au début il avait pris soin de placer la totalité de ces sommes à un intérêt de 5,5%. Puis considérant que Vendredi avait atteint mentalement l’âge de la raison, il lui lassa la libre disposition de ses arrérages ». </a:t>
            </a:r>
            <a:endParaRPr lang="it-IT" dirty="0"/>
          </a:p>
        </p:txBody>
      </p:sp>
    </p:spTree>
    <p:extLst>
      <p:ext uri="{BB962C8B-B14F-4D97-AF65-F5344CB8AC3E}">
        <p14:creationId xmlns:p14="http://schemas.microsoft.com/office/powerpoint/2010/main" val="35495208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270000"/>
            <a:ext cx="8229600" cy="4856163"/>
          </a:xfrm>
        </p:spPr>
        <p:txBody>
          <a:bodyPr/>
          <a:lstStyle/>
          <a:p>
            <a:r>
              <a:rPr lang="fr-FR" dirty="0" smtClean="0"/>
              <a:t>2) la relation entre la conscience libre du maitre et celle assujettie du serviteur est dès le départ instable</a:t>
            </a:r>
          </a:p>
          <a:p>
            <a:r>
              <a:rPr lang="fr-FR" dirty="0" smtClean="0"/>
              <a:t>A) la maitrise ne peut pas être absolue</a:t>
            </a:r>
          </a:p>
          <a:p>
            <a:r>
              <a:rPr lang="fr-FR" dirty="0" smtClean="0"/>
              <a:t>Ex. « Je ne me risquerais jamais à lui dire ‘</a:t>
            </a:r>
            <a:r>
              <a:rPr lang="fr-FR" dirty="0" err="1" smtClean="0"/>
              <a:t>aime-moi</a:t>
            </a:r>
            <a:r>
              <a:rPr lang="fr-FR" dirty="0" smtClean="0"/>
              <a:t>’, parce que je sais trop que pour la première fois je ne serais pas obéi »</a:t>
            </a:r>
            <a:endParaRPr lang="fr-FR" dirty="0"/>
          </a:p>
        </p:txBody>
      </p:sp>
    </p:spTree>
    <p:extLst>
      <p:ext uri="{BB962C8B-B14F-4D97-AF65-F5344CB8AC3E}">
        <p14:creationId xmlns:p14="http://schemas.microsoft.com/office/powerpoint/2010/main" val="35971531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fr-FR" dirty="0" smtClean="0"/>
              <a:t>B) la subversion de l’ordre imposé par le maître commence là où on s’y attend le moins </a:t>
            </a:r>
            <a:r>
              <a:rPr lang="fr-FR" dirty="0" smtClean="0">
                <a:sym typeface="Wingdings"/>
              </a:rPr>
              <a:t> Vendredi montre le manque de fondement, l’absurdité du pouvoir de Robinson</a:t>
            </a:r>
          </a:p>
          <a:p>
            <a:r>
              <a:rPr lang="fr-FR" dirty="0" smtClean="0">
                <a:sym typeface="Wingdings"/>
              </a:rPr>
              <a:t>- il exécute à la lettre les ordres de Robinson mais en s’amusant </a:t>
            </a:r>
          </a:p>
          <a:p>
            <a:r>
              <a:rPr lang="fr-FR" dirty="0" smtClean="0">
                <a:sym typeface="Wingdings"/>
              </a:rPr>
              <a:t>- il imite son maitre (mimicry)</a:t>
            </a:r>
          </a:p>
        </p:txBody>
      </p:sp>
    </p:spTree>
    <p:extLst>
      <p:ext uri="{BB962C8B-B14F-4D97-AF65-F5344CB8AC3E}">
        <p14:creationId xmlns:p14="http://schemas.microsoft.com/office/powerpoint/2010/main" val="366283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44222"/>
            <a:ext cx="8229600" cy="5081941"/>
          </a:xfrm>
        </p:spPr>
        <p:txBody>
          <a:bodyPr>
            <a:normAutofit fontScale="77500" lnSpcReduction="20000"/>
          </a:bodyPr>
          <a:lstStyle/>
          <a:p>
            <a:r>
              <a:rPr lang="fr-FR" dirty="0" smtClean="0"/>
              <a:t>C) Vendredi entretient un rapport avec le monde environnant que Robinson ne peut pas entièrement contrôler ni comprendre</a:t>
            </a:r>
            <a:r>
              <a:rPr lang="fr-FR" dirty="0" smtClean="0">
                <a:effectLst/>
              </a:rPr>
              <a:t> </a:t>
            </a:r>
          </a:p>
          <a:p>
            <a:r>
              <a:rPr lang="fr-FR" dirty="0" smtClean="0"/>
              <a:t>- ex. épisode des cactus </a:t>
            </a:r>
          </a:p>
          <a:p>
            <a:r>
              <a:rPr lang="fr-FR" dirty="0" smtClean="0"/>
              <a:t>- Rapport entre Vendredi et les animaux (le bouc </a:t>
            </a:r>
            <a:r>
              <a:rPr lang="fr-FR" dirty="0" err="1" smtClean="0"/>
              <a:t>Andoar</a:t>
            </a:r>
            <a:r>
              <a:rPr lang="fr-FR" dirty="0" smtClean="0"/>
              <a:t>)</a:t>
            </a:r>
          </a:p>
          <a:p>
            <a:r>
              <a:rPr lang="fr-FR" dirty="0" smtClean="0"/>
              <a:t>- mise en scène parodique et ludique de la dialectique du maitre et de l’esclave</a:t>
            </a:r>
          </a:p>
          <a:p>
            <a:r>
              <a:rPr lang="fr-FR" dirty="0" smtClean="0"/>
              <a:t>« Il ne comprenait pas davantage qu’il y avait des espèces nuisibles qu’il convenait de combattre à outrance » (p. 155)</a:t>
            </a:r>
          </a:p>
          <a:p>
            <a:r>
              <a:rPr lang="fr-FR" dirty="0" smtClean="0"/>
              <a:t>« Tuer une </a:t>
            </a:r>
            <a:r>
              <a:rPr lang="fr-FR" dirty="0" err="1" smtClean="0"/>
              <a:t>bete</a:t>
            </a:r>
            <a:r>
              <a:rPr lang="fr-FR" dirty="0" smtClean="0"/>
              <a:t> autrement qu’au terme d’une poursuite ou d’une lutte qui lui donnait ses chances »</a:t>
            </a:r>
          </a:p>
          <a:p>
            <a:r>
              <a:rPr lang="fr-FR" dirty="0" smtClean="0"/>
              <a:t>« il est reçu et accepté par les </a:t>
            </a:r>
            <a:r>
              <a:rPr lang="fr-FR" dirty="0" err="1" smtClean="0"/>
              <a:t>betes</a:t>
            </a:r>
            <a:r>
              <a:rPr lang="fr-FR" dirty="0" smtClean="0"/>
              <a:t> comme l’une d’elles </a:t>
            </a:r>
            <a:r>
              <a:rPr lang="fr-FR" dirty="0" smtClean="0"/>
              <a:t>»</a:t>
            </a:r>
            <a:endParaRPr lang="fr-FR" dirty="0" smtClean="0"/>
          </a:p>
        </p:txBody>
      </p:sp>
    </p:spTree>
    <p:extLst>
      <p:ext uri="{BB962C8B-B14F-4D97-AF65-F5344CB8AC3E}">
        <p14:creationId xmlns:p14="http://schemas.microsoft.com/office/powerpoint/2010/main" val="68740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Johan </a:t>
            </a:r>
            <a:r>
              <a:rPr lang="it-IT" dirty="0" err="1" smtClean="0"/>
              <a:t>Huizinga</a:t>
            </a:r>
            <a:r>
              <a:rPr lang="it-IT" dirty="0" smtClean="0"/>
              <a:t>, </a:t>
            </a:r>
            <a:r>
              <a:rPr lang="it-IT" i="1" dirty="0" smtClean="0"/>
              <a:t>Homo </a:t>
            </a:r>
            <a:r>
              <a:rPr lang="it-IT" i="1" dirty="0" err="1" smtClean="0"/>
              <a:t>Ludens</a:t>
            </a:r>
            <a:r>
              <a:rPr lang="it-IT" i="1" dirty="0" smtClean="0"/>
              <a:t>, </a:t>
            </a:r>
            <a:r>
              <a:rPr lang="it-IT" dirty="0" smtClean="0"/>
              <a:t>1938</a:t>
            </a:r>
            <a:endParaRPr lang="it-IT" dirty="0"/>
          </a:p>
        </p:txBody>
      </p:sp>
      <p:sp>
        <p:nvSpPr>
          <p:cNvPr id="3" name="Segnaposto contenuto 2"/>
          <p:cNvSpPr>
            <a:spLocks noGrp="1"/>
          </p:cNvSpPr>
          <p:nvPr>
            <p:ph idx="1"/>
          </p:nvPr>
        </p:nvSpPr>
        <p:spPr/>
        <p:txBody>
          <a:bodyPr/>
          <a:lstStyle/>
          <a:p>
            <a:r>
              <a:rPr lang="it-IT" dirty="0" err="1" smtClean="0"/>
              <a:t>Activité</a:t>
            </a:r>
            <a:r>
              <a:rPr lang="it-IT" dirty="0" smtClean="0"/>
              <a:t> libre</a:t>
            </a:r>
          </a:p>
          <a:p>
            <a:r>
              <a:rPr lang="it-IT" dirty="0" err="1" smtClean="0"/>
              <a:t>Activité</a:t>
            </a:r>
            <a:r>
              <a:rPr lang="it-IT" dirty="0" smtClean="0"/>
              <a:t> </a:t>
            </a:r>
            <a:r>
              <a:rPr lang="it-IT" dirty="0" err="1" smtClean="0"/>
              <a:t>fictive</a:t>
            </a:r>
            <a:endParaRPr lang="it-IT" dirty="0" smtClean="0"/>
          </a:p>
          <a:p>
            <a:r>
              <a:rPr lang="it-IT" dirty="0" err="1" smtClean="0"/>
              <a:t>Séparée</a:t>
            </a:r>
            <a:r>
              <a:rPr lang="it-IT" dirty="0" smtClean="0"/>
              <a:t> (</a:t>
            </a:r>
            <a:r>
              <a:rPr lang="it-IT" dirty="0" err="1" smtClean="0"/>
              <a:t>cadre</a:t>
            </a:r>
            <a:r>
              <a:rPr lang="it-IT" dirty="0" smtClean="0"/>
              <a:t> </a:t>
            </a:r>
            <a:r>
              <a:rPr lang="it-IT" dirty="0" err="1" smtClean="0"/>
              <a:t>spatio-temporel</a:t>
            </a:r>
            <a:r>
              <a:rPr lang="it-IT" dirty="0" smtClean="0"/>
              <a:t>)</a:t>
            </a:r>
          </a:p>
          <a:p>
            <a:r>
              <a:rPr lang="it-IT" dirty="0" err="1" smtClean="0"/>
              <a:t>Improductive</a:t>
            </a:r>
            <a:r>
              <a:rPr lang="it-IT" dirty="0" smtClean="0"/>
              <a:t> et </a:t>
            </a:r>
            <a:r>
              <a:rPr lang="it-IT" dirty="0" err="1" smtClean="0"/>
              <a:t>désintéressée</a:t>
            </a:r>
            <a:endParaRPr lang="it-IT" dirty="0" smtClean="0"/>
          </a:p>
          <a:p>
            <a:r>
              <a:rPr lang="it-IT" dirty="0" err="1" smtClean="0"/>
              <a:t>Réglée</a:t>
            </a:r>
            <a:r>
              <a:rPr lang="it-IT" dirty="0" smtClean="0"/>
              <a:t> </a:t>
            </a:r>
          </a:p>
          <a:p>
            <a:r>
              <a:rPr lang="it-IT" dirty="0" smtClean="0"/>
              <a:t>Le </a:t>
            </a:r>
            <a:r>
              <a:rPr lang="it-IT" dirty="0" err="1" smtClean="0"/>
              <a:t>jeu</a:t>
            </a:r>
            <a:r>
              <a:rPr lang="it-IT" dirty="0" smtClean="0"/>
              <a:t> </a:t>
            </a:r>
            <a:r>
              <a:rPr lang="it-IT" dirty="0" err="1" smtClean="0"/>
              <a:t>brise</a:t>
            </a:r>
            <a:r>
              <a:rPr lang="it-IT" dirty="0" smtClean="0"/>
              <a:t> </a:t>
            </a:r>
            <a:r>
              <a:rPr lang="it-IT" dirty="0" err="1" smtClean="0"/>
              <a:t>les</a:t>
            </a:r>
            <a:r>
              <a:rPr lang="it-IT" dirty="0" smtClean="0"/>
              <a:t> </a:t>
            </a:r>
            <a:r>
              <a:rPr lang="it-IT" dirty="0" err="1" smtClean="0"/>
              <a:t>frontières</a:t>
            </a:r>
            <a:r>
              <a:rPr lang="it-IT" dirty="0" smtClean="0"/>
              <a:t> </a:t>
            </a:r>
            <a:r>
              <a:rPr lang="it-IT" dirty="0" err="1" smtClean="0"/>
              <a:t>entre</a:t>
            </a:r>
            <a:r>
              <a:rPr lang="it-IT" dirty="0" smtClean="0"/>
              <a:t> nature et culture </a:t>
            </a:r>
            <a:r>
              <a:rPr lang="it-IT" dirty="0" smtClean="0">
                <a:sym typeface="Wingdings"/>
              </a:rPr>
              <a:t> le </a:t>
            </a:r>
            <a:r>
              <a:rPr lang="it-IT" dirty="0" err="1" smtClean="0">
                <a:sym typeface="Wingdings"/>
              </a:rPr>
              <a:t>jeu</a:t>
            </a:r>
            <a:r>
              <a:rPr lang="it-IT" dirty="0" smtClean="0">
                <a:sym typeface="Wingdings"/>
              </a:rPr>
              <a:t> est le moment </a:t>
            </a:r>
            <a:r>
              <a:rPr lang="it-IT" dirty="0" err="1" smtClean="0">
                <a:sym typeface="Wingdings"/>
              </a:rPr>
              <a:t>où</a:t>
            </a:r>
            <a:r>
              <a:rPr lang="it-IT" dirty="0" smtClean="0">
                <a:sym typeface="Wingdings"/>
              </a:rPr>
              <a:t> la biologie se </a:t>
            </a:r>
            <a:r>
              <a:rPr lang="it-IT" dirty="0" err="1" smtClean="0">
                <a:sym typeface="Wingdings"/>
              </a:rPr>
              <a:t>fait</a:t>
            </a:r>
            <a:r>
              <a:rPr lang="it-IT" dirty="0" smtClean="0">
                <a:sym typeface="Wingdings"/>
              </a:rPr>
              <a:t> culture</a:t>
            </a:r>
            <a:endParaRPr lang="it-IT" dirty="0"/>
          </a:p>
        </p:txBody>
      </p:sp>
    </p:spTree>
    <p:extLst>
      <p:ext uri="{BB962C8B-B14F-4D97-AF65-F5344CB8AC3E}">
        <p14:creationId xmlns:p14="http://schemas.microsoft.com/office/powerpoint/2010/main" val="1504976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mtClean="0"/>
              <a:t>Roger </a:t>
            </a:r>
            <a:r>
              <a:rPr lang="it-IT" dirty="0" err="1" smtClean="0"/>
              <a:t>Caillois</a:t>
            </a:r>
            <a:r>
              <a:rPr lang="it-IT" dirty="0" smtClean="0"/>
              <a:t>, </a:t>
            </a:r>
            <a:r>
              <a:rPr lang="it-IT" i="1" dirty="0" err="1" smtClean="0"/>
              <a:t>Les</a:t>
            </a:r>
            <a:r>
              <a:rPr lang="it-IT" i="1" dirty="0" smtClean="0"/>
              <a:t> </a:t>
            </a:r>
            <a:r>
              <a:rPr lang="it-IT" i="1" dirty="0" err="1" smtClean="0"/>
              <a:t>jeux</a:t>
            </a:r>
            <a:r>
              <a:rPr lang="it-IT" i="1" dirty="0" smtClean="0"/>
              <a:t> et </a:t>
            </a:r>
            <a:r>
              <a:rPr lang="it-IT" i="1" dirty="0" err="1" smtClean="0"/>
              <a:t>les</a:t>
            </a:r>
            <a:r>
              <a:rPr lang="it-IT" i="1" dirty="0" smtClean="0"/>
              <a:t> </a:t>
            </a:r>
            <a:r>
              <a:rPr lang="it-IT" i="1" dirty="0" err="1" smtClean="0"/>
              <a:t>hommes</a:t>
            </a:r>
            <a:r>
              <a:rPr lang="it-IT" i="1" dirty="0" smtClean="0"/>
              <a:t>: </a:t>
            </a:r>
            <a:r>
              <a:rPr lang="it-IT" i="1" dirty="0"/>
              <a:t>l</a:t>
            </a:r>
            <a:r>
              <a:rPr lang="it-IT" i="1" dirty="0" smtClean="0"/>
              <a:t>e masque et le </a:t>
            </a:r>
            <a:r>
              <a:rPr lang="it-IT" i="1" dirty="0" err="1" smtClean="0"/>
              <a:t>vertige</a:t>
            </a:r>
            <a:r>
              <a:rPr lang="it-IT" i="1" dirty="0" smtClean="0"/>
              <a:t> </a:t>
            </a:r>
            <a:r>
              <a:rPr lang="it-IT" dirty="0" smtClean="0"/>
              <a:t>(1958)</a:t>
            </a:r>
            <a:endParaRPr lang="it-IT" dirty="0"/>
          </a:p>
        </p:txBody>
      </p:sp>
      <p:sp>
        <p:nvSpPr>
          <p:cNvPr id="3" name="Segnaposto contenuto 2"/>
          <p:cNvSpPr>
            <a:spLocks noGrp="1"/>
          </p:cNvSpPr>
          <p:nvPr>
            <p:ph idx="1"/>
          </p:nvPr>
        </p:nvSpPr>
        <p:spPr>
          <a:xfrm>
            <a:off x="457200" y="1769532"/>
            <a:ext cx="8229600" cy="4525963"/>
          </a:xfrm>
        </p:spPr>
        <p:txBody>
          <a:bodyPr/>
          <a:lstStyle/>
          <a:p>
            <a:r>
              <a:rPr lang="fr-FR" dirty="0" err="1" smtClean="0"/>
              <a:t>Ἀγών</a:t>
            </a:r>
            <a:r>
              <a:rPr lang="fr-FR" dirty="0" smtClean="0"/>
              <a:t> = agôn, compétition</a:t>
            </a:r>
          </a:p>
          <a:p>
            <a:r>
              <a:rPr lang="fr-FR" dirty="0" smtClean="0"/>
              <a:t>Alea = le hasard</a:t>
            </a:r>
          </a:p>
          <a:p>
            <a:r>
              <a:rPr lang="fr-FR" dirty="0" smtClean="0"/>
              <a:t>Mimicry = le ‘comme si‘ = jeu des rôles</a:t>
            </a:r>
          </a:p>
          <a:p>
            <a:r>
              <a:rPr lang="fr-FR" dirty="0" smtClean="0"/>
              <a:t>Ilinx = le vertige / = la danse en rond des derviches ou le jeu de la ronde </a:t>
            </a:r>
            <a:endParaRPr lang="fr-FR" dirty="0"/>
          </a:p>
        </p:txBody>
      </p:sp>
    </p:spTree>
    <p:extLst>
      <p:ext uri="{BB962C8B-B14F-4D97-AF65-F5344CB8AC3E}">
        <p14:creationId xmlns:p14="http://schemas.microsoft.com/office/powerpoint/2010/main" val="34590680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97000"/>
            <a:ext cx="8229600" cy="4729163"/>
          </a:xfrm>
        </p:spPr>
        <p:txBody>
          <a:bodyPr/>
          <a:lstStyle/>
          <a:p>
            <a:r>
              <a:rPr lang="fr-FR" dirty="0" smtClean="0"/>
              <a:t>1) langues / surconscience linguistique </a:t>
            </a:r>
          </a:p>
          <a:p>
            <a:r>
              <a:rPr lang="fr-FR" dirty="0" smtClean="0"/>
              <a:t>2) genres littéraires européens (roman)</a:t>
            </a:r>
          </a:p>
          <a:p>
            <a:r>
              <a:rPr lang="fr-FR" dirty="0" smtClean="0"/>
              <a:t>3) réécriture de l’Histoire </a:t>
            </a:r>
          </a:p>
          <a:p>
            <a:r>
              <a:rPr lang="fr-FR" dirty="0" smtClean="0"/>
              <a:t>4) pluralité de points de vue / </a:t>
            </a:r>
            <a:r>
              <a:rPr lang="fr-FR" dirty="0" err="1" smtClean="0"/>
              <a:t>multifocalité</a:t>
            </a:r>
            <a:endParaRPr lang="fr-FR" dirty="0" smtClean="0"/>
          </a:p>
          <a:p>
            <a:r>
              <a:rPr lang="fr-FR" dirty="0" smtClean="0"/>
              <a:t>5) réappropriation du canon littéraire occidental</a:t>
            </a:r>
            <a:endParaRPr lang="fr-FR" dirty="0"/>
          </a:p>
        </p:txBody>
      </p:sp>
    </p:spTree>
    <p:extLst>
      <p:ext uri="{BB962C8B-B14F-4D97-AF65-F5344CB8AC3E}">
        <p14:creationId xmlns:p14="http://schemas.microsoft.com/office/powerpoint/2010/main" val="24459315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fr-FR" dirty="0" smtClean="0"/>
              <a:t>Michel Tournier, </a:t>
            </a:r>
            <a:r>
              <a:rPr lang="fr-FR" i="1" dirty="0" smtClean="0"/>
              <a:t>Vendredi ou les limbes du Pacifique </a:t>
            </a:r>
          </a:p>
          <a:p>
            <a:r>
              <a:rPr lang="fr-FR" dirty="0" smtClean="0"/>
              <a:t>J. M. Coetzee, </a:t>
            </a:r>
            <a:r>
              <a:rPr lang="fr-FR" i="1" dirty="0" err="1" smtClean="0"/>
              <a:t>Foe</a:t>
            </a:r>
            <a:r>
              <a:rPr lang="fr-FR" i="1" dirty="0" smtClean="0"/>
              <a:t> – </a:t>
            </a:r>
            <a:r>
              <a:rPr lang="fr-FR" dirty="0" smtClean="0"/>
              <a:t>Patrick </a:t>
            </a:r>
            <a:r>
              <a:rPr lang="fr-FR" dirty="0" err="1" smtClean="0"/>
              <a:t>Chamoiseau</a:t>
            </a:r>
            <a:r>
              <a:rPr lang="fr-FR" dirty="0" smtClean="0"/>
              <a:t>, </a:t>
            </a:r>
            <a:r>
              <a:rPr lang="fr-FR" i="1" dirty="0" smtClean="0"/>
              <a:t>L’empreinte à Crusoé </a:t>
            </a:r>
            <a:endParaRPr lang="fr-FR" dirty="0" smtClean="0"/>
          </a:p>
          <a:p>
            <a:r>
              <a:rPr lang="fr-FR" dirty="0" smtClean="0"/>
              <a:t>Tournier: Hommage à Vendredi </a:t>
            </a:r>
            <a:endParaRPr lang="fr-FR" dirty="0"/>
          </a:p>
        </p:txBody>
      </p:sp>
    </p:spTree>
    <p:extLst>
      <p:ext uri="{BB962C8B-B14F-4D97-AF65-F5344CB8AC3E}">
        <p14:creationId xmlns:p14="http://schemas.microsoft.com/office/powerpoint/2010/main" val="14717263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33778"/>
            <a:ext cx="8229600" cy="5729111"/>
          </a:xfrm>
        </p:spPr>
        <p:txBody>
          <a:bodyPr>
            <a:normAutofit fontScale="62500" lnSpcReduction="20000"/>
          </a:bodyPr>
          <a:lstStyle/>
          <a:p>
            <a:r>
              <a:rPr lang="fr-FR" dirty="0"/>
              <a:t>« En vérité j’avais eu une autre idée de dédicace autour de laquelle j’ai </a:t>
            </a:r>
            <a:r>
              <a:rPr lang="fr-FR" u="sng" dirty="0"/>
              <a:t>longtemps tourné et hésité pour finalement renoncer</a:t>
            </a:r>
            <a:r>
              <a:rPr lang="fr-FR" dirty="0"/>
              <a:t>. Car le dédicataire me paraissait trop grand, trop respectable, trop éloigné de moi, et je n’avais pas le moyen de lui demander la permission de lui rendre ce dérisoire hommage. </a:t>
            </a:r>
            <a:r>
              <a:rPr lang="fr-FR" u="sng" dirty="0"/>
              <a:t>Oui, j’aurais voulu dédier ce livre à la masse énorme et silencieuse des travailleurs immigrés de France, tous ce Vendredi dépêchés vers nous par le tiers monde, ces trois millions d’algériens, de Marocains, de Tunisiens, de Sénégalais, de Portugais sur lesquels repose notre société et qu’on ne voit jamais, qu’on n’entend jamais, qui n’ont ni bulletin de vote, ni syndicat, ni porte-parole</a:t>
            </a:r>
            <a:r>
              <a:rPr lang="fr-FR" dirty="0"/>
              <a:t>. En toute logique, en toute justice une partie importante de la presse écrite, de la radio, de la télévision devrait non seulement leur être consacrée mais leur appartenir. </a:t>
            </a:r>
            <a:r>
              <a:rPr lang="fr-FR" u="sng" dirty="0"/>
              <a:t>Notre société de consommation est assise sur eux, elle a posé ses fesses grasses et blanches sur ce peuple basané réduit au plus absolu silence. Tous ces éboueurs, ces fraiseurs, ces terrassiers, ces manœuvres, ces trimardeurs, il va de soi qu’ils n’ont rien à dire, rien à nous dire, rien à nous apprendre, tout à gagner au contraire à notre école et d’abord à apprendre à parler une langue civilisée, celle de Descartes, de Corneille et de Pasteur, à acquérir des manières policées, et surtout à se faire oublier des stupides et bornés Robinson que nous sommes tous. Cette population bâillonnée mais vitale, tolérée mais indispensable, c’est le seul vrai prolétariat qui existe en France. Prenons garde que la voix de cette foule muette n’éclate pas tout à coup à nos oreilles avec un bruit de tonnerre</a:t>
            </a:r>
            <a:r>
              <a:rPr lang="fr-FR" dirty="0"/>
              <a:t>! »</a:t>
            </a:r>
            <a:endParaRPr lang="it-IT" dirty="0"/>
          </a:p>
          <a:p>
            <a:endParaRPr lang="it-IT" dirty="0"/>
          </a:p>
        </p:txBody>
      </p:sp>
    </p:spTree>
    <p:extLst>
      <p:ext uri="{BB962C8B-B14F-4D97-AF65-F5344CB8AC3E}">
        <p14:creationId xmlns:p14="http://schemas.microsoft.com/office/powerpoint/2010/main" val="2138474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19668"/>
            <a:ext cx="8229600" cy="5406496"/>
          </a:xfrm>
        </p:spPr>
        <p:txBody>
          <a:bodyPr>
            <a:normAutofit fontScale="85000" lnSpcReduction="10000"/>
          </a:bodyPr>
          <a:lstStyle/>
          <a:p>
            <a:r>
              <a:rPr lang="fr-FR" dirty="0" smtClean="0"/>
              <a:t>Avant et après Vendredi</a:t>
            </a:r>
          </a:p>
          <a:p>
            <a:r>
              <a:rPr lang="fr-FR" dirty="0" smtClean="0"/>
              <a:t>Avant Vendredi </a:t>
            </a:r>
          </a:p>
          <a:p>
            <a:r>
              <a:rPr lang="fr-FR" dirty="0" smtClean="0"/>
              <a:t>Première réaction après le naufrage: refus de sa condition de solitude </a:t>
            </a:r>
            <a:r>
              <a:rPr lang="fr-FR" dirty="0" smtClean="0">
                <a:sym typeface="Wingdings"/>
              </a:rPr>
              <a:t> construire un bateau (l’évasion)</a:t>
            </a:r>
          </a:p>
          <a:p>
            <a:r>
              <a:rPr lang="fr-FR" dirty="0" smtClean="0">
                <a:sym typeface="Wingdings"/>
              </a:rPr>
              <a:t>Le projet échoue</a:t>
            </a:r>
          </a:p>
          <a:p>
            <a:r>
              <a:rPr lang="fr-FR" dirty="0" smtClean="0">
                <a:sym typeface="Wingdings"/>
              </a:rPr>
              <a:t>Robinson sombre dans la souille, commence à perdre les attributs humains</a:t>
            </a:r>
          </a:p>
          <a:p>
            <a:r>
              <a:rPr lang="fr-FR" dirty="0" smtClean="0"/>
              <a:t>« Il mangeait, le nez au sol, des choses innommables. Il faisait sous lui et manquait rarement de se rouler dans la molle tiédeur de ses propres déjections. Il se déplaçait de moins en moins et ses brèves évolutions le ramenait toujours à la souille »</a:t>
            </a:r>
            <a:r>
              <a:rPr lang="fr-FR" dirty="0" smtClean="0">
                <a:effectLst/>
              </a:rPr>
              <a:t> </a:t>
            </a:r>
            <a:endParaRPr lang="fr-FR" dirty="0" smtClean="0">
              <a:sym typeface="Wingdings"/>
            </a:endParaRPr>
          </a:p>
          <a:p>
            <a:endParaRPr lang="fr-FR" dirty="0" smtClean="0">
              <a:sym typeface="Wingdings"/>
            </a:endParaRPr>
          </a:p>
          <a:p>
            <a:endParaRPr lang="fr-FR" dirty="0"/>
          </a:p>
        </p:txBody>
      </p:sp>
    </p:spTree>
    <p:extLst>
      <p:ext uri="{BB962C8B-B14F-4D97-AF65-F5344CB8AC3E}">
        <p14:creationId xmlns:p14="http://schemas.microsoft.com/office/powerpoint/2010/main" val="42716650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7778"/>
            <a:ext cx="8229600" cy="5138385"/>
          </a:xfrm>
        </p:spPr>
        <p:txBody>
          <a:bodyPr>
            <a:normAutofit fontScale="92500"/>
          </a:bodyPr>
          <a:lstStyle/>
          <a:p>
            <a:r>
              <a:rPr lang="fr-FR" dirty="0" smtClean="0"/>
              <a:t>Deleuze </a:t>
            </a:r>
            <a:r>
              <a:rPr lang="fr-FR" dirty="0" smtClean="0">
                <a:sym typeface="Wingdings"/>
              </a:rPr>
              <a:t> Tournier nous montre ce que autrui signifie à travers les effets de son absence </a:t>
            </a:r>
          </a:p>
          <a:p>
            <a:r>
              <a:rPr lang="fr-FR" dirty="0" smtClean="0">
                <a:sym typeface="Wingdings"/>
              </a:rPr>
              <a:t>L’autre me spatialise et me temporalise  Robinson perd ses repères </a:t>
            </a:r>
          </a:p>
          <a:p>
            <a:r>
              <a:rPr lang="fr-FR" dirty="0" smtClean="0">
                <a:sym typeface="Wingdings"/>
              </a:rPr>
              <a:t>C’est pour cette raison qu’il commence à créer des autres imaginaires, à reconstituer l’ordre disparu après le naufrage</a:t>
            </a:r>
          </a:p>
          <a:p>
            <a:r>
              <a:rPr lang="fr-FR" dirty="0" smtClean="0">
                <a:sym typeface="Wingdings"/>
              </a:rPr>
              <a:t>Phase de l’ile administrée: R. cherche à préserver son humanité, mais en manque d’autres modèles, il dédouble son ancienne société  </a:t>
            </a:r>
          </a:p>
          <a:p>
            <a:endParaRPr lang="fr-FR" dirty="0"/>
          </a:p>
        </p:txBody>
      </p:sp>
    </p:spTree>
    <p:extLst>
      <p:ext uri="{BB962C8B-B14F-4D97-AF65-F5344CB8AC3E}">
        <p14:creationId xmlns:p14="http://schemas.microsoft.com/office/powerpoint/2010/main" val="40004906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90222"/>
            <a:ext cx="8229600" cy="5335941"/>
          </a:xfrm>
        </p:spPr>
        <p:txBody>
          <a:bodyPr/>
          <a:lstStyle/>
          <a:p>
            <a:r>
              <a:rPr lang="it-IT" dirty="0" err="1" smtClean="0"/>
              <a:t>Travail</a:t>
            </a:r>
            <a:endParaRPr lang="it-IT" dirty="0" smtClean="0"/>
          </a:p>
          <a:p>
            <a:r>
              <a:rPr lang="it-IT" dirty="0" smtClean="0"/>
              <a:t>I</a:t>
            </a:r>
            <a:r>
              <a:rPr lang="fr-FR" dirty="0" smtClean="0"/>
              <a:t>l parcourt les </a:t>
            </a:r>
            <a:r>
              <a:rPr lang="fr-FR" dirty="0"/>
              <a:t>étapes de l’histoire de la cueillette à la révolution </a:t>
            </a:r>
            <a:r>
              <a:rPr lang="fr-FR" dirty="0" smtClean="0"/>
              <a:t>néolithique</a:t>
            </a:r>
          </a:p>
          <a:p>
            <a:r>
              <a:rPr lang="fr-FR" dirty="0" smtClean="0"/>
              <a:t> Il </a:t>
            </a:r>
            <a:r>
              <a:rPr lang="fr-FR" dirty="0"/>
              <a:t>rétabli le droit (un code civil, moral et pénal de l’ile, dont il est le gouverneur absolu</a:t>
            </a:r>
            <a:r>
              <a:rPr lang="fr-FR" dirty="0" smtClean="0"/>
              <a:t>)</a:t>
            </a:r>
          </a:p>
          <a:p>
            <a:r>
              <a:rPr lang="fr-FR" dirty="0"/>
              <a:t>I</a:t>
            </a:r>
            <a:r>
              <a:rPr lang="fr-FR" dirty="0" smtClean="0"/>
              <a:t>l </a:t>
            </a:r>
            <a:r>
              <a:rPr lang="fr-FR" dirty="0"/>
              <a:t>construit un abri et il retrouve l’écriture. </a:t>
            </a:r>
            <a:endParaRPr lang="fr-FR" dirty="0" smtClean="0"/>
          </a:p>
          <a:p>
            <a:r>
              <a:rPr lang="fr-FR" i="1" dirty="0" smtClean="0"/>
              <a:t>A première vue </a:t>
            </a:r>
            <a:r>
              <a:rPr lang="fr-FR" dirty="0" smtClean="0"/>
              <a:t>le Robinson de Tournier se comporte exactement comme celui de Defoe</a:t>
            </a:r>
          </a:p>
          <a:p>
            <a:r>
              <a:rPr lang="fr-FR" dirty="0" smtClean="0"/>
              <a:t>Voyons les différences </a:t>
            </a:r>
            <a:endParaRPr lang="it-IT" dirty="0"/>
          </a:p>
        </p:txBody>
      </p:sp>
    </p:spTree>
    <p:extLst>
      <p:ext uri="{BB962C8B-B14F-4D97-AF65-F5344CB8AC3E}">
        <p14:creationId xmlns:p14="http://schemas.microsoft.com/office/powerpoint/2010/main" val="4012605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1) </a:t>
            </a:r>
            <a:r>
              <a:rPr lang="it-IT" dirty="0" err="1" smtClean="0"/>
              <a:t>rapport</a:t>
            </a:r>
            <a:r>
              <a:rPr lang="it-IT" dirty="0" smtClean="0"/>
              <a:t> à l’</a:t>
            </a:r>
            <a:r>
              <a:rPr lang="it-IT" dirty="0" err="1" smtClean="0"/>
              <a:t>ècriture</a:t>
            </a:r>
            <a:r>
              <a:rPr lang="it-IT" dirty="0" smtClean="0"/>
              <a:t> </a:t>
            </a:r>
          </a:p>
          <a:p>
            <a:r>
              <a:rPr lang="fr-FR" dirty="0"/>
              <a:t>« Dès lors il ouvrit presque chaque jour son </a:t>
            </a:r>
            <a:r>
              <a:rPr lang="fr-FR" i="1" dirty="0"/>
              <a:t>log-book</a:t>
            </a:r>
            <a:r>
              <a:rPr lang="fr-FR" dirty="0"/>
              <a:t> pour y consigner, non les événements petits et grands de sa vie matérielle – il n’en avait cure – mais ses méditations, l’évolution de sa vie intérieure ou encore les souvenirs qui lui revenaient de son passé et les réflexions qu’ils lui inspiraient ».</a:t>
            </a:r>
            <a:r>
              <a:rPr lang="it-IT" dirty="0" smtClean="0">
                <a:effectLst/>
              </a:rPr>
              <a:t> </a:t>
            </a:r>
            <a:endParaRPr lang="it-IT" dirty="0"/>
          </a:p>
        </p:txBody>
      </p:sp>
    </p:spTree>
    <p:extLst>
      <p:ext uri="{BB962C8B-B14F-4D97-AF65-F5344CB8AC3E}">
        <p14:creationId xmlns:p14="http://schemas.microsoft.com/office/powerpoint/2010/main" val="3657343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90222"/>
            <a:ext cx="8229600" cy="5335941"/>
          </a:xfrm>
        </p:spPr>
        <p:txBody>
          <a:bodyPr>
            <a:normAutofit fontScale="85000" lnSpcReduction="10000"/>
          </a:bodyPr>
          <a:lstStyle/>
          <a:p>
            <a:r>
              <a:rPr lang="fr-FR" dirty="0" smtClean="0"/>
              <a:t>2) en absence d’autrui le système tourne en rond</a:t>
            </a:r>
          </a:p>
          <a:p>
            <a:r>
              <a:rPr lang="fr-FR" dirty="0" smtClean="0"/>
              <a:t>Admiration </a:t>
            </a:r>
            <a:r>
              <a:rPr lang="fr-FR" dirty="0" smtClean="0">
                <a:sym typeface="Wingdings"/>
              </a:rPr>
              <a:t> détournement comique  </a:t>
            </a:r>
          </a:p>
          <a:p>
            <a:r>
              <a:rPr lang="fr-FR" dirty="0"/>
              <a:t>« il éprouvait une fois de plus que, contre les effets dissolvants de l’absence d’autrui, construire, organiser et légiférer étaient des remèdes souverains ».</a:t>
            </a:r>
            <a:r>
              <a:rPr lang="it-IT" dirty="0" smtClean="0">
                <a:effectLst/>
              </a:rPr>
              <a:t> </a:t>
            </a:r>
          </a:p>
          <a:p>
            <a:r>
              <a:rPr lang="fr-FR" dirty="0"/>
              <a:t>«En vertu de l’inspiration de l’Esprit Saint […] Robinson Crusoé, né à York le 19 décembre 1737, est nommé gouverneur de l’ile de </a:t>
            </a:r>
            <a:r>
              <a:rPr lang="fr-FR" i="1" dirty="0" err="1"/>
              <a:t>Speranza</a:t>
            </a:r>
            <a:r>
              <a:rPr lang="fr-FR" dirty="0"/>
              <a:t> située dans l’Océan Pacifique </a:t>
            </a:r>
            <a:r>
              <a:rPr lang="fr-FR" dirty="0" smtClean="0"/>
              <a:t>»</a:t>
            </a:r>
          </a:p>
          <a:p>
            <a:r>
              <a:rPr lang="fr-FR" dirty="0" smtClean="0"/>
              <a:t>«</a:t>
            </a:r>
            <a:r>
              <a:rPr lang="fr-FR" dirty="0"/>
              <a:t> Les habitants de l’ile sont tenus pour autant qu’ils pensent, de le faire à haute et intelligible voix </a:t>
            </a:r>
            <a:r>
              <a:rPr lang="fr-FR" dirty="0" smtClean="0"/>
              <a:t>»</a:t>
            </a:r>
            <a:endParaRPr lang="fr-FR" dirty="0"/>
          </a:p>
          <a:p>
            <a:r>
              <a:rPr lang="fr-FR" dirty="0" smtClean="0"/>
              <a:t>«</a:t>
            </a:r>
            <a:r>
              <a:rPr lang="fr-FR" dirty="0"/>
              <a:t> Quiconque a pollué l’ile de ses excréments sera puni d’un jour de jeune ». </a:t>
            </a:r>
            <a:endParaRPr lang="it-IT" dirty="0"/>
          </a:p>
          <a:p>
            <a:pPr marL="0" indent="0">
              <a:buNone/>
            </a:pPr>
            <a:endParaRPr lang="it-IT" dirty="0"/>
          </a:p>
          <a:p>
            <a:endParaRPr lang="it-IT" dirty="0" smtClean="0">
              <a:effectLst/>
            </a:endParaRPr>
          </a:p>
          <a:p>
            <a:endParaRPr lang="fr-FR" dirty="0"/>
          </a:p>
        </p:txBody>
      </p:sp>
    </p:spTree>
    <p:extLst>
      <p:ext uri="{BB962C8B-B14F-4D97-AF65-F5344CB8AC3E}">
        <p14:creationId xmlns:p14="http://schemas.microsoft.com/office/powerpoint/2010/main" val="15987694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353</TotalTime>
  <Words>979</Words>
  <Application>Microsoft Macintosh PowerPoint</Application>
  <PresentationFormat>Presentazione su schermo (4:3)</PresentationFormat>
  <Paragraphs>79</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5-la forclusion du sujet subalterne: réinterprétations et réécritures du canon littéraire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Johan Huizinga, Homo Ludens, 1938</vt:lpstr>
      <vt:lpstr>Roger Caillois, Les jeux et les hommes: le masque et le vertige (1958)</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5-la forclusion du sujet subalterne: réinterprétations et réécritures du canon littéraire </dc:title>
  <dc:creator>Chiara Mengozzi</dc:creator>
  <cp:lastModifiedBy>Chiara Mengozzi</cp:lastModifiedBy>
  <cp:revision>43</cp:revision>
  <dcterms:created xsi:type="dcterms:W3CDTF">2018-03-28T04:30:24Z</dcterms:created>
  <dcterms:modified xsi:type="dcterms:W3CDTF">2018-04-04T10:35:32Z</dcterms:modified>
</cp:coreProperties>
</file>