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</p:sldIdLst>
  <p:sldSz cy="5143500" cx="9144000"/>
  <p:notesSz cx="6858000" cy="9144000"/>
  <p:embeddedFontLst>
    <p:embeddedFont>
      <p:font typeface="Playfair Display"/>
      <p:regular r:id="rId12"/>
      <p:bold r:id="rId13"/>
      <p:italic r:id="rId14"/>
      <p:boldItalic r:id="rId15"/>
    </p:embeddedFont>
    <p:embeddedFont>
      <p:font typeface="Lato"/>
      <p:regular r:id="rId16"/>
      <p:bold r:id="rId17"/>
      <p:italic r:id="rId18"/>
      <p:boldItalic r:id="rId1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font" Target="fonts/PlayfairDisplay-bold.fntdata"/><Relationship Id="rId12" Type="http://schemas.openxmlformats.org/officeDocument/2006/relationships/font" Target="fonts/PlayfairDisplay-regular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PlayfairDisplay-boldItalic.fntdata"/><Relationship Id="rId14" Type="http://schemas.openxmlformats.org/officeDocument/2006/relationships/font" Target="fonts/PlayfairDisplay-italic.fntdata"/><Relationship Id="rId17" Type="http://schemas.openxmlformats.org/officeDocument/2006/relationships/font" Target="fonts/Lato-bold.fntdata"/><Relationship Id="rId16" Type="http://schemas.openxmlformats.org/officeDocument/2006/relationships/font" Target="fonts/Lato-regular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Lato-boldItalic.fntdata"/><Relationship Id="rId6" Type="http://schemas.openxmlformats.org/officeDocument/2006/relationships/slide" Target="slides/slide1.xml"/><Relationship Id="rId18" Type="http://schemas.openxmlformats.org/officeDocument/2006/relationships/font" Target="fonts/Lato-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62cb52a9442b694a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62cb52a9442b694a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62cb52a9442b694a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62cb52a9442b694a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62cb52a9442b694a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62cb52a9442b694a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543638c22719d16e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543638c22719d16e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62cb52a9442b694a_2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62cb52a9442b694a_2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2749050" y="748800"/>
            <a:ext cx="3645900" cy="36459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2992950" y="992700"/>
            <a:ext cx="3158100" cy="3158100"/>
          </a:xfrm>
          <a:prstGeom prst="rect">
            <a:avLst/>
          </a:prstGeom>
          <a:noFill/>
          <a:ln cap="flat" cmpd="sng" w="28575">
            <a:solidFill>
              <a:schemeClr val="lt1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" name="Google Shape;12;p2"/>
          <p:cNvSpPr txBox="1"/>
          <p:nvPr>
            <p:ph type="ctrTitle"/>
          </p:nvPr>
        </p:nvSpPr>
        <p:spPr>
          <a:xfrm>
            <a:off x="3096250" y="1627200"/>
            <a:ext cx="2951400" cy="1584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" type="subTitle"/>
          </p:nvPr>
        </p:nvSpPr>
        <p:spPr>
          <a:xfrm>
            <a:off x="3096363" y="3266930"/>
            <a:ext cx="2951400" cy="701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" name="Google Shape;50;p11"/>
          <p:cNvSpPr txBox="1"/>
          <p:nvPr>
            <p:ph hasCustomPrompt="1" type="title"/>
          </p:nvPr>
        </p:nvSpPr>
        <p:spPr>
          <a:xfrm>
            <a:off x="311700" y="1233100"/>
            <a:ext cx="8520600" cy="1610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t>xx%</a:t>
            </a:r>
          </a:p>
        </p:txBody>
      </p:sp>
      <p:sp>
        <p:nvSpPr>
          <p:cNvPr id="51" name="Google Shape;51;p11"/>
          <p:cNvSpPr txBox="1"/>
          <p:nvPr>
            <p:ph idx="1" type="body"/>
          </p:nvPr>
        </p:nvSpPr>
        <p:spPr>
          <a:xfrm>
            <a:off x="311700" y="2919450"/>
            <a:ext cx="8520600" cy="107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2" name="Google Shape;52;p11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2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title"/>
          </p:nvPr>
        </p:nvSpPr>
        <p:spPr>
          <a:xfrm>
            <a:off x="509550" y="1423875"/>
            <a:ext cx="8124900" cy="1798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17" name="Google Shape;17;p3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" name="Google Shape;20;p4"/>
          <p:cNvSpPr txBox="1"/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21" name="Google Shape;21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/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25" name="Google Shape;25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6" name="Google Shape;26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7" name="Google Shape;27;p5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 txBox="1"/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30" name="Google Shape;30;p6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3" name="Google Shape;33;p7"/>
          <p:cNvSpPr txBox="1"/>
          <p:nvPr>
            <p:ph idx="1" type="body"/>
          </p:nvPr>
        </p:nvSpPr>
        <p:spPr>
          <a:xfrm>
            <a:off x="311700" y="1391378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4" name="Google Shape;34;p7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dk2"/>
        </a:solidFill>
      </p:bgPr>
    </p:bg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8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37" name="Google Shape;37;p8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9"/>
          <p:cNvSpPr/>
          <p:nvPr/>
        </p:nvSpPr>
        <p:spPr>
          <a:xfrm>
            <a:off x="4572000" y="-2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0" name="Google Shape;40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1" name="Google Shape;41;p9"/>
          <p:cNvSpPr txBox="1"/>
          <p:nvPr>
            <p:ph type="title"/>
          </p:nvPr>
        </p:nvSpPr>
        <p:spPr>
          <a:xfrm>
            <a:off x="265500" y="1107950"/>
            <a:ext cx="4045200" cy="168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2" name="Google Shape;42;p9"/>
          <p:cNvSpPr txBox="1"/>
          <p:nvPr>
            <p:ph idx="1" type="subTitle"/>
          </p:nvPr>
        </p:nvSpPr>
        <p:spPr>
          <a:xfrm>
            <a:off x="265500" y="28452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3" name="Google Shape;43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4" name="Google Shape;44;p9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/>
          <p:nvPr>
            <p:ph idx="1" type="body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7" name="Google Shape;47;p10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coral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ato"/>
              <a:buChar char="●"/>
              <a:defRPr sz="18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 lnSpcReduction="10000"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3"/>
          <p:cNvSpPr txBox="1"/>
          <p:nvPr>
            <p:ph type="ctrTitle"/>
          </p:nvPr>
        </p:nvSpPr>
        <p:spPr>
          <a:xfrm>
            <a:off x="3096250" y="1627200"/>
            <a:ext cx="2951400" cy="1584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Genitiv singuláru maskulin na /-u/</a:t>
            </a:r>
            <a:endParaRPr/>
          </a:p>
        </p:txBody>
      </p:sp>
      <p:sp>
        <p:nvSpPr>
          <p:cNvPr id="60" name="Google Shape;60;p13"/>
          <p:cNvSpPr txBox="1"/>
          <p:nvPr>
            <p:ph idx="1" type="subTitle"/>
          </p:nvPr>
        </p:nvSpPr>
        <p:spPr>
          <a:xfrm>
            <a:off x="3096363" y="3266930"/>
            <a:ext cx="2951400" cy="701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Zuzana Kárová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4"/>
          <p:cNvSpPr txBox="1"/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Genitiv singuláru maskulin na /-u/</a:t>
            </a:r>
            <a:endParaRPr/>
          </a:p>
        </p:txBody>
      </p:sp>
      <p:sp>
        <p:nvSpPr>
          <p:cNvPr id="66" name="Google Shape;66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G</a:t>
            </a:r>
            <a:r>
              <a:rPr lang="cs"/>
              <a:t>rafická podoba </a:t>
            </a:r>
            <a:r>
              <a:rPr b="1" lang="cs"/>
              <a:t>-у/-ю</a:t>
            </a:r>
            <a:endParaRPr b="1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Alternativní koncovka vedle základní genitivní koncovky -а/-я </a:t>
            </a:r>
            <a:r>
              <a:rPr lang="cs"/>
              <a:t>(používání není přísně kodifikováno)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K</a:t>
            </a:r>
            <a:r>
              <a:rPr lang="cs"/>
              <a:t>oncovka </a:t>
            </a:r>
            <a:r>
              <a:rPr b="1" lang="cs"/>
              <a:t>-у/-ю</a:t>
            </a:r>
            <a:r>
              <a:rPr lang="cs"/>
              <a:t> omezená a často lexikalizovaná – nejtypičtěji partitivní význam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Použití omezeno: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AutoNum type="arabicParenR"/>
            </a:pPr>
            <a:r>
              <a:rPr lang="cs"/>
              <a:t>Lexikálně (určitá slova)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arenR"/>
            </a:pPr>
            <a:r>
              <a:rPr lang="cs"/>
              <a:t>Funkčně (určité syntaktické fce nebo spojení) 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5"/>
          <p:cNvSpPr txBox="1"/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Výskyt koncovky /-u/</a:t>
            </a:r>
            <a:endParaRPr/>
          </a:p>
        </p:txBody>
      </p:sp>
      <p:sp>
        <p:nvSpPr>
          <p:cNvPr id="72" name="Google Shape;72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arenR"/>
            </a:pPr>
            <a:r>
              <a:rPr lang="cs"/>
              <a:t>Látková substantiv</a:t>
            </a:r>
            <a:r>
              <a:rPr lang="cs"/>
              <a:t>a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Бензин, газ, мёд, перец, салат, сахар,...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AutoNum type="arabicParenR"/>
            </a:pPr>
            <a:r>
              <a:rPr lang="cs"/>
              <a:t>Další slova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cs"/>
              <a:t>Блеск, глаз, свет, ми</a:t>
            </a:r>
            <a:r>
              <a:rPr lang="cs"/>
              <a:t>р</a:t>
            </a:r>
            <a:r>
              <a:rPr lang="cs"/>
              <a:t>, шум, разговор,...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6"/>
          <p:cNvSpPr txBox="1"/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Použití ve funkcích</a:t>
            </a:r>
            <a:endParaRPr/>
          </a:p>
        </p:txBody>
      </p:sp>
      <p:sp>
        <p:nvSpPr>
          <p:cNvPr id="78" name="Google Shape;78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AutoNum type="arabicParenR"/>
            </a:pPr>
            <a:r>
              <a:rPr lang="cs"/>
              <a:t>Partitivní – označení určitého množství, nebo části množství</a:t>
            </a:r>
            <a:endParaRPr/>
          </a:p>
          <a:p>
            <a:pPr indent="-342900" lvl="0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"/>
              <a:t>купить сахар → нет сахара, добавить сахар</a:t>
            </a:r>
            <a:r>
              <a:rPr b="1" lang="cs"/>
              <a:t>у</a:t>
            </a:r>
            <a:endParaRPr b="1"/>
          </a:p>
          <a:p>
            <a:pPr indent="-342900" lvl="0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"/>
              <a:t>налить чая – neutrální X налить ча</a:t>
            </a:r>
            <a:r>
              <a:rPr b="1" lang="cs"/>
              <a:t>ю</a:t>
            </a:r>
            <a:r>
              <a:rPr lang="cs"/>
              <a:t> – partitivní</a:t>
            </a:r>
            <a:endParaRPr/>
          </a:p>
          <a:p>
            <a:pPr indent="0" lvl="0" marL="13716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42900" lvl="0" marL="4572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800"/>
              <a:buAutoNum type="arabicParenR"/>
            </a:pPr>
            <a:r>
              <a:rPr lang="cs"/>
              <a:t>Negace nebo po předložce без (většinou lexikalizované výrazy)</a:t>
            </a:r>
            <a:endParaRPr/>
          </a:p>
          <a:p>
            <a:pPr indent="-342900" lvl="0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"/>
              <a:t>Нет ход</a:t>
            </a:r>
            <a:r>
              <a:rPr b="1" lang="cs"/>
              <a:t>у</a:t>
            </a:r>
            <a:endParaRPr b="1"/>
          </a:p>
          <a:p>
            <a:pPr indent="-342900" lvl="0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"/>
              <a:t>не подавать вид</a:t>
            </a:r>
            <a:r>
              <a:rPr b="1" lang="cs"/>
              <a:t>у</a:t>
            </a:r>
            <a:endParaRPr b="1"/>
          </a:p>
          <a:p>
            <a:pPr indent="-342900" lvl="0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"/>
              <a:t>без разбор</a:t>
            </a:r>
            <a:r>
              <a:rPr b="1" lang="cs"/>
              <a:t>у</a:t>
            </a:r>
            <a:endParaRPr b="1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7"/>
          <p:cNvSpPr txBox="1"/>
          <p:nvPr>
            <p:ph idx="1" type="body"/>
          </p:nvPr>
        </p:nvSpPr>
        <p:spPr>
          <a:xfrm>
            <a:off x="311700" y="278600"/>
            <a:ext cx="8520600" cy="458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3) </a:t>
            </a:r>
            <a:r>
              <a:rPr lang="cs"/>
              <a:t>Některá spojení s předložkami до, из, от, с (často přízvuk na předložku, náchylné k adverbalizaci, anebo k jinému typu lexikalizace)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cs"/>
              <a:t>До ветр</a:t>
            </a:r>
            <a:r>
              <a:rPr b="1" lang="cs"/>
              <a:t>у</a:t>
            </a:r>
            <a:endParaRPr b="1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"/>
              <a:t>из дом</a:t>
            </a:r>
            <a:r>
              <a:rPr b="1" lang="cs"/>
              <a:t>у</a:t>
            </a:r>
            <a:endParaRPr b="1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"/>
              <a:t>с голод</a:t>
            </a:r>
            <a:r>
              <a:rPr b="1" lang="cs"/>
              <a:t>у</a:t>
            </a:r>
            <a:endParaRPr b="1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4) </a:t>
            </a:r>
            <a:r>
              <a:rPr lang="cs"/>
              <a:t>Ustálená frazeologická spojení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cs"/>
              <a:t>С жир</a:t>
            </a:r>
            <a:r>
              <a:rPr b="1" lang="cs"/>
              <a:t>у</a:t>
            </a:r>
            <a:r>
              <a:rPr lang="cs"/>
              <a:t> беситься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"/>
              <a:t>ни лад</a:t>
            </a:r>
            <a:r>
              <a:rPr b="1" lang="cs"/>
              <a:t>у</a:t>
            </a:r>
            <a:r>
              <a:rPr lang="cs"/>
              <a:t> ни склад</a:t>
            </a:r>
            <a:r>
              <a:rPr b="1" lang="cs"/>
              <a:t>у</a:t>
            </a:r>
            <a:endParaRPr b="1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8"/>
          <p:cNvSpPr txBox="1"/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Zdroje</a:t>
            </a:r>
            <a:endParaRPr/>
          </a:p>
        </p:txBody>
      </p:sp>
      <p:sp>
        <p:nvSpPr>
          <p:cNvPr id="89" name="Google Shape;89;p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"/>
              <a:t>Paradigmatika spisovné ruštiny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"/>
              <a:t>Akademická gramatika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"/>
              <a:t>Klimánková, T.: Vývoj „druhého lokálu“ v ruštině v 19. a 20. století. Diplomová práce, FF ÚVES, 2017.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Coral">
  <a:themeElements>
    <a:clrScheme name="Coral">
      <a:dk1>
        <a:srgbClr val="F55E61"/>
      </a:dk1>
      <a:lt1>
        <a:srgbClr val="FFFFFF"/>
      </a:lt1>
      <a:dk2>
        <a:srgbClr val="5E696C"/>
      </a:dk2>
      <a:lt2>
        <a:srgbClr val="BFC7CA"/>
      </a:lt2>
      <a:accent1>
        <a:srgbClr val="1E2D31"/>
      </a:accent1>
      <a:accent2>
        <a:srgbClr val="273C42"/>
      </a:accent2>
      <a:accent3>
        <a:srgbClr val="83D061"/>
      </a:accent3>
      <a:accent4>
        <a:srgbClr val="F6CD4C"/>
      </a:accent4>
      <a:accent5>
        <a:srgbClr val="AF4345"/>
      </a:accent5>
      <a:accent6>
        <a:srgbClr val="F58F8F"/>
      </a:accent6>
      <a:hlink>
        <a:srgbClr val="AF4345"/>
      </a:hlink>
      <a:folHlink>
        <a:srgbClr val="AF434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