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82" r:id="rId3"/>
    <p:sldId id="284" r:id="rId4"/>
    <p:sldId id="278" r:id="rId5"/>
    <p:sldId id="258" r:id="rId6"/>
    <p:sldId id="273" r:id="rId7"/>
    <p:sldId id="275" r:id="rId8"/>
    <p:sldId id="280" r:id="rId9"/>
    <p:sldId id="281" r:id="rId10"/>
    <p:sldId id="260" r:id="rId11"/>
    <p:sldId id="261" r:id="rId12"/>
    <p:sldId id="265" r:id="rId13"/>
    <p:sldId id="266" r:id="rId14"/>
    <p:sldId id="267" r:id="rId15"/>
    <p:sldId id="268" r:id="rId16"/>
    <p:sldId id="269" r:id="rId17"/>
    <p:sldId id="270" r:id="rId18"/>
    <p:sldId id="271"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09"/>
  </p:normalViewPr>
  <p:slideViewPr>
    <p:cSldViewPr snapToGrid="0" snapToObjects="1">
      <p:cViewPr varScale="1">
        <p:scale>
          <a:sx n="115" d="100"/>
          <a:sy n="115" d="100"/>
        </p:scale>
        <p:origin x="4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49EF7-AB65-1F41-BAEB-82D0A6FC791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02C637C-A9E5-7548-83E9-4169F45835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58DA6C3-4326-D841-AC6A-40557BB811A5}"/>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7E95BFEF-92EC-3E44-81AD-A239C5B1A2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D59A8B9-9F4C-274E-8C44-BA0216A64F19}"/>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3812301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769A8A-DCC5-694D-96C0-56C0408C5DD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FBA2C89-0300-E44B-AE82-DD91108676A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00F92A3-2CA5-B44B-98E7-44ED6F6D9F4F}"/>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9319D94A-538C-2A44-B713-036E90DF43D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C1C2B02-6857-BA41-857E-044AE30A45A6}"/>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3475348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EF93E21-7959-8C45-ADB6-4B407FC3F21E}"/>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2C5D343-DD04-4244-A3C1-0E215D53789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5E3C5A7-6FEC-914E-9B94-A81221AFEA08}"/>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CEB3CB17-69F7-0B4E-A474-D3A41F85396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FDF443C-8C5F-1341-90D6-79FF8D08F7BC}"/>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125688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3D62D5-740B-B14A-AAA4-D7966E8DB85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C2C2694-C18B-7942-B156-A91A37DD75F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25B6C5-B8A0-164F-A8FA-490A2B7FA835}"/>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4203E1AA-5A20-924F-8988-13BCE148BFF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8BF2B58-15FB-E74B-9F58-30CA24E7E697}"/>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296894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2EA9E6-1410-D74D-8E21-BBBAFA1CB7D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70529EE-4652-5241-9C24-8B49BDD440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4283E25-AF87-5245-818B-144EE25BA4A8}"/>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43653C7C-8C93-0647-9952-3B89BE9AF07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66E6153-C839-7743-9AAF-F614A9E44210}"/>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3182975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16AADB-946E-BD44-9E0E-1E5BC5928D7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84771AA-718B-C04E-9F6C-71CB6719066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37FCF381-C977-D240-A059-CA18A287481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F56E230-16BB-AA40-ADE9-9CD2A66C9C46}"/>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6" name="Zástupný symbol pro zápatí 5">
            <a:extLst>
              <a:ext uri="{FF2B5EF4-FFF2-40B4-BE49-F238E27FC236}">
                <a16:creationId xmlns:a16="http://schemas.microsoft.com/office/drawing/2014/main" id="{3ED83265-CDAF-584D-9710-93222424E76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53177A5-E7CF-484C-85F4-44679F7644B3}"/>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4050322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29C94-2BCD-9640-A211-522226B746B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2D12892-F2D3-9C4C-8562-EDA314C5A1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6FF97E1-952D-054C-9533-1C6BD19D562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5E1EC264-AAFB-7043-8A64-3C16038562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2885102-A88B-364D-92BB-BB1A4C52A61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9F26C36B-B949-6342-90C4-91608848C5AE}"/>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8" name="Zástupný symbol pro zápatí 7">
            <a:extLst>
              <a:ext uri="{FF2B5EF4-FFF2-40B4-BE49-F238E27FC236}">
                <a16:creationId xmlns:a16="http://schemas.microsoft.com/office/drawing/2014/main" id="{D916130A-F69C-2D43-B6E6-0E84B9ADD7B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36D2E05E-01DF-EB49-AF51-182A22B30642}"/>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1989487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11424C-CF3C-F545-8CDF-1A59A267607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4CA8AEE-E032-3D4E-ACDC-4B4BED0DA84F}"/>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4" name="Zástupný symbol pro zápatí 3">
            <a:extLst>
              <a:ext uri="{FF2B5EF4-FFF2-40B4-BE49-F238E27FC236}">
                <a16:creationId xmlns:a16="http://schemas.microsoft.com/office/drawing/2014/main" id="{4C59A515-E3D2-0944-9177-4EC709371F7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6D213A0D-1569-1248-A30E-0FEFF1259862}"/>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321278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9A82CE0-184D-434E-8DAD-B87A178FB167}"/>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3" name="Zástupný symbol pro zápatí 2">
            <a:extLst>
              <a:ext uri="{FF2B5EF4-FFF2-40B4-BE49-F238E27FC236}">
                <a16:creationId xmlns:a16="http://schemas.microsoft.com/office/drawing/2014/main" id="{775A882C-01C8-494E-AEFC-150C8696207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74667C7-7A70-D24D-A3E2-0B69FC9C38AC}"/>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1791634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939E67-83F9-F740-85F5-ADB95AFC163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7EA8FF4-173B-7145-AFE9-EF792D5036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1ACEDD7D-9EB6-E142-A79E-43172E6406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9D65FE6-FCDB-884A-97F8-0FE221D3C565}"/>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6" name="Zástupný symbol pro zápatí 5">
            <a:extLst>
              <a:ext uri="{FF2B5EF4-FFF2-40B4-BE49-F238E27FC236}">
                <a16:creationId xmlns:a16="http://schemas.microsoft.com/office/drawing/2014/main" id="{2408397A-835D-AC43-A1A7-3D9AF46EB7E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A93A186-42F5-3044-8D96-81B7549C8B89}"/>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35516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A23D63-CB05-0F4C-B837-7EDBE9CF8FB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4D548DE-AB40-0E48-9BC2-2589308C3A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03F80B3-608E-A348-AC53-CC1A7AAD2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CE0C628-5835-F441-B60D-B03528E74341}"/>
              </a:ext>
            </a:extLst>
          </p:cNvPr>
          <p:cNvSpPr>
            <a:spLocks noGrp="1"/>
          </p:cNvSpPr>
          <p:nvPr>
            <p:ph type="dt" sz="half" idx="10"/>
          </p:nvPr>
        </p:nvSpPr>
        <p:spPr/>
        <p:txBody>
          <a:bodyPr/>
          <a:lstStyle/>
          <a:p>
            <a:fld id="{86800AD4-CB65-564A-A101-14586342CDCD}" type="datetimeFigureOut">
              <a:rPr lang="cs-CZ" smtClean="0"/>
              <a:t>01.03.2021</a:t>
            </a:fld>
            <a:endParaRPr lang="cs-CZ"/>
          </a:p>
        </p:txBody>
      </p:sp>
      <p:sp>
        <p:nvSpPr>
          <p:cNvPr id="6" name="Zástupný symbol pro zápatí 5">
            <a:extLst>
              <a:ext uri="{FF2B5EF4-FFF2-40B4-BE49-F238E27FC236}">
                <a16:creationId xmlns:a16="http://schemas.microsoft.com/office/drawing/2014/main" id="{A0295ABB-2967-BF46-AB2A-B19D77BB35D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78F4BBC-1916-3248-BCD5-4BCCF78D729F}"/>
              </a:ext>
            </a:extLst>
          </p:cNvPr>
          <p:cNvSpPr>
            <a:spLocks noGrp="1"/>
          </p:cNvSpPr>
          <p:nvPr>
            <p:ph type="sldNum" sz="quarter" idx="12"/>
          </p:nvPr>
        </p:nvSpPr>
        <p:spPr/>
        <p:txBody>
          <a:bodyPr/>
          <a:lstStyle/>
          <a:p>
            <a:fld id="{1097AAC2-32BA-CE41-BDAD-F710DB976526}" type="slidenum">
              <a:rPr lang="cs-CZ" smtClean="0"/>
              <a:t>‹#›</a:t>
            </a:fld>
            <a:endParaRPr lang="cs-CZ"/>
          </a:p>
        </p:txBody>
      </p:sp>
    </p:spTree>
    <p:extLst>
      <p:ext uri="{BB962C8B-B14F-4D97-AF65-F5344CB8AC3E}">
        <p14:creationId xmlns:p14="http://schemas.microsoft.com/office/powerpoint/2010/main" val="2206309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542292B-472B-1B4B-940F-7441F2A801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938EFB7-F015-B54F-9280-AA51085A27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262D30-1A57-2946-BE8F-024E714228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00AD4-CB65-564A-A101-14586342CDCD}" type="datetimeFigureOut">
              <a:rPr lang="cs-CZ" smtClean="0"/>
              <a:t>01.03.2021</a:t>
            </a:fld>
            <a:endParaRPr lang="cs-CZ"/>
          </a:p>
        </p:txBody>
      </p:sp>
      <p:sp>
        <p:nvSpPr>
          <p:cNvPr id="5" name="Zástupný symbol pro zápatí 4">
            <a:extLst>
              <a:ext uri="{FF2B5EF4-FFF2-40B4-BE49-F238E27FC236}">
                <a16:creationId xmlns:a16="http://schemas.microsoft.com/office/drawing/2014/main" id="{19715464-CA4C-D549-8062-613649BBF6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AA52A81A-EC37-7149-AA73-1F7ADEE15C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7AAC2-32BA-CE41-BDAD-F710DB976526}" type="slidenum">
              <a:rPr lang="cs-CZ" smtClean="0"/>
              <a:t>‹#›</a:t>
            </a:fld>
            <a:endParaRPr lang="cs-CZ"/>
          </a:p>
        </p:txBody>
      </p:sp>
    </p:spTree>
    <p:extLst>
      <p:ext uri="{BB962C8B-B14F-4D97-AF65-F5344CB8AC3E}">
        <p14:creationId xmlns:p14="http://schemas.microsoft.com/office/powerpoint/2010/main" val="120649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Obrázek 4" descr="Obsah obrázku text, staré, kámen&#10;&#10;Popis byl vytvořen automaticky">
            <a:extLst>
              <a:ext uri="{FF2B5EF4-FFF2-40B4-BE49-F238E27FC236}">
                <a16:creationId xmlns:a16="http://schemas.microsoft.com/office/drawing/2014/main" id="{7A2B35FD-D6C2-034D-8A22-639E8F4B1FD7}"/>
              </a:ext>
            </a:extLst>
          </p:cNvPr>
          <p:cNvPicPr>
            <a:picLocks noChangeAspect="1"/>
          </p:cNvPicPr>
          <p:nvPr/>
        </p:nvPicPr>
        <p:blipFill rotWithShape="1">
          <a:blip r:embed="rId2"/>
          <a:srcRect r="4645"/>
          <a:stretch/>
        </p:blipFill>
        <p:spPr>
          <a:xfrm>
            <a:off x="3523488" y="10"/>
            <a:ext cx="8668512" cy="6857990"/>
          </a:xfrm>
          <a:prstGeom prst="rect">
            <a:avLst/>
          </a:prstGeom>
        </p:spPr>
      </p:pic>
      <p:sp>
        <p:nvSpPr>
          <p:cNvPr id="34" name="Rectangle 33">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2677685A-F688-D74A-B2D8-AEBD3973E2DD}"/>
              </a:ext>
            </a:extLst>
          </p:cNvPr>
          <p:cNvSpPr>
            <a:spLocks noGrp="1"/>
          </p:cNvSpPr>
          <p:nvPr>
            <p:ph type="ctrTitle"/>
          </p:nvPr>
        </p:nvSpPr>
        <p:spPr>
          <a:xfrm>
            <a:off x="477981" y="1122363"/>
            <a:ext cx="4023360" cy="3204134"/>
          </a:xfrm>
        </p:spPr>
        <p:txBody>
          <a:bodyPr anchor="b">
            <a:normAutofit/>
          </a:bodyPr>
          <a:lstStyle/>
          <a:p>
            <a:pPr algn="l"/>
            <a:r>
              <a:rPr lang="cs-CZ" sz="4800" i="1" dirty="0">
                <a:latin typeface="Times New Roman" panose="02020603050405020304" pitchFamily="18" charset="0"/>
                <a:cs typeface="Times New Roman" panose="02020603050405020304" pitchFamily="18" charset="0"/>
              </a:rPr>
              <a:t>Je to tragédie, je to komedie?</a:t>
            </a:r>
          </a:p>
        </p:txBody>
      </p:sp>
      <p:sp>
        <p:nvSpPr>
          <p:cNvPr id="3" name="Podnadpis 2">
            <a:extLst>
              <a:ext uri="{FF2B5EF4-FFF2-40B4-BE49-F238E27FC236}">
                <a16:creationId xmlns:a16="http://schemas.microsoft.com/office/drawing/2014/main" id="{4E576ED9-1DC6-8A46-9B65-4F543816D5BC}"/>
              </a:ext>
            </a:extLst>
          </p:cNvPr>
          <p:cNvSpPr>
            <a:spLocks noGrp="1"/>
          </p:cNvSpPr>
          <p:nvPr>
            <p:ph type="subTitle" idx="1"/>
          </p:nvPr>
        </p:nvSpPr>
        <p:spPr>
          <a:xfrm>
            <a:off x="477980" y="4872922"/>
            <a:ext cx="4023359" cy="1208141"/>
          </a:xfrm>
        </p:spPr>
        <p:txBody>
          <a:bodyPr>
            <a:normAutofit/>
          </a:bodyPr>
          <a:lstStyle/>
          <a:p>
            <a:pPr algn="l"/>
            <a:r>
              <a:rPr lang="cs-CZ" sz="2000" dirty="0">
                <a:latin typeface="Times New Roman" panose="02020603050405020304" pitchFamily="18" charset="0"/>
                <a:cs typeface="Times New Roman" panose="02020603050405020304" pitchFamily="18" charset="0"/>
              </a:rPr>
              <a:t>Agamben: náboženství, politika, filosofie</a:t>
            </a:r>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8773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CFF830AF-6B92-6745-8AC2-BCCFFB851E79}"/>
              </a:ext>
            </a:extLst>
          </p:cNvPr>
          <p:cNvSpPr>
            <a:spLocks noGrp="1"/>
          </p:cNvSpPr>
          <p:nvPr>
            <p:ph type="title"/>
          </p:nvPr>
        </p:nvSpPr>
        <p:spPr>
          <a:xfrm>
            <a:off x="838200" y="669925"/>
            <a:ext cx="4508946" cy="1325563"/>
          </a:xfrm>
        </p:spPr>
        <p:txBody>
          <a:bodyPr anchor="b">
            <a:normAutofit/>
          </a:bodyPr>
          <a:lstStyle/>
          <a:p>
            <a:pPr algn="r"/>
            <a:r>
              <a:rPr lang="cs-CZ" i="1">
                <a:solidFill>
                  <a:schemeClr val="bg1"/>
                </a:solidFill>
                <a:latin typeface="Times New Roman" panose="02020603050405020304" pitchFamily="18" charset="0"/>
                <a:cs typeface="Times New Roman" panose="02020603050405020304" pitchFamily="18" charset="0"/>
              </a:rPr>
              <a:t>Zóé</a:t>
            </a:r>
            <a:r>
              <a:rPr lang="cs-CZ">
                <a:solidFill>
                  <a:schemeClr val="bg1"/>
                </a:solidFill>
                <a:latin typeface="Times New Roman" panose="02020603050405020304" pitchFamily="18" charset="0"/>
                <a:cs typeface="Times New Roman" panose="02020603050405020304" pitchFamily="18" charset="0"/>
              </a:rPr>
              <a:t> versus </a:t>
            </a:r>
            <a:r>
              <a:rPr lang="cs-CZ" i="1">
                <a:solidFill>
                  <a:schemeClr val="bg1"/>
                </a:solidFill>
                <a:latin typeface="Times New Roman" panose="02020603050405020304" pitchFamily="18" charset="0"/>
                <a:cs typeface="Times New Roman" panose="02020603050405020304" pitchFamily="18" charset="0"/>
              </a:rPr>
              <a:t>bios</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2D6F1347-DA6B-8E4C-80C1-22134E56AAD4}"/>
              </a:ext>
            </a:extLst>
          </p:cNvPr>
          <p:cNvSpPr>
            <a:spLocks noGrp="1"/>
          </p:cNvSpPr>
          <p:nvPr>
            <p:ph idx="1"/>
          </p:nvPr>
        </p:nvSpPr>
        <p:spPr>
          <a:xfrm>
            <a:off x="1392667" y="2398957"/>
            <a:ext cx="9406666" cy="3526144"/>
          </a:xfrm>
        </p:spPr>
        <p:txBody>
          <a:bodyPr>
            <a:normAutofit/>
          </a:bodyPr>
          <a:lstStyle/>
          <a:p>
            <a:pPr marL="0" indent="0">
              <a:buNone/>
            </a:pPr>
            <a:r>
              <a:rPr lang="cs-CZ" sz="1700" dirty="0">
                <a:solidFill>
                  <a:schemeClr val="bg1"/>
                </a:solidFill>
                <a:latin typeface="Times New Roman" panose="02020603050405020304" pitchFamily="18" charset="0"/>
                <a:cs typeface="Times New Roman" panose="02020603050405020304" pitchFamily="18" charset="0"/>
              </a:rPr>
              <a:t>„Řekové nevyjadřovali to, co my míníme slovem </a:t>
            </a:r>
            <a:r>
              <a:rPr lang="cs-CZ" sz="1700" i="1" dirty="0">
                <a:solidFill>
                  <a:schemeClr val="bg1"/>
                </a:solidFill>
                <a:latin typeface="Times New Roman" panose="02020603050405020304" pitchFamily="18" charset="0"/>
                <a:cs typeface="Times New Roman" panose="02020603050405020304" pitchFamily="18" charset="0"/>
              </a:rPr>
              <a:t>život</a:t>
            </a:r>
            <a:r>
              <a:rPr lang="cs-CZ" sz="1700" dirty="0">
                <a:solidFill>
                  <a:schemeClr val="bg1"/>
                </a:solidFill>
                <a:latin typeface="Times New Roman" panose="02020603050405020304" pitchFamily="18" charset="0"/>
                <a:cs typeface="Times New Roman" panose="02020603050405020304" pitchFamily="18" charset="0"/>
              </a:rPr>
              <a:t>, pouze jediným výrazem. Používali dva sémanticky a morfologicky odlišné termíny: výraz </a:t>
            </a:r>
            <a:r>
              <a:rPr lang="cs-CZ" sz="1700" i="1" dirty="0" err="1">
                <a:solidFill>
                  <a:schemeClr val="bg1"/>
                </a:solidFill>
                <a:latin typeface="Times New Roman" panose="02020603050405020304" pitchFamily="18" charset="0"/>
                <a:cs typeface="Times New Roman" panose="02020603050405020304" pitchFamily="18" charset="0"/>
              </a:rPr>
              <a:t>zóé</a:t>
            </a:r>
            <a:r>
              <a:rPr lang="cs-CZ" sz="1700" dirty="0">
                <a:solidFill>
                  <a:schemeClr val="bg1"/>
                </a:solidFill>
                <a:latin typeface="Times New Roman" panose="02020603050405020304" pitchFamily="18" charset="0"/>
                <a:cs typeface="Times New Roman" panose="02020603050405020304" pitchFamily="18" charset="0"/>
              </a:rPr>
              <a:t> vyjadřoval prostou skutečnost života společnou všemu živému (zvířatům, lidem či bohům), slovo </a:t>
            </a:r>
            <a:r>
              <a:rPr lang="cs-CZ" sz="1700" i="1" dirty="0" err="1">
                <a:solidFill>
                  <a:schemeClr val="bg1"/>
                </a:solidFill>
                <a:latin typeface="Times New Roman" panose="02020603050405020304" pitchFamily="18" charset="0"/>
                <a:cs typeface="Times New Roman" panose="02020603050405020304" pitchFamily="18" charset="0"/>
              </a:rPr>
              <a:t>bios</a:t>
            </a:r>
            <a:r>
              <a:rPr lang="cs-CZ" sz="1700" dirty="0">
                <a:solidFill>
                  <a:schemeClr val="bg1"/>
                </a:solidFill>
                <a:latin typeface="Times New Roman" panose="02020603050405020304" pitchFamily="18" charset="0"/>
                <a:cs typeface="Times New Roman" panose="02020603050405020304" pitchFamily="18" charset="0"/>
              </a:rPr>
              <a:t> naproti tomu znamenalo konkrétní formu nebo způsob života, typický pro jednotlivce či skupinu.“</a:t>
            </a:r>
          </a:p>
          <a:p>
            <a:pPr marL="0" indent="0">
              <a:buNone/>
            </a:pPr>
            <a:r>
              <a:rPr lang="cs-CZ" sz="1700" dirty="0">
                <a:solidFill>
                  <a:schemeClr val="bg1"/>
                </a:solidFill>
                <a:latin typeface="Times New Roman" panose="02020603050405020304" pitchFamily="18" charset="0"/>
                <a:cs typeface="Times New Roman" panose="02020603050405020304" pitchFamily="18" charset="0"/>
              </a:rPr>
              <a:t>„Prostý přirozený život v pravém slova smyslu je však v klasickém antickém světě vyloučen z polis a zůstává jakožto život čistě reprodukční nesmlouvavě vykázán do prostředí </a:t>
            </a:r>
            <a:r>
              <a:rPr lang="cs-CZ" sz="1700" i="1" dirty="0" err="1">
                <a:solidFill>
                  <a:schemeClr val="bg1"/>
                </a:solidFill>
                <a:latin typeface="Times New Roman" panose="02020603050405020304" pitchFamily="18" charset="0"/>
                <a:cs typeface="Times New Roman" panose="02020603050405020304" pitchFamily="18" charset="0"/>
              </a:rPr>
              <a:t>oikos</a:t>
            </a:r>
            <a:r>
              <a:rPr lang="cs-CZ" sz="1700" dirty="0">
                <a:solidFill>
                  <a:schemeClr val="bg1"/>
                </a:solidFill>
                <a:latin typeface="Times New Roman" panose="02020603050405020304" pitchFamily="18" charset="0"/>
                <a:cs typeface="Times New Roman" panose="02020603050405020304" pitchFamily="18" charset="0"/>
              </a:rPr>
              <a:t>.“ Agamben, </a:t>
            </a:r>
            <a:r>
              <a:rPr lang="cs-CZ" sz="1700" i="1" dirty="0">
                <a:solidFill>
                  <a:schemeClr val="bg1"/>
                </a:solidFill>
                <a:latin typeface="Times New Roman" panose="02020603050405020304" pitchFamily="18" charset="0"/>
                <a:cs typeface="Times New Roman" panose="02020603050405020304" pitchFamily="18" charset="0"/>
              </a:rPr>
              <a:t>Homo </a:t>
            </a:r>
            <a:r>
              <a:rPr lang="cs-CZ" sz="1700" i="1" dirty="0" err="1">
                <a:solidFill>
                  <a:schemeClr val="bg1"/>
                </a:solidFill>
                <a:latin typeface="Times New Roman" panose="02020603050405020304" pitchFamily="18" charset="0"/>
                <a:cs typeface="Times New Roman" panose="02020603050405020304" pitchFamily="18" charset="0"/>
              </a:rPr>
              <a:t>sacer</a:t>
            </a:r>
            <a:r>
              <a:rPr lang="cs-CZ" sz="1700" dirty="0">
                <a:solidFill>
                  <a:schemeClr val="bg1"/>
                </a:solidFill>
                <a:latin typeface="Times New Roman" panose="02020603050405020304" pitchFamily="18" charset="0"/>
                <a:cs typeface="Times New Roman" panose="02020603050405020304" pitchFamily="18" charset="0"/>
              </a:rPr>
              <a:t>, 2011, str. 9. </a:t>
            </a:r>
          </a:p>
          <a:p>
            <a:pPr marL="0" indent="0">
              <a:buNone/>
            </a:pPr>
            <a:r>
              <a:rPr lang="cs-CZ" sz="1700" dirty="0">
                <a:solidFill>
                  <a:schemeClr val="bg1"/>
                </a:solidFill>
                <a:latin typeface="Times New Roman" panose="02020603050405020304" pitchFamily="18" charset="0"/>
                <a:cs typeface="Times New Roman" panose="02020603050405020304" pitchFamily="18" charset="0"/>
              </a:rPr>
              <a:t>Není to </a:t>
            </a:r>
            <a:r>
              <a:rPr lang="cs-CZ" sz="1700" dirty="0" err="1">
                <a:solidFill>
                  <a:schemeClr val="bg1"/>
                </a:solidFill>
                <a:latin typeface="Times New Roman" panose="02020603050405020304" pitchFamily="18" charset="0"/>
                <a:cs typeface="Times New Roman" panose="02020603050405020304" pitchFamily="18" charset="0"/>
              </a:rPr>
              <a:t>apriori</a:t>
            </a:r>
            <a:r>
              <a:rPr lang="cs-CZ" sz="1700" dirty="0">
                <a:solidFill>
                  <a:schemeClr val="bg1"/>
                </a:solidFill>
                <a:latin typeface="Times New Roman" panose="02020603050405020304" pitchFamily="18" charset="0"/>
                <a:cs typeface="Times New Roman" panose="02020603050405020304" pitchFamily="18" charset="0"/>
              </a:rPr>
              <a:t>, substrát – je to zbytek. V době klonů a umělého oplodňování se vztah obrací, nikdy takový důraz na holý život a vztah práva. To ale není převrácení, jen se stává zjevné, co se stalo, že implicitně vždy byl v holém životě </a:t>
            </a:r>
            <a:r>
              <a:rPr lang="cs-CZ" sz="1700" dirty="0" err="1">
                <a:solidFill>
                  <a:schemeClr val="bg1"/>
                </a:solidFill>
                <a:latin typeface="Times New Roman" panose="02020603050405020304" pitchFamily="18" charset="0"/>
                <a:cs typeface="Times New Roman" panose="02020603050405020304" pitchFamily="18" charset="0"/>
              </a:rPr>
              <a:t>zakontveno</a:t>
            </a:r>
            <a:r>
              <a:rPr lang="cs-CZ" sz="1700" dirty="0">
                <a:solidFill>
                  <a:schemeClr val="bg1"/>
                </a:solidFill>
                <a:latin typeface="Times New Roman" panose="02020603050405020304" pitchFamily="18" charset="0"/>
                <a:cs typeface="Times New Roman" panose="02020603050405020304" pitchFamily="18" charset="0"/>
              </a:rPr>
              <a:t> toto </a:t>
            </a:r>
            <a:r>
              <a:rPr lang="cs-CZ" sz="1700" dirty="0" err="1">
                <a:solidFill>
                  <a:schemeClr val="bg1"/>
                </a:solidFill>
                <a:latin typeface="Times New Roman" panose="02020603050405020304" pitchFamily="18" charset="0"/>
                <a:cs typeface="Times New Roman" panose="02020603050405020304" pitchFamily="18" charset="0"/>
              </a:rPr>
              <a:t>zprávnění</a:t>
            </a:r>
            <a:r>
              <a:rPr lang="cs-CZ" sz="1700" dirty="0">
                <a:solidFill>
                  <a:schemeClr val="bg1"/>
                </a:solidFill>
                <a:latin typeface="Times New Roman" panose="02020603050405020304" pitchFamily="18" charset="0"/>
                <a:cs typeface="Times New Roman" panose="02020603050405020304" pitchFamily="18" charset="0"/>
              </a:rPr>
              <a:t>. Voláme po řešené etických otázek, které mají řešit i právníci, ale nutně to vede ke kategorii života, který nestojí za to, aby byl žit. Logika suverenity – život a právo, ale nejsou odděleni, spíše se pronikají, a zjevné se to stává v zónách neurčitosti, </a:t>
            </a:r>
            <a:r>
              <a:rPr lang="cs-CZ" sz="1700" b="1" dirty="0">
                <a:solidFill>
                  <a:schemeClr val="bg1"/>
                </a:solidFill>
                <a:latin typeface="Times New Roman" panose="02020603050405020304" pitchFamily="18" charset="0"/>
                <a:cs typeface="Times New Roman" panose="02020603050405020304" pitchFamily="18" charset="0"/>
              </a:rPr>
              <a:t>práh neurčitosti</a:t>
            </a:r>
            <a:r>
              <a:rPr lang="cs-CZ" sz="1700" dirty="0">
                <a:solidFill>
                  <a:schemeClr val="bg1"/>
                </a:solidFill>
                <a:latin typeface="Times New Roman" panose="02020603050405020304" pitchFamily="18" charset="0"/>
                <a:cs typeface="Times New Roman" panose="02020603050405020304" pitchFamily="18" charset="0"/>
              </a:rPr>
              <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9488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FE558EC9-8889-B745-8883-B8BCCF03E115}"/>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Chránit život, ale…</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83E351D7-6464-F240-8D0D-BEF0CAF2096B}"/>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Agamben se dále v porozumění moderny opírá o koncept biopolitiky Michela </a:t>
            </a:r>
            <a:r>
              <a:rPr lang="cs-CZ" sz="2000" dirty="0" err="1">
                <a:solidFill>
                  <a:schemeClr val="bg1"/>
                </a:solidFill>
                <a:latin typeface="Times New Roman" panose="02020603050405020304" pitchFamily="18" charset="0"/>
                <a:cs typeface="Times New Roman" panose="02020603050405020304" pitchFamily="18" charset="0"/>
              </a:rPr>
              <a:t>Foucaulta</a:t>
            </a:r>
            <a:r>
              <a:rPr lang="cs-CZ" sz="2000" dirty="0">
                <a:solidFill>
                  <a:schemeClr val="bg1"/>
                </a:solidFill>
                <a:latin typeface="Times New Roman" panose="02020603050405020304" pitchFamily="18" charset="0"/>
                <a:cs typeface="Times New Roman" panose="02020603050405020304" pitchFamily="18" charset="0"/>
              </a:rPr>
              <a:t>: „Po tisíciletí zůstal člověk tím, čím byl pro Aristotela: žijícím zvířetem, jež je navíc schopno politické existence; moderní člověk je zvíře, v jehož politice jde o jeho život jakožto živé bytosti.“</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„Vyplývá z toho určité </a:t>
            </a:r>
            <a:r>
              <a:rPr lang="cs-CZ" sz="2000" b="1" dirty="0">
                <a:solidFill>
                  <a:schemeClr val="bg1"/>
                </a:solidFill>
                <a:latin typeface="Times New Roman" panose="02020603050405020304" pitchFamily="18" charset="0"/>
                <a:cs typeface="Times New Roman" panose="02020603050405020304" pitchFamily="18" charset="0"/>
              </a:rPr>
              <a:t>zezvířečtění člověka</a:t>
            </a:r>
            <a:r>
              <a:rPr lang="cs-CZ" sz="2000" dirty="0">
                <a:solidFill>
                  <a:schemeClr val="bg1"/>
                </a:solidFill>
                <a:latin typeface="Times New Roman" panose="02020603050405020304" pitchFamily="18" charset="0"/>
                <a:cs typeface="Times New Roman" panose="02020603050405020304" pitchFamily="18" charset="0"/>
              </a:rPr>
              <a:t>, uskutečňované prostřednictvím nejrafinovanějších politických strategií. … Současně s rozšiřováním možnosti humanitních a společenských věd se rodí i možnost </a:t>
            </a:r>
            <a:r>
              <a:rPr lang="cs-CZ" sz="2000" b="1" dirty="0">
                <a:solidFill>
                  <a:schemeClr val="bg1"/>
                </a:solidFill>
                <a:latin typeface="Times New Roman" panose="02020603050405020304" pitchFamily="18" charset="0"/>
                <a:cs typeface="Times New Roman" panose="02020603050405020304" pitchFamily="18" charset="0"/>
              </a:rPr>
              <a:t>chránit život, a zároveň schválit jeho holokaust</a:t>
            </a:r>
            <a:r>
              <a:rPr lang="cs-CZ" sz="2000" dirty="0">
                <a:solidFill>
                  <a:schemeClr val="bg1"/>
                </a:solidFill>
                <a:latin typeface="Times New Roman" panose="02020603050405020304" pitchFamily="18" charset="0"/>
                <a:cs typeface="Times New Roman" panose="02020603050405020304" pitchFamily="18" charset="0"/>
              </a:rPr>
              <a:t>.“ Agamben, </a:t>
            </a:r>
            <a:r>
              <a:rPr lang="cs-CZ" sz="2000" i="1" dirty="0">
                <a:solidFill>
                  <a:schemeClr val="bg1"/>
                </a:solidFill>
                <a:latin typeface="Times New Roman" panose="02020603050405020304" pitchFamily="18" charset="0"/>
                <a:cs typeface="Times New Roman" panose="02020603050405020304" pitchFamily="18" charset="0"/>
              </a:rPr>
              <a:t>Homo </a:t>
            </a:r>
            <a:r>
              <a:rPr lang="cs-CZ" sz="2000" i="1" dirty="0" err="1">
                <a:solidFill>
                  <a:schemeClr val="bg1"/>
                </a:solidFill>
                <a:latin typeface="Times New Roman" panose="02020603050405020304" pitchFamily="18" charset="0"/>
                <a:cs typeface="Times New Roman" panose="02020603050405020304" pitchFamily="18" charset="0"/>
              </a:rPr>
              <a:t>sacer</a:t>
            </a:r>
            <a:r>
              <a:rPr lang="cs-CZ" sz="2000" dirty="0">
                <a:solidFill>
                  <a:schemeClr val="bg1"/>
                </a:solidFill>
                <a:latin typeface="Times New Roman" panose="02020603050405020304" pitchFamily="18" charset="0"/>
                <a:cs typeface="Times New Roman" panose="02020603050405020304" pitchFamily="18" charset="0"/>
              </a:rPr>
              <a:t>, str. 11.</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2896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7535BF09-F509-0142-B784-E5D9F0AE7D8F}"/>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Kdo je </a:t>
            </a:r>
            <a:r>
              <a:rPr lang="cs-CZ" i="1">
                <a:solidFill>
                  <a:schemeClr val="bg1"/>
                </a:solidFill>
                <a:latin typeface="Times New Roman" panose="02020603050405020304" pitchFamily="18" charset="0"/>
                <a:cs typeface="Times New Roman" panose="02020603050405020304" pitchFamily="18" charset="0"/>
              </a:rPr>
              <a:t>homo sacer</a:t>
            </a:r>
            <a:r>
              <a:rPr lang="cs-CZ">
                <a:solidFill>
                  <a:schemeClr val="bg1"/>
                </a:solidFill>
                <a:latin typeface="Times New Roman" panose="02020603050405020304" pitchFamily="18" charset="0"/>
                <a:cs typeface="Times New Roman" panose="02020603050405020304" pitchFamily="18" charset="0"/>
              </a:rPr>
              <a:t>?</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FC0A5E4-6061-9642-9210-9739B3F2AB06}"/>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Člověk, který může být beztrestně zabit kýmkoli, ale nesmí být obětován bohům. To znamená, že již patří bohům, tedy přebývá v něm zvláštní síla, a tudíž se jej obáváme, ale i se jej štítíme za zločin, který spáchal.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Takový člověk je redukován na holý život, nuda vita, pouhou existenci, ale je takto stvořen </a:t>
            </a:r>
            <a:r>
              <a:rPr lang="cs-CZ" sz="2000" b="1" dirty="0">
                <a:solidFill>
                  <a:schemeClr val="bg1"/>
                </a:solidFill>
                <a:latin typeface="Times New Roman" panose="02020603050405020304" pitchFamily="18" charset="0"/>
                <a:cs typeface="Times New Roman" panose="02020603050405020304" pitchFamily="18" charset="0"/>
              </a:rPr>
              <a:t>nikoliv náboženskou sférou, ale právem</a:t>
            </a:r>
            <a:r>
              <a:rPr lang="cs-CZ" sz="2000" dirty="0">
                <a:solidFill>
                  <a:schemeClr val="bg1"/>
                </a:solidFill>
                <a:latin typeface="Times New Roman" panose="02020603050405020304" pitchFamily="18" charset="0"/>
                <a:cs typeface="Times New Roman" panose="02020603050405020304" pitchFamily="18" charset="0"/>
              </a:rPr>
              <a:t>. Politika vstupuje do holého života. </a:t>
            </a:r>
          </a:p>
          <a:p>
            <a:pPr marL="0" indent="0">
              <a:buNone/>
            </a:pPr>
            <a:r>
              <a:rPr lang="cs-CZ" sz="2000" i="1" dirty="0">
                <a:solidFill>
                  <a:schemeClr val="bg1"/>
                </a:solidFill>
                <a:latin typeface="Times New Roman" panose="02020603050405020304" pitchFamily="18" charset="0"/>
                <a:cs typeface="Times New Roman" panose="02020603050405020304" pitchFamily="18" charset="0"/>
              </a:rPr>
              <a:t>Homo </a:t>
            </a:r>
            <a:r>
              <a:rPr lang="cs-CZ" sz="2000" i="1" dirty="0" err="1">
                <a:solidFill>
                  <a:schemeClr val="bg1"/>
                </a:solidFill>
                <a:latin typeface="Times New Roman" panose="02020603050405020304" pitchFamily="18" charset="0"/>
                <a:cs typeface="Times New Roman" panose="02020603050405020304" pitchFamily="18" charset="0"/>
              </a:rPr>
              <a:t>sacer</a:t>
            </a:r>
            <a:r>
              <a:rPr lang="cs-CZ" sz="2000" i="1" dirty="0">
                <a:solidFill>
                  <a:schemeClr val="bg1"/>
                </a:solidFill>
                <a:latin typeface="Times New Roman" panose="02020603050405020304" pitchFamily="18" charset="0"/>
                <a:cs typeface="Times New Roman" panose="02020603050405020304" pitchFamily="18" charset="0"/>
              </a:rPr>
              <a:t> </a:t>
            </a:r>
            <a:r>
              <a:rPr lang="cs-CZ" sz="2000" dirty="0">
                <a:solidFill>
                  <a:schemeClr val="bg1"/>
                </a:solidFill>
                <a:latin typeface="Times New Roman" panose="02020603050405020304" pitchFamily="18" charset="0"/>
                <a:cs typeface="Times New Roman" panose="02020603050405020304" pitchFamily="18" charset="0"/>
              </a:rPr>
              <a:t>není někdo, kdo je kdovíjak chráněn – může být kýmkoliv zabit.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Absolutní konstrukce této kategorie právem poukazuje k tomu, že tento život „vlastní“ vnější moc, která posvátným životem zcela disponuje.</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Posvátnost života znamená je tento život zcela vtažen do právního rámce.</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3367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48EDC9C-4CB6-3648-8CB2-EFC1A5DFE4DF}"/>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„Nuda vita“ a jeho zranitelnost</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4BCD6FDE-EF7C-6843-8FDD-AF6E0D1A9750}"/>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pitchFamily="2" charset="0"/>
              </a:rPr>
              <a:t>Posvátnost tak není inherentní životu samému, ale je v rukou práva a politiky. </a:t>
            </a:r>
          </a:p>
          <a:p>
            <a:pPr marL="0" indent="0">
              <a:buNone/>
            </a:pPr>
            <a:r>
              <a:rPr lang="cs-CZ" sz="2000" dirty="0">
                <a:solidFill>
                  <a:schemeClr val="bg1"/>
                </a:solidFill>
                <a:latin typeface="Times" pitchFamily="2" charset="0"/>
              </a:rPr>
              <a:t>Agamben v tomto smyslu kritizuje apolitická či psychologizující hlediska na posvátnost. </a:t>
            </a:r>
          </a:p>
          <a:p>
            <a:pPr marL="0" indent="0">
              <a:buNone/>
            </a:pPr>
            <a:r>
              <a:rPr lang="cs-CZ" sz="2000" dirty="0">
                <a:solidFill>
                  <a:schemeClr val="bg1"/>
                </a:solidFill>
                <a:latin typeface="Times" pitchFamily="2" charset="0"/>
              </a:rPr>
              <a:t>Podstatné je, že kategorie </a:t>
            </a:r>
            <a:r>
              <a:rPr lang="cs-CZ" sz="2000" i="1" dirty="0">
                <a:solidFill>
                  <a:schemeClr val="bg1"/>
                </a:solidFill>
                <a:latin typeface="Times" pitchFamily="2" charset="0"/>
              </a:rPr>
              <a:t>homo </a:t>
            </a:r>
            <a:r>
              <a:rPr lang="cs-CZ" sz="2000" i="1" dirty="0" err="1">
                <a:solidFill>
                  <a:schemeClr val="bg1"/>
                </a:solidFill>
                <a:latin typeface="Times" pitchFamily="2" charset="0"/>
              </a:rPr>
              <a:t>sacer</a:t>
            </a:r>
            <a:r>
              <a:rPr lang="cs-CZ" sz="2000" i="1" dirty="0">
                <a:solidFill>
                  <a:schemeClr val="bg1"/>
                </a:solidFill>
                <a:latin typeface="Times" pitchFamily="2" charset="0"/>
              </a:rPr>
              <a:t> </a:t>
            </a:r>
            <a:r>
              <a:rPr lang="cs-CZ" sz="2000" dirty="0">
                <a:solidFill>
                  <a:schemeClr val="bg1"/>
                </a:solidFill>
                <a:latin typeface="Times" pitchFamily="2" charset="0"/>
              </a:rPr>
              <a:t>bytostně souvisí s tělem. </a:t>
            </a:r>
          </a:p>
          <a:p>
            <a:pPr marL="0" indent="0">
              <a:buNone/>
            </a:pPr>
            <a:r>
              <a:rPr lang="cs-CZ" sz="2000" i="1" dirty="0">
                <a:solidFill>
                  <a:schemeClr val="bg1"/>
                </a:solidFill>
                <a:latin typeface="Times" pitchFamily="2" charset="0"/>
              </a:rPr>
              <a:t>Homo liber</a:t>
            </a:r>
            <a:r>
              <a:rPr lang="cs-CZ" sz="2000" dirty="0">
                <a:solidFill>
                  <a:schemeClr val="bg1"/>
                </a:solidFill>
                <a:latin typeface="Times" pitchFamily="2" charset="0"/>
              </a:rPr>
              <a:t> je ten, který má tělo – </a:t>
            </a:r>
            <a:r>
              <a:rPr lang="cs-CZ" sz="2000" i="1" dirty="0" err="1">
                <a:solidFill>
                  <a:schemeClr val="bg1"/>
                </a:solidFill>
                <a:latin typeface="Times" pitchFamily="2" charset="0"/>
              </a:rPr>
              <a:t>habeas</a:t>
            </a:r>
            <a:r>
              <a:rPr lang="cs-CZ" sz="2000" i="1" dirty="0">
                <a:solidFill>
                  <a:schemeClr val="bg1"/>
                </a:solidFill>
                <a:latin typeface="Times" pitchFamily="2" charset="0"/>
              </a:rPr>
              <a:t> corpus</a:t>
            </a:r>
            <a:r>
              <a:rPr lang="cs-CZ" sz="2000" dirty="0">
                <a:solidFill>
                  <a:schemeClr val="bg1"/>
                </a:solidFill>
                <a:latin typeface="Times" pitchFamily="2" charset="0"/>
              </a:rPr>
              <a:t>, svobodný člověk znamená svobodné tělo a kdo toto svobodné tělo chrání a definuje? Opět stát.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10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A129D435-AB90-B64A-AD46-FC9473C6B61B}"/>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Uprchlík a </a:t>
            </a:r>
            <a:r>
              <a:rPr lang="cs-CZ" i="1">
                <a:solidFill>
                  <a:schemeClr val="bg1"/>
                </a:solidFill>
                <a:latin typeface="Times New Roman" panose="02020603050405020304" pitchFamily="18" charset="0"/>
                <a:cs typeface="Times New Roman" panose="02020603050405020304" pitchFamily="18" charset="0"/>
              </a:rPr>
              <a:t>nuda vita</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61845445-1732-2D43-959E-F88EB836BA34}"/>
              </a:ext>
            </a:extLst>
          </p:cNvPr>
          <p:cNvSpPr>
            <a:spLocks noGrp="1"/>
          </p:cNvSpPr>
          <p:nvPr>
            <p:ph idx="1"/>
          </p:nvPr>
        </p:nvSpPr>
        <p:spPr>
          <a:xfrm>
            <a:off x="1392667" y="2398957"/>
            <a:ext cx="9406666" cy="3526144"/>
          </a:xfrm>
        </p:spPr>
        <p:txBody>
          <a:bodyPr>
            <a:normAutofit fontScale="92500" lnSpcReduction="10000"/>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Člověk je spjat se státem, do něhož se narodil (národ – narodit se).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„Již narození je politický akt. „Moderní stát se nezakládá na člověku coby na svobodné osobě, která je vědomým politickým subjektem, ale na lidské holé existenci. Sám zrod je prostoupen principem suverenity. Člověk je suverénní, ale zároveň zcela vydaný moci.“</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Vzniká „teror zdraví“ a „náboženství zdraví“.</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Na základě narození má člověk práva, znovu: </a:t>
            </a:r>
            <a:r>
              <a:rPr lang="cs-CZ" sz="2000" i="1" dirty="0" err="1">
                <a:solidFill>
                  <a:schemeClr val="bg1"/>
                </a:solidFill>
                <a:latin typeface="Times New Roman" panose="02020603050405020304" pitchFamily="18" charset="0"/>
                <a:cs typeface="Times New Roman" panose="02020603050405020304" pitchFamily="18" charset="0"/>
              </a:rPr>
              <a:t>zoé</a:t>
            </a:r>
            <a:r>
              <a:rPr lang="cs-CZ" sz="2000" dirty="0">
                <a:solidFill>
                  <a:schemeClr val="bg1"/>
                </a:solidFill>
                <a:latin typeface="Times New Roman" panose="02020603050405020304" pitchFamily="18" charset="0"/>
                <a:cs typeface="Times New Roman" panose="02020603050405020304" pitchFamily="18" charset="0"/>
              </a:rPr>
              <a:t> je zcela vtaženo do politiky. Právě proto lidem, kteří jsou vyhoštěni z jednoho státního rámce a nenajdou domov v jiném, náleží pouhý život nebo holý život.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To potažmo rovněž znamená, že se na ně </a:t>
            </a:r>
            <a:r>
              <a:rPr lang="cs-CZ" sz="2000" i="1" dirty="0">
                <a:solidFill>
                  <a:schemeClr val="bg1"/>
                </a:solidFill>
                <a:latin typeface="Times New Roman" panose="02020603050405020304" pitchFamily="18" charset="0"/>
                <a:cs typeface="Times New Roman" panose="02020603050405020304" pitchFamily="18" charset="0"/>
              </a:rPr>
              <a:t>nevztahují</a:t>
            </a:r>
            <a:r>
              <a:rPr lang="cs-CZ" sz="2000" dirty="0">
                <a:solidFill>
                  <a:schemeClr val="bg1"/>
                </a:solidFill>
                <a:latin typeface="Times New Roman" panose="02020603050405020304" pitchFamily="18" charset="0"/>
                <a:cs typeface="Times New Roman" panose="02020603050405020304" pitchFamily="18" charset="0"/>
              </a:rPr>
              <a:t> lidská práva, což je politický koncept, který je myslitelný právě jen v kontextu státu.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Tam, kde lidská práva měla fungovat, u uprchlíků, selhávají. A ty tábory, které pak vidíme, jsou mimo práva, což znamená, že lidé jsou zde zcela vydáni politické moci. </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052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3CB1A724-F373-9344-A929-7604B67FD732}"/>
              </a:ext>
            </a:extLst>
          </p:cNvPr>
          <p:cNvSpPr>
            <a:spLocks noGrp="1"/>
          </p:cNvSpPr>
          <p:nvPr>
            <p:ph type="title"/>
          </p:nvPr>
        </p:nvSpPr>
        <p:spPr>
          <a:xfrm>
            <a:off x="841247" y="474146"/>
            <a:ext cx="10515593" cy="1197864"/>
          </a:xfrm>
        </p:spPr>
        <p:txBody>
          <a:bodyPr>
            <a:normAutofit/>
          </a:bodyPr>
          <a:lstStyle/>
          <a:p>
            <a:pPr algn="ctr"/>
            <a:r>
              <a:rPr lang="cs-CZ" dirty="0">
                <a:latin typeface="Times New Roman" panose="02020603050405020304" pitchFamily="18" charset="0"/>
                <a:cs typeface="Times New Roman" panose="02020603050405020304" pitchFamily="18" charset="0"/>
              </a:rPr>
              <a:t>Tábor = „nomos modernity“</a:t>
            </a:r>
          </a:p>
        </p:txBody>
      </p:sp>
      <p:cxnSp>
        <p:nvCxnSpPr>
          <p:cNvPr id="12" name="Straight Connector 11">
            <a:extLst>
              <a:ext uri="{FF2B5EF4-FFF2-40B4-BE49-F238E27FC236}">
                <a16:creationId xmlns:a16="http://schemas.microsoft.com/office/drawing/2014/main" id="{EDF5FE34-0A41-407A-8D94-10FCF68F1D0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475488" y="587238"/>
            <a:ext cx="0" cy="914400"/>
          </a:xfrm>
          <a:prstGeom prst="line">
            <a:avLst/>
          </a:prstGeom>
          <a:ln w="190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pic>
        <p:nvPicPr>
          <p:cNvPr id="5" name="Obrázek 4" descr="Obsah obrázku muž, osoba, zavřít, kosmetické&#10;&#10;Popis byl vytvořen automaticky">
            <a:extLst>
              <a:ext uri="{FF2B5EF4-FFF2-40B4-BE49-F238E27FC236}">
                <a16:creationId xmlns:a16="http://schemas.microsoft.com/office/drawing/2014/main" id="{93144214-D300-3146-8FC8-B94D29CD6600}"/>
              </a:ext>
            </a:extLst>
          </p:cNvPr>
          <p:cNvPicPr>
            <a:picLocks noChangeAspect="1"/>
          </p:cNvPicPr>
          <p:nvPr/>
        </p:nvPicPr>
        <p:blipFill rotWithShape="1">
          <a:blip r:embed="rId2"/>
          <a:srcRect t="3690" b="4375"/>
          <a:stretch/>
        </p:blipFill>
        <p:spPr>
          <a:xfrm>
            <a:off x="835153" y="2002117"/>
            <a:ext cx="6215794" cy="4171569"/>
          </a:xfrm>
          <a:prstGeom prst="rect">
            <a:avLst/>
          </a:prstGeom>
        </p:spPr>
      </p:pic>
      <p:sp>
        <p:nvSpPr>
          <p:cNvPr id="3" name="Zástupný obsah 2">
            <a:extLst>
              <a:ext uri="{FF2B5EF4-FFF2-40B4-BE49-F238E27FC236}">
                <a16:creationId xmlns:a16="http://schemas.microsoft.com/office/drawing/2014/main" id="{021D8279-3956-7742-97EA-48BCE636CBD4}"/>
              </a:ext>
            </a:extLst>
          </p:cNvPr>
          <p:cNvSpPr>
            <a:spLocks noGrp="1"/>
          </p:cNvSpPr>
          <p:nvPr>
            <p:ph idx="1"/>
          </p:nvPr>
        </p:nvSpPr>
        <p:spPr>
          <a:xfrm>
            <a:off x="7533314" y="1999578"/>
            <a:ext cx="3823525" cy="4171568"/>
          </a:xfrm>
        </p:spPr>
        <p:txBody>
          <a:bodyPr anchor="ctr">
            <a:noAutofit/>
          </a:bodyPr>
          <a:lstStyle/>
          <a:p>
            <a:pPr marL="0" indent="0">
              <a:buNone/>
            </a:pPr>
            <a:r>
              <a:rPr lang="cs-CZ" sz="1800" dirty="0">
                <a:latin typeface="Times New Roman" panose="02020603050405020304" pitchFamily="18" charset="0"/>
                <a:cs typeface="Times New Roman" panose="02020603050405020304" pitchFamily="18" charset="0"/>
              </a:rPr>
              <a:t>Tábor je prostor, který se otevírá, když se výjimečný stav stane pravidlem. </a:t>
            </a:r>
          </a:p>
          <a:p>
            <a:pPr marL="0" indent="0">
              <a:buNone/>
            </a:pPr>
            <a:r>
              <a:rPr lang="cs-CZ" sz="1800" dirty="0">
                <a:latin typeface="Times New Roman" panose="02020603050405020304" pitchFamily="18" charset="0"/>
                <a:cs typeface="Times New Roman" panose="02020603050405020304" pitchFamily="18" charset="0"/>
              </a:rPr>
              <a:t>Je to kus území, umístěný vně normálního právního systému, ale není to vnější prostor tohoto právního systému.</a:t>
            </a:r>
          </a:p>
          <a:p>
            <a:pPr marL="0" indent="0">
              <a:buNone/>
            </a:pPr>
            <a:r>
              <a:rPr lang="cs-CZ" sz="1800" dirty="0">
                <a:latin typeface="Times New Roman" panose="02020603050405020304" pitchFamily="18" charset="0"/>
                <a:cs typeface="Times New Roman" panose="02020603050405020304" pitchFamily="18" charset="0"/>
              </a:rPr>
              <a:t>Tábor je tedy struktura, kde je výjimečný stav realizován </a:t>
            </a:r>
            <a:r>
              <a:rPr lang="cs-CZ" sz="1800" i="1" dirty="0">
                <a:latin typeface="Times New Roman" panose="02020603050405020304" pitchFamily="18" charset="0"/>
                <a:cs typeface="Times New Roman" panose="02020603050405020304" pitchFamily="18" charset="0"/>
              </a:rPr>
              <a:t>normálně.</a:t>
            </a:r>
          </a:p>
          <a:p>
            <a:pPr marL="0" indent="0">
              <a:buNone/>
            </a:pPr>
            <a:r>
              <a:rPr lang="cs-CZ" sz="1800" dirty="0">
                <a:latin typeface="Times New Roman" panose="02020603050405020304" pitchFamily="18" charset="0"/>
                <a:cs typeface="Times New Roman" panose="02020603050405020304" pitchFamily="18" charset="0"/>
              </a:rPr>
              <a:t>Jejich posláním je </a:t>
            </a:r>
            <a:r>
              <a:rPr lang="cs-CZ" sz="1800" i="1" dirty="0">
                <a:latin typeface="Times New Roman" panose="02020603050405020304" pitchFamily="18" charset="0"/>
                <a:cs typeface="Times New Roman" panose="02020603050405020304" pitchFamily="18" charset="0"/>
              </a:rPr>
              <a:t>stabilně</a:t>
            </a:r>
            <a:r>
              <a:rPr lang="cs-CZ" sz="1800" dirty="0">
                <a:latin typeface="Times New Roman" panose="02020603050405020304" pitchFamily="18" charset="0"/>
                <a:cs typeface="Times New Roman" panose="02020603050405020304" pitchFamily="18" charset="0"/>
              </a:rPr>
              <a:t> </a:t>
            </a:r>
            <a:r>
              <a:rPr lang="cs-CZ" sz="1800" i="1" dirty="0">
                <a:latin typeface="Times New Roman" panose="02020603050405020304" pitchFamily="18" charset="0"/>
                <a:cs typeface="Times New Roman" panose="02020603050405020304" pitchFamily="18" charset="0"/>
              </a:rPr>
              <a:t>uskutečnit</a:t>
            </a:r>
            <a:r>
              <a:rPr lang="cs-CZ" sz="1800" dirty="0">
                <a:latin typeface="Times New Roman" panose="02020603050405020304" pitchFamily="18" charset="0"/>
                <a:cs typeface="Times New Roman" panose="02020603050405020304" pitchFamily="18" charset="0"/>
              </a:rPr>
              <a:t> </a:t>
            </a:r>
            <a:r>
              <a:rPr lang="cs-CZ" sz="1800" i="1" dirty="0">
                <a:latin typeface="Times New Roman" panose="02020603050405020304" pitchFamily="18" charset="0"/>
                <a:cs typeface="Times New Roman" panose="02020603050405020304" pitchFamily="18" charset="0"/>
              </a:rPr>
              <a:t>výjimku</a:t>
            </a:r>
            <a:r>
              <a:rPr lang="cs-CZ" sz="1800" dirty="0">
                <a:latin typeface="Times New Roman" panose="02020603050405020304" pitchFamily="18" charset="0"/>
                <a:cs typeface="Times New Roman" panose="02020603050405020304" pitchFamily="18" charset="0"/>
              </a:rPr>
              <a:t>. </a:t>
            </a:r>
          </a:p>
          <a:p>
            <a:pPr marL="0" indent="0">
              <a:buNone/>
            </a:pPr>
            <a:r>
              <a:rPr lang="cs-CZ" sz="1800" dirty="0">
                <a:latin typeface="Times New Roman" panose="02020603050405020304" pitchFamily="18" charset="0"/>
                <a:cs typeface="Times New Roman" panose="02020603050405020304" pitchFamily="18" charset="0"/>
              </a:rPr>
              <a:t>Je to místo, kde moc nemá před sebou nic jiného než čirý život bez jakéhokoliv zprostředkování. </a:t>
            </a:r>
          </a:p>
          <a:p>
            <a:pPr marL="0" indent="0">
              <a:buNone/>
            </a:pPr>
            <a:r>
              <a:rPr lang="cs-CZ" sz="1800" dirty="0">
                <a:latin typeface="Times New Roman" panose="02020603050405020304" pitchFamily="18" charset="0"/>
                <a:cs typeface="Times New Roman" panose="02020603050405020304" pitchFamily="18" charset="0"/>
              </a:rPr>
              <a:t>Proto je tábor paradigma politického prostoru v bodě, kde se politika stává biopolitikou a </a:t>
            </a:r>
            <a:r>
              <a:rPr lang="cs-CZ" sz="1800" i="1" dirty="0">
                <a:latin typeface="Times New Roman" panose="02020603050405020304" pitchFamily="18" charset="0"/>
                <a:cs typeface="Times New Roman" panose="02020603050405020304" pitchFamily="18" charset="0"/>
              </a:rPr>
              <a:t>homo </a:t>
            </a:r>
            <a:r>
              <a:rPr lang="cs-CZ" sz="1800" i="1" dirty="0" err="1">
                <a:latin typeface="Times New Roman" panose="02020603050405020304" pitchFamily="18" charset="0"/>
                <a:cs typeface="Times New Roman" panose="02020603050405020304" pitchFamily="18" charset="0"/>
              </a:rPr>
              <a:t>sacer</a:t>
            </a:r>
            <a:r>
              <a:rPr lang="cs-CZ" sz="1800" i="1" dirty="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splývá s občanem. </a:t>
            </a:r>
          </a:p>
          <a:p>
            <a:pPr marL="0" indent="0">
              <a:buNone/>
            </a:pPr>
            <a:r>
              <a:rPr lang="cs-CZ" sz="1800" dirty="0">
                <a:latin typeface="Times New Roman" panose="02020603050405020304" pitchFamily="18" charset="0"/>
                <a:cs typeface="Times New Roman" panose="02020603050405020304" pitchFamily="18" charset="0"/>
              </a:rPr>
              <a:t>Dnes to není město, ale tábor, který je paradigmatem moderny.</a:t>
            </a:r>
          </a:p>
        </p:txBody>
      </p:sp>
      <p:sp>
        <p:nvSpPr>
          <p:cNvPr id="4" name="TextovéPole 3">
            <a:extLst>
              <a:ext uri="{FF2B5EF4-FFF2-40B4-BE49-F238E27FC236}">
                <a16:creationId xmlns:a16="http://schemas.microsoft.com/office/drawing/2014/main" id="{CF2E3EEC-4F3A-2146-BB94-41A1C9D609C2}"/>
              </a:ext>
            </a:extLst>
          </p:cNvPr>
          <p:cNvSpPr txBox="1"/>
          <p:nvPr/>
        </p:nvSpPr>
        <p:spPr>
          <a:xfrm>
            <a:off x="2386361" y="1126273"/>
            <a:ext cx="184731" cy="369332"/>
          </a:xfrm>
          <a:prstGeom prst="rect">
            <a:avLst/>
          </a:prstGeom>
          <a:noFill/>
        </p:spPr>
        <p:txBody>
          <a:bodyPr wrap="none" rtlCol="0">
            <a:spAutoFit/>
          </a:bodyPr>
          <a:lstStyle/>
          <a:p>
            <a:endParaRPr lang="cs-CZ" dirty="0"/>
          </a:p>
        </p:txBody>
      </p:sp>
    </p:spTree>
    <p:extLst>
      <p:ext uri="{BB962C8B-B14F-4D97-AF65-F5344CB8AC3E}">
        <p14:creationId xmlns:p14="http://schemas.microsoft.com/office/powerpoint/2010/main" val="31024182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78F487A3-1A65-AA4E-A58A-48A7C20A25C2}"/>
              </a:ext>
            </a:extLst>
          </p:cNvPr>
          <p:cNvSpPr>
            <a:spLocks noGrp="1"/>
          </p:cNvSpPr>
          <p:nvPr>
            <p:ph type="title"/>
          </p:nvPr>
        </p:nvSpPr>
        <p:spPr>
          <a:xfrm>
            <a:off x="838200" y="669925"/>
            <a:ext cx="4508946" cy="1325563"/>
          </a:xfrm>
        </p:spPr>
        <p:txBody>
          <a:bodyPr anchor="b">
            <a:normAutofit/>
          </a:bodyPr>
          <a:lstStyle/>
          <a:p>
            <a:pPr algn="r"/>
            <a:r>
              <a:rPr lang="cs-CZ" sz="2800" dirty="0">
                <a:solidFill>
                  <a:schemeClr val="bg1"/>
                </a:solidFill>
                <a:latin typeface="Times" pitchFamily="2" charset="0"/>
              </a:rPr>
              <a:t>Co je tábor? Splynutí rozdílů.</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DBAE8463-DFC6-EA4C-8441-7CD90C4EAD29}"/>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Tábor se vyznačuje tím, že splývá „domov a město“, tělo biologické a tělo politické, to, co je němé, a to, co lze komunikovat.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Ale: obecně je dnes stěžejním politickým problémem této doby je zhroucení rozdílu mezi </a:t>
            </a:r>
            <a:r>
              <a:rPr lang="cs-CZ" sz="2000" i="1" dirty="0" err="1">
                <a:solidFill>
                  <a:schemeClr val="bg1"/>
                </a:solidFill>
                <a:latin typeface="Times New Roman" panose="02020603050405020304" pitchFamily="18" charset="0"/>
                <a:cs typeface="Times New Roman" panose="02020603050405020304" pitchFamily="18" charset="0"/>
              </a:rPr>
              <a:t>bios</a:t>
            </a:r>
            <a:r>
              <a:rPr lang="cs-CZ" sz="2000" dirty="0">
                <a:solidFill>
                  <a:schemeClr val="bg1"/>
                </a:solidFill>
                <a:latin typeface="Times New Roman" panose="02020603050405020304" pitchFamily="18" charset="0"/>
                <a:cs typeface="Times New Roman" panose="02020603050405020304" pitchFamily="18" charset="0"/>
              </a:rPr>
              <a:t> a </a:t>
            </a:r>
            <a:r>
              <a:rPr lang="cs-CZ" sz="2000" i="1" dirty="0" err="1">
                <a:solidFill>
                  <a:schemeClr val="bg1"/>
                </a:solidFill>
                <a:latin typeface="Times New Roman" panose="02020603050405020304" pitchFamily="18" charset="0"/>
                <a:cs typeface="Times New Roman" panose="02020603050405020304" pitchFamily="18" charset="0"/>
              </a:rPr>
              <a:t>zoé</a:t>
            </a:r>
            <a:r>
              <a:rPr lang="cs-CZ" sz="2000" dirty="0">
                <a:solidFill>
                  <a:schemeClr val="bg1"/>
                </a:solidFill>
                <a:latin typeface="Times New Roman" panose="02020603050405020304" pitchFamily="18" charset="0"/>
                <a:cs typeface="Times New Roman" panose="02020603050405020304" pitchFamily="18" charset="0"/>
              </a:rPr>
              <a:t>.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Život se stává nejvyšším dobrem a proces života je samým jádrem lidského a politického úsilí.</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G. Agamben, </a:t>
            </a:r>
            <a:r>
              <a:rPr lang="cs-CZ" sz="2000" i="1" dirty="0" err="1">
                <a:solidFill>
                  <a:schemeClr val="bg1"/>
                </a:solidFill>
                <a:latin typeface="Times New Roman" panose="02020603050405020304" pitchFamily="18" charset="0"/>
                <a:cs typeface="Times New Roman" panose="02020603050405020304" pitchFamily="18" charset="0"/>
              </a:rPr>
              <a:t>An</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welchem</a:t>
            </a:r>
            <a:r>
              <a:rPr lang="cs-CZ" sz="2000" i="1" dirty="0">
                <a:solidFill>
                  <a:schemeClr val="bg1"/>
                </a:solidFill>
                <a:latin typeface="Times New Roman" panose="02020603050405020304" pitchFamily="18" charset="0"/>
                <a:cs typeface="Times New Roman" panose="02020603050405020304" pitchFamily="18" charset="0"/>
              </a:rPr>
              <a:t> Punkt stehen </a:t>
            </a:r>
            <a:r>
              <a:rPr lang="cs-CZ" sz="2000" i="1" dirty="0" err="1">
                <a:solidFill>
                  <a:schemeClr val="bg1"/>
                </a:solidFill>
                <a:latin typeface="Times New Roman" panose="02020603050405020304" pitchFamily="18" charset="0"/>
                <a:cs typeface="Times New Roman" panose="02020603050405020304" pitchFamily="18" charset="0"/>
              </a:rPr>
              <a:t>wir</a:t>
            </a:r>
            <a:r>
              <a:rPr lang="cs-CZ" sz="2000" i="1" dirty="0">
                <a:solidFill>
                  <a:schemeClr val="bg1"/>
                </a:solidFill>
                <a:latin typeface="Times New Roman" panose="02020603050405020304" pitchFamily="18" charset="0"/>
                <a:cs typeface="Times New Roman" panose="02020603050405020304" pitchFamily="18" charset="0"/>
              </a:rPr>
              <a:t>. Die Epidemie </a:t>
            </a:r>
            <a:r>
              <a:rPr lang="cs-CZ" sz="2000" i="1" dirty="0" err="1">
                <a:solidFill>
                  <a:schemeClr val="bg1"/>
                </a:solidFill>
                <a:latin typeface="Times New Roman" panose="02020603050405020304" pitchFamily="18" charset="0"/>
                <a:cs typeface="Times New Roman" panose="02020603050405020304" pitchFamily="18" charset="0"/>
              </a:rPr>
              <a:t>als</a:t>
            </a:r>
            <a:r>
              <a:rPr lang="cs-CZ" sz="2000" i="1" dirty="0">
                <a:solidFill>
                  <a:schemeClr val="bg1"/>
                </a:solidFill>
                <a:latin typeface="Times New Roman" panose="02020603050405020304" pitchFamily="18" charset="0"/>
                <a:cs typeface="Times New Roman" panose="02020603050405020304" pitchFamily="18" charset="0"/>
              </a:rPr>
              <a:t> Politik</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Wien</a:t>
            </a:r>
            <a:r>
              <a:rPr lang="cs-CZ" sz="2000" dirty="0">
                <a:solidFill>
                  <a:schemeClr val="bg1"/>
                </a:solidFill>
                <a:latin typeface="Times New Roman" panose="02020603050405020304" pitchFamily="18" charset="0"/>
                <a:cs typeface="Times New Roman" panose="02020603050405020304" pitchFamily="18" charset="0"/>
              </a:rPr>
              <a:t> – </a:t>
            </a:r>
            <a:r>
              <a:rPr lang="cs-CZ" sz="2000" dirty="0" err="1">
                <a:solidFill>
                  <a:schemeClr val="bg1"/>
                </a:solidFill>
                <a:latin typeface="Times New Roman" panose="02020603050405020304" pitchFamily="18" charset="0"/>
                <a:cs typeface="Times New Roman" panose="02020603050405020304" pitchFamily="18" charset="0"/>
              </a:rPr>
              <a:t>Berlin</a:t>
            </a:r>
            <a:r>
              <a:rPr lang="cs-CZ" sz="2000" dirty="0">
                <a:solidFill>
                  <a:schemeClr val="bg1"/>
                </a:solidFill>
                <a:latin typeface="Times New Roman" panose="02020603050405020304" pitchFamily="18" charset="0"/>
                <a:cs typeface="Times New Roman" panose="02020603050405020304" pitchFamily="18" charset="0"/>
              </a:rPr>
              <a:t> 2021, str. 9.</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895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3A921D42-825F-5C4F-8DCC-4D88D11BCC70}"/>
              </a:ext>
            </a:extLst>
          </p:cNvPr>
          <p:cNvSpPr>
            <a:spLocks noGrp="1"/>
          </p:cNvSpPr>
          <p:nvPr>
            <p:ph type="title"/>
          </p:nvPr>
        </p:nvSpPr>
        <p:spPr>
          <a:xfrm>
            <a:off x="838200" y="669925"/>
            <a:ext cx="4508946" cy="1325563"/>
          </a:xfrm>
        </p:spPr>
        <p:txBody>
          <a:bodyPr anchor="b">
            <a:normAutofit/>
          </a:bodyPr>
          <a:lstStyle/>
          <a:p>
            <a:pPr algn="r"/>
            <a:r>
              <a:rPr lang="cs-CZ" dirty="0">
                <a:solidFill>
                  <a:schemeClr val="bg1"/>
                </a:solidFill>
                <a:latin typeface="Times New Roman" panose="02020603050405020304" pitchFamily="18" charset="0"/>
                <a:cs typeface="Times New Roman" panose="02020603050405020304" pitchFamily="18" charset="0"/>
              </a:rPr>
              <a:t>Bez poslání.</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D3C2551B-D487-1041-AFDC-CAF304CF7EB4}"/>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„Skutečnost, která musí konstituovat východisko každého diskursu o etice, je, že </a:t>
            </a:r>
            <a:r>
              <a:rPr lang="cs-CZ" sz="2000" b="1" dirty="0">
                <a:solidFill>
                  <a:schemeClr val="bg1"/>
                </a:solidFill>
                <a:latin typeface="Times New Roman" panose="02020603050405020304" pitchFamily="18" charset="0"/>
                <a:cs typeface="Times New Roman" panose="02020603050405020304" pitchFamily="18" charset="0"/>
              </a:rPr>
              <a:t>neexistuje žádná esence, žádné historické nebo duchovní poslání, žádný biologický osud, který lidé musí</a:t>
            </a:r>
            <a:r>
              <a:rPr lang="cs-CZ" sz="2000" dirty="0">
                <a:solidFill>
                  <a:schemeClr val="bg1"/>
                </a:solidFill>
                <a:latin typeface="Times New Roman" panose="02020603050405020304" pitchFamily="18" charset="0"/>
                <a:cs typeface="Times New Roman" panose="02020603050405020304" pitchFamily="18" charset="0"/>
              </a:rPr>
              <a:t> </a:t>
            </a:r>
            <a:r>
              <a:rPr lang="cs-CZ" sz="2000" b="1" dirty="0">
                <a:solidFill>
                  <a:schemeClr val="bg1"/>
                </a:solidFill>
                <a:latin typeface="Times New Roman" panose="02020603050405020304" pitchFamily="18" charset="0"/>
                <a:cs typeface="Times New Roman" panose="02020603050405020304" pitchFamily="18" charset="0"/>
              </a:rPr>
              <a:t>uskutečnit</a:t>
            </a:r>
            <a:r>
              <a:rPr lang="cs-CZ" sz="2000" dirty="0">
                <a:solidFill>
                  <a:schemeClr val="bg1"/>
                </a:solidFill>
                <a:latin typeface="Times New Roman" panose="02020603050405020304" pitchFamily="18" charset="0"/>
                <a:cs typeface="Times New Roman" panose="02020603050405020304" pitchFamily="18" charset="0"/>
              </a:rPr>
              <a:t>. … V tom tkví ostatně jediný důvod, proč něco jako etika vůbec existuje. Je totiž jasné, že pokud by lidé měli tuto nebo onu substanci, tento nebo onen osud, nebyla by možná žádná zkušenost (</a:t>
            </a:r>
            <a:r>
              <a:rPr lang="cs-CZ" sz="2000" b="1" dirty="0" err="1">
                <a:solidFill>
                  <a:schemeClr val="bg1"/>
                </a:solidFill>
                <a:latin typeface="Times New Roman" panose="02020603050405020304" pitchFamily="18" charset="0"/>
                <a:cs typeface="Times New Roman" panose="02020603050405020304" pitchFamily="18" charset="0"/>
              </a:rPr>
              <a:t>experienca</a:t>
            </a:r>
            <a:r>
              <a:rPr lang="cs-CZ" sz="2000" dirty="0">
                <a:solidFill>
                  <a:schemeClr val="bg1"/>
                </a:solidFill>
                <a:latin typeface="Times New Roman" panose="02020603050405020304" pitchFamily="18" charset="0"/>
                <a:cs typeface="Times New Roman" panose="02020603050405020304" pitchFamily="18" charset="0"/>
              </a:rPr>
              <a:t>), zbývalo by jen plnit úkoly.“ Agamben, </a:t>
            </a:r>
            <a:r>
              <a:rPr lang="cs-CZ" sz="2000" i="1" dirty="0" err="1">
                <a:solidFill>
                  <a:schemeClr val="bg1"/>
                </a:solidFill>
                <a:latin typeface="Times New Roman" panose="02020603050405020304" pitchFamily="18" charset="0"/>
                <a:cs typeface="Times New Roman" panose="02020603050405020304" pitchFamily="18" charset="0"/>
              </a:rPr>
              <a:t>The</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Coming</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Community</a:t>
            </a:r>
            <a:r>
              <a:rPr lang="cs-CZ" sz="2000" dirty="0">
                <a:solidFill>
                  <a:schemeClr val="bg1"/>
                </a:solidFill>
                <a:latin typeface="Times New Roman" panose="02020603050405020304" pitchFamily="18" charset="0"/>
                <a:cs typeface="Times New Roman" panose="02020603050405020304" pitchFamily="18" charset="0"/>
              </a:rPr>
              <a:t>, str. 43. </a:t>
            </a:r>
            <a:r>
              <a:rPr lang="cs-CZ" sz="2000" i="1" dirty="0">
                <a:solidFill>
                  <a:schemeClr val="bg1"/>
                </a:solidFill>
                <a:latin typeface="Times New Roman" panose="02020603050405020304" pitchFamily="18" charset="0"/>
                <a:cs typeface="Times New Roman" panose="02020603050405020304" pitchFamily="18" charset="0"/>
              </a:rPr>
              <a:t>La </a:t>
            </a:r>
            <a:r>
              <a:rPr lang="cs-CZ" sz="2000" i="1" dirty="0" err="1">
                <a:solidFill>
                  <a:schemeClr val="bg1"/>
                </a:solidFill>
                <a:latin typeface="Times New Roman" panose="02020603050405020304" pitchFamily="18" charset="0"/>
                <a:cs typeface="Times New Roman" panose="02020603050405020304" pitchFamily="18" charset="0"/>
              </a:rPr>
              <a:t>communita</a:t>
            </a:r>
            <a:r>
              <a:rPr lang="cs-CZ" sz="2000" i="1" dirty="0">
                <a:solidFill>
                  <a:schemeClr val="bg1"/>
                </a:solidFill>
                <a:latin typeface="Times New Roman" panose="02020603050405020304" pitchFamily="18" charset="0"/>
                <a:cs typeface="Times New Roman" panose="02020603050405020304" pitchFamily="18" charset="0"/>
              </a:rPr>
              <a:t> che </a:t>
            </a:r>
            <a:r>
              <a:rPr lang="cs-CZ" sz="2000" i="1" dirty="0" err="1">
                <a:solidFill>
                  <a:schemeClr val="bg1"/>
                </a:solidFill>
                <a:latin typeface="Times New Roman" panose="02020603050405020304" pitchFamily="18" charset="0"/>
                <a:cs typeface="Times New Roman" panose="02020603050405020304" pitchFamily="18" charset="0"/>
              </a:rPr>
              <a:t>viene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Torino</a:t>
            </a:r>
            <a:r>
              <a:rPr lang="cs-CZ" sz="2000" dirty="0">
                <a:solidFill>
                  <a:schemeClr val="bg1"/>
                </a:solidFill>
                <a:latin typeface="Times New Roman" panose="02020603050405020304" pitchFamily="18" charset="0"/>
                <a:cs typeface="Times New Roman" panose="02020603050405020304" pitchFamily="18" charset="0"/>
              </a:rPr>
              <a:t>, 1990, str. 30 n.</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7523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226FC631-D2DE-3F49-A6A9-59FDE178D629}"/>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latin typeface="Times New Roman" panose="02020603050405020304" pitchFamily="18" charset="0"/>
                <a:cs typeface="Times New Roman" panose="02020603050405020304" pitchFamily="18" charset="0"/>
              </a:rPr>
              <a:t>Společenství bez subjektů</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6E7B9FE1-FE41-5040-ADC4-CF6B8C31C174}"/>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„K rozporům omezené buržoazii však patří, že stále ještě pátrá po produktu, který jí byl lstí upřen. Navzdory všemu tomu, co ví, se sveřepě snaží </a:t>
            </a:r>
            <a:r>
              <a:rPr lang="cs-CZ" sz="2000" b="1" dirty="0">
                <a:solidFill>
                  <a:schemeClr val="bg1"/>
                </a:solidFill>
                <a:latin typeface="Times New Roman" panose="02020603050405020304" pitchFamily="18" charset="0"/>
                <a:cs typeface="Times New Roman" panose="02020603050405020304" pitchFamily="18" charset="0"/>
              </a:rPr>
              <a:t>vytvořit si svou vlastní identitu, která se ve skutečnosti stala zcela nepatřičnou a nevýznamnou.</a:t>
            </a:r>
            <a:r>
              <a:rPr lang="cs-CZ" sz="2000" dirty="0">
                <a:solidFill>
                  <a:schemeClr val="bg1"/>
                </a:solidFill>
                <a:latin typeface="Times New Roman" panose="02020603050405020304" pitchFamily="18" charset="0"/>
                <a:cs typeface="Times New Roman" panose="02020603050405020304" pitchFamily="18" charset="0"/>
              </a:rPr>
              <a:t> Stud a arogance, konformita a vyloučení – to jsou jediné póly veškerého emociálního registru.“</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„Je však možné, že namísto toho, aby lidé nadále hledali pravou identitu v již tak zkažených a nesmyslných formách individuality, </a:t>
            </a:r>
            <a:r>
              <a:rPr lang="cs-CZ" sz="2000" b="1" dirty="0">
                <a:solidFill>
                  <a:schemeClr val="bg1"/>
                </a:solidFill>
                <a:latin typeface="Times New Roman" panose="02020603050405020304" pitchFamily="18" charset="0"/>
                <a:cs typeface="Times New Roman" panose="02020603050405020304" pitchFamily="18" charset="0"/>
              </a:rPr>
              <a:t>mohli by se pokusit obstát v nepatřičnosti jako takové, učinit z onoho prostého bytí</a:t>
            </a:r>
            <a:r>
              <a:rPr lang="cs-CZ" sz="2000" dirty="0">
                <a:solidFill>
                  <a:schemeClr val="bg1"/>
                </a:solidFill>
                <a:latin typeface="Times New Roman" panose="02020603050405020304" pitchFamily="18" charset="0"/>
                <a:cs typeface="Times New Roman" panose="02020603050405020304" pitchFamily="18" charset="0"/>
              </a:rPr>
              <a:t> nikoliv identitu a individuální vlastnost, ale </a:t>
            </a:r>
            <a:r>
              <a:rPr lang="cs-CZ" sz="2000" b="1" dirty="0">
                <a:solidFill>
                  <a:schemeClr val="bg1"/>
                </a:solidFill>
                <a:latin typeface="Times New Roman" panose="02020603050405020304" pitchFamily="18" charset="0"/>
                <a:cs typeface="Times New Roman" panose="02020603050405020304" pitchFamily="18" charset="0"/>
              </a:rPr>
              <a:t>singularitu bez identity</a:t>
            </a:r>
            <a:r>
              <a:rPr lang="cs-CZ" sz="2000" dirty="0">
                <a:solidFill>
                  <a:schemeClr val="bg1"/>
                </a:solidFill>
                <a:latin typeface="Times New Roman" panose="02020603050405020304" pitchFamily="18" charset="0"/>
                <a:cs typeface="Times New Roman" panose="02020603050405020304" pitchFamily="18" charset="0"/>
              </a:rPr>
              <a:t>, sdílenou a zcela vyjevenou singularitu. Kdyby lidé byli s to nebýt tím a tou v té a oné biografii, ale prostě </a:t>
            </a:r>
            <a:r>
              <a:rPr lang="cs-CZ" sz="2000" b="1" dirty="0">
                <a:solidFill>
                  <a:schemeClr val="bg1"/>
                </a:solidFill>
                <a:latin typeface="Times New Roman" panose="02020603050405020304" pitchFamily="18" charset="0"/>
                <a:cs typeface="Times New Roman" panose="02020603050405020304" pitchFamily="18" charset="0"/>
              </a:rPr>
              <a:t>být svou jedinečnou </a:t>
            </a:r>
            <a:r>
              <a:rPr lang="cs-CZ" sz="2000" b="1" dirty="0" err="1">
                <a:solidFill>
                  <a:schemeClr val="bg1"/>
                </a:solidFill>
                <a:latin typeface="Times New Roman" panose="02020603050405020304" pitchFamily="18" charset="0"/>
                <a:cs typeface="Times New Roman" panose="02020603050405020304" pitchFamily="18" charset="0"/>
              </a:rPr>
              <a:t>exterioritou</a:t>
            </a:r>
            <a:r>
              <a:rPr lang="cs-CZ" sz="2000" b="1" dirty="0">
                <a:solidFill>
                  <a:schemeClr val="bg1"/>
                </a:solidFill>
                <a:latin typeface="Times New Roman" panose="02020603050405020304" pitchFamily="18" charset="0"/>
                <a:cs typeface="Times New Roman" panose="02020603050405020304" pitchFamily="18" charset="0"/>
              </a:rPr>
              <a:t>, svou tváří</a:t>
            </a:r>
            <a:r>
              <a:rPr lang="cs-CZ" sz="2000" dirty="0">
                <a:solidFill>
                  <a:schemeClr val="bg1"/>
                </a:solidFill>
                <a:latin typeface="Times New Roman" panose="02020603050405020304" pitchFamily="18" charset="0"/>
                <a:cs typeface="Times New Roman" panose="02020603050405020304" pitchFamily="18" charset="0"/>
              </a:rPr>
              <a:t> poprvé by vstoupili do </a:t>
            </a:r>
            <a:r>
              <a:rPr lang="cs-CZ" sz="2000" b="1" dirty="0">
                <a:solidFill>
                  <a:schemeClr val="bg1"/>
                </a:solidFill>
                <a:latin typeface="Times New Roman" panose="02020603050405020304" pitchFamily="18" charset="0"/>
                <a:cs typeface="Times New Roman" panose="02020603050405020304" pitchFamily="18" charset="0"/>
              </a:rPr>
              <a:t>společenství bez předpokladů a bez subjektů</a:t>
            </a:r>
            <a:r>
              <a:rPr lang="cs-CZ" sz="2000" dirty="0">
                <a:solidFill>
                  <a:schemeClr val="bg1"/>
                </a:solidFill>
                <a:latin typeface="Times New Roman" panose="02020603050405020304" pitchFamily="18" charset="0"/>
                <a:cs typeface="Times New Roman" panose="02020603050405020304" pitchFamily="18" charset="0"/>
              </a:rPr>
              <a:t>.“ Agamben, </a:t>
            </a:r>
            <a:r>
              <a:rPr lang="cs-CZ" sz="2000" i="1" dirty="0" err="1">
                <a:solidFill>
                  <a:schemeClr val="bg1"/>
                </a:solidFill>
                <a:latin typeface="Times New Roman" panose="02020603050405020304" pitchFamily="18" charset="0"/>
                <a:cs typeface="Times New Roman" panose="02020603050405020304" pitchFamily="18" charset="0"/>
              </a:rPr>
              <a:t>The</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Coming</a:t>
            </a:r>
            <a:r>
              <a:rPr lang="cs-CZ" sz="2000" i="1" dirty="0">
                <a:solidFill>
                  <a:schemeClr val="bg1"/>
                </a:solidFill>
                <a:latin typeface="Times New Roman" panose="02020603050405020304" pitchFamily="18" charset="0"/>
                <a:cs typeface="Times New Roman" panose="02020603050405020304" pitchFamily="18" charset="0"/>
              </a:rPr>
              <a:t> </a:t>
            </a:r>
            <a:r>
              <a:rPr lang="cs-CZ" sz="2000" i="1" dirty="0" err="1">
                <a:solidFill>
                  <a:schemeClr val="bg1"/>
                </a:solidFill>
                <a:latin typeface="Times New Roman" panose="02020603050405020304" pitchFamily="18" charset="0"/>
                <a:cs typeface="Times New Roman" panose="02020603050405020304" pitchFamily="18" charset="0"/>
              </a:rPr>
              <a:t>Community</a:t>
            </a:r>
            <a:r>
              <a:rPr lang="cs-CZ" sz="2000" dirty="0">
                <a:solidFill>
                  <a:schemeClr val="bg1"/>
                </a:solidFill>
                <a:latin typeface="Times New Roman" panose="02020603050405020304" pitchFamily="18" charset="0"/>
                <a:cs typeface="Times New Roman" panose="02020603050405020304" pitchFamily="18" charset="0"/>
              </a:rPr>
              <a:t>, str. 65. Agamben, </a:t>
            </a:r>
            <a:r>
              <a:rPr lang="cs-CZ" sz="2000" i="1" dirty="0">
                <a:solidFill>
                  <a:schemeClr val="bg1"/>
                </a:solidFill>
                <a:latin typeface="Times New Roman" panose="02020603050405020304" pitchFamily="18" charset="0"/>
                <a:cs typeface="Times New Roman" panose="02020603050405020304" pitchFamily="18" charset="0"/>
              </a:rPr>
              <a:t>La </a:t>
            </a:r>
            <a:r>
              <a:rPr lang="cs-CZ" sz="2000" i="1" dirty="0" err="1">
                <a:solidFill>
                  <a:schemeClr val="bg1"/>
                </a:solidFill>
                <a:latin typeface="Times New Roman" panose="02020603050405020304" pitchFamily="18" charset="0"/>
                <a:cs typeface="Times New Roman" panose="02020603050405020304" pitchFamily="18" charset="0"/>
              </a:rPr>
              <a:t>communita</a:t>
            </a:r>
            <a:r>
              <a:rPr lang="cs-CZ" sz="2000" i="1" dirty="0">
                <a:solidFill>
                  <a:schemeClr val="bg1"/>
                </a:solidFill>
                <a:latin typeface="Times New Roman" panose="02020603050405020304" pitchFamily="18" charset="0"/>
                <a:cs typeface="Times New Roman" panose="02020603050405020304" pitchFamily="18" charset="0"/>
              </a:rPr>
              <a:t> che </a:t>
            </a:r>
            <a:r>
              <a:rPr lang="cs-CZ" sz="2000" i="1" dirty="0" err="1">
                <a:solidFill>
                  <a:schemeClr val="bg1"/>
                </a:solidFill>
                <a:latin typeface="Times New Roman" panose="02020603050405020304" pitchFamily="18" charset="0"/>
                <a:cs typeface="Times New Roman" panose="02020603050405020304" pitchFamily="18" charset="0"/>
              </a:rPr>
              <a:t>viene</a:t>
            </a:r>
            <a:r>
              <a:rPr lang="cs-CZ" sz="2000" dirty="0">
                <a:solidFill>
                  <a:schemeClr val="bg1"/>
                </a:solidFill>
                <a:latin typeface="Times New Roman" panose="02020603050405020304" pitchFamily="18" charset="0"/>
                <a:cs typeface="Times New Roman" panose="02020603050405020304" pitchFamily="18" charset="0"/>
              </a:rPr>
              <a:t>, str. 42.</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928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C6B158B5-50B5-4927-A367-7C9F3AFE5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adpis 5">
            <a:extLst>
              <a:ext uri="{FF2B5EF4-FFF2-40B4-BE49-F238E27FC236}">
                <a16:creationId xmlns:a16="http://schemas.microsoft.com/office/drawing/2014/main" id="{1B97D808-3E6E-A74F-A3FA-D9D7A6DC2717}"/>
              </a:ext>
            </a:extLst>
          </p:cNvPr>
          <p:cNvSpPr>
            <a:spLocks noGrp="1"/>
          </p:cNvSpPr>
          <p:nvPr>
            <p:ph type="ctrTitle"/>
          </p:nvPr>
        </p:nvSpPr>
        <p:spPr>
          <a:xfrm>
            <a:off x="6981824" y="1367673"/>
            <a:ext cx="4375151" cy="2665509"/>
          </a:xfrm>
        </p:spPr>
        <p:txBody>
          <a:bodyPr>
            <a:normAutofit fontScale="90000"/>
          </a:bodyPr>
          <a:lstStyle/>
          <a:p>
            <a:pPr algn="r"/>
            <a:r>
              <a:rPr lang="cs-CZ" sz="7200" dirty="0">
                <a:solidFill>
                  <a:schemeClr val="bg1"/>
                </a:solidFill>
                <a:latin typeface="Times New Roman" panose="02020603050405020304" pitchFamily="18" charset="0"/>
                <a:cs typeface="Times New Roman" panose="02020603050405020304" pitchFamily="18" charset="0"/>
              </a:rPr>
              <a:t>Bůh – taky </a:t>
            </a:r>
            <a:r>
              <a:rPr lang="cs-CZ" sz="7200" dirty="0" err="1">
                <a:solidFill>
                  <a:schemeClr val="bg1"/>
                </a:solidFill>
                <a:latin typeface="Times New Roman" panose="02020603050405020304" pitchFamily="18" charset="0"/>
                <a:cs typeface="Times New Roman" panose="02020603050405020304" pitchFamily="18" charset="0"/>
              </a:rPr>
              <a:t>Agambenův</a:t>
            </a:r>
            <a:r>
              <a:rPr lang="cs-CZ" sz="7200" dirty="0">
                <a:solidFill>
                  <a:schemeClr val="bg1"/>
                </a:solidFill>
                <a:latin typeface="Times New Roman" panose="02020603050405020304" pitchFamily="18" charset="0"/>
                <a:cs typeface="Times New Roman" panose="02020603050405020304" pitchFamily="18" charset="0"/>
              </a:rPr>
              <a:t> čtenář</a:t>
            </a:r>
          </a:p>
        </p:txBody>
      </p:sp>
      <p:sp>
        <p:nvSpPr>
          <p:cNvPr id="7" name="Podnadpis 6">
            <a:extLst>
              <a:ext uri="{FF2B5EF4-FFF2-40B4-BE49-F238E27FC236}">
                <a16:creationId xmlns:a16="http://schemas.microsoft.com/office/drawing/2014/main" id="{EE3734EA-2B20-7241-A80F-18E78415F4DA}"/>
              </a:ext>
            </a:extLst>
          </p:cNvPr>
          <p:cNvSpPr>
            <a:spLocks noGrp="1"/>
          </p:cNvSpPr>
          <p:nvPr>
            <p:ph type="subTitle" idx="1"/>
          </p:nvPr>
        </p:nvSpPr>
        <p:spPr>
          <a:xfrm>
            <a:off x="6979182" y="4414180"/>
            <a:ext cx="4377793" cy="884538"/>
          </a:xfrm>
        </p:spPr>
        <p:txBody>
          <a:bodyPr>
            <a:normAutofit/>
          </a:bodyPr>
          <a:lstStyle/>
          <a:p>
            <a:pPr algn="r"/>
            <a:endParaRPr lang="cs-CZ">
              <a:solidFill>
                <a:schemeClr val="bg1"/>
              </a:solidFill>
            </a:endParaRPr>
          </a:p>
        </p:txBody>
      </p:sp>
      <p:pic>
        <p:nvPicPr>
          <p:cNvPr id="5" name="Zástupný obsah 4" descr="Obsah obrázku text&#10;&#10;Popis byl vytvořen automaticky">
            <a:extLst>
              <a:ext uri="{FF2B5EF4-FFF2-40B4-BE49-F238E27FC236}">
                <a16:creationId xmlns:a16="http://schemas.microsoft.com/office/drawing/2014/main" id="{DBC611D7-A2E4-8C46-9B5F-28695BE502CC}"/>
              </a:ext>
            </a:extLst>
          </p:cNvPr>
          <p:cNvPicPr>
            <a:picLocks noGrp="1" noChangeAspect="1"/>
          </p:cNvPicPr>
          <p:nvPr>
            <p:ph idx="4294967295"/>
          </p:nvPr>
        </p:nvPicPr>
        <p:blipFill rotWithShape="1">
          <a:blip r:embed="rId2"/>
          <a:srcRect r="952"/>
          <a:stretch/>
        </p:blipFill>
        <p:spPr>
          <a:xfrm>
            <a:off x="1" y="2"/>
            <a:ext cx="6249303" cy="6857998"/>
          </a:xfrm>
          <a:custGeom>
            <a:avLst/>
            <a:gdLst/>
            <a:ahLst/>
            <a:cxnLst/>
            <a:rect l="l" t="t" r="r" b="b"/>
            <a:pathLst>
              <a:path w="6249303" h="6857998">
                <a:moveTo>
                  <a:pt x="5497146" y="6118149"/>
                </a:moveTo>
                <a:cubicBezTo>
                  <a:pt x="5503695" y="6124102"/>
                  <a:pt x="5511317" y="6129341"/>
                  <a:pt x="5518366" y="6133723"/>
                </a:cubicBezTo>
                <a:cubicBezTo>
                  <a:pt x="5525509" y="6138152"/>
                  <a:pt x="5530855" y="6143474"/>
                  <a:pt x="5534525" y="6149380"/>
                </a:cubicBezTo>
                <a:lnTo>
                  <a:pt x="5540000" y="6166562"/>
                </a:lnTo>
                <a:lnTo>
                  <a:pt x="5534525" y="6149379"/>
                </a:lnTo>
                <a:cubicBezTo>
                  <a:pt x="5530855" y="6143474"/>
                  <a:pt x="5525509" y="6138152"/>
                  <a:pt x="5518366" y="6133722"/>
                </a:cubicBezTo>
                <a:cubicBezTo>
                  <a:pt x="5511317" y="6129341"/>
                  <a:pt x="5503695" y="6124102"/>
                  <a:pt x="5497146" y="6118149"/>
                </a:cubicBezTo>
                <a:close/>
                <a:moveTo>
                  <a:pt x="5405304" y="4941372"/>
                </a:moveTo>
                <a:lnTo>
                  <a:pt x="5408634" y="4950869"/>
                </a:lnTo>
                <a:lnTo>
                  <a:pt x="5418318" y="4991382"/>
                </a:lnTo>
                <a:lnTo>
                  <a:pt x="5408634" y="4950868"/>
                </a:lnTo>
                <a:close/>
                <a:moveTo>
                  <a:pt x="5409242" y="4749807"/>
                </a:moveTo>
                <a:cubicBezTo>
                  <a:pt x="5397106" y="4762826"/>
                  <a:pt x="5396249" y="4781365"/>
                  <a:pt x="5394535" y="4799797"/>
                </a:cubicBezTo>
                <a:cubicBezTo>
                  <a:pt x="5396249" y="4781365"/>
                  <a:pt x="5397106" y="4762827"/>
                  <a:pt x="5409242" y="4749807"/>
                </a:cubicBezTo>
                <a:close/>
                <a:moveTo>
                  <a:pt x="5427041" y="4543185"/>
                </a:moveTo>
                <a:cubicBezTo>
                  <a:pt x="5428019" y="4548281"/>
                  <a:pt x="5430065" y="4553662"/>
                  <a:pt x="5432447" y="4557092"/>
                </a:cubicBezTo>
                <a:cubicBezTo>
                  <a:pt x="5444067" y="4573618"/>
                  <a:pt x="5452855" y="4588275"/>
                  <a:pt x="5458810" y="4602021"/>
                </a:cubicBezTo>
                <a:cubicBezTo>
                  <a:pt x="5452855" y="4588275"/>
                  <a:pt x="5444067" y="4573618"/>
                  <a:pt x="5432447" y="4557091"/>
                </a:cubicBezTo>
                <a:close/>
                <a:moveTo>
                  <a:pt x="5893259" y="2819253"/>
                </a:moveTo>
                <a:lnTo>
                  <a:pt x="5904902" y="2827484"/>
                </a:lnTo>
                <a:lnTo>
                  <a:pt x="5904904" y="2827486"/>
                </a:lnTo>
                <a:lnTo>
                  <a:pt x="5933407" y="2861156"/>
                </a:lnTo>
                <a:lnTo>
                  <a:pt x="5923753" y="2842392"/>
                </a:lnTo>
                <a:lnTo>
                  <a:pt x="5904904" y="2827486"/>
                </a:lnTo>
                <a:lnTo>
                  <a:pt x="5904902" y="2827483"/>
                </a:lnTo>
                <a:close/>
                <a:moveTo>
                  <a:pt x="5823604" y="1974015"/>
                </a:moveTo>
                <a:lnTo>
                  <a:pt x="5817090" y="1999763"/>
                </a:lnTo>
                <a:cubicBezTo>
                  <a:pt x="5813281" y="2008056"/>
                  <a:pt x="5807601" y="2016020"/>
                  <a:pt x="5799362" y="2023547"/>
                </a:cubicBezTo>
                <a:cubicBezTo>
                  <a:pt x="5815841" y="2008497"/>
                  <a:pt x="5822079" y="1991685"/>
                  <a:pt x="5823604" y="1974015"/>
                </a:cubicBezTo>
                <a:close/>
                <a:moveTo>
                  <a:pt x="5806410" y="1768838"/>
                </a:moveTo>
                <a:cubicBezTo>
                  <a:pt x="5802029" y="1774411"/>
                  <a:pt x="5799266" y="1779948"/>
                  <a:pt x="5797809" y="1785412"/>
                </a:cubicBezTo>
                <a:lnTo>
                  <a:pt x="5797028" y="1801558"/>
                </a:lnTo>
                <a:cubicBezTo>
                  <a:pt x="5795361" y="1790986"/>
                  <a:pt x="5797647" y="1779981"/>
                  <a:pt x="5806410" y="1768838"/>
                </a:cubicBezTo>
                <a:close/>
                <a:moveTo>
                  <a:pt x="5915999" y="520953"/>
                </a:moveTo>
                <a:lnTo>
                  <a:pt x="5909271" y="549926"/>
                </a:lnTo>
                <a:lnTo>
                  <a:pt x="5903017" y="566616"/>
                </a:lnTo>
                <a:lnTo>
                  <a:pt x="5897067" y="581804"/>
                </a:lnTo>
                <a:lnTo>
                  <a:pt x="5896649" y="583595"/>
                </a:lnTo>
                <a:lnTo>
                  <a:pt x="5894474" y="589388"/>
                </a:lnTo>
                <a:cubicBezTo>
                  <a:pt x="5892074" y="597005"/>
                  <a:pt x="5890316" y="604728"/>
                  <a:pt x="5889851" y="612658"/>
                </a:cubicBezTo>
                <a:lnTo>
                  <a:pt x="5896649" y="583595"/>
                </a:lnTo>
                <a:lnTo>
                  <a:pt x="5902965" y="566754"/>
                </a:lnTo>
                <a:lnTo>
                  <a:pt x="5903017" y="566616"/>
                </a:lnTo>
                <a:lnTo>
                  <a:pt x="5908855" y="551717"/>
                </a:lnTo>
                <a:lnTo>
                  <a:pt x="5909271" y="549926"/>
                </a:lnTo>
                <a:lnTo>
                  <a:pt x="5911436" y="544146"/>
                </a:lnTo>
                <a:cubicBezTo>
                  <a:pt x="5913823" y="536547"/>
                  <a:pt x="5915561" y="528850"/>
                  <a:pt x="5915999" y="520953"/>
                </a:cubicBezTo>
                <a:close/>
                <a:moveTo>
                  <a:pt x="5864896" y="268794"/>
                </a:moveTo>
                <a:cubicBezTo>
                  <a:pt x="5862371" y="279176"/>
                  <a:pt x="5860668" y="289296"/>
                  <a:pt x="5860021" y="299164"/>
                </a:cubicBezTo>
                <a:cubicBezTo>
                  <a:pt x="5859371" y="309031"/>
                  <a:pt x="5859776" y="318646"/>
                  <a:pt x="5861466" y="328017"/>
                </a:cubicBezTo>
                <a:close/>
                <a:moveTo>
                  <a:pt x="0" y="0"/>
                </a:moveTo>
                <a:lnTo>
                  <a:pt x="6182312" y="0"/>
                </a:lnTo>
                <a:lnTo>
                  <a:pt x="6178097" y="24480"/>
                </a:lnTo>
                <a:cubicBezTo>
                  <a:pt x="6175612" y="32636"/>
                  <a:pt x="6171850" y="40471"/>
                  <a:pt x="6166086" y="47806"/>
                </a:cubicBezTo>
                <a:cubicBezTo>
                  <a:pt x="6151226" y="66857"/>
                  <a:pt x="6154655" y="85336"/>
                  <a:pt x="6156942" y="105718"/>
                </a:cubicBezTo>
                <a:cubicBezTo>
                  <a:pt x="6158656" y="121150"/>
                  <a:pt x="6158085" y="136963"/>
                  <a:pt x="6158277" y="152584"/>
                </a:cubicBezTo>
                <a:cubicBezTo>
                  <a:pt x="6158846" y="180017"/>
                  <a:pt x="6159037" y="207450"/>
                  <a:pt x="6159990" y="234883"/>
                </a:cubicBezTo>
                <a:cubicBezTo>
                  <a:pt x="6160370" y="243648"/>
                  <a:pt x="6165135" y="252600"/>
                  <a:pt x="6164373" y="261173"/>
                </a:cubicBezTo>
                <a:cubicBezTo>
                  <a:pt x="6160752" y="300800"/>
                  <a:pt x="6155037" y="340425"/>
                  <a:pt x="6151798" y="380050"/>
                </a:cubicBezTo>
                <a:cubicBezTo>
                  <a:pt x="6149894" y="402529"/>
                  <a:pt x="6153511" y="425581"/>
                  <a:pt x="6150846" y="447870"/>
                </a:cubicBezTo>
                <a:cubicBezTo>
                  <a:pt x="6147798" y="473587"/>
                  <a:pt x="6139988" y="498733"/>
                  <a:pt x="6135223" y="524262"/>
                </a:cubicBezTo>
                <a:cubicBezTo>
                  <a:pt x="6133891" y="531310"/>
                  <a:pt x="6135606" y="539121"/>
                  <a:pt x="6135985" y="546552"/>
                </a:cubicBezTo>
                <a:cubicBezTo>
                  <a:pt x="6136367" y="554933"/>
                  <a:pt x="6137129" y="563125"/>
                  <a:pt x="6137320" y="571508"/>
                </a:cubicBezTo>
                <a:cubicBezTo>
                  <a:pt x="6137702" y="597037"/>
                  <a:pt x="6137129" y="622564"/>
                  <a:pt x="6138464" y="648092"/>
                </a:cubicBezTo>
                <a:cubicBezTo>
                  <a:pt x="6139225" y="663713"/>
                  <a:pt x="6147035" y="680096"/>
                  <a:pt x="6144177" y="694576"/>
                </a:cubicBezTo>
                <a:cubicBezTo>
                  <a:pt x="6138654" y="724104"/>
                  <a:pt x="6151036" y="753633"/>
                  <a:pt x="6140750" y="783158"/>
                </a:cubicBezTo>
                <a:cubicBezTo>
                  <a:pt x="6137702" y="792306"/>
                  <a:pt x="6145322" y="804877"/>
                  <a:pt x="6145702" y="815929"/>
                </a:cubicBezTo>
                <a:cubicBezTo>
                  <a:pt x="6146654" y="843552"/>
                  <a:pt x="6146464" y="871173"/>
                  <a:pt x="6146274" y="898797"/>
                </a:cubicBezTo>
                <a:cubicBezTo>
                  <a:pt x="6146084" y="923562"/>
                  <a:pt x="6148750" y="949281"/>
                  <a:pt x="6143416" y="973095"/>
                </a:cubicBezTo>
                <a:cubicBezTo>
                  <a:pt x="6137702" y="998052"/>
                  <a:pt x="6138464" y="1020529"/>
                  <a:pt x="6144940" y="1044725"/>
                </a:cubicBezTo>
                <a:cubicBezTo>
                  <a:pt x="6149322" y="1061298"/>
                  <a:pt x="6149894" y="1078826"/>
                  <a:pt x="6151226" y="1095972"/>
                </a:cubicBezTo>
                <a:cubicBezTo>
                  <a:pt x="6152750" y="1114449"/>
                  <a:pt x="6148750" y="1134834"/>
                  <a:pt x="6155037" y="1151600"/>
                </a:cubicBezTo>
                <a:cubicBezTo>
                  <a:pt x="6173706" y="1201512"/>
                  <a:pt x="6177706" y="1252757"/>
                  <a:pt x="6177706" y="1304955"/>
                </a:cubicBezTo>
                <a:cubicBezTo>
                  <a:pt x="6177706" y="1314483"/>
                  <a:pt x="6175041" y="1324198"/>
                  <a:pt x="6172183" y="1333341"/>
                </a:cubicBezTo>
                <a:cubicBezTo>
                  <a:pt x="6155037" y="1386684"/>
                  <a:pt x="6156560" y="1440216"/>
                  <a:pt x="6167039" y="1494509"/>
                </a:cubicBezTo>
                <a:cubicBezTo>
                  <a:pt x="6169325" y="1505751"/>
                  <a:pt x="6169706" y="1518324"/>
                  <a:pt x="6167421" y="1529563"/>
                </a:cubicBezTo>
                <a:cubicBezTo>
                  <a:pt x="6160752" y="1561189"/>
                  <a:pt x="6149702" y="1591859"/>
                  <a:pt x="6144940" y="1623675"/>
                </a:cubicBezTo>
                <a:cubicBezTo>
                  <a:pt x="6137129" y="1676253"/>
                  <a:pt x="6163417" y="1721785"/>
                  <a:pt x="6180565" y="1768838"/>
                </a:cubicBezTo>
                <a:cubicBezTo>
                  <a:pt x="6196758" y="1813610"/>
                  <a:pt x="6233335" y="1851709"/>
                  <a:pt x="6225142" y="1904673"/>
                </a:cubicBezTo>
                <a:cubicBezTo>
                  <a:pt x="6224381" y="1910004"/>
                  <a:pt x="6229524" y="1915912"/>
                  <a:pt x="6230858" y="1921817"/>
                </a:cubicBezTo>
                <a:cubicBezTo>
                  <a:pt x="6234479" y="1938009"/>
                  <a:pt x="6238857" y="1954202"/>
                  <a:pt x="6240574" y="1970586"/>
                </a:cubicBezTo>
                <a:cubicBezTo>
                  <a:pt x="6242861" y="1990589"/>
                  <a:pt x="6242100" y="2010974"/>
                  <a:pt x="6244004" y="2030977"/>
                </a:cubicBezTo>
                <a:cubicBezTo>
                  <a:pt x="6245147" y="2043835"/>
                  <a:pt x="6247242" y="2056600"/>
                  <a:pt x="6249052" y="2069340"/>
                </a:cubicBezTo>
                <a:lnTo>
                  <a:pt x="6249303" y="2072225"/>
                </a:lnTo>
                <a:lnTo>
                  <a:pt x="6249303" y="2131532"/>
                </a:lnTo>
                <a:lnTo>
                  <a:pt x="6248432" y="2138304"/>
                </a:lnTo>
                <a:cubicBezTo>
                  <a:pt x="6246241" y="2148519"/>
                  <a:pt x="6243623" y="2158712"/>
                  <a:pt x="6241908" y="2168903"/>
                </a:cubicBezTo>
                <a:cubicBezTo>
                  <a:pt x="6237145" y="2197670"/>
                  <a:pt x="6238479" y="2229296"/>
                  <a:pt x="6226286" y="2254633"/>
                </a:cubicBezTo>
                <a:cubicBezTo>
                  <a:pt x="6213332" y="2281683"/>
                  <a:pt x="6207426" y="2307402"/>
                  <a:pt x="6211426" y="2335405"/>
                </a:cubicBezTo>
                <a:cubicBezTo>
                  <a:pt x="6212760" y="2344741"/>
                  <a:pt x="6220762" y="2356744"/>
                  <a:pt x="6228952" y="2360933"/>
                </a:cubicBezTo>
                <a:cubicBezTo>
                  <a:pt x="6247241" y="2370270"/>
                  <a:pt x="6250481" y="2383032"/>
                  <a:pt x="6244193" y="2400369"/>
                </a:cubicBezTo>
                <a:cubicBezTo>
                  <a:pt x="6238857" y="2415420"/>
                  <a:pt x="6236192" y="2433897"/>
                  <a:pt x="6225904" y="2444184"/>
                </a:cubicBezTo>
                <a:cubicBezTo>
                  <a:pt x="6196758" y="2473333"/>
                  <a:pt x="6195806" y="2510483"/>
                  <a:pt x="6187996" y="2546678"/>
                </a:cubicBezTo>
                <a:cubicBezTo>
                  <a:pt x="6183231" y="2568774"/>
                  <a:pt x="6183041" y="2589352"/>
                  <a:pt x="6186279" y="2611450"/>
                </a:cubicBezTo>
                <a:cubicBezTo>
                  <a:pt x="6193518" y="2659455"/>
                  <a:pt x="6183231" y="2706131"/>
                  <a:pt x="6170087" y="2752235"/>
                </a:cubicBezTo>
                <a:cubicBezTo>
                  <a:pt x="6161325" y="2782716"/>
                  <a:pt x="6155990" y="2813958"/>
                  <a:pt x="6147035" y="2844248"/>
                </a:cubicBezTo>
                <a:cubicBezTo>
                  <a:pt x="6140177" y="2866918"/>
                  <a:pt x="6131985" y="2889587"/>
                  <a:pt x="6120937" y="2910353"/>
                </a:cubicBezTo>
                <a:cubicBezTo>
                  <a:pt x="6104743" y="2940455"/>
                  <a:pt x="6080358" y="2966742"/>
                  <a:pt x="6086835" y="3005035"/>
                </a:cubicBezTo>
                <a:cubicBezTo>
                  <a:pt x="6092550" y="3038756"/>
                  <a:pt x="6080550" y="3069235"/>
                  <a:pt x="6069119" y="3100099"/>
                </a:cubicBezTo>
                <a:cubicBezTo>
                  <a:pt x="6060737" y="3122770"/>
                  <a:pt x="6052162" y="3145436"/>
                  <a:pt x="6046828" y="3168870"/>
                </a:cubicBezTo>
                <a:cubicBezTo>
                  <a:pt x="6040542" y="3196686"/>
                  <a:pt x="6043210" y="3228119"/>
                  <a:pt x="6031589" y="3252885"/>
                </a:cubicBezTo>
                <a:cubicBezTo>
                  <a:pt x="6019396" y="3278795"/>
                  <a:pt x="6027588" y="3300319"/>
                  <a:pt x="6031017" y="3323372"/>
                </a:cubicBezTo>
                <a:cubicBezTo>
                  <a:pt x="6036353" y="3360139"/>
                  <a:pt x="6046258" y="3396719"/>
                  <a:pt x="6033685" y="3433866"/>
                </a:cubicBezTo>
                <a:cubicBezTo>
                  <a:pt x="6018444" y="3479015"/>
                  <a:pt x="6002060" y="3523785"/>
                  <a:pt x="5987583" y="3569124"/>
                </a:cubicBezTo>
                <a:cubicBezTo>
                  <a:pt x="5982056" y="3586653"/>
                  <a:pt x="5979770" y="3605509"/>
                  <a:pt x="5977295" y="3623799"/>
                </a:cubicBezTo>
                <a:cubicBezTo>
                  <a:pt x="5975197" y="3641134"/>
                  <a:pt x="5980533" y="3661899"/>
                  <a:pt x="5972533" y="3675238"/>
                </a:cubicBezTo>
                <a:cubicBezTo>
                  <a:pt x="5951958" y="3709529"/>
                  <a:pt x="5941860" y="3744770"/>
                  <a:pt x="5941860" y="3784397"/>
                </a:cubicBezTo>
                <a:cubicBezTo>
                  <a:pt x="5941860" y="3799258"/>
                  <a:pt x="5933287" y="3813737"/>
                  <a:pt x="5931762" y="3828785"/>
                </a:cubicBezTo>
                <a:cubicBezTo>
                  <a:pt x="5929858" y="3849362"/>
                  <a:pt x="5924714" y="3872985"/>
                  <a:pt x="5931955" y="3890891"/>
                </a:cubicBezTo>
                <a:cubicBezTo>
                  <a:pt x="5949100" y="3932993"/>
                  <a:pt x="5934810" y="3967091"/>
                  <a:pt x="5917857" y="4003861"/>
                </a:cubicBezTo>
                <a:cubicBezTo>
                  <a:pt x="5901092" y="4040058"/>
                  <a:pt x="5887757" y="4078159"/>
                  <a:pt x="5876707" y="4116641"/>
                </a:cubicBezTo>
                <a:cubicBezTo>
                  <a:pt x="5872706" y="4131119"/>
                  <a:pt x="5879375" y="4148453"/>
                  <a:pt x="5880708" y="4164458"/>
                </a:cubicBezTo>
                <a:cubicBezTo>
                  <a:pt x="5881089" y="4170174"/>
                  <a:pt x="5881661" y="4176461"/>
                  <a:pt x="5879756" y="4181603"/>
                </a:cubicBezTo>
                <a:cubicBezTo>
                  <a:pt x="5861466" y="4231324"/>
                  <a:pt x="5847560" y="4281810"/>
                  <a:pt x="5857085" y="4335722"/>
                </a:cubicBezTo>
                <a:cubicBezTo>
                  <a:pt x="5858038" y="4340674"/>
                  <a:pt x="5855942" y="4346201"/>
                  <a:pt x="5854608" y="4351154"/>
                </a:cubicBezTo>
                <a:cubicBezTo>
                  <a:pt x="5847751" y="4375349"/>
                  <a:pt x="5836892" y="4398972"/>
                  <a:pt x="5834415" y="4423545"/>
                </a:cubicBezTo>
                <a:cubicBezTo>
                  <a:pt x="5828319" y="4484127"/>
                  <a:pt x="5825841" y="4545086"/>
                  <a:pt x="5821841" y="4606053"/>
                </a:cubicBezTo>
                <a:cubicBezTo>
                  <a:pt x="5821653" y="4609863"/>
                  <a:pt x="5821653" y="4613864"/>
                  <a:pt x="5820317" y="4617291"/>
                </a:cubicBezTo>
                <a:cubicBezTo>
                  <a:pt x="5812125" y="4639772"/>
                  <a:pt x="5814794" y="4659393"/>
                  <a:pt x="5830414" y="4678445"/>
                </a:cubicBezTo>
                <a:cubicBezTo>
                  <a:pt x="5837273" y="4686828"/>
                  <a:pt x="5840892" y="4698258"/>
                  <a:pt x="5844703" y="4708734"/>
                </a:cubicBezTo>
                <a:cubicBezTo>
                  <a:pt x="5850418" y="4724167"/>
                  <a:pt x="5855942" y="4739978"/>
                  <a:pt x="5859562" y="4755980"/>
                </a:cubicBezTo>
                <a:cubicBezTo>
                  <a:pt x="5862991" y="4771793"/>
                  <a:pt x="5867753" y="4788747"/>
                  <a:pt x="5865088" y="4803988"/>
                </a:cubicBezTo>
                <a:cubicBezTo>
                  <a:pt x="5860326" y="4831420"/>
                  <a:pt x="5849657" y="4857522"/>
                  <a:pt x="5842606" y="4884572"/>
                </a:cubicBezTo>
                <a:cubicBezTo>
                  <a:pt x="5840129" y="4893907"/>
                  <a:pt x="5840512" y="4904195"/>
                  <a:pt x="5840321" y="4913909"/>
                </a:cubicBezTo>
                <a:cubicBezTo>
                  <a:pt x="5839750" y="4936201"/>
                  <a:pt x="5845274" y="4959061"/>
                  <a:pt x="5829462" y="4979253"/>
                </a:cubicBezTo>
                <a:cubicBezTo>
                  <a:pt x="5814602" y="4997922"/>
                  <a:pt x="5818983" y="5016785"/>
                  <a:pt x="5830223" y="5036405"/>
                </a:cubicBezTo>
                <a:cubicBezTo>
                  <a:pt x="5838225" y="5050504"/>
                  <a:pt x="5844513" y="5066505"/>
                  <a:pt x="5847560" y="5082317"/>
                </a:cubicBezTo>
                <a:cubicBezTo>
                  <a:pt x="5851752" y="5104036"/>
                  <a:pt x="5853466" y="5125562"/>
                  <a:pt x="5850988" y="5148995"/>
                </a:cubicBezTo>
                <a:cubicBezTo>
                  <a:pt x="5849275" y="5165570"/>
                  <a:pt x="5848512" y="5179097"/>
                  <a:pt x="5838416" y="5192051"/>
                </a:cubicBezTo>
                <a:cubicBezTo>
                  <a:pt x="5836892" y="5194145"/>
                  <a:pt x="5836510" y="5197955"/>
                  <a:pt x="5836703" y="5200813"/>
                </a:cubicBezTo>
                <a:cubicBezTo>
                  <a:pt x="5839941" y="5238343"/>
                  <a:pt x="5838225" y="5275491"/>
                  <a:pt x="5835937" y="5313403"/>
                </a:cubicBezTo>
                <a:cubicBezTo>
                  <a:pt x="5832892" y="5361598"/>
                  <a:pt x="5841844" y="5412276"/>
                  <a:pt x="5873849" y="5453995"/>
                </a:cubicBezTo>
                <a:cubicBezTo>
                  <a:pt x="5878613" y="5460092"/>
                  <a:pt x="5880708" y="5469236"/>
                  <a:pt x="5881852" y="5477239"/>
                </a:cubicBezTo>
                <a:cubicBezTo>
                  <a:pt x="5886804" y="5514957"/>
                  <a:pt x="5890233" y="5552869"/>
                  <a:pt x="5895758" y="5590590"/>
                </a:cubicBezTo>
                <a:cubicBezTo>
                  <a:pt x="5898806" y="5611164"/>
                  <a:pt x="5901474" y="5632691"/>
                  <a:pt x="5909856" y="5651360"/>
                </a:cubicBezTo>
                <a:cubicBezTo>
                  <a:pt x="5918047" y="5669647"/>
                  <a:pt x="5927762" y="5684320"/>
                  <a:pt x="5910618" y="5695178"/>
                </a:cubicBezTo>
                <a:cubicBezTo>
                  <a:pt x="5919762" y="5714607"/>
                  <a:pt x="5927383" y="5731564"/>
                  <a:pt x="5935573" y="5748136"/>
                </a:cubicBezTo>
                <a:cubicBezTo>
                  <a:pt x="5938620" y="5754234"/>
                  <a:pt x="5943575" y="5759378"/>
                  <a:pt x="5946433" y="5765474"/>
                </a:cubicBezTo>
                <a:cubicBezTo>
                  <a:pt x="5949481" y="5771953"/>
                  <a:pt x="5951385" y="5779191"/>
                  <a:pt x="5952911" y="5786239"/>
                </a:cubicBezTo>
                <a:cubicBezTo>
                  <a:pt x="5959768" y="5817674"/>
                  <a:pt x="5966054" y="5849107"/>
                  <a:pt x="5973485" y="5880348"/>
                </a:cubicBezTo>
                <a:cubicBezTo>
                  <a:pt x="5975008" y="5886447"/>
                  <a:pt x="5981104" y="5891590"/>
                  <a:pt x="5985103" y="5897114"/>
                </a:cubicBezTo>
                <a:cubicBezTo>
                  <a:pt x="5987772" y="5900735"/>
                  <a:pt x="5991773" y="5904353"/>
                  <a:pt x="5992345" y="5908355"/>
                </a:cubicBezTo>
                <a:cubicBezTo>
                  <a:pt x="5996917" y="5938836"/>
                  <a:pt x="6002252" y="5969124"/>
                  <a:pt x="6004537" y="5999796"/>
                </a:cubicBezTo>
                <a:cubicBezTo>
                  <a:pt x="6006440" y="6025515"/>
                  <a:pt x="6005871" y="6050282"/>
                  <a:pt x="6039018" y="6056948"/>
                </a:cubicBezTo>
                <a:cubicBezTo>
                  <a:pt x="6044734" y="6058092"/>
                  <a:pt x="6050831" y="6066284"/>
                  <a:pt x="6053687" y="6072569"/>
                </a:cubicBezTo>
                <a:cubicBezTo>
                  <a:pt x="6061879" y="6090477"/>
                  <a:pt x="6067404" y="6109530"/>
                  <a:pt x="6075785" y="6127247"/>
                </a:cubicBezTo>
                <a:cubicBezTo>
                  <a:pt x="6103790" y="6185351"/>
                  <a:pt x="6121508" y="6246121"/>
                  <a:pt x="6118269" y="6311084"/>
                </a:cubicBezTo>
                <a:cubicBezTo>
                  <a:pt x="6117317" y="6331277"/>
                  <a:pt x="6107028" y="6350899"/>
                  <a:pt x="6103217" y="6363664"/>
                </a:cubicBezTo>
                <a:cubicBezTo>
                  <a:pt x="6118269" y="6400429"/>
                  <a:pt x="6132747" y="6431292"/>
                  <a:pt x="6143606" y="6463490"/>
                </a:cubicBezTo>
                <a:cubicBezTo>
                  <a:pt x="6153322" y="6491874"/>
                  <a:pt x="6159418" y="6521593"/>
                  <a:pt x="6166466" y="6550742"/>
                </a:cubicBezTo>
                <a:cubicBezTo>
                  <a:pt x="6169135" y="6561411"/>
                  <a:pt x="6170658" y="6572269"/>
                  <a:pt x="6171993" y="6583128"/>
                </a:cubicBezTo>
                <a:cubicBezTo>
                  <a:pt x="6176183" y="6617036"/>
                  <a:pt x="6166086" y="6652472"/>
                  <a:pt x="6182089" y="6685617"/>
                </a:cubicBezTo>
                <a:cubicBezTo>
                  <a:pt x="6190471" y="6702955"/>
                  <a:pt x="6200567" y="6720103"/>
                  <a:pt x="6204949" y="6738388"/>
                </a:cubicBezTo>
                <a:cubicBezTo>
                  <a:pt x="6209712" y="6758011"/>
                  <a:pt x="6217142" y="6777207"/>
                  <a:pt x="6222453" y="6796804"/>
                </a:cubicBezTo>
                <a:lnTo>
                  <a:pt x="6227224" y="6857457"/>
                </a:lnTo>
                <a:lnTo>
                  <a:pt x="6099985" y="6857457"/>
                </a:lnTo>
                <a:lnTo>
                  <a:pt x="6099985" y="6857998"/>
                </a:lnTo>
                <a:lnTo>
                  <a:pt x="0" y="6857998"/>
                </a:lnTo>
                <a:close/>
              </a:path>
            </a:pathLst>
          </a:custGeom>
          <a:effectLst>
            <a:outerShdw blurRad="381000" dist="152400" algn="tl" rotWithShape="0">
              <a:prstClr val="black">
                <a:alpha val="10000"/>
              </a:prstClr>
            </a:outerShdw>
          </a:effectLst>
        </p:spPr>
      </p:pic>
      <p:sp>
        <p:nvSpPr>
          <p:cNvPr id="19" name="Freeform: Shape 18">
            <a:extLst>
              <a:ext uri="{FF2B5EF4-FFF2-40B4-BE49-F238E27FC236}">
                <a16:creationId xmlns:a16="http://schemas.microsoft.com/office/drawing/2014/main" id="{B01367A3-F670-4BD9-9972-F7E97FC227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404000"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8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8"/>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38C3DB02-606C-40EC-8381-7A29A1ADF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403998" y="2991370"/>
            <a:ext cx="6857455" cy="874716"/>
          </a:xfrm>
          <a:custGeom>
            <a:avLst/>
            <a:gdLst>
              <a:gd name="connsiteX0" fmla="*/ 6857455 w 6857455"/>
              <a:gd name="connsiteY0" fmla="*/ 804643 h 874716"/>
              <a:gd name="connsiteX1" fmla="*/ 6857455 w 6857455"/>
              <a:gd name="connsiteY1" fmla="*/ 562246 h 874716"/>
              <a:gd name="connsiteX2" fmla="*/ 6829178 w 6857455"/>
              <a:gd name="connsiteY2" fmla="*/ 551284 h 874716"/>
              <a:gd name="connsiteX3" fmla="*/ 6766024 w 6857455"/>
              <a:gd name="connsiteY3" fmla="*/ 500372 h 874716"/>
              <a:gd name="connsiteX4" fmla="*/ 6734971 w 6857455"/>
              <a:gd name="connsiteY4" fmla="*/ 500944 h 874716"/>
              <a:gd name="connsiteX5" fmla="*/ 6683915 w 6857455"/>
              <a:gd name="connsiteY5" fmla="*/ 507040 h 874716"/>
              <a:gd name="connsiteX6" fmla="*/ 6628860 w 6857455"/>
              <a:gd name="connsiteY6" fmla="*/ 495418 h 874716"/>
              <a:gd name="connsiteX7" fmla="*/ 6588662 w 6857455"/>
              <a:gd name="connsiteY7" fmla="*/ 487227 h 874716"/>
              <a:gd name="connsiteX8" fmla="*/ 6476074 w 6857455"/>
              <a:gd name="connsiteY8" fmla="*/ 511230 h 874716"/>
              <a:gd name="connsiteX9" fmla="*/ 6382345 w 6857455"/>
              <a:gd name="connsiteY9" fmla="*/ 534853 h 874716"/>
              <a:gd name="connsiteX10" fmla="*/ 6369391 w 6857455"/>
              <a:gd name="connsiteY10" fmla="*/ 531615 h 874716"/>
              <a:gd name="connsiteX11" fmla="*/ 6244799 w 6857455"/>
              <a:gd name="connsiteY11" fmla="*/ 512182 h 874716"/>
              <a:gd name="connsiteX12" fmla="*/ 6190315 w 6857455"/>
              <a:gd name="connsiteY12" fmla="*/ 485703 h 874716"/>
              <a:gd name="connsiteX13" fmla="*/ 6115446 w 6857455"/>
              <a:gd name="connsiteY13" fmla="*/ 462270 h 874716"/>
              <a:gd name="connsiteX14" fmla="*/ 6032194 w 6857455"/>
              <a:gd name="connsiteY14" fmla="*/ 434266 h 874716"/>
              <a:gd name="connsiteX15" fmla="*/ 5971042 w 6857455"/>
              <a:gd name="connsiteY15" fmla="*/ 420738 h 874716"/>
              <a:gd name="connsiteX16" fmla="*/ 5880933 w 6857455"/>
              <a:gd name="connsiteY16" fmla="*/ 430646 h 874716"/>
              <a:gd name="connsiteX17" fmla="*/ 5862452 w 6857455"/>
              <a:gd name="connsiteY17" fmla="*/ 438648 h 874716"/>
              <a:gd name="connsiteX18" fmla="*/ 5685283 w 6857455"/>
              <a:gd name="connsiteY18" fmla="*/ 498658 h 874716"/>
              <a:gd name="connsiteX19" fmla="*/ 5567169 w 6857455"/>
              <a:gd name="connsiteY19" fmla="*/ 499420 h 874716"/>
              <a:gd name="connsiteX20" fmla="*/ 5527923 w 6857455"/>
              <a:gd name="connsiteY20" fmla="*/ 490466 h 874716"/>
              <a:gd name="connsiteX21" fmla="*/ 5456292 w 6857455"/>
              <a:gd name="connsiteY21" fmla="*/ 450650 h 874716"/>
              <a:gd name="connsiteX22" fmla="*/ 5424670 w 6857455"/>
              <a:gd name="connsiteY22" fmla="*/ 444934 h 874716"/>
              <a:gd name="connsiteX23" fmla="*/ 5368662 w 6857455"/>
              <a:gd name="connsiteY23" fmla="*/ 441124 h 874716"/>
              <a:gd name="connsiteX24" fmla="*/ 5247118 w 6857455"/>
              <a:gd name="connsiteY24" fmla="*/ 444934 h 874716"/>
              <a:gd name="connsiteX25" fmla="*/ 5088617 w 6857455"/>
              <a:gd name="connsiteY25" fmla="*/ 428742 h 874716"/>
              <a:gd name="connsiteX26" fmla="*/ 5025750 w 6857455"/>
              <a:gd name="connsiteY26" fmla="*/ 433694 h 874716"/>
              <a:gd name="connsiteX27" fmla="*/ 4957930 w 6857455"/>
              <a:gd name="connsiteY27" fmla="*/ 442268 h 874716"/>
              <a:gd name="connsiteX28" fmla="*/ 4938116 w 6857455"/>
              <a:gd name="connsiteY28" fmla="*/ 441886 h 874716"/>
              <a:gd name="connsiteX29" fmla="*/ 4833910 w 6857455"/>
              <a:gd name="connsiteY29" fmla="*/ 421693 h 874716"/>
              <a:gd name="connsiteX30" fmla="*/ 4810095 w 6857455"/>
              <a:gd name="connsiteY30" fmla="*/ 408167 h 874716"/>
              <a:gd name="connsiteX31" fmla="*/ 4747991 w 6857455"/>
              <a:gd name="connsiteY31" fmla="*/ 413691 h 874716"/>
              <a:gd name="connsiteX32" fmla="*/ 4692745 w 6857455"/>
              <a:gd name="connsiteY32" fmla="*/ 435790 h 874716"/>
              <a:gd name="connsiteX33" fmla="*/ 4375933 w 6857455"/>
              <a:gd name="connsiteY33" fmla="*/ 483417 h 874716"/>
              <a:gd name="connsiteX34" fmla="*/ 4185426 w 6857455"/>
              <a:gd name="connsiteY34" fmla="*/ 484179 h 874716"/>
              <a:gd name="connsiteX35" fmla="*/ 4052072 w 6857455"/>
              <a:gd name="connsiteY35" fmla="*/ 505134 h 874716"/>
              <a:gd name="connsiteX36" fmla="*/ 4029973 w 6857455"/>
              <a:gd name="connsiteY36" fmla="*/ 527233 h 874716"/>
              <a:gd name="connsiteX37" fmla="*/ 3948626 w 6857455"/>
              <a:gd name="connsiteY37" fmla="*/ 550666 h 874716"/>
              <a:gd name="connsiteX38" fmla="*/ 3871280 w 6857455"/>
              <a:gd name="connsiteY38" fmla="*/ 502275 h 874716"/>
              <a:gd name="connsiteX39" fmla="*/ 3774312 w 6857455"/>
              <a:gd name="connsiteY39" fmla="*/ 429122 h 874716"/>
              <a:gd name="connsiteX40" fmla="*/ 3721543 w 6857455"/>
              <a:gd name="connsiteY40" fmla="*/ 428552 h 874716"/>
              <a:gd name="connsiteX41" fmla="*/ 3612763 w 6857455"/>
              <a:gd name="connsiteY41" fmla="*/ 414263 h 874716"/>
              <a:gd name="connsiteX42" fmla="*/ 3537323 w 6857455"/>
              <a:gd name="connsiteY42" fmla="*/ 389878 h 874716"/>
              <a:gd name="connsiteX43" fmla="*/ 3431593 w 6857455"/>
              <a:gd name="connsiteY43" fmla="*/ 360921 h 874716"/>
              <a:gd name="connsiteX44" fmla="*/ 3392158 w 6857455"/>
              <a:gd name="connsiteY44" fmla="*/ 345681 h 874716"/>
              <a:gd name="connsiteX45" fmla="*/ 3297856 w 6857455"/>
              <a:gd name="connsiteY45" fmla="*/ 323010 h 874716"/>
              <a:gd name="connsiteX46" fmla="*/ 3219748 w 6857455"/>
              <a:gd name="connsiteY46" fmla="*/ 308151 h 874716"/>
              <a:gd name="connsiteX47" fmla="*/ 3156692 w 6857455"/>
              <a:gd name="connsiteY47" fmla="*/ 261668 h 874716"/>
              <a:gd name="connsiteX48" fmla="*/ 3136497 w 6857455"/>
              <a:gd name="connsiteY48" fmla="*/ 237663 h 874716"/>
              <a:gd name="connsiteX49" fmla="*/ 3119733 w 6857455"/>
              <a:gd name="connsiteY49" fmla="*/ 222233 h 874716"/>
              <a:gd name="connsiteX50" fmla="*/ 3045436 w 6857455"/>
              <a:gd name="connsiteY50" fmla="*/ 131742 h 874716"/>
              <a:gd name="connsiteX51" fmla="*/ 3037054 w 6857455"/>
              <a:gd name="connsiteY51" fmla="*/ 124121 h 874716"/>
              <a:gd name="connsiteX52" fmla="*/ 2936466 w 6857455"/>
              <a:gd name="connsiteY52" fmla="*/ 82400 h 874716"/>
              <a:gd name="connsiteX53" fmla="*/ 2901031 w 6857455"/>
              <a:gd name="connsiteY53" fmla="*/ 59731 h 874716"/>
              <a:gd name="connsiteX54" fmla="*/ 2828259 w 6857455"/>
              <a:gd name="connsiteY54" fmla="*/ 3149 h 874716"/>
              <a:gd name="connsiteX55" fmla="*/ 2799492 w 6857455"/>
              <a:gd name="connsiteY55" fmla="*/ 1245 h 874716"/>
              <a:gd name="connsiteX56" fmla="*/ 2693570 w 6857455"/>
              <a:gd name="connsiteY56" fmla="*/ 35154 h 874716"/>
              <a:gd name="connsiteX57" fmla="*/ 2639847 w 6857455"/>
              <a:gd name="connsiteY57" fmla="*/ 73448 h 874716"/>
              <a:gd name="connsiteX58" fmla="*/ 2621178 w 6857455"/>
              <a:gd name="connsiteY58" fmla="*/ 88688 h 874716"/>
              <a:gd name="connsiteX59" fmla="*/ 2489348 w 6857455"/>
              <a:gd name="connsiteY59" fmla="*/ 72304 h 874716"/>
              <a:gd name="connsiteX60" fmla="*/ 2452580 w 6857455"/>
              <a:gd name="connsiteY60" fmla="*/ 68683 h 874716"/>
              <a:gd name="connsiteX61" fmla="*/ 2326464 w 6857455"/>
              <a:gd name="connsiteY61" fmla="*/ 50395 h 874716"/>
              <a:gd name="connsiteX62" fmla="*/ 2300365 w 6857455"/>
              <a:gd name="connsiteY62" fmla="*/ 54777 h 874716"/>
              <a:gd name="connsiteX63" fmla="*/ 2130434 w 6857455"/>
              <a:gd name="connsiteY63" fmla="*/ 58397 h 874716"/>
              <a:gd name="connsiteX64" fmla="*/ 2118621 w 6857455"/>
              <a:gd name="connsiteY64" fmla="*/ 47919 h 874716"/>
              <a:gd name="connsiteX65" fmla="*/ 2057659 w 6857455"/>
              <a:gd name="connsiteY65" fmla="*/ 16866 h 874716"/>
              <a:gd name="connsiteX66" fmla="*/ 1976314 w 6857455"/>
              <a:gd name="connsiteY66" fmla="*/ 8865 h 874716"/>
              <a:gd name="connsiteX67" fmla="*/ 1961454 w 6857455"/>
              <a:gd name="connsiteY67" fmla="*/ 11724 h 874716"/>
              <a:gd name="connsiteX68" fmla="*/ 1906588 w 6857455"/>
              <a:gd name="connsiteY68" fmla="*/ 30964 h 874716"/>
              <a:gd name="connsiteX69" fmla="*/ 1783330 w 6857455"/>
              <a:gd name="connsiteY69" fmla="*/ 48871 h 874716"/>
              <a:gd name="connsiteX70" fmla="*/ 1759327 w 6857455"/>
              <a:gd name="connsiteY70" fmla="*/ 55349 h 874716"/>
              <a:gd name="connsiteX71" fmla="*/ 1716082 w 6857455"/>
              <a:gd name="connsiteY71" fmla="*/ 65445 h 874716"/>
              <a:gd name="connsiteX72" fmla="*/ 1598920 w 6857455"/>
              <a:gd name="connsiteY72" fmla="*/ 72114 h 874716"/>
              <a:gd name="connsiteX73" fmla="*/ 1542150 w 6857455"/>
              <a:gd name="connsiteY73" fmla="*/ 62207 h 874716"/>
              <a:gd name="connsiteX74" fmla="*/ 1516813 w 6857455"/>
              <a:gd name="connsiteY74" fmla="*/ 62779 h 874716"/>
              <a:gd name="connsiteX75" fmla="*/ 1432228 w 6857455"/>
              <a:gd name="connsiteY75" fmla="*/ 88116 h 874716"/>
              <a:gd name="connsiteX76" fmla="*/ 1224765 w 6857455"/>
              <a:gd name="connsiteY76" fmla="*/ 71924 h 874716"/>
              <a:gd name="connsiteX77" fmla="*/ 1159231 w 6857455"/>
              <a:gd name="connsiteY77" fmla="*/ 58207 h 874716"/>
              <a:gd name="connsiteX78" fmla="*/ 1124370 w 6857455"/>
              <a:gd name="connsiteY78" fmla="*/ 56301 h 874716"/>
              <a:gd name="connsiteX79" fmla="*/ 1075600 w 6857455"/>
              <a:gd name="connsiteY79" fmla="*/ 75542 h 874716"/>
              <a:gd name="connsiteX80" fmla="*/ 986633 w 6857455"/>
              <a:gd name="connsiteY80" fmla="*/ 79162 h 874716"/>
              <a:gd name="connsiteX81" fmla="*/ 861089 w 6857455"/>
              <a:gd name="connsiteY81" fmla="*/ 76304 h 874716"/>
              <a:gd name="connsiteX82" fmla="*/ 759168 w 6857455"/>
              <a:gd name="connsiteY82" fmla="*/ 104689 h 874716"/>
              <a:gd name="connsiteX83" fmla="*/ 723735 w 6857455"/>
              <a:gd name="connsiteY83" fmla="*/ 140696 h 874716"/>
              <a:gd name="connsiteX84" fmla="*/ 647532 w 6857455"/>
              <a:gd name="connsiteY84" fmla="*/ 147934 h 874716"/>
              <a:gd name="connsiteX85" fmla="*/ 552659 w 6857455"/>
              <a:gd name="connsiteY85" fmla="*/ 95926 h 874716"/>
              <a:gd name="connsiteX86" fmla="*/ 541800 w 6857455"/>
              <a:gd name="connsiteY86" fmla="*/ 97640 h 874716"/>
              <a:gd name="connsiteX87" fmla="*/ 375107 w 6857455"/>
              <a:gd name="connsiteY87" fmla="*/ 123169 h 874716"/>
              <a:gd name="connsiteX88" fmla="*/ 273567 w 6857455"/>
              <a:gd name="connsiteY88" fmla="*/ 145458 h 874716"/>
              <a:gd name="connsiteX89" fmla="*/ 264043 w 6857455"/>
              <a:gd name="connsiteY89" fmla="*/ 154792 h 874716"/>
              <a:gd name="connsiteX90" fmla="*/ 169360 w 6857455"/>
              <a:gd name="connsiteY90" fmla="*/ 177273 h 874716"/>
              <a:gd name="connsiteX91" fmla="*/ 89347 w 6857455"/>
              <a:gd name="connsiteY91" fmla="*/ 157460 h 874716"/>
              <a:gd name="connsiteX92" fmla="*/ 34291 w 6857455"/>
              <a:gd name="connsiteY92" fmla="*/ 145268 h 874716"/>
              <a:gd name="connsiteX93" fmla="*/ 0 w 6857455"/>
              <a:gd name="connsiteY93" fmla="*/ 142056 h 874716"/>
              <a:gd name="connsiteX94" fmla="*/ 0 w 6857455"/>
              <a:gd name="connsiteY94" fmla="*/ 849556 h 874716"/>
              <a:gd name="connsiteX95" fmla="*/ 60652 w 6857455"/>
              <a:gd name="connsiteY95" fmla="*/ 844783 h 874716"/>
              <a:gd name="connsiteX96" fmla="*/ 119068 w 6857455"/>
              <a:gd name="connsiteY96" fmla="*/ 827281 h 874716"/>
              <a:gd name="connsiteX97" fmla="*/ 171840 w 6857455"/>
              <a:gd name="connsiteY97" fmla="*/ 804420 h 874716"/>
              <a:gd name="connsiteX98" fmla="*/ 274329 w 6857455"/>
              <a:gd name="connsiteY98" fmla="*/ 794324 h 874716"/>
              <a:gd name="connsiteX99" fmla="*/ 306715 w 6857455"/>
              <a:gd name="connsiteY99" fmla="*/ 788798 h 874716"/>
              <a:gd name="connsiteX100" fmla="*/ 393967 w 6857455"/>
              <a:gd name="connsiteY100" fmla="*/ 765937 h 874716"/>
              <a:gd name="connsiteX101" fmla="*/ 493793 w 6857455"/>
              <a:gd name="connsiteY101" fmla="*/ 725549 h 874716"/>
              <a:gd name="connsiteX102" fmla="*/ 546373 w 6857455"/>
              <a:gd name="connsiteY102" fmla="*/ 740600 h 874716"/>
              <a:gd name="connsiteX103" fmla="*/ 730211 w 6857455"/>
              <a:gd name="connsiteY103" fmla="*/ 698116 h 874716"/>
              <a:gd name="connsiteX104" fmla="*/ 784889 w 6857455"/>
              <a:gd name="connsiteY104" fmla="*/ 676018 h 874716"/>
              <a:gd name="connsiteX105" fmla="*/ 800509 w 6857455"/>
              <a:gd name="connsiteY105" fmla="*/ 661349 h 874716"/>
              <a:gd name="connsiteX106" fmla="*/ 857661 w 6857455"/>
              <a:gd name="connsiteY106" fmla="*/ 626868 h 874716"/>
              <a:gd name="connsiteX107" fmla="*/ 949102 w 6857455"/>
              <a:gd name="connsiteY107" fmla="*/ 614676 h 874716"/>
              <a:gd name="connsiteX108" fmla="*/ 960342 w 6857455"/>
              <a:gd name="connsiteY108" fmla="*/ 607435 h 874716"/>
              <a:gd name="connsiteX109" fmla="*/ 977109 w 6857455"/>
              <a:gd name="connsiteY109" fmla="*/ 595815 h 874716"/>
              <a:gd name="connsiteX110" fmla="*/ 1071218 w 6857455"/>
              <a:gd name="connsiteY110" fmla="*/ 575240 h 874716"/>
              <a:gd name="connsiteX111" fmla="*/ 1091983 w 6857455"/>
              <a:gd name="connsiteY111" fmla="*/ 568764 h 874716"/>
              <a:gd name="connsiteX112" fmla="*/ 1109321 w 6857455"/>
              <a:gd name="connsiteY112" fmla="*/ 557904 h 874716"/>
              <a:gd name="connsiteX113" fmla="*/ 1162279 w 6857455"/>
              <a:gd name="connsiteY113" fmla="*/ 532949 h 874716"/>
              <a:gd name="connsiteX114" fmla="*/ 1206097 w 6857455"/>
              <a:gd name="connsiteY114" fmla="*/ 532187 h 874716"/>
              <a:gd name="connsiteX115" fmla="*/ 1266867 w 6857455"/>
              <a:gd name="connsiteY115" fmla="*/ 518088 h 874716"/>
              <a:gd name="connsiteX116" fmla="*/ 1380219 w 6857455"/>
              <a:gd name="connsiteY116" fmla="*/ 504182 h 874716"/>
              <a:gd name="connsiteX117" fmla="*/ 1403461 w 6857455"/>
              <a:gd name="connsiteY117" fmla="*/ 496180 h 874716"/>
              <a:gd name="connsiteX118" fmla="*/ 1544054 w 6857455"/>
              <a:gd name="connsiteY118" fmla="*/ 458268 h 874716"/>
              <a:gd name="connsiteX119" fmla="*/ 1656644 w 6857455"/>
              <a:gd name="connsiteY119" fmla="*/ 459032 h 874716"/>
              <a:gd name="connsiteX120" fmla="*/ 1665406 w 6857455"/>
              <a:gd name="connsiteY120" fmla="*/ 460747 h 874716"/>
              <a:gd name="connsiteX121" fmla="*/ 1708461 w 6857455"/>
              <a:gd name="connsiteY121" fmla="*/ 473318 h 874716"/>
              <a:gd name="connsiteX122" fmla="*/ 1775140 w 6857455"/>
              <a:gd name="connsiteY122" fmla="*/ 469891 h 874716"/>
              <a:gd name="connsiteX123" fmla="*/ 1821051 w 6857455"/>
              <a:gd name="connsiteY123" fmla="*/ 452554 h 874716"/>
              <a:gd name="connsiteX124" fmla="*/ 1878203 w 6857455"/>
              <a:gd name="connsiteY124" fmla="*/ 451792 h 874716"/>
              <a:gd name="connsiteX125" fmla="*/ 1943547 w 6857455"/>
              <a:gd name="connsiteY125" fmla="*/ 462651 h 874716"/>
              <a:gd name="connsiteX126" fmla="*/ 1972884 w 6857455"/>
              <a:gd name="connsiteY126" fmla="*/ 464937 h 874716"/>
              <a:gd name="connsiteX127" fmla="*/ 2053469 w 6857455"/>
              <a:gd name="connsiteY127" fmla="*/ 487417 h 874716"/>
              <a:gd name="connsiteX128" fmla="*/ 2101477 w 6857455"/>
              <a:gd name="connsiteY128" fmla="*/ 481893 h 874716"/>
              <a:gd name="connsiteX129" fmla="*/ 2148722 w 6857455"/>
              <a:gd name="connsiteY129" fmla="*/ 467033 h 874716"/>
              <a:gd name="connsiteX130" fmla="*/ 2179011 w 6857455"/>
              <a:gd name="connsiteY130" fmla="*/ 452744 h 874716"/>
              <a:gd name="connsiteX131" fmla="*/ 2240165 w 6857455"/>
              <a:gd name="connsiteY131" fmla="*/ 442648 h 874716"/>
              <a:gd name="connsiteX132" fmla="*/ 2251404 w 6857455"/>
              <a:gd name="connsiteY132" fmla="*/ 444172 h 874716"/>
              <a:gd name="connsiteX133" fmla="*/ 2433912 w 6857455"/>
              <a:gd name="connsiteY133" fmla="*/ 456746 h 874716"/>
              <a:gd name="connsiteX134" fmla="*/ 2506302 w 6857455"/>
              <a:gd name="connsiteY134" fmla="*/ 476939 h 874716"/>
              <a:gd name="connsiteX135" fmla="*/ 2521735 w 6857455"/>
              <a:gd name="connsiteY135" fmla="*/ 479415 h 874716"/>
              <a:gd name="connsiteX136" fmla="*/ 2675854 w 6857455"/>
              <a:gd name="connsiteY136" fmla="*/ 502086 h 874716"/>
              <a:gd name="connsiteX137" fmla="*/ 2692998 w 6857455"/>
              <a:gd name="connsiteY137" fmla="*/ 503038 h 874716"/>
              <a:gd name="connsiteX138" fmla="*/ 2740816 w 6857455"/>
              <a:gd name="connsiteY138" fmla="*/ 499037 h 874716"/>
              <a:gd name="connsiteX139" fmla="*/ 2853596 w 6857455"/>
              <a:gd name="connsiteY139" fmla="*/ 540187 h 874716"/>
              <a:gd name="connsiteX140" fmla="*/ 2966565 w 6857455"/>
              <a:gd name="connsiteY140" fmla="*/ 554286 h 874716"/>
              <a:gd name="connsiteX141" fmla="*/ 3028671 w 6857455"/>
              <a:gd name="connsiteY141" fmla="*/ 554094 h 874716"/>
              <a:gd name="connsiteX142" fmla="*/ 3073059 w 6857455"/>
              <a:gd name="connsiteY142" fmla="*/ 564192 h 874716"/>
              <a:gd name="connsiteX143" fmla="*/ 3182219 w 6857455"/>
              <a:gd name="connsiteY143" fmla="*/ 594862 h 874716"/>
              <a:gd name="connsiteX144" fmla="*/ 3233656 w 6857455"/>
              <a:gd name="connsiteY144" fmla="*/ 599625 h 874716"/>
              <a:gd name="connsiteX145" fmla="*/ 3288332 w 6857455"/>
              <a:gd name="connsiteY145" fmla="*/ 609914 h 874716"/>
              <a:gd name="connsiteX146" fmla="*/ 3423591 w 6857455"/>
              <a:gd name="connsiteY146" fmla="*/ 656015 h 874716"/>
              <a:gd name="connsiteX147" fmla="*/ 3534084 w 6857455"/>
              <a:gd name="connsiteY147" fmla="*/ 653349 h 874716"/>
              <a:gd name="connsiteX148" fmla="*/ 3604571 w 6857455"/>
              <a:gd name="connsiteY148" fmla="*/ 653918 h 874716"/>
              <a:gd name="connsiteX149" fmla="*/ 3688586 w 6857455"/>
              <a:gd name="connsiteY149" fmla="*/ 669160 h 874716"/>
              <a:gd name="connsiteX150" fmla="*/ 3757358 w 6857455"/>
              <a:gd name="connsiteY150" fmla="*/ 691450 h 874716"/>
              <a:gd name="connsiteX151" fmla="*/ 3852421 w 6857455"/>
              <a:gd name="connsiteY151" fmla="*/ 709167 h 874716"/>
              <a:gd name="connsiteX152" fmla="*/ 3947104 w 6857455"/>
              <a:gd name="connsiteY152" fmla="*/ 743267 h 874716"/>
              <a:gd name="connsiteX153" fmla="*/ 4013208 w 6857455"/>
              <a:gd name="connsiteY153" fmla="*/ 769367 h 874716"/>
              <a:gd name="connsiteX154" fmla="*/ 4105222 w 6857455"/>
              <a:gd name="connsiteY154" fmla="*/ 792417 h 874716"/>
              <a:gd name="connsiteX155" fmla="*/ 4246006 w 6857455"/>
              <a:gd name="connsiteY155" fmla="*/ 808610 h 874716"/>
              <a:gd name="connsiteX156" fmla="*/ 4310779 w 6857455"/>
              <a:gd name="connsiteY156" fmla="*/ 810326 h 874716"/>
              <a:gd name="connsiteX157" fmla="*/ 4413272 w 6857455"/>
              <a:gd name="connsiteY157" fmla="*/ 848235 h 874716"/>
              <a:gd name="connsiteX158" fmla="*/ 4457087 w 6857455"/>
              <a:gd name="connsiteY158" fmla="*/ 866524 h 874716"/>
              <a:gd name="connsiteX159" fmla="*/ 4496523 w 6857455"/>
              <a:gd name="connsiteY159" fmla="*/ 851284 h 874716"/>
              <a:gd name="connsiteX160" fmla="*/ 4522050 w 6857455"/>
              <a:gd name="connsiteY160" fmla="*/ 833757 h 874716"/>
              <a:gd name="connsiteX161" fmla="*/ 4602824 w 6857455"/>
              <a:gd name="connsiteY161" fmla="*/ 848618 h 874716"/>
              <a:gd name="connsiteX162" fmla="*/ 4688553 w 6857455"/>
              <a:gd name="connsiteY162" fmla="*/ 864238 h 874716"/>
              <a:gd name="connsiteX163" fmla="*/ 4749895 w 6857455"/>
              <a:gd name="connsiteY163" fmla="*/ 874716 h 874716"/>
              <a:gd name="connsiteX164" fmla="*/ 4826480 w 6857455"/>
              <a:gd name="connsiteY164" fmla="*/ 866334 h 874716"/>
              <a:gd name="connsiteX165" fmla="*/ 4886870 w 6857455"/>
              <a:gd name="connsiteY165" fmla="*/ 862906 h 874716"/>
              <a:gd name="connsiteX166" fmla="*/ 4935639 w 6857455"/>
              <a:gd name="connsiteY166" fmla="*/ 853190 h 874716"/>
              <a:gd name="connsiteX167" fmla="*/ 4952784 w 6857455"/>
              <a:gd name="connsiteY167" fmla="*/ 847473 h 874716"/>
              <a:gd name="connsiteX168" fmla="*/ 5088617 w 6857455"/>
              <a:gd name="connsiteY168" fmla="*/ 802896 h 874716"/>
              <a:gd name="connsiteX169" fmla="*/ 5233781 w 6857455"/>
              <a:gd name="connsiteY169" fmla="*/ 767271 h 874716"/>
              <a:gd name="connsiteX170" fmla="*/ 5327893 w 6857455"/>
              <a:gd name="connsiteY170" fmla="*/ 789752 h 874716"/>
              <a:gd name="connsiteX171" fmla="*/ 5362946 w 6857455"/>
              <a:gd name="connsiteY171" fmla="*/ 789370 h 874716"/>
              <a:gd name="connsiteX172" fmla="*/ 5524115 w 6857455"/>
              <a:gd name="connsiteY172" fmla="*/ 794514 h 874716"/>
              <a:gd name="connsiteX173" fmla="*/ 5552500 w 6857455"/>
              <a:gd name="connsiteY173" fmla="*/ 800038 h 874716"/>
              <a:gd name="connsiteX174" fmla="*/ 5705857 w 6857455"/>
              <a:gd name="connsiteY174" fmla="*/ 777367 h 874716"/>
              <a:gd name="connsiteX175" fmla="*/ 5761485 w 6857455"/>
              <a:gd name="connsiteY175" fmla="*/ 773557 h 874716"/>
              <a:gd name="connsiteX176" fmla="*/ 5812731 w 6857455"/>
              <a:gd name="connsiteY176" fmla="*/ 767271 h 874716"/>
              <a:gd name="connsiteX177" fmla="*/ 5884361 w 6857455"/>
              <a:gd name="connsiteY177" fmla="*/ 765747 h 874716"/>
              <a:gd name="connsiteX178" fmla="*/ 5958660 w 6857455"/>
              <a:gd name="connsiteY178" fmla="*/ 768605 h 874716"/>
              <a:gd name="connsiteX179" fmla="*/ 6041528 w 6857455"/>
              <a:gd name="connsiteY179" fmla="*/ 768033 h 874716"/>
              <a:gd name="connsiteX180" fmla="*/ 6074297 w 6857455"/>
              <a:gd name="connsiteY180" fmla="*/ 763081 h 874716"/>
              <a:gd name="connsiteX181" fmla="*/ 6162880 w 6857455"/>
              <a:gd name="connsiteY181" fmla="*/ 766509 h 874716"/>
              <a:gd name="connsiteX182" fmla="*/ 6209364 w 6857455"/>
              <a:gd name="connsiteY182" fmla="*/ 760795 h 874716"/>
              <a:gd name="connsiteX183" fmla="*/ 6285948 w 6857455"/>
              <a:gd name="connsiteY183" fmla="*/ 759651 h 874716"/>
              <a:gd name="connsiteX184" fmla="*/ 6310905 w 6857455"/>
              <a:gd name="connsiteY184" fmla="*/ 758316 h 874716"/>
              <a:gd name="connsiteX185" fmla="*/ 6333194 w 6857455"/>
              <a:gd name="connsiteY185" fmla="*/ 757554 h 874716"/>
              <a:gd name="connsiteX186" fmla="*/ 6409586 w 6857455"/>
              <a:gd name="connsiteY186" fmla="*/ 773177 h 874716"/>
              <a:gd name="connsiteX187" fmla="*/ 6477407 w 6857455"/>
              <a:gd name="connsiteY187" fmla="*/ 774129 h 874716"/>
              <a:gd name="connsiteX188" fmla="*/ 6596283 w 6857455"/>
              <a:gd name="connsiteY188" fmla="*/ 786703 h 874716"/>
              <a:gd name="connsiteX189" fmla="*/ 6622573 w 6857455"/>
              <a:gd name="connsiteY189" fmla="*/ 782321 h 874716"/>
              <a:gd name="connsiteX190" fmla="*/ 6704872 w 6857455"/>
              <a:gd name="connsiteY190" fmla="*/ 780607 h 874716"/>
              <a:gd name="connsiteX191" fmla="*/ 6751738 w 6857455"/>
              <a:gd name="connsiteY191" fmla="*/ 779273 h 874716"/>
              <a:gd name="connsiteX192" fmla="*/ 6809650 w 6857455"/>
              <a:gd name="connsiteY192" fmla="*/ 788417 h 874716"/>
              <a:gd name="connsiteX193" fmla="*/ 6832976 w 6857455"/>
              <a:gd name="connsiteY193" fmla="*/ 800428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Lst>
            <a:rect l="l" t="t" r="r" b="b"/>
            <a:pathLst>
              <a:path w="6857455" h="874716">
                <a:moveTo>
                  <a:pt x="6857455" y="804643"/>
                </a:moveTo>
                <a:lnTo>
                  <a:pt x="6857455" y="562246"/>
                </a:lnTo>
                <a:lnTo>
                  <a:pt x="6829178" y="551284"/>
                </a:lnTo>
                <a:cubicBezTo>
                  <a:pt x="6805745" y="539044"/>
                  <a:pt x="6784885" y="521708"/>
                  <a:pt x="6766024" y="500372"/>
                </a:cubicBezTo>
                <a:cubicBezTo>
                  <a:pt x="6755166" y="488179"/>
                  <a:pt x="6746784" y="486845"/>
                  <a:pt x="6734971" y="500944"/>
                </a:cubicBezTo>
                <a:cubicBezTo>
                  <a:pt x="6721257" y="517326"/>
                  <a:pt x="6701634" y="510850"/>
                  <a:pt x="6683915" y="507040"/>
                </a:cubicBezTo>
                <a:cubicBezTo>
                  <a:pt x="6665629" y="503230"/>
                  <a:pt x="6647148" y="499228"/>
                  <a:pt x="6628860" y="495418"/>
                </a:cubicBezTo>
                <a:cubicBezTo>
                  <a:pt x="6615335" y="492752"/>
                  <a:pt x="6601999" y="490466"/>
                  <a:pt x="6588662" y="487227"/>
                </a:cubicBezTo>
                <a:cubicBezTo>
                  <a:pt x="6547133" y="477129"/>
                  <a:pt x="6509794" y="480177"/>
                  <a:pt x="6476074" y="511230"/>
                </a:cubicBezTo>
                <a:cubicBezTo>
                  <a:pt x="6450356" y="535043"/>
                  <a:pt x="6417399" y="542093"/>
                  <a:pt x="6382345" y="534853"/>
                </a:cubicBezTo>
                <a:cubicBezTo>
                  <a:pt x="6377963" y="533901"/>
                  <a:pt x="6372439" y="530091"/>
                  <a:pt x="6369391" y="531615"/>
                </a:cubicBezTo>
                <a:cubicBezTo>
                  <a:pt x="6323479" y="553904"/>
                  <a:pt x="6287092" y="514658"/>
                  <a:pt x="6244799" y="512182"/>
                </a:cubicBezTo>
                <a:cubicBezTo>
                  <a:pt x="6226130" y="511040"/>
                  <a:pt x="6207079" y="496942"/>
                  <a:pt x="6190315" y="485703"/>
                </a:cubicBezTo>
                <a:cubicBezTo>
                  <a:pt x="6167262" y="470271"/>
                  <a:pt x="6146687" y="455412"/>
                  <a:pt x="6115446" y="462270"/>
                </a:cubicBezTo>
                <a:cubicBezTo>
                  <a:pt x="6084203" y="469319"/>
                  <a:pt x="6055627" y="456364"/>
                  <a:pt x="6032194" y="434266"/>
                </a:cubicBezTo>
                <a:cubicBezTo>
                  <a:pt x="6014287" y="417501"/>
                  <a:pt x="5994665" y="415977"/>
                  <a:pt x="5971042" y="420738"/>
                </a:cubicBezTo>
                <a:cubicBezTo>
                  <a:pt x="5941513" y="426645"/>
                  <a:pt x="5910842" y="427027"/>
                  <a:pt x="5880933" y="430646"/>
                </a:cubicBezTo>
                <a:cubicBezTo>
                  <a:pt x="5874454" y="431408"/>
                  <a:pt x="5866265" y="434076"/>
                  <a:pt x="5862452" y="438648"/>
                </a:cubicBezTo>
                <a:cubicBezTo>
                  <a:pt x="5815779" y="495418"/>
                  <a:pt x="5750055" y="495990"/>
                  <a:pt x="5685283" y="498658"/>
                </a:cubicBezTo>
                <a:cubicBezTo>
                  <a:pt x="5646039" y="500372"/>
                  <a:pt x="5606604" y="500372"/>
                  <a:pt x="5567169" y="499420"/>
                </a:cubicBezTo>
                <a:cubicBezTo>
                  <a:pt x="5553832" y="499228"/>
                  <a:pt x="5539736" y="496180"/>
                  <a:pt x="5527923" y="490466"/>
                </a:cubicBezTo>
                <a:cubicBezTo>
                  <a:pt x="5503348" y="478463"/>
                  <a:pt x="5480680" y="462843"/>
                  <a:pt x="5456292" y="450650"/>
                </a:cubicBezTo>
                <a:cubicBezTo>
                  <a:pt x="5447151" y="445886"/>
                  <a:pt x="5435338" y="445696"/>
                  <a:pt x="5424670" y="444934"/>
                </a:cubicBezTo>
                <a:cubicBezTo>
                  <a:pt x="5405809" y="443410"/>
                  <a:pt x="5384854" y="447982"/>
                  <a:pt x="5368662" y="441124"/>
                </a:cubicBezTo>
                <a:cubicBezTo>
                  <a:pt x="5326559" y="423407"/>
                  <a:pt x="5287123" y="427407"/>
                  <a:pt x="5247118" y="444934"/>
                </a:cubicBezTo>
                <a:cubicBezTo>
                  <a:pt x="5191108" y="469509"/>
                  <a:pt x="5138148" y="467605"/>
                  <a:pt x="5088617" y="428742"/>
                </a:cubicBezTo>
                <a:cubicBezTo>
                  <a:pt x="5066328" y="411215"/>
                  <a:pt x="5044609" y="419596"/>
                  <a:pt x="5025750" y="433694"/>
                </a:cubicBezTo>
                <a:cubicBezTo>
                  <a:pt x="5004032" y="450078"/>
                  <a:pt x="4982885" y="454268"/>
                  <a:pt x="4957930" y="442268"/>
                </a:cubicBezTo>
                <a:cubicBezTo>
                  <a:pt x="4952404" y="439600"/>
                  <a:pt x="4944594" y="440933"/>
                  <a:pt x="4938116" y="441886"/>
                </a:cubicBezTo>
                <a:cubicBezTo>
                  <a:pt x="4901158" y="446648"/>
                  <a:pt x="4864009" y="454650"/>
                  <a:pt x="4833910" y="421693"/>
                </a:cubicBezTo>
                <a:cubicBezTo>
                  <a:pt x="4828004" y="415214"/>
                  <a:pt x="4818097" y="412549"/>
                  <a:pt x="4810095" y="408167"/>
                </a:cubicBezTo>
                <a:cubicBezTo>
                  <a:pt x="4776566" y="390258"/>
                  <a:pt x="4777900" y="391974"/>
                  <a:pt x="4747991" y="413691"/>
                </a:cubicBezTo>
                <a:cubicBezTo>
                  <a:pt x="4732369" y="425121"/>
                  <a:pt x="4710842" y="436742"/>
                  <a:pt x="4692745" y="435790"/>
                </a:cubicBezTo>
                <a:cubicBezTo>
                  <a:pt x="4583584" y="430075"/>
                  <a:pt x="4479758" y="457508"/>
                  <a:pt x="4375933" y="483417"/>
                </a:cubicBezTo>
                <a:cubicBezTo>
                  <a:pt x="4311923" y="499420"/>
                  <a:pt x="4249436" y="500372"/>
                  <a:pt x="4185426" y="484179"/>
                </a:cubicBezTo>
                <a:cubicBezTo>
                  <a:pt x="4139133" y="472367"/>
                  <a:pt x="4095315" y="491800"/>
                  <a:pt x="4052072" y="505134"/>
                </a:cubicBezTo>
                <a:cubicBezTo>
                  <a:pt x="4043117" y="507799"/>
                  <a:pt x="4034735" y="518278"/>
                  <a:pt x="4029973" y="527233"/>
                </a:cubicBezTo>
                <a:cubicBezTo>
                  <a:pt x="4012826" y="558858"/>
                  <a:pt x="3984441" y="563810"/>
                  <a:pt x="3948626" y="550666"/>
                </a:cubicBezTo>
                <a:cubicBezTo>
                  <a:pt x="3920241" y="540377"/>
                  <a:pt x="3894332" y="526661"/>
                  <a:pt x="3871280" y="502275"/>
                </a:cubicBezTo>
                <a:cubicBezTo>
                  <a:pt x="3844229" y="473701"/>
                  <a:pt x="3816224" y="441124"/>
                  <a:pt x="3774312" y="429122"/>
                </a:cubicBezTo>
                <a:cubicBezTo>
                  <a:pt x="3756214" y="423979"/>
                  <a:pt x="3740593" y="423217"/>
                  <a:pt x="3721543" y="428552"/>
                </a:cubicBezTo>
                <a:cubicBezTo>
                  <a:pt x="3684583" y="438837"/>
                  <a:pt x="3647436" y="446078"/>
                  <a:pt x="3612763" y="414263"/>
                </a:cubicBezTo>
                <a:cubicBezTo>
                  <a:pt x="3593712" y="396736"/>
                  <a:pt x="3567994" y="385496"/>
                  <a:pt x="3537323" y="389878"/>
                </a:cubicBezTo>
                <a:cubicBezTo>
                  <a:pt x="3499031" y="395402"/>
                  <a:pt x="3464168" y="381496"/>
                  <a:pt x="3431593" y="360921"/>
                </a:cubicBezTo>
                <a:cubicBezTo>
                  <a:pt x="3419971" y="353491"/>
                  <a:pt x="3405682" y="349301"/>
                  <a:pt x="3392158" y="345681"/>
                </a:cubicBezTo>
                <a:cubicBezTo>
                  <a:pt x="3360915" y="337298"/>
                  <a:pt x="3329480" y="329868"/>
                  <a:pt x="3297856" y="323010"/>
                </a:cubicBezTo>
                <a:cubicBezTo>
                  <a:pt x="3271948" y="317296"/>
                  <a:pt x="3245849" y="313104"/>
                  <a:pt x="3219748" y="308151"/>
                </a:cubicBezTo>
                <a:cubicBezTo>
                  <a:pt x="3191173" y="302817"/>
                  <a:pt x="3168502" y="290433"/>
                  <a:pt x="3156692" y="261668"/>
                </a:cubicBezTo>
                <a:cubicBezTo>
                  <a:pt x="3152882" y="252524"/>
                  <a:pt x="3143737" y="245283"/>
                  <a:pt x="3136497" y="237663"/>
                </a:cubicBezTo>
                <a:cubicBezTo>
                  <a:pt x="3131355" y="232139"/>
                  <a:pt x="3124495" y="227947"/>
                  <a:pt x="3119733" y="222233"/>
                </a:cubicBezTo>
                <a:cubicBezTo>
                  <a:pt x="3094776" y="192132"/>
                  <a:pt x="3070201" y="161843"/>
                  <a:pt x="3045436" y="131742"/>
                </a:cubicBezTo>
                <a:cubicBezTo>
                  <a:pt x="3042958" y="128884"/>
                  <a:pt x="3040292" y="125455"/>
                  <a:pt x="3037054" y="124121"/>
                </a:cubicBezTo>
                <a:cubicBezTo>
                  <a:pt x="3003525" y="110215"/>
                  <a:pt x="2969614" y="97070"/>
                  <a:pt x="2936466" y="82400"/>
                </a:cubicBezTo>
                <a:cubicBezTo>
                  <a:pt x="2923702" y="76686"/>
                  <a:pt x="2910558" y="69637"/>
                  <a:pt x="2901031" y="59731"/>
                </a:cubicBezTo>
                <a:cubicBezTo>
                  <a:pt x="2879314" y="37250"/>
                  <a:pt x="2859502" y="12866"/>
                  <a:pt x="2828259" y="3149"/>
                </a:cubicBezTo>
                <a:cubicBezTo>
                  <a:pt x="2819114" y="293"/>
                  <a:pt x="2808256" y="-1231"/>
                  <a:pt x="2799492" y="1245"/>
                </a:cubicBezTo>
                <a:cubicBezTo>
                  <a:pt x="2763867" y="11532"/>
                  <a:pt x="2729005" y="24296"/>
                  <a:pt x="2693570" y="35154"/>
                </a:cubicBezTo>
                <a:cubicBezTo>
                  <a:pt x="2671092" y="41823"/>
                  <a:pt x="2650707" y="49825"/>
                  <a:pt x="2639847" y="73448"/>
                </a:cubicBezTo>
                <a:cubicBezTo>
                  <a:pt x="2636801" y="80114"/>
                  <a:pt x="2628226" y="87354"/>
                  <a:pt x="2621178" y="88688"/>
                </a:cubicBezTo>
                <a:cubicBezTo>
                  <a:pt x="2575839" y="97260"/>
                  <a:pt x="2531069" y="101451"/>
                  <a:pt x="2489348" y="72304"/>
                </a:cubicBezTo>
                <a:cubicBezTo>
                  <a:pt x="2480585" y="66017"/>
                  <a:pt x="2464201" y="66017"/>
                  <a:pt x="2452580" y="68683"/>
                </a:cubicBezTo>
                <a:cubicBezTo>
                  <a:pt x="2407811" y="78590"/>
                  <a:pt x="2365328" y="82020"/>
                  <a:pt x="2326464" y="50395"/>
                </a:cubicBezTo>
                <a:cubicBezTo>
                  <a:pt x="2321892" y="46585"/>
                  <a:pt x="2307224" y="50015"/>
                  <a:pt x="2300365" y="54777"/>
                </a:cubicBezTo>
                <a:cubicBezTo>
                  <a:pt x="2234259" y="101261"/>
                  <a:pt x="2198064" y="102405"/>
                  <a:pt x="2130434" y="58397"/>
                </a:cubicBezTo>
                <a:cubicBezTo>
                  <a:pt x="2126052" y="55539"/>
                  <a:pt x="2120337" y="52301"/>
                  <a:pt x="2118621" y="47919"/>
                </a:cubicBezTo>
                <a:cubicBezTo>
                  <a:pt x="2107001" y="19914"/>
                  <a:pt x="2082236" y="19152"/>
                  <a:pt x="2057659" y="16866"/>
                </a:cubicBezTo>
                <a:cubicBezTo>
                  <a:pt x="2030608" y="14390"/>
                  <a:pt x="2003555" y="11152"/>
                  <a:pt x="1976314" y="8865"/>
                </a:cubicBezTo>
                <a:cubicBezTo>
                  <a:pt x="1971550" y="8483"/>
                  <a:pt x="1966216" y="10007"/>
                  <a:pt x="1961454" y="11724"/>
                </a:cubicBezTo>
                <a:cubicBezTo>
                  <a:pt x="1943165" y="18010"/>
                  <a:pt x="1925449" y="27154"/>
                  <a:pt x="1906588" y="30964"/>
                </a:cubicBezTo>
                <a:cubicBezTo>
                  <a:pt x="1865821" y="39156"/>
                  <a:pt x="1826385" y="55539"/>
                  <a:pt x="1783330" y="48871"/>
                </a:cubicBezTo>
                <a:cubicBezTo>
                  <a:pt x="1775902" y="47729"/>
                  <a:pt x="1767327" y="53253"/>
                  <a:pt x="1759327" y="55349"/>
                </a:cubicBezTo>
                <a:cubicBezTo>
                  <a:pt x="1744849" y="58969"/>
                  <a:pt x="1730750" y="64111"/>
                  <a:pt x="1716082" y="65445"/>
                </a:cubicBezTo>
                <a:cubicBezTo>
                  <a:pt x="1677218" y="68875"/>
                  <a:pt x="1637975" y="71924"/>
                  <a:pt x="1598920" y="72114"/>
                </a:cubicBezTo>
                <a:cubicBezTo>
                  <a:pt x="1580061" y="72304"/>
                  <a:pt x="1561201" y="65065"/>
                  <a:pt x="1542150" y="62207"/>
                </a:cubicBezTo>
                <a:cubicBezTo>
                  <a:pt x="1533578" y="60873"/>
                  <a:pt x="1519669" y="58587"/>
                  <a:pt x="1516813" y="62779"/>
                </a:cubicBezTo>
                <a:cubicBezTo>
                  <a:pt x="1494714" y="94592"/>
                  <a:pt x="1463661" y="88496"/>
                  <a:pt x="1432228" y="88116"/>
                </a:cubicBezTo>
                <a:cubicBezTo>
                  <a:pt x="1362884" y="87354"/>
                  <a:pt x="1295826" y="60493"/>
                  <a:pt x="1224765" y="71924"/>
                </a:cubicBezTo>
                <a:cubicBezTo>
                  <a:pt x="1204191" y="75162"/>
                  <a:pt x="1181330" y="62397"/>
                  <a:pt x="1159231" y="58207"/>
                </a:cubicBezTo>
                <a:cubicBezTo>
                  <a:pt x="1147801" y="56111"/>
                  <a:pt x="1135228" y="53633"/>
                  <a:pt x="1124370" y="56301"/>
                </a:cubicBezTo>
                <a:cubicBezTo>
                  <a:pt x="1107605" y="60493"/>
                  <a:pt x="1091411" y="68113"/>
                  <a:pt x="1075600" y="75542"/>
                </a:cubicBezTo>
                <a:cubicBezTo>
                  <a:pt x="1046261" y="89258"/>
                  <a:pt x="1016162" y="89258"/>
                  <a:pt x="986633" y="79162"/>
                </a:cubicBezTo>
                <a:cubicBezTo>
                  <a:pt x="944722" y="64873"/>
                  <a:pt x="903193" y="64873"/>
                  <a:pt x="861089" y="76304"/>
                </a:cubicBezTo>
                <a:cubicBezTo>
                  <a:pt x="826990" y="85638"/>
                  <a:pt x="791935" y="92116"/>
                  <a:pt x="759168" y="104689"/>
                </a:cubicBezTo>
                <a:cubicBezTo>
                  <a:pt x="744689" y="110215"/>
                  <a:pt x="732497" y="126597"/>
                  <a:pt x="723735" y="140696"/>
                </a:cubicBezTo>
                <a:cubicBezTo>
                  <a:pt x="706018" y="169271"/>
                  <a:pt x="674013" y="169081"/>
                  <a:pt x="647532" y="147934"/>
                </a:cubicBezTo>
                <a:cubicBezTo>
                  <a:pt x="619717" y="125645"/>
                  <a:pt x="584664" y="112501"/>
                  <a:pt x="552659" y="95926"/>
                </a:cubicBezTo>
                <a:cubicBezTo>
                  <a:pt x="549993" y="94592"/>
                  <a:pt x="545039" y="96116"/>
                  <a:pt x="541800" y="97640"/>
                </a:cubicBezTo>
                <a:cubicBezTo>
                  <a:pt x="488649" y="122407"/>
                  <a:pt x="433593" y="126979"/>
                  <a:pt x="375107" y="123169"/>
                </a:cubicBezTo>
                <a:cubicBezTo>
                  <a:pt x="341960" y="121073"/>
                  <a:pt x="307289" y="137076"/>
                  <a:pt x="273567" y="145458"/>
                </a:cubicBezTo>
                <a:cubicBezTo>
                  <a:pt x="269757" y="146410"/>
                  <a:pt x="266519" y="151174"/>
                  <a:pt x="264043" y="154792"/>
                </a:cubicBezTo>
                <a:cubicBezTo>
                  <a:pt x="240228" y="190800"/>
                  <a:pt x="208223" y="200706"/>
                  <a:pt x="169360" y="177273"/>
                </a:cubicBezTo>
                <a:cubicBezTo>
                  <a:pt x="143643" y="161651"/>
                  <a:pt x="118114" y="158032"/>
                  <a:pt x="89347" y="157460"/>
                </a:cubicBezTo>
                <a:cubicBezTo>
                  <a:pt x="71059" y="157078"/>
                  <a:pt x="52962" y="147934"/>
                  <a:pt x="34291" y="145268"/>
                </a:cubicBezTo>
                <a:lnTo>
                  <a:pt x="0" y="142056"/>
                </a:lnTo>
                <a:lnTo>
                  <a:pt x="0" y="849556"/>
                </a:lnTo>
                <a:lnTo>
                  <a:pt x="60652" y="844783"/>
                </a:lnTo>
                <a:cubicBezTo>
                  <a:pt x="80251" y="839473"/>
                  <a:pt x="99446" y="832043"/>
                  <a:pt x="119068" y="827281"/>
                </a:cubicBezTo>
                <a:cubicBezTo>
                  <a:pt x="137355" y="822899"/>
                  <a:pt x="154501" y="812802"/>
                  <a:pt x="171840" y="804420"/>
                </a:cubicBezTo>
                <a:cubicBezTo>
                  <a:pt x="204985" y="788417"/>
                  <a:pt x="240420" y="798514"/>
                  <a:pt x="274329" y="794324"/>
                </a:cubicBezTo>
                <a:cubicBezTo>
                  <a:pt x="285188" y="792990"/>
                  <a:pt x="296046" y="791466"/>
                  <a:pt x="306715" y="788798"/>
                </a:cubicBezTo>
                <a:cubicBezTo>
                  <a:pt x="335864" y="781749"/>
                  <a:pt x="365583" y="775653"/>
                  <a:pt x="393967" y="765937"/>
                </a:cubicBezTo>
                <a:cubicBezTo>
                  <a:pt x="426165" y="755078"/>
                  <a:pt x="457028" y="740600"/>
                  <a:pt x="493793" y="725549"/>
                </a:cubicBezTo>
                <a:cubicBezTo>
                  <a:pt x="506557" y="729360"/>
                  <a:pt x="526180" y="739648"/>
                  <a:pt x="546373" y="740600"/>
                </a:cubicBezTo>
                <a:cubicBezTo>
                  <a:pt x="611337" y="743838"/>
                  <a:pt x="672107" y="726121"/>
                  <a:pt x="730211" y="698116"/>
                </a:cubicBezTo>
                <a:cubicBezTo>
                  <a:pt x="747927" y="689734"/>
                  <a:pt x="766980" y="684210"/>
                  <a:pt x="784889" y="676018"/>
                </a:cubicBezTo>
                <a:cubicBezTo>
                  <a:pt x="791173" y="673161"/>
                  <a:pt x="799365" y="667065"/>
                  <a:pt x="800509" y="661349"/>
                </a:cubicBezTo>
                <a:cubicBezTo>
                  <a:pt x="807175" y="628201"/>
                  <a:pt x="831942" y="628772"/>
                  <a:pt x="857661" y="626868"/>
                </a:cubicBezTo>
                <a:cubicBezTo>
                  <a:pt x="888332" y="624582"/>
                  <a:pt x="918621" y="619248"/>
                  <a:pt x="949102" y="614676"/>
                </a:cubicBezTo>
                <a:cubicBezTo>
                  <a:pt x="953104" y="614104"/>
                  <a:pt x="956722" y="610104"/>
                  <a:pt x="960342" y="607435"/>
                </a:cubicBezTo>
                <a:cubicBezTo>
                  <a:pt x="965867" y="603435"/>
                  <a:pt x="971011" y="597339"/>
                  <a:pt x="977109" y="595815"/>
                </a:cubicBezTo>
                <a:cubicBezTo>
                  <a:pt x="1008350" y="588385"/>
                  <a:pt x="1039783" y="582099"/>
                  <a:pt x="1071218" y="575240"/>
                </a:cubicBezTo>
                <a:cubicBezTo>
                  <a:pt x="1078266" y="573716"/>
                  <a:pt x="1085505" y="571812"/>
                  <a:pt x="1091983" y="568764"/>
                </a:cubicBezTo>
                <a:cubicBezTo>
                  <a:pt x="1098079" y="565906"/>
                  <a:pt x="1103223" y="560952"/>
                  <a:pt x="1109321" y="557904"/>
                </a:cubicBezTo>
                <a:cubicBezTo>
                  <a:pt x="1125892" y="549714"/>
                  <a:pt x="1142851" y="542093"/>
                  <a:pt x="1162279" y="532949"/>
                </a:cubicBezTo>
                <a:cubicBezTo>
                  <a:pt x="1173138" y="550094"/>
                  <a:pt x="1187810" y="540377"/>
                  <a:pt x="1206097" y="532187"/>
                </a:cubicBezTo>
                <a:cubicBezTo>
                  <a:pt x="1224765" y="523805"/>
                  <a:pt x="1246292" y="521137"/>
                  <a:pt x="1266867" y="518088"/>
                </a:cubicBezTo>
                <a:cubicBezTo>
                  <a:pt x="1304588" y="512564"/>
                  <a:pt x="1342499" y="509134"/>
                  <a:pt x="1380219" y="504182"/>
                </a:cubicBezTo>
                <a:cubicBezTo>
                  <a:pt x="1388221" y="503038"/>
                  <a:pt x="1397365" y="500944"/>
                  <a:pt x="1403461" y="496180"/>
                </a:cubicBezTo>
                <a:cubicBezTo>
                  <a:pt x="1445181" y="464175"/>
                  <a:pt x="1495858" y="455222"/>
                  <a:pt x="1544054" y="458268"/>
                </a:cubicBezTo>
                <a:cubicBezTo>
                  <a:pt x="1581965" y="460557"/>
                  <a:pt x="1619114" y="462270"/>
                  <a:pt x="1656644" y="459032"/>
                </a:cubicBezTo>
                <a:cubicBezTo>
                  <a:pt x="1659502" y="458841"/>
                  <a:pt x="1663312" y="459223"/>
                  <a:pt x="1665406" y="460747"/>
                </a:cubicBezTo>
                <a:cubicBezTo>
                  <a:pt x="1678360" y="470843"/>
                  <a:pt x="1691887" y="471605"/>
                  <a:pt x="1708461" y="473318"/>
                </a:cubicBezTo>
                <a:cubicBezTo>
                  <a:pt x="1731894" y="475797"/>
                  <a:pt x="1753421" y="474081"/>
                  <a:pt x="1775140" y="469891"/>
                </a:cubicBezTo>
                <a:cubicBezTo>
                  <a:pt x="1790952" y="466843"/>
                  <a:pt x="1806953" y="460557"/>
                  <a:pt x="1821051" y="452554"/>
                </a:cubicBezTo>
                <a:cubicBezTo>
                  <a:pt x="1840672" y="441314"/>
                  <a:pt x="1859535" y="436934"/>
                  <a:pt x="1878203" y="451792"/>
                </a:cubicBezTo>
                <a:cubicBezTo>
                  <a:pt x="1898396" y="467605"/>
                  <a:pt x="1921257" y="462081"/>
                  <a:pt x="1943547" y="462651"/>
                </a:cubicBezTo>
                <a:cubicBezTo>
                  <a:pt x="1953262" y="462843"/>
                  <a:pt x="1963550" y="462461"/>
                  <a:pt x="1972884" y="464937"/>
                </a:cubicBezTo>
                <a:cubicBezTo>
                  <a:pt x="1999935" y="471987"/>
                  <a:pt x="2026036" y="482655"/>
                  <a:pt x="2053469" y="487417"/>
                </a:cubicBezTo>
                <a:cubicBezTo>
                  <a:pt x="2068710" y="490084"/>
                  <a:pt x="2085664" y="485321"/>
                  <a:pt x="2101477" y="481893"/>
                </a:cubicBezTo>
                <a:cubicBezTo>
                  <a:pt x="2117479" y="478273"/>
                  <a:pt x="2133290" y="472749"/>
                  <a:pt x="2148722" y="467033"/>
                </a:cubicBezTo>
                <a:cubicBezTo>
                  <a:pt x="2159199" y="463223"/>
                  <a:pt x="2170629" y="459603"/>
                  <a:pt x="2179011" y="452744"/>
                </a:cubicBezTo>
                <a:cubicBezTo>
                  <a:pt x="2198064" y="437124"/>
                  <a:pt x="2217685" y="434455"/>
                  <a:pt x="2240165" y="442648"/>
                </a:cubicBezTo>
                <a:cubicBezTo>
                  <a:pt x="2243593" y="443982"/>
                  <a:pt x="2247594" y="443982"/>
                  <a:pt x="2251404" y="444172"/>
                </a:cubicBezTo>
                <a:cubicBezTo>
                  <a:pt x="2312370" y="448172"/>
                  <a:pt x="2373330" y="450650"/>
                  <a:pt x="2433912" y="456746"/>
                </a:cubicBezTo>
                <a:cubicBezTo>
                  <a:pt x="2458485" y="459223"/>
                  <a:pt x="2482107" y="470081"/>
                  <a:pt x="2506302" y="476939"/>
                </a:cubicBezTo>
                <a:cubicBezTo>
                  <a:pt x="2511256" y="478273"/>
                  <a:pt x="2516783" y="480369"/>
                  <a:pt x="2521735" y="479415"/>
                </a:cubicBezTo>
                <a:cubicBezTo>
                  <a:pt x="2575647" y="469891"/>
                  <a:pt x="2626132" y="483797"/>
                  <a:pt x="2675854" y="502086"/>
                </a:cubicBezTo>
                <a:cubicBezTo>
                  <a:pt x="2680996" y="503992"/>
                  <a:pt x="2687282" y="503419"/>
                  <a:pt x="2692998" y="503038"/>
                </a:cubicBezTo>
                <a:cubicBezTo>
                  <a:pt x="2709003" y="501706"/>
                  <a:pt x="2726337" y="495038"/>
                  <a:pt x="2740816" y="499037"/>
                </a:cubicBezTo>
                <a:cubicBezTo>
                  <a:pt x="2779297" y="510088"/>
                  <a:pt x="2817398" y="523423"/>
                  <a:pt x="2853596" y="540187"/>
                </a:cubicBezTo>
                <a:cubicBezTo>
                  <a:pt x="2890365" y="557142"/>
                  <a:pt x="2924464" y="571430"/>
                  <a:pt x="2966565" y="554286"/>
                </a:cubicBezTo>
                <a:cubicBezTo>
                  <a:pt x="2984472" y="547045"/>
                  <a:pt x="3008095" y="552190"/>
                  <a:pt x="3028671" y="554094"/>
                </a:cubicBezTo>
                <a:cubicBezTo>
                  <a:pt x="3043720" y="555618"/>
                  <a:pt x="3058198" y="564192"/>
                  <a:pt x="3073059" y="564192"/>
                </a:cubicBezTo>
                <a:cubicBezTo>
                  <a:pt x="3112686" y="564192"/>
                  <a:pt x="3147927" y="574288"/>
                  <a:pt x="3182219" y="594862"/>
                </a:cubicBezTo>
                <a:cubicBezTo>
                  <a:pt x="3195557" y="602863"/>
                  <a:pt x="3216322" y="597529"/>
                  <a:pt x="3233656" y="599625"/>
                </a:cubicBezTo>
                <a:cubicBezTo>
                  <a:pt x="3251947" y="602101"/>
                  <a:pt x="3270804" y="604387"/>
                  <a:pt x="3288332" y="609914"/>
                </a:cubicBezTo>
                <a:cubicBezTo>
                  <a:pt x="3333672" y="624392"/>
                  <a:pt x="3378441" y="640774"/>
                  <a:pt x="3423591" y="656015"/>
                </a:cubicBezTo>
                <a:cubicBezTo>
                  <a:pt x="3460738" y="668590"/>
                  <a:pt x="3497317" y="658683"/>
                  <a:pt x="3534084" y="653349"/>
                </a:cubicBezTo>
                <a:cubicBezTo>
                  <a:pt x="3557137" y="649919"/>
                  <a:pt x="3578662" y="641727"/>
                  <a:pt x="3604571" y="653918"/>
                </a:cubicBezTo>
                <a:cubicBezTo>
                  <a:pt x="3629338" y="665541"/>
                  <a:pt x="3660771" y="662873"/>
                  <a:pt x="3688586" y="669160"/>
                </a:cubicBezTo>
                <a:cubicBezTo>
                  <a:pt x="3712020" y="674494"/>
                  <a:pt x="3734687" y="683068"/>
                  <a:pt x="3757358" y="691450"/>
                </a:cubicBezTo>
                <a:cubicBezTo>
                  <a:pt x="3788221" y="702881"/>
                  <a:pt x="3818700" y="714881"/>
                  <a:pt x="3852421" y="709167"/>
                </a:cubicBezTo>
                <a:cubicBezTo>
                  <a:pt x="3890714" y="702689"/>
                  <a:pt x="3917001" y="727073"/>
                  <a:pt x="3947104" y="743267"/>
                </a:cubicBezTo>
                <a:cubicBezTo>
                  <a:pt x="3967869" y="754316"/>
                  <a:pt x="3990538" y="762509"/>
                  <a:pt x="4013208" y="769367"/>
                </a:cubicBezTo>
                <a:cubicBezTo>
                  <a:pt x="4043497" y="778321"/>
                  <a:pt x="4074740" y="783655"/>
                  <a:pt x="4105222" y="792417"/>
                </a:cubicBezTo>
                <a:cubicBezTo>
                  <a:pt x="4151325" y="805561"/>
                  <a:pt x="4198001" y="815850"/>
                  <a:pt x="4246006" y="808610"/>
                </a:cubicBezTo>
                <a:cubicBezTo>
                  <a:pt x="4268105" y="805372"/>
                  <a:pt x="4288682" y="805561"/>
                  <a:pt x="4310779" y="810326"/>
                </a:cubicBezTo>
                <a:cubicBezTo>
                  <a:pt x="4346974" y="818136"/>
                  <a:pt x="4384123" y="819089"/>
                  <a:pt x="4413272" y="848235"/>
                </a:cubicBezTo>
                <a:cubicBezTo>
                  <a:pt x="4423558" y="858524"/>
                  <a:pt x="4442037" y="861190"/>
                  <a:pt x="4457087" y="866524"/>
                </a:cubicBezTo>
                <a:cubicBezTo>
                  <a:pt x="4474424" y="872812"/>
                  <a:pt x="4487186" y="869572"/>
                  <a:pt x="4496523" y="851284"/>
                </a:cubicBezTo>
                <a:cubicBezTo>
                  <a:pt x="4500713" y="843093"/>
                  <a:pt x="4512715" y="835091"/>
                  <a:pt x="4522050" y="833757"/>
                </a:cubicBezTo>
                <a:cubicBezTo>
                  <a:pt x="4550055" y="829757"/>
                  <a:pt x="4575773" y="835663"/>
                  <a:pt x="4602824" y="848618"/>
                </a:cubicBezTo>
                <a:cubicBezTo>
                  <a:pt x="4628161" y="860810"/>
                  <a:pt x="4659786" y="859476"/>
                  <a:pt x="4688553" y="864238"/>
                </a:cubicBezTo>
                <a:cubicBezTo>
                  <a:pt x="4708936" y="867668"/>
                  <a:pt x="4729321" y="874716"/>
                  <a:pt x="4749895" y="874716"/>
                </a:cubicBezTo>
                <a:cubicBezTo>
                  <a:pt x="4775424" y="874716"/>
                  <a:pt x="4800761" y="868620"/>
                  <a:pt x="4826480" y="866334"/>
                </a:cubicBezTo>
                <a:cubicBezTo>
                  <a:pt x="4846482" y="864430"/>
                  <a:pt x="4866867" y="865192"/>
                  <a:pt x="4886870" y="862906"/>
                </a:cubicBezTo>
                <a:cubicBezTo>
                  <a:pt x="4903254" y="861190"/>
                  <a:pt x="4919447" y="856810"/>
                  <a:pt x="4935639" y="853190"/>
                </a:cubicBezTo>
                <a:cubicBezTo>
                  <a:pt x="4941546" y="851856"/>
                  <a:pt x="4947452" y="846711"/>
                  <a:pt x="4952784" y="847473"/>
                </a:cubicBezTo>
                <a:cubicBezTo>
                  <a:pt x="5005745" y="855666"/>
                  <a:pt x="5043847" y="819089"/>
                  <a:pt x="5088617" y="802896"/>
                </a:cubicBezTo>
                <a:cubicBezTo>
                  <a:pt x="5135672" y="785749"/>
                  <a:pt x="5181204" y="759461"/>
                  <a:pt x="5233781" y="767271"/>
                </a:cubicBezTo>
                <a:cubicBezTo>
                  <a:pt x="5265596" y="772033"/>
                  <a:pt x="5296267" y="783083"/>
                  <a:pt x="5327893" y="789752"/>
                </a:cubicBezTo>
                <a:cubicBezTo>
                  <a:pt x="5339132" y="792038"/>
                  <a:pt x="5351705" y="791656"/>
                  <a:pt x="5362946" y="789370"/>
                </a:cubicBezTo>
                <a:cubicBezTo>
                  <a:pt x="5417240" y="778891"/>
                  <a:pt x="5470771" y="777367"/>
                  <a:pt x="5524115" y="794514"/>
                </a:cubicBezTo>
                <a:cubicBezTo>
                  <a:pt x="5533257" y="797372"/>
                  <a:pt x="5542974" y="800038"/>
                  <a:pt x="5552500" y="800038"/>
                </a:cubicBezTo>
                <a:cubicBezTo>
                  <a:pt x="5604697" y="800038"/>
                  <a:pt x="5655944" y="796038"/>
                  <a:pt x="5705857" y="777367"/>
                </a:cubicBezTo>
                <a:cubicBezTo>
                  <a:pt x="5722622" y="771080"/>
                  <a:pt x="5743006" y="775081"/>
                  <a:pt x="5761485" y="773557"/>
                </a:cubicBezTo>
                <a:cubicBezTo>
                  <a:pt x="5778629" y="772224"/>
                  <a:pt x="5796156" y="771653"/>
                  <a:pt x="5812731" y="767271"/>
                </a:cubicBezTo>
                <a:cubicBezTo>
                  <a:pt x="5836925" y="760795"/>
                  <a:pt x="5859404" y="760033"/>
                  <a:pt x="5884361" y="765747"/>
                </a:cubicBezTo>
                <a:cubicBezTo>
                  <a:pt x="5908174" y="771080"/>
                  <a:pt x="5933892" y="768415"/>
                  <a:pt x="5958660" y="768605"/>
                </a:cubicBezTo>
                <a:cubicBezTo>
                  <a:pt x="5986282" y="768795"/>
                  <a:pt x="6013906" y="768984"/>
                  <a:pt x="6041528" y="768033"/>
                </a:cubicBezTo>
                <a:cubicBezTo>
                  <a:pt x="6052579" y="767653"/>
                  <a:pt x="6065151" y="760033"/>
                  <a:pt x="6074297" y="763081"/>
                </a:cubicBezTo>
                <a:cubicBezTo>
                  <a:pt x="6103824" y="773366"/>
                  <a:pt x="6133353" y="760985"/>
                  <a:pt x="6162880" y="766509"/>
                </a:cubicBezTo>
                <a:cubicBezTo>
                  <a:pt x="6177360" y="769367"/>
                  <a:pt x="6193743" y="761557"/>
                  <a:pt x="6209364" y="760795"/>
                </a:cubicBezTo>
                <a:cubicBezTo>
                  <a:pt x="6234892" y="759461"/>
                  <a:pt x="6260419" y="760033"/>
                  <a:pt x="6285948" y="759651"/>
                </a:cubicBezTo>
                <a:cubicBezTo>
                  <a:pt x="6294330" y="759461"/>
                  <a:pt x="6302523" y="758699"/>
                  <a:pt x="6310905" y="758316"/>
                </a:cubicBezTo>
                <a:cubicBezTo>
                  <a:pt x="6318335" y="757936"/>
                  <a:pt x="6326145" y="756222"/>
                  <a:pt x="6333194" y="757554"/>
                </a:cubicBezTo>
                <a:cubicBezTo>
                  <a:pt x="6358723" y="762318"/>
                  <a:pt x="6383869" y="770129"/>
                  <a:pt x="6409586" y="773177"/>
                </a:cubicBezTo>
                <a:cubicBezTo>
                  <a:pt x="6431875" y="775843"/>
                  <a:pt x="6454928" y="772224"/>
                  <a:pt x="6477407" y="774129"/>
                </a:cubicBezTo>
                <a:cubicBezTo>
                  <a:pt x="6517032" y="777367"/>
                  <a:pt x="6556657" y="783083"/>
                  <a:pt x="6596283" y="786703"/>
                </a:cubicBezTo>
                <a:cubicBezTo>
                  <a:pt x="6604857" y="787465"/>
                  <a:pt x="6613809" y="782701"/>
                  <a:pt x="6622573" y="782321"/>
                </a:cubicBezTo>
                <a:cubicBezTo>
                  <a:pt x="6650006" y="781369"/>
                  <a:pt x="6677439" y="781177"/>
                  <a:pt x="6704872" y="780607"/>
                </a:cubicBezTo>
                <a:cubicBezTo>
                  <a:pt x="6720493" y="780415"/>
                  <a:pt x="6736305" y="780987"/>
                  <a:pt x="6751738" y="779273"/>
                </a:cubicBezTo>
                <a:cubicBezTo>
                  <a:pt x="6772120" y="776987"/>
                  <a:pt x="6790599" y="773557"/>
                  <a:pt x="6809650" y="788417"/>
                </a:cubicBezTo>
                <a:cubicBezTo>
                  <a:pt x="6816984" y="794180"/>
                  <a:pt x="6824819" y="797942"/>
                  <a:pt x="6832976" y="800428"/>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953748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035D7FC0-7317-814A-BB5F-4A9CF79EEFDC}"/>
              </a:ext>
            </a:extLst>
          </p:cNvPr>
          <p:cNvSpPr>
            <a:spLocks noGrp="1"/>
          </p:cNvSpPr>
          <p:nvPr>
            <p:ph type="title"/>
          </p:nvPr>
        </p:nvSpPr>
        <p:spPr>
          <a:xfrm>
            <a:off x="838200" y="669925"/>
            <a:ext cx="4508946" cy="1325563"/>
          </a:xfrm>
        </p:spPr>
        <p:txBody>
          <a:bodyPr anchor="b">
            <a:normAutofit/>
          </a:bodyPr>
          <a:lstStyle/>
          <a:p>
            <a:pPr algn="r"/>
            <a:r>
              <a:rPr lang="cs-CZ" sz="2100" dirty="0">
                <a:solidFill>
                  <a:schemeClr val="bg1"/>
                </a:solidFill>
                <a:latin typeface="Times New Roman" panose="02020603050405020304" pitchFamily="18" charset="0"/>
                <a:cs typeface="Times New Roman" panose="02020603050405020304" pitchFamily="18" charset="0"/>
              </a:rPr>
              <a:t>Pane </a:t>
            </a:r>
            <a:r>
              <a:rPr lang="cs-CZ" sz="2100" dirty="0" err="1">
                <a:solidFill>
                  <a:schemeClr val="bg1"/>
                </a:solidFill>
                <a:latin typeface="Times New Roman" panose="02020603050405020304" pitchFamily="18" charset="0"/>
                <a:cs typeface="Times New Roman" panose="02020603050405020304" pitchFamily="18" charset="0"/>
              </a:rPr>
              <a:t>Agambene</a:t>
            </a:r>
            <a:r>
              <a:rPr lang="cs-CZ" sz="2100" dirty="0">
                <a:solidFill>
                  <a:schemeClr val="bg1"/>
                </a:solidFill>
                <a:latin typeface="Times New Roman" panose="02020603050405020304" pitchFamily="18" charset="0"/>
                <a:cs typeface="Times New Roman" panose="02020603050405020304" pitchFamily="18" charset="0"/>
              </a:rPr>
              <a:t>, studoval jste práva, ale ve své filosofii usilujete především o to, abyste se od práva osvobodil. </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18782C5-EDF6-D34A-A838-BB681CE308FA}"/>
              </a:ext>
            </a:extLst>
          </p:cNvPr>
          <p:cNvSpPr>
            <a:spLocks noGrp="1"/>
          </p:cNvSpPr>
          <p:nvPr>
            <p:ph idx="1"/>
          </p:nvPr>
        </p:nvSpPr>
        <p:spPr>
          <a:xfrm>
            <a:off x="1392667" y="2398957"/>
            <a:ext cx="9406666" cy="3526144"/>
          </a:xfrm>
        </p:spPr>
        <p:txBody>
          <a:bodyPr>
            <a:normAutofit/>
          </a:bodyPr>
          <a:lstStyle/>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Když jsem dokončil střední, měl jsem jedinou touhu – psát. Co to ale znamená? Psát. Co psát? </a:t>
            </a:r>
            <a:r>
              <a:rPr lang="cs-CZ" sz="2000" b="1" dirty="0">
                <a:solidFill>
                  <a:schemeClr val="bg1"/>
                </a:solidFill>
                <a:latin typeface="Times New Roman" panose="02020603050405020304" pitchFamily="18" charset="0"/>
                <a:cs typeface="Times New Roman" panose="02020603050405020304" pitchFamily="18" charset="0"/>
              </a:rPr>
              <a:t>Chtít psát podle mě znamená touhu najít ve svém životě možnosti.</a:t>
            </a:r>
            <a:r>
              <a:rPr lang="cs-CZ" sz="2000" dirty="0">
                <a:solidFill>
                  <a:schemeClr val="bg1"/>
                </a:solidFill>
                <a:latin typeface="Times New Roman" panose="02020603050405020304" pitchFamily="18" charset="0"/>
                <a:cs typeface="Times New Roman" panose="02020603050405020304" pitchFamily="18" charset="0"/>
              </a:rPr>
              <a:t> Co jsem chtěl, nebylo psát, ale být schopen psaní. Je to nevědomé filosofické gesto: </a:t>
            </a:r>
            <a:r>
              <a:rPr lang="cs-CZ" sz="2000" b="1" dirty="0">
                <a:solidFill>
                  <a:schemeClr val="bg1"/>
                </a:solidFill>
                <a:latin typeface="Times New Roman" panose="02020603050405020304" pitchFamily="18" charset="0"/>
                <a:cs typeface="Times New Roman" panose="02020603050405020304" pitchFamily="18" charset="0"/>
              </a:rPr>
              <a:t>hledat možnosti ve svém životě, což je vlastně docela dobrá definice filosofie vůbec.</a:t>
            </a:r>
            <a:r>
              <a:rPr lang="cs-CZ" sz="2000" dirty="0">
                <a:solidFill>
                  <a:schemeClr val="bg1"/>
                </a:solidFill>
                <a:latin typeface="Times New Roman" panose="02020603050405020304" pitchFamily="18" charset="0"/>
                <a:cs typeface="Times New Roman" panose="02020603050405020304" pitchFamily="18" charset="0"/>
              </a:rPr>
              <a:t> Je pravda, že původně jsem ale studoval právo. Přece jsem nemohl jen tak přistoupit k možnosti, aniž bych prošel </a:t>
            </a:r>
            <a:r>
              <a:rPr lang="cs-CZ" sz="2000" b="1" dirty="0">
                <a:solidFill>
                  <a:schemeClr val="bg1"/>
                </a:solidFill>
                <a:latin typeface="Times New Roman" panose="02020603050405020304" pitchFamily="18" charset="0"/>
                <a:cs typeface="Times New Roman" panose="02020603050405020304" pitchFamily="18" charset="0"/>
              </a:rPr>
              <a:t>testem nutnosti</a:t>
            </a:r>
            <a:r>
              <a:rPr lang="cs-CZ" sz="2000" dirty="0">
                <a:solidFill>
                  <a:schemeClr val="bg1"/>
                </a:solidFill>
                <a:latin typeface="Times New Roman" panose="02020603050405020304" pitchFamily="18" charset="0"/>
                <a:cs typeface="Times New Roman" panose="02020603050405020304" pitchFamily="18" charset="0"/>
              </a:rPr>
              <a:t>.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Moc se dnes zřekla politických pojmů ve prospěch pojmů právních. Právní sféra nikdy nepřestane růst: zákony se píšou úplně na vše, v oblastech, které by dříve byly nemyslitelné. Tento nárůst </a:t>
            </a:r>
            <a:r>
              <a:rPr lang="cs-CZ" sz="2000" dirty="0" err="1">
                <a:solidFill>
                  <a:schemeClr val="bg1"/>
                </a:solidFill>
                <a:latin typeface="Times New Roman" panose="02020603050405020304" pitchFamily="18" charset="0"/>
                <a:cs typeface="Times New Roman" panose="02020603050405020304" pitchFamily="18" charset="0"/>
              </a:rPr>
              <a:t>zprávnění</a:t>
            </a:r>
            <a:r>
              <a:rPr lang="cs-CZ" sz="2000" dirty="0">
                <a:solidFill>
                  <a:schemeClr val="bg1"/>
                </a:solidFill>
                <a:latin typeface="Times New Roman" panose="02020603050405020304" pitchFamily="18" charset="0"/>
                <a:cs typeface="Times New Roman" panose="02020603050405020304" pitchFamily="18" charset="0"/>
              </a:rPr>
              <a:t> je nebezpečný: v našich demokratických společnostech už neexistuje nic, co by nebylo regulované. … Oblast svobody se bezustání zmenšuje, měla by se však rozšiřovat.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3206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035D7FC0-7317-814A-BB5F-4A9CF79EEFDC}"/>
              </a:ext>
            </a:extLst>
          </p:cNvPr>
          <p:cNvSpPr>
            <a:spLocks noGrp="1"/>
          </p:cNvSpPr>
          <p:nvPr>
            <p:ph type="title"/>
          </p:nvPr>
        </p:nvSpPr>
        <p:spPr>
          <a:xfrm>
            <a:off x="838200" y="669925"/>
            <a:ext cx="4508946" cy="1325563"/>
          </a:xfrm>
        </p:spPr>
        <p:txBody>
          <a:bodyPr anchor="b">
            <a:normAutofit/>
          </a:bodyPr>
          <a:lstStyle/>
          <a:p>
            <a:pPr algn="r"/>
            <a:r>
              <a:rPr lang="cs-CZ" sz="2100" dirty="0">
                <a:solidFill>
                  <a:schemeClr val="bg1"/>
                </a:solidFill>
                <a:latin typeface="Times New Roman" panose="02020603050405020304" pitchFamily="18" charset="0"/>
                <a:cs typeface="Times New Roman" panose="02020603050405020304" pitchFamily="18" charset="0"/>
              </a:rPr>
              <a:t>Pane </a:t>
            </a:r>
            <a:r>
              <a:rPr lang="cs-CZ" sz="2100" dirty="0" err="1">
                <a:solidFill>
                  <a:schemeClr val="bg1"/>
                </a:solidFill>
                <a:latin typeface="Times New Roman" panose="02020603050405020304" pitchFamily="18" charset="0"/>
                <a:cs typeface="Times New Roman" panose="02020603050405020304" pitchFamily="18" charset="0"/>
              </a:rPr>
              <a:t>Agambene</a:t>
            </a:r>
            <a:r>
              <a:rPr lang="cs-CZ" sz="2100" dirty="0">
                <a:solidFill>
                  <a:schemeClr val="bg1"/>
                </a:solidFill>
                <a:latin typeface="Times New Roman" panose="02020603050405020304" pitchFamily="18" charset="0"/>
                <a:cs typeface="Times New Roman" panose="02020603050405020304" pitchFamily="18" charset="0"/>
              </a:rPr>
              <a:t>, studoval jste práva, ale ve své filosofii usilujete především o to, abyste se od práva osvobodil. </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F18782C5-EDF6-D34A-A838-BB681CE308FA}"/>
              </a:ext>
            </a:extLst>
          </p:cNvPr>
          <p:cNvSpPr>
            <a:spLocks noGrp="1"/>
          </p:cNvSpPr>
          <p:nvPr>
            <p:ph idx="1"/>
          </p:nvPr>
        </p:nvSpPr>
        <p:spPr>
          <a:xfrm>
            <a:off x="1392667" y="2398957"/>
            <a:ext cx="9406666" cy="3526144"/>
          </a:xfrm>
        </p:spPr>
        <p:txBody>
          <a:bodyPr>
            <a:normAutofit/>
          </a:bodyPr>
          <a:lstStyle/>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Když jsem dokončil střední, měl jsem jedinou touhu – psát. Co to ale znamená? Psát. Co psát? </a:t>
            </a:r>
            <a:r>
              <a:rPr lang="cs-CZ" sz="2000" b="1" dirty="0">
                <a:solidFill>
                  <a:schemeClr val="bg1"/>
                </a:solidFill>
                <a:latin typeface="Times New Roman" panose="02020603050405020304" pitchFamily="18" charset="0"/>
                <a:cs typeface="Times New Roman" panose="02020603050405020304" pitchFamily="18" charset="0"/>
              </a:rPr>
              <a:t>Chtít psát podle mě znamená touhu najít ve svém životě možnosti.</a:t>
            </a:r>
            <a:r>
              <a:rPr lang="cs-CZ" sz="2000" dirty="0">
                <a:solidFill>
                  <a:schemeClr val="bg1"/>
                </a:solidFill>
                <a:latin typeface="Times New Roman" panose="02020603050405020304" pitchFamily="18" charset="0"/>
                <a:cs typeface="Times New Roman" panose="02020603050405020304" pitchFamily="18" charset="0"/>
              </a:rPr>
              <a:t> Co jsem chtěl, nebylo psát, ale být schopen psaní. Je to nevědomé filosofické gesto: </a:t>
            </a:r>
            <a:r>
              <a:rPr lang="cs-CZ" sz="2000" b="1" dirty="0">
                <a:solidFill>
                  <a:schemeClr val="bg1"/>
                </a:solidFill>
                <a:latin typeface="Times New Roman" panose="02020603050405020304" pitchFamily="18" charset="0"/>
                <a:cs typeface="Times New Roman" panose="02020603050405020304" pitchFamily="18" charset="0"/>
              </a:rPr>
              <a:t>hledat možnosti ve svém životě, což je vlastně docela dobrá definice filosofie vůbec.</a:t>
            </a:r>
            <a:r>
              <a:rPr lang="cs-CZ" sz="2000" dirty="0">
                <a:solidFill>
                  <a:schemeClr val="bg1"/>
                </a:solidFill>
                <a:latin typeface="Times New Roman" panose="02020603050405020304" pitchFamily="18" charset="0"/>
                <a:cs typeface="Times New Roman" panose="02020603050405020304" pitchFamily="18" charset="0"/>
              </a:rPr>
              <a:t> Je pravda, že původně jsem ale studoval právo. Přece jsem nemohl jen tak přistoupit k možnosti, aniž bych prošel </a:t>
            </a:r>
            <a:r>
              <a:rPr lang="cs-CZ" sz="2000" b="1" dirty="0">
                <a:solidFill>
                  <a:schemeClr val="bg1"/>
                </a:solidFill>
                <a:latin typeface="Times New Roman" panose="02020603050405020304" pitchFamily="18" charset="0"/>
                <a:cs typeface="Times New Roman" panose="02020603050405020304" pitchFamily="18" charset="0"/>
              </a:rPr>
              <a:t>testem nutnosti</a:t>
            </a:r>
            <a:r>
              <a:rPr lang="cs-CZ" sz="2000" dirty="0">
                <a:solidFill>
                  <a:schemeClr val="bg1"/>
                </a:solidFill>
                <a:latin typeface="Times New Roman" panose="02020603050405020304" pitchFamily="18" charset="0"/>
                <a:cs typeface="Times New Roman" panose="02020603050405020304" pitchFamily="18" charset="0"/>
              </a:rPr>
              <a:t>.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Moc se dnes zřekla politických pojmů ve prospěch pojmů právních. Právní sféra nikdy nepřestane růst: zákony se píšou úplně na vše, v oblastech, které by dříve byly nemyslitelné. Tento nárůst </a:t>
            </a:r>
            <a:r>
              <a:rPr lang="cs-CZ" sz="2000" dirty="0" err="1">
                <a:solidFill>
                  <a:schemeClr val="bg1"/>
                </a:solidFill>
                <a:latin typeface="Times New Roman" panose="02020603050405020304" pitchFamily="18" charset="0"/>
                <a:cs typeface="Times New Roman" panose="02020603050405020304" pitchFamily="18" charset="0"/>
              </a:rPr>
              <a:t>zprávnění</a:t>
            </a:r>
            <a:r>
              <a:rPr lang="cs-CZ" sz="2000" dirty="0">
                <a:solidFill>
                  <a:schemeClr val="bg1"/>
                </a:solidFill>
                <a:latin typeface="Times New Roman" panose="02020603050405020304" pitchFamily="18" charset="0"/>
                <a:cs typeface="Times New Roman" panose="02020603050405020304" pitchFamily="18" charset="0"/>
              </a:rPr>
              <a:t> je nebezpečný: v našich demokratických společnostech už neexistuje nic, co by nebylo regulované. … Oblast svobody se bezustání zmenšuje, měla by se však rozšiřovat.</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9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D072181-A2C7-0747-B808-93A7FFDC1BC5}"/>
              </a:ext>
            </a:extLst>
          </p:cNvPr>
          <p:cNvSpPr>
            <a:spLocks noGrp="1"/>
          </p:cNvSpPr>
          <p:nvPr>
            <p:ph type="title"/>
          </p:nvPr>
        </p:nvSpPr>
        <p:spPr>
          <a:xfrm>
            <a:off x="838200" y="669925"/>
            <a:ext cx="4508946" cy="1325563"/>
          </a:xfrm>
        </p:spPr>
        <p:txBody>
          <a:bodyPr anchor="b">
            <a:normAutofit/>
          </a:bodyPr>
          <a:lstStyle/>
          <a:p>
            <a:pPr algn="r"/>
            <a:r>
              <a:rPr lang="cs-CZ" dirty="0">
                <a:solidFill>
                  <a:schemeClr val="bg1"/>
                </a:solidFill>
              </a:rPr>
              <a:t>Existence bez efektu?</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7FDF66F8-5B8B-D140-9D90-001EA86D7507}"/>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„Již si ani neumíme představit existenci bez efektu. </a:t>
            </a:r>
            <a:r>
              <a:rPr lang="cs-CZ" sz="2000" b="1" dirty="0">
                <a:solidFill>
                  <a:schemeClr val="bg1"/>
                </a:solidFill>
                <a:latin typeface="Times New Roman" panose="02020603050405020304" pitchFamily="18" charset="0"/>
                <a:cs typeface="Times New Roman" panose="02020603050405020304" pitchFamily="18" charset="0"/>
              </a:rPr>
              <a:t>To, co není efektivní, co se nedá zpracovat, čemu se nedá vládnout – podle nás postrádá skutečnost</a:t>
            </a:r>
            <a:r>
              <a:rPr lang="cs-CZ" sz="2000" dirty="0">
                <a:solidFill>
                  <a:schemeClr val="bg1"/>
                </a:solidFill>
                <a:latin typeface="Times New Roman" panose="02020603050405020304" pitchFamily="18" charset="0"/>
                <a:cs typeface="Times New Roman" panose="02020603050405020304" pitchFamily="18" charset="0"/>
              </a:rPr>
              <a:t>. Dalším úkolem filosofie bude myslet takovou politiku a takovou etiku, které by byly osvobozené od pojmů povinnosti a efektivity.“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a:t>
            </a:r>
            <a:r>
              <a:rPr lang="cs-CZ" sz="2000" dirty="0" err="1">
                <a:solidFill>
                  <a:schemeClr val="bg1"/>
                </a:solidFill>
                <a:latin typeface="Times New Roman" panose="02020603050405020304" pitchFamily="18" charset="0"/>
                <a:cs typeface="Times New Roman" panose="02020603050405020304" pitchFamily="18" charset="0"/>
              </a:rPr>
              <a:t>Thought</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Is</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the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Courage</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of</a:t>
            </a:r>
            <a:r>
              <a:rPr lang="cs-CZ" sz="2000" dirty="0">
                <a:solidFill>
                  <a:schemeClr val="bg1"/>
                </a:solidFill>
                <a:latin typeface="Times New Roman" panose="02020603050405020304" pitchFamily="18" charset="0"/>
                <a:cs typeface="Times New Roman" panose="02020603050405020304" pitchFamily="18" charset="0"/>
              </a:rPr>
              <a:t> </a:t>
            </a:r>
            <a:r>
              <a:rPr lang="cs-CZ" sz="2000" dirty="0" err="1">
                <a:solidFill>
                  <a:schemeClr val="bg1"/>
                </a:solidFill>
                <a:latin typeface="Times New Roman" panose="02020603050405020304" pitchFamily="18" charset="0"/>
                <a:cs typeface="Times New Roman" panose="02020603050405020304" pitchFamily="18" charset="0"/>
              </a:rPr>
              <a:t>Hopelessness</a:t>
            </a:r>
            <a:r>
              <a:rPr lang="cs-CZ" sz="2000" dirty="0">
                <a:solidFill>
                  <a:schemeClr val="bg1"/>
                </a:solidFill>
                <a:latin typeface="Times New Roman" panose="02020603050405020304" pitchFamily="18" charset="0"/>
                <a:cs typeface="Times New Roman" panose="02020603050405020304" pitchFamily="18" charset="0"/>
              </a:rPr>
              <a:t>“</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https://</a:t>
            </a:r>
            <a:r>
              <a:rPr lang="cs-CZ" sz="2000" dirty="0" err="1">
                <a:solidFill>
                  <a:schemeClr val="bg1"/>
                </a:solidFill>
                <a:latin typeface="Times New Roman" panose="02020603050405020304" pitchFamily="18" charset="0"/>
                <a:cs typeface="Times New Roman" panose="02020603050405020304" pitchFamily="18" charset="0"/>
              </a:rPr>
              <a:t>www.versobooks.com</a:t>
            </a:r>
            <a:r>
              <a:rPr lang="cs-CZ" sz="2000" dirty="0">
                <a:solidFill>
                  <a:schemeClr val="bg1"/>
                </a:solidFill>
                <a:latin typeface="Times New Roman" panose="02020603050405020304" pitchFamily="18" charset="0"/>
                <a:cs typeface="Times New Roman" panose="02020603050405020304" pitchFamily="18" charset="0"/>
              </a:rPr>
              <a:t>/</a:t>
            </a:r>
            <a:r>
              <a:rPr lang="cs-CZ" sz="2000" dirty="0" err="1">
                <a:solidFill>
                  <a:schemeClr val="bg1"/>
                </a:solidFill>
                <a:latin typeface="Times New Roman" panose="02020603050405020304" pitchFamily="18" charset="0"/>
                <a:cs typeface="Times New Roman" panose="02020603050405020304" pitchFamily="18" charset="0"/>
              </a:rPr>
              <a:t>blogs</a:t>
            </a:r>
            <a:r>
              <a:rPr lang="cs-CZ" sz="2000" dirty="0">
                <a:solidFill>
                  <a:schemeClr val="bg1"/>
                </a:solidFill>
                <a:latin typeface="Times New Roman" panose="02020603050405020304" pitchFamily="18" charset="0"/>
                <a:cs typeface="Times New Roman" panose="02020603050405020304" pitchFamily="18" charset="0"/>
              </a:rPr>
              <a:t>/1612-thought-is-the-courage-of-hopelessness-an-interview-with-philosopher-giorgio-agamben</a:t>
            </a:r>
          </a:p>
          <a:p>
            <a:pPr marL="0" indent="0">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3996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35ECA862-F339-3841-B1F6-7F5A3ABF2FA2}"/>
              </a:ext>
            </a:extLst>
          </p:cNvPr>
          <p:cNvSpPr>
            <a:spLocks noGrp="1"/>
          </p:cNvSpPr>
          <p:nvPr>
            <p:ph type="title"/>
          </p:nvPr>
        </p:nvSpPr>
        <p:spPr>
          <a:xfrm>
            <a:off x="838200" y="669925"/>
            <a:ext cx="4508946" cy="1325563"/>
          </a:xfrm>
        </p:spPr>
        <p:txBody>
          <a:bodyPr anchor="b">
            <a:normAutofit/>
          </a:bodyPr>
          <a:lstStyle/>
          <a:p>
            <a:pPr algn="r"/>
            <a:r>
              <a:rPr lang="cs-CZ" i="1" dirty="0" err="1">
                <a:solidFill>
                  <a:schemeClr val="bg1"/>
                </a:solidFill>
                <a:latin typeface="Times New Roman" panose="02020603050405020304" pitchFamily="18" charset="0"/>
                <a:cs typeface="Times New Roman" panose="02020603050405020304" pitchFamily="18" charset="0"/>
              </a:rPr>
              <a:t>Inoperosita</a:t>
            </a:r>
            <a:endParaRPr lang="cs-CZ" i="1" dirty="0">
              <a:solidFill>
                <a:schemeClr val="bg1"/>
              </a:solidFill>
              <a:latin typeface="Times New Roman" panose="02020603050405020304" pitchFamily="18" charset="0"/>
              <a:cs typeface="Times New Roman" panose="02020603050405020304" pitchFamily="18"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A0F97D0-67B1-5D45-AD44-04E3CEAF8BE0}"/>
              </a:ext>
            </a:extLst>
          </p:cNvPr>
          <p:cNvSpPr>
            <a:spLocks noGrp="1"/>
          </p:cNvSpPr>
          <p:nvPr>
            <p:ph idx="1"/>
          </p:nvPr>
        </p:nvSpPr>
        <p:spPr>
          <a:xfrm>
            <a:off x="1392667" y="2398957"/>
            <a:ext cx="9406666" cy="3526144"/>
          </a:xfrm>
        </p:spPr>
        <p:txBody>
          <a:bodyPr>
            <a:normAutofit fontScale="85000" lnSpcReduction="20000"/>
          </a:bodyPr>
          <a:lstStyle/>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Pojem související s řeckým </a:t>
            </a:r>
            <a:r>
              <a:rPr lang="cs-CZ" sz="2000" b="1" dirty="0" err="1">
                <a:solidFill>
                  <a:schemeClr val="bg1"/>
                </a:solidFill>
                <a:latin typeface="Times New Roman" panose="02020603050405020304" pitchFamily="18" charset="0"/>
                <a:cs typeface="Times New Roman" panose="02020603050405020304" pitchFamily="18" charset="0"/>
              </a:rPr>
              <a:t>argos</a:t>
            </a:r>
            <a:r>
              <a:rPr lang="cs-CZ" sz="2000" b="1" dirty="0">
                <a:solidFill>
                  <a:schemeClr val="bg1"/>
                </a:solidFill>
                <a:latin typeface="Times New Roman" panose="02020603050405020304" pitchFamily="18" charset="0"/>
                <a:cs typeface="Times New Roman" panose="02020603050405020304" pitchFamily="18" charset="0"/>
              </a:rPr>
              <a:t> (líný)</a:t>
            </a:r>
            <a:r>
              <a:rPr lang="cs-CZ" sz="2000" dirty="0">
                <a:solidFill>
                  <a:schemeClr val="bg1"/>
                </a:solidFill>
                <a:latin typeface="Times New Roman" panose="02020603050405020304" pitchFamily="18" charset="0"/>
                <a:cs typeface="Times New Roman" panose="02020603050405020304" pitchFamily="18" charset="0"/>
              </a:rPr>
              <a:t>, znamená</a:t>
            </a:r>
            <a:r>
              <a:rPr lang="cs-CZ" sz="2000" b="1" dirty="0">
                <a:solidFill>
                  <a:schemeClr val="bg1"/>
                </a:solidFill>
                <a:latin typeface="Times New Roman" panose="02020603050405020304" pitchFamily="18" charset="0"/>
                <a:cs typeface="Times New Roman" panose="02020603050405020304" pitchFamily="18" charset="0"/>
              </a:rPr>
              <a:t> </a:t>
            </a:r>
            <a:r>
              <a:rPr lang="cs-CZ" sz="2000" dirty="0">
                <a:solidFill>
                  <a:schemeClr val="bg1"/>
                </a:solidFill>
                <a:latin typeface="Times New Roman" panose="02020603050405020304" pitchFamily="18" charset="0"/>
                <a:cs typeface="Times New Roman" panose="02020603050405020304" pitchFamily="18" charset="0"/>
              </a:rPr>
              <a:t>„neoperovat“.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Tento pojem považuje za </a:t>
            </a:r>
            <a:r>
              <a:rPr lang="cs-CZ" sz="2000" b="1" dirty="0">
                <a:solidFill>
                  <a:schemeClr val="bg1"/>
                </a:solidFill>
                <a:latin typeface="Times New Roman" panose="02020603050405020304" pitchFamily="18" charset="0"/>
                <a:cs typeface="Times New Roman" panose="02020603050405020304" pitchFamily="18" charset="0"/>
              </a:rPr>
              <a:t>paradigma nadcházející politiky</a:t>
            </a:r>
            <a:r>
              <a:rPr lang="cs-CZ" sz="2000" dirty="0">
                <a:solidFill>
                  <a:schemeClr val="bg1"/>
                </a:solidFill>
                <a:latin typeface="Times New Roman" panose="02020603050405020304" pitchFamily="18" charset="0"/>
                <a:cs typeface="Times New Roman" panose="02020603050405020304" pitchFamily="18" charset="0"/>
              </a:rPr>
              <a:t>.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Ale jak může schopnost „</a:t>
            </a:r>
            <a:r>
              <a:rPr lang="cs-CZ" sz="2000" dirty="0" err="1">
                <a:solidFill>
                  <a:schemeClr val="bg1"/>
                </a:solidFill>
                <a:latin typeface="Times New Roman" panose="02020603050405020304" pitchFamily="18" charset="0"/>
                <a:cs typeface="Times New Roman" panose="02020603050405020304" pitchFamily="18" charset="0"/>
              </a:rPr>
              <a:t>inerce</a:t>
            </a:r>
            <a:r>
              <a:rPr lang="cs-CZ" sz="2000" dirty="0">
                <a:solidFill>
                  <a:schemeClr val="bg1"/>
                </a:solidFill>
                <a:latin typeface="Times New Roman" panose="02020603050405020304" pitchFamily="18" charset="0"/>
                <a:cs typeface="Times New Roman" panose="02020603050405020304" pitchFamily="18" charset="0"/>
              </a:rPr>
              <a:t>“ zakládat politiku?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V první řadě jde o odmítnutí utilitarismu moderní společnosti, o zahájení protitlaku vůči snaze zapojit každého do vidění světa, v němž platí jen práce, prospěšnost a užitečnost.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A nakonec: právě „neoperativnost“ zakládá politiku – kdyby měl člověk jasně určený úkol, tak jak jej mají zvířata předepsaný svým instinktem, neexistovala by politika, ale neexistovala by ani etika a přirozeně by neexistovala ani filosofie.</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Sláva zmrtvýchvstalého těla je pro Agambena náboženský symbol toho, co označuje jako </a:t>
            </a:r>
            <a:r>
              <a:rPr lang="cs-CZ" sz="2000" dirty="0" err="1">
                <a:solidFill>
                  <a:schemeClr val="bg1"/>
                </a:solidFill>
                <a:latin typeface="Times New Roman" panose="02020603050405020304" pitchFamily="18" charset="0"/>
                <a:cs typeface="Times New Roman" panose="02020603050405020304" pitchFamily="18" charset="0"/>
              </a:rPr>
              <a:t>inoperosita</a:t>
            </a:r>
            <a:r>
              <a:rPr lang="cs-CZ" sz="2000" dirty="0">
                <a:solidFill>
                  <a:schemeClr val="bg1"/>
                </a:solidFill>
                <a:latin typeface="Times New Roman" panose="02020603050405020304" pitchFamily="18" charset="0"/>
                <a:cs typeface="Times New Roman" panose="02020603050405020304" pitchFamily="18" charset="0"/>
              </a:rPr>
              <a:t> – je to solidarita s nečinností, Bůh je zde zcela vydělen z profánního užití a otevírá možnost nového typu komunikace i užívání těla. Podobně představuje svatost určitou formu nečinnosti. </a:t>
            </a:r>
          </a:p>
          <a:p>
            <a:pPr marL="0" indent="0" algn="just">
              <a:buNone/>
            </a:pPr>
            <a:r>
              <a:rPr lang="cs-CZ" sz="2000" dirty="0">
                <a:solidFill>
                  <a:schemeClr val="bg1"/>
                </a:solidFill>
                <a:latin typeface="Times New Roman" panose="02020603050405020304" pitchFamily="18" charset="0"/>
                <a:cs typeface="Times New Roman" panose="02020603050405020304" pitchFamily="18" charset="0"/>
              </a:rPr>
              <a:t>Nečinnost je vlastně samou podstatou Boha – neděle je svátek božího odpočinku, jeho hlavní aktivity. Podobně my nemáme napodobovat prací boží schopnost tvoření, ale oslavovat určitou formou „de-kreace“ skutečnosti. </a:t>
            </a:r>
          </a:p>
          <a:p>
            <a:pPr marL="0" indent="0" algn="just">
              <a:buNone/>
            </a:pPr>
            <a:endParaRPr lang="cs-CZ" sz="200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011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75EDAD2-F652-EF45-BD1E-D5F91256A2BC}"/>
              </a:ext>
            </a:extLst>
          </p:cNvPr>
          <p:cNvSpPr>
            <a:spLocks noGrp="1"/>
          </p:cNvSpPr>
          <p:nvPr>
            <p:ph type="title"/>
          </p:nvPr>
        </p:nvSpPr>
        <p:spPr>
          <a:xfrm>
            <a:off x="838200" y="669925"/>
            <a:ext cx="4508946" cy="1325563"/>
          </a:xfrm>
        </p:spPr>
        <p:txBody>
          <a:bodyPr anchor="b">
            <a:normAutofit/>
          </a:bodyPr>
          <a:lstStyle/>
          <a:p>
            <a:pPr algn="r"/>
            <a:r>
              <a:rPr lang="cs-CZ" sz="4100">
                <a:solidFill>
                  <a:schemeClr val="bg1"/>
                </a:solidFill>
                <a:latin typeface="Times New Roman" panose="02020603050405020304" pitchFamily="18" charset="0"/>
                <a:cs typeface="Times New Roman" panose="02020603050405020304" pitchFamily="18" charset="0"/>
              </a:rPr>
              <a:t>Ložnice, v níž sami sebe odsuzujeme</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BFE900E2-4D15-5D4A-889A-5784C7F5C206}"/>
              </a:ext>
            </a:extLst>
          </p:cNvPr>
          <p:cNvSpPr>
            <a:spLocks noGrp="1"/>
          </p:cNvSpPr>
          <p:nvPr>
            <p:ph idx="1"/>
          </p:nvPr>
        </p:nvSpPr>
        <p:spPr>
          <a:xfrm>
            <a:off x="1392667" y="2398957"/>
            <a:ext cx="9406666" cy="3526144"/>
          </a:xfrm>
        </p:spPr>
        <p:txBody>
          <a:bodyPr>
            <a:normAutofit/>
          </a:body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Moderna proměnila celý život v jeden velký tribunál, což je podle Agambena obraz de facto apokalypsy – zvláštního, výjimečného stavu, který trvá neustále.</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Základním textem moderny je kritika, vlastně tři kritiky: Kritika čistého rozumu, Kritika praktického rozumu a Kritika soudnosti.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Ale: celé je to ještě zajímavější. Vlastně to není tak, že by nás soudili a kritizovali druzí, soudíme a odsuzujeme se my sami.</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Základní román moderny napsal Franz Kafka v jeho románu </a:t>
            </a:r>
            <a:r>
              <a:rPr lang="cs-CZ" sz="1400" i="1" dirty="0">
                <a:solidFill>
                  <a:schemeClr val="bg1"/>
                </a:solidFill>
                <a:latin typeface="Times New Roman" panose="02020603050405020304" pitchFamily="18" charset="0"/>
                <a:cs typeface="Times New Roman" panose="02020603050405020304" pitchFamily="18" charset="0"/>
              </a:rPr>
              <a:t>Proces</a:t>
            </a:r>
            <a:r>
              <a:rPr lang="cs-CZ" sz="1400" dirty="0">
                <a:solidFill>
                  <a:schemeClr val="bg1"/>
                </a:solidFill>
                <a:latin typeface="Times New Roman" panose="02020603050405020304" pitchFamily="18" charset="0"/>
                <a:cs typeface="Times New Roman" panose="02020603050405020304" pitchFamily="18" charset="0"/>
              </a:rPr>
              <a:t>, v němž se pan </a:t>
            </a:r>
            <a:r>
              <a:rPr lang="cs-CZ" sz="1400" dirty="0">
                <a:solidFill>
                  <a:schemeClr val="bg1"/>
                </a:solidFill>
                <a:highlight>
                  <a:srgbClr val="FF00FF"/>
                </a:highlight>
                <a:latin typeface="Times New Roman" panose="02020603050405020304" pitchFamily="18" charset="0"/>
                <a:cs typeface="Times New Roman" panose="02020603050405020304" pitchFamily="18" charset="0"/>
              </a:rPr>
              <a:t>K</a:t>
            </a:r>
            <a:r>
              <a:rPr lang="cs-CZ" sz="1400" dirty="0">
                <a:solidFill>
                  <a:schemeClr val="bg1"/>
                </a:solidFill>
                <a:latin typeface="Times New Roman" panose="02020603050405020304" pitchFamily="18" charset="0"/>
                <a:cs typeface="Times New Roman" panose="02020603050405020304" pitchFamily="18" charset="0"/>
              </a:rPr>
              <a:t> vlastně nakonec obviní sám. Zajímavé také je, že nejde k soudu, že soud zasedá v místnosti hned vedle ložnice.</a:t>
            </a: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Existence je procesem</a:t>
            </a:r>
            <a:r>
              <a:rPr lang="cs-CZ" sz="1400" dirty="0">
                <a:solidFill>
                  <a:schemeClr val="bg1"/>
                </a:solidFill>
                <a:latin typeface="Times New Roman" panose="02020603050405020304" pitchFamily="18" charset="0"/>
                <a:cs typeface="Times New Roman" panose="02020603050405020304" pitchFamily="18" charset="0"/>
              </a:rPr>
              <a:t>, soudním procesem.</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Proč tomu tak je? Chceme patřit pod zákon, chceme být „normální“, ale pod zákon patříme jen tehdy, když jej můžeme na nějakou chybu aplikovat, navíc víme, že ti, kteří jsou nevinní, jsou nejpodezřelejší. Sami sebe tak konstituujeme tváří v tvář zákonu skrze nějakou vadu, pochybení, nedostatečnost, kterou vyneseme na světlo, abychom byli přijati pod zákon. </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Identita je tak formou </a:t>
            </a:r>
            <a:r>
              <a:rPr lang="cs-CZ" sz="1400" dirty="0" err="1">
                <a:solidFill>
                  <a:schemeClr val="bg1"/>
                </a:solidFill>
                <a:highlight>
                  <a:srgbClr val="FF00FF"/>
                </a:highlight>
                <a:latin typeface="Times New Roman" panose="02020603050405020304" pitchFamily="18" charset="0"/>
                <a:cs typeface="Times New Roman" panose="02020603050405020304" pitchFamily="18" charset="0"/>
              </a:rPr>
              <a:t>calumnia</a:t>
            </a:r>
            <a:r>
              <a:rPr lang="cs-CZ" sz="1400" dirty="0">
                <a:solidFill>
                  <a:schemeClr val="bg1"/>
                </a:solidFill>
                <a:latin typeface="Times New Roman" panose="02020603050405020304" pitchFamily="18" charset="0"/>
                <a:cs typeface="Times New Roman" panose="02020603050405020304" pitchFamily="18" charset="0"/>
              </a:rPr>
              <a:t> – </a:t>
            </a:r>
            <a:r>
              <a:rPr lang="cs-CZ" sz="1400" dirty="0" err="1">
                <a:solidFill>
                  <a:schemeClr val="bg1"/>
                </a:solidFill>
                <a:latin typeface="Times New Roman" panose="02020603050405020304" pitchFamily="18" charset="0"/>
                <a:cs typeface="Times New Roman" panose="02020603050405020304" pitchFamily="18" charset="0"/>
              </a:rPr>
              <a:t>sebeobžalování</a:t>
            </a:r>
            <a:r>
              <a:rPr lang="cs-CZ" sz="1400" dirty="0">
                <a:solidFill>
                  <a:schemeClr val="bg1"/>
                </a:solidFill>
                <a:latin typeface="Times New Roman" panose="02020603050405020304" pitchFamily="18" charset="0"/>
                <a:cs typeface="Times New Roman" panose="02020603050405020304" pitchFamily="18" charset="0"/>
              </a:rPr>
              <a:t>.</a:t>
            </a:r>
          </a:p>
          <a:p>
            <a:pPr marL="0" indent="0">
              <a:buNone/>
            </a:pPr>
            <a:r>
              <a:rPr lang="cs-CZ" sz="1400" dirty="0">
                <a:solidFill>
                  <a:schemeClr val="bg1"/>
                </a:solidFill>
                <a:latin typeface="Times New Roman" panose="02020603050405020304" pitchFamily="18" charset="0"/>
                <a:cs typeface="Times New Roman" panose="02020603050405020304" pitchFamily="18" charset="0"/>
              </a:rPr>
              <a:t>Ale tím pádem je zde i obrovská naděje: vina neexistuje. „Kafkův svět není tragický, ale komický.“ </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4989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3206F2C-2322-BC4C-B082-F48F0B3E80B1}"/>
              </a:ext>
            </a:extLst>
          </p:cNvPr>
          <p:cNvSpPr>
            <a:spLocks noGrp="1"/>
          </p:cNvSpPr>
          <p:nvPr>
            <p:ph type="title"/>
          </p:nvPr>
        </p:nvSpPr>
        <p:spPr>
          <a:xfrm>
            <a:off x="838200" y="669925"/>
            <a:ext cx="4508946" cy="1325563"/>
          </a:xfrm>
        </p:spPr>
        <p:txBody>
          <a:bodyPr anchor="b">
            <a:normAutofit/>
          </a:bodyPr>
          <a:lstStyle/>
          <a:p>
            <a:pPr algn="r"/>
            <a:r>
              <a:rPr lang="cs-CZ">
                <a:solidFill>
                  <a:schemeClr val="bg1"/>
                </a:solidFill>
              </a:rPr>
              <a:t>Veřejné je soukromé</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C90F27B0-8418-8B40-B3A5-18318168771E}"/>
              </a:ext>
            </a:extLst>
          </p:cNvPr>
          <p:cNvSpPr>
            <a:spLocks noGrp="1"/>
          </p:cNvSpPr>
          <p:nvPr>
            <p:ph idx="1"/>
          </p:nvPr>
        </p:nvSpPr>
        <p:spPr>
          <a:xfrm>
            <a:off x="1392667" y="2398957"/>
            <a:ext cx="9406666" cy="3526144"/>
          </a:xfrm>
        </p:spPr>
        <p:txBody>
          <a:bodyPr>
            <a:normAutofit/>
          </a:bodyPr>
          <a:lstStyle/>
          <a:p>
            <a:pPr marL="0" indent="0">
              <a:buNone/>
            </a:pPr>
            <a:r>
              <a:rPr lang="cs-CZ" sz="2000" dirty="0">
                <a:solidFill>
                  <a:schemeClr val="bg1"/>
                </a:solidFill>
                <a:latin typeface="Times New Roman" panose="02020603050405020304" pitchFamily="18" charset="0"/>
                <a:cs typeface="Times New Roman" panose="02020603050405020304" pitchFamily="18" charset="0"/>
              </a:rPr>
              <a:t>„Kafka byl první, kdo přesně popsal tento zvláštní druh míst, s nimiž jsme se od té doby důvěrně seznámili. Co je tak znepokojující a zároveň komické na příběhu Josefa K.? </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To, že veřejná událost par excellence, jako je soudní proces, se prezentuje jako naprosto soukromá záležitost, v níž </a:t>
            </a:r>
            <a:r>
              <a:rPr lang="cs-CZ" sz="2000" b="1" dirty="0">
                <a:solidFill>
                  <a:schemeClr val="bg1"/>
                </a:solidFill>
                <a:latin typeface="Times New Roman" panose="02020603050405020304" pitchFamily="18" charset="0"/>
                <a:cs typeface="Times New Roman" panose="02020603050405020304" pitchFamily="18" charset="0"/>
              </a:rPr>
              <a:t>soudní síň sousedí s ložnicí</a:t>
            </a:r>
            <a:r>
              <a:rPr lang="cs-CZ" sz="2000" dirty="0">
                <a:solidFill>
                  <a:schemeClr val="bg1"/>
                </a:solidFill>
                <a:latin typeface="Times New Roman" panose="02020603050405020304" pitchFamily="18" charset="0"/>
                <a:cs typeface="Times New Roman" panose="02020603050405020304" pitchFamily="18" charset="0"/>
              </a:rPr>
              <a:t>.“</a:t>
            </a:r>
          </a:p>
          <a:p>
            <a:pPr marL="0" indent="0">
              <a:buNone/>
            </a:pPr>
            <a:r>
              <a:rPr lang="cs-CZ" sz="2000" dirty="0">
                <a:solidFill>
                  <a:schemeClr val="bg1"/>
                </a:solidFill>
                <a:latin typeface="Times New Roman" panose="02020603050405020304" pitchFamily="18" charset="0"/>
                <a:cs typeface="Times New Roman" panose="02020603050405020304" pitchFamily="18" charset="0"/>
              </a:rPr>
              <a:t> Agamben, </a:t>
            </a:r>
            <a:r>
              <a:rPr lang="cs-CZ" sz="2000" i="1" dirty="0">
                <a:solidFill>
                  <a:schemeClr val="bg1"/>
                </a:solidFill>
                <a:latin typeface="Times New Roman" panose="02020603050405020304" pitchFamily="18" charset="0"/>
                <a:cs typeface="Times New Roman" panose="02020603050405020304" pitchFamily="18" charset="0"/>
              </a:rPr>
              <a:t>Prostředky bez účelu</a:t>
            </a:r>
            <a:r>
              <a:rPr lang="cs-CZ" sz="2000" dirty="0">
                <a:solidFill>
                  <a:schemeClr val="bg1"/>
                </a:solidFill>
                <a:latin typeface="Times New Roman" panose="02020603050405020304" pitchFamily="18" charset="0"/>
                <a:cs typeface="Times New Roman" panose="02020603050405020304" pitchFamily="18" charset="0"/>
              </a:rPr>
              <a:t>, str. 97</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51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5424FFC8-E0DE-8042-A629-DE8E47C7686C}"/>
              </a:ext>
            </a:extLst>
          </p:cNvPr>
          <p:cNvSpPr>
            <a:spLocks noGrp="1"/>
          </p:cNvSpPr>
          <p:nvPr>
            <p:ph type="title"/>
          </p:nvPr>
        </p:nvSpPr>
        <p:spPr>
          <a:xfrm>
            <a:off x="1014140" y="1450655"/>
            <a:ext cx="4293839" cy="3956690"/>
          </a:xfrm>
        </p:spPr>
        <p:txBody>
          <a:bodyPr anchor="ctr">
            <a:normAutofit fontScale="90000"/>
          </a:bodyPr>
          <a:lstStyle/>
          <a:p>
            <a:r>
              <a:rPr lang="cs-CZ" sz="8000" dirty="0">
                <a:solidFill>
                  <a:schemeClr val="bg1"/>
                </a:solidFill>
                <a:latin typeface="Times New Roman" panose="02020603050405020304" pitchFamily="18" charset="0"/>
                <a:cs typeface="Times New Roman" panose="02020603050405020304" pitchFamily="18" charset="0"/>
              </a:rPr>
              <a:t>Nečinnost </a:t>
            </a:r>
            <a:br>
              <a:rPr lang="cs-CZ" sz="8000" dirty="0">
                <a:solidFill>
                  <a:schemeClr val="bg1"/>
                </a:solidFill>
                <a:latin typeface="Times New Roman" panose="02020603050405020304" pitchFamily="18" charset="0"/>
                <a:cs typeface="Times New Roman" panose="02020603050405020304" pitchFamily="18" charset="0"/>
              </a:rPr>
            </a:br>
            <a:r>
              <a:rPr lang="cs-CZ" sz="8000" dirty="0">
                <a:solidFill>
                  <a:schemeClr val="bg1"/>
                </a:solidFill>
                <a:latin typeface="Times New Roman" panose="02020603050405020304" pitchFamily="18" charset="0"/>
                <a:cs typeface="Times New Roman" panose="02020603050405020304" pitchFamily="18" charset="0"/>
              </a:rPr>
              <a:t>a </a:t>
            </a:r>
            <a:br>
              <a:rPr lang="cs-CZ" sz="8000" dirty="0">
                <a:solidFill>
                  <a:schemeClr val="bg1"/>
                </a:solidFill>
                <a:latin typeface="Times New Roman" panose="02020603050405020304" pitchFamily="18" charset="0"/>
                <a:cs typeface="Times New Roman" panose="02020603050405020304" pitchFamily="18" charset="0"/>
              </a:rPr>
            </a:br>
            <a:r>
              <a:rPr lang="cs-CZ" sz="8000" dirty="0">
                <a:solidFill>
                  <a:schemeClr val="bg1"/>
                </a:solidFill>
                <a:latin typeface="Times New Roman" panose="02020603050405020304" pitchFamily="18" charset="0"/>
                <a:cs typeface="Times New Roman" panose="02020603050405020304" pitchFamily="18" charset="0"/>
              </a:rPr>
              <a:t>současnost</a:t>
            </a: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0DD94591-0BCC-C642-A37A-3BF7B841B9AC}"/>
              </a:ext>
            </a:extLst>
          </p:cNvPr>
          <p:cNvSpPr>
            <a:spLocks noGrp="1"/>
          </p:cNvSpPr>
          <p:nvPr>
            <p:ph idx="1"/>
          </p:nvPr>
        </p:nvSpPr>
        <p:spPr>
          <a:xfrm>
            <a:off x="6096000" y="1108061"/>
            <a:ext cx="5008901" cy="4571972"/>
          </a:xfrm>
        </p:spPr>
        <p:txBody>
          <a:bodyPr anchor="ctr">
            <a:normAutofit/>
          </a:bodyPr>
          <a:lstStyle/>
          <a:p>
            <a:pPr marL="0" indent="0">
              <a:buNone/>
            </a:pPr>
            <a:endParaRPr lang="cs-CZ" sz="2000" dirty="0">
              <a:solidFill>
                <a:schemeClr val="bg1"/>
              </a:solidFill>
            </a:endParaRPr>
          </a:p>
          <a:p>
            <a:pPr marL="0" indent="0">
              <a:buNone/>
            </a:pPr>
            <a:r>
              <a:rPr lang="cs-CZ" sz="2000" dirty="0">
                <a:solidFill>
                  <a:schemeClr val="bg1"/>
                </a:solidFill>
              </a:rPr>
              <a:t>„Těm, kteří jsou odloučeni od toho, co mohou dělat, zbývá ještě protest. Ti, kteří jsou odloučeni od své vlastní možnosti nečinit, přicházejí o veškerou schopnost vzdoru. Svoboda se tím stává nesmyslnou, nahrazuje ji tupá flexibilita.“</a:t>
            </a:r>
          </a:p>
          <a:p>
            <a:pPr marL="0" indent="0">
              <a:buNone/>
            </a:pPr>
            <a:r>
              <a:rPr lang="cs-CZ" sz="2000" dirty="0">
                <a:solidFill>
                  <a:schemeClr val="bg1"/>
                </a:solidFill>
              </a:rPr>
              <a:t>Agamben, </a:t>
            </a:r>
            <a:r>
              <a:rPr lang="cs-CZ" sz="2000" i="1" dirty="0" err="1">
                <a:solidFill>
                  <a:schemeClr val="bg1"/>
                </a:solidFill>
              </a:rPr>
              <a:t>Nudities</a:t>
            </a:r>
            <a:r>
              <a:rPr lang="cs-CZ" sz="2000" dirty="0">
                <a:solidFill>
                  <a:schemeClr val="bg1"/>
                </a:solidFill>
              </a:rPr>
              <a:t>, </a:t>
            </a:r>
            <a:r>
              <a:rPr lang="cs-CZ" sz="2000" dirty="0" err="1">
                <a:solidFill>
                  <a:schemeClr val="bg1"/>
                </a:solidFill>
              </a:rPr>
              <a:t>Stanford</a:t>
            </a:r>
            <a:r>
              <a:rPr lang="cs-CZ" sz="2000" dirty="0">
                <a:solidFill>
                  <a:schemeClr val="bg1"/>
                </a:solidFill>
              </a:rPr>
              <a:t>, 2010, str. 44.</a:t>
            </a:r>
          </a:p>
        </p:txBody>
      </p:sp>
    </p:spTree>
    <p:extLst>
      <p:ext uri="{BB962C8B-B14F-4D97-AF65-F5344CB8AC3E}">
        <p14:creationId xmlns:p14="http://schemas.microsoft.com/office/powerpoint/2010/main" val="413864279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2201</Words>
  <Application>Microsoft Macintosh PowerPoint</Application>
  <PresentationFormat>Širokoúhlá obrazovka</PresentationFormat>
  <Paragraphs>81</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Times</vt:lpstr>
      <vt:lpstr>Times New Roman</vt:lpstr>
      <vt:lpstr>Motiv Office</vt:lpstr>
      <vt:lpstr>Je to tragédie, je to komedie?</vt:lpstr>
      <vt:lpstr>Bůh – taky Agambenův čtenář</vt:lpstr>
      <vt:lpstr>Pane Agambene, studoval jste práva, ale ve své filosofii usilujete především o to, abyste se od práva osvobodil. </vt:lpstr>
      <vt:lpstr>Pane Agambene, studoval jste práva, ale ve své filosofii usilujete především o to, abyste se od práva osvobodil. </vt:lpstr>
      <vt:lpstr>Existence bez efektu?</vt:lpstr>
      <vt:lpstr>Inoperosita</vt:lpstr>
      <vt:lpstr>Ložnice, v níž sami sebe odsuzujeme</vt:lpstr>
      <vt:lpstr>Veřejné je soukromé</vt:lpstr>
      <vt:lpstr>Nečinnost  a  současnost</vt:lpstr>
      <vt:lpstr>Zóé versus bios</vt:lpstr>
      <vt:lpstr>Chránit život, ale…</vt:lpstr>
      <vt:lpstr>Kdo je homo sacer?</vt:lpstr>
      <vt:lpstr>„Nuda vita“ a jeho zranitelnost</vt:lpstr>
      <vt:lpstr>Uprchlík a nuda vita</vt:lpstr>
      <vt:lpstr>Tábor = „nomos modernity“</vt:lpstr>
      <vt:lpstr>Co je tábor? Splynutí rozdílů.</vt:lpstr>
      <vt:lpstr>Bez poslání.</vt:lpstr>
      <vt:lpstr>Společenství bez subjektů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 to tragédie, je to komedie?</dc:title>
  <dc:creator>Matějčková, Tereza</dc:creator>
  <cp:lastModifiedBy>Matějčková, Tereza</cp:lastModifiedBy>
  <cp:revision>10</cp:revision>
  <dcterms:created xsi:type="dcterms:W3CDTF">2021-02-28T14:36:31Z</dcterms:created>
  <dcterms:modified xsi:type="dcterms:W3CDTF">2021-03-01T20:15:27Z</dcterms:modified>
</cp:coreProperties>
</file>