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3"/>
  </p:notesMasterIdLst>
  <p:sldIdLst>
    <p:sldId id="287" r:id="rId4"/>
    <p:sldId id="420" r:id="rId5"/>
    <p:sldId id="408" r:id="rId6"/>
    <p:sldId id="422" r:id="rId7"/>
    <p:sldId id="404" r:id="rId8"/>
    <p:sldId id="406" r:id="rId9"/>
    <p:sldId id="417" r:id="rId10"/>
    <p:sldId id="421" r:id="rId11"/>
    <p:sldId id="364" r:id="rId1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F51FB4-7DAC-44D0-B7A1-1309C7CA4E90}" v="457" dt="2021-11-27T20:13:48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5" autoAdjust="0"/>
  </p:normalViewPr>
  <p:slideViewPr>
    <p:cSldViewPr>
      <p:cViewPr varScale="1">
        <p:scale>
          <a:sx n="90" d="100"/>
          <a:sy n="90" d="100"/>
        </p:scale>
        <p:origin x="90" y="28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ágner" userId="S::vagner@vojenskyobor.cz::8f38ecf4-166a-48cb-9f9e-f1a40236ef56" providerId="AD" clId="Web-{03F51FB4-7DAC-44D0-B7A1-1309C7CA4E90}"/>
    <pc:docChg chg="addSld modSld">
      <pc:chgData name="Michal Vágner" userId="S::vagner@vojenskyobor.cz::8f38ecf4-166a-48cb-9f9e-f1a40236ef56" providerId="AD" clId="Web-{03F51FB4-7DAC-44D0-B7A1-1309C7CA4E90}" dt="2021-11-27T20:13:48.079" v="316" actId="20577"/>
      <pc:docMkLst>
        <pc:docMk/>
      </pc:docMkLst>
      <pc:sldChg chg="addSp delSp">
        <pc:chgData name="Michal Vágner" userId="S::vagner@vojenskyobor.cz::8f38ecf4-166a-48cb-9f9e-f1a40236ef56" providerId="AD" clId="Web-{03F51FB4-7DAC-44D0-B7A1-1309C7CA4E90}" dt="2021-11-27T20:04:51.410" v="1"/>
        <pc:sldMkLst>
          <pc:docMk/>
          <pc:sldMk cId="0" sldId="287"/>
        </pc:sldMkLst>
        <pc:spChg chg="add">
          <ac:chgData name="Michal Vágner" userId="S::vagner@vojenskyobor.cz::8f38ecf4-166a-48cb-9f9e-f1a40236ef56" providerId="AD" clId="Web-{03F51FB4-7DAC-44D0-B7A1-1309C7CA4E90}" dt="2021-11-27T20:04:51.410" v="1"/>
          <ac:spMkLst>
            <pc:docMk/>
            <pc:sldMk cId="0" sldId="287"/>
            <ac:spMk id="2" creationId="{EA9CAA36-6959-491B-B543-AD6AF496E6AC}"/>
          </ac:spMkLst>
        </pc:spChg>
        <pc:spChg chg="del">
          <ac:chgData name="Michal Vágner" userId="S::vagner@vojenskyobor.cz::8f38ecf4-166a-48cb-9f9e-f1a40236ef56" providerId="AD" clId="Web-{03F51FB4-7DAC-44D0-B7A1-1309C7CA4E90}" dt="2021-11-27T20:04:50.175" v="0"/>
          <ac:spMkLst>
            <pc:docMk/>
            <pc:sldMk cId="0" sldId="287"/>
            <ac:spMk id="2052" creationId="{ABF360BE-ACF4-4C9E-A793-55BC4B87FC25}"/>
          </ac:spMkLst>
        </pc:spChg>
      </pc:sldChg>
      <pc:sldChg chg="modSp">
        <pc:chgData name="Michal Vágner" userId="S::vagner@vojenskyobor.cz::8f38ecf4-166a-48cb-9f9e-f1a40236ef56" providerId="AD" clId="Web-{03F51FB4-7DAC-44D0-B7A1-1309C7CA4E90}" dt="2021-11-27T20:08:51.525" v="133" actId="20577"/>
        <pc:sldMkLst>
          <pc:docMk/>
          <pc:sldMk cId="0" sldId="406"/>
        </pc:sldMkLst>
        <pc:spChg chg="mod">
          <ac:chgData name="Michal Vágner" userId="S::vagner@vojenskyobor.cz::8f38ecf4-166a-48cb-9f9e-f1a40236ef56" providerId="AD" clId="Web-{03F51FB4-7DAC-44D0-B7A1-1309C7CA4E90}" dt="2021-11-27T20:08:51.525" v="133" actId="20577"/>
          <ac:spMkLst>
            <pc:docMk/>
            <pc:sldMk cId="0" sldId="406"/>
            <ac:spMk id="58370" creationId="{021F341A-E61C-4344-A648-BEBF7CD8302F}"/>
          </ac:spMkLst>
        </pc:spChg>
      </pc:sldChg>
      <pc:sldChg chg="modSp">
        <pc:chgData name="Michal Vágner" userId="S::vagner@vojenskyobor.cz::8f38ecf4-166a-48cb-9f9e-f1a40236ef56" providerId="AD" clId="Web-{03F51FB4-7DAC-44D0-B7A1-1309C7CA4E90}" dt="2021-11-27T20:07:47.086" v="125" actId="20577"/>
        <pc:sldMkLst>
          <pc:docMk/>
          <pc:sldMk cId="0" sldId="408"/>
        </pc:sldMkLst>
        <pc:spChg chg="mod">
          <ac:chgData name="Michal Vágner" userId="S::vagner@vojenskyobor.cz::8f38ecf4-166a-48cb-9f9e-f1a40236ef56" providerId="AD" clId="Web-{03F51FB4-7DAC-44D0-B7A1-1309C7CA4E90}" dt="2021-11-27T20:07:47.086" v="125" actId="20577"/>
          <ac:spMkLst>
            <pc:docMk/>
            <pc:sldMk cId="0" sldId="408"/>
            <ac:spMk id="136195" creationId="{AF7FCB0D-358F-4E83-AB63-4FC62DFA5DA2}"/>
          </ac:spMkLst>
        </pc:spChg>
      </pc:sldChg>
      <pc:sldChg chg="modSp">
        <pc:chgData name="Michal Vágner" userId="S::vagner@vojenskyobor.cz::8f38ecf4-166a-48cb-9f9e-f1a40236ef56" providerId="AD" clId="Web-{03F51FB4-7DAC-44D0-B7A1-1309C7CA4E90}" dt="2021-11-27T20:05:10.410" v="10" actId="20577"/>
        <pc:sldMkLst>
          <pc:docMk/>
          <pc:sldMk cId="0" sldId="420"/>
        </pc:sldMkLst>
        <pc:spChg chg="mod">
          <ac:chgData name="Michal Vágner" userId="S::vagner@vojenskyobor.cz::8f38ecf4-166a-48cb-9f9e-f1a40236ef56" providerId="AD" clId="Web-{03F51FB4-7DAC-44D0-B7A1-1309C7CA4E90}" dt="2021-11-27T20:05:10.410" v="10" actId="20577"/>
          <ac:spMkLst>
            <pc:docMk/>
            <pc:sldMk cId="0" sldId="420"/>
            <ac:spMk id="2051" creationId="{77A05F66-BE2C-48CE-8EFA-B56466BDEEFA}"/>
          </ac:spMkLst>
        </pc:spChg>
      </pc:sldChg>
      <pc:sldChg chg="addSp modSp">
        <pc:chgData name="Michal Vágner" userId="S::vagner@vojenskyobor.cz::8f38ecf4-166a-48cb-9f9e-f1a40236ef56" providerId="AD" clId="Web-{03F51FB4-7DAC-44D0-B7A1-1309C7CA4E90}" dt="2021-11-27T20:13:48.079" v="316" actId="20577"/>
        <pc:sldMkLst>
          <pc:docMk/>
          <pc:sldMk cId="0" sldId="421"/>
        </pc:sldMkLst>
        <pc:spChg chg="add mod">
          <ac:chgData name="Michal Vágner" userId="S::vagner@vojenskyobor.cz::8f38ecf4-166a-48cb-9f9e-f1a40236ef56" providerId="AD" clId="Web-{03F51FB4-7DAC-44D0-B7A1-1309C7CA4E90}" dt="2021-11-27T20:13:48.079" v="316" actId="20577"/>
          <ac:spMkLst>
            <pc:docMk/>
            <pc:sldMk cId="0" sldId="421"/>
            <ac:spMk id="2" creationId="{59261CD2-2AF0-4123-AE5E-A6ED3EC6D0D7}"/>
          </ac:spMkLst>
        </pc:spChg>
      </pc:sldChg>
      <pc:sldChg chg="modSp add replId">
        <pc:chgData name="Michal Vágner" userId="S::vagner@vojenskyobor.cz::8f38ecf4-166a-48cb-9f9e-f1a40236ef56" providerId="AD" clId="Web-{03F51FB4-7DAC-44D0-B7A1-1309C7CA4E90}" dt="2021-11-27T20:09:53.464" v="152" actId="1076"/>
        <pc:sldMkLst>
          <pc:docMk/>
          <pc:sldMk cId="1331840133" sldId="422"/>
        </pc:sldMkLst>
        <pc:spChg chg="mod">
          <ac:chgData name="Michal Vágner" userId="S::vagner@vojenskyobor.cz::8f38ecf4-166a-48cb-9f9e-f1a40236ef56" providerId="AD" clId="Web-{03F51FB4-7DAC-44D0-B7A1-1309C7CA4E90}" dt="2021-11-27T20:09:53.464" v="152" actId="1076"/>
          <ac:spMkLst>
            <pc:docMk/>
            <pc:sldMk cId="1331840133" sldId="422"/>
            <ac:spMk id="136194" creationId="{690AFFCC-159E-44AD-A189-D8D9B850F99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331CF1C-C677-4952-99B4-6DEFABD9FF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A335022-DAE9-4A5F-BEEA-D1D7102F88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2055FEF-8E02-4C2F-8B4A-1B7600D77BA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13E21A10-8879-4403-B408-659EF0241A1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A65B09BD-8A9C-403F-9065-72BD88FF07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7195F579-15F0-4821-B515-EDE9737378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3F483-D45D-45CC-9ADB-A8112803215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366EF1C2-A0A6-41A5-9DF5-6B6C6E00D0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F94696-4421-441F-9F0D-3D0316D8CCD4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92DD326-9746-49E9-9598-281A211DB3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4B3BCD99-1EC7-4885-9BC9-44E5DC8274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416A215D-07AD-4805-BBD6-C7CF42453F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7727F4-A48F-4BE2-9104-F3030E4EFA81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534A027-E494-4335-A161-C58210D110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0D51CED9-EAF0-4655-B5AE-42E2C7EF94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Jedním z rozhodujících předpokladů pohybu v neznámém terénu je rychlá a správná topografická orientace. Zahrnuje především stanovení světových stran, určení vlastního stanoviště v terénu a identifikaci okolních terénních předmětů a tvarů a také určení vzdáleností,  velikosti úhlů mezi danými směry, popřípadě i vzájemné převýšení nebo sklony svahů. K orientaci se nejčastěji využívá topografická mapa, jejíž porovnání s terénem poskytuje ucelenou představu o prostoru činnosti.</a:t>
            </a: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Základní orientační prvky je však možno zajišťovat i bez mapy pomocí buzoly nebo s využitím různých přírodních úkazů. Při orientaci v terénu se uplatňují i moderní prostředky pozemní navigace (např. GPS).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>
            <a:extLst>
              <a:ext uri="{FF2B5EF4-FFF2-40B4-BE49-F238E27FC236}">
                <a16:creationId xmlns:a16="http://schemas.microsoft.com/office/drawing/2014/main" id="{A17B06CA-8DD5-4E16-83D6-5AFC6DEE55D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Zástupný symbol pro poznámky 2">
            <a:extLst>
              <a:ext uri="{FF2B5EF4-FFF2-40B4-BE49-F238E27FC236}">
                <a16:creationId xmlns:a16="http://schemas.microsoft.com/office/drawing/2014/main" id="{D2387063-0248-40FE-BA72-2E4C3787C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2292" name="Zástupný symbol pro číslo snímku 3">
            <a:extLst>
              <a:ext uri="{FF2B5EF4-FFF2-40B4-BE49-F238E27FC236}">
                <a16:creationId xmlns:a16="http://schemas.microsoft.com/office/drawing/2014/main" id="{B621DF32-2C4C-4E48-AB97-F97599CF58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8CEADF-56AD-46D1-92F3-DDA0B0828A57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4A841A-3962-4F1B-83FD-E9B5D8B326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A96EC6-D76C-41DF-BCED-CCF4F9D68A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ED2B3B-6B2D-416E-8875-8BCD62CDBB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8DB8E-CE88-40FF-8D1E-05658E6EB3B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92622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3621BA-1CC3-4F8B-98A1-0D6CFCCE47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28ABF4-26E6-4399-AE0B-8D19BE8957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91054B-0C78-4789-90AF-E380C685F6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0B4CC1-4CAA-4A07-8EF7-3AC5986517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125020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84A907-DB79-4C70-84FD-043532F962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B25185-DE3E-41C9-A224-070245840B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05861E-389F-4E1D-8D2E-05535D4D8C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677F38-3819-4846-864F-16724C5B01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705652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Nadpis, text a videok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média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8E46F5-DD39-4B82-B259-621232EE71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A2B698-AE8D-4CC1-B088-EF92722186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2C82DB-8FE7-4D23-A37E-CE57D216D5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955C5-E29C-4813-A13B-DB929AB8A8A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43734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50B381D-EDDA-4AF8-89F4-103CD10C01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469EE96-9841-4C04-950D-334B63B788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B97715-F4C0-4AF1-9954-30AF566C43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B6AD49-808C-4E55-88DB-C73E033A001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551539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3B0DC1-B84B-4599-93A8-5A80608004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1C31CE-66A4-4D94-BC45-48BCE7CE72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D92B58-FD5D-4BDE-9CFE-6BB2C000E9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45071F-E271-4BFC-85ED-5AA61D4E7B6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175185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9702AD-4BCB-4806-8146-FAE2E89BD7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070EF1-C2E5-42D1-AA13-08F80D0DF0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107D15-D5BD-42C3-A482-3BF1C2701D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1DD019-C7D9-4253-ACC0-1B1CA4F38E9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808728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3AFE9E-7DBC-4279-834E-B3CDD22F6E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E9A421-4EB9-4A6B-AE06-C1BEE73796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04ED6A-A837-4CC6-A97A-E197B33E97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BE15E7-C5E5-4ABC-B55E-367BD879F7B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12952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68FE771-BD32-4995-8768-98534557B0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25CA225-A8B8-4C2F-8E22-286D40F437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44FA2F0-79CD-4281-B90C-3D2B6604DC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1E0BE-D2A6-4329-BA04-DD0CC7C6BE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089664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705063E-DF33-4877-9949-B66A08955D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4AE396-534A-4530-B2FE-D4F0AC0750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ADB7299-A453-44BE-A8F0-CEBFAD4347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D5D20-4EAA-4E83-97A7-8D8E92DE63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423571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36B1BF-3BEB-4AC3-AED5-FE400B0F5D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7974CB9-5B53-4A9B-ACC3-52BC406412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F500631-2427-4B6B-98B2-93A1C9ABD1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793F07-4300-4D18-BACF-6FCAD77DC5D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86936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83086A-77BB-42EB-A510-49734C1170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A6D5D4-C4B5-47E3-A1CB-D3B89738C3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52EA48-1769-4E8E-98BE-82D03263EF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126E3-08AD-4532-A7E0-AA63F2FE019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621253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571A93-6F79-4DDF-9F1D-468A4AF932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6569E9-A3E9-4430-AA62-2B901FEBD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D11454-6FF8-4C18-8298-2DA00391A1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8EF3E-3C0B-4CF2-B4A3-BE1CB9CEDE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508114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55DC26A-5041-45D2-B8F5-CDCA3D5455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75E760-52D4-4A9C-85BF-D53C9E956F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32067C9-C02E-4959-8BD7-9793D4B5D9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2C3FD6A-6CA0-4355-83B3-A9DA48CB97B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VO FTVS UK v Praze                                   Mgr. Michal Vágner  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0DE8A63-C05C-4EC4-99EB-16AF293A823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6FDA239-D415-4283-9A9F-8C5FCC84B38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zápatí 5">
            <a:extLst>
              <a:ext uri="{FF2B5EF4-FFF2-40B4-BE49-F238E27FC236}">
                <a16:creationId xmlns:a16="http://schemas.microsoft.com/office/drawing/2014/main" id="{30CF78A6-46F8-48BA-9FA5-DD718891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4688" y="638175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VO UK FTVS v Praze                                   pplk. PhDr. Michal Vágner, Ph.D.  </a:t>
            </a:r>
          </a:p>
        </p:txBody>
      </p:sp>
      <p:sp useBgFill="1">
        <p:nvSpPr>
          <p:cNvPr id="2051" name="Rectangle 3">
            <a:extLst>
              <a:ext uri="{FF2B5EF4-FFF2-40B4-BE49-F238E27FC236}">
                <a16:creationId xmlns:a16="http://schemas.microsoft.com/office/drawing/2014/main" id="{1812F99B-5F58-4D4B-9312-278E1EB2076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00063" y="1500188"/>
            <a:ext cx="8286750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 u="sng">
                <a:solidFill>
                  <a:schemeClr val="bg1"/>
                </a:solidFill>
              </a:rPr>
              <a:t>OBSAH</a:t>
            </a:r>
            <a:r>
              <a:rPr lang="cs-CZ" altLang="cs-CZ" sz="3600" b="1" u="sng">
                <a:solidFill>
                  <a:schemeClr val="bg1"/>
                </a:solidFill>
              </a:rPr>
              <a:t>                </a:t>
            </a:r>
            <a:r>
              <a:rPr lang="cs-CZ" altLang="cs-CZ" sz="2400" b="1" u="sng">
                <a:solidFill>
                  <a:schemeClr val="bg1"/>
                </a:solidFill>
              </a:rPr>
              <a:t>ZP – Základy přežití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bg1"/>
                </a:solidFill>
              </a:rPr>
              <a:t>Pobyt v terénu a ochrana před nepříznivými vlivy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u="sng">
                <a:solidFill>
                  <a:schemeClr val="bg1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bg1"/>
                </a:solidFill>
              </a:rPr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bg1"/>
                </a:solidFill>
              </a:rPr>
              <a:t>	</a:t>
            </a:r>
          </a:p>
        </p:txBody>
      </p:sp>
      <p:sp>
        <p:nvSpPr>
          <p:cNvPr id="2053" name="Text Box 7">
            <a:extLst>
              <a:ext uri="{FF2B5EF4-FFF2-40B4-BE49-F238E27FC236}">
                <a16:creationId xmlns:a16="http://schemas.microsoft.com/office/drawing/2014/main" id="{6387763B-928F-4B2B-9835-37EF6C66E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2682875"/>
            <a:ext cx="18415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cs-CZ" altLang="cs-CZ" sz="2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" name="WordArt 4">
            <a:extLst>
              <a:ext uri="{FF2B5EF4-FFF2-40B4-BE49-F238E27FC236}">
                <a16:creationId xmlns:a16="http://schemas.microsoft.com/office/drawing/2014/main" id="{EA9CAA36-6959-491B-B543-AD6AF496E6A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Základy přežití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E25EE21-2EEC-4C78-9246-62C61BD695C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85788" y="115888"/>
            <a:ext cx="8229600" cy="779462"/>
          </a:xfrm>
        </p:spPr>
        <p:txBody>
          <a:bodyPr/>
          <a:lstStyle/>
          <a:p>
            <a:pPr eaLnBrk="1" hangingPunct="1"/>
            <a:r>
              <a:rPr lang="cs-CZ" altLang="cs-CZ" sz="3600" u="sng">
                <a:solidFill>
                  <a:schemeClr val="bg1"/>
                </a:solidFill>
              </a:rPr>
              <a:t>Základy přežití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7A05F66-BE2C-48CE-8EFA-B56466BDEEF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1557338"/>
            <a:ext cx="8424862" cy="46799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chemeClr val="bg1"/>
                </a:solidFill>
              </a:rPr>
              <a:t>Cíl: zásady pobytu a pohybu v terénu</a:t>
            </a:r>
          </a:p>
          <a:p>
            <a:pPr eaLnBrk="1" hangingPunct="1">
              <a:buNone/>
            </a:pPr>
            <a:endParaRPr lang="cs-CZ" altLang="cs-CZ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chemeClr val="bg1"/>
                </a:solidFill>
              </a:rPr>
              <a:t>Průběh: pobyt v terénu, ochrana, orientace, prevence poškození zdraví</a:t>
            </a:r>
            <a:endParaRPr lang="cs-CZ" dirty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cs-CZ" altLang="cs-CZ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chemeClr val="bg1"/>
                </a:solidFill>
              </a:rPr>
              <a:t>Otázky: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690AFFCC-159E-44AD-A189-D8D9B850F99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317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u="sng">
                <a:solidFill>
                  <a:schemeClr val="bg1"/>
                </a:solidFill>
              </a:rPr>
              <a:t>Pobyt v terénu  - způsoby ukrytí v létě</a:t>
            </a:r>
          </a:p>
        </p:txBody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AF7FCB0D-358F-4E83-AB63-4FC62DFA5DA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 altLang="cs-CZ" sz="3200" b="1" dirty="0">
                <a:solidFill>
                  <a:schemeClr val="bg1"/>
                </a:solidFill>
                <a:latin typeface="Times New Roman"/>
                <a:cs typeface="Times New Roman"/>
              </a:rPr>
              <a:t>Krátkodobý přístřešek (1 den a noc)</a:t>
            </a:r>
            <a:endParaRPr lang="cs-CZ" dirty="0">
              <a:solidFill>
                <a:schemeClr val="bg1"/>
              </a:solidFill>
            </a:endParaRPr>
          </a:p>
          <a:p>
            <a:pPr lvl="1"/>
            <a:r>
              <a:rPr lang="cs-CZ" altLang="cs-CZ" sz="3200" b="1" dirty="0">
                <a:solidFill>
                  <a:schemeClr val="bg1"/>
                </a:solidFill>
                <a:latin typeface="Times New Roman"/>
                <a:cs typeface="Times New Roman"/>
              </a:rPr>
              <a:t>Dlouhodobý přístřešek (více dnů)</a:t>
            </a:r>
          </a:p>
          <a:p>
            <a:pPr lvl="1"/>
            <a:endParaRPr lang="cs-CZ" altLang="cs-CZ" b="1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lvl="1"/>
            <a:r>
              <a:rPr lang="cs-CZ" altLang="cs-CZ" sz="3200" b="1" dirty="0">
                <a:solidFill>
                  <a:schemeClr val="bg1"/>
                </a:solidFill>
                <a:latin typeface="Times New Roman"/>
                <a:cs typeface="Times New Roman"/>
              </a:rPr>
              <a:t>Výběr prostoru (přírodní, taktický, praktický)</a:t>
            </a:r>
            <a:endParaRPr lang="cs-CZ" altLang="cs-CZ" b="1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lvl="1"/>
            <a:r>
              <a:rPr lang="cs-CZ" altLang="cs-CZ" sz="3200" b="1" dirty="0">
                <a:solidFill>
                  <a:schemeClr val="bg1"/>
                </a:solidFill>
                <a:latin typeface="Times New Roman"/>
                <a:cs typeface="Times New Roman"/>
              </a:rPr>
              <a:t>Rozmístění skupiny</a:t>
            </a:r>
          </a:p>
          <a:p>
            <a:pPr lvl="1"/>
            <a:r>
              <a:rPr lang="cs-CZ" altLang="cs-CZ" sz="3200" b="1" dirty="0">
                <a:solidFill>
                  <a:schemeClr val="bg1"/>
                </a:solidFill>
                <a:latin typeface="Times New Roman"/>
                <a:cs typeface="Times New Roman"/>
              </a:rPr>
              <a:t>Postupná úprava</a:t>
            </a:r>
            <a:endParaRPr lang="cs-CZ" altLang="cs-CZ" b="1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eaLnBrk="1" hangingPunct="1"/>
            <a:endParaRPr lang="cs-CZ" altLang="cs-CZ">
              <a:solidFill>
                <a:schemeClr val="bg1"/>
              </a:solidFill>
              <a:cs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/>
      <p:bldP spid="136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690AFFCC-159E-44AD-A189-D8D9B850F99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840195" y="-4156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u="sng" dirty="0">
                <a:solidFill>
                  <a:schemeClr val="bg1"/>
                </a:solidFill>
              </a:rPr>
              <a:t>Pobyt v terénu  - ochrana před vlivy počasí</a:t>
            </a:r>
          </a:p>
        </p:txBody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AF7FCB0D-358F-4E83-AB63-4FC62DFA5DA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cs-CZ" altLang="cs-CZ" sz="3200" b="1">
                <a:solidFill>
                  <a:schemeClr val="bg1"/>
                </a:solidFill>
                <a:latin typeface="Times New Roman" panose="02020603050405020304" pitchFamily="18" charset="0"/>
              </a:rPr>
              <a:t>s využitím stromů a větví</a:t>
            </a:r>
          </a:p>
          <a:p>
            <a:pPr lvl="1" eaLnBrk="1" hangingPunct="1"/>
            <a:r>
              <a:rPr lang="cs-CZ" altLang="cs-CZ" sz="3200" b="1">
                <a:solidFill>
                  <a:schemeClr val="bg1"/>
                </a:solidFill>
                <a:latin typeface="Times New Roman" panose="02020603050405020304" pitchFamily="18" charset="0"/>
              </a:rPr>
              <a:t>s využitím kabátu, pláštěnky, celty, padáku</a:t>
            </a:r>
          </a:p>
          <a:p>
            <a:pPr lvl="1" eaLnBrk="1" hangingPunct="1"/>
            <a:r>
              <a:rPr lang="cs-CZ" altLang="cs-CZ" sz="3200" b="1">
                <a:solidFill>
                  <a:schemeClr val="bg1"/>
                </a:solidFill>
                <a:latin typeface="Times New Roman" panose="02020603050405020304" pitchFamily="18" charset="0"/>
              </a:rPr>
              <a:t>s využitím skalního převisu, balvanů, kamenů</a:t>
            </a:r>
          </a:p>
          <a:p>
            <a:pPr lvl="1" eaLnBrk="1" hangingPunct="1"/>
            <a:r>
              <a:rPr lang="cs-CZ" altLang="cs-CZ" sz="3200" b="1">
                <a:solidFill>
                  <a:schemeClr val="bg1"/>
                </a:solidFill>
                <a:latin typeface="Times New Roman" panose="02020603050405020304" pitchFamily="18" charset="0"/>
              </a:rPr>
              <a:t>zateplené úkryty</a:t>
            </a:r>
          </a:p>
          <a:p>
            <a:pPr lvl="2" eaLnBrk="1" hangingPunct="1"/>
            <a:r>
              <a:rPr lang="cs-CZ" altLang="cs-CZ" sz="2800">
                <a:solidFill>
                  <a:schemeClr val="bg1"/>
                </a:solidFill>
                <a:latin typeface="Times New Roman" panose="02020603050405020304" pitchFamily="18" charset="0"/>
              </a:rPr>
              <a:t>s využitím provizorních konstrukcí a jejich nakrytí (chýše, chatrče)</a:t>
            </a:r>
          </a:p>
          <a:p>
            <a:pPr eaLnBrk="1" hangingPunct="1"/>
            <a:endParaRPr lang="cs-CZ" altLang="cs-CZ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8401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/>
      <p:bldP spid="136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4AAEA18B-9139-47EE-843F-E7C4A661938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838200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800">
                <a:solidFill>
                  <a:schemeClr val="bg1"/>
                </a:solidFill>
              </a:rPr>
              <a:t>Ochrana před nepříznivými povětrnostními vlivy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AA1DECF9-E1AF-4A0F-83D9-7B1FA80E2FB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11188" y="1557338"/>
            <a:ext cx="8007350" cy="3898900"/>
          </a:xfrm>
        </p:spPr>
        <p:txBody>
          <a:bodyPr/>
          <a:lstStyle/>
          <a:p>
            <a:pPr marL="808038" lvl="1" eaLnBrk="1" hangingPunct="1">
              <a:lnSpc>
                <a:spcPct val="90000"/>
              </a:lnSpc>
            </a:pPr>
            <a:r>
              <a:rPr lang="cs-CZ" altLang="cs-CZ" b="1">
                <a:solidFill>
                  <a:schemeClr val="bg1"/>
                </a:solidFill>
                <a:latin typeface="Times New Roman" panose="02020603050405020304" pitchFamily="18" charset="0"/>
              </a:rPr>
              <a:t>ústroj a výstroj, speciální vybavení pro přežití, péče o materiál </a:t>
            </a:r>
          </a:p>
          <a:p>
            <a:pPr marL="808038"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808038" lvl="1" eaLnBrk="1" hangingPunct="1">
              <a:lnSpc>
                <a:spcPct val="90000"/>
              </a:lnSpc>
            </a:pPr>
            <a:r>
              <a:rPr lang="cs-CZ" altLang="cs-CZ" b="1">
                <a:solidFill>
                  <a:schemeClr val="bg1"/>
                </a:solidFill>
                <a:latin typeface="Times New Roman" panose="02020603050405020304" pitchFamily="18" charset="0"/>
              </a:rPr>
              <a:t>tepelný komfort a jeho dodržování, popř. důsledky jeho nedodržování</a:t>
            </a:r>
          </a:p>
          <a:p>
            <a:pPr marL="808038" lvl="1" eaLnBrk="1" hangingPunct="1">
              <a:lnSpc>
                <a:spcPct val="90000"/>
              </a:lnSpc>
            </a:pPr>
            <a:endParaRPr lang="cs-CZ" altLang="cs-CZ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808038" lvl="1" eaLnBrk="1" hangingPunct="1">
              <a:lnSpc>
                <a:spcPct val="90000"/>
              </a:lnSpc>
            </a:pPr>
            <a:r>
              <a:rPr lang="cs-CZ" altLang="cs-CZ" b="1">
                <a:solidFill>
                  <a:schemeClr val="bg1"/>
                </a:solidFill>
                <a:latin typeface="Times New Roman" panose="02020603050405020304" pitchFamily="18" charset="0"/>
              </a:rPr>
              <a:t>možnosti osobní ochrany před nepříznivými povětrnostními vlivy</a:t>
            </a:r>
          </a:p>
          <a:p>
            <a:pPr marL="808038"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808038" lvl="1" eaLnBrk="1" hangingPunct="1">
              <a:lnSpc>
                <a:spcPct val="90000"/>
              </a:lnSpc>
            </a:pPr>
            <a:r>
              <a:rPr lang="cs-CZ" altLang="cs-CZ" b="1">
                <a:solidFill>
                  <a:schemeClr val="bg1"/>
                </a:solidFill>
                <a:latin typeface="Times New Roman" panose="02020603050405020304" pitchFamily="18" charset="0"/>
              </a:rPr>
              <a:t>optimální výstroj a vybavení pro účely přežití v tísni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021F341A-E61C-4344-A648-BEBF7CD8302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855663" y="15875"/>
            <a:ext cx="8229600" cy="1143000"/>
          </a:xfrm>
        </p:spPr>
        <p:txBody>
          <a:bodyPr/>
          <a:lstStyle/>
          <a:p>
            <a:r>
              <a:rPr lang="cs-CZ" altLang="cs-CZ" sz="2800" dirty="0">
                <a:solidFill>
                  <a:schemeClr val="bg1"/>
                </a:solidFill>
              </a:rPr>
              <a:t>Pohyb v terénu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F6250302-A587-4C61-89D0-4E6D5A8B12B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84213" y="1484313"/>
            <a:ext cx="8007350" cy="4098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>
                <a:solidFill>
                  <a:schemeClr val="bg1"/>
                </a:solidFill>
                <a:latin typeface="Times New Roman" panose="02020603050405020304" pitchFamily="18" charset="0"/>
              </a:rPr>
              <a:t>stanovení světových stran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>
                <a:solidFill>
                  <a:schemeClr val="bg1"/>
                </a:solidFill>
                <a:latin typeface="Times New Roman" panose="02020603050405020304" pitchFamily="18" charset="0"/>
              </a:rPr>
              <a:t>podle buzoly nebo kompasu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>
                <a:solidFill>
                  <a:schemeClr val="bg1"/>
                </a:solidFill>
                <a:latin typeface="Times New Roman" panose="02020603050405020304" pitchFamily="18" charset="0"/>
              </a:rPr>
              <a:t>podle nebeských těles</a:t>
            </a:r>
            <a:endParaRPr lang="cs-CZ" altLang="cs-CZ" sz="18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b="1">
                <a:solidFill>
                  <a:schemeClr val="bg1"/>
                </a:solidFill>
                <a:latin typeface="Times New Roman" panose="02020603050405020304" pitchFamily="18" charset="0"/>
              </a:rPr>
              <a:t>různé způsoby určování a odhadu vzdáleností, úhlů a času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>
                <a:solidFill>
                  <a:schemeClr val="bg1"/>
                </a:solidFill>
                <a:latin typeface="Times New Roman" panose="02020603050405020304" pitchFamily="18" charset="0"/>
              </a:rPr>
              <a:t>orientace v terénu podle buzoly, pochod podle azimutu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>
                <a:solidFill>
                  <a:schemeClr val="bg1"/>
                </a:solidFill>
                <a:latin typeface="Times New Roman" panose="02020603050405020304" pitchFamily="18" charset="0"/>
              </a:rPr>
              <a:t>orientace v terénu podle mapy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>
                <a:solidFill>
                  <a:schemeClr val="bg1"/>
                </a:solidFill>
                <a:latin typeface="Times New Roman" panose="02020603050405020304" pitchFamily="18" charset="0"/>
              </a:rPr>
              <a:t>určení vlastního stanoviště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>
                <a:solidFill>
                  <a:schemeClr val="bg1"/>
                </a:solidFill>
                <a:latin typeface="Times New Roman" panose="02020603050405020304" pitchFamily="18" charset="0"/>
              </a:rPr>
              <a:t>srovnání mapy s terénem </a:t>
            </a:r>
            <a:endParaRPr lang="cs-CZ" altLang="cs-CZ" sz="10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b="1">
                <a:solidFill>
                  <a:schemeClr val="bg1"/>
                </a:solidFill>
                <a:latin typeface="Times New Roman" panose="02020603050405020304" pitchFamily="18" charset="0"/>
              </a:rPr>
              <a:t>příprava pochodu, stanovení pochodové osy, určení prvků pro pochod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>
                <a:solidFill>
                  <a:schemeClr val="bg1"/>
                </a:solidFill>
                <a:latin typeface="Times New Roman" panose="02020603050405020304" pitchFamily="18" charset="0"/>
              </a:rPr>
              <a:t>využití GPS k určování polohy a směru pohybu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1D531A31-D8DF-456A-9D31-EDE3B1559AC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95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800">
                <a:solidFill>
                  <a:schemeClr val="bg1"/>
                </a:solidFill>
              </a:rPr>
              <a:t>Prevence poškození zdraví,</a:t>
            </a:r>
            <a:br>
              <a:rPr lang="cs-CZ" altLang="cs-CZ" sz="2800">
                <a:solidFill>
                  <a:schemeClr val="bg1"/>
                </a:solidFill>
              </a:rPr>
            </a:br>
            <a:r>
              <a:rPr lang="cs-CZ" altLang="cs-CZ" sz="2800">
                <a:solidFill>
                  <a:schemeClr val="bg1"/>
                </a:solidFill>
              </a:rPr>
              <a:t>1. pomoc a svépomoc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CC1A2F8E-2702-4F0B-8462-6E36B8CB4C0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84213" y="1628775"/>
            <a:ext cx="8007350" cy="4251325"/>
          </a:xfrm>
        </p:spPr>
        <p:txBody>
          <a:bodyPr/>
          <a:lstStyle/>
          <a:p>
            <a:pPr eaLnBrk="1" hangingPunct="1"/>
            <a:r>
              <a:rPr lang="cs-CZ" altLang="cs-CZ" sz="2800" b="1">
                <a:solidFill>
                  <a:schemeClr val="bg1"/>
                </a:solidFill>
                <a:latin typeface="Times New Roman" panose="02020603050405020304" pitchFamily="18" charset="0"/>
              </a:rPr>
              <a:t>základní hygienická opatření při dlouhodobém pobytu v terénu</a:t>
            </a:r>
          </a:p>
          <a:p>
            <a:pPr eaLnBrk="1" hangingPunct="1"/>
            <a:r>
              <a:rPr lang="cs-CZ" altLang="cs-CZ" sz="2800" b="1">
                <a:solidFill>
                  <a:schemeClr val="bg1"/>
                </a:solidFill>
                <a:latin typeface="Times New Roman" panose="02020603050405020304" pitchFamily="18" charset="0"/>
              </a:rPr>
              <a:t>využití dostupných zdrojů k léčbě nemocí a ošetřování ran</a:t>
            </a:r>
          </a:p>
          <a:p>
            <a:pPr eaLnBrk="1" hangingPunct="1"/>
            <a:r>
              <a:rPr lang="cs-CZ" altLang="cs-CZ" sz="2800" b="1">
                <a:solidFill>
                  <a:schemeClr val="bg1"/>
                </a:solidFill>
                <a:latin typeface="Times New Roman" panose="02020603050405020304" pitchFamily="18" charset="0"/>
              </a:rPr>
              <a:t>standardní a improvizované způsoby 1. pomoci a svépomoci u nejčastějších zdravotních komplikací při pobytu v terénu</a:t>
            </a:r>
          </a:p>
          <a:p>
            <a:pPr eaLnBrk="1" hangingPunct="1"/>
            <a:r>
              <a:rPr lang="cs-CZ" altLang="cs-CZ" sz="2800" b="1">
                <a:solidFill>
                  <a:schemeClr val="bg1"/>
                </a:solidFill>
                <a:latin typeface="Times New Roman" panose="02020603050405020304" pitchFamily="18" charset="0"/>
              </a:rPr>
              <a:t>přírodní lékařství – rostliny s léčivými účinky a jejich využití při léčbě nemocí a ošetřování ran</a:t>
            </a:r>
          </a:p>
          <a:p>
            <a:pPr eaLnBrk="1" hangingPunct="1"/>
            <a:r>
              <a:rPr lang="cs-CZ" altLang="cs-CZ" sz="2800" b="1">
                <a:solidFill>
                  <a:schemeClr val="bg1"/>
                </a:solidFill>
                <a:latin typeface="Times New Roman" panose="02020603050405020304" pitchFamily="18" charset="0"/>
              </a:rPr>
              <a:t>nebezpeční živočichové a rostliny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962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2095FFD2-62E5-4AFC-A5C6-6B332E86CC4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95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chemeClr val="bg1"/>
                </a:solidFill>
              </a:rPr>
              <a:t>Otázky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9261CD2-2AF0-4123-AE5E-A6ED3EC6D0D7}"/>
              </a:ext>
            </a:extLst>
          </p:cNvPr>
          <p:cNvSpPr txBox="1"/>
          <p:nvPr/>
        </p:nvSpPr>
        <p:spPr>
          <a:xfrm>
            <a:off x="363846" y="2027479"/>
            <a:ext cx="8392371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  <a:latin typeface="Arial"/>
                <a:cs typeface="Arial"/>
              </a:rPr>
              <a:t>1. Základní druhy přístřešků</a:t>
            </a:r>
          </a:p>
          <a:p>
            <a:endParaRPr lang="cs-CZ" sz="3200" dirty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cs-CZ" sz="3200" dirty="0">
                <a:solidFill>
                  <a:schemeClr val="bg1"/>
                </a:solidFill>
                <a:latin typeface="Arial"/>
                <a:cs typeface="Arial"/>
              </a:rPr>
              <a:t>2. Možnosti přírodní ochrany před vlivy počasí</a:t>
            </a:r>
            <a:endParaRPr lang="cs-CZ" sz="3200" dirty="0">
              <a:solidFill>
                <a:schemeClr val="bg1"/>
              </a:solidFill>
              <a:cs typeface="Arial"/>
            </a:endParaRPr>
          </a:p>
          <a:p>
            <a:endParaRPr lang="cs-CZ" sz="3200" dirty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cs-CZ" sz="3200" dirty="0">
                <a:solidFill>
                  <a:schemeClr val="bg1"/>
                </a:solidFill>
                <a:latin typeface="Arial"/>
                <a:cs typeface="Arial"/>
              </a:rPr>
              <a:t>3. Možnosti ochrany před vlivy počasí - ústroj, výstroj a nesený materiál </a:t>
            </a:r>
            <a:endParaRPr lang="cs-CZ" dirty="0">
              <a:solidFill>
                <a:schemeClr val="bg1"/>
              </a:solidFill>
            </a:endParaRPr>
          </a:p>
          <a:p>
            <a:endParaRPr lang="cs-CZ" sz="3200" dirty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cs-CZ" sz="3200" dirty="0">
                <a:solidFill>
                  <a:schemeClr val="bg1"/>
                </a:solidFill>
                <a:latin typeface="Arial"/>
                <a:cs typeface="Arial"/>
              </a:rPr>
              <a:t>4. Způsoby pohybu v terénu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>
            <a:extLst>
              <a:ext uri="{FF2B5EF4-FFF2-40B4-BE49-F238E27FC236}">
                <a16:creationId xmlns:a16="http://schemas.microsoft.com/office/drawing/2014/main" id="{85EC3067-03B6-4771-A3A1-0180C8C80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  </a:t>
            </a:r>
          </a:p>
        </p:txBody>
      </p:sp>
      <p:sp>
        <p:nvSpPr>
          <p:cNvPr id="3075" name="WordArt 4">
            <a:extLst>
              <a:ext uri="{FF2B5EF4-FFF2-40B4-BE49-F238E27FC236}">
                <a16:creationId xmlns:a16="http://schemas.microsoft.com/office/drawing/2014/main" id="{062598AA-3481-4A54-AACE-AE176BFAA76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7313" y="357188"/>
            <a:ext cx="6480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Základy přežití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AF7B9EA6-AE66-4E71-A326-44A905D82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143125"/>
            <a:ext cx="8640763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Normativní výnos z roku 2011, částka 7 (11. RMO a 12. RMO)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Pub 71-84-03. Základy přežití 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Pub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Arial" charset="0"/>
              </a:rPr>
              <a:t> 74-81-01. STP – programy výcviku z roku 2010</a:t>
            </a:r>
          </a:p>
          <a:p>
            <a:pPr eaLnBrk="1" hangingPunct="1"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sz="2400" dirty="0">
              <a:solidFill>
                <a:schemeClr val="bg1">
                  <a:lumMod val="9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27C84D-3D89-460D-B7A8-DF5B281E94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786dd7ff-425c-4d0d-8299-61bc4fece3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7AF4D7-2BFF-4408-9607-AD09D5C628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2543</TotalTime>
  <Words>496</Words>
  <Application>Microsoft Office PowerPoint</Application>
  <PresentationFormat>Předvádění na obrazovce (4:3)</PresentationFormat>
  <Paragraphs>70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Times New Roman</vt:lpstr>
      <vt:lpstr>Wingdings</vt:lpstr>
      <vt:lpstr>Výchozí návrh</vt:lpstr>
      <vt:lpstr>Prezentace aplikace PowerPoint</vt:lpstr>
      <vt:lpstr>Základy přežití</vt:lpstr>
      <vt:lpstr>Pobyt v terénu  - způsoby ukrytí v létě</vt:lpstr>
      <vt:lpstr>Pobyt v terénu  - ochrana před vlivy počasí</vt:lpstr>
      <vt:lpstr>Ochrana před nepříznivými povětrnostními vlivy</vt:lpstr>
      <vt:lpstr>Pohyb v terénu</vt:lpstr>
      <vt:lpstr>Prevence poškození zdraví, 1. pomoc a svépomoc</vt:lpstr>
      <vt:lpstr>Otázky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vedení výcviku boje zblízka ve 20. století</dc:title>
  <dc:creator>m</dc:creator>
  <cp:lastModifiedBy>Michal Vágner</cp:lastModifiedBy>
  <cp:revision>186</cp:revision>
  <dcterms:created xsi:type="dcterms:W3CDTF">2006-07-03T09:33:13Z</dcterms:created>
  <dcterms:modified xsi:type="dcterms:W3CDTF">2022-10-12T18:05:05Z</dcterms:modified>
</cp:coreProperties>
</file>