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0" r:id="rId9"/>
    <p:sldId id="271" r:id="rId10"/>
    <p:sldId id="272" r:id="rId11"/>
    <p:sldId id="264" r:id="rId12"/>
    <p:sldId id="265" r:id="rId13"/>
    <p:sldId id="280" r:id="rId14"/>
    <p:sldId id="281" r:id="rId15"/>
    <p:sldId id="282" r:id="rId16"/>
    <p:sldId id="266" r:id="rId17"/>
    <p:sldId id="267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C5398-EC76-4578-8DA0-E7A278D0375C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38BEC-24F8-4BD1-B3F3-10733FBB4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79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637" y="4343144"/>
            <a:ext cx="5486727" cy="41150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174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637" y="4343144"/>
            <a:ext cx="5486727" cy="41150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117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637" y="4343144"/>
            <a:ext cx="5486727" cy="41150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126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163" y="752475"/>
            <a:ext cx="6602412" cy="3714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66750" y="4705350"/>
            <a:ext cx="5329238" cy="44577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85" tIns="45642" rIns="91285" bIns="45642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81558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163" y="752475"/>
            <a:ext cx="6602412" cy="3714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66750" y="4705350"/>
            <a:ext cx="5329238" cy="44577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85" tIns="45642" rIns="91285" bIns="45642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282343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163" y="752475"/>
            <a:ext cx="6602412" cy="3714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66750" y="4705350"/>
            <a:ext cx="5329238" cy="44577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85" tIns="45642" rIns="91285" bIns="45642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195953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637" y="4343144"/>
            <a:ext cx="5486727" cy="41150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26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92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1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71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itchFamily="18" charset="0"/>
              <a:buNone/>
              <a:defRPr smtClean="0"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itchFamily="18" charset="0"/>
              <a:buNone/>
              <a:defRPr smtClean="0"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lvl1pPr>
          </a:lstStyle>
          <a:p>
            <a:fld id="{B5D98051-1DB5-47A5-BCF7-3E6C386D4898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64863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609600" y="3941763"/>
            <a:ext cx="10972800" cy="218916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itchFamily="18" charset="0"/>
              <a:buNone/>
              <a:defRPr smtClean="0"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itchFamily="18" charset="0"/>
              <a:buNone/>
              <a:defRPr smtClean="0"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lvl1pPr>
          </a:lstStyle>
          <a:p>
            <a:fld id="{A8046CFC-0E45-4A31-B5E5-334A13E2E921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05222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197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98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10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67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1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82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92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D28F0-4F38-4B62-9E5B-67FD5B21D616}" type="datetimeFigureOut">
              <a:rPr lang="cs-CZ" smtClean="0"/>
              <a:t>27.2.2016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8D120-730A-4AEF-AA8A-5E3A9C2EE2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62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fhs.cuni.cz/course/view.php?id=61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Kvalitativní strategie výzkumu</a:t>
            </a:r>
            <a:br>
              <a:rPr lang="cs-CZ" dirty="0" smtClean="0"/>
            </a:br>
            <a:r>
              <a:rPr lang="cs-CZ" dirty="0" smtClean="0"/>
              <a:t>Kvalitativní x kvantitativní strategie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860800"/>
            <a:ext cx="9144000" cy="13970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Hedvika Novotná</a:t>
            </a:r>
          </a:p>
          <a:p>
            <a:endParaRPr lang="cs-CZ" dirty="0" smtClean="0"/>
          </a:p>
          <a:p>
            <a:r>
              <a:rPr lang="cs-CZ" dirty="0" smtClean="0"/>
              <a:t>Soustředění ke SVIP</a:t>
            </a:r>
          </a:p>
          <a:p>
            <a:r>
              <a:rPr lang="cs-CZ" dirty="0" smtClean="0"/>
              <a:t>2015/16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5076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075267" y="468313"/>
            <a:ext cx="9052984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cs-CZ" sz="3600" dirty="0">
                <a:solidFill>
                  <a:schemeClr val="tx1"/>
                </a:solidFill>
                <a:latin typeface="+mj-lt"/>
              </a:rPr>
              <a:t>Analýza a interpretace dat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1075267" y="1507068"/>
            <a:ext cx="9965266" cy="4874684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/>
              <a:t>Organizace dat (roztřídění a redukce) + </a:t>
            </a:r>
            <a:r>
              <a:rPr lang="cs-CZ" altLang="cs-CZ" sz="1400" dirty="0" smtClean="0"/>
              <a:t>interpretace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 smtClean="0"/>
              <a:t>Práce </a:t>
            </a:r>
            <a:r>
              <a:rPr lang="cs-CZ" altLang="cs-CZ" sz="1400" dirty="0"/>
              <a:t>s TEXTY – terénní poznámky, </a:t>
            </a:r>
            <a:r>
              <a:rPr lang="cs-CZ" altLang="cs-CZ" sz="1400" dirty="0" err="1"/>
              <a:t>transkripty</a:t>
            </a:r>
            <a:r>
              <a:rPr lang="cs-CZ" altLang="cs-CZ" sz="1400" dirty="0"/>
              <a:t> rozhovorů (transkripce je 1. krokem analýzy), sekundární data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/>
              <a:t>„výzkumník nejrůznějším způsobem manipuluje s texty, což mu umožňuje číst stále nová a nová data“ </a:t>
            </a:r>
            <a:r>
              <a:rPr lang="cs-CZ" altLang="cs-CZ" sz="1400" dirty="0" smtClean="0"/>
              <a:t>  </a:t>
            </a:r>
            <a:r>
              <a:rPr lang="cs-CZ" altLang="cs-CZ" sz="700" dirty="0" smtClean="0"/>
              <a:t>(</a:t>
            </a:r>
            <a:r>
              <a:rPr lang="cs-CZ" altLang="cs-CZ" sz="700" dirty="0"/>
              <a:t>Konopásek 1997)</a:t>
            </a:r>
          </a:p>
          <a:p>
            <a:pPr marL="0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 sz="1600" dirty="0"/>
          </a:p>
          <a:p>
            <a:pPr marL="0" indent="-2286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400" b="1" dirty="0" err="1"/>
              <a:t>Lingvistická</a:t>
            </a:r>
            <a:r>
              <a:rPr lang="en-GB" sz="1400" b="1" dirty="0"/>
              <a:t> </a:t>
            </a:r>
            <a:r>
              <a:rPr lang="en-GB" sz="1400" b="1" dirty="0" err="1"/>
              <a:t>tradice</a:t>
            </a:r>
            <a:r>
              <a:rPr lang="en-GB" sz="1400" b="1" dirty="0"/>
              <a:t> </a:t>
            </a:r>
            <a:r>
              <a:rPr lang="en-GB" sz="1400" dirty="0"/>
              <a:t>– </a:t>
            </a:r>
            <a:r>
              <a:rPr lang="en-GB" sz="1400" dirty="0" err="1"/>
              <a:t>samotný</a:t>
            </a:r>
            <a:r>
              <a:rPr lang="en-GB" sz="1400" dirty="0"/>
              <a:t> text je </a:t>
            </a:r>
            <a:r>
              <a:rPr lang="en-GB" sz="1400" dirty="0" err="1"/>
              <a:t>objektem</a:t>
            </a:r>
            <a:r>
              <a:rPr lang="en-GB" sz="1400" dirty="0"/>
              <a:t> </a:t>
            </a:r>
            <a:r>
              <a:rPr lang="en-GB" sz="1400" dirty="0" err="1"/>
              <a:t>analýzy</a:t>
            </a:r>
            <a:r>
              <a:rPr lang="en-GB" sz="1400" dirty="0"/>
              <a:t>, </a:t>
            </a:r>
            <a:r>
              <a:rPr lang="en-GB" sz="1400" dirty="0" err="1"/>
              <a:t>popisuje</a:t>
            </a:r>
            <a:r>
              <a:rPr lang="en-GB" sz="1400" dirty="0"/>
              <a:t>, </a:t>
            </a:r>
            <a:r>
              <a:rPr lang="en-GB" sz="1400" dirty="0" err="1"/>
              <a:t>jak</a:t>
            </a:r>
            <a:r>
              <a:rPr lang="en-GB" sz="1400" dirty="0"/>
              <a:t> </a:t>
            </a:r>
            <a:r>
              <a:rPr lang="en-GB" sz="1400" dirty="0" err="1"/>
              <a:t>texty</a:t>
            </a:r>
            <a:r>
              <a:rPr lang="en-GB" sz="1400" dirty="0"/>
              <a:t> </a:t>
            </a:r>
            <a:r>
              <a:rPr lang="en-GB" sz="1400" dirty="0" err="1"/>
              <a:t>vznikají</a:t>
            </a:r>
            <a:r>
              <a:rPr lang="en-GB" sz="1400" dirty="0"/>
              <a:t> a </a:t>
            </a:r>
            <a:r>
              <a:rPr lang="en-GB" sz="1400" dirty="0" err="1"/>
              <a:t>jak</a:t>
            </a:r>
            <a:r>
              <a:rPr lang="en-GB" sz="1400" dirty="0"/>
              <a:t> </a:t>
            </a:r>
            <a:r>
              <a:rPr lang="en-GB" sz="1400" dirty="0" err="1"/>
              <a:t>jsou</a:t>
            </a:r>
            <a:r>
              <a:rPr lang="en-GB" sz="1400" dirty="0"/>
              <a:t> </a:t>
            </a:r>
            <a:r>
              <a:rPr lang="en-GB" sz="1400" dirty="0" err="1"/>
              <a:t>strukturovány</a:t>
            </a:r>
            <a:endParaRPr lang="en-GB" sz="1400" dirty="0"/>
          </a:p>
          <a:p>
            <a:pPr lvl="2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200" dirty="0" err="1"/>
              <a:t>Konverza</a:t>
            </a:r>
            <a:r>
              <a:rPr lang="cs-CZ" sz="1200" dirty="0"/>
              <a:t>ční analýza, Diskurzivní analýzy, Některé narativní analýzy</a:t>
            </a:r>
          </a:p>
          <a:p>
            <a:pPr marL="0" indent="-2286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400" b="1" dirty="0" err="1"/>
              <a:t>Sociologická</a:t>
            </a:r>
            <a:r>
              <a:rPr lang="en-GB" sz="1400" b="1" dirty="0"/>
              <a:t> </a:t>
            </a:r>
            <a:r>
              <a:rPr lang="en-GB" sz="1400" b="1" dirty="0" err="1"/>
              <a:t>tradice</a:t>
            </a:r>
            <a:r>
              <a:rPr lang="en-GB" sz="1400" b="1" dirty="0"/>
              <a:t> </a:t>
            </a:r>
            <a:r>
              <a:rPr lang="en-GB" sz="1400" dirty="0"/>
              <a:t>– </a:t>
            </a:r>
            <a:r>
              <a:rPr lang="en-GB" sz="1400" dirty="0" err="1"/>
              <a:t>považuje</a:t>
            </a:r>
            <a:r>
              <a:rPr lang="en-GB" sz="1400" dirty="0"/>
              <a:t> text </a:t>
            </a:r>
            <a:r>
              <a:rPr lang="en-GB" sz="1400" dirty="0" err="1"/>
              <a:t>za</a:t>
            </a:r>
            <a:r>
              <a:rPr lang="en-GB" sz="1400" dirty="0"/>
              <a:t> </a:t>
            </a:r>
            <a:r>
              <a:rPr lang="en-GB" sz="1400" dirty="0" err="1"/>
              <a:t>okno</a:t>
            </a:r>
            <a:r>
              <a:rPr lang="en-GB" sz="1400" dirty="0"/>
              <a:t> do </a:t>
            </a:r>
            <a:r>
              <a:rPr lang="en-GB" sz="1400" dirty="0" err="1"/>
              <a:t>zkušeností</a:t>
            </a:r>
            <a:r>
              <a:rPr lang="en-GB" sz="1400" dirty="0"/>
              <a:t> </a:t>
            </a:r>
            <a:r>
              <a:rPr lang="en-GB" sz="1400" dirty="0" err="1"/>
              <a:t>jedinců</a:t>
            </a:r>
            <a:endParaRPr lang="cs-CZ" sz="1400" dirty="0"/>
          </a:p>
          <a:p>
            <a:pPr lvl="2" indent="-173736">
              <a:spcBef>
                <a:spcPts val="6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200" dirty="0" err="1"/>
              <a:t>Volná</a:t>
            </a:r>
            <a:r>
              <a:rPr lang="en-GB" sz="1200" dirty="0"/>
              <a:t> </a:t>
            </a:r>
            <a:r>
              <a:rPr lang="en-GB" sz="1200" dirty="0" err="1"/>
              <a:t>analýza</a:t>
            </a:r>
            <a:r>
              <a:rPr lang="en-GB" sz="1200" dirty="0"/>
              <a:t> </a:t>
            </a:r>
            <a:r>
              <a:rPr lang="en-GB" sz="1200" dirty="0" err="1"/>
              <a:t>textu</a:t>
            </a:r>
            <a:r>
              <a:rPr lang="cs-CZ" sz="1200" dirty="0"/>
              <a:t>	</a:t>
            </a:r>
          </a:p>
          <a:p>
            <a:pPr lvl="3" indent="-173736">
              <a:spcBef>
                <a:spcPts val="6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100" dirty="0"/>
              <a:t>Holistické přístupy (etnografie, některé narativní analýzy)</a:t>
            </a:r>
            <a:endParaRPr lang="en-GB" sz="1100" dirty="0"/>
          </a:p>
          <a:p>
            <a:pPr lvl="3" indent="-173736"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Analýza</a:t>
            </a:r>
            <a:r>
              <a:rPr lang="en-GB" sz="1100" dirty="0"/>
              <a:t> </a:t>
            </a:r>
            <a:r>
              <a:rPr lang="en-GB" sz="1100" dirty="0" err="1"/>
              <a:t>slov</a:t>
            </a:r>
            <a:r>
              <a:rPr lang="cs-CZ" sz="1100" dirty="0"/>
              <a:t>	(</a:t>
            </a:r>
            <a:r>
              <a:rPr lang="en-GB" sz="1100" dirty="0" err="1"/>
              <a:t>Sémantické</a:t>
            </a:r>
            <a:r>
              <a:rPr lang="en-GB" sz="1100" dirty="0"/>
              <a:t> </a:t>
            </a:r>
            <a:r>
              <a:rPr lang="en-GB" sz="1100" dirty="0" err="1"/>
              <a:t>sítě</a:t>
            </a:r>
            <a:r>
              <a:rPr lang="cs-CZ" sz="1100" dirty="0"/>
              <a:t>, </a:t>
            </a:r>
            <a:r>
              <a:rPr lang="en-GB" sz="1100" dirty="0" err="1"/>
              <a:t>Kognitivní</a:t>
            </a:r>
            <a:r>
              <a:rPr lang="en-GB" sz="1100" dirty="0"/>
              <a:t> </a:t>
            </a:r>
            <a:r>
              <a:rPr lang="en-GB" sz="1100" dirty="0" err="1"/>
              <a:t>mapy</a:t>
            </a:r>
            <a:r>
              <a:rPr lang="cs-CZ" sz="1100" dirty="0"/>
              <a:t>)</a:t>
            </a:r>
            <a:endParaRPr lang="en-GB" sz="1100" dirty="0"/>
          </a:p>
          <a:p>
            <a:pPr lvl="2" indent="-173736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200" dirty="0"/>
              <a:t>	    </a:t>
            </a:r>
            <a:r>
              <a:rPr lang="en-GB" sz="1050" dirty="0"/>
              <a:t>→</a:t>
            </a:r>
            <a:r>
              <a:rPr lang="cs-CZ" sz="1050" dirty="0"/>
              <a:t> </a:t>
            </a:r>
            <a:r>
              <a:rPr lang="en-GB" sz="1050" dirty="0" err="1"/>
              <a:t>redukce</a:t>
            </a:r>
            <a:r>
              <a:rPr lang="en-GB" sz="1050" dirty="0"/>
              <a:t> </a:t>
            </a:r>
            <a:r>
              <a:rPr lang="en-GB" sz="1050" dirty="0" err="1"/>
              <a:t>textu</a:t>
            </a:r>
            <a:r>
              <a:rPr lang="en-GB" sz="1050" dirty="0"/>
              <a:t> </a:t>
            </a:r>
            <a:r>
              <a:rPr lang="en-GB" sz="1050" dirty="0" err="1"/>
              <a:t>na</a:t>
            </a:r>
            <a:r>
              <a:rPr lang="en-GB" sz="1050" dirty="0"/>
              <a:t> </a:t>
            </a:r>
            <a:r>
              <a:rPr lang="en-GB" sz="1050" dirty="0" err="1"/>
              <a:t>základní</a:t>
            </a:r>
            <a:r>
              <a:rPr lang="en-GB" sz="1050" dirty="0"/>
              <a:t> </a:t>
            </a:r>
            <a:r>
              <a:rPr lang="en-GB" sz="1050" dirty="0" err="1"/>
              <a:t>význam</a:t>
            </a:r>
            <a:r>
              <a:rPr lang="en-GB" sz="1050" dirty="0"/>
              <a:t> </a:t>
            </a:r>
            <a:r>
              <a:rPr lang="en-GB" sz="1050" dirty="0" err="1"/>
              <a:t>slov</a:t>
            </a:r>
            <a:endParaRPr lang="cs-CZ" sz="1050" dirty="0"/>
          </a:p>
          <a:p>
            <a:pPr lvl="2" indent="-173736"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200" b="1" dirty="0"/>
              <a:t>Segmentace / kódování</a:t>
            </a:r>
            <a:endParaRPr lang="en-GB" sz="1200" b="1" dirty="0"/>
          </a:p>
          <a:p>
            <a:pPr lvl="3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Rámcová</a:t>
            </a:r>
            <a:r>
              <a:rPr lang="en-GB" sz="1100" dirty="0"/>
              <a:t> </a:t>
            </a:r>
            <a:r>
              <a:rPr lang="en-GB" sz="1100" dirty="0" err="1"/>
              <a:t>analýza</a:t>
            </a:r>
            <a:endParaRPr lang="cs-CZ" sz="1100" dirty="0"/>
          </a:p>
          <a:p>
            <a:pPr lvl="3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Tématická</a:t>
            </a:r>
            <a:r>
              <a:rPr lang="en-GB" sz="1100" dirty="0"/>
              <a:t> </a:t>
            </a:r>
            <a:r>
              <a:rPr lang="en-GB" sz="1100" dirty="0" err="1"/>
              <a:t>analý</a:t>
            </a:r>
            <a:r>
              <a:rPr lang="cs-CZ" sz="1100" dirty="0"/>
              <a:t>za</a:t>
            </a:r>
          </a:p>
          <a:p>
            <a:pPr lvl="3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100" b="1" dirty="0"/>
              <a:t>Obsahová analýza</a:t>
            </a:r>
            <a:endParaRPr lang="en-GB" sz="1100" b="1" dirty="0"/>
          </a:p>
          <a:p>
            <a:pPr lvl="3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Zakotvená</a:t>
            </a:r>
            <a:r>
              <a:rPr lang="en-GB" sz="1100" dirty="0"/>
              <a:t> </a:t>
            </a:r>
            <a:r>
              <a:rPr lang="en-GB" sz="1100" dirty="0" err="1"/>
              <a:t>teorie</a:t>
            </a:r>
            <a:r>
              <a:rPr lang="en-GB" sz="1100" dirty="0"/>
              <a:t> </a:t>
            </a:r>
            <a:endParaRPr lang="cs-CZ" sz="1100" dirty="0"/>
          </a:p>
          <a:p>
            <a:pPr lvl="2" indent="-173736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200" dirty="0" err="1"/>
              <a:t>Systematická</a:t>
            </a:r>
            <a:r>
              <a:rPr lang="en-GB" sz="1200" dirty="0"/>
              <a:t> </a:t>
            </a:r>
            <a:r>
              <a:rPr lang="en-GB" sz="1200" dirty="0" err="1"/>
              <a:t>analýza</a:t>
            </a:r>
            <a:endParaRPr lang="en-GB" sz="1200" dirty="0"/>
          </a:p>
          <a:p>
            <a:pPr lvl="3" indent="-173736"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Taxonomie</a:t>
            </a:r>
            <a:endParaRPr lang="en-GB" sz="1100" dirty="0"/>
          </a:p>
          <a:p>
            <a:pPr lvl="3" indent="-173736"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1100" dirty="0" err="1"/>
              <a:t>Mentální</a:t>
            </a:r>
            <a:r>
              <a:rPr lang="en-GB" sz="1100" dirty="0"/>
              <a:t> </a:t>
            </a:r>
            <a:r>
              <a:rPr lang="en-GB" sz="1100" dirty="0" err="1"/>
              <a:t>mapy</a:t>
            </a:r>
            <a:endParaRPr lang="en-GB" sz="1100" dirty="0"/>
          </a:p>
          <a:p>
            <a:pPr indent="-173736">
              <a:spcBef>
                <a:spcPts val="5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000" dirty="0"/>
              <a:t>	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1974775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Délka trvání výzkumu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Stacionární 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Terénní výzkum – badatel je přímým účastníkem každodennosti zkoumané skupiny – viz přednáška </a:t>
            </a:r>
            <a:r>
              <a:rPr lang="cs-CZ" altLang="cs-CZ" sz="1400" i="1" dirty="0"/>
              <a:t>Pozorování při zkoumání sociálního prostředí 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AutoNum type="alphaLcParenR"/>
            </a:pPr>
            <a:r>
              <a:rPr lang="cs-CZ" altLang="cs-CZ" sz="1400" dirty="0"/>
              <a:t>Dlouhodobý – několik měsíců až let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AutoNum type="alphaLcParenR"/>
            </a:pPr>
            <a:r>
              <a:rPr lang="cs-CZ" altLang="cs-CZ" sz="1400" dirty="0"/>
              <a:t>Krátkodobý – několik týdnů (do 3 měsíců)</a:t>
            </a:r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Opakovaný 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V přímé návaznosti badatel opakovaně provádí několik krátkodobých výzkumů, trvajících několik dnů</a:t>
            </a:r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Návratný 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Sledování změn, které v terénu nastaly po dlouhém časovém období (min. 5 let, obvykle 10 a více, možný i odstup jedné generace)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Nutná metodologická i </a:t>
            </a:r>
            <a:r>
              <a:rPr lang="cs-CZ" altLang="cs-CZ" sz="1400" dirty="0" err="1"/>
              <a:t>tématická</a:t>
            </a:r>
            <a:r>
              <a:rPr lang="cs-CZ" altLang="cs-CZ" sz="1400" dirty="0"/>
              <a:t> návaznost</a:t>
            </a:r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Longitudinální 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Úzce vymezený vzorek je sledován průběžně 10-20 let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Typické pro psychologii</a:t>
            </a:r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Sonda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Krátkodobý jednorázový výzkum na úzce vymezené téma 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Často plošné – totéž téma v různých lokalitách (týmové)</a:t>
            </a:r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Pilotní výzkum a předvýzkum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Ověřuje výzkumné nástroje a etapy sběru dat – viz přednáška </a:t>
            </a:r>
            <a:r>
              <a:rPr lang="cs-CZ" altLang="cs-CZ" sz="1400" i="1" dirty="0"/>
              <a:t>Kvantitativní strategie výzkumu</a:t>
            </a:r>
            <a:endParaRPr lang="cs-CZ" altLang="cs-CZ" sz="1400" dirty="0"/>
          </a:p>
          <a:p>
            <a:pPr marL="533400" indent="-533400">
              <a:lnSpc>
                <a:spcPct val="80000"/>
              </a:lnSpc>
              <a:buFont typeface="Times New Roman" panose="02020603050405020304" pitchFamily="18" charset="0"/>
              <a:buAutoNum type="arabicPeriod"/>
            </a:pPr>
            <a:r>
              <a:rPr lang="cs-CZ" altLang="cs-CZ" sz="1600" dirty="0"/>
              <a:t>Záchranný výzkum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Výzkum v lokalitách, které jsou z nějakého důvodu odsouzeny k zániku</a:t>
            </a:r>
          </a:p>
          <a:p>
            <a:pPr marL="914400" lvl="1" indent="-457200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cs-CZ" altLang="cs-CZ" sz="1400" dirty="0"/>
              <a:t>Typické pro etnografii (hmotná i slovesná kultura) a archeologii </a:t>
            </a:r>
          </a:p>
          <a:p>
            <a:pPr marL="914400" lvl="1" indent="-457200">
              <a:lnSpc>
                <a:spcPct val="80000"/>
              </a:lnSpc>
            </a:pPr>
            <a:endParaRPr lang="cs-CZ" altLang="cs-CZ" sz="800" dirty="0"/>
          </a:p>
          <a:p>
            <a:pPr marL="914400" lvl="1" indent="-457200">
              <a:lnSpc>
                <a:spcPct val="80000"/>
              </a:lnSpc>
            </a:pPr>
            <a:endParaRPr lang="cs-CZ" altLang="cs-CZ" sz="800" dirty="0"/>
          </a:p>
        </p:txBody>
      </p:sp>
    </p:spTree>
    <p:extLst>
      <p:ext uri="{BB962C8B-B14F-4D97-AF65-F5344CB8AC3E}">
        <p14:creationId xmlns:p14="http://schemas.microsoft.com/office/powerpoint/2010/main" val="3931994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Specifické přístupy </a:t>
            </a:r>
            <a:r>
              <a:rPr lang="cs-CZ" altLang="cs-CZ" dirty="0"/>
              <a:t>kvalit. výzkumu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84784"/>
            <a:ext cx="9215438" cy="537321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/>
              <a:t>Etnografický výzkum (terénní výzkum)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Zúčastněné pozorování; kulturní a sociální </a:t>
            </a:r>
            <a:r>
              <a:rPr lang="cs-CZ" altLang="cs-CZ" sz="1200" dirty="0" err="1"/>
              <a:t>antropo</a:t>
            </a:r>
            <a:r>
              <a:rPr lang="cs-CZ" altLang="cs-CZ" sz="1200" dirty="0"/>
              <a:t>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 err="1"/>
              <a:t>Malinowski</a:t>
            </a:r>
            <a:r>
              <a:rPr lang="cs-CZ" altLang="cs-CZ" sz="1200" dirty="0"/>
              <a:t>, B. (1922): </a:t>
            </a:r>
            <a:r>
              <a:rPr lang="cs-CZ" altLang="cs-CZ" sz="1200" i="1" dirty="0" err="1"/>
              <a:t>Argonauts</a:t>
            </a:r>
            <a:r>
              <a:rPr lang="cs-CZ" altLang="cs-CZ" sz="1200" i="1" dirty="0"/>
              <a:t> </a:t>
            </a:r>
            <a:r>
              <a:rPr lang="cs-CZ" altLang="cs-CZ" sz="1200" i="1" dirty="0" err="1"/>
              <a:t>of</a:t>
            </a:r>
            <a:r>
              <a:rPr lang="cs-CZ" altLang="cs-CZ" sz="1200" i="1" dirty="0"/>
              <a:t> </a:t>
            </a:r>
            <a:r>
              <a:rPr lang="cs-CZ" altLang="cs-CZ" sz="1200" i="1" dirty="0" err="1"/>
              <a:t>the</a:t>
            </a:r>
            <a:r>
              <a:rPr lang="cs-CZ" altLang="cs-CZ" sz="1200" i="1" dirty="0"/>
              <a:t> Western </a:t>
            </a:r>
            <a:r>
              <a:rPr lang="cs-CZ" altLang="cs-CZ" sz="1200" i="1" dirty="0" err="1"/>
              <a:t>Pacific</a:t>
            </a:r>
            <a:r>
              <a:rPr lang="cs-CZ" altLang="cs-CZ" sz="1200" i="1" dirty="0"/>
              <a:t>.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Viz přednáška </a:t>
            </a:r>
            <a:r>
              <a:rPr lang="cs-CZ" altLang="cs-CZ" sz="1200" i="1" dirty="0"/>
              <a:t>Pozorování při zkoumání sociálního prostředí</a:t>
            </a:r>
            <a:endParaRPr lang="cs-CZ" altLang="cs-CZ" sz="12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/>
              <a:t>Biografický </a:t>
            </a:r>
            <a:r>
              <a:rPr lang="cs-CZ" altLang="cs-CZ" sz="1800" dirty="0" smtClean="0"/>
              <a:t>výzkum (narativní přístupy)</a:t>
            </a:r>
            <a:endParaRPr lang="cs-CZ" altLang="cs-CZ" sz="1800" dirty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Rekonstrukce a interpretace průběhu života jedince (skup.)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též Oral </a:t>
            </a:r>
            <a:r>
              <a:rPr lang="cs-CZ" altLang="cs-CZ" sz="1200" dirty="0" err="1"/>
              <a:t>History</a:t>
            </a:r>
            <a:r>
              <a:rPr lang="cs-CZ" altLang="cs-CZ" sz="1200" dirty="0"/>
              <a:t> – Vaněk, M., Mücke, P., Pelikánová, H. (2008): </a:t>
            </a:r>
            <a:r>
              <a:rPr lang="cs-CZ" altLang="cs-CZ" sz="1200" i="1" dirty="0"/>
              <a:t>Naslouchat hlasům paměti. Teoretické a praktické aspekty orální historie.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Viz přednáška </a:t>
            </a:r>
            <a:r>
              <a:rPr lang="cs-CZ" altLang="cs-CZ" sz="1200" i="1" dirty="0"/>
              <a:t>Verbální techniky dotazování</a:t>
            </a:r>
            <a:endParaRPr lang="cs-CZ" altLang="cs-CZ" sz="12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/>
              <a:t>Zakotvená teorie (</a:t>
            </a:r>
            <a:r>
              <a:rPr lang="cs-CZ" altLang="cs-CZ" sz="1800" dirty="0" err="1"/>
              <a:t>Grounded</a:t>
            </a:r>
            <a:r>
              <a:rPr lang="cs-CZ" altLang="cs-CZ" sz="1800" dirty="0"/>
              <a:t> </a:t>
            </a:r>
            <a:r>
              <a:rPr lang="cs-CZ" altLang="cs-CZ" sz="1800" dirty="0" err="1"/>
              <a:t>Theory</a:t>
            </a:r>
            <a:r>
              <a:rPr lang="cs-CZ" altLang="cs-CZ" sz="1800" dirty="0"/>
              <a:t>)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Strategie výzkumu a analýzy dat, jejímž výstupem je teorie zakotvená v datech.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 err="1"/>
              <a:t>Strauss</a:t>
            </a:r>
            <a:r>
              <a:rPr lang="cs-CZ" altLang="cs-CZ" sz="1200" dirty="0"/>
              <a:t>, A., </a:t>
            </a:r>
            <a:r>
              <a:rPr lang="cs-CZ" altLang="cs-CZ" sz="1200" dirty="0" err="1"/>
              <a:t>Corbinová</a:t>
            </a:r>
            <a:r>
              <a:rPr lang="cs-CZ" altLang="cs-CZ" sz="1200" dirty="0"/>
              <a:t>, J. (1999): </a:t>
            </a:r>
            <a:r>
              <a:rPr lang="cs-CZ" altLang="cs-CZ" sz="1200" i="1" dirty="0"/>
              <a:t>Základy kvalitativního výzkumu: postupy a techniky metody zakotvené teorie.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cs-CZ" altLang="cs-CZ" sz="1200" i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/>
              <a:t>Analýzy sekundárních dat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Obsahová analýza, Sekundární analýza, Diskurzivní analýza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Viz přednáška </a:t>
            </a:r>
            <a:r>
              <a:rPr lang="cs-CZ" altLang="cs-CZ" sz="1200" i="1" dirty="0"/>
              <a:t>Nevtíravé techniky, Redukce a analýza údajů - kvantitativní výzkum, kvalitativní výzkum  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cs-CZ" altLang="cs-CZ" sz="1200" i="1" dirty="0"/>
          </a:p>
          <a:p>
            <a:pPr lvl="1">
              <a:lnSpc>
                <a:spcPct val="80000"/>
              </a:lnSpc>
              <a:buFontTx/>
              <a:buChar char="-"/>
            </a:pPr>
            <a:endParaRPr lang="cs-CZ" altLang="cs-CZ" sz="1200" i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/>
              <a:t>Případová studie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Komplexnost případu (případ = osoba, skupina, rodina, instituce…)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Zahrnuje i kvantitativní postupy; kombinace různým metodologických postupů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 err="1"/>
              <a:t>Yin</a:t>
            </a:r>
            <a:r>
              <a:rPr lang="cs-CZ" altLang="cs-CZ" sz="1200" dirty="0"/>
              <a:t>, R.K. (1994, 2003): </a:t>
            </a:r>
            <a:r>
              <a:rPr lang="cs-CZ" altLang="cs-CZ" sz="1200" i="1" dirty="0"/>
              <a:t>Case study </a:t>
            </a:r>
            <a:r>
              <a:rPr lang="cs-CZ" altLang="cs-CZ" sz="1200" i="1" dirty="0" err="1"/>
              <a:t>research</a:t>
            </a:r>
            <a:r>
              <a:rPr lang="cs-CZ" altLang="cs-CZ" sz="1200" i="1" dirty="0"/>
              <a:t>.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cs-CZ" altLang="cs-CZ" sz="1200" dirty="0"/>
              <a:t>Viz přednáška </a:t>
            </a:r>
            <a:r>
              <a:rPr lang="cs-CZ" altLang="cs-CZ" sz="1200" i="1" dirty="0"/>
              <a:t>Nevtíravé techniky</a:t>
            </a:r>
            <a:endParaRPr lang="cs-CZ" altLang="cs-CZ" sz="1200" dirty="0"/>
          </a:p>
          <a:p>
            <a:pPr lvl="1">
              <a:lnSpc>
                <a:spcPct val="80000"/>
              </a:lnSpc>
              <a:buFontTx/>
              <a:buChar char="-"/>
            </a:pPr>
            <a:endParaRPr lang="cs-CZ" alt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2402231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 kvalitativního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cs-CZ" sz="2000" dirty="0"/>
              <a:t>výzkumník je integrální součástí výzkumného procesu, výzkumný proces je dynamický a reciproční, vliv individuality výzkumníka i informátora</a:t>
            </a:r>
          </a:p>
          <a:p>
            <a:pPr>
              <a:defRPr/>
            </a:pPr>
            <a:r>
              <a:rPr lang="cs-CZ" sz="2000" dirty="0"/>
              <a:t>	→ </a:t>
            </a:r>
            <a:r>
              <a:rPr lang="cs-CZ" sz="2000" b="1" dirty="0"/>
              <a:t>reaktivita</a:t>
            </a:r>
          </a:p>
          <a:p>
            <a:pPr>
              <a:defRPr/>
            </a:pPr>
            <a:r>
              <a:rPr lang="cs-CZ" sz="2000" dirty="0"/>
              <a:t>přiznaná subjektivita a její reflexe, </a:t>
            </a:r>
            <a:r>
              <a:rPr lang="cs-CZ" sz="2000" dirty="0" err="1"/>
              <a:t>positioning</a:t>
            </a:r>
            <a:endParaRPr lang="cs-CZ" sz="2000" dirty="0"/>
          </a:p>
          <a:p>
            <a:pPr>
              <a:defRPr/>
            </a:pPr>
            <a:r>
              <a:rPr lang="cs-CZ" sz="2000" dirty="0"/>
              <a:t>	→ </a:t>
            </a:r>
            <a:r>
              <a:rPr lang="cs-CZ" sz="2000" b="1" dirty="0"/>
              <a:t>reflexivita</a:t>
            </a:r>
            <a:r>
              <a:rPr lang="cs-CZ" sz="2000" dirty="0"/>
              <a:t> 	subjektivní		</a:t>
            </a:r>
          </a:p>
          <a:p>
            <a:pPr lvl="1">
              <a:defRPr/>
            </a:pPr>
            <a:r>
              <a:rPr lang="cs-CZ" sz="2000" dirty="0"/>
              <a:t>			</a:t>
            </a:r>
            <a:r>
              <a:rPr lang="cs-CZ" sz="2000" dirty="0" smtClean="0"/>
              <a:t>epistemologická</a:t>
            </a:r>
            <a:endParaRPr lang="cs-CZ" sz="2000" dirty="0"/>
          </a:p>
          <a:p>
            <a:pPr>
              <a:defRPr/>
            </a:pPr>
            <a:r>
              <a:rPr lang="cs-CZ" sz="2000" dirty="0"/>
              <a:t>důležitým tématem je reprezentace výzkumů prostřednictvím publikací</a:t>
            </a:r>
          </a:p>
          <a:p>
            <a:pPr>
              <a:defRPr/>
            </a:pPr>
            <a:r>
              <a:rPr lang="cs-CZ" sz="2000" dirty="0"/>
              <a:t>	→ </a:t>
            </a:r>
            <a:r>
              <a:rPr lang="cs-CZ" sz="2000" b="1" dirty="0"/>
              <a:t>transparentnost</a:t>
            </a:r>
          </a:p>
          <a:p>
            <a:pPr>
              <a:defRPr/>
            </a:pPr>
            <a:endParaRPr lang="cs-CZ" sz="500" dirty="0"/>
          </a:p>
          <a:p>
            <a:pPr marL="0" indent="0">
              <a:buNone/>
              <a:defRPr/>
            </a:pPr>
            <a:r>
              <a:rPr lang="en-US" sz="1800" dirty="0"/>
              <a:t>„</a:t>
            </a:r>
            <a:r>
              <a:rPr lang="en-US" sz="1800" dirty="0" err="1"/>
              <a:t>Psaní</a:t>
            </a:r>
            <a:r>
              <a:rPr lang="en-US" sz="1800" dirty="0"/>
              <a:t> a </a:t>
            </a:r>
            <a:r>
              <a:rPr lang="en-US" sz="1800" dirty="0" err="1"/>
              <a:t>čtení</a:t>
            </a:r>
            <a:r>
              <a:rPr lang="en-US" sz="1800" dirty="0"/>
              <a:t> </a:t>
            </a:r>
            <a:r>
              <a:rPr lang="en-US" sz="1800" dirty="0" err="1"/>
              <a:t>etnografie</a:t>
            </a:r>
            <a:r>
              <a:rPr lang="en-US" sz="1800" dirty="0"/>
              <a:t> je </a:t>
            </a:r>
            <a:r>
              <a:rPr lang="en-US" sz="1800" dirty="0" err="1"/>
              <a:t>předeterminováno</a:t>
            </a:r>
            <a:r>
              <a:rPr lang="en-US" sz="1800" dirty="0"/>
              <a:t> </a:t>
            </a:r>
            <a:r>
              <a:rPr lang="en-US" sz="1800" dirty="0" err="1"/>
              <a:t>silami</a:t>
            </a:r>
            <a:r>
              <a:rPr lang="en-US" sz="1800" dirty="0"/>
              <a:t> </a:t>
            </a:r>
            <a:r>
              <a:rPr lang="en-US" sz="1800" dirty="0" err="1"/>
              <a:t>mimo</a:t>
            </a:r>
            <a:r>
              <a:rPr lang="en-US" sz="1800" dirty="0"/>
              <a:t> </a:t>
            </a:r>
            <a:r>
              <a:rPr lang="en-US" sz="1800" dirty="0" err="1"/>
              <a:t>kontrolu</a:t>
            </a:r>
            <a:r>
              <a:rPr lang="en-US" sz="1800" dirty="0"/>
              <a:t> </a:t>
            </a:r>
            <a:r>
              <a:rPr lang="en-US" sz="1800" dirty="0" err="1"/>
              <a:t>autora</a:t>
            </a:r>
            <a:r>
              <a:rPr lang="en-US" sz="1800" dirty="0"/>
              <a:t> </a:t>
            </a:r>
            <a:r>
              <a:rPr lang="en-US" sz="1800" dirty="0" err="1"/>
              <a:t>či</a:t>
            </a:r>
            <a:r>
              <a:rPr lang="en-US" sz="1800" dirty="0"/>
              <a:t> </a:t>
            </a:r>
            <a:r>
              <a:rPr lang="en-US" sz="1800" dirty="0" err="1"/>
              <a:t>interpretující</a:t>
            </a:r>
            <a:r>
              <a:rPr lang="en-US" sz="1800" dirty="0"/>
              <a:t> </a:t>
            </a:r>
            <a:r>
              <a:rPr lang="en-US" sz="1800" dirty="0" err="1"/>
              <a:t>komunity</a:t>
            </a:r>
            <a:r>
              <a:rPr lang="en-US" sz="1800" dirty="0"/>
              <a:t>. </a:t>
            </a:r>
            <a:r>
              <a:rPr lang="en-US" sz="1800" dirty="0" err="1"/>
              <a:t>Tyto</a:t>
            </a:r>
            <a:r>
              <a:rPr lang="en-US" sz="1800" dirty="0"/>
              <a:t> </a:t>
            </a:r>
            <a:r>
              <a:rPr lang="en-US" sz="1800" dirty="0" err="1"/>
              <a:t>nahodilosti</a:t>
            </a:r>
            <a:r>
              <a:rPr lang="en-US" sz="1800" dirty="0"/>
              <a:t> – </a:t>
            </a:r>
            <a:r>
              <a:rPr lang="en-US" sz="1800" dirty="0" err="1"/>
              <a:t>jazyka</a:t>
            </a:r>
            <a:r>
              <a:rPr lang="en-US" sz="1800" dirty="0"/>
              <a:t>, </a:t>
            </a:r>
            <a:r>
              <a:rPr lang="en-US" sz="1800" dirty="0" err="1"/>
              <a:t>rétoriky</a:t>
            </a:r>
            <a:r>
              <a:rPr lang="en-US" sz="1800" dirty="0"/>
              <a:t>, </a:t>
            </a:r>
            <a:r>
              <a:rPr lang="en-US" sz="1800" dirty="0" err="1"/>
              <a:t>moci</a:t>
            </a:r>
            <a:r>
              <a:rPr lang="en-US" sz="1800" dirty="0"/>
              <a:t> a </a:t>
            </a:r>
            <a:r>
              <a:rPr lang="en-US" sz="1800" dirty="0" err="1"/>
              <a:t>historie</a:t>
            </a:r>
            <a:r>
              <a:rPr lang="en-US" sz="1800" dirty="0"/>
              <a:t> – </a:t>
            </a:r>
            <a:r>
              <a:rPr lang="en-US" sz="1800" dirty="0" err="1"/>
              <a:t>musí</a:t>
            </a:r>
            <a:r>
              <a:rPr lang="en-US" sz="1800" dirty="0"/>
              <a:t> </a:t>
            </a:r>
            <a:r>
              <a:rPr lang="en-US" sz="1800" dirty="0" err="1"/>
              <a:t>být</a:t>
            </a:r>
            <a:r>
              <a:rPr lang="en-US" sz="1800" dirty="0"/>
              <a:t> </a:t>
            </a:r>
            <a:r>
              <a:rPr lang="en-US" sz="1800" dirty="0" err="1"/>
              <a:t>otevřeně</a:t>
            </a:r>
            <a:r>
              <a:rPr lang="en-US" sz="1800" dirty="0"/>
              <a:t> </a:t>
            </a:r>
            <a:r>
              <a:rPr lang="en-US" sz="1800" dirty="0" err="1"/>
              <a:t>konfrontovány</a:t>
            </a:r>
            <a:r>
              <a:rPr lang="en-US" sz="1800" dirty="0"/>
              <a:t> </a:t>
            </a:r>
            <a:r>
              <a:rPr lang="en-US" sz="1800" dirty="0" err="1"/>
              <a:t>při</a:t>
            </a:r>
            <a:r>
              <a:rPr lang="en-US" sz="1800" dirty="0"/>
              <a:t> </a:t>
            </a:r>
            <a:r>
              <a:rPr lang="en-US" sz="1800" dirty="0" err="1"/>
              <a:t>procesu</a:t>
            </a:r>
            <a:r>
              <a:rPr lang="en-US" sz="1800" dirty="0"/>
              <a:t> </a:t>
            </a:r>
            <a:r>
              <a:rPr lang="en-US" sz="1800" dirty="0" err="1"/>
              <a:t>psaní</a:t>
            </a:r>
            <a:r>
              <a:rPr lang="en-US" sz="1800" dirty="0"/>
              <a:t>“ (Clifford a Marcus 1986:25)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017658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Techniky ke zvyšování kvality kvalitativního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dirty="0"/>
              <a:t>záměr – veškeré kroky provádíme vědomě (nebo je reflektujeme zpětně)</a:t>
            </a:r>
          </a:p>
          <a:p>
            <a:pPr>
              <a:defRPr/>
            </a:pPr>
            <a:r>
              <a:rPr lang="cs-CZ" dirty="0" smtClean="0"/>
              <a:t>konzistence – </a:t>
            </a:r>
            <a:r>
              <a:rPr lang="cs-CZ" dirty="0"/>
              <a:t>veškeré kroky (jakkoli  provázané) systematicky směřujeme k cíli (porozumění sledovanému jevu</a:t>
            </a:r>
            <a:r>
              <a:rPr lang="cs-CZ" dirty="0" smtClean="0"/>
              <a:t>) resp. reflektujeme, zda k cíli směřují</a:t>
            </a:r>
            <a:endParaRPr lang="cs-CZ" dirty="0"/>
          </a:p>
          <a:p>
            <a:pPr>
              <a:defRPr/>
            </a:pPr>
            <a:r>
              <a:rPr lang="cs-CZ" dirty="0"/>
              <a:t>záznam – vše co si týká výzkumu (tj. nejen data) zaznamenáváme, abychom mohli i zpětně reflektovat </a:t>
            </a:r>
          </a:p>
          <a:p>
            <a:pPr>
              <a:defRPr/>
            </a:pPr>
            <a:r>
              <a:rPr lang="cs-CZ" dirty="0"/>
              <a:t>hloubka – délka pobytu v terénu, rozhovorů…</a:t>
            </a:r>
          </a:p>
          <a:p>
            <a:pPr>
              <a:defRPr/>
            </a:pPr>
            <a:r>
              <a:rPr lang="cs-CZ" dirty="0"/>
              <a:t>nesamozřejmost – kritika pramenů + otevřenost </a:t>
            </a:r>
            <a:r>
              <a:rPr lang="cs-CZ" dirty="0" smtClean="0"/>
              <a:t>jinakosti</a:t>
            </a:r>
          </a:p>
          <a:p>
            <a:pPr>
              <a:defRPr/>
            </a:pPr>
            <a:r>
              <a:rPr lang="cs-CZ" dirty="0" smtClean="0"/>
              <a:t>výpovědní hodnota dat – heuristika pramenů, transparentnost</a:t>
            </a:r>
          </a:p>
          <a:p>
            <a:pPr>
              <a:defRPr/>
            </a:pPr>
            <a:r>
              <a:rPr lang="cs-CZ" dirty="0"/>
              <a:t>p</a:t>
            </a:r>
            <a:r>
              <a:rPr lang="cs-CZ" dirty="0" smtClean="0"/>
              <a:t>opř. triangulace  </a:t>
            </a:r>
            <a:r>
              <a:rPr lang="cs-CZ" dirty="0" smtClean="0"/>
              <a:t>(datových zdrojů, metodologií, výzkumníků, teoretických perspektiv)</a:t>
            </a:r>
            <a:endParaRPr lang="cs-CZ" dirty="0"/>
          </a:p>
          <a:p>
            <a:pPr>
              <a:buFont typeface="Wingdings" charset="2"/>
              <a:buChar char="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4530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524933" y="302910"/>
            <a:ext cx="9448800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3600" dirty="0">
                <a:solidFill>
                  <a:schemeClr val="tx1"/>
                </a:solidFill>
                <a:latin typeface="+mj-lt"/>
              </a:rPr>
              <a:t>Doporučená </a:t>
            </a:r>
            <a:r>
              <a:rPr lang="cs-CZ" sz="3600" dirty="0" smtClean="0">
                <a:solidFill>
                  <a:schemeClr val="tx1"/>
                </a:solidFill>
                <a:latin typeface="+mj-lt"/>
              </a:rPr>
              <a:t>literatura</a:t>
            </a:r>
            <a:endParaRPr lang="cs-CZ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24933" y="1518834"/>
            <a:ext cx="10930467" cy="5150526"/>
          </a:xfrm>
          <a:ln/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i="1" dirty="0" err="1" smtClean="0"/>
              <a:t>E_Úvod</a:t>
            </a:r>
            <a:r>
              <a:rPr lang="en-US" sz="1900" i="1" dirty="0" smtClean="0"/>
              <a:t> do </a:t>
            </a:r>
            <a:r>
              <a:rPr lang="en-US" sz="1900" i="1" dirty="0" err="1" smtClean="0"/>
              <a:t>společenskovědních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metod</a:t>
            </a:r>
            <a:r>
              <a:rPr lang="en-US" sz="1900" dirty="0" smtClean="0"/>
              <a:t>. E-</a:t>
            </a:r>
            <a:r>
              <a:rPr lang="en-US" sz="1900" dirty="0" err="1" smtClean="0"/>
              <a:t>learningový</a:t>
            </a:r>
            <a:r>
              <a:rPr lang="en-US" sz="1900" dirty="0" smtClean="0"/>
              <a:t> </a:t>
            </a:r>
            <a:r>
              <a:rPr lang="en-US" sz="1900" dirty="0" err="1" smtClean="0"/>
              <a:t>kurs</a:t>
            </a:r>
            <a:r>
              <a:rPr lang="en-US" sz="1900" dirty="0" smtClean="0"/>
              <a:t> </a:t>
            </a:r>
            <a:r>
              <a:rPr lang="en-US" sz="1900" dirty="0" err="1" smtClean="0"/>
              <a:t>Společenskovědního</a:t>
            </a:r>
            <a:r>
              <a:rPr lang="en-US" sz="1900" dirty="0" smtClean="0"/>
              <a:t> </a:t>
            </a:r>
            <a:r>
              <a:rPr lang="en-US" sz="1900" dirty="0" err="1" smtClean="0"/>
              <a:t>modulu</a:t>
            </a:r>
            <a:r>
              <a:rPr lang="en-US" sz="1900" dirty="0" smtClean="0"/>
              <a:t> FHS UK. </a:t>
            </a:r>
            <a:r>
              <a:rPr lang="en-US" sz="1900" dirty="0" err="1" smtClean="0"/>
              <a:t>Dostupné</a:t>
            </a:r>
            <a:r>
              <a:rPr lang="en-US" sz="1900" dirty="0" smtClean="0"/>
              <a:t> z: </a:t>
            </a:r>
            <a:r>
              <a:rPr lang="en-US" sz="1900" dirty="0" smtClean="0">
                <a:hlinkClick r:id="rId3"/>
              </a:rPr>
              <a:t>http://moodle.fhs.cuni.cz/course/view.php?id=614</a:t>
            </a:r>
            <a:r>
              <a:rPr lang="en-US" sz="1900" dirty="0" smtClean="0"/>
              <a:t> .</a:t>
            </a: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 smtClean="0"/>
              <a:t>Bryman</a:t>
            </a:r>
            <a:r>
              <a:rPr lang="cs-CZ" sz="1900" dirty="0"/>
              <a:t>, Alan (2004): </a:t>
            </a:r>
            <a:r>
              <a:rPr lang="cs-CZ" sz="1900" i="1" dirty="0" err="1"/>
              <a:t>Social</a:t>
            </a:r>
            <a:r>
              <a:rPr lang="cs-CZ" sz="1900" i="1" dirty="0"/>
              <a:t> </a:t>
            </a:r>
            <a:r>
              <a:rPr lang="cs-CZ" sz="1900" i="1" dirty="0" err="1"/>
              <a:t>Research</a:t>
            </a:r>
            <a:r>
              <a:rPr lang="cs-CZ" sz="1900" i="1" dirty="0"/>
              <a:t> </a:t>
            </a:r>
            <a:r>
              <a:rPr lang="cs-CZ" sz="1900" i="1" dirty="0" err="1"/>
              <a:t>Methods</a:t>
            </a:r>
            <a:r>
              <a:rPr lang="cs-CZ" sz="1900" i="1" dirty="0"/>
              <a:t>.</a:t>
            </a:r>
            <a:r>
              <a:rPr lang="cs-CZ" sz="1900" dirty="0"/>
              <a:t> Oxford University </a:t>
            </a:r>
            <a:r>
              <a:rPr lang="cs-CZ" sz="1900" dirty="0" err="1"/>
              <a:t>Press</a:t>
            </a:r>
            <a:r>
              <a:rPr lang="cs-CZ" sz="19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 smtClean="0"/>
              <a:t>Disman</a:t>
            </a:r>
            <a:r>
              <a:rPr lang="cs-CZ" sz="1900" dirty="0"/>
              <a:t>, M. (2002): </a:t>
            </a:r>
            <a:r>
              <a:rPr lang="cs-CZ" sz="1900" i="1" dirty="0"/>
              <a:t>Jak se vyrábí sociologická znalost</a:t>
            </a:r>
            <a:r>
              <a:rPr lang="cs-CZ" sz="1900" dirty="0"/>
              <a:t>. Praha: Karolinum. (kapitola 10 a 11).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 smtClean="0"/>
              <a:t>Hendl</a:t>
            </a:r>
            <a:r>
              <a:rPr lang="cs-CZ" sz="1900" dirty="0"/>
              <a:t>, J. (2005): Kvalitativní výzkum. Základní metody a aplikace. Praha, Portál</a:t>
            </a:r>
            <a:r>
              <a:rPr lang="cs-CZ" sz="1900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smtClean="0"/>
              <a:t>Švaříček, R., </a:t>
            </a:r>
            <a:r>
              <a:rPr lang="cs-CZ" sz="1900" dirty="0" err="1" smtClean="0"/>
              <a:t>Šeďová</a:t>
            </a:r>
            <a:r>
              <a:rPr lang="cs-CZ" sz="1900" dirty="0" smtClean="0"/>
              <a:t>, K. a kol.: Kvalitativní výzkum v pedagogických vědách. Praha: Portál 2007.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 smtClean="0"/>
              <a:t>Chenail</a:t>
            </a:r>
            <a:r>
              <a:rPr lang="cs-CZ" sz="1900" dirty="0"/>
              <a:t>, Ronald J. (1998): Jak srovnat kvalitativní výzkum do latě, </a:t>
            </a:r>
            <a:r>
              <a:rPr lang="cs-CZ" sz="1900" i="1" dirty="0"/>
              <a:t>Biograf</a:t>
            </a:r>
            <a:r>
              <a:rPr lang="cs-CZ" sz="1900" dirty="0"/>
              <a:t> 15-16, str. 29-37.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dirty="0"/>
              <a:t>Kaufmann, J.-C.: </a:t>
            </a:r>
            <a:r>
              <a:rPr lang="en-US" sz="1900" i="1" dirty="0" err="1"/>
              <a:t>Chápající</a:t>
            </a:r>
            <a:r>
              <a:rPr lang="en-US" sz="1900" i="1" dirty="0"/>
              <a:t> </a:t>
            </a:r>
            <a:r>
              <a:rPr lang="en-US" sz="1900" i="1" dirty="0" err="1"/>
              <a:t>rozhovor</a:t>
            </a:r>
            <a:r>
              <a:rPr lang="en-US" sz="1900" dirty="0"/>
              <a:t>. </a:t>
            </a:r>
            <a:r>
              <a:rPr lang="en-US" sz="1900" dirty="0" err="1"/>
              <a:t>Praha</a:t>
            </a:r>
            <a:r>
              <a:rPr lang="en-US" sz="1900" dirty="0"/>
              <a:t>: SLON 2010.</a:t>
            </a:r>
            <a:endParaRPr lang="cs-CZ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 smtClean="0"/>
              <a:t>Seale</a:t>
            </a:r>
            <a:r>
              <a:rPr lang="cs-CZ" sz="1900" dirty="0"/>
              <a:t>, C. (2002): Kvalita v kvalitativním výzkumu. </a:t>
            </a:r>
            <a:r>
              <a:rPr lang="cs-CZ" sz="1900" i="1" dirty="0"/>
              <a:t>Biograf</a:t>
            </a:r>
            <a:r>
              <a:rPr lang="cs-CZ" sz="1900" dirty="0"/>
              <a:t> č. 27.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/>
              <a:t>Silverman</a:t>
            </a:r>
            <a:r>
              <a:rPr lang="cs-CZ" sz="1900" dirty="0"/>
              <a:t>, D. (2005): </a:t>
            </a:r>
            <a:r>
              <a:rPr lang="cs-CZ" sz="1900" i="1" dirty="0" err="1"/>
              <a:t>Ako</a:t>
            </a:r>
            <a:r>
              <a:rPr lang="cs-CZ" sz="1900" i="1" dirty="0"/>
              <a:t> </a:t>
            </a:r>
            <a:r>
              <a:rPr lang="cs-CZ" sz="1900" i="1" dirty="0" err="1"/>
              <a:t>robiť</a:t>
            </a:r>
            <a:r>
              <a:rPr lang="cs-CZ" sz="1900" i="1" dirty="0"/>
              <a:t> </a:t>
            </a:r>
            <a:r>
              <a:rPr lang="cs-CZ" sz="1900" i="1" dirty="0" err="1"/>
              <a:t>kvalitatívny</a:t>
            </a:r>
            <a:r>
              <a:rPr lang="cs-CZ" sz="1900" i="1" dirty="0"/>
              <a:t> </a:t>
            </a:r>
            <a:r>
              <a:rPr lang="cs-CZ" sz="1900" i="1" dirty="0" err="1"/>
              <a:t>výskum</a:t>
            </a:r>
            <a:r>
              <a:rPr lang="cs-CZ" sz="1900" dirty="0"/>
              <a:t>. Bratislava, </a:t>
            </a:r>
            <a:r>
              <a:rPr lang="cs-CZ" sz="1900" dirty="0" err="1"/>
              <a:t>Ikar</a:t>
            </a:r>
            <a:r>
              <a:rPr lang="cs-CZ" sz="19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err="1"/>
              <a:t>Strauss</a:t>
            </a:r>
            <a:r>
              <a:rPr lang="cs-CZ" sz="1900" dirty="0"/>
              <a:t>, A., </a:t>
            </a:r>
            <a:r>
              <a:rPr lang="cs-CZ" sz="1900" dirty="0" err="1"/>
              <a:t>Corbinová</a:t>
            </a:r>
            <a:r>
              <a:rPr lang="cs-CZ" sz="1900" dirty="0"/>
              <a:t>, J.(1999): </a:t>
            </a:r>
            <a:r>
              <a:rPr lang="cs-CZ" sz="1900" i="1" dirty="0"/>
              <a:t>Základy kvalitativního výzkumu: postupy a techniky metody zakotvené teorie.</a:t>
            </a:r>
            <a:r>
              <a:rPr lang="cs-CZ" sz="1900" dirty="0"/>
              <a:t> Brno, Sdružení Podané ruce, Boskovice, Albert</a:t>
            </a:r>
            <a:r>
              <a:rPr lang="cs-CZ" sz="1900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900" dirty="0" smtClean="0"/>
              <a:t>Eco, U.: </a:t>
            </a:r>
            <a:r>
              <a:rPr lang="pt-BR" sz="1900" i="1" dirty="0" smtClean="0"/>
              <a:t>Jak napsat diplomovou práci</a:t>
            </a:r>
            <a:r>
              <a:rPr lang="pt-BR" sz="1900" dirty="0" smtClean="0"/>
              <a:t>. Olomouc: Votobia 1997.</a:t>
            </a: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dirty="0" smtClean="0"/>
              <a:t>Šanderová</a:t>
            </a:r>
            <a:r>
              <a:rPr lang="cs-CZ" sz="1900" dirty="0"/>
              <a:t>, J.: Jak číst a psát odborný text ve společenských vědách. Praha: SLON 2007</a:t>
            </a:r>
            <a:r>
              <a:rPr lang="cs-CZ" sz="1900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dirty="0" smtClean="0"/>
              <a:t>Punch, K. F.: </a:t>
            </a:r>
            <a:r>
              <a:rPr lang="en-US" sz="1900" i="1" dirty="0" err="1" smtClean="0"/>
              <a:t>Úspěšný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návrh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výzkumu</a:t>
            </a:r>
            <a:r>
              <a:rPr lang="en-US" sz="1900" dirty="0" smtClean="0"/>
              <a:t>. Praha: </a:t>
            </a:r>
            <a:r>
              <a:rPr lang="en-US" sz="1900" dirty="0" err="1" smtClean="0"/>
              <a:t>Portál</a:t>
            </a:r>
            <a:r>
              <a:rPr lang="en-US" sz="1900" dirty="0" smtClean="0"/>
              <a:t> 2008.</a:t>
            </a:r>
            <a:endParaRPr lang="cs-CZ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900" b="1" dirty="0"/>
              <a:t>BIOGRAF, časopis pro kvalitativní výzkum. http://www.biograf.org/</a:t>
            </a:r>
          </a:p>
          <a:p>
            <a:pPr marL="0" indent="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600" b="1" dirty="0"/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364739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KVANTITATIVNÍ   x   KVALITATIVNÍ </a:t>
            </a:r>
            <a:r>
              <a:rPr lang="cs-CZ" altLang="cs-CZ" sz="3600" b="1" dirty="0" smtClean="0"/>
              <a:t>VÝZKUM</a:t>
            </a:r>
            <a:endParaRPr lang="cs-CZ" altLang="cs-CZ" sz="3600" b="1" dirty="0"/>
          </a:p>
        </p:txBody>
      </p:sp>
      <p:sp>
        <p:nvSpPr>
          <p:cNvPr id="2150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Kvantitativní metody výzkumu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experimentální a statistické procedury</a:t>
            </a:r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„…přesná, konzistentní měření objektivních „pravd“ jakýmkoliv výzkumníkem“.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000" dirty="0"/>
              <a:t>			(Neuman 2003: 388)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endParaRPr lang="cs-CZ" altLang="cs-CZ" sz="11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Dedukce</a:t>
            </a:r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Zobecnění (</a:t>
            </a:r>
            <a:r>
              <a:rPr lang="cs-CZ" altLang="cs-CZ" sz="1600" dirty="0" err="1"/>
              <a:t>reprezentativita</a:t>
            </a:r>
            <a:r>
              <a:rPr lang="cs-CZ" altLang="cs-CZ" sz="1600" dirty="0"/>
              <a:t>), verifikace, falzifikace</a:t>
            </a:r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Lineární design</a:t>
            </a:r>
          </a:p>
          <a:p>
            <a:endParaRPr lang="cs-CZ" altLang="cs-CZ" sz="1600" dirty="0"/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Kvalitativní metody výzkumu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jakýkoli výzkum, jehož výsledků se nedosahuje pomocí statistických procedur</a:t>
            </a:r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„Detailní popisy vycházející z výzkumníkova ponoření se do sociálního světa [zkoumaných osob] a autentické zkušenosti se sociálním světem jeho členů.“ </a:t>
            </a:r>
            <a:r>
              <a:rPr lang="cs-CZ" altLang="cs-CZ" sz="1000" dirty="0"/>
              <a:t>(Neuman 2003: 388)</a:t>
            </a:r>
          </a:p>
          <a:p>
            <a:pPr lvl="1">
              <a:lnSpc>
                <a:spcPct val="80000"/>
              </a:lnSpc>
            </a:pPr>
            <a:endParaRPr lang="cs-CZ" altLang="cs-CZ" sz="10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Indukce</a:t>
            </a:r>
            <a:endParaRPr lang="cs-CZ" altLang="cs-CZ" sz="1000" dirty="0"/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Interaktivita, reflexivita, popis</a:t>
            </a:r>
          </a:p>
          <a:p>
            <a:pPr lvl="1">
              <a:lnSpc>
                <a:spcPct val="80000"/>
              </a:lnSpc>
            </a:pP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600" dirty="0"/>
              <a:t>Metodologie přizpůsobována samotnému výzkumu = pružný a flexibilní postup</a:t>
            </a:r>
          </a:p>
          <a:p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404183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06" grpId="0" build="p"/>
      <p:bldP spid="215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000" dirty="0"/>
              <a:t>Rozdíly mezi kvantitativní a kvalitativní výzkumnou strategii (</a:t>
            </a:r>
            <a:r>
              <a:rPr lang="cs-CZ" altLang="cs-CZ" sz="3000" dirty="0" err="1"/>
              <a:t>Disman</a:t>
            </a:r>
            <a:r>
              <a:rPr lang="cs-CZ" altLang="cs-CZ" sz="3000" dirty="0"/>
              <a:t> 2002)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Rozdíly v cílech</a:t>
            </a:r>
          </a:p>
          <a:p>
            <a:r>
              <a:rPr lang="cs-CZ" altLang="cs-CZ" dirty="0" smtClean="0"/>
              <a:t>Rozdíly v redukci dat</a:t>
            </a:r>
          </a:p>
          <a:p>
            <a:r>
              <a:rPr lang="cs-CZ" altLang="cs-CZ" dirty="0" smtClean="0"/>
              <a:t>Rozdíly v transformaci informací</a:t>
            </a:r>
          </a:p>
          <a:p>
            <a:r>
              <a:rPr lang="cs-CZ" altLang="cs-CZ" dirty="0" smtClean="0"/>
              <a:t>Rozdíly v logice </a:t>
            </a:r>
          </a:p>
          <a:p>
            <a:r>
              <a:rPr lang="cs-CZ" altLang="cs-CZ" dirty="0" smtClean="0"/>
              <a:t>Rozdíly v postupu </a:t>
            </a:r>
          </a:p>
          <a:p>
            <a:r>
              <a:rPr lang="cs-CZ" altLang="cs-CZ" dirty="0" smtClean="0"/>
              <a:t>Rozdíly v konstrukci vzorku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586453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Rozdíly v cílech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cs-CZ" altLang="cs-CZ" smtClean="0"/>
              <a:t>Kvantitativní výzkum </a:t>
            </a:r>
          </a:p>
          <a:p>
            <a:pPr lvl="2" eaLnBrk="1" hangingPunct="1"/>
            <a:r>
              <a:rPr lang="cs-CZ" altLang="cs-CZ" smtClean="0"/>
              <a:t>cílem je </a:t>
            </a:r>
            <a:r>
              <a:rPr lang="cs-CZ" altLang="cs-CZ" i="1" smtClean="0"/>
              <a:t>testování hypotéz – ověřování teorií</a:t>
            </a:r>
          </a:p>
          <a:p>
            <a:pPr lvl="1" eaLnBrk="1" hangingPunct="1"/>
            <a:r>
              <a:rPr lang="cs-CZ" altLang="cs-CZ" smtClean="0"/>
              <a:t>Kvalitativní výzkum </a:t>
            </a:r>
          </a:p>
          <a:p>
            <a:pPr lvl="2" eaLnBrk="1" hangingPunct="1"/>
            <a:r>
              <a:rPr lang="cs-CZ" altLang="cs-CZ" smtClean="0"/>
              <a:t>získání podrobného popisu, </a:t>
            </a:r>
            <a:r>
              <a:rPr lang="cs-CZ" altLang="cs-CZ" i="1" smtClean="0"/>
              <a:t>porozumění</a:t>
            </a:r>
            <a:r>
              <a:rPr lang="cs-CZ" altLang="cs-CZ" smtClean="0"/>
              <a:t> </a:t>
            </a:r>
          </a:p>
          <a:p>
            <a:pPr lvl="2" eaLnBrk="1" hangingPunct="1"/>
            <a:r>
              <a:rPr lang="cs-CZ" altLang="cs-CZ" smtClean="0"/>
              <a:t>tvorba hypotéz, nové porozumění, tvorba teorie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279961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Rozdíly v logice výzkumu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Logika kvantitativního výzkumu – </a:t>
            </a:r>
            <a:r>
              <a:rPr lang="cs-CZ" altLang="cs-CZ" i="1" smtClean="0"/>
              <a:t>deduktivní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i="1" smtClean="0"/>
          </a:p>
          <a:p>
            <a:pPr eaLnBrk="1" hangingPunct="1"/>
            <a:r>
              <a:rPr lang="cs-CZ" altLang="cs-CZ" smtClean="0"/>
              <a:t>Logika kvalitativního výzkumu – </a:t>
            </a:r>
            <a:r>
              <a:rPr lang="cs-CZ" altLang="cs-CZ" i="1" smtClean="0"/>
              <a:t>induktivní</a:t>
            </a:r>
          </a:p>
        </p:txBody>
      </p:sp>
    </p:spTree>
    <p:extLst>
      <p:ext uri="{BB962C8B-B14F-4D97-AF65-F5344CB8AC3E}">
        <p14:creationId xmlns:p14="http://schemas.microsoft.com/office/powerpoint/2010/main" val="375632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Kořeny a základní cesty společenskovědního poznání </a:t>
            </a:r>
            <a:endParaRPr lang="cs-CZ" dirty="0"/>
          </a:p>
        </p:txBody>
      </p:sp>
      <p:sp>
        <p:nvSpPr>
          <p:cNvPr id="107523" name="Rectangle 4"/>
          <p:cNvSpPr>
            <a:spLocks noGrp="1" noChangeArrowheads="1"/>
          </p:cNvSpPr>
          <p:nvPr>
            <p:ph sz="half" idx="4294967295"/>
          </p:nvPr>
        </p:nvSpPr>
        <p:spPr>
          <a:xfrm>
            <a:off x="566671" y="1700808"/>
            <a:ext cx="5589656" cy="51571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80000"/>
              </a:lnSpc>
              <a:spcBef>
                <a:spcPct val="20000"/>
              </a:spcBef>
              <a:buNone/>
            </a:pPr>
            <a:r>
              <a:rPr lang="cs-CZ" sz="2000" dirty="0"/>
              <a:t>Pozitivismus </a:t>
            </a:r>
            <a:endParaRPr 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b="1" dirty="0" smtClean="0"/>
              <a:t>Dokázat</a:t>
            </a:r>
            <a:r>
              <a:rPr lang="cs-CZ" sz="2000" dirty="0" smtClean="0"/>
              <a:t> (</a:t>
            </a:r>
            <a:r>
              <a:rPr lang="cs-CZ" sz="2000" dirty="0" err="1" smtClean="0"/>
              <a:t>Dürkheim</a:t>
            </a:r>
            <a:r>
              <a:rPr lang="cs-CZ" sz="2000" dirty="0" smtClean="0"/>
              <a:t>)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dirty="0" smtClean="0"/>
              <a:t>Dedukce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b="1" dirty="0" smtClean="0">
                <a:solidFill>
                  <a:srgbClr val="FF0000"/>
                </a:solidFill>
              </a:rPr>
              <a:t>Kvantitativní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/>
              <a:t>metody výzkumu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dirty="0"/>
              <a:t>Zjistit, zda se určitý přesně definovaný jev vyskytuje v určité přesně definované </a:t>
            </a:r>
            <a:r>
              <a:rPr lang="cs-CZ" sz="2000" dirty="0" smtClean="0"/>
              <a:t>populaci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„…přesná, konzistentní měření objektivních „pravd“ jakýmkoliv výzkumníkem“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cs-CZ" alt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experimentální a statistické procedury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Lineární design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cs-CZ" alt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Zobecnění (</a:t>
            </a:r>
            <a:r>
              <a:rPr lang="cs-CZ" altLang="cs-CZ" sz="2000" dirty="0" err="1" smtClean="0"/>
              <a:t>reprezentativita</a:t>
            </a:r>
            <a:r>
              <a:rPr lang="cs-CZ" altLang="cs-CZ" sz="2000" dirty="0" smtClean="0"/>
              <a:t>) na populaci jedinců, verifikace, falzifikace</a:t>
            </a:r>
          </a:p>
        </p:txBody>
      </p:sp>
      <p:sp>
        <p:nvSpPr>
          <p:cNvPr id="107524" name="Rectangle 5"/>
          <p:cNvSpPr>
            <a:spLocks noGrp="1" noChangeArrowheads="1"/>
          </p:cNvSpPr>
          <p:nvPr>
            <p:ph sz="half" idx="4294967295"/>
          </p:nvPr>
        </p:nvSpPr>
        <p:spPr>
          <a:xfrm>
            <a:off x="6281738" y="1690688"/>
            <a:ext cx="5541068" cy="516731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000" dirty="0"/>
              <a:t>Naturalismus </a:t>
            </a:r>
            <a:endParaRPr 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b="1" dirty="0" smtClean="0"/>
              <a:t>Rozumět</a:t>
            </a:r>
            <a:r>
              <a:rPr lang="cs-CZ" sz="2000" dirty="0" smtClean="0"/>
              <a:t> (Weber)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dirty="0" smtClean="0"/>
              <a:t>Indukce</a:t>
            </a:r>
            <a:endParaRPr lang="cs-CZ" sz="2000" dirty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b="1" dirty="0">
                <a:solidFill>
                  <a:srgbClr val="FF0000"/>
                </a:solidFill>
              </a:rPr>
              <a:t>Kvalitativní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/>
              <a:t>metody výzkumu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dirty="0"/>
              <a:t>Zjistit pokud možno veškeré jevy, které se vyskytují ve vybrané skupině, a tyto jevy pak interpretovat; tj. nalézat v dané skupině nějaké struktury, vazby, </a:t>
            </a:r>
            <a:r>
              <a:rPr lang="cs-CZ" sz="2000" dirty="0" smtClean="0"/>
              <a:t>pravidelnosti</a:t>
            </a:r>
            <a:endParaRPr lang="cs-CZ" alt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„Detailní popisy vycházející z výzkumníkova ponoření se do sociálního světa [zkoumaných osob] a autentické zkušenosti se sociálním světem jeho členů.“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sz="2000" dirty="0" smtClean="0"/>
              <a:t>Interaktivita, reflexivita, popis</a:t>
            </a:r>
            <a:endParaRPr lang="cs-CZ" altLang="cs-CZ" sz="20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Interaktivní design: metodologie přizpůsobována samotnému výzkumu = pružný a flexibilní postup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cs-CZ" altLang="cs-CZ" sz="2000" dirty="0" smtClean="0"/>
              <a:t>Zobecnění (</a:t>
            </a:r>
            <a:r>
              <a:rPr lang="cs-CZ" altLang="cs-CZ" sz="2000" dirty="0" err="1" smtClean="0"/>
              <a:t>reprezentativita</a:t>
            </a:r>
            <a:r>
              <a:rPr lang="cs-CZ" altLang="cs-CZ" sz="2000" dirty="0" smtClean="0"/>
              <a:t>) na populaci problému, porozumění, interpretace</a:t>
            </a:r>
          </a:p>
        </p:txBody>
      </p:sp>
    </p:spTree>
    <p:extLst>
      <p:ext uri="{BB962C8B-B14F-4D97-AF65-F5344CB8AC3E}">
        <p14:creationId xmlns:p14="http://schemas.microsoft.com/office/powerpoint/2010/main" val="570496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800"/>
              <a:t>Rozdíly v postupu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600201"/>
            <a:ext cx="4037013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/>
              <a:t>Kvantitativní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1. teorie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2. pracovní hypotézy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3. sběr dat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4. analýza dat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5. testované hypotézy – ověřená, nebo zdokonalená teorie</a:t>
            </a:r>
          </a:p>
          <a:p>
            <a:pPr lvl="1" eaLnBrk="1" hangingPunct="1">
              <a:lnSpc>
                <a:spcPct val="90000"/>
              </a:lnSpc>
            </a:pPr>
            <a:endParaRPr lang="cs-CZ" altLang="cs-CZ" sz="2200"/>
          </a:p>
          <a:p>
            <a:pPr eaLnBrk="1" hangingPunct="1">
              <a:lnSpc>
                <a:spcPct val="90000"/>
              </a:lnSpc>
            </a:pPr>
            <a:r>
              <a:rPr lang="cs-CZ" altLang="cs-CZ" sz="2600" i="1"/>
              <a:t>oddělené operace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73788" y="1600201"/>
            <a:ext cx="4037012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/>
              <a:t>Kvalitativní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1. sociální problém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2. terénní výzkum – souběžné vytváření vzorku, sběr dat, analýza a interpretace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3. popis, interpretace/ hypotézy/ („zakotvené“) teorie </a:t>
            </a:r>
          </a:p>
          <a:p>
            <a:pPr lvl="1" eaLnBrk="1" hangingPunct="1">
              <a:lnSpc>
                <a:spcPct val="90000"/>
              </a:lnSpc>
            </a:pPr>
            <a:endParaRPr lang="cs-CZ" altLang="cs-CZ" sz="2200"/>
          </a:p>
          <a:p>
            <a:pPr eaLnBrk="1" hangingPunct="1">
              <a:lnSpc>
                <a:spcPct val="90000"/>
              </a:lnSpc>
            </a:pPr>
            <a:r>
              <a:rPr lang="cs-CZ" altLang="cs-CZ" sz="2600" i="1"/>
              <a:t>operace prováděné paralelně</a:t>
            </a: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6024563" y="1989139"/>
            <a:ext cx="0" cy="388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51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Rozdíl v konstrukci vzorku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Kvantitativní výzkum</a:t>
            </a:r>
          </a:p>
          <a:p>
            <a:pPr lvl="1" eaLnBrk="1" hangingPunct="1"/>
            <a:r>
              <a:rPr lang="cs-CZ" altLang="cs-CZ" smtClean="0"/>
              <a:t>Cílem konstrukce vzorku je </a:t>
            </a:r>
            <a:r>
              <a:rPr lang="cs-CZ" altLang="cs-CZ" i="1" smtClean="0"/>
              <a:t>reprezentovat populaci jedinců </a:t>
            </a:r>
          </a:p>
          <a:p>
            <a:pPr eaLnBrk="1" hangingPunct="1"/>
            <a:r>
              <a:rPr lang="cs-CZ" altLang="cs-CZ" smtClean="0"/>
              <a:t>Kvalitativní výzkum </a:t>
            </a:r>
          </a:p>
          <a:p>
            <a:pPr lvl="1" eaLnBrk="1" hangingPunct="1"/>
            <a:r>
              <a:rPr lang="cs-CZ" altLang="cs-CZ" smtClean="0"/>
              <a:t>Cílem konstrukce vzorku je </a:t>
            </a:r>
            <a:r>
              <a:rPr lang="cs-CZ" altLang="cs-CZ" i="1" smtClean="0"/>
              <a:t>reprezentovat populaci problému, populaci jeho relevantních dimenzí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cs-CZ" altLang="cs-CZ" i="1" smtClean="0"/>
          </a:p>
        </p:txBody>
      </p:sp>
    </p:spTree>
    <p:extLst>
      <p:ext uri="{BB962C8B-B14F-4D97-AF65-F5344CB8AC3E}">
        <p14:creationId xmlns:p14="http://schemas.microsoft.com/office/powerpoint/2010/main" val="4256351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800"/>
              <a:t>Rozdíly v redukci dat</a:t>
            </a:r>
            <a:br>
              <a:rPr lang="cs-CZ" altLang="cs-CZ" sz="3800"/>
            </a:br>
            <a:endParaRPr lang="cs-CZ" altLang="cs-CZ" sz="3800"/>
          </a:p>
        </p:txBody>
      </p:sp>
      <p:graphicFrame>
        <p:nvGraphicFramePr>
          <p:cNvPr id="8195" name="Group 3"/>
          <p:cNvGraphicFramePr>
            <a:graphicFrameLocks noGrp="1"/>
          </p:cNvGraphicFramePr>
          <p:nvPr>
            <p:ph idx="1"/>
          </p:nvPr>
        </p:nvGraphicFramePr>
        <p:xfrm>
          <a:off x="1981200" y="1657350"/>
          <a:ext cx="8229600" cy="428942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Kvantitativní výzkum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Kvalitativní výzkum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Omezený rozsah informací o mnoha jedincích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Mnoho informací o velice malém počtu jedinců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Redukce počtu proměnných a počtu sledovaných vztahů mezi těmito proměnnými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Redukce počtu sledovaných jedinců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Generalizace na populaci je snadná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Generalizace na populaci je většinou nemožná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Expert redukuje objektivně definované dimenze daného problému.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Člen daného prostředí redukuje subjektivní dimenze daného problému.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197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800"/>
              <a:t>Rozdíly v transformaci informací</a:t>
            </a:r>
            <a:br>
              <a:rPr lang="cs-CZ" altLang="cs-CZ" sz="3800"/>
            </a:br>
            <a:endParaRPr lang="cs-CZ" altLang="cs-CZ" sz="38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600"/>
              <a:t>Kvantitativní výzkum</a:t>
            </a:r>
          </a:p>
          <a:p>
            <a:pPr lvl="1" eaLnBrk="1" hangingPunct="1"/>
            <a:r>
              <a:rPr lang="cs-CZ" altLang="cs-CZ" sz="2200"/>
              <a:t>Silná standardizace</a:t>
            </a:r>
          </a:p>
          <a:p>
            <a:pPr lvl="1" eaLnBrk="1" hangingPunct="1"/>
            <a:r>
              <a:rPr lang="cs-CZ" altLang="cs-CZ" sz="2200" i="1"/>
              <a:t>Vysoká reliabilita, nízká validita</a:t>
            </a:r>
          </a:p>
          <a:p>
            <a:pPr eaLnBrk="1" hangingPunct="1"/>
            <a:r>
              <a:rPr lang="cs-CZ" altLang="cs-CZ" sz="2600"/>
              <a:t>Kvalitativní výzkum</a:t>
            </a:r>
          </a:p>
          <a:p>
            <a:pPr lvl="1" eaLnBrk="1" hangingPunct="1"/>
            <a:r>
              <a:rPr lang="cs-CZ" altLang="cs-CZ" sz="2200"/>
              <a:t>Standardizace je slabá – volná forma otázek a odpovědí</a:t>
            </a:r>
          </a:p>
          <a:p>
            <a:pPr lvl="1" eaLnBrk="1" hangingPunct="1"/>
            <a:r>
              <a:rPr lang="cs-CZ" altLang="cs-CZ" sz="2200" i="1"/>
              <a:t>Nízká reliabilita, vysoká validita</a:t>
            </a:r>
          </a:p>
          <a:p>
            <a:pPr eaLnBrk="1" hangingPunct="1"/>
            <a:endParaRPr lang="cs-CZ" altLang="cs-CZ" sz="2600">
              <a:solidFill>
                <a:srgbClr val="FF0000"/>
              </a:solidFill>
            </a:endParaRPr>
          </a:p>
          <a:p>
            <a:pPr eaLnBrk="1" hangingPunct="1"/>
            <a:r>
              <a:rPr lang="cs-CZ" altLang="cs-CZ" sz="2000">
                <a:solidFill>
                  <a:schemeClr val="accent2"/>
                </a:solidFill>
              </a:rPr>
              <a:t>Validita</a:t>
            </a:r>
            <a:r>
              <a:rPr lang="cs-CZ" altLang="cs-CZ" sz="2000"/>
              <a:t> – měříme skutečně to, co jsme zamýšleli měřit</a:t>
            </a:r>
          </a:p>
          <a:p>
            <a:pPr eaLnBrk="1" hangingPunct="1"/>
            <a:r>
              <a:rPr lang="cs-CZ" altLang="cs-CZ" sz="2000">
                <a:solidFill>
                  <a:schemeClr val="accent2"/>
                </a:solidFill>
              </a:rPr>
              <a:t>Reliabilita</a:t>
            </a:r>
            <a:r>
              <a:rPr lang="cs-CZ" altLang="cs-CZ" sz="2000"/>
              <a:t> – při opakování daného měření docházíme vždy ke shodným výsledkům, pokud se stav pozorovaného objektu nezměnil</a:t>
            </a:r>
            <a:endParaRPr lang="cs-CZ" altLang="cs-CZ" sz="2000">
              <a:solidFill>
                <a:srgbClr val="FF0000"/>
              </a:solidFill>
            </a:endParaRPr>
          </a:p>
          <a:p>
            <a:pPr eaLnBrk="1" hangingPunct="1"/>
            <a:endParaRPr lang="cs-CZ" altLang="cs-CZ" sz="2000"/>
          </a:p>
        </p:txBody>
      </p:sp>
    </p:spTree>
    <p:extLst>
      <p:ext uri="{BB962C8B-B14F-4D97-AF65-F5344CB8AC3E}">
        <p14:creationId xmlns:p14="http://schemas.microsoft.com/office/powerpoint/2010/main" val="2783847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Kritéria kvality výzkumu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27238" y="2005013"/>
            <a:ext cx="4064000" cy="3308350"/>
          </a:xfrm>
        </p:spPr>
        <p:txBody>
          <a:bodyPr/>
          <a:lstStyle/>
          <a:p>
            <a:pPr eaLnBrk="1" hangingPunct="1"/>
            <a:r>
              <a:rPr lang="cs-CZ" altLang="cs-CZ" sz="2100"/>
              <a:t>Pro-kvantitativní</a:t>
            </a:r>
          </a:p>
          <a:p>
            <a:pPr lvl="1" eaLnBrk="1" hangingPunct="1"/>
            <a:r>
              <a:rPr lang="cs-CZ" altLang="cs-CZ" sz="2000"/>
              <a:t>reprezentativita</a:t>
            </a:r>
          </a:p>
          <a:p>
            <a:pPr lvl="1" eaLnBrk="1" hangingPunct="1"/>
            <a:r>
              <a:rPr lang="cs-CZ" altLang="cs-CZ" sz="2000"/>
              <a:t>generalizovatelnost</a:t>
            </a:r>
          </a:p>
          <a:p>
            <a:pPr lvl="1" eaLnBrk="1" hangingPunct="1"/>
            <a:r>
              <a:rPr lang="cs-CZ" altLang="cs-CZ" sz="2000"/>
              <a:t>reliabilita</a:t>
            </a:r>
          </a:p>
          <a:p>
            <a:pPr lvl="1" eaLnBrk="1" hangingPunct="1"/>
            <a:r>
              <a:rPr lang="cs-CZ" altLang="cs-CZ" sz="2000"/>
              <a:t>vysvětlení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eaLnBrk="1" hangingPunct="1"/>
            <a:endParaRPr lang="cs-CZ" altLang="cs-CZ" sz="2100"/>
          </a:p>
        </p:txBody>
      </p:sp>
      <p:sp>
        <p:nvSpPr>
          <p:cNvPr id="4915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6138864" y="2033588"/>
            <a:ext cx="4073525" cy="3440112"/>
          </a:xfrm>
        </p:spPr>
        <p:txBody>
          <a:bodyPr/>
          <a:lstStyle/>
          <a:p>
            <a:pPr eaLnBrk="1" hangingPunct="1"/>
            <a:r>
              <a:rPr lang="cs-CZ" altLang="cs-CZ" sz="2100"/>
              <a:t>Pro-kvalitativní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.</a:t>
            </a:r>
          </a:p>
          <a:p>
            <a:pPr lvl="1" eaLnBrk="1" hangingPunct="1"/>
            <a:r>
              <a:rPr lang="cs-CZ" altLang="cs-CZ" sz="2000"/>
              <a:t>validita</a:t>
            </a:r>
          </a:p>
          <a:p>
            <a:pPr lvl="1" eaLnBrk="1" hangingPunct="1"/>
            <a:r>
              <a:rPr lang="cs-CZ" altLang="cs-CZ" sz="2000"/>
              <a:t>inovativnost</a:t>
            </a:r>
          </a:p>
          <a:p>
            <a:pPr lvl="1" eaLnBrk="1" hangingPunct="1"/>
            <a:r>
              <a:rPr lang="cs-CZ" altLang="cs-CZ" sz="2000"/>
              <a:t>porozumění</a:t>
            </a:r>
          </a:p>
          <a:p>
            <a:pPr lvl="1" eaLnBrk="1" hangingPunct="1"/>
            <a:r>
              <a:rPr lang="cs-CZ" altLang="cs-CZ" sz="2000"/>
              <a:t>vhled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2244725" y="5549901"/>
            <a:ext cx="6840538" cy="576263"/>
          </a:xfrm>
        </p:spPr>
        <p:txBody>
          <a:bodyPr/>
          <a:lstStyle/>
          <a:p>
            <a:pPr lvl="1" algn="ctr" eaLnBrk="1" hangingPunct="1"/>
            <a:r>
              <a:rPr lang="cs-CZ" altLang="cs-CZ" sz="2200"/>
              <a:t>princip adekvátnosti</a:t>
            </a: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6024563" y="2565401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924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59855" y="762000"/>
            <a:ext cx="9450945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b="1" dirty="0" smtClean="0">
                <a:solidFill>
                  <a:srgbClr val="FF0000"/>
                </a:solidFill>
              </a:rPr>
              <a:t>KVALITATIVNÍ</a:t>
            </a:r>
            <a:r>
              <a:rPr lang="cs-CZ" b="1" dirty="0" smtClean="0"/>
              <a:t> STRATEGIE VÝZKUMU</a:t>
            </a:r>
            <a:endParaRPr lang="cs-CZ" b="1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59855" y="2362201"/>
            <a:ext cx="9295372" cy="3724275"/>
          </a:xfrm>
          <a:ln/>
        </p:spPr>
        <p:txBody>
          <a:bodyPr>
            <a:normAutofit/>
          </a:bodyPr>
          <a:lstStyle/>
          <a:p>
            <a:pPr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Definice: jakýkoli výzkum, jehož výsledků se nedosahuje pomocí statistických procedur</a:t>
            </a:r>
          </a:p>
          <a:p>
            <a:pPr lvl="1"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000" dirty="0"/>
              <a:t>Netáže se po četnosti jevů ani po síle vztahů mezi proměnnými</a:t>
            </a:r>
          </a:p>
          <a:p>
            <a:pPr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Cíl: </a:t>
            </a:r>
            <a:r>
              <a:rPr lang="cs-CZ" sz="2400" b="1" dirty="0"/>
              <a:t>zjistit pokud možno veškeré jevy, které se vyskytují ve vybrané </a:t>
            </a:r>
            <a:r>
              <a:rPr lang="cs-CZ" sz="2400" b="1" dirty="0" smtClean="0"/>
              <a:t>skupině / terénu, </a:t>
            </a:r>
            <a:r>
              <a:rPr lang="cs-CZ" sz="2400" b="1" dirty="0"/>
              <a:t>a tyto jevy pak interpretovat; tj. nalézat </a:t>
            </a:r>
            <a:r>
              <a:rPr lang="cs-CZ" sz="2400" b="1" dirty="0" smtClean="0"/>
              <a:t>nějaké </a:t>
            </a:r>
            <a:r>
              <a:rPr lang="cs-CZ" sz="2400" b="1" dirty="0"/>
              <a:t>struktury, vazby, pravidelnosti</a:t>
            </a:r>
          </a:p>
          <a:p>
            <a:pPr lvl="1"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000" dirty="0"/>
              <a:t>Detailně zkoumá povahu </a:t>
            </a:r>
            <a:r>
              <a:rPr lang="cs-CZ" sz="2000" dirty="0" smtClean="0"/>
              <a:t>jevu v jeho přirozeném prostředí</a:t>
            </a:r>
            <a:endParaRPr lang="cs-CZ" sz="2000" dirty="0"/>
          </a:p>
          <a:p>
            <a:pPr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Tzn. induktivní postup (konkrétní </a:t>
            </a:r>
            <a:r>
              <a:rPr lang="cs-CZ" sz="2400" dirty="0">
                <a:cs typeface="Arial" charset="0"/>
              </a:rPr>
              <a:t>→ obecné)</a:t>
            </a:r>
          </a:p>
          <a:p>
            <a:pPr lvl="1">
              <a:buClr>
                <a:srgbClr val="003366"/>
              </a:buClr>
              <a:buSzPct val="7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000" dirty="0">
                <a:cs typeface="Arial" charset="0"/>
              </a:rPr>
              <a:t>Vyhýbá se přijatým předpokladům (neověřuje teorie)</a:t>
            </a:r>
          </a:p>
        </p:txBody>
      </p:sp>
    </p:spTree>
    <p:extLst>
      <p:ext uri="{BB962C8B-B14F-4D97-AF65-F5344CB8AC3E}">
        <p14:creationId xmlns:p14="http://schemas.microsoft.com/office/powerpoint/2010/main" val="33584220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Podstata kvalitativního výzkumu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3000"/>
              </a:lnSpc>
              <a:spcBef>
                <a:spcPts val="800"/>
              </a:spcBef>
              <a:buClr>
                <a:srgbClr val="CC9900"/>
              </a:buClr>
              <a:buSzPct val="65000"/>
              <a:buNone/>
            </a:pPr>
            <a:r>
              <a:rPr lang="cs-CZ" sz="2000" dirty="0" smtClean="0">
                <a:cs typeface="Arial" charset="0"/>
              </a:rPr>
              <a:t>„Kvalitativní výzkum je často považován za takový výzkum, kde se pracuje s tzv. kvalitativními daty. /.../ Daleko přesnější je říci, že v kvalitativním výzkumu se pracuje s daty </a:t>
            </a:r>
            <a:r>
              <a:rPr lang="cs-CZ" sz="2000" i="1" dirty="0" smtClean="0">
                <a:cs typeface="Arial" charset="0"/>
              </a:rPr>
              <a:t>kvalitativním způsobem.“											(Konopásek 1997)</a:t>
            </a:r>
          </a:p>
          <a:p>
            <a:pPr>
              <a:lnSpc>
                <a:spcPct val="93000"/>
              </a:lnSpc>
              <a:spcBef>
                <a:spcPts val="800"/>
              </a:spcBef>
              <a:buClr>
                <a:srgbClr val="CC9900"/>
              </a:buClr>
              <a:buSzPct val="65000"/>
            </a:pPr>
            <a:r>
              <a:rPr lang="cs-CZ" sz="1900" b="1" dirty="0" smtClean="0">
                <a:cs typeface="Arial" charset="0"/>
              </a:rPr>
              <a:t>Induktivní</a:t>
            </a:r>
            <a:r>
              <a:rPr lang="cs-CZ" sz="1900" dirty="0" smtClean="0">
                <a:cs typeface="Arial" charset="0"/>
              </a:rPr>
              <a:t> </a:t>
            </a:r>
            <a:r>
              <a:rPr lang="cs-CZ" sz="1900" dirty="0">
                <a:cs typeface="Arial" charset="0"/>
              </a:rPr>
              <a:t>metoda poznání</a:t>
            </a: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r>
              <a:rPr lang="cs-CZ" sz="1900" dirty="0">
                <a:cs typeface="Arial" charset="0"/>
              </a:rPr>
              <a:t>Hledání </a:t>
            </a:r>
            <a:r>
              <a:rPr lang="cs-CZ" sz="1900" b="1" dirty="0">
                <a:cs typeface="Arial" charset="0"/>
              </a:rPr>
              <a:t>porozumění</a:t>
            </a:r>
            <a:r>
              <a:rPr lang="cs-CZ" sz="1900" dirty="0">
                <a:cs typeface="Arial" charset="0"/>
              </a:rPr>
              <a:t> sociálního problému</a:t>
            </a: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r>
              <a:rPr lang="cs-CZ" sz="1900" dirty="0" smtClean="0">
                <a:cs typeface="Arial" charset="0"/>
              </a:rPr>
              <a:t>Vytváření komplexního, </a:t>
            </a:r>
            <a:r>
              <a:rPr lang="cs-CZ" sz="1900" b="1" dirty="0" smtClean="0">
                <a:cs typeface="Arial" charset="0"/>
              </a:rPr>
              <a:t>holistického</a:t>
            </a:r>
            <a:r>
              <a:rPr lang="cs-CZ" sz="1900" dirty="0" smtClean="0">
                <a:cs typeface="Arial" charset="0"/>
              </a:rPr>
              <a:t> obrazu o sledovaném problému</a:t>
            </a: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r>
              <a:rPr lang="cs-CZ" sz="1900" dirty="0" smtClean="0"/>
              <a:t>Jev (fenomén), který je předmětem výzkumu, sledujeme v </a:t>
            </a:r>
            <a:r>
              <a:rPr lang="cs-CZ" sz="1900" b="1" dirty="0" smtClean="0"/>
              <a:t>přirozeném</a:t>
            </a:r>
            <a:r>
              <a:rPr lang="cs-CZ" sz="1900" dirty="0" smtClean="0"/>
              <a:t> kontextu</a:t>
            </a: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r>
              <a:rPr lang="cs-CZ" sz="1900" dirty="0" smtClean="0">
                <a:cs typeface="Arial" charset="0"/>
              </a:rPr>
              <a:t>Důraz na </a:t>
            </a:r>
            <a:r>
              <a:rPr lang="cs-CZ" sz="1900" dirty="0" smtClean="0"/>
              <a:t>perspektivu aktérů (</a:t>
            </a:r>
            <a:r>
              <a:rPr lang="cs-CZ" sz="1900" b="1" dirty="0" err="1" smtClean="0"/>
              <a:t>emická</a:t>
            </a:r>
            <a:r>
              <a:rPr lang="cs-CZ" sz="1900" dirty="0" smtClean="0"/>
              <a:t> perspektiva)</a:t>
            </a:r>
            <a:endParaRPr lang="cs-CZ" sz="1900" dirty="0">
              <a:cs typeface="Arial" charset="0"/>
            </a:endParaRP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endParaRPr lang="cs-CZ" sz="1900" dirty="0" smtClean="0">
              <a:cs typeface="Arial" charset="0"/>
            </a:endParaRP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r>
              <a:rPr lang="cs-CZ" sz="1900" dirty="0" smtClean="0">
                <a:cs typeface="Arial" charset="0"/>
              </a:rPr>
              <a:t>účastníkem výzkumu je 	subjekt výzkumu (aktér či </a:t>
            </a:r>
            <a:r>
              <a:rPr lang="cs-CZ" sz="1900" dirty="0">
                <a:cs typeface="Arial" charset="0"/>
              </a:rPr>
              <a:t>s</a:t>
            </a:r>
            <a:r>
              <a:rPr lang="cs-CZ" sz="1900" dirty="0" smtClean="0">
                <a:cs typeface="Arial" charset="0"/>
              </a:rPr>
              <a:t>kupina aktérů, terén)</a:t>
            </a:r>
          </a:p>
          <a:p>
            <a:pPr marL="2692400" indent="0"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  <a:buNone/>
            </a:pPr>
            <a:r>
              <a:rPr lang="cs-CZ" sz="1900" dirty="0" smtClean="0"/>
              <a:t> výzkumník</a:t>
            </a:r>
          </a:p>
          <a:p>
            <a:pPr>
              <a:lnSpc>
                <a:spcPct val="93000"/>
              </a:lnSpc>
              <a:spcBef>
                <a:spcPts val="700"/>
              </a:spcBef>
              <a:buClr>
                <a:srgbClr val="3B812F"/>
              </a:buClr>
              <a:buSzPct val="60000"/>
            </a:pPr>
            <a:endParaRPr lang="cs-CZ" sz="19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cs-CZ" sz="1900" dirty="0" smtClean="0"/>
              <a:t>Cíle výzkumu: 	</a:t>
            </a:r>
            <a:r>
              <a:rPr lang="cs-CZ" sz="1900" b="1" dirty="0" smtClean="0"/>
              <a:t>Popis</a:t>
            </a:r>
            <a:r>
              <a:rPr lang="cs-CZ" sz="1900" dirty="0" smtClean="0"/>
              <a:t> situací a událostí (co, kde, kdy, kdo)</a:t>
            </a:r>
          </a:p>
          <a:p>
            <a:pPr>
              <a:lnSpc>
                <a:spcPct val="80000"/>
              </a:lnSpc>
            </a:pPr>
            <a:r>
              <a:rPr lang="cs-CZ" sz="1900" dirty="0" smtClean="0">
                <a:solidFill>
                  <a:schemeClr val="accent2"/>
                </a:solidFill>
              </a:rPr>
              <a:t>		</a:t>
            </a:r>
            <a:r>
              <a:rPr lang="cs-CZ" sz="1900" b="1" dirty="0" smtClean="0"/>
              <a:t>Vysvětlení</a:t>
            </a:r>
            <a:r>
              <a:rPr lang="cs-CZ" sz="1900" dirty="0" smtClean="0">
                <a:solidFill>
                  <a:schemeClr val="accent2"/>
                </a:solidFill>
              </a:rPr>
              <a:t> </a:t>
            </a:r>
            <a:r>
              <a:rPr lang="cs-CZ" sz="1900" dirty="0" smtClean="0"/>
              <a:t>(proč)</a:t>
            </a:r>
          </a:p>
          <a:p>
            <a:pPr>
              <a:lnSpc>
                <a:spcPct val="93000"/>
              </a:lnSpc>
              <a:spcBef>
                <a:spcPts val="750"/>
              </a:spcBef>
              <a:buClr>
                <a:srgbClr val="CC9900"/>
              </a:buClr>
              <a:buSzPct val="65000"/>
            </a:pPr>
            <a:endParaRPr lang="cs-CZ" sz="1600" dirty="0">
              <a:cs typeface="Arial" charset="0"/>
            </a:endParaRPr>
          </a:p>
          <a:p>
            <a:pPr>
              <a:lnSpc>
                <a:spcPct val="8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64762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cs typeface="Arial" charset="0"/>
              </a:rPr>
              <a:t>→ charakteristiky kvalitativního výzkumu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400" dirty="0" smtClean="0"/>
              <a:t>Problém, který sledujeme, není nikdy zcela ohraničený: v průběhu výzkumu jej neustále vyjasňujeme </a:t>
            </a:r>
            <a:r>
              <a:rPr lang="cs-CZ" sz="2400" b="1" dirty="0" smtClean="0"/>
              <a:t>→</a:t>
            </a:r>
            <a:endParaRPr lang="cs-CZ" sz="2400" dirty="0" smtClean="0"/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400" b="1" dirty="0" smtClean="0"/>
              <a:t>Interaktivní </a:t>
            </a:r>
            <a:r>
              <a:rPr lang="cs-CZ" sz="2400" b="1" dirty="0"/>
              <a:t>charakter</a:t>
            </a:r>
            <a:r>
              <a:rPr lang="cs-CZ" sz="2400" dirty="0"/>
              <a:t> výzkumu: proces interakce badatele a </a:t>
            </a:r>
            <a:r>
              <a:rPr lang="cs-CZ" sz="2400" dirty="0" smtClean="0"/>
              <a:t>subjektu výzkumu </a:t>
            </a:r>
            <a:r>
              <a:rPr lang="cs-CZ" sz="2400" dirty="0"/>
              <a:t>(účastníků) </a:t>
            </a:r>
            <a:r>
              <a:rPr lang="cs-CZ" sz="2400" dirty="0">
                <a:cs typeface="Arial" charset="0"/>
              </a:rPr>
              <a:t>→ v průběhu výzkumu se vyvíjí badatel, </a:t>
            </a:r>
            <a:r>
              <a:rPr lang="cs-CZ" sz="2400" dirty="0" smtClean="0">
                <a:cs typeface="Arial" charset="0"/>
              </a:rPr>
              <a:t>aktéři, </a:t>
            </a:r>
            <a:r>
              <a:rPr lang="cs-CZ" sz="2400" dirty="0">
                <a:cs typeface="Arial" charset="0"/>
              </a:rPr>
              <a:t>výzkumná </a:t>
            </a:r>
            <a:r>
              <a:rPr lang="cs-CZ" sz="2400" dirty="0" smtClean="0">
                <a:cs typeface="Arial" charset="0"/>
              </a:rPr>
              <a:t>situace i samotný výzkumný proces (včetně výzkumného problému, výzkumných otázek)</a:t>
            </a:r>
            <a:endParaRPr lang="cs-CZ" sz="2400" dirty="0"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endParaRPr lang="cs-CZ" sz="2400" dirty="0"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400" dirty="0">
                <a:cs typeface="Arial" charset="0"/>
              </a:rPr>
              <a:t>tj.</a:t>
            </a:r>
            <a:r>
              <a:rPr lang="cs-CZ" sz="2400" b="1" dirty="0">
                <a:cs typeface="Arial" charset="0"/>
              </a:rPr>
              <a:t> pružný</a:t>
            </a:r>
            <a:r>
              <a:rPr lang="cs-CZ" sz="2400" dirty="0">
                <a:cs typeface="Arial" charset="0"/>
              </a:rPr>
              <a:t> a </a:t>
            </a:r>
            <a:r>
              <a:rPr lang="cs-CZ" sz="2400" b="1" dirty="0">
                <a:cs typeface="Arial" charset="0"/>
              </a:rPr>
              <a:t>flexibilní</a:t>
            </a:r>
            <a:r>
              <a:rPr lang="cs-CZ" sz="2400" dirty="0">
                <a:cs typeface="Arial" charset="0"/>
              </a:rPr>
              <a:t> </a:t>
            </a:r>
            <a:r>
              <a:rPr lang="cs-CZ" sz="2400" dirty="0" smtClean="0">
                <a:cs typeface="Arial" charset="0"/>
              </a:rPr>
              <a:t>postup</a:t>
            </a: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endParaRPr lang="cs-CZ" sz="2400" dirty="0" smtClean="0"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400" b="1" dirty="0" smtClean="0"/>
              <a:t>Otevřenost</a:t>
            </a:r>
            <a:r>
              <a:rPr lang="cs-CZ" sz="2400" dirty="0" smtClean="0"/>
              <a:t> k novým, neobvyklým, atypickým situacím a možnostem</a:t>
            </a: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endParaRPr lang="cs-CZ" sz="2400" dirty="0"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400" dirty="0">
                <a:cs typeface="Arial" charset="0"/>
              </a:rPr>
              <a:t>Nutný důsledný popis našeho výzkumného postupu (co, proč a jak jsem dělal/a) </a:t>
            </a:r>
          </a:p>
          <a:p>
            <a:pPr lvl="1">
              <a:lnSpc>
                <a:spcPct val="80000"/>
              </a:lnSpc>
              <a:buClr>
                <a:srgbClr val="003366"/>
              </a:buClr>
              <a:buSzPct val="75000"/>
            </a:pPr>
            <a:r>
              <a:rPr lang="cs-CZ" sz="2000" b="1" dirty="0">
                <a:cs typeface="Arial" charset="0"/>
              </a:rPr>
              <a:t>reflexivita, </a:t>
            </a:r>
            <a:r>
              <a:rPr lang="cs-CZ" sz="2000" b="1" dirty="0" smtClean="0">
                <a:cs typeface="Arial" charset="0"/>
              </a:rPr>
              <a:t>transparentnost</a:t>
            </a:r>
          </a:p>
          <a:p>
            <a:pPr lvl="1">
              <a:lnSpc>
                <a:spcPct val="80000"/>
              </a:lnSpc>
              <a:buClr>
                <a:srgbClr val="003366"/>
              </a:buClr>
              <a:buSzPct val="75000"/>
            </a:pPr>
            <a:endParaRPr lang="cs-CZ" sz="2000" dirty="0">
              <a:cs typeface="Arial" charset="0"/>
            </a:endParaRPr>
          </a:p>
          <a:p>
            <a:pPr lvl="1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</a:pPr>
            <a:endParaRPr lang="cs-CZ" sz="2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65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253067" y="762000"/>
            <a:ext cx="895773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/>
              <a:t>Postup kvalitativního výzkumu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85333" y="1988841"/>
            <a:ext cx="8869893" cy="4097635"/>
          </a:xfrm>
          <a:ln/>
        </p:spPr>
        <p:txBody>
          <a:bodyPr>
            <a:normAutofit/>
          </a:bodyPr>
          <a:lstStyle/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b="1" dirty="0"/>
              <a:t>Interaktivní</a:t>
            </a:r>
            <a:r>
              <a:rPr lang="cs-CZ" sz="2400" dirty="0"/>
              <a:t> charakter kvalitativního výzkumu</a:t>
            </a:r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sz="2400" dirty="0"/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VSTUP: problém</a:t>
            </a:r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TERÉNNÍ VÝZKUM: </a:t>
            </a:r>
            <a:r>
              <a:rPr lang="cs-CZ" sz="2400" u="sng" dirty="0"/>
              <a:t>souběžné</a:t>
            </a:r>
            <a:r>
              <a:rPr lang="cs-CZ" sz="2400" dirty="0"/>
              <a:t> vytváření vzorku, dat, jejich analýza a interpretace</a:t>
            </a:r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VÝSTUP: </a:t>
            </a:r>
            <a:r>
              <a:rPr lang="cs-CZ" sz="2400" dirty="0" smtClean="0"/>
              <a:t>porozumění problému = popis + interpretace</a:t>
            </a:r>
            <a:endParaRPr lang="cs-CZ" sz="2400" dirty="0"/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sz="2400" dirty="0"/>
          </a:p>
          <a:p>
            <a:pPr marL="0" indent="0"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>
                <a:cs typeface="Arial" charset="0"/>
              </a:rPr>
              <a:t>→ samotná metodologie a technika </a:t>
            </a:r>
            <a:r>
              <a:rPr lang="cs-CZ" sz="2400" dirty="0" smtClean="0">
                <a:cs typeface="Arial" charset="0"/>
              </a:rPr>
              <a:t>tvorby </a:t>
            </a:r>
            <a:r>
              <a:rPr lang="cs-CZ" sz="2400" dirty="0">
                <a:cs typeface="Arial" charset="0"/>
              </a:rPr>
              <a:t>dat je vytvářena v rámci vlastního výzkumu a přizpůsobována zkoumanému </a:t>
            </a:r>
            <a:r>
              <a:rPr lang="cs-CZ" sz="2400" dirty="0" smtClean="0">
                <a:cs typeface="Arial" charset="0"/>
              </a:rPr>
              <a:t>tématu</a:t>
            </a:r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3829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711200" y="332657"/>
            <a:ext cx="9412811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3600" dirty="0">
                <a:solidFill>
                  <a:schemeClr val="tx1"/>
                </a:solidFill>
                <a:latin typeface="+mj-lt"/>
              </a:rPr>
              <a:t>Postup kvalitativního výzkumu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9252" y="1988840"/>
            <a:ext cx="10065815" cy="4869160"/>
          </a:xfrm>
          <a:ln/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/>
              <a:t>Vzorek </a:t>
            </a:r>
            <a:r>
              <a:rPr lang="cs-CZ" sz="2400" dirty="0"/>
              <a:t>nezastupuje populaci jednotlivců jako v kvantitativním výzkumu, ale PROBLÉM </a:t>
            </a:r>
          </a:p>
          <a:p>
            <a:pPr lvl="1">
              <a:lnSpc>
                <a:spcPct val="80000"/>
              </a:lnSpc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/>
              <a:t>(</a:t>
            </a:r>
            <a:r>
              <a:rPr lang="cs-CZ" sz="2000" dirty="0" err="1"/>
              <a:t>Disman</a:t>
            </a:r>
            <a:r>
              <a:rPr lang="cs-CZ" sz="2000" dirty="0"/>
              <a:t>: „reprezentace populace problému, populace jeho relevantních dimenzí“) </a:t>
            </a:r>
          </a:p>
          <a:p>
            <a:pPr>
              <a:lnSpc>
                <a:spcPct val="80000"/>
              </a:lnSpc>
              <a:buClr>
                <a:srgbClr val="003366"/>
              </a:buCl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dirty="0"/>
              <a:t>Kvalitativní výzkum využívá spíše </a:t>
            </a:r>
            <a:r>
              <a:rPr lang="cs-CZ" sz="2400" dirty="0" err="1"/>
              <a:t>polostandardizované</a:t>
            </a:r>
            <a:r>
              <a:rPr lang="cs-CZ" sz="2400" dirty="0"/>
              <a:t> či nestandardizované </a:t>
            </a:r>
            <a:r>
              <a:rPr lang="cs-CZ" sz="2400" b="1" dirty="0"/>
              <a:t>techniky sběru / vytváření dat</a:t>
            </a:r>
          </a:p>
          <a:p>
            <a:pPr lvl="1">
              <a:lnSpc>
                <a:spcPct val="80000"/>
              </a:lnSpc>
              <a:buClr>
                <a:srgbClr val="003366"/>
              </a:buCl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/>
              <a:t>(cílem je porozumění problému v přirozeném prostředí – badatel zasahuje co nejméně)</a:t>
            </a:r>
          </a:p>
          <a:p>
            <a:pPr>
              <a:lnSpc>
                <a:spcPct val="80000"/>
              </a:lnSpc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b="1" dirty="0"/>
              <a:t>Analýza</a:t>
            </a:r>
            <a:r>
              <a:rPr lang="cs-CZ" sz="2400" dirty="0"/>
              <a:t> prostupuje celý projekt kvalitativního výzkumu</a:t>
            </a:r>
          </a:p>
          <a:p>
            <a:pPr lvl="1">
              <a:lnSpc>
                <a:spcPct val="80000"/>
              </a:lnSpc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/>
              <a:t>„Umění interpretace v kvalitativním výzkumu se rovná umění </a:t>
            </a:r>
            <a:r>
              <a:rPr lang="cs-CZ" sz="2000" b="1" dirty="0"/>
              <a:t>přečíst</a:t>
            </a:r>
            <a:r>
              <a:rPr lang="cs-CZ" sz="2000" dirty="0"/>
              <a:t> </a:t>
            </a:r>
            <a:r>
              <a:rPr lang="cs-CZ" sz="2000" b="1" dirty="0"/>
              <a:t>data</a:t>
            </a:r>
            <a:r>
              <a:rPr lang="cs-CZ" sz="2000" dirty="0"/>
              <a:t> nějakým </a:t>
            </a:r>
            <a:r>
              <a:rPr lang="cs-CZ" sz="2000" b="1" dirty="0"/>
              <a:t>novým</a:t>
            </a:r>
            <a:r>
              <a:rPr lang="cs-CZ" sz="2000" dirty="0"/>
              <a:t>, </a:t>
            </a:r>
            <a:r>
              <a:rPr lang="cs-CZ" sz="2000" b="1" dirty="0"/>
              <a:t>pozoruhodným</a:t>
            </a:r>
            <a:r>
              <a:rPr lang="cs-CZ" sz="2000" dirty="0"/>
              <a:t>, </a:t>
            </a:r>
            <a:r>
              <a:rPr lang="cs-CZ" sz="2000" b="1" dirty="0"/>
              <a:t>přesvědčivým</a:t>
            </a:r>
            <a:r>
              <a:rPr lang="cs-CZ" sz="2000" dirty="0"/>
              <a:t> a sociologicky (psychologicky, pedagogicky, antropologicky…) </a:t>
            </a:r>
            <a:r>
              <a:rPr lang="cs-CZ" sz="2000" b="1" dirty="0" smtClean="0"/>
              <a:t>relevantním</a:t>
            </a:r>
            <a:r>
              <a:rPr lang="cs-CZ" sz="2000" dirty="0" smtClean="0"/>
              <a:t> </a:t>
            </a:r>
            <a:r>
              <a:rPr lang="cs-CZ" sz="2000" dirty="0"/>
              <a:t>způsobem.“ 					</a:t>
            </a:r>
          </a:p>
          <a:p>
            <a:pPr marL="457200" lvl="1" indent="0" algn="r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600" dirty="0"/>
              <a:t>(Konopásek 1997)	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98314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999067" y="188914"/>
            <a:ext cx="9060921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3366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cs-CZ" sz="3600" dirty="0">
                <a:solidFill>
                  <a:schemeClr val="tx1"/>
                </a:solidFill>
                <a:latin typeface="+mj-lt"/>
              </a:rPr>
              <a:t>Výběr vzorku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872067" y="1125538"/>
            <a:ext cx="10160000" cy="5543550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 typeface="Times New Roman" panose="02020603050405020304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500" b="1" dirty="0"/>
              <a:t>Vzorek nezastupuje populaci jednotlivců jako v kvantitativním výzkumu, ale PROBLÉM </a:t>
            </a:r>
          </a:p>
          <a:p>
            <a:pPr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300" dirty="0"/>
              <a:t>		(</a:t>
            </a:r>
            <a:r>
              <a:rPr lang="cs-CZ" altLang="cs-CZ" sz="1300" dirty="0" err="1"/>
              <a:t>Disman</a:t>
            </a:r>
            <a:r>
              <a:rPr lang="cs-CZ" altLang="cs-CZ" sz="1300" dirty="0"/>
              <a:t>: „reprezentace populace problému, populace jeho relevantních dimenzí“)</a:t>
            </a:r>
            <a:r>
              <a:rPr lang="cs-CZ" altLang="cs-CZ" sz="1100" dirty="0"/>
              <a:t> </a:t>
            </a:r>
          </a:p>
          <a:p>
            <a:pPr>
              <a:lnSpc>
                <a:spcPct val="80000"/>
              </a:lnSpc>
              <a:buFont typeface="Times New Roman" panose="02020603050405020304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500" dirty="0"/>
              <a:t>Do vzorku zařazujeme ty jednotky, u nichž se s největší pravděpodobností sledovaný jev </a:t>
            </a:r>
            <a:r>
              <a:rPr lang="cs-CZ" altLang="cs-CZ" sz="1500" b="1" dirty="0"/>
              <a:t>vyskytuje</a:t>
            </a:r>
            <a:r>
              <a:rPr lang="cs-CZ" altLang="cs-CZ" sz="1500" dirty="0"/>
              <a:t> (které o sledovaném problému mohou vypovědět) </a:t>
            </a:r>
          </a:p>
          <a:p>
            <a:pPr>
              <a:lnSpc>
                <a:spcPct val="80000"/>
              </a:lnSpc>
              <a:buFont typeface="Times New Roman" panose="02020603050405020304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500" dirty="0"/>
              <a:t>Data </a:t>
            </a:r>
            <a:r>
              <a:rPr lang="cs-CZ" altLang="cs-CZ" sz="1500" b="1" dirty="0"/>
              <a:t>primární</a:t>
            </a:r>
            <a:r>
              <a:rPr lang="cs-CZ" altLang="cs-CZ" sz="1500" dirty="0"/>
              <a:t> (badatel tvoří sám) / </a:t>
            </a:r>
            <a:r>
              <a:rPr lang="cs-CZ" altLang="cs-CZ" sz="1500" b="1" dirty="0"/>
              <a:t>sekundární</a:t>
            </a:r>
            <a:r>
              <a:rPr lang="cs-CZ" altLang="cs-CZ" sz="1500" dirty="0"/>
              <a:t> (vytvořeny nezávisle na výzkumu)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 sz="1100" dirty="0"/>
          </a:p>
          <a:p>
            <a:pPr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/>
              <a:t>1. Výběrová strategie (tj. ZA JAKÝM ÚČELEM vybírám vzorek)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1.1 Teoretický výběr (</a:t>
            </a:r>
            <a:r>
              <a:rPr lang="cs-CZ" altLang="cs-CZ" sz="1200" dirty="0" err="1"/>
              <a:t>theoretical</a:t>
            </a:r>
            <a:r>
              <a:rPr lang="cs-CZ" altLang="cs-CZ" sz="1200" dirty="0"/>
              <a:t> sample) – veden sbíranými daty; saturace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1.2 Účelový výběr (</a:t>
            </a:r>
            <a:r>
              <a:rPr lang="cs-CZ" altLang="cs-CZ" sz="1200" dirty="0" err="1"/>
              <a:t>purposeful</a:t>
            </a:r>
            <a:r>
              <a:rPr lang="cs-CZ" altLang="cs-CZ" sz="1200" dirty="0"/>
              <a:t> sample) – na základě výzkumného problému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1.3 Prostředí</a:t>
            </a:r>
          </a:p>
          <a:p>
            <a:pPr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/>
              <a:t>2. Technika konstrukce vzorku (tj. JAK vybírám do vzorku konkrétní jednotky)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2.1 Nabalování (snowball </a:t>
            </a:r>
            <a:r>
              <a:rPr lang="cs-CZ" altLang="cs-CZ" sz="1200" dirty="0" err="1"/>
              <a:t>sampling</a:t>
            </a:r>
            <a:r>
              <a:rPr lang="cs-CZ" altLang="cs-CZ" sz="1200" dirty="0"/>
              <a:t>)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2.2 Účelové vzorkování (</a:t>
            </a:r>
            <a:r>
              <a:rPr lang="cs-CZ" altLang="cs-CZ" sz="1200" dirty="0" err="1"/>
              <a:t>purposeful</a:t>
            </a:r>
            <a:r>
              <a:rPr lang="cs-CZ" altLang="cs-CZ" sz="1200" dirty="0"/>
              <a:t> </a:t>
            </a:r>
            <a:r>
              <a:rPr lang="cs-CZ" altLang="cs-CZ" sz="1200" dirty="0" err="1"/>
              <a:t>sampling</a:t>
            </a:r>
            <a:r>
              <a:rPr lang="cs-CZ" altLang="cs-CZ" sz="1200" dirty="0"/>
              <a:t>)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2.3 Vyčerpávající šetření</a:t>
            </a:r>
          </a:p>
          <a:p>
            <a:pPr marL="0" lvl="2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400" dirty="0"/>
              <a:t>3. Typy vzorků (tj. JAKÝ VZOREK chci dosáhnout) </a:t>
            </a:r>
            <a:r>
              <a:rPr lang="cs-CZ" altLang="cs-CZ" sz="1000" dirty="0"/>
              <a:t>= charakter složení vzorku </a:t>
            </a:r>
            <a:endParaRPr lang="cs-CZ" altLang="cs-CZ" sz="1400" dirty="0"/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3.1 Homogenní vzorek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3.2 Heterogenní vzorek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200" dirty="0"/>
              <a:t>3.3 Deviantní vzorek </a:t>
            </a:r>
          </a:p>
          <a:p>
            <a:pPr marL="169863" lvl="1" indent="0">
              <a:lnSpc>
                <a:spcPct val="8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 sz="1400" dirty="0"/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300" dirty="0"/>
              <a:t>Volba strategie výběru (1), techniky výběru (2) i typu (3) vzorku závisí na VÝZKUMNÉM PROBLÉMU a zvolené VÝZKUMNÉ STRATEGII. Významnou roli hraje ovšem i charakter zkoumaného prostředí, jeho dostupnost atp. V rámci kterékoli zvolené výběrové strategie (1) můžeme vzorek konstruovat pomocí kterékoli techniky konstrukce vzorku (2). Výsledný vzorek může mít různou povahu (3).</a:t>
            </a:r>
          </a:p>
          <a:p>
            <a:pPr marL="169863" lvl="1" inden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1500" dirty="0"/>
              <a:t>Je vhodné volit SEVŘENÝ vzorek (lokálně, profesně, věkově, </a:t>
            </a:r>
            <a:r>
              <a:rPr lang="cs-CZ" altLang="cs-CZ" sz="1500" dirty="0" err="1"/>
              <a:t>genderově</a:t>
            </a:r>
            <a:r>
              <a:rPr lang="cs-CZ" altLang="cs-CZ" sz="1500" dirty="0"/>
              <a:t>…)</a:t>
            </a:r>
            <a:endParaRPr lang="cs-CZ" altLang="cs-CZ" sz="1300" dirty="0"/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 sz="1100" dirty="0"/>
          </a:p>
        </p:txBody>
      </p:sp>
    </p:spTree>
    <p:extLst>
      <p:ext uri="{BB962C8B-B14F-4D97-AF65-F5344CB8AC3E}">
        <p14:creationId xmlns:p14="http://schemas.microsoft.com/office/powerpoint/2010/main" val="10558212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1" y="762001"/>
            <a:ext cx="9296399" cy="650875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altLang="cs-CZ" sz="3600" dirty="0" smtClean="0">
                <a:cs typeface="Tunga" panose="020B0502040204020203" pitchFamily="34" charset="0"/>
              </a:rPr>
              <a:t>Techniky </a:t>
            </a:r>
            <a:r>
              <a:rPr lang="cs-CZ" altLang="cs-CZ" sz="3600" dirty="0" smtClean="0">
                <a:cs typeface="Tunga" panose="020B0502040204020203" pitchFamily="34" charset="0"/>
              </a:rPr>
              <a:t>sběru / tvorby </a:t>
            </a:r>
            <a:r>
              <a:rPr lang="cs-CZ" altLang="cs-CZ" sz="3600" dirty="0" smtClean="0">
                <a:cs typeface="Tunga" panose="020B0502040204020203" pitchFamily="34" charset="0"/>
              </a:rPr>
              <a:t>dat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914401" y="1989138"/>
            <a:ext cx="10244666" cy="4279900"/>
          </a:xfrm>
          <a:prstGeom prst="rect">
            <a:avLst/>
          </a:prstGeom>
        </p:spPr>
        <p:txBody>
          <a:bodyPr/>
          <a:lstStyle/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b="1" dirty="0"/>
              <a:t>Kvalitativní výzkum využívá spíše </a:t>
            </a:r>
            <a:r>
              <a:rPr lang="cs-CZ" sz="1600" b="1" dirty="0" err="1"/>
              <a:t>polostandardizované</a:t>
            </a:r>
            <a:r>
              <a:rPr lang="cs-CZ" sz="1600" b="1" dirty="0"/>
              <a:t> či nestandardizované techniky </a:t>
            </a:r>
            <a:r>
              <a:rPr lang="cs-CZ" sz="1600" b="1" dirty="0" smtClean="0"/>
              <a:t>sběru / tvorby </a:t>
            </a:r>
            <a:r>
              <a:rPr lang="cs-CZ" sz="1600" b="1" dirty="0"/>
              <a:t>dat</a:t>
            </a:r>
          </a:p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dirty="0"/>
              <a:t>	(cílem je porozumění problému v přirozeném prostředí – badatel zasahuje co nejméně)</a:t>
            </a:r>
          </a:p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dirty="0"/>
              <a:t> </a:t>
            </a:r>
          </a:p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dirty="0"/>
              <a:t>Pozorování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(Standardizované - výjimečně) / nestandardizované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Zúčastněné / nezúčastněné</a:t>
            </a:r>
          </a:p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dirty="0"/>
              <a:t>Dotazování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Neverbální: Dotazníkové šetření – spíše výjimečně – např. etnologie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Verbální: Rozhovory (strukturované výjimečně) / </a:t>
            </a:r>
            <a:r>
              <a:rPr lang="cs-CZ" sz="1400" dirty="0" err="1"/>
              <a:t>polostrukturované</a:t>
            </a:r>
            <a:r>
              <a:rPr lang="cs-CZ" sz="1400" dirty="0"/>
              <a:t> / nestrukturované / narativní</a:t>
            </a:r>
          </a:p>
          <a:p>
            <a:pPr marL="341313" indent="-341313">
              <a:lnSpc>
                <a:spcPct val="80000"/>
              </a:lnSpc>
              <a:buClr>
                <a:srgbClr val="003366"/>
              </a:buClr>
              <a:buSzPct val="75000"/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600" dirty="0"/>
              <a:t>Nevtíravé techniky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Analýza dokumentů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Vizuální analýza</a:t>
            </a:r>
          </a:p>
          <a:p>
            <a:pPr marL="741363" lvl="1" indent="-284163">
              <a:lnSpc>
                <a:spcPct val="80000"/>
              </a:lnSpc>
              <a:buClr>
                <a:srgbClr val="003366"/>
              </a:buClr>
              <a:buSzPct val="75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1400" dirty="0"/>
              <a:t>Analýza fyzických stop</a:t>
            </a:r>
          </a:p>
        </p:txBody>
      </p:sp>
    </p:spTree>
    <p:extLst>
      <p:ext uri="{BB962C8B-B14F-4D97-AF65-F5344CB8AC3E}">
        <p14:creationId xmlns:p14="http://schemas.microsoft.com/office/powerpoint/2010/main" val="4088730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1520</Words>
  <Application>Microsoft Office PowerPoint</Application>
  <PresentationFormat>Širokoúhlá obrazovka</PresentationFormat>
  <Paragraphs>317</Paragraphs>
  <Slides>24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Tunga</vt:lpstr>
      <vt:lpstr>Wingdings</vt:lpstr>
      <vt:lpstr>Motiv Office</vt:lpstr>
      <vt:lpstr>Kvalitativní strategie výzkumu Kvalitativní x kvantitativní strategie</vt:lpstr>
      <vt:lpstr>Kořeny a základní cesty společenskovědního poznání </vt:lpstr>
      <vt:lpstr>KVALITATIVNÍ STRATEGIE VÝZKUMU</vt:lpstr>
      <vt:lpstr>Podstata kvalitativního výzkumu</vt:lpstr>
      <vt:lpstr>→ charakteristiky kvalitativního výzkumu</vt:lpstr>
      <vt:lpstr>Postup kvalitativního výzkumu</vt:lpstr>
      <vt:lpstr>Prezentace aplikace PowerPoint</vt:lpstr>
      <vt:lpstr>Prezentace aplikace PowerPoint</vt:lpstr>
      <vt:lpstr>Techniky sběru / tvorby dat</vt:lpstr>
      <vt:lpstr>Prezentace aplikace PowerPoint</vt:lpstr>
      <vt:lpstr>Délka trvání výzkumu</vt:lpstr>
      <vt:lpstr>Specifické přístupy kvalit. výzkumu</vt:lpstr>
      <vt:lpstr>Kvalita kvalitativního výzkumu</vt:lpstr>
      <vt:lpstr>Techniky ke zvyšování kvality kvalitativního výzkumu</vt:lpstr>
      <vt:lpstr>Prezentace aplikace PowerPoint</vt:lpstr>
      <vt:lpstr>KVANTITATIVNÍ   x   KVALITATIVNÍ VÝZKUM</vt:lpstr>
      <vt:lpstr>Rozdíly mezi kvantitativní a kvalitativní výzkumnou strategii (Disman 2002)</vt:lpstr>
      <vt:lpstr>Rozdíly v cílech</vt:lpstr>
      <vt:lpstr>Rozdíly v logice výzkumu</vt:lpstr>
      <vt:lpstr>Rozdíly v postupu</vt:lpstr>
      <vt:lpstr>Rozdíl v konstrukci vzorku</vt:lpstr>
      <vt:lpstr>Rozdíly v redukci dat </vt:lpstr>
      <vt:lpstr>Rozdíly v transformaci informací </vt:lpstr>
      <vt:lpstr>Kritéria kvality výzkumu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Kvalitativní strategie výzkumu Kvalitativní x kvantitativní strategie</dc:title>
  <dc:creator>Hedvika Novotná</dc:creator>
  <cp:lastModifiedBy>Hedvika Novotná</cp:lastModifiedBy>
  <cp:revision>5</cp:revision>
  <dcterms:created xsi:type="dcterms:W3CDTF">2016-02-27T10:01:59Z</dcterms:created>
  <dcterms:modified xsi:type="dcterms:W3CDTF">2016-02-27T15:23:19Z</dcterms:modified>
</cp:coreProperties>
</file>