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57" r:id="rId4"/>
    <p:sldId id="258" r:id="rId5"/>
    <p:sldId id="259" r:id="rId6"/>
    <p:sldId id="260" r:id="rId7"/>
    <p:sldId id="261" r:id="rId8"/>
    <p:sldId id="262" r:id="rId9"/>
    <p:sldId id="263" r:id="rId10"/>
    <p:sldId id="265" r:id="rId11"/>
    <p:sldId id="266" r:id="rId12"/>
    <p:sldId id="264" r:id="rId13"/>
    <p:sldId id="267" r:id="rId14"/>
    <p:sldId id="268" r:id="rId15"/>
    <p:sldId id="269" r:id="rId16"/>
    <p:sldId id="270" r:id="rId17"/>
    <p:sldId id="275" r:id="rId18"/>
    <p:sldId id="278" r:id="rId19"/>
    <p:sldId id="271" r:id="rId20"/>
    <p:sldId id="276" r:id="rId21"/>
    <p:sldId id="272" r:id="rId22"/>
    <p:sldId id="274" r:id="rId23"/>
    <p:sldId id="277" r:id="rId24"/>
    <p:sldId id="282" r:id="rId25"/>
    <p:sldId id="289" r:id="rId26"/>
    <p:sldId id="281" r:id="rId27"/>
    <p:sldId id="284" r:id="rId28"/>
    <p:sldId id="279" r:id="rId29"/>
    <p:sldId id="285" r:id="rId30"/>
    <p:sldId id="286" r:id="rId31"/>
    <p:sldId id="290" r:id="rId32"/>
    <p:sldId id="291" r:id="rId33"/>
    <p:sldId id="287" r:id="rId34"/>
    <p:sldId id="288" r:id="rId35"/>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30" name="Date Placeholder 29"/>
          <p:cNvSpPr>
            <a:spLocks noGrp="1"/>
          </p:cNvSpPr>
          <p:nvPr>
            <p:ph type="dt" sz="half" idx="10"/>
          </p:nvPr>
        </p:nvSpPr>
        <p:spPr/>
        <p:txBody>
          <a:bodyPr/>
          <a:lstStyle/>
          <a:p>
            <a:fld id="{CC286247-F294-47CA-9D9F-C0BA02D711B1}" type="datetimeFigureOut">
              <a:rPr lang="cs-CZ" smtClean="0"/>
              <a:t>20. 11. 2016</a:t>
            </a:fld>
            <a:endParaRPr lang="cs-CZ"/>
          </a:p>
        </p:txBody>
      </p:sp>
      <p:sp>
        <p:nvSpPr>
          <p:cNvPr id="19" name="Footer Placeholder 18"/>
          <p:cNvSpPr>
            <a:spLocks noGrp="1"/>
          </p:cNvSpPr>
          <p:nvPr>
            <p:ph type="ftr" sz="quarter" idx="11"/>
          </p:nvPr>
        </p:nvSpPr>
        <p:spPr/>
        <p:txBody>
          <a:bodyPr/>
          <a:lstStyle/>
          <a:p>
            <a:endParaRPr lang="cs-CZ"/>
          </a:p>
        </p:txBody>
      </p:sp>
      <p:sp>
        <p:nvSpPr>
          <p:cNvPr id="27" name="Slide Number Placeholder 26"/>
          <p:cNvSpPr>
            <a:spLocks noGrp="1"/>
          </p:cNvSpPr>
          <p:nvPr>
            <p:ph type="sldNum" sz="quarter" idx="12"/>
          </p:nvPr>
        </p:nvSpPr>
        <p:spPr/>
        <p:txBody>
          <a:bodyPr/>
          <a:lstStyle/>
          <a:p>
            <a:fld id="{42157DD8-FCA4-42BA-A0CB-0A999D22122A}"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CC286247-F294-47CA-9D9F-C0BA02D711B1}" type="datetimeFigureOut">
              <a:rPr lang="cs-CZ" smtClean="0"/>
              <a:t>20. 11. 2016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157DD8-FCA4-42BA-A0CB-0A999D22122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cs-CZ" smtClean="0"/>
              <a:t>Kliknutím lze upravit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CC286247-F294-47CA-9D9F-C0BA02D711B1}" type="datetimeFigureOut">
              <a:rPr lang="cs-CZ" smtClean="0"/>
              <a:t>20. 11. 2016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157DD8-FCA4-42BA-A0CB-0A999D22122A}"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Content Placeholder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CC286247-F294-47CA-9D9F-C0BA02D711B1}" type="datetimeFigureOut">
              <a:rPr lang="cs-CZ" smtClean="0"/>
              <a:t>20. 11. 2016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157DD8-FCA4-42BA-A0CB-0A999D22122A}"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Date Placeholder 3"/>
          <p:cNvSpPr>
            <a:spLocks noGrp="1"/>
          </p:cNvSpPr>
          <p:nvPr>
            <p:ph type="dt" sz="half" idx="10"/>
          </p:nvPr>
        </p:nvSpPr>
        <p:spPr/>
        <p:txBody>
          <a:bodyPr/>
          <a:lstStyle/>
          <a:p>
            <a:fld id="{CC286247-F294-47CA-9D9F-C0BA02D711B1}" type="datetimeFigureOut">
              <a:rPr lang="cs-CZ" smtClean="0"/>
              <a:t>20. 11. 2016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2157DD8-FCA4-42BA-A0CB-0A999D22122A}"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cs-CZ" smtClean="0"/>
              <a:t>Kliknutím lze upravit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fld id="{CC286247-F294-47CA-9D9F-C0BA02D711B1}" type="datetimeFigureOut">
              <a:rPr lang="cs-CZ" smtClean="0"/>
              <a:t>20. 11. 2016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2157DD8-FCA4-42BA-A0CB-0A999D22122A}"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Date Placeholder 6"/>
          <p:cNvSpPr>
            <a:spLocks noGrp="1"/>
          </p:cNvSpPr>
          <p:nvPr>
            <p:ph type="dt" sz="half" idx="10"/>
          </p:nvPr>
        </p:nvSpPr>
        <p:spPr/>
        <p:txBody>
          <a:bodyPr/>
          <a:lstStyle/>
          <a:p>
            <a:fld id="{CC286247-F294-47CA-9D9F-C0BA02D711B1}" type="datetimeFigureOut">
              <a:rPr lang="cs-CZ" smtClean="0"/>
              <a:t>20. 11. 2016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2157DD8-FCA4-42BA-A0CB-0A999D22122A}"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Date Placeholder 2"/>
          <p:cNvSpPr>
            <a:spLocks noGrp="1"/>
          </p:cNvSpPr>
          <p:nvPr>
            <p:ph type="dt" sz="half" idx="10"/>
          </p:nvPr>
        </p:nvSpPr>
        <p:spPr/>
        <p:txBody>
          <a:bodyPr/>
          <a:lstStyle/>
          <a:p>
            <a:fld id="{CC286247-F294-47CA-9D9F-C0BA02D711B1}" type="datetimeFigureOut">
              <a:rPr lang="cs-CZ" smtClean="0"/>
              <a:t>20. 11. 2016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2157DD8-FCA4-42BA-A0CB-0A999D22122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86247-F294-47CA-9D9F-C0BA02D711B1}" type="datetimeFigureOut">
              <a:rPr lang="cs-CZ" smtClean="0"/>
              <a:t>20. 11. 2016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2157DD8-FCA4-42BA-A0CB-0A999D22122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Kliknutím lze upravit styly předlohy textu.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fld id="{CC286247-F294-47CA-9D9F-C0BA02D711B1}" type="datetimeFigureOut">
              <a:rPr lang="cs-CZ" smtClean="0"/>
              <a:t>20. 11. 2016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2157DD8-FCA4-42BA-A0CB-0A999D22122A}"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Kliknutím lze upravit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Date Placeholder 4"/>
          <p:cNvSpPr>
            <a:spLocks noGrp="1"/>
          </p:cNvSpPr>
          <p:nvPr>
            <p:ph type="dt" sz="half" idx="10"/>
          </p:nvPr>
        </p:nvSpPr>
        <p:spPr/>
        <p:txBody>
          <a:bodyPr/>
          <a:lstStyle/>
          <a:p>
            <a:fld id="{CC286247-F294-47CA-9D9F-C0BA02D711B1}" type="datetimeFigureOut">
              <a:rPr lang="cs-CZ" smtClean="0"/>
              <a:t>20. 11. 2016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8077200" y="6356350"/>
            <a:ext cx="609600" cy="365125"/>
          </a:xfrm>
        </p:spPr>
        <p:txBody>
          <a:bodyPr/>
          <a:lstStyle/>
          <a:p>
            <a:fld id="{42157DD8-FCA4-42BA-A0CB-0A999D22122A}" type="slidenum">
              <a:rPr lang="cs-CZ" smtClean="0"/>
              <a:t>‹#›</a:t>
            </a:fld>
            <a:endParaRPr lang="cs-CZ"/>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Kliknutím na ikonu přidáte obrázek.</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Kliknutím lze upravit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286247-F294-47CA-9D9F-C0BA02D711B1}" type="datetimeFigureOut">
              <a:rPr lang="cs-CZ" smtClean="0"/>
              <a:t>20. 11. 2016</a:t>
            </a:fld>
            <a:endParaRPr lang="cs-CZ"/>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157DD8-FCA4-42BA-A0CB-0A999D22122A}" type="slidenum">
              <a:rPr lang="cs-CZ" smtClean="0"/>
              <a:t>‹#›</a:t>
            </a:fld>
            <a:endParaRPr lang="cs-CZ"/>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ru-RU" dirty="0" smtClean="0"/>
              <a:t>Классификация предложений</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63243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92088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9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597666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140968"/>
            <a:ext cx="597666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91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764704"/>
            <a:ext cx="9144000" cy="5573834"/>
          </a:xfrm>
          <a:prstGeom prst="rect">
            <a:avLst/>
          </a:prstGeom>
        </p:spPr>
        <p:txBody>
          <a:bodyPr wrap="square">
            <a:spAutoFit/>
          </a:bodyPr>
          <a:lstStyle/>
          <a:p>
            <a:pPr>
              <a:lnSpc>
                <a:spcPct val="115000"/>
              </a:lnSpc>
              <a:spcAft>
                <a:spcPts val="1000"/>
              </a:spcAft>
            </a:pPr>
            <a:r>
              <a:rPr lang="ru-RU" b="1" i="1" dirty="0" smtClean="0">
                <a:latin typeface="Calibri"/>
                <a:ea typeface="Calibri"/>
                <a:cs typeface="Times New Roman"/>
              </a:rPr>
              <a:t>8. Вася </a:t>
            </a:r>
            <a:r>
              <a:rPr lang="ru-RU" b="1" i="1" dirty="0">
                <a:latin typeface="Calibri"/>
                <a:ea typeface="Calibri"/>
                <a:cs typeface="Times New Roman"/>
              </a:rPr>
              <a:t>любит гулять в парке. Он пошел гулять.</a:t>
            </a:r>
            <a:r>
              <a:rPr lang="ru-RU" dirty="0">
                <a:latin typeface="Calibri"/>
                <a:ea typeface="Calibri"/>
                <a:cs typeface="Times New Roman"/>
              </a:rPr>
              <a:t> Предикат содержит знаменательный глагол и </a:t>
            </a:r>
            <a:r>
              <a:rPr lang="ru-RU" u="sng" dirty="0" err="1">
                <a:latin typeface="Calibri"/>
                <a:ea typeface="Calibri"/>
                <a:cs typeface="Times New Roman"/>
              </a:rPr>
              <a:t>тавтосубъектный</a:t>
            </a:r>
            <a:r>
              <a:rPr lang="ru-RU" dirty="0">
                <a:latin typeface="Calibri"/>
                <a:ea typeface="Calibri"/>
                <a:cs typeface="Times New Roman"/>
              </a:rPr>
              <a:t> </a:t>
            </a:r>
            <a:r>
              <a:rPr lang="ru-RU" dirty="0" smtClean="0">
                <a:latin typeface="Calibri"/>
                <a:ea typeface="Calibri"/>
                <a:cs typeface="Times New Roman"/>
              </a:rPr>
              <a:t>инфинитив. </a:t>
            </a:r>
            <a:r>
              <a:rPr lang="ru-RU" dirty="0">
                <a:highlight>
                  <a:srgbClr val="FFFF00"/>
                </a:highlight>
                <a:latin typeface="Calibri"/>
                <a:ea typeface="Calibri"/>
                <a:cs typeface="Times New Roman"/>
              </a:rPr>
              <a:t>Не </a:t>
            </a:r>
            <a:r>
              <a:rPr lang="ru-RU" dirty="0" smtClean="0">
                <a:highlight>
                  <a:srgbClr val="FFFF00"/>
                </a:highlight>
                <a:latin typeface="Calibri"/>
                <a:ea typeface="Calibri"/>
                <a:cs typeface="Times New Roman"/>
              </a:rPr>
              <a:t>фазисный и не модальный глагол</a:t>
            </a:r>
            <a:r>
              <a:rPr lang="ru-RU" dirty="0">
                <a:highlight>
                  <a:srgbClr val="FFFF00"/>
                </a:highlight>
                <a:latin typeface="Calibri"/>
                <a:ea typeface="Calibri"/>
                <a:cs typeface="Times New Roman"/>
              </a:rPr>
              <a:t>!</a:t>
            </a:r>
            <a:endParaRPr lang="cs-CZ" dirty="0">
              <a:latin typeface="Calibri"/>
              <a:ea typeface="Calibri"/>
              <a:cs typeface="Times New Roman"/>
            </a:endParaRPr>
          </a:p>
          <a:p>
            <a:pPr>
              <a:lnSpc>
                <a:spcPct val="115000"/>
              </a:lnSpc>
              <a:spcAft>
                <a:spcPts val="1000"/>
              </a:spcAft>
            </a:pPr>
            <a:r>
              <a:rPr lang="ru-RU" u="sng" dirty="0">
                <a:latin typeface="Calibri"/>
                <a:ea typeface="Calibri"/>
                <a:cs typeface="Times New Roman"/>
              </a:rPr>
              <a:t>Здесь находится область значительных отличий между РЯ и ЧЯ.</a:t>
            </a:r>
            <a:endParaRPr lang="cs-CZ" dirty="0">
              <a:latin typeface="Calibri"/>
              <a:ea typeface="Calibri"/>
              <a:cs typeface="Times New Roman"/>
            </a:endParaRPr>
          </a:p>
          <a:p>
            <a:pPr marL="342900" lvl="0" indent="-342900">
              <a:lnSpc>
                <a:spcPct val="115000"/>
              </a:lnSpc>
              <a:spcAft>
                <a:spcPts val="0"/>
              </a:spcAft>
              <a:buFont typeface="Symbol"/>
              <a:buChar char=""/>
            </a:pPr>
            <a:r>
              <a:rPr lang="ru-RU" dirty="0" smtClean="0">
                <a:latin typeface="Calibri"/>
                <a:ea typeface="Calibri"/>
                <a:cs typeface="Times New Roman"/>
              </a:rPr>
              <a:t>В ЧЯ и РЯ структура предложения </a:t>
            </a:r>
            <a:r>
              <a:rPr lang="cs-CZ" dirty="0" smtClean="0">
                <a:latin typeface="Calibri"/>
                <a:ea typeface="Calibri"/>
                <a:cs typeface="Times New Roman"/>
              </a:rPr>
              <a:t> </a:t>
            </a:r>
            <a:r>
              <a:rPr lang="ru-RU" dirty="0" smtClean="0">
                <a:latin typeface="Calibri"/>
                <a:ea typeface="Calibri"/>
                <a:cs typeface="Times New Roman"/>
              </a:rPr>
              <a:t>может быть аналогична или не совпадать.</a:t>
            </a:r>
          </a:p>
          <a:p>
            <a:pPr marL="342900" lvl="0" indent="-342900">
              <a:lnSpc>
                <a:spcPct val="115000"/>
              </a:lnSpc>
              <a:spcAft>
                <a:spcPts val="0"/>
              </a:spcAft>
              <a:buFont typeface="Courier New" panose="02070309020205020404" pitchFamily="49" charset="0"/>
              <a:buChar char="o"/>
            </a:pPr>
            <a:r>
              <a:rPr lang="cs-CZ" i="1" dirty="0" smtClean="0">
                <a:latin typeface="Calibri"/>
                <a:ea typeface="Calibri"/>
                <a:cs typeface="Times New Roman"/>
              </a:rPr>
              <a:t>Jsem zvyklý pracovat poctivě. Prostě se bál mě ztratit.</a:t>
            </a:r>
            <a:endParaRPr lang="ru-RU" i="1" dirty="0" smtClean="0">
              <a:latin typeface="Calibri"/>
              <a:ea typeface="Calibri"/>
              <a:cs typeface="Times New Roman"/>
            </a:endParaRPr>
          </a:p>
          <a:p>
            <a:pPr marL="342900" lvl="0" indent="-342900">
              <a:lnSpc>
                <a:spcPct val="115000"/>
              </a:lnSpc>
              <a:spcAft>
                <a:spcPts val="0"/>
              </a:spcAft>
              <a:buFont typeface="Courier New" panose="02070309020205020404" pitchFamily="49" charset="0"/>
              <a:buChar char="o"/>
            </a:pPr>
            <a:r>
              <a:rPr lang="cs-CZ" i="1" dirty="0" smtClean="0">
                <a:latin typeface="Calibri"/>
                <a:ea typeface="Calibri"/>
                <a:cs typeface="Times New Roman"/>
              </a:rPr>
              <a:t>Slíbil, že ji odveze do města. Vyhýbal se tomu, aby zůstal se mnou mezi čtyřma očima</a:t>
            </a:r>
            <a:r>
              <a:rPr lang="cs-CZ" dirty="0" smtClean="0">
                <a:latin typeface="Calibri"/>
                <a:ea typeface="Calibri"/>
                <a:cs typeface="Times New Roman"/>
              </a:rPr>
              <a:t>. </a:t>
            </a:r>
            <a:r>
              <a:rPr lang="cs-CZ" i="1" dirty="0" smtClean="0">
                <a:latin typeface="Calibri"/>
                <a:ea typeface="Calibri"/>
                <a:cs typeface="Times New Roman"/>
              </a:rPr>
              <a:t>Obával se setkání s otcem. Mám velmi rád procházky městem.</a:t>
            </a:r>
          </a:p>
          <a:p>
            <a:pPr marL="342900" lvl="0" indent="-342900">
              <a:lnSpc>
                <a:spcPct val="115000"/>
              </a:lnSpc>
              <a:spcAft>
                <a:spcPts val="0"/>
              </a:spcAft>
              <a:buFont typeface="Symbol"/>
              <a:buChar char=""/>
            </a:pPr>
            <a:r>
              <a:rPr lang="ru-RU" dirty="0" smtClean="0">
                <a:latin typeface="Calibri"/>
                <a:ea typeface="Calibri"/>
                <a:cs typeface="Times New Roman"/>
              </a:rPr>
              <a:t>В </a:t>
            </a:r>
            <a:r>
              <a:rPr lang="ru-RU" dirty="0">
                <a:latin typeface="Calibri"/>
                <a:ea typeface="Calibri"/>
                <a:cs typeface="Times New Roman"/>
              </a:rPr>
              <a:t>РЯ инфинитив цели сочетается с такими глаголами как </a:t>
            </a:r>
            <a:r>
              <a:rPr lang="ru-RU" i="1" dirty="0">
                <a:latin typeface="Calibri"/>
                <a:ea typeface="Calibri"/>
                <a:cs typeface="Times New Roman"/>
              </a:rPr>
              <a:t>сесть, лечь, вернуться, остановиться</a:t>
            </a:r>
            <a:r>
              <a:rPr lang="ru-RU" dirty="0">
                <a:latin typeface="Calibri"/>
                <a:ea typeface="Calibri"/>
                <a:cs typeface="Times New Roman"/>
              </a:rPr>
              <a:t>. </a:t>
            </a:r>
            <a:endParaRPr lang="cs-CZ" dirty="0" smtClean="0">
              <a:latin typeface="Calibri"/>
              <a:ea typeface="Calibri"/>
              <a:cs typeface="Times New Roman"/>
            </a:endParaRPr>
          </a:p>
          <a:p>
            <a:pPr marL="285750" lvl="0" indent="-285750">
              <a:lnSpc>
                <a:spcPct val="115000"/>
              </a:lnSpc>
              <a:spcAft>
                <a:spcPts val="0"/>
              </a:spcAft>
              <a:buFont typeface="Courier New" panose="02070309020205020404" pitchFamily="49" charset="0"/>
              <a:buChar char="o"/>
            </a:pPr>
            <a:r>
              <a:rPr lang="ru-RU" i="1" dirty="0" smtClean="0">
                <a:latin typeface="Calibri"/>
                <a:ea typeface="Calibri"/>
                <a:cs typeface="Times New Roman"/>
              </a:rPr>
              <a:t>Он </a:t>
            </a:r>
            <a:r>
              <a:rPr lang="ru-RU" i="1" dirty="0">
                <a:latin typeface="Calibri"/>
                <a:ea typeface="Calibri"/>
                <a:cs typeface="Times New Roman"/>
              </a:rPr>
              <a:t>вернулся взять зонт. Она села писать письмо. Мы остановились поговорить с соседкой</a:t>
            </a:r>
            <a:r>
              <a:rPr lang="ru-RU" i="1" dirty="0" smtClean="0">
                <a:latin typeface="Calibri"/>
                <a:ea typeface="Calibri"/>
                <a:cs typeface="Times New Roman"/>
              </a:rPr>
              <a:t>.</a:t>
            </a:r>
            <a:r>
              <a:rPr lang="cs-CZ" i="1" dirty="0" smtClean="0">
                <a:latin typeface="Calibri"/>
                <a:ea typeface="Calibri"/>
                <a:cs typeface="Times New Roman"/>
              </a:rPr>
              <a:t> </a:t>
            </a:r>
            <a:endParaRPr lang="cs-CZ" dirty="0">
              <a:latin typeface="Calibri"/>
              <a:ea typeface="Calibri"/>
              <a:cs typeface="Times New Roman"/>
            </a:endParaRPr>
          </a:p>
          <a:p>
            <a:pPr marL="342900" lvl="0" indent="-342900">
              <a:lnSpc>
                <a:spcPct val="115000"/>
              </a:lnSpc>
              <a:spcAft>
                <a:spcPts val="0"/>
              </a:spcAft>
              <a:buFont typeface="Symbol"/>
              <a:buChar char=""/>
            </a:pPr>
            <a:r>
              <a:rPr lang="ru-RU" dirty="0">
                <a:latin typeface="Calibri"/>
                <a:ea typeface="Calibri"/>
                <a:cs typeface="Times New Roman"/>
              </a:rPr>
              <a:t>В ЧЯ инфинитив цели сочетается с глаголом быть в прошедшем времени</a:t>
            </a:r>
            <a:r>
              <a:rPr lang="ru-RU" dirty="0" smtClean="0">
                <a:latin typeface="Calibri"/>
                <a:ea typeface="Calibri"/>
                <a:cs typeface="Times New Roman"/>
              </a:rPr>
              <a:t>.</a:t>
            </a:r>
            <a:endParaRPr lang="cs-CZ" dirty="0" smtClean="0">
              <a:latin typeface="Calibri"/>
              <a:ea typeface="Calibri"/>
              <a:cs typeface="Times New Roman"/>
            </a:endParaRPr>
          </a:p>
          <a:p>
            <a:pPr marL="342900" lvl="0" indent="-342900">
              <a:lnSpc>
                <a:spcPct val="115000"/>
              </a:lnSpc>
              <a:spcAft>
                <a:spcPts val="0"/>
              </a:spcAft>
              <a:buFont typeface="Courier New" panose="02070309020205020404" pitchFamily="49" charset="0"/>
              <a:buChar char="o"/>
            </a:pPr>
            <a:r>
              <a:rPr lang="ru-RU" dirty="0" smtClean="0">
                <a:latin typeface="Calibri"/>
                <a:ea typeface="Calibri"/>
                <a:cs typeface="Times New Roman"/>
              </a:rPr>
              <a:t> </a:t>
            </a:r>
            <a:r>
              <a:rPr lang="cs-CZ" i="1" dirty="0">
                <a:latin typeface="Calibri"/>
                <a:ea typeface="Calibri"/>
                <a:cs typeface="Times New Roman"/>
              </a:rPr>
              <a:t>Byli jsme se podívat v Praze. Byli jsme se koupat</a:t>
            </a:r>
            <a:r>
              <a:rPr lang="cs-CZ" i="1" dirty="0" smtClean="0">
                <a:latin typeface="Calibri"/>
                <a:ea typeface="Calibri"/>
                <a:cs typeface="Times New Roman"/>
              </a:rPr>
              <a:t>. Byla jsem nakupovat. Byl jsem se léčit v lázních. </a:t>
            </a:r>
            <a:endParaRPr lang="cs-CZ" dirty="0">
              <a:latin typeface="Calibri"/>
              <a:ea typeface="Calibri"/>
              <a:cs typeface="Times New Roman"/>
            </a:endParaRPr>
          </a:p>
          <a:p>
            <a:pPr marL="342900" lvl="0" indent="-342900">
              <a:lnSpc>
                <a:spcPct val="115000"/>
              </a:lnSpc>
              <a:spcAft>
                <a:spcPts val="1000"/>
              </a:spcAft>
              <a:buFont typeface="Symbol"/>
              <a:buChar char=""/>
            </a:pPr>
            <a:r>
              <a:rPr lang="ru-RU" dirty="0">
                <a:latin typeface="Calibri"/>
                <a:ea typeface="Calibri"/>
                <a:cs typeface="Times New Roman"/>
              </a:rPr>
              <a:t>В ЧЯ </a:t>
            </a:r>
            <a:r>
              <a:rPr lang="ru-RU" dirty="0" smtClean="0">
                <a:latin typeface="Calibri"/>
                <a:ea typeface="Calibri"/>
                <a:cs typeface="Times New Roman"/>
              </a:rPr>
              <a:t>инфинитив </a:t>
            </a:r>
            <a:r>
              <a:rPr lang="ru-RU" dirty="0">
                <a:latin typeface="Calibri"/>
                <a:ea typeface="Calibri"/>
                <a:cs typeface="Times New Roman"/>
              </a:rPr>
              <a:t>формы </a:t>
            </a:r>
            <a:r>
              <a:rPr lang="ru-RU" dirty="0" smtClean="0">
                <a:latin typeface="Calibri"/>
                <a:ea typeface="Calibri"/>
                <a:cs typeface="Times New Roman"/>
              </a:rPr>
              <a:t>совершенного </a:t>
            </a:r>
            <a:r>
              <a:rPr lang="ru-RU" dirty="0">
                <a:latin typeface="Calibri"/>
                <a:ea typeface="Calibri"/>
                <a:cs typeface="Times New Roman"/>
              </a:rPr>
              <a:t>вида </a:t>
            </a:r>
            <a:r>
              <a:rPr lang="ru-RU" dirty="0" smtClean="0">
                <a:latin typeface="Calibri"/>
                <a:ea typeface="Calibri"/>
                <a:cs typeface="Times New Roman"/>
              </a:rPr>
              <a:t>сочетается </a:t>
            </a:r>
            <a:r>
              <a:rPr lang="ru-RU" dirty="0">
                <a:latin typeface="Calibri"/>
                <a:ea typeface="Calibri"/>
                <a:cs typeface="Times New Roman"/>
              </a:rPr>
              <a:t>с глаголами </a:t>
            </a:r>
            <a:r>
              <a:rPr lang="cs-CZ" i="1" dirty="0">
                <a:latin typeface="Calibri"/>
                <a:ea typeface="Calibri"/>
                <a:cs typeface="Times New Roman"/>
              </a:rPr>
              <a:t>půjdu</a:t>
            </a:r>
            <a:r>
              <a:rPr lang="ru-RU" i="1" dirty="0">
                <a:latin typeface="Calibri"/>
                <a:ea typeface="Calibri"/>
                <a:cs typeface="Times New Roman"/>
              </a:rPr>
              <a:t>, </a:t>
            </a:r>
            <a:r>
              <a:rPr lang="cs-CZ" i="1" dirty="0" smtClean="0">
                <a:latin typeface="Calibri"/>
                <a:ea typeface="Calibri"/>
                <a:cs typeface="Times New Roman"/>
              </a:rPr>
              <a:t>jdu</a:t>
            </a:r>
            <a:r>
              <a:rPr lang="ru-RU" i="1" dirty="0" smtClean="0">
                <a:latin typeface="Calibri"/>
                <a:ea typeface="Calibri"/>
                <a:cs typeface="Times New Roman"/>
              </a:rPr>
              <a:t> </a:t>
            </a:r>
            <a:r>
              <a:rPr lang="cs-CZ" i="1" dirty="0" err="1" smtClean="0">
                <a:latin typeface="Calibri"/>
                <a:ea typeface="Calibri"/>
                <a:cs typeface="Times New Roman"/>
              </a:rPr>
              <a:t>apod</a:t>
            </a:r>
            <a:r>
              <a:rPr lang="ru-RU" i="1" dirty="0" smtClean="0">
                <a:latin typeface="Calibri"/>
                <a:ea typeface="Calibri"/>
                <a:cs typeface="Times New Roman"/>
              </a:rPr>
              <a:t>.</a:t>
            </a:r>
            <a:r>
              <a:rPr lang="cs-CZ" i="1" dirty="0" smtClean="0">
                <a:latin typeface="Calibri"/>
                <a:ea typeface="Calibri"/>
                <a:cs typeface="Times New Roman"/>
              </a:rPr>
              <a:t> </a:t>
            </a:r>
            <a:endParaRPr lang="ru-RU" i="1" dirty="0" smtClean="0">
              <a:latin typeface="Calibri"/>
              <a:ea typeface="Calibri"/>
              <a:cs typeface="Times New Roman"/>
            </a:endParaRPr>
          </a:p>
          <a:p>
            <a:pPr marL="342900" lvl="0" indent="-342900">
              <a:lnSpc>
                <a:spcPct val="115000"/>
              </a:lnSpc>
              <a:spcAft>
                <a:spcPts val="1000"/>
              </a:spcAft>
              <a:buFont typeface="Courier New" panose="02070309020205020404" pitchFamily="49" charset="0"/>
              <a:buChar char="o"/>
            </a:pPr>
            <a:r>
              <a:rPr lang="cs-CZ" i="1" dirty="0" smtClean="0">
                <a:latin typeface="Calibri"/>
                <a:ea typeface="Calibri"/>
                <a:cs typeface="Times New Roman"/>
              </a:rPr>
              <a:t>Půjdu </a:t>
            </a:r>
            <a:r>
              <a:rPr lang="cs-CZ" i="1" dirty="0">
                <a:latin typeface="Calibri"/>
                <a:ea typeface="Calibri"/>
                <a:cs typeface="Times New Roman"/>
              </a:rPr>
              <a:t>se projit. Běž koupit noviny</a:t>
            </a:r>
            <a:r>
              <a:rPr lang="cs-CZ" i="1" dirty="0" smtClean="0">
                <a:latin typeface="Calibri"/>
                <a:ea typeface="Calibri"/>
                <a:cs typeface="Times New Roman"/>
              </a:rPr>
              <a:t>.</a:t>
            </a:r>
            <a:r>
              <a:rPr lang="ru-RU" i="1" dirty="0" smtClean="0">
                <a:latin typeface="Calibri"/>
                <a:ea typeface="Calibri"/>
                <a:cs typeface="Times New Roman"/>
              </a:rPr>
              <a:t> </a:t>
            </a:r>
            <a:r>
              <a:rPr lang="cs-CZ" i="1" dirty="0" smtClean="0">
                <a:latin typeface="Calibri"/>
                <a:ea typeface="Calibri"/>
                <a:cs typeface="Times New Roman"/>
              </a:rPr>
              <a:t>Běž to napsat na tabuli. </a:t>
            </a:r>
            <a:endParaRPr lang="cs-CZ" dirty="0">
              <a:effectLst/>
              <a:latin typeface="Calibri"/>
              <a:ea typeface="Calibri"/>
              <a:cs typeface="Times New Roman"/>
            </a:endParaRPr>
          </a:p>
        </p:txBody>
      </p:sp>
    </p:spTree>
    <p:extLst>
      <p:ext uri="{BB962C8B-B14F-4D97-AF65-F5344CB8AC3E}">
        <p14:creationId xmlns:p14="http://schemas.microsoft.com/office/powerpoint/2010/main" val="316063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64087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660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91276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97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98477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9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83698" y="620688"/>
            <a:ext cx="8352928" cy="5707203"/>
          </a:xfrm>
          <a:prstGeom prst="rect">
            <a:avLst/>
          </a:prstGeom>
        </p:spPr>
        <p:txBody>
          <a:bodyPr wrap="square">
            <a:spAutoFit/>
          </a:bodyPr>
          <a:lstStyle/>
          <a:p>
            <a:pPr algn="ctr">
              <a:lnSpc>
                <a:spcPct val="115000"/>
              </a:lnSpc>
              <a:spcAft>
                <a:spcPts val="1000"/>
              </a:spcAft>
            </a:pPr>
            <a:r>
              <a:rPr lang="ru-RU" sz="2400" b="1" dirty="0">
                <a:latin typeface="Calibri"/>
                <a:ea typeface="Calibri"/>
                <a:cs typeface="Times New Roman"/>
              </a:rPr>
              <a:t>Двусоставные предложения с экзистенциальным </a:t>
            </a:r>
            <a:r>
              <a:rPr lang="ru-RU" sz="2400" b="1" dirty="0" smtClean="0">
                <a:latin typeface="Calibri"/>
                <a:ea typeface="Calibri"/>
                <a:cs typeface="Times New Roman"/>
              </a:rPr>
              <a:t>предикатом</a:t>
            </a:r>
            <a:endParaRPr lang="cs-CZ" dirty="0">
              <a:latin typeface="Calibri"/>
              <a:ea typeface="Calibri"/>
              <a:cs typeface="Times New Roman"/>
            </a:endParaRPr>
          </a:p>
          <a:p>
            <a:pPr>
              <a:lnSpc>
                <a:spcPct val="115000"/>
              </a:lnSpc>
              <a:spcAft>
                <a:spcPts val="1000"/>
              </a:spcAft>
            </a:pPr>
            <a:r>
              <a:rPr lang="ru-RU" dirty="0">
                <a:latin typeface="Calibri"/>
                <a:ea typeface="Calibri"/>
                <a:cs typeface="Times New Roman"/>
              </a:rPr>
              <a:t>Основная особенность этого типа – предикат в настоящем времени выражается или неизменяемой формой есть или нулевой формой.</a:t>
            </a:r>
            <a:endParaRPr lang="cs-CZ" dirty="0">
              <a:latin typeface="Calibri"/>
              <a:ea typeface="Calibri"/>
              <a:cs typeface="Times New Roman"/>
            </a:endParaRPr>
          </a:p>
          <a:p>
            <a:pPr>
              <a:lnSpc>
                <a:spcPct val="115000"/>
              </a:lnSpc>
              <a:spcAft>
                <a:spcPts val="1000"/>
              </a:spcAft>
            </a:pPr>
            <a:r>
              <a:rPr lang="ru-RU" b="1" i="1" dirty="0">
                <a:latin typeface="Calibri"/>
                <a:ea typeface="Calibri"/>
                <a:cs typeface="Times New Roman"/>
              </a:rPr>
              <a:t>1. Есть разные проекты.</a:t>
            </a:r>
            <a:r>
              <a:rPr lang="ru-RU" dirty="0">
                <a:latin typeface="Calibri"/>
                <a:ea typeface="Calibri"/>
                <a:cs typeface="Times New Roman"/>
              </a:rPr>
              <a:t> = Существование, </a:t>
            </a:r>
            <a:r>
              <a:rPr lang="ru-RU" dirty="0" smtClean="0">
                <a:latin typeface="Calibri"/>
                <a:ea typeface="Calibri"/>
                <a:cs typeface="Times New Roman"/>
              </a:rPr>
              <a:t>имеются </a:t>
            </a:r>
            <a:r>
              <a:rPr lang="ru-RU" dirty="0">
                <a:latin typeface="Calibri"/>
                <a:ea typeface="Calibri"/>
                <a:cs typeface="Times New Roman"/>
              </a:rPr>
              <a:t>в наличии.</a:t>
            </a:r>
            <a:endParaRPr lang="cs-CZ" dirty="0">
              <a:latin typeface="Calibri"/>
              <a:ea typeface="Calibri"/>
              <a:cs typeface="Times New Roman"/>
            </a:endParaRPr>
          </a:p>
          <a:p>
            <a:pPr>
              <a:lnSpc>
                <a:spcPct val="115000"/>
              </a:lnSpc>
              <a:spcAft>
                <a:spcPts val="1000"/>
              </a:spcAft>
            </a:pPr>
            <a:r>
              <a:rPr lang="ru-RU" b="1" i="1" dirty="0">
                <a:latin typeface="Calibri"/>
                <a:ea typeface="Calibri"/>
                <a:cs typeface="Times New Roman"/>
              </a:rPr>
              <a:t>2. На солнце есть пятна. </a:t>
            </a:r>
            <a:r>
              <a:rPr lang="ru-RU" dirty="0">
                <a:latin typeface="Calibri"/>
                <a:ea typeface="Calibri"/>
                <a:cs typeface="Times New Roman"/>
              </a:rPr>
              <a:t>= В каком либо месте постоянно что-то имеется.</a:t>
            </a:r>
            <a:endParaRPr lang="cs-CZ" dirty="0">
              <a:latin typeface="Calibri"/>
              <a:ea typeface="Calibri"/>
              <a:cs typeface="Times New Roman"/>
            </a:endParaRPr>
          </a:p>
          <a:p>
            <a:pPr>
              <a:lnSpc>
                <a:spcPct val="115000"/>
              </a:lnSpc>
              <a:spcAft>
                <a:spcPts val="1000"/>
              </a:spcAft>
            </a:pPr>
            <a:r>
              <a:rPr lang="ru-RU" b="1" i="1" dirty="0">
                <a:latin typeface="Calibri"/>
                <a:ea typeface="Calibri"/>
                <a:cs typeface="Times New Roman"/>
              </a:rPr>
              <a:t>3. В стакане вода. </a:t>
            </a:r>
            <a:r>
              <a:rPr lang="ru-RU" dirty="0">
                <a:latin typeface="Calibri"/>
                <a:ea typeface="Calibri"/>
                <a:cs typeface="Times New Roman"/>
              </a:rPr>
              <a:t>= </a:t>
            </a:r>
            <a:r>
              <a:rPr lang="ru-RU" u="sng" dirty="0">
                <a:latin typeface="Calibri"/>
                <a:ea typeface="Calibri"/>
                <a:cs typeface="Times New Roman"/>
              </a:rPr>
              <a:t>В данный момент </a:t>
            </a:r>
            <a:r>
              <a:rPr lang="ru-RU" dirty="0">
                <a:latin typeface="Calibri"/>
                <a:ea typeface="Calibri"/>
                <a:cs typeface="Times New Roman"/>
              </a:rPr>
              <a:t>присутствует, содержится. </a:t>
            </a:r>
            <a:r>
              <a:rPr lang="ru-RU" dirty="0">
                <a:highlight>
                  <a:srgbClr val="FFFF00"/>
                </a:highlight>
                <a:latin typeface="Calibri"/>
                <a:ea typeface="Calibri"/>
                <a:cs typeface="Times New Roman"/>
              </a:rPr>
              <a:t>Всегда нулевая форма</a:t>
            </a:r>
            <a:r>
              <a:rPr lang="ru-RU" dirty="0" smtClean="0">
                <a:highlight>
                  <a:srgbClr val="FFFF00"/>
                </a:highlight>
                <a:latin typeface="Calibri"/>
                <a:ea typeface="Calibri"/>
                <a:cs typeface="Times New Roman"/>
              </a:rPr>
              <a:t>!</a:t>
            </a:r>
            <a:endParaRPr lang="cs-CZ" dirty="0">
              <a:latin typeface="Calibri"/>
              <a:ea typeface="Calibri"/>
              <a:cs typeface="Times New Roman"/>
            </a:endParaRPr>
          </a:p>
          <a:p>
            <a:pPr marL="285750" lvl="0" indent="-285750">
              <a:lnSpc>
                <a:spcPct val="115000"/>
              </a:lnSpc>
              <a:spcAft>
                <a:spcPts val="1000"/>
              </a:spcAft>
              <a:buFont typeface="Courier New" panose="02070309020205020404" pitchFamily="49" charset="0"/>
              <a:buChar char="o"/>
            </a:pPr>
            <a:r>
              <a:rPr lang="ru-RU" i="1" dirty="0" smtClean="0">
                <a:latin typeface="Calibri"/>
                <a:ea typeface="Calibri"/>
                <a:cs typeface="Times New Roman"/>
              </a:rPr>
              <a:t>Около входа грязь. На столе чей-то телефон. </a:t>
            </a:r>
            <a:r>
              <a:rPr lang="ru-RU" i="1" dirty="0" smtClean="0">
                <a:latin typeface="Calibri"/>
                <a:ea typeface="Calibri"/>
                <a:cs typeface="Times New Roman"/>
              </a:rPr>
              <a:t>В </a:t>
            </a:r>
            <a:r>
              <a:rPr lang="ru-RU" i="1" dirty="0" smtClean="0">
                <a:latin typeface="Calibri"/>
                <a:ea typeface="Calibri"/>
                <a:cs typeface="Times New Roman"/>
              </a:rPr>
              <a:t>канистре бензин.</a:t>
            </a:r>
          </a:p>
          <a:p>
            <a:pPr marL="342900" lvl="0" indent="-342900">
              <a:lnSpc>
                <a:spcPct val="115000"/>
              </a:lnSpc>
              <a:spcAft>
                <a:spcPts val="1000"/>
              </a:spcAft>
              <a:buFont typeface="Symbol"/>
              <a:buChar char=""/>
            </a:pPr>
            <a:r>
              <a:rPr lang="ru-RU" dirty="0" smtClean="0">
                <a:latin typeface="Calibri"/>
                <a:ea typeface="Calibri"/>
                <a:cs typeface="Times New Roman"/>
              </a:rPr>
              <a:t>Семантические </a:t>
            </a:r>
            <a:r>
              <a:rPr lang="ru-RU" dirty="0">
                <a:latin typeface="Calibri"/>
                <a:ea typeface="Calibri"/>
                <a:cs typeface="Times New Roman"/>
              </a:rPr>
              <a:t>отличия  при не/употреблении </a:t>
            </a:r>
            <a:r>
              <a:rPr lang="ru-RU" b="1" i="1" dirty="0">
                <a:latin typeface="Calibri"/>
                <a:ea typeface="Calibri"/>
                <a:cs typeface="Times New Roman"/>
              </a:rPr>
              <a:t>есть</a:t>
            </a:r>
            <a:r>
              <a:rPr lang="ru-RU" dirty="0">
                <a:latin typeface="Calibri"/>
                <a:ea typeface="Calibri"/>
                <a:cs typeface="Times New Roman"/>
              </a:rPr>
              <a:t>.</a:t>
            </a:r>
            <a:endParaRPr lang="cs-CZ" dirty="0">
              <a:latin typeface="Calibri"/>
              <a:ea typeface="Calibri"/>
              <a:cs typeface="Times New Roman"/>
            </a:endParaRPr>
          </a:p>
          <a:p>
            <a:pPr marL="228600">
              <a:lnSpc>
                <a:spcPct val="115000"/>
              </a:lnSpc>
              <a:spcAft>
                <a:spcPts val="1000"/>
              </a:spcAft>
            </a:pPr>
            <a:r>
              <a:rPr lang="ru-RU" i="1" dirty="0">
                <a:latin typeface="Calibri"/>
                <a:ea typeface="Calibri"/>
                <a:cs typeface="Times New Roman"/>
              </a:rPr>
              <a:t>В районе студенческие общежития. </a:t>
            </a:r>
            <a:r>
              <a:rPr lang="ru-RU" dirty="0">
                <a:latin typeface="Calibri"/>
                <a:ea typeface="Calibri"/>
                <a:cs typeface="Times New Roman"/>
              </a:rPr>
              <a:t>(только) </a:t>
            </a:r>
            <a:r>
              <a:rPr lang="ru-RU" i="1" dirty="0">
                <a:latin typeface="Calibri"/>
                <a:ea typeface="Calibri"/>
                <a:cs typeface="Times New Roman"/>
              </a:rPr>
              <a:t>Х В районе есть студенческие общежития</a:t>
            </a:r>
            <a:r>
              <a:rPr lang="ru-RU" dirty="0">
                <a:latin typeface="Calibri"/>
                <a:ea typeface="Calibri"/>
                <a:cs typeface="Times New Roman"/>
              </a:rPr>
              <a:t>. (но есть и другие здания)</a:t>
            </a:r>
            <a:endParaRPr lang="cs-CZ" dirty="0">
              <a:latin typeface="Calibri"/>
              <a:ea typeface="Calibri"/>
              <a:cs typeface="Times New Roman"/>
            </a:endParaRPr>
          </a:p>
          <a:p>
            <a:r>
              <a:rPr lang="ru-RU" b="1" i="1" dirty="0">
                <a:latin typeface="Calibri"/>
                <a:ea typeface="Calibri"/>
                <a:cs typeface="Times New Roman"/>
              </a:rPr>
              <a:t>4. Встреча в три часа.</a:t>
            </a:r>
            <a:r>
              <a:rPr lang="ru-RU" dirty="0">
                <a:latin typeface="Calibri"/>
                <a:ea typeface="Calibri"/>
                <a:cs typeface="Times New Roman"/>
              </a:rPr>
              <a:t> </a:t>
            </a:r>
            <a:r>
              <a:rPr lang="ru-RU" b="1" i="1" dirty="0">
                <a:latin typeface="Calibri"/>
                <a:ea typeface="Calibri"/>
                <a:cs typeface="Times New Roman"/>
              </a:rPr>
              <a:t>Ужин в холодильнике</a:t>
            </a:r>
            <a:r>
              <a:rPr lang="ru-RU" dirty="0">
                <a:latin typeface="Calibri"/>
                <a:ea typeface="Calibri"/>
                <a:cs typeface="Times New Roman"/>
              </a:rPr>
              <a:t>. Помещение или состояние предмета или явления. </a:t>
            </a:r>
            <a:endParaRPr lang="cs-CZ" dirty="0"/>
          </a:p>
        </p:txBody>
      </p:sp>
    </p:spTree>
    <p:extLst>
      <p:ext uri="{BB962C8B-B14F-4D97-AF65-F5344CB8AC3E}">
        <p14:creationId xmlns:p14="http://schemas.microsoft.com/office/powerpoint/2010/main" val="53917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67544" y="1196752"/>
            <a:ext cx="8208912" cy="4801314"/>
          </a:xfrm>
          <a:prstGeom prst="rect">
            <a:avLst/>
          </a:prstGeom>
        </p:spPr>
        <p:txBody>
          <a:bodyPr wrap="square">
            <a:spAutoFit/>
          </a:bodyPr>
          <a:lstStyle/>
          <a:p>
            <a:r>
              <a:rPr lang="ru-RU" b="1" dirty="0"/>
              <a:t>5. </a:t>
            </a:r>
            <a:r>
              <a:rPr lang="ru-RU" b="1" dirty="0" err="1"/>
              <a:t>Посессивные</a:t>
            </a:r>
            <a:r>
              <a:rPr lang="ru-RU" b="1" dirty="0"/>
              <a:t> конструкции являются в РЯ  основным средством выражения </a:t>
            </a:r>
            <a:r>
              <a:rPr lang="ru-RU" b="1" dirty="0" err="1"/>
              <a:t>посессивных</a:t>
            </a:r>
            <a:r>
              <a:rPr lang="ru-RU" b="1" dirty="0"/>
              <a:t> отношений</a:t>
            </a:r>
            <a:r>
              <a:rPr lang="ru-RU" b="1" dirty="0" smtClean="0"/>
              <a:t>.</a:t>
            </a:r>
          </a:p>
          <a:p>
            <a:endParaRPr lang="ru-RU" b="1" dirty="0"/>
          </a:p>
          <a:p>
            <a:pPr marL="285750" indent="-285750">
              <a:buFont typeface="Wingdings" panose="05000000000000000000" pitchFamily="2" charset="2"/>
              <a:buChar char="§"/>
            </a:pPr>
            <a:r>
              <a:rPr lang="ru-RU" dirty="0" smtClean="0"/>
              <a:t>Предикат </a:t>
            </a:r>
            <a:r>
              <a:rPr lang="ru-RU" dirty="0"/>
              <a:t>с</a:t>
            </a:r>
            <a:r>
              <a:rPr lang="ru-RU" dirty="0">
                <a:solidFill>
                  <a:srgbClr val="00B050"/>
                </a:solidFill>
              </a:rPr>
              <a:t> </a:t>
            </a:r>
            <a:r>
              <a:rPr lang="ru-RU" u="sng" dirty="0">
                <a:solidFill>
                  <a:srgbClr val="00B050"/>
                </a:solidFill>
              </a:rPr>
              <a:t>есть</a:t>
            </a:r>
            <a:r>
              <a:rPr lang="ru-RU" dirty="0">
                <a:solidFill>
                  <a:srgbClr val="00B050"/>
                </a:solidFill>
              </a:rPr>
              <a:t> </a:t>
            </a:r>
            <a:r>
              <a:rPr lang="ru-RU" dirty="0"/>
              <a:t>указывает обычно на </a:t>
            </a:r>
            <a:r>
              <a:rPr lang="ru-RU" u="sng" dirty="0"/>
              <a:t>постоянное наличие</a:t>
            </a:r>
            <a:r>
              <a:rPr lang="ru-RU" dirty="0"/>
              <a:t>, предикат </a:t>
            </a:r>
            <a:r>
              <a:rPr lang="ru-RU" u="sng" dirty="0">
                <a:solidFill>
                  <a:srgbClr val="00B050"/>
                </a:solidFill>
              </a:rPr>
              <a:t>без есть</a:t>
            </a:r>
            <a:r>
              <a:rPr lang="ru-RU" dirty="0"/>
              <a:t> на </a:t>
            </a:r>
            <a:r>
              <a:rPr lang="ru-RU" u="sng" dirty="0"/>
              <a:t>временную принадлежность</a:t>
            </a:r>
            <a:r>
              <a:rPr lang="ru-RU" dirty="0"/>
              <a:t>.</a:t>
            </a:r>
          </a:p>
          <a:p>
            <a:r>
              <a:rPr lang="ru-RU" dirty="0" smtClean="0"/>
              <a:t>Синонимичные выражения: </a:t>
            </a:r>
            <a:r>
              <a:rPr lang="ru-RU" i="1" dirty="0"/>
              <a:t>иметься, присутствовать, встречаться существовать</a:t>
            </a:r>
            <a:r>
              <a:rPr lang="ru-RU" dirty="0" smtClean="0"/>
              <a:t>.</a:t>
            </a:r>
          </a:p>
          <a:p>
            <a:endParaRPr lang="ru-RU" dirty="0"/>
          </a:p>
          <a:p>
            <a:r>
              <a:rPr lang="ru-RU" i="1" dirty="0"/>
              <a:t>У меня есть машина</a:t>
            </a:r>
            <a:r>
              <a:rPr lang="ru-RU" dirty="0"/>
              <a:t>. (я ее купила) Х </a:t>
            </a:r>
            <a:r>
              <a:rPr lang="ru-RU" i="1" dirty="0"/>
              <a:t>У меня машина</a:t>
            </a:r>
            <a:r>
              <a:rPr lang="ru-RU" dirty="0"/>
              <a:t>. (нет необходимости идти пешком)</a:t>
            </a:r>
          </a:p>
          <a:p>
            <a:r>
              <a:rPr lang="ru-RU" i="1" dirty="0"/>
              <a:t>У меня есть друзья</a:t>
            </a:r>
            <a:r>
              <a:rPr lang="ru-RU" dirty="0"/>
              <a:t>. Х </a:t>
            </a:r>
            <a:r>
              <a:rPr lang="ru-RU" i="1" dirty="0"/>
              <a:t>У меня друзья</a:t>
            </a:r>
            <a:r>
              <a:rPr lang="ru-RU" i="1" dirty="0" smtClean="0"/>
              <a:t>.</a:t>
            </a:r>
          </a:p>
          <a:p>
            <a:endParaRPr lang="ru-RU" i="1" dirty="0"/>
          </a:p>
          <a:p>
            <a:pPr marL="285750" indent="-285750">
              <a:buFont typeface="Wingdings" panose="05000000000000000000" pitchFamily="2" charset="2"/>
              <a:buChar char="§"/>
            </a:pPr>
            <a:r>
              <a:rPr lang="ru-RU" dirty="0" smtClean="0"/>
              <a:t>Предикат </a:t>
            </a:r>
            <a:r>
              <a:rPr lang="ru-RU" u="sng" dirty="0">
                <a:solidFill>
                  <a:srgbClr val="00B050"/>
                </a:solidFill>
              </a:rPr>
              <a:t>без есть </a:t>
            </a:r>
            <a:r>
              <a:rPr lang="ru-RU" dirty="0"/>
              <a:t>употребляется если акцентируется характеристика субъекта </a:t>
            </a:r>
            <a:r>
              <a:rPr lang="ru-RU" dirty="0" smtClean="0"/>
              <a:t>(</a:t>
            </a:r>
            <a:r>
              <a:rPr lang="ru-RU" i="1" dirty="0" smtClean="0"/>
              <a:t>У </a:t>
            </a:r>
            <a:r>
              <a:rPr lang="ru-RU" i="1" dirty="0"/>
              <a:t>меня симпатичный </a:t>
            </a:r>
            <a:r>
              <a:rPr lang="ru-RU" i="1" dirty="0" smtClean="0"/>
              <a:t>брат</a:t>
            </a:r>
            <a:r>
              <a:rPr lang="ru-RU" dirty="0" smtClean="0"/>
              <a:t>.) </a:t>
            </a:r>
            <a:r>
              <a:rPr lang="ru-RU" dirty="0"/>
              <a:t>или описывается состояние лица </a:t>
            </a:r>
            <a:r>
              <a:rPr lang="ru-RU" dirty="0" smtClean="0"/>
              <a:t>(</a:t>
            </a:r>
            <a:r>
              <a:rPr lang="ru-RU" i="1" dirty="0" smtClean="0"/>
              <a:t>У </a:t>
            </a:r>
            <a:r>
              <a:rPr lang="ru-RU" i="1" dirty="0"/>
              <a:t>меня </a:t>
            </a:r>
            <a:r>
              <a:rPr lang="ru-RU" i="1" dirty="0" smtClean="0"/>
              <a:t>насморк</a:t>
            </a:r>
            <a:r>
              <a:rPr lang="ru-RU" dirty="0" smtClean="0"/>
              <a:t>.).</a:t>
            </a:r>
            <a:endParaRPr lang="ru-RU" dirty="0"/>
          </a:p>
          <a:p>
            <a:pPr marL="285750" indent="-285750">
              <a:buFont typeface="Wingdings" panose="05000000000000000000" pitchFamily="2" charset="2"/>
              <a:buChar char="§"/>
            </a:pPr>
            <a:r>
              <a:rPr lang="ru-RU" u="sng" dirty="0" smtClean="0"/>
              <a:t>Форма </a:t>
            </a:r>
            <a:r>
              <a:rPr lang="ru-RU" u="sng" dirty="0">
                <a:solidFill>
                  <a:srgbClr val="00B050"/>
                </a:solidFill>
              </a:rPr>
              <a:t>есть</a:t>
            </a:r>
            <a:r>
              <a:rPr lang="ru-RU" u="sng" dirty="0"/>
              <a:t> никогда не опускается в позиции ремы</a:t>
            </a:r>
            <a:r>
              <a:rPr lang="ru-RU" dirty="0"/>
              <a:t>. </a:t>
            </a:r>
            <a:endParaRPr lang="ru-RU" dirty="0" smtClean="0"/>
          </a:p>
          <a:p>
            <a:r>
              <a:rPr lang="ru-RU" i="1" dirty="0" smtClean="0"/>
              <a:t>Такие </a:t>
            </a:r>
            <a:r>
              <a:rPr lang="ru-RU" i="1" dirty="0"/>
              <a:t>проблемы у нас тоже есть.</a:t>
            </a:r>
          </a:p>
        </p:txBody>
      </p:sp>
    </p:spTree>
    <p:extLst>
      <p:ext uri="{BB962C8B-B14F-4D97-AF65-F5344CB8AC3E}">
        <p14:creationId xmlns:p14="http://schemas.microsoft.com/office/powerpoint/2010/main" val="4249278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44590" y="1628800"/>
            <a:ext cx="7200800" cy="3728713"/>
          </a:xfrm>
          <a:prstGeom prst="rect">
            <a:avLst/>
          </a:prstGeom>
        </p:spPr>
        <p:txBody>
          <a:bodyPr wrap="square">
            <a:spAutoFit/>
          </a:bodyPr>
          <a:lstStyle/>
          <a:p>
            <a:pPr>
              <a:lnSpc>
                <a:spcPct val="115000"/>
              </a:lnSpc>
              <a:spcAft>
                <a:spcPts val="1000"/>
              </a:spcAft>
            </a:pPr>
            <a:r>
              <a:rPr lang="ru-RU" u="sng" dirty="0">
                <a:latin typeface="Calibri"/>
                <a:ea typeface="Calibri"/>
                <a:cs typeface="Times New Roman"/>
              </a:rPr>
              <a:t>В роли зависимого компонента экзистенциального сказуемого могут выступать различные предложно-падежные формы.</a:t>
            </a:r>
            <a:endParaRPr lang="cs-CZ" u="sng"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На девочке было новое пальто. На нем была чистая белая рубашка.</a:t>
            </a:r>
            <a:endParaRPr lang="cs-CZ" i="1"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В году двенадцать месяцев. В машине два багажника.</a:t>
            </a:r>
            <a:endParaRPr lang="cs-CZ" i="1"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Ваши документы при вас? При нас были все наши деньги.</a:t>
            </a:r>
            <a:endParaRPr lang="cs-CZ" i="1"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Зачем с тобой топор? Со мной компас.</a:t>
            </a:r>
            <a:endParaRPr lang="cs-CZ" i="1"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За тобой долг. Последнее слово за Вами.</a:t>
            </a:r>
            <a:endParaRPr lang="cs-CZ" i="1"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Ему сорок лет. Всему свое время.</a:t>
            </a:r>
            <a:endParaRPr lang="cs-CZ" i="1" dirty="0">
              <a:effectLst/>
              <a:latin typeface="Calibri"/>
              <a:ea typeface="Calibri"/>
              <a:cs typeface="Times New Roman"/>
            </a:endParaRPr>
          </a:p>
        </p:txBody>
      </p:sp>
    </p:spTree>
    <p:extLst>
      <p:ext uri="{BB962C8B-B14F-4D97-AF65-F5344CB8AC3E}">
        <p14:creationId xmlns:p14="http://schemas.microsoft.com/office/powerpoint/2010/main" val="178528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9" y="1484784"/>
            <a:ext cx="7488832" cy="394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55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MOd3kEk_dOo/UFGvH1qbnGI/AAAAAAAAAwQ/dcuslaKk9uY/s1600/New-Sheet_1o5dn7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144001"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56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71296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6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25625"/>
            <a:ext cx="684076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89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99592" y="1340768"/>
            <a:ext cx="7272808" cy="4131387"/>
          </a:xfrm>
          <a:prstGeom prst="rect">
            <a:avLst/>
          </a:prstGeom>
        </p:spPr>
        <p:txBody>
          <a:bodyPr wrap="square">
            <a:spAutoFit/>
          </a:bodyPr>
          <a:lstStyle/>
          <a:p>
            <a:pPr algn="ctr">
              <a:lnSpc>
                <a:spcPct val="115000"/>
              </a:lnSpc>
              <a:spcAft>
                <a:spcPts val="1000"/>
              </a:spcAft>
            </a:pPr>
            <a:r>
              <a:rPr lang="ru-RU" sz="2400" b="1" dirty="0">
                <a:latin typeface="Calibri"/>
                <a:ea typeface="Calibri"/>
                <a:cs typeface="Times New Roman"/>
              </a:rPr>
              <a:t>Двусоставные предложения с составным именным </a:t>
            </a:r>
            <a:r>
              <a:rPr lang="ru-RU" sz="2400" b="1" dirty="0" smtClean="0">
                <a:latin typeface="Calibri"/>
                <a:ea typeface="Calibri"/>
                <a:cs typeface="Times New Roman"/>
              </a:rPr>
              <a:t>предикатом</a:t>
            </a:r>
            <a:endParaRPr lang="cs-CZ" dirty="0">
              <a:latin typeface="Calibri"/>
              <a:ea typeface="Calibri"/>
              <a:cs typeface="Times New Roman"/>
            </a:endParaRPr>
          </a:p>
          <a:p>
            <a:pPr>
              <a:lnSpc>
                <a:spcPct val="115000"/>
              </a:lnSpc>
              <a:spcAft>
                <a:spcPts val="1000"/>
              </a:spcAft>
            </a:pPr>
            <a:r>
              <a:rPr lang="ru-RU" b="1" dirty="0" smtClean="0">
                <a:latin typeface="Calibri"/>
                <a:ea typeface="Calibri"/>
                <a:cs typeface="Times New Roman"/>
              </a:rPr>
              <a:t>Конструкция состоит </a:t>
            </a:r>
            <a:r>
              <a:rPr lang="ru-RU" b="1" dirty="0">
                <a:latin typeface="Calibri"/>
                <a:ea typeface="Calibri"/>
                <a:cs typeface="Times New Roman"/>
              </a:rPr>
              <a:t>из именной части и связочного/</a:t>
            </a:r>
            <a:r>
              <a:rPr lang="ru-RU" b="1" dirty="0" err="1">
                <a:latin typeface="Calibri"/>
                <a:ea typeface="Calibri"/>
                <a:cs typeface="Times New Roman"/>
              </a:rPr>
              <a:t>полусвязочного</a:t>
            </a:r>
            <a:r>
              <a:rPr lang="ru-RU" b="1" dirty="0">
                <a:latin typeface="Calibri"/>
                <a:ea typeface="Calibri"/>
                <a:cs typeface="Times New Roman"/>
              </a:rPr>
              <a:t> глагола.</a:t>
            </a:r>
            <a:endParaRPr lang="cs-CZ" dirty="0">
              <a:latin typeface="Calibri"/>
              <a:ea typeface="Calibri"/>
              <a:cs typeface="Times New Roman"/>
            </a:endParaRPr>
          </a:p>
          <a:p>
            <a:pPr>
              <a:lnSpc>
                <a:spcPct val="115000"/>
              </a:lnSpc>
              <a:spcAft>
                <a:spcPts val="1000"/>
              </a:spcAft>
            </a:pPr>
            <a:r>
              <a:rPr lang="ru-RU" b="1" dirty="0">
                <a:latin typeface="Calibri"/>
                <a:ea typeface="Calibri"/>
                <a:cs typeface="Times New Roman"/>
              </a:rPr>
              <a:t>К связочным</a:t>
            </a:r>
            <a:r>
              <a:rPr lang="ru-RU" dirty="0">
                <a:latin typeface="Calibri"/>
                <a:ea typeface="Calibri"/>
                <a:cs typeface="Times New Roman"/>
              </a:rPr>
              <a:t> относятся глаголы </a:t>
            </a:r>
            <a:r>
              <a:rPr lang="ru-RU" i="1" dirty="0">
                <a:latin typeface="Calibri"/>
                <a:ea typeface="Calibri"/>
                <a:cs typeface="Times New Roman"/>
              </a:rPr>
              <a:t>быть</a:t>
            </a:r>
            <a:r>
              <a:rPr lang="ru-RU" dirty="0">
                <a:latin typeface="Calibri"/>
                <a:ea typeface="Calibri"/>
                <a:cs typeface="Times New Roman"/>
              </a:rPr>
              <a:t> и </a:t>
            </a:r>
            <a:r>
              <a:rPr lang="ru-RU" i="1" dirty="0">
                <a:latin typeface="Calibri"/>
                <a:ea typeface="Calibri"/>
                <a:cs typeface="Times New Roman"/>
              </a:rPr>
              <a:t>являться</a:t>
            </a:r>
            <a:r>
              <a:rPr lang="ru-RU" dirty="0">
                <a:latin typeface="Calibri"/>
                <a:ea typeface="Calibri"/>
                <a:cs typeface="Times New Roman"/>
              </a:rPr>
              <a:t> (не в устной речи)</a:t>
            </a:r>
            <a:endParaRPr lang="cs-CZ"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Сестра – врач. Брат будет студентом. Отец был похож на деда.</a:t>
            </a:r>
            <a:endParaRPr lang="cs-CZ" dirty="0">
              <a:latin typeface="Calibri"/>
              <a:ea typeface="Calibri"/>
              <a:cs typeface="Times New Roman"/>
            </a:endParaRPr>
          </a:p>
          <a:p>
            <a:pPr>
              <a:lnSpc>
                <a:spcPct val="115000"/>
              </a:lnSpc>
              <a:spcAft>
                <a:spcPts val="1000"/>
              </a:spcAft>
            </a:pPr>
            <a:r>
              <a:rPr lang="ru-RU" b="1" dirty="0">
                <a:latin typeface="Calibri"/>
                <a:ea typeface="Calibri"/>
                <a:cs typeface="Times New Roman"/>
              </a:rPr>
              <a:t>К </a:t>
            </a:r>
            <a:r>
              <a:rPr lang="ru-RU" b="1" dirty="0" err="1">
                <a:latin typeface="Calibri"/>
                <a:ea typeface="Calibri"/>
                <a:cs typeface="Times New Roman"/>
              </a:rPr>
              <a:t>полусвязочным</a:t>
            </a:r>
            <a:r>
              <a:rPr lang="ru-RU" dirty="0">
                <a:latin typeface="Calibri"/>
                <a:ea typeface="Calibri"/>
                <a:cs typeface="Times New Roman"/>
              </a:rPr>
              <a:t>: </a:t>
            </a:r>
            <a:r>
              <a:rPr lang="ru-RU" i="1" dirty="0">
                <a:latin typeface="Calibri"/>
                <a:ea typeface="Calibri"/>
                <a:cs typeface="Times New Roman"/>
              </a:rPr>
              <a:t>представлять собой, становиться, составлять, служить, казаться, </a:t>
            </a:r>
            <a:r>
              <a:rPr lang="ru-RU" i="1" dirty="0" smtClean="0">
                <a:latin typeface="Calibri"/>
                <a:ea typeface="Calibri"/>
                <a:cs typeface="Times New Roman"/>
              </a:rPr>
              <a:t>оказаться</a:t>
            </a:r>
            <a:r>
              <a:rPr lang="ru-RU" dirty="0" smtClean="0">
                <a:latin typeface="Calibri"/>
                <a:ea typeface="Calibri"/>
                <a:cs typeface="Times New Roman"/>
              </a:rPr>
              <a:t>…</a:t>
            </a:r>
            <a:endParaRPr lang="cs-CZ"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Жара становилась невыносимой. Этот вопрос представляет большой интерес. Этот случай послужит нам уроком.</a:t>
            </a:r>
            <a:endParaRPr lang="cs-CZ" dirty="0">
              <a:effectLst/>
              <a:latin typeface="Calibri"/>
              <a:ea typeface="Calibri"/>
              <a:cs typeface="Times New Roman"/>
            </a:endParaRPr>
          </a:p>
        </p:txBody>
      </p:sp>
    </p:spTree>
    <p:extLst>
      <p:ext uri="{BB962C8B-B14F-4D97-AF65-F5344CB8AC3E}">
        <p14:creationId xmlns:p14="http://schemas.microsoft.com/office/powerpoint/2010/main" val="332720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34375" y="908720"/>
            <a:ext cx="8424936" cy="4961358"/>
          </a:xfrm>
          <a:prstGeom prst="rect">
            <a:avLst/>
          </a:prstGeom>
        </p:spPr>
        <p:txBody>
          <a:bodyPr wrap="square">
            <a:spAutoFit/>
          </a:bodyPr>
          <a:lstStyle/>
          <a:p>
            <a:pPr>
              <a:lnSpc>
                <a:spcPct val="115000"/>
              </a:lnSpc>
              <a:spcAft>
                <a:spcPts val="1000"/>
              </a:spcAft>
            </a:pPr>
            <a:r>
              <a:rPr lang="ru-RU" b="1" dirty="0">
                <a:latin typeface="Calibri"/>
                <a:ea typeface="Calibri"/>
                <a:cs typeface="Times New Roman"/>
              </a:rPr>
              <a:t>В именной части – существительное</a:t>
            </a:r>
            <a:r>
              <a:rPr lang="ru-RU" dirty="0">
                <a:latin typeface="Calibri"/>
                <a:ea typeface="Calibri"/>
                <a:cs typeface="Times New Roman"/>
              </a:rPr>
              <a:t>.</a:t>
            </a:r>
            <a:endParaRPr lang="cs-CZ" dirty="0">
              <a:latin typeface="Calibri"/>
              <a:ea typeface="Calibri"/>
              <a:cs typeface="Times New Roman"/>
            </a:endParaRPr>
          </a:p>
          <a:p>
            <a:pPr marL="342900" lvl="0" indent="-342900">
              <a:lnSpc>
                <a:spcPct val="115000"/>
              </a:lnSpc>
              <a:spcAft>
                <a:spcPts val="0"/>
              </a:spcAft>
              <a:buFont typeface="Symbol"/>
              <a:buChar char=""/>
            </a:pPr>
            <a:r>
              <a:rPr lang="ru-RU" dirty="0">
                <a:highlight>
                  <a:srgbClr val="FFFF00"/>
                </a:highlight>
                <a:latin typeface="Calibri"/>
                <a:ea typeface="Calibri"/>
                <a:cs typeface="Times New Roman"/>
              </a:rPr>
              <a:t>С нулевой связкой</a:t>
            </a:r>
            <a:r>
              <a:rPr lang="ru-RU" dirty="0">
                <a:latin typeface="Calibri"/>
                <a:ea typeface="Calibri"/>
                <a:cs typeface="Times New Roman"/>
              </a:rPr>
              <a:t> почти всегда употребляется </a:t>
            </a:r>
            <a:r>
              <a:rPr lang="ru-RU" dirty="0" err="1">
                <a:highlight>
                  <a:srgbClr val="FFFF00"/>
                </a:highlight>
                <a:latin typeface="Calibri"/>
                <a:ea typeface="Calibri"/>
                <a:cs typeface="Times New Roman"/>
              </a:rPr>
              <a:t>им.п</a:t>
            </a:r>
            <a:r>
              <a:rPr lang="ru-RU" dirty="0">
                <a:highlight>
                  <a:srgbClr val="FFFF00"/>
                </a:highlight>
                <a:latin typeface="Calibri"/>
                <a:ea typeface="Calibri"/>
                <a:cs typeface="Times New Roman"/>
              </a:rPr>
              <a:t>.</a:t>
            </a:r>
            <a:r>
              <a:rPr lang="ru-RU" dirty="0">
                <a:latin typeface="Calibri"/>
                <a:ea typeface="Calibri"/>
                <a:cs typeface="Times New Roman"/>
              </a:rPr>
              <a:t> </a:t>
            </a:r>
            <a:r>
              <a:rPr lang="ru-RU" i="1" dirty="0">
                <a:latin typeface="Calibri"/>
                <a:ea typeface="Calibri"/>
                <a:cs typeface="Times New Roman"/>
              </a:rPr>
              <a:t>Прага – столица Чехии</a:t>
            </a:r>
            <a:r>
              <a:rPr lang="ru-RU" dirty="0">
                <a:latin typeface="Calibri"/>
                <a:ea typeface="Calibri"/>
                <a:cs typeface="Times New Roman"/>
              </a:rPr>
              <a:t>.</a:t>
            </a:r>
            <a:endParaRPr lang="cs-CZ" dirty="0">
              <a:latin typeface="Calibri"/>
              <a:ea typeface="Calibri"/>
              <a:cs typeface="Times New Roman"/>
            </a:endParaRPr>
          </a:p>
          <a:p>
            <a:pPr marL="342900" lvl="0" indent="-342900">
              <a:lnSpc>
                <a:spcPct val="115000"/>
              </a:lnSpc>
              <a:spcAft>
                <a:spcPts val="0"/>
              </a:spcAft>
              <a:buFont typeface="Symbol"/>
              <a:buChar char=""/>
            </a:pPr>
            <a:r>
              <a:rPr lang="ru-RU" dirty="0">
                <a:highlight>
                  <a:srgbClr val="FFFF00"/>
                </a:highlight>
                <a:latin typeface="Calibri"/>
                <a:ea typeface="Calibri"/>
                <a:cs typeface="Times New Roman"/>
              </a:rPr>
              <a:t>С реальной связкой</a:t>
            </a:r>
            <a:r>
              <a:rPr lang="ru-RU" dirty="0">
                <a:latin typeface="Calibri"/>
                <a:ea typeface="Calibri"/>
                <a:cs typeface="Times New Roman"/>
              </a:rPr>
              <a:t> почти всегда употребляется </a:t>
            </a:r>
            <a:r>
              <a:rPr lang="ru-RU" dirty="0" err="1">
                <a:highlight>
                  <a:srgbClr val="FFFF00"/>
                </a:highlight>
                <a:latin typeface="Calibri"/>
                <a:ea typeface="Calibri"/>
                <a:cs typeface="Times New Roman"/>
              </a:rPr>
              <a:t>тв.п</a:t>
            </a:r>
            <a:r>
              <a:rPr lang="ru-RU" dirty="0">
                <a:highlight>
                  <a:srgbClr val="FFFF00"/>
                </a:highlight>
                <a:latin typeface="Calibri"/>
                <a:ea typeface="Calibri"/>
                <a:cs typeface="Times New Roman"/>
              </a:rPr>
              <a:t>.</a:t>
            </a:r>
            <a:r>
              <a:rPr lang="ru-RU" dirty="0">
                <a:latin typeface="Calibri"/>
                <a:ea typeface="Calibri"/>
                <a:cs typeface="Times New Roman"/>
              </a:rPr>
              <a:t> </a:t>
            </a:r>
            <a:r>
              <a:rPr lang="ru-RU" i="1" dirty="0">
                <a:latin typeface="Calibri"/>
                <a:ea typeface="Calibri"/>
                <a:cs typeface="Times New Roman"/>
              </a:rPr>
              <a:t>Он был инвалидом</a:t>
            </a:r>
            <a:r>
              <a:rPr lang="ru-RU" dirty="0">
                <a:latin typeface="Calibri"/>
                <a:ea typeface="Calibri"/>
                <a:cs typeface="Times New Roman"/>
              </a:rPr>
              <a:t>.</a:t>
            </a:r>
            <a:endParaRPr lang="cs-CZ" dirty="0">
              <a:latin typeface="Calibri"/>
              <a:ea typeface="Calibri"/>
              <a:cs typeface="Times New Roman"/>
            </a:endParaRPr>
          </a:p>
          <a:p>
            <a:pPr marL="342900" lvl="0" indent="-342900">
              <a:lnSpc>
                <a:spcPct val="115000"/>
              </a:lnSpc>
              <a:spcAft>
                <a:spcPts val="1000"/>
              </a:spcAft>
              <a:buFont typeface="Symbol"/>
              <a:buChar char=""/>
            </a:pPr>
            <a:r>
              <a:rPr lang="ru-RU" dirty="0">
                <a:latin typeface="Calibri"/>
                <a:ea typeface="Calibri"/>
                <a:cs typeface="Times New Roman"/>
              </a:rPr>
              <a:t>В прошедшем времени разница в падежах может выражать </a:t>
            </a:r>
            <a:r>
              <a:rPr lang="ru-RU" dirty="0">
                <a:highlight>
                  <a:srgbClr val="FFFF00"/>
                </a:highlight>
                <a:latin typeface="Calibri"/>
                <a:ea typeface="Calibri"/>
                <a:cs typeface="Times New Roman"/>
              </a:rPr>
              <a:t>постоянство признака</a:t>
            </a:r>
            <a:r>
              <a:rPr lang="ru-RU" dirty="0">
                <a:latin typeface="Calibri"/>
                <a:ea typeface="Calibri"/>
                <a:cs typeface="Times New Roman"/>
              </a:rPr>
              <a:t>. </a:t>
            </a:r>
            <a:r>
              <a:rPr lang="ru-RU" i="1" dirty="0">
                <a:latin typeface="Calibri"/>
                <a:ea typeface="Calibri"/>
                <a:cs typeface="Times New Roman"/>
              </a:rPr>
              <a:t>Бабушка была балериной. Бабушка была чешка</a:t>
            </a:r>
            <a:r>
              <a:rPr lang="ru-RU" dirty="0">
                <a:latin typeface="Calibri"/>
                <a:ea typeface="Calibri"/>
                <a:cs typeface="Times New Roman"/>
              </a:rPr>
              <a:t>.</a:t>
            </a:r>
            <a:endParaRPr lang="cs-CZ" dirty="0">
              <a:latin typeface="Calibri"/>
              <a:ea typeface="Calibri"/>
              <a:cs typeface="Times New Roman"/>
            </a:endParaRPr>
          </a:p>
          <a:p>
            <a:pPr>
              <a:lnSpc>
                <a:spcPct val="115000"/>
              </a:lnSpc>
              <a:spcAft>
                <a:spcPts val="1000"/>
              </a:spcAft>
            </a:pPr>
            <a:r>
              <a:rPr lang="ru-RU" b="1" dirty="0">
                <a:latin typeface="Calibri"/>
                <a:ea typeface="Calibri"/>
                <a:cs typeface="Times New Roman"/>
              </a:rPr>
              <a:t>В именной части – прилагательное</a:t>
            </a:r>
            <a:endParaRPr lang="cs-CZ" dirty="0">
              <a:latin typeface="Calibri"/>
              <a:ea typeface="Calibri"/>
              <a:cs typeface="Times New Roman"/>
            </a:endParaRPr>
          </a:p>
          <a:p>
            <a:pPr>
              <a:lnSpc>
                <a:spcPct val="115000"/>
              </a:lnSpc>
              <a:spcAft>
                <a:spcPts val="1000"/>
              </a:spcAft>
            </a:pPr>
            <a:r>
              <a:rPr lang="ru-RU" dirty="0" smtClean="0">
                <a:latin typeface="Calibri"/>
                <a:ea typeface="Calibri"/>
                <a:cs typeface="Times New Roman"/>
              </a:rPr>
              <a:t>• С </a:t>
            </a:r>
            <a:r>
              <a:rPr lang="ru-RU" dirty="0">
                <a:latin typeface="Calibri"/>
                <a:ea typeface="Calibri"/>
                <a:cs typeface="Times New Roman"/>
              </a:rPr>
              <a:t>нулевой связкой употребляется или краткая форма или полная форма в </a:t>
            </a:r>
            <a:r>
              <a:rPr lang="ru-RU" dirty="0" err="1">
                <a:latin typeface="Calibri"/>
                <a:ea typeface="Calibri"/>
                <a:cs typeface="Times New Roman"/>
              </a:rPr>
              <a:t>им.п</a:t>
            </a:r>
            <a:r>
              <a:rPr lang="ru-RU" dirty="0">
                <a:latin typeface="Calibri"/>
                <a:ea typeface="Calibri"/>
                <a:cs typeface="Times New Roman"/>
              </a:rPr>
              <a:t>. Принципы конкуренции и употребления полных/кратких форм мы уже проходили.</a:t>
            </a:r>
            <a:endParaRPr lang="cs-CZ" dirty="0">
              <a:latin typeface="Calibri"/>
              <a:ea typeface="Calibri"/>
              <a:cs typeface="Times New Roman"/>
            </a:endParaRPr>
          </a:p>
          <a:p>
            <a:pPr>
              <a:lnSpc>
                <a:spcPct val="115000"/>
              </a:lnSpc>
              <a:spcAft>
                <a:spcPts val="1000"/>
              </a:spcAft>
            </a:pPr>
            <a:r>
              <a:rPr lang="ru-RU" dirty="0" smtClean="0">
                <a:latin typeface="Calibri"/>
                <a:ea typeface="Calibri"/>
                <a:cs typeface="Times New Roman"/>
              </a:rPr>
              <a:t>• С </a:t>
            </a:r>
            <a:r>
              <a:rPr lang="ru-RU" dirty="0">
                <a:latin typeface="Calibri"/>
                <a:ea typeface="Calibri"/>
                <a:cs typeface="Times New Roman"/>
              </a:rPr>
              <a:t>реальной связкой </a:t>
            </a:r>
            <a:r>
              <a:rPr lang="ru-RU" b="1" dirty="0">
                <a:latin typeface="Calibri"/>
                <a:ea typeface="Calibri"/>
                <a:cs typeface="Times New Roman"/>
              </a:rPr>
              <a:t>быть</a:t>
            </a:r>
            <a:r>
              <a:rPr lang="ru-RU" dirty="0">
                <a:latin typeface="Calibri"/>
                <a:ea typeface="Calibri"/>
                <a:cs typeface="Times New Roman"/>
              </a:rPr>
              <a:t> также употребляется </a:t>
            </a:r>
            <a:r>
              <a:rPr lang="cs-CZ" dirty="0">
                <a:latin typeface="Calibri"/>
                <a:ea typeface="Calibri"/>
                <a:cs typeface="Times New Roman"/>
              </a:rPr>
              <a:t>(</a:t>
            </a:r>
            <a:r>
              <a:rPr lang="ru-RU" dirty="0" smtClean="0">
                <a:latin typeface="Calibri"/>
                <a:ea typeface="Calibri"/>
                <a:cs typeface="Times New Roman"/>
              </a:rPr>
              <a:t>краткая или полная</a:t>
            </a:r>
            <a:r>
              <a:rPr lang="cs-CZ" dirty="0" smtClean="0">
                <a:latin typeface="Calibri"/>
                <a:ea typeface="Calibri"/>
                <a:cs typeface="Times New Roman"/>
              </a:rPr>
              <a:t>)</a:t>
            </a:r>
            <a:r>
              <a:rPr lang="ru-RU" dirty="0" smtClean="0">
                <a:latin typeface="Calibri"/>
                <a:ea typeface="Calibri"/>
                <a:cs typeface="Times New Roman"/>
              </a:rPr>
              <a:t> </a:t>
            </a:r>
            <a:r>
              <a:rPr lang="ru-RU" dirty="0">
                <a:latin typeface="Calibri"/>
                <a:ea typeface="Calibri"/>
                <a:cs typeface="Times New Roman"/>
              </a:rPr>
              <a:t>форма в </a:t>
            </a:r>
            <a:r>
              <a:rPr lang="ru-RU" dirty="0" err="1">
                <a:latin typeface="Calibri"/>
                <a:ea typeface="Calibri"/>
                <a:cs typeface="Times New Roman"/>
              </a:rPr>
              <a:t>им.п</a:t>
            </a:r>
            <a:r>
              <a:rPr lang="ru-RU" dirty="0">
                <a:latin typeface="Calibri"/>
                <a:ea typeface="Calibri"/>
                <a:cs typeface="Times New Roman"/>
              </a:rPr>
              <a:t>. </a:t>
            </a:r>
            <a:r>
              <a:rPr lang="ru-RU" dirty="0">
                <a:highlight>
                  <a:srgbClr val="FFFF00"/>
                </a:highlight>
                <a:latin typeface="Calibri"/>
                <a:ea typeface="Calibri"/>
                <a:cs typeface="Times New Roman"/>
              </a:rPr>
              <a:t>НО с являться и </a:t>
            </a:r>
            <a:r>
              <a:rPr lang="ru-RU" dirty="0" err="1">
                <a:highlight>
                  <a:srgbClr val="FFFF00"/>
                </a:highlight>
                <a:latin typeface="Calibri"/>
                <a:ea typeface="Calibri"/>
                <a:cs typeface="Times New Roman"/>
              </a:rPr>
              <a:t>полусвязочными</a:t>
            </a:r>
            <a:r>
              <a:rPr lang="ru-RU" dirty="0">
                <a:highlight>
                  <a:srgbClr val="FFFF00"/>
                </a:highlight>
                <a:latin typeface="Calibri"/>
                <a:ea typeface="Calibri"/>
                <a:cs typeface="Times New Roman"/>
              </a:rPr>
              <a:t> глаголами употребляется только </a:t>
            </a:r>
            <a:r>
              <a:rPr lang="ru-RU" dirty="0" err="1">
                <a:highlight>
                  <a:srgbClr val="FFFF00"/>
                </a:highlight>
                <a:latin typeface="Calibri"/>
                <a:ea typeface="Calibri"/>
                <a:cs typeface="Times New Roman"/>
              </a:rPr>
              <a:t>тв.п</a:t>
            </a:r>
            <a:r>
              <a:rPr lang="ru-RU" dirty="0">
                <a:highlight>
                  <a:srgbClr val="FFFF00"/>
                </a:highlight>
                <a:latin typeface="Calibri"/>
                <a:ea typeface="Calibri"/>
                <a:cs typeface="Times New Roman"/>
              </a:rPr>
              <a:t>.</a:t>
            </a:r>
            <a:endParaRPr lang="cs-CZ" dirty="0">
              <a:latin typeface="Calibri"/>
              <a:ea typeface="Calibri"/>
              <a:cs typeface="Times New Roman"/>
            </a:endParaRPr>
          </a:p>
          <a:p>
            <a:pPr>
              <a:lnSpc>
                <a:spcPct val="115000"/>
              </a:lnSpc>
              <a:spcAft>
                <a:spcPts val="1000"/>
              </a:spcAft>
            </a:pPr>
            <a:r>
              <a:rPr lang="ru-RU" b="1" dirty="0">
                <a:latin typeface="Calibri"/>
                <a:ea typeface="Calibri"/>
                <a:cs typeface="Times New Roman"/>
              </a:rPr>
              <a:t>В именной части  могут быть и другие выражения </a:t>
            </a:r>
            <a:r>
              <a:rPr lang="ru-RU" dirty="0">
                <a:latin typeface="Calibri"/>
                <a:ea typeface="Calibri"/>
                <a:cs typeface="Times New Roman"/>
              </a:rPr>
              <a:t>(наречия, предложно-падежные сочетания, инфинитивные конструкции)</a:t>
            </a:r>
            <a:endParaRPr lang="cs-CZ" dirty="0">
              <a:latin typeface="Calibri"/>
              <a:ea typeface="Calibri"/>
              <a:cs typeface="Times New Roman"/>
            </a:endParaRPr>
          </a:p>
          <a:p>
            <a:r>
              <a:rPr lang="ru-RU" i="1" dirty="0">
                <a:latin typeface="Calibri"/>
                <a:ea typeface="Calibri"/>
                <a:cs typeface="Times New Roman"/>
              </a:rPr>
              <a:t>Бесполезно было бы сердиться на них.</a:t>
            </a:r>
            <a:endParaRPr lang="cs-CZ" dirty="0"/>
          </a:p>
        </p:txBody>
      </p:sp>
    </p:spTree>
    <p:extLst>
      <p:ext uri="{BB962C8B-B14F-4D97-AF65-F5344CB8AC3E}">
        <p14:creationId xmlns:p14="http://schemas.microsoft.com/office/powerpoint/2010/main" val="1118565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2616" y="1268760"/>
            <a:ext cx="7920880" cy="4541756"/>
          </a:xfrm>
          <a:prstGeom prst="rect">
            <a:avLst/>
          </a:prstGeom>
        </p:spPr>
        <p:txBody>
          <a:bodyPr wrap="square">
            <a:spAutoFit/>
          </a:bodyPr>
          <a:lstStyle/>
          <a:p>
            <a:pPr>
              <a:lnSpc>
                <a:spcPct val="115000"/>
              </a:lnSpc>
              <a:spcAft>
                <a:spcPts val="1000"/>
              </a:spcAft>
            </a:pPr>
            <a:r>
              <a:rPr lang="ru-RU" u="sng" dirty="0">
                <a:latin typeface="Calibri"/>
                <a:ea typeface="Calibri"/>
                <a:cs typeface="Times New Roman"/>
              </a:rPr>
              <a:t>К </a:t>
            </a:r>
            <a:r>
              <a:rPr lang="ru-RU" u="sng" dirty="0" err="1">
                <a:latin typeface="Calibri"/>
                <a:ea typeface="Calibri"/>
                <a:cs typeface="Times New Roman"/>
              </a:rPr>
              <a:t>полусвязочным</a:t>
            </a:r>
            <a:r>
              <a:rPr lang="ru-RU" u="sng" dirty="0">
                <a:latin typeface="Calibri"/>
                <a:ea typeface="Calibri"/>
                <a:cs typeface="Times New Roman"/>
              </a:rPr>
              <a:t> можно отнести также следующие глаголы</a:t>
            </a:r>
            <a:r>
              <a:rPr lang="ru-RU" dirty="0">
                <a:latin typeface="Calibri"/>
                <a:ea typeface="Calibri"/>
                <a:cs typeface="Times New Roman"/>
              </a:rPr>
              <a:t>: становиться, стать; делаться, сделаться; остаться, оставаться; казаться, показаться; оказываться, оказаться; считаться; выдаться; получаться, получиться; притворяться, притвориться; прикидываться, прикинуться; слыть; выглядеть.</a:t>
            </a:r>
            <a:endParaRPr lang="cs-CZ" dirty="0">
              <a:latin typeface="Calibri"/>
              <a:ea typeface="Calibri"/>
              <a:cs typeface="Times New Roman"/>
            </a:endParaRPr>
          </a:p>
          <a:p>
            <a:pPr marL="285750" indent="-285750">
              <a:buFont typeface="Courier New" panose="02070309020205020404" pitchFamily="49" charset="0"/>
              <a:buChar char="o"/>
            </a:pPr>
            <a:r>
              <a:rPr lang="cs-CZ" dirty="0">
                <a:latin typeface="Calibri"/>
                <a:ea typeface="Calibri"/>
                <a:cs typeface="Times New Roman"/>
              </a:rPr>
              <a:t>Stíny se prodlužují. Je pokládán za dobrého odborníka. Počasí se stále zhoršuje a zhoršuje. Situace je poměrně stabilní, i když zůstává vážná. Večery začínají být vlhké. Most se zdál být neuvěřitelně dlouhý.  Ukázalo se, že je velmi nadaný herec. Tato značka červeného vína je u nás pokládána za jednu z nejlepších. Teď se ze mě stal ten nejklidnější člověk. Podzim byl toho roku suchý a jasný.  Děti dělaly, že spí. Nevím proč, ale vidíte, co se z něj stalo. Byl znám jako vynikající šachista. Při slunečním světle nabývá zemská atmosféra blankytně modré barvy. Jak se k nám dostala - to zůstalo tajemstvím. Polévka je velmi chutná. Vypadá mladší než její muž. Zpráva se ukázala jako poměrně kontroverzní. Jen dělá, že je nemocen. Připadalo nám to všechno strašně absurdní. Tulák se tvářil jako filmová hvězda. Má pověst chytrého a kreativního investora.</a:t>
            </a:r>
            <a:endParaRPr lang="cs-CZ" dirty="0"/>
          </a:p>
        </p:txBody>
      </p:sp>
    </p:spTree>
    <p:extLst>
      <p:ext uri="{BB962C8B-B14F-4D97-AF65-F5344CB8AC3E}">
        <p14:creationId xmlns:p14="http://schemas.microsoft.com/office/powerpoint/2010/main" val="423555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8064896" cy="149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35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836712"/>
            <a:ext cx="763284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46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3"/>
            <a:ext cx="69847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08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0"/>
            <a:ext cx="69127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460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908720"/>
            <a:ext cx="8784976" cy="5662063"/>
          </a:xfrm>
          <a:prstGeom prst="rect">
            <a:avLst/>
          </a:prstGeom>
        </p:spPr>
        <p:txBody>
          <a:bodyPr wrap="square">
            <a:spAutoFit/>
          </a:bodyPr>
          <a:lstStyle/>
          <a:p>
            <a:pPr algn="ctr">
              <a:lnSpc>
                <a:spcPct val="115000"/>
              </a:lnSpc>
              <a:spcAft>
                <a:spcPts val="1000"/>
              </a:spcAft>
            </a:pPr>
            <a:r>
              <a:rPr lang="cs-CZ" sz="2400" b="1" dirty="0" err="1">
                <a:latin typeface="Calibri"/>
                <a:ea typeface="Calibri"/>
                <a:cs typeface="Times New Roman"/>
              </a:rPr>
              <a:t>Двусоставные</a:t>
            </a:r>
            <a:r>
              <a:rPr lang="cs-CZ" sz="2400" b="1" dirty="0">
                <a:latin typeface="Calibri"/>
                <a:ea typeface="Calibri"/>
                <a:cs typeface="Times New Roman"/>
              </a:rPr>
              <a:t> </a:t>
            </a:r>
            <a:r>
              <a:rPr lang="cs-CZ" sz="2400" b="1" dirty="0" err="1">
                <a:latin typeface="Calibri"/>
                <a:ea typeface="Calibri"/>
                <a:cs typeface="Times New Roman"/>
              </a:rPr>
              <a:t>предложения</a:t>
            </a:r>
            <a:r>
              <a:rPr lang="cs-CZ" sz="2400" b="1" dirty="0">
                <a:latin typeface="Calibri"/>
                <a:ea typeface="Calibri"/>
                <a:cs typeface="Times New Roman"/>
              </a:rPr>
              <a:t> </a:t>
            </a:r>
            <a:r>
              <a:rPr lang="cs-CZ" sz="2400" b="1" dirty="0" err="1">
                <a:latin typeface="Calibri"/>
                <a:ea typeface="Calibri"/>
                <a:cs typeface="Times New Roman"/>
              </a:rPr>
              <a:t>со</a:t>
            </a:r>
            <a:r>
              <a:rPr lang="cs-CZ" sz="2400" b="1" dirty="0">
                <a:latin typeface="Calibri"/>
                <a:ea typeface="Calibri"/>
                <a:cs typeface="Times New Roman"/>
              </a:rPr>
              <a:t> </a:t>
            </a:r>
            <a:r>
              <a:rPr lang="cs-CZ" sz="2400" b="1" dirty="0" err="1">
                <a:latin typeface="Calibri"/>
                <a:ea typeface="Calibri"/>
                <a:cs typeface="Times New Roman"/>
              </a:rPr>
              <a:t>сложным</a:t>
            </a:r>
            <a:r>
              <a:rPr lang="cs-CZ" sz="2400" b="1" dirty="0">
                <a:latin typeface="Calibri"/>
                <a:ea typeface="Calibri"/>
                <a:cs typeface="Times New Roman"/>
              </a:rPr>
              <a:t> </a:t>
            </a:r>
            <a:r>
              <a:rPr lang="cs-CZ" sz="2400" b="1" dirty="0" err="1">
                <a:latin typeface="Calibri"/>
                <a:ea typeface="Calibri"/>
                <a:cs typeface="Times New Roman"/>
              </a:rPr>
              <a:t>глагольным</a:t>
            </a:r>
            <a:r>
              <a:rPr lang="cs-CZ" sz="2400" b="1" dirty="0">
                <a:latin typeface="Calibri"/>
                <a:ea typeface="Calibri"/>
                <a:cs typeface="Times New Roman"/>
              </a:rPr>
              <a:t> </a:t>
            </a:r>
            <a:r>
              <a:rPr lang="cs-CZ" sz="2400" b="1" dirty="0" err="1" smtClean="0">
                <a:latin typeface="Calibri"/>
                <a:ea typeface="Calibri"/>
                <a:cs typeface="Times New Roman"/>
              </a:rPr>
              <a:t>предикатом</a:t>
            </a:r>
            <a:endParaRPr lang="cs-CZ" dirty="0">
              <a:latin typeface="Calibri"/>
              <a:ea typeface="Calibri"/>
              <a:cs typeface="Times New Roman"/>
            </a:endParaRPr>
          </a:p>
          <a:p>
            <a:pPr>
              <a:lnSpc>
                <a:spcPct val="115000"/>
              </a:lnSpc>
              <a:spcAft>
                <a:spcPts val="1000"/>
              </a:spcAft>
            </a:pPr>
            <a:r>
              <a:rPr lang="cs-CZ" b="1" dirty="0" err="1">
                <a:latin typeface="Calibri"/>
                <a:ea typeface="Calibri"/>
                <a:cs typeface="Times New Roman"/>
              </a:rPr>
              <a:t>Предложение</a:t>
            </a:r>
            <a:r>
              <a:rPr lang="cs-CZ" b="1" dirty="0">
                <a:latin typeface="Calibri"/>
                <a:ea typeface="Calibri"/>
                <a:cs typeface="Times New Roman"/>
              </a:rPr>
              <a:t> </a:t>
            </a:r>
            <a:r>
              <a:rPr lang="cs-CZ" b="1" dirty="0" err="1">
                <a:latin typeface="Calibri"/>
                <a:ea typeface="Calibri"/>
                <a:cs typeface="Times New Roman"/>
              </a:rPr>
              <a:t>содержит</a:t>
            </a:r>
            <a:r>
              <a:rPr lang="cs-CZ" b="1" dirty="0">
                <a:latin typeface="Calibri"/>
                <a:ea typeface="Calibri"/>
                <a:cs typeface="Times New Roman"/>
              </a:rPr>
              <a:t> </a:t>
            </a:r>
            <a:r>
              <a:rPr lang="cs-CZ" b="1" dirty="0" err="1" smtClean="0">
                <a:latin typeface="Calibri"/>
                <a:ea typeface="Calibri"/>
                <a:cs typeface="Times New Roman"/>
              </a:rPr>
              <a:t>синт</a:t>
            </a:r>
            <a:r>
              <a:rPr lang="ru-RU" b="1" dirty="0" err="1" smtClean="0">
                <a:latin typeface="Calibri"/>
                <a:ea typeface="Calibri"/>
                <a:cs typeface="Times New Roman"/>
              </a:rPr>
              <a:t>аксическое</a:t>
            </a:r>
            <a:r>
              <a:rPr lang="cs-CZ" b="1" dirty="0" smtClean="0">
                <a:latin typeface="Calibri"/>
                <a:ea typeface="Calibri"/>
                <a:cs typeface="Times New Roman"/>
              </a:rPr>
              <a:t> </a:t>
            </a:r>
            <a:r>
              <a:rPr lang="cs-CZ" b="1" dirty="0" err="1">
                <a:latin typeface="Calibri"/>
                <a:ea typeface="Calibri"/>
                <a:cs typeface="Times New Roman"/>
              </a:rPr>
              <a:t>су</a:t>
            </a:r>
            <a:r>
              <a:rPr lang="ru-RU" b="1" dirty="0">
                <a:latin typeface="Calibri"/>
                <a:ea typeface="Calibri"/>
                <a:cs typeface="Times New Roman"/>
              </a:rPr>
              <a:t>щ. в качестве подлежащего</a:t>
            </a:r>
            <a:r>
              <a:rPr lang="ru-RU" b="1" dirty="0" smtClean="0">
                <a:latin typeface="Calibri"/>
                <a:ea typeface="Calibri"/>
                <a:cs typeface="Times New Roman"/>
              </a:rPr>
              <a:t>,</a:t>
            </a:r>
            <a:r>
              <a:rPr lang="cs-CZ" b="1" dirty="0" smtClean="0">
                <a:latin typeface="Calibri"/>
                <a:ea typeface="Calibri"/>
                <a:cs typeface="Times New Roman"/>
              </a:rPr>
              <a:t> </a:t>
            </a:r>
            <a:r>
              <a:rPr lang="ru-RU" b="1" dirty="0" smtClean="0">
                <a:latin typeface="Calibri"/>
                <a:ea typeface="Calibri"/>
                <a:cs typeface="Times New Roman"/>
              </a:rPr>
              <a:t>предикат, </a:t>
            </a:r>
            <a:r>
              <a:rPr lang="ru-RU" b="1" dirty="0">
                <a:latin typeface="Calibri"/>
                <a:ea typeface="Calibri"/>
                <a:cs typeface="Times New Roman"/>
              </a:rPr>
              <a:t>который состоит из </a:t>
            </a:r>
            <a:r>
              <a:rPr lang="ru-RU" b="1" dirty="0">
                <a:highlight>
                  <a:srgbClr val="FFFF00"/>
                </a:highlight>
                <a:latin typeface="Calibri"/>
                <a:ea typeface="Calibri"/>
                <a:cs typeface="Times New Roman"/>
              </a:rPr>
              <a:t>инфинитива знаменательного глагола и модификатора</a:t>
            </a:r>
            <a:r>
              <a:rPr lang="ru-RU" b="1" dirty="0">
                <a:latin typeface="Calibri"/>
                <a:ea typeface="Calibri"/>
                <a:cs typeface="Times New Roman"/>
              </a:rPr>
              <a:t>. Если валентность инфинитива это предусматривает  </a:t>
            </a:r>
            <a:r>
              <a:rPr lang="ru-RU" b="1" dirty="0" smtClean="0">
                <a:latin typeface="Calibri"/>
                <a:ea typeface="Calibri"/>
                <a:cs typeface="Times New Roman"/>
              </a:rPr>
              <a:t>также </a:t>
            </a:r>
            <a:r>
              <a:rPr lang="ru-RU" b="1" dirty="0">
                <a:latin typeface="Calibri"/>
                <a:ea typeface="Calibri"/>
                <a:cs typeface="Times New Roman"/>
              </a:rPr>
              <a:t>дополнение и </a:t>
            </a:r>
            <a:r>
              <a:rPr lang="ru-RU" b="1" dirty="0" err="1">
                <a:latin typeface="Calibri"/>
                <a:ea typeface="Calibri"/>
                <a:cs typeface="Times New Roman"/>
              </a:rPr>
              <a:t>комплетивное</a:t>
            </a:r>
            <a:r>
              <a:rPr lang="ru-RU" b="1" dirty="0">
                <a:latin typeface="Calibri"/>
                <a:ea typeface="Calibri"/>
                <a:cs typeface="Times New Roman"/>
              </a:rPr>
              <a:t> обстоятельство.</a:t>
            </a:r>
            <a:endParaRPr lang="cs-CZ" dirty="0">
              <a:latin typeface="Calibri"/>
              <a:ea typeface="Calibri"/>
              <a:cs typeface="Times New Roman"/>
            </a:endParaRPr>
          </a:p>
          <a:p>
            <a:pPr>
              <a:lnSpc>
                <a:spcPct val="115000"/>
              </a:lnSpc>
              <a:spcAft>
                <a:spcPts val="1000"/>
              </a:spcAft>
            </a:pPr>
            <a:r>
              <a:rPr lang="ru-RU" b="1" dirty="0">
                <a:latin typeface="Calibri"/>
                <a:ea typeface="Calibri"/>
                <a:cs typeface="Times New Roman"/>
              </a:rPr>
              <a:t>Модификатор может быть фазисный </a:t>
            </a:r>
            <a:r>
              <a:rPr lang="ru-RU" dirty="0">
                <a:latin typeface="Calibri"/>
                <a:ea typeface="Calibri"/>
                <a:cs typeface="Times New Roman"/>
              </a:rPr>
              <a:t>(</a:t>
            </a:r>
            <a:r>
              <a:rPr lang="ru-RU" i="1" dirty="0">
                <a:latin typeface="Calibri"/>
                <a:ea typeface="Calibri"/>
                <a:cs typeface="Times New Roman"/>
              </a:rPr>
              <a:t>Мы начали работать</a:t>
            </a:r>
            <a:r>
              <a:rPr lang="ru-RU" dirty="0">
                <a:latin typeface="Calibri"/>
                <a:ea typeface="Calibri"/>
                <a:cs typeface="Times New Roman"/>
              </a:rPr>
              <a:t>.) </a:t>
            </a:r>
            <a:r>
              <a:rPr lang="ru-RU" b="1" dirty="0">
                <a:latin typeface="Calibri"/>
                <a:ea typeface="Calibri"/>
                <a:cs typeface="Times New Roman"/>
              </a:rPr>
              <a:t>или модальный</a:t>
            </a:r>
            <a:r>
              <a:rPr lang="ru-RU" dirty="0">
                <a:latin typeface="Calibri"/>
                <a:ea typeface="Calibri"/>
                <a:cs typeface="Times New Roman"/>
              </a:rPr>
              <a:t> (</a:t>
            </a:r>
            <a:r>
              <a:rPr lang="ru-RU" i="1" dirty="0">
                <a:latin typeface="Calibri"/>
                <a:ea typeface="Calibri"/>
                <a:cs typeface="Times New Roman"/>
              </a:rPr>
              <a:t>мы хотим работать</a:t>
            </a:r>
            <a:r>
              <a:rPr lang="ru-RU" dirty="0">
                <a:latin typeface="Calibri"/>
                <a:ea typeface="Calibri"/>
                <a:cs typeface="Times New Roman"/>
              </a:rPr>
              <a:t>). Часто эти структуры в обоих языках соответствуют.  </a:t>
            </a:r>
            <a:endParaRPr lang="cs-CZ" dirty="0">
              <a:latin typeface="Calibri"/>
              <a:ea typeface="Calibri"/>
              <a:cs typeface="Times New Roman"/>
            </a:endParaRPr>
          </a:p>
          <a:p>
            <a:pPr>
              <a:lnSpc>
                <a:spcPct val="115000"/>
              </a:lnSpc>
              <a:spcAft>
                <a:spcPts val="1000"/>
              </a:spcAft>
            </a:pPr>
            <a:r>
              <a:rPr lang="ru-RU" b="1" dirty="0">
                <a:latin typeface="Calibri"/>
                <a:ea typeface="Calibri"/>
                <a:cs typeface="Times New Roman"/>
              </a:rPr>
              <a:t>Фазисный </a:t>
            </a:r>
            <a:r>
              <a:rPr lang="ru-RU" dirty="0" smtClean="0">
                <a:latin typeface="Calibri"/>
                <a:ea typeface="Calibri"/>
                <a:cs typeface="Times New Roman"/>
              </a:rPr>
              <a:t>обозначает  </a:t>
            </a:r>
            <a:r>
              <a:rPr lang="ru-RU" dirty="0">
                <a:latin typeface="Calibri"/>
                <a:ea typeface="Calibri"/>
                <a:cs typeface="Times New Roman"/>
              </a:rPr>
              <a:t>начало, продолжение, перерыв, конец действия. Здесь могут быть различия. </a:t>
            </a:r>
            <a:endParaRPr lang="cs-CZ" dirty="0">
              <a:latin typeface="Calibri"/>
              <a:ea typeface="Calibri"/>
              <a:cs typeface="Times New Roman"/>
            </a:endParaRPr>
          </a:p>
          <a:p>
            <a:pPr>
              <a:lnSpc>
                <a:spcPct val="115000"/>
              </a:lnSpc>
              <a:spcAft>
                <a:spcPts val="1000"/>
              </a:spcAft>
            </a:pPr>
            <a:r>
              <a:rPr lang="ru-RU" i="1" dirty="0">
                <a:latin typeface="Calibri"/>
                <a:ea typeface="Calibri"/>
                <a:cs typeface="Times New Roman"/>
              </a:rPr>
              <a:t>Маша взялась убирать кладовку. </a:t>
            </a:r>
            <a:r>
              <a:rPr lang="cs-CZ" i="1" dirty="0">
                <a:latin typeface="Calibri"/>
                <a:ea typeface="Calibri"/>
                <a:cs typeface="Times New Roman"/>
              </a:rPr>
              <a:t>Pustila se do úklidu komory.</a:t>
            </a:r>
            <a:endParaRPr lang="cs-CZ" dirty="0">
              <a:latin typeface="Calibri"/>
              <a:ea typeface="Calibri"/>
              <a:cs typeface="Times New Roman"/>
            </a:endParaRPr>
          </a:p>
          <a:p>
            <a:pPr>
              <a:lnSpc>
                <a:spcPct val="115000"/>
              </a:lnSpc>
              <a:spcAft>
                <a:spcPts val="1000"/>
              </a:spcAft>
            </a:pPr>
            <a:r>
              <a:rPr lang="ru-RU" i="1" dirty="0">
                <a:latin typeface="Calibri"/>
                <a:ea typeface="Calibri"/>
                <a:cs typeface="Times New Roman"/>
              </a:rPr>
              <a:t>Спортсмены продолжали упражняться. </a:t>
            </a:r>
            <a:r>
              <a:rPr lang="cs-CZ" i="1" dirty="0" smtClean="0">
                <a:latin typeface="Calibri"/>
                <a:ea typeface="Calibri"/>
                <a:cs typeface="Times New Roman"/>
              </a:rPr>
              <a:t>Sportovci pokračovali </a:t>
            </a:r>
            <a:r>
              <a:rPr lang="cs-CZ" i="1" dirty="0">
                <a:latin typeface="Calibri"/>
                <a:ea typeface="Calibri"/>
                <a:cs typeface="Times New Roman"/>
              </a:rPr>
              <a:t>v cvičení. </a:t>
            </a:r>
            <a:r>
              <a:rPr lang="cs-CZ" i="1" dirty="0" smtClean="0">
                <a:latin typeface="Calibri"/>
                <a:ea typeface="Calibri"/>
                <a:cs typeface="Times New Roman"/>
              </a:rPr>
              <a:t>…cvičili </a:t>
            </a:r>
            <a:r>
              <a:rPr lang="cs-CZ" i="1" dirty="0">
                <a:latin typeface="Calibri"/>
                <a:ea typeface="Calibri"/>
                <a:cs typeface="Times New Roman"/>
              </a:rPr>
              <a:t>dál.</a:t>
            </a:r>
            <a:endParaRPr lang="cs-CZ" dirty="0">
              <a:latin typeface="Calibri"/>
              <a:ea typeface="Calibri"/>
              <a:cs typeface="Times New Roman"/>
            </a:endParaRPr>
          </a:p>
          <a:p>
            <a:pPr>
              <a:lnSpc>
                <a:spcPct val="115000"/>
              </a:lnSpc>
              <a:spcAft>
                <a:spcPts val="1000"/>
              </a:spcAft>
            </a:pPr>
            <a:r>
              <a:rPr lang="ru-RU" b="1" dirty="0" smtClean="0">
                <a:latin typeface="Calibri"/>
                <a:ea typeface="Calibri"/>
                <a:cs typeface="Times New Roman"/>
              </a:rPr>
              <a:t>Модальный</a:t>
            </a:r>
          </a:p>
          <a:p>
            <a:pPr>
              <a:lnSpc>
                <a:spcPct val="115000"/>
              </a:lnSpc>
              <a:spcAft>
                <a:spcPts val="1000"/>
              </a:spcAft>
            </a:pPr>
            <a:r>
              <a:rPr lang="ru-RU" i="1" dirty="0" smtClean="0">
                <a:latin typeface="Calibri"/>
                <a:ea typeface="Calibri"/>
                <a:cs typeface="Times New Roman"/>
              </a:rPr>
              <a:t>Я не прочь</a:t>
            </a:r>
            <a:r>
              <a:rPr lang="cs-CZ" i="1" dirty="0" smtClean="0">
                <a:latin typeface="Calibri"/>
                <a:ea typeface="Calibri"/>
                <a:cs typeface="Times New Roman"/>
              </a:rPr>
              <a:t>/</a:t>
            </a:r>
            <a:r>
              <a:rPr lang="ru-RU" i="1" dirty="0" smtClean="0">
                <a:latin typeface="Calibri"/>
                <a:ea typeface="Calibri"/>
                <a:cs typeface="Times New Roman"/>
              </a:rPr>
              <a:t>рад с ним встретиться. </a:t>
            </a:r>
            <a:r>
              <a:rPr lang="cs-CZ" i="1" dirty="0" smtClean="0">
                <a:latin typeface="Calibri"/>
                <a:ea typeface="Calibri"/>
                <a:cs typeface="Times New Roman"/>
              </a:rPr>
              <a:t>Rád se s ním setkám.</a:t>
            </a:r>
            <a:endParaRPr lang="cs-CZ" dirty="0" smtClean="0">
              <a:latin typeface="Calibri"/>
              <a:ea typeface="Calibri"/>
              <a:cs typeface="Times New Roman"/>
            </a:endParaRPr>
          </a:p>
        </p:txBody>
      </p:sp>
    </p:spTree>
    <p:extLst>
      <p:ext uri="{BB962C8B-B14F-4D97-AF65-F5344CB8AC3E}">
        <p14:creationId xmlns:p14="http://schemas.microsoft.com/office/powerpoint/2010/main" val="240957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6550" y="836712"/>
            <a:ext cx="8784976" cy="5768246"/>
          </a:xfrm>
          <a:prstGeom prst="rect">
            <a:avLst/>
          </a:prstGeom>
        </p:spPr>
        <p:txBody>
          <a:bodyPr wrap="square">
            <a:spAutoFit/>
          </a:bodyPr>
          <a:lstStyle/>
          <a:p>
            <a:pPr>
              <a:lnSpc>
                <a:spcPct val="115000"/>
              </a:lnSpc>
              <a:spcAft>
                <a:spcPts val="1000"/>
              </a:spcAft>
            </a:pPr>
            <a:r>
              <a:rPr lang="ru-RU" b="1" dirty="0" smtClean="0">
                <a:effectLst/>
                <a:latin typeface="Calibri"/>
                <a:ea typeface="Calibri"/>
                <a:cs typeface="Times New Roman"/>
              </a:rPr>
              <a:t>Определение предложения очень затруднительно, но если исходить из учения Виноградова, то предложение можно определить с двух точек зрения.</a:t>
            </a:r>
            <a:endParaRPr lang="cs-CZ" dirty="0" smtClean="0">
              <a:effectLst/>
              <a:latin typeface="Calibri"/>
              <a:ea typeface="Calibri"/>
              <a:cs typeface="Times New Roman"/>
            </a:endParaRPr>
          </a:p>
          <a:p>
            <a:pPr marL="285750" indent="-285750">
              <a:lnSpc>
                <a:spcPct val="115000"/>
              </a:lnSpc>
              <a:spcAft>
                <a:spcPts val="1000"/>
              </a:spcAft>
              <a:buFont typeface="Wingdings" panose="05000000000000000000" pitchFamily="2" charset="2"/>
              <a:buChar char="§"/>
            </a:pPr>
            <a:r>
              <a:rPr lang="ru-RU" b="1" dirty="0" smtClean="0">
                <a:latin typeface="Calibri"/>
                <a:ea typeface="Calibri"/>
                <a:cs typeface="Times New Roman"/>
              </a:rPr>
              <a:t>С</a:t>
            </a:r>
            <a:r>
              <a:rPr lang="ru-RU" b="1" dirty="0" smtClean="0">
                <a:effectLst/>
                <a:latin typeface="Calibri"/>
                <a:ea typeface="Calibri"/>
                <a:cs typeface="Times New Roman"/>
              </a:rPr>
              <a:t>о смысловой точки зрения предложение - это выражение относительно законченной мысли.</a:t>
            </a:r>
            <a:endParaRPr lang="cs-CZ" dirty="0" smtClean="0">
              <a:effectLst/>
              <a:latin typeface="Calibri"/>
              <a:ea typeface="Calibri"/>
              <a:cs typeface="Times New Roman"/>
            </a:endParaRPr>
          </a:p>
          <a:p>
            <a:pPr marL="285750" indent="-285750">
              <a:lnSpc>
                <a:spcPct val="115000"/>
              </a:lnSpc>
              <a:spcAft>
                <a:spcPts val="1000"/>
              </a:spcAft>
              <a:buFont typeface="Wingdings" panose="05000000000000000000" pitchFamily="2" charset="2"/>
              <a:buChar char="§"/>
            </a:pPr>
            <a:r>
              <a:rPr lang="ru-RU" b="1" dirty="0">
                <a:latin typeface="Calibri"/>
                <a:ea typeface="Calibri"/>
                <a:cs typeface="Times New Roman"/>
              </a:rPr>
              <a:t>С</a:t>
            </a:r>
            <a:r>
              <a:rPr lang="ru-RU" b="1" dirty="0" smtClean="0">
                <a:effectLst/>
                <a:latin typeface="Calibri"/>
                <a:ea typeface="Calibri"/>
                <a:cs typeface="Times New Roman"/>
              </a:rPr>
              <a:t> формальной точки зрения предложение - это целостная, интонационно законченная единица, грамматически оформленная по законам конкретного языка.</a:t>
            </a:r>
            <a:endParaRPr lang="cs-CZ" dirty="0" smtClean="0">
              <a:effectLst/>
              <a:latin typeface="Calibri"/>
              <a:ea typeface="Calibri"/>
              <a:cs typeface="Times New Roman"/>
            </a:endParaRPr>
          </a:p>
          <a:p>
            <a:pPr>
              <a:lnSpc>
                <a:spcPct val="115000"/>
              </a:lnSpc>
              <a:spcAft>
                <a:spcPts val="1000"/>
              </a:spcAft>
            </a:pPr>
            <a:r>
              <a:rPr lang="ru-RU" u="sng" dirty="0" smtClean="0">
                <a:effectLst/>
                <a:latin typeface="Calibri"/>
                <a:ea typeface="Calibri"/>
                <a:cs typeface="Times New Roman"/>
              </a:rPr>
              <a:t>Предложение как коммуникативная единица всегда содержит </a:t>
            </a:r>
            <a:r>
              <a:rPr lang="ru-RU" b="1" u="sng" dirty="0" smtClean="0">
                <a:effectLst/>
                <a:latin typeface="Calibri"/>
                <a:ea typeface="Calibri"/>
                <a:cs typeface="Times New Roman"/>
              </a:rPr>
              <a:t>выражение отношения высказывания ко времени и объективной действительности</a:t>
            </a:r>
            <a:r>
              <a:rPr lang="ru-RU" u="sng" dirty="0" smtClean="0">
                <a:effectLst/>
                <a:latin typeface="Calibri"/>
                <a:ea typeface="Calibri"/>
                <a:cs typeface="Times New Roman"/>
              </a:rPr>
              <a:t> (основные категории предложения - наклонения и времени, выраженные предикатом).</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Классификация предложений</a:t>
            </a:r>
            <a:endParaRPr lang="cs-CZ" dirty="0" smtClean="0">
              <a:effectLst/>
              <a:latin typeface="Calibri"/>
              <a:ea typeface="Calibri"/>
              <a:cs typeface="Times New Roman"/>
            </a:endParaRPr>
          </a:p>
          <a:p>
            <a:pPr marL="342900" lvl="0" indent="-342900">
              <a:lnSpc>
                <a:spcPct val="115000"/>
              </a:lnSpc>
              <a:spcAft>
                <a:spcPts val="0"/>
              </a:spcAft>
              <a:buFont typeface="Symbol"/>
              <a:buChar char=""/>
            </a:pPr>
            <a:r>
              <a:rPr lang="ru-RU" b="1" dirty="0" smtClean="0">
                <a:effectLst/>
                <a:latin typeface="Calibri"/>
                <a:ea typeface="Calibri"/>
                <a:cs typeface="Times New Roman"/>
              </a:rPr>
              <a:t>Простые и сложные</a:t>
            </a:r>
            <a:r>
              <a:rPr lang="ru-RU" dirty="0" smtClean="0">
                <a:effectLst/>
                <a:latin typeface="Calibri"/>
                <a:ea typeface="Calibri"/>
                <a:cs typeface="Times New Roman"/>
              </a:rPr>
              <a:t> (</a:t>
            </a:r>
            <a:r>
              <a:rPr lang="cs-CZ" dirty="0" smtClean="0">
                <a:effectLst/>
                <a:latin typeface="Calibri"/>
                <a:ea typeface="Calibri"/>
                <a:cs typeface="Times New Roman"/>
              </a:rPr>
              <a:t>věty jednoduché a souvětí)</a:t>
            </a:r>
          </a:p>
          <a:p>
            <a:pPr marL="342900" lvl="0" indent="-342900">
              <a:lnSpc>
                <a:spcPct val="115000"/>
              </a:lnSpc>
              <a:spcAft>
                <a:spcPts val="1000"/>
              </a:spcAft>
              <a:buFont typeface="Symbol"/>
              <a:buChar char=""/>
            </a:pPr>
            <a:r>
              <a:rPr lang="ru-RU" b="1" dirty="0" smtClean="0">
                <a:effectLst/>
                <a:latin typeface="Calibri"/>
                <a:ea typeface="Calibri"/>
                <a:cs typeface="Times New Roman"/>
              </a:rPr>
              <a:t>Простые предложения классифицируются:</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1. По коммуникативной функции</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2. По структуре</a:t>
            </a:r>
            <a:endParaRPr lang="cs-CZ" dirty="0">
              <a:effectLst/>
              <a:latin typeface="Calibri"/>
              <a:ea typeface="Calibri"/>
              <a:cs typeface="Times New Roman"/>
            </a:endParaRPr>
          </a:p>
        </p:txBody>
      </p:sp>
    </p:spTree>
    <p:extLst>
      <p:ext uri="{BB962C8B-B14F-4D97-AF65-F5344CB8AC3E}">
        <p14:creationId xmlns:p14="http://schemas.microsoft.com/office/powerpoint/2010/main" val="3649079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15616" y="1844824"/>
            <a:ext cx="6912769" cy="3343992"/>
          </a:xfrm>
          <a:prstGeom prst="rect">
            <a:avLst/>
          </a:prstGeom>
        </p:spPr>
        <p:txBody>
          <a:bodyPr wrap="square">
            <a:spAutoFit/>
          </a:bodyPr>
          <a:lstStyle/>
          <a:p>
            <a:pPr lvl="0">
              <a:lnSpc>
                <a:spcPct val="115000"/>
              </a:lnSpc>
              <a:spcAft>
                <a:spcPts val="1000"/>
              </a:spcAft>
            </a:pPr>
            <a:r>
              <a:rPr lang="ru-RU" b="1" u="sng" dirty="0">
                <a:solidFill>
                  <a:prstClr val="black"/>
                </a:solidFill>
                <a:latin typeface="Calibri"/>
                <a:ea typeface="Calibri"/>
                <a:cs typeface="Times New Roman"/>
              </a:rPr>
              <a:t>Часто такие предложения переводятся на </a:t>
            </a:r>
            <a:r>
              <a:rPr lang="ru-RU" b="1" u="sng" dirty="0" smtClean="0">
                <a:solidFill>
                  <a:prstClr val="black"/>
                </a:solidFill>
                <a:latin typeface="Calibri"/>
                <a:ea typeface="Calibri"/>
                <a:cs typeface="Times New Roman"/>
              </a:rPr>
              <a:t>ЧЯ следующим образом.</a:t>
            </a:r>
            <a:endParaRPr lang="cs-CZ" b="1" dirty="0">
              <a:solidFill>
                <a:prstClr val="black"/>
              </a:solidFill>
              <a:latin typeface="Calibri"/>
              <a:ea typeface="Calibri"/>
              <a:cs typeface="Times New Roman"/>
            </a:endParaRPr>
          </a:p>
          <a:p>
            <a:pPr marL="342900" lvl="0" indent="-342900">
              <a:lnSpc>
                <a:spcPct val="115000"/>
              </a:lnSpc>
              <a:buFont typeface="Symbol"/>
              <a:buChar char=""/>
            </a:pPr>
            <a:r>
              <a:rPr lang="cs-CZ" u="sng" dirty="0" smtClean="0">
                <a:solidFill>
                  <a:prstClr val="black"/>
                </a:solidFill>
                <a:latin typeface="Calibri"/>
                <a:ea typeface="Calibri"/>
                <a:cs typeface="Times New Roman"/>
              </a:rPr>
              <a:t>C</a:t>
            </a:r>
            <a:r>
              <a:rPr lang="ru-RU" u="sng" dirty="0" smtClean="0">
                <a:solidFill>
                  <a:prstClr val="black"/>
                </a:solidFill>
                <a:latin typeface="Calibri"/>
                <a:ea typeface="Calibri"/>
                <a:cs typeface="Times New Roman"/>
              </a:rPr>
              <a:t> помощью </a:t>
            </a:r>
            <a:r>
              <a:rPr lang="ru-RU" u="sng" dirty="0">
                <a:solidFill>
                  <a:prstClr val="black"/>
                </a:solidFill>
                <a:latin typeface="Calibri"/>
                <a:ea typeface="Calibri"/>
                <a:cs typeface="Times New Roman"/>
              </a:rPr>
              <a:t>придаточного предложения</a:t>
            </a:r>
            <a:r>
              <a:rPr lang="ru-RU" dirty="0">
                <a:solidFill>
                  <a:prstClr val="black"/>
                </a:solidFill>
                <a:latin typeface="Calibri"/>
                <a:ea typeface="Calibri"/>
                <a:cs typeface="Times New Roman"/>
              </a:rPr>
              <a:t>. </a:t>
            </a:r>
            <a:r>
              <a:rPr lang="ru-RU" i="1" dirty="0" smtClean="0">
                <a:solidFill>
                  <a:prstClr val="black"/>
                </a:solidFill>
                <a:latin typeface="Calibri"/>
                <a:ea typeface="Calibri"/>
                <a:cs typeface="Times New Roman"/>
              </a:rPr>
              <a:t>Он </a:t>
            </a:r>
            <a:r>
              <a:rPr lang="ru-RU" i="1" dirty="0">
                <a:solidFill>
                  <a:prstClr val="black"/>
                </a:solidFill>
                <a:latin typeface="Calibri"/>
                <a:ea typeface="Calibri"/>
                <a:cs typeface="Times New Roman"/>
              </a:rPr>
              <a:t>собрался зайти к нему. </a:t>
            </a:r>
            <a:r>
              <a:rPr lang="cs-CZ" i="1" dirty="0">
                <a:solidFill>
                  <a:prstClr val="black"/>
                </a:solidFill>
                <a:latin typeface="Calibri"/>
                <a:ea typeface="Calibri"/>
                <a:cs typeface="Times New Roman"/>
              </a:rPr>
              <a:t>Chystal se k němu zajit. </a:t>
            </a:r>
            <a:r>
              <a:rPr lang="ru-RU" i="1" dirty="0" smtClean="0">
                <a:solidFill>
                  <a:prstClr val="black"/>
                </a:solidFill>
                <a:latin typeface="Calibri"/>
                <a:ea typeface="Calibri"/>
                <a:cs typeface="Times New Roman"/>
              </a:rPr>
              <a:t>…, </a:t>
            </a:r>
            <a:r>
              <a:rPr lang="cs-CZ" i="1" dirty="0" smtClean="0">
                <a:solidFill>
                  <a:prstClr val="black"/>
                </a:solidFill>
                <a:latin typeface="Calibri"/>
                <a:ea typeface="Calibri"/>
                <a:cs typeface="Times New Roman"/>
              </a:rPr>
              <a:t>že </a:t>
            </a:r>
            <a:r>
              <a:rPr lang="cs-CZ" i="1" dirty="0">
                <a:solidFill>
                  <a:prstClr val="black"/>
                </a:solidFill>
                <a:latin typeface="Calibri"/>
                <a:ea typeface="Calibri"/>
                <a:cs typeface="Times New Roman"/>
              </a:rPr>
              <a:t>k němu zajde.</a:t>
            </a:r>
            <a:endParaRPr lang="cs-CZ" dirty="0">
              <a:solidFill>
                <a:prstClr val="black"/>
              </a:solidFill>
              <a:latin typeface="Calibri"/>
              <a:ea typeface="Calibri"/>
              <a:cs typeface="Times New Roman"/>
            </a:endParaRPr>
          </a:p>
          <a:p>
            <a:pPr marL="342900" lvl="0" indent="-342900">
              <a:lnSpc>
                <a:spcPct val="115000"/>
              </a:lnSpc>
              <a:buFont typeface="Symbol"/>
              <a:buChar char=""/>
            </a:pPr>
            <a:r>
              <a:rPr lang="ru-RU" u="sng" dirty="0">
                <a:solidFill>
                  <a:prstClr val="black"/>
                </a:solidFill>
                <a:latin typeface="Calibri"/>
                <a:ea typeface="Calibri"/>
                <a:cs typeface="Times New Roman"/>
              </a:rPr>
              <a:t>При помощи модального глагола</a:t>
            </a:r>
            <a:r>
              <a:rPr lang="ru-RU" dirty="0">
                <a:solidFill>
                  <a:prstClr val="black"/>
                </a:solidFill>
                <a:latin typeface="Calibri"/>
                <a:ea typeface="Calibri"/>
                <a:cs typeface="Times New Roman"/>
              </a:rPr>
              <a:t>. </a:t>
            </a:r>
            <a:r>
              <a:rPr lang="ru-RU" i="1" dirty="0">
                <a:solidFill>
                  <a:prstClr val="black"/>
                </a:solidFill>
                <a:latin typeface="Calibri"/>
                <a:ea typeface="Calibri"/>
                <a:cs typeface="Times New Roman"/>
              </a:rPr>
              <a:t>Он намерен сделать это. </a:t>
            </a:r>
            <a:r>
              <a:rPr lang="cs-CZ" i="1" dirty="0">
                <a:solidFill>
                  <a:prstClr val="black"/>
                </a:solidFill>
                <a:latin typeface="Calibri"/>
                <a:ea typeface="Calibri"/>
                <a:cs typeface="Times New Roman"/>
              </a:rPr>
              <a:t>Hodlá to udělat.</a:t>
            </a:r>
            <a:endParaRPr lang="cs-CZ" dirty="0">
              <a:solidFill>
                <a:prstClr val="black"/>
              </a:solidFill>
              <a:latin typeface="Calibri"/>
              <a:ea typeface="Calibri"/>
              <a:cs typeface="Times New Roman"/>
            </a:endParaRPr>
          </a:p>
          <a:p>
            <a:pPr marL="342900" lvl="0" indent="-342900">
              <a:lnSpc>
                <a:spcPct val="115000"/>
              </a:lnSpc>
              <a:spcAft>
                <a:spcPts val="1000"/>
              </a:spcAft>
              <a:buFont typeface="Symbol"/>
              <a:buChar char=""/>
            </a:pPr>
            <a:r>
              <a:rPr lang="ru-RU" u="sng" dirty="0">
                <a:solidFill>
                  <a:prstClr val="black"/>
                </a:solidFill>
                <a:latin typeface="Calibri"/>
                <a:ea typeface="Calibri"/>
                <a:cs typeface="Times New Roman"/>
              </a:rPr>
              <a:t>При помощи отглагольного существительного</a:t>
            </a:r>
            <a:r>
              <a:rPr lang="ru-RU" dirty="0">
                <a:solidFill>
                  <a:prstClr val="black"/>
                </a:solidFill>
                <a:latin typeface="Calibri"/>
                <a:ea typeface="Calibri"/>
                <a:cs typeface="Times New Roman"/>
              </a:rPr>
              <a:t>. </a:t>
            </a:r>
            <a:r>
              <a:rPr lang="ru-RU" i="1" dirty="0" smtClean="0">
                <a:solidFill>
                  <a:prstClr val="black"/>
                </a:solidFill>
                <a:latin typeface="Calibri"/>
                <a:ea typeface="Calibri"/>
                <a:cs typeface="Times New Roman"/>
              </a:rPr>
              <a:t>Я не собираюсь шутить. </a:t>
            </a:r>
            <a:r>
              <a:rPr lang="cs-CZ" i="1" dirty="0" smtClean="0">
                <a:solidFill>
                  <a:prstClr val="black"/>
                </a:solidFill>
                <a:latin typeface="Calibri"/>
                <a:ea typeface="Calibri"/>
                <a:cs typeface="Times New Roman"/>
              </a:rPr>
              <a:t>Nemám </a:t>
            </a:r>
            <a:r>
              <a:rPr lang="cs-CZ" i="1" dirty="0">
                <a:solidFill>
                  <a:prstClr val="black"/>
                </a:solidFill>
                <a:latin typeface="Calibri"/>
                <a:ea typeface="Calibri"/>
                <a:cs typeface="Times New Roman"/>
              </a:rPr>
              <a:t>náladu na žertování</a:t>
            </a:r>
            <a:r>
              <a:rPr lang="cs-CZ" i="1" dirty="0" smtClean="0">
                <a:solidFill>
                  <a:prstClr val="black"/>
                </a:solidFill>
                <a:latin typeface="Calibri"/>
                <a:ea typeface="Calibri"/>
                <a:cs typeface="Times New Roman"/>
              </a:rPr>
              <a:t>.</a:t>
            </a:r>
          </a:p>
          <a:p>
            <a:pPr lvl="0">
              <a:lnSpc>
                <a:spcPct val="115000"/>
              </a:lnSpc>
              <a:spcAft>
                <a:spcPts val="1000"/>
              </a:spcAft>
            </a:pPr>
            <a:r>
              <a:rPr lang="ru-RU" dirty="0" smtClean="0">
                <a:solidFill>
                  <a:prstClr val="black"/>
                </a:solidFill>
                <a:latin typeface="Calibri"/>
                <a:ea typeface="Calibri"/>
                <a:cs typeface="Times New Roman"/>
              </a:rPr>
              <a:t>Так же можно использовать конструкции типа:</a:t>
            </a:r>
          </a:p>
          <a:p>
            <a:pPr lvl="0">
              <a:lnSpc>
                <a:spcPct val="115000"/>
              </a:lnSpc>
              <a:spcAft>
                <a:spcPts val="1000"/>
              </a:spcAft>
            </a:pPr>
            <a:r>
              <a:rPr lang="cs-CZ" i="1" dirty="0" smtClean="0">
                <a:solidFill>
                  <a:prstClr val="black"/>
                </a:solidFill>
                <a:latin typeface="Calibri"/>
                <a:ea typeface="Calibri"/>
                <a:cs typeface="Times New Roman"/>
              </a:rPr>
              <a:t>Jal se ho uklidňovat. </a:t>
            </a:r>
            <a:r>
              <a:rPr lang="pt-BR" i="1" dirty="0">
                <a:solidFill>
                  <a:prstClr val="black"/>
                </a:solidFill>
                <a:latin typeface="Calibri"/>
                <a:ea typeface="Calibri"/>
                <a:cs typeface="Times New Roman"/>
              </a:rPr>
              <a:t>Dál jsem se do hledání</a:t>
            </a:r>
            <a:r>
              <a:rPr lang="pt-BR" i="1" dirty="0" smtClean="0">
                <a:solidFill>
                  <a:prstClr val="black"/>
                </a:solidFill>
                <a:latin typeface="Calibri"/>
                <a:ea typeface="Calibri"/>
                <a:cs typeface="Times New Roman"/>
              </a:rPr>
              <a:t>.</a:t>
            </a:r>
            <a:r>
              <a:rPr lang="cs-CZ" i="1" dirty="0" smtClean="0">
                <a:solidFill>
                  <a:prstClr val="black"/>
                </a:solidFill>
                <a:latin typeface="Calibri"/>
                <a:ea typeface="Calibri"/>
                <a:cs typeface="Times New Roman"/>
              </a:rPr>
              <a:t> </a:t>
            </a:r>
            <a:endParaRPr lang="cs-CZ" i="1" dirty="0">
              <a:solidFill>
                <a:prstClr val="black"/>
              </a:solidFill>
              <a:latin typeface="Calibri"/>
              <a:ea typeface="Calibri"/>
              <a:cs typeface="Times New Roman"/>
            </a:endParaRPr>
          </a:p>
        </p:txBody>
      </p:sp>
    </p:spTree>
    <p:extLst>
      <p:ext uri="{BB962C8B-B14F-4D97-AF65-F5344CB8AC3E}">
        <p14:creationId xmlns:p14="http://schemas.microsoft.com/office/powerpoint/2010/main" val="4015907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15616" y="980728"/>
            <a:ext cx="6984776" cy="5325560"/>
          </a:xfrm>
          <a:prstGeom prst="rect">
            <a:avLst/>
          </a:prstGeom>
        </p:spPr>
        <p:txBody>
          <a:bodyPr wrap="square">
            <a:spAutoFit/>
          </a:bodyPr>
          <a:lstStyle/>
          <a:p>
            <a:pPr algn="ctr">
              <a:lnSpc>
                <a:spcPct val="115000"/>
              </a:lnSpc>
              <a:spcAft>
                <a:spcPts val="1000"/>
              </a:spcAft>
            </a:pPr>
            <a:r>
              <a:rPr lang="ru-RU" b="1" dirty="0" smtClean="0">
                <a:latin typeface="Calibri"/>
                <a:ea typeface="Calibri"/>
                <a:cs typeface="Times New Roman"/>
              </a:rPr>
              <a:t>Конструкции с фазовым модификатором</a:t>
            </a:r>
            <a:endParaRPr lang="cs-CZ" b="1"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dirty="0" smtClean="0">
                <a:latin typeface="Calibri"/>
                <a:ea typeface="Calibri"/>
                <a:cs typeface="Times New Roman"/>
              </a:rPr>
              <a:t>Было уже за полночь, когда они стали расходиться.</a:t>
            </a:r>
          </a:p>
          <a:p>
            <a:pPr marL="285750" indent="-285750">
              <a:lnSpc>
                <a:spcPct val="115000"/>
              </a:lnSpc>
              <a:spcAft>
                <a:spcPts val="1000"/>
              </a:spcAft>
              <a:buFont typeface="Courier New" panose="02070309020205020404" pitchFamily="49" charset="0"/>
              <a:buChar char="o"/>
            </a:pPr>
            <a:r>
              <a:rPr lang="ru-RU" dirty="0" err="1" smtClean="0">
                <a:latin typeface="Calibri"/>
                <a:ea typeface="Calibri"/>
                <a:cs typeface="Times New Roman"/>
              </a:rPr>
              <a:t>Cел</a:t>
            </a:r>
            <a:r>
              <a:rPr lang="ru-RU" dirty="0" smtClean="0">
                <a:latin typeface="Calibri"/>
                <a:ea typeface="Calibri"/>
                <a:cs typeface="Times New Roman"/>
              </a:rPr>
              <a:t> в угол и стал читать.</a:t>
            </a:r>
          </a:p>
          <a:p>
            <a:pPr marL="285750" indent="-285750">
              <a:lnSpc>
                <a:spcPct val="115000"/>
              </a:lnSpc>
              <a:spcAft>
                <a:spcPts val="1000"/>
              </a:spcAft>
              <a:buFont typeface="Courier New" panose="02070309020205020404" pitchFamily="49" charset="0"/>
              <a:buChar char="o"/>
            </a:pPr>
            <a:r>
              <a:rPr lang="ru-RU" dirty="0" smtClean="0">
                <a:latin typeface="Calibri"/>
                <a:ea typeface="Calibri"/>
                <a:cs typeface="Times New Roman"/>
              </a:rPr>
              <a:t>B он принялся успокаивать Боброва.</a:t>
            </a:r>
          </a:p>
          <a:p>
            <a:pPr marL="285750" indent="-285750">
              <a:lnSpc>
                <a:spcPct val="115000"/>
              </a:lnSpc>
              <a:spcAft>
                <a:spcPts val="1000"/>
              </a:spcAft>
              <a:buFont typeface="Courier New" panose="02070309020205020404" pitchFamily="49" charset="0"/>
              <a:buChar char="o"/>
            </a:pPr>
            <a:r>
              <a:rPr lang="ru-RU" dirty="0" smtClean="0">
                <a:latin typeface="Calibri"/>
                <a:ea typeface="Calibri"/>
                <a:cs typeface="Times New Roman"/>
              </a:rPr>
              <a:t>Он залпом выпил стакан чаю и продолжал рассказывать.</a:t>
            </a:r>
          </a:p>
          <a:p>
            <a:pPr marL="285750" indent="-285750">
              <a:lnSpc>
                <a:spcPct val="115000"/>
              </a:lnSpc>
              <a:spcAft>
                <a:spcPts val="1000"/>
              </a:spcAft>
              <a:buFont typeface="Courier New" panose="02070309020205020404" pitchFamily="49" charset="0"/>
              <a:buChar char="o"/>
            </a:pPr>
            <a:r>
              <a:rPr lang="ru-RU" dirty="0" smtClean="0">
                <a:latin typeface="Calibri"/>
                <a:ea typeface="Calibri"/>
                <a:cs typeface="Times New Roman"/>
              </a:rPr>
              <a:t>Вы бы перестали балакать, господин!</a:t>
            </a:r>
          </a:p>
          <a:p>
            <a:pPr marL="285750" indent="-285750">
              <a:lnSpc>
                <a:spcPct val="115000"/>
              </a:lnSpc>
              <a:spcAft>
                <a:spcPts val="1000"/>
              </a:spcAft>
              <a:buFont typeface="Courier New" panose="02070309020205020404" pitchFamily="49" charset="0"/>
              <a:buChar char="o"/>
            </a:pPr>
            <a:r>
              <a:rPr lang="cs-CZ" dirty="0" smtClean="0">
                <a:latin typeface="Calibri"/>
                <a:ea typeface="Calibri"/>
                <a:cs typeface="Times New Roman"/>
              </a:rPr>
              <a:t>Dobrý </a:t>
            </a:r>
            <a:r>
              <a:rPr lang="cs-CZ" dirty="0">
                <a:latin typeface="Calibri"/>
                <a:ea typeface="Calibri"/>
                <a:cs typeface="Times New Roman"/>
              </a:rPr>
              <a:t>lékař začne s léčbou u zdravého člověka.</a:t>
            </a:r>
          </a:p>
          <a:p>
            <a:pPr marL="285750" indent="-285750">
              <a:lnSpc>
                <a:spcPct val="115000"/>
              </a:lnSpc>
              <a:spcAft>
                <a:spcPts val="1000"/>
              </a:spcAft>
              <a:buFont typeface="Courier New" panose="02070309020205020404" pitchFamily="49" charset="0"/>
              <a:buChar char="o"/>
            </a:pPr>
            <a:r>
              <a:rPr lang="cs-CZ" dirty="0">
                <a:latin typeface="Calibri"/>
                <a:ea typeface="Calibri"/>
                <a:cs typeface="Times New Roman"/>
              </a:rPr>
              <a:t>V tom koukám, že hrabě přibrzďuje.</a:t>
            </a:r>
          </a:p>
          <a:p>
            <a:pPr marL="285750" indent="-285750">
              <a:lnSpc>
                <a:spcPct val="115000"/>
              </a:lnSpc>
              <a:spcAft>
                <a:spcPts val="1000"/>
              </a:spcAft>
              <a:buFont typeface="Courier New" panose="02070309020205020404" pitchFamily="49" charset="0"/>
              <a:buChar char="o"/>
            </a:pPr>
            <a:r>
              <a:rPr lang="cs-CZ" dirty="0">
                <a:latin typeface="Calibri"/>
                <a:ea typeface="Calibri"/>
                <a:cs typeface="Times New Roman"/>
              </a:rPr>
              <a:t>To se asi Pavel dal znovu do čtení.</a:t>
            </a:r>
          </a:p>
          <a:p>
            <a:pPr marL="285750" indent="-285750">
              <a:lnSpc>
                <a:spcPct val="115000"/>
              </a:lnSpc>
              <a:spcAft>
                <a:spcPts val="1000"/>
              </a:spcAft>
              <a:buFont typeface="Courier New" panose="02070309020205020404" pitchFamily="49" charset="0"/>
              <a:buChar char="o"/>
            </a:pPr>
            <a:r>
              <a:rPr lang="cs-CZ" dirty="0">
                <a:latin typeface="Calibri"/>
                <a:ea typeface="Calibri"/>
                <a:cs typeface="Times New Roman"/>
              </a:rPr>
              <a:t>Přesto však mumlal dál skrz šátek.</a:t>
            </a:r>
          </a:p>
          <a:p>
            <a:pPr marL="285750" indent="-285750">
              <a:lnSpc>
                <a:spcPct val="115000"/>
              </a:lnSpc>
              <a:spcAft>
                <a:spcPts val="1000"/>
              </a:spcAft>
              <a:buFont typeface="Courier New" panose="02070309020205020404" pitchFamily="49" charset="0"/>
              <a:buChar char="o"/>
            </a:pPr>
            <a:r>
              <a:rPr lang="cs-CZ" dirty="0">
                <a:latin typeface="Calibri"/>
                <a:ea typeface="Calibri"/>
                <a:cs typeface="Times New Roman"/>
              </a:rPr>
              <a:t>Právě nechal hry, všichni zůstávají nehybně sedět.</a:t>
            </a:r>
          </a:p>
          <a:p>
            <a:pPr marL="285750" indent="-285750">
              <a:lnSpc>
                <a:spcPct val="115000"/>
              </a:lnSpc>
              <a:spcAft>
                <a:spcPts val="1000"/>
              </a:spcAft>
              <a:buFont typeface="Courier New" panose="02070309020205020404" pitchFamily="49" charset="0"/>
              <a:buChar char="o"/>
            </a:pPr>
            <a:r>
              <a:rPr lang="cs-CZ" dirty="0">
                <a:latin typeface="Calibri"/>
                <a:ea typeface="Calibri"/>
                <a:cs typeface="Times New Roman"/>
              </a:rPr>
              <a:t>Bylo již po obědě a když dopili čaj, bylo skoro poledne.</a:t>
            </a:r>
            <a:endParaRPr lang="cs-CZ" dirty="0">
              <a:effectLst/>
              <a:latin typeface="Calibri"/>
              <a:ea typeface="Calibri"/>
              <a:cs typeface="Times New Roman"/>
            </a:endParaRPr>
          </a:p>
        </p:txBody>
      </p:sp>
    </p:spTree>
    <p:extLst>
      <p:ext uri="{BB962C8B-B14F-4D97-AF65-F5344CB8AC3E}">
        <p14:creationId xmlns:p14="http://schemas.microsoft.com/office/powerpoint/2010/main" val="128687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008093" y="1052736"/>
            <a:ext cx="7128792" cy="5248103"/>
          </a:xfrm>
          <a:prstGeom prst="rect">
            <a:avLst/>
          </a:prstGeom>
        </p:spPr>
        <p:txBody>
          <a:bodyPr wrap="square">
            <a:spAutoFit/>
          </a:bodyPr>
          <a:lstStyle/>
          <a:p>
            <a:pPr lvl="0" algn="ctr">
              <a:lnSpc>
                <a:spcPct val="115000"/>
              </a:lnSpc>
              <a:spcAft>
                <a:spcPts val="1000"/>
              </a:spcAft>
            </a:pPr>
            <a:r>
              <a:rPr lang="ru-RU" b="1" dirty="0">
                <a:solidFill>
                  <a:prstClr val="black"/>
                </a:solidFill>
                <a:latin typeface="Calibri"/>
                <a:ea typeface="Calibri"/>
                <a:cs typeface="Times New Roman"/>
              </a:rPr>
              <a:t>Конструкции с </a:t>
            </a:r>
            <a:r>
              <a:rPr lang="ru-RU" b="1" dirty="0" smtClean="0">
                <a:solidFill>
                  <a:prstClr val="black"/>
                </a:solidFill>
                <a:latin typeface="Calibri"/>
                <a:ea typeface="Calibri"/>
                <a:cs typeface="Times New Roman"/>
              </a:rPr>
              <a:t>модальным </a:t>
            </a:r>
            <a:r>
              <a:rPr lang="ru-RU" b="1" dirty="0">
                <a:solidFill>
                  <a:prstClr val="black"/>
                </a:solidFill>
                <a:latin typeface="Calibri"/>
                <a:ea typeface="Calibri"/>
                <a:cs typeface="Times New Roman"/>
              </a:rPr>
              <a:t>модификатором</a:t>
            </a:r>
            <a:endParaRPr lang="cs-CZ" b="1" dirty="0">
              <a:solidFill>
                <a:prstClr val="black"/>
              </a:solidFill>
              <a:latin typeface="Calibri"/>
              <a:ea typeface="Calibri"/>
              <a:cs typeface="Times New Roman"/>
            </a:endParaRPr>
          </a:p>
          <a:p>
            <a:pPr marL="285750" indent="-285750">
              <a:buFont typeface="Courier New" panose="02070309020205020404" pitchFamily="49" charset="0"/>
              <a:buChar char="o"/>
            </a:pPr>
            <a:r>
              <a:rPr lang="ru-RU" dirty="0" smtClean="0"/>
              <a:t>Желаю </a:t>
            </a:r>
            <a:r>
              <a:rPr lang="ru-RU" dirty="0"/>
              <a:t>тебе отдохнуть там.</a:t>
            </a:r>
          </a:p>
          <a:p>
            <a:pPr marL="285750" indent="-285750">
              <a:buFont typeface="Courier New" panose="02070309020205020404" pitchFamily="49" charset="0"/>
              <a:buChar char="o"/>
            </a:pPr>
            <a:r>
              <a:rPr lang="ru-RU" dirty="0"/>
              <a:t>Ежели вы желаете выпотрошить его…</a:t>
            </a:r>
          </a:p>
          <a:p>
            <a:pPr marL="285750" indent="-285750">
              <a:buFont typeface="Courier New" panose="02070309020205020404" pitchFamily="49" charset="0"/>
              <a:buChar char="o"/>
            </a:pPr>
            <a:r>
              <a:rPr lang="ru-RU" dirty="0"/>
              <a:t>Простите, я мечтаю все же услышать ваше имя.</a:t>
            </a:r>
          </a:p>
          <a:p>
            <a:pPr marL="285750" indent="-285750">
              <a:buFont typeface="Courier New" panose="02070309020205020404" pitchFamily="49" charset="0"/>
              <a:buChar char="o"/>
            </a:pPr>
            <a:r>
              <a:rPr lang="ru-RU" dirty="0"/>
              <a:t>Я не смел посмотреть.</a:t>
            </a:r>
          </a:p>
          <a:p>
            <a:pPr marL="285750" indent="-285750">
              <a:buFont typeface="Courier New" panose="02070309020205020404" pitchFamily="49" charset="0"/>
              <a:buChar char="o"/>
            </a:pPr>
            <a:r>
              <a:rPr lang="ru-RU" dirty="0"/>
              <a:t>Вам пришлось бы жить за городом.</a:t>
            </a:r>
          </a:p>
          <a:p>
            <a:pPr marL="285750" indent="-285750">
              <a:buFont typeface="Courier New" panose="02070309020205020404" pitchFamily="49" charset="0"/>
              <a:buChar char="o"/>
            </a:pPr>
            <a:r>
              <a:rPr lang="ru-RU" dirty="0"/>
              <a:t>И ведь, кажется, следовало бы </a:t>
            </a:r>
            <a:r>
              <a:rPr lang="ru-RU" dirty="0" err="1"/>
              <a:t>Шипову</a:t>
            </a:r>
            <a:r>
              <a:rPr lang="ru-RU" dirty="0"/>
              <a:t> заорать.</a:t>
            </a:r>
          </a:p>
          <a:p>
            <a:pPr marL="285750" indent="-285750">
              <a:buFont typeface="Courier New" panose="02070309020205020404" pitchFamily="49" charset="0"/>
              <a:buChar char="o"/>
            </a:pPr>
            <a:r>
              <a:rPr lang="cs-CZ" dirty="0"/>
              <a:t>Co jsem jí měl na to říci?</a:t>
            </a:r>
          </a:p>
          <a:p>
            <a:pPr marL="285750" indent="-285750">
              <a:buFont typeface="Courier New" panose="02070309020205020404" pitchFamily="49" charset="0"/>
              <a:buChar char="o"/>
            </a:pPr>
            <a:r>
              <a:rPr lang="cs-CZ" dirty="0"/>
              <a:t>Ale její rozum zůstal nehybně stát před touto skutečností a nedovedl jí porozumět.</a:t>
            </a:r>
          </a:p>
          <a:p>
            <a:pPr marL="285750" indent="-285750">
              <a:buFont typeface="Courier New" panose="02070309020205020404" pitchFamily="49" charset="0"/>
              <a:buChar char="o"/>
            </a:pPr>
            <a:r>
              <a:rPr lang="cs-CZ" dirty="0"/>
              <a:t>Sedl jsem si na něj a chtěl si zapálit.</a:t>
            </a:r>
          </a:p>
          <a:p>
            <a:pPr marL="285750" indent="-285750">
              <a:buFont typeface="Courier New" panose="02070309020205020404" pitchFamily="49" charset="0"/>
              <a:buChar char="o"/>
            </a:pPr>
            <a:r>
              <a:rPr lang="cs-CZ" dirty="0"/>
              <a:t>Tenhle tě chce udat?</a:t>
            </a:r>
          </a:p>
          <a:p>
            <a:pPr marL="285750" indent="-285750">
              <a:buFont typeface="Courier New" panose="02070309020205020404" pitchFamily="49" charset="0"/>
              <a:buChar char="o"/>
            </a:pPr>
            <a:r>
              <a:rPr lang="cs-CZ" dirty="0"/>
              <a:t>Nosila skřipec a kdysi prý se dokonce chtěla dát zapsat do vyšší školy pro ženy.</a:t>
            </a:r>
          </a:p>
          <a:p>
            <a:pPr marL="285750" indent="-285750">
              <a:buFont typeface="Courier New" panose="02070309020205020404" pitchFamily="49" charset="0"/>
              <a:buChar char="o"/>
            </a:pPr>
            <a:r>
              <a:rPr lang="cs-CZ" dirty="0"/>
              <a:t>Mnozí dostanou chuť utéci.</a:t>
            </a:r>
          </a:p>
          <a:p>
            <a:pPr marL="285750" indent="-285750">
              <a:buFont typeface="Courier New" panose="02070309020205020404" pitchFamily="49" charset="0"/>
              <a:buChar char="o"/>
            </a:pPr>
            <a:r>
              <a:rPr lang="cs-CZ" dirty="0"/>
              <a:t>To bych rád věděl!</a:t>
            </a:r>
          </a:p>
          <a:p>
            <a:pPr marL="285750" indent="-285750">
              <a:buFont typeface="Courier New" panose="02070309020205020404" pitchFamily="49" charset="0"/>
              <a:buChar char="o"/>
            </a:pPr>
            <a:r>
              <a:rPr lang="cs-CZ" dirty="0"/>
              <a:t>Přijde čas, kdy bude třeba, abych se chopil jejich hole.</a:t>
            </a:r>
          </a:p>
          <a:p>
            <a:pPr marL="285750" indent="-285750">
              <a:buFont typeface="Courier New" panose="02070309020205020404" pitchFamily="49" charset="0"/>
              <a:buChar char="o"/>
            </a:pPr>
            <a:r>
              <a:rPr lang="cs-CZ" dirty="0"/>
              <a:t>To bych měl doopravdy vyškrtnout.</a:t>
            </a:r>
          </a:p>
        </p:txBody>
      </p:sp>
    </p:spTree>
    <p:extLst>
      <p:ext uri="{BB962C8B-B14F-4D97-AF65-F5344CB8AC3E}">
        <p14:creationId xmlns:p14="http://schemas.microsoft.com/office/powerpoint/2010/main" val="176419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648072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861048"/>
            <a:ext cx="597666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849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5576" y="1340768"/>
            <a:ext cx="7488832" cy="2919261"/>
          </a:xfrm>
          <a:prstGeom prst="rect">
            <a:avLst/>
          </a:prstGeom>
        </p:spPr>
        <p:txBody>
          <a:bodyPr wrap="square">
            <a:spAutoFit/>
          </a:bodyPr>
          <a:lstStyle/>
          <a:p>
            <a:pPr algn="ctr">
              <a:lnSpc>
                <a:spcPct val="115000"/>
              </a:lnSpc>
              <a:spcAft>
                <a:spcPts val="1000"/>
              </a:spcAft>
            </a:pPr>
            <a:r>
              <a:rPr lang="ru-RU" sz="2400" b="1" dirty="0">
                <a:latin typeface="Calibri"/>
                <a:ea typeface="Calibri"/>
                <a:cs typeface="Times New Roman"/>
              </a:rPr>
              <a:t>Двусоставные предложения с аналитическим </a:t>
            </a:r>
            <a:r>
              <a:rPr lang="ru-RU" sz="2400" b="1" dirty="0" smtClean="0">
                <a:latin typeface="Calibri"/>
                <a:ea typeface="Calibri"/>
                <a:cs typeface="Times New Roman"/>
              </a:rPr>
              <a:t>предикатом</a:t>
            </a:r>
            <a:endParaRPr lang="cs-CZ" dirty="0">
              <a:latin typeface="Calibri"/>
              <a:ea typeface="Calibri"/>
              <a:cs typeface="Times New Roman"/>
            </a:endParaRPr>
          </a:p>
          <a:p>
            <a:pPr>
              <a:lnSpc>
                <a:spcPct val="115000"/>
              </a:lnSpc>
              <a:spcAft>
                <a:spcPts val="1000"/>
              </a:spcAft>
            </a:pPr>
            <a:r>
              <a:rPr lang="ru-RU" b="1" dirty="0">
                <a:latin typeface="Calibri"/>
                <a:ea typeface="Calibri"/>
                <a:cs typeface="Times New Roman"/>
              </a:rPr>
              <a:t>В позиции предиката здесь имеется устойчивое глагольно-именное сочетание – </a:t>
            </a:r>
            <a:r>
              <a:rPr lang="ru-RU" b="1" dirty="0" err="1">
                <a:latin typeface="Calibri"/>
                <a:ea typeface="Calibri"/>
                <a:cs typeface="Times New Roman"/>
              </a:rPr>
              <a:t>коллокация</a:t>
            </a:r>
            <a:r>
              <a:rPr lang="ru-RU" b="1" dirty="0">
                <a:latin typeface="Calibri"/>
                <a:ea typeface="Calibri"/>
                <a:cs typeface="Times New Roman"/>
              </a:rPr>
              <a:t>.</a:t>
            </a:r>
            <a:endParaRPr lang="cs-CZ" dirty="0">
              <a:latin typeface="Calibri"/>
              <a:ea typeface="Calibri"/>
              <a:cs typeface="Times New Roman"/>
            </a:endParaRP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Самолет совершил посадку. Рабочие подвергают материал обработке. </a:t>
            </a:r>
            <a:endParaRPr lang="cs-CZ" i="1" dirty="0" smtClean="0">
              <a:latin typeface="Calibri"/>
              <a:ea typeface="Calibri"/>
              <a:cs typeface="Times New Roman"/>
            </a:endParaRPr>
          </a:p>
          <a:p>
            <a:pPr>
              <a:lnSpc>
                <a:spcPct val="115000"/>
              </a:lnSpc>
              <a:spcAft>
                <a:spcPts val="1000"/>
              </a:spcAft>
            </a:pPr>
            <a:r>
              <a:rPr lang="ru-RU" dirty="0" smtClean="0">
                <a:latin typeface="Calibri"/>
                <a:ea typeface="Calibri"/>
                <a:cs typeface="Times New Roman"/>
              </a:rPr>
              <a:t>Чаще </a:t>
            </a:r>
            <a:r>
              <a:rPr lang="ru-RU" dirty="0">
                <a:latin typeface="Calibri"/>
                <a:ea typeface="Calibri"/>
                <a:cs typeface="Times New Roman"/>
              </a:rPr>
              <a:t>всего переводятся на ЧЯ полнозначным глаголом.</a:t>
            </a:r>
            <a:endParaRPr lang="cs-CZ" dirty="0"/>
          </a:p>
        </p:txBody>
      </p:sp>
    </p:spTree>
    <p:extLst>
      <p:ext uri="{BB962C8B-B14F-4D97-AF65-F5344CB8AC3E}">
        <p14:creationId xmlns:p14="http://schemas.microsoft.com/office/powerpoint/2010/main" val="279063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83568" y="1196752"/>
            <a:ext cx="7776864" cy="4662302"/>
          </a:xfrm>
          <a:prstGeom prst="rect">
            <a:avLst/>
          </a:prstGeom>
        </p:spPr>
        <p:txBody>
          <a:bodyPr wrap="square">
            <a:spAutoFit/>
          </a:bodyPr>
          <a:lstStyle/>
          <a:p>
            <a:pPr algn="ctr">
              <a:lnSpc>
                <a:spcPct val="115000"/>
              </a:lnSpc>
              <a:spcAft>
                <a:spcPts val="1000"/>
              </a:spcAft>
            </a:pPr>
            <a:r>
              <a:rPr lang="ru-RU" sz="2400" b="1" u="sng" dirty="0" smtClean="0">
                <a:effectLst/>
                <a:latin typeface="Calibri"/>
                <a:ea typeface="Calibri"/>
                <a:cs typeface="Times New Roman"/>
              </a:rPr>
              <a:t>Классификация по коммуникативной функции</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С помощью </a:t>
            </a:r>
            <a:r>
              <a:rPr lang="ru-RU" u="sng" dirty="0" smtClean="0">
                <a:effectLst/>
                <a:latin typeface="Calibri"/>
                <a:ea typeface="Calibri"/>
                <a:cs typeface="Times New Roman"/>
              </a:rPr>
              <a:t>грамматических (напр. наклонение)</a:t>
            </a:r>
            <a:r>
              <a:rPr lang="ru-RU" dirty="0" smtClean="0">
                <a:effectLst/>
                <a:latin typeface="Calibri"/>
                <a:ea typeface="Calibri"/>
                <a:cs typeface="Times New Roman"/>
              </a:rPr>
              <a:t>, </a:t>
            </a:r>
            <a:r>
              <a:rPr lang="ru-RU" u="sng" dirty="0" smtClean="0">
                <a:effectLst/>
                <a:latin typeface="Calibri"/>
                <a:ea typeface="Calibri"/>
                <a:cs typeface="Times New Roman"/>
              </a:rPr>
              <a:t>лексических (напр. частицы)</a:t>
            </a:r>
            <a:r>
              <a:rPr lang="ru-RU" dirty="0" smtClean="0">
                <a:effectLst/>
                <a:latin typeface="Calibri"/>
                <a:ea typeface="Calibri"/>
                <a:cs typeface="Times New Roman"/>
              </a:rPr>
              <a:t> и </a:t>
            </a:r>
            <a:r>
              <a:rPr lang="ru-RU" u="sng" dirty="0" smtClean="0">
                <a:effectLst/>
                <a:latin typeface="Calibri"/>
                <a:ea typeface="Calibri"/>
                <a:cs typeface="Times New Roman"/>
              </a:rPr>
              <a:t>фонетических (напр. интонация)</a:t>
            </a:r>
            <a:r>
              <a:rPr lang="ru-RU" dirty="0" smtClean="0">
                <a:effectLst/>
                <a:latin typeface="Calibri"/>
                <a:ea typeface="Calibri"/>
                <a:cs typeface="Times New Roman"/>
              </a:rPr>
              <a:t> средств можно практически из тех же слов образовать 4 основных типа предложения.</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1. </a:t>
            </a:r>
            <a:r>
              <a:rPr lang="ru-RU" i="1" dirty="0" smtClean="0">
                <a:effectLst/>
                <a:latin typeface="Calibri"/>
                <a:ea typeface="Calibri"/>
                <a:cs typeface="Times New Roman"/>
              </a:rPr>
              <a:t>Вася прочитал книгу</a:t>
            </a:r>
            <a:r>
              <a:rPr lang="ru-RU" dirty="0" smtClean="0">
                <a:effectLst/>
                <a:latin typeface="Calibri"/>
                <a:ea typeface="Calibri"/>
                <a:cs typeface="Times New Roman"/>
              </a:rPr>
              <a:t>. </a:t>
            </a:r>
            <a:r>
              <a:rPr lang="ru-RU" b="1" dirty="0" smtClean="0">
                <a:effectLst/>
                <a:latin typeface="Calibri"/>
                <a:ea typeface="Calibri"/>
                <a:cs typeface="Times New Roman"/>
              </a:rPr>
              <a:t>Повествовательное</a:t>
            </a:r>
            <a:r>
              <a:rPr lang="ru-RU" dirty="0" smtClean="0">
                <a:effectLst/>
                <a:latin typeface="Calibri"/>
                <a:ea typeface="Calibri"/>
                <a:cs typeface="Times New Roman"/>
              </a:rPr>
              <a:t> предложение </a:t>
            </a:r>
            <a:r>
              <a:rPr lang="cs-CZ" dirty="0" smtClean="0">
                <a:effectLst/>
                <a:latin typeface="Calibri"/>
                <a:ea typeface="Calibri"/>
                <a:cs typeface="Times New Roman"/>
              </a:rPr>
              <a:t>(věta oznamovací)</a:t>
            </a:r>
            <a:r>
              <a:rPr lang="ru-RU" dirty="0" smtClean="0">
                <a:effectLst/>
                <a:latin typeface="Calibri"/>
                <a:ea typeface="Calibri"/>
                <a:cs typeface="Times New Roman"/>
              </a:rPr>
              <a:t>, выражает констатацию.</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2. </a:t>
            </a:r>
            <a:r>
              <a:rPr lang="ru-RU" i="1" dirty="0" smtClean="0">
                <a:effectLst/>
                <a:latin typeface="Calibri"/>
                <a:ea typeface="Calibri"/>
                <a:cs typeface="Times New Roman"/>
              </a:rPr>
              <a:t>Вася прочитал книгу?</a:t>
            </a:r>
            <a:r>
              <a:rPr lang="ru-RU" dirty="0" smtClean="0">
                <a:effectLst/>
                <a:latin typeface="Calibri"/>
                <a:ea typeface="Calibri"/>
                <a:cs typeface="Times New Roman"/>
              </a:rPr>
              <a:t> </a:t>
            </a:r>
            <a:r>
              <a:rPr lang="ru-RU" b="1" dirty="0" smtClean="0">
                <a:effectLst/>
                <a:latin typeface="Calibri"/>
                <a:ea typeface="Calibri"/>
                <a:cs typeface="Times New Roman"/>
              </a:rPr>
              <a:t>Вопросительное</a:t>
            </a:r>
            <a:r>
              <a:rPr lang="ru-RU" dirty="0" smtClean="0">
                <a:effectLst/>
                <a:latin typeface="Calibri"/>
                <a:ea typeface="Calibri"/>
                <a:cs typeface="Times New Roman"/>
              </a:rPr>
              <a:t> предложение </a:t>
            </a:r>
            <a:r>
              <a:rPr lang="cs-CZ" dirty="0" smtClean="0">
                <a:effectLst/>
                <a:latin typeface="Calibri"/>
                <a:ea typeface="Calibri"/>
                <a:cs typeface="Times New Roman"/>
              </a:rPr>
              <a:t>(věta tázací)</a:t>
            </a:r>
            <a:r>
              <a:rPr lang="ru-RU" dirty="0" smtClean="0">
                <a:effectLst/>
                <a:latin typeface="Calibri"/>
                <a:ea typeface="Calibri"/>
                <a:cs typeface="Times New Roman"/>
              </a:rPr>
              <a:t>, выражает вопрос.</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3. </a:t>
            </a:r>
            <a:r>
              <a:rPr lang="ru-RU" i="1" dirty="0" smtClean="0">
                <a:effectLst/>
                <a:latin typeface="Calibri"/>
                <a:ea typeface="Calibri"/>
                <a:cs typeface="Times New Roman"/>
              </a:rPr>
              <a:t>Вася, прочитай книгу!</a:t>
            </a:r>
            <a:r>
              <a:rPr lang="ru-RU" dirty="0" smtClean="0">
                <a:effectLst/>
                <a:latin typeface="Calibri"/>
                <a:ea typeface="Calibri"/>
                <a:cs typeface="Times New Roman"/>
              </a:rPr>
              <a:t> </a:t>
            </a:r>
            <a:r>
              <a:rPr lang="ru-RU" b="1" dirty="0" smtClean="0">
                <a:effectLst/>
                <a:latin typeface="Calibri"/>
                <a:ea typeface="Calibri"/>
                <a:cs typeface="Times New Roman"/>
              </a:rPr>
              <a:t>Побудительное</a:t>
            </a:r>
            <a:r>
              <a:rPr lang="cs-CZ" b="1" dirty="0" smtClean="0">
                <a:effectLst/>
                <a:latin typeface="Calibri"/>
                <a:ea typeface="Calibri"/>
                <a:cs typeface="Times New Roman"/>
              </a:rPr>
              <a:t> </a:t>
            </a:r>
            <a:r>
              <a:rPr lang="ru-RU" dirty="0" smtClean="0">
                <a:effectLst/>
                <a:latin typeface="Calibri"/>
                <a:ea typeface="Calibri"/>
                <a:cs typeface="Times New Roman"/>
              </a:rPr>
              <a:t>предложение </a:t>
            </a:r>
            <a:r>
              <a:rPr lang="cs-CZ" dirty="0" smtClean="0">
                <a:effectLst/>
                <a:latin typeface="Calibri"/>
                <a:ea typeface="Calibri"/>
                <a:cs typeface="Times New Roman"/>
              </a:rPr>
              <a:t>(věta rozkazovací)</a:t>
            </a:r>
            <a:r>
              <a:rPr lang="ru-RU" dirty="0" smtClean="0">
                <a:effectLst/>
                <a:latin typeface="Calibri"/>
                <a:ea typeface="Calibri"/>
                <a:cs typeface="Times New Roman"/>
              </a:rPr>
              <a:t>, выражает побуждение.</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4. </a:t>
            </a:r>
            <a:r>
              <a:rPr lang="ru-RU" i="1" dirty="0" smtClean="0">
                <a:effectLst/>
                <a:latin typeface="Calibri"/>
                <a:ea typeface="Calibri"/>
                <a:cs typeface="Times New Roman"/>
              </a:rPr>
              <a:t>Прочитал бы Вася книгу!</a:t>
            </a:r>
            <a:r>
              <a:rPr lang="ru-RU" dirty="0" smtClean="0">
                <a:effectLst/>
                <a:latin typeface="Calibri"/>
                <a:ea typeface="Calibri"/>
                <a:cs typeface="Times New Roman"/>
              </a:rPr>
              <a:t> </a:t>
            </a:r>
            <a:r>
              <a:rPr lang="ru-RU" b="1" dirty="0" smtClean="0">
                <a:effectLst/>
                <a:latin typeface="Calibri"/>
                <a:ea typeface="Calibri"/>
                <a:cs typeface="Times New Roman"/>
              </a:rPr>
              <a:t>Оптативное</a:t>
            </a:r>
            <a:r>
              <a:rPr lang="ru-RU" dirty="0" smtClean="0">
                <a:effectLst/>
                <a:latin typeface="Calibri"/>
                <a:ea typeface="Calibri"/>
                <a:cs typeface="Times New Roman"/>
              </a:rPr>
              <a:t> предложение</a:t>
            </a:r>
            <a:r>
              <a:rPr lang="cs-CZ" dirty="0" smtClean="0">
                <a:effectLst/>
                <a:latin typeface="Calibri"/>
                <a:ea typeface="Calibri"/>
                <a:cs typeface="Times New Roman"/>
              </a:rPr>
              <a:t> (věta přací)</a:t>
            </a:r>
            <a:r>
              <a:rPr lang="ru-RU" dirty="0" smtClean="0">
                <a:effectLst/>
                <a:latin typeface="Calibri"/>
                <a:ea typeface="Calibri"/>
                <a:cs typeface="Times New Roman"/>
              </a:rPr>
              <a:t>, выражает желание.</a:t>
            </a:r>
          </a:p>
        </p:txBody>
      </p:sp>
    </p:spTree>
    <p:extLst>
      <p:ext uri="{BB962C8B-B14F-4D97-AF65-F5344CB8AC3E}">
        <p14:creationId xmlns:p14="http://schemas.microsoft.com/office/powerpoint/2010/main" val="303558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1052736"/>
            <a:ext cx="7704856" cy="4836196"/>
          </a:xfrm>
          <a:prstGeom prst="rect">
            <a:avLst/>
          </a:prstGeom>
        </p:spPr>
        <p:txBody>
          <a:bodyPr wrap="square">
            <a:spAutoFit/>
          </a:bodyPr>
          <a:lstStyle/>
          <a:p>
            <a:pPr lvl="0">
              <a:lnSpc>
                <a:spcPct val="115000"/>
              </a:lnSpc>
              <a:spcAft>
                <a:spcPts val="1000"/>
              </a:spcAft>
            </a:pPr>
            <a:r>
              <a:rPr lang="ru-RU" dirty="0">
                <a:solidFill>
                  <a:prstClr val="black"/>
                </a:solidFill>
                <a:latin typeface="Calibri"/>
                <a:ea typeface="Calibri"/>
                <a:cs typeface="Times New Roman"/>
              </a:rPr>
              <a:t>Речь идет о </a:t>
            </a:r>
            <a:r>
              <a:rPr lang="ru-RU" u="sng" dirty="0">
                <a:solidFill>
                  <a:prstClr val="black"/>
                </a:solidFill>
                <a:latin typeface="Calibri"/>
                <a:ea typeface="Calibri"/>
                <a:cs typeface="Times New Roman"/>
              </a:rPr>
              <a:t>схематическом членении</a:t>
            </a:r>
            <a:r>
              <a:rPr lang="ru-RU" dirty="0">
                <a:solidFill>
                  <a:prstClr val="black"/>
                </a:solidFill>
                <a:latin typeface="Calibri"/>
                <a:ea typeface="Calibri"/>
                <a:cs typeface="Times New Roman"/>
              </a:rPr>
              <a:t>, реальное разнообразие коммуникативных функций намного шире. Например к повествовательным относятся такие предложения как:</a:t>
            </a:r>
          </a:p>
          <a:p>
            <a:pPr marL="285750" lvl="0" indent="-285750">
              <a:lnSpc>
                <a:spcPct val="115000"/>
              </a:lnSpc>
              <a:spcAft>
                <a:spcPts val="1000"/>
              </a:spcAft>
              <a:buFont typeface="Courier New" panose="02070309020205020404" pitchFamily="49" charset="0"/>
              <a:buChar char="o"/>
            </a:pPr>
            <a:r>
              <a:rPr lang="ru-RU" i="1" dirty="0">
                <a:solidFill>
                  <a:prstClr val="black"/>
                </a:solidFill>
                <a:latin typeface="Calibri"/>
                <a:ea typeface="Calibri"/>
                <a:cs typeface="Times New Roman"/>
              </a:rPr>
              <a:t>В предвыборных опросах </a:t>
            </a:r>
            <a:r>
              <a:rPr lang="ru-RU" i="1" dirty="0" smtClean="0">
                <a:solidFill>
                  <a:prstClr val="black"/>
                </a:solidFill>
                <a:latin typeface="Calibri"/>
                <a:ea typeface="Calibri"/>
                <a:cs typeface="Times New Roman"/>
              </a:rPr>
              <a:t>лидируют </a:t>
            </a:r>
            <a:r>
              <a:rPr lang="ru-RU" i="1" dirty="0">
                <a:solidFill>
                  <a:prstClr val="black"/>
                </a:solidFill>
                <a:latin typeface="Calibri"/>
                <a:ea typeface="Calibri"/>
                <a:cs typeface="Times New Roman"/>
              </a:rPr>
              <a:t>правые партии.</a:t>
            </a:r>
            <a:r>
              <a:rPr lang="ru-RU" dirty="0">
                <a:solidFill>
                  <a:prstClr val="black"/>
                </a:solidFill>
                <a:latin typeface="Calibri"/>
                <a:ea typeface="Calibri"/>
                <a:cs typeface="Times New Roman"/>
              </a:rPr>
              <a:t> (информация) </a:t>
            </a:r>
            <a:r>
              <a:rPr lang="ru-RU" i="1" dirty="0">
                <a:solidFill>
                  <a:prstClr val="black"/>
                </a:solidFill>
                <a:latin typeface="Calibri"/>
                <a:ea typeface="Calibri"/>
                <a:cs typeface="Times New Roman"/>
              </a:rPr>
              <a:t>Приближается торнадо.</a:t>
            </a:r>
            <a:r>
              <a:rPr lang="ru-RU" dirty="0">
                <a:solidFill>
                  <a:prstClr val="black"/>
                </a:solidFill>
                <a:latin typeface="Calibri"/>
                <a:ea typeface="Calibri"/>
                <a:cs typeface="Times New Roman"/>
              </a:rPr>
              <a:t> (предостережение) </a:t>
            </a:r>
            <a:r>
              <a:rPr lang="ru-RU" i="1" dirty="0">
                <a:solidFill>
                  <a:prstClr val="black"/>
                </a:solidFill>
                <a:latin typeface="Calibri"/>
                <a:ea typeface="Calibri"/>
                <a:cs typeface="Times New Roman"/>
              </a:rPr>
              <a:t>Нам нужна ваша помощь</a:t>
            </a:r>
            <a:r>
              <a:rPr lang="ru-RU" dirty="0">
                <a:solidFill>
                  <a:prstClr val="black"/>
                </a:solidFill>
                <a:latin typeface="Calibri"/>
                <a:ea typeface="Calibri"/>
                <a:cs typeface="Times New Roman"/>
              </a:rPr>
              <a:t>. (побуждение) </a:t>
            </a:r>
            <a:r>
              <a:rPr lang="ru-RU" i="1" dirty="0">
                <a:solidFill>
                  <a:prstClr val="black"/>
                </a:solidFill>
                <a:latin typeface="Calibri"/>
                <a:ea typeface="Calibri"/>
                <a:cs typeface="Times New Roman"/>
              </a:rPr>
              <a:t>Здесь нельзя курить и бросать окурки</a:t>
            </a:r>
            <a:r>
              <a:rPr lang="ru-RU" dirty="0">
                <a:solidFill>
                  <a:prstClr val="black"/>
                </a:solidFill>
                <a:latin typeface="Calibri"/>
                <a:ea typeface="Calibri"/>
                <a:cs typeface="Times New Roman"/>
              </a:rPr>
              <a:t>. (запрет) </a:t>
            </a:r>
            <a:r>
              <a:rPr lang="ru-RU" i="1" dirty="0">
                <a:solidFill>
                  <a:prstClr val="black"/>
                </a:solidFill>
                <a:latin typeface="Calibri"/>
                <a:ea typeface="Calibri"/>
                <a:cs typeface="Times New Roman"/>
              </a:rPr>
              <a:t>Он мог мне заранее сообщить</a:t>
            </a:r>
            <a:r>
              <a:rPr lang="ru-RU" dirty="0">
                <a:solidFill>
                  <a:prstClr val="black"/>
                </a:solidFill>
                <a:latin typeface="Calibri"/>
                <a:ea typeface="Calibri"/>
                <a:cs typeface="Times New Roman"/>
              </a:rPr>
              <a:t>. (упрек) </a:t>
            </a:r>
            <a:r>
              <a:rPr lang="ru-RU" i="1" dirty="0">
                <a:solidFill>
                  <a:prstClr val="black"/>
                </a:solidFill>
                <a:latin typeface="Calibri"/>
                <a:ea typeface="Calibri"/>
                <a:cs typeface="Times New Roman"/>
              </a:rPr>
              <a:t>Вон тот тариф выгоднее.</a:t>
            </a:r>
            <a:r>
              <a:rPr lang="ru-RU" dirty="0">
                <a:solidFill>
                  <a:prstClr val="black"/>
                </a:solidFill>
                <a:latin typeface="Calibri"/>
                <a:ea typeface="Calibri"/>
                <a:cs typeface="Times New Roman"/>
              </a:rPr>
              <a:t> (совет) </a:t>
            </a:r>
            <a:r>
              <a:rPr lang="ru-RU" i="1" dirty="0">
                <a:solidFill>
                  <a:prstClr val="black"/>
                </a:solidFill>
                <a:latin typeface="Calibri"/>
                <a:ea typeface="Calibri"/>
                <a:cs typeface="Times New Roman"/>
              </a:rPr>
              <a:t>Снег пошел</a:t>
            </a:r>
            <a:r>
              <a:rPr lang="ru-RU" dirty="0">
                <a:solidFill>
                  <a:prstClr val="black"/>
                </a:solidFill>
                <a:latin typeface="Calibri"/>
                <a:ea typeface="Calibri"/>
                <a:cs typeface="Times New Roman"/>
              </a:rPr>
              <a:t>. (удивление)</a:t>
            </a:r>
            <a:endParaRPr lang="cs-CZ" dirty="0">
              <a:solidFill>
                <a:prstClr val="black"/>
              </a:solidFill>
              <a:latin typeface="Calibri"/>
              <a:ea typeface="Calibri"/>
              <a:cs typeface="Times New Roman"/>
            </a:endParaRPr>
          </a:p>
          <a:p>
            <a:endParaRPr lang="cs-CZ" dirty="0" smtClean="0"/>
          </a:p>
          <a:p>
            <a:pPr marL="285750" indent="-285750">
              <a:buFont typeface="Courier New" panose="02070309020205020404" pitchFamily="49" charset="0"/>
              <a:buChar char="o"/>
            </a:pPr>
            <a:r>
              <a:rPr lang="cs-CZ" dirty="0" smtClean="0">
                <a:latin typeface="+mj-lt"/>
              </a:rPr>
              <a:t>Že bychom se do toho spolu pustili? Neočekáváte snad, že vám pozemek odprodáme za tak směšnou cenu. Kdyby tak včera vyhráli. Cesta se v zimě neudržuje. Zavřel byste prosím za mnou dveře? Večer bude určitě mrznout. Opovaž se to rozbít! Ať do mě hrom uhodí! Můžeš mi prosím pomoct? Cibulku najemno nakrájíme.</a:t>
            </a:r>
          </a:p>
          <a:p>
            <a:endParaRPr lang="cs-CZ" dirty="0"/>
          </a:p>
        </p:txBody>
      </p:sp>
    </p:spTree>
    <p:extLst>
      <p:ext uri="{BB962C8B-B14F-4D97-AF65-F5344CB8AC3E}">
        <p14:creationId xmlns:p14="http://schemas.microsoft.com/office/powerpoint/2010/main" val="73522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96384" y="764704"/>
            <a:ext cx="7704856" cy="5617948"/>
          </a:xfrm>
          <a:prstGeom prst="rect">
            <a:avLst/>
          </a:prstGeom>
        </p:spPr>
        <p:txBody>
          <a:bodyPr wrap="square">
            <a:spAutoFit/>
          </a:bodyPr>
          <a:lstStyle/>
          <a:p>
            <a:pPr>
              <a:lnSpc>
                <a:spcPct val="115000"/>
              </a:lnSpc>
              <a:spcAft>
                <a:spcPts val="1000"/>
              </a:spcAft>
            </a:pPr>
            <a:r>
              <a:rPr lang="ru-RU" sz="2400" b="1" u="sng" dirty="0" smtClean="0">
                <a:effectLst/>
                <a:latin typeface="Calibri"/>
                <a:ea typeface="Calibri"/>
                <a:cs typeface="Times New Roman"/>
              </a:rPr>
              <a:t>Классификация по внутренней структуре предложения</a:t>
            </a:r>
            <a:endParaRPr lang="cs-CZ" sz="2400" b="1" u="sng" dirty="0" smtClean="0">
              <a:effectLst/>
              <a:latin typeface="Calibri"/>
              <a:ea typeface="Calibri"/>
              <a:cs typeface="Times New Roman"/>
            </a:endParaRPr>
          </a:p>
          <a:p>
            <a:pPr marL="285750" indent="-285750">
              <a:lnSpc>
                <a:spcPct val="115000"/>
              </a:lnSpc>
              <a:spcAft>
                <a:spcPts val="1000"/>
              </a:spcAft>
              <a:buFont typeface="Wingdings" panose="05000000000000000000" pitchFamily="2" charset="2"/>
              <a:buChar char="§"/>
            </a:pPr>
            <a:r>
              <a:rPr lang="ru-RU" b="1" dirty="0" smtClean="0">
                <a:effectLst/>
                <a:latin typeface="Calibri"/>
                <a:ea typeface="Calibri"/>
                <a:cs typeface="Times New Roman"/>
              </a:rPr>
              <a:t>Структура предложения это </a:t>
            </a:r>
            <a:r>
              <a:rPr lang="ru-RU" b="1" u="sng" dirty="0" smtClean="0">
                <a:effectLst/>
                <a:latin typeface="Calibri"/>
                <a:ea typeface="Calibri"/>
                <a:cs typeface="Times New Roman"/>
              </a:rPr>
              <a:t>схема</a:t>
            </a:r>
            <a:r>
              <a:rPr lang="ru-RU" b="1" dirty="0" smtClean="0">
                <a:effectLst/>
                <a:latin typeface="Calibri"/>
                <a:ea typeface="Calibri"/>
                <a:cs typeface="Times New Roman"/>
              </a:rPr>
              <a:t> его формально-синтаксической структуры. </a:t>
            </a:r>
          </a:p>
          <a:p>
            <a:pPr marL="285750" indent="-285750">
              <a:lnSpc>
                <a:spcPct val="115000"/>
              </a:lnSpc>
              <a:spcAft>
                <a:spcPts val="1000"/>
              </a:spcAft>
              <a:buFont typeface="Wingdings" panose="05000000000000000000" pitchFamily="2" charset="2"/>
              <a:buChar char="§"/>
            </a:pPr>
            <a:r>
              <a:rPr lang="ru-RU" b="1" u="sng" dirty="0" smtClean="0">
                <a:effectLst/>
                <a:latin typeface="Calibri"/>
                <a:ea typeface="Calibri"/>
                <a:cs typeface="Times New Roman"/>
              </a:rPr>
              <a:t>Центром структурного типа предложения является предикат</a:t>
            </a:r>
            <a:r>
              <a:rPr lang="ru-RU" b="1" dirty="0" smtClean="0">
                <a:effectLst/>
                <a:latin typeface="Calibri"/>
                <a:ea typeface="Calibri"/>
                <a:cs typeface="Times New Roman"/>
              </a:rPr>
              <a:t>. </a:t>
            </a:r>
          </a:p>
          <a:p>
            <a:pPr marL="285750" indent="-285750">
              <a:lnSpc>
                <a:spcPct val="115000"/>
              </a:lnSpc>
              <a:spcAft>
                <a:spcPts val="1000"/>
              </a:spcAft>
              <a:buFont typeface="Wingdings" panose="05000000000000000000" pitchFamily="2" charset="2"/>
              <a:buChar char="§"/>
            </a:pPr>
            <a:r>
              <a:rPr lang="ru-RU" b="1" dirty="0" smtClean="0">
                <a:effectLst/>
                <a:latin typeface="Calibri"/>
                <a:ea typeface="Calibri"/>
                <a:cs typeface="Times New Roman"/>
              </a:rPr>
              <a:t>Для отнесения предложения к определенному структурному типу важны лишь конститутивные члены предложения – </a:t>
            </a:r>
            <a:r>
              <a:rPr lang="ru-RU" b="1" dirty="0" err="1" smtClean="0">
                <a:effectLst/>
                <a:latin typeface="Calibri"/>
                <a:ea typeface="Calibri"/>
                <a:cs typeface="Times New Roman"/>
              </a:rPr>
              <a:t>конституэнты</a:t>
            </a:r>
            <a:r>
              <a:rPr lang="ru-RU" b="1" dirty="0" smtClean="0">
                <a:effectLst/>
                <a:latin typeface="Calibri"/>
                <a:ea typeface="Calibri"/>
                <a:cs typeface="Times New Roman"/>
              </a:rPr>
              <a:t>, т.е. </a:t>
            </a:r>
            <a:r>
              <a:rPr lang="ru-RU" b="1" u="sng" dirty="0" smtClean="0">
                <a:effectLst/>
                <a:latin typeface="Calibri"/>
                <a:ea typeface="Calibri"/>
                <a:cs typeface="Times New Roman"/>
              </a:rPr>
              <a:t>структурный тип предложений определяется набором и соотношением </a:t>
            </a:r>
            <a:r>
              <a:rPr lang="ru-RU" b="1" u="sng" dirty="0" err="1" smtClean="0">
                <a:effectLst/>
                <a:latin typeface="Calibri"/>
                <a:ea typeface="Calibri"/>
                <a:cs typeface="Times New Roman"/>
              </a:rPr>
              <a:t>конституэнтов</a:t>
            </a:r>
            <a:r>
              <a:rPr lang="ru-RU" b="1" dirty="0" smtClean="0">
                <a:effectLst/>
                <a:latin typeface="Calibri"/>
                <a:ea typeface="Calibri"/>
                <a:cs typeface="Times New Roman"/>
              </a:rPr>
              <a:t>.</a:t>
            </a:r>
            <a:endParaRPr lang="cs-CZ" b="1" dirty="0" smtClean="0">
              <a:effectLst/>
              <a:latin typeface="Calibri"/>
              <a:ea typeface="Calibri"/>
              <a:cs typeface="Times New Roman"/>
            </a:endParaRPr>
          </a:p>
          <a:p>
            <a:pPr>
              <a:lnSpc>
                <a:spcPct val="115000"/>
              </a:lnSpc>
              <a:spcAft>
                <a:spcPts val="1000"/>
              </a:spcAft>
            </a:pPr>
            <a:endParaRPr lang="cs-CZ" dirty="0" smtClean="0">
              <a:effectLst/>
              <a:latin typeface="Calibri"/>
              <a:ea typeface="Calibri"/>
              <a:cs typeface="Times New Roman"/>
            </a:endParaRPr>
          </a:p>
          <a:p>
            <a:pPr marL="342900" lvl="0" indent="-342900">
              <a:lnSpc>
                <a:spcPct val="115000"/>
              </a:lnSpc>
              <a:spcAft>
                <a:spcPts val="0"/>
              </a:spcAft>
              <a:buFont typeface="Symbol"/>
              <a:buChar char=""/>
            </a:pPr>
            <a:r>
              <a:rPr lang="ru-RU" b="1" dirty="0" smtClean="0">
                <a:effectLst/>
                <a:latin typeface="Calibri"/>
                <a:ea typeface="Calibri"/>
                <a:cs typeface="Times New Roman"/>
              </a:rPr>
              <a:t>Во многих предложениях предикат с левой стороны восполняется подлежащим. Таким образом, все предложения делятся на 2 большие группы:</a:t>
            </a:r>
            <a:endParaRPr lang="cs-CZ" dirty="0" smtClean="0">
              <a:effectLst/>
              <a:latin typeface="Calibri"/>
              <a:ea typeface="Calibri"/>
              <a:cs typeface="Times New Roman"/>
            </a:endParaRPr>
          </a:p>
          <a:p>
            <a:pPr marL="342900" lvl="0" indent="-342900">
              <a:lnSpc>
                <a:spcPct val="115000"/>
              </a:lnSpc>
              <a:spcAft>
                <a:spcPts val="0"/>
              </a:spcAft>
              <a:buFont typeface="+mj-lt"/>
              <a:buAutoNum type="arabicPeriod"/>
            </a:pPr>
            <a:r>
              <a:rPr lang="ru-RU" u="sng" dirty="0" smtClean="0">
                <a:effectLst/>
                <a:latin typeface="Calibri"/>
                <a:ea typeface="Calibri"/>
                <a:cs typeface="Times New Roman"/>
              </a:rPr>
              <a:t>Предложения, включающие подлежащее</a:t>
            </a:r>
            <a:r>
              <a:rPr lang="cs-CZ" u="sng" dirty="0" smtClean="0">
                <a:effectLst/>
                <a:latin typeface="Calibri"/>
                <a:ea typeface="Calibri"/>
                <a:cs typeface="Times New Roman"/>
              </a:rPr>
              <a:t> – </a:t>
            </a:r>
            <a:r>
              <a:rPr lang="ru-RU" b="1" u="sng" dirty="0" smtClean="0">
                <a:effectLst/>
                <a:latin typeface="Calibri"/>
                <a:ea typeface="Calibri"/>
                <a:cs typeface="Times New Roman"/>
              </a:rPr>
              <a:t>двусоставные</a:t>
            </a:r>
            <a:r>
              <a:rPr lang="ru-RU" u="sng" dirty="0" smtClean="0">
                <a:effectLst/>
                <a:latin typeface="Calibri"/>
                <a:ea typeface="Calibri"/>
                <a:cs typeface="Times New Roman"/>
              </a:rPr>
              <a:t> предложения.</a:t>
            </a:r>
            <a:endParaRPr lang="cs-CZ" u="sng" dirty="0" smtClean="0">
              <a:effectLst/>
              <a:latin typeface="Calibri"/>
              <a:ea typeface="Calibri"/>
              <a:cs typeface="Times New Roman"/>
            </a:endParaRPr>
          </a:p>
          <a:p>
            <a:pPr marL="342900" lvl="0" indent="-342900">
              <a:lnSpc>
                <a:spcPct val="115000"/>
              </a:lnSpc>
              <a:spcAft>
                <a:spcPts val="1000"/>
              </a:spcAft>
              <a:buFont typeface="+mj-lt"/>
              <a:buAutoNum type="arabicPeriod"/>
            </a:pPr>
            <a:r>
              <a:rPr lang="ru-RU" u="sng" dirty="0" smtClean="0">
                <a:effectLst/>
                <a:latin typeface="Calibri"/>
                <a:ea typeface="Calibri"/>
                <a:cs typeface="Times New Roman"/>
              </a:rPr>
              <a:t>Предложения с отсутствующим подлежащим – </a:t>
            </a:r>
            <a:r>
              <a:rPr lang="ru-RU" b="1" u="sng" dirty="0" smtClean="0">
                <a:effectLst/>
                <a:latin typeface="Calibri"/>
                <a:ea typeface="Calibri"/>
                <a:cs typeface="Times New Roman"/>
              </a:rPr>
              <a:t>односоставные</a:t>
            </a:r>
            <a:r>
              <a:rPr lang="ru-RU" u="sng" dirty="0" smtClean="0">
                <a:effectLst/>
                <a:latin typeface="Calibri"/>
                <a:ea typeface="Calibri"/>
                <a:cs typeface="Times New Roman"/>
              </a:rPr>
              <a:t> предложения.</a:t>
            </a:r>
            <a:endParaRPr lang="cs-CZ" u="sng" dirty="0">
              <a:effectLst/>
              <a:latin typeface="Calibri"/>
              <a:ea typeface="Calibri"/>
              <a:cs typeface="Times New Roman"/>
            </a:endParaRPr>
          </a:p>
        </p:txBody>
      </p:sp>
    </p:spTree>
    <p:extLst>
      <p:ext uri="{BB962C8B-B14F-4D97-AF65-F5344CB8AC3E}">
        <p14:creationId xmlns:p14="http://schemas.microsoft.com/office/powerpoint/2010/main" val="346546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83568" y="1916832"/>
            <a:ext cx="7632848" cy="2031325"/>
          </a:xfrm>
          <a:prstGeom prst="rect">
            <a:avLst/>
          </a:prstGeom>
        </p:spPr>
        <p:txBody>
          <a:bodyPr wrap="square">
            <a:spAutoFit/>
          </a:bodyPr>
          <a:lstStyle/>
          <a:p>
            <a:r>
              <a:rPr lang="ru-RU" b="1" u="sng" dirty="0" smtClean="0">
                <a:effectLst/>
                <a:latin typeface="Calibri"/>
                <a:ea typeface="Calibri"/>
                <a:cs typeface="Times New Roman"/>
              </a:rPr>
              <a:t>Предложения, включающие подлежащее, делятся на 5 основных типов.</a:t>
            </a:r>
          </a:p>
          <a:p>
            <a:endParaRPr lang="ru-RU" dirty="0" smtClean="0"/>
          </a:p>
          <a:p>
            <a:pPr marL="285750" indent="-285750">
              <a:buFont typeface="Wingdings" panose="05000000000000000000" pitchFamily="2" charset="2"/>
              <a:buChar char="Ø"/>
            </a:pPr>
            <a:r>
              <a:rPr lang="ru-RU" dirty="0">
                <a:latin typeface="Calibri"/>
                <a:ea typeface="Calibri"/>
                <a:cs typeface="Times New Roman"/>
              </a:rPr>
              <a:t>Д</a:t>
            </a:r>
            <a:r>
              <a:rPr lang="ru-RU" dirty="0" smtClean="0">
                <a:effectLst/>
                <a:latin typeface="Calibri"/>
                <a:ea typeface="Calibri"/>
                <a:cs typeface="Times New Roman"/>
              </a:rPr>
              <a:t>вусоставные предложения </a:t>
            </a:r>
            <a:r>
              <a:rPr lang="ru-RU" b="1" dirty="0" smtClean="0">
                <a:effectLst/>
                <a:latin typeface="Calibri"/>
                <a:ea typeface="Calibri"/>
                <a:cs typeface="Times New Roman"/>
              </a:rPr>
              <a:t>с простым глагольным предикатом.</a:t>
            </a:r>
          </a:p>
          <a:p>
            <a:pPr marL="285750" indent="-285750">
              <a:buFont typeface="Wingdings" panose="05000000000000000000" pitchFamily="2" charset="2"/>
              <a:buChar char="Ø"/>
            </a:pPr>
            <a:r>
              <a:rPr lang="ru-RU" dirty="0" smtClean="0">
                <a:effectLst/>
                <a:latin typeface="Calibri"/>
                <a:ea typeface="Calibri"/>
                <a:cs typeface="Times New Roman"/>
              </a:rPr>
              <a:t>Двусоставные предложения </a:t>
            </a:r>
            <a:r>
              <a:rPr lang="ru-RU" b="1" dirty="0" smtClean="0">
                <a:effectLst/>
                <a:latin typeface="Calibri"/>
                <a:ea typeface="Calibri"/>
                <a:cs typeface="Times New Roman"/>
              </a:rPr>
              <a:t>с экзистенциальным предикатом.</a:t>
            </a:r>
          </a:p>
          <a:p>
            <a:pPr marL="285750" indent="-285750">
              <a:buFont typeface="Wingdings" panose="05000000000000000000" pitchFamily="2" charset="2"/>
              <a:buChar char="Ø"/>
            </a:pPr>
            <a:r>
              <a:rPr lang="ru-RU" dirty="0" smtClean="0">
                <a:effectLst/>
                <a:latin typeface="Calibri"/>
                <a:ea typeface="Calibri"/>
                <a:cs typeface="Times New Roman"/>
              </a:rPr>
              <a:t>Двусоставные предложения </a:t>
            </a:r>
            <a:r>
              <a:rPr lang="ru-RU" b="1" dirty="0" smtClean="0">
                <a:effectLst/>
                <a:latin typeface="Calibri"/>
                <a:ea typeface="Calibri"/>
                <a:cs typeface="Times New Roman"/>
              </a:rPr>
              <a:t>с составным именным предикатом</a:t>
            </a:r>
            <a:r>
              <a:rPr lang="ru-RU" sz="1600" b="1" dirty="0" smtClean="0">
                <a:effectLst/>
                <a:latin typeface="Calibri"/>
                <a:ea typeface="Calibri"/>
                <a:cs typeface="Times New Roman"/>
              </a:rPr>
              <a:t>.</a:t>
            </a:r>
          </a:p>
          <a:p>
            <a:pPr marL="285750" indent="-285750">
              <a:buFont typeface="Wingdings" panose="05000000000000000000" pitchFamily="2" charset="2"/>
              <a:buChar char="Ø"/>
            </a:pPr>
            <a:r>
              <a:rPr lang="ru-RU" dirty="0" smtClean="0">
                <a:effectLst/>
                <a:latin typeface="Calibri"/>
                <a:ea typeface="Calibri"/>
                <a:cs typeface="Times New Roman"/>
              </a:rPr>
              <a:t>Двусоставные предложения </a:t>
            </a:r>
            <a:r>
              <a:rPr lang="ru-RU" b="1" dirty="0" smtClean="0">
                <a:effectLst/>
                <a:latin typeface="Calibri"/>
                <a:ea typeface="Calibri"/>
                <a:cs typeface="Times New Roman"/>
              </a:rPr>
              <a:t>со сложным глагольным предикатом.</a:t>
            </a:r>
          </a:p>
          <a:p>
            <a:pPr marL="285750" indent="-285750">
              <a:buFont typeface="Wingdings" panose="05000000000000000000" pitchFamily="2" charset="2"/>
              <a:buChar char="Ø"/>
            </a:pPr>
            <a:r>
              <a:rPr lang="ru-RU" dirty="0" smtClean="0">
                <a:effectLst/>
                <a:latin typeface="Calibri"/>
                <a:ea typeface="Calibri"/>
                <a:cs typeface="Times New Roman"/>
              </a:rPr>
              <a:t>Двусоставные предложения </a:t>
            </a:r>
            <a:r>
              <a:rPr lang="ru-RU" b="1" dirty="0" smtClean="0">
                <a:effectLst/>
                <a:latin typeface="Calibri"/>
                <a:ea typeface="Calibri"/>
                <a:cs typeface="Times New Roman"/>
              </a:rPr>
              <a:t>с аналитическим предикатом.</a:t>
            </a:r>
            <a:endParaRPr lang="cs-CZ" dirty="0"/>
          </a:p>
        </p:txBody>
      </p:sp>
    </p:spTree>
    <p:extLst>
      <p:ext uri="{BB962C8B-B14F-4D97-AF65-F5344CB8AC3E}">
        <p14:creationId xmlns:p14="http://schemas.microsoft.com/office/powerpoint/2010/main" val="206223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673" y="548680"/>
            <a:ext cx="9144000" cy="5741572"/>
          </a:xfrm>
          <a:prstGeom prst="rect">
            <a:avLst/>
          </a:prstGeom>
        </p:spPr>
        <p:txBody>
          <a:bodyPr wrap="square">
            <a:spAutoFit/>
          </a:bodyPr>
          <a:lstStyle/>
          <a:p>
            <a:pPr algn="ctr">
              <a:lnSpc>
                <a:spcPct val="115000"/>
              </a:lnSpc>
              <a:spcAft>
                <a:spcPts val="1000"/>
              </a:spcAft>
            </a:pPr>
            <a:r>
              <a:rPr lang="ru-RU" sz="2000" b="1" dirty="0">
                <a:latin typeface="Calibri"/>
                <a:ea typeface="Calibri"/>
                <a:cs typeface="Times New Roman"/>
              </a:rPr>
              <a:t>Д</a:t>
            </a:r>
            <a:r>
              <a:rPr lang="ru-RU" sz="2000" b="1" dirty="0" smtClean="0">
                <a:latin typeface="Calibri"/>
                <a:ea typeface="Calibri"/>
                <a:cs typeface="Times New Roman"/>
              </a:rPr>
              <a:t>вусоставные предложения с </a:t>
            </a:r>
            <a:r>
              <a:rPr lang="ru-RU" sz="2000" b="1" dirty="0">
                <a:latin typeface="Calibri"/>
                <a:ea typeface="Calibri"/>
                <a:cs typeface="Times New Roman"/>
              </a:rPr>
              <a:t>простым глагольным </a:t>
            </a:r>
            <a:r>
              <a:rPr lang="ru-RU" sz="2000" b="1" dirty="0" smtClean="0">
                <a:latin typeface="Calibri"/>
                <a:ea typeface="Calibri"/>
                <a:cs typeface="Times New Roman"/>
              </a:rPr>
              <a:t>предикатом</a:t>
            </a:r>
            <a:endParaRPr lang="cs-CZ" dirty="0">
              <a:latin typeface="Calibri"/>
              <a:ea typeface="Calibri"/>
              <a:cs typeface="Times New Roman"/>
            </a:endParaRPr>
          </a:p>
          <a:p>
            <a:pPr>
              <a:lnSpc>
                <a:spcPct val="115000"/>
              </a:lnSpc>
              <a:spcAft>
                <a:spcPts val="1000"/>
              </a:spcAft>
            </a:pPr>
            <a:r>
              <a:rPr lang="ru-RU" dirty="0">
                <a:latin typeface="Calibri"/>
                <a:ea typeface="Calibri"/>
                <a:cs typeface="Times New Roman"/>
              </a:rPr>
              <a:t>Предикат – </a:t>
            </a:r>
            <a:r>
              <a:rPr lang="ru-RU" dirty="0" err="1">
                <a:latin typeface="Calibri"/>
                <a:ea typeface="Calibri"/>
                <a:cs typeface="Times New Roman"/>
              </a:rPr>
              <a:t>полнознаменательный</a:t>
            </a:r>
            <a:r>
              <a:rPr lang="ru-RU" dirty="0">
                <a:latin typeface="Calibri"/>
                <a:ea typeface="Calibri"/>
                <a:cs typeface="Times New Roman"/>
              </a:rPr>
              <a:t> глагол в спрягаемой форме. В зависимости от наличия, количества и оформления </a:t>
            </a:r>
            <a:r>
              <a:rPr lang="ru-RU" dirty="0" err="1">
                <a:latin typeface="Calibri"/>
                <a:ea typeface="Calibri"/>
                <a:cs typeface="Times New Roman"/>
              </a:rPr>
              <a:t>конституэнтов</a:t>
            </a:r>
            <a:r>
              <a:rPr lang="ru-RU" dirty="0">
                <a:latin typeface="Calibri"/>
                <a:ea typeface="Calibri"/>
                <a:cs typeface="Times New Roman"/>
              </a:rPr>
              <a:t> можно выделить множество частных моделей.</a:t>
            </a:r>
            <a:endParaRPr lang="cs-CZ" dirty="0">
              <a:latin typeface="Calibri"/>
              <a:ea typeface="Calibri"/>
              <a:cs typeface="Times New Roman"/>
            </a:endParaRPr>
          </a:p>
          <a:p>
            <a:pPr marL="342900" indent="-342900">
              <a:lnSpc>
                <a:spcPct val="115000"/>
              </a:lnSpc>
              <a:spcAft>
                <a:spcPts val="1000"/>
              </a:spcAft>
              <a:buAutoNum type="arabicPeriod"/>
            </a:pPr>
            <a:r>
              <a:rPr lang="ru-RU" b="1" i="1" dirty="0" smtClean="0">
                <a:latin typeface="Calibri"/>
                <a:ea typeface="Calibri"/>
                <a:cs typeface="Times New Roman"/>
              </a:rPr>
              <a:t>Вася </a:t>
            </a:r>
            <a:r>
              <a:rPr lang="ru-RU" b="1" i="1" dirty="0">
                <a:latin typeface="Calibri"/>
                <a:ea typeface="Calibri"/>
                <a:cs typeface="Times New Roman"/>
              </a:rPr>
              <a:t>молчит.</a:t>
            </a:r>
            <a:r>
              <a:rPr lang="ru-RU" dirty="0">
                <a:latin typeface="Calibri"/>
                <a:ea typeface="Calibri"/>
                <a:cs typeface="Times New Roman"/>
              </a:rPr>
              <a:t> Сказуемое не нуждается в восполнении смысла второстепенными </a:t>
            </a:r>
            <a:r>
              <a:rPr lang="ru-RU" dirty="0" smtClean="0">
                <a:latin typeface="Calibri"/>
                <a:ea typeface="Calibri"/>
                <a:cs typeface="Times New Roman"/>
              </a:rPr>
              <a:t>членами предложения.</a:t>
            </a:r>
          </a:p>
          <a:p>
            <a:pPr marL="285750" indent="-285750">
              <a:lnSpc>
                <a:spcPct val="115000"/>
              </a:lnSpc>
              <a:spcAft>
                <a:spcPts val="1000"/>
              </a:spcAft>
              <a:buFont typeface="Courier New" panose="02070309020205020404" pitchFamily="49" charset="0"/>
              <a:buChar char="o"/>
            </a:pPr>
            <a:r>
              <a:rPr lang="ru-RU" i="1" dirty="0" smtClean="0">
                <a:latin typeface="Calibri"/>
                <a:ea typeface="Calibri"/>
                <a:cs typeface="Times New Roman"/>
              </a:rPr>
              <a:t>Вы </a:t>
            </a:r>
            <a:r>
              <a:rPr lang="ru-RU" i="1" dirty="0">
                <a:latin typeface="Calibri"/>
                <a:ea typeface="Calibri"/>
                <a:cs typeface="Times New Roman"/>
              </a:rPr>
              <a:t>ошиблись</a:t>
            </a:r>
            <a:r>
              <a:rPr lang="ru-RU" dirty="0">
                <a:latin typeface="Calibri"/>
                <a:ea typeface="Calibri"/>
                <a:cs typeface="Times New Roman"/>
              </a:rPr>
              <a:t>. </a:t>
            </a:r>
            <a:endParaRPr lang="cs-CZ" dirty="0" smtClean="0">
              <a:latin typeface="Calibri"/>
              <a:ea typeface="Calibri"/>
              <a:cs typeface="Times New Roman"/>
            </a:endParaRPr>
          </a:p>
          <a:p>
            <a:pPr>
              <a:lnSpc>
                <a:spcPct val="115000"/>
              </a:lnSpc>
              <a:spcAft>
                <a:spcPts val="1000"/>
              </a:spcAft>
            </a:pPr>
            <a:r>
              <a:rPr lang="ru-RU" b="1" i="1" dirty="0" smtClean="0">
                <a:latin typeface="Calibri"/>
                <a:ea typeface="Calibri"/>
                <a:cs typeface="Times New Roman"/>
              </a:rPr>
              <a:t>2</a:t>
            </a:r>
            <a:r>
              <a:rPr lang="ru-RU" b="1" i="1" dirty="0">
                <a:latin typeface="Calibri"/>
                <a:ea typeface="Calibri"/>
                <a:cs typeface="Times New Roman"/>
              </a:rPr>
              <a:t>.</a:t>
            </a:r>
            <a:r>
              <a:rPr lang="ru-RU" dirty="0">
                <a:latin typeface="Calibri"/>
                <a:ea typeface="Calibri"/>
                <a:cs typeface="Times New Roman"/>
              </a:rPr>
              <a:t> </a:t>
            </a:r>
            <a:r>
              <a:rPr lang="ru-RU" b="1" i="1" dirty="0">
                <a:latin typeface="Calibri"/>
                <a:ea typeface="Calibri"/>
                <a:cs typeface="Times New Roman"/>
              </a:rPr>
              <a:t>Вася поступил плохо.</a:t>
            </a:r>
            <a:r>
              <a:rPr lang="ru-RU" dirty="0">
                <a:latin typeface="Calibri"/>
                <a:ea typeface="Calibri"/>
                <a:cs typeface="Times New Roman"/>
              </a:rPr>
              <a:t> Сказуемое нуждается в </a:t>
            </a:r>
            <a:r>
              <a:rPr lang="ru-RU" dirty="0" err="1">
                <a:latin typeface="Calibri"/>
                <a:ea typeface="Calibri"/>
                <a:cs typeface="Times New Roman"/>
              </a:rPr>
              <a:t>комплетивном</a:t>
            </a:r>
            <a:r>
              <a:rPr lang="ru-RU" dirty="0">
                <a:latin typeface="Calibri"/>
                <a:ea typeface="Calibri"/>
                <a:cs typeface="Times New Roman"/>
              </a:rPr>
              <a:t> обстоятельстве</a:t>
            </a:r>
            <a:r>
              <a:rPr lang="ru-RU" dirty="0" smtClean="0">
                <a:latin typeface="Calibri"/>
                <a:ea typeface="Calibri"/>
                <a:cs typeface="Times New Roman"/>
              </a:rPr>
              <a:t>.</a:t>
            </a:r>
          </a:p>
          <a:p>
            <a:pPr marL="285750" indent="-285750">
              <a:lnSpc>
                <a:spcPct val="115000"/>
              </a:lnSpc>
              <a:spcAft>
                <a:spcPts val="1000"/>
              </a:spcAft>
              <a:buFont typeface="Courier New" panose="02070309020205020404" pitchFamily="49" charset="0"/>
              <a:buChar char="o"/>
            </a:pPr>
            <a:r>
              <a:rPr lang="ru-RU" i="1" dirty="0" smtClean="0">
                <a:latin typeface="Calibri"/>
                <a:ea typeface="Calibri"/>
                <a:cs typeface="Times New Roman"/>
              </a:rPr>
              <a:t>Пожарные  </a:t>
            </a:r>
            <a:r>
              <a:rPr lang="ru-RU" i="1" dirty="0">
                <a:latin typeface="Calibri"/>
                <a:ea typeface="Calibri"/>
                <a:cs typeface="Times New Roman"/>
              </a:rPr>
              <a:t>бросились к </a:t>
            </a:r>
            <a:r>
              <a:rPr lang="ru-RU" i="1" dirty="0" smtClean="0">
                <a:latin typeface="Calibri"/>
                <a:ea typeface="Calibri"/>
                <a:cs typeface="Times New Roman"/>
              </a:rPr>
              <a:t>дверям</a:t>
            </a:r>
            <a:r>
              <a:rPr lang="ru-RU" dirty="0" smtClean="0">
                <a:latin typeface="Calibri"/>
                <a:ea typeface="Calibri"/>
                <a:cs typeface="Times New Roman"/>
              </a:rPr>
              <a:t>.</a:t>
            </a:r>
            <a:endParaRPr lang="cs-CZ" dirty="0">
              <a:latin typeface="Calibri"/>
              <a:ea typeface="Calibri"/>
              <a:cs typeface="Times New Roman"/>
            </a:endParaRPr>
          </a:p>
          <a:p>
            <a:pPr>
              <a:lnSpc>
                <a:spcPct val="115000"/>
              </a:lnSpc>
              <a:spcAft>
                <a:spcPts val="1000"/>
              </a:spcAft>
            </a:pPr>
            <a:r>
              <a:rPr lang="ru-RU" b="1" i="1" dirty="0">
                <a:latin typeface="Calibri"/>
                <a:ea typeface="Calibri"/>
                <a:cs typeface="Times New Roman"/>
              </a:rPr>
              <a:t>3. Вася строит дом. Он пользуется чертежом.</a:t>
            </a:r>
            <a:r>
              <a:rPr lang="ru-RU" dirty="0">
                <a:latin typeface="Calibri"/>
                <a:ea typeface="Calibri"/>
                <a:cs typeface="Times New Roman"/>
              </a:rPr>
              <a:t> Сказуемое нуждается в прямом или косвенном дополнении</a:t>
            </a:r>
            <a:r>
              <a:rPr lang="ru-RU" dirty="0" smtClean="0">
                <a:latin typeface="Calibri"/>
                <a:ea typeface="Calibri"/>
                <a:cs typeface="Times New Roman"/>
              </a:rPr>
              <a:t>.</a:t>
            </a:r>
          </a:p>
          <a:p>
            <a:pPr marL="285750" indent="-285750">
              <a:lnSpc>
                <a:spcPct val="115000"/>
              </a:lnSpc>
              <a:spcAft>
                <a:spcPts val="1000"/>
              </a:spcAft>
              <a:buFont typeface="Courier New" panose="02070309020205020404" pitchFamily="49" charset="0"/>
              <a:buChar char="o"/>
            </a:pPr>
            <a:r>
              <a:rPr lang="ru-RU" i="1" dirty="0" smtClean="0">
                <a:latin typeface="Calibri"/>
                <a:ea typeface="Calibri"/>
                <a:cs typeface="Times New Roman"/>
              </a:rPr>
              <a:t>Они </a:t>
            </a:r>
            <a:r>
              <a:rPr lang="ru-RU" i="1" dirty="0">
                <a:latin typeface="Calibri"/>
                <a:ea typeface="Calibri"/>
                <a:cs typeface="Times New Roman"/>
              </a:rPr>
              <a:t>полагаются на строгий </a:t>
            </a:r>
            <a:r>
              <a:rPr lang="ru-RU" i="1" dirty="0" smtClean="0">
                <a:latin typeface="Calibri"/>
                <a:ea typeface="Calibri"/>
                <a:cs typeface="Times New Roman"/>
              </a:rPr>
              <a:t>отбор.</a:t>
            </a:r>
            <a:r>
              <a:rPr lang="ru-RU" dirty="0" smtClean="0">
                <a:latin typeface="Calibri"/>
                <a:ea typeface="Calibri"/>
                <a:cs typeface="Times New Roman"/>
              </a:rPr>
              <a:t> </a:t>
            </a:r>
            <a:endParaRPr lang="cs-CZ" dirty="0">
              <a:latin typeface="Calibri"/>
              <a:ea typeface="Calibri"/>
              <a:cs typeface="Times New Roman"/>
            </a:endParaRPr>
          </a:p>
          <a:p>
            <a:pPr>
              <a:lnSpc>
                <a:spcPct val="115000"/>
              </a:lnSpc>
              <a:spcAft>
                <a:spcPts val="1000"/>
              </a:spcAft>
            </a:pPr>
            <a:r>
              <a:rPr lang="ru-RU" b="1" i="1" dirty="0">
                <a:latin typeface="Calibri"/>
                <a:ea typeface="Calibri"/>
                <a:cs typeface="Times New Roman"/>
              </a:rPr>
              <a:t>4. Вася подарил жене цветы. Она поставила цветы на стол.</a:t>
            </a:r>
            <a:r>
              <a:rPr lang="ru-RU" dirty="0">
                <a:latin typeface="Calibri"/>
                <a:ea typeface="Calibri"/>
                <a:cs typeface="Times New Roman"/>
              </a:rPr>
              <a:t>  Тип содержит два </a:t>
            </a:r>
            <a:r>
              <a:rPr lang="ru-RU" dirty="0" smtClean="0">
                <a:latin typeface="Calibri"/>
                <a:ea typeface="Calibri"/>
                <a:cs typeface="Times New Roman"/>
              </a:rPr>
              <a:t>дополнения или </a:t>
            </a:r>
            <a:r>
              <a:rPr lang="ru-RU" dirty="0">
                <a:latin typeface="Calibri"/>
                <a:ea typeface="Calibri"/>
                <a:cs typeface="Times New Roman"/>
              </a:rPr>
              <a:t>дополнение и </a:t>
            </a:r>
            <a:r>
              <a:rPr lang="ru-RU" dirty="0" err="1">
                <a:latin typeface="Calibri"/>
                <a:ea typeface="Calibri"/>
                <a:cs typeface="Times New Roman"/>
              </a:rPr>
              <a:t>компл</a:t>
            </a:r>
            <a:r>
              <a:rPr lang="ru-RU" dirty="0">
                <a:latin typeface="Calibri"/>
                <a:ea typeface="Calibri"/>
                <a:cs typeface="Times New Roman"/>
              </a:rPr>
              <a:t>. обстоятельство или два </a:t>
            </a:r>
            <a:r>
              <a:rPr lang="ru-RU" dirty="0" err="1">
                <a:latin typeface="Calibri"/>
                <a:ea typeface="Calibri"/>
                <a:cs typeface="Times New Roman"/>
              </a:rPr>
              <a:t>компл</a:t>
            </a:r>
            <a:r>
              <a:rPr lang="ru-RU" dirty="0">
                <a:latin typeface="Calibri"/>
                <a:ea typeface="Calibri"/>
                <a:cs typeface="Times New Roman"/>
              </a:rPr>
              <a:t>. обстоятельства</a:t>
            </a:r>
            <a:r>
              <a:rPr lang="ru-RU" dirty="0" smtClean="0">
                <a:latin typeface="Calibri"/>
                <a:ea typeface="Calibri"/>
                <a:cs typeface="Times New Roman"/>
              </a:rPr>
              <a:t>.</a:t>
            </a:r>
          </a:p>
          <a:p>
            <a:pPr marL="285750" indent="-285750">
              <a:lnSpc>
                <a:spcPct val="115000"/>
              </a:lnSpc>
              <a:spcAft>
                <a:spcPts val="1000"/>
              </a:spcAft>
              <a:buFont typeface="Courier New" panose="02070309020205020404" pitchFamily="49" charset="0"/>
              <a:buChar char="o"/>
            </a:pPr>
            <a:r>
              <a:rPr lang="ru-RU" i="1" dirty="0" smtClean="0">
                <a:latin typeface="Calibri"/>
                <a:ea typeface="Calibri"/>
                <a:cs typeface="Times New Roman"/>
              </a:rPr>
              <a:t>Некоторые </a:t>
            </a:r>
            <a:r>
              <a:rPr lang="ru-RU" i="1" dirty="0">
                <a:latin typeface="Calibri"/>
                <a:ea typeface="Calibri"/>
                <a:cs typeface="Times New Roman"/>
              </a:rPr>
              <a:t>племена </a:t>
            </a:r>
            <a:r>
              <a:rPr lang="ru-RU" i="1" dirty="0" smtClean="0">
                <a:latin typeface="Calibri"/>
                <a:ea typeface="Calibri"/>
                <a:cs typeface="Times New Roman"/>
              </a:rPr>
              <a:t>пользуются стрелами. </a:t>
            </a:r>
            <a:endParaRPr lang="cs-CZ" i="1" dirty="0">
              <a:latin typeface="Calibri"/>
              <a:ea typeface="Calibri"/>
              <a:cs typeface="Times New Roman"/>
            </a:endParaRPr>
          </a:p>
        </p:txBody>
      </p:sp>
    </p:spTree>
    <p:extLst>
      <p:ext uri="{BB962C8B-B14F-4D97-AF65-F5344CB8AC3E}">
        <p14:creationId xmlns:p14="http://schemas.microsoft.com/office/powerpoint/2010/main" val="371425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771206"/>
            <a:ext cx="8784976" cy="5768246"/>
          </a:xfrm>
          <a:prstGeom prst="rect">
            <a:avLst/>
          </a:prstGeom>
        </p:spPr>
        <p:txBody>
          <a:bodyPr wrap="square">
            <a:spAutoFit/>
          </a:bodyPr>
          <a:lstStyle/>
          <a:p>
            <a:pPr lvl="0">
              <a:lnSpc>
                <a:spcPct val="115000"/>
              </a:lnSpc>
              <a:spcAft>
                <a:spcPts val="1000"/>
              </a:spcAft>
            </a:pPr>
            <a:r>
              <a:rPr lang="ru-RU" b="1" dirty="0">
                <a:solidFill>
                  <a:prstClr val="black"/>
                </a:solidFill>
                <a:latin typeface="Calibri"/>
                <a:ea typeface="Calibri"/>
                <a:cs typeface="Times New Roman"/>
              </a:rPr>
              <a:t>5. </a:t>
            </a:r>
            <a:r>
              <a:rPr lang="ru-RU" b="1" i="1" dirty="0">
                <a:solidFill>
                  <a:prstClr val="black"/>
                </a:solidFill>
                <a:latin typeface="Calibri"/>
                <a:ea typeface="Calibri"/>
                <a:cs typeface="Times New Roman"/>
              </a:rPr>
              <a:t>Вася вернулся взволнованный/взволнованным. Они расстались друзьями</a:t>
            </a:r>
            <a:r>
              <a:rPr lang="ru-RU" b="1" dirty="0">
                <a:solidFill>
                  <a:prstClr val="black"/>
                </a:solidFill>
                <a:latin typeface="Calibri"/>
                <a:ea typeface="Calibri"/>
                <a:cs typeface="Times New Roman"/>
              </a:rPr>
              <a:t>. </a:t>
            </a:r>
            <a:r>
              <a:rPr lang="ru-RU" dirty="0">
                <a:solidFill>
                  <a:prstClr val="black"/>
                </a:solidFill>
                <a:latin typeface="Calibri"/>
                <a:ea typeface="Calibri"/>
                <a:cs typeface="Times New Roman"/>
              </a:rPr>
              <a:t>Тип содержит </a:t>
            </a:r>
            <a:r>
              <a:rPr lang="ru-RU" dirty="0" err="1">
                <a:solidFill>
                  <a:prstClr val="black"/>
                </a:solidFill>
                <a:latin typeface="Calibri"/>
                <a:ea typeface="Calibri"/>
                <a:cs typeface="Times New Roman"/>
              </a:rPr>
              <a:t>дуплексив</a:t>
            </a:r>
            <a:r>
              <a:rPr lang="ru-RU" dirty="0">
                <a:solidFill>
                  <a:prstClr val="black"/>
                </a:solidFill>
                <a:latin typeface="Calibri"/>
                <a:ea typeface="Calibri"/>
                <a:cs typeface="Times New Roman"/>
              </a:rPr>
              <a:t>, относящийся к сказуемому и подлежащему</a:t>
            </a:r>
            <a:r>
              <a:rPr lang="ru-RU" dirty="0" smtClean="0">
                <a:solidFill>
                  <a:prstClr val="black"/>
                </a:solidFill>
                <a:latin typeface="Calibri"/>
                <a:ea typeface="Calibri"/>
                <a:cs typeface="Times New Roman"/>
              </a:rPr>
              <a:t>.</a:t>
            </a:r>
          </a:p>
          <a:p>
            <a:pPr marL="285750" lvl="0" indent="-285750">
              <a:lnSpc>
                <a:spcPct val="115000"/>
              </a:lnSpc>
              <a:spcAft>
                <a:spcPts val="1000"/>
              </a:spcAft>
              <a:buFont typeface="Courier New" panose="02070309020205020404" pitchFamily="49" charset="0"/>
              <a:buChar char="o"/>
            </a:pPr>
            <a:r>
              <a:rPr lang="ru-RU" i="1" dirty="0" smtClean="0">
                <a:solidFill>
                  <a:prstClr val="black"/>
                </a:solidFill>
                <a:latin typeface="Calibri"/>
                <a:ea typeface="Calibri"/>
                <a:cs typeface="Times New Roman"/>
              </a:rPr>
              <a:t>Он </a:t>
            </a:r>
            <a:r>
              <a:rPr lang="ru-RU" i="1" dirty="0">
                <a:solidFill>
                  <a:prstClr val="black"/>
                </a:solidFill>
                <a:latin typeface="Calibri"/>
                <a:ea typeface="Calibri"/>
                <a:cs typeface="Times New Roman"/>
              </a:rPr>
              <a:t>остался одиноким</a:t>
            </a:r>
            <a:r>
              <a:rPr lang="ru-RU" dirty="0">
                <a:solidFill>
                  <a:prstClr val="black"/>
                </a:solidFill>
                <a:latin typeface="Calibri"/>
                <a:ea typeface="Calibri"/>
                <a:cs typeface="Times New Roman"/>
              </a:rPr>
              <a:t>. </a:t>
            </a:r>
            <a:r>
              <a:rPr lang="ru-RU" i="1" dirty="0" smtClean="0">
                <a:solidFill>
                  <a:prstClr val="black"/>
                </a:solidFill>
                <a:latin typeface="Calibri"/>
                <a:ea typeface="Calibri"/>
                <a:cs typeface="Times New Roman"/>
              </a:rPr>
              <a:t>Он </a:t>
            </a:r>
            <a:r>
              <a:rPr lang="ru-RU" i="1" dirty="0" smtClean="0">
                <a:solidFill>
                  <a:prstClr val="black"/>
                </a:solidFill>
                <a:latin typeface="Calibri"/>
                <a:ea typeface="Calibri"/>
                <a:cs typeface="Times New Roman"/>
              </a:rPr>
              <a:t>чувствовал себя виноватым</a:t>
            </a:r>
            <a:r>
              <a:rPr lang="ru-RU" dirty="0" smtClean="0">
                <a:solidFill>
                  <a:prstClr val="black"/>
                </a:solidFill>
                <a:latin typeface="Calibri"/>
                <a:ea typeface="Calibri"/>
                <a:cs typeface="Times New Roman"/>
              </a:rPr>
              <a:t>.</a:t>
            </a:r>
            <a:endParaRPr lang="cs-CZ" dirty="0" smtClean="0">
              <a:solidFill>
                <a:prstClr val="black"/>
              </a:solidFill>
              <a:latin typeface="Calibri"/>
              <a:ea typeface="Calibri"/>
              <a:cs typeface="Times New Roman"/>
            </a:endParaRPr>
          </a:p>
          <a:p>
            <a:pPr lvl="0">
              <a:lnSpc>
                <a:spcPct val="115000"/>
              </a:lnSpc>
              <a:spcAft>
                <a:spcPts val="1000"/>
              </a:spcAft>
            </a:pPr>
            <a:r>
              <a:rPr lang="cs-CZ" b="1" dirty="0" smtClean="0">
                <a:solidFill>
                  <a:prstClr val="black"/>
                </a:solidFill>
                <a:latin typeface="Calibri"/>
                <a:ea typeface="Calibri"/>
                <a:cs typeface="Times New Roman"/>
              </a:rPr>
              <a:t>5.1. </a:t>
            </a:r>
            <a:r>
              <a:rPr lang="ru-RU" b="1" i="1" dirty="0" smtClean="0">
                <a:solidFill>
                  <a:prstClr val="black"/>
                </a:solidFill>
                <a:latin typeface="Calibri"/>
                <a:ea typeface="Calibri"/>
                <a:cs typeface="Times New Roman"/>
              </a:rPr>
              <a:t>Я застал его </a:t>
            </a:r>
            <a:r>
              <a:rPr lang="ru-RU" b="1" i="1" dirty="0">
                <a:solidFill>
                  <a:prstClr val="black"/>
                </a:solidFill>
                <a:latin typeface="Calibri"/>
                <a:ea typeface="Calibri"/>
                <a:cs typeface="Times New Roman"/>
              </a:rPr>
              <a:t>спящим</a:t>
            </a:r>
            <a:r>
              <a:rPr lang="ru-RU" i="1" dirty="0">
                <a:solidFill>
                  <a:prstClr val="black"/>
                </a:solidFill>
                <a:latin typeface="Calibri"/>
                <a:ea typeface="Calibri"/>
                <a:cs typeface="Times New Roman"/>
              </a:rPr>
              <a:t>. </a:t>
            </a:r>
            <a:r>
              <a:rPr lang="ru-RU" dirty="0" smtClean="0">
                <a:solidFill>
                  <a:prstClr val="black"/>
                </a:solidFill>
                <a:latin typeface="Calibri"/>
                <a:ea typeface="Calibri"/>
                <a:cs typeface="Times New Roman"/>
              </a:rPr>
              <a:t>Содержит </a:t>
            </a:r>
            <a:r>
              <a:rPr lang="ru-RU" dirty="0" err="1">
                <a:solidFill>
                  <a:prstClr val="black"/>
                </a:solidFill>
                <a:latin typeface="Calibri"/>
                <a:ea typeface="Calibri"/>
                <a:cs typeface="Times New Roman"/>
              </a:rPr>
              <a:t>дуплексив</a:t>
            </a:r>
            <a:r>
              <a:rPr lang="ru-RU" dirty="0">
                <a:solidFill>
                  <a:prstClr val="black"/>
                </a:solidFill>
                <a:latin typeface="Calibri"/>
                <a:ea typeface="Calibri"/>
                <a:cs typeface="Times New Roman"/>
              </a:rPr>
              <a:t>, относящийся к </a:t>
            </a:r>
            <a:r>
              <a:rPr lang="ru-RU" dirty="0" smtClean="0">
                <a:solidFill>
                  <a:prstClr val="black"/>
                </a:solidFill>
                <a:latin typeface="Calibri"/>
                <a:ea typeface="Calibri"/>
                <a:cs typeface="Times New Roman"/>
              </a:rPr>
              <a:t>дополнению и сказуемому. </a:t>
            </a:r>
          </a:p>
          <a:p>
            <a:pPr marL="285750" lvl="0" indent="-285750">
              <a:lnSpc>
                <a:spcPct val="115000"/>
              </a:lnSpc>
              <a:spcAft>
                <a:spcPts val="1000"/>
              </a:spcAft>
              <a:buFont typeface="Courier New" panose="02070309020205020404" pitchFamily="49" charset="0"/>
              <a:buChar char="o"/>
            </a:pPr>
            <a:r>
              <a:rPr lang="cs-CZ" i="1" dirty="0" smtClean="0">
                <a:solidFill>
                  <a:prstClr val="black"/>
                </a:solidFill>
                <a:latin typeface="Calibri"/>
                <a:ea typeface="Calibri"/>
                <a:cs typeface="Times New Roman"/>
              </a:rPr>
              <a:t>Uviděli jsme město zahalené kouřem. Viděl jsem ho mluvit s Borisem. Nedávno jsem ho potkal opilého. Pamatuji si ho ještě jako studenta. Představil jsem si ho, jak se usilovně připravuje na zkoušku. Poslali ho tam jako zástupce. </a:t>
            </a:r>
            <a:endParaRPr lang="ru-RU" i="1" dirty="0" smtClean="0">
              <a:solidFill>
                <a:prstClr val="black"/>
              </a:solidFill>
              <a:latin typeface="Calibri"/>
              <a:ea typeface="Calibri"/>
              <a:cs typeface="Times New Roman"/>
            </a:endParaRPr>
          </a:p>
          <a:p>
            <a:pPr>
              <a:lnSpc>
                <a:spcPct val="115000"/>
              </a:lnSpc>
              <a:spcAft>
                <a:spcPts val="1000"/>
              </a:spcAft>
            </a:pPr>
            <a:r>
              <a:rPr lang="ru-RU" b="1" i="1" dirty="0" smtClean="0">
                <a:latin typeface="Calibri"/>
                <a:ea typeface="Calibri"/>
                <a:cs typeface="Times New Roman"/>
              </a:rPr>
              <a:t>6. </a:t>
            </a:r>
            <a:r>
              <a:rPr lang="ru-RU" b="1" i="1" dirty="0">
                <a:latin typeface="Calibri"/>
                <a:ea typeface="Calibri"/>
                <a:cs typeface="Times New Roman"/>
              </a:rPr>
              <a:t>Врач запретил Васе курить.</a:t>
            </a:r>
            <a:r>
              <a:rPr lang="ru-RU" dirty="0">
                <a:latin typeface="Calibri"/>
                <a:ea typeface="Calibri"/>
                <a:cs typeface="Times New Roman"/>
              </a:rPr>
              <a:t> Сказуемое сочетается с дополнением и </a:t>
            </a:r>
            <a:r>
              <a:rPr lang="ru-RU" u="sng" dirty="0" err="1">
                <a:latin typeface="Calibri"/>
                <a:ea typeface="Calibri"/>
                <a:cs typeface="Times New Roman"/>
              </a:rPr>
              <a:t>гетеросубъектной</a:t>
            </a:r>
            <a:r>
              <a:rPr lang="ru-RU" u="sng" dirty="0">
                <a:latin typeface="Calibri"/>
                <a:ea typeface="Calibri"/>
                <a:cs typeface="Times New Roman"/>
              </a:rPr>
              <a:t> </a:t>
            </a:r>
            <a:r>
              <a:rPr lang="ru-RU" u="sng" dirty="0" smtClean="0">
                <a:latin typeface="Calibri"/>
                <a:ea typeface="Calibri"/>
                <a:cs typeface="Times New Roman"/>
              </a:rPr>
              <a:t>инфинитивной</a:t>
            </a:r>
            <a:r>
              <a:rPr lang="ru-RU" dirty="0" smtClean="0">
                <a:latin typeface="Calibri"/>
                <a:ea typeface="Calibri"/>
                <a:cs typeface="Times New Roman"/>
              </a:rPr>
              <a:t> </a:t>
            </a:r>
            <a:r>
              <a:rPr lang="ru-RU" dirty="0">
                <a:latin typeface="Calibri"/>
                <a:ea typeface="Calibri"/>
                <a:cs typeface="Times New Roman"/>
              </a:rPr>
              <a:t>конструкцией (дополнение или </a:t>
            </a:r>
            <a:r>
              <a:rPr lang="ru-RU" dirty="0" err="1">
                <a:latin typeface="Calibri"/>
                <a:ea typeface="Calibri"/>
                <a:cs typeface="Times New Roman"/>
              </a:rPr>
              <a:t>комплетивное</a:t>
            </a:r>
            <a:r>
              <a:rPr lang="ru-RU" dirty="0">
                <a:latin typeface="Calibri"/>
                <a:ea typeface="Calibri"/>
                <a:cs typeface="Times New Roman"/>
              </a:rPr>
              <a:t> обстоятельство</a:t>
            </a:r>
            <a:r>
              <a:rPr lang="ru-RU" dirty="0" smtClean="0">
                <a:latin typeface="Calibri"/>
                <a:ea typeface="Calibri"/>
                <a:cs typeface="Times New Roman"/>
              </a:rPr>
              <a:t>).</a:t>
            </a:r>
          </a:p>
          <a:p>
            <a:pPr marL="285750" indent="-285750">
              <a:lnSpc>
                <a:spcPct val="115000"/>
              </a:lnSpc>
              <a:spcAft>
                <a:spcPts val="1000"/>
              </a:spcAft>
              <a:buFont typeface="Courier New" panose="02070309020205020404" pitchFamily="49" charset="0"/>
              <a:buChar char="o"/>
            </a:pPr>
            <a:r>
              <a:rPr lang="ru-RU" i="1" dirty="0">
                <a:latin typeface="Calibri"/>
                <a:ea typeface="Calibri"/>
                <a:cs typeface="Times New Roman"/>
              </a:rPr>
              <a:t>А за пять лет до своей кончины отец попросил </a:t>
            </a:r>
            <a:r>
              <a:rPr lang="ru-RU" i="1" dirty="0" smtClean="0">
                <a:latin typeface="Calibri"/>
                <a:ea typeface="Calibri"/>
                <a:cs typeface="Times New Roman"/>
              </a:rPr>
              <a:t>меня прийти.</a:t>
            </a:r>
            <a:endParaRPr lang="cs-CZ" i="1" dirty="0">
              <a:latin typeface="Calibri"/>
              <a:ea typeface="Calibri"/>
              <a:cs typeface="Times New Roman"/>
            </a:endParaRPr>
          </a:p>
          <a:p>
            <a:pPr>
              <a:lnSpc>
                <a:spcPct val="115000"/>
              </a:lnSpc>
              <a:spcAft>
                <a:spcPts val="1000"/>
              </a:spcAft>
            </a:pPr>
            <a:r>
              <a:rPr lang="ru-RU" b="1" i="1" dirty="0" smtClean="0">
                <a:latin typeface="Calibri"/>
                <a:ea typeface="Calibri"/>
                <a:cs typeface="Times New Roman"/>
              </a:rPr>
              <a:t>7. </a:t>
            </a:r>
            <a:r>
              <a:rPr lang="ru-RU" b="1" i="1" dirty="0">
                <a:latin typeface="Calibri"/>
                <a:ea typeface="Calibri"/>
                <a:cs typeface="Times New Roman"/>
              </a:rPr>
              <a:t>Васе нравится ходить по клубам. </a:t>
            </a:r>
            <a:r>
              <a:rPr lang="ru-RU" dirty="0">
                <a:latin typeface="Calibri"/>
                <a:ea typeface="Calibri"/>
                <a:cs typeface="Times New Roman"/>
              </a:rPr>
              <a:t>В позиции подлежащего – </a:t>
            </a:r>
            <a:r>
              <a:rPr lang="ru-RU" dirty="0" smtClean="0">
                <a:latin typeface="Calibri"/>
                <a:ea typeface="Calibri"/>
                <a:cs typeface="Times New Roman"/>
              </a:rPr>
              <a:t>инфинитивная </a:t>
            </a:r>
            <a:r>
              <a:rPr lang="ru-RU" dirty="0">
                <a:latin typeface="Calibri"/>
                <a:ea typeface="Calibri"/>
                <a:cs typeface="Times New Roman"/>
              </a:rPr>
              <a:t>конструкция.</a:t>
            </a:r>
            <a:endParaRPr lang="cs-CZ" dirty="0">
              <a:latin typeface="Calibri"/>
              <a:ea typeface="Calibri"/>
              <a:cs typeface="Times New Roman"/>
            </a:endParaRPr>
          </a:p>
          <a:p>
            <a:pPr marL="285750" lvl="0" indent="-285750">
              <a:lnSpc>
                <a:spcPct val="115000"/>
              </a:lnSpc>
              <a:spcAft>
                <a:spcPts val="1000"/>
              </a:spcAft>
              <a:buFont typeface="Courier New" panose="02070309020205020404" pitchFamily="49" charset="0"/>
              <a:buChar char="o"/>
            </a:pPr>
            <a:r>
              <a:rPr lang="ru-RU" i="1" dirty="0" smtClean="0">
                <a:solidFill>
                  <a:prstClr val="black"/>
                </a:solidFill>
                <a:latin typeface="Calibri"/>
                <a:ea typeface="Calibri"/>
                <a:cs typeface="Times New Roman"/>
              </a:rPr>
              <a:t>Об этом не рекомендуется говорить вслух.</a:t>
            </a:r>
            <a:endParaRPr lang="cs-CZ" i="1" dirty="0">
              <a:solidFill>
                <a:prstClr val="black"/>
              </a:solidFill>
              <a:latin typeface="Calibri"/>
              <a:ea typeface="Calibri"/>
              <a:cs typeface="Times New Roman"/>
            </a:endParaRPr>
          </a:p>
        </p:txBody>
      </p:sp>
    </p:spTree>
    <p:extLst>
      <p:ext uri="{BB962C8B-B14F-4D97-AF65-F5344CB8AC3E}">
        <p14:creationId xmlns:p14="http://schemas.microsoft.com/office/powerpoint/2010/main" val="3766815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884</TotalTime>
  <Words>1886</Words>
  <Application>Microsoft Office PowerPoint</Application>
  <PresentationFormat>Předvádění na obrazovce (4:3)</PresentationFormat>
  <Paragraphs>154</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Tok</vt:lpstr>
      <vt:lpstr>Классификация предложений</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Übersetzer René Stranz-Nikitin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Классификация предложений</dc:title>
  <dc:creator>Veronika Stranz-Nikitina</dc:creator>
  <cp:lastModifiedBy>Veronika Stranz-Nikitina</cp:lastModifiedBy>
  <cp:revision>42</cp:revision>
  <cp:lastPrinted>2016-11-20T10:23:44Z</cp:lastPrinted>
  <dcterms:created xsi:type="dcterms:W3CDTF">2016-09-28T07:35:12Z</dcterms:created>
  <dcterms:modified xsi:type="dcterms:W3CDTF">2016-11-20T10:56:20Z</dcterms:modified>
</cp:coreProperties>
</file>