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6" autoAdjust="0"/>
    <p:restoredTop sz="94604" autoAdjust="0"/>
  </p:normalViewPr>
  <p:slideViewPr>
    <p:cSldViewPr snapToGrid="0">
      <p:cViewPr varScale="1">
        <p:scale>
          <a:sx n="65" d="100"/>
          <a:sy n="65" d="100"/>
        </p:scale>
        <p:origin x="53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F385-75D4-4DE2-80BC-0B6D3A6CFFC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F839-763C-42CC-8B61-0E315DA8E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173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F385-75D4-4DE2-80BC-0B6D3A6CFFC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F839-763C-42CC-8B61-0E315DA8E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424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F385-75D4-4DE2-80BC-0B6D3A6CFFC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F839-763C-42CC-8B61-0E315DA8E150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9395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F385-75D4-4DE2-80BC-0B6D3A6CFFC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F839-763C-42CC-8B61-0E315DA8E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719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F385-75D4-4DE2-80BC-0B6D3A6CFFC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F839-763C-42CC-8B61-0E315DA8E15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963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F385-75D4-4DE2-80BC-0B6D3A6CFFC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F839-763C-42CC-8B61-0E315DA8E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830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F385-75D4-4DE2-80BC-0B6D3A6CFFC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F839-763C-42CC-8B61-0E315DA8E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536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F385-75D4-4DE2-80BC-0B6D3A6CFFC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F839-763C-42CC-8B61-0E315DA8E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9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F385-75D4-4DE2-80BC-0B6D3A6CFFC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F839-763C-42CC-8B61-0E315DA8E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236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F385-75D4-4DE2-80BC-0B6D3A6CFFC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F839-763C-42CC-8B61-0E315DA8E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51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F385-75D4-4DE2-80BC-0B6D3A6CFFC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F839-763C-42CC-8B61-0E315DA8E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31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F385-75D4-4DE2-80BC-0B6D3A6CFFC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F839-763C-42CC-8B61-0E315DA8E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45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F385-75D4-4DE2-80BC-0B6D3A6CFFC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F839-763C-42CC-8B61-0E315DA8E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878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F385-75D4-4DE2-80BC-0B6D3A6CFFC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F839-763C-42CC-8B61-0E315DA8E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12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F385-75D4-4DE2-80BC-0B6D3A6CFFC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F839-763C-42CC-8B61-0E315DA8E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074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F385-75D4-4DE2-80BC-0B6D3A6CFFC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F839-763C-42CC-8B61-0E315DA8E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5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DF385-75D4-4DE2-80BC-0B6D3A6CFFC9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50F839-763C-42CC-8B61-0E315DA8E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9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-ans.ivdnt.org/topics/pid/ans2002lingtopi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20ADF-E5A7-0E92-0376-BD39B48BCE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HET ONDERWERP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635DCA-A5DE-9501-4C11-177A582864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Katarína Ochodnická</a:t>
            </a:r>
          </a:p>
        </p:txBody>
      </p:sp>
    </p:spTree>
    <p:extLst>
      <p:ext uri="{BB962C8B-B14F-4D97-AF65-F5344CB8AC3E}">
        <p14:creationId xmlns:p14="http://schemas.microsoft.com/office/powerpoint/2010/main" val="1817326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216367-0523-C61C-0042-1D054E6E6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</a:t>
            </a:r>
            <a:r>
              <a:rPr lang="cs-CZ" dirty="0" err="1"/>
              <a:t>Een</a:t>
            </a:r>
            <a:r>
              <a:rPr lang="cs-CZ" dirty="0"/>
              <a:t> </a:t>
            </a:r>
            <a:r>
              <a:rPr lang="cs-CZ" dirty="0" err="1"/>
              <a:t>afhankelijke</a:t>
            </a:r>
            <a:r>
              <a:rPr lang="cs-CZ" dirty="0"/>
              <a:t> </a:t>
            </a:r>
            <a:r>
              <a:rPr lang="cs-CZ" dirty="0" err="1"/>
              <a:t>zin</a:t>
            </a:r>
            <a:r>
              <a:rPr lang="cs-CZ" dirty="0"/>
              <a:t> (</a:t>
            </a:r>
            <a:r>
              <a:rPr lang="cs-CZ" dirty="0" err="1"/>
              <a:t>onderwerpszin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E5133B-3F2C-F41A-769C-E7FF7779F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519" y="1817649"/>
            <a:ext cx="8596668" cy="4569401"/>
          </a:xfrm>
        </p:spPr>
        <p:txBody>
          <a:bodyPr>
            <a:normAutofit lnSpcReduction="10000"/>
          </a:bodyPr>
          <a:lstStyle/>
          <a:p>
            <a:r>
              <a:rPr lang="nl-NL" sz="2000" dirty="0"/>
              <a:t>Als een afhankelijke zin de functie van onderwerp vervult, spreken we van onderwerpszin. </a:t>
            </a:r>
            <a:endParaRPr lang="cs-CZ" sz="2000" dirty="0"/>
          </a:p>
          <a:p>
            <a:pPr lvl="1"/>
            <a:r>
              <a:rPr lang="nl-NL" sz="1800" i="1" u="sng" dirty="0"/>
              <a:t>Dat Sofie niet meer van die man kan houden</a:t>
            </a:r>
            <a:r>
              <a:rPr lang="nl-NL" sz="1800" dirty="0"/>
              <a:t>, is begrijpelijk.</a:t>
            </a:r>
            <a:endParaRPr lang="cs-CZ" sz="1800" dirty="0"/>
          </a:p>
          <a:p>
            <a:pPr lvl="1"/>
            <a:r>
              <a:rPr lang="nl-NL" sz="1800" dirty="0"/>
              <a:t>Het is duidelijk </a:t>
            </a:r>
            <a:r>
              <a:rPr lang="nl-NL" sz="1800" i="1" u="sng" dirty="0"/>
              <a:t>dat hij zijn best niet doet</a:t>
            </a:r>
            <a:r>
              <a:rPr lang="nl-NL" sz="1800" dirty="0"/>
              <a:t>.</a:t>
            </a:r>
            <a:endParaRPr lang="cs-CZ" sz="1800" dirty="0"/>
          </a:p>
          <a:p>
            <a:pPr lvl="1"/>
            <a:r>
              <a:rPr lang="nl-NL" sz="1800" dirty="0"/>
              <a:t>Het is voor ons geen schande </a:t>
            </a:r>
            <a:r>
              <a:rPr lang="nl-NL" sz="1800" i="1" u="sng" dirty="0"/>
              <a:t>(om) arm te zijn.</a:t>
            </a:r>
            <a:endParaRPr lang="cs-CZ" sz="1800" i="1" u="sng" dirty="0"/>
          </a:p>
          <a:p>
            <a:pPr lvl="1"/>
            <a:r>
              <a:rPr lang="nl-NL" sz="1800" dirty="0"/>
              <a:t>Het is nog niet bekend </a:t>
            </a:r>
            <a:r>
              <a:rPr lang="nl-NL" sz="1800" i="1" u="sng" dirty="0"/>
              <a:t>wie er geslaagd zijn.</a:t>
            </a:r>
            <a:endParaRPr lang="cs-CZ" sz="1800" i="1" u="sng" dirty="0"/>
          </a:p>
          <a:p>
            <a:pPr lvl="1"/>
            <a:r>
              <a:rPr lang="nl-NL" sz="1800" i="1" u="sng" dirty="0"/>
              <a:t>Wie geen zin heeft, </a:t>
            </a:r>
            <a:r>
              <a:rPr lang="nl-NL" sz="1800" dirty="0"/>
              <a:t>kan beter thuis blijven.</a:t>
            </a:r>
            <a:r>
              <a:rPr lang="cs-CZ" sz="1800" dirty="0"/>
              <a:t> (</a:t>
            </a:r>
            <a:r>
              <a:rPr lang="cs-CZ" sz="1800" dirty="0" err="1"/>
              <a:t>betrekkelijke</a:t>
            </a:r>
            <a:r>
              <a:rPr lang="cs-CZ" sz="1800" dirty="0"/>
              <a:t> </a:t>
            </a:r>
            <a:r>
              <a:rPr lang="cs-CZ" sz="1800" dirty="0" err="1"/>
              <a:t>bijzin</a:t>
            </a:r>
            <a:r>
              <a:rPr lang="cs-CZ" sz="1800" dirty="0"/>
              <a:t>)</a:t>
            </a:r>
          </a:p>
          <a:p>
            <a:pPr lvl="1"/>
            <a:endParaRPr lang="cs-CZ" sz="1800" dirty="0"/>
          </a:p>
          <a:p>
            <a:pPr algn="l"/>
            <a:r>
              <a:rPr lang="cs-CZ" sz="2000" dirty="0">
                <a:solidFill>
                  <a:srgbClr val="000000"/>
                </a:solidFill>
                <a:latin typeface="+mj-lt"/>
              </a:rPr>
              <a:t>N</a:t>
            </a:r>
            <a:r>
              <a:rPr lang="nl-NL" sz="2000" b="0" i="0" dirty="0">
                <a:solidFill>
                  <a:srgbClr val="000000"/>
                </a:solidFill>
                <a:effectLst/>
                <a:latin typeface="+mj-lt"/>
              </a:rPr>
              <a:t>aast het </a:t>
            </a:r>
            <a:r>
              <a:rPr lang="nl-NL" sz="2000" b="1" i="0" dirty="0">
                <a:solidFill>
                  <a:srgbClr val="000000"/>
                </a:solidFill>
                <a:effectLst/>
                <a:latin typeface="+mj-lt"/>
              </a:rPr>
              <a:t>eigenlijke onderwerp </a:t>
            </a:r>
            <a:r>
              <a:rPr lang="nl-NL" sz="2000" b="0" i="0" dirty="0">
                <a:solidFill>
                  <a:srgbClr val="000000"/>
                </a:solidFill>
                <a:effectLst/>
                <a:latin typeface="+mj-lt"/>
              </a:rPr>
              <a:t>(de onderwerpszin) 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+mj-lt"/>
              </a:rPr>
              <a:t>kan </a:t>
            </a:r>
            <a:r>
              <a:rPr lang="nl-NL" sz="2000" b="0" i="0" dirty="0">
                <a:solidFill>
                  <a:srgbClr val="000000"/>
                </a:solidFill>
                <a:effectLst/>
                <a:latin typeface="+mj-lt"/>
              </a:rPr>
              <a:t>een </a:t>
            </a:r>
            <a:r>
              <a:rPr lang="nl-NL" sz="2000" b="1" i="0" dirty="0">
                <a:solidFill>
                  <a:srgbClr val="000000"/>
                </a:solidFill>
                <a:effectLst/>
                <a:latin typeface="+mj-lt"/>
              </a:rPr>
              <a:t>voorlopig onderwerp </a:t>
            </a:r>
            <a:r>
              <a:rPr lang="nl-NL" sz="2000" b="0" i="0" dirty="0">
                <a:solidFill>
                  <a:srgbClr val="000000"/>
                </a:solidFill>
                <a:effectLst/>
                <a:latin typeface="+mj-lt"/>
              </a:rPr>
              <a:t>optreden (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+mj-lt"/>
              </a:rPr>
              <a:t>„</a:t>
            </a:r>
            <a:r>
              <a:rPr lang="nl-NL" sz="2000" b="0" i="0" dirty="0">
                <a:solidFill>
                  <a:srgbClr val="000000"/>
                </a:solidFill>
                <a:effectLst/>
                <a:latin typeface="+mj-lt"/>
              </a:rPr>
              <a:t>het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+mj-lt"/>
              </a:rPr>
              <a:t>“</a:t>
            </a:r>
            <a:r>
              <a:rPr lang="nl-NL" sz="2000" b="0" i="0" dirty="0">
                <a:solidFill>
                  <a:srgbClr val="000000"/>
                </a:solidFill>
                <a:effectLst/>
                <a:latin typeface="+mj-lt"/>
              </a:rPr>
              <a:t> in de volgende zinnen):</a:t>
            </a:r>
          </a:p>
          <a:p>
            <a:pPr lvl="1"/>
            <a:r>
              <a:rPr lang="nl-NL" sz="1800" b="0" i="1" u="sng" dirty="0">
                <a:solidFill>
                  <a:srgbClr val="000000"/>
                </a:solidFill>
                <a:effectLst/>
                <a:latin typeface="+mj-lt"/>
              </a:rPr>
              <a:t>Het</a:t>
            </a:r>
            <a:r>
              <a:rPr lang="nl-NL" sz="1800" b="0" i="0" dirty="0">
                <a:solidFill>
                  <a:srgbClr val="000000"/>
                </a:solidFill>
                <a:effectLst/>
                <a:latin typeface="+mj-lt"/>
              </a:rPr>
              <a:t> is namaak </a:t>
            </a:r>
            <a:r>
              <a:rPr lang="nl-NL" sz="1800" b="0" i="1" u="sng" dirty="0">
                <a:solidFill>
                  <a:srgbClr val="000000"/>
                </a:solidFill>
                <a:effectLst/>
                <a:latin typeface="+mj-lt"/>
              </a:rPr>
              <a:t>wat je daar ziet</a:t>
            </a:r>
            <a:r>
              <a:rPr lang="nl-NL" sz="1800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</a:p>
          <a:p>
            <a:pPr lvl="1"/>
            <a:r>
              <a:rPr lang="nl-NL" sz="1800" b="0" i="1" u="sng" dirty="0">
                <a:solidFill>
                  <a:srgbClr val="000000"/>
                </a:solidFill>
                <a:effectLst/>
                <a:latin typeface="+mj-lt"/>
              </a:rPr>
              <a:t>Het</a:t>
            </a:r>
            <a:r>
              <a:rPr lang="nl-NL" sz="1800" b="0" i="0" dirty="0">
                <a:solidFill>
                  <a:srgbClr val="000000"/>
                </a:solidFill>
                <a:effectLst/>
                <a:latin typeface="+mj-lt"/>
              </a:rPr>
              <a:t> was een gelijk spel </a:t>
            </a:r>
            <a:r>
              <a:rPr lang="nl-NL" sz="1800" b="0" i="1" u="sng" dirty="0">
                <a:solidFill>
                  <a:srgbClr val="000000"/>
                </a:solidFill>
                <a:effectLst/>
                <a:latin typeface="+mj-lt"/>
              </a:rPr>
              <a:t>waar hij op rekende</a:t>
            </a:r>
            <a:r>
              <a:rPr lang="nl-NL" sz="1800" b="0" i="0" u="sng" dirty="0">
                <a:solidFill>
                  <a:srgbClr val="000000"/>
                </a:solidFill>
                <a:effectLst/>
                <a:latin typeface="+mj-lt"/>
              </a:rPr>
              <a:t>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7051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53C6B5-B45F-8C73-D947-F70BA3E5F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91377"/>
            <a:ext cx="8596668" cy="5349986"/>
          </a:xfrm>
        </p:spPr>
        <p:txBody>
          <a:bodyPr>
            <a:normAutofit/>
          </a:bodyPr>
          <a:lstStyle/>
          <a:p>
            <a:r>
              <a:rPr lang="nl-NL" sz="2000" dirty="0"/>
              <a:t>'Aanloopjes‘</a:t>
            </a:r>
            <a:endParaRPr lang="cs-CZ" sz="2000" dirty="0"/>
          </a:p>
          <a:p>
            <a:pPr lvl="1"/>
            <a:r>
              <a:rPr lang="nl-NL" sz="1800" dirty="0"/>
              <a:t>vooral in gesproken taal </a:t>
            </a:r>
            <a:endParaRPr lang="cs-CZ" sz="1800" dirty="0"/>
          </a:p>
          <a:p>
            <a:pPr lvl="2"/>
            <a:r>
              <a:rPr lang="nl-NL" sz="1600" i="1" u="sng" dirty="0"/>
              <a:t>Het is zo </a:t>
            </a:r>
            <a:r>
              <a:rPr lang="nl-NL" sz="1600" dirty="0"/>
              <a:t>dat ik vandaag en morgen nog op kantoor ben, en dan een hele week niet.</a:t>
            </a:r>
            <a:endParaRPr lang="cs-CZ" sz="1600" dirty="0"/>
          </a:p>
          <a:p>
            <a:pPr lvl="2"/>
            <a:r>
              <a:rPr lang="nl-NL" sz="1600" i="1" u="sng" dirty="0"/>
              <a:t>Kan het zijn </a:t>
            </a:r>
            <a:r>
              <a:rPr lang="nl-NL" sz="1600" dirty="0"/>
              <a:t>dat we elkaar vorig jaar in Hasselt ontmoet hebben?</a:t>
            </a:r>
            <a:endParaRPr lang="cs-CZ" sz="1600" dirty="0"/>
          </a:p>
          <a:p>
            <a:pPr lvl="1"/>
            <a:r>
              <a:rPr lang="nl-NL" sz="1800" dirty="0"/>
              <a:t>verkortingen van 'het is + adjectief‘</a:t>
            </a:r>
            <a:endParaRPr lang="cs-CZ" sz="1800" dirty="0"/>
          </a:p>
          <a:p>
            <a:pPr lvl="2"/>
            <a:r>
              <a:rPr lang="nl-NL" sz="1600" i="1" u="sng" dirty="0"/>
              <a:t>Fijn</a:t>
            </a:r>
            <a:r>
              <a:rPr lang="nl-NL" sz="1600" dirty="0"/>
              <a:t> dat u gekomen bent.</a:t>
            </a:r>
            <a:endParaRPr lang="cs-CZ" sz="1600" dirty="0"/>
          </a:p>
          <a:p>
            <a:pPr lvl="2"/>
            <a:r>
              <a:rPr lang="nl-NL" sz="1600" i="1" u="sng" dirty="0"/>
              <a:t>Vervelend</a:t>
            </a:r>
            <a:r>
              <a:rPr lang="nl-NL" sz="1600" dirty="0"/>
              <a:t> dat het nu weer regent.</a:t>
            </a:r>
          </a:p>
          <a:p>
            <a:r>
              <a:rPr lang="nl-NL" sz="2000" dirty="0"/>
              <a:t>Passieve hoofdzinnen</a:t>
            </a:r>
            <a:endParaRPr lang="cs-CZ" sz="2000" dirty="0"/>
          </a:p>
          <a:p>
            <a:pPr lvl="1"/>
            <a:r>
              <a:rPr lang="nl-NL" sz="1800" i="1" u="sng" dirty="0"/>
              <a:t>Dat hij erg hard gewerkt heeft</a:t>
            </a:r>
            <a:r>
              <a:rPr lang="nl-NL" sz="1800" dirty="0"/>
              <a:t>, kan niet gezegd worden.</a:t>
            </a:r>
            <a:endParaRPr lang="cs-CZ" sz="1800" dirty="0"/>
          </a:p>
          <a:p>
            <a:pPr lvl="1"/>
            <a:r>
              <a:rPr lang="nl-NL" sz="1800" i="1" u="sng" dirty="0"/>
              <a:t>Er</a:t>
            </a:r>
            <a:r>
              <a:rPr lang="nl-NL" sz="1800" dirty="0"/>
              <a:t> kan niet gezegd worden </a:t>
            </a:r>
            <a:r>
              <a:rPr lang="nl-NL" sz="1800" i="1" u="sng" dirty="0"/>
              <a:t>dat hij hard gewerkt heeft</a:t>
            </a:r>
            <a:r>
              <a:rPr lang="nl-NL" sz="1800" dirty="0"/>
              <a:t>.</a:t>
            </a:r>
            <a:r>
              <a:rPr lang="cs-CZ" sz="1800" dirty="0"/>
              <a:t> (</a:t>
            </a:r>
            <a:r>
              <a:rPr lang="cs-CZ" sz="1800" b="1" dirty="0" err="1"/>
              <a:t>het</a:t>
            </a:r>
            <a:r>
              <a:rPr lang="cs-CZ" sz="1800" b="1" dirty="0"/>
              <a:t> </a:t>
            </a:r>
            <a:r>
              <a:rPr lang="cs-CZ" sz="1800" b="1" dirty="0" err="1"/>
              <a:t>presentatieve</a:t>
            </a:r>
            <a:r>
              <a:rPr lang="cs-CZ" sz="1800" b="1" dirty="0"/>
              <a:t> </a:t>
            </a:r>
            <a:r>
              <a:rPr lang="cs-CZ" sz="1800" b="1" dirty="0" err="1"/>
              <a:t>er</a:t>
            </a:r>
            <a:r>
              <a:rPr lang="cs-CZ" sz="1800" dirty="0"/>
              <a:t>)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095487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B4EDC-8CE7-F42D-C67A-32D94CE56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</a:t>
            </a:r>
            <a:r>
              <a:rPr lang="cs-CZ" dirty="0" err="1"/>
              <a:t>Andere</a:t>
            </a:r>
            <a:r>
              <a:rPr lang="cs-CZ" dirty="0"/>
              <a:t> </a:t>
            </a:r>
            <a:r>
              <a:rPr lang="cs-CZ" dirty="0" err="1"/>
              <a:t>elementen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4A8634-791E-848F-C0BE-F2283F111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50741"/>
            <a:ext cx="8596668" cy="4290621"/>
          </a:xfrm>
        </p:spPr>
        <p:txBody>
          <a:bodyPr>
            <a:normAutofit/>
          </a:bodyPr>
          <a:lstStyle/>
          <a:p>
            <a:r>
              <a:rPr lang="cs-CZ" sz="2400" dirty="0" err="1"/>
              <a:t>Bijwoord</a:t>
            </a:r>
            <a:endParaRPr lang="cs-CZ" sz="2400" dirty="0"/>
          </a:p>
          <a:p>
            <a:pPr lvl="1"/>
            <a:r>
              <a:rPr lang="nl-NL" sz="2000" i="1" u="sng" dirty="0"/>
              <a:t>Overmorgen</a:t>
            </a:r>
            <a:r>
              <a:rPr lang="nl-NL" sz="2000" dirty="0"/>
              <a:t> is beter dan morgen.</a:t>
            </a:r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  <a:p>
            <a:r>
              <a:rPr lang="cs-CZ" sz="2400" dirty="0" err="1"/>
              <a:t>Voorzetselconstituent</a:t>
            </a:r>
            <a:endParaRPr lang="cs-CZ" sz="2400" dirty="0"/>
          </a:p>
          <a:p>
            <a:pPr lvl="1"/>
            <a:r>
              <a:rPr lang="nl-NL" sz="2000" dirty="0"/>
              <a:t>Het is ver </a:t>
            </a:r>
            <a:r>
              <a:rPr lang="nl-NL" sz="2000" i="1" u="sng" dirty="0"/>
              <a:t>naar Brussel</a:t>
            </a:r>
            <a:r>
              <a:rPr lang="nl-NL" sz="2000" dirty="0"/>
              <a:t>.</a:t>
            </a:r>
            <a:r>
              <a:rPr lang="cs-CZ" sz="2000" dirty="0"/>
              <a:t> (</a:t>
            </a:r>
            <a:r>
              <a:rPr lang="nl-NL" sz="2000" dirty="0"/>
              <a:t>het onderwerp gecombineerd met het voorlopige onderwerp </a:t>
            </a:r>
            <a:r>
              <a:rPr lang="cs-CZ" sz="2000" dirty="0"/>
              <a:t>„</a:t>
            </a:r>
            <a:r>
              <a:rPr lang="nl-NL" sz="2000" dirty="0"/>
              <a:t>het</a:t>
            </a:r>
            <a:r>
              <a:rPr lang="cs-CZ" sz="2000" dirty="0"/>
              <a:t>“)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09971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9978D-FFF9-DC9E-CDB2-BC1592AB7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A99799-0327-9010-F4BD-2A2CDEFFD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9835"/>
            <a:ext cx="8596668" cy="4381527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https://e-ans.ivdnt.org/topics/pid/ans2002lingtopic</a:t>
            </a:r>
            <a:endParaRPr lang="cs-CZ" dirty="0"/>
          </a:p>
          <a:p>
            <a:r>
              <a:rPr lang="nl-NL" dirty="0"/>
              <a:t>Florijn, A. F.: </a:t>
            </a:r>
            <a:r>
              <a:rPr lang="nl-NL" i="1" dirty="0"/>
              <a:t>De Regels van het Nederlands</a:t>
            </a:r>
            <a:r>
              <a:rPr lang="nl-NL" dirty="0"/>
              <a:t>, Wolters-Noordhoff, Groningen, 1994 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1344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E6918-F100-2FD8-3FDF-80F3948BE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Het</a:t>
            </a:r>
            <a:r>
              <a:rPr lang="cs-CZ" dirty="0"/>
              <a:t> </a:t>
            </a:r>
            <a:r>
              <a:rPr lang="cs-CZ" dirty="0" err="1"/>
              <a:t>onderwerp</a:t>
            </a:r>
            <a:r>
              <a:rPr lang="cs-CZ" dirty="0"/>
              <a:t> (</a:t>
            </a:r>
            <a:r>
              <a:rPr lang="cs-CZ" dirty="0" err="1"/>
              <a:t>subject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5F2AB3-E3F3-D902-839C-49BB3D46A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0261"/>
            <a:ext cx="8596668" cy="4451101"/>
          </a:xfrm>
        </p:spPr>
        <p:txBody>
          <a:bodyPr>
            <a:normAutofit/>
          </a:bodyPr>
          <a:lstStyle/>
          <a:p>
            <a:r>
              <a:rPr lang="nl-NL" sz="2000" dirty="0"/>
              <a:t>Een zinsdeel dat het nauwst verbonden is met het gezegde: in het gezegde wordt iets gezegd over het subject</a:t>
            </a:r>
            <a:endParaRPr lang="cs-CZ" sz="2000" dirty="0"/>
          </a:p>
          <a:p>
            <a:r>
              <a:rPr lang="nl-NL" sz="2000" dirty="0"/>
              <a:t>verwijst naar de zelfstandigheid</a:t>
            </a:r>
            <a:r>
              <a:rPr lang="cs-CZ" sz="2000" dirty="0"/>
              <a:t> (</a:t>
            </a:r>
            <a:r>
              <a:rPr lang="nl-NL" sz="2000" dirty="0"/>
              <a:t>een hond, de vrijheid</a:t>
            </a:r>
            <a:r>
              <a:rPr lang="cs-CZ" sz="2000" dirty="0"/>
              <a:t>, </a:t>
            </a:r>
            <a:r>
              <a:rPr lang="nl-NL" sz="2000" dirty="0"/>
              <a:t>slapen, het voor en tegen, enz.</a:t>
            </a:r>
            <a:r>
              <a:rPr lang="cs-CZ" sz="2000" dirty="0"/>
              <a:t>)</a:t>
            </a:r>
          </a:p>
          <a:p>
            <a:r>
              <a:rPr lang="nl-NL" sz="2000" dirty="0"/>
              <a:t>De meeste zinnen bevatten een onderwerp. Behalve in </a:t>
            </a:r>
            <a:r>
              <a:rPr lang="nl-NL" sz="2000" b="1" dirty="0"/>
              <a:t>beknopte bijzinnen</a:t>
            </a:r>
            <a:r>
              <a:rPr lang="nl-NL" sz="2000" dirty="0"/>
              <a:t>, waarin nooit een onderwerp is uitgedrukt</a:t>
            </a:r>
            <a:r>
              <a:rPr lang="cs-CZ" sz="2000" dirty="0"/>
              <a:t>, </a:t>
            </a:r>
            <a:r>
              <a:rPr lang="nl-NL" sz="2000" dirty="0"/>
              <a:t>in </a:t>
            </a:r>
            <a:r>
              <a:rPr lang="nl-NL" sz="2000" b="1" dirty="0"/>
              <a:t>bevelende, onvolledige en samengetrokken zinnen</a:t>
            </a:r>
            <a:r>
              <a:rPr lang="nl-NL" sz="2000" dirty="0"/>
              <a:t>, die soms geen onderwerp hebben</a:t>
            </a:r>
            <a:r>
              <a:rPr lang="cs-CZ" sz="2000" dirty="0"/>
              <a:t> </a:t>
            </a:r>
            <a:r>
              <a:rPr lang="nl-NL" sz="2000" dirty="0"/>
              <a:t>en in zinnen met een </a:t>
            </a:r>
            <a:r>
              <a:rPr lang="nl-NL" sz="2000" b="1" dirty="0"/>
              <a:t>onpersoonlijk passief</a:t>
            </a:r>
            <a:r>
              <a:rPr lang="cs-CZ" sz="2000" dirty="0"/>
              <a:t>, </a:t>
            </a:r>
            <a:r>
              <a:rPr lang="nl-NL" sz="2000" dirty="0"/>
              <a:t>ontbreekt het onderwerp in enkele </a:t>
            </a:r>
            <a:r>
              <a:rPr lang="nl-NL" sz="2000" b="1" dirty="0"/>
              <a:t>vaste uitdrukkingen</a:t>
            </a:r>
            <a:r>
              <a:rPr lang="nl-NL" sz="2000" dirty="0"/>
              <a:t>:</a:t>
            </a:r>
            <a:endParaRPr lang="cs-CZ" sz="2000" dirty="0"/>
          </a:p>
          <a:p>
            <a:r>
              <a:rPr lang="nl-NL" sz="2000" dirty="0"/>
              <a:t>1	Dank je/u wel. (= </a:t>
            </a:r>
            <a:r>
              <a:rPr lang="nl-NL" sz="2000" u="sng" dirty="0"/>
              <a:t>Ik</a:t>
            </a:r>
            <a:r>
              <a:rPr lang="nl-NL" sz="2000" dirty="0"/>
              <a:t> dank je/u wel.)</a:t>
            </a:r>
          </a:p>
          <a:p>
            <a:r>
              <a:rPr lang="nl-NL" sz="2000" dirty="0"/>
              <a:t>2	Me dunkt van wel. (= </a:t>
            </a:r>
            <a:r>
              <a:rPr lang="nl-NL" sz="2000" u="sng" dirty="0"/>
              <a:t>Het</a:t>
            </a:r>
            <a:r>
              <a:rPr lang="nl-NL" sz="2000" dirty="0"/>
              <a:t> dunkt me van wel.)</a:t>
            </a:r>
          </a:p>
          <a:p>
            <a:r>
              <a:rPr lang="nl-NL" sz="2000" dirty="0"/>
              <a:t>3	</a:t>
            </a:r>
            <a:r>
              <a:rPr lang="nl-NL" sz="2000" dirty="0" err="1"/>
              <a:t>Verzoeke</a:t>
            </a:r>
            <a:r>
              <a:rPr lang="nl-NL" sz="2000" dirty="0"/>
              <a:t> (= </a:t>
            </a:r>
            <a:r>
              <a:rPr lang="nl-NL" sz="2000" u="sng" dirty="0"/>
              <a:t>Ik</a:t>
            </a:r>
            <a:r>
              <a:rPr lang="nl-NL" sz="2000" dirty="0"/>
              <a:t> verzoek) beleefd antwoord.	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66665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7F786-D75D-0739-8D7D-6B60CE2F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Het</a:t>
            </a:r>
            <a:r>
              <a:rPr lang="cs-CZ" dirty="0"/>
              <a:t> </a:t>
            </a:r>
            <a:r>
              <a:rPr lang="cs-CZ" dirty="0" err="1"/>
              <a:t>onderwerp</a:t>
            </a:r>
            <a:r>
              <a:rPr lang="cs-CZ" dirty="0"/>
              <a:t> (</a:t>
            </a:r>
            <a:r>
              <a:rPr lang="cs-CZ" dirty="0" err="1"/>
              <a:t>subject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2D66A9-9ADE-6C6A-8DFA-3F5B3BDA9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47655"/>
            <a:ext cx="8596668" cy="4193708"/>
          </a:xfrm>
        </p:spPr>
        <p:txBody>
          <a:bodyPr>
            <a:normAutofit/>
          </a:bodyPr>
          <a:lstStyle/>
          <a:p>
            <a:r>
              <a:rPr lang="nl-NL" sz="2000" dirty="0"/>
              <a:t>Het onderwerp bestaat in het algemeen uit </a:t>
            </a:r>
            <a:r>
              <a:rPr lang="nl-NL" sz="2000" b="1" dirty="0"/>
              <a:t>een naamwoordelijke constituent </a:t>
            </a:r>
            <a:r>
              <a:rPr lang="nl-NL" sz="2000" dirty="0"/>
              <a:t>of </a:t>
            </a:r>
            <a:r>
              <a:rPr lang="nl-NL" sz="2000" b="1" dirty="0"/>
              <a:t>een zin</a:t>
            </a:r>
            <a:r>
              <a:rPr lang="nl-NL" sz="2000" dirty="0"/>
              <a:t>, maar er zijn ook enkele andere mogelijkheden. </a:t>
            </a:r>
            <a:endParaRPr lang="cs-CZ" sz="2000" dirty="0"/>
          </a:p>
          <a:p>
            <a:r>
              <a:rPr lang="nl-NL" sz="2000" b="1" dirty="0"/>
              <a:t>het </a:t>
            </a:r>
            <a:r>
              <a:rPr lang="nl-NL" sz="2000" b="1" dirty="0" err="1"/>
              <a:t>presentatieve</a:t>
            </a:r>
            <a:r>
              <a:rPr lang="nl-NL" sz="2000" b="1" dirty="0"/>
              <a:t> </a:t>
            </a:r>
            <a:r>
              <a:rPr lang="nl-NL" sz="2000" b="1" i="1" dirty="0"/>
              <a:t>er</a:t>
            </a:r>
            <a:r>
              <a:rPr lang="nl-NL" sz="2000" dirty="0"/>
              <a:t>, dat ook wel </a:t>
            </a:r>
            <a:r>
              <a:rPr lang="nl-NL" sz="2000" b="1" dirty="0"/>
              <a:t>'</a:t>
            </a:r>
            <a:r>
              <a:rPr lang="nl-NL" sz="2000" b="1" dirty="0" err="1"/>
              <a:t>plaatsonderwerp</a:t>
            </a:r>
            <a:r>
              <a:rPr lang="nl-NL" sz="2000" b="1" dirty="0"/>
              <a:t>' </a:t>
            </a:r>
            <a:r>
              <a:rPr lang="nl-NL" sz="2000" dirty="0"/>
              <a:t>genoemd wordt</a:t>
            </a:r>
            <a:endParaRPr lang="cs-CZ" sz="2000" dirty="0"/>
          </a:p>
          <a:p>
            <a:r>
              <a:rPr lang="nl-NL" sz="2000" dirty="0"/>
              <a:t>Dit woord komt doorgaans voor in zinnen met een naamwoordelijke constituent als onderwerp, maar ook in zinnen zonder onderwerp:</a:t>
            </a:r>
          </a:p>
          <a:p>
            <a:r>
              <a:rPr lang="cs-CZ" sz="2000" dirty="0"/>
              <a:t>1</a:t>
            </a:r>
            <a:r>
              <a:rPr lang="nl-NL" sz="2000" dirty="0"/>
              <a:t>	</a:t>
            </a:r>
            <a:r>
              <a:rPr lang="nl-NL" sz="2000" i="1" u="sng" dirty="0"/>
              <a:t>Er</a:t>
            </a:r>
            <a:r>
              <a:rPr lang="nl-NL" sz="2000" dirty="0"/>
              <a:t> zaten twee hondjes in de kist.</a:t>
            </a:r>
          </a:p>
          <a:p>
            <a:r>
              <a:rPr lang="cs-CZ" sz="2000" dirty="0"/>
              <a:t>2</a:t>
            </a:r>
            <a:r>
              <a:rPr lang="nl-NL" sz="2000" dirty="0"/>
              <a:t>	</a:t>
            </a:r>
            <a:r>
              <a:rPr lang="nl-NL" sz="2000" i="1" u="sng" dirty="0"/>
              <a:t>Er</a:t>
            </a:r>
            <a:r>
              <a:rPr lang="nl-NL" sz="2000" dirty="0"/>
              <a:t> wordt gezongen.</a:t>
            </a:r>
            <a:endParaRPr lang="cs-CZ" sz="2000" dirty="0"/>
          </a:p>
        </p:txBody>
      </p:sp>
      <p:pic>
        <p:nvPicPr>
          <p:cNvPr id="1028" name="Picture 4" descr="Dogs in cardboard box waiting for owner, adoption concept. H (1019095) |  Characters | Design Bundles">
            <a:extLst>
              <a:ext uri="{FF2B5EF4-FFF2-40B4-BE49-F238E27FC236}">
                <a16:creationId xmlns:a16="http://schemas.microsoft.com/office/drawing/2014/main" id="{233E2281-D251-A1C3-F4EE-CF76CF9C5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992" y="4927601"/>
            <a:ext cx="2710893" cy="180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12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E50A75-A33E-6BEA-B55F-8D8328599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Taalelementen die als onderwerp dienst kunnen doen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4B9685-3A68-7936-51A0-55629CFA1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1. </a:t>
            </a:r>
            <a:r>
              <a:rPr lang="nl-NL" sz="2000" dirty="0"/>
              <a:t>Een naamwoordelijke constituent met een substantief als kern</a:t>
            </a:r>
            <a:endParaRPr lang="cs-CZ" sz="2000" dirty="0"/>
          </a:p>
          <a:p>
            <a:r>
              <a:rPr lang="cs-CZ" sz="2000" dirty="0"/>
              <a:t>2. </a:t>
            </a:r>
            <a:r>
              <a:rPr lang="nl-NL" sz="2000" dirty="0"/>
              <a:t>Een naamwoordelijke constituent met een voornaamwoord als kern</a:t>
            </a:r>
            <a:endParaRPr lang="cs-CZ" sz="2000" dirty="0"/>
          </a:p>
          <a:p>
            <a:r>
              <a:rPr lang="cs-CZ" sz="2000" dirty="0"/>
              <a:t>3. </a:t>
            </a:r>
            <a:r>
              <a:rPr lang="cs-CZ" sz="2000" dirty="0" err="1"/>
              <a:t>Een</a:t>
            </a:r>
            <a:r>
              <a:rPr lang="cs-CZ" sz="2000" dirty="0"/>
              <a:t> </a:t>
            </a:r>
            <a:r>
              <a:rPr lang="cs-CZ" sz="2000" dirty="0" err="1"/>
              <a:t>infinitief</a:t>
            </a:r>
            <a:r>
              <a:rPr lang="cs-CZ" sz="2000" dirty="0"/>
              <a:t>(</a:t>
            </a:r>
            <a:r>
              <a:rPr lang="cs-CZ" sz="2000" dirty="0" err="1"/>
              <a:t>constructie</a:t>
            </a:r>
            <a:r>
              <a:rPr lang="cs-CZ" sz="2000" dirty="0"/>
              <a:t>)</a:t>
            </a:r>
          </a:p>
          <a:p>
            <a:r>
              <a:rPr lang="cs-CZ" sz="2000" dirty="0"/>
              <a:t>4. </a:t>
            </a:r>
            <a:r>
              <a:rPr lang="cs-CZ" sz="2000" dirty="0" err="1"/>
              <a:t>Een</a:t>
            </a:r>
            <a:r>
              <a:rPr lang="cs-CZ" sz="2000" dirty="0"/>
              <a:t> </a:t>
            </a:r>
            <a:r>
              <a:rPr lang="cs-CZ" sz="2000" dirty="0" err="1"/>
              <a:t>afhankelijke</a:t>
            </a:r>
            <a:r>
              <a:rPr lang="cs-CZ" sz="2000" dirty="0"/>
              <a:t> </a:t>
            </a:r>
            <a:r>
              <a:rPr lang="cs-CZ" sz="2000" dirty="0" err="1"/>
              <a:t>zin</a:t>
            </a:r>
            <a:r>
              <a:rPr lang="cs-CZ" sz="2000" dirty="0"/>
              <a:t> (</a:t>
            </a:r>
            <a:r>
              <a:rPr lang="cs-CZ" sz="2000" dirty="0" err="1"/>
              <a:t>onderwerpszin</a:t>
            </a:r>
            <a:r>
              <a:rPr lang="cs-CZ" sz="2000" dirty="0"/>
              <a:t>)</a:t>
            </a:r>
          </a:p>
          <a:p>
            <a:r>
              <a:rPr lang="cs-CZ" sz="2000" dirty="0"/>
              <a:t>5. </a:t>
            </a:r>
            <a:r>
              <a:rPr lang="cs-CZ" sz="2000" dirty="0" err="1"/>
              <a:t>Andere</a:t>
            </a:r>
            <a:r>
              <a:rPr lang="cs-CZ" sz="2000" dirty="0"/>
              <a:t> </a:t>
            </a:r>
            <a:r>
              <a:rPr lang="cs-CZ" sz="2000" dirty="0" err="1"/>
              <a:t>elementen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4911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F4508B-462B-D437-FD19-574BAB10B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nl-NL" dirty="0"/>
              <a:t>Een naamwoordelijke constituent met een substantief als kern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1C0DA2-EF41-3329-9498-939515B70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07479"/>
          </a:xfrm>
        </p:spPr>
        <p:txBody>
          <a:bodyPr>
            <a:normAutofit/>
          </a:bodyPr>
          <a:lstStyle/>
          <a:p>
            <a:r>
              <a:rPr lang="nl-NL" sz="2000" dirty="0"/>
              <a:t>Er zijn geen grammaticale beperkingen op substantivische constituenten die onderwerp kunnen zijn. </a:t>
            </a:r>
            <a:endParaRPr lang="cs-CZ" sz="2000" dirty="0"/>
          </a:p>
          <a:p>
            <a:pPr lvl="1"/>
            <a:r>
              <a:rPr lang="nl-NL" sz="2000" dirty="0"/>
              <a:t>Gisteren is </a:t>
            </a:r>
            <a:r>
              <a:rPr lang="nl-NL" sz="2000" i="1" u="sng" dirty="0"/>
              <a:t>Pieter</a:t>
            </a:r>
            <a:r>
              <a:rPr lang="nl-NL" sz="2000" dirty="0"/>
              <a:t> weer naar Amerika vertrokken. </a:t>
            </a:r>
            <a:endParaRPr lang="cs-CZ" sz="2000" dirty="0"/>
          </a:p>
          <a:p>
            <a:pPr lvl="1"/>
            <a:r>
              <a:rPr lang="nl-NL" sz="2000" i="1" u="sng" dirty="0"/>
              <a:t>Die zeeman met die grote snor </a:t>
            </a:r>
            <a:r>
              <a:rPr lang="nl-NL" sz="2000" dirty="0"/>
              <a:t>is met pensioen gegaan. </a:t>
            </a:r>
          </a:p>
          <a:p>
            <a:pPr lvl="1"/>
            <a:r>
              <a:rPr lang="nl-NL" sz="2000" i="1" u="sng" dirty="0"/>
              <a:t>Deze bloemen </a:t>
            </a:r>
            <a:r>
              <a:rPr lang="nl-NL" sz="2000" dirty="0"/>
              <a:t>groeien hier niet. </a:t>
            </a:r>
            <a:endParaRPr lang="cs-CZ" sz="2000" dirty="0"/>
          </a:p>
          <a:p>
            <a:pPr lvl="1"/>
            <a:r>
              <a:rPr lang="nl-NL" sz="2000" dirty="0"/>
              <a:t>Is </a:t>
            </a:r>
            <a:r>
              <a:rPr lang="nl-NL" sz="2000" i="1" u="sng" dirty="0"/>
              <a:t>die melk </a:t>
            </a:r>
            <a:r>
              <a:rPr lang="nl-NL" sz="2000" dirty="0"/>
              <a:t>nu al zuur? </a:t>
            </a:r>
            <a:endParaRPr lang="cs-CZ" sz="2000" dirty="0"/>
          </a:p>
          <a:p>
            <a:pPr lvl="1"/>
            <a:r>
              <a:rPr lang="nl-NL" sz="2000" i="1" u="sng" dirty="0"/>
              <a:t>Deze vriendschap </a:t>
            </a:r>
            <a:r>
              <a:rPr lang="nl-NL" sz="2000" dirty="0"/>
              <a:t>zal eens eindigen. </a:t>
            </a:r>
            <a:endParaRPr lang="cs-CZ" sz="2000" dirty="0"/>
          </a:p>
          <a:p>
            <a:pPr lvl="1"/>
            <a:r>
              <a:rPr lang="nl-NL" sz="2000" i="1" u="sng" dirty="0"/>
              <a:t>Een hond </a:t>
            </a:r>
            <a:r>
              <a:rPr lang="nl-NL" sz="2000" dirty="0"/>
              <a:t>heeft meestal vier poten. </a:t>
            </a:r>
            <a:endParaRPr lang="cs-CZ" sz="2000" dirty="0"/>
          </a:p>
          <a:p>
            <a:pPr lvl="1"/>
            <a:r>
              <a:rPr lang="nl-NL" sz="2000" i="1" u="sng" dirty="0"/>
              <a:t>Melk</a:t>
            </a:r>
            <a:r>
              <a:rPr lang="nl-NL" sz="2000" dirty="0"/>
              <a:t> is goed voor kinderen. </a:t>
            </a:r>
            <a:endParaRPr lang="cs-CZ" sz="2000" dirty="0"/>
          </a:p>
          <a:p>
            <a:pPr lvl="1"/>
            <a:r>
              <a:rPr lang="nl-NL" sz="2000" i="1" u="sng" dirty="0"/>
              <a:t>Liefde</a:t>
            </a:r>
            <a:r>
              <a:rPr lang="nl-NL" sz="2000" dirty="0"/>
              <a:t> is sterker dan de dood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1229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FBF11-73B8-F1E5-05B5-E57D9CB64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</a:t>
            </a:r>
            <a:r>
              <a:rPr lang="nl-NL" dirty="0"/>
              <a:t>Een naamwoordelijke constituent met een voornaamwoord als kern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F9F11E-F4F4-F4A0-0C06-4A71D56AA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92D050"/>
                </a:solidFill>
              </a:rPr>
              <a:t>A. </a:t>
            </a:r>
            <a:r>
              <a:rPr lang="nl-NL" sz="2400" dirty="0">
                <a:solidFill>
                  <a:srgbClr val="92D050"/>
                </a:solidFill>
              </a:rPr>
              <a:t>Voornaamwoorden die als onderwerp dienst kunnen doen</a:t>
            </a:r>
            <a:endParaRPr lang="cs-CZ" sz="2400" dirty="0">
              <a:solidFill>
                <a:srgbClr val="92D050"/>
              </a:solidFill>
            </a:endParaRPr>
          </a:p>
          <a:p>
            <a:r>
              <a:rPr lang="cs-CZ" sz="2400" dirty="0">
                <a:solidFill>
                  <a:srgbClr val="92D050"/>
                </a:solidFill>
              </a:rPr>
              <a:t>B. </a:t>
            </a:r>
            <a:r>
              <a:rPr lang="nl-NL" sz="2400" i="1" dirty="0">
                <a:solidFill>
                  <a:srgbClr val="92D050"/>
                </a:solidFill>
              </a:rPr>
              <a:t>Het</a:t>
            </a:r>
            <a:r>
              <a:rPr lang="nl-NL" sz="2400" dirty="0">
                <a:solidFill>
                  <a:srgbClr val="92D050"/>
                </a:solidFill>
              </a:rPr>
              <a:t> als onderwerp van gekloofde zinnen</a:t>
            </a:r>
            <a:endParaRPr lang="cs-CZ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628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4F402B-1F96-D862-AD27-444E83F23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00361"/>
            <a:ext cx="8596668" cy="791737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92D050"/>
                </a:solidFill>
              </a:rPr>
              <a:t>A. </a:t>
            </a:r>
            <a:r>
              <a:rPr lang="nl-NL" sz="3600" dirty="0">
                <a:solidFill>
                  <a:srgbClr val="92D050"/>
                </a:solidFill>
              </a:rPr>
              <a:t>Voornaamwoorden die als onderwerp dienst kunnen doen</a:t>
            </a:r>
            <a:r>
              <a:rPr lang="cs-CZ" sz="3600" dirty="0">
                <a:solidFill>
                  <a:srgbClr val="92D050"/>
                </a:solidFill>
              </a:rPr>
              <a:t/>
            </a:r>
            <a:br>
              <a:rPr lang="cs-CZ" sz="3600" dirty="0">
                <a:solidFill>
                  <a:srgbClr val="92D050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A7054C-864A-8732-5A19-1D80076B6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93181"/>
            <a:ext cx="8596668" cy="5307980"/>
          </a:xfrm>
        </p:spPr>
        <p:txBody>
          <a:bodyPr>
            <a:normAutofit/>
          </a:bodyPr>
          <a:lstStyle/>
          <a:p>
            <a:r>
              <a:rPr lang="nl-NL" sz="2000" dirty="0"/>
              <a:t>Behalve de wederkerende en wederkerige voornaamwoorden kunnen alle zelfstandige voornaamwoorden als (kern van de naamwoordelijke constituent met de functie van) onderwerp optreden. Enkele voorbeelden:</a:t>
            </a:r>
          </a:p>
          <a:p>
            <a:pPr lvl="1"/>
            <a:r>
              <a:rPr lang="nl-NL" sz="1800" i="1" u="sng" dirty="0"/>
              <a:t>Ze</a:t>
            </a:r>
            <a:r>
              <a:rPr lang="nl-NL" sz="1800" dirty="0"/>
              <a:t> kan haar fiets niet vinden.</a:t>
            </a:r>
            <a:endParaRPr lang="cs-CZ" sz="1800" dirty="0"/>
          </a:p>
          <a:p>
            <a:pPr lvl="1"/>
            <a:r>
              <a:rPr lang="nl-NL" sz="1800" i="1" u="sng" dirty="0"/>
              <a:t>Het</a:t>
            </a:r>
            <a:r>
              <a:rPr lang="nl-NL" sz="1800" dirty="0"/>
              <a:t> viel in het water.</a:t>
            </a:r>
          </a:p>
          <a:p>
            <a:pPr lvl="1"/>
            <a:r>
              <a:rPr lang="nl-NL" sz="1800" dirty="0"/>
              <a:t>Mijn fiets staat er nog, maar </a:t>
            </a:r>
            <a:r>
              <a:rPr lang="nl-NL" sz="1800" i="1" u="sng" dirty="0"/>
              <a:t>die van haar </a:t>
            </a:r>
            <a:r>
              <a:rPr lang="nl-NL" sz="1800" dirty="0"/>
              <a:t>is weg.</a:t>
            </a:r>
          </a:p>
          <a:p>
            <a:pPr lvl="1"/>
            <a:r>
              <a:rPr lang="nl-NL" sz="1800" i="1" u="sng" dirty="0"/>
              <a:t>Dat</a:t>
            </a:r>
            <a:r>
              <a:rPr lang="nl-NL" sz="1800" dirty="0"/>
              <a:t> is me ook wat moois!</a:t>
            </a:r>
          </a:p>
          <a:p>
            <a:pPr lvl="1"/>
            <a:r>
              <a:rPr lang="nl-NL" sz="1800" i="1" u="sng" dirty="0"/>
              <a:t>Wie van jullie </a:t>
            </a:r>
            <a:r>
              <a:rPr lang="nl-NL" sz="1800" dirty="0"/>
              <a:t>heeft het gezien?</a:t>
            </a:r>
          </a:p>
          <a:p>
            <a:pPr lvl="1"/>
            <a:r>
              <a:rPr lang="nl-NL" sz="1800" i="1" u="sng" dirty="0"/>
              <a:t>Iemand</a:t>
            </a:r>
            <a:r>
              <a:rPr lang="nl-NL" sz="1800" dirty="0"/>
              <a:t> moet het toch gedaan hebben.</a:t>
            </a:r>
          </a:p>
          <a:p>
            <a:pPr lvl="1"/>
            <a:r>
              <a:rPr lang="nl-NL" sz="1800" dirty="0"/>
              <a:t>(De fiets) </a:t>
            </a:r>
            <a:r>
              <a:rPr lang="nl-NL" sz="1800" i="1" u="sng" dirty="0"/>
              <a:t>die</a:t>
            </a:r>
            <a:r>
              <a:rPr lang="nl-NL" sz="1800" dirty="0"/>
              <a:t> gisteren gestolen is, (was gloednieuw.)</a:t>
            </a:r>
            <a:endParaRPr lang="cs-CZ" sz="1800" dirty="0"/>
          </a:p>
          <a:p>
            <a:r>
              <a:rPr lang="nl-NL" sz="2000" dirty="0"/>
              <a:t>Het voornaamwoord </a:t>
            </a:r>
            <a:r>
              <a:rPr lang="nl-NL" sz="2000" b="1" dirty="0"/>
              <a:t>het</a:t>
            </a:r>
            <a:r>
              <a:rPr lang="nl-NL" sz="2000" dirty="0"/>
              <a:t> fungeert als </a:t>
            </a:r>
            <a:r>
              <a:rPr lang="nl-NL" sz="2000" b="1" dirty="0"/>
              <a:t>loos onderwerp </a:t>
            </a:r>
            <a:r>
              <a:rPr lang="nl-NL" sz="2000" dirty="0"/>
              <a:t>bij gezegdes die een onpersoonlijk werkwoord bevatten.</a:t>
            </a:r>
            <a:endParaRPr lang="cs-CZ" sz="2000" dirty="0"/>
          </a:p>
          <a:p>
            <a:pPr lvl="1"/>
            <a:r>
              <a:rPr lang="nl-NL" sz="1800" i="1" dirty="0"/>
              <a:t>Het</a:t>
            </a:r>
            <a:r>
              <a:rPr lang="nl-NL" sz="1800" dirty="0"/>
              <a:t> wordt donker.</a:t>
            </a:r>
            <a:r>
              <a:rPr lang="cs-CZ" sz="1800" dirty="0"/>
              <a:t> </a:t>
            </a:r>
            <a:r>
              <a:rPr lang="nl-NL" sz="1800" dirty="0"/>
              <a:t>	</a:t>
            </a:r>
            <a:r>
              <a:rPr lang="nl-NL" sz="1800" i="1" dirty="0"/>
              <a:t>Het</a:t>
            </a:r>
            <a:r>
              <a:rPr lang="nl-NL" sz="1800" dirty="0"/>
              <a:t> is al vijf uur.</a:t>
            </a:r>
            <a:r>
              <a:rPr lang="cs-CZ" sz="1800" dirty="0"/>
              <a:t> </a:t>
            </a:r>
            <a:r>
              <a:rPr lang="nl-NL" sz="1800" dirty="0"/>
              <a:t>Hoe gaat </a:t>
            </a:r>
            <a:r>
              <a:rPr lang="nl-NL" sz="1800" i="1" dirty="0"/>
              <a:t>het</a:t>
            </a:r>
            <a:r>
              <a:rPr lang="nl-NL" sz="1800" dirty="0"/>
              <a:t> met u?</a:t>
            </a:r>
          </a:p>
        </p:txBody>
      </p:sp>
    </p:spTree>
    <p:extLst>
      <p:ext uri="{BB962C8B-B14F-4D97-AF65-F5344CB8AC3E}">
        <p14:creationId xmlns:p14="http://schemas.microsoft.com/office/powerpoint/2010/main" val="3379004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EE6C67-F746-B0DF-20F2-7DFCF8CE5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92D050"/>
                </a:solidFill>
              </a:rPr>
              <a:t>B. </a:t>
            </a:r>
            <a:r>
              <a:rPr lang="nl-NL" sz="3600" i="1" dirty="0">
                <a:solidFill>
                  <a:srgbClr val="92D050"/>
                </a:solidFill>
              </a:rPr>
              <a:t>Het</a:t>
            </a:r>
            <a:r>
              <a:rPr lang="nl-NL" sz="3600" dirty="0">
                <a:solidFill>
                  <a:srgbClr val="92D050"/>
                </a:solidFill>
              </a:rPr>
              <a:t> als onderwerp van gekloofde zinnen</a:t>
            </a:r>
            <a:r>
              <a:rPr lang="cs-CZ" sz="3600" dirty="0">
                <a:solidFill>
                  <a:srgbClr val="92D050"/>
                </a:solidFill>
              </a:rPr>
              <a:t/>
            </a:r>
            <a:br>
              <a:rPr lang="cs-CZ" sz="3600" dirty="0">
                <a:solidFill>
                  <a:srgbClr val="92D050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C017CD-983F-E2B2-4E32-5270319FD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5054"/>
            <a:ext cx="8596668" cy="5452945"/>
          </a:xfrm>
        </p:spPr>
        <p:txBody>
          <a:bodyPr>
            <a:normAutofit/>
          </a:bodyPr>
          <a:lstStyle/>
          <a:p>
            <a:r>
              <a:rPr lang="nl-NL" sz="2000" b="1" i="1" dirty="0"/>
              <a:t>het</a:t>
            </a:r>
            <a:r>
              <a:rPr lang="nl-NL" sz="2000" dirty="0"/>
              <a:t> en een vorm van het werkwoord </a:t>
            </a:r>
            <a:r>
              <a:rPr lang="nl-NL" sz="2000" i="1" dirty="0"/>
              <a:t>zijn</a:t>
            </a:r>
            <a:r>
              <a:rPr lang="cs-CZ" sz="2000" i="1" dirty="0"/>
              <a:t> </a:t>
            </a:r>
            <a:r>
              <a:rPr lang="cs-CZ" sz="2000" b="1" dirty="0"/>
              <a:t>(VOORLOPIG ONDERWERP)</a:t>
            </a:r>
            <a:endParaRPr lang="cs-CZ" sz="2000" b="1" i="1" dirty="0"/>
          </a:p>
          <a:p>
            <a:r>
              <a:rPr lang="nl-NL" sz="2000" dirty="0"/>
              <a:t>Voorbeelden, met niet-gekloofde zinnen in de (a)-zinnen, gekloofde</a:t>
            </a:r>
            <a:r>
              <a:rPr lang="cs-CZ" sz="2000" dirty="0"/>
              <a:t> (vytýkací) </a:t>
            </a:r>
            <a:r>
              <a:rPr lang="nl-NL" sz="2000" dirty="0"/>
              <a:t>zinnen in de (b)- en (c)-zinnen:</a:t>
            </a:r>
            <a:endParaRPr lang="cs-CZ" sz="2000" dirty="0"/>
          </a:p>
          <a:p>
            <a:pPr lvl="1"/>
            <a:r>
              <a:rPr lang="cs-CZ" sz="1800" dirty="0"/>
              <a:t>1 </a:t>
            </a:r>
            <a:r>
              <a:rPr lang="nl-NL" sz="1800" dirty="0"/>
              <a:t>a	Hans valt u steeds maar lastig.</a:t>
            </a:r>
          </a:p>
          <a:p>
            <a:pPr lvl="1"/>
            <a:r>
              <a:rPr lang="cs-CZ" sz="1800" dirty="0"/>
              <a:t>1 </a:t>
            </a:r>
            <a:r>
              <a:rPr lang="nl-NL" sz="1800" dirty="0"/>
              <a:t>b	</a:t>
            </a:r>
            <a:r>
              <a:rPr lang="nl-NL" sz="1800" i="1" u="sng" dirty="0"/>
              <a:t>Het</a:t>
            </a:r>
            <a:r>
              <a:rPr lang="nl-NL" sz="1800" dirty="0"/>
              <a:t> is Hans die u steeds maar lastig valt.</a:t>
            </a:r>
            <a:endParaRPr lang="cs-CZ" sz="1800" dirty="0"/>
          </a:p>
          <a:p>
            <a:pPr lvl="1"/>
            <a:endParaRPr lang="cs-CZ" sz="1800" dirty="0"/>
          </a:p>
          <a:p>
            <a:pPr lvl="1"/>
            <a:r>
              <a:rPr lang="cs-CZ" sz="1800" dirty="0"/>
              <a:t>2 a </a:t>
            </a:r>
            <a:r>
              <a:rPr lang="nl-NL" sz="1800" dirty="0"/>
              <a:t>	Ik wil Karel die fiets geven.</a:t>
            </a:r>
          </a:p>
          <a:p>
            <a:pPr lvl="1"/>
            <a:r>
              <a:rPr lang="cs-CZ" sz="1800" dirty="0"/>
              <a:t>2 </a:t>
            </a:r>
            <a:r>
              <a:rPr lang="nl-NL" sz="1800" dirty="0"/>
              <a:t>b	</a:t>
            </a:r>
            <a:r>
              <a:rPr lang="nl-NL" sz="1800" i="1" u="sng" dirty="0"/>
              <a:t>Het</a:t>
            </a:r>
            <a:r>
              <a:rPr lang="nl-NL" sz="1800" dirty="0"/>
              <a:t> is Karel aan wie ik die fiets wil geven.</a:t>
            </a:r>
            <a:endParaRPr lang="cs-CZ" sz="1800" dirty="0"/>
          </a:p>
          <a:p>
            <a:pPr lvl="1"/>
            <a:endParaRPr lang="cs-CZ" sz="1800" dirty="0"/>
          </a:p>
          <a:p>
            <a:pPr lvl="1"/>
            <a:r>
              <a:rPr lang="cs-CZ" sz="1800" dirty="0"/>
              <a:t>3 </a:t>
            </a:r>
            <a:r>
              <a:rPr lang="nl-NL" sz="1800" dirty="0"/>
              <a:t>a	Hij dacht aan een hamer.</a:t>
            </a:r>
          </a:p>
          <a:p>
            <a:pPr lvl="1"/>
            <a:r>
              <a:rPr lang="cs-CZ" sz="1800" dirty="0"/>
              <a:t>3 </a:t>
            </a:r>
            <a:r>
              <a:rPr lang="nl-NL" sz="1800" dirty="0"/>
              <a:t>b	</a:t>
            </a:r>
            <a:r>
              <a:rPr lang="nl-NL" sz="1800" i="1" u="sng" dirty="0"/>
              <a:t>Het</a:t>
            </a:r>
            <a:r>
              <a:rPr lang="nl-NL" sz="1800" dirty="0"/>
              <a:t> was aan een hamer dat hij dacht.</a:t>
            </a:r>
          </a:p>
          <a:p>
            <a:pPr lvl="1"/>
            <a:r>
              <a:rPr lang="cs-CZ" sz="1800" dirty="0"/>
              <a:t>3 </a:t>
            </a:r>
            <a:r>
              <a:rPr lang="nl-NL" sz="1800" dirty="0"/>
              <a:t>c	</a:t>
            </a:r>
            <a:r>
              <a:rPr lang="nl-NL" sz="1800" i="1" u="sng" dirty="0"/>
              <a:t>Het</a:t>
            </a:r>
            <a:r>
              <a:rPr lang="nl-NL" sz="1800" dirty="0"/>
              <a:t> was een hamer waar hij aan dacht.</a:t>
            </a:r>
            <a:endParaRPr lang="cs-CZ" sz="1800" dirty="0"/>
          </a:p>
          <a:p>
            <a:pPr marL="457200" lvl="1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70702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56E96-A1B2-81E9-79A7-E97A8D46F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</a:t>
            </a:r>
            <a:r>
              <a:rPr lang="cs-CZ" dirty="0" err="1"/>
              <a:t>Een</a:t>
            </a:r>
            <a:r>
              <a:rPr lang="cs-CZ" dirty="0"/>
              <a:t> </a:t>
            </a:r>
            <a:r>
              <a:rPr lang="cs-CZ" dirty="0" err="1"/>
              <a:t>infinitief</a:t>
            </a:r>
            <a:r>
              <a:rPr lang="cs-CZ" dirty="0"/>
              <a:t>(</a:t>
            </a:r>
            <a:r>
              <a:rPr lang="cs-CZ" dirty="0" err="1"/>
              <a:t>constructie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EE30FE-EB59-D894-EF95-AFF9CAA00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3835"/>
            <a:ext cx="8596668" cy="4357528"/>
          </a:xfrm>
        </p:spPr>
        <p:txBody>
          <a:bodyPr>
            <a:normAutofit/>
          </a:bodyPr>
          <a:lstStyle/>
          <a:p>
            <a:r>
              <a:rPr lang="nl-NL" sz="2000" i="1" u="sng" dirty="0"/>
              <a:t>Slapen</a:t>
            </a:r>
            <a:r>
              <a:rPr lang="nl-NL" sz="2000" dirty="0"/>
              <a:t> is goed voor je.</a:t>
            </a:r>
          </a:p>
          <a:p>
            <a:r>
              <a:rPr lang="nl-NL" sz="2000" i="1" u="sng" dirty="0"/>
              <a:t>Veel roken </a:t>
            </a:r>
            <a:r>
              <a:rPr lang="nl-NL" sz="2000" dirty="0"/>
              <a:t>schaadt de gezondheid.</a:t>
            </a:r>
          </a:p>
          <a:p>
            <a:r>
              <a:rPr lang="nl-NL" sz="2000" i="1" u="sng" dirty="0"/>
              <a:t>Alcohol drinken </a:t>
            </a:r>
            <a:r>
              <a:rPr lang="nl-NL" sz="2000" dirty="0"/>
              <a:t>werkt benevelend.</a:t>
            </a:r>
          </a:p>
          <a:p>
            <a:r>
              <a:rPr lang="nl-NL" sz="2000" i="1" u="sng" dirty="0"/>
              <a:t>Goed trainen </a:t>
            </a:r>
            <a:r>
              <a:rPr lang="nl-NL" sz="2000" dirty="0"/>
              <a:t>blijft voorwaarde voor een topprestatie.</a:t>
            </a:r>
          </a:p>
          <a:p>
            <a:r>
              <a:rPr lang="nl-NL" sz="2000" i="1" u="sng" dirty="0"/>
              <a:t>Bij rood licht rechtsaf slaan </a:t>
            </a:r>
            <a:r>
              <a:rPr lang="nl-NL" sz="2000" dirty="0"/>
              <a:t>is slechts op enkele plaatsen toegestaan.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9109849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Fazeta</Template>
  <TotalTime>654</TotalTime>
  <Words>934</Words>
  <Application>Microsoft Office PowerPoint</Application>
  <PresentationFormat>Širokoúhlá obrazovka</PresentationFormat>
  <Paragraphs>93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Fazeta</vt:lpstr>
      <vt:lpstr>HET ONDERWERP</vt:lpstr>
      <vt:lpstr>Het onderwerp (subject)</vt:lpstr>
      <vt:lpstr>Het onderwerp (subject)</vt:lpstr>
      <vt:lpstr>Taalelementen die als onderwerp dienst kunnen doen</vt:lpstr>
      <vt:lpstr>1. Een naamwoordelijke constituent met een substantief als kern</vt:lpstr>
      <vt:lpstr>2. Een naamwoordelijke constituent met een voornaamwoord als kern</vt:lpstr>
      <vt:lpstr>A. Voornaamwoorden die als onderwerp dienst kunnen doen </vt:lpstr>
      <vt:lpstr>B. Het als onderwerp van gekloofde zinnen </vt:lpstr>
      <vt:lpstr>3. Een infinitief(constructie)</vt:lpstr>
      <vt:lpstr>4. Een afhankelijke zin (onderwerpszin)</vt:lpstr>
      <vt:lpstr>Prezentace aplikace PowerPoint</vt:lpstr>
      <vt:lpstr>5. Andere elementen</vt:lpstr>
      <vt:lpstr>Zdroj: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ONDERWERP</dc:title>
  <dc:creator>Katarína Ochodnická</dc:creator>
  <cp:lastModifiedBy>Rezková, Iva</cp:lastModifiedBy>
  <cp:revision>7</cp:revision>
  <dcterms:created xsi:type="dcterms:W3CDTF">2022-10-12T10:01:34Z</dcterms:created>
  <dcterms:modified xsi:type="dcterms:W3CDTF">2022-11-02T14:07:34Z</dcterms:modified>
</cp:coreProperties>
</file>