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89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25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17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072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41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12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43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5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89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826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42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225B-14E5-4424-A32C-E0C16A957C23}" type="datetimeFigureOut">
              <a:rPr lang="cs-CZ" smtClean="0"/>
              <a:t>28.03.2022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52406-664B-4A1E-986B-0FC404C6E4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06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Mezinárodní vztahy </a:t>
            </a:r>
            <a:br>
              <a:rPr lang="cs-CZ" b="1" dirty="0" smtClean="0"/>
            </a:br>
            <a:r>
              <a:rPr lang="cs-CZ" b="1" dirty="0" smtClean="0"/>
              <a:t>v 50. a na počátku 60. let</a:t>
            </a:r>
            <a:br>
              <a:rPr lang="cs-CZ" b="1" dirty="0" smtClean="0"/>
            </a:br>
            <a:r>
              <a:rPr lang="cs-CZ" b="1" dirty="0" smtClean="0"/>
              <a:t>20. století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Mezinárodní vztahy po roce 1945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4375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Kubánská revoluce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Březen 1952 – kubánská vláda svržena </a:t>
            </a:r>
            <a:r>
              <a:rPr lang="cs-CZ" dirty="0"/>
              <a:t>vojenským převratem někdejšího prezidenta </a:t>
            </a:r>
            <a:r>
              <a:rPr lang="cs-CZ" dirty="0" err="1" smtClean="0"/>
              <a:t>Fulgenciem</a:t>
            </a:r>
            <a:r>
              <a:rPr lang="cs-CZ" dirty="0" smtClean="0"/>
              <a:t> Batistou</a:t>
            </a:r>
          </a:p>
          <a:p>
            <a:r>
              <a:rPr lang="cs-CZ" dirty="0"/>
              <a:t>Proti jeho diktatuře se postavilo Hnutí mládeže století v čele s Fidelem </a:t>
            </a:r>
            <a:r>
              <a:rPr lang="cs-CZ" dirty="0" smtClean="0"/>
              <a:t>Castrem.</a:t>
            </a:r>
          </a:p>
          <a:p>
            <a:r>
              <a:rPr lang="cs-CZ" dirty="0"/>
              <a:t>Tato organizace připravila a provedla 26. července 1953 </a:t>
            </a:r>
            <a:r>
              <a:rPr lang="cs-CZ" dirty="0" smtClean="0"/>
              <a:t>neúspěšný ozbrojený </a:t>
            </a:r>
            <a:r>
              <a:rPr lang="cs-CZ" dirty="0"/>
              <a:t>útok na kasárna </a:t>
            </a:r>
            <a:r>
              <a:rPr lang="cs-CZ" dirty="0" err="1"/>
              <a:t>Moncada</a:t>
            </a:r>
            <a:r>
              <a:rPr lang="cs-CZ" dirty="0"/>
              <a:t> v Santiagu de </a:t>
            </a:r>
            <a:r>
              <a:rPr lang="cs-CZ" dirty="0" err="1"/>
              <a:t>Cuba</a:t>
            </a:r>
            <a:r>
              <a:rPr lang="cs-CZ" dirty="0"/>
              <a:t>.</a:t>
            </a:r>
            <a:r>
              <a:rPr lang="cs-CZ" dirty="0" smtClean="0"/>
              <a:t> </a:t>
            </a:r>
          </a:p>
          <a:p>
            <a:r>
              <a:rPr lang="cs-CZ" dirty="0" smtClean="0"/>
              <a:t>Castro připravil v  mexickém exilu další </a:t>
            </a:r>
            <a:r>
              <a:rPr lang="cs-CZ" dirty="0"/>
              <a:t>ozbrojené vystoupení proti Batistově diktatuře</a:t>
            </a:r>
            <a:r>
              <a:rPr lang="cs-CZ" dirty="0" smtClean="0"/>
              <a:t>.</a:t>
            </a:r>
          </a:p>
          <a:p>
            <a:r>
              <a:rPr lang="cs-CZ" dirty="0" smtClean="0"/>
              <a:t>Leden </a:t>
            </a:r>
            <a:r>
              <a:rPr lang="cs-CZ" dirty="0"/>
              <a:t>1957 v pohoří Sierry </a:t>
            </a:r>
            <a:r>
              <a:rPr lang="cs-CZ" dirty="0" smtClean="0"/>
              <a:t>Maestry zahájena </a:t>
            </a:r>
            <a:r>
              <a:rPr lang="cs-CZ" dirty="0"/>
              <a:t>partyzánskou válkou. </a:t>
            </a:r>
            <a:r>
              <a:rPr lang="cs-CZ" dirty="0" smtClean="0"/>
              <a:t>Ta trvala </a:t>
            </a:r>
            <a:r>
              <a:rPr lang="cs-CZ" dirty="0"/>
              <a:t>dva roky, postupně se rozšířila po celém ostrově a skončila v lednu 1959 vítězstvím povstalců.</a:t>
            </a:r>
            <a:r>
              <a:rPr lang="cs-CZ" dirty="0" smtClean="0"/>
              <a:t> </a:t>
            </a:r>
          </a:p>
          <a:p>
            <a:r>
              <a:rPr lang="cs-CZ" dirty="0"/>
              <a:t>V dubnu 1961 americká CIA s vědomím prezidenta zorganizovala invazi kubánských </a:t>
            </a:r>
            <a:r>
              <a:rPr lang="cs-CZ" i="1" dirty="0" err="1"/>
              <a:t>contras</a:t>
            </a:r>
            <a:r>
              <a:rPr lang="cs-CZ" dirty="0"/>
              <a:t> s cílem svrhnout Castrův režim. Avšak kubánské milice invazi v Zátoce sviní odrazily.</a:t>
            </a:r>
          </a:p>
        </p:txBody>
      </p:sp>
    </p:spTree>
    <p:extLst>
      <p:ext uri="{BB962C8B-B14F-4D97-AF65-F5344CB8AC3E}">
        <p14:creationId xmlns:p14="http://schemas.microsoft.com/office/powerpoint/2010/main" val="3419950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Karibská krize (1962) - začátek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Rozhodnutí o umístění jaderných raket středního doletu na Kubě mělo </a:t>
            </a:r>
            <a:r>
              <a:rPr lang="cs-CZ" dirty="0" err="1"/>
              <a:t>upevnít</a:t>
            </a:r>
            <a:r>
              <a:rPr lang="cs-CZ" dirty="0"/>
              <a:t> Chruščovovu pozici doma i v zahraničí</a:t>
            </a:r>
            <a:r>
              <a:rPr lang="cs-CZ" dirty="0" smtClean="0"/>
              <a:t>.</a:t>
            </a:r>
          </a:p>
          <a:p>
            <a:r>
              <a:rPr lang="cs-CZ" dirty="0"/>
              <a:t>První sovětské jednotky přistály v kubánských přístavech v srpnu </a:t>
            </a:r>
            <a:r>
              <a:rPr lang="cs-CZ" dirty="0" smtClean="0"/>
              <a:t>1962 (v</a:t>
            </a:r>
            <a:r>
              <a:rPr lang="cs-CZ" dirty="0"/>
              <a:t> polovině </a:t>
            </a:r>
            <a:r>
              <a:rPr lang="cs-CZ" dirty="0" smtClean="0"/>
              <a:t>října instalovány první </a:t>
            </a:r>
            <a:r>
              <a:rPr lang="cs-CZ" dirty="0"/>
              <a:t>raketové komplexy </a:t>
            </a:r>
            <a:r>
              <a:rPr lang="cs-CZ" dirty="0" smtClean="0"/>
              <a:t>u </a:t>
            </a:r>
            <a:r>
              <a:rPr lang="cs-CZ" dirty="0"/>
              <a:t>San </a:t>
            </a:r>
            <a:r>
              <a:rPr lang="cs-CZ" dirty="0" err="1" smtClean="0"/>
              <a:t>Cristóbalu</a:t>
            </a:r>
            <a:r>
              <a:rPr lang="cs-CZ" dirty="0" smtClean="0"/>
              <a:t>).</a:t>
            </a:r>
          </a:p>
          <a:p>
            <a:r>
              <a:rPr lang="cs-CZ" dirty="0"/>
              <a:t>Dne 10. října 1962 dostal </a:t>
            </a:r>
            <a:r>
              <a:rPr lang="cs-CZ" dirty="0" smtClean="0"/>
              <a:t>US prezident </a:t>
            </a:r>
            <a:r>
              <a:rPr lang="cs-CZ" dirty="0"/>
              <a:t>na stůl satelitní snímky rozestavěných odpalovacích ramp v západní části Kuby.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900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Karibská krize (1962) - závěr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americkém vedení se vyhrotily dva názory na další </a:t>
            </a:r>
            <a:r>
              <a:rPr lang="cs-CZ" dirty="0" smtClean="0"/>
              <a:t>postup: 1) </a:t>
            </a:r>
            <a:r>
              <a:rPr lang="cs-CZ" dirty="0"/>
              <a:t>Část požadovala okamžitý útok proti Kubě</a:t>
            </a:r>
            <a:r>
              <a:rPr lang="cs-CZ" dirty="0" smtClean="0"/>
              <a:t>. 2) </a:t>
            </a:r>
            <a:r>
              <a:rPr lang="cs-CZ" dirty="0"/>
              <a:t>Druhá část pak méně riskantní </a:t>
            </a:r>
            <a:r>
              <a:rPr lang="cs-CZ" dirty="0" smtClean="0"/>
              <a:t>postup - </a:t>
            </a:r>
            <a:r>
              <a:rPr lang="cs-CZ" dirty="0"/>
              <a:t>USA měla vytvořit kolem Kuby blokádu (karanténa) – dále neměly být vpuštěny lodě vezoucí vojenský </a:t>
            </a:r>
            <a:r>
              <a:rPr lang="cs-CZ" dirty="0" smtClean="0"/>
              <a:t>materiál (tento názor v debatě nakonec zvítězil)</a:t>
            </a:r>
          </a:p>
          <a:p>
            <a:r>
              <a:rPr lang="cs-CZ" dirty="0"/>
              <a:t>Chruščov nakonec uznal existenci raket na Kubě a také prvně naznačil možnost </a:t>
            </a:r>
            <a:r>
              <a:rPr lang="cs-CZ" dirty="0" smtClean="0"/>
              <a:t>kompromisu.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69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Počátky uvolnění mezinárodního </a:t>
            </a:r>
            <a:r>
              <a:rPr lang="cs-CZ" b="1" dirty="0" smtClean="0"/>
              <a:t>napětí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 lednu 1954 se po několikaleté přestávce v Berlíně uskutečnila konference MZV čtyř okupačních velmocí, týkající se především sjednocení Německa</a:t>
            </a:r>
            <a:r>
              <a:rPr lang="cs-CZ" dirty="0" smtClean="0"/>
              <a:t>.</a:t>
            </a:r>
          </a:p>
          <a:p>
            <a:r>
              <a:rPr lang="cs-CZ" dirty="0"/>
              <a:t>Sovětská strana se svými návrhy snažila zabránit integraci Západního Německa do západoevropských struktur</a:t>
            </a:r>
            <a:r>
              <a:rPr lang="cs-CZ" dirty="0" smtClean="0"/>
              <a:t>.</a:t>
            </a:r>
          </a:p>
          <a:p>
            <a:r>
              <a:rPr lang="cs-CZ" dirty="0"/>
              <a:t>Řešení německého problému sovětská strana spojovala s uzavřením celoevropské smlouvy o kolektivní bezpečnosti v Evropě. V důsledku toho mělo být rozpuštěno NATO. </a:t>
            </a:r>
            <a:endParaRPr lang="cs-CZ" dirty="0" smtClean="0"/>
          </a:p>
          <a:p>
            <a:r>
              <a:rPr lang="cs-CZ" dirty="0"/>
              <a:t>Západní státy předložily </a:t>
            </a:r>
            <a:r>
              <a:rPr lang="cs-CZ" b="1" dirty="0"/>
              <a:t>tzv. </a:t>
            </a:r>
            <a:r>
              <a:rPr lang="cs-CZ" b="1" dirty="0" err="1"/>
              <a:t>Edenův</a:t>
            </a:r>
            <a:r>
              <a:rPr lang="cs-CZ" b="1" dirty="0"/>
              <a:t> pětietapový plán</a:t>
            </a:r>
            <a:r>
              <a:rPr lang="cs-CZ" dirty="0"/>
              <a:t>, který předpokládal realizaci celoněmeckých voleb pod velmocenskou kontrolou, postupné formování ústředních institucí, přijetí nové ústavy a posléze i přípravu a podpis mírové smlouvy.</a:t>
            </a:r>
          </a:p>
        </p:txBody>
      </p:sp>
    </p:spTree>
    <p:extLst>
      <p:ext uri="{BB962C8B-B14F-4D97-AF65-F5344CB8AC3E}">
        <p14:creationId xmlns:p14="http://schemas.microsoft.com/office/powerpoint/2010/main" val="2699643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Státní smlouva s Rakouskem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4845"/>
            <a:ext cx="10515600" cy="468211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 skončení druhé světové války bylo území Rakouska </a:t>
            </a:r>
            <a:r>
              <a:rPr lang="cs-CZ" b="1" dirty="0" smtClean="0"/>
              <a:t>rozděleno </a:t>
            </a:r>
            <a:r>
              <a:rPr lang="cs-CZ" b="1" dirty="0"/>
              <a:t>do čtyř částí</a:t>
            </a:r>
            <a:r>
              <a:rPr lang="cs-CZ" dirty="0"/>
              <a:t>, takzvaných okupačních </a:t>
            </a:r>
            <a:r>
              <a:rPr lang="cs-CZ" dirty="0" smtClean="0"/>
              <a:t>zón.</a:t>
            </a:r>
          </a:p>
          <a:p>
            <a:r>
              <a:rPr lang="cs-CZ" dirty="0"/>
              <a:t>Dne 11. září 1945 se konstituovala Spojenecká rada, pozůstávající z čtyř vrchních velitelů, později pak ze čtyř vysokých komisařů. </a:t>
            </a:r>
            <a:endParaRPr lang="cs-CZ" dirty="0" smtClean="0"/>
          </a:p>
          <a:p>
            <a:r>
              <a:rPr lang="cs-CZ" dirty="0"/>
              <a:t>Dohoda Spojenců z roku 1943 </a:t>
            </a:r>
            <a:r>
              <a:rPr lang="cs-CZ" dirty="0" smtClean="0"/>
              <a:t>prohlásila Rakousko </a:t>
            </a:r>
            <a:r>
              <a:rPr lang="cs-CZ" dirty="0"/>
              <a:t>za Hitlerovu první oběť, což Rakousku zajistilo, že se s ním po válce bude zacházet jinak než s Německem</a:t>
            </a:r>
            <a:r>
              <a:rPr lang="cs-CZ" dirty="0" smtClean="0"/>
              <a:t>.</a:t>
            </a:r>
          </a:p>
          <a:p>
            <a:r>
              <a:rPr lang="cs-CZ" dirty="0"/>
              <a:t>Moskevská deklarace z 30. října 1943, která Rakousko </a:t>
            </a:r>
            <a:r>
              <a:rPr lang="cs-CZ" u="sng" dirty="0"/>
              <a:t>zbavovala odpovědnosti za jeho spojení s nacismem</a:t>
            </a:r>
            <a:r>
              <a:rPr lang="cs-CZ" dirty="0"/>
              <a:t>.</a:t>
            </a:r>
          </a:p>
          <a:p>
            <a:r>
              <a:rPr lang="cs-CZ" b="1" dirty="0" smtClean="0"/>
              <a:t>1955 – Státní smlouva s Rakouskem</a:t>
            </a:r>
            <a:r>
              <a:rPr lang="cs-CZ" dirty="0" smtClean="0"/>
              <a:t>. </a:t>
            </a:r>
            <a:r>
              <a:rPr lang="cs-CZ" dirty="0"/>
              <a:t>Suverénní Rakousko se záhy začlenilo do mezinárodního společenství: již roku 1955 vstoupilo do Organizace spojených národů a roku 1956 do Rady Evropy. Rakousko zůstalo neutrální</a:t>
            </a:r>
          </a:p>
        </p:txBody>
      </p:sp>
    </p:spTree>
    <p:extLst>
      <p:ext uri="{BB962C8B-B14F-4D97-AF65-F5344CB8AC3E}">
        <p14:creationId xmlns:p14="http://schemas.microsoft.com/office/powerpoint/2010/main" val="821800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Ženevský summit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cs-CZ" dirty="0" smtClean="0"/>
              <a:t>1955 - setkání </a:t>
            </a:r>
            <a:r>
              <a:rPr lang="cs-CZ" dirty="0"/>
              <a:t>nejvyšších představitelů čtyř velmocí v </a:t>
            </a:r>
            <a:r>
              <a:rPr lang="cs-CZ" dirty="0" smtClean="0"/>
              <a:t>Ženevě</a:t>
            </a:r>
          </a:p>
          <a:p>
            <a:r>
              <a:rPr lang="cs-CZ" dirty="0" smtClean="0"/>
              <a:t>První </a:t>
            </a:r>
            <a:r>
              <a:rPr lang="cs-CZ" dirty="0"/>
              <a:t>summit bývalých spojenců od konference v </a:t>
            </a:r>
            <a:r>
              <a:rPr lang="cs-CZ" dirty="0" smtClean="0"/>
              <a:t>Postupimi.</a:t>
            </a:r>
          </a:p>
          <a:p>
            <a:r>
              <a:rPr lang="cs-CZ" dirty="0" smtClean="0"/>
              <a:t>Cílem setkání bylo obnovení důvěry v mezinárodních vztazích a výměna názorů na hlavní mezinárodní politické problémy: 1. celoevropskou bezpečnost a otázku Německa, 2. odzbrojení (snížení stavu vojsk) a 3. rozvoj vztahů mezi Východem a Západem.</a:t>
            </a:r>
          </a:p>
          <a:p>
            <a:r>
              <a:rPr lang="cs-CZ" dirty="0" smtClean="0"/>
              <a:t>Jednání nepřinesla žádný konkrétní výsledek, ale u veřejnosti mělo toto setkání velký ohlas („duch Ženevy“).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4745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Sovětská politika uvolnění a její </a:t>
            </a:r>
            <a:r>
              <a:rPr lang="cs-CZ" b="1" dirty="0" smtClean="0"/>
              <a:t>limity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roce 1955 učinila sovětská politika řadu dalších vstřícných kroků</a:t>
            </a:r>
            <a:r>
              <a:rPr lang="cs-CZ" dirty="0" smtClean="0"/>
              <a:t>.</a:t>
            </a:r>
          </a:p>
          <a:p>
            <a:r>
              <a:rPr lang="cs-CZ" dirty="0"/>
              <a:t>V roce 1956 bylo rozpuštěno </a:t>
            </a:r>
            <a:r>
              <a:rPr lang="cs-CZ" dirty="0" err="1"/>
              <a:t>Imformbyro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/>
              <a:t>Existující strategickou nerovnováhu umocnilo rozhodnutí NATO z prosince 1957 o rozmístění amerických jaderných raket středního doletu v západní </a:t>
            </a:r>
            <a:r>
              <a:rPr lang="cs-CZ" dirty="0" smtClean="0"/>
              <a:t>Evropě.</a:t>
            </a:r>
          </a:p>
          <a:p>
            <a:r>
              <a:rPr lang="cs-CZ" dirty="0" smtClean="0"/>
              <a:t>Moskva: </a:t>
            </a:r>
            <a:r>
              <a:rPr lang="cs-CZ" b="1" dirty="0" smtClean="0"/>
              <a:t>tzv</a:t>
            </a:r>
            <a:r>
              <a:rPr lang="cs-CZ" b="1" dirty="0"/>
              <a:t>. </a:t>
            </a:r>
            <a:r>
              <a:rPr lang="cs-CZ" b="1" dirty="0" err="1"/>
              <a:t>Rapackého</a:t>
            </a:r>
            <a:r>
              <a:rPr lang="cs-CZ" b="1" dirty="0"/>
              <a:t> </a:t>
            </a:r>
            <a:r>
              <a:rPr lang="cs-CZ" b="1" dirty="0" smtClean="0"/>
              <a:t>plán</a:t>
            </a:r>
            <a:r>
              <a:rPr lang="cs-CZ" dirty="0" smtClean="0"/>
              <a:t> </a:t>
            </a:r>
            <a:r>
              <a:rPr lang="cs-CZ" dirty="0"/>
              <a:t>na vytvoření bezjaderného pásma ve střední Evropě</a:t>
            </a:r>
            <a:r>
              <a:rPr lang="cs-CZ" dirty="0" smtClean="0"/>
              <a:t>.</a:t>
            </a:r>
          </a:p>
          <a:p>
            <a:r>
              <a:rPr lang="cs-CZ" dirty="0"/>
              <a:t>V červnu 1957 musel N. S. Chruščov čelit pokusu neostalinistické skupiny Malenkova, Molotova a Kaganoviče o vnitrostranický puč </a:t>
            </a:r>
          </a:p>
        </p:txBody>
      </p:sp>
    </p:spTree>
    <p:extLst>
      <p:ext uri="{BB962C8B-B14F-4D97-AF65-F5344CB8AC3E}">
        <p14:creationId xmlns:p14="http://schemas.microsoft.com/office/powerpoint/2010/main" val="250880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278"/>
          </a:xfrm>
        </p:spPr>
        <p:txBody>
          <a:bodyPr>
            <a:normAutofit/>
          </a:bodyPr>
          <a:lstStyle/>
          <a:p>
            <a:r>
              <a:rPr lang="cs-CZ" sz="3300" b="1" dirty="0"/>
              <a:t>Velmoci a německá otázka na přelomu v letech 1958-1961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0404"/>
            <a:ext cx="10515600" cy="4936559"/>
          </a:xfrm>
        </p:spPr>
        <p:txBody>
          <a:bodyPr/>
          <a:lstStyle/>
          <a:p>
            <a:r>
              <a:rPr lang="cs-CZ" dirty="0"/>
              <a:t>Sovětská politika tak usilovala </a:t>
            </a:r>
            <a:r>
              <a:rPr lang="cs-CZ" dirty="0" smtClean="0"/>
              <a:t>o </a:t>
            </a:r>
            <a:r>
              <a:rPr lang="cs-CZ" dirty="0"/>
              <a:t>dílčí úpravu situace v souvislosti s Berlínem, jehož západní část byla vojensky v moci západních </a:t>
            </a:r>
            <a:r>
              <a:rPr lang="cs-CZ" dirty="0" smtClean="0"/>
              <a:t>spojenců.</a:t>
            </a:r>
          </a:p>
          <a:p>
            <a:r>
              <a:rPr lang="cs-CZ" dirty="0"/>
              <a:t>Dne 28. 10. 1958 SSSR odeslal západním velmocem ultimátum o západním Berlíně. </a:t>
            </a:r>
            <a:endParaRPr lang="cs-CZ" dirty="0" smtClean="0"/>
          </a:p>
          <a:p>
            <a:r>
              <a:rPr lang="cs-CZ" dirty="0"/>
              <a:t>Chruščov vystoupil s návrhem na přeměnu západního Berlína ve svobodné a demilitarizované město</a:t>
            </a:r>
            <a:r>
              <a:rPr lang="cs-CZ" dirty="0" smtClean="0"/>
              <a:t>.</a:t>
            </a:r>
          </a:p>
          <a:p>
            <a:r>
              <a:rPr lang="cs-CZ" dirty="0"/>
              <a:t>Rada NATO sovětskou iniciativu odmítla. Chruščov ji opakoval 10. ledna 1959, rozšířenou o nový návrh na uzavření mírové smlouvy s oběma německými státy.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2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Ženevská konference o německé otázce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6163"/>
            <a:ext cx="10515600" cy="4570800"/>
          </a:xfrm>
        </p:spPr>
        <p:txBody>
          <a:bodyPr/>
          <a:lstStyle/>
          <a:p>
            <a:r>
              <a:rPr lang="cs-CZ" dirty="0"/>
              <a:t>V květnu 1959 byla v Ženevě zahájena konference MZV USA, SSSR, VB a F o německé otázce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USA: </a:t>
            </a:r>
            <a:r>
              <a:rPr lang="cs-CZ" dirty="0"/>
              <a:t>tzv. </a:t>
            </a:r>
            <a:r>
              <a:rPr lang="cs-CZ" dirty="0" err="1"/>
              <a:t>Herterův</a:t>
            </a:r>
            <a:r>
              <a:rPr lang="cs-CZ" dirty="0"/>
              <a:t> </a:t>
            </a:r>
            <a:r>
              <a:rPr lang="cs-CZ" dirty="0" smtClean="0"/>
              <a:t>plán - </a:t>
            </a:r>
            <a:r>
              <a:rPr lang="cs-CZ" dirty="0"/>
              <a:t>otázka Berlína měla být řešena v rámci opětovného sjednocení Německa, k němuž mělo dojít na základě svobodných voleb</a:t>
            </a:r>
            <a:r>
              <a:rPr lang="cs-CZ" dirty="0" smtClean="0"/>
              <a:t>.</a:t>
            </a:r>
          </a:p>
          <a:p>
            <a:r>
              <a:rPr lang="cs-CZ" dirty="0"/>
              <a:t>Bylo rozhodnuto, že další diskuse na téma Berlín budou vedeny na setkání čtyř mocností v květnu 1960 v </a:t>
            </a:r>
            <a:r>
              <a:rPr lang="cs-CZ" dirty="0" smtClean="0"/>
              <a:t>Paříži – summit se nekonal (</a:t>
            </a:r>
            <a:r>
              <a:rPr lang="cs-CZ" dirty="0"/>
              <a:t>sovětská protivzdušná obrana sestřelila poblíž </a:t>
            </a:r>
            <a:r>
              <a:rPr lang="cs-CZ" dirty="0" err="1"/>
              <a:t>Sverdlovska</a:t>
            </a:r>
            <a:r>
              <a:rPr lang="cs-CZ" dirty="0"/>
              <a:t> americké špionážní letadlo </a:t>
            </a:r>
            <a:r>
              <a:rPr lang="cs-CZ" dirty="0" smtClean="0"/>
              <a:t>U-2)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7233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Druhá berlínská krize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Setkání mezi Chruščovem a Kennedym 3</a:t>
            </a:r>
            <a:r>
              <a:rPr lang="cs-CZ" dirty="0"/>
              <a:t>. a 4. června 1961 ve </a:t>
            </a:r>
            <a:r>
              <a:rPr lang="cs-CZ" dirty="0" smtClean="0"/>
              <a:t>Vídni.</a:t>
            </a:r>
          </a:p>
          <a:p>
            <a:r>
              <a:rPr lang="cs-CZ" dirty="0"/>
              <a:t>Chruščovovi </a:t>
            </a:r>
            <a:r>
              <a:rPr lang="cs-CZ" dirty="0" smtClean="0"/>
              <a:t>řešil problematiku </a:t>
            </a:r>
            <a:r>
              <a:rPr lang="cs-CZ" dirty="0"/>
              <a:t>západního Berlína. Shrnul předchozí sovětské návrhy a opakoval základní tezi o mírové smlouvě s oběma německými státy. Pokud by Západ odmítl toto řešení, hodlal Sovětský svaz podepsat do 1. prosince 1961 separátní mírovou smlouvu s NDR</a:t>
            </a:r>
            <a:r>
              <a:rPr lang="cs-CZ" dirty="0" smtClean="0"/>
              <a:t>.</a:t>
            </a:r>
          </a:p>
          <a:p>
            <a:r>
              <a:rPr lang="cs-CZ" dirty="0"/>
              <a:t>Dne 5. srpna 1961 dostal W. </a:t>
            </a:r>
            <a:r>
              <a:rPr lang="cs-CZ" dirty="0" err="1"/>
              <a:t>Ulbricht</a:t>
            </a:r>
            <a:r>
              <a:rPr lang="cs-CZ" dirty="0"/>
              <a:t> zelenou k výstavbě zdi, která by oddělila východní část Berlína od spojeneckých sektorů.</a:t>
            </a:r>
          </a:p>
        </p:txBody>
      </p:sp>
    </p:spTree>
    <p:extLst>
      <p:ext uri="{BB962C8B-B14F-4D97-AF65-F5344CB8AC3E}">
        <p14:creationId xmlns:p14="http://schemas.microsoft.com/office/powerpoint/2010/main" val="3320494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Úvod: Mezinárodní vztahy v Latinské Americe po druhé světové válce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září 1947 byl ustanoven kontinentální vojenský svazek, tzv. Pakt z Rio de </a:t>
            </a:r>
            <a:r>
              <a:rPr lang="cs-CZ" dirty="0" err="1" smtClean="0"/>
              <a:t>Janeira</a:t>
            </a:r>
            <a:endParaRPr lang="cs-CZ" dirty="0" smtClean="0"/>
          </a:p>
          <a:p>
            <a:r>
              <a:rPr lang="cs-CZ" dirty="0"/>
              <a:t>1948 </a:t>
            </a:r>
            <a:r>
              <a:rPr lang="cs-CZ" dirty="0" smtClean="0"/>
              <a:t>vznik </a:t>
            </a:r>
            <a:r>
              <a:rPr lang="cs-CZ" dirty="0"/>
              <a:t>Organizace amerických států (OAS)</a:t>
            </a:r>
            <a:r>
              <a:rPr lang="cs-CZ" dirty="0" smtClean="0"/>
              <a:t> </a:t>
            </a:r>
          </a:p>
          <a:p>
            <a:r>
              <a:rPr lang="cs-CZ" dirty="0"/>
              <a:t>Přílišná obava Spojených států z šíření levicového či případně i komunistického vlivu na západní polokouli vedla Washington až k toleranci vůči existenci diktátorských režimů ve Střední Americe i na jihoamerickém kontinentu. </a:t>
            </a:r>
          </a:p>
        </p:txBody>
      </p:sp>
    </p:spTree>
    <p:extLst>
      <p:ext uri="{BB962C8B-B14F-4D97-AF65-F5344CB8AC3E}">
        <p14:creationId xmlns:p14="http://schemas.microsoft.com/office/powerpoint/2010/main" val="33956849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1045</Words>
  <Application>Microsoft Office PowerPoint</Application>
  <PresentationFormat>Širokoúhlá obrazovka</PresentationFormat>
  <Paragraphs>55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Mezinárodní vztahy  v 50. a na počátku 60. let 20. století</vt:lpstr>
      <vt:lpstr>Počátky uvolnění mezinárodního napětí</vt:lpstr>
      <vt:lpstr>Státní smlouva s Rakouskem</vt:lpstr>
      <vt:lpstr>Ženevský summit</vt:lpstr>
      <vt:lpstr>Sovětská politika uvolnění a její limity</vt:lpstr>
      <vt:lpstr>Velmoci a německá otázka na přelomu v letech 1958-1961</vt:lpstr>
      <vt:lpstr>Ženevská konference o německé otázce</vt:lpstr>
      <vt:lpstr>Druhá berlínská krize</vt:lpstr>
      <vt:lpstr>Úvod: Mezinárodní vztahy v Latinské Americe po druhé světové válce</vt:lpstr>
      <vt:lpstr>Kubánská revoluce</vt:lpstr>
      <vt:lpstr>Karibská krize (1962) - začátek</vt:lpstr>
      <vt:lpstr>Karibská krize (1962) - závěr</vt:lpstr>
    </vt:vector>
  </TitlesOfParts>
  <Company>Univerzita Karlova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vztahy  v 50. a na počátku 60. let 20. století</dc:title>
  <dc:creator>Soukup Jaromír</dc:creator>
  <cp:lastModifiedBy>Soukup Jaromír</cp:lastModifiedBy>
  <cp:revision>6</cp:revision>
  <dcterms:created xsi:type="dcterms:W3CDTF">2022-03-28T08:42:33Z</dcterms:created>
  <dcterms:modified xsi:type="dcterms:W3CDTF">2022-03-28T09:06:11Z</dcterms:modified>
</cp:coreProperties>
</file>