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5" r:id="rId5"/>
    <p:sldId id="260" r:id="rId6"/>
    <p:sldId id="261" r:id="rId7"/>
    <p:sldId id="258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BF4F-B4ED-4E5B-BC97-B311144F08FF}" type="datetimeFigureOut">
              <a:rPr lang="cs-CZ" smtClean="0"/>
              <a:t>5. 11. 2020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91A9163-2CBA-43FA-9090-D302B23CF1D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BF4F-B4ED-4E5B-BC97-B311144F08FF}" type="datetimeFigureOut">
              <a:rPr lang="cs-CZ" smtClean="0"/>
              <a:t>5. 11. 2020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A9163-2CBA-43FA-9090-D302B23CF1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BF4F-B4ED-4E5B-BC97-B311144F08FF}" type="datetimeFigureOut">
              <a:rPr lang="cs-CZ" smtClean="0"/>
              <a:t>5. 11. 2020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A9163-2CBA-43FA-9090-D302B23CF1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BF4F-B4ED-4E5B-BC97-B311144F08FF}" type="datetimeFigureOut">
              <a:rPr lang="cs-CZ" smtClean="0"/>
              <a:t>5. 11. 2020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A9163-2CBA-43FA-9090-D302B23CF1D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BF4F-B4ED-4E5B-BC97-B311144F08FF}" type="datetimeFigureOut">
              <a:rPr lang="cs-CZ" smtClean="0"/>
              <a:t>5. 11. 2020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91A9163-2CBA-43FA-9090-D302B23CF1D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BF4F-B4ED-4E5B-BC97-B311144F08FF}" type="datetimeFigureOut">
              <a:rPr lang="cs-CZ" smtClean="0"/>
              <a:t>5. 11. 2020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A9163-2CBA-43FA-9090-D302B23CF1D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BF4F-B4ED-4E5B-BC97-B311144F08FF}" type="datetimeFigureOut">
              <a:rPr lang="cs-CZ" smtClean="0"/>
              <a:t>5. 11. 2020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A9163-2CBA-43FA-9090-D302B23CF1D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BF4F-B4ED-4E5B-BC97-B311144F08FF}" type="datetimeFigureOut">
              <a:rPr lang="cs-CZ" smtClean="0"/>
              <a:t>5. 11. 2020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A9163-2CBA-43FA-9090-D302B23CF1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BF4F-B4ED-4E5B-BC97-B311144F08FF}" type="datetimeFigureOut">
              <a:rPr lang="cs-CZ" smtClean="0"/>
              <a:t>5. 11. 2020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A9163-2CBA-43FA-9090-D302B23CF1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BF4F-B4ED-4E5B-BC97-B311144F08FF}" type="datetimeFigureOut">
              <a:rPr lang="cs-CZ" smtClean="0"/>
              <a:t>5. 11. 2020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A9163-2CBA-43FA-9090-D302B23CF1D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BF4F-B4ED-4E5B-BC97-B311144F08FF}" type="datetimeFigureOut">
              <a:rPr lang="cs-CZ" smtClean="0"/>
              <a:t>5. 11. 2020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91A9163-2CBA-43FA-9090-D302B23CF1D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AD0BF4F-B4ED-4E5B-BC97-B311144F08FF}" type="datetimeFigureOut">
              <a:rPr lang="cs-CZ" smtClean="0"/>
              <a:t>5. 11. 2020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91A9163-2CBA-43FA-9090-D302B23CF1D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-TON/-TÖN</a:t>
            </a:r>
          </a:p>
          <a:p>
            <a:r>
              <a:rPr lang="cs-CZ" dirty="0"/>
              <a:t>-MATON/-MÄTÖN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PK II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47" t="19682" r="44048" b="31217"/>
          <a:stretch/>
        </p:blipFill>
        <p:spPr bwMode="auto">
          <a:xfrm>
            <a:off x="3131840" y="4293096"/>
            <a:ext cx="3024336" cy="2119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6642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Oppikirja</a:t>
            </a:r>
            <a:r>
              <a:rPr lang="cs-CZ" dirty="0"/>
              <a:t> </a:t>
            </a:r>
            <a:r>
              <a:rPr lang="cs-CZ" dirty="0" smtClean="0"/>
              <a:t>– s. 274-275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3201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-TON/-TÖN</a:t>
            </a:r>
            <a:br>
              <a:rPr lang="cs-CZ" dirty="0"/>
            </a:br>
            <a:r>
              <a:rPr lang="cs-CZ" dirty="0"/>
              <a:t>-MATON/-</a:t>
            </a:r>
            <a:r>
              <a:rPr lang="cs-CZ" dirty="0" smtClean="0"/>
              <a:t>MÄTÖN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johtimet</a:t>
            </a:r>
            <a:r>
              <a:rPr lang="cs-CZ" dirty="0" smtClean="0"/>
              <a:t>, </a:t>
            </a:r>
            <a:r>
              <a:rPr lang="cs-CZ" dirty="0" err="1" smtClean="0"/>
              <a:t>jotka</a:t>
            </a:r>
            <a:r>
              <a:rPr lang="cs-CZ" dirty="0" smtClean="0"/>
              <a:t> </a:t>
            </a:r>
            <a:r>
              <a:rPr lang="cs-CZ" dirty="0" err="1" smtClean="0"/>
              <a:t>ilmaisevat</a:t>
            </a:r>
            <a:r>
              <a:rPr lang="cs-CZ" dirty="0" smtClean="0"/>
              <a:t> „</a:t>
            </a:r>
            <a:r>
              <a:rPr lang="cs-CZ" dirty="0" err="1" smtClean="0"/>
              <a:t>ilman</a:t>
            </a:r>
            <a:r>
              <a:rPr lang="cs-CZ" dirty="0" smtClean="0"/>
              <a:t> </a:t>
            </a:r>
            <a:r>
              <a:rPr lang="cs-CZ" dirty="0" err="1" smtClean="0"/>
              <a:t>jotakin</a:t>
            </a:r>
            <a:r>
              <a:rPr lang="cs-CZ" dirty="0" smtClean="0"/>
              <a:t>“, </a:t>
            </a:r>
            <a:r>
              <a:rPr lang="cs-CZ" dirty="0" err="1" smtClean="0"/>
              <a:t>negaatiota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Esimerkiksi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fi-FI" i="1" dirty="0" smtClean="0"/>
              <a:t>gluteeniton</a:t>
            </a:r>
            <a:r>
              <a:rPr lang="fi-FI" i="1" dirty="0"/>
              <a:t>, rasvaton, rahaton, koditon, työtön, kestämätön, tekemätön, näkymätön, lukematon, kuolematon, maksamaton, kirjoittamaton, </a:t>
            </a:r>
            <a:r>
              <a:rPr lang="fi-FI" i="1" dirty="0" smtClean="0"/>
              <a:t>kutsumaton</a:t>
            </a:r>
            <a:r>
              <a:rPr lang="cs-CZ" i="1" dirty="0" smtClean="0"/>
              <a:t>…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86096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-TON/-</a:t>
            </a:r>
            <a:r>
              <a:rPr lang="cs-CZ" dirty="0" smtClean="0"/>
              <a:t>TÖN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NOMINI + -TON/-TÖN = ADJEKTIIVI</a:t>
            </a:r>
          </a:p>
          <a:p>
            <a:r>
              <a:rPr lang="cs-CZ" dirty="0" smtClean="0">
                <a:solidFill>
                  <a:srgbClr val="92D050"/>
                </a:solidFill>
              </a:rPr>
              <a:t>HEIKKO</a:t>
            </a:r>
            <a:r>
              <a:rPr lang="cs-CZ" dirty="0" smtClean="0"/>
              <a:t> VOKAALIVARTALO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316685"/>
              </p:ext>
            </p:extLst>
          </p:nvPr>
        </p:nvGraphicFramePr>
        <p:xfrm>
          <a:off x="1371600" y="3284984"/>
          <a:ext cx="5072608" cy="1371600"/>
        </p:xfrm>
        <a:graphic>
          <a:graphicData uri="http://schemas.openxmlformats.org/drawingml/2006/table">
            <a:tbl>
              <a:tblPr/>
              <a:tblGrid>
                <a:gridCol w="1328192"/>
                <a:gridCol w="1080120"/>
                <a:gridCol w="2664296"/>
              </a:tblGrid>
              <a:tr h="0">
                <a:tc>
                  <a:txBody>
                    <a:bodyPr/>
                    <a:lstStyle/>
                    <a:p>
                      <a:r>
                        <a:rPr lang="cs-CZ" sz="2400" i="1" dirty="0" err="1">
                          <a:latin typeface="century gothic, arial, helvetica"/>
                        </a:rPr>
                        <a:t>työ</a:t>
                      </a:r>
                      <a:endParaRPr lang="cs-CZ" sz="2400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i="1">
                          <a:latin typeface="century gothic, arial, helvetica"/>
                        </a:rPr>
                        <a:t>työ-</a:t>
                      </a:r>
                      <a:endParaRPr lang="cs-CZ" sz="2400" i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i="1" dirty="0" err="1">
                          <a:latin typeface="century gothic, arial, helvetica"/>
                        </a:rPr>
                        <a:t>työ</a:t>
                      </a:r>
                      <a:r>
                        <a:rPr lang="cs-CZ" sz="2400" b="1" i="1" dirty="0" err="1">
                          <a:latin typeface="century gothic, arial, helvetica"/>
                        </a:rPr>
                        <a:t>tön</a:t>
                      </a:r>
                      <a:endParaRPr lang="cs-CZ" sz="2400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2400" i="1" dirty="0" err="1">
                          <a:latin typeface="century gothic, arial, helvetica"/>
                        </a:rPr>
                        <a:t>maku</a:t>
                      </a:r>
                      <a:endParaRPr lang="cs-CZ" sz="2400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i="1">
                          <a:latin typeface="century gothic, arial, helvetica"/>
                        </a:rPr>
                        <a:t>mau-</a:t>
                      </a:r>
                      <a:endParaRPr lang="cs-CZ" sz="2400" i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i="1">
                          <a:latin typeface="century gothic, arial, helvetica"/>
                        </a:rPr>
                        <a:t>mau</a:t>
                      </a:r>
                      <a:r>
                        <a:rPr lang="cs-CZ" sz="2400" b="1" i="1">
                          <a:latin typeface="century gothic, arial, helvetica"/>
                        </a:rPr>
                        <a:t>ton</a:t>
                      </a:r>
                      <a:endParaRPr lang="cs-CZ" sz="2400" i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2400" i="1" dirty="0" err="1">
                          <a:latin typeface="century gothic, arial, helvetica"/>
                        </a:rPr>
                        <a:t>vesi</a:t>
                      </a:r>
                      <a:endParaRPr lang="cs-CZ" sz="2400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i="1" dirty="0">
                          <a:latin typeface="century gothic, arial, helvetica"/>
                        </a:rPr>
                        <a:t>vede-</a:t>
                      </a:r>
                      <a:endParaRPr lang="cs-CZ" sz="2400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i="1" dirty="0" err="1">
                          <a:latin typeface="century gothic, arial, helvetica"/>
                        </a:rPr>
                        <a:t>vede</a:t>
                      </a:r>
                      <a:r>
                        <a:rPr lang="cs-CZ" sz="2400" b="1" i="1" dirty="0" err="1">
                          <a:latin typeface="century gothic, arial, helvetica"/>
                        </a:rPr>
                        <a:t>tön</a:t>
                      </a:r>
                      <a:endParaRPr lang="cs-CZ" sz="2400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1019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 smtClean="0"/>
              <a:t>TAIVUTUS -  </a:t>
            </a:r>
            <a:r>
              <a:rPr lang="cs-CZ" b="1" i="1" dirty="0" err="1" smtClean="0"/>
              <a:t>virheetön</a:t>
            </a:r>
            <a:r>
              <a:rPr lang="cs-CZ" b="1" i="1" dirty="0" smtClean="0"/>
              <a:t> </a:t>
            </a:r>
            <a:r>
              <a:rPr lang="cs-CZ" dirty="0" smtClean="0"/>
              <a:t>(bezchybný) 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32" t="50152" r="9886" b="4697"/>
          <a:stretch/>
        </p:blipFill>
        <p:spPr bwMode="auto">
          <a:xfrm>
            <a:off x="899592" y="1988840"/>
            <a:ext cx="7646856" cy="3312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0324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-TON/-</a:t>
            </a:r>
            <a:r>
              <a:rPr lang="cs-CZ" dirty="0" smtClean="0"/>
              <a:t>TÖN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Onko</a:t>
            </a:r>
            <a:r>
              <a:rPr lang="cs-CZ" i="1" dirty="0" smtClean="0"/>
              <a:t> </a:t>
            </a:r>
            <a:r>
              <a:rPr lang="cs-CZ" i="1" dirty="0" err="1"/>
              <a:t>tämä</a:t>
            </a:r>
            <a:r>
              <a:rPr lang="cs-CZ" i="1" dirty="0"/>
              <a:t> </a:t>
            </a:r>
            <a:r>
              <a:rPr lang="cs-CZ" i="1" dirty="0" err="1"/>
              <a:t>sinusta</a:t>
            </a:r>
            <a:r>
              <a:rPr lang="cs-CZ" i="1" dirty="0"/>
              <a:t> </a:t>
            </a:r>
            <a:r>
              <a:rPr lang="cs-CZ" b="1" i="1" dirty="0" err="1"/>
              <a:t>mautonta</a:t>
            </a:r>
            <a:r>
              <a:rPr lang="cs-CZ" i="1" dirty="0" smtClean="0"/>
              <a:t>?</a:t>
            </a:r>
          </a:p>
          <a:p>
            <a:pPr marL="0" indent="0">
              <a:buNone/>
            </a:pPr>
            <a:r>
              <a:rPr lang="cs-CZ" i="1" dirty="0" err="1" smtClean="0"/>
              <a:t>Naapurimme</a:t>
            </a:r>
            <a:r>
              <a:rPr lang="cs-CZ" i="1" dirty="0" smtClean="0"/>
              <a:t> on </a:t>
            </a:r>
            <a:r>
              <a:rPr lang="cs-CZ" b="1" i="1" dirty="0" err="1" smtClean="0"/>
              <a:t>työtön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Tämä</a:t>
            </a:r>
            <a:r>
              <a:rPr lang="cs-CZ" i="1" dirty="0" smtClean="0"/>
              <a:t> </a:t>
            </a:r>
            <a:r>
              <a:rPr lang="cs-CZ" i="1" dirty="0" err="1" smtClean="0"/>
              <a:t>elokuva</a:t>
            </a:r>
            <a:r>
              <a:rPr lang="cs-CZ" i="1" dirty="0" smtClean="0"/>
              <a:t> on </a:t>
            </a:r>
            <a:r>
              <a:rPr lang="cs-CZ" b="1" i="1" dirty="0" err="1" smtClean="0"/>
              <a:t>kuolematon</a:t>
            </a:r>
            <a:r>
              <a:rPr lang="cs-CZ" i="1" dirty="0" smtClean="0"/>
              <a:t>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365171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-MATON/-</a:t>
            </a:r>
            <a:r>
              <a:rPr lang="cs-CZ" dirty="0" smtClean="0"/>
              <a:t>MÄTÖN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VERBI + -MATON/-MÄTÖN = </a:t>
            </a:r>
            <a:r>
              <a:rPr lang="cs-CZ" dirty="0" smtClean="0"/>
              <a:t>ADJEKTIIVI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VAHVA</a:t>
            </a:r>
            <a:r>
              <a:rPr lang="cs-CZ" dirty="0" smtClean="0"/>
              <a:t> VOKAALIVARTALO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704038"/>
              </p:ext>
            </p:extLst>
          </p:nvPr>
        </p:nvGraphicFramePr>
        <p:xfrm>
          <a:off x="1115616" y="2773680"/>
          <a:ext cx="7571184" cy="2286000"/>
        </p:xfrm>
        <a:graphic>
          <a:graphicData uri="http://schemas.openxmlformats.org/drawingml/2006/table">
            <a:tbl>
              <a:tblPr/>
              <a:tblGrid>
                <a:gridCol w="2304256"/>
                <a:gridCol w="5266928"/>
              </a:tblGrid>
              <a:tr h="0">
                <a:tc>
                  <a:txBody>
                    <a:bodyPr/>
                    <a:lstStyle/>
                    <a:p>
                      <a:r>
                        <a:rPr lang="cs-CZ" sz="2400" i="1" dirty="0">
                          <a:latin typeface="century gothic, arial, helvetica"/>
                        </a:rPr>
                        <a:t>he </a:t>
                      </a:r>
                      <a:r>
                        <a:rPr lang="cs-CZ" sz="2400" i="1" dirty="0" err="1">
                          <a:latin typeface="century gothic, arial, helvetica"/>
                        </a:rPr>
                        <a:t>puhu</a:t>
                      </a:r>
                      <a:r>
                        <a:rPr lang="cs-CZ" sz="2400" i="1" dirty="0">
                          <a:latin typeface="century gothic, arial, helvetica"/>
                        </a:rPr>
                        <a:t>-vat</a:t>
                      </a:r>
                      <a:endParaRPr lang="cs-CZ" sz="2400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i="1" dirty="0" err="1">
                          <a:latin typeface="century gothic, arial, helvetica"/>
                        </a:rPr>
                        <a:t>puhu</a:t>
                      </a:r>
                      <a:r>
                        <a:rPr lang="cs-CZ" sz="2400" b="1" i="1" dirty="0" err="1">
                          <a:latin typeface="century gothic, arial, helvetica"/>
                        </a:rPr>
                        <a:t>maton</a:t>
                      </a:r>
                      <a:endParaRPr lang="cs-CZ" sz="2400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2400" i="1">
                          <a:latin typeface="century gothic, arial, helvetica"/>
                        </a:rPr>
                        <a:t>he teke-vät</a:t>
                      </a:r>
                      <a:endParaRPr lang="cs-CZ" sz="2400" i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i="1" dirty="0" err="1">
                          <a:latin typeface="century gothic, arial, helvetica"/>
                        </a:rPr>
                        <a:t>teke</a:t>
                      </a:r>
                      <a:r>
                        <a:rPr lang="cs-CZ" sz="2400" b="1" i="1" dirty="0" err="1">
                          <a:latin typeface="century gothic, arial, helvetica"/>
                        </a:rPr>
                        <a:t>mätön</a:t>
                      </a:r>
                      <a:endParaRPr lang="cs-CZ" sz="2400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2400" i="1">
                          <a:latin typeface="century gothic, arial, helvetica"/>
                        </a:rPr>
                        <a:t>he avaa-vat</a:t>
                      </a:r>
                      <a:endParaRPr lang="cs-CZ" sz="2400" i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i="1" dirty="0" err="1">
                          <a:latin typeface="century gothic, arial, helvetica"/>
                        </a:rPr>
                        <a:t>avaa</a:t>
                      </a:r>
                      <a:r>
                        <a:rPr lang="cs-CZ" sz="2400" b="1" i="1" dirty="0" err="1">
                          <a:latin typeface="century gothic, arial, helvetica"/>
                        </a:rPr>
                        <a:t>maton</a:t>
                      </a:r>
                      <a:endParaRPr lang="cs-CZ" sz="2400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2400" i="1" dirty="0" smtClean="0"/>
                        <a:t>he</a:t>
                      </a:r>
                      <a:r>
                        <a:rPr lang="cs-CZ" sz="2400" i="1" baseline="0" dirty="0" smtClean="0"/>
                        <a:t> </a:t>
                      </a:r>
                      <a:r>
                        <a:rPr lang="cs-CZ" sz="2400" i="1" baseline="0" dirty="0" err="1" smtClean="0"/>
                        <a:t>odotta</a:t>
                      </a:r>
                      <a:r>
                        <a:rPr lang="cs-CZ" sz="2400" i="1" baseline="0" dirty="0" smtClean="0"/>
                        <a:t>-vat</a:t>
                      </a:r>
                      <a:endParaRPr lang="cs-CZ" sz="2400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odotta</a:t>
                      </a:r>
                      <a:r>
                        <a:rPr lang="cs-CZ" sz="2400" b="1" i="1" dirty="0" err="1" smtClean="0"/>
                        <a:t>maton</a:t>
                      </a:r>
                      <a:endParaRPr lang="cs-CZ" sz="2400" b="1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2400" i="1" dirty="0" smtClean="0"/>
                        <a:t>he </a:t>
                      </a:r>
                      <a:r>
                        <a:rPr lang="cs-CZ" sz="2400" i="1" dirty="0" err="1" smtClean="0"/>
                        <a:t>näky-vät</a:t>
                      </a:r>
                      <a:endParaRPr lang="cs-CZ" sz="2400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näky</a:t>
                      </a:r>
                      <a:r>
                        <a:rPr lang="cs-CZ" sz="2400" b="1" i="1" dirty="0" err="1" smtClean="0"/>
                        <a:t>mätön</a:t>
                      </a:r>
                      <a:endParaRPr lang="cs-CZ" sz="2400" b="1" i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2864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-MATON/-MÄTÖN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700808"/>
            <a:ext cx="7772400" cy="4318992"/>
          </a:xfrm>
        </p:spPr>
        <p:txBody>
          <a:bodyPr/>
          <a:lstStyle/>
          <a:p>
            <a:pPr marL="0" indent="0">
              <a:buNone/>
            </a:pPr>
            <a:r>
              <a:rPr lang="cs-CZ" i="1" dirty="0" err="1"/>
              <a:t>Mehu</a:t>
            </a:r>
            <a:r>
              <a:rPr lang="cs-CZ" i="1" dirty="0"/>
              <a:t> </a:t>
            </a:r>
            <a:r>
              <a:rPr lang="cs-CZ" i="1" dirty="0" err="1"/>
              <a:t>säilyy</a:t>
            </a:r>
            <a:r>
              <a:rPr lang="cs-CZ" i="1" dirty="0"/>
              <a:t> </a:t>
            </a:r>
            <a:r>
              <a:rPr lang="cs-CZ" b="1" i="1" dirty="0" err="1"/>
              <a:t>avaamattomana</a:t>
            </a:r>
            <a:r>
              <a:rPr lang="cs-CZ" i="1" dirty="0"/>
              <a:t> </a:t>
            </a:r>
            <a:r>
              <a:rPr lang="cs-CZ" i="1" dirty="0" err="1" smtClean="0"/>
              <a:t>huoneen</a:t>
            </a:r>
            <a:r>
              <a:rPr lang="cs-CZ" i="1" dirty="0" smtClean="0"/>
              <a:t> </a:t>
            </a:r>
            <a:r>
              <a:rPr lang="cs-CZ" i="1" dirty="0" err="1" smtClean="0"/>
              <a:t>lämmössä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Vaalien</a:t>
            </a:r>
            <a:r>
              <a:rPr lang="cs-CZ" i="1" dirty="0" smtClean="0"/>
              <a:t> </a:t>
            </a:r>
            <a:r>
              <a:rPr lang="cs-CZ" i="1" dirty="0" err="1" smtClean="0"/>
              <a:t>tulos</a:t>
            </a:r>
            <a:r>
              <a:rPr lang="cs-CZ" i="1" dirty="0" smtClean="0"/>
              <a:t> </a:t>
            </a:r>
            <a:r>
              <a:rPr lang="cs-CZ" i="1" dirty="0" err="1" smtClean="0"/>
              <a:t>oli</a:t>
            </a:r>
            <a:r>
              <a:rPr lang="cs-CZ" i="1" dirty="0" smtClean="0"/>
              <a:t> </a:t>
            </a:r>
            <a:r>
              <a:rPr lang="cs-CZ" b="1" i="1" dirty="0" err="1" smtClean="0"/>
              <a:t>odottamaton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Linnan</a:t>
            </a:r>
            <a:r>
              <a:rPr lang="cs-CZ" i="1" dirty="0" smtClean="0"/>
              <a:t> </a:t>
            </a:r>
            <a:r>
              <a:rPr lang="cs-CZ" i="1" dirty="0" err="1" smtClean="0"/>
              <a:t>romaanin</a:t>
            </a:r>
            <a:r>
              <a:rPr lang="cs-CZ" i="1" dirty="0" smtClean="0"/>
              <a:t> nimi on </a:t>
            </a:r>
            <a:r>
              <a:rPr lang="cs-CZ" b="1" i="1" dirty="0" err="1" smtClean="0"/>
              <a:t>Tuntematon</a:t>
            </a:r>
            <a:r>
              <a:rPr lang="cs-CZ" i="1" dirty="0" smtClean="0"/>
              <a:t> </a:t>
            </a:r>
            <a:r>
              <a:rPr lang="cs-CZ" i="1" dirty="0" err="1" smtClean="0"/>
              <a:t>sotilas</a:t>
            </a:r>
            <a:r>
              <a:rPr lang="cs-CZ" i="1" dirty="0" smtClean="0"/>
              <a:t>.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/>
            </a:r>
            <a:br>
              <a:rPr lang="cs-CZ" i="1" dirty="0"/>
            </a:b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46713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HARJOITUS 1: </a:t>
            </a:r>
            <a:r>
              <a:rPr lang="fi-FI" dirty="0"/>
              <a:t>Muodosta adjektiiveja -</a:t>
            </a:r>
            <a:r>
              <a:rPr lang="fi-FI" i="1" dirty="0"/>
              <a:t>ton/-tön</a:t>
            </a:r>
            <a:r>
              <a:rPr lang="fi-FI" dirty="0"/>
              <a:t> -johtimella</a:t>
            </a:r>
            <a:r>
              <a:rPr lang="fi-FI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628800"/>
            <a:ext cx="7772400" cy="47525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i="1" dirty="0"/>
              <a:t>1. Koe, jossa ei ole virheitä, on ___________.</a:t>
            </a:r>
          </a:p>
          <a:p>
            <a:pPr marL="0" indent="0">
              <a:buNone/>
            </a:pPr>
            <a:r>
              <a:rPr lang="fi-FI" i="1" dirty="0"/>
              <a:t>2. Ihminen, jolla ei ole nimeä, on ___________.</a:t>
            </a:r>
          </a:p>
          <a:p>
            <a:pPr marL="0" indent="0">
              <a:buNone/>
            </a:pPr>
            <a:r>
              <a:rPr lang="fi-FI" i="1" dirty="0"/>
              <a:t>3. Mies, jolla ei ole perhettä, on __________.</a:t>
            </a:r>
          </a:p>
          <a:p>
            <a:pPr marL="0" indent="0">
              <a:buNone/>
            </a:pPr>
            <a:r>
              <a:rPr lang="fi-FI" i="1" dirty="0"/>
              <a:t>4. Nainen, jolla ei ole työtä, on __________.</a:t>
            </a:r>
          </a:p>
          <a:p>
            <a:pPr marL="0" indent="0">
              <a:buNone/>
            </a:pPr>
            <a:r>
              <a:rPr lang="fi-FI" i="1" dirty="0"/>
              <a:t>5. Poika, jolla ei ole rahaa, on _________.</a:t>
            </a:r>
          </a:p>
          <a:p>
            <a:pPr marL="0" indent="0">
              <a:buNone/>
            </a:pPr>
            <a:r>
              <a:rPr lang="fi-FI" i="1" dirty="0"/>
              <a:t>6. Ihminen, joka ei varo, on ________.</a:t>
            </a:r>
          </a:p>
          <a:p>
            <a:pPr marL="0" indent="0">
              <a:buNone/>
            </a:pPr>
            <a:r>
              <a:rPr lang="fi-FI" i="1" dirty="0"/>
              <a:t>7. Paketti, jota ei ole avattu, on __________.</a:t>
            </a:r>
          </a:p>
          <a:p>
            <a:pPr marL="0" indent="0">
              <a:buNone/>
            </a:pPr>
            <a:r>
              <a:rPr lang="fi-FI" i="1" dirty="0"/>
              <a:t>8. Työ, jota ei ole tehty, on __________.</a:t>
            </a:r>
          </a:p>
          <a:p>
            <a:pPr marL="0" indent="0">
              <a:buNone/>
            </a:pPr>
            <a:r>
              <a:rPr lang="fi-FI" i="1" dirty="0"/>
              <a:t>9. Kertomus, jota ei voi uskoa, on __________.</a:t>
            </a:r>
          </a:p>
          <a:p>
            <a:pPr marL="0" indent="0">
              <a:buNone/>
            </a:pPr>
            <a:r>
              <a:rPr lang="fi-FI" i="1" dirty="0"/>
              <a:t>10. Ystävä, joka ei ajattele, on _________.</a:t>
            </a:r>
          </a:p>
          <a:p>
            <a:pPr marL="0" indent="0">
              <a:buNone/>
            </a:pPr>
            <a:r>
              <a:rPr lang="fi-FI" i="1" dirty="0"/>
              <a:t>11. Kylä, jossa ei asuta, on __________.</a:t>
            </a:r>
          </a:p>
          <a:p>
            <a:pPr marL="0" indent="0">
              <a:buNone/>
            </a:pPr>
            <a:r>
              <a:rPr lang="fi-FI" i="1" dirty="0"/>
              <a:t>12. Tehtävä, jota ei voi käsittää, on __________.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3241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HARJOITUS 2: </a:t>
            </a:r>
            <a:r>
              <a:rPr lang="cs-CZ" dirty="0" err="1" smtClean="0"/>
              <a:t>Täydennä</a:t>
            </a:r>
            <a:r>
              <a:rPr lang="cs-CZ" dirty="0" smtClean="0"/>
              <a:t> </a:t>
            </a:r>
            <a:r>
              <a:rPr lang="cs-CZ" dirty="0" err="1"/>
              <a:t>adjektiivi</a:t>
            </a:r>
            <a:r>
              <a:rPr lang="cs-CZ" dirty="0"/>
              <a:t> </a:t>
            </a:r>
            <a:r>
              <a:rPr lang="cs-CZ" dirty="0" err="1"/>
              <a:t>oikeassa</a:t>
            </a:r>
            <a:r>
              <a:rPr lang="cs-CZ" dirty="0"/>
              <a:t> </a:t>
            </a:r>
            <a:r>
              <a:rPr lang="cs-CZ" dirty="0" err="1"/>
              <a:t>muodossa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700808"/>
            <a:ext cx="7772400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 smtClean="0"/>
              <a:t>1. Tyttö </a:t>
            </a:r>
            <a:r>
              <a:rPr lang="fi-FI" dirty="0"/>
              <a:t>istui nurkassa aivan ___________ (huomaamaton</a:t>
            </a:r>
            <a:r>
              <a:rPr lang="fi-FI" dirty="0" smtClean="0"/>
              <a:t>).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fi-FI" dirty="0" smtClean="0"/>
              <a:t>2</a:t>
            </a:r>
            <a:r>
              <a:rPr lang="fi-FI" dirty="0"/>
              <a:t>. Älä puhu kadulla ___________ (tuntematon) ihmisille</a:t>
            </a:r>
            <a:r>
              <a:rPr lang="fi-FI" dirty="0" smtClean="0"/>
              <a:t>.</a:t>
            </a:r>
            <a:r>
              <a:rPr lang="cs-CZ" dirty="0" smtClean="0"/>
              <a:t>  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3. Kadut ovat tulleet __________ (levoton).</a:t>
            </a:r>
          </a:p>
          <a:p>
            <a:pPr marL="0" indent="0">
              <a:buNone/>
            </a:pPr>
            <a:r>
              <a:rPr lang="fi-FI" dirty="0"/>
              <a:t>4. Mies kulki edestakaisin ___________ (rauhaton).</a:t>
            </a:r>
          </a:p>
          <a:p>
            <a:pPr marL="0" indent="0">
              <a:buNone/>
            </a:pPr>
            <a:r>
              <a:rPr lang="fi-FI" dirty="0"/>
              <a:t>5. Tämä pöytä on varattu __________ (tupakoimaton) asiakkaille.</a:t>
            </a:r>
          </a:p>
          <a:p>
            <a:pPr marL="0" indent="0">
              <a:buNone/>
            </a:pPr>
            <a:r>
              <a:rPr lang="fi-FI" dirty="0"/>
              <a:t>6. Miksi sinä teet ___________ (palkaton) työtä?</a:t>
            </a:r>
          </a:p>
          <a:p>
            <a:pPr marL="0" indent="0">
              <a:buNone/>
            </a:pPr>
            <a:r>
              <a:rPr lang="fi-FI" dirty="0"/>
              <a:t>7. He ihailivat _________ (</a:t>
            </a:r>
            <a:r>
              <a:rPr lang="fi-FI" dirty="0" smtClean="0"/>
              <a:t>pilvetön) taivas</a:t>
            </a:r>
            <a:r>
              <a:rPr lang="cs-CZ" dirty="0" smtClean="0"/>
              <a:t>ta</a:t>
            </a:r>
            <a:r>
              <a:rPr lang="fi-FI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4228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348</TotalTime>
  <Words>369</Words>
  <Application>Microsoft Office PowerPoint</Application>
  <PresentationFormat>Předvádění na obrazovce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Jmění</vt:lpstr>
      <vt:lpstr>PK II</vt:lpstr>
      <vt:lpstr>-TON/-TÖN -MATON/-MÄTÖN</vt:lpstr>
      <vt:lpstr>-TON/-TÖN</vt:lpstr>
      <vt:lpstr>TAIVUTUS -  virheetön (bezchybný) </vt:lpstr>
      <vt:lpstr>-TON/-TÖN</vt:lpstr>
      <vt:lpstr>-MATON/-MÄTÖN</vt:lpstr>
      <vt:lpstr>-MATON/-MÄTÖN</vt:lpstr>
      <vt:lpstr>HARJOITUS 1: Muodosta adjektiiveja -ton/-tön -johtimella.</vt:lpstr>
      <vt:lpstr>HARJOITUS 2: Täydennä adjektiivi oikeassa muodossa.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PK II</dc:title>
  <dc:creator>HP</dc:creator>
  <cp:lastModifiedBy>HP</cp:lastModifiedBy>
  <cp:revision>10</cp:revision>
  <dcterms:created xsi:type="dcterms:W3CDTF">2020-11-04T20:20:32Z</dcterms:created>
  <dcterms:modified xsi:type="dcterms:W3CDTF">2020-11-05T13:20:14Z</dcterms:modified>
</cp:coreProperties>
</file>