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4"/>
  </p:notesMasterIdLst>
  <p:sldIdLst>
    <p:sldId id="31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7" r:id="rId52"/>
    <p:sldId id="310"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3D4AD-95A0-4C24-AE99-A61B04CEC0B1}" type="datetimeFigureOut">
              <a:rPr lang="cs-CZ" smtClean="0"/>
              <a:t>26.03.2019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2852A-078F-4F13-8FFC-67B3C8C31E46}" type="slidenum">
              <a:rPr lang="cs-CZ" smtClean="0"/>
              <a:t>‹#›</a:t>
            </a:fld>
            <a:endParaRPr lang="cs-CZ"/>
          </a:p>
        </p:txBody>
      </p:sp>
    </p:spTree>
    <p:extLst>
      <p:ext uri="{BB962C8B-B14F-4D97-AF65-F5344CB8AC3E}">
        <p14:creationId xmlns:p14="http://schemas.microsoft.com/office/powerpoint/2010/main" val="212516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1E2F9F-CFE5-47F8-A33D-CDF3F0E31093}" type="slidenum">
              <a:rPr kumimoji="0" lang="cs-CZ" altLang="cs-CZ"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altLang="cs-CZ"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lnSpc>
                <a:spcPct val="80000"/>
              </a:lnSpc>
            </a:pPr>
            <a:r>
              <a:rPr lang="pt-BR" altLang="cs-CZ" sz="800" smtClean="0"/>
              <a:t>1. aktivita</a:t>
            </a:r>
            <a:endParaRPr lang="pt-BR" altLang="cs-CZ" sz="800" b="1" smtClean="0"/>
          </a:p>
          <a:p>
            <a:pPr eaLnBrk="1" hangingPunct="1">
              <a:lnSpc>
                <a:spcPct val="80000"/>
              </a:lnSpc>
            </a:pPr>
            <a:r>
              <a:rPr lang="pt-BR" altLang="cs-CZ" sz="800" b="1" smtClean="0"/>
              <a:t>námět</a:t>
            </a:r>
            <a:r>
              <a:rPr lang="pt-BR" altLang="cs-CZ" sz="800" smtClean="0"/>
              <a:t>: </a:t>
            </a:r>
            <a:r>
              <a:rPr lang="pt-BR" altLang="cs-CZ" sz="800" b="1" u="sng" smtClean="0"/>
              <a:t>Tělo</a:t>
            </a:r>
            <a:endParaRPr lang="pt-BR" altLang="cs-CZ" sz="800" b="1" smtClean="0"/>
          </a:p>
          <a:p>
            <a:pPr eaLnBrk="1" hangingPunct="1">
              <a:lnSpc>
                <a:spcPct val="80000"/>
              </a:lnSpc>
            </a:pPr>
            <a:r>
              <a:rPr lang="pt-BR" altLang="cs-CZ" sz="800" b="1" smtClean="0"/>
              <a:t>koncept</a:t>
            </a:r>
            <a:r>
              <a:rPr lang="pt-BR" altLang="cs-CZ" sz="800" smtClean="0"/>
              <a:t>: já, tělo,identita, fyzická hranice, tvar, uvnitř/venku, celek</a:t>
            </a:r>
            <a:endParaRPr lang="pt-BR" altLang="cs-CZ" sz="800" b="1" smtClean="0"/>
          </a:p>
          <a:p>
            <a:pPr eaLnBrk="1" hangingPunct="1">
              <a:lnSpc>
                <a:spcPct val="80000"/>
              </a:lnSpc>
            </a:pPr>
            <a:r>
              <a:rPr lang="pt-BR" altLang="cs-CZ" sz="800" b="1" smtClean="0"/>
              <a:t>motivace</a:t>
            </a:r>
            <a:r>
              <a:rPr lang="pt-BR" altLang="cs-CZ" sz="800" smtClean="0"/>
              <a:t>:Vychází z úvodního seznámení s genderovou problematikou a z vysvětlení přínosu artefiletické techniky jako nového způsobu hledání vnitřní inspirace</a:t>
            </a:r>
            <a:endParaRPr lang="pt-BR" altLang="cs-CZ" sz="800" b="1" smtClean="0"/>
          </a:p>
          <a:p>
            <a:pPr eaLnBrk="1" hangingPunct="1">
              <a:lnSpc>
                <a:spcPct val="80000"/>
              </a:lnSpc>
            </a:pPr>
            <a:r>
              <a:rPr lang="pt-BR" altLang="cs-CZ" sz="800" b="1" smtClean="0"/>
              <a:t>zadání</a:t>
            </a:r>
            <a:r>
              <a:rPr lang="pt-BR" altLang="cs-CZ" sz="800" smtClean="0"/>
              <a:t>: </a:t>
            </a:r>
          </a:p>
          <a:p>
            <a:pPr eaLnBrk="1" hangingPunct="1">
              <a:lnSpc>
                <a:spcPct val="80000"/>
              </a:lnSpc>
            </a:pPr>
            <a:r>
              <a:rPr lang="pl-PL" altLang="cs-CZ" sz="800" b="1" smtClean="0"/>
              <a:t>výtvarný problém</a:t>
            </a:r>
            <a:r>
              <a:rPr lang="pl-PL" altLang="cs-CZ" sz="800" smtClean="0"/>
              <a:t>: Malbou vyjádřit vztah k vlastnímu tělu</a:t>
            </a:r>
            <a:endParaRPr lang="pl-PL" altLang="cs-CZ" sz="800" b="1" smtClean="0"/>
          </a:p>
          <a:p>
            <a:pPr eaLnBrk="1" hangingPunct="1">
              <a:lnSpc>
                <a:spcPct val="80000"/>
              </a:lnSpc>
            </a:pPr>
            <a:r>
              <a:rPr lang="pl-PL" altLang="cs-CZ" sz="800" b="1" smtClean="0"/>
              <a:t>technika</a:t>
            </a:r>
            <a:r>
              <a:rPr lang="pl-PL" altLang="cs-CZ" sz="800" smtClean="0"/>
              <a:t>:malba temperou, karton formátu A3</a:t>
            </a:r>
            <a:endParaRPr lang="pl-PL" altLang="cs-CZ" sz="800" b="1" smtClean="0"/>
          </a:p>
          <a:p>
            <a:pPr eaLnBrk="1" hangingPunct="1">
              <a:lnSpc>
                <a:spcPct val="80000"/>
              </a:lnSpc>
            </a:pPr>
            <a:r>
              <a:rPr lang="pl-PL" altLang="cs-CZ" sz="800" b="1" smtClean="0"/>
              <a:t>přidaná hodnota</a:t>
            </a:r>
            <a:r>
              <a:rPr lang="pl-PL" altLang="cs-CZ" sz="800" smtClean="0"/>
              <a:t>:</a:t>
            </a:r>
          </a:p>
          <a:p>
            <a:pPr eaLnBrk="1" hangingPunct="1">
              <a:lnSpc>
                <a:spcPct val="80000"/>
              </a:lnSpc>
            </a:pPr>
            <a:r>
              <a:rPr lang="pl-PL" altLang="cs-CZ" sz="800" smtClean="0"/>
              <a:t>Hledání vlastního sebepojetí, introspekce, identita.</a:t>
            </a:r>
            <a:endParaRPr lang="pl-PL" altLang="cs-CZ" sz="800" b="1" smtClean="0"/>
          </a:p>
          <a:p>
            <a:pPr eaLnBrk="1" hangingPunct="1">
              <a:lnSpc>
                <a:spcPct val="80000"/>
              </a:lnSpc>
            </a:pPr>
            <a:r>
              <a:rPr lang="pl-PL" altLang="cs-CZ" sz="800" b="1" smtClean="0"/>
              <a:t>výtvarná kultura</a:t>
            </a:r>
            <a:r>
              <a:rPr lang="pl-PL" altLang="cs-CZ" sz="800" smtClean="0"/>
              <a:t>: </a:t>
            </a:r>
          </a:p>
          <a:p>
            <a:pPr eaLnBrk="1" hangingPunct="1">
              <a:lnSpc>
                <a:spcPct val="80000"/>
              </a:lnSpc>
            </a:pPr>
            <a:r>
              <a:rPr lang="pl-PL" altLang="cs-CZ" sz="800" smtClean="0"/>
              <a:t>Gender v umění a vlna feminismu</a:t>
            </a:r>
          </a:p>
          <a:p>
            <a:pPr eaLnBrk="1" hangingPunct="1">
              <a:lnSpc>
                <a:spcPct val="80000"/>
              </a:lnSpc>
            </a:pPr>
            <a:r>
              <a:rPr lang="pl-PL" altLang="cs-CZ" sz="800" smtClean="0"/>
              <a:t>Dílo Lenky Klodové, Veroniky Bromové a dalších </a:t>
            </a:r>
            <a:endParaRPr lang="pl-PL" altLang="cs-CZ" sz="800" b="1" smtClean="0"/>
          </a:p>
          <a:p>
            <a:pPr eaLnBrk="1" hangingPunct="1">
              <a:lnSpc>
                <a:spcPct val="80000"/>
              </a:lnSpc>
            </a:pPr>
            <a:r>
              <a:rPr lang="pl-PL" altLang="cs-CZ" sz="800" b="1" smtClean="0"/>
              <a:t>jiné kontexty (socio-kulturní, historický, vědecký, filozofický, umělecký kontext):</a:t>
            </a:r>
            <a:endParaRPr lang="pl-PL" altLang="cs-CZ" sz="800" smtClean="0"/>
          </a:p>
          <a:p>
            <a:pPr eaLnBrk="1" hangingPunct="1">
              <a:lnSpc>
                <a:spcPct val="80000"/>
              </a:lnSpc>
            </a:pPr>
            <a:r>
              <a:rPr lang="pl-PL" altLang="cs-CZ" sz="800" smtClean="0"/>
              <a:t>Biologie-systém pohlavního ústrojí člověka. Pohlavní odlišnosti(hledání fáze, kdy se embrio začne přetvářet v muže/ženu,...)Fyzické odlišnosti…</a:t>
            </a:r>
          </a:p>
          <a:p>
            <a:pPr eaLnBrk="1" hangingPunct="1">
              <a:lnSpc>
                <a:spcPct val="80000"/>
              </a:lnSpc>
            </a:pPr>
            <a:r>
              <a:rPr lang="pl-PL" altLang="cs-CZ" sz="800" smtClean="0"/>
              <a:t>Sociologický pohled na vnímání rolí muže a ženy</a:t>
            </a:r>
            <a:endParaRPr lang="pl-PL" altLang="cs-CZ" sz="800" b="1" smtClean="0"/>
          </a:p>
          <a:p>
            <a:pPr eaLnBrk="1" hangingPunct="1">
              <a:lnSpc>
                <a:spcPct val="80000"/>
              </a:lnSpc>
            </a:pPr>
            <a:r>
              <a:rPr lang="pl-PL" altLang="cs-CZ" sz="800" b="1" smtClean="0"/>
              <a:t>cíl osobnostně-sociální</a:t>
            </a:r>
            <a:r>
              <a:rPr lang="pl-PL" altLang="cs-CZ" sz="800" smtClean="0"/>
              <a:t>:</a:t>
            </a:r>
          </a:p>
          <a:p>
            <a:pPr eaLnBrk="1" hangingPunct="1">
              <a:lnSpc>
                <a:spcPct val="80000"/>
              </a:lnSpc>
            </a:pPr>
            <a:r>
              <a:rPr lang="pl-PL" altLang="cs-CZ" sz="800" smtClean="0"/>
              <a:t>Hledání vlastního pojetí identity, hledání spojitostí mezi psychikou a tělem, Vhled a pochopení odlišných identit</a:t>
            </a:r>
            <a:endParaRPr lang="pl-PL" altLang="cs-CZ" sz="800" b="1" smtClean="0"/>
          </a:p>
          <a:p>
            <a:pPr eaLnBrk="1" hangingPunct="1">
              <a:lnSpc>
                <a:spcPct val="80000"/>
              </a:lnSpc>
            </a:pPr>
            <a:r>
              <a:rPr lang="pl-PL" altLang="cs-CZ" sz="800" b="1" smtClean="0"/>
              <a:t>cíl vzdělávací</a:t>
            </a:r>
            <a:r>
              <a:rPr lang="pl-PL" altLang="cs-CZ" sz="800" smtClean="0"/>
              <a:t>:</a:t>
            </a:r>
          </a:p>
          <a:p>
            <a:pPr eaLnBrk="1" hangingPunct="1">
              <a:lnSpc>
                <a:spcPct val="80000"/>
              </a:lnSpc>
            </a:pPr>
            <a:r>
              <a:rPr lang="pl-PL" altLang="cs-CZ" sz="800" smtClean="0"/>
              <a:t>Student dokáže využít obrazného vyjádření k zaznamenání vlastních prožitků a názorů. Využívá k tomu adekvátní prostředky a usiluje o osobitý výraz konečného díla. Student dokáže reflektovat svoje prožitky a tyto reflexe dokáže sdělit ostatním. Zároveň je motivován k pochopení odlišných stanovisek a názorů a je schopen o nich diskutovat.</a:t>
            </a:r>
            <a:endParaRPr lang="en-US" altLang="cs-CZ" sz="800" b="1" smtClean="0"/>
          </a:p>
          <a:p>
            <a:pPr eaLnBrk="1" hangingPunct="1">
              <a:lnSpc>
                <a:spcPct val="80000"/>
              </a:lnSpc>
            </a:pPr>
            <a:r>
              <a:rPr lang="en-US" altLang="cs-CZ" sz="800" b="1" smtClean="0"/>
              <a:t>výstupy RVP</a:t>
            </a:r>
            <a:r>
              <a:rPr lang="en-US" altLang="cs-CZ" sz="800" smtClean="0"/>
              <a:t>:</a:t>
            </a:r>
          </a:p>
          <a:p>
            <a:pPr eaLnBrk="1" hangingPunct="1">
              <a:lnSpc>
                <a:spcPct val="80000"/>
              </a:lnSpc>
            </a:pPr>
            <a:r>
              <a:rPr lang="en-US" altLang="cs-CZ" sz="800" smtClean="0"/>
              <a:t>Student:</a:t>
            </a:r>
          </a:p>
          <a:p>
            <a:pPr eaLnBrk="1" hangingPunct="1">
              <a:lnSpc>
                <a:spcPct val="80000"/>
              </a:lnSpc>
            </a:pPr>
            <a:r>
              <a:rPr lang="en-US" altLang="cs-CZ" sz="800" smtClean="0"/>
              <a:t>uplatňuje co nejširší škálu u prvků vizuálně obrazných vyjádření pro vyjádření vlastních zkušeností a pro získání osobitého výsledku</a:t>
            </a:r>
          </a:p>
          <a:p>
            <a:pPr eaLnBrk="1" hangingPunct="1">
              <a:lnSpc>
                <a:spcPct val="80000"/>
              </a:lnSpc>
            </a:pPr>
            <a:r>
              <a:rPr lang="en-US" altLang="cs-CZ" sz="800" smtClean="0"/>
              <a:t>interpretuje vlastní vizuálně obrazné vyjádření a porovnává odlišné přístupy tvorby a dokáže o nich diskutovat</a:t>
            </a:r>
            <a:endParaRPr lang="en-US" altLang="cs-CZ" sz="800" b="1" smtClean="0"/>
          </a:p>
          <a:p>
            <a:pPr eaLnBrk="1" hangingPunct="1">
              <a:lnSpc>
                <a:spcPct val="80000"/>
              </a:lnSpc>
            </a:pPr>
            <a:r>
              <a:rPr lang="en-US" altLang="cs-CZ" sz="800" b="1" smtClean="0"/>
              <a:t>mezipředmětové vazby:</a:t>
            </a:r>
            <a:endParaRPr lang="en-US" altLang="cs-CZ" sz="800" smtClean="0"/>
          </a:p>
          <a:p>
            <a:pPr eaLnBrk="1" hangingPunct="1">
              <a:lnSpc>
                <a:spcPct val="80000"/>
              </a:lnSpc>
            </a:pPr>
            <a:r>
              <a:rPr lang="en-US" altLang="cs-CZ" sz="800" smtClean="0"/>
              <a:t>Biologie, Občanská nauka(Filozofie, Sociologie, Psychologie),Dějepis</a:t>
            </a:r>
          </a:p>
          <a:p>
            <a:pPr eaLnBrk="1" hangingPunct="1">
              <a:lnSpc>
                <a:spcPct val="80000"/>
              </a:lnSpc>
            </a:pPr>
            <a:r>
              <a:rPr lang="en-US" altLang="cs-CZ" sz="800" smtClean="0"/>
              <a:t>Figurální kreslení,</a:t>
            </a:r>
            <a:endParaRPr lang="cs-CZ" altLang="cs-CZ" sz="800" smtClean="0"/>
          </a:p>
          <a:p>
            <a:pPr eaLnBrk="1" hangingPunct="1">
              <a:lnSpc>
                <a:spcPct val="80000"/>
              </a:lnSpc>
            </a:pPr>
            <a:endParaRPr lang="cs-CZ" altLang="cs-CZ" sz="800" smtClean="0"/>
          </a:p>
          <a:p>
            <a:pPr eaLnBrk="1" hangingPunct="1">
              <a:lnSpc>
                <a:spcPct val="80000"/>
              </a:lnSpc>
            </a:pPr>
            <a:r>
              <a:rPr lang="cs-CZ" altLang="cs-CZ" sz="800" smtClean="0"/>
              <a:t>Obrázky jsou ztaženy z internetové databáze fotogragií na vyhledávači Google a mají dokreslovat různost znázorňění vnitřního těla</a:t>
            </a:r>
          </a:p>
        </p:txBody>
      </p:sp>
    </p:spTree>
    <p:extLst>
      <p:ext uri="{BB962C8B-B14F-4D97-AF65-F5344CB8AC3E}">
        <p14:creationId xmlns:p14="http://schemas.microsoft.com/office/powerpoint/2010/main" val="270431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C6B6D-3B79-4BEF-B390-8771D1DEB0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73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C6B6D-3B79-4BEF-B390-8771D1DEB0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48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4A98E2-CD99-4E8C-B087-F6743EE397AF}"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lnSpc>
                <a:spcPct val="80000"/>
              </a:lnSpc>
            </a:pPr>
            <a:r>
              <a:rPr lang="pt-BR" altLang="cs-CZ" sz="800" dirty="0" smtClean="0"/>
              <a:t>Řízená imaginace: </a:t>
            </a:r>
            <a:endParaRPr lang="pt-BR" altLang="cs-CZ" sz="800" i="1" dirty="0" smtClean="0"/>
          </a:p>
          <a:p>
            <a:pPr eaLnBrk="1" hangingPunct="1">
              <a:lnSpc>
                <a:spcPct val="80000"/>
              </a:lnSpc>
            </a:pPr>
            <a:r>
              <a:rPr lang="pt-BR" altLang="cs-CZ" sz="800" i="1" dirty="0" smtClean="0"/>
              <a:t>Sedněte si do pohodlné pozice, několikrát se zhluboka nadechněte, zavřete oči, zklidněte své myšlenky, myslete jen na svůj dech, jak proudí celým vaším tělem…</a:t>
            </a:r>
          </a:p>
          <a:p>
            <a:pPr eaLnBrk="1" hangingPunct="1">
              <a:lnSpc>
                <a:spcPct val="80000"/>
              </a:lnSpc>
            </a:pPr>
            <a:r>
              <a:rPr lang="pt-BR" altLang="cs-CZ" sz="800" i="1" dirty="0" smtClean="0"/>
              <a:t>Představte si samy sebe jak sedíte tady ve třídě. </a:t>
            </a:r>
            <a:r>
              <a:rPr lang="pl-PL" altLang="cs-CZ" sz="800" i="1" dirty="0" smtClean="0"/>
              <a:t>Vidíte samy sebe z cizího pohledu, který je na vás směřován od okna. Oknem proudí do místnosti paprsek světla a směřuje přímo na Vás. Cítíte, jak Vás hřeje na čele. Paprsek prochází Vaší čelní kostí a náhle ozáří Váš mozek. Můžete si jej prohlednout. Pozorovat jak pracuje. Prohlédněte si jej ze všech stran. Zjistěte jak se mu daří, jak se  cítí, jestli je ve vašem těle spokojen…</a:t>
            </a:r>
          </a:p>
          <a:p>
            <a:pPr eaLnBrk="1" hangingPunct="1">
              <a:lnSpc>
                <a:spcPct val="80000"/>
              </a:lnSpc>
            </a:pPr>
            <a:r>
              <a:rPr lang="pl-PL" altLang="cs-CZ" sz="800" i="1" dirty="0" smtClean="0"/>
              <a:t>Podívejte se také na své oči, jak jsou usazeny v lebce….</a:t>
            </a:r>
          </a:p>
          <a:p>
            <a:pPr eaLnBrk="1" hangingPunct="1">
              <a:lnSpc>
                <a:spcPct val="80000"/>
              </a:lnSpc>
            </a:pPr>
            <a:r>
              <a:rPr lang="pl-PL" altLang="cs-CZ" sz="800" i="1" dirty="0" smtClean="0"/>
              <a:t>V hlavě jsou umístěny také důležité dutiny jako jsou ústa a nos. Ještě jednou si uvědomte, jak Vámi proudí s nádechem a výdechem chladivý nebo již ohřátý vzduch. Ten vzduch nás vede krkem dále, hlouběji do těla. Právě jsme svým světlem ozářili plíce. Můžeme sledovat jak rozvírají a zavírají. Opět zkuste zjistit, jak se vaše plíce cítí. Jak se jim daří.</a:t>
            </a:r>
          </a:p>
          <a:p>
            <a:pPr eaLnBrk="1" hangingPunct="1">
              <a:lnSpc>
                <a:spcPct val="80000"/>
              </a:lnSpc>
            </a:pPr>
            <a:r>
              <a:rPr lang="pl-PL" altLang="cs-CZ" sz="800" i="1" dirty="0" smtClean="0"/>
              <a:t>Skrze dech a kyslík se dostáváme s naším paprskem do krve. A najednou se ocitáme v řečišti krve, které nás zavede na divokou projížďku po celém těle. Nechte se unášet proudem a sledujte, co kolem sebe vidíte .Zastavte se ve svých důležitých orgánecha končetinách. Zeptejte se jich jak se jim daří, prohlédněte si je  a pokračujte dál.</a:t>
            </a:r>
          </a:p>
          <a:p>
            <a:pPr eaLnBrk="1" hangingPunct="1">
              <a:lnSpc>
                <a:spcPct val="80000"/>
              </a:lnSpc>
            </a:pPr>
            <a:r>
              <a:rPr lang="pl-PL" altLang="cs-CZ" sz="800" i="1" dirty="0" smtClean="0"/>
              <a:t>Můžete navštívit ledviny, játra, žaludek, brzlík ,střeva, močový měchýř, dělohu….</a:t>
            </a:r>
            <a:endParaRPr lang="fr-FR" altLang="cs-CZ" sz="800" i="1" dirty="0" smtClean="0"/>
          </a:p>
          <a:p>
            <a:pPr eaLnBrk="1" hangingPunct="1">
              <a:lnSpc>
                <a:spcPct val="80000"/>
              </a:lnSpc>
            </a:pPr>
            <a:r>
              <a:rPr lang="fr-FR" altLang="cs-CZ" sz="800" i="1" dirty="0" smtClean="0"/>
              <a:t>Pokuste se je pohladit, dotknout se jich. Pamatujte si jakou mají barvu, tvar…</a:t>
            </a:r>
          </a:p>
          <a:p>
            <a:pPr eaLnBrk="1" hangingPunct="1">
              <a:lnSpc>
                <a:spcPct val="80000"/>
              </a:lnSpc>
            </a:pPr>
            <a:r>
              <a:rPr lang="fr-FR" altLang="cs-CZ" sz="800" i="1" dirty="0" smtClean="0"/>
              <a:t>Naší vnitřní pouť zakončíme právě v děloze. Naposled si ji prohlédněte a uvědomte si, co pro vás právě tento orgán znamená…</a:t>
            </a:r>
          </a:p>
          <a:p>
            <a:pPr eaLnBrk="1" hangingPunct="1">
              <a:lnSpc>
                <a:spcPct val="80000"/>
              </a:lnSpc>
            </a:pPr>
            <a:r>
              <a:rPr lang="fr-FR" altLang="cs-CZ" sz="800" i="1" dirty="0" smtClean="0"/>
              <a:t>Zde se u vás třeba někdy usídlí nový člověk…Zkuste se do něj vcítit. Jak mu zde bude…jak se budete vzájemně dotýkat….</a:t>
            </a:r>
          </a:p>
          <a:p>
            <a:pPr eaLnBrk="1" hangingPunct="1">
              <a:lnSpc>
                <a:spcPct val="80000"/>
              </a:lnSpc>
            </a:pPr>
            <a:r>
              <a:rPr lang="fr-FR" altLang="cs-CZ" sz="800" i="1" dirty="0" smtClean="0"/>
              <a:t>Pomalu se vydáme na cestu ven z těla. </a:t>
            </a:r>
            <a:r>
              <a:rPr lang="pl-PL" altLang="cs-CZ" sz="800" i="1" dirty="0" smtClean="0"/>
              <a:t>Bude to takový malý porod. </a:t>
            </a:r>
            <a:r>
              <a:rPr lang="en-US" altLang="cs-CZ" sz="800" i="1" dirty="0" smtClean="0"/>
              <a:t>Ale </a:t>
            </a:r>
            <a:r>
              <a:rPr lang="en-US" altLang="cs-CZ" sz="800" i="1" dirty="0" err="1" smtClean="0"/>
              <a:t>nebojte</a:t>
            </a:r>
            <a:r>
              <a:rPr lang="en-US" altLang="cs-CZ" sz="800" i="1" dirty="0" smtClean="0"/>
              <a:t> se. </a:t>
            </a:r>
            <a:r>
              <a:rPr lang="en-US" altLang="cs-CZ" sz="800" i="1" dirty="0" err="1" smtClean="0"/>
              <a:t>Jde</a:t>
            </a:r>
            <a:r>
              <a:rPr lang="en-US" altLang="cs-CZ" sz="800" i="1" dirty="0" smtClean="0"/>
              <a:t> </a:t>
            </a:r>
            <a:r>
              <a:rPr lang="en-US" altLang="cs-CZ" sz="800" i="1" dirty="0" err="1" smtClean="0"/>
              <a:t>jen</a:t>
            </a:r>
            <a:r>
              <a:rPr lang="en-US" altLang="cs-CZ" sz="800" i="1" dirty="0" smtClean="0"/>
              <a:t> o </a:t>
            </a:r>
            <a:r>
              <a:rPr lang="en-US" altLang="cs-CZ" sz="800" i="1" dirty="0" err="1" smtClean="0"/>
              <a:t>pouhý</a:t>
            </a:r>
            <a:r>
              <a:rPr lang="en-US" altLang="cs-CZ" sz="800" i="1" dirty="0" smtClean="0"/>
              <a:t> </a:t>
            </a:r>
            <a:r>
              <a:rPr lang="en-US" altLang="cs-CZ" sz="800" i="1" dirty="0" err="1" smtClean="0"/>
              <a:t>paprsek</a:t>
            </a:r>
            <a:r>
              <a:rPr lang="en-US" altLang="cs-CZ" sz="800" i="1" dirty="0" smtClean="0"/>
              <a:t> </a:t>
            </a:r>
            <a:r>
              <a:rPr lang="en-US" altLang="cs-CZ" sz="800" i="1" dirty="0" err="1" smtClean="0"/>
              <a:t>světla</a:t>
            </a:r>
            <a:r>
              <a:rPr lang="en-US" altLang="cs-CZ" sz="800" i="1" dirty="0" smtClean="0"/>
              <a:t>…</a:t>
            </a:r>
          </a:p>
          <a:p>
            <a:pPr eaLnBrk="1" hangingPunct="1">
              <a:lnSpc>
                <a:spcPct val="80000"/>
              </a:lnSpc>
            </a:pPr>
            <a:r>
              <a:rPr lang="en-US" altLang="cs-CZ" sz="800" i="1" dirty="0" err="1" smtClean="0"/>
              <a:t>Když</a:t>
            </a:r>
            <a:r>
              <a:rPr lang="en-US" altLang="cs-CZ" sz="800" i="1" dirty="0" smtClean="0"/>
              <a:t> </a:t>
            </a:r>
            <a:r>
              <a:rPr lang="en-US" altLang="cs-CZ" sz="800" i="1" dirty="0" err="1" smtClean="0"/>
              <a:t>jsme</a:t>
            </a:r>
            <a:r>
              <a:rPr lang="en-US" altLang="cs-CZ" sz="800" i="1" dirty="0" smtClean="0"/>
              <a:t> se </a:t>
            </a:r>
            <a:r>
              <a:rPr lang="en-US" altLang="cs-CZ" sz="800" i="1" dirty="0" err="1" smtClean="0"/>
              <a:t>dostaly</a:t>
            </a:r>
            <a:r>
              <a:rPr lang="en-US" altLang="cs-CZ" sz="800" i="1" dirty="0" smtClean="0"/>
              <a:t> </a:t>
            </a:r>
            <a:r>
              <a:rPr lang="en-US" altLang="cs-CZ" sz="800" i="1" dirty="0" err="1" smtClean="0"/>
              <a:t>šťastně</a:t>
            </a:r>
            <a:r>
              <a:rPr lang="en-US" altLang="cs-CZ" sz="800" i="1" dirty="0" smtClean="0"/>
              <a:t> </a:t>
            </a:r>
            <a:r>
              <a:rPr lang="en-US" altLang="cs-CZ" sz="800" i="1" dirty="0" err="1" smtClean="0"/>
              <a:t>ven</a:t>
            </a:r>
            <a:r>
              <a:rPr lang="en-US" altLang="cs-CZ" sz="800" i="1" dirty="0" smtClean="0"/>
              <a:t>, </a:t>
            </a:r>
            <a:r>
              <a:rPr lang="en-US" altLang="cs-CZ" sz="800" i="1" dirty="0" err="1" smtClean="0"/>
              <a:t>prohlédneme</a:t>
            </a:r>
            <a:r>
              <a:rPr lang="en-US" altLang="cs-CZ" sz="800" i="1" dirty="0" smtClean="0"/>
              <a:t> </a:t>
            </a:r>
            <a:r>
              <a:rPr lang="en-US" altLang="cs-CZ" sz="800" i="1" dirty="0" err="1" smtClean="0"/>
              <a:t>si</a:t>
            </a:r>
            <a:r>
              <a:rPr lang="en-US" altLang="cs-CZ" sz="800" i="1" dirty="0" smtClean="0"/>
              <a:t> </a:t>
            </a:r>
            <a:r>
              <a:rPr lang="en-US" altLang="cs-CZ" sz="800" i="1" dirty="0" err="1" smtClean="0"/>
              <a:t>i</a:t>
            </a:r>
            <a:r>
              <a:rPr lang="en-US" altLang="cs-CZ" sz="800" i="1" dirty="0" smtClean="0"/>
              <a:t> </a:t>
            </a:r>
            <a:r>
              <a:rPr lang="en-US" altLang="cs-CZ" sz="800" i="1" dirty="0" err="1" smtClean="0"/>
              <a:t>své</a:t>
            </a:r>
            <a:r>
              <a:rPr lang="en-US" altLang="cs-CZ" sz="800" i="1" dirty="0" smtClean="0"/>
              <a:t> </a:t>
            </a:r>
            <a:r>
              <a:rPr lang="en-US" altLang="cs-CZ" sz="800" i="1" dirty="0" err="1" smtClean="0"/>
              <a:t>tělo</a:t>
            </a:r>
            <a:r>
              <a:rPr lang="en-US" altLang="cs-CZ" sz="800" i="1" dirty="0" smtClean="0"/>
              <a:t> z </a:t>
            </a:r>
            <a:r>
              <a:rPr lang="en-US" altLang="cs-CZ" sz="800" i="1" dirty="0" err="1" smtClean="0"/>
              <a:t>venku</a:t>
            </a:r>
            <a:r>
              <a:rPr lang="en-US" altLang="cs-CZ" sz="800" i="1" dirty="0" smtClean="0"/>
              <a:t>.</a:t>
            </a:r>
          </a:p>
          <a:p>
            <a:pPr eaLnBrk="1" hangingPunct="1">
              <a:lnSpc>
                <a:spcPct val="80000"/>
              </a:lnSpc>
            </a:pPr>
            <a:r>
              <a:rPr lang="en-US" altLang="cs-CZ" sz="800" i="1" dirty="0" err="1" smtClean="0"/>
              <a:t>Začneme</a:t>
            </a:r>
            <a:r>
              <a:rPr lang="en-US" altLang="cs-CZ" sz="800" i="1" dirty="0" smtClean="0"/>
              <a:t> u </a:t>
            </a:r>
            <a:r>
              <a:rPr lang="en-US" altLang="cs-CZ" sz="800" i="1" dirty="0" err="1" smtClean="0"/>
              <a:t>konečků</a:t>
            </a:r>
            <a:r>
              <a:rPr lang="en-US" altLang="cs-CZ" sz="800" i="1" dirty="0" smtClean="0"/>
              <a:t> </a:t>
            </a:r>
            <a:r>
              <a:rPr lang="en-US" altLang="cs-CZ" sz="800" i="1" dirty="0" err="1" smtClean="0"/>
              <a:t>prstů</a:t>
            </a:r>
            <a:r>
              <a:rPr lang="en-US" altLang="cs-CZ" sz="800" i="1" dirty="0" smtClean="0"/>
              <a:t> </a:t>
            </a:r>
            <a:r>
              <a:rPr lang="en-US" altLang="cs-CZ" sz="800" i="1" dirty="0" err="1" smtClean="0"/>
              <a:t>na</a:t>
            </a:r>
            <a:r>
              <a:rPr lang="en-US" altLang="cs-CZ" sz="800" i="1" dirty="0" smtClean="0"/>
              <a:t> </a:t>
            </a:r>
            <a:r>
              <a:rPr lang="en-US" altLang="cs-CZ" sz="800" i="1" dirty="0" err="1" smtClean="0"/>
              <a:t>nohách</a:t>
            </a:r>
            <a:r>
              <a:rPr lang="en-US" altLang="cs-CZ" sz="800" i="1" dirty="0" smtClean="0"/>
              <a:t> a </a:t>
            </a:r>
            <a:r>
              <a:rPr lang="en-US" altLang="cs-CZ" sz="800" i="1" dirty="0" err="1" smtClean="0"/>
              <a:t>půjdeme</a:t>
            </a:r>
            <a:r>
              <a:rPr lang="en-US" altLang="cs-CZ" sz="800" i="1" dirty="0" smtClean="0"/>
              <a:t> </a:t>
            </a:r>
            <a:r>
              <a:rPr lang="en-US" altLang="cs-CZ" sz="800" i="1" dirty="0" err="1" smtClean="0"/>
              <a:t>pomalu</a:t>
            </a:r>
            <a:r>
              <a:rPr lang="en-US" altLang="cs-CZ" sz="800" i="1" dirty="0" smtClean="0"/>
              <a:t> </a:t>
            </a:r>
            <a:r>
              <a:rPr lang="en-US" altLang="cs-CZ" sz="800" i="1" dirty="0" err="1" smtClean="0"/>
              <a:t>nahoru</a:t>
            </a:r>
            <a:r>
              <a:rPr lang="en-US" altLang="cs-CZ" sz="800" i="1" dirty="0" smtClean="0"/>
              <a:t> a </a:t>
            </a:r>
            <a:r>
              <a:rPr lang="en-US" altLang="cs-CZ" sz="800" i="1" dirty="0" err="1" smtClean="0"/>
              <a:t>skončíme</a:t>
            </a:r>
            <a:r>
              <a:rPr lang="en-US" altLang="cs-CZ" sz="800" i="1" dirty="0" smtClean="0"/>
              <a:t> </a:t>
            </a:r>
            <a:r>
              <a:rPr lang="en-US" altLang="cs-CZ" sz="800" i="1" dirty="0" err="1" smtClean="0"/>
              <a:t>na</a:t>
            </a:r>
            <a:r>
              <a:rPr lang="en-US" altLang="cs-CZ" sz="800" i="1" dirty="0" smtClean="0"/>
              <a:t> </a:t>
            </a:r>
            <a:r>
              <a:rPr lang="en-US" altLang="cs-CZ" sz="800" i="1" dirty="0" err="1" smtClean="0"/>
              <a:t>čele</a:t>
            </a:r>
            <a:r>
              <a:rPr lang="en-US" altLang="cs-CZ" sz="800" i="1" dirty="0" smtClean="0"/>
              <a:t>. (</a:t>
            </a:r>
            <a:r>
              <a:rPr lang="en-US" altLang="cs-CZ" sz="800" i="1" dirty="0" err="1" smtClean="0"/>
              <a:t>Postupně</a:t>
            </a:r>
            <a:r>
              <a:rPr lang="en-US" altLang="cs-CZ" sz="800" i="1" dirty="0" smtClean="0"/>
              <a:t> </a:t>
            </a:r>
            <a:r>
              <a:rPr lang="en-US" altLang="cs-CZ" sz="800" i="1" dirty="0" err="1" smtClean="0"/>
              <a:t>vyjmenováváme</a:t>
            </a:r>
            <a:r>
              <a:rPr lang="en-US" altLang="cs-CZ" sz="800" i="1" dirty="0" smtClean="0"/>
              <a:t> </a:t>
            </a:r>
            <a:r>
              <a:rPr lang="en-US" altLang="cs-CZ" sz="800" i="1" dirty="0" err="1" smtClean="0"/>
              <a:t>všechny</a:t>
            </a:r>
            <a:r>
              <a:rPr lang="en-US" altLang="cs-CZ" sz="800" i="1" dirty="0" smtClean="0"/>
              <a:t> </a:t>
            </a:r>
            <a:r>
              <a:rPr lang="en-US" altLang="cs-CZ" sz="800" i="1" dirty="0" err="1" smtClean="0"/>
              <a:t>části</a:t>
            </a:r>
            <a:r>
              <a:rPr lang="en-US" altLang="cs-CZ" sz="800" i="1" dirty="0" smtClean="0"/>
              <a:t> </a:t>
            </a:r>
            <a:r>
              <a:rPr lang="en-US" altLang="cs-CZ" sz="800" i="1" dirty="0" err="1" smtClean="0"/>
              <a:t>těla</a:t>
            </a:r>
            <a:r>
              <a:rPr lang="en-US" altLang="cs-CZ" sz="800" i="1" dirty="0" smtClean="0"/>
              <a:t>)</a:t>
            </a:r>
          </a:p>
          <a:p>
            <a:pPr eaLnBrk="1" hangingPunct="1">
              <a:lnSpc>
                <a:spcPct val="80000"/>
              </a:lnSpc>
            </a:pPr>
            <a:r>
              <a:rPr lang="en-US" altLang="cs-CZ" sz="800" i="1" dirty="0" err="1" smtClean="0"/>
              <a:t>Ještě</a:t>
            </a:r>
            <a:r>
              <a:rPr lang="en-US" altLang="cs-CZ" sz="800" i="1" dirty="0" smtClean="0"/>
              <a:t> </a:t>
            </a:r>
            <a:r>
              <a:rPr lang="en-US" altLang="cs-CZ" sz="800" i="1" dirty="0" err="1" smtClean="0"/>
              <a:t>jednou</a:t>
            </a:r>
            <a:r>
              <a:rPr lang="en-US" altLang="cs-CZ" sz="800" i="1" dirty="0" smtClean="0"/>
              <a:t> ale v </a:t>
            </a:r>
            <a:r>
              <a:rPr lang="en-US" altLang="cs-CZ" sz="800" i="1" dirty="0" err="1" smtClean="0"/>
              <a:t>rychlosti</a:t>
            </a:r>
            <a:r>
              <a:rPr lang="en-US" altLang="cs-CZ" sz="800" i="1" dirty="0" smtClean="0"/>
              <a:t> </a:t>
            </a:r>
            <a:r>
              <a:rPr lang="en-US" altLang="cs-CZ" sz="800" i="1" dirty="0" err="1" smtClean="0"/>
              <a:t>si</a:t>
            </a:r>
            <a:r>
              <a:rPr lang="en-US" altLang="cs-CZ" sz="800" i="1" dirty="0" smtClean="0"/>
              <a:t> </a:t>
            </a:r>
            <a:r>
              <a:rPr lang="en-US" altLang="cs-CZ" sz="800" i="1" dirty="0" err="1" smtClean="0"/>
              <a:t>prohlédneme</a:t>
            </a:r>
            <a:r>
              <a:rPr lang="en-US" altLang="cs-CZ" sz="800" i="1" dirty="0" smtClean="0"/>
              <a:t> </a:t>
            </a:r>
            <a:r>
              <a:rPr lang="en-US" altLang="cs-CZ" sz="800" i="1" dirty="0" err="1" smtClean="0"/>
              <a:t>celé</a:t>
            </a:r>
            <a:r>
              <a:rPr lang="en-US" altLang="cs-CZ" sz="800" i="1" dirty="0" smtClean="0"/>
              <a:t> </a:t>
            </a:r>
            <a:r>
              <a:rPr lang="en-US" altLang="cs-CZ" sz="800" i="1" dirty="0" err="1" smtClean="0"/>
              <a:t>naše</a:t>
            </a:r>
            <a:r>
              <a:rPr lang="en-US" altLang="cs-CZ" sz="800" i="1" dirty="0" smtClean="0"/>
              <a:t> </a:t>
            </a:r>
            <a:r>
              <a:rPr lang="en-US" altLang="cs-CZ" sz="800" i="1" dirty="0" err="1" smtClean="0"/>
              <a:t>tělo</a:t>
            </a:r>
            <a:r>
              <a:rPr lang="en-US" altLang="cs-CZ" sz="800" i="1" dirty="0" smtClean="0"/>
              <a:t> </a:t>
            </a:r>
            <a:r>
              <a:rPr lang="en-US" altLang="cs-CZ" sz="800" i="1" dirty="0" err="1" smtClean="0"/>
              <a:t>zvenku</a:t>
            </a:r>
            <a:r>
              <a:rPr lang="en-US" altLang="cs-CZ" sz="800" i="1" dirty="0" smtClean="0"/>
              <a:t> </a:t>
            </a:r>
            <a:r>
              <a:rPr lang="en-US" altLang="cs-CZ" sz="800" i="1" dirty="0" err="1" smtClean="0"/>
              <a:t>iI</a:t>
            </a:r>
            <a:r>
              <a:rPr lang="en-US" altLang="cs-CZ" sz="800" i="1" dirty="0" smtClean="0"/>
              <a:t> </a:t>
            </a:r>
            <a:r>
              <a:rPr lang="en-US" altLang="cs-CZ" sz="800" i="1" dirty="0" err="1" smtClean="0"/>
              <a:t>zevnitř</a:t>
            </a:r>
            <a:r>
              <a:rPr lang="en-US" altLang="cs-CZ" sz="800" i="1" dirty="0" smtClean="0"/>
              <a:t>. Je to </a:t>
            </a:r>
            <a:r>
              <a:rPr lang="en-US" altLang="cs-CZ" sz="800" i="1" dirty="0" err="1" smtClean="0"/>
              <a:t>jen</a:t>
            </a:r>
            <a:r>
              <a:rPr lang="en-US" altLang="cs-CZ" sz="800" i="1" dirty="0" smtClean="0"/>
              <a:t> </a:t>
            </a:r>
            <a:r>
              <a:rPr lang="en-US" altLang="cs-CZ" sz="800" i="1" dirty="0" err="1" smtClean="0"/>
              <a:t>záblesk</a:t>
            </a:r>
            <a:r>
              <a:rPr lang="en-US" altLang="cs-CZ" sz="800" i="1" dirty="0" smtClean="0"/>
              <a:t>, </a:t>
            </a:r>
            <a:r>
              <a:rPr lang="en-US" altLang="cs-CZ" sz="800" i="1" dirty="0" err="1" smtClean="0"/>
              <a:t>abychom</a:t>
            </a:r>
            <a:r>
              <a:rPr lang="en-US" altLang="cs-CZ" sz="800" i="1" dirty="0" smtClean="0"/>
              <a:t> </a:t>
            </a:r>
            <a:r>
              <a:rPr lang="en-US" altLang="cs-CZ" sz="800" i="1" dirty="0" err="1" smtClean="0"/>
              <a:t>si</a:t>
            </a:r>
            <a:r>
              <a:rPr lang="en-US" altLang="cs-CZ" sz="800" i="1" dirty="0" smtClean="0"/>
              <a:t> </a:t>
            </a:r>
            <a:r>
              <a:rPr lang="en-US" altLang="cs-CZ" sz="800" i="1" dirty="0" err="1" smtClean="0"/>
              <a:t>uvědomili</a:t>
            </a:r>
            <a:r>
              <a:rPr lang="en-US" altLang="cs-CZ" sz="800" i="1" dirty="0" smtClean="0"/>
              <a:t> </a:t>
            </a:r>
            <a:r>
              <a:rPr lang="en-US" altLang="cs-CZ" sz="800" i="1" dirty="0" err="1" smtClean="0"/>
              <a:t>spojitost</a:t>
            </a:r>
            <a:r>
              <a:rPr lang="en-US" altLang="cs-CZ" sz="800" i="1" dirty="0" smtClean="0"/>
              <a:t> </a:t>
            </a:r>
            <a:r>
              <a:rPr lang="en-US" altLang="cs-CZ" sz="800" i="1" dirty="0" err="1" smtClean="0"/>
              <a:t>mezi</a:t>
            </a:r>
            <a:r>
              <a:rPr lang="en-US" altLang="cs-CZ" sz="800" i="1" dirty="0" smtClean="0"/>
              <a:t> </a:t>
            </a:r>
            <a:r>
              <a:rPr lang="en-US" altLang="cs-CZ" sz="800" i="1" dirty="0" err="1" smtClean="0"/>
              <a:t>vnitřkem</a:t>
            </a:r>
            <a:r>
              <a:rPr lang="en-US" altLang="cs-CZ" sz="800" i="1" dirty="0" smtClean="0"/>
              <a:t> a </a:t>
            </a:r>
            <a:r>
              <a:rPr lang="en-US" altLang="cs-CZ" sz="800" i="1" dirty="0" err="1" smtClean="0"/>
              <a:t>vnějškem</a:t>
            </a:r>
            <a:r>
              <a:rPr lang="en-US" altLang="cs-CZ" sz="800" i="1" dirty="0" smtClean="0"/>
              <a:t>. </a:t>
            </a:r>
            <a:r>
              <a:rPr lang="en-US" altLang="cs-CZ" sz="800" i="1" dirty="0" err="1" smtClean="0"/>
              <a:t>Vše</a:t>
            </a:r>
            <a:r>
              <a:rPr lang="en-US" altLang="cs-CZ" sz="800" i="1" dirty="0" smtClean="0"/>
              <a:t> je </a:t>
            </a:r>
            <a:r>
              <a:rPr lang="en-US" altLang="cs-CZ" sz="800" i="1" dirty="0" err="1" smtClean="0"/>
              <a:t>propojeno</a:t>
            </a:r>
            <a:r>
              <a:rPr lang="en-US" altLang="cs-CZ" sz="800" i="1" dirty="0" smtClean="0"/>
              <a:t> v </a:t>
            </a:r>
            <a:r>
              <a:rPr lang="en-US" altLang="cs-CZ" sz="800" i="1" dirty="0" err="1" smtClean="0"/>
              <a:t>jeden</a:t>
            </a:r>
            <a:r>
              <a:rPr lang="en-US" altLang="cs-CZ" sz="800" i="1" dirty="0" smtClean="0"/>
              <a:t> </a:t>
            </a:r>
            <a:r>
              <a:rPr lang="en-US" altLang="cs-CZ" sz="800" i="1" dirty="0" err="1" smtClean="0"/>
              <a:t>úžasný</a:t>
            </a:r>
            <a:r>
              <a:rPr lang="en-US" altLang="cs-CZ" sz="800" i="1" dirty="0" smtClean="0"/>
              <a:t> </a:t>
            </a:r>
            <a:r>
              <a:rPr lang="en-US" altLang="cs-CZ" sz="800" i="1" dirty="0" err="1" smtClean="0"/>
              <a:t>celek</a:t>
            </a:r>
            <a:r>
              <a:rPr lang="en-US" altLang="cs-CZ" sz="800" i="1" dirty="0" smtClean="0"/>
              <a:t>, </a:t>
            </a:r>
            <a:r>
              <a:rPr lang="en-US" altLang="cs-CZ" sz="800" i="1" dirty="0" err="1" smtClean="0"/>
              <a:t>který</a:t>
            </a:r>
            <a:r>
              <a:rPr lang="en-US" altLang="cs-CZ" sz="800" i="1" dirty="0" smtClean="0"/>
              <a:t> </a:t>
            </a:r>
            <a:r>
              <a:rPr lang="en-US" altLang="cs-CZ" sz="800" i="1" dirty="0" err="1" smtClean="0"/>
              <a:t>má</a:t>
            </a:r>
            <a:r>
              <a:rPr lang="en-US" altLang="cs-CZ" sz="800" i="1" dirty="0" smtClean="0"/>
              <a:t> </a:t>
            </a:r>
            <a:r>
              <a:rPr lang="en-US" altLang="cs-CZ" sz="800" i="1" dirty="0" err="1" smtClean="0"/>
              <a:t>vaše</a:t>
            </a:r>
            <a:r>
              <a:rPr lang="en-US" altLang="cs-CZ" sz="800" i="1" dirty="0" smtClean="0"/>
              <a:t> </a:t>
            </a:r>
            <a:r>
              <a:rPr lang="en-US" altLang="cs-CZ" sz="800" i="1" dirty="0" err="1" smtClean="0"/>
              <a:t>konkrétní</a:t>
            </a:r>
            <a:r>
              <a:rPr lang="en-US" altLang="cs-CZ" sz="800" i="1" dirty="0" smtClean="0"/>
              <a:t> </a:t>
            </a:r>
            <a:r>
              <a:rPr lang="en-US" altLang="cs-CZ" sz="800" i="1" dirty="0" err="1" smtClean="0"/>
              <a:t>tvary</a:t>
            </a:r>
            <a:r>
              <a:rPr lang="en-US" altLang="cs-CZ" sz="800" i="1" dirty="0" smtClean="0"/>
              <a:t>.</a:t>
            </a:r>
          </a:p>
          <a:p>
            <a:pPr eaLnBrk="1" hangingPunct="1">
              <a:lnSpc>
                <a:spcPct val="80000"/>
              </a:lnSpc>
            </a:pPr>
            <a:r>
              <a:rPr lang="en-US" altLang="cs-CZ" sz="800" i="1" dirty="0" err="1" smtClean="0"/>
              <a:t>Celé</a:t>
            </a:r>
            <a:r>
              <a:rPr lang="en-US" altLang="cs-CZ" sz="800" i="1" dirty="0" smtClean="0"/>
              <a:t> </a:t>
            </a:r>
            <a:r>
              <a:rPr lang="en-US" altLang="cs-CZ" sz="800" i="1" dirty="0" err="1" smtClean="0"/>
              <a:t>vaše</a:t>
            </a:r>
            <a:r>
              <a:rPr lang="en-US" altLang="cs-CZ" sz="800" i="1" dirty="0" smtClean="0"/>
              <a:t> </a:t>
            </a:r>
            <a:r>
              <a:rPr lang="en-US" altLang="cs-CZ" sz="800" i="1" dirty="0" err="1" smtClean="0"/>
              <a:t>tělo</a:t>
            </a:r>
            <a:r>
              <a:rPr lang="en-US" altLang="cs-CZ" sz="800" i="1" dirty="0" smtClean="0"/>
              <a:t> se </a:t>
            </a:r>
            <a:r>
              <a:rPr lang="en-US" altLang="cs-CZ" sz="800" i="1" dirty="0" err="1" smtClean="0"/>
              <a:t>koupe</a:t>
            </a:r>
            <a:r>
              <a:rPr lang="en-US" altLang="cs-CZ" sz="800" i="1" dirty="0" smtClean="0"/>
              <a:t> </a:t>
            </a:r>
            <a:r>
              <a:rPr lang="en-US" altLang="cs-CZ" sz="800" i="1" dirty="0" err="1" smtClean="0"/>
              <a:t>ve</a:t>
            </a:r>
            <a:r>
              <a:rPr lang="en-US" altLang="cs-CZ" sz="800" i="1" dirty="0" smtClean="0"/>
              <a:t> </a:t>
            </a:r>
            <a:r>
              <a:rPr lang="en-US" altLang="cs-CZ" sz="800" i="1" dirty="0" err="1" smtClean="0"/>
              <a:t>světelné</a:t>
            </a:r>
            <a:r>
              <a:rPr lang="en-US" altLang="cs-CZ" sz="800" i="1" dirty="0" smtClean="0"/>
              <a:t> </a:t>
            </a:r>
            <a:r>
              <a:rPr lang="en-US" altLang="cs-CZ" sz="800" i="1" dirty="0" err="1" smtClean="0"/>
              <a:t>záři</a:t>
            </a:r>
            <a:r>
              <a:rPr lang="en-US" altLang="cs-CZ" sz="800" i="1" dirty="0" smtClean="0"/>
              <a:t>. </a:t>
            </a:r>
            <a:r>
              <a:rPr lang="pl-PL" altLang="cs-CZ" sz="800" i="1" dirty="0" smtClean="0"/>
              <a:t>To světlo jde od okna. Pomalu však zhasíná a vy sedíte tady ve třídě na své židli a tiše odpočíváte. Zhluboka se několikrát nadechněte.Rozhýbejte ruce a nohy. Otevřete oči.</a:t>
            </a:r>
            <a:endParaRPr lang="pl-PL" altLang="cs-CZ" sz="800" dirty="0" smtClean="0"/>
          </a:p>
          <a:p>
            <a:pPr eaLnBrk="1" hangingPunct="1">
              <a:lnSpc>
                <a:spcPct val="80000"/>
              </a:lnSpc>
            </a:pPr>
            <a:r>
              <a:rPr lang="pl-PL" altLang="cs-CZ" sz="800" dirty="0" smtClean="0"/>
              <a:t>Zadání: Namalujte zážitek, který vás nejvíce upoutal na své cestě po vlastním těle. Pokuste se vyjádřit viděné barvy a tvary, ale take emoce, své pocity, které jste prožívali.</a:t>
            </a:r>
            <a:endParaRPr lang="pl-PL" altLang="cs-CZ" sz="800" b="1" dirty="0" smtClean="0"/>
          </a:p>
          <a:p>
            <a:pPr eaLnBrk="1" hangingPunct="1">
              <a:lnSpc>
                <a:spcPct val="80000"/>
              </a:lnSpc>
            </a:pPr>
            <a:r>
              <a:rPr lang="pl-PL" altLang="cs-CZ" sz="800" b="1" dirty="0" smtClean="0"/>
              <a:t>Reflektivní otázky: </a:t>
            </a:r>
            <a:endParaRPr lang="pl-PL" altLang="cs-CZ" sz="800" dirty="0" smtClean="0"/>
          </a:p>
          <a:p>
            <a:pPr eaLnBrk="1" hangingPunct="1">
              <a:lnSpc>
                <a:spcPct val="80000"/>
              </a:lnSpc>
            </a:pPr>
            <a:r>
              <a:rPr lang="pl-PL" altLang="cs-CZ" sz="800" dirty="0" smtClean="0"/>
              <a:t>Máš ráda své tělo?</a:t>
            </a:r>
          </a:p>
          <a:p>
            <a:pPr eaLnBrk="1" hangingPunct="1">
              <a:lnSpc>
                <a:spcPct val="80000"/>
              </a:lnSpc>
            </a:pPr>
            <a:r>
              <a:rPr lang="pl-PL" altLang="cs-CZ" sz="800" dirty="0" smtClean="0"/>
              <a:t>Zaměř se na své fyzické ženství, jaké máš pocity, jak jej prožíváš?</a:t>
            </a:r>
          </a:p>
          <a:p>
            <a:pPr eaLnBrk="1" hangingPunct="1">
              <a:lnSpc>
                <a:spcPct val="80000"/>
              </a:lnSpc>
            </a:pPr>
            <a:r>
              <a:rPr lang="pl-PL" altLang="cs-CZ" sz="800" dirty="0" smtClean="0"/>
              <a:t>Co chybí tvému tělu k dokonalosti?</a:t>
            </a:r>
          </a:p>
          <a:p>
            <a:pPr eaLnBrk="1" hangingPunct="1">
              <a:lnSpc>
                <a:spcPct val="80000"/>
              </a:lnSpc>
            </a:pPr>
            <a:r>
              <a:rPr lang="pl-PL" altLang="cs-CZ" sz="800" dirty="0" smtClean="0"/>
              <a:t>Proč je nutné něco přetvářet k dokonalosti?</a:t>
            </a:r>
            <a:endParaRPr lang="pl-PL" altLang="cs-CZ" sz="800" b="1" dirty="0" smtClean="0"/>
          </a:p>
          <a:p>
            <a:pPr eaLnBrk="1" hangingPunct="1">
              <a:lnSpc>
                <a:spcPct val="80000"/>
              </a:lnSpc>
            </a:pPr>
            <a:endParaRPr lang="cs-CZ" altLang="cs-CZ" sz="800" dirty="0" smtClean="0"/>
          </a:p>
        </p:txBody>
      </p:sp>
    </p:spTree>
    <p:extLst>
      <p:ext uri="{BB962C8B-B14F-4D97-AF65-F5344CB8AC3E}">
        <p14:creationId xmlns:p14="http://schemas.microsoft.com/office/powerpoint/2010/main" val="403774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5D7C3B-4CEE-4D0F-8331-618831599453}"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cs-CZ" altLang="cs-CZ" smtClean="0"/>
              <a:t>1. Willendorfská venuše , 30 000 př.n.l.</a:t>
            </a:r>
          </a:p>
          <a:p>
            <a:pPr eaLnBrk="1" hangingPunct="1"/>
            <a:r>
              <a:rPr lang="cs-CZ" altLang="cs-CZ" smtClean="0"/>
              <a:t>2. Zrození Venuše (Sandro Botticelli), kolem roku 1482</a:t>
            </a:r>
          </a:p>
          <a:p>
            <a:pPr eaLnBrk="1" hangingPunct="1"/>
            <a:r>
              <a:rPr lang="cs-CZ" altLang="cs-CZ" smtClean="0"/>
              <a:t>3. Věstonická venuše, 25-29 000př.n.l.</a:t>
            </a:r>
          </a:p>
          <a:p>
            <a:pPr eaLnBrk="1" hangingPunct="1"/>
            <a:r>
              <a:rPr lang="cs-CZ" altLang="cs-CZ" smtClean="0"/>
              <a:t>4. Kulturistka</a:t>
            </a:r>
          </a:p>
          <a:p>
            <a:pPr eaLnBrk="1" hangingPunct="1"/>
            <a:r>
              <a:rPr lang="cs-CZ" altLang="cs-CZ" smtClean="0"/>
              <a:t>5 Anorexie, reklamní kampaň proti anorexii</a:t>
            </a:r>
          </a:p>
          <a:p>
            <a:pPr eaLnBrk="1" hangingPunct="1"/>
            <a:r>
              <a:rPr lang="cs-CZ" altLang="cs-CZ" smtClean="0"/>
              <a:t>6 Panenka Barbie</a:t>
            </a:r>
            <a:endParaRPr lang="en-US" altLang="cs-CZ" smtClean="0"/>
          </a:p>
        </p:txBody>
      </p:sp>
    </p:spTree>
    <p:extLst>
      <p:ext uri="{BB962C8B-B14F-4D97-AF65-F5344CB8AC3E}">
        <p14:creationId xmlns:p14="http://schemas.microsoft.com/office/powerpoint/2010/main" val="105694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A4B015-5B3D-4145-9FA5-E4AA6147A497}"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lnSpc>
                <a:spcPct val="80000"/>
              </a:lnSpc>
            </a:pPr>
            <a:r>
              <a:rPr lang="en-US" altLang="cs-CZ" sz="900" b="1" dirty="0" err="1" smtClean="0"/>
              <a:t>námět</a:t>
            </a:r>
            <a:r>
              <a:rPr lang="en-US" altLang="cs-CZ" sz="900" dirty="0" smtClean="0"/>
              <a:t>: </a:t>
            </a:r>
            <a:r>
              <a:rPr lang="cs-CZ" altLang="cs-CZ" sz="900" b="1" u="sng" dirty="0" smtClean="0"/>
              <a:t>Krása</a:t>
            </a:r>
            <a:endParaRPr lang="en-US" altLang="cs-CZ" sz="900" b="1" dirty="0" smtClean="0"/>
          </a:p>
          <a:p>
            <a:pPr eaLnBrk="1" hangingPunct="1">
              <a:lnSpc>
                <a:spcPct val="80000"/>
              </a:lnSpc>
            </a:pPr>
            <a:r>
              <a:rPr lang="en-US" altLang="cs-CZ" sz="900" b="1" dirty="0" err="1" smtClean="0"/>
              <a:t>koncept</a:t>
            </a:r>
            <a:r>
              <a:rPr lang="en-US" altLang="cs-CZ" sz="900" dirty="0" smtClean="0"/>
              <a:t>: </a:t>
            </a:r>
            <a:r>
              <a:rPr lang="en-US" altLang="cs-CZ" sz="900" dirty="0" err="1" smtClean="0"/>
              <a:t>já</a:t>
            </a:r>
            <a:r>
              <a:rPr lang="en-US" altLang="cs-CZ" sz="900" dirty="0" smtClean="0"/>
              <a:t>, </a:t>
            </a:r>
            <a:r>
              <a:rPr lang="en-US" altLang="cs-CZ" sz="900" dirty="0" err="1" smtClean="0"/>
              <a:t>tělo</a:t>
            </a:r>
            <a:r>
              <a:rPr lang="en-US" altLang="cs-CZ" sz="900" dirty="0" smtClean="0"/>
              <a:t>, </a:t>
            </a:r>
            <a:r>
              <a:rPr lang="en-US" altLang="cs-CZ" sz="900" dirty="0" err="1" smtClean="0"/>
              <a:t>identita</a:t>
            </a:r>
            <a:r>
              <a:rPr lang="en-US" altLang="cs-CZ" sz="900" dirty="0" smtClean="0"/>
              <a:t>, </a:t>
            </a:r>
            <a:r>
              <a:rPr lang="cs-CZ" altLang="cs-CZ" sz="900" dirty="0" smtClean="0"/>
              <a:t>idol, vzor</a:t>
            </a:r>
            <a:r>
              <a:rPr lang="en-US" altLang="cs-CZ" sz="900" dirty="0" smtClean="0"/>
              <a:t>, </a:t>
            </a:r>
            <a:r>
              <a:rPr lang="en-US" altLang="cs-CZ" sz="900" dirty="0" err="1" smtClean="0"/>
              <a:t>tvar</a:t>
            </a:r>
            <a:r>
              <a:rPr lang="en-US" altLang="cs-CZ" sz="900" dirty="0" smtClean="0"/>
              <a:t>, </a:t>
            </a:r>
            <a:endParaRPr lang="en-US" altLang="cs-CZ" sz="900" b="1" dirty="0" smtClean="0"/>
          </a:p>
          <a:p>
            <a:pPr eaLnBrk="1" hangingPunct="1">
              <a:lnSpc>
                <a:spcPct val="80000"/>
              </a:lnSpc>
            </a:pPr>
            <a:r>
              <a:rPr lang="en-US" altLang="cs-CZ" sz="900" b="1" dirty="0" err="1" smtClean="0"/>
              <a:t>motivace</a:t>
            </a:r>
            <a:r>
              <a:rPr lang="en-US" altLang="cs-CZ" sz="900" dirty="0" smtClean="0"/>
              <a:t>: </a:t>
            </a:r>
            <a:r>
              <a:rPr lang="cs-CZ" altLang="cs-CZ" sz="900" dirty="0" smtClean="0"/>
              <a:t>seznámení s knihou Umberta </a:t>
            </a:r>
            <a:r>
              <a:rPr lang="cs-CZ" altLang="cs-CZ" sz="900" dirty="0" err="1" smtClean="0"/>
              <a:t>Eca:Dějiny</a:t>
            </a:r>
            <a:r>
              <a:rPr lang="cs-CZ" altLang="cs-CZ" sz="900" dirty="0" smtClean="0"/>
              <a:t> Krásy, společná diskuse nad tématem pojetí krásy dnes a v minulosti, hledání  současných ženských </a:t>
            </a:r>
            <a:r>
              <a:rPr lang="cs-CZ" altLang="cs-CZ" sz="900" dirty="0" err="1" smtClean="0"/>
              <a:t>idelálů</a:t>
            </a:r>
            <a:r>
              <a:rPr lang="cs-CZ" altLang="cs-CZ" sz="900" dirty="0" smtClean="0"/>
              <a:t> a vzorů krásy, definování současných požadavků krásy na ženu (holení chloupků, barvení vlasů, operativní úprava vnějšku…)</a:t>
            </a:r>
            <a:endParaRPr lang="en-US" altLang="cs-CZ" sz="900" b="1" dirty="0" smtClean="0"/>
          </a:p>
          <a:p>
            <a:pPr eaLnBrk="1" hangingPunct="1">
              <a:lnSpc>
                <a:spcPct val="80000"/>
              </a:lnSpc>
            </a:pPr>
            <a:r>
              <a:rPr lang="en-US" altLang="cs-CZ" sz="900" b="1" dirty="0" err="1" smtClean="0"/>
              <a:t>zadání</a:t>
            </a:r>
            <a:r>
              <a:rPr lang="en-US" altLang="cs-CZ" sz="900" b="1" dirty="0" smtClean="0"/>
              <a:t>:</a:t>
            </a:r>
            <a:r>
              <a:rPr lang="cs-CZ" altLang="cs-CZ" sz="900" b="1" dirty="0" smtClean="0"/>
              <a:t> </a:t>
            </a:r>
            <a:r>
              <a:rPr lang="cs-CZ" altLang="cs-CZ" sz="900" dirty="0" smtClean="0"/>
              <a:t>Nakresli alespoň dvě módní </a:t>
            </a:r>
            <a:r>
              <a:rPr lang="cs-CZ" altLang="cs-CZ" sz="900" dirty="0" err="1" smtClean="0"/>
              <a:t>skicy</a:t>
            </a:r>
            <a:r>
              <a:rPr lang="cs-CZ" altLang="cs-CZ" sz="900" dirty="0" smtClean="0"/>
              <a:t> podle vlastní fotografie, které budou odrážet tvoji představu nebo projekci o různých ideálech krásy. Můžeš se inspirovat současnými nebo minulými ideály krásy. Kresbu </a:t>
            </a:r>
            <a:r>
              <a:rPr lang="cs-CZ" altLang="cs-CZ" sz="900" dirty="0" err="1" smtClean="0"/>
              <a:t>doplń</a:t>
            </a:r>
            <a:r>
              <a:rPr lang="cs-CZ" altLang="cs-CZ" sz="900" dirty="0" smtClean="0"/>
              <a:t> textem, který bude vysvětlovat tvůj záměr, pocity, východiska…</a:t>
            </a:r>
            <a:endParaRPr lang="en-US" altLang="cs-CZ" sz="900" b="1" dirty="0" smtClean="0"/>
          </a:p>
          <a:p>
            <a:pPr eaLnBrk="1" hangingPunct="1">
              <a:lnSpc>
                <a:spcPct val="80000"/>
              </a:lnSpc>
            </a:pPr>
            <a:r>
              <a:rPr lang="en-US" altLang="cs-CZ" sz="900" b="1" dirty="0" err="1" smtClean="0"/>
              <a:t>Reflektivní</a:t>
            </a:r>
            <a:r>
              <a:rPr lang="en-US" altLang="cs-CZ" sz="900" b="1" dirty="0" smtClean="0"/>
              <a:t> </a:t>
            </a:r>
            <a:r>
              <a:rPr lang="en-US" altLang="cs-CZ" sz="900" b="1" dirty="0" err="1" smtClean="0"/>
              <a:t>otázky</a:t>
            </a:r>
            <a:r>
              <a:rPr lang="en-US" altLang="cs-CZ" sz="900" b="1" dirty="0" smtClean="0"/>
              <a:t>: </a:t>
            </a:r>
            <a:endParaRPr lang="cs-CZ" altLang="cs-CZ" sz="900" b="1" dirty="0" smtClean="0"/>
          </a:p>
          <a:p>
            <a:pPr eaLnBrk="1" hangingPunct="1">
              <a:lnSpc>
                <a:spcPct val="80000"/>
              </a:lnSpc>
            </a:pPr>
            <a:r>
              <a:rPr lang="cs-CZ" altLang="cs-CZ" sz="900" dirty="0" smtClean="0"/>
              <a:t>Jaký je tvůj ideál krásy? Co dělá ženu přitažlivou? Kdo stojí za požadavkem ženské krásy? Muži? Ženy? Marketing kosmetických firem?</a:t>
            </a:r>
            <a:endParaRPr lang="en-US" altLang="cs-CZ" sz="900" dirty="0" smtClean="0"/>
          </a:p>
          <a:p>
            <a:pPr eaLnBrk="1" hangingPunct="1">
              <a:lnSpc>
                <a:spcPct val="80000"/>
              </a:lnSpc>
            </a:pPr>
            <a:r>
              <a:rPr lang="en-US" altLang="cs-CZ" sz="900" b="1" dirty="0" err="1" smtClean="0"/>
              <a:t>výtvarný</a:t>
            </a:r>
            <a:r>
              <a:rPr lang="en-US" altLang="cs-CZ" sz="900" b="1" dirty="0" smtClean="0"/>
              <a:t> </a:t>
            </a:r>
            <a:r>
              <a:rPr lang="en-US" altLang="cs-CZ" sz="900" b="1" dirty="0" err="1" smtClean="0"/>
              <a:t>problém</a:t>
            </a:r>
            <a:r>
              <a:rPr lang="cs-CZ" altLang="cs-CZ" sz="900" dirty="0" smtClean="0"/>
              <a:t>: Stylizovaná módní kresba figury podle </a:t>
            </a:r>
            <a:r>
              <a:rPr lang="cs-CZ" altLang="cs-CZ" sz="900" dirty="0" err="1" smtClean="0"/>
              <a:t>růsných</a:t>
            </a:r>
            <a:r>
              <a:rPr lang="cs-CZ" altLang="cs-CZ" sz="900" dirty="0" smtClean="0"/>
              <a:t> estetických vzorů</a:t>
            </a:r>
          </a:p>
          <a:p>
            <a:pPr eaLnBrk="1" hangingPunct="1">
              <a:lnSpc>
                <a:spcPct val="80000"/>
              </a:lnSpc>
            </a:pPr>
            <a:r>
              <a:rPr lang="en-US" altLang="cs-CZ" sz="900" b="1" dirty="0" err="1" smtClean="0"/>
              <a:t>technika</a:t>
            </a:r>
            <a:r>
              <a:rPr lang="en-US" altLang="cs-CZ" sz="900" dirty="0" smtClean="0"/>
              <a:t>:</a:t>
            </a:r>
            <a:r>
              <a:rPr lang="cs-CZ" altLang="cs-CZ" sz="900" dirty="0" smtClean="0"/>
              <a:t>kresba </a:t>
            </a:r>
            <a:r>
              <a:rPr lang="cs-CZ" altLang="cs-CZ" sz="900" dirty="0" err="1" smtClean="0"/>
              <a:t>tuškou</a:t>
            </a:r>
            <a:r>
              <a:rPr lang="cs-CZ" altLang="cs-CZ" sz="900" dirty="0" smtClean="0"/>
              <a:t>, fixem na pauzák</a:t>
            </a:r>
            <a:endParaRPr lang="en-US" altLang="cs-CZ" sz="900" b="1" dirty="0" smtClean="0"/>
          </a:p>
          <a:p>
            <a:pPr eaLnBrk="1" hangingPunct="1">
              <a:lnSpc>
                <a:spcPct val="80000"/>
              </a:lnSpc>
            </a:pPr>
            <a:r>
              <a:rPr lang="en-US" altLang="cs-CZ" sz="900" b="1" dirty="0" err="1" smtClean="0"/>
              <a:t>přidaná</a:t>
            </a:r>
            <a:r>
              <a:rPr lang="en-US" altLang="cs-CZ" sz="900" b="1" dirty="0" smtClean="0"/>
              <a:t> </a:t>
            </a:r>
            <a:r>
              <a:rPr lang="en-US" altLang="cs-CZ" sz="900" b="1" dirty="0" err="1" smtClean="0"/>
              <a:t>hodnota</a:t>
            </a:r>
            <a:r>
              <a:rPr lang="en-US" altLang="cs-CZ" sz="900" dirty="0" smtClean="0"/>
              <a:t>:</a:t>
            </a:r>
          </a:p>
          <a:p>
            <a:pPr eaLnBrk="1" hangingPunct="1">
              <a:lnSpc>
                <a:spcPct val="80000"/>
              </a:lnSpc>
            </a:pPr>
            <a:r>
              <a:rPr lang="en-US" altLang="cs-CZ" sz="900" dirty="0" err="1" smtClean="0"/>
              <a:t>Sebereflexe</a:t>
            </a:r>
            <a:r>
              <a:rPr lang="en-US" altLang="cs-CZ" sz="900" dirty="0" smtClean="0"/>
              <a:t> v </a:t>
            </a:r>
            <a:r>
              <a:rPr lang="en-US" altLang="cs-CZ" sz="900" dirty="0" err="1" smtClean="0"/>
              <a:t>širším</a:t>
            </a:r>
            <a:r>
              <a:rPr lang="en-US" altLang="cs-CZ" sz="900" dirty="0" smtClean="0"/>
              <a:t> </a:t>
            </a:r>
            <a:r>
              <a:rPr lang="en-US" altLang="cs-CZ" sz="900" dirty="0" err="1" smtClean="0"/>
              <a:t>sociokulturním</a:t>
            </a:r>
            <a:r>
              <a:rPr lang="en-US" altLang="cs-CZ" sz="900" dirty="0" smtClean="0"/>
              <a:t> </a:t>
            </a:r>
            <a:r>
              <a:rPr lang="en-US" altLang="cs-CZ" sz="900" dirty="0" err="1" smtClean="0"/>
              <a:t>rámci</a:t>
            </a:r>
            <a:endParaRPr lang="en-US" altLang="cs-CZ" sz="900" b="1" dirty="0" smtClean="0"/>
          </a:p>
          <a:p>
            <a:pPr eaLnBrk="1" hangingPunct="1">
              <a:lnSpc>
                <a:spcPct val="80000"/>
              </a:lnSpc>
            </a:pPr>
            <a:r>
              <a:rPr lang="en-US" altLang="cs-CZ" sz="900" b="1" dirty="0" err="1" smtClean="0"/>
              <a:t>výtvarná</a:t>
            </a:r>
            <a:r>
              <a:rPr lang="en-US" altLang="cs-CZ" sz="900" b="1" dirty="0" smtClean="0"/>
              <a:t> </a:t>
            </a:r>
            <a:r>
              <a:rPr lang="en-US" altLang="cs-CZ" sz="900" b="1" dirty="0" err="1" smtClean="0"/>
              <a:t>kultura</a:t>
            </a:r>
            <a:r>
              <a:rPr lang="en-US" altLang="cs-CZ" sz="900" dirty="0" smtClean="0"/>
              <a:t>: </a:t>
            </a:r>
          </a:p>
          <a:p>
            <a:pPr eaLnBrk="1" hangingPunct="1">
              <a:lnSpc>
                <a:spcPct val="80000"/>
              </a:lnSpc>
            </a:pPr>
            <a:r>
              <a:rPr lang="cs-CZ" altLang="cs-CZ" sz="900" dirty="0" smtClean="0"/>
              <a:t>Historické estetické ideály</a:t>
            </a:r>
          </a:p>
          <a:p>
            <a:pPr eaLnBrk="1" hangingPunct="1">
              <a:lnSpc>
                <a:spcPct val="80000"/>
              </a:lnSpc>
            </a:pPr>
            <a:r>
              <a:rPr lang="en-US" altLang="cs-CZ" sz="900" b="1" dirty="0" err="1" smtClean="0"/>
              <a:t>jiné</a:t>
            </a:r>
            <a:r>
              <a:rPr lang="en-US" altLang="cs-CZ" sz="900" b="1" dirty="0" smtClean="0"/>
              <a:t> </a:t>
            </a:r>
            <a:r>
              <a:rPr lang="en-US" altLang="cs-CZ" sz="900" b="1" dirty="0" err="1" smtClean="0"/>
              <a:t>kontexty</a:t>
            </a:r>
            <a:r>
              <a:rPr lang="en-US" altLang="cs-CZ" sz="900" b="1" dirty="0" smtClean="0"/>
              <a:t> (socio-</a:t>
            </a:r>
            <a:r>
              <a:rPr lang="en-US" altLang="cs-CZ" sz="900" b="1" dirty="0" err="1" smtClean="0"/>
              <a:t>kulturní</a:t>
            </a:r>
            <a:r>
              <a:rPr lang="en-US" altLang="cs-CZ" sz="900" b="1" dirty="0" smtClean="0"/>
              <a:t>, </a:t>
            </a:r>
            <a:r>
              <a:rPr lang="en-US" altLang="cs-CZ" sz="900" b="1" dirty="0" err="1" smtClean="0"/>
              <a:t>historický</a:t>
            </a:r>
            <a:r>
              <a:rPr lang="en-US" altLang="cs-CZ" sz="900" b="1" dirty="0" smtClean="0"/>
              <a:t>, </a:t>
            </a:r>
            <a:r>
              <a:rPr lang="en-US" altLang="cs-CZ" sz="900" b="1" dirty="0" err="1" smtClean="0"/>
              <a:t>vědecký</a:t>
            </a:r>
            <a:r>
              <a:rPr lang="en-US" altLang="cs-CZ" sz="900" b="1" dirty="0" smtClean="0"/>
              <a:t>, </a:t>
            </a:r>
            <a:r>
              <a:rPr lang="en-US" altLang="cs-CZ" sz="900" b="1" dirty="0" err="1" smtClean="0"/>
              <a:t>filozofický</a:t>
            </a:r>
            <a:r>
              <a:rPr lang="en-US" altLang="cs-CZ" sz="900" b="1" dirty="0" smtClean="0"/>
              <a:t>, </a:t>
            </a:r>
            <a:r>
              <a:rPr lang="en-US" altLang="cs-CZ" sz="900" b="1" dirty="0" err="1" smtClean="0"/>
              <a:t>umělecký</a:t>
            </a:r>
            <a:r>
              <a:rPr lang="en-US" altLang="cs-CZ" sz="900" b="1" dirty="0" smtClean="0"/>
              <a:t> </a:t>
            </a:r>
            <a:r>
              <a:rPr lang="en-US" altLang="cs-CZ" sz="900" b="1" dirty="0" err="1" smtClean="0"/>
              <a:t>kontext</a:t>
            </a:r>
            <a:r>
              <a:rPr lang="en-US" altLang="cs-CZ" sz="900" b="1" dirty="0" smtClean="0"/>
              <a:t>):</a:t>
            </a:r>
            <a:endParaRPr lang="de-DE" altLang="cs-CZ" sz="900" dirty="0" smtClean="0"/>
          </a:p>
          <a:p>
            <a:pPr eaLnBrk="1" hangingPunct="1">
              <a:lnSpc>
                <a:spcPct val="80000"/>
              </a:lnSpc>
            </a:pPr>
            <a:r>
              <a:rPr lang="cs-CZ" altLang="cs-CZ" sz="900" dirty="0" smtClean="0"/>
              <a:t>Dějiny umění, filozofie, </a:t>
            </a:r>
            <a:endParaRPr lang="de-DE" altLang="cs-CZ" sz="900" dirty="0" smtClean="0"/>
          </a:p>
          <a:p>
            <a:pPr eaLnBrk="1" hangingPunct="1">
              <a:lnSpc>
                <a:spcPct val="80000"/>
              </a:lnSpc>
            </a:pPr>
            <a:r>
              <a:rPr lang="de-DE" altLang="cs-CZ" sz="900" b="1" dirty="0" err="1" smtClean="0"/>
              <a:t>cíl</a:t>
            </a:r>
            <a:r>
              <a:rPr lang="de-DE" altLang="cs-CZ" sz="900" b="1" dirty="0" smtClean="0"/>
              <a:t> </a:t>
            </a:r>
            <a:r>
              <a:rPr lang="de-DE" altLang="cs-CZ" sz="900" b="1" dirty="0" err="1" smtClean="0"/>
              <a:t>osobnostně-sociální</a:t>
            </a:r>
            <a:r>
              <a:rPr lang="de-DE" altLang="cs-CZ" sz="900" dirty="0" smtClean="0"/>
              <a:t>:</a:t>
            </a:r>
          </a:p>
          <a:p>
            <a:pPr eaLnBrk="1" hangingPunct="1">
              <a:lnSpc>
                <a:spcPct val="80000"/>
              </a:lnSpc>
            </a:pPr>
            <a:r>
              <a:rPr lang="de-DE" altLang="cs-CZ" sz="900" dirty="0" err="1" smtClean="0"/>
              <a:t>Sebereflexe</a:t>
            </a:r>
            <a:r>
              <a:rPr lang="de-DE" altLang="cs-CZ" sz="900" dirty="0" smtClean="0"/>
              <a:t> v </a:t>
            </a:r>
            <a:r>
              <a:rPr lang="de-DE" altLang="cs-CZ" sz="900" dirty="0" err="1" smtClean="0"/>
              <a:t>širším</a:t>
            </a:r>
            <a:r>
              <a:rPr lang="de-DE" altLang="cs-CZ" sz="900" dirty="0" smtClean="0"/>
              <a:t> </a:t>
            </a:r>
            <a:r>
              <a:rPr lang="de-DE" altLang="cs-CZ" sz="900" dirty="0" err="1" smtClean="0"/>
              <a:t>sociokulturním</a:t>
            </a:r>
            <a:r>
              <a:rPr lang="de-DE" altLang="cs-CZ" sz="900" dirty="0" smtClean="0"/>
              <a:t> </a:t>
            </a:r>
            <a:r>
              <a:rPr lang="de-DE" altLang="cs-CZ" sz="900" dirty="0" err="1" smtClean="0"/>
              <a:t>rámci</a:t>
            </a:r>
            <a:r>
              <a:rPr lang="de-DE" altLang="cs-CZ" sz="900" dirty="0" smtClean="0"/>
              <a:t>.</a:t>
            </a:r>
            <a:endParaRPr lang="en-US" altLang="cs-CZ" sz="900" dirty="0" smtClean="0"/>
          </a:p>
          <a:p>
            <a:pPr eaLnBrk="1" hangingPunct="1">
              <a:lnSpc>
                <a:spcPct val="80000"/>
              </a:lnSpc>
            </a:pPr>
            <a:r>
              <a:rPr lang="en-US" altLang="cs-CZ" sz="900" dirty="0" err="1" smtClean="0"/>
              <a:t>Vhled</a:t>
            </a:r>
            <a:r>
              <a:rPr lang="en-US" altLang="cs-CZ" sz="900" dirty="0" smtClean="0"/>
              <a:t> a </a:t>
            </a:r>
            <a:r>
              <a:rPr lang="en-US" altLang="cs-CZ" sz="900" dirty="0" err="1" smtClean="0"/>
              <a:t>pochopení</a:t>
            </a:r>
            <a:r>
              <a:rPr lang="en-US" altLang="cs-CZ" sz="900" dirty="0" smtClean="0"/>
              <a:t> </a:t>
            </a:r>
            <a:r>
              <a:rPr lang="en-US" altLang="cs-CZ" sz="900" dirty="0" err="1" smtClean="0"/>
              <a:t>odlišných</a:t>
            </a:r>
            <a:r>
              <a:rPr lang="en-US" altLang="cs-CZ" sz="900" dirty="0" smtClean="0"/>
              <a:t> </a:t>
            </a:r>
            <a:r>
              <a:rPr lang="en-US" altLang="cs-CZ" sz="900" dirty="0" err="1" smtClean="0"/>
              <a:t>identit</a:t>
            </a:r>
            <a:r>
              <a:rPr lang="en-US" altLang="cs-CZ" sz="900" dirty="0" smtClean="0"/>
              <a:t>.</a:t>
            </a:r>
            <a:endParaRPr lang="en-US" altLang="cs-CZ" sz="900" b="1" dirty="0" smtClean="0"/>
          </a:p>
          <a:p>
            <a:pPr eaLnBrk="1" hangingPunct="1">
              <a:lnSpc>
                <a:spcPct val="80000"/>
              </a:lnSpc>
            </a:pPr>
            <a:r>
              <a:rPr lang="en-US" altLang="cs-CZ" sz="900" b="1" dirty="0" err="1" smtClean="0"/>
              <a:t>výstupy</a:t>
            </a:r>
            <a:r>
              <a:rPr lang="en-US" altLang="cs-CZ" sz="900" b="1" dirty="0" smtClean="0"/>
              <a:t> RVP</a:t>
            </a:r>
            <a:r>
              <a:rPr lang="en-US" altLang="cs-CZ" sz="900" dirty="0" smtClean="0"/>
              <a:t>:</a:t>
            </a:r>
          </a:p>
          <a:p>
            <a:pPr eaLnBrk="1" hangingPunct="1">
              <a:lnSpc>
                <a:spcPct val="80000"/>
              </a:lnSpc>
            </a:pPr>
            <a:r>
              <a:rPr lang="en-US" altLang="cs-CZ" sz="900" dirty="0" smtClean="0"/>
              <a:t>Student:</a:t>
            </a:r>
          </a:p>
          <a:p>
            <a:pPr eaLnBrk="1" hangingPunct="1">
              <a:lnSpc>
                <a:spcPct val="80000"/>
              </a:lnSpc>
            </a:pPr>
            <a:r>
              <a:rPr lang="en-US" altLang="cs-CZ" sz="900" dirty="0" err="1" smtClean="0"/>
              <a:t>uplatňuje</a:t>
            </a:r>
            <a:r>
              <a:rPr lang="en-US" altLang="cs-CZ" sz="900" dirty="0" smtClean="0"/>
              <a:t> co </a:t>
            </a:r>
            <a:r>
              <a:rPr lang="en-US" altLang="cs-CZ" sz="900" dirty="0" err="1" smtClean="0"/>
              <a:t>nejširší</a:t>
            </a:r>
            <a:r>
              <a:rPr lang="en-US" altLang="cs-CZ" sz="900" dirty="0" smtClean="0"/>
              <a:t> </a:t>
            </a:r>
            <a:r>
              <a:rPr lang="en-US" altLang="cs-CZ" sz="900" dirty="0" err="1" smtClean="0"/>
              <a:t>škálu</a:t>
            </a:r>
            <a:r>
              <a:rPr lang="en-US" altLang="cs-CZ" sz="900" dirty="0" smtClean="0"/>
              <a:t> u </a:t>
            </a:r>
            <a:r>
              <a:rPr lang="en-US" altLang="cs-CZ" sz="900" dirty="0" err="1" smtClean="0"/>
              <a:t>prvků</a:t>
            </a:r>
            <a:r>
              <a:rPr lang="en-US" altLang="cs-CZ" sz="900" dirty="0" smtClean="0"/>
              <a:t> </a:t>
            </a:r>
            <a:r>
              <a:rPr lang="en-US" altLang="cs-CZ" sz="900" dirty="0" err="1" smtClean="0"/>
              <a:t>vizuálně</a:t>
            </a:r>
            <a:r>
              <a:rPr lang="en-US" altLang="cs-CZ" sz="900" dirty="0" smtClean="0"/>
              <a:t> </a:t>
            </a:r>
            <a:r>
              <a:rPr lang="en-US" altLang="cs-CZ" sz="900" dirty="0" err="1" smtClean="0"/>
              <a:t>obrazných</a:t>
            </a:r>
            <a:r>
              <a:rPr lang="en-US" altLang="cs-CZ" sz="900" dirty="0" smtClean="0"/>
              <a:t> </a:t>
            </a:r>
            <a:r>
              <a:rPr lang="en-US" altLang="cs-CZ" sz="900" dirty="0" err="1" smtClean="0"/>
              <a:t>vyjádření</a:t>
            </a:r>
            <a:r>
              <a:rPr lang="en-US" altLang="cs-CZ" sz="900" dirty="0" smtClean="0"/>
              <a:t> pro </a:t>
            </a:r>
            <a:r>
              <a:rPr lang="en-US" altLang="cs-CZ" sz="900" dirty="0" err="1" smtClean="0"/>
              <a:t>vyjádření</a:t>
            </a:r>
            <a:r>
              <a:rPr lang="en-US" altLang="cs-CZ" sz="900" dirty="0" smtClean="0"/>
              <a:t> </a:t>
            </a:r>
            <a:r>
              <a:rPr lang="en-US" altLang="cs-CZ" sz="900" dirty="0" err="1" smtClean="0"/>
              <a:t>vlastních</a:t>
            </a:r>
            <a:r>
              <a:rPr lang="en-US" altLang="cs-CZ" sz="900" dirty="0" smtClean="0"/>
              <a:t> </a:t>
            </a:r>
            <a:r>
              <a:rPr lang="en-US" altLang="cs-CZ" sz="900" dirty="0" err="1" smtClean="0"/>
              <a:t>zkušeností</a:t>
            </a:r>
            <a:r>
              <a:rPr lang="en-US" altLang="cs-CZ" sz="900" dirty="0" smtClean="0"/>
              <a:t> a pro </a:t>
            </a:r>
            <a:r>
              <a:rPr lang="en-US" altLang="cs-CZ" sz="900" dirty="0" err="1" smtClean="0"/>
              <a:t>získání</a:t>
            </a:r>
            <a:r>
              <a:rPr lang="en-US" altLang="cs-CZ" sz="900" dirty="0" smtClean="0"/>
              <a:t> </a:t>
            </a:r>
            <a:r>
              <a:rPr lang="en-US" altLang="cs-CZ" sz="900" dirty="0" err="1" smtClean="0"/>
              <a:t>osobitého</a:t>
            </a:r>
            <a:r>
              <a:rPr lang="en-US" altLang="cs-CZ" sz="900" dirty="0" smtClean="0"/>
              <a:t> </a:t>
            </a:r>
            <a:r>
              <a:rPr lang="en-US" altLang="cs-CZ" sz="900" dirty="0" err="1" smtClean="0"/>
              <a:t>výsledku</a:t>
            </a:r>
            <a:endParaRPr lang="en-US" altLang="cs-CZ" sz="900" dirty="0" smtClean="0"/>
          </a:p>
          <a:p>
            <a:pPr eaLnBrk="1" hangingPunct="1">
              <a:lnSpc>
                <a:spcPct val="80000"/>
              </a:lnSpc>
            </a:pPr>
            <a:r>
              <a:rPr lang="en-US" altLang="cs-CZ" sz="900" dirty="0" err="1" smtClean="0"/>
              <a:t>interpretuje</a:t>
            </a:r>
            <a:r>
              <a:rPr lang="en-US" altLang="cs-CZ" sz="900" dirty="0" smtClean="0"/>
              <a:t> </a:t>
            </a:r>
            <a:r>
              <a:rPr lang="en-US" altLang="cs-CZ" sz="900" dirty="0" err="1" smtClean="0"/>
              <a:t>vlastní</a:t>
            </a:r>
            <a:r>
              <a:rPr lang="en-US" altLang="cs-CZ" sz="900" dirty="0" smtClean="0"/>
              <a:t> </a:t>
            </a:r>
            <a:r>
              <a:rPr lang="en-US" altLang="cs-CZ" sz="900" dirty="0" err="1" smtClean="0"/>
              <a:t>vizuálně</a:t>
            </a:r>
            <a:r>
              <a:rPr lang="en-US" altLang="cs-CZ" sz="900" dirty="0" smtClean="0"/>
              <a:t> </a:t>
            </a:r>
            <a:r>
              <a:rPr lang="en-US" altLang="cs-CZ" sz="900" dirty="0" err="1" smtClean="0"/>
              <a:t>obrazné</a:t>
            </a:r>
            <a:r>
              <a:rPr lang="en-US" altLang="cs-CZ" sz="900" dirty="0" smtClean="0"/>
              <a:t> </a:t>
            </a:r>
            <a:r>
              <a:rPr lang="en-US" altLang="cs-CZ" sz="900" dirty="0" err="1" smtClean="0"/>
              <a:t>vyjádření</a:t>
            </a:r>
            <a:r>
              <a:rPr lang="en-US" altLang="cs-CZ" sz="900" dirty="0" smtClean="0"/>
              <a:t> a </a:t>
            </a:r>
            <a:r>
              <a:rPr lang="en-US" altLang="cs-CZ" sz="900" dirty="0" err="1" smtClean="0"/>
              <a:t>porovnává</a:t>
            </a:r>
            <a:r>
              <a:rPr lang="en-US" altLang="cs-CZ" sz="900" dirty="0" smtClean="0"/>
              <a:t> </a:t>
            </a:r>
            <a:r>
              <a:rPr lang="en-US" altLang="cs-CZ" sz="900" dirty="0" err="1" smtClean="0"/>
              <a:t>odlišné</a:t>
            </a:r>
            <a:r>
              <a:rPr lang="en-US" altLang="cs-CZ" sz="900" dirty="0" smtClean="0"/>
              <a:t> </a:t>
            </a:r>
            <a:r>
              <a:rPr lang="en-US" altLang="cs-CZ" sz="900" dirty="0" err="1" smtClean="0"/>
              <a:t>přístupy</a:t>
            </a:r>
            <a:r>
              <a:rPr lang="en-US" altLang="cs-CZ" sz="900" dirty="0" smtClean="0"/>
              <a:t> </a:t>
            </a:r>
            <a:r>
              <a:rPr lang="en-US" altLang="cs-CZ" sz="900" dirty="0" err="1" smtClean="0"/>
              <a:t>tvorby</a:t>
            </a:r>
            <a:r>
              <a:rPr lang="en-US" altLang="cs-CZ" sz="900" dirty="0" smtClean="0"/>
              <a:t> a </a:t>
            </a:r>
            <a:r>
              <a:rPr lang="en-US" altLang="cs-CZ" sz="900" dirty="0" err="1" smtClean="0"/>
              <a:t>dokáže</a:t>
            </a:r>
            <a:r>
              <a:rPr lang="en-US" altLang="cs-CZ" sz="900" dirty="0" smtClean="0"/>
              <a:t> o </a:t>
            </a:r>
            <a:r>
              <a:rPr lang="en-US" altLang="cs-CZ" sz="900" dirty="0" err="1" smtClean="0"/>
              <a:t>nich</a:t>
            </a:r>
            <a:r>
              <a:rPr lang="en-US" altLang="cs-CZ" sz="900" dirty="0" smtClean="0"/>
              <a:t> </a:t>
            </a:r>
            <a:r>
              <a:rPr lang="en-US" altLang="cs-CZ" sz="900" dirty="0" err="1" smtClean="0"/>
              <a:t>diskutovat</a:t>
            </a:r>
            <a:endParaRPr lang="de-DE" altLang="cs-CZ" sz="900" b="1" dirty="0" smtClean="0"/>
          </a:p>
          <a:p>
            <a:pPr eaLnBrk="1" hangingPunct="1">
              <a:lnSpc>
                <a:spcPct val="80000"/>
              </a:lnSpc>
            </a:pPr>
            <a:r>
              <a:rPr lang="de-DE" altLang="cs-CZ" sz="900" b="1" dirty="0" err="1" smtClean="0"/>
              <a:t>mezipředmětové</a:t>
            </a:r>
            <a:r>
              <a:rPr lang="de-DE" altLang="cs-CZ" sz="900" b="1" dirty="0" smtClean="0"/>
              <a:t> </a:t>
            </a:r>
            <a:r>
              <a:rPr lang="de-DE" altLang="cs-CZ" sz="900" b="1" dirty="0" err="1" smtClean="0"/>
              <a:t>vazby</a:t>
            </a:r>
            <a:r>
              <a:rPr lang="de-DE" altLang="cs-CZ" sz="900" b="1" dirty="0" smtClean="0"/>
              <a:t>:</a:t>
            </a:r>
            <a:endParaRPr lang="de-DE" altLang="cs-CZ" sz="900" dirty="0" smtClean="0"/>
          </a:p>
          <a:p>
            <a:pPr eaLnBrk="1" hangingPunct="1">
              <a:lnSpc>
                <a:spcPct val="80000"/>
              </a:lnSpc>
            </a:pPr>
            <a:r>
              <a:rPr lang="de-DE" altLang="cs-CZ" sz="900" dirty="0" smtClean="0"/>
              <a:t>Biologie, </a:t>
            </a:r>
            <a:r>
              <a:rPr lang="de-DE" altLang="cs-CZ" sz="900" dirty="0" err="1" smtClean="0"/>
              <a:t>Občanská</a:t>
            </a:r>
            <a:r>
              <a:rPr lang="de-DE" altLang="cs-CZ" sz="900" dirty="0" smtClean="0"/>
              <a:t> </a:t>
            </a:r>
            <a:r>
              <a:rPr lang="de-DE" altLang="cs-CZ" sz="900" dirty="0" err="1" smtClean="0"/>
              <a:t>nauka</a:t>
            </a:r>
            <a:r>
              <a:rPr lang="de-DE" altLang="cs-CZ" sz="900" dirty="0" smtClean="0"/>
              <a:t>(</a:t>
            </a:r>
            <a:r>
              <a:rPr lang="de-DE" altLang="cs-CZ" sz="900" dirty="0" err="1" smtClean="0"/>
              <a:t>Filozofie</a:t>
            </a:r>
            <a:r>
              <a:rPr lang="de-DE" altLang="cs-CZ" sz="900" dirty="0" smtClean="0"/>
              <a:t>, </a:t>
            </a:r>
            <a:r>
              <a:rPr lang="de-DE" altLang="cs-CZ" sz="900" dirty="0" err="1" smtClean="0"/>
              <a:t>Sociologie</a:t>
            </a:r>
            <a:r>
              <a:rPr lang="de-DE" altLang="cs-CZ" sz="900" dirty="0" smtClean="0"/>
              <a:t>, Psychologie), </a:t>
            </a:r>
            <a:endParaRPr lang="cs-CZ" altLang="cs-CZ" sz="900" dirty="0" smtClean="0"/>
          </a:p>
          <a:p>
            <a:pPr eaLnBrk="1" hangingPunct="1">
              <a:lnSpc>
                <a:spcPct val="90000"/>
              </a:lnSpc>
            </a:pPr>
            <a:endParaRPr lang="en-US" altLang="cs-CZ" dirty="0" smtClean="0"/>
          </a:p>
        </p:txBody>
      </p:sp>
    </p:spTree>
    <p:extLst>
      <p:ext uri="{BB962C8B-B14F-4D97-AF65-F5344CB8AC3E}">
        <p14:creationId xmlns:p14="http://schemas.microsoft.com/office/powerpoint/2010/main" val="295558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C90756-6032-46EB-A986-94758AC37E9D}"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marL="228600" indent="-228600" eaLnBrk="1" hangingPunct="1"/>
            <a:r>
              <a:rPr lang="cs-CZ" altLang="cs-CZ" smtClean="0"/>
              <a:t>Obrázky: Vše dílo Lenkdy Klodové</a:t>
            </a:r>
          </a:p>
          <a:p>
            <a:pPr marL="228600" indent="-228600" eaLnBrk="1" hangingPunct="1">
              <a:buFontTx/>
              <a:buAutoNum type="arabicPeriod"/>
            </a:pPr>
            <a:r>
              <a:rPr lang="cs-CZ" altLang="cs-CZ" smtClean="0"/>
              <a:t>Vystřihovánky</a:t>
            </a:r>
          </a:p>
          <a:p>
            <a:pPr marL="228600" indent="-228600" eaLnBrk="1" hangingPunct="1">
              <a:buFontTx/>
              <a:buAutoNum type="arabicPeriod"/>
            </a:pPr>
            <a:r>
              <a:rPr lang="cs-CZ" altLang="cs-CZ" smtClean="0"/>
              <a:t>Vlastní punčocháče</a:t>
            </a:r>
          </a:p>
          <a:p>
            <a:pPr marL="228600" indent="-228600" eaLnBrk="1" hangingPunct="1">
              <a:buFontTx/>
              <a:buAutoNum type="arabicPeriod"/>
            </a:pPr>
            <a:r>
              <a:rPr lang="cs-CZ" altLang="cs-CZ" smtClean="0"/>
              <a:t>Travestishow</a:t>
            </a:r>
          </a:p>
          <a:p>
            <a:pPr marL="228600" indent="-228600" eaLnBrk="1" hangingPunct="1">
              <a:buFontTx/>
              <a:buAutoNum type="arabicPeriod"/>
            </a:pPr>
            <a:r>
              <a:rPr lang="cs-CZ" altLang="cs-CZ" smtClean="0"/>
              <a:t>Demonstrace proti menstruaci</a:t>
            </a:r>
          </a:p>
          <a:p>
            <a:pPr marL="228600" indent="-228600" eaLnBrk="1" hangingPunct="1">
              <a:buFontTx/>
              <a:buAutoNum type="arabicPeriod"/>
            </a:pPr>
            <a:r>
              <a:rPr lang="cs-CZ" altLang="cs-CZ" smtClean="0"/>
              <a:t>Vítězky</a:t>
            </a:r>
          </a:p>
          <a:p>
            <a:pPr marL="228600" indent="-228600" eaLnBrk="1" hangingPunct="1">
              <a:buFontTx/>
              <a:buAutoNum type="arabicPeriod"/>
            </a:pPr>
            <a:r>
              <a:rPr lang="cs-CZ" altLang="cs-CZ" smtClean="0"/>
              <a:t>Prsa</a:t>
            </a:r>
          </a:p>
        </p:txBody>
      </p:sp>
    </p:spTree>
    <p:extLst>
      <p:ext uri="{BB962C8B-B14F-4D97-AF65-F5344CB8AC3E}">
        <p14:creationId xmlns:p14="http://schemas.microsoft.com/office/powerpoint/2010/main" val="289167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90E75F-CAAC-47CC-9089-BC4ED89194F0}"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lnSpc>
                <a:spcPct val="80000"/>
              </a:lnSpc>
            </a:pPr>
            <a:r>
              <a:rPr lang="en-US" altLang="cs-CZ" sz="800" b="1" dirty="0" err="1" smtClean="0"/>
              <a:t>námět</a:t>
            </a:r>
            <a:r>
              <a:rPr lang="en-US" altLang="cs-CZ" sz="800" dirty="0" smtClean="0"/>
              <a:t>: </a:t>
            </a:r>
            <a:r>
              <a:rPr lang="en-US" altLang="cs-CZ" sz="800" b="1" u="sng" dirty="0" err="1" smtClean="0"/>
              <a:t>Ženství</a:t>
            </a:r>
            <a:endParaRPr lang="en-US" altLang="cs-CZ" sz="800" b="1" dirty="0" smtClean="0"/>
          </a:p>
          <a:p>
            <a:pPr eaLnBrk="1" hangingPunct="1">
              <a:lnSpc>
                <a:spcPct val="80000"/>
              </a:lnSpc>
            </a:pPr>
            <a:r>
              <a:rPr lang="en-US" altLang="cs-CZ" sz="800" b="1" dirty="0" err="1" smtClean="0"/>
              <a:t>koncept</a:t>
            </a:r>
            <a:r>
              <a:rPr lang="en-US" altLang="cs-CZ" sz="800" dirty="0" smtClean="0"/>
              <a:t>: </a:t>
            </a:r>
            <a:r>
              <a:rPr lang="en-US" altLang="cs-CZ" sz="800" dirty="0" err="1" smtClean="0"/>
              <a:t>já</a:t>
            </a:r>
            <a:r>
              <a:rPr lang="en-US" altLang="cs-CZ" sz="800" dirty="0" smtClean="0"/>
              <a:t>, </a:t>
            </a:r>
            <a:r>
              <a:rPr lang="en-US" altLang="cs-CZ" sz="800" dirty="0" err="1" smtClean="0"/>
              <a:t>tělo</a:t>
            </a:r>
            <a:r>
              <a:rPr lang="en-US" altLang="cs-CZ" sz="800" dirty="0" smtClean="0"/>
              <a:t>, </a:t>
            </a:r>
            <a:r>
              <a:rPr lang="en-US" altLang="cs-CZ" sz="800" dirty="0" err="1" smtClean="0"/>
              <a:t>identita</a:t>
            </a:r>
            <a:r>
              <a:rPr lang="en-US" altLang="cs-CZ" sz="800" dirty="0" smtClean="0"/>
              <a:t>, </a:t>
            </a:r>
            <a:r>
              <a:rPr lang="en-US" altLang="cs-CZ" sz="800" dirty="0" err="1" smtClean="0"/>
              <a:t>archetyp</a:t>
            </a:r>
            <a:r>
              <a:rPr lang="en-US" altLang="cs-CZ" sz="800" dirty="0" smtClean="0"/>
              <a:t>, </a:t>
            </a:r>
            <a:r>
              <a:rPr lang="en-US" altLang="cs-CZ" sz="800" dirty="0" err="1" smtClean="0"/>
              <a:t>atribut</a:t>
            </a:r>
            <a:r>
              <a:rPr lang="en-US" altLang="cs-CZ" sz="800" dirty="0" smtClean="0"/>
              <a:t>, </a:t>
            </a:r>
            <a:r>
              <a:rPr lang="en-US" altLang="cs-CZ" sz="800" dirty="0" err="1" smtClean="0"/>
              <a:t>tvar</a:t>
            </a:r>
            <a:r>
              <a:rPr lang="en-US" altLang="cs-CZ" sz="800" dirty="0" smtClean="0"/>
              <a:t>, </a:t>
            </a:r>
            <a:endParaRPr lang="en-US" altLang="cs-CZ" sz="800" b="1" dirty="0" smtClean="0"/>
          </a:p>
          <a:p>
            <a:pPr eaLnBrk="1" hangingPunct="1">
              <a:lnSpc>
                <a:spcPct val="80000"/>
              </a:lnSpc>
            </a:pPr>
            <a:r>
              <a:rPr lang="en-US" altLang="cs-CZ" sz="800" b="1" dirty="0" err="1" smtClean="0"/>
              <a:t>motivace</a:t>
            </a:r>
            <a:r>
              <a:rPr lang="en-US" altLang="cs-CZ" sz="800" dirty="0" smtClean="0"/>
              <a:t>: </a:t>
            </a:r>
            <a:r>
              <a:rPr lang="en-US" altLang="cs-CZ" sz="800" dirty="0" err="1" smtClean="0"/>
              <a:t>Vychází</a:t>
            </a:r>
            <a:r>
              <a:rPr lang="en-US" altLang="cs-CZ" sz="800" dirty="0" smtClean="0"/>
              <a:t> z </a:t>
            </a:r>
            <a:r>
              <a:rPr lang="en-US" altLang="cs-CZ" sz="800" dirty="0" err="1" smtClean="0"/>
              <a:t>předešlých</a:t>
            </a:r>
            <a:r>
              <a:rPr lang="en-US" altLang="cs-CZ" sz="800" dirty="0" smtClean="0"/>
              <a:t> </a:t>
            </a:r>
            <a:r>
              <a:rPr lang="en-US" altLang="cs-CZ" sz="800" dirty="0" err="1" smtClean="0"/>
              <a:t>hodin</a:t>
            </a:r>
            <a:endParaRPr lang="en-US" altLang="cs-CZ" sz="800" b="1" dirty="0" smtClean="0"/>
          </a:p>
          <a:p>
            <a:pPr eaLnBrk="1" hangingPunct="1">
              <a:lnSpc>
                <a:spcPct val="80000"/>
              </a:lnSpc>
            </a:pPr>
            <a:r>
              <a:rPr lang="en-US" altLang="cs-CZ" sz="800" b="1" dirty="0" err="1" smtClean="0"/>
              <a:t>zadání</a:t>
            </a:r>
            <a:r>
              <a:rPr lang="en-US" altLang="cs-CZ" sz="800" b="1" dirty="0" smtClean="0"/>
              <a:t>: </a:t>
            </a:r>
            <a:r>
              <a:rPr lang="en-US" altLang="cs-CZ" sz="800" dirty="0" smtClean="0"/>
              <a:t>Na </a:t>
            </a:r>
            <a:r>
              <a:rPr lang="en-US" altLang="cs-CZ" sz="800" dirty="0" err="1" smtClean="0"/>
              <a:t>základě</a:t>
            </a:r>
            <a:r>
              <a:rPr lang="en-US" altLang="cs-CZ" sz="800" dirty="0" smtClean="0"/>
              <a:t> </a:t>
            </a:r>
            <a:r>
              <a:rPr lang="en-US" altLang="cs-CZ" sz="800" dirty="0" err="1" smtClean="0"/>
              <a:t>přednášky</a:t>
            </a:r>
            <a:r>
              <a:rPr lang="en-US" altLang="cs-CZ" sz="800" dirty="0" smtClean="0"/>
              <a:t> o </a:t>
            </a:r>
            <a:r>
              <a:rPr lang="en-US" altLang="cs-CZ" sz="800" dirty="0" err="1" smtClean="0"/>
              <a:t>genderové</a:t>
            </a:r>
            <a:r>
              <a:rPr lang="en-US" altLang="cs-CZ" sz="800" dirty="0" smtClean="0"/>
              <a:t> </a:t>
            </a:r>
            <a:r>
              <a:rPr lang="en-US" altLang="cs-CZ" sz="800" dirty="0" err="1" smtClean="0"/>
              <a:t>problematice</a:t>
            </a:r>
            <a:r>
              <a:rPr lang="en-US" altLang="cs-CZ" sz="800" dirty="0" smtClean="0"/>
              <a:t>, </a:t>
            </a:r>
            <a:r>
              <a:rPr lang="en-US" altLang="cs-CZ" sz="800" dirty="0" err="1" smtClean="0"/>
              <a:t>rozhovorů</a:t>
            </a:r>
            <a:r>
              <a:rPr lang="en-US" altLang="cs-CZ" sz="800" dirty="0" smtClean="0"/>
              <a:t> o </a:t>
            </a:r>
            <a:r>
              <a:rPr lang="en-US" altLang="cs-CZ" sz="800" dirty="0" err="1" smtClean="0"/>
              <a:t>prožívání</a:t>
            </a:r>
            <a:r>
              <a:rPr lang="en-US" altLang="cs-CZ" sz="800" dirty="0" smtClean="0"/>
              <a:t> </a:t>
            </a:r>
            <a:r>
              <a:rPr lang="en-US" altLang="cs-CZ" sz="800" dirty="0" err="1" smtClean="0"/>
              <a:t>ženství</a:t>
            </a:r>
            <a:r>
              <a:rPr lang="en-US" altLang="cs-CZ" sz="800" dirty="0" smtClean="0"/>
              <a:t> a </a:t>
            </a:r>
            <a:r>
              <a:rPr lang="en-US" altLang="cs-CZ" sz="800" dirty="0" err="1" smtClean="0"/>
              <a:t>ženské</a:t>
            </a:r>
            <a:r>
              <a:rPr lang="en-US" altLang="cs-CZ" sz="800" dirty="0" smtClean="0"/>
              <a:t> role a </a:t>
            </a:r>
            <a:r>
              <a:rPr lang="en-US" altLang="cs-CZ" sz="800" dirty="0" err="1" smtClean="0"/>
              <a:t>dále</a:t>
            </a:r>
            <a:r>
              <a:rPr lang="en-US" altLang="cs-CZ" sz="800" dirty="0" smtClean="0"/>
              <a:t> </a:t>
            </a:r>
            <a:r>
              <a:rPr lang="en-US" altLang="cs-CZ" sz="800" dirty="0" err="1" smtClean="0"/>
              <a:t>také</a:t>
            </a:r>
            <a:r>
              <a:rPr lang="en-US" altLang="cs-CZ" sz="800" dirty="0" smtClean="0"/>
              <a:t> </a:t>
            </a:r>
            <a:r>
              <a:rPr lang="en-US" altLang="cs-CZ" sz="800" dirty="0" err="1" smtClean="0"/>
              <a:t>na</a:t>
            </a:r>
            <a:r>
              <a:rPr lang="en-US" altLang="cs-CZ" sz="800" dirty="0" smtClean="0"/>
              <a:t> </a:t>
            </a:r>
            <a:r>
              <a:rPr lang="en-US" altLang="cs-CZ" sz="800" dirty="0" err="1" smtClean="0"/>
              <a:t>základě</a:t>
            </a:r>
            <a:r>
              <a:rPr lang="en-US" altLang="cs-CZ" sz="800" dirty="0" smtClean="0"/>
              <a:t> </a:t>
            </a:r>
            <a:r>
              <a:rPr lang="en-US" altLang="cs-CZ" sz="800" dirty="0" err="1" smtClean="0"/>
              <a:t>shlédnutí</a:t>
            </a:r>
            <a:r>
              <a:rPr lang="en-US" altLang="cs-CZ" sz="800" dirty="0" smtClean="0"/>
              <a:t> </a:t>
            </a:r>
            <a:r>
              <a:rPr lang="en-US" altLang="cs-CZ" sz="800" dirty="0" err="1" smtClean="0"/>
              <a:t>souboru</a:t>
            </a:r>
            <a:r>
              <a:rPr lang="en-US" altLang="cs-CZ" sz="800" dirty="0" smtClean="0"/>
              <a:t> </a:t>
            </a:r>
            <a:r>
              <a:rPr lang="en-US" altLang="cs-CZ" sz="800" dirty="0" err="1" smtClean="0"/>
              <a:t>ukázek</a:t>
            </a:r>
            <a:r>
              <a:rPr lang="en-US" altLang="cs-CZ" sz="800" dirty="0" smtClean="0"/>
              <a:t> </a:t>
            </a:r>
            <a:r>
              <a:rPr lang="en-US" altLang="cs-CZ" sz="800" dirty="0" err="1" smtClean="0"/>
              <a:t>umělecké</a:t>
            </a:r>
            <a:r>
              <a:rPr lang="en-US" altLang="cs-CZ" sz="800" dirty="0" smtClean="0"/>
              <a:t> </a:t>
            </a:r>
            <a:r>
              <a:rPr lang="en-US" altLang="cs-CZ" sz="800" dirty="0" err="1" smtClean="0"/>
              <a:t>tvorby</a:t>
            </a:r>
            <a:r>
              <a:rPr lang="en-US" altLang="cs-CZ" sz="800" dirty="0" smtClean="0"/>
              <a:t> </a:t>
            </a:r>
            <a:r>
              <a:rPr lang="en-US" altLang="cs-CZ" sz="800" dirty="0" err="1" smtClean="0"/>
              <a:t>na</a:t>
            </a:r>
            <a:r>
              <a:rPr lang="en-US" altLang="cs-CZ" sz="800" dirty="0" smtClean="0"/>
              <a:t> </a:t>
            </a:r>
            <a:r>
              <a:rPr lang="en-US" altLang="cs-CZ" sz="800" dirty="0" err="1" smtClean="0"/>
              <a:t>toto</a:t>
            </a:r>
            <a:r>
              <a:rPr lang="en-US" altLang="cs-CZ" sz="800" dirty="0" smtClean="0"/>
              <a:t> </a:t>
            </a:r>
            <a:r>
              <a:rPr lang="en-US" altLang="cs-CZ" sz="800" dirty="0" err="1" smtClean="0"/>
              <a:t>téma</a:t>
            </a:r>
            <a:r>
              <a:rPr lang="en-US" altLang="cs-CZ" sz="800" dirty="0" smtClean="0"/>
              <a:t> </a:t>
            </a:r>
            <a:r>
              <a:rPr lang="en-US" altLang="cs-CZ" sz="800" dirty="0" err="1" smtClean="0"/>
              <a:t>vytvoř</a:t>
            </a:r>
            <a:r>
              <a:rPr lang="en-US" altLang="cs-CZ" sz="800" dirty="0" smtClean="0"/>
              <a:t> </a:t>
            </a:r>
            <a:r>
              <a:rPr lang="en-US" altLang="cs-CZ" sz="800" dirty="0" err="1" smtClean="0"/>
              <a:t>vlastní</a:t>
            </a:r>
            <a:r>
              <a:rPr lang="en-US" altLang="cs-CZ" sz="800" dirty="0" smtClean="0"/>
              <a:t> </a:t>
            </a:r>
            <a:r>
              <a:rPr lang="en-US" altLang="cs-CZ" sz="800" dirty="0" err="1" smtClean="0"/>
              <a:t>autentickou</a:t>
            </a:r>
            <a:r>
              <a:rPr lang="en-US" altLang="cs-CZ" sz="800" dirty="0" smtClean="0"/>
              <a:t> </a:t>
            </a:r>
            <a:r>
              <a:rPr lang="en-US" altLang="cs-CZ" sz="800" dirty="0" err="1" smtClean="0"/>
              <a:t>podobu</a:t>
            </a:r>
            <a:r>
              <a:rPr lang="en-US" altLang="cs-CZ" sz="800" dirty="0" smtClean="0"/>
              <a:t> </a:t>
            </a:r>
            <a:r>
              <a:rPr lang="en-US" altLang="cs-CZ" sz="800" dirty="0" err="1" smtClean="0"/>
              <a:t>ženství</a:t>
            </a:r>
            <a:r>
              <a:rPr lang="en-US" altLang="cs-CZ" sz="800" dirty="0" smtClean="0"/>
              <a:t>. </a:t>
            </a:r>
            <a:endParaRPr lang="en-US" altLang="cs-CZ" sz="800" b="1" dirty="0" smtClean="0"/>
          </a:p>
          <a:p>
            <a:pPr eaLnBrk="1" hangingPunct="1">
              <a:lnSpc>
                <a:spcPct val="80000"/>
              </a:lnSpc>
            </a:pPr>
            <a:r>
              <a:rPr lang="en-US" altLang="cs-CZ" sz="800" b="1" dirty="0" err="1" smtClean="0"/>
              <a:t>Reflektivní</a:t>
            </a:r>
            <a:r>
              <a:rPr lang="en-US" altLang="cs-CZ" sz="800" b="1" dirty="0" smtClean="0"/>
              <a:t> </a:t>
            </a:r>
            <a:r>
              <a:rPr lang="en-US" altLang="cs-CZ" sz="800" b="1" dirty="0" err="1" smtClean="0"/>
              <a:t>otázky</a:t>
            </a:r>
            <a:r>
              <a:rPr lang="en-US" altLang="cs-CZ" sz="800" b="1" dirty="0" smtClean="0"/>
              <a:t>: </a:t>
            </a:r>
            <a:endParaRPr lang="en-US" altLang="cs-CZ" sz="800" dirty="0" smtClean="0"/>
          </a:p>
          <a:p>
            <a:pPr eaLnBrk="1" hangingPunct="1">
              <a:lnSpc>
                <a:spcPct val="80000"/>
              </a:lnSpc>
            </a:pPr>
            <a:r>
              <a:rPr lang="en-US" altLang="cs-CZ" sz="800" dirty="0" smtClean="0"/>
              <a:t>Co je pro </a:t>
            </a:r>
            <a:r>
              <a:rPr lang="en-US" altLang="cs-CZ" sz="800" dirty="0" err="1" smtClean="0"/>
              <a:t>tebe</a:t>
            </a:r>
            <a:r>
              <a:rPr lang="en-US" altLang="cs-CZ" sz="800" dirty="0" smtClean="0"/>
              <a:t> </a:t>
            </a:r>
            <a:r>
              <a:rPr lang="en-US" altLang="cs-CZ" sz="800" dirty="0" err="1" smtClean="0"/>
              <a:t>největším</a:t>
            </a:r>
            <a:r>
              <a:rPr lang="en-US" altLang="cs-CZ" sz="800" dirty="0" smtClean="0"/>
              <a:t> </a:t>
            </a:r>
            <a:r>
              <a:rPr lang="en-US" altLang="cs-CZ" sz="800" dirty="0" err="1" smtClean="0"/>
              <a:t>atributem</a:t>
            </a:r>
            <a:r>
              <a:rPr lang="en-US" altLang="cs-CZ" sz="800" dirty="0" smtClean="0"/>
              <a:t> </a:t>
            </a:r>
            <a:r>
              <a:rPr lang="en-US" altLang="cs-CZ" sz="800" dirty="0" err="1" smtClean="0"/>
              <a:t>ženství</a:t>
            </a:r>
            <a:r>
              <a:rPr lang="en-US" altLang="cs-CZ" sz="800" dirty="0" smtClean="0"/>
              <a:t>?</a:t>
            </a:r>
          </a:p>
          <a:p>
            <a:pPr eaLnBrk="1" hangingPunct="1">
              <a:lnSpc>
                <a:spcPct val="80000"/>
              </a:lnSpc>
            </a:pPr>
            <a:r>
              <a:rPr lang="en-US" altLang="cs-CZ" sz="800" dirty="0" err="1" smtClean="0"/>
              <a:t>Jaké</a:t>
            </a:r>
            <a:r>
              <a:rPr lang="en-US" altLang="cs-CZ" sz="800" dirty="0" smtClean="0"/>
              <a:t> </a:t>
            </a:r>
            <a:r>
              <a:rPr lang="en-US" altLang="cs-CZ" sz="800" dirty="0" err="1" smtClean="0"/>
              <a:t>jsou</a:t>
            </a:r>
            <a:r>
              <a:rPr lang="en-US" altLang="cs-CZ" sz="800" dirty="0" smtClean="0"/>
              <a:t> </a:t>
            </a:r>
            <a:r>
              <a:rPr lang="en-US" altLang="cs-CZ" sz="800" dirty="0" err="1" smtClean="0"/>
              <a:t>vnější</a:t>
            </a:r>
            <a:r>
              <a:rPr lang="en-US" altLang="cs-CZ" sz="800" dirty="0" smtClean="0"/>
              <a:t> </a:t>
            </a:r>
            <a:r>
              <a:rPr lang="en-US" altLang="cs-CZ" sz="800" dirty="0" err="1" smtClean="0"/>
              <a:t>fyzické</a:t>
            </a:r>
            <a:r>
              <a:rPr lang="en-US" altLang="cs-CZ" sz="800" dirty="0" smtClean="0"/>
              <a:t> </a:t>
            </a:r>
            <a:r>
              <a:rPr lang="en-US" altLang="cs-CZ" sz="800" dirty="0" err="1" smtClean="0"/>
              <a:t>znaky</a:t>
            </a:r>
            <a:r>
              <a:rPr lang="en-US" altLang="cs-CZ" sz="800" dirty="0" smtClean="0"/>
              <a:t> </a:t>
            </a:r>
            <a:r>
              <a:rPr lang="en-US" altLang="cs-CZ" sz="800" dirty="0" err="1" smtClean="0"/>
              <a:t>ženství</a:t>
            </a:r>
            <a:r>
              <a:rPr lang="en-US" altLang="cs-CZ" sz="800" dirty="0" smtClean="0"/>
              <a:t>? </a:t>
            </a:r>
            <a:r>
              <a:rPr lang="en-US" altLang="cs-CZ" sz="800" dirty="0" err="1" smtClean="0"/>
              <a:t>Jaké</a:t>
            </a:r>
            <a:r>
              <a:rPr lang="en-US" altLang="cs-CZ" sz="800" dirty="0" smtClean="0"/>
              <a:t> </a:t>
            </a:r>
            <a:r>
              <a:rPr lang="en-US" altLang="cs-CZ" sz="800" dirty="0" err="1" smtClean="0"/>
              <a:t>vnitřní</a:t>
            </a:r>
            <a:r>
              <a:rPr lang="en-US" altLang="cs-CZ" sz="800" dirty="0" smtClean="0"/>
              <a:t>?</a:t>
            </a:r>
          </a:p>
          <a:p>
            <a:pPr eaLnBrk="1" hangingPunct="1">
              <a:lnSpc>
                <a:spcPct val="80000"/>
              </a:lnSpc>
            </a:pPr>
            <a:r>
              <a:rPr lang="en-US" altLang="cs-CZ" sz="800" dirty="0" err="1" smtClean="0"/>
              <a:t>Jaká</a:t>
            </a:r>
            <a:r>
              <a:rPr lang="en-US" altLang="cs-CZ" sz="800" dirty="0" smtClean="0"/>
              <a:t> </a:t>
            </a:r>
            <a:r>
              <a:rPr lang="en-US" altLang="cs-CZ" sz="800" dirty="0" err="1" smtClean="0"/>
              <a:t>zásadní</a:t>
            </a:r>
            <a:r>
              <a:rPr lang="en-US" altLang="cs-CZ" sz="800" dirty="0" smtClean="0"/>
              <a:t> </a:t>
            </a:r>
            <a:r>
              <a:rPr lang="en-US" altLang="cs-CZ" sz="800" dirty="0" err="1" smtClean="0"/>
              <a:t>funkce</a:t>
            </a:r>
            <a:r>
              <a:rPr lang="en-US" altLang="cs-CZ" sz="800" dirty="0" smtClean="0"/>
              <a:t> </a:t>
            </a:r>
            <a:r>
              <a:rPr lang="en-US" altLang="cs-CZ" sz="800" dirty="0" err="1" smtClean="0"/>
              <a:t>ženství</a:t>
            </a:r>
            <a:r>
              <a:rPr lang="en-US" altLang="cs-CZ" sz="800" dirty="0" smtClean="0"/>
              <a:t>?</a:t>
            </a:r>
          </a:p>
          <a:p>
            <a:pPr eaLnBrk="1" hangingPunct="1">
              <a:lnSpc>
                <a:spcPct val="80000"/>
              </a:lnSpc>
            </a:pPr>
            <a:r>
              <a:rPr lang="en-US" altLang="cs-CZ" sz="800" dirty="0" err="1" smtClean="0"/>
              <a:t>Jak</a:t>
            </a:r>
            <a:r>
              <a:rPr lang="en-US" altLang="cs-CZ" sz="800" dirty="0" smtClean="0"/>
              <a:t> </a:t>
            </a:r>
            <a:r>
              <a:rPr lang="en-US" altLang="cs-CZ" sz="800" dirty="0" err="1" smtClean="0"/>
              <a:t>prožíváš</a:t>
            </a:r>
            <a:r>
              <a:rPr lang="en-US" altLang="cs-CZ" sz="800" dirty="0" smtClean="0"/>
              <a:t> </a:t>
            </a:r>
            <a:r>
              <a:rPr lang="en-US" altLang="cs-CZ" sz="800" dirty="0" err="1" smtClean="0"/>
              <a:t>svoje</a:t>
            </a:r>
            <a:r>
              <a:rPr lang="en-US" altLang="cs-CZ" sz="800" dirty="0" smtClean="0"/>
              <a:t> </a:t>
            </a:r>
            <a:r>
              <a:rPr lang="en-US" altLang="cs-CZ" sz="800" dirty="0" err="1" smtClean="0"/>
              <a:t>ženství</a:t>
            </a:r>
            <a:r>
              <a:rPr lang="en-US" altLang="cs-CZ" sz="800" dirty="0" smtClean="0"/>
              <a:t>? </a:t>
            </a:r>
            <a:r>
              <a:rPr lang="en-US" altLang="cs-CZ" sz="800" dirty="0" err="1" smtClean="0"/>
              <a:t>Pociťuješ</a:t>
            </a:r>
            <a:r>
              <a:rPr lang="en-US" altLang="cs-CZ" sz="800" dirty="0" smtClean="0"/>
              <a:t> to </a:t>
            </a:r>
            <a:r>
              <a:rPr lang="en-US" altLang="cs-CZ" sz="800" dirty="0" err="1" smtClean="0"/>
              <a:t>jako</a:t>
            </a:r>
            <a:r>
              <a:rPr lang="en-US" altLang="cs-CZ" sz="800" dirty="0" smtClean="0"/>
              <a:t> problem? Nebo </a:t>
            </a:r>
            <a:r>
              <a:rPr lang="en-US" altLang="cs-CZ" sz="800" dirty="0" err="1" smtClean="0"/>
              <a:t>jako</a:t>
            </a:r>
            <a:r>
              <a:rPr lang="en-US" altLang="cs-CZ" sz="800" dirty="0" smtClean="0"/>
              <a:t> </a:t>
            </a:r>
            <a:r>
              <a:rPr lang="en-US" altLang="cs-CZ" sz="800" dirty="0" err="1" smtClean="0"/>
              <a:t>oslavu</a:t>
            </a:r>
            <a:r>
              <a:rPr lang="en-US" altLang="cs-CZ" sz="800" dirty="0" smtClean="0"/>
              <a:t> </a:t>
            </a:r>
            <a:r>
              <a:rPr lang="en-US" altLang="cs-CZ" sz="800" dirty="0" err="1" smtClean="0"/>
              <a:t>života</a:t>
            </a:r>
            <a:r>
              <a:rPr lang="en-US" altLang="cs-CZ" sz="800" dirty="0" smtClean="0"/>
              <a:t>?</a:t>
            </a:r>
            <a:endParaRPr lang="en-US" altLang="cs-CZ" sz="800" b="1" dirty="0" smtClean="0"/>
          </a:p>
          <a:p>
            <a:pPr eaLnBrk="1" hangingPunct="1">
              <a:lnSpc>
                <a:spcPct val="80000"/>
              </a:lnSpc>
            </a:pPr>
            <a:r>
              <a:rPr lang="en-US" altLang="cs-CZ" sz="800" b="1" dirty="0" err="1" smtClean="0"/>
              <a:t>výtvarný</a:t>
            </a:r>
            <a:r>
              <a:rPr lang="en-US" altLang="cs-CZ" sz="800" b="1" dirty="0" smtClean="0"/>
              <a:t> </a:t>
            </a:r>
            <a:r>
              <a:rPr lang="en-US" altLang="cs-CZ" sz="800" b="1" dirty="0" err="1" smtClean="0"/>
              <a:t>problém</a:t>
            </a:r>
            <a:r>
              <a:rPr lang="en-US" altLang="cs-CZ" sz="800" dirty="0" smtClean="0"/>
              <a:t>: </a:t>
            </a:r>
            <a:r>
              <a:rPr lang="en-US" altLang="cs-CZ" sz="800" dirty="0" err="1" smtClean="0"/>
              <a:t>Hledání</a:t>
            </a:r>
            <a:r>
              <a:rPr lang="en-US" altLang="cs-CZ" sz="800" dirty="0" smtClean="0"/>
              <a:t> </a:t>
            </a:r>
            <a:r>
              <a:rPr lang="en-US" altLang="cs-CZ" sz="800" dirty="0" err="1" smtClean="0"/>
              <a:t>tvaru</a:t>
            </a:r>
            <a:r>
              <a:rPr lang="en-US" altLang="cs-CZ" sz="800" dirty="0" smtClean="0"/>
              <a:t>, </a:t>
            </a:r>
            <a:r>
              <a:rPr lang="en-US" altLang="cs-CZ" sz="800" dirty="0" err="1" smtClean="0"/>
              <a:t>který</a:t>
            </a:r>
            <a:r>
              <a:rPr lang="en-US" altLang="cs-CZ" sz="800" dirty="0" smtClean="0"/>
              <a:t> by </a:t>
            </a:r>
            <a:r>
              <a:rPr lang="en-US" altLang="cs-CZ" sz="800" dirty="0" err="1" smtClean="0"/>
              <a:t>odpovídal</a:t>
            </a:r>
            <a:r>
              <a:rPr lang="en-US" altLang="cs-CZ" sz="800" dirty="0" smtClean="0"/>
              <a:t> </a:t>
            </a:r>
            <a:r>
              <a:rPr lang="en-US" altLang="cs-CZ" sz="800" dirty="0" err="1" smtClean="0"/>
              <a:t>osobní</a:t>
            </a:r>
            <a:r>
              <a:rPr lang="en-US" altLang="cs-CZ" sz="800" dirty="0" smtClean="0"/>
              <a:t> </a:t>
            </a:r>
            <a:r>
              <a:rPr lang="en-US" altLang="cs-CZ" sz="800" dirty="0" err="1" smtClean="0"/>
              <a:t>představě</a:t>
            </a:r>
            <a:r>
              <a:rPr lang="en-US" altLang="cs-CZ" sz="800" dirty="0" smtClean="0"/>
              <a:t> (</a:t>
            </a:r>
            <a:r>
              <a:rPr lang="en-US" altLang="cs-CZ" sz="800" dirty="0" err="1" smtClean="0"/>
              <a:t>atributu</a:t>
            </a:r>
            <a:r>
              <a:rPr lang="en-US" altLang="cs-CZ" sz="800" dirty="0" smtClean="0"/>
              <a:t>, </a:t>
            </a:r>
            <a:r>
              <a:rPr lang="en-US" altLang="cs-CZ" sz="800" dirty="0" err="1" smtClean="0"/>
              <a:t>fenomenu</a:t>
            </a:r>
            <a:r>
              <a:rPr lang="en-US" altLang="cs-CZ" sz="800" dirty="0" smtClean="0"/>
              <a:t>) </a:t>
            </a:r>
            <a:r>
              <a:rPr lang="en-US" altLang="cs-CZ" sz="800" dirty="0" err="1" smtClean="0"/>
              <a:t>ženství</a:t>
            </a:r>
            <a:endParaRPr lang="en-US" altLang="cs-CZ" sz="800" b="1" dirty="0" smtClean="0"/>
          </a:p>
          <a:p>
            <a:pPr eaLnBrk="1" hangingPunct="1">
              <a:lnSpc>
                <a:spcPct val="80000"/>
              </a:lnSpc>
            </a:pPr>
            <a:r>
              <a:rPr lang="en-US" altLang="cs-CZ" sz="800" b="1" dirty="0" err="1" smtClean="0"/>
              <a:t>technika</a:t>
            </a:r>
            <a:r>
              <a:rPr lang="en-US" altLang="cs-CZ" sz="800" dirty="0" err="1" smtClean="0"/>
              <a:t>:práce</a:t>
            </a:r>
            <a:r>
              <a:rPr lang="en-US" altLang="cs-CZ" sz="800" dirty="0" smtClean="0"/>
              <a:t> s </a:t>
            </a:r>
            <a:r>
              <a:rPr lang="en-US" altLang="cs-CZ" sz="800" dirty="0" err="1" smtClean="0"/>
              <a:t>hlínou</a:t>
            </a:r>
            <a:r>
              <a:rPr lang="en-US" altLang="cs-CZ" sz="800" dirty="0" smtClean="0"/>
              <a:t>, </a:t>
            </a:r>
            <a:r>
              <a:rPr lang="en-US" altLang="cs-CZ" sz="800" dirty="0" err="1" smtClean="0"/>
              <a:t>plastika</a:t>
            </a:r>
            <a:endParaRPr lang="en-US" altLang="cs-CZ" sz="800" b="1" dirty="0" smtClean="0"/>
          </a:p>
          <a:p>
            <a:pPr eaLnBrk="1" hangingPunct="1">
              <a:lnSpc>
                <a:spcPct val="80000"/>
              </a:lnSpc>
            </a:pPr>
            <a:r>
              <a:rPr lang="en-US" altLang="cs-CZ" sz="800" b="1" dirty="0" err="1" smtClean="0"/>
              <a:t>přidaná</a:t>
            </a:r>
            <a:r>
              <a:rPr lang="en-US" altLang="cs-CZ" sz="800" b="1" dirty="0" smtClean="0"/>
              <a:t> </a:t>
            </a:r>
            <a:r>
              <a:rPr lang="en-US" altLang="cs-CZ" sz="800" b="1" dirty="0" err="1" smtClean="0"/>
              <a:t>hodnota</a:t>
            </a:r>
            <a:r>
              <a:rPr lang="en-US" altLang="cs-CZ" sz="800" dirty="0" smtClean="0"/>
              <a:t>:</a:t>
            </a:r>
          </a:p>
          <a:p>
            <a:pPr eaLnBrk="1" hangingPunct="1">
              <a:lnSpc>
                <a:spcPct val="80000"/>
              </a:lnSpc>
            </a:pPr>
            <a:r>
              <a:rPr lang="en-US" altLang="cs-CZ" sz="800" dirty="0" err="1" smtClean="0"/>
              <a:t>Sebereflexe</a:t>
            </a:r>
            <a:r>
              <a:rPr lang="en-US" altLang="cs-CZ" sz="800" dirty="0" smtClean="0"/>
              <a:t> v </a:t>
            </a:r>
            <a:r>
              <a:rPr lang="en-US" altLang="cs-CZ" sz="800" dirty="0" err="1" smtClean="0"/>
              <a:t>širším</a:t>
            </a:r>
            <a:r>
              <a:rPr lang="en-US" altLang="cs-CZ" sz="800" dirty="0" smtClean="0"/>
              <a:t> </a:t>
            </a:r>
            <a:r>
              <a:rPr lang="en-US" altLang="cs-CZ" sz="800" dirty="0" err="1" smtClean="0"/>
              <a:t>sociokulturním</a:t>
            </a:r>
            <a:r>
              <a:rPr lang="en-US" altLang="cs-CZ" sz="800" dirty="0" smtClean="0"/>
              <a:t> </a:t>
            </a:r>
            <a:r>
              <a:rPr lang="en-US" altLang="cs-CZ" sz="800" dirty="0" err="1" smtClean="0"/>
              <a:t>rámci</a:t>
            </a:r>
            <a:endParaRPr lang="en-US" altLang="cs-CZ" sz="800" b="1" dirty="0" smtClean="0"/>
          </a:p>
          <a:p>
            <a:pPr eaLnBrk="1" hangingPunct="1">
              <a:lnSpc>
                <a:spcPct val="80000"/>
              </a:lnSpc>
            </a:pPr>
            <a:r>
              <a:rPr lang="en-US" altLang="cs-CZ" sz="800" b="1" dirty="0" err="1" smtClean="0"/>
              <a:t>výtvarná</a:t>
            </a:r>
            <a:r>
              <a:rPr lang="en-US" altLang="cs-CZ" sz="800" b="1" dirty="0" smtClean="0"/>
              <a:t> </a:t>
            </a:r>
            <a:r>
              <a:rPr lang="en-US" altLang="cs-CZ" sz="800" b="1" dirty="0" err="1" smtClean="0"/>
              <a:t>kultura</a:t>
            </a:r>
            <a:r>
              <a:rPr lang="en-US" altLang="cs-CZ" sz="800" dirty="0" smtClean="0"/>
              <a:t>: </a:t>
            </a:r>
          </a:p>
          <a:p>
            <a:pPr eaLnBrk="1" hangingPunct="1">
              <a:lnSpc>
                <a:spcPct val="80000"/>
              </a:lnSpc>
            </a:pPr>
            <a:r>
              <a:rPr lang="en-US" altLang="cs-CZ" sz="800" dirty="0" smtClean="0"/>
              <a:t>Gender v </a:t>
            </a:r>
            <a:r>
              <a:rPr lang="en-US" altLang="cs-CZ" sz="800" dirty="0" err="1" smtClean="0"/>
              <a:t>umění</a:t>
            </a:r>
            <a:r>
              <a:rPr lang="en-US" altLang="cs-CZ" sz="800" dirty="0" smtClean="0"/>
              <a:t> a </a:t>
            </a:r>
            <a:r>
              <a:rPr lang="en-US" altLang="cs-CZ" sz="800" dirty="0" err="1" smtClean="0"/>
              <a:t>vlna</a:t>
            </a:r>
            <a:r>
              <a:rPr lang="en-US" altLang="cs-CZ" sz="800" dirty="0" smtClean="0"/>
              <a:t> </a:t>
            </a:r>
            <a:r>
              <a:rPr lang="en-US" altLang="cs-CZ" sz="800" dirty="0" err="1" smtClean="0"/>
              <a:t>feminismu</a:t>
            </a:r>
            <a:endParaRPr lang="en-US" altLang="cs-CZ" sz="800" dirty="0" smtClean="0"/>
          </a:p>
          <a:p>
            <a:pPr eaLnBrk="1" hangingPunct="1">
              <a:lnSpc>
                <a:spcPct val="80000"/>
              </a:lnSpc>
            </a:pPr>
            <a:r>
              <a:rPr lang="en-US" altLang="cs-CZ" sz="800" dirty="0" err="1" smtClean="0"/>
              <a:t>Dílo</a:t>
            </a:r>
            <a:r>
              <a:rPr lang="en-US" altLang="cs-CZ" sz="800" dirty="0" smtClean="0"/>
              <a:t> </a:t>
            </a:r>
            <a:r>
              <a:rPr lang="en-US" altLang="cs-CZ" sz="800" dirty="0" err="1" smtClean="0"/>
              <a:t>Lenky</a:t>
            </a:r>
            <a:r>
              <a:rPr lang="en-US" altLang="cs-CZ" sz="800" dirty="0" smtClean="0"/>
              <a:t> </a:t>
            </a:r>
            <a:r>
              <a:rPr lang="en-US" altLang="cs-CZ" sz="800" dirty="0" err="1" smtClean="0"/>
              <a:t>Klodové</a:t>
            </a:r>
            <a:r>
              <a:rPr lang="en-US" altLang="cs-CZ" sz="800" dirty="0" smtClean="0"/>
              <a:t>, </a:t>
            </a:r>
            <a:r>
              <a:rPr lang="en-US" altLang="cs-CZ" sz="800" dirty="0" err="1" smtClean="0"/>
              <a:t>Veroniky</a:t>
            </a:r>
            <a:r>
              <a:rPr lang="en-US" altLang="cs-CZ" sz="800" dirty="0" smtClean="0"/>
              <a:t> </a:t>
            </a:r>
            <a:r>
              <a:rPr lang="en-US" altLang="cs-CZ" sz="800" dirty="0" err="1" smtClean="0"/>
              <a:t>Bromové</a:t>
            </a:r>
            <a:r>
              <a:rPr lang="en-US" altLang="cs-CZ" sz="800" dirty="0" smtClean="0"/>
              <a:t> a </a:t>
            </a:r>
            <a:r>
              <a:rPr lang="en-US" altLang="cs-CZ" sz="800" dirty="0" err="1" smtClean="0"/>
              <a:t>dalších</a:t>
            </a:r>
            <a:r>
              <a:rPr lang="en-US" altLang="cs-CZ" sz="800" dirty="0" smtClean="0"/>
              <a:t> </a:t>
            </a:r>
            <a:endParaRPr lang="en-US" altLang="cs-CZ" sz="800" b="1" dirty="0" smtClean="0"/>
          </a:p>
          <a:p>
            <a:pPr eaLnBrk="1" hangingPunct="1">
              <a:lnSpc>
                <a:spcPct val="80000"/>
              </a:lnSpc>
            </a:pPr>
            <a:r>
              <a:rPr lang="en-US" altLang="cs-CZ" sz="800" b="1" dirty="0" err="1" smtClean="0"/>
              <a:t>jiné</a:t>
            </a:r>
            <a:r>
              <a:rPr lang="en-US" altLang="cs-CZ" sz="800" b="1" dirty="0" smtClean="0"/>
              <a:t> </a:t>
            </a:r>
            <a:r>
              <a:rPr lang="en-US" altLang="cs-CZ" sz="800" b="1" dirty="0" err="1" smtClean="0"/>
              <a:t>kontexty</a:t>
            </a:r>
            <a:r>
              <a:rPr lang="en-US" altLang="cs-CZ" sz="800" b="1" dirty="0" smtClean="0"/>
              <a:t> (socio-</a:t>
            </a:r>
            <a:r>
              <a:rPr lang="en-US" altLang="cs-CZ" sz="800" b="1" dirty="0" err="1" smtClean="0"/>
              <a:t>kulturní</a:t>
            </a:r>
            <a:r>
              <a:rPr lang="en-US" altLang="cs-CZ" sz="800" b="1" dirty="0" smtClean="0"/>
              <a:t>, </a:t>
            </a:r>
            <a:r>
              <a:rPr lang="en-US" altLang="cs-CZ" sz="800" b="1" dirty="0" err="1" smtClean="0"/>
              <a:t>historický</a:t>
            </a:r>
            <a:r>
              <a:rPr lang="en-US" altLang="cs-CZ" sz="800" b="1" dirty="0" smtClean="0"/>
              <a:t>, </a:t>
            </a:r>
            <a:r>
              <a:rPr lang="en-US" altLang="cs-CZ" sz="800" b="1" dirty="0" err="1" smtClean="0"/>
              <a:t>vědecký</a:t>
            </a:r>
            <a:r>
              <a:rPr lang="en-US" altLang="cs-CZ" sz="800" b="1" dirty="0" smtClean="0"/>
              <a:t>, </a:t>
            </a:r>
            <a:r>
              <a:rPr lang="en-US" altLang="cs-CZ" sz="800" b="1" dirty="0" err="1" smtClean="0"/>
              <a:t>filozofický</a:t>
            </a:r>
            <a:r>
              <a:rPr lang="en-US" altLang="cs-CZ" sz="800" b="1" dirty="0" smtClean="0"/>
              <a:t>, </a:t>
            </a:r>
            <a:r>
              <a:rPr lang="en-US" altLang="cs-CZ" sz="800" b="1" dirty="0" err="1" smtClean="0"/>
              <a:t>umělecký</a:t>
            </a:r>
            <a:r>
              <a:rPr lang="en-US" altLang="cs-CZ" sz="800" b="1" dirty="0" smtClean="0"/>
              <a:t> </a:t>
            </a:r>
            <a:r>
              <a:rPr lang="en-US" altLang="cs-CZ" sz="800" b="1" dirty="0" err="1" smtClean="0"/>
              <a:t>kontext</a:t>
            </a:r>
            <a:r>
              <a:rPr lang="en-US" altLang="cs-CZ" sz="800" b="1" dirty="0" smtClean="0"/>
              <a:t>):</a:t>
            </a:r>
            <a:endParaRPr lang="de-DE" altLang="cs-CZ" sz="800" dirty="0" smtClean="0"/>
          </a:p>
          <a:p>
            <a:pPr eaLnBrk="1" hangingPunct="1">
              <a:lnSpc>
                <a:spcPct val="80000"/>
              </a:lnSpc>
            </a:pPr>
            <a:r>
              <a:rPr lang="de-DE" altLang="cs-CZ" sz="800" dirty="0" smtClean="0"/>
              <a:t>Biologie, </a:t>
            </a:r>
            <a:r>
              <a:rPr lang="de-DE" altLang="cs-CZ" sz="800" dirty="0" err="1" smtClean="0"/>
              <a:t>sociologie</a:t>
            </a:r>
            <a:endParaRPr lang="de-DE" altLang="cs-CZ" sz="800" b="1" dirty="0" smtClean="0"/>
          </a:p>
          <a:p>
            <a:pPr eaLnBrk="1" hangingPunct="1">
              <a:lnSpc>
                <a:spcPct val="80000"/>
              </a:lnSpc>
            </a:pPr>
            <a:r>
              <a:rPr lang="de-DE" altLang="cs-CZ" sz="800" b="1" dirty="0" err="1" smtClean="0"/>
              <a:t>cíl</a:t>
            </a:r>
            <a:r>
              <a:rPr lang="de-DE" altLang="cs-CZ" sz="800" b="1" dirty="0" smtClean="0"/>
              <a:t> </a:t>
            </a:r>
            <a:r>
              <a:rPr lang="de-DE" altLang="cs-CZ" sz="800" b="1" dirty="0" err="1" smtClean="0"/>
              <a:t>osobnostně-sociální</a:t>
            </a:r>
            <a:r>
              <a:rPr lang="de-DE" altLang="cs-CZ" sz="800" dirty="0" smtClean="0"/>
              <a:t>:</a:t>
            </a:r>
          </a:p>
          <a:p>
            <a:pPr eaLnBrk="1" hangingPunct="1">
              <a:lnSpc>
                <a:spcPct val="80000"/>
              </a:lnSpc>
            </a:pPr>
            <a:r>
              <a:rPr lang="de-DE" altLang="cs-CZ" sz="800" dirty="0" err="1" smtClean="0"/>
              <a:t>Sebereflexe</a:t>
            </a:r>
            <a:r>
              <a:rPr lang="de-DE" altLang="cs-CZ" sz="800" dirty="0" smtClean="0"/>
              <a:t> v </a:t>
            </a:r>
            <a:r>
              <a:rPr lang="de-DE" altLang="cs-CZ" sz="800" dirty="0" err="1" smtClean="0"/>
              <a:t>širším</a:t>
            </a:r>
            <a:r>
              <a:rPr lang="de-DE" altLang="cs-CZ" sz="800" dirty="0" smtClean="0"/>
              <a:t> </a:t>
            </a:r>
            <a:r>
              <a:rPr lang="de-DE" altLang="cs-CZ" sz="800" dirty="0" err="1" smtClean="0"/>
              <a:t>sociokulturním</a:t>
            </a:r>
            <a:r>
              <a:rPr lang="de-DE" altLang="cs-CZ" sz="800" dirty="0" smtClean="0"/>
              <a:t> </a:t>
            </a:r>
            <a:r>
              <a:rPr lang="de-DE" altLang="cs-CZ" sz="800" dirty="0" err="1" smtClean="0"/>
              <a:t>rámci</a:t>
            </a:r>
            <a:r>
              <a:rPr lang="de-DE" altLang="cs-CZ" sz="800" dirty="0" smtClean="0"/>
              <a:t>.</a:t>
            </a:r>
            <a:endParaRPr lang="en-US" altLang="cs-CZ" sz="800" dirty="0" smtClean="0"/>
          </a:p>
          <a:p>
            <a:pPr eaLnBrk="1" hangingPunct="1">
              <a:lnSpc>
                <a:spcPct val="80000"/>
              </a:lnSpc>
            </a:pPr>
            <a:r>
              <a:rPr lang="en-US" altLang="cs-CZ" sz="800" dirty="0" err="1" smtClean="0"/>
              <a:t>Vhled</a:t>
            </a:r>
            <a:r>
              <a:rPr lang="en-US" altLang="cs-CZ" sz="800" dirty="0" smtClean="0"/>
              <a:t> a </a:t>
            </a:r>
            <a:r>
              <a:rPr lang="en-US" altLang="cs-CZ" sz="800" dirty="0" err="1" smtClean="0"/>
              <a:t>pochopení</a:t>
            </a:r>
            <a:r>
              <a:rPr lang="en-US" altLang="cs-CZ" sz="800" dirty="0" smtClean="0"/>
              <a:t> </a:t>
            </a:r>
            <a:r>
              <a:rPr lang="en-US" altLang="cs-CZ" sz="800" dirty="0" err="1" smtClean="0"/>
              <a:t>odlišných</a:t>
            </a:r>
            <a:r>
              <a:rPr lang="en-US" altLang="cs-CZ" sz="800" dirty="0" smtClean="0"/>
              <a:t> identity.</a:t>
            </a:r>
            <a:endParaRPr lang="en-US" altLang="cs-CZ" sz="800" b="1" dirty="0" smtClean="0"/>
          </a:p>
          <a:p>
            <a:pPr eaLnBrk="1" hangingPunct="1">
              <a:lnSpc>
                <a:spcPct val="80000"/>
              </a:lnSpc>
            </a:pPr>
            <a:r>
              <a:rPr lang="en-US" altLang="cs-CZ" sz="800" b="1" dirty="0" err="1" smtClean="0"/>
              <a:t>cíl</a:t>
            </a:r>
            <a:r>
              <a:rPr lang="en-US" altLang="cs-CZ" sz="800" b="1" dirty="0" smtClean="0"/>
              <a:t> </a:t>
            </a:r>
            <a:r>
              <a:rPr lang="en-US" altLang="cs-CZ" sz="800" b="1" dirty="0" err="1" smtClean="0"/>
              <a:t>vzdělávací</a:t>
            </a:r>
            <a:r>
              <a:rPr lang="en-US" altLang="cs-CZ" sz="800" dirty="0" smtClean="0"/>
              <a:t>:</a:t>
            </a:r>
          </a:p>
          <a:p>
            <a:pPr eaLnBrk="1" hangingPunct="1">
              <a:lnSpc>
                <a:spcPct val="80000"/>
              </a:lnSpc>
            </a:pPr>
            <a:r>
              <a:rPr lang="en-US" altLang="cs-CZ" sz="800" dirty="0" smtClean="0"/>
              <a:t>Student </a:t>
            </a:r>
            <a:r>
              <a:rPr lang="en-US" altLang="cs-CZ" sz="800" dirty="0" err="1" smtClean="0"/>
              <a:t>dokáže</a:t>
            </a:r>
            <a:r>
              <a:rPr lang="en-US" altLang="cs-CZ" sz="800" dirty="0" smtClean="0"/>
              <a:t> </a:t>
            </a:r>
            <a:r>
              <a:rPr lang="en-US" altLang="cs-CZ" sz="800" dirty="0" err="1" smtClean="0"/>
              <a:t>využít</a:t>
            </a:r>
            <a:r>
              <a:rPr lang="en-US" altLang="cs-CZ" sz="800" dirty="0" smtClean="0"/>
              <a:t> </a:t>
            </a:r>
            <a:r>
              <a:rPr lang="en-US" altLang="cs-CZ" sz="800" dirty="0" err="1" smtClean="0"/>
              <a:t>tvarového</a:t>
            </a:r>
            <a:r>
              <a:rPr lang="en-US" altLang="cs-CZ" sz="800" dirty="0" smtClean="0"/>
              <a:t> </a:t>
            </a:r>
            <a:r>
              <a:rPr lang="en-US" altLang="cs-CZ" sz="800" dirty="0" err="1" smtClean="0"/>
              <a:t>vyjádření</a:t>
            </a:r>
            <a:r>
              <a:rPr lang="en-US" altLang="cs-CZ" sz="800" dirty="0" smtClean="0"/>
              <a:t> k </a:t>
            </a:r>
            <a:r>
              <a:rPr lang="en-US" altLang="cs-CZ" sz="800" dirty="0" err="1" smtClean="0"/>
              <a:t>zaznamenání</a:t>
            </a:r>
            <a:r>
              <a:rPr lang="en-US" altLang="cs-CZ" sz="800" dirty="0" smtClean="0"/>
              <a:t> </a:t>
            </a:r>
            <a:r>
              <a:rPr lang="en-US" altLang="cs-CZ" sz="800" dirty="0" err="1" smtClean="0"/>
              <a:t>vlastních</a:t>
            </a:r>
            <a:r>
              <a:rPr lang="en-US" altLang="cs-CZ" sz="800" dirty="0" smtClean="0"/>
              <a:t> </a:t>
            </a:r>
            <a:r>
              <a:rPr lang="en-US" altLang="cs-CZ" sz="800" dirty="0" err="1" smtClean="0"/>
              <a:t>prožitků</a:t>
            </a:r>
            <a:r>
              <a:rPr lang="en-US" altLang="cs-CZ" sz="800" dirty="0" smtClean="0"/>
              <a:t> a </a:t>
            </a:r>
            <a:r>
              <a:rPr lang="en-US" altLang="cs-CZ" sz="800" dirty="0" err="1" smtClean="0"/>
              <a:t>názorů</a:t>
            </a:r>
            <a:r>
              <a:rPr lang="en-US" altLang="cs-CZ" sz="800" dirty="0" smtClean="0"/>
              <a:t>. </a:t>
            </a:r>
            <a:r>
              <a:rPr lang="en-US" altLang="cs-CZ" sz="800" dirty="0" err="1" smtClean="0"/>
              <a:t>Využívá</a:t>
            </a:r>
            <a:r>
              <a:rPr lang="en-US" altLang="cs-CZ" sz="800" dirty="0" smtClean="0"/>
              <a:t> k </a:t>
            </a:r>
            <a:r>
              <a:rPr lang="en-US" altLang="cs-CZ" sz="800" dirty="0" err="1" smtClean="0"/>
              <a:t>tomu</a:t>
            </a:r>
            <a:r>
              <a:rPr lang="en-US" altLang="cs-CZ" sz="800" dirty="0" smtClean="0"/>
              <a:t> </a:t>
            </a:r>
            <a:r>
              <a:rPr lang="en-US" altLang="cs-CZ" sz="800" dirty="0" err="1" smtClean="0"/>
              <a:t>adekvátní</a:t>
            </a:r>
            <a:r>
              <a:rPr lang="en-US" altLang="cs-CZ" sz="800" dirty="0" smtClean="0"/>
              <a:t> </a:t>
            </a:r>
            <a:r>
              <a:rPr lang="en-US" altLang="cs-CZ" sz="800" dirty="0" err="1" smtClean="0"/>
              <a:t>prostředky</a:t>
            </a:r>
            <a:r>
              <a:rPr lang="en-US" altLang="cs-CZ" sz="800" dirty="0" smtClean="0"/>
              <a:t> a </a:t>
            </a:r>
            <a:r>
              <a:rPr lang="en-US" altLang="cs-CZ" sz="800" dirty="0" err="1" smtClean="0"/>
              <a:t>usiluje</a:t>
            </a:r>
            <a:r>
              <a:rPr lang="en-US" altLang="cs-CZ" sz="800" dirty="0" smtClean="0"/>
              <a:t> o </a:t>
            </a:r>
            <a:r>
              <a:rPr lang="en-US" altLang="cs-CZ" sz="800" dirty="0" err="1" smtClean="0"/>
              <a:t>osobitý</a:t>
            </a:r>
            <a:r>
              <a:rPr lang="en-US" altLang="cs-CZ" sz="800" dirty="0" smtClean="0"/>
              <a:t> </a:t>
            </a:r>
            <a:r>
              <a:rPr lang="en-US" altLang="cs-CZ" sz="800" dirty="0" err="1" smtClean="0"/>
              <a:t>výraz</a:t>
            </a:r>
            <a:r>
              <a:rPr lang="en-US" altLang="cs-CZ" sz="800" dirty="0" smtClean="0"/>
              <a:t> </a:t>
            </a:r>
            <a:r>
              <a:rPr lang="en-US" altLang="cs-CZ" sz="800" dirty="0" err="1" smtClean="0"/>
              <a:t>konečného</a:t>
            </a:r>
            <a:r>
              <a:rPr lang="en-US" altLang="cs-CZ" sz="800" dirty="0" smtClean="0"/>
              <a:t> </a:t>
            </a:r>
            <a:r>
              <a:rPr lang="en-US" altLang="cs-CZ" sz="800" dirty="0" err="1" smtClean="0"/>
              <a:t>díla</a:t>
            </a:r>
            <a:r>
              <a:rPr lang="en-US" altLang="cs-CZ" sz="800" dirty="0" smtClean="0"/>
              <a:t>. Student </a:t>
            </a:r>
            <a:r>
              <a:rPr lang="en-US" altLang="cs-CZ" sz="800" dirty="0" err="1" smtClean="0"/>
              <a:t>dokáže</a:t>
            </a:r>
            <a:r>
              <a:rPr lang="en-US" altLang="cs-CZ" sz="800" dirty="0" smtClean="0"/>
              <a:t> </a:t>
            </a:r>
            <a:r>
              <a:rPr lang="en-US" altLang="cs-CZ" sz="800" dirty="0" err="1" smtClean="0"/>
              <a:t>reflektovat</a:t>
            </a:r>
            <a:r>
              <a:rPr lang="en-US" altLang="cs-CZ" sz="800" dirty="0" smtClean="0"/>
              <a:t> </a:t>
            </a:r>
            <a:r>
              <a:rPr lang="en-US" altLang="cs-CZ" sz="800" dirty="0" err="1" smtClean="0"/>
              <a:t>svoje</a:t>
            </a:r>
            <a:r>
              <a:rPr lang="en-US" altLang="cs-CZ" sz="800" dirty="0" smtClean="0"/>
              <a:t> </a:t>
            </a:r>
            <a:r>
              <a:rPr lang="en-US" altLang="cs-CZ" sz="800" dirty="0" err="1" smtClean="0"/>
              <a:t>prožitky</a:t>
            </a:r>
            <a:r>
              <a:rPr lang="en-US" altLang="cs-CZ" sz="800" dirty="0" smtClean="0"/>
              <a:t> a </a:t>
            </a:r>
            <a:r>
              <a:rPr lang="en-US" altLang="cs-CZ" sz="800" dirty="0" err="1" smtClean="0"/>
              <a:t>tyto</a:t>
            </a:r>
            <a:r>
              <a:rPr lang="en-US" altLang="cs-CZ" sz="800" dirty="0" smtClean="0"/>
              <a:t> </a:t>
            </a:r>
            <a:r>
              <a:rPr lang="en-US" altLang="cs-CZ" sz="800" dirty="0" err="1" smtClean="0"/>
              <a:t>reflexe</a:t>
            </a:r>
            <a:r>
              <a:rPr lang="en-US" altLang="cs-CZ" sz="800" dirty="0" smtClean="0"/>
              <a:t> </a:t>
            </a:r>
            <a:r>
              <a:rPr lang="en-US" altLang="cs-CZ" sz="800" dirty="0" err="1" smtClean="0"/>
              <a:t>dokáže</a:t>
            </a:r>
            <a:r>
              <a:rPr lang="en-US" altLang="cs-CZ" sz="800" dirty="0" smtClean="0"/>
              <a:t> </a:t>
            </a:r>
            <a:r>
              <a:rPr lang="en-US" altLang="cs-CZ" sz="800" dirty="0" err="1" smtClean="0"/>
              <a:t>sdělit</a:t>
            </a:r>
            <a:r>
              <a:rPr lang="en-US" altLang="cs-CZ" sz="800" dirty="0" smtClean="0"/>
              <a:t> </a:t>
            </a:r>
            <a:r>
              <a:rPr lang="en-US" altLang="cs-CZ" sz="800" dirty="0" err="1" smtClean="0"/>
              <a:t>ostatním</a:t>
            </a:r>
            <a:r>
              <a:rPr lang="en-US" altLang="cs-CZ" sz="800" dirty="0" smtClean="0"/>
              <a:t>. </a:t>
            </a:r>
            <a:r>
              <a:rPr lang="en-US" altLang="cs-CZ" sz="800" dirty="0" err="1" smtClean="0"/>
              <a:t>Zároveň</a:t>
            </a:r>
            <a:r>
              <a:rPr lang="en-US" altLang="cs-CZ" sz="800" dirty="0" smtClean="0"/>
              <a:t> je </a:t>
            </a:r>
            <a:r>
              <a:rPr lang="en-US" altLang="cs-CZ" sz="800" dirty="0" err="1" smtClean="0"/>
              <a:t>motivován</a:t>
            </a:r>
            <a:r>
              <a:rPr lang="en-US" altLang="cs-CZ" sz="800" dirty="0" smtClean="0"/>
              <a:t> k </a:t>
            </a:r>
            <a:r>
              <a:rPr lang="en-US" altLang="cs-CZ" sz="800" dirty="0" err="1" smtClean="0"/>
              <a:t>pochopení</a:t>
            </a:r>
            <a:r>
              <a:rPr lang="en-US" altLang="cs-CZ" sz="800" dirty="0" smtClean="0"/>
              <a:t> </a:t>
            </a:r>
            <a:r>
              <a:rPr lang="en-US" altLang="cs-CZ" sz="800" dirty="0" err="1" smtClean="0"/>
              <a:t>odlišných</a:t>
            </a:r>
            <a:r>
              <a:rPr lang="en-US" altLang="cs-CZ" sz="800" dirty="0" smtClean="0"/>
              <a:t> </a:t>
            </a:r>
            <a:r>
              <a:rPr lang="en-US" altLang="cs-CZ" sz="800" dirty="0" err="1" smtClean="0"/>
              <a:t>stanovisek</a:t>
            </a:r>
            <a:r>
              <a:rPr lang="en-US" altLang="cs-CZ" sz="800" dirty="0" smtClean="0"/>
              <a:t> a </a:t>
            </a:r>
            <a:r>
              <a:rPr lang="en-US" altLang="cs-CZ" sz="800" dirty="0" err="1" smtClean="0"/>
              <a:t>názorů</a:t>
            </a:r>
            <a:r>
              <a:rPr lang="en-US" altLang="cs-CZ" sz="800" dirty="0" smtClean="0"/>
              <a:t> a je </a:t>
            </a:r>
            <a:r>
              <a:rPr lang="en-US" altLang="cs-CZ" sz="800" dirty="0" err="1" smtClean="0"/>
              <a:t>schopen</a:t>
            </a:r>
            <a:r>
              <a:rPr lang="en-US" altLang="cs-CZ" sz="800" dirty="0" smtClean="0"/>
              <a:t> o </a:t>
            </a:r>
            <a:r>
              <a:rPr lang="en-US" altLang="cs-CZ" sz="800" dirty="0" err="1" smtClean="0"/>
              <a:t>nich</a:t>
            </a:r>
            <a:r>
              <a:rPr lang="en-US" altLang="cs-CZ" sz="800" dirty="0" smtClean="0"/>
              <a:t> </a:t>
            </a:r>
            <a:r>
              <a:rPr lang="en-US" altLang="cs-CZ" sz="800" dirty="0" err="1" smtClean="0"/>
              <a:t>diskutovat</a:t>
            </a:r>
            <a:r>
              <a:rPr lang="en-US" altLang="cs-CZ" sz="800" dirty="0" smtClean="0"/>
              <a:t>.</a:t>
            </a:r>
            <a:endParaRPr lang="en-US" altLang="cs-CZ" sz="800" b="1" dirty="0" smtClean="0"/>
          </a:p>
          <a:p>
            <a:pPr eaLnBrk="1" hangingPunct="1">
              <a:lnSpc>
                <a:spcPct val="80000"/>
              </a:lnSpc>
            </a:pPr>
            <a:r>
              <a:rPr lang="en-US" altLang="cs-CZ" sz="800" b="1" dirty="0" err="1" smtClean="0"/>
              <a:t>výstupy</a:t>
            </a:r>
            <a:r>
              <a:rPr lang="en-US" altLang="cs-CZ" sz="800" b="1" dirty="0" smtClean="0"/>
              <a:t> RVP</a:t>
            </a:r>
            <a:r>
              <a:rPr lang="en-US" altLang="cs-CZ" sz="800" dirty="0" smtClean="0"/>
              <a:t>:</a:t>
            </a:r>
          </a:p>
          <a:p>
            <a:pPr eaLnBrk="1" hangingPunct="1">
              <a:lnSpc>
                <a:spcPct val="80000"/>
              </a:lnSpc>
            </a:pPr>
            <a:r>
              <a:rPr lang="en-US" altLang="cs-CZ" sz="800" dirty="0" smtClean="0"/>
              <a:t>Student:</a:t>
            </a:r>
          </a:p>
          <a:p>
            <a:pPr eaLnBrk="1" hangingPunct="1">
              <a:lnSpc>
                <a:spcPct val="80000"/>
              </a:lnSpc>
            </a:pPr>
            <a:r>
              <a:rPr lang="en-US" altLang="cs-CZ" sz="800" dirty="0" err="1" smtClean="0"/>
              <a:t>uplatňuje</a:t>
            </a:r>
            <a:r>
              <a:rPr lang="en-US" altLang="cs-CZ" sz="800" dirty="0" smtClean="0"/>
              <a:t> co </a:t>
            </a:r>
            <a:r>
              <a:rPr lang="en-US" altLang="cs-CZ" sz="800" dirty="0" err="1" smtClean="0"/>
              <a:t>nejširší</a:t>
            </a:r>
            <a:r>
              <a:rPr lang="en-US" altLang="cs-CZ" sz="800" dirty="0" smtClean="0"/>
              <a:t> </a:t>
            </a:r>
            <a:r>
              <a:rPr lang="en-US" altLang="cs-CZ" sz="800" dirty="0" err="1" smtClean="0"/>
              <a:t>škálu</a:t>
            </a:r>
            <a:r>
              <a:rPr lang="en-US" altLang="cs-CZ" sz="800" dirty="0" smtClean="0"/>
              <a:t> u </a:t>
            </a:r>
            <a:r>
              <a:rPr lang="en-US" altLang="cs-CZ" sz="800" dirty="0" err="1" smtClean="0"/>
              <a:t>prvků</a:t>
            </a:r>
            <a:r>
              <a:rPr lang="en-US" altLang="cs-CZ" sz="800" dirty="0" smtClean="0"/>
              <a:t> </a:t>
            </a:r>
            <a:r>
              <a:rPr lang="en-US" altLang="cs-CZ" sz="800" dirty="0" err="1" smtClean="0"/>
              <a:t>vizuálně</a:t>
            </a:r>
            <a:r>
              <a:rPr lang="en-US" altLang="cs-CZ" sz="800" dirty="0" smtClean="0"/>
              <a:t> </a:t>
            </a:r>
            <a:r>
              <a:rPr lang="en-US" altLang="cs-CZ" sz="800" dirty="0" err="1" smtClean="0"/>
              <a:t>obrazných</a:t>
            </a:r>
            <a:r>
              <a:rPr lang="en-US" altLang="cs-CZ" sz="800" dirty="0" smtClean="0"/>
              <a:t> </a:t>
            </a:r>
            <a:r>
              <a:rPr lang="en-US" altLang="cs-CZ" sz="800" dirty="0" err="1" smtClean="0"/>
              <a:t>vyjádření</a:t>
            </a:r>
            <a:r>
              <a:rPr lang="en-US" altLang="cs-CZ" sz="800" dirty="0" smtClean="0"/>
              <a:t> pro </a:t>
            </a:r>
            <a:r>
              <a:rPr lang="en-US" altLang="cs-CZ" sz="800" dirty="0" err="1" smtClean="0"/>
              <a:t>vyjádření</a:t>
            </a:r>
            <a:r>
              <a:rPr lang="en-US" altLang="cs-CZ" sz="800" dirty="0" smtClean="0"/>
              <a:t> </a:t>
            </a:r>
            <a:r>
              <a:rPr lang="en-US" altLang="cs-CZ" sz="800" dirty="0" err="1" smtClean="0"/>
              <a:t>vlastních</a:t>
            </a:r>
            <a:r>
              <a:rPr lang="en-US" altLang="cs-CZ" sz="800" dirty="0" smtClean="0"/>
              <a:t> </a:t>
            </a:r>
            <a:r>
              <a:rPr lang="en-US" altLang="cs-CZ" sz="800" dirty="0" err="1" smtClean="0"/>
              <a:t>zkušeností</a:t>
            </a:r>
            <a:r>
              <a:rPr lang="en-US" altLang="cs-CZ" sz="800" dirty="0" smtClean="0"/>
              <a:t> a pro </a:t>
            </a:r>
            <a:r>
              <a:rPr lang="en-US" altLang="cs-CZ" sz="800" dirty="0" err="1" smtClean="0"/>
              <a:t>získání</a:t>
            </a:r>
            <a:r>
              <a:rPr lang="en-US" altLang="cs-CZ" sz="800" dirty="0" smtClean="0"/>
              <a:t> </a:t>
            </a:r>
            <a:r>
              <a:rPr lang="en-US" altLang="cs-CZ" sz="800" dirty="0" err="1" smtClean="0"/>
              <a:t>osobitého</a:t>
            </a:r>
            <a:r>
              <a:rPr lang="en-US" altLang="cs-CZ" sz="800" dirty="0" smtClean="0"/>
              <a:t> </a:t>
            </a:r>
            <a:r>
              <a:rPr lang="en-US" altLang="cs-CZ" sz="800" dirty="0" err="1" smtClean="0"/>
              <a:t>výsledku</a:t>
            </a:r>
            <a:endParaRPr lang="en-US" altLang="cs-CZ" sz="800" dirty="0" smtClean="0"/>
          </a:p>
          <a:p>
            <a:pPr eaLnBrk="1" hangingPunct="1">
              <a:lnSpc>
                <a:spcPct val="80000"/>
              </a:lnSpc>
            </a:pPr>
            <a:r>
              <a:rPr lang="en-US" altLang="cs-CZ" sz="800" dirty="0" err="1" smtClean="0"/>
              <a:t>interpretuje</a:t>
            </a:r>
            <a:r>
              <a:rPr lang="en-US" altLang="cs-CZ" sz="800" dirty="0" smtClean="0"/>
              <a:t> </a:t>
            </a:r>
            <a:r>
              <a:rPr lang="en-US" altLang="cs-CZ" sz="800" dirty="0" err="1" smtClean="0"/>
              <a:t>vlastní</a:t>
            </a:r>
            <a:r>
              <a:rPr lang="en-US" altLang="cs-CZ" sz="800" dirty="0" smtClean="0"/>
              <a:t> </a:t>
            </a:r>
            <a:r>
              <a:rPr lang="en-US" altLang="cs-CZ" sz="800" dirty="0" err="1" smtClean="0"/>
              <a:t>vizuálně</a:t>
            </a:r>
            <a:r>
              <a:rPr lang="en-US" altLang="cs-CZ" sz="800" dirty="0" smtClean="0"/>
              <a:t> </a:t>
            </a:r>
            <a:r>
              <a:rPr lang="en-US" altLang="cs-CZ" sz="800" dirty="0" err="1" smtClean="0"/>
              <a:t>obrazné</a:t>
            </a:r>
            <a:r>
              <a:rPr lang="en-US" altLang="cs-CZ" sz="800" dirty="0" smtClean="0"/>
              <a:t> </a:t>
            </a:r>
            <a:r>
              <a:rPr lang="en-US" altLang="cs-CZ" sz="800" dirty="0" err="1" smtClean="0"/>
              <a:t>vyjádření</a:t>
            </a:r>
            <a:r>
              <a:rPr lang="en-US" altLang="cs-CZ" sz="800" dirty="0" smtClean="0"/>
              <a:t> a </a:t>
            </a:r>
            <a:r>
              <a:rPr lang="en-US" altLang="cs-CZ" sz="800" dirty="0" err="1" smtClean="0"/>
              <a:t>porovnává</a:t>
            </a:r>
            <a:r>
              <a:rPr lang="en-US" altLang="cs-CZ" sz="800" dirty="0" smtClean="0"/>
              <a:t> </a:t>
            </a:r>
            <a:r>
              <a:rPr lang="en-US" altLang="cs-CZ" sz="800" dirty="0" err="1" smtClean="0"/>
              <a:t>odlišné</a:t>
            </a:r>
            <a:r>
              <a:rPr lang="en-US" altLang="cs-CZ" sz="800" dirty="0" smtClean="0"/>
              <a:t> </a:t>
            </a:r>
            <a:r>
              <a:rPr lang="en-US" altLang="cs-CZ" sz="800" dirty="0" err="1" smtClean="0"/>
              <a:t>přístupy</a:t>
            </a:r>
            <a:r>
              <a:rPr lang="en-US" altLang="cs-CZ" sz="800" dirty="0" smtClean="0"/>
              <a:t> </a:t>
            </a:r>
            <a:r>
              <a:rPr lang="en-US" altLang="cs-CZ" sz="800" dirty="0" err="1" smtClean="0"/>
              <a:t>tvorby</a:t>
            </a:r>
            <a:r>
              <a:rPr lang="en-US" altLang="cs-CZ" sz="800" dirty="0" smtClean="0"/>
              <a:t> a </a:t>
            </a:r>
            <a:r>
              <a:rPr lang="en-US" altLang="cs-CZ" sz="800" dirty="0" err="1" smtClean="0"/>
              <a:t>dokáže</a:t>
            </a:r>
            <a:r>
              <a:rPr lang="en-US" altLang="cs-CZ" sz="800" dirty="0" smtClean="0"/>
              <a:t> o </a:t>
            </a:r>
            <a:r>
              <a:rPr lang="en-US" altLang="cs-CZ" sz="800" dirty="0" err="1" smtClean="0"/>
              <a:t>nich</a:t>
            </a:r>
            <a:r>
              <a:rPr lang="en-US" altLang="cs-CZ" sz="800" dirty="0" smtClean="0"/>
              <a:t> </a:t>
            </a:r>
            <a:r>
              <a:rPr lang="en-US" altLang="cs-CZ" sz="800" dirty="0" err="1" smtClean="0"/>
              <a:t>diskutovat</a:t>
            </a:r>
            <a:endParaRPr lang="de-DE" altLang="cs-CZ" sz="800" b="1" dirty="0" smtClean="0"/>
          </a:p>
          <a:p>
            <a:pPr eaLnBrk="1" hangingPunct="1">
              <a:lnSpc>
                <a:spcPct val="80000"/>
              </a:lnSpc>
            </a:pPr>
            <a:r>
              <a:rPr lang="de-DE" altLang="cs-CZ" sz="800" b="1" dirty="0" err="1" smtClean="0"/>
              <a:t>mezipředmětové</a:t>
            </a:r>
            <a:r>
              <a:rPr lang="de-DE" altLang="cs-CZ" sz="800" b="1" dirty="0" smtClean="0"/>
              <a:t> </a:t>
            </a:r>
            <a:r>
              <a:rPr lang="de-DE" altLang="cs-CZ" sz="800" b="1" dirty="0" err="1" smtClean="0"/>
              <a:t>vazby</a:t>
            </a:r>
            <a:r>
              <a:rPr lang="de-DE" altLang="cs-CZ" sz="800" b="1" dirty="0" smtClean="0"/>
              <a:t>:</a:t>
            </a:r>
            <a:endParaRPr lang="de-DE" altLang="cs-CZ" sz="800" dirty="0" smtClean="0"/>
          </a:p>
          <a:p>
            <a:pPr eaLnBrk="1" hangingPunct="1">
              <a:lnSpc>
                <a:spcPct val="80000"/>
              </a:lnSpc>
            </a:pPr>
            <a:r>
              <a:rPr lang="de-DE" altLang="cs-CZ" sz="800" dirty="0" smtClean="0"/>
              <a:t>Biologie, </a:t>
            </a:r>
            <a:r>
              <a:rPr lang="de-DE" altLang="cs-CZ" sz="800" dirty="0" err="1" smtClean="0"/>
              <a:t>Občanská</a:t>
            </a:r>
            <a:r>
              <a:rPr lang="de-DE" altLang="cs-CZ" sz="800" dirty="0" smtClean="0"/>
              <a:t> </a:t>
            </a:r>
            <a:r>
              <a:rPr lang="de-DE" altLang="cs-CZ" sz="800" dirty="0" err="1" smtClean="0"/>
              <a:t>nauka</a:t>
            </a:r>
            <a:r>
              <a:rPr lang="de-DE" altLang="cs-CZ" sz="800" dirty="0" smtClean="0"/>
              <a:t>(</a:t>
            </a:r>
            <a:r>
              <a:rPr lang="de-DE" altLang="cs-CZ" sz="800" dirty="0" err="1" smtClean="0"/>
              <a:t>Filozofie</a:t>
            </a:r>
            <a:r>
              <a:rPr lang="de-DE" altLang="cs-CZ" sz="800" dirty="0" smtClean="0"/>
              <a:t>, </a:t>
            </a:r>
            <a:r>
              <a:rPr lang="de-DE" altLang="cs-CZ" sz="800" dirty="0" err="1" smtClean="0"/>
              <a:t>Sociologie</a:t>
            </a:r>
            <a:r>
              <a:rPr lang="de-DE" altLang="cs-CZ" sz="800" dirty="0" smtClean="0"/>
              <a:t>, Psychologie), </a:t>
            </a:r>
            <a:endParaRPr lang="cs-CZ" altLang="cs-CZ" sz="800" dirty="0" smtClean="0"/>
          </a:p>
        </p:txBody>
      </p:sp>
    </p:spTree>
    <p:extLst>
      <p:ext uri="{BB962C8B-B14F-4D97-AF65-F5344CB8AC3E}">
        <p14:creationId xmlns:p14="http://schemas.microsoft.com/office/powerpoint/2010/main" val="367190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FDBDE7-0F28-4B1C-A4D3-BACB37E15E9F}"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cs-CZ" altLang="cs-CZ" smtClean="0"/>
              <a:t>Obrázky jsou ztaženy v internetovém vyhledávači Google na téma Gravidity</a:t>
            </a:r>
            <a:endParaRPr lang="en-US" altLang="cs-CZ" smtClean="0"/>
          </a:p>
        </p:txBody>
      </p:sp>
    </p:spTree>
    <p:extLst>
      <p:ext uri="{BB962C8B-B14F-4D97-AF65-F5344CB8AC3E}">
        <p14:creationId xmlns:p14="http://schemas.microsoft.com/office/powerpoint/2010/main" val="21287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F66EC6-978D-4820-B727-C08A91026129}" type="slidenum">
              <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lnSpc>
                <a:spcPct val="80000"/>
              </a:lnSpc>
            </a:pPr>
            <a:r>
              <a:rPr lang="de-DE" altLang="cs-CZ" sz="1000" b="1" dirty="0" err="1" smtClean="0"/>
              <a:t>námět</a:t>
            </a:r>
            <a:r>
              <a:rPr lang="de-DE" altLang="cs-CZ" sz="1000" dirty="0" smtClean="0"/>
              <a:t>: </a:t>
            </a:r>
            <a:r>
              <a:rPr lang="de-DE" altLang="cs-CZ" sz="1000" b="1" u="sng" dirty="0" err="1" smtClean="0"/>
              <a:t>Mateřství</a:t>
            </a:r>
            <a:endParaRPr lang="de-DE" altLang="cs-CZ" sz="1000" b="1" dirty="0" smtClean="0"/>
          </a:p>
          <a:p>
            <a:pPr eaLnBrk="1" hangingPunct="1">
              <a:lnSpc>
                <a:spcPct val="80000"/>
              </a:lnSpc>
            </a:pPr>
            <a:r>
              <a:rPr lang="de-DE" altLang="cs-CZ" sz="1000" b="1" dirty="0" err="1" smtClean="0"/>
              <a:t>koncept</a:t>
            </a:r>
            <a:r>
              <a:rPr lang="de-DE" altLang="cs-CZ" sz="1000" dirty="0" smtClean="0"/>
              <a:t>: </a:t>
            </a:r>
            <a:r>
              <a:rPr lang="de-DE" altLang="cs-CZ" sz="1000" dirty="0" err="1" smtClean="0"/>
              <a:t>tělo</a:t>
            </a:r>
            <a:r>
              <a:rPr lang="de-DE" altLang="cs-CZ" sz="1000" dirty="0" smtClean="0"/>
              <a:t>, </a:t>
            </a:r>
            <a:r>
              <a:rPr lang="de-DE" altLang="cs-CZ" sz="1000" dirty="0" err="1" smtClean="0"/>
              <a:t>plodnost</a:t>
            </a:r>
            <a:r>
              <a:rPr lang="de-DE" altLang="cs-CZ" sz="1000" dirty="0" smtClean="0"/>
              <a:t>, </a:t>
            </a:r>
            <a:r>
              <a:rPr lang="de-DE" altLang="cs-CZ" sz="1000" dirty="0" err="1" smtClean="0"/>
              <a:t>matka</a:t>
            </a:r>
            <a:r>
              <a:rPr lang="de-DE" altLang="cs-CZ" sz="1000" dirty="0" smtClean="0"/>
              <a:t>/</a:t>
            </a:r>
            <a:r>
              <a:rPr lang="de-DE" altLang="cs-CZ" sz="1000" dirty="0" err="1" smtClean="0"/>
              <a:t>rodič</a:t>
            </a:r>
            <a:r>
              <a:rPr lang="de-DE" altLang="cs-CZ" sz="1000" dirty="0" smtClean="0"/>
              <a:t>, </a:t>
            </a:r>
            <a:r>
              <a:rPr lang="de-DE" altLang="cs-CZ" sz="1000" dirty="0" err="1" smtClean="0"/>
              <a:t>tvar</a:t>
            </a:r>
            <a:endParaRPr lang="de-DE" altLang="cs-CZ" sz="1000" b="1" dirty="0" smtClean="0"/>
          </a:p>
          <a:p>
            <a:pPr eaLnBrk="1" hangingPunct="1">
              <a:lnSpc>
                <a:spcPct val="80000"/>
              </a:lnSpc>
            </a:pPr>
            <a:r>
              <a:rPr lang="de-DE" altLang="cs-CZ" sz="1000" b="1" dirty="0" err="1" smtClean="0"/>
              <a:t>motivace</a:t>
            </a:r>
            <a:r>
              <a:rPr lang="de-DE" altLang="cs-CZ" sz="1000" dirty="0" smtClean="0"/>
              <a:t>: </a:t>
            </a:r>
            <a:r>
              <a:rPr lang="de-DE" altLang="cs-CZ" sz="1000" dirty="0" err="1" smtClean="0"/>
              <a:t>Vychází</a:t>
            </a:r>
            <a:r>
              <a:rPr lang="de-DE" altLang="cs-CZ" sz="1000" dirty="0" smtClean="0"/>
              <a:t> z </a:t>
            </a:r>
            <a:r>
              <a:rPr lang="de-DE" altLang="cs-CZ" sz="1000" dirty="0" err="1" smtClean="0"/>
              <a:t>předešlých</a:t>
            </a:r>
            <a:r>
              <a:rPr lang="de-DE" altLang="cs-CZ" sz="1000" dirty="0" smtClean="0"/>
              <a:t> </a:t>
            </a:r>
            <a:r>
              <a:rPr lang="de-DE" altLang="cs-CZ" sz="1000" dirty="0" err="1" smtClean="0"/>
              <a:t>hodin</a:t>
            </a:r>
            <a:endParaRPr lang="de-DE" altLang="cs-CZ" sz="1000" b="1" dirty="0" smtClean="0"/>
          </a:p>
          <a:p>
            <a:pPr eaLnBrk="1" hangingPunct="1">
              <a:lnSpc>
                <a:spcPct val="80000"/>
              </a:lnSpc>
            </a:pPr>
            <a:r>
              <a:rPr lang="de-DE" altLang="cs-CZ" sz="1000" b="1" dirty="0" err="1" smtClean="0"/>
              <a:t>zadání</a:t>
            </a:r>
            <a:r>
              <a:rPr lang="de-DE" altLang="cs-CZ" sz="1000" dirty="0" smtClean="0"/>
              <a:t>: </a:t>
            </a:r>
            <a:r>
              <a:rPr lang="de-DE" altLang="cs-CZ" sz="1000" dirty="0" err="1" smtClean="0"/>
              <a:t>Vytvoř</a:t>
            </a:r>
            <a:r>
              <a:rPr lang="de-DE" altLang="cs-CZ" sz="1000" dirty="0" smtClean="0"/>
              <a:t> </a:t>
            </a:r>
            <a:r>
              <a:rPr lang="de-DE" altLang="cs-CZ" sz="1000" dirty="0" err="1" smtClean="0"/>
              <a:t>zkušební</a:t>
            </a:r>
            <a:r>
              <a:rPr lang="de-DE" altLang="cs-CZ" sz="1000" dirty="0" smtClean="0"/>
              <a:t> </a:t>
            </a:r>
            <a:r>
              <a:rPr lang="de-DE" altLang="cs-CZ" sz="1000" dirty="0" err="1" smtClean="0"/>
              <a:t>model</a:t>
            </a:r>
            <a:r>
              <a:rPr lang="de-DE" altLang="cs-CZ" sz="1000" dirty="0" smtClean="0"/>
              <a:t> </a:t>
            </a:r>
            <a:r>
              <a:rPr lang="de-DE" altLang="cs-CZ" sz="1000" dirty="0" err="1" smtClean="0"/>
              <a:t>oděvu</a:t>
            </a:r>
            <a:r>
              <a:rPr lang="de-DE" altLang="cs-CZ" sz="1000" dirty="0" smtClean="0"/>
              <a:t> pro </a:t>
            </a:r>
            <a:r>
              <a:rPr lang="de-DE" altLang="cs-CZ" sz="1000" dirty="0" err="1" smtClean="0"/>
              <a:t>těhotnou</a:t>
            </a:r>
            <a:r>
              <a:rPr lang="de-DE" altLang="cs-CZ" sz="1000" dirty="0" smtClean="0"/>
              <a:t> </a:t>
            </a:r>
            <a:r>
              <a:rPr lang="de-DE" altLang="cs-CZ" sz="1000" dirty="0" err="1" smtClean="0"/>
              <a:t>ženu</a:t>
            </a:r>
            <a:r>
              <a:rPr lang="de-DE" altLang="cs-CZ" sz="1000" dirty="0" smtClean="0"/>
              <a:t>. </a:t>
            </a:r>
            <a:r>
              <a:rPr lang="de-DE" altLang="cs-CZ" sz="1000" dirty="0" err="1" smtClean="0"/>
              <a:t>Při</a:t>
            </a:r>
            <a:r>
              <a:rPr lang="de-DE" altLang="cs-CZ" sz="1000" dirty="0" smtClean="0"/>
              <a:t> </a:t>
            </a:r>
            <a:r>
              <a:rPr lang="de-DE" altLang="cs-CZ" sz="1000" dirty="0" err="1" smtClean="0"/>
              <a:t>jeho</a:t>
            </a:r>
            <a:r>
              <a:rPr lang="de-DE" altLang="cs-CZ" sz="1000" dirty="0" smtClean="0"/>
              <a:t> </a:t>
            </a:r>
            <a:r>
              <a:rPr lang="de-DE" altLang="cs-CZ" sz="1000" dirty="0" err="1" smtClean="0"/>
              <a:t>tvorbě</a:t>
            </a:r>
            <a:r>
              <a:rPr lang="de-DE" altLang="cs-CZ" sz="1000" dirty="0" smtClean="0"/>
              <a:t> se </a:t>
            </a:r>
            <a:r>
              <a:rPr lang="de-DE" altLang="cs-CZ" sz="1000" dirty="0" err="1" smtClean="0"/>
              <a:t>zaměř</a:t>
            </a:r>
            <a:r>
              <a:rPr lang="de-DE" altLang="cs-CZ" sz="1000" dirty="0" smtClean="0"/>
              <a:t> na </a:t>
            </a:r>
            <a:r>
              <a:rPr lang="de-DE" altLang="cs-CZ" sz="1000" dirty="0" err="1" smtClean="0"/>
              <a:t>neustále</a:t>
            </a:r>
            <a:r>
              <a:rPr lang="de-DE" altLang="cs-CZ" sz="1000" dirty="0" smtClean="0"/>
              <a:t> </a:t>
            </a:r>
            <a:r>
              <a:rPr lang="de-DE" altLang="cs-CZ" sz="1000" dirty="0" err="1" smtClean="0"/>
              <a:t>probíhající</a:t>
            </a:r>
            <a:r>
              <a:rPr lang="de-DE" altLang="cs-CZ" sz="1000" dirty="0" smtClean="0"/>
              <a:t> </a:t>
            </a:r>
            <a:r>
              <a:rPr lang="de-DE" altLang="cs-CZ" sz="1000" dirty="0" err="1" smtClean="0"/>
              <a:t>změnu</a:t>
            </a:r>
            <a:r>
              <a:rPr lang="de-DE" altLang="cs-CZ" sz="1000" dirty="0" smtClean="0"/>
              <a:t> </a:t>
            </a:r>
            <a:r>
              <a:rPr lang="de-DE" altLang="cs-CZ" sz="1000" dirty="0" err="1" smtClean="0"/>
              <a:t>tvaru</a:t>
            </a:r>
            <a:r>
              <a:rPr lang="de-DE" altLang="cs-CZ" sz="1000" dirty="0" smtClean="0"/>
              <a:t> </a:t>
            </a:r>
            <a:r>
              <a:rPr lang="de-DE" altLang="cs-CZ" sz="1000" dirty="0" err="1" smtClean="0"/>
              <a:t>těla</a:t>
            </a:r>
            <a:r>
              <a:rPr lang="de-DE" altLang="cs-CZ" sz="1000" dirty="0" smtClean="0"/>
              <a:t>. </a:t>
            </a:r>
            <a:r>
              <a:rPr lang="de-DE" altLang="cs-CZ" sz="1000" dirty="0" err="1" smtClean="0"/>
              <a:t>Respektuj</a:t>
            </a:r>
            <a:r>
              <a:rPr lang="de-DE" altLang="cs-CZ" sz="1000" dirty="0" smtClean="0"/>
              <a:t> </a:t>
            </a:r>
            <a:r>
              <a:rPr lang="de-DE" altLang="cs-CZ" sz="1000" dirty="0" err="1" smtClean="0"/>
              <a:t>tuto</a:t>
            </a:r>
            <a:r>
              <a:rPr lang="de-DE" altLang="cs-CZ" sz="1000" dirty="0" smtClean="0"/>
              <a:t> </a:t>
            </a:r>
            <a:r>
              <a:rPr lang="de-DE" altLang="cs-CZ" sz="1000" dirty="0" err="1" smtClean="0"/>
              <a:t>změnu</a:t>
            </a:r>
            <a:r>
              <a:rPr lang="de-DE" altLang="cs-CZ" sz="1000" dirty="0" smtClean="0"/>
              <a:t> a </a:t>
            </a:r>
            <a:r>
              <a:rPr lang="de-DE" altLang="cs-CZ" sz="1000" dirty="0" err="1" smtClean="0"/>
              <a:t>oslav</a:t>
            </a:r>
            <a:r>
              <a:rPr lang="de-DE" altLang="cs-CZ" sz="1000" dirty="0" smtClean="0"/>
              <a:t> </a:t>
            </a:r>
            <a:r>
              <a:rPr lang="de-DE" altLang="cs-CZ" sz="1000" dirty="0" err="1" smtClean="0"/>
              <a:t>ji</a:t>
            </a:r>
            <a:r>
              <a:rPr lang="de-DE" altLang="cs-CZ" sz="1000" dirty="0" smtClean="0"/>
              <a:t>!</a:t>
            </a:r>
            <a:r>
              <a:rPr lang="de-DE" altLang="cs-CZ" sz="1000" b="1" dirty="0" smtClean="0"/>
              <a:t> </a:t>
            </a:r>
          </a:p>
          <a:p>
            <a:pPr eaLnBrk="1" hangingPunct="1">
              <a:lnSpc>
                <a:spcPct val="80000"/>
              </a:lnSpc>
            </a:pPr>
            <a:r>
              <a:rPr lang="de-DE" altLang="cs-CZ" sz="1000" b="1" dirty="0" err="1" smtClean="0"/>
              <a:t>výtvarný</a:t>
            </a:r>
            <a:r>
              <a:rPr lang="de-DE" altLang="cs-CZ" sz="1000" b="1" dirty="0" smtClean="0"/>
              <a:t> </a:t>
            </a:r>
            <a:r>
              <a:rPr lang="de-DE" altLang="cs-CZ" sz="1000" b="1" dirty="0" err="1" smtClean="0"/>
              <a:t>problém</a:t>
            </a:r>
            <a:r>
              <a:rPr lang="de-DE" altLang="cs-CZ" sz="1000" dirty="0" smtClean="0"/>
              <a:t>: </a:t>
            </a:r>
            <a:r>
              <a:rPr lang="de-DE" altLang="cs-CZ" sz="1000" dirty="0" err="1" smtClean="0"/>
              <a:t>Hledání</a:t>
            </a:r>
            <a:r>
              <a:rPr lang="de-DE" altLang="cs-CZ" sz="1000" dirty="0" smtClean="0"/>
              <a:t> </a:t>
            </a:r>
            <a:r>
              <a:rPr lang="de-DE" altLang="cs-CZ" sz="1000" dirty="0" err="1" smtClean="0"/>
              <a:t>vhodných</a:t>
            </a:r>
            <a:r>
              <a:rPr lang="de-DE" altLang="cs-CZ" sz="1000" dirty="0" smtClean="0"/>
              <a:t> </a:t>
            </a:r>
            <a:r>
              <a:rPr lang="de-DE" altLang="cs-CZ" sz="1000" dirty="0" err="1" smtClean="0"/>
              <a:t>střihových</a:t>
            </a:r>
            <a:r>
              <a:rPr lang="de-DE" altLang="cs-CZ" sz="1000" dirty="0" smtClean="0"/>
              <a:t> </a:t>
            </a:r>
            <a:r>
              <a:rPr lang="de-DE" altLang="cs-CZ" sz="1000" dirty="0" err="1" smtClean="0"/>
              <a:t>řešení</a:t>
            </a:r>
            <a:r>
              <a:rPr lang="de-DE" altLang="cs-CZ" sz="1000" dirty="0" smtClean="0"/>
              <a:t> v </a:t>
            </a:r>
            <a:r>
              <a:rPr lang="de-DE" altLang="cs-CZ" sz="1000" dirty="0" err="1" smtClean="0"/>
              <a:t>souladu</a:t>
            </a:r>
            <a:r>
              <a:rPr lang="de-DE" altLang="cs-CZ" sz="1000" dirty="0" smtClean="0"/>
              <a:t> s </a:t>
            </a:r>
            <a:r>
              <a:rPr lang="de-DE" altLang="cs-CZ" sz="1000" dirty="0" err="1" smtClean="0"/>
              <a:t>uplatněním</a:t>
            </a:r>
            <a:r>
              <a:rPr lang="de-DE" altLang="cs-CZ" sz="1000" dirty="0" smtClean="0"/>
              <a:t> </a:t>
            </a:r>
            <a:r>
              <a:rPr lang="de-DE" altLang="cs-CZ" sz="1000" dirty="0" err="1" smtClean="0"/>
              <a:t>osobitého</a:t>
            </a:r>
            <a:r>
              <a:rPr lang="de-DE" altLang="cs-CZ" sz="1000" dirty="0" smtClean="0"/>
              <a:t> </a:t>
            </a:r>
            <a:r>
              <a:rPr lang="de-DE" altLang="cs-CZ" sz="1000" dirty="0" err="1" smtClean="0"/>
              <a:t>přístupu</a:t>
            </a:r>
            <a:r>
              <a:rPr lang="de-DE" altLang="cs-CZ" sz="1000" dirty="0" smtClean="0"/>
              <a:t>.</a:t>
            </a:r>
            <a:endParaRPr lang="de-DE" altLang="cs-CZ" sz="1000" b="1" dirty="0" smtClean="0"/>
          </a:p>
          <a:p>
            <a:pPr eaLnBrk="1" hangingPunct="1">
              <a:lnSpc>
                <a:spcPct val="80000"/>
              </a:lnSpc>
            </a:pPr>
            <a:r>
              <a:rPr lang="de-DE" altLang="cs-CZ" sz="1000" b="1" dirty="0" err="1" smtClean="0"/>
              <a:t>technika</a:t>
            </a:r>
            <a:r>
              <a:rPr lang="de-DE" altLang="cs-CZ" sz="1000" dirty="0" err="1" smtClean="0"/>
              <a:t>:zkušební</a:t>
            </a:r>
            <a:r>
              <a:rPr lang="de-DE" altLang="cs-CZ" sz="1000" dirty="0" smtClean="0"/>
              <a:t> </a:t>
            </a:r>
            <a:r>
              <a:rPr lang="de-DE" altLang="cs-CZ" sz="1000" dirty="0" err="1" smtClean="0"/>
              <a:t>model</a:t>
            </a:r>
            <a:r>
              <a:rPr lang="de-DE" altLang="cs-CZ" sz="1000" dirty="0" smtClean="0"/>
              <a:t> z </a:t>
            </a:r>
            <a:r>
              <a:rPr lang="de-DE" altLang="cs-CZ" sz="1000" dirty="0" err="1" smtClean="0"/>
              <a:t>kalika</a:t>
            </a:r>
            <a:r>
              <a:rPr lang="de-DE" altLang="cs-CZ" sz="1000" dirty="0" smtClean="0"/>
              <a:t> </a:t>
            </a:r>
            <a:r>
              <a:rPr lang="de-DE" altLang="cs-CZ" sz="1000" dirty="0" err="1" smtClean="0"/>
              <a:t>aranžovaný</a:t>
            </a:r>
            <a:r>
              <a:rPr lang="de-DE" altLang="cs-CZ" sz="1000" dirty="0" smtClean="0"/>
              <a:t> na </a:t>
            </a:r>
            <a:r>
              <a:rPr lang="de-DE" altLang="cs-CZ" sz="1000" dirty="0" err="1" smtClean="0"/>
              <a:t>krejčovské</a:t>
            </a:r>
            <a:r>
              <a:rPr lang="de-DE" altLang="cs-CZ" sz="1000" dirty="0" smtClean="0"/>
              <a:t> </a:t>
            </a:r>
            <a:r>
              <a:rPr lang="de-DE" altLang="cs-CZ" sz="1000" dirty="0" err="1" smtClean="0"/>
              <a:t>panence</a:t>
            </a:r>
            <a:endParaRPr lang="de-DE" altLang="cs-CZ" sz="1000" b="1" dirty="0" smtClean="0"/>
          </a:p>
          <a:p>
            <a:pPr eaLnBrk="1" hangingPunct="1">
              <a:lnSpc>
                <a:spcPct val="80000"/>
              </a:lnSpc>
            </a:pPr>
            <a:r>
              <a:rPr lang="de-DE" altLang="cs-CZ" sz="1000" b="1" dirty="0" err="1" smtClean="0"/>
              <a:t>přidaná</a:t>
            </a:r>
            <a:r>
              <a:rPr lang="de-DE" altLang="cs-CZ" sz="1000" b="1" dirty="0" smtClean="0"/>
              <a:t> </a:t>
            </a:r>
            <a:r>
              <a:rPr lang="de-DE" altLang="cs-CZ" sz="1000" b="1" dirty="0" err="1" smtClean="0"/>
              <a:t>hodnota</a:t>
            </a:r>
            <a:r>
              <a:rPr lang="de-DE" altLang="cs-CZ" sz="1000" dirty="0" smtClean="0"/>
              <a:t>:</a:t>
            </a:r>
            <a:endParaRPr lang="de-DE" altLang="cs-CZ" sz="1000" b="1" dirty="0" smtClean="0"/>
          </a:p>
          <a:p>
            <a:pPr eaLnBrk="1" hangingPunct="1">
              <a:lnSpc>
                <a:spcPct val="80000"/>
              </a:lnSpc>
            </a:pPr>
            <a:r>
              <a:rPr lang="de-DE" altLang="cs-CZ" sz="1000" b="1" dirty="0" err="1" smtClean="0"/>
              <a:t>výtvarná</a:t>
            </a:r>
            <a:r>
              <a:rPr lang="de-DE" altLang="cs-CZ" sz="1000" b="1" dirty="0" smtClean="0"/>
              <a:t> </a:t>
            </a:r>
            <a:r>
              <a:rPr lang="de-DE" altLang="cs-CZ" sz="1000" b="1" dirty="0" err="1" smtClean="0"/>
              <a:t>kultura</a:t>
            </a:r>
            <a:r>
              <a:rPr lang="de-DE" altLang="cs-CZ" sz="1000" dirty="0" smtClean="0"/>
              <a:t>: </a:t>
            </a:r>
          </a:p>
          <a:p>
            <a:pPr eaLnBrk="1" hangingPunct="1">
              <a:lnSpc>
                <a:spcPct val="80000"/>
              </a:lnSpc>
            </a:pPr>
            <a:r>
              <a:rPr lang="de-DE" altLang="cs-CZ" sz="1000" dirty="0" smtClean="0"/>
              <a:t>trendy v </a:t>
            </a:r>
            <a:r>
              <a:rPr lang="de-DE" altLang="cs-CZ" sz="1000" dirty="0" err="1" smtClean="0"/>
              <a:t>těhotenské</a:t>
            </a:r>
            <a:r>
              <a:rPr lang="de-DE" altLang="cs-CZ" sz="1000" dirty="0" smtClean="0"/>
              <a:t> </a:t>
            </a:r>
            <a:r>
              <a:rPr lang="de-DE" altLang="cs-CZ" sz="1000" dirty="0" err="1" smtClean="0"/>
              <a:t>módě</a:t>
            </a:r>
            <a:r>
              <a:rPr lang="de-DE" altLang="cs-CZ" sz="1000" dirty="0" smtClean="0"/>
              <a:t> (Dana </a:t>
            </a:r>
            <a:r>
              <a:rPr lang="de-DE" altLang="cs-CZ" sz="1000" dirty="0" err="1" smtClean="0"/>
              <a:t>Turečková</a:t>
            </a:r>
            <a:r>
              <a:rPr lang="de-DE" altLang="cs-CZ" sz="1000" dirty="0" smtClean="0"/>
              <a:t> a </a:t>
            </a:r>
            <a:r>
              <a:rPr lang="de-DE" altLang="cs-CZ" sz="1000" dirty="0" err="1" smtClean="0"/>
              <a:t>další</a:t>
            </a:r>
            <a:r>
              <a:rPr lang="de-DE" altLang="cs-CZ" sz="1000" dirty="0" smtClean="0"/>
              <a:t>) </a:t>
            </a:r>
            <a:endParaRPr lang="de-DE" altLang="cs-CZ" sz="1000" b="1" dirty="0" smtClean="0"/>
          </a:p>
          <a:p>
            <a:pPr eaLnBrk="1" hangingPunct="1">
              <a:lnSpc>
                <a:spcPct val="80000"/>
              </a:lnSpc>
            </a:pPr>
            <a:r>
              <a:rPr lang="de-DE" altLang="cs-CZ" sz="1000" b="1" dirty="0" err="1" smtClean="0"/>
              <a:t>jiné</a:t>
            </a:r>
            <a:r>
              <a:rPr lang="de-DE" altLang="cs-CZ" sz="1000" b="1" dirty="0" smtClean="0"/>
              <a:t> </a:t>
            </a:r>
            <a:r>
              <a:rPr lang="de-DE" altLang="cs-CZ" sz="1000" b="1" dirty="0" err="1" smtClean="0"/>
              <a:t>kontexty</a:t>
            </a:r>
            <a:r>
              <a:rPr lang="de-DE" altLang="cs-CZ" sz="1000" b="1" dirty="0" smtClean="0"/>
              <a:t> (</a:t>
            </a:r>
            <a:r>
              <a:rPr lang="de-DE" altLang="cs-CZ" sz="1000" b="1" dirty="0" err="1" smtClean="0"/>
              <a:t>socio-kulturní</a:t>
            </a:r>
            <a:r>
              <a:rPr lang="de-DE" altLang="cs-CZ" sz="1000" b="1" dirty="0" smtClean="0"/>
              <a:t>, </a:t>
            </a:r>
            <a:r>
              <a:rPr lang="de-DE" altLang="cs-CZ" sz="1000" b="1" dirty="0" err="1" smtClean="0"/>
              <a:t>historický</a:t>
            </a:r>
            <a:r>
              <a:rPr lang="de-DE" altLang="cs-CZ" sz="1000" b="1" dirty="0" smtClean="0"/>
              <a:t>, </a:t>
            </a:r>
            <a:r>
              <a:rPr lang="de-DE" altLang="cs-CZ" sz="1000" b="1" dirty="0" err="1" smtClean="0"/>
              <a:t>vědecký</a:t>
            </a:r>
            <a:r>
              <a:rPr lang="de-DE" altLang="cs-CZ" sz="1000" b="1" dirty="0" smtClean="0"/>
              <a:t>, </a:t>
            </a:r>
            <a:r>
              <a:rPr lang="de-DE" altLang="cs-CZ" sz="1000" b="1" dirty="0" err="1" smtClean="0"/>
              <a:t>filozofický</a:t>
            </a:r>
            <a:r>
              <a:rPr lang="de-DE" altLang="cs-CZ" sz="1000" b="1" dirty="0" smtClean="0"/>
              <a:t>, </a:t>
            </a:r>
            <a:r>
              <a:rPr lang="de-DE" altLang="cs-CZ" sz="1000" b="1" dirty="0" err="1" smtClean="0"/>
              <a:t>umělecký</a:t>
            </a:r>
            <a:r>
              <a:rPr lang="de-DE" altLang="cs-CZ" sz="1000" b="1" dirty="0" smtClean="0"/>
              <a:t> </a:t>
            </a:r>
            <a:r>
              <a:rPr lang="de-DE" altLang="cs-CZ" sz="1000" b="1" dirty="0" err="1" smtClean="0"/>
              <a:t>kontext</a:t>
            </a:r>
            <a:r>
              <a:rPr lang="de-DE" altLang="cs-CZ" sz="1000" b="1" dirty="0" smtClean="0"/>
              <a:t>):</a:t>
            </a:r>
            <a:endParaRPr lang="de-DE" altLang="cs-CZ" sz="1000" dirty="0" smtClean="0"/>
          </a:p>
          <a:p>
            <a:pPr eaLnBrk="1" hangingPunct="1">
              <a:lnSpc>
                <a:spcPct val="80000"/>
              </a:lnSpc>
            </a:pPr>
            <a:r>
              <a:rPr lang="de-DE" altLang="cs-CZ" sz="1000" dirty="0" err="1" smtClean="0"/>
              <a:t>Fyzionomie</a:t>
            </a:r>
            <a:r>
              <a:rPr lang="de-DE" altLang="cs-CZ" sz="1000" dirty="0" smtClean="0"/>
              <a:t>, </a:t>
            </a:r>
            <a:r>
              <a:rPr lang="de-DE" altLang="cs-CZ" sz="1000" dirty="0" err="1" smtClean="0"/>
              <a:t>historie</a:t>
            </a:r>
            <a:r>
              <a:rPr lang="de-DE" altLang="cs-CZ" sz="1000" dirty="0" smtClean="0"/>
              <a:t> </a:t>
            </a:r>
            <a:r>
              <a:rPr lang="de-DE" altLang="cs-CZ" sz="1000" dirty="0" err="1" smtClean="0"/>
              <a:t>odívání</a:t>
            </a:r>
            <a:r>
              <a:rPr lang="de-DE" altLang="cs-CZ" sz="1000" dirty="0" smtClean="0"/>
              <a:t>, </a:t>
            </a:r>
            <a:r>
              <a:rPr lang="de-DE" altLang="cs-CZ" sz="1000" dirty="0" err="1" smtClean="0"/>
              <a:t>biologie</a:t>
            </a:r>
            <a:endParaRPr lang="de-DE" altLang="cs-CZ" sz="1000" b="1" dirty="0" smtClean="0"/>
          </a:p>
          <a:p>
            <a:pPr eaLnBrk="1" hangingPunct="1">
              <a:lnSpc>
                <a:spcPct val="80000"/>
              </a:lnSpc>
            </a:pPr>
            <a:r>
              <a:rPr lang="de-DE" altLang="cs-CZ" sz="1000" b="1" dirty="0" err="1" smtClean="0"/>
              <a:t>cíl</a:t>
            </a:r>
            <a:r>
              <a:rPr lang="de-DE" altLang="cs-CZ" sz="1000" b="1" dirty="0" smtClean="0"/>
              <a:t> </a:t>
            </a:r>
            <a:r>
              <a:rPr lang="de-DE" altLang="cs-CZ" sz="1000" b="1" dirty="0" err="1" smtClean="0"/>
              <a:t>osobnostně-sociální</a:t>
            </a:r>
            <a:r>
              <a:rPr lang="de-DE" altLang="cs-CZ" sz="1000" dirty="0" smtClean="0"/>
              <a:t>:</a:t>
            </a:r>
          </a:p>
          <a:p>
            <a:pPr eaLnBrk="1" hangingPunct="1">
              <a:lnSpc>
                <a:spcPct val="80000"/>
              </a:lnSpc>
            </a:pPr>
            <a:r>
              <a:rPr lang="de-DE" altLang="cs-CZ" sz="1000" dirty="0" err="1" smtClean="0"/>
              <a:t>Uvědomění</a:t>
            </a:r>
            <a:r>
              <a:rPr lang="de-DE" altLang="cs-CZ" sz="1000" dirty="0" smtClean="0"/>
              <a:t> si </a:t>
            </a:r>
            <a:r>
              <a:rPr lang="de-DE" altLang="cs-CZ" sz="1000" dirty="0" err="1" smtClean="0"/>
              <a:t>funkce</a:t>
            </a:r>
            <a:r>
              <a:rPr lang="de-DE" altLang="cs-CZ" sz="1000" dirty="0" smtClean="0"/>
              <a:t> </a:t>
            </a:r>
            <a:r>
              <a:rPr lang="de-DE" altLang="cs-CZ" sz="1000" dirty="0" err="1" smtClean="0"/>
              <a:t>ženského</a:t>
            </a:r>
            <a:r>
              <a:rPr lang="de-DE" altLang="cs-CZ" sz="1000" dirty="0" smtClean="0"/>
              <a:t> </a:t>
            </a:r>
            <a:r>
              <a:rPr lang="de-DE" altLang="cs-CZ" sz="1000" dirty="0" err="1" smtClean="0"/>
              <a:t>těla</a:t>
            </a:r>
            <a:r>
              <a:rPr lang="de-DE" altLang="cs-CZ" sz="1000" dirty="0" smtClean="0"/>
              <a:t>. Respekt k </a:t>
            </a:r>
            <a:r>
              <a:rPr lang="de-DE" altLang="cs-CZ" sz="1000" dirty="0" err="1" smtClean="0"/>
              <a:t>němu</a:t>
            </a:r>
            <a:r>
              <a:rPr lang="de-DE" altLang="cs-CZ" sz="1000" dirty="0" smtClean="0"/>
              <a:t>.</a:t>
            </a:r>
            <a:endParaRPr lang="de-DE" altLang="cs-CZ" sz="1000" b="1" dirty="0" smtClean="0"/>
          </a:p>
          <a:p>
            <a:pPr eaLnBrk="1" hangingPunct="1">
              <a:lnSpc>
                <a:spcPct val="80000"/>
              </a:lnSpc>
            </a:pPr>
            <a:r>
              <a:rPr lang="de-DE" altLang="cs-CZ" sz="1000" b="1" dirty="0" err="1" smtClean="0"/>
              <a:t>cíl</a:t>
            </a:r>
            <a:r>
              <a:rPr lang="de-DE" altLang="cs-CZ" sz="1000" b="1" dirty="0" smtClean="0"/>
              <a:t> </a:t>
            </a:r>
            <a:r>
              <a:rPr lang="de-DE" altLang="cs-CZ" sz="1000" b="1" dirty="0" err="1" smtClean="0"/>
              <a:t>vzdělávací</a:t>
            </a:r>
            <a:r>
              <a:rPr lang="de-DE" altLang="cs-CZ" sz="1000" dirty="0" smtClean="0"/>
              <a:t>:</a:t>
            </a:r>
          </a:p>
          <a:p>
            <a:pPr eaLnBrk="1" hangingPunct="1">
              <a:lnSpc>
                <a:spcPct val="80000"/>
              </a:lnSpc>
            </a:pPr>
            <a:r>
              <a:rPr lang="de-DE" altLang="cs-CZ" sz="1000" dirty="0" smtClean="0"/>
              <a:t>-student </a:t>
            </a:r>
            <a:r>
              <a:rPr lang="de-DE" altLang="cs-CZ" sz="1000" dirty="0" err="1" smtClean="0"/>
              <a:t>dokáže</a:t>
            </a:r>
            <a:r>
              <a:rPr lang="de-DE" altLang="cs-CZ" sz="1000" dirty="0" smtClean="0"/>
              <a:t> </a:t>
            </a:r>
            <a:r>
              <a:rPr lang="de-DE" altLang="cs-CZ" sz="1000" dirty="0" err="1" smtClean="0"/>
              <a:t>využít</a:t>
            </a:r>
            <a:r>
              <a:rPr lang="de-DE" altLang="cs-CZ" sz="1000" dirty="0" smtClean="0"/>
              <a:t> </a:t>
            </a:r>
            <a:r>
              <a:rPr lang="de-DE" altLang="cs-CZ" sz="1000" dirty="0" err="1" smtClean="0"/>
              <a:t>svých</a:t>
            </a:r>
            <a:r>
              <a:rPr lang="de-DE" altLang="cs-CZ" sz="1000" dirty="0" smtClean="0"/>
              <a:t> </a:t>
            </a:r>
            <a:r>
              <a:rPr lang="de-DE" altLang="cs-CZ" sz="1000" dirty="0" err="1" smtClean="0"/>
              <a:t>profesních</a:t>
            </a:r>
            <a:r>
              <a:rPr lang="de-DE" altLang="cs-CZ" sz="1000" dirty="0" smtClean="0"/>
              <a:t> </a:t>
            </a:r>
            <a:r>
              <a:rPr lang="de-DE" altLang="cs-CZ" sz="1000" dirty="0" err="1" smtClean="0"/>
              <a:t>znalostí</a:t>
            </a:r>
            <a:r>
              <a:rPr lang="de-DE" altLang="cs-CZ" sz="1000" dirty="0" smtClean="0"/>
              <a:t> a </a:t>
            </a:r>
            <a:r>
              <a:rPr lang="de-DE" altLang="cs-CZ" sz="1000" dirty="0" err="1" smtClean="0"/>
              <a:t>osobního</a:t>
            </a:r>
            <a:r>
              <a:rPr lang="de-DE" altLang="cs-CZ" sz="1000" dirty="0" smtClean="0"/>
              <a:t> </a:t>
            </a:r>
            <a:r>
              <a:rPr lang="de-DE" altLang="cs-CZ" sz="1000" dirty="0" err="1" smtClean="0"/>
              <a:t>přístupu</a:t>
            </a:r>
            <a:r>
              <a:rPr lang="de-DE" altLang="cs-CZ" sz="1000" dirty="0" smtClean="0"/>
              <a:t> k </a:t>
            </a:r>
            <a:r>
              <a:rPr lang="de-DE" altLang="cs-CZ" sz="1000" dirty="0" err="1" smtClean="0"/>
              <a:t>vytvoření</a:t>
            </a:r>
            <a:r>
              <a:rPr lang="de-DE" altLang="cs-CZ" sz="1000" dirty="0" smtClean="0"/>
              <a:t> </a:t>
            </a:r>
            <a:r>
              <a:rPr lang="de-DE" altLang="cs-CZ" sz="1000" dirty="0" err="1" smtClean="0"/>
              <a:t>originálního</a:t>
            </a:r>
            <a:r>
              <a:rPr lang="de-DE" altLang="cs-CZ" sz="1000" dirty="0" smtClean="0"/>
              <a:t> </a:t>
            </a:r>
            <a:r>
              <a:rPr lang="de-DE" altLang="cs-CZ" sz="1000" dirty="0" err="1" smtClean="0"/>
              <a:t>funkčního</a:t>
            </a:r>
            <a:r>
              <a:rPr lang="de-DE" altLang="cs-CZ" sz="1000" dirty="0" smtClean="0"/>
              <a:t> </a:t>
            </a:r>
            <a:r>
              <a:rPr lang="de-DE" altLang="cs-CZ" sz="1000" dirty="0" err="1" smtClean="0"/>
              <a:t>oděvu</a:t>
            </a:r>
            <a:endParaRPr lang="en-US" altLang="cs-CZ" sz="1000" b="1" dirty="0" smtClean="0"/>
          </a:p>
          <a:p>
            <a:pPr eaLnBrk="1" hangingPunct="1">
              <a:lnSpc>
                <a:spcPct val="80000"/>
              </a:lnSpc>
            </a:pPr>
            <a:r>
              <a:rPr lang="en-US" altLang="cs-CZ" sz="1000" b="1" dirty="0" err="1" smtClean="0"/>
              <a:t>výstupy</a:t>
            </a:r>
            <a:r>
              <a:rPr lang="en-US" altLang="cs-CZ" sz="1000" b="1" dirty="0" smtClean="0"/>
              <a:t> RVP</a:t>
            </a:r>
            <a:r>
              <a:rPr lang="en-US" altLang="cs-CZ" sz="1000" dirty="0" smtClean="0"/>
              <a:t>:</a:t>
            </a:r>
          </a:p>
          <a:p>
            <a:pPr eaLnBrk="1" hangingPunct="1">
              <a:lnSpc>
                <a:spcPct val="80000"/>
              </a:lnSpc>
            </a:pPr>
            <a:r>
              <a:rPr lang="en-US" altLang="cs-CZ" sz="1000" dirty="0" smtClean="0"/>
              <a:t>Student:</a:t>
            </a:r>
          </a:p>
          <a:p>
            <a:pPr eaLnBrk="1" hangingPunct="1">
              <a:lnSpc>
                <a:spcPct val="80000"/>
              </a:lnSpc>
            </a:pPr>
            <a:r>
              <a:rPr lang="en-US" altLang="cs-CZ" sz="1000" dirty="0" err="1" smtClean="0"/>
              <a:t>vybírá</a:t>
            </a:r>
            <a:r>
              <a:rPr lang="en-US" altLang="cs-CZ" sz="1000" dirty="0" smtClean="0"/>
              <a:t> u </a:t>
            </a:r>
            <a:r>
              <a:rPr lang="en-US" altLang="cs-CZ" sz="1000" dirty="0" err="1" smtClean="0"/>
              <a:t>uplatňujě</a:t>
            </a:r>
            <a:r>
              <a:rPr lang="en-US" altLang="cs-CZ" sz="1000" dirty="0" smtClean="0"/>
              <a:t> </a:t>
            </a:r>
            <a:r>
              <a:rPr lang="en-US" altLang="cs-CZ" sz="1000" dirty="0" err="1" smtClean="0"/>
              <a:t>vhodnou</a:t>
            </a:r>
            <a:r>
              <a:rPr lang="en-US" altLang="cs-CZ" sz="1000" dirty="0" smtClean="0"/>
              <a:t> </a:t>
            </a:r>
            <a:r>
              <a:rPr lang="en-US" altLang="cs-CZ" sz="1000" dirty="0" err="1" smtClean="0"/>
              <a:t>škálu</a:t>
            </a:r>
            <a:r>
              <a:rPr lang="en-US" altLang="cs-CZ" sz="1000" dirty="0" smtClean="0"/>
              <a:t> </a:t>
            </a:r>
            <a:r>
              <a:rPr lang="en-US" altLang="cs-CZ" sz="1000" dirty="0" err="1" smtClean="0"/>
              <a:t>prvků</a:t>
            </a:r>
            <a:r>
              <a:rPr lang="en-US" altLang="cs-CZ" sz="1000" dirty="0" smtClean="0"/>
              <a:t>/</a:t>
            </a:r>
            <a:r>
              <a:rPr lang="en-US" altLang="cs-CZ" sz="1000" dirty="0" err="1" smtClean="0"/>
              <a:t>tvarů</a:t>
            </a:r>
            <a:r>
              <a:rPr lang="en-US" altLang="cs-CZ" sz="1000" dirty="0" smtClean="0"/>
              <a:t>/</a:t>
            </a:r>
            <a:r>
              <a:rPr lang="en-US" altLang="cs-CZ" sz="1000" dirty="0" err="1" smtClean="0"/>
              <a:t>řešení</a:t>
            </a:r>
            <a:r>
              <a:rPr lang="en-US" altLang="cs-CZ" sz="1000" dirty="0" smtClean="0"/>
              <a:t> k </a:t>
            </a:r>
            <a:r>
              <a:rPr lang="en-US" altLang="cs-CZ" sz="1000" dirty="0" err="1" smtClean="0"/>
              <a:t>vytvoření</a:t>
            </a:r>
            <a:r>
              <a:rPr lang="en-US" altLang="cs-CZ" sz="1000" dirty="0" smtClean="0"/>
              <a:t> </a:t>
            </a:r>
            <a:r>
              <a:rPr lang="en-US" altLang="cs-CZ" sz="1000" dirty="0" err="1" smtClean="0"/>
              <a:t>osobitého</a:t>
            </a:r>
            <a:r>
              <a:rPr lang="en-US" altLang="cs-CZ" sz="1000" dirty="0" smtClean="0"/>
              <a:t> </a:t>
            </a:r>
            <a:r>
              <a:rPr lang="en-US" altLang="cs-CZ" sz="1000" dirty="0" err="1" smtClean="0"/>
              <a:t>funkčního</a:t>
            </a:r>
            <a:r>
              <a:rPr lang="en-US" altLang="cs-CZ" sz="1000" dirty="0" smtClean="0"/>
              <a:t> </a:t>
            </a:r>
            <a:r>
              <a:rPr lang="en-US" altLang="cs-CZ" sz="1000" dirty="0" err="1" smtClean="0"/>
              <a:t>výsledku</a:t>
            </a:r>
            <a:r>
              <a:rPr lang="en-US" altLang="cs-CZ" sz="1000" dirty="0" smtClean="0"/>
              <a:t> </a:t>
            </a:r>
          </a:p>
          <a:p>
            <a:pPr eaLnBrk="1" hangingPunct="1">
              <a:lnSpc>
                <a:spcPct val="80000"/>
              </a:lnSpc>
            </a:pPr>
            <a:r>
              <a:rPr lang="en-US" altLang="cs-CZ" sz="1000" dirty="0" err="1" smtClean="0"/>
              <a:t>interpretuje</a:t>
            </a:r>
            <a:r>
              <a:rPr lang="en-US" altLang="cs-CZ" sz="1000" dirty="0" smtClean="0"/>
              <a:t> </a:t>
            </a:r>
            <a:r>
              <a:rPr lang="en-US" altLang="cs-CZ" sz="1000" dirty="0" err="1" smtClean="0"/>
              <a:t>výsledek</a:t>
            </a:r>
            <a:r>
              <a:rPr lang="en-US" altLang="cs-CZ" sz="1000" dirty="0" smtClean="0"/>
              <a:t> </a:t>
            </a:r>
            <a:r>
              <a:rPr lang="en-US" altLang="cs-CZ" sz="1000" dirty="0" err="1" smtClean="0"/>
              <a:t>vlastní</a:t>
            </a:r>
            <a:r>
              <a:rPr lang="en-US" altLang="cs-CZ" sz="1000" dirty="0" smtClean="0"/>
              <a:t> </a:t>
            </a:r>
            <a:r>
              <a:rPr lang="en-US" altLang="cs-CZ" sz="1000" dirty="0" err="1" smtClean="0"/>
              <a:t>práce</a:t>
            </a:r>
            <a:r>
              <a:rPr lang="en-US" altLang="cs-CZ" sz="1000" dirty="0" smtClean="0"/>
              <a:t> a </a:t>
            </a:r>
            <a:r>
              <a:rPr lang="en-US" altLang="cs-CZ" sz="1000" dirty="0" err="1" smtClean="0"/>
              <a:t>dokáže</a:t>
            </a:r>
            <a:r>
              <a:rPr lang="en-US" altLang="cs-CZ" sz="1000" dirty="0" smtClean="0"/>
              <a:t> </a:t>
            </a:r>
            <a:r>
              <a:rPr lang="en-US" altLang="cs-CZ" sz="1000" dirty="0" err="1" smtClean="0"/>
              <a:t>jej</a:t>
            </a:r>
            <a:r>
              <a:rPr lang="en-US" altLang="cs-CZ" sz="1000" dirty="0" smtClean="0"/>
              <a:t> </a:t>
            </a:r>
            <a:r>
              <a:rPr lang="en-US" altLang="cs-CZ" sz="1000" dirty="0" err="1" smtClean="0"/>
              <a:t>zhodnotit</a:t>
            </a:r>
            <a:r>
              <a:rPr lang="en-US" altLang="cs-CZ" sz="1000" dirty="0" smtClean="0"/>
              <a:t> a </a:t>
            </a:r>
            <a:r>
              <a:rPr lang="en-US" altLang="cs-CZ" sz="1000" dirty="0" err="1" smtClean="0"/>
              <a:t>diskutovat</a:t>
            </a:r>
            <a:r>
              <a:rPr lang="en-US" altLang="cs-CZ" sz="1000" dirty="0" smtClean="0"/>
              <a:t> o </a:t>
            </a:r>
            <a:r>
              <a:rPr lang="en-US" altLang="cs-CZ" sz="1000" dirty="0" err="1" smtClean="0"/>
              <a:t>dalších</a:t>
            </a:r>
            <a:r>
              <a:rPr lang="en-US" altLang="cs-CZ" sz="1000" dirty="0" smtClean="0"/>
              <a:t> </a:t>
            </a:r>
            <a:r>
              <a:rPr lang="en-US" altLang="cs-CZ" sz="1000" dirty="0" err="1" smtClean="0"/>
              <a:t>možnostech</a:t>
            </a:r>
            <a:r>
              <a:rPr lang="en-US" altLang="cs-CZ" sz="1000" dirty="0" smtClean="0"/>
              <a:t> a </a:t>
            </a:r>
            <a:r>
              <a:rPr lang="en-US" altLang="cs-CZ" sz="1000" dirty="0" err="1" smtClean="0"/>
              <a:t>variantách</a:t>
            </a:r>
            <a:endParaRPr lang="en-US" altLang="cs-CZ" sz="1000" b="1" dirty="0" smtClean="0"/>
          </a:p>
          <a:p>
            <a:pPr eaLnBrk="1" hangingPunct="1">
              <a:lnSpc>
                <a:spcPct val="80000"/>
              </a:lnSpc>
            </a:pPr>
            <a:r>
              <a:rPr lang="en-US" altLang="cs-CZ" sz="1000" b="1" dirty="0" err="1" smtClean="0"/>
              <a:t>mezipředmětové</a:t>
            </a:r>
            <a:r>
              <a:rPr lang="en-US" altLang="cs-CZ" sz="1000" b="1" dirty="0" smtClean="0"/>
              <a:t> </a:t>
            </a:r>
            <a:r>
              <a:rPr lang="en-US" altLang="cs-CZ" sz="1000" b="1" dirty="0" err="1" smtClean="0"/>
              <a:t>vazby</a:t>
            </a:r>
            <a:r>
              <a:rPr lang="en-US" altLang="cs-CZ" sz="1000" b="1" dirty="0" smtClean="0"/>
              <a:t>:</a:t>
            </a:r>
            <a:endParaRPr lang="en-US" altLang="cs-CZ" sz="1000" dirty="0" smtClean="0"/>
          </a:p>
          <a:p>
            <a:pPr eaLnBrk="1" hangingPunct="1">
              <a:lnSpc>
                <a:spcPct val="80000"/>
              </a:lnSpc>
            </a:pPr>
            <a:r>
              <a:rPr lang="en-US" altLang="cs-CZ" sz="1000" dirty="0" err="1" smtClean="0"/>
              <a:t>konstrukce</a:t>
            </a:r>
            <a:r>
              <a:rPr lang="en-US" altLang="cs-CZ" sz="1000" dirty="0" smtClean="0"/>
              <a:t> </a:t>
            </a:r>
            <a:r>
              <a:rPr lang="en-US" altLang="cs-CZ" sz="1000" dirty="0" err="1" smtClean="0"/>
              <a:t>střihů</a:t>
            </a:r>
            <a:r>
              <a:rPr lang="en-US" altLang="cs-CZ" sz="1000" dirty="0" smtClean="0"/>
              <a:t>, </a:t>
            </a:r>
            <a:r>
              <a:rPr lang="en-US" altLang="cs-CZ" sz="1000" dirty="0" err="1" smtClean="0"/>
              <a:t>Technologie</a:t>
            </a:r>
            <a:r>
              <a:rPr lang="en-US" altLang="cs-CZ" sz="1000" dirty="0" smtClean="0"/>
              <a:t> </a:t>
            </a:r>
            <a:r>
              <a:rPr lang="en-US" altLang="cs-CZ" sz="1000" dirty="0" err="1" smtClean="0"/>
              <a:t>odívání</a:t>
            </a:r>
            <a:r>
              <a:rPr lang="en-US" altLang="cs-CZ" sz="1000" dirty="0" smtClean="0"/>
              <a:t>, </a:t>
            </a:r>
            <a:r>
              <a:rPr lang="en-US" altLang="cs-CZ" sz="1000" dirty="0" err="1" smtClean="0"/>
              <a:t>navrhování</a:t>
            </a:r>
            <a:r>
              <a:rPr lang="en-US" altLang="cs-CZ" sz="1000" dirty="0" smtClean="0"/>
              <a:t> </a:t>
            </a:r>
            <a:r>
              <a:rPr lang="en-US" altLang="cs-CZ" sz="1000" dirty="0" err="1" smtClean="0"/>
              <a:t>oděvů</a:t>
            </a:r>
            <a:endParaRPr lang="cs-CZ" altLang="cs-CZ" sz="1000" dirty="0" smtClean="0"/>
          </a:p>
        </p:txBody>
      </p:sp>
    </p:spTree>
    <p:extLst>
      <p:ext uri="{BB962C8B-B14F-4D97-AF65-F5344CB8AC3E}">
        <p14:creationId xmlns:p14="http://schemas.microsoft.com/office/powerpoint/2010/main" val="142249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C6B6D-3B79-4BEF-B390-8771D1DEB0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2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91315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377580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173515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22" name="Rectangle 2"/>
          <p:cNvSpPr>
            <a:spLocks noGrp="1" noChangeArrowheads="1"/>
          </p:cNvSpPr>
          <p:nvPr>
            <p:ph type="ctrTitle"/>
          </p:nvPr>
        </p:nvSpPr>
        <p:spPr>
          <a:xfrm>
            <a:off x="1219201" y="1524000"/>
            <a:ext cx="10164233" cy="1752600"/>
          </a:xfrm>
        </p:spPr>
        <p:txBody>
          <a:bodyPr/>
          <a:lstStyle>
            <a:lvl1pPr>
              <a:defRPr sz="5000"/>
            </a:lvl1pPr>
          </a:lstStyle>
          <a:p>
            <a:pPr lvl="0"/>
            <a:r>
              <a:rPr lang="cs-CZ" altLang="en-US" noProof="0" smtClean="0"/>
              <a:t>Klepnutím lze upravit styl předlohy nadpisů.</a:t>
            </a:r>
          </a:p>
        </p:txBody>
      </p:sp>
      <p:sp>
        <p:nvSpPr>
          <p:cNvPr id="5123" name="Rectangle 3"/>
          <p:cNvSpPr>
            <a:spLocks noGrp="1" noChangeArrowheads="1"/>
          </p:cNvSpPr>
          <p:nvPr>
            <p:ph type="subTitle" idx="1"/>
          </p:nvPr>
        </p:nvSpPr>
        <p:spPr>
          <a:xfrm>
            <a:off x="2641600" y="3962400"/>
            <a:ext cx="8737600" cy="1752600"/>
          </a:xfrm>
        </p:spPr>
        <p:txBody>
          <a:bodyPr/>
          <a:lstStyle>
            <a:lvl1pPr marL="0" indent="0">
              <a:buFontTx/>
              <a:buNone/>
              <a:defRPr sz="2800"/>
            </a:lvl1pPr>
          </a:lstStyle>
          <a:p>
            <a:pPr lvl="0"/>
            <a:r>
              <a:rPr lang="cs-CZ" altLang="en-US" noProof="0" smtClean="0"/>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FA6CC9-A60C-415C-BE2B-ADDF1025222E}"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67226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1DD93D-9113-41E0-9F14-6EADA013F5F4}"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421357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39"/>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Upravte styly předlohy textu.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DA3B4E-B056-4A17-853E-CED8CD91DE8C}"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45227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0201"/>
            <a:ext cx="5384800" cy="453072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3072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B104D2-B243-4560-B7ED-64ECF6BCA6B8}"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48962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40317" y="365126"/>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40318" y="2505075"/>
            <a:ext cx="5158316"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71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8D962B-D61E-4719-BAB6-6101AF485BB2}"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50969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0AFF1B-E095-4C31-847F-EADF5BA21C22}"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057296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68107F-F86B-4261-BDD5-48127049D066}"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39722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3BA0F2-486E-4C3E-9D40-3E929F568457}"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88687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39075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A8A2BD-C049-4FA4-B028-76043D5A0227}"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749299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D421A9-3989-44CA-8511-50BC39E861B3}"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2501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7813"/>
            <a:ext cx="27432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277813"/>
            <a:ext cx="8026400" cy="5853112"/>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637707-BA9F-4AEB-8F3A-EF227E272E1F}"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032108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09600" y="1600201"/>
            <a:ext cx="10972800" cy="4530725"/>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DB12FF-C18F-4B75-8B5B-83030092FF1C}"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7107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90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54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88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87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ástupný symbol pro zápatí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Zástupný symbol pro číslo snímk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676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1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2997503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ástupný symbol pro zápatí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332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5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906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37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01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AF6A6AA-4C37-41CE-B7C4-C854409443CB}" type="datetimeFigureOut">
              <a:rPr lang="cs-CZ" smtClean="0"/>
              <a:t>26.03.2019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10055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AF6A6AA-4C37-41CE-B7C4-C854409443CB}" type="datetimeFigureOut">
              <a:rPr lang="cs-CZ" smtClean="0"/>
              <a:t>26.03.2019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237733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AF6A6AA-4C37-41CE-B7C4-C854409443CB}" type="datetimeFigureOut">
              <a:rPr lang="cs-CZ" smtClean="0"/>
              <a:t>26.03.2019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251475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AF6A6AA-4C37-41CE-B7C4-C854409443CB}" type="datetimeFigureOut">
              <a:rPr lang="cs-CZ" smtClean="0"/>
              <a:t>26.03.2019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186288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AF6A6AA-4C37-41CE-B7C4-C854409443CB}" type="datetimeFigureOut">
              <a:rPr lang="cs-CZ" smtClean="0"/>
              <a:t>26.03.2019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319128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AF6A6AA-4C37-41CE-B7C4-C854409443CB}" type="datetimeFigureOut">
              <a:rPr lang="cs-CZ" smtClean="0"/>
              <a:t>26.03.2019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3B1A7-7CBF-49D2-A485-F6886E962318}" type="slidenum">
              <a:rPr lang="cs-CZ" smtClean="0"/>
              <a:t>‹#›</a:t>
            </a:fld>
            <a:endParaRPr lang="cs-CZ"/>
          </a:p>
        </p:txBody>
      </p:sp>
    </p:spTree>
    <p:extLst>
      <p:ext uri="{BB962C8B-B14F-4D97-AF65-F5344CB8AC3E}">
        <p14:creationId xmlns:p14="http://schemas.microsoft.com/office/powerpoint/2010/main" val="256684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6A6AA-4C37-41CE-B7C4-C854409443CB}" type="datetimeFigureOut">
              <a:rPr lang="cs-CZ" smtClean="0"/>
              <a:t>26.03.2019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3B1A7-7CBF-49D2-A485-F6886E962318}" type="slidenum">
              <a:rPr lang="cs-CZ" smtClean="0"/>
              <a:t>‹#›</a:t>
            </a:fld>
            <a:endParaRPr lang="cs-CZ"/>
          </a:p>
        </p:txBody>
      </p:sp>
    </p:spTree>
    <p:extLst>
      <p:ext uri="{BB962C8B-B14F-4D97-AF65-F5344CB8AC3E}">
        <p14:creationId xmlns:p14="http://schemas.microsoft.com/office/powerpoint/2010/main" val="305916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 předlohy nadpisů.</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4100"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410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Garamond" panose="020204040303010108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4102"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EC0299-741F-4BAB-B7D1-08B5F98C8A9D}" type="slidenum">
              <a:rPr kumimoji="0" lang="cs-CZ"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cs-CZ"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1031"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9420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rgbClr val="800000"/>
          </a:solidFill>
          <a:latin typeface="+mj-lt"/>
          <a:ea typeface="+mj-ea"/>
          <a:cs typeface="+mj-cs"/>
        </a:defRPr>
      </a:lvl1pPr>
      <a:lvl2pPr algn="l" rtl="0" eaLnBrk="0" fontAlgn="base" hangingPunct="0">
        <a:spcBef>
          <a:spcPct val="0"/>
        </a:spcBef>
        <a:spcAft>
          <a:spcPct val="0"/>
        </a:spcAft>
        <a:defRPr sz="4200">
          <a:solidFill>
            <a:srgbClr val="800000"/>
          </a:solidFill>
          <a:latin typeface="Arial Unicode MS" pitchFamily="34" charset="-128"/>
        </a:defRPr>
      </a:lvl2pPr>
      <a:lvl3pPr algn="l" rtl="0" eaLnBrk="0" fontAlgn="base" hangingPunct="0">
        <a:spcBef>
          <a:spcPct val="0"/>
        </a:spcBef>
        <a:spcAft>
          <a:spcPct val="0"/>
        </a:spcAft>
        <a:defRPr sz="4200">
          <a:solidFill>
            <a:srgbClr val="800000"/>
          </a:solidFill>
          <a:latin typeface="Arial Unicode MS" pitchFamily="34" charset="-128"/>
        </a:defRPr>
      </a:lvl3pPr>
      <a:lvl4pPr algn="l" rtl="0" eaLnBrk="0" fontAlgn="base" hangingPunct="0">
        <a:spcBef>
          <a:spcPct val="0"/>
        </a:spcBef>
        <a:spcAft>
          <a:spcPct val="0"/>
        </a:spcAft>
        <a:defRPr sz="4200">
          <a:solidFill>
            <a:srgbClr val="800000"/>
          </a:solidFill>
          <a:latin typeface="Arial Unicode MS" pitchFamily="34" charset="-128"/>
        </a:defRPr>
      </a:lvl4pPr>
      <a:lvl5pPr algn="l" rtl="0" eaLnBrk="0" fontAlgn="base" hangingPunct="0">
        <a:spcBef>
          <a:spcPct val="0"/>
        </a:spcBef>
        <a:spcAft>
          <a:spcPct val="0"/>
        </a:spcAft>
        <a:defRPr sz="4200">
          <a:solidFill>
            <a:srgbClr val="800000"/>
          </a:solidFill>
          <a:latin typeface="Arial Unicode MS" pitchFamily="34" charset="-128"/>
        </a:defRPr>
      </a:lvl5pPr>
      <a:lvl6pPr marL="457200" algn="l" rtl="0" fontAlgn="base">
        <a:spcBef>
          <a:spcPct val="0"/>
        </a:spcBef>
        <a:spcAft>
          <a:spcPct val="0"/>
        </a:spcAft>
        <a:defRPr sz="4200">
          <a:solidFill>
            <a:srgbClr val="800000"/>
          </a:solidFill>
          <a:latin typeface="Arial Unicode MS" pitchFamily="34" charset="-128"/>
        </a:defRPr>
      </a:lvl6pPr>
      <a:lvl7pPr marL="914400" algn="l" rtl="0" fontAlgn="base">
        <a:spcBef>
          <a:spcPct val="0"/>
        </a:spcBef>
        <a:spcAft>
          <a:spcPct val="0"/>
        </a:spcAft>
        <a:defRPr sz="4200">
          <a:solidFill>
            <a:srgbClr val="800000"/>
          </a:solidFill>
          <a:latin typeface="Arial Unicode MS" pitchFamily="34" charset="-128"/>
        </a:defRPr>
      </a:lvl7pPr>
      <a:lvl8pPr marL="1371600" algn="l" rtl="0" fontAlgn="base">
        <a:spcBef>
          <a:spcPct val="0"/>
        </a:spcBef>
        <a:spcAft>
          <a:spcPct val="0"/>
        </a:spcAft>
        <a:defRPr sz="4200">
          <a:solidFill>
            <a:srgbClr val="800000"/>
          </a:solidFill>
          <a:latin typeface="Arial Unicode MS" pitchFamily="34" charset="-128"/>
        </a:defRPr>
      </a:lvl8pPr>
      <a:lvl9pPr marL="1828800" algn="l" rtl="0" fontAlgn="base">
        <a:spcBef>
          <a:spcPct val="0"/>
        </a:spcBef>
        <a:spcAft>
          <a:spcPct val="0"/>
        </a:spcAft>
        <a:defRPr sz="4200">
          <a:solidFill>
            <a:srgbClr val="800000"/>
          </a:solidFill>
          <a:latin typeface="Arial Unicode MS" pitchFamily="34" charset="-128"/>
        </a:defRPr>
      </a:lvl9pPr>
    </p:titleStyle>
    <p:bodyStyle>
      <a:lvl1pPr marL="342900" indent="-342900" algn="l" rtl="0" eaLnBrk="0" fontAlgn="base" hangingPunct="0">
        <a:spcBef>
          <a:spcPct val="20000"/>
        </a:spcBef>
        <a:spcAft>
          <a:spcPct val="0"/>
        </a:spcAft>
        <a:buClr>
          <a:srgbClr val="990000"/>
        </a:buClr>
        <a:buChar char="•"/>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rgbClr val="990000"/>
        </a:buClr>
        <a:buChar char="•"/>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rgbClr val="990000"/>
        </a:buClr>
        <a:buChar char="•"/>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rgbClr val="990000"/>
        </a:buClr>
        <a:buChar char="•"/>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rgbClr val="990000"/>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87783A-716B-4C5B-9846-8064C8A3F77B}"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26.03.2019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B21717-C928-4F3F-A5C0-0EB552C72A06}"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2158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a:xfrm>
            <a:off x="2135189" y="1125538"/>
            <a:ext cx="8281987" cy="2906712"/>
          </a:xfrm>
        </p:spPr>
        <p:txBody>
          <a:bodyPr>
            <a:normAutofit/>
          </a:bodyPr>
          <a:lstStyle/>
          <a:p>
            <a:pPr algn="l"/>
            <a:r>
              <a:rPr lang="cs-CZ" sz="3600" dirty="0"/>
              <a:t>Didaktika VV pro předškolní vzdělávání </a:t>
            </a:r>
            <a:br>
              <a:rPr lang="cs-CZ" sz="3600" dirty="0"/>
            </a:br>
            <a:r>
              <a:rPr lang="cs-CZ" sz="3600" dirty="0" smtClean="0"/>
              <a:t>Mgr. Zuzana </a:t>
            </a:r>
            <a:r>
              <a:rPr lang="cs-CZ" sz="3600" dirty="0" smtClean="0"/>
              <a:t>Svatošová</a:t>
            </a:r>
            <a:br>
              <a:rPr lang="cs-CZ" sz="3600" dirty="0" smtClean="0"/>
            </a:br>
            <a:r>
              <a:rPr lang="cs-CZ" sz="3600" dirty="0" smtClean="0"/>
              <a:t>2. část</a:t>
            </a:r>
            <a:r>
              <a:rPr lang="cs-CZ" sz="2800" dirty="0" smtClean="0"/>
              <a:t/>
            </a:r>
            <a:br>
              <a:rPr lang="cs-CZ" sz="2800" dirty="0" smtClean="0"/>
            </a:br>
            <a:r>
              <a:rPr lang="cs-CZ" sz="2800" dirty="0"/>
              <a:t/>
            </a:r>
            <a:br>
              <a:rPr lang="cs-CZ" sz="2800" dirty="0"/>
            </a:br>
            <a:r>
              <a:rPr lang="cs-CZ" sz="2800" dirty="0" smtClean="0"/>
              <a:t/>
            </a:r>
            <a:br>
              <a:rPr lang="cs-CZ" sz="2800" dirty="0" smtClean="0"/>
            </a:br>
            <a:endParaRPr lang="cs-CZ" sz="2800" dirty="0"/>
          </a:p>
        </p:txBody>
      </p:sp>
    </p:spTree>
    <p:extLst>
      <p:ext uri="{BB962C8B-B14F-4D97-AF65-F5344CB8AC3E}">
        <p14:creationId xmlns:p14="http://schemas.microsoft.com/office/powerpoint/2010/main" val="21391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dirty="0" smtClean="0"/>
              <a:t>TÉMATICKÁ ŘADA</a:t>
            </a:r>
            <a:endParaRPr lang="en-US" altLang="cs-CZ" dirty="0" smtClean="0"/>
          </a:p>
        </p:txBody>
      </p:sp>
      <p:sp>
        <p:nvSpPr>
          <p:cNvPr id="67587" name="Rectangle 3"/>
          <p:cNvSpPr>
            <a:spLocks noGrp="1" noChangeArrowheads="1"/>
          </p:cNvSpPr>
          <p:nvPr>
            <p:ph type="body" sz="half" idx="1"/>
          </p:nvPr>
        </p:nvSpPr>
        <p:spPr/>
        <p:txBody>
          <a:bodyPr/>
          <a:lstStyle/>
          <a:p>
            <a:pPr eaLnBrk="1" hangingPunct="1"/>
            <a:r>
              <a:rPr lang="cs-CZ" altLang="cs-CZ" sz="2600"/>
              <a:t>Gender a tělesnost</a:t>
            </a:r>
            <a:endParaRPr lang="en-US" altLang="cs-CZ" sz="2600"/>
          </a:p>
        </p:txBody>
      </p:sp>
      <p:sp>
        <p:nvSpPr>
          <p:cNvPr id="67588" name="Rectangle 4"/>
          <p:cNvSpPr>
            <a:spLocks noGrp="1" noChangeArrowheads="1"/>
          </p:cNvSpPr>
          <p:nvPr>
            <p:ph type="body" sz="half" idx="2"/>
          </p:nvPr>
        </p:nvSpPr>
        <p:spPr/>
        <p:txBody>
          <a:bodyPr/>
          <a:lstStyle/>
          <a:p>
            <a:pPr eaLnBrk="1" hangingPunct="1"/>
            <a:r>
              <a:rPr lang="cs-CZ" altLang="cs-CZ" sz="2600"/>
              <a:t>Tělo</a:t>
            </a:r>
          </a:p>
          <a:p>
            <a:pPr eaLnBrk="1" hangingPunct="1"/>
            <a:r>
              <a:rPr lang="cs-CZ" altLang="cs-CZ" sz="2600"/>
              <a:t>Krása</a:t>
            </a:r>
          </a:p>
          <a:p>
            <a:pPr eaLnBrk="1" hangingPunct="1"/>
            <a:r>
              <a:rPr lang="cs-CZ" altLang="cs-CZ" sz="2600"/>
              <a:t>Žena</a:t>
            </a:r>
          </a:p>
          <a:p>
            <a:pPr eaLnBrk="1" hangingPunct="1"/>
            <a:r>
              <a:rPr lang="cs-CZ" altLang="cs-CZ" sz="2600"/>
              <a:t>Matka</a:t>
            </a:r>
            <a:endParaRPr lang="en-US" altLang="cs-CZ" sz="2600"/>
          </a:p>
        </p:txBody>
      </p:sp>
    </p:spTree>
    <p:extLst>
      <p:ext uri="{BB962C8B-B14F-4D97-AF65-F5344CB8AC3E}">
        <p14:creationId xmlns:p14="http://schemas.microsoft.com/office/powerpoint/2010/main" val="1055746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r>
              <a:rPr lang="cs-CZ" altLang="cs-CZ" sz="4600" b="1">
                <a:solidFill>
                  <a:srgbClr val="990000"/>
                </a:solidFill>
              </a:rPr>
              <a:t>Tělo</a:t>
            </a:r>
          </a:p>
        </p:txBody>
      </p:sp>
      <p:pic>
        <p:nvPicPr>
          <p:cNvPr id="68611" name="Picture 31" descr="12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773238"/>
            <a:ext cx="2447925"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32" descr="12524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9" y="1773238"/>
            <a:ext cx="2447925" cy="187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33" descr="bodies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1770064"/>
            <a:ext cx="2590800" cy="194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34" descr="Clipboard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9" y="4003676"/>
            <a:ext cx="2447925" cy="194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5" name="Picture 35" descr="streva0d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9" y="4005264"/>
            <a:ext cx="2376487" cy="1944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6" name="Picture 36" descr="pohlavi-ze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889" y="4005264"/>
            <a:ext cx="2447925" cy="1944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7" name="Rectangle 37"/>
          <p:cNvSpPr>
            <a:spLocks noChangeArrowheads="1"/>
          </p:cNvSpPr>
          <p:nvPr/>
        </p:nvSpPr>
        <p:spPr bwMode="auto">
          <a:xfrm>
            <a:off x="6003925" y="32448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endParaRPr kumimoji="0" lang="en-US"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8" name="Line 41"/>
          <p:cNvSpPr>
            <a:spLocks noChangeShapeType="1"/>
          </p:cNvSpPr>
          <p:nvPr/>
        </p:nvSpPr>
        <p:spPr bwMode="auto">
          <a:xfrm>
            <a:off x="1981201" y="38862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Unicode MS"/>
              <a:ea typeface="+mn-ea"/>
              <a:cs typeface="+mn-cs"/>
            </a:endParaRPr>
          </a:p>
        </p:txBody>
      </p:sp>
      <p:grpSp>
        <p:nvGrpSpPr>
          <p:cNvPr id="68619" name="Group 46"/>
          <p:cNvGrpSpPr>
            <a:grpSpLocks/>
          </p:cNvGrpSpPr>
          <p:nvPr/>
        </p:nvGrpSpPr>
        <p:grpSpPr bwMode="auto">
          <a:xfrm>
            <a:off x="1992314" y="1628775"/>
            <a:ext cx="8207375" cy="4464050"/>
            <a:chOff x="295" y="1026"/>
            <a:chExt cx="5170" cy="2812"/>
          </a:xfrm>
        </p:grpSpPr>
        <p:sp>
          <p:nvSpPr>
            <p:cNvPr id="68621" name="Rectangle 40"/>
            <p:cNvSpPr>
              <a:spLocks noChangeArrowheads="1"/>
            </p:cNvSpPr>
            <p:nvPr/>
          </p:nvSpPr>
          <p:spPr bwMode="auto">
            <a:xfrm>
              <a:off x="295" y="1026"/>
              <a:ext cx="5170" cy="2812"/>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22" name="Line 42"/>
            <p:cNvSpPr>
              <a:spLocks noChangeShapeType="1"/>
            </p:cNvSpPr>
            <p:nvPr/>
          </p:nvSpPr>
          <p:spPr bwMode="auto">
            <a:xfrm>
              <a:off x="2018" y="1026"/>
              <a:ext cx="0" cy="2812"/>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Unicode MS"/>
                <a:ea typeface="+mn-ea"/>
                <a:cs typeface="+mn-cs"/>
              </a:endParaRPr>
            </a:p>
          </p:txBody>
        </p:sp>
      </p:grpSp>
      <p:sp>
        <p:nvSpPr>
          <p:cNvPr id="68620" name="Line 43"/>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166309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01964" y="249382"/>
            <a:ext cx="10769600" cy="6674135"/>
          </a:xfrm>
          <a:prstGeom prst="rect">
            <a:avLst/>
          </a:prstGeom>
        </p:spPr>
        <p:txBody>
          <a:bodyPr wrap="square">
            <a:spAutoFit/>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t-BR" altLang="cs-CZ" sz="1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námět</a:t>
            </a:r>
            <a:r>
              <a:rPr kumimoji="0" lang="pt-BR"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pt-BR" altLang="cs-CZ" sz="13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Tělo</a:t>
            </a:r>
            <a:endPar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koncept</a:t>
            </a:r>
            <a:r>
              <a:rPr kumimoji="0" lang="pt-BR"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já, tělo,identita, fyzická hranice, tvar, uvnitř/venku, celek</a:t>
            </a:r>
            <a:endPar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motivace</a:t>
            </a:r>
            <a:r>
              <a:rPr kumimoji="0" lang="pt-BR"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:Vychází z úvodního seznámení s genderovou problematikou a z vysvětlení přínosu artefiletické techniky jako nového způsobu hledání vnitřní inspirace</a:t>
            </a:r>
            <a:endPar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t-BR"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zadání</a:t>
            </a:r>
            <a:r>
              <a:rPr kumimoji="0" lang="pt-BR"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výtvarný problém</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Malbou vyjádřit vztah k vlastnímu tělu</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technika</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:malba temperou, karton formátu A3</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přidaná hodnota</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Hledání vlastního sebepojetí, introspekce, identita.</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výtvarná kultura</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Gender v umění a vlna feminismu</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Dílo Lenky Klodové, Veroniky Bromové a dalších </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jiné kontexty (socio-kulturní, historický, vědecký, filozofický, umělecký kontext):</a:t>
            </a:r>
            <a:endPar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Biologie-systém pohlavního ústrojí člověka. Pohlavní odlišnosti(hledání fáze, kdy se embrio začne přetvářet v muže/ženu,...)Fyzické odlišnosti…</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Sociologický pohled na vnímání rolí muže a ženy</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cíl osobnostně-sociální</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Hledání vlastního pojetí identity, hledání spojitostí mezi psychikou a tělem, Vhled a pochopení odlišných identit</a:t>
            </a:r>
            <a:endPar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cíl vzdělávací</a:t>
            </a: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pl-PL"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 dokáže využít obrazného vyjádření k zaznamenání vlastních prožitků a názorů. Využívá k tomu adekvátní prostředky a usiluje o osobitý výraz konečného díla. Student dokáže reflektovat svoje prožitky a tyto reflexe dokáže sdělit ostatním. Zároveň je motivován k pochopení odlišných stanovisek a názorů a je schopen o nich diskutovat.</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výstupy</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RVP</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uplatňuje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nejširší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škálu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u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prvků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vizuálně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obrazných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zkušeností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pro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získání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osobitého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výsledku</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interpretuje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vizuálně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obrazné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porovnává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odlišné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přístupy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tvorby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nich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diskutovat</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mezipředmětové</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vazby</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Biologie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Občanská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nauka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Filozofie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Sociologie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Psychologie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Dějepis</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Figurální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kreslení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endPar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Obrázky jsou </a:t>
            </a:r>
            <a:r>
              <a:rPr kumimoji="0" lang="cs-CZ"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ztaženy</a:t>
            </a:r>
            <a:r>
              <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 internetové databáze </a:t>
            </a:r>
            <a:r>
              <a:rPr kumimoji="0" lang="cs-CZ"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fotogragií</a:t>
            </a:r>
            <a:r>
              <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na vyhledávači Google a mají dokreslovat různost </a:t>
            </a:r>
            <a:r>
              <a:rPr kumimoji="0" lang="cs-CZ"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znázorňění</a:t>
            </a:r>
            <a:r>
              <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vnitřního těla</a:t>
            </a:r>
          </a:p>
        </p:txBody>
      </p:sp>
    </p:spTree>
    <p:extLst>
      <p:ext uri="{BB962C8B-B14F-4D97-AF65-F5344CB8AC3E}">
        <p14:creationId xmlns:p14="http://schemas.microsoft.com/office/powerpoint/2010/main" val="121873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9"/>
          <p:cNvSpPr>
            <a:spLocks noGrp="1" noChangeArrowheads="1"/>
          </p:cNvSpPr>
          <p:nvPr>
            <p:ph type="title"/>
          </p:nvPr>
        </p:nvSpPr>
        <p:spPr/>
        <p:txBody>
          <a:bodyPr/>
          <a:lstStyle/>
          <a:p>
            <a:pPr eaLnBrk="1" hangingPunct="1"/>
            <a:r>
              <a:rPr lang="cs-CZ" altLang="cs-CZ" dirty="0" smtClean="0">
                <a:solidFill>
                  <a:srgbClr val="990000"/>
                </a:solidFill>
              </a:rPr>
              <a:t>Studentské práce – TĚLO - imaginace</a:t>
            </a:r>
          </a:p>
        </p:txBody>
      </p:sp>
      <p:pic>
        <p:nvPicPr>
          <p:cNvPr id="70659" name="Picture 22" descr="P1050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773238"/>
            <a:ext cx="2590800"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0" name="Picture 23" descr="P10509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4005263"/>
            <a:ext cx="2593975"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24" descr="P10509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1773238"/>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25" descr="P10509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6164" y="1773238"/>
            <a:ext cx="2535237"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26" descr="P10509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5863" y="4005264"/>
            <a:ext cx="2590800" cy="194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4" name="Picture 28" descr="P10509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1773238"/>
            <a:ext cx="2590800"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5" name="Picture 29" descr="P10509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0264" y="3981451"/>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6" name="Rectangle 33"/>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7" name="Line 34"/>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8" name="Line 35"/>
          <p:cNvSpPr>
            <a:spLocks noChangeShapeType="1"/>
          </p:cNvSpPr>
          <p:nvPr/>
        </p:nvSpPr>
        <p:spPr bwMode="auto">
          <a:xfrm>
            <a:off x="472757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9" name="Line 36"/>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3088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cs-CZ" altLang="cs-CZ" b="1" smtClean="0">
                <a:solidFill>
                  <a:srgbClr val="990000"/>
                </a:solidFill>
                <a:effectLst>
                  <a:outerShdw blurRad="38100" dist="38100" dir="2700000" algn="tl">
                    <a:srgbClr val="C0C0C0"/>
                  </a:outerShdw>
                </a:effectLst>
              </a:rPr>
              <a:t>Krása</a:t>
            </a:r>
          </a:p>
        </p:txBody>
      </p:sp>
      <p:sp>
        <p:nvSpPr>
          <p:cNvPr id="72707" name="Rectangle 4"/>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8" name="Line 5"/>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9" name="Line 6"/>
          <p:cNvSpPr>
            <a:spLocks noChangeShapeType="1"/>
          </p:cNvSpPr>
          <p:nvPr/>
        </p:nvSpPr>
        <p:spPr bwMode="auto">
          <a:xfrm>
            <a:off x="472757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10" name="Line 7"/>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2711" name="Picture 9" descr="Aphrodite_botticelli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1773238"/>
            <a:ext cx="904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0" descr="věstonická ven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1773238"/>
            <a:ext cx="9969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11" descr="VenusWillendor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5263" y="1773239"/>
            <a:ext cx="12001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2" descr="barb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050" y="3933826"/>
            <a:ext cx="12271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3" descr="anorexi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9" y="4330700"/>
            <a:ext cx="24479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4" descr="kulturistk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6988" y="4005264"/>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18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336331"/>
            <a:ext cx="10972800" cy="5794595"/>
          </a:xfrm>
        </p:spPr>
        <p:txBody>
          <a:bodyPr/>
          <a:lstStyle/>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námět</a:t>
            </a:r>
            <a:r>
              <a:rPr lang="en-US" altLang="cs-CZ" sz="1300" dirty="0">
                <a:solidFill>
                  <a:srgbClr val="000000"/>
                </a:solidFill>
                <a:latin typeface="Arial" panose="020B0604020202020204" pitchFamily="34" charset="0"/>
              </a:rPr>
              <a:t>: </a:t>
            </a:r>
            <a:r>
              <a:rPr lang="cs-CZ" altLang="cs-CZ" sz="1300" b="1" u="sng" dirty="0">
                <a:solidFill>
                  <a:srgbClr val="000000"/>
                </a:solidFill>
                <a:latin typeface="Arial" panose="020B0604020202020204" pitchFamily="34" charset="0"/>
              </a:rPr>
              <a:t>Krása</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koncept</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já</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tělo</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identita</a:t>
            </a:r>
            <a:r>
              <a:rPr lang="en-US" altLang="cs-CZ" sz="1300" dirty="0">
                <a:solidFill>
                  <a:srgbClr val="000000"/>
                </a:solidFill>
                <a:latin typeface="Arial" panose="020B0604020202020204" pitchFamily="34" charset="0"/>
              </a:rPr>
              <a:t>, </a:t>
            </a:r>
            <a:r>
              <a:rPr lang="cs-CZ" altLang="cs-CZ" sz="1300" dirty="0">
                <a:solidFill>
                  <a:srgbClr val="000000"/>
                </a:solidFill>
                <a:latin typeface="Arial" panose="020B0604020202020204" pitchFamily="34" charset="0"/>
              </a:rPr>
              <a:t>idol, vzor</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tvar</a:t>
            </a:r>
            <a:r>
              <a:rPr lang="en-US" altLang="cs-CZ" sz="1300" dirty="0">
                <a:solidFill>
                  <a:srgbClr val="000000"/>
                </a:solidFill>
                <a:latin typeface="Arial" panose="020B0604020202020204" pitchFamily="34" charset="0"/>
              </a:rPr>
              <a:t>, </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motivace</a:t>
            </a:r>
            <a:r>
              <a:rPr lang="en-US" altLang="cs-CZ" sz="1300" dirty="0">
                <a:solidFill>
                  <a:srgbClr val="000000"/>
                </a:solidFill>
                <a:latin typeface="Arial" panose="020B0604020202020204" pitchFamily="34" charset="0"/>
              </a:rPr>
              <a:t>: </a:t>
            </a:r>
            <a:r>
              <a:rPr lang="cs-CZ" altLang="cs-CZ" sz="1300" dirty="0">
                <a:solidFill>
                  <a:srgbClr val="000000"/>
                </a:solidFill>
                <a:latin typeface="Arial" panose="020B0604020202020204" pitchFamily="34" charset="0"/>
              </a:rPr>
              <a:t>seznámení s knihou Umberta </a:t>
            </a:r>
            <a:r>
              <a:rPr lang="cs-CZ" altLang="cs-CZ" sz="1300" dirty="0" err="1">
                <a:solidFill>
                  <a:srgbClr val="000000"/>
                </a:solidFill>
                <a:latin typeface="Arial" panose="020B0604020202020204" pitchFamily="34" charset="0"/>
              </a:rPr>
              <a:t>Eca:Dějiny</a:t>
            </a:r>
            <a:r>
              <a:rPr lang="cs-CZ" altLang="cs-CZ" sz="1300" dirty="0">
                <a:solidFill>
                  <a:srgbClr val="000000"/>
                </a:solidFill>
                <a:latin typeface="Arial" panose="020B0604020202020204" pitchFamily="34" charset="0"/>
              </a:rPr>
              <a:t> Krásy, společná diskuse nad tématem pojetí krásy dnes a v minulosti, hledání  současných ženských </a:t>
            </a:r>
            <a:r>
              <a:rPr lang="cs-CZ" altLang="cs-CZ" sz="1300" dirty="0" err="1">
                <a:solidFill>
                  <a:srgbClr val="000000"/>
                </a:solidFill>
                <a:latin typeface="Arial" panose="020B0604020202020204" pitchFamily="34" charset="0"/>
              </a:rPr>
              <a:t>idelálů</a:t>
            </a:r>
            <a:r>
              <a:rPr lang="cs-CZ" altLang="cs-CZ" sz="1300" dirty="0">
                <a:solidFill>
                  <a:srgbClr val="000000"/>
                </a:solidFill>
                <a:latin typeface="Arial" panose="020B0604020202020204" pitchFamily="34" charset="0"/>
              </a:rPr>
              <a:t> a vzorů krásy, definování současných požadavků krásy na ženu (holení chloupků, barvení vlasů, operativní úprava vnějšku…)</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zadání</a:t>
            </a:r>
            <a:r>
              <a:rPr lang="en-US" altLang="cs-CZ" sz="1300" b="1" dirty="0">
                <a:solidFill>
                  <a:srgbClr val="000000"/>
                </a:solidFill>
                <a:latin typeface="Arial" panose="020B0604020202020204" pitchFamily="34" charset="0"/>
              </a:rPr>
              <a:t>:</a:t>
            </a:r>
            <a:r>
              <a:rPr lang="cs-CZ" altLang="cs-CZ" sz="1300" b="1" dirty="0">
                <a:solidFill>
                  <a:srgbClr val="000000"/>
                </a:solidFill>
                <a:latin typeface="Arial" panose="020B0604020202020204" pitchFamily="34" charset="0"/>
              </a:rPr>
              <a:t> </a:t>
            </a:r>
            <a:r>
              <a:rPr lang="cs-CZ" altLang="cs-CZ" sz="1300" dirty="0">
                <a:solidFill>
                  <a:srgbClr val="000000"/>
                </a:solidFill>
                <a:latin typeface="Arial" panose="020B0604020202020204" pitchFamily="34" charset="0"/>
              </a:rPr>
              <a:t>Nakresli alespoň dvě módní </a:t>
            </a:r>
            <a:r>
              <a:rPr lang="cs-CZ" altLang="cs-CZ" sz="1300" dirty="0" err="1">
                <a:solidFill>
                  <a:srgbClr val="000000"/>
                </a:solidFill>
                <a:latin typeface="Arial" panose="020B0604020202020204" pitchFamily="34" charset="0"/>
              </a:rPr>
              <a:t>skicy</a:t>
            </a:r>
            <a:r>
              <a:rPr lang="cs-CZ" altLang="cs-CZ" sz="1300" dirty="0">
                <a:solidFill>
                  <a:srgbClr val="000000"/>
                </a:solidFill>
                <a:latin typeface="Arial" panose="020B0604020202020204" pitchFamily="34" charset="0"/>
              </a:rPr>
              <a:t> podle vlastní fotografie, které budou odrážet tvoji představu nebo projekci o různých ideálech krásy. Můžeš se inspirovat současnými nebo minulými ideály krásy. Kresbu </a:t>
            </a:r>
            <a:r>
              <a:rPr lang="cs-CZ" altLang="cs-CZ" sz="1300" dirty="0" err="1">
                <a:solidFill>
                  <a:srgbClr val="000000"/>
                </a:solidFill>
                <a:latin typeface="Arial" panose="020B0604020202020204" pitchFamily="34" charset="0"/>
              </a:rPr>
              <a:t>doplń</a:t>
            </a:r>
            <a:r>
              <a:rPr lang="cs-CZ" altLang="cs-CZ" sz="1300" dirty="0">
                <a:solidFill>
                  <a:srgbClr val="000000"/>
                </a:solidFill>
                <a:latin typeface="Arial" panose="020B0604020202020204" pitchFamily="34" charset="0"/>
              </a:rPr>
              <a:t> textem, který bude vysvětlovat tvůj záměr, pocity, východiska…</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Reflektivní</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otázky</a:t>
            </a:r>
            <a:r>
              <a:rPr lang="en-US" altLang="cs-CZ" sz="1300" b="1" dirty="0">
                <a:solidFill>
                  <a:srgbClr val="000000"/>
                </a:solidFill>
                <a:latin typeface="Arial" panose="020B0604020202020204" pitchFamily="34" charset="0"/>
              </a:rPr>
              <a:t>: </a:t>
            </a:r>
            <a:endParaRPr lang="cs-CZ"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cs-CZ" altLang="cs-CZ" sz="1300" dirty="0">
                <a:solidFill>
                  <a:srgbClr val="000000"/>
                </a:solidFill>
                <a:latin typeface="Arial" panose="020B0604020202020204" pitchFamily="34" charset="0"/>
              </a:rPr>
              <a:t>Jaký je tvůj ideál krásy? Co dělá ženu přitažlivou? Kdo stojí za požadavkem ženské krásy? Muži? Ženy? Marketing kosmetických firem?</a:t>
            </a:r>
            <a:endParaRPr lang="en-US"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výtvarný</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problém</a:t>
            </a:r>
            <a:r>
              <a:rPr lang="cs-CZ" altLang="cs-CZ" sz="1300" dirty="0">
                <a:solidFill>
                  <a:srgbClr val="000000"/>
                </a:solidFill>
                <a:latin typeface="Arial" panose="020B0604020202020204" pitchFamily="34" charset="0"/>
              </a:rPr>
              <a:t>: Stylizovaná módní kresba figury podle </a:t>
            </a:r>
            <a:r>
              <a:rPr lang="cs-CZ" altLang="cs-CZ" sz="1300" dirty="0" err="1">
                <a:solidFill>
                  <a:srgbClr val="000000"/>
                </a:solidFill>
                <a:latin typeface="Arial" panose="020B0604020202020204" pitchFamily="34" charset="0"/>
              </a:rPr>
              <a:t>růsných</a:t>
            </a:r>
            <a:r>
              <a:rPr lang="cs-CZ" altLang="cs-CZ" sz="1300" dirty="0">
                <a:solidFill>
                  <a:srgbClr val="000000"/>
                </a:solidFill>
                <a:latin typeface="Arial" panose="020B0604020202020204" pitchFamily="34" charset="0"/>
              </a:rPr>
              <a:t> estetických vzorů</a:t>
            </a: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technika</a:t>
            </a:r>
            <a:r>
              <a:rPr lang="en-US" altLang="cs-CZ" sz="1300" dirty="0">
                <a:solidFill>
                  <a:srgbClr val="000000"/>
                </a:solidFill>
                <a:latin typeface="Arial" panose="020B0604020202020204" pitchFamily="34" charset="0"/>
              </a:rPr>
              <a:t>:</a:t>
            </a:r>
            <a:r>
              <a:rPr lang="cs-CZ" altLang="cs-CZ" sz="1300" dirty="0">
                <a:solidFill>
                  <a:srgbClr val="000000"/>
                </a:solidFill>
                <a:latin typeface="Arial" panose="020B0604020202020204" pitchFamily="34" charset="0"/>
              </a:rPr>
              <a:t>kresba </a:t>
            </a:r>
            <a:r>
              <a:rPr lang="cs-CZ" altLang="cs-CZ" sz="1300" dirty="0" err="1">
                <a:solidFill>
                  <a:srgbClr val="000000"/>
                </a:solidFill>
                <a:latin typeface="Arial" panose="020B0604020202020204" pitchFamily="34" charset="0"/>
              </a:rPr>
              <a:t>tuškou</a:t>
            </a:r>
            <a:r>
              <a:rPr lang="cs-CZ" altLang="cs-CZ" sz="1300" dirty="0">
                <a:solidFill>
                  <a:srgbClr val="000000"/>
                </a:solidFill>
                <a:latin typeface="Arial" panose="020B0604020202020204" pitchFamily="34" charset="0"/>
              </a:rPr>
              <a:t>, fixem na pauzák</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přidaná</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hodnota</a:t>
            </a:r>
            <a:r>
              <a:rPr lang="en-US" altLang="cs-CZ" sz="1300" dirty="0">
                <a:solidFill>
                  <a:srgbClr val="000000"/>
                </a:solidFill>
                <a:latin typeface="Arial" panose="020B0604020202020204" pitchFamily="34" charset="0"/>
              </a:rPr>
              <a:t>:</a:t>
            </a:r>
          </a:p>
          <a:p>
            <a:pPr marL="0" lvl="0" indent="0" eaLnBrk="1" hangingPunct="1">
              <a:lnSpc>
                <a:spcPct val="80000"/>
              </a:lnSpc>
              <a:spcBef>
                <a:spcPct val="30000"/>
              </a:spcBef>
              <a:buClrTx/>
              <a:buNone/>
            </a:pPr>
            <a:r>
              <a:rPr lang="en-US" altLang="cs-CZ" sz="1300" dirty="0" err="1">
                <a:solidFill>
                  <a:srgbClr val="000000"/>
                </a:solidFill>
                <a:latin typeface="Arial" panose="020B0604020202020204" pitchFamily="34" charset="0"/>
              </a:rPr>
              <a:t>Sebereflexe</a:t>
            </a:r>
            <a:r>
              <a:rPr lang="en-US" altLang="cs-CZ" sz="1300" dirty="0">
                <a:solidFill>
                  <a:srgbClr val="000000"/>
                </a:solidFill>
                <a:latin typeface="Arial" panose="020B0604020202020204" pitchFamily="34" charset="0"/>
              </a:rPr>
              <a:t> v </a:t>
            </a:r>
            <a:r>
              <a:rPr lang="en-US" altLang="cs-CZ" sz="1300" dirty="0" err="1">
                <a:solidFill>
                  <a:srgbClr val="000000"/>
                </a:solidFill>
                <a:latin typeface="Arial" panose="020B0604020202020204" pitchFamily="34" charset="0"/>
              </a:rPr>
              <a:t>širším</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sociokulturním</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rámci</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výtvarná</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kultura</a:t>
            </a:r>
            <a:r>
              <a:rPr lang="en-US" altLang="cs-CZ" sz="1300" dirty="0">
                <a:solidFill>
                  <a:srgbClr val="000000"/>
                </a:solidFill>
                <a:latin typeface="Arial" panose="020B0604020202020204" pitchFamily="34" charset="0"/>
              </a:rPr>
              <a:t>: </a:t>
            </a:r>
          </a:p>
          <a:p>
            <a:pPr marL="0" lvl="0" indent="0" eaLnBrk="1" hangingPunct="1">
              <a:lnSpc>
                <a:spcPct val="80000"/>
              </a:lnSpc>
              <a:spcBef>
                <a:spcPct val="30000"/>
              </a:spcBef>
              <a:buClrTx/>
              <a:buNone/>
            </a:pPr>
            <a:r>
              <a:rPr lang="cs-CZ" altLang="cs-CZ" sz="1300" dirty="0">
                <a:solidFill>
                  <a:srgbClr val="000000"/>
                </a:solidFill>
                <a:latin typeface="Arial" panose="020B0604020202020204" pitchFamily="34" charset="0"/>
              </a:rPr>
              <a:t>Historické estetické ideály</a:t>
            </a: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jiné</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kontexty</a:t>
            </a:r>
            <a:r>
              <a:rPr lang="en-US" altLang="cs-CZ" sz="1300" b="1" dirty="0">
                <a:solidFill>
                  <a:srgbClr val="000000"/>
                </a:solidFill>
                <a:latin typeface="Arial" panose="020B0604020202020204" pitchFamily="34" charset="0"/>
              </a:rPr>
              <a:t> (socio-</a:t>
            </a:r>
            <a:r>
              <a:rPr lang="en-US" altLang="cs-CZ" sz="1300" b="1" dirty="0" err="1">
                <a:solidFill>
                  <a:srgbClr val="000000"/>
                </a:solidFill>
                <a:latin typeface="Arial" panose="020B0604020202020204" pitchFamily="34" charset="0"/>
              </a:rPr>
              <a:t>kulturní</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historický</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vědecký</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filozofický</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umělecký</a:t>
            </a:r>
            <a:r>
              <a:rPr lang="en-US" altLang="cs-CZ" sz="1300" b="1" dirty="0">
                <a:solidFill>
                  <a:srgbClr val="000000"/>
                </a:solidFill>
                <a:latin typeface="Arial" panose="020B0604020202020204" pitchFamily="34" charset="0"/>
              </a:rPr>
              <a:t> </a:t>
            </a:r>
            <a:r>
              <a:rPr lang="en-US" altLang="cs-CZ" sz="1300" b="1" dirty="0" err="1">
                <a:solidFill>
                  <a:srgbClr val="000000"/>
                </a:solidFill>
                <a:latin typeface="Arial" panose="020B0604020202020204" pitchFamily="34" charset="0"/>
              </a:rPr>
              <a:t>kontext</a:t>
            </a:r>
            <a:r>
              <a:rPr lang="en-US" altLang="cs-CZ" sz="1300" b="1" dirty="0">
                <a:solidFill>
                  <a:srgbClr val="000000"/>
                </a:solidFill>
                <a:latin typeface="Arial" panose="020B0604020202020204" pitchFamily="34" charset="0"/>
              </a:rPr>
              <a:t>):</a:t>
            </a:r>
            <a:endParaRPr lang="de-DE"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cs-CZ" altLang="cs-CZ" sz="1300" dirty="0">
                <a:solidFill>
                  <a:srgbClr val="000000"/>
                </a:solidFill>
                <a:latin typeface="Arial" panose="020B0604020202020204" pitchFamily="34" charset="0"/>
              </a:rPr>
              <a:t>Dějiny umění, filozofie, </a:t>
            </a:r>
            <a:endParaRPr lang="de-DE"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de-DE" altLang="cs-CZ" sz="1300" b="1" dirty="0" err="1">
                <a:solidFill>
                  <a:srgbClr val="000000"/>
                </a:solidFill>
                <a:latin typeface="Arial" panose="020B0604020202020204" pitchFamily="34" charset="0"/>
              </a:rPr>
              <a:t>cíl</a:t>
            </a:r>
            <a:r>
              <a:rPr lang="de-DE" altLang="cs-CZ" sz="1300" b="1" dirty="0">
                <a:solidFill>
                  <a:srgbClr val="000000"/>
                </a:solidFill>
                <a:latin typeface="Arial" panose="020B0604020202020204" pitchFamily="34" charset="0"/>
              </a:rPr>
              <a:t> </a:t>
            </a:r>
            <a:r>
              <a:rPr lang="de-DE" altLang="cs-CZ" sz="1300" b="1" dirty="0" err="1">
                <a:solidFill>
                  <a:srgbClr val="000000"/>
                </a:solidFill>
                <a:latin typeface="Arial" panose="020B0604020202020204" pitchFamily="34" charset="0"/>
              </a:rPr>
              <a:t>osobnostně-sociální</a:t>
            </a:r>
            <a:r>
              <a:rPr lang="de-DE" altLang="cs-CZ" sz="1300" dirty="0">
                <a:solidFill>
                  <a:srgbClr val="000000"/>
                </a:solidFill>
                <a:latin typeface="Arial" panose="020B0604020202020204" pitchFamily="34" charset="0"/>
              </a:rPr>
              <a:t>:</a:t>
            </a:r>
          </a:p>
          <a:p>
            <a:pPr marL="0" lvl="0" indent="0" eaLnBrk="1" hangingPunct="1">
              <a:lnSpc>
                <a:spcPct val="80000"/>
              </a:lnSpc>
              <a:spcBef>
                <a:spcPct val="30000"/>
              </a:spcBef>
              <a:buClrTx/>
              <a:buNone/>
            </a:pPr>
            <a:r>
              <a:rPr lang="de-DE" altLang="cs-CZ" sz="1300" dirty="0" err="1">
                <a:solidFill>
                  <a:srgbClr val="000000"/>
                </a:solidFill>
                <a:latin typeface="Arial" panose="020B0604020202020204" pitchFamily="34" charset="0"/>
              </a:rPr>
              <a:t>Sebereflexe</a:t>
            </a:r>
            <a:r>
              <a:rPr lang="de-DE" altLang="cs-CZ" sz="1300" dirty="0">
                <a:solidFill>
                  <a:srgbClr val="000000"/>
                </a:solidFill>
                <a:latin typeface="Arial" panose="020B0604020202020204" pitchFamily="34" charset="0"/>
              </a:rPr>
              <a:t> v </a:t>
            </a:r>
            <a:r>
              <a:rPr lang="de-DE" altLang="cs-CZ" sz="1300" dirty="0" err="1">
                <a:solidFill>
                  <a:srgbClr val="000000"/>
                </a:solidFill>
                <a:latin typeface="Arial" panose="020B0604020202020204" pitchFamily="34" charset="0"/>
              </a:rPr>
              <a:t>širším</a:t>
            </a:r>
            <a:r>
              <a:rPr lang="de-DE" altLang="cs-CZ" sz="1300" dirty="0">
                <a:solidFill>
                  <a:srgbClr val="000000"/>
                </a:solidFill>
                <a:latin typeface="Arial" panose="020B0604020202020204" pitchFamily="34" charset="0"/>
              </a:rPr>
              <a:t> </a:t>
            </a:r>
            <a:r>
              <a:rPr lang="de-DE" altLang="cs-CZ" sz="1300" dirty="0" err="1">
                <a:solidFill>
                  <a:srgbClr val="000000"/>
                </a:solidFill>
                <a:latin typeface="Arial" panose="020B0604020202020204" pitchFamily="34" charset="0"/>
              </a:rPr>
              <a:t>sociokulturním</a:t>
            </a:r>
            <a:r>
              <a:rPr lang="de-DE" altLang="cs-CZ" sz="1300" dirty="0">
                <a:solidFill>
                  <a:srgbClr val="000000"/>
                </a:solidFill>
                <a:latin typeface="Arial" panose="020B0604020202020204" pitchFamily="34" charset="0"/>
              </a:rPr>
              <a:t> </a:t>
            </a:r>
            <a:r>
              <a:rPr lang="de-DE" altLang="cs-CZ" sz="1300" dirty="0" err="1">
                <a:solidFill>
                  <a:srgbClr val="000000"/>
                </a:solidFill>
                <a:latin typeface="Arial" panose="020B0604020202020204" pitchFamily="34" charset="0"/>
              </a:rPr>
              <a:t>rámci</a:t>
            </a:r>
            <a:r>
              <a:rPr lang="de-DE" altLang="cs-CZ" sz="1300" dirty="0">
                <a:solidFill>
                  <a:srgbClr val="000000"/>
                </a:solidFill>
                <a:latin typeface="Arial" panose="020B0604020202020204" pitchFamily="34" charset="0"/>
              </a:rPr>
              <a:t>.</a:t>
            </a:r>
            <a:endParaRPr lang="en-US"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dirty="0" err="1">
                <a:solidFill>
                  <a:srgbClr val="000000"/>
                </a:solidFill>
                <a:latin typeface="Arial" panose="020B0604020202020204" pitchFamily="34" charset="0"/>
              </a:rPr>
              <a:t>Vhled</a:t>
            </a:r>
            <a:r>
              <a:rPr lang="en-US" altLang="cs-CZ" sz="1300" dirty="0">
                <a:solidFill>
                  <a:srgbClr val="000000"/>
                </a:solidFill>
                <a:latin typeface="Arial" panose="020B0604020202020204" pitchFamily="34" charset="0"/>
              </a:rPr>
              <a:t> a </a:t>
            </a:r>
            <a:r>
              <a:rPr lang="en-US" altLang="cs-CZ" sz="1300" dirty="0" err="1">
                <a:solidFill>
                  <a:srgbClr val="000000"/>
                </a:solidFill>
                <a:latin typeface="Arial" panose="020B0604020202020204" pitchFamily="34" charset="0"/>
              </a:rPr>
              <a:t>pochopení</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odlišných</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identit</a:t>
            </a:r>
            <a:r>
              <a:rPr lang="en-US" altLang="cs-CZ" sz="1300" dirty="0">
                <a:solidFill>
                  <a:srgbClr val="000000"/>
                </a:solidFill>
                <a:latin typeface="Arial" panose="020B0604020202020204" pitchFamily="34" charset="0"/>
              </a:rPr>
              <a:t>.</a:t>
            </a:r>
            <a:endParaRPr lang="en-US"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b="1" dirty="0" err="1">
                <a:solidFill>
                  <a:srgbClr val="000000"/>
                </a:solidFill>
                <a:latin typeface="Arial" panose="020B0604020202020204" pitchFamily="34" charset="0"/>
              </a:rPr>
              <a:t>výstupy</a:t>
            </a:r>
            <a:r>
              <a:rPr lang="en-US" altLang="cs-CZ" sz="1300" b="1" dirty="0">
                <a:solidFill>
                  <a:srgbClr val="000000"/>
                </a:solidFill>
                <a:latin typeface="Arial" panose="020B0604020202020204" pitchFamily="34" charset="0"/>
              </a:rPr>
              <a:t> RVP</a:t>
            </a:r>
            <a:r>
              <a:rPr lang="en-US" altLang="cs-CZ" sz="1300" dirty="0">
                <a:solidFill>
                  <a:srgbClr val="000000"/>
                </a:solidFill>
                <a:latin typeface="Arial" panose="020B0604020202020204" pitchFamily="34" charset="0"/>
              </a:rPr>
              <a:t>:</a:t>
            </a:r>
          </a:p>
          <a:p>
            <a:pPr marL="0" lvl="0" indent="0" eaLnBrk="1" hangingPunct="1">
              <a:lnSpc>
                <a:spcPct val="80000"/>
              </a:lnSpc>
              <a:spcBef>
                <a:spcPct val="30000"/>
              </a:spcBef>
              <a:buClrTx/>
              <a:buNone/>
            </a:pPr>
            <a:r>
              <a:rPr lang="en-US" altLang="cs-CZ" sz="1300" dirty="0">
                <a:solidFill>
                  <a:srgbClr val="000000"/>
                </a:solidFill>
                <a:latin typeface="Arial" panose="020B0604020202020204" pitchFamily="34" charset="0"/>
              </a:rPr>
              <a:t>Student:</a:t>
            </a:r>
          </a:p>
          <a:p>
            <a:pPr marL="0" lvl="0" indent="0" eaLnBrk="1" hangingPunct="1">
              <a:lnSpc>
                <a:spcPct val="80000"/>
              </a:lnSpc>
              <a:spcBef>
                <a:spcPct val="30000"/>
              </a:spcBef>
              <a:buClrTx/>
              <a:buNone/>
            </a:pPr>
            <a:r>
              <a:rPr lang="en-US" altLang="cs-CZ" sz="1300" dirty="0" err="1">
                <a:solidFill>
                  <a:srgbClr val="000000"/>
                </a:solidFill>
                <a:latin typeface="Arial" panose="020B0604020202020204" pitchFamily="34" charset="0"/>
              </a:rPr>
              <a:t>uplatňuje</a:t>
            </a:r>
            <a:r>
              <a:rPr lang="en-US" altLang="cs-CZ" sz="1300" dirty="0">
                <a:solidFill>
                  <a:srgbClr val="000000"/>
                </a:solidFill>
                <a:latin typeface="Arial" panose="020B0604020202020204" pitchFamily="34" charset="0"/>
              </a:rPr>
              <a:t> co </a:t>
            </a:r>
            <a:r>
              <a:rPr lang="en-US" altLang="cs-CZ" sz="1300" dirty="0" err="1">
                <a:solidFill>
                  <a:srgbClr val="000000"/>
                </a:solidFill>
                <a:latin typeface="Arial" panose="020B0604020202020204" pitchFamily="34" charset="0"/>
              </a:rPr>
              <a:t>nejširší</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škálu</a:t>
            </a:r>
            <a:r>
              <a:rPr lang="en-US" altLang="cs-CZ" sz="1300" dirty="0">
                <a:solidFill>
                  <a:srgbClr val="000000"/>
                </a:solidFill>
                <a:latin typeface="Arial" panose="020B0604020202020204" pitchFamily="34" charset="0"/>
              </a:rPr>
              <a:t> u </a:t>
            </a:r>
            <a:r>
              <a:rPr lang="en-US" altLang="cs-CZ" sz="1300" dirty="0" err="1">
                <a:solidFill>
                  <a:srgbClr val="000000"/>
                </a:solidFill>
                <a:latin typeface="Arial" panose="020B0604020202020204" pitchFamily="34" charset="0"/>
              </a:rPr>
              <a:t>prvků</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vizuálně</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obrazných</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vyjádření</a:t>
            </a:r>
            <a:r>
              <a:rPr lang="en-US" altLang="cs-CZ" sz="1300" dirty="0">
                <a:solidFill>
                  <a:srgbClr val="000000"/>
                </a:solidFill>
                <a:latin typeface="Arial" panose="020B0604020202020204" pitchFamily="34" charset="0"/>
              </a:rPr>
              <a:t> pro </a:t>
            </a:r>
            <a:r>
              <a:rPr lang="en-US" altLang="cs-CZ" sz="1300" dirty="0" err="1">
                <a:solidFill>
                  <a:srgbClr val="000000"/>
                </a:solidFill>
                <a:latin typeface="Arial" panose="020B0604020202020204" pitchFamily="34" charset="0"/>
              </a:rPr>
              <a:t>vyjádření</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vlastních</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zkušeností</a:t>
            </a:r>
            <a:r>
              <a:rPr lang="en-US" altLang="cs-CZ" sz="1300" dirty="0">
                <a:solidFill>
                  <a:srgbClr val="000000"/>
                </a:solidFill>
                <a:latin typeface="Arial" panose="020B0604020202020204" pitchFamily="34" charset="0"/>
              </a:rPr>
              <a:t> a pro </a:t>
            </a:r>
            <a:r>
              <a:rPr lang="en-US" altLang="cs-CZ" sz="1300" dirty="0" err="1">
                <a:solidFill>
                  <a:srgbClr val="000000"/>
                </a:solidFill>
                <a:latin typeface="Arial" panose="020B0604020202020204" pitchFamily="34" charset="0"/>
              </a:rPr>
              <a:t>získání</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osobitého</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výsledku</a:t>
            </a:r>
            <a:endParaRPr lang="en-US"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en-US" altLang="cs-CZ" sz="1300" dirty="0" err="1">
                <a:solidFill>
                  <a:srgbClr val="000000"/>
                </a:solidFill>
                <a:latin typeface="Arial" panose="020B0604020202020204" pitchFamily="34" charset="0"/>
              </a:rPr>
              <a:t>interpretuje</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vlastní</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vizuálně</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obrazné</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vyjádření</a:t>
            </a:r>
            <a:r>
              <a:rPr lang="en-US" altLang="cs-CZ" sz="1300" dirty="0">
                <a:solidFill>
                  <a:srgbClr val="000000"/>
                </a:solidFill>
                <a:latin typeface="Arial" panose="020B0604020202020204" pitchFamily="34" charset="0"/>
              </a:rPr>
              <a:t> a </a:t>
            </a:r>
            <a:r>
              <a:rPr lang="en-US" altLang="cs-CZ" sz="1300" dirty="0" err="1">
                <a:solidFill>
                  <a:srgbClr val="000000"/>
                </a:solidFill>
                <a:latin typeface="Arial" panose="020B0604020202020204" pitchFamily="34" charset="0"/>
              </a:rPr>
              <a:t>porovnává</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odlišné</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přístupy</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tvorby</a:t>
            </a:r>
            <a:r>
              <a:rPr lang="en-US" altLang="cs-CZ" sz="1300" dirty="0">
                <a:solidFill>
                  <a:srgbClr val="000000"/>
                </a:solidFill>
                <a:latin typeface="Arial" panose="020B0604020202020204" pitchFamily="34" charset="0"/>
              </a:rPr>
              <a:t> a </a:t>
            </a:r>
            <a:r>
              <a:rPr lang="en-US" altLang="cs-CZ" sz="1300" dirty="0" err="1">
                <a:solidFill>
                  <a:srgbClr val="000000"/>
                </a:solidFill>
                <a:latin typeface="Arial" panose="020B0604020202020204" pitchFamily="34" charset="0"/>
              </a:rPr>
              <a:t>dokáže</a:t>
            </a:r>
            <a:r>
              <a:rPr lang="en-US" altLang="cs-CZ" sz="1300" dirty="0">
                <a:solidFill>
                  <a:srgbClr val="000000"/>
                </a:solidFill>
                <a:latin typeface="Arial" panose="020B0604020202020204" pitchFamily="34" charset="0"/>
              </a:rPr>
              <a:t> o </a:t>
            </a:r>
            <a:r>
              <a:rPr lang="en-US" altLang="cs-CZ" sz="1300" dirty="0" err="1">
                <a:solidFill>
                  <a:srgbClr val="000000"/>
                </a:solidFill>
                <a:latin typeface="Arial" panose="020B0604020202020204" pitchFamily="34" charset="0"/>
              </a:rPr>
              <a:t>nich</a:t>
            </a:r>
            <a:r>
              <a:rPr lang="en-US" altLang="cs-CZ" sz="1300" dirty="0">
                <a:solidFill>
                  <a:srgbClr val="000000"/>
                </a:solidFill>
                <a:latin typeface="Arial" panose="020B0604020202020204" pitchFamily="34" charset="0"/>
              </a:rPr>
              <a:t> </a:t>
            </a:r>
            <a:r>
              <a:rPr lang="en-US" altLang="cs-CZ" sz="1300" dirty="0" err="1">
                <a:solidFill>
                  <a:srgbClr val="000000"/>
                </a:solidFill>
                <a:latin typeface="Arial" panose="020B0604020202020204" pitchFamily="34" charset="0"/>
              </a:rPr>
              <a:t>diskutovat</a:t>
            </a:r>
            <a:endParaRPr lang="de-DE" altLang="cs-CZ" sz="1300" b="1"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de-DE" altLang="cs-CZ" sz="1300" b="1" dirty="0" err="1">
                <a:solidFill>
                  <a:srgbClr val="000000"/>
                </a:solidFill>
                <a:latin typeface="Arial" panose="020B0604020202020204" pitchFamily="34" charset="0"/>
              </a:rPr>
              <a:t>mezipředmětové</a:t>
            </a:r>
            <a:r>
              <a:rPr lang="de-DE" altLang="cs-CZ" sz="1300" b="1" dirty="0">
                <a:solidFill>
                  <a:srgbClr val="000000"/>
                </a:solidFill>
                <a:latin typeface="Arial" panose="020B0604020202020204" pitchFamily="34" charset="0"/>
              </a:rPr>
              <a:t> </a:t>
            </a:r>
            <a:r>
              <a:rPr lang="de-DE" altLang="cs-CZ" sz="1300" b="1" dirty="0" err="1">
                <a:solidFill>
                  <a:srgbClr val="000000"/>
                </a:solidFill>
                <a:latin typeface="Arial" panose="020B0604020202020204" pitchFamily="34" charset="0"/>
              </a:rPr>
              <a:t>vazby</a:t>
            </a:r>
            <a:r>
              <a:rPr lang="de-DE" altLang="cs-CZ" sz="1300" b="1" dirty="0">
                <a:solidFill>
                  <a:srgbClr val="000000"/>
                </a:solidFill>
                <a:latin typeface="Arial" panose="020B0604020202020204" pitchFamily="34" charset="0"/>
              </a:rPr>
              <a:t>:</a:t>
            </a:r>
            <a:endParaRPr lang="de-DE" altLang="cs-CZ" sz="1300" dirty="0">
              <a:solidFill>
                <a:srgbClr val="000000"/>
              </a:solidFill>
              <a:latin typeface="Arial" panose="020B0604020202020204" pitchFamily="34" charset="0"/>
            </a:endParaRPr>
          </a:p>
          <a:p>
            <a:pPr marL="0" lvl="0" indent="0" eaLnBrk="1" hangingPunct="1">
              <a:lnSpc>
                <a:spcPct val="80000"/>
              </a:lnSpc>
              <a:spcBef>
                <a:spcPct val="30000"/>
              </a:spcBef>
              <a:buClrTx/>
              <a:buNone/>
            </a:pPr>
            <a:r>
              <a:rPr lang="de-DE" altLang="cs-CZ" sz="1300" dirty="0">
                <a:solidFill>
                  <a:srgbClr val="000000"/>
                </a:solidFill>
                <a:latin typeface="Arial" panose="020B0604020202020204" pitchFamily="34" charset="0"/>
              </a:rPr>
              <a:t>Biologie, </a:t>
            </a:r>
            <a:r>
              <a:rPr lang="de-DE" altLang="cs-CZ" sz="1300" dirty="0" err="1">
                <a:solidFill>
                  <a:srgbClr val="000000"/>
                </a:solidFill>
                <a:latin typeface="Arial" panose="020B0604020202020204" pitchFamily="34" charset="0"/>
              </a:rPr>
              <a:t>Občanská</a:t>
            </a:r>
            <a:r>
              <a:rPr lang="de-DE" altLang="cs-CZ" sz="1300" dirty="0">
                <a:solidFill>
                  <a:srgbClr val="000000"/>
                </a:solidFill>
                <a:latin typeface="Arial" panose="020B0604020202020204" pitchFamily="34" charset="0"/>
              </a:rPr>
              <a:t> </a:t>
            </a:r>
            <a:r>
              <a:rPr lang="de-DE" altLang="cs-CZ" sz="1300" dirty="0" err="1">
                <a:solidFill>
                  <a:srgbClr val="000000"/>
                </a:solidFill>
                <a:latin typeface="Arial" panose="020B0604020202020204" pitchFamily="34" charset="0"/>
              </a:rPr>
              <a:t>nauka</a:t>
            </a:r>
            <a:r>
              <a:rPr lang="de-DE" altLang="cs-CZ" sz="1300" dirty="0">
                <a:solidFill>
                  <a:srgbClr val="000000"/>
                </a:solidFill>
                <a:latin typeface="Arial" panose="020B0604020202020204" pitchFamily="34" charset="0"/>
              </a:rPr>
              <a:t>(</a:t>
            </a:r>
            <a:r>
              <a:rPr lang="de-DE" altLang="cs-CZ" sz="1300" dirty="0" err="1">
                <a:solidFill>
                  <a:srgbClr val="000000"/>
                </a:solidFill>
                <a:latin typeface="Arial" panose="020B0604020202020204" pitchFamily="34" charset="0"/>
              </a:rPr>
              <a:t>Filozofie</a:t>
            </a:r>
            <a:r>
              <a:rPr lang="de-DE" altLang="cs-CZ" sz="1300" dirty="0">
                <a:solidFill>
                  <a:srgbClr val="000000"/>
                </a:solidFill>
                <a:latin typeface="Arial" panose="020B0604020202020204" pitchFamily="34" charset="0"/>
              </a:rPr>
              <a:t>, </a:t>
            </a:r>
            <a:r>
              <a:rPr lang="de-DE" altLang="cs-CZ" sz="1300" dirty="0" err="1">
                <a:solidFill>
                  <a:srgbClr val="000000"/>
                </a:solidFill>
                <a:latin typeface="Arial" panose="020B0604020202020204" pitchFamily="34" charset="0"/>
              </a:rPr>
              <a:t>Sociologie</a:t>
            </a:r>
            <a:r>
              <a:rPr lang="de-DE" altLang="cs-CZ" sz="1300" dirty="0">
                <a:solidFill>
                  <a:srgbClr val="000000"/>
                </a:solidFill>
                <a:latin typeface="Arial" panose="020B0604020202020204" pitchFamily="34" charset="0"/>
              </a:rPr>
              <a:t>, Psychologie), </a:t>
            </a:r>
            <a:endParaRPr lang="cs-CZ" altLang="cs-CZ" sz="1300" dirty="0">
              <a:solidFill>
                <a:srgbClr val="000000"/>
              </a:solidFill>
              <a:latin typeface="Arial" panose="020B0604020202020204" pitchFamily="34" charset="0"/>
            </a:endParaRPr>
          </a:p>
          <a:p>
            <a:endParaRPr lang="cs-CZ" dirty="0"/>
          </a:p>
        </p:txBody>
      </p:sp>
    </p:spTree>
    <p:extLst>
      <p:ext uri="{BB962C8B-B14F-4D97-AF65-F5344CB8AC3E}">
        <p14:creationId xmlns:p14="http://schemas.microsoft.com/office/powerpoint/2010/main" val="291578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cs-CZ" altLang="cs-CZ" smtClean="0">
                <a:solidFill>
                  <a:srgbClr val="990000"/>
                </a:solidFill>
              </a:rPr>
              <a:t>Studentské práce-autoprojekce idolů</a:t>
            </a:r>
          </a:p>
        </p:txBody>
      </p:sp>
      <p:sp>
        <p:nvSpPr>
          <p:cNvPr id="74755" name="Rectangle 4"/>
          <p:cNvSpPr>
            <a:spLocks noChangeArrowheads="1"/>
          </p:cNvSpPr>
          <p:nvPr/>
        </p:nvSpPr>
        <p:spPr bwMode="auto">
          <a:xfrm>
            <a:off x="1981200" y="1600200"/>
            <a:ext cx="8218488" cy="449580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56" name="Line 5"/>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57" name="Line 6"/>
          <p:cNvSpPr>
            <a:spLocks noChangeShapeType="1"/>
          </p:cNvSpPr>
          <p:nvPr/>
        </p:nvSpPr>
        <p:spPr bwMode="auto">
          <a:xfrm>
            <a:off x="4724401" y="1600201"/>
            <a:ext cx="3175" cy="4492625"/>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4758" name="Picture 8" descr="P1050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1773239"/>
            <a:ext cx="1047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9" descr="P10509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3933826"/>
            <a:ext cx="10795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0" descr="P10606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1" y="1700213"/>
            <a:ext cx="10318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11" descr="P10606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026" y="1700214"/>
            <a:ext cx="10080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12" descr="P10606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2289" y="3932238"/>
            <a:ext cx="10699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3" descr="P10606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2800" y="3933825"/>
            <a:ext cx="9207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Line 14"/>
          <p:cNvSpPr>
            <a:spLocks noChangeShapeType="1"/>
          </p:cNvSpPr>
          <p:nvPr/>
        </p:nvSpPr>
        <p:spPr bwMode="auto">
          <a:xfrm>
            <a:off x="7540626" y="1600201"/>
            <a:ext cx="3175" cy="4492625"/>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9741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eaLnBrk="1" hangingPunct="1"/>
            <a:r>
              <a:rPr lang="cs-CZ" altLang="cs-CZ" b="1" smtClean="0">
                <a:solidFill>
                  <a:srgbClr val="990000"/>
                </a:solidFill>
              </a:rPr>
              <a:t>Žena</a:t>
            </a:r>
          </a:p>
        </p:txBody>
      </p:sp>
      <p:pic>
        <p:nvPicPr>
          <p:cNvPr id="76803" name="Picture 20" descr="336x400-01_10_13_klodova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773238"/>
            <a:ext cx="2044700"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23" descr="1553132-lenka-klodova-me-vlastni-puncoc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839" y="1773238"/>
            <a:ext cx="1728787"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24" descr="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688" y="1773238"/>
            <a:ext cx="1655762"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29" descr="360x608-01_56_50_gym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4175" y="4076701"/>
            <a:ext cx="12636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30" descr="demonstrace 2001 klodov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9" y="4056064"/>
            <a:ext cx="2447925" cy="180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8" name="Picture 31" descr="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889" y="4076700"/>
            <a:ext cx="2447925"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9" name="Rectangle 39"/>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10" name="Line 40"/>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11" name="Line 41"/>
          <p:cNvSpPr>
            <a:spLocks noChangeShapeType="1"/>
          </p:cNvSpPr>
          <p:nvPr/>
        </p:nvSpPr>
        <p:spPr bwMode="auto">
          <a:xfrm>
            <a:off x="472757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12" name="Line 42"/>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594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83475" y="262760"/>
            <a:ext cx="11309131" cy="6894195"/>
          </a:xfrm>
          <a:prstGeom prst="rect">
            <a:avLst/>
          </a:prstGeom>
        </p:spPr>
        <p:txBody>
          <a:bodyPr wrap="square">
            <a:spAutoFit/>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námět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koncept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tělo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identita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archetyp</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atribut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motivace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Vychází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předešlých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hodin</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zadání</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základě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přednášky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genderové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problematice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rozhovorů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prožívání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role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dále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základě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shlédnutí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souboru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ukázek</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umělecké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tvorby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toto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téma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vytvoř</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autentickou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podobu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Reflektivní</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otázky</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 je pro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tebe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největším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atributem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jsou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vnější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fyzické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znaky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vnitřní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zásadní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funkce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prožíváš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svoje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Pociťuješ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problem? Nebo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jako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oslavu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života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výtvarný</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problém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Hledání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který</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by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odpovídal</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představě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atributu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fenomenu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ženství</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technika</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:práce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hlínou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plastika</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přidaná</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hodnota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Sebereflexe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širším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sociokulturním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rámci</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výtvarná</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kultura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Gender v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umění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vlna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feminismu</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Dílo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Lenky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Klodové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Veroniky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Bromové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dalších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jiné</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kontexty</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(socio-</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kulturní</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historický</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vědecký</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filozofický</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umělecký</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kontext</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Biologie,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sociologie</a:t>
            </a:r>
            <a:endParaRPr kumimoji="0" lang="de-DE"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cíl</a:t>
            </a:r>
            <a:r>
              <a:rPr kumimoji="0" lang="de-DE"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osobnostně-sociální</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Sebereflexe</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širším</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sociokulturním</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rámci</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Vhled</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pochopení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odlišných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identity.</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cíl</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vzdělávací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využít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tvarového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zaznamenání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prožitků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názorů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Využívá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tomu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adekvátní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prostředky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usiluje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osobitý</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výraz</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konečného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díla</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Student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reflektovat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svoje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prožitky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tyto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reflexe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sdělit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ostatním</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Zároveň</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je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motivován</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pochopení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odlišných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stanovisek</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názorů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je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schopen</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nich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diskutovat</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výstupy</a:t>
            </a:r>
            <a:r>
              <a:rPr kumimoji="0" lang="en-US"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RVP</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uplatňuje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nejširší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škálu</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u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prvků</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vizuálně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obrazných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zkušeností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pro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získání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osobitého</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výsledku</a:t>
            </a:r>
            <a:endPar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interpretuje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vizuálně</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obrazné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vyjádření</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porovnává</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odlišné</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přístupy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tvorby</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nich</a:t>
            </a:r>
            <a:r>
              <a:rPr kumimoji="0" lang="en-US"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diskutovat</a:t>
            </a:r>
            <a:endParaRPr kumimoji="0" lang="de-DE"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mezipředmětové</a:t>
            </a:r>
            <a:r>
              <a:rPr kumimoji="0" lang="de-DE"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vazby</a:t>
            </a:r>
            <a:r>
              <a:rPr kumimoji="0" lang="de-DE" altLang="cs-CZ"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Biologie,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Občanská</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nauka</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Filozofie</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3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Sociologie</a:t>
            </a:r>
            <a:r>
              <a:rPr kumimoji="0" lang="de-DE"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Psychologie), </a:t>
            </a:r>
            <a:endParaRPr kumimoji="0" lang="cs-CZ" altLang="cs-CZ"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336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altLang="cs-CZ" smtClean="0">
                <a:solidFill>
                  <a:srgbClr val="990000"/>
                </a:solidFill>
              </a:rPr>
              <a:t>Studenské práce-atribut ženství</a:t>
            </a:r>
          </a:p>
        </p:txBody>
      </p:sp>
      <p:pic>
        <p:nvPicPr>
          <p:cNvPr id="78851" name="Picture 20" descr="P106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9" y="1755775"/>
            <a:ext cx="2517775"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21" descr="P1060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773238"/>
            <a:ext cx="2376488"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3" name="Picture 22" descr="P10600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1773238"/>
            <a:ext cx="2303463"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4" name="Picture 23" descr="P1060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1" y="4005264"/>
            <a:ext cx="2519363"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5" name="Picture 24" descr="P1060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4005264"/>
            <a:ext cx="2305050"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6" name="Picture 25" descr="P1060014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0326" y="4005264"/>
            <a:ext cx="2303463"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7" name="Rectangle 31"/>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8" name="Line 32"/>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9" name="Line 33"/>
          <p:cNvSpPr>
            <a:spLocks noChangeShapeType="1"/>
          </p:cNvSpPr>
          <p:nvPr/>
        </p:nvSpPr>
        <p:spPr bwMode="auto">
          <a:xfrm>
            <a:off x="472757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60" name="Line 34"/>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70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35560" y="116633"/>
            <a:ext cx="7772400" cy="1470025"/>
          </a:xfrm>
        </p:spPr>
        <p:txBody>
          <a:bodyPr>
            <a:normAutofit/>
          </a:bodyPr>
          <a:lstStyle/>
          <a:p>
            <a:pPr algn="l"/>
            <a:r>
              <a:rPr lang="cs-CZ" sz="3600" b="1" dirty="0"/>
              <a:t>Námět/téma</a:t>
            </a:r>
          </a:p>
        </p:txBody>
      </p:sp>
      <p:sp>
        <p:nvSpPr>
          <p:cNvPr id="3" name="Podnadpis 2"/>
          <p:cNvSpPr>
            <a:spLocks noGrp="1"/>
          </p:cNvSpPr>
          <p:nvPr>
            <p:ph type="subTitle" idx="1"/>
          </p:nvPr>
        </p:nvSpPr>
        <p:spPr>
          <a:xfrm>
            <a:off x="1703512" y="1556792"/>
            <a:ext cx="8784976" cy="5400600"/>
          </a:xfrm>
        </p:spPr>
        <p:txBody>
          <a:bodyPr>
            <a:normAutofit/>
          </a:bodyPr>
          <a:lstStyle/>
          <a:p>
            <a:pPr marL="457200" indent="-457200" algn="l">
              <a:buFont typeface="Arial" panose="020B0604020202020204" pitchFamily="34" charset="0"/>
              <a:buChar char="•"/>
            </a:pPr>
            <a:r>
              <a:rPr lang="cs-CZ" sz="2800" dirty="0"/>
              <a:t>Konkretizace cílů  výtvarné výchovy ve výtvarném úkolu</a:t>
            </a:r>
          </a:p>
          <a:p>
            <a:pPr marL="457200" indent="-457200" algn="l">
              <a:buFont typeface="Arial" panose="020B0604020202020204" pitchFamily="34" charset="0"/>
              <a:buChar char="•"/>
            </a:pPr>
            <a:r>
              <a:rPr lang="cs-CZ" sz="2800" dirty="0"/>
              <a:t>Vychází většinou z autentických situací, prožitků a zkušeností dětí, jejich představ o skutečnosti a jejích fantazijních přeměnách. </a:t>
            </a:r>
          </a:p>
          <a:p>
            <a:pPr marL="342900" indent="-342900" algn="l">
              <a:buFont typeface="Arial" pitchFamily="34" charset="0"/>
              <a:buChar char="•"/>
            </a:pPr>
            <a:r>
              <a:rPr lang="cs-CZ" sz="2800" dirty="0">
                <a:solidFill>
                  <a:srgbClr val="EF1D7C"/>
                </a:solidFill>
              </a:rPr>
              <a:t>Průnikem tématu a dětské zkušenosti: Představme si své místo ve vesmíru, Pohledy z vesmíru, Naše Zeměkoule… (Cikánová)</a:t>
            </a:r>
          </a:p>
          <a:p>
            <a:pPr marL="342900" indent="-342900" algn="l">
              <a:buFont typeface="Arial" pitchFamily="34" charset="0"/>
              <a:buChar char="•"/>
            </a:pPr>
            <a:r>
              <a:rPr lang="cs-CZ" sz="2800" dirty="0"/>
              <a:t>Náměty se společnými znaky vytvářejí tematické okruhy (širší) a témata (užší).</a:t>
            </a:r>
          </a:p>
        </p:txBody>
      </p:sp>
    </p:spTree>
    <p:extLst>
      <p:ext uri="{BB962C8B-B14F-4D97-AF65-F5344CB8AC3E}">
        <p14:creationId xmlns:p14="http://schemas.microsoft.com/office/powerpoint/2010/main" val="1936603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cs-CZ" altLang="cs-CZ" b="1" smtClean="0">
                <a:solidFill>
                  <a:srgbClr val="990000"/>
                </a:solidFill>
              </a:rPr>
              <a:t>Matka</a:t>
            </a:r>
          </a:p>
        </p:txBody>
      </p:sp>
      <p:sp>
        <p:nvSpPr>
          <p:cNvPr id="80899" name="Rectangle 4"/>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900" name="Line 5"/>
          <p:cNvSpPr>
            <a:spLocks noChangeShapeType="1"/>
          </p:cNvSpPr>
          <p:nvPr/>
        </p:nvSpPr>
        <p:spPr bwMode="auto">
          <a:xfrm>
            <a:off x="1992314" y="3860800"/>
            <a:ext cx="8207375"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901" name="Line 6"/>
          <p:cNvSpPr>
            <a:spLocks noChangeShapeType="1"/>
          </p:cNvSpPr>
          <p:nvPr/>
        </p:nvSpPr>
        <p:spPr bwMode="auto">
          <a:xfrm>
            <a:off x="472757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902" name="Line 7"/>
          <p:cNvSpPr>
            <a:spLocks noChangeShapeType="1"/>
          </p:cNvSpPr>
          <p:nvPr/>
        </p:nvSpPr>
        <p:spPr bwMode="auto">
          <a:xfrm>
            <a:off x="7464425" y="1628775"/>
            <a:ext cx="0" cy="446405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0903" name="Picture 8" descr="40-weeks-pregnant-term-internal-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400" y="1773238"/>
            <a:ext cx="13017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9" descr="Pregnan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1773238"/>
            <a:ext cx="1728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0" descr="Pregnant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1773238"/>
            <a:ext cx="172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1" descr="on552396-01p01v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9" y="3933826"/>
            <a:ext cx="1520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2" descr="maternity_wear_maternity_clothes_pregnant_we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5314" y="4076701"/>
            <a:ext cx="13366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7" descr="5011sagecomb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6988" y="4005264"/>
            <a:ext cx="1244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622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20110" y="420415"/>
            <a:ext cx="10373711" cy="5176802"/>
          </a:xfrm>
          <a:prstGeom prst="rect">
            <a:avLst/>
          </a:prstGeom>
        </p:spPr>
        <p:txBody>
          <a:bodyPr wrap="square">
            <a:spAutoFit/>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námět</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Mateřství</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koncept</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tělo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plodnost</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matka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rodič</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motivace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Vychází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předešlých</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hodin</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zadání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Vytvoř</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zkušební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model</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oděvu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těhotnou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Při</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jeho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tvorbě</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se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zaměř</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neustále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probíhající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změnu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těla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Respektuj</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tuto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změnu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oslav</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ji</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výtvarný</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problém</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Hledání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vhodných</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střihových</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řešení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souladu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uplatněním</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osobitého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přístupu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technika</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:zkušební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model</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kalika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aranžovaný</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krejčovské</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panence</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přidaná</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hodnota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výtvarná</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kultura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trendy v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těhotenské</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módě</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(Dana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Turečková</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další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jiné</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kontexty</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socio-kulturní</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historický</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vědecký</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filozofický</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umělecký</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kontext</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Fyzionomie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historie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odívání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biologie</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cíl</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osobnostně-sociální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Uvědomění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si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funkce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ženského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těla</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Respekt k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němu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cíl</a:t>
            </a:r>
            <a:r>
              <a:rPr kumimoji="0" lang="de-DE"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vzdělávací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využít</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svých</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profesních</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znalostí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osobního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přístupu</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vytvoření</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originálního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funkčního</a:t>
            </a:r>
            <a:r>
              <a:rPr kumimoji="0" lang="de-DE"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oděvu</a:t>
            </a:r>
            <a:endParaRPr kumimoji="0" lang="en-US"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výstupy</a:t>
            </a:r>
            <a:r>
              <a:rPr kumimoji="0" lang="en-US"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RVP</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vybírá</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u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uplatňujě</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vhodnou</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škálu</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prvků</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tvarů</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řešení</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vytvoření</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osobitého</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funkčního</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výsledku</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interpretuje</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výsledek</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vlastní</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práce</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dokáže</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jej</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zhodnotit</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diskutovat</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dalších</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možnostech</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variantách</a:t>
            </a:r>
            <a:endParaRPr kumimoji="0" lang="en-US"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mezipředmětové</a:t>
            </a:r>
            <a:r>
              <a:rPr kumimoji="0" lang="en-US"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vazby</a:t>
            </a:r>
            <a:r>
              <a:rPr kumimoji="0" lang="en-US" altLang="cs-CZ"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konstrukce</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střihů</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Technologie</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odívání</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navrhování</a:t>
            </a:r>
            <a:r>
              <a:rPr kumimoji="0" lang="en-US"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cs-CZ"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oděvů</a:t>
            </a:r>
            <a:endParaRPr kumimoji="0" lang="cs-CZ" altLang="cs-C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20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mtClean="0">
                <a:solidFill>
                  <a:srgbClr val="990000"/>
                </a:solidFill>
              </a:rPr>
              <a:t>Studentské práce-těhotenský oděv</a:t>
            </a:r>
          </a:p>
        </p:txBody>
      </p:sp>
      <p:pic>
        <p:nvPicPr>
          <p:cNvPr id="82947" name="Picture 22" descr="P1060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916114"/>
            <a:ext cx="72199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4"/>
          <p:cNvSpPr>
            <a:spLocks noChangeArrowheads="1"/>
          </p:cNvSpPr>
          <p:nvPr/>
        </p:nvSpPr>
        <p:spPr bwMode="auto">
          <a:xfrm>
            <a:off x="1992314" y="1628775"/>
            <a:ext cx="8207375" cy="4464050"/>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1662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514620" y="-67325"/>
            <a:ext cx="11162759" cy="7441839"/>
          </a:xfrm>
          <a:prstGeom prst="rect">
            <a:avLst/>
          </a:prstGeom>
        </p:spPr>
      </p:pic>
    </p:spTree>
    <p:extLst>
      <p:ext uri="{BB962C8B-B14F-4D97-AF65-F5344CB8AC3E}">
        <p14:creationId xmlns:p14="http://schemas.microsoft.com/office/powerpoint/2010/main" val="206324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926" y="-157017"/>
            <a:ext cx="10314279" cy="7628674"/>
          </a:xfrm>
        </p:spPr>
      </p:pic>
    </p:spTree>
    <p:extLst>
      <p:ext uri="{BB962C8B-B14F-4D97-AF65-F5344CB8AC3E}">
        <p14:creationId xmlns:p14="http://schemas.microsoft.com/office/powerpoint/2010/main" val="152320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Výchova</a:t>
            </a:r>
            <a:endParaRPr lang="cs-CZ" dirty="0"/>
          </a:p>
        </p:txBody>
      </p:sp>
      <p:sp>
        <p:nvSpPr>
          <p:cNvPr id="5" name="Zástupný symbol pro obsah 4"/>
          <p:cNvSpPr>
            <a:spLocks noGrp="1"/>
          </p:cNvSpPr>
          <p:nvPr>
            <p:ph idx="1"/>
          </p:nvPr>
        </p:nvSpPr>
        <p:spPr>
          <a:xfrm>
            <a:off x="838200" y="1825625"/>
            <a:ext cx="10515600" cy="4673498"/>
          </a:xfrm>
        </p:spPr>
        <p:txBody>
          <a:bodyPr>
            <a:normAutofit/>
          </a:bodyPr>
          <a:lstStyle/>
          <a:p>
            <a:pPr>
              <a:spcBef>
                <a:spcPts val="1200"/>
              </a:spcBef>
              <a:spcAft>
                <a:spcPts val="300"/>
              </a:spcAft>
              <a:buFontTx/>
              <a:buChar char="-"/>
              <a:tabLst>
                <a:tab pos="800100" algn="l"/>
              </a:tabLst>
            </a:pPr>
            <a:r>
              <a:rPr lang="cs-CZ" i="1" dirty="0" smtClean="0">
                <a:latin typeface="Times New Roman" panose="02020603050405020304" pitchFamily="18" charset="0"/>
              </a:rPr>
              <a:t>péče </a:t>
            </a:r>
            <a:r>
              <a:rPr lang="cs-CZ" i="1" dirty="0">
                <a:latin typeface="Times New Roman" panose="02020603050405020304" pitchFamily="18" charset="0"/>
              </a:rPr>
              <a:t>o získání a předání podstatného poznání a vědění, umožňující pravdivou životní orientaci, vzbuzující smysl pro hloubku a celek; </a:t>
            </a:r>
            <a:endParaRPr lang="cs-CZ" i="1" dirty="0" smtClean="0">
              <a:latin typeface="Times New Roman" panose="02020603050405020304" pitchFamily="18" charset="0"/>
            </a:endParaRPr>
          </a:p>
          <a:p>
            <a:pPr>
              <a:spcBef>
                <a:spcPts val="1200"/>
              </a:spcBef>
              <a:spcAft>
                <a:spcPts val="300"/>
              </a:spcAft>
              <a:buFontTx/>
              <a:buChar char="-"/>
              <a:tabLst>
                <a:tab pos="800100" algn="l"/>
              </a:tabLst>
            </a:pPr>
            <a:r>
              <a:rPr lang="cs-CZ" i="1" dirty="0" smtClean="0">
                <a:latin typeface="Times New Roman" panose="02020603050405020304" pitchFamily="18" charset="0"/>
              </a:rPr>
              <a:t>vyvádění </a:t>
            </a:r>
            <a:r>
              <a:rPr lang="cs-CZ" i="1" dirty="0">
                <a:latin typeface="Times New Roman" panose="02020603050405020304" pitchFamily="18" charset="0"/>
              </a:rPr>
              <a:t>ke světlu bytí, otevírání lidských duchovních srdcí pro tento svět, pro druhého člověka i sebe sama (</a:t>
            </a:r>
            <a:r>
              <a:rPr lang="cs-CZ" b="1" i="1" dirty="0">
                <a:latin typeface="Times New Roman" panose="02020603050405020304" pitchFamily="18" charset="0"/>
              </a:rPr>
              <a:t>M. </a:t>
            </a:r>
            <a:r>
              <a:rPr lang="cs-CZ" b="1" i="1" dirty="0" err="1">
                <a:latin typeface="Times New Roman" panose="02020603050405020304" pitchFamily="18" charset="0"/>
              </a:rPr>
              <a:t>Scheler</a:t>
            </a:r>
            <a:r>
              <a:rPr lang="cs-CZ" b="1" i="1" dirty="0">
                <a:latin typeface="Times New Roman" panose="02020603050405020304" pitchFamily="18" charset="0"/>
              </a:rPr>
              <a:t>, J. Patočka</a:t>
            </a:r>
            <a:r>
              <a:rPr lang="cs-CZ" i="1" dirty="0">
                <a:latin typeface="Times New Roman" panose="02020603050405020304" pitchFamily="18" charset="0"/>
              </a:rPr>
              <a:t>); </a:t>
            </a:r>
            <a:endParaRPr lang="cs-CZ" i="1" dirty="0" smtClean="0">
              <a:latin typeface="Times New Roman" panose="02020603050405020304" pitchFamily="18" charset="0"/>
            </a:endParaRPr>
          </a:p>
          <a:p>
            <a:pPr>
              <a:spcBef>
                <a:spcPts val="1200"/>
              </a:spcBef>
              <a:spcAft>
                <a:spcPts val="300"/>
              </a:spcAft>
              <a:buFontTx/>
              <a:buChar char="-"/>
              <a:tabLst>
                <a:tab pos="800100" algn="l"/>
              </a:tabLst>
            </a:pPr>
            <a:r>
              <a:rPr lang="cs-CZ" i="1" dirty="0" smtClean="0">
                <a:latin typeface="Times New Roman" panose="02020603050405020304" pitchFamily="18" charset="0"/>
              </a:rPr>
              <a:t>vede </a:t>
            </a:r>
            <a:r>
              <a:rPr lang="cs-CZ" i="1" dirty="0">
                <a:latin typeface="Times New Roman" panose="02020603050405020304" pitchFamily="18" charset="0"/>
              </a:rPr>
              <a:t>k porozumění době v níž jedinec žije. Již u </a:t>
            </a:r>
            <a:r>
              <a:rPr lang="cs-CZ" b="1" i="1" dirty="0">
                <a:latin typeface="Times New Roman" panose="02020603050405020304" pitchFamily="18" charset="0"/>
              </a:rPr>
              <a:t>J. A. Komenského</a:t>
            </a:r>
            <a:r>
              <a:rPr lang="cs-CZ" i="1" dirty="0">
                <a:latin typeface="Times New Roman" panose="02020603050405020304" pitchFamily="18" charset="0"/>
              </a:rPr>
              <a:t> je v. cestou za „hlubinou bezpečnosti“, směřováním k jádru věcí. V. dává smysl lidskému životu, je procesem „vyvádění z labyrintu“, vede k utváření celistvé osobnosti, jež se otevírá druhým a světu a napomáhá </a:t>
            </a:r>
            <a:r>
              <a:rPr lang="cs-CZ" i="1" dirty="0" smtClean="0">
                <a:latin typeface="Times New Roman" panose="02020603050405020304" pitchFamily="18" charset="0"/>
              </a:rPr>
              <a:t>k</a:t>
            </a:r>
            <a:r>
              <a:rPr lang="cs-CZ" i="1" dirty="0">
                <a:latin typeface="Times New Roman" panose="02020603050405020304" pitchFamily="18" charset="0"/>
              </a:rPr>
              <a:t> proměně světa ve smyslu metafyziky světla a univerzální harmonie. </a:t>
            </a:r>
            <a:r>
              <a:rPr lang="cs-CZ" i="1" dirty="0"/>
              <a:t>(Olšovský, 2011).</a:t>
            </a:r>
          </a:p>
          <a:p>
            <a:pPr>
              <a:spcBef>
                <a:spcPts val="1200"/>
              </a:spcBef>
              <a:spcAft>
                <a:spcPts val="300"/>
              </a:spcAft>
              <a:buFontTx/>
              <a:buChar char="-"/>
              <a:tabLst>
                <a:tab pos="800100" algn="l"/>
              </a:tabLst>
            </a:pPr>
            <a:endParaRPr lang="cs-CZ" i="1" dirty="0" smtClean="0">
              <a:latin typeface="Times New Roman" panose="02020603050405020304" pitchFamily="18" charset="0"/>
            </a:endParaRPr>
          </a:p>
          <a:p>
            <a:endParaRPr lang="cs-CZ" dirty="0"/>
          </a:p>
        </p:txBody>
      </p:sp>
    </p:spTree>
    <p:extLst>
      <p:ext uri="{BB962C8B-B14F-4D97-AF65-F5344CB8AC3E}">
        <p14:creationId xmlns:p14="http://schemas.microsoft.com/office/powerpoint/2010/main" val="33283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latin typeface="Times New Roman" panose="02020603050405020304" pitchFamily="18" charset="0"/>
                <a:ea typeface="Times New Roman" panose="02020603050405020304" pitchFamily="18" charset="0"/>
              </a:rPr>
              <a:t>Vzdělání</a:t>
            </a:r>
            <a:endParaRPr lang="cs-CZ" dirty="0"/>
          </a:p>
        </p:txBody>
      </p:sp>
      <p:sp>
        <p:nvSpPr>
          <p:cNvPr id="3" name="Zástupný symbol pro obsah 2"/>
          <p:cNvSpPr>
            <a:spLocks noGrp="1"/>
          </p:cNvSpPr>
          <p:nvPr>
            <p:ph idx="1"/>
          </p:nvPr>
        </p:nvSpPr>
        <p:spPr/>
        <p:txBody>
          <a:bodyPr>
            <a:normAutofit/>
          </a:bodyPr>
          <a:lstStyle/>
          <a:p>
            <a:pPr marL="0" indent="0">
              <a:buNone/>
            </a:pPr>
            <a:r>
              <a:rPr lang="cs-CZ" i="1" dirty="0" smtClean="0">
                <a:latin typeface="Times New Roman" panose="02020603050405020304" pitchFamily="18" charset="0"/>
                <a:ea typeface="Times New Roman" panose="02020603050405020304" pitchFamily="18" charset="0"/>
              </a:rPr>
              <a:t>-růst </a:t>
            </a:r>
            <a:r>
              <a:rPr lang="cs-CZ" i="1" dirty="0">
                <a:latin typeface="Times New Roman" panose="02020603050405020304" pitchFamily="18" charset="0"/>
                <a:ea typeface="Times New Roman" panose="02020603050405020304" pitchFamily="18" charset="0"/>
              </a:rPr>
              <a:t>(kultivace) k celkové zralosti a plnosti člověka. Základem vzdělanosti je přivádění k mravní úplnosti (</a:t>
            </a:r>
            <a:r>
              <a:rPr lang="cs-CZ" b="1" i="1" dirty="0">
                <a:latin typeface="Times New Roman" panose="02020603050405020304" pitchFamily="18" charset="0"/>
                <a:ea typeface="Times New Roman" panose="02020603050405020304" pitchFamily="18" charset="0"/>
              </a:rPr>
              <a:t>Konfucius, J.A. Komenský, T.G. Masaryk, J. Patočka, R. </a:t>
            </a:r>
            <a:r>
              <a:rPr lang="cs-CZ" b="1" i="1" dirty="0" err="1">
                <a:latin typeface="Times New Roman" panose="02020603050405020304" pitchFamily="18" charset="0"/>
                <a:ea typeface="Times New Roman" panose="02020603050405020304" pitchFamily="18" charset="0"/>
              </a:rPr>
              <a:t>Palouš</a:t>
            </a:r>
            <a:r>
              <a:rPr lang="cs-CZ" i="1" dirty="0">
                <a:latin typeface="Times New Roman" panose="02020603050405020304" pitchFamily="18" charset="0"/>
                <a:ea typeface="Times New Roman" panose="02020603050405020304" pitchFamily="18" charset="0"/>
              </a:rPr>
              <a:t>). </a:t>
            </a:r>
            <a:endParaRPr lang="cs-CZ" i="1" dirty="0" smtClean="0">
              <a:latin typeface="Times New Roman" panose="02020603050405020304" pitchFamily="18" charset="0"/>
              <a:ea typeface="Times New Roman" panose="02020603050405020304" pitchFamily="18" charset="0"/>
            </a:endParaRPr>
          </a:p>
          <a:p>
            <a:pPr marL="0" indent="0">
              <a:buNone/>
            </a:pPr>
            <a:endParaRPr lang="cs-CZ" i="1" dirty="0" smtClean="0">
              <a:latin typeface="Times New Roman" panose="02020603050405020304" pitchFamily="18" charset="0"/>
              <a:ea typeface="Times New Roman" panose="02020603050405020304" pitchFamily="18" charset="0"/>
            </a:endParaRPr>
          </a:p>
          <a:p>
            <a:pPr marL="0" indent="0">
              <a:buNone/>
            </a:pPr>
            <a:endParaRPr lang="cs-CZ" i="1" dirty="0">
              <a:latin typeface="Times New Roman" panose="02020603050405020304" pitchFamily="18" charset="0"/>
              <a:ea typeface="Times New Roman" panose="02020603050405020304" pitchFamily="18" charset="0"/>
            </a:endParaRPr>
          </a:p>
          <a:p>
            <a:pPr marL="0" indent="0">
              <a:buNone/>
            </a:pPr>
            <a:r>
              <a:rPr lang="cs-CZ" i="1" dirty="0" smtClean="0">
                <a:latin typeface="Times New Roman" panose="02020603050405020304" pitchFamily="18" charset="0"/>
                <a:ea typeface="Times New Roman" panose="02020603050405020304" pitchFamily="18" charset="0"/>
              </a:rPr>
              <a:t>Vzděláváním </a:t>
            </a:r>
            <a:r>
              <a:rPr lang="cs-CZ" i="1" dirty="0">
                <a:latin typeface="Times New Roman" panose="02020603050405020304" pitchFamily="18" charset="0"/>
                <a:ea typeface="Times New Roman" panose="02020603050405020304" pitchFamily="18" charset="0"/>
              </a:rPr>
              <a:t>se má každý stát tím, kým v pravdě jest (</a:t>
            </a:r>
            <a:r>
              <a:rPr lang="cs-CZ" b="1" i="1" dirty="0">
                <a:latin typeface="Times New Roman" panose="02020603050405020304" pitchFamily="18" charset="0"/>
                <a:ea typeface="Times New Roman" panose="02020603050405020304" pitchFamily="18" charset="0"/>
              </a:rPr>
              <a:t>S. Kierkegaard</a:t>
            </a:r>
            <a:r>
              <a:rPr lang="cs-CZ" i="1" dirty="0">
                <a:latin typeface="Times New Roman" panose="02020603050405020304" pitchFamily="18" charset="0"/>
                <a:ea typeface="Times New Roman" panose="02020603050405020304" pitchFamily="18" charset="0"/>
              </a:rPr>
              <a:t>); </a:t>
            </a:r>
            <a:endParaRPr lang="cs-CZ" i="1" dirty="0" smtClean="0">
              <a:latin typeface="Times New Roman" panose="02020603050405020304" pitchFamily="18" charset="0"/>
              <a:ea typeface="Times New Roman" panose="02020603050405020304" pitchFamily="18" charset="0"/>
            </a:endParaRPr>
          </a:p>
          <a:p>
            <a:pPr marL="0" indent="0">
              <a:buNone/>
            </a:pPr>
            <a:r>
              <a:rPr lang="cs-CZ" dirty="0" smtClean="0">
                <a:latin typeface="Times New Roman" panose="02020603050405020304" pitchFamily="18" charset="0"/>
                <a:ea typeface="Times New Roman" panose="02020603050405020304" pitchFamily="18" charset="0"/>
              </a:rPr>
              <a:t>(</a:t>
            </a:r>
            <a:r>
              <a:rPr lang="cs-CZ" dirty="0">
                <a:latin typeface="Times New Roman" panose="02020603050405020304" pitchFamily="18" charset="0"/>
                <a:ea typeface="Times New Roman" panose="02020603050405020304" pitchFamily="18" charset="0"/>
              </a:rPr>
              <a:t>Olšovský, 2011).</a:t>
            </a:r>
            <a:endParaRPr lang="cs-CZ" dirty="0"/>
          </a:p>
        </p:txBody>
      </p:sp>
    </p:spTree>
    <p:extLst>
      <p:ext uri="{BB962C8B-B14F-4D97-AF65-F5344CB8AC3E}">
        <p14:creationId xmlns:p14="http://schemas.microsoft.com/office/powerpoint/2010/main" val="1022039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Insea</a:t>
            </a:r>
            <a:r>
              <a:rPr lang="cs-CZ" b="1" dirty="0"/>
              <a:t> Manifest </a:t>
            </a:r>
            <a:r>
              <a:rPr lang="cs-CZ" b="1" dirty="0" smtClean="0"/>
              <a:t>2018   1.část</a:t>
            </a:r>
            <a:r>
              <a:rPr lang="cs-CZ" dirty="0" smtClean="0"/>
              <a:t> </a:t>
            </a:r>
            <a:br>
              <a:rPr lang="cs-CZ" dirty="0" smtClean="0"/>
            </a:br>
            <a:r>
              <a:rPr lang="cs-CZ" dirty="0"/>
              <a:t/>
            </a:r>
            <a:br>
              <a:rPr lang="cs-CZ" dirty="0"/>
            </a:br>
            <a:endParaRPr lang="cs-CZ" dirty="0"/>
          </a:p>
        </p:txBody>
      </p:sp>
      <p:sp>
        <p:nvSpPr>
          <p:cNvPr id="3" name="Zástupný symbol pro obsah 2"/>
          <p:cNvSpPr>
            <a:spLocks noGrp="1"/>
          </p:cNvSpPr>
          <p:nvPr>
            <p:ph idx="1"/>
          </p:nvPr>
        </p:nvSpPr>
        <p:spPr>
          <a:xfrm>
            <a:off x="838200" y="1229032"/>
            <a:ext cx="10515600" cy="4947931"/>
          </a:xfrm>
        </p:spPr>
        <p:txBody>
          <a:bodyPr>
            <a:noAutofit/>
          </a:bodyPr>
          <a:lstStyle/>
          <a:p>
            <a:pPr marL="0" indent="0">
              <a:buNone/>
            </a:pPr>
            <a:r>
              <a:rPr lang="cs-CZ" sz="1800" dirty="0"/>
              <a:t>Věříme tomu: </a:t>
            </a:r>
          </a:p>
          <a:p>
            <a:pPr lvl="0"/>
            <a:r>
              <a:rPr lang="cs-CZ" sz="1800" dirty="0"/>
              <a:t>Všichni žáci/studenti, bez ohledu na jejich věk, národnost nebo původ, by měli mít nárok na přístup k výtvarné výchově.</a:t>
            </a:r>
          </a:p>
          <a:p>
            <a:pPr lvl="0"/>
            <a:r>
              <a:rPr lang="cs-CZ" sz="1800" dirty="0"/>
              <a:t>Výtvarná výchova motivuje k poznání, schopnosti ocenění a vytváření kultury.</a:t>
            </a:r>
          </a:p>
          <a:p>
            <a:pPr lvl="0"/>
            <a:r>
              <a:rPr lang="cs-CZ" sz="1800" dirty="0"/>
              <a:t>Kultura je základním lidským právem. Kultura podporuje sociální spravedlnost a zapojení v současných společnostech. Silná demokracie je inkluzivní společností. A inkluzivní společnost je silnou demokracií.</a:t>
            </a:r>
          </a:p>
          <a:p>
            <a:pPr lvl="0"/>
            <a:r>
              <a:rPr lang="cs-CZ" sz="1800" dirty="0"/>
              <a:t>Všichni žáci/studenti mají nárok na takovou výtvarnou výchovu, která je hluboce propojí s jejich světem a s jejich kulturní historií. Výtvarná výchova jim vytváří prostor a obzory pro nové způsoby vidění, myšlení, konání a bytí.</a:t>
            </a:r>
          </a:p>
          <a:p>
            <a:pPr lvl="0"/>
            <a:r>
              <a:rPr lang="cs-CZ" sz="1800" dirty="0"/>
              <a:t>Vzdělávací programy by měly připravovat občany s jistými flexibilními inteligencemi a tvůrčími verbálními a neverbálními komunikačními dovednostmi.</a:t>
            </a:r>
          </a:p>
          <a:p>
            <a:pPr lvl="0"/>
            <a:r>
              <a:rPr lang="cs-CZ" sz="1800" dirty="0"/>
              <a:t>Výtvarná výchova otevírá možnosti a příležitosti k tomu, aby žáci/studenti mohli objevovat sebe sama, svou kreativitu, hodnoty, etiku, společnost a kulturu</a:t>
            </a:r>
            <a:r>
              <a:rPr lang="cs-CZ" sz="1800" dirty="0" smtClean="0"/>
              <a:t>.</a:t>
            </a:r>
            <a:endParaRPr lang="cs-CZ" sz="1800" dirty="0"/>
          </a:p>
        </p:txBody>
      </p:sp>
      <p:sp>
        <p:nvSpPr>
          <p:cNvPr id="4" name="TextovéPole 3"/>
          <p:cNvSpPr txBox="1"/>
          <p:nvPr/>
        </p:nvSpPr>
        <p:spPr>
          <a:xfrm>
            <a:off x="7275871" y="6302477"/>
            <a:ext cx="46703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Zdroj: http://www.insea.org/InSEA-Manifesto</a:t>
            </a:r>
          </a:p>
        </p:txBody>
      </p:sp>
    </p:spTree>
    <p:extLst>
      <p:ext uri="{BB962C8B-B14F-4D97-AF65-F5344CB8AC3E}">
        <p14:creationId xmlns:p14="http://schemas.microsoft.com/office/powerpoint/2010/main" val="105607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0000" lnSpcReduction="20000"/>
          </a:bodyPr>
          <a:lstStyle/>
          <a:p>
            <a:r>
              <a:rPr lang="cs-CZ" dirty="0"/>
              <a:t>Výtvarná výchova rozvíjí porozumění tvůrčí praxi prostřednictvím </a:t>
            </a:r>
            <a:r>
              <a:rPr lang="cs-CZ" dirty="0" smtClean="0"/>
              <a:t>znalosti </a:t>
            </a:r>
            <a:r>
              <a:rPr lang="cs-CZ" dirty="0"/>
              <a:t>a porozumění umění a dále skrze svou vlastní tvorbu v kontextech.</a:t>
            </a:r>
          </a:p>
          <a:p>
            <a:r>
              <a:rPr lang="cs-CZ" dirty="0"/>
              <a:t>Výtvarná výchova rozvíjí schopnost myslet kriticky a vynalézavě, podporuje / usiluje o mezikulturní porozumění a empatický závazek ke kulturní rozmanitosti.</a:t>
            </a:r>
          </a:p>
          <a:p>
            <a:r>
              <a:rPr lang="cs-CZ" dirty="0"/>
              <a:t>Výtvarná výchova by měla být systematická a měla by být poskytována po řadu let, neboť jde o vývojový proces. Žáci/studenti by se měli aktivně zabývat samotnou tvorbou vedle učení o umění.</a:t>
            </a:r>
          </a:p>
          <a:p>
            <a:r>
              <a:rPr lang="cs-CZ" dirty="0"/>
              <a:t>Výtvarná výchova rozvíjí řadu gramotností a estetických dispozic s hlavním zaměřením na vizuální gramotnost a estetické hodnocení.</a:t>
            </a:r>
          </a:p>
          <a:p>
            <a:r>
              <a:rPr lang="cs-CZ" dirty="0"/>
              <a:t>Vizuální gramotnost je základní dovedností dnešního světa. Podporuje schopnost ocenit a pochopit vizuální komunikaci a schopnost kriticky analyzovat a vytvářet smysluplné obrazy.</a:t>
            </a:r>
          </a:p>
          <a:p>
            <a:r>
              <a:rPr lang="cs-CZ" dirty="0"/>
              <a:t>Umění podporuje rozvoj mnoha dovedností, které jsou využitelné v dalších vzdělávacích předmětech. </a:t>
            </a:r>
          </a:p>
          <a:p>
            <a:r>
              <a:rPr lang="cs-CZ" dirty="0"/>
              <a:t>Vizuální umění ve školách žákům/studentům pomáhá pochopit sebe sama, budovat jejich sebedůvěru a sebeúctu a významně přispívat k jejich osobnímu blahu.</a:t>
            </a:r>
          </a:p>
          <a:p>
            <a:endParaRPr lang="cs-CZ" dirty="0"/>
          </a:p>
        </p:txBody>
      </p:sp>
      <p:sp>
        <p:nvSpPr>
          <p:cNvPr id="4" name="Nadpis 1"/>
          <p:cNvSpPr>
            <a:spLocks noGrp="1"/>
          </p:cNvSpPr>
          <p:nvPr>
            <p:ph type="title"/>
          </p:nvPr>
        </p:nvSpPr>
        <p:spPr>
          <a:xfrm>
            <a:off x="838200" y="365125"/>
            <a:ext cx="10515600" cy="1460500"/>
          </a:xfrm>
        </p:spPr>
        <p:txBody>
          <a:bodyPr>
            <a:normAutofit fontScale="90000"/>
          </a:bodyPr>
          <a:lstStyle/>
          <a:p>
            <a:r>
              <a:rPr lang="cs-CZ" b="1" dirty="0" err="1"/>
              <a:t>Insea</a:t>
            </a:r>
            <a:r>
              <a:rPr lang="cs-CZ" b="1" dirty="0"/>
              <a:t> Manifest </a:t>
            </a:r>
            <a:r>
              <a:rPr lang="cs-CZ" b="1" dirty="0" smtClean="0"/>
              <a:t>2018    2. část</a:t>
            </a:r>
            <a:r>
              <a:rPr lang="cs-CZ" dirty="0" smtClean="0"/>
              <a:t/>
            </a:r>
            <a:br>
              <a:rPr lang="cs-CZ" dirty="0" smtClean="0"/>
            </a:br>
            <a:r>
              <a:rPr lang="cs-CZ" dirty="0"/>
              <a:t/>
            </a:r>
            <a:br>
              <a:rPr lang="cs-CZ" dirty="0"/>
            </a:br>
            <a:endParaRPr lang="cs-CZ" dirty="0"/>
          </a:p>
        </p:txBody>
      </p:sp>
      <p:sp>
        <p:nvSpPr>
          <p:cNvPr id="5" name="TextovéPole 4"/>
          <p:cNvSpPr txBox="1"/>
          <p:nvPr/>
        </p:nvSpPr>
        <p:spPr>
          <a:xfrm>
            <a:off x="7275871" y="6302477"/>
            <a:ext cx="46703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Zdroj: http://www.insea.org/InSEA-Manifesto</a:t>
            </a:r>
          </a:p>
        </p:txBody>
      </p:sp>
    </p:spTree>
    <p:extLst>
      <p:ext uri="{BB962C8B-B14F-4D97-AF65-F5344CB8AC3E}">
        <p14:creationId xmlns:p14="http://schemas.microsoft.com/office/powerpoint/2010/main" val="473535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Obecné </a:t>
            </a:r>
            <a:r>
              <a:rPr lang="cs-CZ" sz="4000" dirty="0"/>
              <a:t>cíle vzdělávání a </a:t>
            </a:r>
            <a:r>
              <a:rPr lang="cs-CZ" sz="4000" dirty="0" smtClean="0"/>
              <a:t>výchovy dle Bílé knihy</a:t>
            </a:r>
            <a:endParaRPr lang="cs-CZ" sz="4000" dirty="0"/>
          </a:p>
        </p:txBody>
      </p:sp>
      <p:sp>
        <p:nvSpPr>
          <p:cNvPr id="3" name="Zástupný symbol pro obsah 2"/>
          <p:cNvSpPr>
            <a:spLocks noGrp="1"/>
          </p:cNvSpPr>
          <p:nvPr>
            <p:ph idx="1"/>
          </p:nvPr>
        </p:nvSpPr>
        <p:spPr/>
        <p:txBody>
          <a:bodyPr>
            <a:normAutofit/>
          </a:bodyPr>
          <a:lstStyle/>
          <a:p>
            <a:pPr marL="0" lvl="0" indent="0">
              <a:buNone/>
            </a:pPr>
            <a:r>
              <a:rPr lang="cs-CZ" sz="2400" dirty="0"/>
              <a:t>Rozvoj lidské individuality</a:t>
            </a:r>
          </a:p>
          <a:p>
            <a:pPr marL="0" indent="0">
              <a:buNone/>
            </a:pPr>
            <a:r>
              <a:rPr lang="cs-CZ" sz="2400" dirty="0" smtClean="0"/>
              <a:t>Zprostředkování </a:t>
            </a:r>
            <a:r>
              <a:rPr lang="cs-CZ" sz="2400" dirty="0"/>
              <a:t>historicky vzniklé kultury </a:t>
            </a:r>
            <a:r>
              <a:rPr lang="cs-CZ" sz="2400" dirty="0" smtClean="0"/>
              <a:t>společnosti</a:t>
            </a:r>
          </a:p>
          <a:p>
            <a:pPr marL="0" indent="0">
              <a:buNone/>
            </a:pPr>
            <a:r>
              <a:rPr lang="cs-CZ" sz="2400" dirty="0" smtClean="0"/>
              <a:t>Podpora </a:t>
            </a:r>
            <a:r>
              <a:rPr lang="cs-CZ" sz="2400" dirty="0"/>
              <a:t>demokracie a občanské </a:t>
            </a:r>
            <a:r>
              <a:rPr lang="cs-CZ" sz="2400" dirty="0" smtClean="0"/>
              <a:t>společnosti</a:t>
            </a:r>
          </a:p>
          <a:p>
            <a:pPr marL="0" indent="0">
              <a:buNone/>
            </a:pPr>
            <a:r>
              <a:rPr lang="cs-CZ" sz="2400" dirty="0" smtClean="0"/>
              <a:t>Výchova </a:t>
            </a:r>
            <a:r>
              <a:rPr lang="cs-CZ" sz="2400" dirty="0"/>
              <a:t>k </a:t>
            </a:r>
            <a:r>
              <a:rPr lang="cs-CZ" sz="2400" dirty="0" smtClean="0"/>
              <a:t>partnerství</a:t>
            </a:r>
          </a:p>
          <a:p>
            <a:pPr marL="0" indent="0">
              <a:buNone/>
            </a:pPr>
            <a:r>
              <a:rPr lang="cs-CZ" sz="2400" dirty="0" smtClean="0"/>
              <a:t>Tolerance, </a:t>
            </a:r>
            <a:r>
              <a:rPr lang="cs-CZ" sz="2400" dirty="0"/>
              <a:t>porozumění a </a:t>
            </a:r>
            <a:r>
              <a:rPr lang="cs-CZ" sz="2400" dirty="0" smtClean="0"/>
              <a:t>respekt </a:t>
            </a:r>
            <a:r>
              <a:rPr lang="cs-CZ" sz="2400" dirty="0"/>
              <a:t>k jiným národům, rasám a </a:t>
            </a:r>
            <a:r>
              <a:rPr lang="cs-CZ" sz="2400" dirty="0" smtClean="0"/>
              <a:t>kulturám</a:t>
            </a:r>
          </a:p>
          <a:p>
            <a:pPr marL="0" indent="0">
              <a:buNone/>
            </a:pPr>
            <a:r>
              <a:rPr lang="cs-CZ" sz="2400" dirty="0" smtClean="0"/>
              <a:t>Kritické myšlení</a:t>
            </a:r>
            <a:endParaRPr lang="cs-CZ" sz="2400" dirty="0"/>
          </a:p>
        </p:txBody>
      </p:sp>
    </p:spTree>
    <p:extLst>
      <p:ext uri="{BB962C8B-B14F-4D97-AF65-F5344CB8AC3E}">
        <p14:creationId xmlns:p14="http://schemas.microsoft.com/office/powerpoint/2010/main" val="27768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60648"/>
            <a:ext cx="7859216" cy="1143000"/>
          </a:xfrm>
        </p:spPr>
        <p:txBody>
          <a:bodyPr>
            <a:normAutofit/>
          </a:bodyPr>
          <a:lstStyle/>
          <a:p>
            <a:pPr algn="l"/>
            <a:r>
              <a:rPr lang="cs-CZ" sz="3600" b="1" dirty="0"/>
              <a:t>Výtvarný úkol</a:t>
            </a:r>
          </a:p>
        </p:txBody>
      </p:sp>
      <p:sp>
        <p:nvSpPr>
          <p:cNvPr id="3" name="Zástupný symbol pro obsah 2"/>
          <p:cNvSpPr>
            <a:spLocks noGrp="1"/>
          </p:cNvSpPr>
          <p:nvPr>
            <p:ph idx="1"/>
          </p:nvPr>
        </p:nvSpPr>
        <p:spPr>
          <a:xfrm>
            <a:off x="1991544" y="1484785"/>
            <a:ext cx="8229600" cy="4525963"/>
          </a:xfrm>
        </p:spPr>
        <p:txBody>
          <a:bodyPr>
            <a:noAutofit/>
          </a:bodyPr>
          <a:lstStyle/>
          <a:p>
            <a:r>
              <a:rPr lang="cs-CZ" sz="2400" dirty="0"/>
              <a:t>Konkrétním prostředkem naplňování vzdělávacích cílů a obsahů. </a:t>
            </a:r>
          </a:p>
          <a:p>
            <a:r>
              <a:rPr lang="cs-CZ" sz="2400" dirty="0"/>
              <a:t>Co mají děti dělat a jakým způsobem.</a:t>
            </a:r>
          </a:p>
          <a:p>
            <a:r>
              <a:rPr lang="cs-CZ" sz="2400" dirty="0"/>
              <a:t>Odkazuje na hlavní kritéria hodnocení výsledku.  </a:t>
            </a:r>
          </a:p>
          <a:p>
            <a:r>
              <a:rPr lang="cs-CZ" sz="2400" dirty="0"/>
              <a:t>Umožňuje posoudit do jaké míry se záměr zdařil.</a:t>
            </a:r>
          </a:p>
          <a:p>
            <a:r>
              <a:rPr lang="cs-CZ" sz="2400" dirty="0"/>
              <a:t>Pedagogicky promyšlený „kousek učiva“</a:t>
            </a:r>
          </a:p>
          <a:p>
            <a:r>
              <a:rPr lang="cs-CZ" sz="2400" dirty="0"/>
              <a:t>Úkol je formulován obvykle pro celou skupinu dětí stejně. </a:t>
            </a:r>
          </a:p>
          <a:p>
            <a:r>
              <a:rPr lang="cs-CZ" sz="2400" dirty="0"/>
              <a:t>Představy, které  námět vyvolá, jsou vždy individuální či aspoň individualizované.</a:t>
            </a:r>
          </a:p>
          <a:p>
            <a:r>
              <a:rPr lang="cs-CZ" sz="2400" dirty="0"/>
              <a:t>Formulace úkolu může být motivující. (Jak jsem se bála ve sklepě. V dálce svítí. Ze slunce zbyl jenom </a:t>
            </a:r>
            <a:r>
              <a:rPr lang="cs-CZ" sz="2400" dirty="0" err="1"/>
              <a:t>červánek</a:t>
            </a:r>
            <a:r>
              <a:rPr lang="cs-CZ" sz="2400" dirty="0"/>
              <a:t>…)</a:t>
            </a:r>
          </a:p>
        </p:txBody>
      </p:sp>
    </p:spTree>
    <p:extLst>
      <p:ext uri="{BB962C8B-B14F-4D97-AF65-F5344CB8AC3E}">
        <p14:creationId xmlns:p14="http://schemas.microsoft.com/office/powerpoint/2010/main" val="1947953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24854" t="23920" r="23082" b="9969"/>
          <a:stretch/>
        </p:blipFill>
        <p:spPr>
          <a:xfrm>
            <a:off x="1356187" y="-2935"/>
            <a:ext cx="9602228" cy="6858734"/>
          </a:xfrm>
          <a:prstGeom prst="rect">
            <a:avLst/>
          </a:prstGeom>
        </p:spPr>
      </p:pic>
    </p:spTree>
    <p:extLst>
      <p:ext uri="{BB962C8B-B14F-4D97-AF65-F5344CB8AC3E}">
        <p14:creationId xmlns:p14="http://schemas.microsoft.com/office/powerpoint/2010/main" val="334833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867" y="304799"/>
            <a:ext cx="11042266" cy="6252446"/>
          </a:xfrm>
        </p:spPr>
      </p:pic>
    </p:spTree>
    <p:extLst>
      <p:ext uri="{BB962C8B-B14F-4D97-AF65-F5344CB8AC3E}">
        <p14:creationId xmlns:p14="http://schemas.microsoft.com/office/powerpoint/2010/main" val="2094878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71488"/>
            <a:ext cx="10515600" cy="6858000"/>
          </a:xfrm>
        </p:spPr>
        <p:txBody>
          <a:bodyPr>
            <a:normAutofit/>
          </a:bodyPr>
          <a:lstStyle/>
          <a:p>
            <a:endParaRPr lang="cs-CZ" dirty="0"/>
          </a:p>
          <a:p>
            <a:pPr marL="0" indent="0">
              <a:buNone/>
            </a:pPr>
            <a:r>
              <a:rPr lang="cs-CZ" dirty="0"/>
              <a:t>Didaktické uchopení obsahů ve VV </a:t>
            </a:r>
            <a:r>
              <a:rPr lang="cs-CZ" dirty="0" smtClean="0"/>
              <a:t> - </a:t>
            </a:r>
            <a:r>
              <a:rPr lang="cs-CZ" dirty="0" err="1" smtClean="0"/>
              <a:t>kurikulární</a:t>
            </a:r>
            <a:r>
              <a:rPr lang="cs-CZ" dirty="0" smtClean="0"/>
              <a:t> </a:t>
            </a:r>
            <a:r>
              <a:rPr lang="cs-CZ" dirty="0"/>
              <a:t>dokumenty </a:t>
            </a:r>
          </a:p>
          <a:p>
            <a:pPr marL="0" indent="0">
              <a:buNone/>
            </a:pPr>
            <a:endParaRPr lang="cs-CZ" dirty="0"/>
          </a:p>
          <a:p>
            <a:pPr marL="0" indent="0">
              <a:buNone/>
            </a:pPr>
            <a:r>
              <a:rPr lang="cs-CZ" sz="2400" dirty="0" smtClean="0"/>
              <a:t>RVP </a:t>
            </a:r>
            <a:r>
              <a:rPr lang="cs-CZ" sz="2400" dirty="0"/>
              <a:t>ZV: </a:t>
            </a:r>
          </a:p>
          <a:p>
            <a:r>
              <a:rPr lang="cs-CZ" sz="2400" dirty="0" smtClean="0"/>
              <a:t>rozvíjení </a:t>
            </a:r>
            <a:r>
              <a:rPr lang="cs-CZ" sz="2400" dirty="0"/>
              <a:t>smyslové citlivosti </a:t>
            </a:r>
          </a:p>
          <a:p>
            <a:r>
              <a:rPr lang="cs-CZ" sz="2400" dirty="0" smtClean="0"/>
              <a:t>uplatňování </a:t>
            </a:r>
            <a:r>
              <a:rPr lang="cs-CZ" sz="2400" dirty="0"/>
              <a:t>subjektivity </a:t>
            </a:r>
          </a:p>
          <a:p>
            <a:r>
              <a:rPr lang="cs-CZ" sz="2400" dirty="0" smtClean="0"/>
              <a:t>ověřování </a:t>
            </a:r>
            <a:r>
              <a:rPr lang="cs-CZ" sz="2400" dirty="0"/>
              <a:t>komunikačních účinků </a:t>
            </a:r>
          </a:p>
          <a:p>
            <a:endParaRPr lang="cs-CZ" sz="2400" dirty="0"/>
          </a:p>
          <a:p>
            <a:pPr marL="0" indent="0">
              <a:buNone/>
            </a:pPr>
            <a:r>
              <a:rPr lang="cs-CZ" sz="2400" dirty="0" smtClean="0"/>
              <a:t>RVP </a:t>
            </a:r>
            <a:r>
              <a:rPr lang="cs-CZ" sz="2400" dirty="0"/>
              <a:t>GV </a:t>
            </a:r>
          </a:p>
          <a:p>
            <a:r>
              <a:rPr lang="cs-CZ" sz="2400" dirty="0" smtClean="0"/>
              <a:t>obrazové </a:t>
            </a:r>
            <a:r>
              <a:rPr lang="cs-CZ" sz="2400" dirty="0"/>
              <a:t>znakové systémy </a:t>
            </a:r>
          </a:p>
          <a:p>
            <a:r>
              <a:rPr lang="cs-CZ" sz="2400" dirty="0" smtClean="0"/>
              <a:t>znakové </a:t>
            </a:r>
            <a:r>
              <a:rPr lang="cs-CZ" sz="2400" dirty="0"/>
              <a:t>systémy výtvarného umění </a:t>
            </a:r>
          </a:p>
          <a:p>
            <a:endParaRPr lang="cs-CZ" sz="2400" dirty="0"/>
          </a:p>
          <a:p>
            <a:r>
              <a:rPr lang="cs-CZ" sz="2400" dirty="0"/>
              <a:t>„tvorba, recepce, interpretace, reflexe“ </a:t>
            </a:r>
          </a:p>
          <a:p>
            <a:pPr marL="0" indent="0">
              <a:buNone/>
            </a:pPr>
            <a:endParaRPr lang="cs-CZ" dirty="0"/>
          </a:p>
        </p:txBody>
      </p:sp>
      <p:sp>
        <p:nvSpPr>
          <p:cNvPr id="4" name="TextovéPole 3"/>
          <p:cNvSpPr txBox="1"/>
          <p:nvPr/>
        </p:nvSpPr>
        <p:spPr>
          <a:xfrm>
            <a:off x="6351101" y="2626169"/>
            <a:ext cx="36377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„tvorba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vnímání, interpretace“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„komunikace“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ovéPole 4"/>
          <p:cNvSpPr txBox="1"/>
          <p:nvPr/>
        </p:nvSpPr>
        <p:spPr>
          <a:xfrm>
            <a:off x="6341169" y="4124740"/>
            <a:ext cx="58508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vizuálně obrazné znakové systémy z hlediska poznání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a komunikace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-interakce s vizuálně obrazným vyjádřením v roli autora, příjemce, interpreta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-uplatnění vizuálně obrazného vyjádření v úrovni smyslové, subjektivní a komunikační Současné RVP – komunikace, práce se znaky a významy – společně sdílené obsahy Původně mimovolné vnímání se žák učí vědomě analyzovat a zapojovat do další tvorby nebo interpretace obrazových znakových vyjádření </a:t>
            </a:r>
          </a:p>
        </p:txBody>
      </p:sp>
    </p:spTree>
    <p:extLst>
      <p:ext uri="{BB962C8B-B14F-4D97-AF65-F5344CB8AC3E}">
        <p14:creationId xmlns:p14="http://schemas.microsoft.com/office/powerpoint/2010/main" val="1293711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solidFill>
                  <a:schemeClr val="tx1">
                    <a:lumMod val="50000"/>
                    <a:lumOff val="50000"/>
                  </a:schemeClr>
                </a:solidFill>
              </a:rPr>
              <a:t>ROZVÍJENÍ SMYSLOVÉ CITLIVOSTI</a:t>
            </a:r>
            <a:br>
              <a:rPr lang="cs-CZ" i="1" dirty="0">
                <a:solidFill>
                  <a:schemeClr val="tx1">
                    <a:lumMod val="50000"/>
                    <a:lumOff val="50000"/>
                  </a:schemeClr>
                </a:solidFill>
              </a:rPr>
            </a:b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smtClean="0"/>
              <a:t>prvky </a:t>
            </a:r>
            <a:r>
              <a:rPr lang="cs-CZ" sz="2400" b="1" dirty="0"/>
              <a:t>vizuálně obrazného vyjádření </a:t>
            </a:r>
            <a:r>
              <a:rPr lang="cs-CZ" sz="2400" dirty="0"/>
              <a:t>– linie, tvary, objemy, </a:t>
            </a:r>
            <a:r>
              <a:rPr lang="cs-CZ" sz="2400" dirty="0" err="1"/>
              <a:t>světlostní</a:t>
            </a:r>
            <a:r>
              <a:rPr lang="cs-CZ" sz="2400" dirty="0"/>
              <a:t> a barevné kvality, textury – jejich jednoduché vztahy (podobnost, kontrast, rytmus), jejich kombinace a proměny v ploše, objemu a prostoru </a:t>
            </a:r>
          </a:p>
          <a:p>
            <a:pPr marL="0" indent="0">
              <a:buNone/>
            </a:pPr>
            <a:r>
              <a:rPr lang="cs-CZ" sz="2400" b="1" dirty="0" smtClean="0"/>
              <a:t>uspořádání </a:t>
            </a:r>
            <a:r>
              <a:rPr lang="cs-CZ" sz="2400" b="1" dirty="0"/>
              <a:t>objektů do celků </a:t>
            </a:r>
            <a:r>
              <a:rPr lang="cs-CZ" sz="2400" dirty="0"/>
              <a:t>– uspořádání na základě jejich výraznosti, velikosti a vzájemného postavení ve statickém a dynamickém vyjádření </a:t>
            </a:r>
          </a:p>
          <a:p>
            <a:pPr marL="0" indent="0">
              <a:buNone/>
            </a:pPr>
            <a:r>
              <a:rPr lang="cs-CZ" sz="2400" b="1" dirty="0" smtClean="0"/>
              <a:t>reflexe </a:t>
            </a:r>
            <a:r>
              <a:rPr lang="cs-CZ" sz="2400" b="1" dirty="0"/>
              <a:t>a vztahy zrakového vnímání ke vnímání ostatními smysly </a:t>
            </a:r>
            <a:r>
              <a:rPr lang="cs-CZ" sz="2400" dirty="0"/>
              <a:t>-– vizuálně obrazná vyjádření podnětů hmatových, sluchových, pohybových, čichových, chuťových a vyjádření vizuálních podnětů prostředky vnímatelnými ostatními smysly </a:t>
            </a:r>
          </a:p>
          <a:p>
            <a:pPr marL="0" indent="0">
              <a:buNone/>
            </a:pPr>
            <a:r>
              <a:rPr lang="cs-CZ" sz="2400" b="1" dirty="0" smtClean="0"/>
              <a:t>smyslové </a:t>
            </a:r>
            <a:r>
              <a:rPr lang="cs-CZ" sz="2400" b="1" dirty="0"/>
              <a:t>účinky vizuálně obrazných vyjádření </a:t>
            </a:r>
            <a:r>
              <a:rPr lang="cs-CZ" sz="2400" dirty="0"/>
              <a:t>– umělecká výtvarná tvorba, fotografie, film, tiskoviny, televize, elektronická média, reklama </a:t>
            </a:r>
          </a:p>
        </p:txBody>
      </p:sp>
    </p:spTree>
    <p:extLst>
      <p:ext uri="{BB962C8B-B14F-4D97-AF65-F5344CB8AC3E}">
        <p14:creationId xmlns:p14="http://schemas.microsoft.com/office/powerpoint/2010/main" val="102642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solidFill>
                  <a:schemeClr val="tx1">
                    <a:lumMod val="50000"/>
                    <a:lumOff val="50000"/>
                  </a:schemeClr>
                </a:solidFill>
              </a:rPr>
              <a:t>UPLATŇOVÁNÍ SUBJEKTIVITY</a:t>
            </a:r>
            <a:br>
              <a:rPr lang="cs-CZ" i="1" dirty="0">
                <a:solidFill>
                  <a:schemeClr val="tx1">
                    <a:lumMod val="50000"/>
                    <a:lumOff val="50000"/>
                  </a:schemeClr>
                </a:solidFill>
              </a:rPr>
            </a:b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smtClean="0"/>
              <a:t>prostředky </a:t>
            </a:r>
            <a:r>
              <a:rPr lang="cs-CZ" sz="2400" b="1" dirty="0"/>
              <a:t>pro vyjádření emocí, pocitů, nálad, fantazie, představ a osobních zkušeností </a:t>
            </a:r>
            <a:r>
              <a:rPr lang="cs-CZ" sz="2400" dirty="0"/>
              <a:t>– manipulace s objekty, pohyb těla a jeho umístění v prostoru, akční tvar malby a kresby </a:t>
            </a:r>
            <a:endParaRPr lang="cs-CZ" sz="2400" dirty="0" smtClean="0"/>
          </a:p>
          <a:p>
            <a:pPr marL="0" indent="0">
              <a:buNone/>
            </a:pPr>
            <a:endParaRPr lang="cs-CZ" sz="2400" dirty="0"/>
          </a:p>
          <a:p>
            <a:pPr marL="0" indent="0">
              <a:buNone/>
            </a:pPr>
            <a:r>
              <a:rPr lang="cs-CZ" sz="2400" b="1" dirty="0" smtClean="0"/>
              <a:t>typy </a:t>
            </a:r>
            <a:r>
              <a:rPr lang="cs-CZ" sz="2400" b="1" dirty="0"/>
              <a:t>vizuálně obrazných vyjádření </a:t>
            </a:r>
            <a:r>
              <a:rPr lang="cs-CZ" sz="2400" dirty="0"/>
              <a:t>– jejich rozlišení, výběr a uplatnění – hračky, objekty, ilustrace textů, volná malba, skulptura, plastika, animovaný film, komiks, fotografie, elektronický obraz, reklama </a:t>
            </a:r>
            <a:endParaRPr lang="cs-CZ" sz="2400" dirty="0" smtClean="0"/>
          </a:p>
          <a:p>
            <a:pPr marL="0" indent="0">
              <a:buNone/>
            </a:pPr>
            <a:endParaRPr lang="cs-CZ" sz="2400" dirty="0"/>
          </a:p>
          <a:p>
            <a:pPr marL="0" indent="0">
              <a:buNone/>
            </a:pPr>
            <a:r>
              <a:rPr lang="cs-CZ" sz="2400" b="1" dirty="0" smtClean="0"/>
              <a:t>přístupy </a:t>
            </a:r>
            <a:r>
              <a:rPr lang="cs-CZ" sz="2400" b="1" dirty="0"/>
              <a:t>k vizuálně obrazným vyjádřením </a:t>
            </a:r>
            <a:r>
              <a:rPr lang="cs-CZ" sz="2400" dirty="0"/>
              <a:t>– hledisko jejich vnímání (vizuální, haptické, statické, dynamické), hledisko jejich motivace (fantazijní, založené na smyslovém vnímání) </a:t>
            </a:r>
          </a:p>
          <a:p>
            <a:endParaRPr lang="cs-CZ" dirty="0"/>
          </a:p>
        </p:txBody>
      </p:sp>
    </p:spTree>
    <p:extLst>
      <p:ext uri="{BB962C8B-B14F-4D97-AF65-F5344CB8AC3E}">
        <p14:creationId xmlns:p14="http://schemas.microsoft.com/office/powerpoint/2010/main" val="1573681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solidFill>
                  <a:schemeClr val="tx1">
                    <a:lumMod val="50000"/>
                    <a:lumOff val="50000"/>
                  </a:schemeClr>
                </a:solidFill>
              </a:rPr>
              <a:t>OVĚŘOVÁNÍ KOMUNIKAČNÍCH ÚČINKŮ</a:t>
            </a:r>
            <a:r>
              <a:rPr lang="cs-CZ" dirty="0">
                <a:solidFill>
                  <a:schemeClr val="tx1">
                    <a:lumMod val="50000"/>
                    <a:lumOff val="50000"/>
                  </a:schemeClr>
                </a:solidFill>
              </a:rPr>
              <a:t/>
            </a:r>
            <a:br>
              <a:rPr lang="cs-CZ" dirty="0">
                <a:solidFill>
                  <a:schemeClr val="tx1">
                    <a:lumMod val="50000"/>
                    <a:lumOff val="50000"/>
                  </a:schemeClr>
                </a:solidFill>
              </a:rPr>
            </a:b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smtClean="0"/>
              <a:t>osobní </a:t>
            </a:r>
            <a:r>
              <a:rPr lang="cs-CZ" sz="2400" b="1" dirty="0"/>
              <a:t>postoj v komunikaci – </a:t>
            </a:r>
            <a:r>
              <a:rPr lang="cs-CZ" sz="2400" dirty="0"/>
              <a:t>jeho utváření a zdůvodňování; odlišné interpretace vizuálně obrazných vyjádření (samostatně vytvořených a přejatých) v rámci skupin, v nichž se žák pohybuje; jejich porovnávání s vlastní interpretací </a:t>
            </a:r>
          </a:p>
          <a:p>
            <a:pPr marL="0" indent="0">
              <a:buNone/>
            </a:pPr>
            <a:endParaRPr lang="cs-CZ" sz="2400" b="1" dirty="0" smtClean="0"/>
          </a:p>
          <a:p>
            <a:pPr marL="0" indent="0">
              <a:buNone/>
            </a:pPr>
            <a:r>
              <a:rPr lang="cs-CZ" sz="2400" b="1" dirty="0" smtClean="0"/>
              <a:t>komunikační </a:t>
            </a:r>
            <a:r>
              <a:rPr lang="cs-CZ" sz="2400" b="1" dirty="0"/>
              <a:t>obsah vizuálně obrazných vyjádření </a:t>
            </a:r>
            <a:r>
              <a:rPr lang="cs-CZ" sz="2400" dirty="0"/>
              <a:t>– v komunikaci se spolužáky, rodinnými příslušníky a v rámci skupin, v nichž se žák pohybuje (ve škole i mimo školu); vysvětlování výsledků tvorby podle svých schopností a zaměření </a:t>
            </a:r>
          </a:p>
          <a:p>
            <a:pPr marL="0" indent="0">
              <a:buNone/>
            </a:pPr>
            <a:r>
              <a:rPr lang="cs-CZ" sz="2400" dirty="0" smtClean="0"/>
              <a:t> </a:t>
            </a:r>
          </a:p>
          <a:p>
            <a:pPr marL="0" indent="0">
              <a:buNone/>
            </a:pPr>
            <a:r>
              <a:rPr lang="cs-CZ" sz="2400" b="1" dirty="0" smtClean="0"/>
              <a:t>proměny </a:t>
            </a:r>
            <a:r>
              <a:rPr lang="cs-CZ" sz="2400" b="1" dirty="0"/>
              <a:t>komunikačního obsahu </a:t>
            </a:r>
            <a:r>
              <a:rPr lang="cs-CZ" sz="2400" dirty="0"/>
              <a:t>– záměry tvorby a proměny obsahu vlastních vizuálně obrazných vyjádření i děl výtvarného umění </a:t>
            </a:r>
          </a:p>
        </p:txBody>
      </p:sp>
    </p:spTree>
    <p:extLst>
      <p:ext uri="{BB962C8B-B14F-4D97-AF65-F5344CB8AC3E}">
        <p14:creationId xmlns:p14="http://schemas.microsoft.com/office/powerpoint/2010/main" val="1602124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9650" y="620713"/>
            <a:ext cx="7931150" cy="1143000"/>
          </a:xfrm>
        </p:spPr>
        <p:txBody>
          <a:bodyPr rtlCol="0">
            <a:normAutofit fontScale="90000"/>
          </a:bodyPr>
          <a:lstStyle/>
          <a:p>
            <a:pPr>
              <a:defRPr/>
            </a:pPr>
            <a:r>
              <a:rPr lang="cs-CZ" b="1" dirty="0" smtClean="0"/>
              <a:t>Učivo </a:t>
            </a:r>
            <a:r>
              <a:rPr lang="cs-CZ" b="1" dirty="0" err="1" smtClean="0"/>
              <a:t>Vv</a:t>
            </a:r>
            <a:r>
              <a:rPr lang="cs-CZ" b="1" dirty="0" smtClean="0"/>
              <a:t> a očekávané výstupy</a:t>
            </a:r>
            <a:br>
              <a:rPr lang="cs-CZ" b="1" dirty="0" smtClean="0"/>
            </a:br>
            <a:r>
              <a:rPr lang="cs-CZ" b="1" dirty="0" smtClean="0"/>
              <a:t>v RVP ZV</a:t>
            </a:r>
            <a:endParaRPr lang="cs-CZ" b="1" dirty="0"/>
          </a:p>
        </p:txBody>
      </p:sp>
      <p:sp>
        <p:nvSpPr>
          <p:cNvPr id="3" name="Zástupný symbol pro obsah 2"/>
          <p:cNvSpPr>
            <a:spLocks noGrp="1"/>
          </p:cNvSpPr>
          <p:nvPr>
            <p:ph idx="1"/>
          </p:nvPr>
        </p:nvSpPr>
        <p:spPr>
          <a:xfrm>
            <a:off x="2208213" y="1989138"/>
            <a:ext cx="7931150" cy="4525962"/>
          </a:xfrm>
        </p:spPr>
        <p:txBody>
          <a:bodyPr rtlCol="0">
            <a:normAutofit/>
          </a:bodyPr>
          <a:lstStyle/>
          <a:p>
            <a:pPr marL="0" indent="0">
              <a:buNone/>
              <a:defRPr/>
            </a:pPr>
            <a:r>
              <a:rPr lang="cs-CZ" dirty="0">
                <a:solidFill>
                  <a:schemeClr val="tx1">
                    <a:lumMod val="50000"/>
                    <a:lumOff val="50000"/>
                  </a:schemeClr>
                </a:solidFill>
                <a:latin typeface="+mj-lt"/>
              </a:rPr>
              <a:t>Kompetence žáků</a:t>
            </a:r>
          </a:p>
          <a:p>
            <a:pPr>
              <a:defRPr/>
            </a:pPr>
            <a:r>
              <a:rPr lang="cs-CZ" dirty="0">
                <a:solidFill>
                  <a:schemeClr val="tx1">
                    <a:lumMod val="50000"/>
                    <a:lumOff val="50000"/>
                  </a:schemeClr>
                </a:solidFill>
                <a:latin typeface="+mj-lt"/>
              </a:rPr>
              <a:t>Očekávané výstupy – 1. období</a:t>
            </a:r>
          </a:p>
          <a:p>
            <a:pPr>
              <a:defRPr/>
            </a:pPr>
            <a:r>
              <a:rPr lang="cs-CZ" dirty="0">
                <a:solidFill>
                  <a:schemeClr val="tx1">
                    <a:lumMod val="50000"/>
                    <a:lumOff val="50000"/>
                  </a:schemeClr>
                </a:solidFill>
                <a:latin typeface="+mj-lt"/>
              </a:rPr>
              <a:t>Očekávané výstupy – 2. období</a:t>
            </a:r>
          </a:p>
          <a:p>
            <a:pPr>
              <a:defRPr/>
            </a:pPr>
            <a:endParaRPr lang="cs-CZ" dirty="0" smtClean="0">
              <a:solidFill>
                <a:schemeClr val="tx1">
                  <a:lumMod val="50000"/>
                  <a:lumOff val="50000"/>
                </a:schemeClr>
              </a:solidFill>
              <a:latin typeface="+mj-lt"/>
            </a:endParaRPr>
          </a:p>
          <a:p>
            <a:pPr>
              <a:defRPr/>
            </a:pPr>
            <a:r>
              <a:rPr lang="cs-CZ" dirty="0" smtClean="0">
                <a:solidFill>
                  <a:schemeClr val="tx1">
                    <a:lumMod val="50000"/>
                    <a:lumOff val="50000"/>
                  </a:schemeClr>
                </a:solidFill>
                <a:latin typeface="+mj-lt"/>
              </a:rPr>
              <a:t>Učivo</a:t>
            </a:r>
            <a:endParaRPr lang="cs-CZ" dirty="0">
              <a:solidFill>
                <a:schemeClr val="tx1">
                  <a:lumMod val="50000"/>
                  <a:lumOff val="50000"/>
                </a:schemeClr>
              </a:solidFill>
              <a:latin typeface="+mj-lt"/>
            </a:endParaRPr>
          </a:p>
          <a:p>
            <a:pPr marL="0" indent="0">
              <a:buNone/>
              <a:defRPr/>
            </a:pPr>
            <a:r>
              <a:rPr lang="cs-CZ" i="1" dirty="0">
                <a:solidFill>
                  <a:schemeClr val="tx1">
                    <a:lumMod val="50000"/>
                    <a:lumOff val="50000"/>
                  </a:schemeClr>
                </a:solidFill>
                <a:latin typeface="+mj-lt"/>
              </a:rPr>
              <a:t>ROZVÍJENÍ SMYSLOVÉ CITLIVOSTI</a:t>
            </a:r>
          </a:p>
          <a:p>
            <a:pPr marL="0" indent="0">
              <a:buNone/>
              <a:defRPr/>
            </a:pPr>
            <a:r>
              <a:rPr lang="cs-CZ" i="1" dirty="0">
                <a:solidFill>
                  <a:schemeClr val="tx1">
                    <a:lumMod val="50000"/>
                    <a:lumOff val="50000"/>
                  </a:schemeClr>
                </a:solidFill>
                <a:latin typeface="+mj-lt"/>
              </a:rPr>
              <a:t>UPLATŇOVÁNÍ SUBJEKTIVITY</a:t>
            </a:r>
          </a:p>
          <a:p>
            <a:pPr marL="0" indent="0">
              <a:buNone/>
              <a:defRPr/>
            </a:pPr>
            <a:r>
              <a:rPr lang="cs-CZ" i="1" dirty="0">
                <a:solidFill>
                  <a:schemeClr val="tx1">
                    <a:lumMod val="50000"/>
                    <a:lumOff val="50000"/>
                  </a:schemeClr>
                </a:solidFill>
                <a:latin typeface="+mj-lt"/>
              </a:rPr>
              <a:t>OVĚŘOVÁNÍ KOMUNIKAČNÍCH ÚČINKŮ</a:t>
            </a:r>
            <a:endParaRPr lang="cs-CZ" dirty="0">
              <a:solidFill>
                <a:schemeClr val="tx1">
                  <a:lumMod val="50000"/>
                  <a:lumOff val="50000"/>
                </a:schemeClr>
              </a:solidFill>
              <a:latin typeface="+mj-lt"/>
            </a:endParaRPr>
          </a:p>
        </p:txBody>
      </p:sp>
    </p:spTree>
    <p:extLst>
      <p:ext uri="{BB962C8B-B14F-4D97-AF65-F5344CB8AC3E}">
        <p14:creationId xmlns:p14="http://schemas.microsoft.com/office/powerpoint/2010/main" val="1361216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Očekávané výstupy – 1. období </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žák :</a:t>
            </a:r>
            <a:endParaRPr lang="cs-CZ" dirty="0"/>
          </a:p>
          <a:p>
            <a:r>
              <a:rPr lang="cs-CZ" dirty="0"/>
              <a:t>VV-3-1-01 rozpoznává a pojmenovává prvky vizuálně obrazného vyjádření (linie, tvary, objemy, barvy, objekty); porovnává je a třídí na základě odlišností vycházejících z jeho zkušeností, vjemů, zážitků a představ </a:t>
            </a:r>
          </a:p>
          <a:p>
            <a:r>
              <a:rPr lang="cs-CZ" dirty="0"/>
              <a:t>VV-3-1-02 v tvorbě projevuje své vlastní životní zkušenosti; uplatňuje při tom v plošném i prostorovém uspořádání linie, tvary, objemy, barvy, objekty a další prvky a jejich kombinace </a:t>
            </a:r>
          </a:p>
          <a:p>
            <a:r>
              <a:rPr lang="cs-CZ" dirty="0"/>
              <a:t>VV-3-1-03 vyjadřuje rozdíly při vnímání události různými smysly a pro jejich vizuálně obrazné vyjádření volí vhodné prostředky </a:t>
            </a:r>
          </a:p>
          <a:p>
            <a:r>
              <a:rPr lang="cs-CZ" dirty="0"/>
              <a:t>VV-3-1-04 interpretuje podle svých schopností různá vizuálně obrazná vyjádření; odlišné interpretace porovnává se svou dosavadní zkušeností </a:t>
            </a:r>
          </a:p>
          <a:p>
            <a:r>
              <a:rPr lang="cs-CZ" dirty="0"/>
              <a:t>VV-3-1-05 na základě vlastní zkušenosti nalézá a do komunikace zapojuje obsah vizuálně obrazných vyjádření, která samostatně vytvořil, vybral či upravil </a:t>
            </a:r>
          </a:p>
          <a:p>
            <a:endParaRPr lang="cs-CZ" dirty="0"/>
          </a:p>
        </p:txBody>
      </p:sp>
    </p:spTree>
    <p:extLst>
      <p:ext uri="{BB962C8B-B14F-4D97-AF65-F5344CB8AC3E}">
        <p14:creationId xmlns:p14="http://schemas.microsoft.com/office/powerpoint/2010/main" val="3074998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Očekávané výstupy – 2. období </a:t>
            </a:r>
            <a:br>
              <a:rPr lang="cs-CZ" dirty="0"/>
            </a:br>
            <a:endParaRPr lang="cs-CZ"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smtClean="0"/>
              <a:t>Žák:</a:t>
            </a:r>
            <a:endParaRPr lang="cs-CZ" dirty="0"/>
          </a:p>
          <a:p>
            <a:r>
              <a:rPr lang="cs-CZ" dirty="0"/>
              <a:t>VV-5-1-01 při vlastních tvůrčích činnostech pojmenovává prvky vizuálně obrazného vyjádření; porovnává je na základě vztahů (</a:t>
            </a:r>
            <a:r>
              <a:rPr lang="cs-CZ" dirty="0" err="1"/>
              <a:t>světlostní</a:t>
            </a:r>
            <a:r>
              <a:rPr lang="cs-CZ" dirty="0"/>
              <a:t> poměry, barevné kontrasty, proporční vztahy a jiné) </a:t>
            </a:r>
          </a:p>
          <a:p>
            <a:r>
              <a:rPr lang="cs-CZ" dirty="0"/>
              <a:t>VV-5-1-02 užívá a kombinuje prvky vizuálně obrazného vyjádření ve vztahu k celku: v plošném vyjádření linie a barevné plochy; v objemovém vyjádření modelování a skulpturální postup; v prostorovém vyjádření uspořádání prvků ve vztahu k vlastnímu tělu i jako nezávislý model </a:t>
            </a:r>
          </a:p>
          <a:p>
            <a:r>
              <a:rPr lang="cs-CZ" dirty="0"/>
              <a:t>VV-5-1-03 při tvorbě vizuálně obrazných vyjádření se vědomě zaměřuje na projevení vlastních životních zkušeností i na tvorbu vyjádření, která mají komunikační účinky pro jeho nejbližší sociální vztahy </a:t>
            </a:r>
          </a:p>
          <a:p>
            <a:r>
              <a:rPr lang="cs-CZ" dirty="0"/>
              <a:t>VV-5-1-04 nalézá vhodné prostředky pro vizuálně obrazná vyjádření vzniklá na základě vztahu zrakového vnímání k vnímání dalšími smysly; uplatňuje je v plošné, objemové i prostorové tvorbě </a:t>
            </a:r>
          </a:p>
          <a:p>
            <a:r>
              <a:rPr lang="cs-CZ" dirty="0"/>
              <a:t>VV-5-1-05 osobitost svého vnímání uplatňuje v přístupu k realitě, k tvorbě a interpretaci vizuálně obrazného vyjádření; pro vyjádření nových i neobvyklých pocitů a prožitků svobodně volí a kombinuje prostředky (včetně prostředků a postupů současného výtvarného umění) </a:t>
            </a:r>
          </a:p>
          <a:p>
            <a:r>
              <a:rPr lang="cs-CZ" dirty="0"/>
              <a:t>VV-5-1-06 porovnává různé interpretace vizuálně obrazného vyjádření a přistupuje k nim jako ke zdroji inspirace </a:t>
            </a:r>
          </a:p>
          <a:p>
            <a:r>
              <a:rPr lang="cs-CZ" dirty="0"/>
              <a:t>VV-5-1-07 nalézá a do komunikace v sociálních vztazích zapojuje obsah vizuálně obrazných vyjádření, která samostatně vytvořil, vybral či upravil </a:t>
            </a:r>
          </a:p>
          <a:p>
            <a:endParaRPr lang="cs-CZ" dirty="0"/>
          </a:p>
        </p:txBody>
      </p:sp>
    </p:spTree>
    <p:extLst>
      <p:ext uri="{BB962C8B-B14F-4D97-AF65-F5344CB8AC3E}">
        <p14:creationId xmlns:p14="http://schemas.microsoft.com/office/powerpoint/2010/main" val="32880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VV a její přínos</a:t>
            </a:r>
            <a:r>
              <a:rPr lang="cs-CZ" dirty="0"/>
              <a:t> systému všeobecného </a:t>
            </a:r>
            <a:r>
              <a:rPr lang="cs-CZ" dirty="0" smtClean="0"/>
              <a:t>vzdělávání</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dirty="0" smtClean="0"/>
              <a:t>Odhalení významu, smyslu a cíle procesu umělecké tvorby na osobní a sociální úrovni</a:t>
            </a:r>
          </a:p>
          <a:p>
            <a:pPr marL="0" indent="0">
              <a:buNone/>
            </a:pPr>
            <a:r>
              <a:rPr lang="cs-CZ" sz="2400" dirty="0" smtClean="0"/>
              <a:t>Uvědomělé rozvíjení smyslové citlivosti</a:t>
            </a:r>
          </a:p>
          <a:p>
            <a:pPr marL="0" indent="0">
              <a:buNone/>
            </a:pPr>
            <a:r>
              <a:rPr lang="cs-CZ" sz="2400" dirty="0" smtClean="0"/>
              <a:t>Odhalování možností rozvoje vlastních poznávacích a vyjadřovacích schopností v interpretaci a tvorbě</a:t>
            </a:r>
          </a:p>
          <a:p>
            <a:pPr marL="0" indent="0">
              <a:buNone/>
            </a:pPr>
            <a:r>
              <a:rPr lang="cs-CZ" sz="2400" dirty="0" smtClean="0"/>
              <a:t>Odkrytí principů, na nichž je založeno vnímání a </a:t>
            </a:r>
            <a:r>
              <a:rPr lang="cs-CZ" sz="2400" dirty="0" err="1" smtClean="0"/>
              <a:t>zobsažnění</a:t>
            </a:r>
            <a:r>
              <a:rPr lang="cs-CZ" sz="2400" dirty="0" smtClean="0"/>
              <a:t> uměleckých i neuměleckých VOV</a:t>
            </a:r>
          </a:p>
          <a:p>
            <a:pPr marL="0" indent="0">
              <a:buNone/>
            </a:pPr>
            <a:r>
              <a:rPr lang="cs-CZ" sz="2400" dirty="0" smtClean="0"/>
              <a:t>Umožnění aktivní účasti při tvorbě VOV a při jejich uplatnění v komunikaci s užitím soudobých technologií</a:t>
            </a:r>
            <a:endParaRPr lang="cs-CZ" sz="2400" dirty="0"/>
          </a:p>
        </p:txBody>
      </p:sp>
      <p:sp>
        <p:nvSpPr>
          <p:cNvPr id="4" name="TextovéPole 3"/>
          <p:cNvSpPr txBox="1"/>
          <p:nvPr/>
        </p:nvSpPr>
        <p:spPr>
          <a:xfrm>
            <a:off x="7897088" y="5902038"/>
            <a:ext cx="40547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Dle J. </a:t>
            </a:r>
            <a:r>
              <a:rPr kumimoji="0" lang="cs-CZ"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Vančáta</a:t>
            </a:r>
            <a:r>
              <a:rPr kumimoji="0" lang="cs-C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in Poznávací a komunikační obsah </a:t>
            </a:r>
            <a:r>
              <a:rPr kumimoji="0" lang="cs-CZ"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vv</a:t>
            </a:r>
            <a:r>
              <a:rPr kumimoji="0" lang="cs-C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v </a:t>
            </a:r>
            <a:r>
              <a:rPr kumimoji="0" lang="cs-CZ"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kurikularních</a:t>
            </a:r>
            <a:r>
              <a:rPr kumimoji="0" lang="cs-C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dokumentech</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98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0"/>
            <a:ext cx="8229600" cy="852754"/>
          </a:xfrm>
        </p:spPr>
        <p:txBody>
          <a:bodyPr>
            <a:normAutofit/>
          </a:bodyPr>
          <a:lstStyle/>
          <a:p>
            <a:pPr algn="l"/>
            <a:r>
              <a:rPr lang="cs-CZ" sz="3200" b="1" dirty="0"/>
              <a:t>Typy výtvarných úkolů (</a:t>
            </a:r>
            <a:r>
              <a:rPr lang="cs-CZ" sz="3200" b="1" dirty="0" err="1"/>
              <a:t>Tolingerová</a:t>
            </a:r>
            <a:r>
              <a:rPr lang="cs-CZ" sz="3200" b="1" dirty="0"/>
              <a:t>)</a:t>
            </a:r>
            <a:endParaRPr lang="cs-CZ" sz="3200" dirty="0"/>
          </a:p>
        </p:txBody>
      </p:sp>
      <p:sp>
        <p:nvSpPr>
          <p:cNvPr id="3" name="Zástupný symbol pro obsah 2"/>
          <p:cNvSpPr>
            <a:spLocks noGrp="1"/>
          </p:cNvSpPr>
          <p:nvPr>
            <p:ph idx="1"/>
          </p:nvPr>
        </p:nvSpPr>
        <p:spPr>
          <a:xfrm>
            <a:off x="1919536" y="764704"/>
            <a:ext cx="8229600" cy="6624736"/>
          </a:xfrm>
        </p:spPr>
        <p:txBody>
          <a:bodyPr>
            <a:normAutofit fontScale="70000" lnSpcReduction="20000"/>
          </a:bodyPr>
          <a:lstStyle/>
          <a:p>
            <a:pPr marL="0" indent="0">
              <a:buNone/>
            </a:pPr>
            <a:r>
              <a:rPr lang="cs-CZ" b="1" dirty="0"/>
              <a:t>1) Výtvarné vnímání</a:t>
            </a:r>
            <a:endParaRPr lang="cs-CZ" dirty="0"/>
          </a:p>
          <a:p>
            <a:pPr marL="0" indent="0">
              <a:buNone/>
            </a:pPr>
            <a:r>
              <a:rPr lang="cs-CZ" dirty="0"/>
              <a:t>Základní lidské činnosti: poznávání, hodnocení, prožívání,                                         Úkoly/problémy:</a:t>
            </a:r>
            <a:r>
              <a:rPr lang="cs-CZ" b="1" dirty="0"/>
              <a:t> </a:t>
            </a:r>
            <a:r>
              <a:rPr lang="cs-CZ" dirty="0"/>
              <a:t>vnímat, pozorovat, vyhledat ( vyhledávat), objevit (objevovat), srovnat (srovnávat), porovnat (porovnávat), vybrat (vybírat), rozpoznat (poznávat), posoudit, (z)hodnotit aj.</a:t>
            </a:r>
          </a:p>
          <a:p>
            <a:pPr marL="0" indent="0">
              <a:buNone/>
            </a:pPr>
            <a:r>
              <a:rPr lang="cs-CZ" b="1" dirty="0"/>
              <a:t>2) Výtvarná imaginace                                                                                                           </a:t>
            </a:r>
            <a:r>
              <a:rPr lang="cs-CZ" dirty="0"/>
              <a:t>Základní lidské činnosti: přetvářecí vnitřní spojené s představami, s jejich transformacemi </a:t>
            </a:r>
            <a:r>
              <a:rPr lang="cs-CZ" dirty="0" smtClean="0"/>
              <a:t>( </a:t>
            </a:r>
            <a:r>
              <a:rPr lang="cs-CZ" dirty="0"/>
              <a:t>přeměnami) ve fantazijní představy a s myšlením                                                              Úkoly/problémy: představit (představovat) si, (</a:t>
            </a:r>
            <a:r>
              <a:rPr lang="cs-CZ" dirty="0" err="1"/>
              <a:t>roz</a:t>
            </a:r>
            <a:r>
              <a:rPr lang="cs-CZ" dirty="0"/>
              <a:t>)luštit ( význam), (do)myslet, vymyslet (vymýšlet), objevit (objevovat) atd.</a:t>
            </a:r>
          </a:p>
          <a:p>
            <a:pPr marL="0" indent="0">
              <a:buNone/>
            </a:pPr>
            <a:r>
              <a:rPr lang="cs-CZ" b="1" dirty="0"/>
              <a:t>3) Výtvarná tvorba                                                                                                                 </a:t>
            </a:r>
            <a:r>
              <a:rPr lang="cs-CZ" dirty="0"/>
              <a:t>Základní lidské činnosti: přetvářecí vnější (</a:t>
            </a:r>
            <a:r>
              <a:rPr lang="cs-CZ" dirty="0" err="1"/>
              <a:t>zvnějšněné</a:t>
            </a:r>
            <a:r>
              <a:rPr lang="cs-CZ" dirty="0"/>
              <a:t>, materializované), spojené s exploračními činnostmi, tvorbou volnou i </a:t>
            </a:r>
            <a:r>
              <a:rPr lang="cs-CZ" dirty="0" smtClean="0"/>
              <a:t>materiálovou, </a:t>
            </a:r>
            <a:r>
              <a:rPr lang="cs-CZ" dirty="0"/>
              <a:t>výtvarnými akcemi                                            </a:t>
            </a:r>
            <a:endParaRPr lang="cs-CZ" dirty="0" smtClean="0"/>
          </a:p>
          <a:p>
            <a:pPr marL="0" indent="0">
              <a:buNone/>
            </a:pPr>
            <a:r>
              <a:rPr lang="cs-CZ" dirty="0" smtClean="0"/>
              <a:t>Úkoly/problémy</a:t>
            </a:r>
            <a:r>
              <a:rPr lang="cs-CZ" dirty="0"/>
              <a:t>:</a:t>
            </a:r>
            <a:r>
              <a:rPr lang="cs-CZ" b="1" dirty="0"/>
              <a:t> </a:t>
            </a:r>
            <a:r>
              <a:rPr lang="cs-CZ" dirty="0"/>
              <a:t>zobrazit (zobrazovat), vyjádřit (vyjadřovat) výtvarnými prostředky, vyprávět, zachytit, (vy)líčit, charakterizovat, (o)zdobit (dekorovat), ozvláštnit, dotvořit (dotvářet) aj.</a:t>
            </a:r>
          </a:p>
          <a:p>
            <a:pPr marL="0" indent="0">
              <a:buNone/>
            </a:pPr>
            <a:r>
              <a:rPr lang="cs-CZ" b="1" dirty="0"/>
              <a:t>4) Komunikace                                                                                                                       </a:t>
            </a:r>
            <a:r>
              <a:rPr lang="cs-CZ" dirty="0"/>
              <a:t>Základní lidské činnosti: komunikativní ( komunikace verbální i nonverbální)              Úkoly/problémy: pojmenovat (pojmenovávat), nazvat, sdělit (sdělovat), popsat (popisovat), (vy)líčit, vyprávět, vysvětlit (vysvětlovat) komentovat atd.</a:t>
            </a:r>
          </a:p>
          <a:p>
            <a:pPr marL="0" indent="0">
              <a:buNone/>
            </a:pPr>
            <a:r>
              <a:rPr lang="cs-CZ" dirty="0"/>
              <a:t>Z úkolů naznačených ve skupině 3) a 4) je patrné, že výtvarná tvorba je současně také formou neverbálního (sebe)vyjádření</a:t>
            </a:r>
            <a:r>
              <a:rPr lang="cs-CZ" dirty="0" smtClean="0"/>
              <a:t>. </a:t>
            </a:r>
            <a:endParaRPr lang="cs-CZ" dirty="0"/>
          </a:p>
          <a:p>
            <a:endParaRPr lang="cs-CZ" dirty="0"/>
          </a:p>
        </p:txBody>
      </p:sp>
    </p:spTree>
    <p:extLst>
      <p:ext uri="{BB962C8B-B14F-4D97-AF65-F5344CB8AC3E}">
        <p14:creationId xmlns:p14="http://schemas.microsoft.com/office/powerpoint/2010/main" val="2430663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268" y="377001"/>
            <a:ext cx="10712532" cy="497903"/>
          </a:xfrm>
        </p:spPr>
        <p:txBody>
          <a:bodyPr>
            <a:noAutofit/>
          </a:bodyPr>
          <a:lstStyle/>
          <a:p>
            <a:r>
              <a:rPr lang="cs-CZ" sz="3200" dirty="0" smtClean="0"/>
              <a:t>finské </a:t>
            </a:r>
            <a:r>
              <a:rPr lang="cs-CZ" sz="3200" dirty="0"/>
              <a:t>kurikulum</a:t>
            </a:r>
          </a:p>
        </p:txBody>
      </p:sp>
      <p:graphicFrame>
        <p:nvGraphicFramePr>
          <p:cNvPr id="7" name="Zástupný symbol pro obsah 6"/>
          <p:cNvGraphicFramePr>
            <a:graphicFrameLocks noGrp="1"/>
          </p:cNvGraphicFramePr>
          <p:nvPr>
            <p:ph idx="1"/>
            <p:extLst/>
          </p:nvPr>
        </p:nvGraphicFramePr>
        <p:xfrm>
          <a:off x="727588" y="794330"/>
          <a:ext cx="10736824" cy="6401616"/>
        </p:xfrm>
        <a:graphic>
          <a:graphicData uri="http://schemas.openxmlformats.org/drawingml/2006/table">
            <a:tbl>
              <a:tblPr firstRow="1" firstCol="1" bandRow="1">
                <a:tableStyleId>{5C22544A-7EE6-4342-B048-85BDC9FD1C3A}</a:tableStyleId>
              </a:tblPr>
              <a:tblGrid>
                <a:gridCol w="2745285">
                  <a:extLst>
                    <a:ext uri="{9D8B030D-6E8A-4147-A177-3AD203B41FA5}">
                      <a16:colId xmlns:a16="http://schemas.microsoft.com/office/drawing/2014/main" val="3536800061"/>
                    </a:ext>
                  </a:extLst>
                </a:gridCol>
                <a:gridCol w="736422">
                  <a:extLst>
                    <a:ext uri="{9D8B030D-6E8A-4147-A177-3AD203B41FA5}">
                      <a16:colId xmlns:a16="http://schemas.microsoft.com/office/drawing/2014/main" val="2886763358"/>
                    </a:ext>
                  </a:extLst>
                </a:gridCol>
                <a:gridCol w="2325434">
                  <a:extLst>
                    <a:ext uri="{9D8B030D-6E8A-4147-A177-3AD203B41FA5}">
                      <a16:colId xmlns:a16="http://schemas.microsoft.com/office/drawing/2014/main" val="1824052881"/>
                    </a:ext>
                  </a:extLst>
                </a:gridCol>
                <a:gridCol w="1553412">
                  <a:extLst>
                    <a:ext uri="{9D8B030D-6E8A-4147-A177-3AD203B41FA5}">
                      <a16:colId xmlns:a16="http://schemas.microsoft.com/office/drawing/2014/main" val="3983367867"/>
                    </a:ext>
                  </a:extLst>
                </a:gridCol>
                <a:gridCol w="3376271">
                  <a:extLst>
                    <a:ext uri="{9D8B030D-6E8A-4147-A177-3AD203B41FA5}">
                      <a16:colId xmlns:a16="http://schemas.microsoft.com/office/drawing/2014/main" val="1672159380"/>
                    </a:ext>
                  </a:extLst>
                </a:gridCol>
              </a:tblGrid>
              <a:tr h="478210">
                <a:tc>
                  <a:txBody>
                    <a:bodyPr/>
                    <a:lstStyle/>
                    <a:p>
                      <a:pPr>
                        <a:lnSpc>
                          <a:spcPct val="107000"/>
                        </a:lnSpc>
                        <a:spcAft>
                          <a:spcPts val="800"/>
                        </a:spcAft>
                      </a:pPr>
                      <a:r>
                        <a:rPr lang="cs-CZ" sz="1600" dirty="0">
                          <a:effectLst/>
                        </a:rPr>
                        <a:t>Cíl výuky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dirty="0" smtClean="0">
                          <a:effectLst/>
                        </a:rPr>
                        <a:t>Obsah. </a:t>
                      </a:r>
                      <a:r>
                        <a:rPr lang="cs-CZ" sz="1600" dirty="0">
                          <a:effectLst/>
                        </a:rPr>
                        <a:t>oblasti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dirty="0">
                          <a:effectLst/>
                        </a:rPr>
                        <a:t>Cíl hodnocení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Transverzální kompetence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Znalosti a dovednosti hodnocené nejvyšší známkou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101283"/>
                  </a:ext>
                </a:extLst>
              </a:tr>
              <a:tr h="285694">
                <a:tc gridSpan="5">
                  <a:txBody>
                    <a:bodyPr/>
                    <a:lstStyle/>
                    <a:p>
                      <a:pPr>
                        <a:lnSpc>
                          <a:spcPct val="107000"/>
                        </a:lnSpc>
                        <a:spcAft>
                          <a:spcPts val="800"/>
                        </a:spcAft>
                      </a:pPr>
                      <a:r>
                        <a:rPr lang="cs-CZ" sz="1800" dirty="0">
                          <a:effectLst/>
                        </a:rPr>
                        <a:t>Vizuální vnímání a myšlení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4394746"/>
                  </a:ext>
                </a:extLst>
              </a:tr>
              <a:tr h="1831257">
                <a:tc>
                  <a:txBody>
                    <a:bodyPr/>
                    <a:lstStyle/>
                    <a:p>
                      <a:pPr>
                        <a:lnSpc>
                          <a:spcPct val="107000"/>
                        </a:lnSpc>
                        <a:spcAft>
                          <a:spcPts val="800"/>
                        </a:spcAft>
                      </a:pPr>
                      <a:r>
                        <a:rPr lang="cs-CZ" sz="1800" b="0" dirty="0">
                          <a:solidFill>
                            <a:schemeClr val="tx1"/>
                          </a:solidFill>
                          <a:effectLst/>
                        </a:rPr>
                        <a:t>C1 motivovat žáka, aby pozoroval umění, životní prostředí a jiné formy vizuální kultury s využitím více smyslů a různými prostředky vizuální produkce </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O1, O2,O3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Pozorování umění, prostředí a dalších forem vizuální kultury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K1,K3,K4,K5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Žák je schopen použít různé nástroje pozorování k prozkoumání různých prostředí a obrazů v něm.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5598708"/>
                  </a:ext>
                </a:extLst>
              </a:tr>
              <a:tr h="1041428">
                <a:tc>
                  <a:txBody>
                    <a:bodyPr/>
                    <a:lstStyle/>
                    <a:p>
                      <a:pPr>
                        <a:lnSpc>
                          <a:spcPct val="107000"/>
                        </a:lnSpc>
                        <a:spcAft>
                          <a:spcPts val="800"/>
                        </a:spcAft>
                      </a:pPr>
                      <a:r>
                        <a:rPr lang="cs-CZ" sz="1800" b="0" dirty="0">
                          <a:solidFill>
                            <a:schemeClr val="tx1"/>
                          </a:solidFill>
                          <a:effectLst/>
                        </a:rPr>
                        <a:t>C2 motivovat žáka k diskusi pozorovaných jevů a zdůvodnění jeho pohledu</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rPr>
                        <a:t>O1, O2,O3</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rPr>
                        <a:t>Reflexe pozorování a myšlení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K2,K4,K5,K6</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Žák dokáže verbalizovat své pozorování a uvažování o vizuálním umění, prostředí a dalších formách vizuální kultury.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44572760"/>
                  </a:ext>
                </a:extLst>
              </a:tr>
              <a:tr h="2357809">
                <a:tc>
                  <a:txBody>
                    <a:bodyPr/>
                    <a:lstStyle/>
                    <a:p>
                      <a:pPr>
                        <a:lnSpc>
                          <a:spcPct val="107000"/>
                        </a:lnSpc>
                        <a:spcAft>
                          <a:spcPts val="800"/>
                        </a:spcAft>
                      </a:pPr>
                      <a:r>
                        <a:rPr lang="cs-CZ" sz="1800" b="0" dirty="0">
                          <a:solidFill>
                            <a:schemeClr val="tx1"/>
                          </a:solidFill>
                          <a:effectLst/>
                        </a:rPr>
                        <a:t>C3 motivovat žáka k vyjádření jeho pozorování a myšlení vizuálně za použití různých nástrojů a </a:t>
                      </a:r>
                      <a:r>
                        <a:rPr lang="cs-CZ" sz="1800" b="0">
                          <a:solidFill>
                            <a:schemeClr val="tx1"/>
                          </a:solidFill>
                          <a:effectLst/>
                        </a:rPr>
                        <a:t>způsobů </a:t>
                      </a:r>
                      <a:r>
                        <a:rPr lang="cs-CZ" sz="1800" b="0" smtClean="0">
                          <a:solidFill>
                            <a:schemeClr val="tx1"/>
                          </a:solidFill>
                          <a:effectLst/>
                        </a:rPr>
                        <a:t>tvorby </a:t>
                      </a:r>
                      <a:r>
                        <a:rPr lang="cs-CZ" sz="1800" b="0" dirty="0">
                          <a:solidFill>
                            <a:schemeClr val="tx1"/>
                          </a:solidFill>
                          <a:effectLst/>
                        </a:rPr>
                        <a:t>poznatků v různých prostředích</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O1, O2,O3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rPr>
                        <a:t>Vizuální vyjádření pozorovaného a myšleného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rPr>
                        <a:t>K2,K3,K4,K5</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rPr>
                        <a:t>Žák je schopen vyjádřit své pozorování a myšlení vizuálně za použití různých nástrojů a způsobů produkce/tvorby poznatků.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64758151"/>
                  </a:ext>
                </a:extLst>
              </a:tr>
            </a:tbl>
          </a:graphicData>
        </a:graphic>
      </p:graphicFrame>
    </p:spTree>
    <p:extLst>
      <p:ext uri="{BB962C8B-B14F-4D97-AF65-F5344CB8AC3E}">
        <p14:creationId xmlns:p14="http://schemas.microsoft.com/office/powerpoint/2010/main" val="2099643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7588" y="365126"/>
            <a:ext cx="10626212" cy="497903"/>
          </a:xfrm>
        </p:spPr>
        <p:txBody>
          <a:bodyPr>
            <a:noAutofit/>
          </a:bodyPr>
          <a:lstStyle/>
          <a:p>
            <a:r>
              <a:rPr lang="cs-CZ" sz="3200" dirty="0" smtClean="0"/>
              <a:t>finské </a:t>
            </a:r>
            <a:r>
              <a:rPr lang="cs-CZ" sz="3200" dirty="0"/>
              <a:t>kurikulum</a:t>
            </a:r>
          </a:p>
        </p:txBody>
      </p:sp>
      <p:graphicFrame>
        <p:nvGraphicFramePr>
          <p:cNvPr id="7" name="Zástupný symbol pro obsah 6"/>
          <p:cNvGraphicFramePr>
            <a:graphicFrameLocks noGrp="1"/>
          </p:cNvGraphicFramePr>
          <p:nvPr>
            <p:ph idx="1"/>
            <p:extLst/>
          </p:nvPr>
        </p:nvGraphicFramePr>
        <p:xfrm>
          <a:off x="727588" y="776749"/>
          <a:ext cx="10736824" cy="6366087"/>
        </p:xfrm>
        <a:graphic>
          <a:graphicData uri="http://schemas.openxmlformats.org/drawingml/2006/table">
            <a:tbl>
              <a:tblPr firstRow="1" firstCol="1" bandRow="1">
                <a:tableStyleId>{5C22544A-7EE6-4342-B048-85BDC9FD1C3A}</a:tableStyleId>
              </a:tblPr>
              <a:tblGrid>
                <a:gridCol w="2367608">
                  <a:extLst>
                    <a:ext uri="{9D8B030D-6E8A-4147-A177-3AD203B41FA5}">
                      <a16:colId xmlns:a16="http://schemas.microsoft.com/office/drawing/2014/main" val="3536800061"/>
                    </a:ext>
                  </a:extLst>
                </a:gridCol>
                <a:gridCol w="1114099">
                  <a:extLst>
                    <a:ext uri="{9D8B030D-6E8A-4147-A177-3AD203B41FA5}">
                      <a16:colId xmlns:a16="http://schemas.microsoft.com/office/drawing/2014/main" val="3881727714"/>
                    </a:ext>
                  </a:extLst>
                </a:gridCol>
                <a:gridCol w="2325434">
                  <a:extLst>
                    <a:ext uri="{9D8B030D-6E8A-4147-A177-3AD203B41FA5}">
                      <a16:colId xmlns:a16="http://schemas.microsoft.com/office/drawing/2014/main" val="1824052881"/>
                    </a:ext>
                  </a:extLst>
                </a:gridCol>
                <a:gridCol w="1553412">
                  <a:extLst>
                    <a:ext uri="{9D8B030D-6E8A-4147-A177-3AD203B41FA5}">
                      <a16:colId xmlns:a16="http://schemas.microsoft.com/office/drawing/2014/main" val="3983367867"/>
                    </a:ext>
                  </a:extLst>
                </a:gridCol>
                <a:gridCol w="3376271">
                  <a:extLst>
                    <a:ext uri="{9D8B030D-6E8A-4147-A177-3AD203B41FA5}">
                      <a16:colId xmlns:a16="http://schemas.microsoft.com/office/drawing/2014/main" val="1672159380"/>
                    </a:ext>
                  </a:extLst>
                </a:gridCol>
              </a:tblGrid>
              <a:tr h="497730">
                <a:tc>
                  <a:txBody>
                    <a:bodyPr/>
                    <a:lstStyle/>
                    <a:p>
                      <a:pPr>
                        <a:lnSpc>
                          <a:spcPct val="107000"/>
                        </a:lnSpc>
                        <a:spcAft>
                          <a:spcPts val="800"/>
                        </a:spcAft>
                      </a:pPr>
                      <a:r>
                        <a:rPr lang="cs-CZ" sz="1600" dirty="0">
                          <a:effectLst/>
                        </a:rPr>
                        <a:t>Cíl výuky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Obsahové oblasti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dirty="0">
                          <a:effectLst/>
                        </a:rPr>
                        <a:t>Cíl hodnocení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Transverzální kompetence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Znalosti a dovednosti hodnocené nejvyšší známkou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101283"/>
                  </a:ext>
                </a:extLst>
              </a:tr>
              <a:tr h="297356">
                <a:tc gridSpan="5">
                  <a:txBody>
                    <a:bodyPr/>
                    <a:lstStyle/>
                    <a:p>
                      <a:pPr>
                        <a:lnSpc>
                          <a:spcPct val="107000"/>
                        </a:lnSpc>
                        <a:spcAft>
                          <a:spcPts val="800"/>
                        </a:spcAft>
                      </a:pPr>
                      <a:r>
                        <a:rPr lang="cs-CZ" sz="1800" b="1" kern="1200" dirty="0" smtClean="0">
                          <a:solidFill>
                            <a:schemeClr val="lt1"/>
                          </a:solidFill>
                          <a:effectLst/>
                          <a:latin typeface="+mn-lt"/>
                          <a:ea typeface="+mn-ea"/>
                          <a:cs typeface="+mn-cs"/>
                        </a:rPr>
                        <a:t>Vizuální produkce/tvorba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4394746"/>
                  </a:ext>
                </a:extLst>
              </a:tr>
              <a:tr h="1904644">
                <a:tc>
                  <a:txBody>
                    <a:bodyPr/>
                    <a:lstStyle/>
                    <a:p>
                      <a:pPr>
                        <a:lnSpc>
                          <a:spcPct val="107000"/>
                        </a:lnSpc>
                        <a:spcAft>
                          <a:spcPts val="800"/>
                        </a:spcAft>
                      </a:pPr>
                      <a:r>
                        <a:rPr lang="cs-CZ"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C4 vést žáka k použití různých materiálů, technik a prostředků vyjádření a k rozvíjení jeho dovednosti vizuální produkce/tvorby </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Rozvíjení dovednosti vizuální produkce/tvorby.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K2,K3,K5,K6</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Žák dokáže použít různé materiály, techniky a prostředky vizuálního vyjádření cíleným způsobem.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5598708"/>
                  </a:ext>
                </a:extLst>
              </a:tr>
              <a:tr h="1356598">
                <a:tc>
                  <a:txBody>
                    <a:bodyPr/>
                    <a:lstStyle/>
                    <a:p>
                      <a:pPr>
                        <a:lnSpc>
                          <a:spcPct val="107000"/>
                        </a:lnSpc>
                        <a:spcAft>
                          <a:spcPts val="800"/>
                        </a:spcAft>
                      </a:pPr>
                      <a:r>
                        <a:rPr lang="cs-CZ"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C5 vést žáka k výzkumnému přístupu při samostatné a skupinové vizuální tvorbě</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latin typeface="Times New Roman" panose="02020603050405020304" pitchFamily="18" charset="0"/>
                          <a:ea typeface="Calibri" panose="020F0502020204030204" pitchFamily="34" charset="0"/>
                          <a:cs typeface="Times New Roman" panose="02020603050405020304" pitchFamily="18" charset="0"/>
                        </a:rPr>
                        <a:t>Užití výzkumného přístupu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latin typeface="Times New Roman" panose="02020603050405020304" pitchFamily="18" charset="0"/>
                          <a:ea typeface="Calibri" panose="020F0502020204030204" pitchFamily="34" charset="0"/>
                          <a:cs typeface="Times New Roman" panose="02020603050405020304" pitchFamily="18" charset="0"/>
                        </a:rPr>
                        <a:t>K1,K2,K3,K5</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Žák je schopen užívat výzkumného přístupu při samostatné či skupinové práci.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44572760"/>
                  </a:ext>
                </a:extLst>
              </a:tr>
              <a:tr h="2024924">
                <a:tc>
                  <a:txBody>
                    <a:bodyPr/>
                    <a:lstStyle/>
                    <a:p>
                      <a:pPr>
                        <a:lnSpc>
                          <a:spcPct val="107000"/>
                        </a:lnSpc>
                        <a:spcAft>
                          <a:spcPts val="800"/>
                        </a:spcAft>
                      </a:pPr>
                      <a:r>
                        <a:rPr lang="cs-CZ"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C6 motivovat žáka k vizuálnímu vyjádření jeho názorů s využitím vizuálních komunikačních prostředků a  účinků </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Vliv/účinek vizuální produkce/tvorby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a:effectLst/>
                          <a:latin typeface="Times New Roman" panose="02020603050405020304" pitchFamily="18" charset="0"/>
                          <a:ea typeface="Calibri" panose="020F0502020204030204" pitchFamily="34" charset="0"/>
                          <a:cs typeface="Times New Roman" panose="02020603050405020304" pitchFamily="18" charset="0"/>
                        </a:rPr>
                        <a:t>K1,K2,K4,K7</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Žák užitím vizuálních prostředků záměrně ovlivňuje své  okolí a další formy vizuální kultury.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64758151"/>
                  </a:ext>
                </a:extLst>
              </a:tr>
            </a:tbl>
          </a:graphicData>
        </a:graphic>
      </p:graphicFrame>
    </p:spTree>
    <p:extLst>
      <p:ext uri="{BB962C8B-B14F-4D97-AF65-F5344CB8AC3E}">
        <p14:creationId xmlns:p14="http://schemas.microsoft.com/office/powerpoint/2010/main" val="4202817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497903"/>
          </a:xfrm>
        </p:spPr>
        <p:txBody>
          <a:bodyPr>
            <a:noAutofit/>
          </a:bodyPr>
          <a:lstStyle/>
          <a:p>
            <a:r>
              <a:rPr lang="cs-CZ" sz="3200" dirty="0" smtClean="0"/>
              <a:t>finské </a:t>
            </a:r>
            <a:r>
              <a:rPr lang="cs-CZ" sz="3200" dirty="0"/>
              <a:t>kurikulum</a:t>
            </a:r>
          </a:p>
        </p:txBody>
      </p:sp>
      <p:graphicFrame>
        <p:nvGraphicFramePr>
          <p:cNvPr id="7" name="Zástupný symbol pro obsah 6"/>
          <p:cNvGraphicFramePr>
            <a:graphicFrameLocks noGrp="1"/>
          </p:cNvGraphicFramePr>
          <p:nvPr>
            <p:ph idx="1"/>
            <p:extLst/>
          </p:nvPr>
        </p:nvGraphicFramePr>
        <p:xfrm>
          <a:off x="727588" y="863030"/>
          <a:ext cx="10736824" cy="6337268"/>
        </p:xfrm>
        <a:graphic>
          <a:graphicData uri="http://schemas.openxmlformats.org/drawingml/2006/table">
            <a:tbl>
              <a:tblPr firstRow="1" firstCol="1" bandRow="1">
                <a:tableStyleId>{5C22544A-7EE6-4342-B048-85BDC9FD1C3A}</a:tableStyleId>
              </a:tblPr>
              <a:tblGrid>
                <a:gridCol w="2367608">
                  <a:extLst>
                    <a:ext uri="{9D8B030D-6E8A-4147-A177-3AD203B41FA5}">
                      <a16:colId xmlns:a16="http://schemas.microsoft.com/office/drawing/2014/main" val="3536800061"/>
                    </a:ext>
                  </a:extLst>
                </a:gridCol>
                <a:gridCol w="1114099">
                  <a:extLst>
                    <a:ext uri="{9D8B030D-6E8A-4147-A177-3AD203B41FA5}">
                      <a16:colId xmlns:a16="http://schemas.microsoft.com/office/drawing/2014/main" val="3881727714"/>
                    </a:ext>
                  </a:extLst>
                </a:gridCol>
                <a:gridCol w="2325434">
                  <a:extLst>
                    <a:ext uri="{9D8B030D-6E8A-4147-A177-3AD203B41FA5}">
                      <a16:colId xmlns:a16="http://schemas.microsoft.com/office/drawing/2014/main" val="1824052881"/>
                    </a:ext>
                  </a:extLst>
                </a:gridCol>
                <a:gridCol w="1553412">
                  <a:extLst>
                    <a:ext uri="{9D8B030D-6E8A-4147-A177-3AD203B41FA5}">
                      <a16:colId xmlns:a16="http://schemas.microsoft.com/office/drawing/2014/main" val="3983367867"/>
                    </a:ext>
                  </a:extLst>
                </a:gridCol>
                <a:gridCol w="3376271">
                  <a:extLst>
                    <a:ext uri="{9D8B030D-6E8A-4147-A177-3AD203B41FA5}">
                      <a16:colId xmlns:a16="http://schemas.microsoft.com/office/drawing/2014/main" val="1672159380"/>
                    </a:ext>
                  </a:extLst>
                </a:gridCol>
              </a:tblGrid>
              <a:tr h="533102">
                <a:tc>
                  <a:txBody>
                    <a:bodyPr/>
                    <a:lstStyle/>
                    <a:p>
                      <a:pPr>
                        <a:lnSpc>
                          <a:spcPct val="107000"/>
                        </a:lnSpc>
                        <a:spcAft>
                          <a:spcPts val="800"/>
                        </a:spcAft>
                      </a:pPr>
                      <a:r>
                        <a:rPr lang="cs-CZ" sz="1600" dirty="0">
                          <a:effectLst/>
                        </a:rPr>
                        <a:t>Cíl výuky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Obsahové oblasti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dirty="0">
                          <a:effectLst/>
                        </a:rPr>
                        <a:t>Cíl hodnocení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Transverzální kompetence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600">
                          <a:effectLst/>
                        </a:rPr>
                        <a:t>Znalosti a dovednosti hodnocené nejvyšší známkou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101283"/>
                  </a:ext>
                </a:extLst>
              </a:tr>
              <a:tr h="318488">
                <a:tc gridSpan="5">
                  <a:txBody>
                    <a:bodyPr/>
                    <a:lstStyle/>
                    <a:p>
                      <a:pPr>
                        <a:lnSpc>
                          <a:spcPct val="107000"/>
                        </a:lnSpc>
                        <a:spcAft>
                          <a:spcPts val="800"/>
                        </a:spcAft>
                      </a:pPr>
                      <a:r>
                        <a:rPr lang="cs-CZ" sz="1800" b="1" kern="1200" dirty="0" smtClean="0">
                          <a:solidFill>
                            <a:schemeClr val="lt1"/>
                          </a:solidFill>
                          <a:effectLst/>
                          <a:latin typeface="+mn-lt"/>
                          <a:ea typeface="+mn-ea"/>
                          <a:cs typeface="+mn-cs"/>
                        </a:rPr>
                        <a:t>Interpretace vizuální kultury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4394746"/>
                  </a:ext>
                </a:extLst>
              </a:tr>
              <a:tr h="1388798">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C7 vést žáka k užití vizuálních, verbálních nebo jiných prostředků vizuální interpretace</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Použití prostředků vizuální interpretace</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K1,K4,K5,K6</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Žák dokáže použít  různé vizuální, verbální nebo jiné formy vizuální interpretace.</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5598708"/>
                  </a:ext>
                </a:extLst>
              </a:tr>
              <a:tr h="1078344">
                <a:tc>
                  <a:txBody>
                    <a:bodyPr/>
                    <a:lstStyle/>
                    <a:p>
                      <a:pPr>
                        <a:lnSpc>
                          <a:spcPct val="107000"/>
                        </a:lnSpc>
                        <a:spcAft>
                          <a:spcPts val="800"/>
                        </a:spcAft>
                      </a:pPr>
                      <a:r>
                        <a:rPr lang="cs-CZ"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C8 vést žáka ke zkoumání významu vizuálního umění a dalších forem vizuální kultury pro jednotlivce, komunitu a společnost z pohledu historie a </a:t>
                      </a:r>
                      <a:r>
                        <a:rPr lang="cs-CZ" sz="16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kultury</a:t>
                      </a:r>
                    </a:p>
                    <a:p>
                      <a:pPr>
                        <a:lnSpc>
                          <a:spcPct val="107000"/>
                        </a:lnSpc>
                        <a:spcAft>
                          <a:spcPts val="800"/>
                        </a:spcAft>
                      </a:pPr>
                      <a:endParaRPr lang="cs-CZ"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Reflexe významu vizuální kultury</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K2,K3,K6,K7</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Žák dokáže diskutovat významy vizuálního umění a dalších forem vizuální kultury s ohledem na vlastní interpretace.</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44572760"/>
                  </a:ext>
                </a:extLst>
              </a:tr>
              <a:tr h="2168829">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C9 motivovat žáka k použití prostředků vizuální produkce/tvorby z různých historických období a kultur ve vlastní vizuální produkci/tvorbě</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Užití/aplikování prostředků vizuálně-kulturní produkce/tvorby</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K1,K2,K5,K6</a:t>
                      </a:r>
                      <a:endParaRPr lang="cs-CZ"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Žák je schopen aplikovat některé kulturně různorodé prostředky vizuální produkce/tvorby.</a:t>
                      </a:r>
                      <a:endParaRPr lang="cs-CZ"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64758151"/>
                  </a:ext>
                </a:extLst>
              </a:tr>
            </a:tbl>
          </a:graphicData>
        </a:graphic>
      </p:graphicFrame>
    </p:spTree>
    <p:extLst>
      <p:ext uri="{BB962C8B-B14F-4D97-AF65-F5344CB8AC3E}">
        <p14:creationId xmlns:p14="http://schemas.microsoft.com/office/powerpoint/2010/main" val="2978708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497903"/>
          </a:xfrm>
        </p:spPr>
        <p:txBody>
          <a:bodyPr>
            <a:noAutofit/>
          </a:bodyPr>
          <a:lstStyle/>
          <a:p>
            <a:r>
              <a:rPr lang="cs-CZ" sz="3200" dirty="0" smtClean="0"/>
              <a:t>finské </a:t>
            </a:r>
            <a:r>
              <a:rPr lang="cs-CZ" sz="3200" dirty="0"/>
              <a:t>kurikulum</a:t>
            </a:r>
          </a:p>
        </p:txBody>
      </p:sp>
      <p:graphicFrame>
        <p:nvGraphicFramePr>
          <p:cNvPr id="7" name="Zástupný symbol pro obsah 6"/>
          <p:cNvGraphicFramePr>
            <a:graphicFrameLocks noGrp="1"/>
          </p:cNvGraphicFramePr>
          <p:nvPr>
            <p:ph idx="1"/>
            <p:extLst/>
          </p:nvPr>
        </p:nvGraphicFramePr>
        <p:xfrm>
          <a:off x="727588" y="863030"/>
          <a:ext cx="10736824" cy="5601434"/>
        </p:xfrm>
        <a:graphic>
          <a:graphicData uri="http://schemas.openxmlformats.org/drawingml/2006/table">
            <a:tbl>
              <a:tblPr firstRow="1" firstCol="1" bandRow="1">
                <a:tableStyleId>{5C22544A-7EE6-4342-B048-85BDC9FD1C3A}</a:tableStyleId>
              </a:tblPr>
              <a:tblGrid>
                <a:gridCol w="2367608">
                  <a:extLst>
                    <a:ext uri="{9D8B030D-6E8A-4147-A177-3AD203B41FA5}">
                      <a16:colId xmlns:a16="http://schemas.microsoft.com/office/drawing/2014/main" val="3536800061"/>
                    </a:ext>
                  </a:extLst>
                </a:gridCol>
                <a:gridCol w="1114099">
                  <a:extLst>
                    <a:ext uri="{9D8B030D-6E8A-4147-A177-3AD203B41FA5}">
                      <a16:colId xmlns:a16="http://schemas.microsoft.com/office/drawing/2014/main" val="3881727714"/>
                    </a:ext>
                  </a:extLst>
                </a:gridCol>
                <a:gridCol w="2325434">
                  <a:extLst>
                    <a:ext uri="{9D8B030D-6E8A-4147-A177-3AD203B41FA5}">
                      <a16:colId xmlns:a16="http://schemas.microsoft.com/office/drawing/2014/main" val="1824052881"/>
                    </a:ext>
                  </a:extLst>
                </a:gridCol>
                <a:gridCol w="1553412">
                  <a:extLst>
                    <a:ext uri="{9D8B030D-6E8A-4147-A177-3AD203B41FA5}">
                      <a16:colId xmlns:a16="http://schemas.microsoft.com/office/drawing/2014/main" val="3983367867"/>
                    </a:ext>
                  </a:extLst>
                </a:gridCol>
                <a:gridCol w="3376271">
                  <a:extLst>
                    <a:ext uri="{9D8B030D-6E8A-4147-A177-3AD203B41FA5}">
                      <a16:colId xmlns:a16="http://schemas.microsoft.com/office/drawing/2014/main" val="1672159380"/>
                    </a:ext>
                  </a:extLst>
                </a:gridCol>
              </a:tblGrid>
              <a:tr h="533102">
                <a:tc>
                  <a:txBody>
                    <a:bodyPr/>
                    <a:lstStyle/>
                    <a:p>
                      <a:pPr>
                        <a:lnSpc>
                          <a:spcPct val="107000"/>
                        </a:lnSpc>
                        <a:spcAft>
                          <a:spcPts val="800"/>
                        </a:spcAft>
                      </a:pPr>
                      <a:r>
                        <a:rPr lang="cs-CZ" sz="1800" b="1" dirty="0">
                          <a:solidFill>
                            <a:schemeClr val="bg1"/>
                          </a:solidFill>
                          <a:effectLst/>
                        </a:rPr>
                        <a:t>Cíl výuky</a:t>
                      </a:r>
                      <a:endPar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800" b="1">
                          <a:solidFill>
                            <a:schemeClr val="bg1"/>
                          </a:solidFill>
                          <a:effectLst/>
                        </a:rPr>
                        <a:t>Obsahové oblasti</a:t>
                      </a:r>
                      <a:endParaRPr lang="cs-CZ"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800" b="1" dirty="0">
                          <a:solidFill>
                            <a:schemeClr val="bg1"/>
                          </a:solidFill>
                          <a:effectLst/>
                        </a:rPr>
                        <a:t>Cíl hodnocení</a:t>
                      </a:r>
                      <a:endPar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800" b="1">
                          <a:solidFill>
                            <a:schemeClr val="bg1"/>
                          </a:solidFill>
                          <a:effectLst/>
                        </a:rPr>
                        <a:t>Transverzální kompetence</a:t>
                      </a:r>
                      <a:endParaRPr lang="cs-CZ"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1800" b="1" dirty="0">
                          <a:solidFill>
                            <a:schemeClr val="bg1"/>
                          </a:solidFill>
                          <a:effectLst/>
                        </a:rPr>
                        <a:t>Znalosti a dovednosti hodnocené nejvyšší známkou </a:t>
                      </a:r>
                      <a:endPar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101283"/>
                  </a:ext>
                </a:extLst>
              </a:tr>
              <a:tr h="318488">
                <a:tc gridSpan="5">
                  <a:txBody>
                    <a:bodyPr/>
                    <a:lstStyle/>
                    <a:p>
                      <a:pPr>
                        <a:lnSpc>
                          <a:spcPct val="107000"/>
                        </a:lnSpc>
                        <a:spcAft>
                          <a:spcPts val="800"/>
                        </a:spcAft>
                      </a:pPr>
                      <a:r>
                        <a:rPr lang="cs-CZ" sz="1800" b="1" kern="1200" dirty="0" smtClean="0">
                          <a:solidFill>
                            <a:schemeClr val="bg1"/>
                          </a:solidFill>
                          <a:effectLst/>
                          <a:latin typeface="+mn-lt"/>
                          <a:ea typeface="+mn-ea"/>
                          <a:cs typeface="+mn-cs"/>
                        </a:rPr>
                        <a:t>Estetické, ekologické a etické hodnoty</a:t>
                      </a:r>
                      <a:endPar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4394746"/>
                  </a:ext>
                </a:extLst>
              </a:tr>
              <a:tr h="1896207">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C10 vést žáka k zaujetí postoje k hodnotám, obsažených ve vizuálním umění, životním prostředí a dalších formách vizuální kultury</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Vyjádření pohledu</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K3,K4,K6,K7</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Žák dokáže vyjádřit svůj pohled na hodnoty obsažené/vyjádřené vizuálním uměním, kulturou a životním prostředím.</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5598708"/>
                  </a:ext>
                </a:extLst>
              </a:tr>
              <a:tr h="1078344">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C11 motivovat žáka k zohlednění kulturní rozmanitosti a udržitelného rozvoje v jeho vizuální produkci/tvorbě a k uvědomění si možnosti vlivu jeho obrazů</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O1, O2,O3</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Vizuální produkce/tvorba a společenská sounáležitost</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K1,K2,K4,K7</a:t>
                      </a:r>
                      <a:endParaRPr lang="cs-CZ"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cs-CZ"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 své vizuální tvorbě žák zkoumá kulturní rozmanitost a udržitelný rozvoj a rozpoznává možnosti ovlivňování prostřednictvím obrazů</a:t>
                      </a:r>
                      <a:endParaRPr lang="cs-CZ"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44572760"/>
                  </a:ext>
                </a:extLst>
              </a:tr>
            </a:tbl>
          </a:graphicData>
        </a:graphic>
      </p:graphicFrame>
    </p:spTree>
    <p:extLst>
      <p:ext uri="{BB962C8B-B14F-4D97-AF65-F5344CB8AC3E}">
        <p14:creationId xmlns:p14="http://schemas.microsoft.com/office/powerpoint/2010/main" val="3391211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Finské kurikulum – obsahové oblasti</a:t>
            </a:r>
            <a:endParaRPr lang="cs-CZ" dirty="0"/>
          </a:p>
        </p:txBody>
      </p:sp>
      <p:sp>
        <p:nvSpPr>
          <p:cNvPr id="3" name="Zástupný symbol pro obsah 2"/>
          <p:cNvSpPr>
            <a:spLocks noGrp="1"/>
          </p:cNvSpPr>
          <p:nvPr>
            <p:ph idx="1"/>
          </p:nvPr>
        </p:nvSpPr>
        <p:spPr/>
        <p:txBody>
          <a:bodyPr/>
          <a:lstStyle/>
          <a:p>
            <a:r>
              <a:rPr lang="cs-CZ" dirty="0"/>
              <a:t>O1 Oblast žákovy vlastní vizuální kultury</a:t>
            </a:r>
          </a:p>
          <a:p>
            <a:r>
              <a:rPr lang="cs-CZ" dirty="0"/>
              <a:t>O2 Oblast vizuální kultury z odlišných prostředí</a:t>
            </a:r>
          </a:p>
          <a:p>
            <a:r>
              <a:rPr lang="cs-CZ" dirty="0"/>
              <a:t>O3 Svět vizuálního umění</a:t>
            </a:r>
          </a:p>
          <a:p>
            <a:endParaRPr lang="cs-CZ" dirty="0"/>
          </a:p>
        </p:txBody>
      </p:sp>
    </p:spTree>
    <p:extLst>
      <p:ext uri="{BB962C8B-B14F-4D97-AF65-F5344CB8AC3E}">
        <p14:creationId xmlns:p14="http://schemas.microsoft.com/office/powerpoint/2010/main" val="334654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Finské </a:t>
            </a:r>
            <a:r>
              <a:rPr lang="cs-CZ" dirty="0" smtClean="0"/>
              <a:t>kurikulum -kompetence</a:t>
            </a:r>
            <a:endParaRPr lang="cs-CZ" dirty="0"/>
          </a:p>
        </p:txBody>
      </p:sp>
      <p:sp>
        <p:nvSpPr>
          <p:cNvPr id="3" name="Zástupný symbol pro obsah 2"/>
          <p:cNvSpPr>
            <a:spLocks noGrp="1"/>
          </p:cNvSpPr>
          <p:nvPr>
            <p:ph idx="1"/>
          </p:nvPr>
        </p:nvSpPr>
        <p:spPr/>
        <p:txBody>
          <a:bodyPr>
            <a:normAutofit/>
          </a:bodyPr>
          <a:lstStyle/>
          <a:p>
            <a:r>
              <a:rPr lang="cs-CZ" dirty="0"/>
              <a:t>K1 Myšlení a učení jako základ pro rozvoj dalších kompetencí a celoživotního učení</a:t>
            </a:r>
          </a:p>
          <a:p>
            <a:r>
              <a:rPr lang="cs-CZ" dirty="0"/>
              <a:t>K2 Kulturní kompetence a schopnost interakce a sebevyjádření</a:t>
            </a:r>
          </a:p>
          <a:p>
            <a:r>
              <a:rPr lang="cs-CZ" dirty="0"/>
              <a:t>K3 Péče o sebe a schopnost řízení každodenního života</a:t>
            </a:r>
          </a:p>
          <a:p>
            <a:r>
              <a:rPr lang="cs-CZ" dirty="0"/>
              <a:t>K4 </a:t>
            </a:r>
            <a:r>
              <a:rPr lang="cs-CZ" dirty="0" err="1"/>
              <a:t>Multigramotnost</a:t>
            </a:r>
            <a:r>
              <a:rPr lang="cs-CZ" dirty="0"/>
              <a:t> </a:t>
            </a:r>
            <a:endParaRPr lang="cs-CZ" dirty="0" smtClean="0"/>
          </a:p>
          <a:p>
            <a:r>
              <a:rPr lang="cs-CZ" dirty="0" smtClean="0"/>
              <a:t>K5 </a:t>
            </a:r>
            <a:r>
              <a:rPr lang="cs-CZ" dirty="0"/>
              <a:t>ICT kompetence </a:t>
            </a:r>
          </a:p>
          <a:p>
            <a:r>
              <a:rPr lang="cs-CZ" dirty="0"/>
              <a:t>K6 Kompetence pracovní a podnikatelské </a:t>
            </a:r>
          </a:p>
          <a:p>
            <a:r>
              <a:rPr lang="cs-CZ" dirty="0"/>
              <a:t>K7 Účast, zapojení se do budování udržitelné buducnosti </a:t>
            </a:r>
          </a:p>
          <a:p>
            <a:endParaRPr lang="cs-CZ" dirty="0"/>
          </a:p>
          <a:p>
            <a:endParaRPr lang="cs-CZ" dirty="0"/>
          </a:p>
        </p:txBody>
      </p:sp>
    </p:spTree>
    <p:extLst>
      <p:ext uri="{BB962C8B-B14F-4D97-AF65-F5344CB8AC3E}">
        <p14:creationId xmlns:p14="http://schemas.microsoft.com/office/powerpoint/2010/main" val="260090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Vizuální gramotnost</a:t>
            </a:r>
            <a:endParaRPr lang="cs-CZ"/>
          </a:p>
        </p:txBody>
      </p:sp>
      <p:pic>
        <p:nvPicPr>
          <p:cNvPr id="4" name="Zástupný symbol pro obsah 3"/>
          <p:cNvPicPr>
            <a:picLocks noGrp="1" noChangeAspect="1"/>
          </p:cNvPicPr>
          <p:nvPr>
            <p:ph idx="1"/>
          </p:nvPr>
        </p:nvPicPr>
        <p:blipFill>
          <a:blip r:embed="rId2"/>
          <a:stretch>
            <a:fillRect/>
          </a:stretch>
        </p:blipFill>
        <p:spPr>
          <a:xfrm>
            <a:off x="2885304" y="1825625"/>
            <a:ext cx="6421391" cy="4351338"/>
          </a:xfrm>
          <a:prstGeom prst="rect">
            <a:avLst/>
          </a:prstGeom>
        </p:spPr>
      </p:pic>
    </p:spTree>
    <p:extLst>
      <p:ext uri="{BB962C8B-B14F-4D97-AF65-F5344CB8AC3E}">
        <p14:creationId xmlns:p14="http://schemas.microsoft.com/office/powerpoint/2010/main" val="418206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dirty="0" smtClean="0"/>
              <a:t>Vizuální gramotnost</a:t>
            </a:r>
          </a:p>
        </p:txBody>
      </p:sp>
      <p:sp>
        <p:nvSpPr>
          <p:cNvPr id="12291" name="Zástupný symbol pro obsah 2"/>
          <p:cNvSpPr>
            <a:spLocks noGrp="1"/>
          </p:cNvSpPr>
          <p:nvPr>
            <p:ph idx="1"/>
          </p:nvPr>
        </p:nvSpPr>
        <p:spPr/>
        <p:txBody>
          <a:bodyPr/>
          <a:lstStyle/>
          <a:p>
            <a:r>
              <a:rPr lang="cs-CZ" altLang="cs-CZ" dirty="0" smtClean="0"/>
              <a:t>1. percepční senzitivita </a:t>
            </a:r>
          </a:p>
          <a:p>
            <a:r>
              <a:rPr lang="cs-CZ" altLang="cs-CZ" dirty="0" smtClean="0"/>
              <a:t>2. orientace v oblasti vizuální kultury,  schopnost vizuální komunikace, schopnost kritického myšlení, schopnost rozpoznání intence, s níž bylo určité vizuální dílo vytvořeno</a:t>
            </a:r>
          </a:p>
          <a:p>
            <a:r>
              <a:rPr lang="cs-CZ" altLang="cs-CZ" dirty="0" smtClean="0"/>
              <a:t>3. estetická otevřenost</a:t>
            </a:r>
          </a:p>
          <a:p>
            <a:r>
              <a:rPr lang="cs-CZ" altLang="cs-CZ" dirty="0" smtClean="0"/>
              <a:t>4. schopnost vizuální výmluvnosti</a:t>
            </a:r>
          </a:p>
        </p:txBody>
      </p:sp>
    </p:spTree>
    <p:extLst>
      <p:ext uri="{BB962C8B-B14F-4D97-AF65-F5344CB8AC3E}">
        <p14:creationId xmlns:p14="http://schemas.microsoft.com/office/powerpoint/2010/main" val="3456514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Fáze/etapy vyučovací jednoty</a:t>
            </a:r>
            <a:endParaRPr lang="cs-CZ" dirty="0"/>
          </a:p>
        </p:txBody>
      </p:sp>
      <p:graphicFrame>
        <p:nvGraphicFramePr>
          <p:cNvPr id="4" name="Zástupný symbol pro obsah 3"/>
          <p:cNvGraphicFramePr>
            <a:graphicFrameLocks noGrp="1"/>
          </p:cNvGraphicFramePr>
          <p:nvPr>
            <p:ph idx="1"/>
            <p:extLst/>
          </p:nvPr>
        </p:nvGraphicFramePr>
        <p:xfrm>
          <a:off x="2783632" y="1916832"/>
          <a:ext cx="6480720" cy="3601720"/>
        </p:xfrm>
        <a:graphic>
          <a:graphicData uri="http://schemas.openxmlformats.org/drawingml/2006/table">
            <a:tbl>
              <a:tblPr firstRow="1" bandRow="1">
                <a:tableStyleId>{F5AB1C69-6EDB-4FF4-983F-18BD219EF322}</a:tableStyleId>
              </a:tblPr>
              <a:tblGrid>
                <a:gridCol w="151216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126216">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0"/>
                  </a:ext>
                </a:extLst>
              </a:tr>
              <a:tr h="126216">
                <a:tc>
                  <a:txBody>
                    <a:bodyPr/>
                    <a:lstStyle/>
                    <a:p>
                      <a:pPr algn="ctr"/>
                      <a:r>
                        <a:rPr lang="cs-CZ" dirty="0" smtClean="0"/>
                        <a:t>Před výukou</a:t>
                      </a:r>
                      <a:endParaRPr lang="cs-CZ" dirty="0"/>
                    </a:p>
                  </a:txBody>
                  <a:tcPr/>
                </a:tc>
                <a:tc>
                  <a:txBody>
                    <a:bodyPr/>
                    <a:lstStyle/>
                    <a:p>
                      <a:r>
                        <a:rPr lang="cs-CZ" dirty="0" smtClean="0"/>
                        <a:t>příprava dlouhodobá, krátkodobá</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příprava dlouhodobá, krátkodobá</a:t>
                      </a:r>
                    </a:p>
                  </a:txBody>
                  <a:tcPr/>
                </a:tc>
                <a:extLst>
                  <a:ext uri="{0D108BD9-81ED-4DB2-BD59-A6C34878D82A}">
                    <a16:rowId xmlns:a16="http://schemas.microsoft.com/office/drawing/2014/main" val="10001"/>
                  </a:ext>
                </a:extLst>
              </a:tr>
              <a:tr h="370840">
                <a:tc rowSpan="6">
                  <a:txBody>
                    <a:bodyPr/>
                    <a:lstStyle/>
                    <a:p>
                      <a:pPr algn="ctr"/>
                      <a:r>
                        <a:rPr lang="cs-CZ" dirty="0" smtClean="0"/>
                        <a:t>Výuka</a:t>
                      </a:r>
                      <a:endParaRPr lang="cs-CZ" dirty="0"/>
                    </a:p>
                  </a:txBody>
                  <a:tcPr anchor="ctr"/>
                </a:tc>
                <a:tc>
                  <a:txBody>
                    <a:bodyPr/>
                    <a:lstStyle/>
                    <a:p>
                      <a:r>
                        <a:rPr lang="cs-CZ" dirty="0" smtClean="0"/>
                        <a:t>organizace</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organizace</a:t>
                      </a:r>
                    </a:p>
                  </a:txBody>
                  <a:tcPr/>
                </a:tc>
                <a:extLst>
                  <a:ext uri="{0D108BD9-81ED-4DB2-BD59-A6C34878D82A}">
                    <a16:rowId xmlns:a16="http://schemas.microsoft.com/office/drawing/2014/main" val="10002"/>
                  </a:ext>
                </a:extLst>
              </a:tr>
              <a:tr h="370840">
                <a:tc vMerge="1">
                  <a:txBody>
                    <a:bodyPr/>
                    <a:lstStyle/>
                    <a:p>
                      <a:endParaRPr lang="cs-CZ" dirty="0" smtClean="0"/>
                    </a:p>
                  </a:txBody>
                  <a:tcPr/>
                </a:tc>
                <a:tc>
                  <a:txBody>
                    <a:bodyPr/>
                    <a:lstStyle/>
                    <a:p>
                      <a:r>
                        <a:rPr lang="cs-CZ" dirty="0" smtClean="0"/>
                        <a:t>motivace</a:t>
                      </a:r>
                    </a:p>
                  </a:txBody>
                  <a:tcPr/>
                </a:tc>
                <a:tc>
                  <a:txBody>
                    <a:bodyPr/>
                    <a:lstStyle/>
                    <a:p>
                      <a:r>
                        <a:rPr lang="cs-CZ" dirty="0" smtClean="0"/>
                        <a:t>motivace</a:t>
                      </a:r>
                    </a:p>
                  </a:txBody>
                  <a:tcPr/>
                </a:tc>
                <a:extLst>
                  <a:ext uri="{0D108BD9-81ED-4DB2-BD59-A6C34878D82A}">
                    <a16:rowId xmlns:a16="http://schemas.microsoft.com/office/drawing/2014/main" val="10003"/>
                  </a:ext>
                </a:extLst>
              </a:tr>
              <a:tr h="370840">
                <a:tc vMerge="1">
                  <a:txBody>
                    <a:bodyPr/>
                    <a:lstStyle/>
                    <a:p>
                      <a:endParaRPr lang="cs-CZ" dirty="0"/>
                    </a:p>
                  </a:txBody>
                  <a:tcPr/>
                </a:tc>
                <a:tc>
                  <a:txBody>
                    <a:bodyPr/>
                    <a:lstStyle/>
                    <a:p>
                      <a:r>
                        <a:rPr lang="cs-CZ" dirty="0" smtClean="0"/>
                        <a:t>opakování</a:t>
                      </a:r>
                      <a:endParaRPr lang="cs-CZ" dirty="0"/>
                    </a:p>
                  </a:txBody>
                  <a:tcPr/>
                </a:tc>
                <a:tc>
                  <a:txBody>
                    <a:bodyPr/>
                    <a:lstStyle/>
                    <a:p>
                      <a:r>
                        <a:rPr lang="cs-CZ" dirty="0" smtClean="0"/>
                        <a:t>zadání výtvarného úkolu</a:t>
                      </a:r>
                      <a:endParaRPr lang="cs-CZ" dirty="0"/>
                    </a:p>
                  </a:txBody>
                  <a:tcPr/>
                </a:tc>
                <a:extLst>
                  <a:ext uri="{0D108BD9-81ED-4DB2-BD59-A6C34878D82A}">
                    <a16:rowId xmlns:a16="http://schemas.microsoft.com/office/drawing/2014/main" val="10004"/>
                  </a:ext>
                </a:extLst>
              </a:tr>
              <a:tr h="370840">
                <a:tc vMerge="1">
                  <a:txBody>
                    <a:bodyPr/>
                    <a:lstStyle/>
                    <a:p>
                      <a:endParaRPr lang="cs-CZ" dirty="0"/>
                    </a:p>
                  </a:txBody>
                  <a:tcPr/>
                </a:tc>
                <a:tc>
                  <a:txBody>
                    <a:bodyPr/>
                    <a:lstStyle/>
                    <a:p>
                      <a:r>
                        <a:rPr lang="cs-CZ" dirty="0" smtClean="0"/>
                        <a:t>expozice</a:t>
                      </a:r>
                      <a:endParaRPr lang="cs-CZ" dirty="0"/>
                    </a:p>
                  </a:txBody>
                  <a:tcPr/>
                </a:tc>
                <a:tc>
                  <a:txBody>
                    <a:bodyPr/>
                    <a:lstStyle/>
                    <a:p>
                      <a:r>
                        <a:rPr lang="cs-CZ" dirty="0" smtClean="0"/>
                        <a:t>řešení výtvarného úkolu</a:t>
                      </a:r>
                      <a:endParaRPr lang="cs-CZ" dirty="0"/>
                    </a:p>
                  </a:txBody>
                  <a:tcPr/>
                </a:tc>
                <a:extLst>
                  <a:ext uri="{0D108BD9-81ED-4DB2-BD59-A6C34878D82A}">
                    <a16:rowId xmlns:a16="http://schemas.microsoft.com/office/drawing/2014/main" val="10005"/>
                  </a:ext>
                </a:extLst>
              </a:tr>
              <a:tr h="370840">
                <a:tc vMerge="1">
                  <a:txBody>
                    <a:bodyPr/>
                    <a:lstStyle/>
                    <a:p>
                      <a:endParaRPr lang="cs-CZ" dirty="0"/>
                    </a:p>
                  </a:txBody>
                  <a:tcPr/>
                </a:tc>
                <a:tc>
                  <a:txBody>
                    <a:bodyPr/>
                    <a:lstStyle/>
                    <a:p>
                      <a:r>
                        <a:rPr lang="cs-CZ" dirty="0" smtClean="0"/>
                        <a:t>aplikace</a:t>
                      </a:r>
                      <a:endParaRPr lang="cs-CZ" dirty="0"/>
                    </a:p>
                  </a:txBody>
                  <a:tcPr/>
                </a:tc>
                <a:tc>
                  <a:txBody>
                    <a:bodyPr/>
                    <a:lstStyle/>
                    <a:p>
                      <a:r>
                        <a:rPr lang="cs-CZ" dirty="0" smtClean="0"/>
                        <a:t>hodnocení a reflexe</a:t>
                      </a:r>
                      <a:endParaRPr lang="cs-CZ" dirty="0"/>
                    </a:p>
                  </a:txBody>
                  <a:tcPr/>
                </a:tc>
                <a:extLst>
                  <a:ext uri="{0D108BD9-81ED-4DB2-BD59-A6C34878D82A}">
                    <a16:rowId xmlns:a16="http://schemas.microsoft.com/office/drawing/2014/main" val="10006"/>
                  </a:ext>
                </a:extLst>
              </a:tr>
              <a:tr h="370840">
                <a:tc vMerge="1">
                  <a:txBody>
                    <a:bodyPr/>
                    <a:lstStyle/>
                    <a:p>
                      <a:endParaRPr lang="cs-CZ" dirty="0"/>
                    </a:p>
                  </a:txBody>
                  <a:tcPr/>
                </a:tc>
                <a:tc>
                  <a:txBody>
                    <a:bodyPr/>
                    <a:lstStyle/>
                    <a:p>
                      <a:r>
                        <a:rPr lang="cs-CZ" dirty="0" smtClean="0"/>
                        <a:t>fixace</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organizace</a:t>
                      </a:r>
                    </a:p>
                  </a:txBody>
                  <a:tcPr/>
                </a:tc>
                <a:extLst>
                  <a:ext uri="{0D108BD9-81ED-4DB2-BD59-A6C34878D82A}">
                    <a16:rowId xmlns:a16="http://schemas.microsoft.com/office/drawing/2014/main" val="10007"/>
                  </a:ext>
                </a:extLst>
              </a:tr>
              <a:tr h="370840">
                <a:tc>
                  <a:txBody>
                    <a:bodyPr/>
                    <a:lstStyle/>
                    <a:p>
                      <a:pPr algn="ctr"/>
                      <a:r>
                        <a:rPr lang="cs-CZ" dirty="0" smtClean="0"/>
                        <a:t>Po výuce</a:t>
                      </a:r>
                      <a:endParaRPr lang="cs-CZ" dirty="0"/>
                    </a:p>
                  </a:txBody>
                  <a:tcPr/>
                </a:tc>
                <a:tc>
                  <a:txBody>
                    <a:bodyPr/>
                    <a:lstStyle/>
                    <a:p>
                      <a:r>
                        <a:rPr lang="cs-CZ" dirty="0" smtClean="0"/>
                        <a:t>diagnostika</a:t>
                      </a:r>
                      <a:endParaRPr lang="cs-CZ" dirty="0"/>
                    </a:p>
                  </a:txBody>
                  <a:tcPr/>
                </a:tc>
                <a:tc>
                  <a:txBody>
                    <a:bodyPr/>
                    <a:lstStyle/>
                    <a:p>
                      <a:r>
                        <a:rPr lang="cs-CZ" dirty="0" smtClean="0"/>
                        <a:t>hodnocení</a:t>
                      </a:r>
                      <a:r>
                        <a:rPr lang="cs-CZ" baseline="0" dirty="0" smtClean="0"/>
                        <a:t> a reflexe</a:t>
                      </a:r>
                      <a:endParaRPr lang="cs-CZ"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4261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35560" y="0"/>
            <a:ext cx="8229600" cy="922114"/>
          </a:xfrm>
        </p:spPr>
        <p:txBody>
          <a:bodyPr>
            <a:normAutofit/>
          </a:bodyPr>
          <a:lstStyle/>
          <a:p>
            <a:r>
              <a:rPr lang="cs-CZ" sz="2400" b="1" dirty="0"/>
              <a:t>OBLASTI (OBSAHU) VÝTVARNÉ VÝCHOVY A JEJICH PŘESAHY</a:t>
            </a:r>
          </a:p>
        </p:txBody>
      </p:sp>
      <p:sp>
        <p:nvSpPr>
          <p:cNvPr id="16" name="Ovál 15"/>
          <p:cNvSpPr/>
          <p:nvPr/>
        </p:nvSpPr>
        <p:spPr>
          <a:xfrm>
            <a:off x="4014371" y="980729"/>
            <a:ext cx="4241870" cy="3989153"/>
          </a:xfrm>
          <a:prstGeom prst="ellipse">
            <a:avLst/>
          </a:prstGeom>
          <a:solidFill>
            <a:schemeClr val="accent3">
              <a:lumMod val="60000"/>
              <a:lumOff val="40000"/>
              <a:alpha val="50000"/>
            </a:schemeClr>
          </a:solid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ál 16"/>
          <p:cNvSpPr/>
          <p:nvPr/>
        </p:nvSpPr>
        <p:spPr>
          <a:xfrm>
            <a:off x="4713289" y="1452658"/>
            <a:ext cx="4241870" cy="3989153"/>
          </a:xfrm>
          <a:prstGeom prst="ellipse">
            <a:avLst/>
          </a:prstGeom>
          <a:solidFill>
            <a:schemeClr val="accent3">
              <a:lumMod val="60000"/>
              <a:lumOff val="40000"/>
              <a:alpha val="50000"/>
            </a:schemeClr>
          </a:solid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ál 17"/>
          <p:cNvSpPr/>
          <p:nvPr/>
        </p:nvSpPr>
        <p:spPr>
          <a:xfrm flipH="1">
            <a:off x="4404763" y="2238674"/>
            <a:ext cx="4311265" cy="4054414"/>
          </a:xfrm>
          <a:prstGeom prst="ellipse">
            <a:avLst/>
          </a:prstGeom>
          <a:solidFill>
            <a:schemeClr val="accent3">
              <a:lumMod val="60000"/>
              <a:lumOff val="40000"/>
              <a:alpha val="50000"/>
            </a:schemeClr>
          </a:solid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ál 18"/>
          <p:cNvSpPr/>
          <p:nvPr/>
        </p:nvSpPr>
        <p:spPr>
          <a:xfrm>
            <a:off x="3503712" y="2271305"/>
            <a:ext cx="4241870" cy="3989153"/>
          </a:xfrm>
          <a:prstGeom prst="ellipse">
            <a:avLst/>
          </a:prstGeom>
          <a:solidFill>
            <a:schemeClr val="accent3">
              <a:lumMod val="60000"/>
              <a:lumOff val="40000"/>
              <a:alpha val="50000"/>
            </a:schemeClr>
          </a:solid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ál 19"/>
          <p:cNvSpPr/>
          <p:nvPr/>
        </p:nvSpPr>
        <p:spPr>
          <a:xfrm>
            <a:off x="3278129" y="1408257"/>
            <a:ext cx="4241870" cy="3989153"/>
          </a:xfrm>
          <a:prstGeom prst="ellipse">
            <a:avLst/>
          </a:prstGeom>
          <a:solidFill>
            <a:schemeClr val="accent3">
              <a:lumMod val="60000"/>
              <a:lumOff val="40000"/>
              <a:alpha val="50000"/>
            </a:schemeClr>
          </a:solid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TextovéPole 20"/>
          <p:cNvSpPr txBox="1"/>
          <p:nvPr/>
        </p:nvSpPr>
        <p:spPr>
          <a:xfrm>
            <a:off x="5269268" y="1046596"/>
            <a:ext cx="1732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Výtvarná kultura</a:t>
            </a:r>
          </a:p>
        </p:txBody>
      </p:sp>
      <p:sp>
        <p:nvSpPr>
          <p:cNvPr id="27" name="TextovéPole 26"/>
          <p:cNvSpPr txBox="1"/>
          <p:nvPr/>
        </p:nvSpPr>
        <p:spPr>
          <a:xfrm rot="17500882">
            <a:off x="2719960" y="2661764"/>
            <a:ext cx="2095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Vizuální komunikace</a:t>
            </a:r>
          </a:p>
        </p:txBody>
      </p:sp>
      <p:sp>
        <p:nvSpPr>
          <p:cNvPr id="28" name="TextovéPole 27"/>
          <p:cNvSpPr txBox="1"/>
          <p:nvPr/>
        </p:nvSpPr>
        <p:spPr>
          <a:xfrm rot="4178932">
            <a:off x="8118016" y="2661764"/>
            <a:ext cx="985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Řemeslo</a:t>
            </a:r>
          </a:p>
        </p:txBody>
      </p:sp>
      <p:sp>
        <p:nvSpPr>
          <p:cNvPr id="29" name="TextovéPole 28"/>
          <p:cNvSpPr txBox="1"/>
          <p:nvPr/>
        </p:nvSpPr>
        <p:spPr>
          <a:xfrm rot="6716900">
            <a:off x="7580498" y="4107126"/>
            <a:ext cx="13117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Zobrazování</a:t>
            </a:r>
          </a:p>
        </p:txBody>
      </p:sp>
      <p:sp>
        <p:nvSpPr>
          <p:cNvPr id="30" name="TextovéPole 29"/>
          <p:cNvSpPr txBox="1"/>
          <p:nvPr/>
        </p:nvSpPr>
        <p:spPr>
          <a:xfrm rot="4659741">
            <a:off x="7187991" y="3106856"/>
            <a:ext cx="12558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1" u="none" strike="noStrike" kern="1200" cap="none" spc="0" normalizeH="0" baseline="0" noProof="0" dirty="0">
                <a:ln>
                  <a:noFill/>
                </a:ln>
                <a:solidFill>
                  <a:prstClr val="black"/>
                </a:solidFill>
                <a:effectLst/>
                <a:uLnTx/>
                <a:uFillTx/>
                <a:latin typeface="Calibri" panose="020F0502020204030204"/>
                <a:ea typeface="+mn-ea"/>
                <a:cs typeface="+mn-cs"/>
              </a:rPr>
              <a:t>Perspektiva</a:t>
            </a:r>
          </a:p>
        </p:txBody>
      </p:sp>
      <p:sp>
        <p:nvSpPr>
          <p:cNvPr id="31" name="TextovéPole 30"/>
          <p:cNvSpPr txBox="1"/>
          <p:nvPr/>
        </p:nvSpPr>
        <p:spPr>
          <a:xfrm rot="19408638">
            <a:off x="4140900" y="1825320"/>
            <a:ext cx="15234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Výtvarný jazyk</a:t>
            </a:r>
          </a:p>
        </p:txBody>
      </p:sp>
      <p:sp>
        <p:nvSpPr>
          <p:cNvPr id="32" name="TextovéPole 31"/>
          <p:cNvSpPr txBox="1"/>
          <p:nvPr/>
        </p:nvSpPr>
        <p:spPr>
          <a:xfrm rot="2114751">
            <a:off x="6462207" y="1913610"/>
            <a:ext cx="18687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Výtvarné techniky</a:t>
            </a:r>
          </a:p>
        </p:txBody>
      </p:sp>
      <p:sp>
        <p:nvSpPr>
          <p:cNvPr id="33" name="TextovéPole 32"/>
          <p:cNvSpPr txBox="1"/>
          <p:nvPr/>
        </p:nvSpPr>
        <p:spPr>
          <a:xfrm rot="8627247">
            <a:off x="6715676" y="5433303"/>
            <a:ext cx="17910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Výtvarné myšlení</a:t>
            </a:r>
          </a:p>
        </p:txBody>
      </p:sp>
      <p:sp>
        <p:nvSpPr>
          <p:cNvPr id="34" name="TextovéPole 33"/>
          <p:cNvSpPr txBox="1"/>
          <p:nvPr/>
        </p:nvSpPr>
        <p:spPr>
          <a:xfrm rot="13093319">
            <a:off x="3436205" y="5343162"/>
            <a:ext cx="20142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Výtvarná senzitivita</a:t>
            </a:r>
          </a:p>
        </p:txBody>
      </p:sp>
      <p:sp>
        <p:nvSpPr>
          <p:cNvPr id="35" name="TextovéPole 34"/>
          <p:cNvSpPr txBox="1"/>
          <p:nvPr/>
        </p:nvSpPr>
        <p:spPr>
          <a:xfrm rot="10972559">
            <a:off x="5277931" y="5451586"/>
            <a:ext cx="165288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uchopení světa</a:t>
            </a:r>
          </a:p>
        </p:txBody>
      </p:sp>
      <p:sp>
        <p:nvSpPr>
          <p:cNvPr id="36" name="TextovéPole 35"/>
          <p:cNvSpPr txBox="1"/>
          <p:nvPr/>
        </p:nvSpPr>
        <p:spPr>
          <a:xfrm rot="15151774">
            <a:off x="3116947" y="4025734"/>
            <a:ext cx="19400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Výtvarné vyjádření</a:t>
            </a:r>
          </a:p>
        </p:txBody>
      </p:sp>
      <p:sp>
        <p:nvSpPr>
          <p:cNvPr id="37" name="TextovéPole 36"/>
          <p:cNvSpPr txBox="1"/>
          <p:nvPr/>
        </p:nvSpPr>
        <p:spPr>
          <a:xfrm rot="10800000">
            <a:off x="5650307" y="4932126"/>
            <a:ext cx="9081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1" u="none" strike="noStrike" kern="1200" cap="none" spc="0" normalizeH="0" baseline="0" noProof="0" dirty="0">
                <a:ln>
                  <a:noFill/>
                </a:ln>
                <a:solidFill>
                  <a:prstClr val="black"/>
                </a:solidFill>
                <a:effectLst/>
                <a:uLnTx/>
                <a:uFillTx/>
                <a:latin typeface="Calibri" panose="020F0502020204030204"/>
                <a:ea typeface="+mn-ea"/>
                <a:cs typeface="+mn-cs"/>
              </a:rPr>
              <a:t>autoportrét</a:t>
            </a:r>
          </a:p>
        </p:txBody>
      </p:sp>
      <p:sp>
        <p:nvSpPr>
          <p:cNvPr id="38" name="TextovéPole 37"/>
          <p:cNvSpPr txBox="1"/>
          <p:nvPr/>
        </p:nvSpPr>
        <p:spPr>
          <a:xfrm rot="15255114">
            <a:off x="4240243" y="3862047"/>
            <a:ext cx="9460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1" u="none" strike="noStrike" kern="1200" cap="none" spc="0" normalizeH="0" baseline="0" noProof="0" dirty="0">
                <a:ln>
                  <a:noFill/>
                </a:ln>
                <a:solidFill>
                  <a:prstClr val="black"/>
                </a:solidFill>
                <a:effectLst/>
                <a:uLnTx/>
                <a:uFillTx/>
                <a:latin typeface="Calibri" panose="020F0502020204030204"/>
                <a:ea typeface="+mn-ea"/>
                <a:cs typeface="+mn-cs"/>
              </a:rPr>
              <a:t>Umění a kýč</a:t>
            </a:r>
          </a:p>
        </p:txBody>
      </p:sp>
    </p:spTree>
    <p:extLst>
      <p:ext uri="{BB962C8B-B14F-4D97-AF65-F5344CB8AC3E}">
        <p14:creationId xmlns:p14="http://schemas.microsoft.com/office/powerpoint/2010/main" val="381403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b="1" dirty="0"/>
              <a:t>Výtvarné prostředky</a:t>
            </a:r>
          </a:p>
        </p:txBody>
      </p:sp>
      <p:sp>
        <p:nvSpPr>
          <p:cNvPr id="3" name="Zástupný symbol pro obsah 2"/>
          <p:cNvSpPr>
            <a:spLocks noGrp="1"/>
          </p:cNvSpPr>
          <p:nvPr>
            <p:ph idx="1"/>
          </p:nvPr>
        </p:nvSpPr>
        <p:spPr/>
        <p:txBody>
          <a:bodyPr>
            <a:normAutofit/>
          </a:bodyPr>
          <a:lstStyle/>
          <a:p>
            <a:r>
              <a:rPr lang="cs-CZ" b="1" dirty="0" smtClean="0"/>
              <a:t>Výtvarné prvky  </a:t>
            </a:r>
            <a:r>
              <a:rPr lang="cs-CZ" dirty="0" smtClean="0"/>
              <a:t>(</a:t>
            </a:r>
            <a:r>
              <a:rPr lang="cs-CZ" dirty="0"/>
              <a:t>bod, linie, barva, plocha, prostor, hmota, objem, světlo, </a:t>
            </a:r>
            <a:r>
              <a:rPr lang="cs-CZ" dirty="0" smtClean="0"/>
              <a:t>struktura) </a:t>
            </a:r>
            <a:endParaRPr lang="cs-CZ" dirty="0"/>
          </a:p>
          <a:p>
            <a:r>
              <a:rPr lang="cs-CZ" b="1" dirty="0"/>
              <a:t>Vztahy mezi </a:t>
            </a:r>
            <a:r>
              <a:rPr lang="cs-CZ" b="1" dirty="0" smtClean="0"/>
              <a:t>prvky </a:t>
            </a:r>
            <a:r>
              <a:rPr lang="cs-CZ" dirty="0" smtClean="0"/>
              <a:t>(principy </a:t>
            </a:r>
            <a:r>
              <a:rPr lang="cs-CZ" dirty="0"/>
              <a:t>jejich uspořádání): symetrie a asymetrie, rytmus, kontrast a harmonie, proporcionalita, dynamičnost a statičnost, stabilita či </a:t>
            </a:r>
            <a:r>
              <a:rPr lang="cs-CZ" dirty="0" smtClean="0"/>
              <a:t>labilnost</a:t>
            </a:r>
          </a:p>
          <a:p>
            <a:r>
              <a:rPr lang="cs-CZ" b="1" dirty="0" smtClean="0"/>
              <a:t>Výtvarné </a:t>
            </a:r>
            <a:r>
              <a:rPr lang="cs-CZ" b="1" dirty="0"/>
              <a:t>symboly </a:t>
            </a:r>
            <a:r>
              <a:rPr lang="cs-CZ" dirty="0"/>
              <a:t>(významy, které odhaluje divák ve výtvarných </a:t>
            </a:r>
            <a:r>
              <a:rPr lang="cs-CZ" dirty="0" smtClean="0"/>
              <a:t>formách)</a:t>
            </a:r>
          </a:p>
          <a:p>
            <a:r>
              <a:rPr lang="cs-CZ" b="1" dirty="0"/>
              <a:t>Procesy tvorby </a:t>
            </a:r>
            <a:r>
              <a:rPr lang="cs-CZ" dirty="0"/>
              <a:t>(způsoby transformace skutečnosti): napodobení, náznak, nadsázka, zjednodušení, idealizace, parafráze, stylizace, </a:t>
            </a:r>
            <a:r>
              <a:rPr lang="cs-CZ" dirty="0" smtClean="0"/>
              <a:t>personifikace</a:t>
            </a:r>
            <a:endParaRPr lang="cs-CZ" dirty="0"/>
          </a:p>
        </p:txBody>
      </p:sp>
    </p:spTree>
    <p:extLst>
      <p:ext uri="{BB962C8B-B14F-4D97-AF65-F5344CB8AC3E}">
        <p14:creationId xmlns:p14="http://schemas.microsoft.com/office/powerpoint/2010/main" val="21515524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850106"/>
          </a:xfrm>
        </p:spPr>
        <p:txBody>
          <a:bodyPr>
            <a:normAutofit/>
          </a:bodyPr>
          <a:lstStyle/>
          <a:p>
            <a:r>
              <a:rPr lang="cs-CZ" sz="2400" b="1" dirty="0"/>
              <a:t>SPECIFIKA VÝTVARNÉ VÝCHOVY </a:t>
            </a:r>
            <a:br>
              <a:rPr lang="cs-CZ" sz="2400" b="1" dirty="0"/>
            </a:br>
            <a:r>
              <a:rPr lang="cs-CZ" sz="2400" b="1" dirty="0"/>
              <a:t>a jejich vliv na plánování výuky</a:t>
            </a:r>
          </a:p>
        </p:txBody>
      </p:sp>
      <p:sp>
        <p:nvSpPr>
          <p:cNvPr id="3" name="Zástupný symbol pro obsah 2"/>
          <p:cNvSpPr>
            <a:spLocks noGrp="1"/>
          </p:cNvSpPr>
          <p:nvPr>
            <p:ph idx="1"/>
          </p:nvPr>
        </p:nvSpPr>
        <p:spPr/>
        <p:txBody>
          <a:bodyPr/>
          <a:lstStyle/>
          <a:p>
            <a:r>
              <a:rPr lang="cs-CZ" sz="2000" dirty="0"/>
              <a:t>Nelineárnost učiva (nesledujeme cestu, mapujeme prostor)</a:t>
            </a:r>
          </a:p>
          <a:p>
            <a:r>
              <a:rPr lang="cs-CZ" sz="2000" dirty="0"/>
              <a:t>Variabilita CÍL – OBSAH – METODA</a:t>
            </a:r>
          </a:p>
          <a:p>
            <a:pPr marL="0" indent="0">
              <a:buNone/>
            </a:pPr>
            <a:r>
              <a:rPr lang="cs-CZ" sz="2000" dirty="0"/>
              <a:t>                          VÝTVARNÝ NÁMĚT – PROBLÉM –TECHNIKA</a:t>
            </a:r>
          </a:p>
          <a:p>
            <a:r>
              <a:rPr lang="cs-CZ" sz="2000" dirty="0"/>
              <a:t>Komplexní cílové zaměření</a:t>
            </a:r>
          </a:p>
          <a:p>
            <a:r>
              <a:rPr lang="cs-CZ" sz="2000" dirty="0"/>
              <a:t>Akcentace „vyšších cílů“</a:t>
            </a:r>
          </a:p>
          <a:p>
            <a:r>
              <a:rPr lang="cs-CZ" sz="2000" dirty="0"/>
              <a:t>Tvořivé úlohy</a:t>
            </a:r>
          </a:p>
          <a:p>
            <a:endParaRPr lang="cs-CZ" dirty="0" smtClean="0"/>
          </a:p>
          <a:p>
            <a:endParaRPr lang="cs-CZ" dirty="0"/>
          </a:p>
        </p:txBody>
      </p:sp>
    </p:spTree>
    <p:extLst>
      <p:ext uri="{BB962C8B-B14F-4D97-AF65-F5344CB8AC3E}">
        <p14:creationId xmlns:p14="http://schemas.microsoft.com/office/powerpoint/2010/main" val="355176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35560" y="2060848"/>
            <a:ext cx="8229600" cy="6696744"/>
          </a:xfrm>
        </p:spPr>
        <p:txBody>
          <a:bodyPr>
            <a:normAutofit/>
          </a:bodyPr>
          <a:lstStyle/>
          <a:p>
            <a:r>
              <a:rPr lang="cs-CZ" dirty="0"/>
              <a:t>Výtvarný úkol jako výzva</a:t>
            </a:r>
          </a:p>
          <a:p>
            <a:r>
              <a:rPr lang="cs-CZ" dirty="0"/>
              <a:t>Může obsahovat  problém, který jim nabízíme k řešení.  </a:t>
            </a:r>
          </a:p>
          <a:p>
            <a:r>
              <a:rPr lang="cs-CZ" dirty="0"/>
              <a:t>Bílé místo k vyplnění, překážka k překonání</a:t>
            </a:r>
          </a:p>
          <a:p>
            <a:pPr marL="0" indent="0">
              <a:buNone/>
            </a:pPr>
            <a:r>
              <a:rPr lang="cs-CZ" dirty="0"/>
              <a:t>(Hledej v přírodě barviva, která ti obarví prsty. Vyzkoušej pomocí baterky, odkud může být nasvícená tvář na obraze.)</a:t>
            </a:r>
          </a:p>
        </p:txBody>
      </p:sp>
      <p:sp>
        <p:nvSpPr>
          <p:cNvPr id="2" name="TextovéPole 1"/>
          <p:cNvSpPr txBox="1"/>
          <p:nvPr/>
        </p:nvSpPr>
        <p:spPr>
          <a:xfrm>
            <a:off x="2135560" y="919036"/>
            <a:ext cx="7200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mn-ea"/>
                <a:cs typeface="+mn-cs"/>
              </a:rPr>
              <a:t>Výtvarný problém</a:t>
            </a:r>
          </a:p>
        </p:txBody>
      </p:sp>
    </p:spTree>
    <p:extLst>
      <p:ext uri="{BB962C8B-B14F-4D97-AF65-F5344CB8AC3E}">
        <p14:creationId xmlns:p14="http://schemas.microsoft.com/office/powerpoint/2010/main" val="410945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Výtvarné </a:t>
            </a:r>
            <a:r>
              <a:rPr lang="cs-CZ" b="1" dirty="0" smtClean="0"/>
              <a:t>řady</a:t>
            </a:r>
            <a:endParaRPr lang="cs-CZ" dirty="0"/>
          </a:p>
        </p:txBody>
      </p:sp>
      <p:sp>
        <p:nvSpPr>
          <p:cNvPr id="3" name="Zástupný symbol pro obsah 2"/>
          <p:cNvSpPr>
            <a:spLocks noGrp="1"/>
          </p:cNvSpPr>
          <p:nvPr>
            <p:ph idx="1"/>
          </p:nvPr>
        </p:nvSpPr>
        <p:spPr/>
        <p:txBody>
          <a:bodyPr>
            <a:normAutofit/>
          </a:bodyPr>
          <a:lstStyle/>
          <a:p>
            <a:pPr>
              <a:defRPr/>
            </a:pPr>
            <a:r>
              <a:rPr lang="cs-CZ" dirty="0" smtClean="0"/>
              <a:t>jednoduché celky</a:t>
            </a:r>
          </a:p>
          <a:p>
            <a:pPr>
              <a:defRPr/>
            </a:pPr>
            <a:r>
              <a:rPr lang="cs-CZ" dirty="0" smtClean="0"/>
              <a:t>krátké </a:t>
            </a:r>
            <a:r>
              <a:rPr lang="cs-CZ" dirty="0"/>
              <a:t>a srozumitelné útvary, které rozvíjejí kterýkoli námět, úsek učební látky nebo výchovný problém. </a:t>
            </a:r>
            <a:endParaRPr lang="cs-CZ" dirty="0" smtClean="0"/>
          </a:p>
          <a:p>
            <a:pPr>
              <a:defRPr/>
            </a:pPr>
            <a:r>
              <a:rPr lang="cs-CZ" dirty="0" smtClean="0"/>
              <a:t>Jedna </a:t>
            </a:r>
            <a:r>
              <a:rPr lang="cs-CZ" dirty="0"/>
              <a:t>úloha výtvarné řady logicky navazuje na druhou a společně tvoří koncepčně promyšlenou linii kroků</a:t>
            </a:r>
            <a:r>
              <a:rPr lang="cs-CZ" dirty="0" smtClean="0"/>
              <a:t>…</a:t>
            </a:r>
          </a:p>
          <a:p>
            <a:pPr>
              <a:defRPr/>
            </a:pPr>
            <a:r>
              <a:rPr lang="cs-CZ" dirty="0" smtClean="0"/>
              <a:t>Promyšlená </a:t>
            </a:r>
            <a:r>
              <a:rPr lang="cs-CZ" dirty="0"/>
              <a:t>struktura výtvarné řady pomáhá oslabit negativní vliv malého rozsahu hodin výtvarné výchovy. </a:t>
            </a:r>
          </a:p>
          <a:p>
            <a:endParaRPr lang="cs-CZ" dirty="0"/>
          </a:p>
        </p:txBody>
      </p:sp>
    </p:spTree>
    <p:extLst>
      <p:ext uri="{BB962C8B-B14F-4D97-AF65-F5344CB8AC3E}">
        <p14:creationId xmlns:p14="http://schemas.microsoft.com/office/powerpoint/2010/main" val="18971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Metodická řada</a:t>
            </a:r>
            <a:endParaRPr lang="cs-CZ" dirty="0"/>
          </a:p>
        </p:txBody>
      </p:sp>
      <p:sp>
        <p:nvSpPr>
          <p:cNvPr id="3" name="Zástupný symbol pro obsah 2"/>
          <p:cNvSpPr>
            <a:spLocks noGrp="1"/>
          </p:cNvSpPr>
          <p:nvPr>
            <p:ph idx="1"/>
          </p:nvPr>
        </p:nvSpPr>
        <p:spPr/>
        <p:txBody>
          <a:bodyPr>
            <a:normAutofit/>
          </a:bodyPr>
          <a:lstStyle/>
          <a:p>
            <a:pPr>
              <a:defRPr/>
            </a:pPr>
            <a:r>
              <a:rPr lang="cs-CZ" dirty="0" smtClean="0"/>
              <a:t>rozvíjí </a:t>
            </a:r>
            <a:r>
              <a:rPr lang="cs-CZ" dirty="0"/>
              <a:t>důsledně řazenými kroky výchozí podnět až k vyvrcholení práce, eventuálně k realizaci v materiálu. </a:t>
            </a:r>
            <a:endParaRPr lang="cs-CZ" dirty="0" smtClean="0"/>
          </a:p>
          <a:p>
            <a:pPr>
              <a:defRPr/>
            </a:pPr>
            <a:r>
              <a:rPr lang="cs-CZ" dirty="0" smtClean="0"/>
              <a:t>Proces</a:t>
            </a:r>
            <a:r>
              <a:rPr lang="cs-CZ" dirty="0"/>
              <a:t>, který od známého východiska dospívá řadou kvalitativních proměn k závěrečnému poznání nebo řešení výtvarného problému. </a:t>
            </a:r>
            <a:endParaRPr lang="cs-CZ" dirty="0" smtClean="0"/>
          </a:p>
          <a:p>
            <a:pPr>
              <a:defRPr/>
            </a:pPr>
            <a:r>
              <a:rPr lang="cs-CZ" dirty="0" smtClean="0"/>
              <a:t>Tradičně</a:t>
            </a:r>
            <a:r>
              <a:rPr lang="cs-CZ" dirty="0"/>
              <a:t>: postup od studijní kresby a její stylizace k výtvarnému návrhu nebo provedení v materiálu. </a:t>
            </a:r>
            <a:endParaRPr lang="cs-CZ" dirty="0" smtClean="0"/>
          </a:p>
          <a:p>
            <a:pPr>
              <a:defRPr/>
            </a:pPr>
            <a:r>
              <a:rPr lang="cs-CZ" dirty="0" smtClean="0"/>
              <a:t>Řazení </a:t>
            </a:r>
            <a:r>
              <a:rPr lang="cs-CZ" dirty="0"/>
              <a:t>úloh v metodické řadě podporuje logické myšlení a vědomí návazností. Učitel zdůrazňuje význam vazeb mezi výchozí situací, jejím dílčím řešením a výsledným poznáním nebo artefaktem</a:t>
            </a:r>
            <a:r>
              <a:rPr lang="cs-CZ" dirty="0" smtClean="0"/>
              <a:t>.</a:t>
            </a:r>
            <a:endParaRPr lang="cs-CZ" dirty="0"/>
          </a:p>
        </p:txBody>
      </p:sp>
    </p:spTree>
    <p:extLst>
      <p:ext uri="{BB962C8B-B14F-4D97-AF65-F5344CB8AC3E}">
        <p14:creationId xmlns:p14="http://schemas.microsoft.com/office/powerpoint/2010/main" val="382801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Tematická řada</a:t>
            </a:r>
            <a:endParaRPr lang="cs-CZ" dirty="0"/>
          </a:p>
        </p:txBody>
      </p:sp>
      <p:sp>
        <p:nvSpPr>
          <p:cNvPr id="3" name="Zástupný symbol pro obsah 2"/>
          <p:cNvSpPr>
            <a:spLocks noGrp="1"/>
          </p:cNvSpPr>
          <p:nvPr>
            <p:ph idx="1"/>
          </p:nvPr>
        </p:nvSpPr>
        <p:spPr/>
        <p:txBody>
          <a:bodyPr>
            <a:normAutofit/>
          </a:bodyPr>
          <a:lstStyle/>
          <a:p>
            <a:pPr>
              <a:defRPr/>
            </a:pPr>
            <a:r>
              <a:rPr lang="cs-CZ" dirty="0" smtClean="0"/>
              <a:t>negraduje </a:t>
            </a:r>
            <a:r>
              <a:rPr lang="cs-CZ" dirty="0"/>
              <a:t>výtvarné otázky, ale hlouběji se zabývá samotným tématem. </a:t>
            </a:r>
            <a:endParaRPr lang="cs-CZ" dirty="0" smtClean="0"/>
          </a:p>
          <a:p>
            <a:pPr>
              <a:defRPr/>
            </a:pPr>
            <a:r>
              <a:rPr lang="cs-CZ" dirty="0" smtClean="0"/>
              <a:t>Krok </a:t>
            </a:r>
            <a:r>
              <a:rPr lang="cs-CZ" dirty="0"/>
              <a:t>za krokem zkoumá nějakou skutečnost nebo jev,- sleduje podoby, příběhy, vlastnosti nebo otázky, na které je zajímavé hledat odpovědi. Promyšlený sled dílčích </a:t>
            </a:r>
            <a:r>
              <a:rPr lang="cs-CZ" dirty="0" smtClean="0"/>
              <a:t>kroků</a:t>
            </a:r>
            <a:endParaRPr lang="cs-CZ" dirty="0"/>
          </a:p>
          <a:p>
            <a:endParaRPr lang="cs-CZ" dirty="0"/>
          </a:p>
        </p:txBody>
      </p:sp>
    </p:spTree>
    <p:extLst>
      <p:ext uri="{BB962C8B-B14F-4D97-AF65-F5344CB8AC3E}">
        <p14:creationId xmlns:p14="http://schemas.microsoft.com/office/powerpoint/2010/main" val="210644212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rany">
  <a:themeElements>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Hrany">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4820</Words>
  <Application>Microsoft Office PowerPoint</Application>
  <PresentationFormat>Širokoúhlá obrazovka</PresentationFormat>
  <Paragraphs>553</Paragraphs>
  <Slides>50</Slides>
  <Notes>11</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50</vt:i4>
      </vt:variant>
    </vt:vector>
  </HeadingPairs>
  <TitlesOfParts>
    <vt:vector size="59" baseType="lpstr">
      <vt:lpstr>Arial</vt:lpstr>
      <vt:lpstr>Arial Unicode MS</vt:lpstr>
      <vt:lpstr>Calibri</vt:lpstr>
      <vt:lpstr>Calibri Light</vt:lpstr>
      <vt:lpstr>Garamond</vt:lpstr>
      <vt:lpstr>Times New Roman</vt:lpstr>
      <vt:lpstr>Motiv Office</vt:lpstr>
      <vt:lpstr>Hrany</vt:lpstr>
      <vt:lpstr>1_Motiv Office</vt:lpstr>
      <vt:lpstr>Didaktika VV pro předškolní vzdělávání  Mgr. Zuzana Svatošová 2. část   </vt:lpstr>
      <vt:lpstr>Námět/téma</vt:lpstr>
      <vt:lpstr>Výtvarný úkol</vt:lpstr>
      <vt:lpstr>Typy výtvarných úkolů (Tolingerová)</vt:lpstr>
      <vt:lpstr>Výtvarné prostředky</vt:lpstr>
      <vt:lpstr>Prezentace aplikace PowerPoint</vt:lpstr>
      <vt:lpstr>Výtvarné řady</vt:lpstr>
      <vt:lpstr>Metodická řada</vt:lpstr>
      <vt:lpstr>Tematická řada</vt:lpstr>
      <vt:lpstr>TÉMATICKÁ ŘADA</vt:lpstr>
      <vt:lpstr>Tělo</vt:lpstr>
      <vt:lpstr>Prezentace aplikace PowerPoint</vt:lpstr>
      <vt:lpstr>Studentské práce – TĚLO - imaginace</vt:lpstr>
      <vt:lpstr>Krása</vt:lpstr>
      <vt:lpstr>Prezentace aplikace PowerPoint</vt:lpstr>
      <vt:lpstr>Studentské práce-autoprojekce idolů</vt:lpstr>
      <vt:lpstr>Žena</vt:lpstr>
      <vt:lpstr>Prezentace aplikace PowerPoint</vt:lpstr>
      <vt:lpstr>Studenské práce-atribut ženství</vt:lpstr>
      <vt:lpstr>Matka</vt:lpstr>
      <vt:lpstr>Prezentace aplikace PowerPoint</vt:lpstr>
      <vt:lpstr>Studentské práce-těhotenský oděv</vt:lpstr>
      <vt:lpstr>Prezentace aplikace PowerPoint</vt:lpstr>
      <vt:lpstr>Prezentace aplikace PowerPoint</vt:lpstr>
      <vt:lpstr>Výchova</vt:lpstr>
      <vt:lpstr>Vzdělání</vt:lpstr>
      <vt:lpstr>Insea Manifest 2018   1.část   </vt:lpstr>
      <vt:lpstr>Insea Manifest 2018    2. část  </vt:lpstr>
      <vt:lpstr>Obecné cíle vzdělávání a výchovy dle Bílé knihy</vt:lpstr>
      <vt:lpstr>Prezentace aplikace PowerPoint</vt:lpstr>
      <vt:lpstr>Prezentace aplikace PowerPoint</vt:lpstr>
      <vt:lpstr>Prezentace aplikace PowerPoint</vt:lpstr>
      <vt:lpstr>ROZVÍJENÍ SMYSLOVÉ CITLIVOSTI </vt:lpstr>
      <vt:lpstr>UPLATŇOVÁNÍ SUBJEKTIVITY </vt:lpstr>
      <vt:lpstr>OVĚŘOVÁNÍ KOMUNIKAČNÍCH ÚČINKŮ </vt:lpstr>
      <vt:lpstr>Učivo Vv a očekávané výstupy v RVP ZV</vt:lpstr>
      <vt:lpstr>Očekávané výstupy – 1. období  </vt:lpstr>
      <vt:lpstr>Očekávané výstupy – 2. období  </vt:lpstr>
      <vt:lpstr>VV a její přínos systému všeobecného vzdělávání</vt:lpstr>
      <vt:lpstr>finské kurikulum</vt:lpstr>
      <vt:lpstr>finské kurikulum</vt:lpstr>
      <vt:lpstr>finské kurikulum</vt:lpstr>
      <vt:lpstr>finské kurikulum</vt:lpstr>
      <vt:lpstr>Finské kurikulum – obsahové oblasti</vt:lpstr>
      <vt:lpstr>Finské kurikulum -kompetence</vt:lpstr>
      <vt:lpstr>Vizuální gramotnost</vt:lpstr>
      <vt:lpstr>Vizuální gramotnost</vt:lpstr>
      <vt:lpstr>Fáze/etapy vyučovací jednoty</vt:lpstr>
      <vt:lpstr>OBLASTI (OBSAHU) VÝTVARNÉ VÝCHOVY A JEJICH PŘESAHY</vt:lpstr>
      <vt:lpstr>SPECIFIKA VÝTVARNÉ VÝCHOVY  a jejich vliv na plánování výuky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Didaktika VV pro předškolní vzdělávání  Mgr. Zuzana Svatošová 2. část   </dc:title>
  <dc:creator>Zuzana Svatošová</dc:creator>
  <cp:lastModifiedBy>Zuzana Svatošová</cp:lastModifiedBy>
  <cp:revision>1</cp:revision>
  <dcterms:created xsi:type="dcterms:W3CDTF">2019-03-26T07:24:09Z</dcterms:created>
  <dcterms:modified xsi:type="dcterms:W3CDTF">2019-03-26T07:24:45Z</dcterms:modified>
</cp:coreProperties>
</file>