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Lst>
  <p:sldSz cx="12192000" cy="6858000"/>
  <p:notesSz cx="6858000" cy="9144000"/>
  <p:embeddedFontLst>
    <p:embeddedFont>
      <p:font typeface="Calibri" panose="020F0502020204030204" pitchFamily="34" charset="0"/>
      <p:regular r:id="rId114"/>
      <p:bold r:id="rId115"/>
      <p:italic r:id="rId116"/>
      <p:boldItalic r:id="rId117"/>
    </p:embeddedFont>
    <p:embeddedFont>
      <p:font typeface="Tahoma" panose="020B0604030504040204" pitchFamily="34" charset="0"/>
      <p:regular r:id="rId118"/>
      <p:bold r:id="rId1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20" roundtripDataSignature="AMtx7mhUVRRJNJpVyL6M52oJjDBcpvZD6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C1B64EB-0CAE-49AB-952C-6B1985939DEF}">
  <a:tblStyle styleId="{6C1B64EB-0CAE-49AB-952C-6B1985939DEF}"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10C7FF9-9D0E-49CE-8C65-649C9687446B}" styleName="Table_1">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7" d="100"/>
          <a:sy n="77" d="100"/>
        </p:scale>
        <p:origin x="269" y="72"/>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font" Target="fonts/font4.fntdata"/><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notesMaster" Target="notesMasters/notesMaster1.xml"/><Relationship Id="rId118" Type="http://schemas.openxmlformats.org/officeDocument/2006/relationships/font" Target="fonts/font5.fntdata"/><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tableStyles" Target="tableStyle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font" Target="fonts/font1.fntdata"/><Relationship Id="rId119" Type="http://schemas.openxmlformats.org/officeDocument/2006/relationships/font" Target="fonts/font6.fntdata"/><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customschemas.google.com/relationships/presentationmetadata" Target="meta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font" Target="fonts/font2.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font" Target="fonts/font3.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oleObject" Target="file:///C:\Users\vome\Desktop\kardioakademi_II%20d&#237;l%20Pokro&#269;il&#233;%20ChSS\GFR%20trajektorie.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C:\Users\vome\Desktop\kardioakademi_II%20d&#237;l%20Pokro&#269;il&#233;%20ChSS\GFR%20trajektorie.xlsx"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958119365514092"/>
          <c:y val="7.4074074074074084E-2"/>
          <c:w val="0.84723040054775767"/>
          <c:h val="0.79290135608049195"/>
        </c:manualLayout>
      </c:layout>
      <c:lineChart>
        <c:grouping val="standard"/>
        <c:varyColors val="0"/>
        <c:ser>
          <c:idx val="1"/>
          <c:order val="0"/>
          <c:tx>
            <c:strRef>
              <c:f>List1!$B$1</c:f>
              <c:strCache>
                <c:ptCount val="1"/>
                <c:pt idx="0">
                  <c:v>CHSS + intrinsické onemconění ledvin</c:v>
                </c:pt>
              </c:strCache>
            </c:strRef>
          </c:tx>
          <c:marker>
            <c:symbol val="none"/>
          </c:marker>
          <c:cat>
            <c:numRef>
              <c:f>List1!$A$2:$A$31</c:f>
              <c:numCache>
                <c:formatCode>[$-405]mmm\-yy;@</c:formatCode>
                <c:ptCount val="30"/>
                <c:pt idx="0">
                  <c:v>42064</c:v>
                </c:pt>
                <c:pt idx="1">
                  <c:v>42095</c:v>
                </c:pt>
                <c:pt idx="2">
                  <c:v>42125</c:v>
                </c:pt>
                <c:pt idx="3">
                  <c:v>42156</c:v>
                </c:pt>
                <c:pt idx="4">
                  <c:v>42186</c:v>
                </c:pt>
                <c:pt idx="5">
                  <c:v>42217</c:v>
                </c:pt>
                <c:pt idx="6">
                  <c:v>42248</c:v>
                </c:pt>
                <c:pt idx="7">
                  <c:v>42278</c:v>
                </c:pt>
                <c:pt idx="8">
                  <c:v>42309</c:v>
                </c:pt>
                <c:pt idx="9">
                  <c:v>42339</c:v>
                </c:pt>
                <c:pt idx="10">
                  <c:v>42370</c:v>
                </c:pt>
                <c:pt idx="11">
                  <c:v>42401</c:v>
                </c:pt>
                <c:pt idx="12">
                  <c:v>42430</c:v>
                </c:pt>
                <c:pt idx="13">
                  <c:v>42461</c:v>
                </c:pt>
                <c:pt idx="14">
                  <c:v>42491</c:v>
                </c:pt>
                <c:pt idx="15">
                  <c:v>42522</c:v>
                </c:pt>
                <c:pt idx="16">
                  <c:v>42552</c:v>
                </c:pt>
                <c:pt idx="17">
                  <c:v>42583</c:v>
                </c:pt>
                <c:pt idx="18">
                  <c:v>42614</c:v>
                </c:pt>
                <c:pt idx="19">
                  <c:v>42644</c:v>
                </c:pt>
                <c:pt idx="20">
                  <c:v>42675</c:v>
                </c:pt>
                <c:pt idx="21">
                  <c:v>42705</c:v>
                </c:pt>
                <c:pt idx="22">
                  <c:v>42736</c:v>
                </c:pt>
                <c:pt idx="23">
                  <c:v>42767</c:v>
                </c:pt>
                <c:pt idx="24">
                  <c:v>42795</c:v>
                </c:pt>
                <c:pt idx="25">
                  <c:v>42826</c:v>
                </c:pt>
                <c:pt idx="26">
                  <c:v>42856</c:v>
                </c:pt>
                <c:pt idx="27">
                  <c:v>42887</c:v>
                </c:pt>
                <c:pt idx="28">
                  <c:v>42917</c:v>
                </c:pt>
                <c:pt idx="29">
                  <c:v>42948</c:v>
                </c:pt>
              </c:numCache>
            </c:numRef>
          </c:cat>
          <c:val>
            <c:numRef>
              <c:f>List1!$B$2:$B$31</c:f>
              <c:numCache>
                <c:formatCode>General</c:formatCode>
                <c:ptCount val="30"/>
                <c:pt idx="0">
                  <c:v>90</c:v>
                </c:pt>
                <c:pt idx="1">
                  <c:v>91</c:v>
                </c:pt>
                <c:pt idx="2">
                  <c:v>85</c:v>
                </c:pt>
                <c:pt idx="3">
                  <c:v>110</c:v>
                </c:pt>
                <c:pt idx="4">
                  <c:v>115</c:v>
                </c:pt>
                <c:pt idx="5">
                  <c:v>126</c:v>
                </c:pt>
                <c:pt idx="6">
                  <c:v>110</c:v>
                </c:pt>
                <c:pt idx="7">
                  <c:v>130</c:v>
                </c:pt>
                <c:pt idx="8">
                  <c:v>135</c:v>
                </c:pt>
                <c:pt idx="9">
                  <c:v>137</c:v>
                </c:pt>
                <c:pt idx="10">
                  <c:v>138</c:v>
                </c:pt>
                <c:pt idx="11">
                  <c:v>140</c:v>
                </c:pt>
                <c:pt idx="12">
                  <c:v>143</c:v>
                </c:pt>
                <c:pt idx="13">
                  <c:v>152</c:v>
                </c:pt>
                <c:pt idx="14">
                  <c:v>160</c:v>
                </c:pt>
                <c:pt idx="15">
                  <c:v>165</c:v>
                </c:pt>
                <c:pt idx="16">
                  <c:v>171</c:v>
                </c:pt>
                <c:pt idx="17">
                  <c:v>179</c:v>
                </c:pt>
                <c:pt idx="18">
                  <c:v>180</c:v>
                </c:pt>
                <c:pt idx="19">
                  <c:v>195</c:v>
                </c:pt>
                <c:pt idx="20">
                  <c:v>200</c:v>
                </c:pt>
                <c:pt idx="21">
                  <c:v>220</c:v>
                </c:pt>
                <c:pt idx="22">
                  <c:v>225</c:v>
                </c:pt>
                <c:pt idx="23">
                  <c:v>237</c:v>
                </c:pt>
                <c:pt idx="24">
                  <c:v>245</c:v>
                </c:pt>
                <c:pt idx="25">
                  <c:v>258</c:v>
                </c:pt>
                <c:pt idx="26">
                  <c:v>280</c:v>
                </c:pt>
                <c:pt idx="27">
                  <c:v>290</c:v>
                </c:pt>
                <c:pt idx="28">
                  <c:v>297</c:v>
                </c:pt>
                <c:pt idx="29">
                  <c:v>330</c:v>
                </c:pt>
              </c:numCache>
            </c:numRef>
          </c:val>
          <c:smooth val="0"/>
          <c:extLst>
            <c:ext xmlns:c16="http://schemas.microsoft.com/office/drawing/2014/chart" uri="{C3380CC4-5D6E-409C-BE32-E72D297353CC}">
              <c16:uniqueId val="{00000000-098B-4241-A6BD-83BFF0FC1C4F}"/>
            </c:ext>
          </c:extLst>
        </c:ser>
        <c:ser>
          <c:idx val="0"/>
          <c:order val="1"/>
          <c:tx>
            <c:strRef>
              <c:f>List1!$B$1</c:f>
              <c:strCache>
                <c:ptCount val="1"/>
                <c:pt idx="0">
                  <c:v>CHSS + intrinsické onemconění ledvin</c:v>
                </c:pt>
              </c:strCache>
            </c:strRef>
          </c:tx>
          <c:spPr>
            <a:ln w="28575" cap="rnd">
              <a:solidFill>
                <a:schemeClr val="accent1"/>
              </a:solidFill>
              <a:round/>
            </a:ln>
            <a:effectLst/>
          </c:spPr>
          <c:marker>
            <c:symbol val="none"/>
          </c:marker>
          <c:cat>
            <c:numRef>
              <c:f>List1!$A$2:$A$31</c:f>
              <c:numCache>
                <c:formatCode>[$-405]mmm\-yy;@</c:formatCode>
                <c:ptCount val="30"/>
                <c:pt idx="0">
                  <c:v>42064</c:v>
                </c:pt>
                <c:pt idx="1">
                  <c:v>42095</c:v>
                </c:pt>
                <c:pt idx="2">
                  <c:v>42125</c:v>
                </c:pt>
                <c:pt idx="3">
                  <c:v>42156</c:v>
                </c:pt>
                <c:pt idx="4">
                  <c:v>42186</c:v>
                </c:pt>
                <c:pt idx="5">
                  <c:v>42217</c:v>
                </c:pt>
                <c:pt idx="6">
                  <c:v>42248</c:v>
                </c:pt>
                <c:pt idx="7">
                  <c:v>42278</c:v>
                </c:pt>
                <c:pt idx="8">
                  <c:v>42309</c:v>
                </c:pt>
                <c:pt idx="9">
                  <c:v>42339</c:v>
                </c:pt>
                <c:pt idx="10">
                  <c:v>42370</c:v>
                </c:pt>
                <c:pt idx="11">
                  <c:v>42401</c:v>
                </c:pt>
                <c:pt idx="12">
                  <c:v>42430</c:v>
                </c:pt>
                <c:pt idx="13">
                  <c:v>42461</c:v>
                </c:pt>
                <c:pt idx="14">
                  <c:v>42491</c:v>
                </c:pt>
                <c:pt idx="15">
                  <c:v>42522</c:v>
                </c:pt>
                <c:pt idx="16">
                  <c:v>42552</c:v>
                </c:pt>
                <c:pt idx="17">
                  <c:v>42583</c:v>
                </c:pt>
                <c:pt idx="18">
                  <c:v>42614</c:v>
                </c:pt>
                <c:pt idx="19">
                  <c:v>42644</c:v>
                </c:pt>
                <c:pt idx="20">
                  <c:v>42675</c:v>
                </c:pt>
                <c:pt idx="21">
                  <c:v>42705</c:v>
                </c:pt>
                <c:pt idx="22">
                  <c:v>42736</c:v>
                </c:pt>
                <c:pt idx="23">
                  <c:v>42767</c:v>
                </c:pt>
                <c:pt idx="24">
                  <c:v>42795</c:v>
                </c:pt>
                <c:pt idx="25">
                  <c:v>42826</c:v>
                </c:pt>
                <c:pt idx="26">
                  <c:v>42856</c:v>
                </c:pt>
                <c:pt idx="27">
                  <c:v>42887</c:v>
                </c:pt>
                <c:pt idx="28">
                  <c:v>42917</c:v>
                </c:pt>
                <c:pt idx="29">
                  <c:v>42948</c:v>
                </c:pt>
              </c:numCache>
            </c:numRef>
          </c:cat>
          <c:val>
            <c:numRef>
              <c:f>List1!$B$2:$B$31</c:f>
              <c:numCache>
                <c:formatCode>General</c:formatCode>
                <c:ptCount val="30"/>
                <c:pt idx="0">
                  <c:v>90</c:v>
                </c:pt>
                <c:pt idx="1">
                  <c:v>91</c:v>
                </c:pt>
                <c:pt idx="2">
                  <c:v>85</c:v>
                </c:pt>
                <c:pt idx="3">
                  <c:v>110</c:v>
                </c:pt>
                <c:pt idx="4">
                  <c:v>115</c:v>
                </c:pt>
                <c:pt idx="5">
                  <c:v>126</c:v>
                </c:pt>
                <c:pt idx="6">
                  <c:v>110</c:v>
                </c:pt>
                <c:pt idx="7">
                  <c:v>130</c:v>
                </c:pt>
                <c:pt idx="8">
                  <c:v>135</c:v>
                </c:pt>
                <c:pt idx="9">
                  <c:v>137</c:v>
                </c:pt>
                <c:pt idx="10">
                  <c:v>138</c:v>
                </c:pt>
                <c:pt idx="11">
                  <c:v>140</c:v>
                </c:pt>
                <c:pt idx="12">
                  <c:v>143</c:v>
                </c:pt>
                <c:pt idx="13">
                  <c:v>152</c:v>
                </c:pt>
                <c:pt idx="14">
                  <c:v>160</c:v>
                </c:pt>
                <c:pt idx="15">
                  <c:v>165</c:v>
                </c:pt>
                <c:pt idx="16">
                  <c:v>171</c:v>
                </c:pt>
                <c:pt idx="17">
                  <c:v>179</c:v>
                </c:pt>
                <c:pt idx="18">
                  <c:v>180</c:v>
                </c:pt>
                <c:pt idx="19">
                  <c:v>195</c:v>
                </c:pt>
                <c:pt idx="20">
                  <c:v>200</c:v>
                </c:pt>
                <c:pt idx="21">
                  <c:v>220</c:v>
                </c:pt>
                <c:pt idx="22">
                  <c:v>225</c:v>
                </c:pt>
                <c:pt idx="23">
                  <c:v>237</c:v>
                </c:pt>
                <c:pt idx="24">
                  <c:v>245</c:v>
                </c:pt>
                <c:pt idx="25">
                  <c:v>258</c:v>
                </c:pt>
                <c:pt idx="26">
                  <c:v>280</c:v>
                </c:pt>
                <c:pt idx="27">
                  <c:v>290</c:v>
                </c:pt>
                <c:pt idx="28">
                  <c:v>297</c:v>
                </c:pt>
                <c:pt idx="29">
                  <c:v>330</c:v>
                </c:pt>
              </c:numCache>
            </c:numRef>
          </c:val>
          <c:smooth val="0"/>
          <c:extLst>
            <c:ext xmlns:c16="http://schemas.microsoft.com/office/drawing/2014/chart" uri="{C3380CC4-5D6E-409C-BE32-E72D297353CC}">
              <c16:uniqueId val="{00000001-098B-4241-A6BD-83BFF0FC1C4F}"/>
            </c:ext>
          </c:extLst>
        </c:ser>
        <c:dLbls>
          <c:showLegendKey val="0"/>
          <c:showVal val="0"/>
          <c:showCatName val="0"/>
          <c:showSerName val="0"/>
          <c:showPercent val="0"/>
          <c:showBubbleSize val="0"/>
        </c:dLbls>
        <c:smooth val="0"/>
        <c:axId val="123725696"/>
        <c:axId val="123727232"/>
      </c:lineChart>
      <c:dateAx>
        <c:axId val="123725696"/>
        <c:scaling>
          <c:orientation val="minMax"/>
        </c:scaling>
        <c:delete val="0"/>
        <c:axPos val="b"/>
        <c:numFmt formatCode="[$-405]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crossAx val="123727232"/>
        <c:crosses val="autoZero"/>
        <c:auto val="1"/>
        <c:lblOffset val="100"/>
        <c:baseTimeUnit val="months"/>
      </c:dateAx>
      <c:valAx>
        <c:axId val="1237272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crossAx val="123725696"/>
        <c:crosses val="autoZero"/>
        <c:crossBetween val="between"/>
      </c:valAx>
    </c:plotArea>
    <c:plotVisOnly val="1"/>
    <c:dispBlanksAs val="gap"/>
    <c:showDLblsOverMax val="0"/>
  </c:chart>
  <c:txPr>
    <a:bodyPr/>
    <a:lstStyle/>
    <a:p>
      <a:pPr>
        <a:defRPr/>
      </a:pPr>
      <a:endParaRPr lang="cs-CZ"/>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08449628045861"/>
          <c:y val="5.4695235563413783E-2"/>
          <c:w val="0.8577198905337079"/>
          <c:h val="0.77757283921519371"/>
        </c:manualLayout>
      </c:layout>
      <c:lineChart>
        <c:grouping val="standard"/>
        <c:varyColors val="0"/>
        <c:ser>
          <c:idx val="0"/>
          <c:order val="0"/>
          <c:tx>
            <c:strRef>
              <c:f>List1!$E$1</c:f>
              <c:strCache>
                <c:ptCount val="1"/>
                <c:pt idx="0">
                  <c:v>ChSS - kardiorenální syndrom</c:v>
                </c:pt>
              </c:strCache>
            </c:strRef>
          </c:tx>
          <c:spPr>
            <a:ln w="28575" cap="rnd">
              <a:solidFill>
                <a:schemeClr val="accent1"/>
              </a:solidFill>
              <a:round/>
            </a:ln>
            <a:effectLst/>
          </c:spPr>
          <c:marker>
            <c:symbol val="none"/>
          </c:marker>
          <c:cat>
            <c:numRef>
              <c:f>List1!$D$2:$D$31</c:f>
              <c:numCache>
                <c:formatCode>[$-405]mmm\-yy;@</c:formatCode>
                <c:ptCount val="30"/>
                <c:pt idx="0">
                  <c:v>42064</c:v>
                </c:pt>
                <c:pt idx="1">
                  <c:v>42095</c:v>
                </c:pt>
                <c:pt idx="2">
                  <c:v>42125</c:v>
                </c:pt>
                <c:pt idx="3">
                  <c:v>42156</c:v>
                </c:pt>
                <c:pt idx="4">
                  <c:v>42186</c:v>
                </c:pt>
                <c:pt idx="5">
                  <c:v>42217</c:v>
                </c:pt>
                <c:pt idx="6">
                  <c:v>42248</c:v>
                </c:pt>
                <c:pt idx="7">
                  <c:v>42278</c:v>
                </c:pt>
                <c:pt idx="8">
                  <c:v>42309</c:v>
                </c:pt>
                <c:pt idx="9">
                  <c:v>42339</c:v>
                </c:pt>
                <c:pt idx="10">
                  <c:v>42370</c:v>
                </c:pt>
                <c:pt idx="11">
                  <c:v>42401</c:v>
                </c:pt>
                <c:pt idx="12">
                  <c:v>42430</c:v>
                </c:pt>
                <c:pt idx="13">
                  <c:v>42461</c:v>
                </c:pt>
                <c:pt idx="14">
                  <c:v>42491</c:v>
                </c:pt>
                <c:pt idx="15">
                  <c:v>42522</c:v>
                </c:pt>
                <c:pt idx="16">
                  <c:v>42552</c:v>
                </c:pt>
                <c:pt idx="17">
                  <c:v>42583</c:v>
                </c:pt>
                <c:pt idx="18">
                  <c:v>42614</c:v>
                </c:pt>
                <c:pt idx="19">
                  <c:v>42644</c:v>
                </c:pt>
                <c:pt idx="20">
                  <c:v>42675</c:v>
                </c:pt>
                <c:pt idx="21">
                  <c:v>42705</c:v>
                </c:pt>
                <c:pt idx="22">
                  <c:v>42736</c:v>
                </c:pt>
                <c:pt idx="23">
                  <c:v>42767</c:v>
                </c:pt>
                <c:pt idx="24">
                  <c:v>42795</c:v>
                </c:pt>
                <c:pt idx="25">
                  <c:v>42826</c:v>
                </c:pt>
                <c:pt idx="26">
                  <c:v>42856</c:v>
                </c:pt>
                <c:pt idx="27">
                  <c:v>42887</c:v>
                </c:pt>
                <c:pt idx="28">
                  <c:v>42917</c:v>
                </c:pt>
                <c:pt idx="29">
                  <c:v>42948</c:v>
                </c:pt>
              </c:numCache>
            </c:numRef>
          </c:cat>
          <c:val>
            <c:numRef>
              <c:f>List1!$E$2:$E$31</c:f>
              <c:numCache>
                <c:formatCode>General</c:formatCode>
                <c:ptCount val="30"/>
                <c:pt idx="0">
                  <c:v>90</c:v>
                </c:pt>
                <c:pt idx="1">
                  <c:v>91</c:v>
                </c:pt>
                <c:pt idx="2">
                  <c:v>85</c:v>
                </c:pt>
                <c:pt idx="3">
                  <c:v>110</c:v>
                </c:pt>
                <c:pt idx="4">
                  <c:v>115</c:v>
                </c:pt>
                <c:pt idx="5">
                  <c:v>126</c:v>
                </c:pt>
                <c:pt idx="6">
                  <c:v>110</c:v>
                </c:pt>
                <c:pt idx="7">
                  <c:v>130</c:v>
                </c:pt>
                <c:pt idx="8">
                  <c:v>85</c:v>
                </c:pt>
                <c:pt idx="9">
                  <c:v>90</c:v>
                </c:pt>
                <c:pt idx="10">
                  <c:v>138</c:v>
                </c:pt>
                <c:pt idx="11">
                  <c:v>140</c:v>
                </c:pt>
                <c:pt idx="12">
                  <c:v>143</c:v>
                </c:pt>
                <c:pt idx="13">
                  <c:v>220</c:v>
                </c:pt>
                <c:pt idx="14">
                  <c:v>160</c:v>
                </c:pt>
                <c:pt idx="15">
                  <c:v>120</c:v>
                </c:pt>
                <c:pt idx="16">
                  <c:v>115</c:v>
                </c:pt>
                <c:pt idx="17">
                  <c:v>179</c:v>
                </c:pt>
                <c:pt idx="18">
                  <c:v>180</c:v>
                </c:pt>
                <c:pt idx="19">
                  <c:v>195</c:v>
                </c:pt>
                <c:pt idx="20">
                  <c:v>200</c:v>
                </c:pt>
                <c:pt idx="21">
                  <c:v>220</c:v>
                </c:pt>
                <c:pt idx="22">
                  <c:v>225</c:v>
                </c:pt>
                <c:pt idx="23">
                  <c:v>300</c:v>
                </c:pt>
                <c:pt idx="24">
                  <c:v>120</c:v>
                </c:pt>
                <c:pt idx="25">
                  <c:v>80</c:v>
                </c:pt>
                <c:pt idx="26">
                  <c:v>250</c:v>
                </c:pt>
                <c:pt idx="27">
                  <c:v>138</c:v>
                </c:pt>
                <c:pt idx="28">
                  <c:v>297</c:v>
                </c:pt>
                <c:pt idx="29">
                  <c:v>300</c:v>
                </c:pt>
              </c:numCache>
            </c:numRef>
          </c:val>
          <c:smooth val="0"/>
          <c:extLst>
            <c:ext xmlns:c16="http://schemas.microsoft.com/office/drawing/2014/chart" uri="{C3380CC4-5D6E-409C-BE32-E72D297353CC}">
              <c16:uniqueId val="{00000000-2362-4038-AA9F-D9D9749B985D}"/>
            </c:ext>
          </c:extLst>
        </c:ser>
        <c:dLbls>
          <c:showLegendKey val="0"/>
          <c:showVal val="0"/>
          <c:showCatName val="0"/>
          <c:showSerName val="0"/>
          <c:showPercent val="0"/>
          <c:showBubbleSize val="0"/>
        </c:dLbls>
        <c:smooth val="0"/>
        <c:axId val="125254656"/>
        <c:axId val="125276928"/>
      </c:lineChart>
      <c:dateAx>
        <c:axId val="125254656"/>
        <c:scaling>
          <c:orientation val="minMax"/>
        </c:scaling>
        <c:delete val="0"/>
        <c:axPos val="b"/>
        <c:numFmt formatCode="[$-405]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crossAx val="125276928"/>
        <c:crosses val="autoZero"/>
        <c:auto val="1"/>
        <c:lblOffset val="100"/>
        <c:baseTimeUnit val="months"/>
      </c:dateAx>
      <c:valAx>
        <c:axId val="1252769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crossAx val="1252546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cs-CZ"/>
    </a:p>
  </c:tx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
        <p:cNvGrpSpPr/>
        <p:nvPr/>
      </p:nvGrpSpPr>
      <p:grpSpPr>
        <a:xfrm>
          <a:off x="0" y="0"/>
          <a:ext cx="0" cy="0"/>
          <a:chOff x="0" y="0"/>
          <a:chExt cx="0" cy="0"/>
        </a:xfrm>
      </p:grpSpPr>
      <p:sp>
        <p:nvSpPr>
          <p:cNvPr id="3" name="Google Shape;3;n"/>
          <p:cNvSpPr/>
          <p:nvPr/>
        </p:nvSpPr>
        <p:spPr>
          <a:xfrm>
            <a:off x="0" y="0"/>
            <a:ext cx="6858000" cy="9144000"/>
          </a:xfrm>
          <a:prstGeom prst="roundRect">
            <a:avLst>
              <a:gd name="adj" fmla="val 23"/>
            </a:avLst>
          </a:pr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 name="Google Shape;4;n"/>
          <p:cNvSpPr txBox="1"/>
          <p:nvPr/>
        </p:nvSpPr>
        <p:spPr>
          <a:xfrm>
            <a:off x="0" y="0"/>
            <a:ext cx="2971800" cy="458788"/>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5" name="Google Shape;5;n"/>
          <p:cNvSpPr txBox="1">
            <a:spLocks noGrp="1"/>
          </p:cNvSpPr>
          <p:nvPr>
            <p:ph type="dt" idx="10"/>
          </p:nvPr>
        </p:nvSpPr>
        <p:spPr>
          <a:xfrm>
            <a:off x="3884613" y="0"/>
            <a:ext cx="2970212" cy="457200"/>
          </a:xfrm>
          <a:prstGeom prst="rect">
            <a:avLst/>
          </a:prstGeom>
          <a:noFill/>
          <a:ln>
            <a:noFill/>
          </a:ln>
        </p:spPr>
        <p:txBody>
          <a:bodyPr spcFirstLastPara="1" wrap="square" lIns="90000" tIns="46800" rIns="90000" bIns="46800" anchor="t" anchorCtr="0">
            <a:noAutofit/>
          </a:bodyPr>
          <a:lstStyle>
            <a:lvl1pPr marR="0" lvl="0" algn="r" rtl="0">
              <a:spcBef>
                <a:spcPts val="0"/>
              </a:spcBef>
              <a:spcAft>
                <a:spcPts val="0"/>
              </a:spcAft>
              <a:buClr>
                <a:srgbClr val="000000"/>
              </a:buClr>
              <a:buSzPts val="1200"/>
              <a:buFont typeface="Times New Roman"/>
              <a:buNone/>
              <a:defRPr sz="1200">
                <a:solidFill>
                  <a:srgbClr val="000000"/>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 name="Google Shape;6;n"/>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a:noFill/>
          <a:ln w="12600" cap="sq" cmpd="sng">
            <a:solidFill>
              <a:srgbClr val="000000"/>
            </a:solidFill>
            <a:prstDash val="solid"/>
            <a:miter lim="800000"/>
            <a:headEnd type="none" w="sm" len="sm"/>
            <a:tailEnd type="none" w="sm" len="sm"/>
          </a:ln>
        </p:spPr>
      </p:sp>
      <p:sp>
        <p:nvSpPr>
          <p:cNvPr id="7" name="Google Shape;7;n"/>
          <p:cNvSpPr txBox="1">
            <a:spLocks noGrp="1"/>
          </p:cNvSpPr>
          <p:nvPr>
            <p:ph type="body" idx="1"/>
          </p:nvPr>
        </p:nvSpPr>
        <p:spPr>
          <a:xfrm>
            <a:off x="685800" y="4400550"/>
            <a:ext cx="5484813" cy="3598863"/>
          </a:xfrm>
          <a:prstGeom prst="rect">
            <a:avLst/>
          </a:prstGeom>
          <a:noFill/>
          <a:ln>
            <a:noFill/>
          </a:ln>
        </p:spPr>
        <p:txBody>
          <a:bodyPr spcFirstLastPara="1" wrap="square" lIns="90000" tIns="46800" rIns="90000" bIns="46800" anchor="t" anchorCtr="0">
            <a:noAutofit/>
          </a:bodyPr>
          <a:lstStyle>
            <a:lvl1pPr marL="457200" marR="0" lvl="0"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1pPr>
            <a:lvl2pPr marL="914400" marR="0" lvl="1"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8" name="Google Shape;8;n"/>
          <p:cNvSpPr txBox="1"/>
          <p:nvPr/>
        </p:nvSpPr>
        <p:spPr>
          <a:xfrm>
            <a:off x="0" y="8685213"/>
            <a:ext cx="2971800" cy="458787"/>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9" name="Google Shape;9;n"/>
          <p:cNvSpPr txBox="1">
            <a:spLocks noGrp="1"/>
          </p:cNvSpPr>
          <p:nvPr>
            <p:ph type="sldNum" idx="12"/>
          </p:nvPr>
        </p:nvSpPr>
        <p:spPr>
          <a:xfrm>
            <a:off x="3884613" y="8685213"/>
            <a:ext cx="2970212" cy="457200"/>
          </a:xfrm>
          <a:prstGeom prst="rect">
            <a:avLst/>
          </a:prstGeom>
          <a:noFill/>
          <a:ln>
            <a:noFill/>
          </a:ln>
        </p:spPr>
        <p:txBody>
          <a:bodyPr spcFirstLastPara="1" wrap="square" lIns="90000" tIns="46800" rIns="90000" bIns="46800" anchor="b" anchorCtr="0">
            <a:noAutofit/>
          </a:bodyPr>
          <a:lstStyle/>
          <a:p>
            <a:pPr marL="0" marR="0" lvl="0" indent="0" algn="r" rtl="0">
              <a:spcBef>
                <a:spcPts val="0"/>
              </a:spcBef>
              <a:spcAft>
                <a:spcPts val="0"/>
              </a:spcAft>
              <a:buClr>
                <a:srgbClr val="000000"/>
              </a:buClr>
              <a:buSzPts val="1200"/>
              <a:buFont typeface="Times New Roman"/>
              <a:buNone/>
            </a:pPr>
            <a:fld id="{00000000-1234-1234-1234-123412341234}" type="slidenum">
              <a:rPr lang="cs-CZ" sz="1200" b="0" u="none">
                <a:solidFill>
                  <a:srgbClr val="000000"/>
                </a:solidFill>
                <a:latin typeface="Calibri"/>
                <a:ea typeface="Calibri"/>
                <a:cs typeface="Calibri"/>
                <a:sym typeface="Calibri"/>
              </a:rPr>
              <a:t>‹#›</a:t>
            </a:fld>
            <a:endParaRPr sz="1200" b="0" u="none">
              <a:solidFill>
                <a:srgbClr val="000000"/>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cs-CZ"/>
              <a:t>15 min - 10:40 - 11:40</a:t>
            </a:r>
            <a:endParaRPr/>
          </a:p>
          <a:p>
            <a:pPr marL="0" lvl="0" indent="0" algn="l" rtl="0">
              <a:lnSpc>
                <a:spcPct val="100000"/>
              </a:lnSpc>
              <a:spcBef>
                <a:spcPts val="0"/>
              </a:spcBef>
              <a:spcAft>
                <a:spcPts val="0"/>
              </a:spcAft>
              <a:buSzPts val="1100"/>
              <a:buNone/>
            </a:pPr>
            <a:r>
              <a:rPr lang="cs-CZ"/>
              <a:t>poté PH Vyšetření koronární mikrocirkulace</a:t>
            </a:r>
            <a:endParaRPr/>
          </a:p>
        </p:txBody>
      </p:sp>
      <p:sp>
        <p:nvSpPr>
          <p:cNvPr id="75" name="Google Shape;7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0: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166" name="Google Shape;166;p10: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2"/>
        <p:cNvGrpSpPr/>
        <p:nvPr/>
      </p:nvGrpSpPr>
      <p:grpSpPr>
        <a:xfrm>
          <a:off x="0" y="0"/>
          <a:ext cx="0" cy="0"/>
          <a:chOff x="0" y="0"/>
          <a:chExt cx="0" cy="0"/>
        </a:xfrm>
      </p:grpSpPr>
      <p:sp>
        <p:nvSpPr>
          <p:cNvPr id="1403" name="Google Shape;1403;p100: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1404" name="Google Shape;1404;p100: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1"/>
        <p:cNvGrpSpPr/>
        <p:nvPr/>
      </p:nvGrpSpPr>
      <p:grpSpPr>
        <a:xfrm>
          <a:off x="0" y="0"/>
          <a:ext cx="0" cy="0"/>
          <a:chOff x="0" y="0"/>
          <a:chExt cx="0" cy="0"/>
        </a:xfrm>
      </p:grpSpPr>
      <p:sp>
        <p:nvSpPr>
          <p:cNvPr id="1422" name="Google Shape;1422;p101: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1423" name="Google Shape;1423;p101: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4"/>
        <p:cNvGrpSpPr/>
        <p:nvPr/>
      </p:nvGrpSpPr>
      <p:grpSpPr>
        <a:xfrm>
          <a:off x="0" y="0"/>
          <a:ext cx="0" cy="0"/>
          <a:chOff x="0" y="0"/>
          <a:chExt cx="0" cy="0"/>
        </a:xfrm>
      </p:grpSpPr>
      <p:sp>
        <p:nvSpPr>
          <p:cNvPr id="1435" name="Google Shape;1435;p102: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1436" name="Google Shape;1436;p102: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0"/>
        <p:cNvGrpSpPr/>
        <p:nvPr/>
      </p:nvGrpSpPr>
      <p:grpSpPr>
        <a:xfrm>
          <a:off x="0" y="0"/>
          <a:ext cx="0" cy="0"/>
          <a:chOff x="0" y="0"/>
          <a:chExt cx="0" cy="0"/>
        </a:xfrm>
      </p:grpSpPr>
      <p:sp>
        <p:nvSpPr>
          <p:cNvPr id="1451" name="Google Shape;1451;p103: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1452" name="Google Shape;1452;p103: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8"/>
        <p:cNvGrpSpPr/>
        <p:nvPr/>
      </p:nvGrpSpPr>
      <p:grpSpPr>
        <a:xfrm>
          <a:off x="0" y="0"/>
          <a:ext cx="0" cy="0"/>
          <a:chOff x="0" y="0"/>
          <a:chExt cx="0" cy="0"/>
        </a:xfrm>
      </p:grpSpPr>
      <p:sp>
        <p:nvSpPr>
          <p:cNvPr id="1459" name="Google Shape;1459;p104: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1460" name="Google Shape;1460;p104: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1"/>
        <p:cNvGrpSpPr/>
        <p:nvPr/>
      </p:nvGrpSpPr>
      <p:grpSpPr>
        <a:xfrm>
          <a:off x="0" y="0"/>
          <a:ext cx="0" cy="0"/>
          <a:chOff x="0" y="0"/>
          <a:chExt cx="0" cy="0"/>
        </a:xfrm>
      </p:grpSpPr>
      <p:sp>
        <p:nvSpPr>
          <p:cNvPr id="1472" name="Google Shape;1472;p105: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a:noFill/>
          <a:ln w="12600" cap="sq" cmpd="sng">
            <a:solidFill>
              <a:srgbClr val="000000"/>
            </a:solidFill>
            <a:prstDash val="solid"/>
            <a:miter lim="800000"/>
            <a:headEnd type="none" w="sm" len="sm"/>
            <a:tailEnd type="none" w="sm" len="sm"/>
          </a:ln>
        </p:spPr>
      </p:sp>
      <p:sp>
        <p:nvSpPr>
          <p:cNvPr id="1473" name="Google Shape;1473;p105:notes"/>
          <p:cNvSpPr txBox="1">
            <a:spLocks noGrp="1"/>
          </p:cNvSpPr>
          <p:nvPr>
            <p:ph type="body" idx="1"/>
          </p:nvPr>
        </p:nvSpPr>
        <p:spPr>
          <a:xfrm>
            <a:off x="685800" y="4400550"/>
            <a:ext cx="5484813" cy="3598863"/>
          </a:xfrm>
          <a:prstGeom prst="rect">
            <a:avLst/>
          </a:prstGeom>
          <a:noFill/>
          <a:ln>
            <a:noFill/>
          </a:ln>
        </p:spPr>
        <p:txBody>
          <a:bodyPr spcFirstLastPara="1" wrap="square" lIns="90000" tIns="46800" rIns="90000" bIns="46800" anchor="t" anchorCtr="0">
            <a:noAutofit/>
          </a:bodyPr>
          <a:lstStyle/>
          <a:p>
            <a:pPr marL="0" lvl="0" indent="0" algn="l" rtl="0">
              <a:spcBef>
                <a:spcPts val="0"/>
              </a:spcBef>
              <a:spcAft>
                <a:spcPts val="0"/>
              </a:spcAft>
              <a:buNone/>
            </a:pPr>
            <a:endParaRPr/>
          </a:p>
        </p:txBody>
      </p:sp>
      <p:sp>
        <p:nvSpPr>
          <p:cNvPr id="1474" name="Google Shape;1474;p105:notes"/>
          <p:cNvSpPr txBox="1">
            <a:spLocks noGrp="1"/>
          </p:cNvSpPr>
          <p:nvPr>
            <p:ph type="sldNum" idx="12"/>
          </p:nvPr>
        </p:nvSpPr>
        <p:spPr>
          <a:xfrm>
            <a:off x="3884613" y="8685213"/>
            <a:ext cx="2970212" cy="457200"/>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cs-CZ" sz="1200" b="0" i="0" u="none" strike="noStrike" cap="none">
                <a:solidFill>
                  <a:srgbClr val="000000"/>
                </a:solidFill>
                <a:latin typeface="Calibri"/>
                <a:ea typeface="Calibri"/>
                <a:cs typeface="Calibri"/>
                <a:sym typeface="Calibri"/>
              </a:rPr>
              <a:t>105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6"/>
        <p:cNvGrpSpPr/>
        <p:nvPr/>
      </p:nvGrpSpPr>
      <p:grpSpPr>
        <a:xfrm>
          <a:off x="0" y="0"/>
          <a:ext cx="0" cy="0"/>
          <a:chOff x="0" y="0"/>
          <a:chExt cx="0" cy="0"/>
        </a:xfrm>
      </p:grpSpPr>
      <p:sp>
        <p:nvSpPr>
          <p:cNvPr id="1487" name="Google Shape;1487;p106: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1488" name="Google Shape;1488;p106: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6"/>
        <p:cNvGrpSpPr/>
        <p:nvPr/>
      </p:nvGrpSpPr>
      <p:grpSpPr>
        <a:xfrm>
          <a:off x="0" y="0"/>
          <a:ext cx="0" cy="0"/>
          <a:chOff x="0" y="0"/>
          <a:chExt cx="0" cy="0"/>
        </a:xfrm>
      </p:grpSpPr>
      <p:sp>
        <p:nvSpPr>
          <p:cNvPr id="1507" name="Google Shape;1507;p107: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1508" name="Google Shape;1508;p107: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1"/>
        <p:cNvGrpSpPr/>
        <p:nvPr/>
      </p:nvGrpSpPr>
      <p:grpSpPr>
        <a:xfrm>
          <a:off x="0" y="0"/>
          <a:ext cx="0" cy="0"/>
          <a:chOff x="0" y="0"/>
          <a:chExt cx="0" cy="0"/>
        </a:xfrm>
      </p:grpSpPr>
      <p:sp>
        <p:nvSpPr>
          <p:cNvPr id="1522" name="Google Shape;1522;p10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23" name="Google Shape;1523;p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4"/>
        <p:cNvGrpSpPr/>
        <p:nvPr/>
      </p:nvGrpSpPr>
      <p:grpSpPr>
        <a:xfrm>
          <a:off x="0" y="0"/>
          <a:ext cx="0" cy="0"/>
          <a:chOff x="0" y="0"/>
          <a:chExt cx="0" cy="0"/>
        </a:xfrm>
      </p:grpSpPr>
      <p:sp>
        <p:nvSpPr>
          <p:cNvPr id="1535" name="Google Shape;1535;p109: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a:noFill/>
          <a:ln w="12600" cap="sq" cmpd="sng">
            <a:solidFill>
              <a:srgbClr val="000000"/>
            </a:solidFill>
            <a:prstDash val="solid"/>
            <a:miter lim="800000"/>
            <a:headEnd type="none" w="sm" len="sm"/>
            <a:tailEnd type="none" w="sm" len="sm"/>
          </a:ln>
        </p:spPr>
      </p:sp>
      <p:sp>
        <p:nvSpPr>
          <p:cNvPr id="1536" name="Google Shape;1536;p109:notes"/>
          <p:cNvSpPr txBox="1">
            <a:spLocks noGrp="1"/>
          </p:cNvSpPr>
          <p:nvPr>
            <p:ph type="body" idx="1"/>
          </p:nvPr>
        </p:nvSpPr>
        <p:spPr>
          <a:xfrm>
            <a:off x="685800" y="4400550"/>
            <a:ext cx="5484813" cy="3598863"/>
          </a:xfrm>
          <a:prstGeom prst="rect">
            <a:avLst/>
          </a:prstGeom>
          <a:noFill/>
          <a:ln>
            <a:noFill/>
          </a:ln>
        </p:spPr>
        <p:txBody>
          <a:bodyPr spcFirstLastPara="1" wrap="square" lIns="90000" tIns="46800" rIns="90000" bIns="46800" anchor="t" anchorCtr="0">
            <a:noAutofit/>
          </a:bodyPr>
          <a:lstStyle/>
          <a:p>
            <a:pPr marL="0" marR="0" lvl="0" indent="0" algn="l" rtl="0">
              <a:lnSpc>
                <a:spcPct val="100000"/>
              </a:lnSpc>
              <a:spcBef>
                <a:spcPts val="0"/>
              </a:spcBef>
              <a:spcAft>
                <a:spcPts val="0"/>
              </a:spcAft>
              <a:buClr>
                <a:srgbClr val="000000"/>
              </a:buClr>
              <a:buSzPts val="1200"/>
              <a:buFont typeface="Times New Roman"/>
              <a:buNone/>
            </a:pPr>
            <a:r>
              <a:rPr lang="cs-CZ" sz="1200">
                <a:solidFill>
                  <a:srgbClr val="000000"/>
                </a:solidFill>
                <a:latin typeface="Times New Roman"/>
                <a:ea typeface="Times New Roman"/>
                <a:cs typeface="Times New Roman"/>
                <a:sym typeface="Times New Roman"/>
              </a:rPr>
              <a:t>Neurohumorální aktivace – akutně užitečná x chronicky např. přesmyk do produkce proteinů fetální fyziologie (méně aktivace ca ze SER, více závislé na Ca z extracelulárního prostoru), Ca overload</a:t>
            </a:r>
            <a:endParaRPr sz="1200">
              <a:solidFill>
                <a:srgbClr val="000000"/>
              </a:solidFill>
              <a:latin typeface="Times New Roman"/>
              <a:ea typeface="Times New Roman"/>
              <a:cs typeface="Times New Roman"/>
              <a:sym typeface="Times New Roman"/>
            </a:endParaRPr>
          </a:p>
          <a:p>
            <a:pPr marL="0" lvl="0" indent="0" algn="l" rtl="0">
              <a:spcBef>
                <a:spcPts val="360"/>
              </a:spcBef>
              <a:spcAft>
                <a:spcPts val="0"/>
              </a:spcAft>
              <a:buNone/>
            </a:pPr>
            <a:endParaRPr/>
          </a:p>
        </p:txBody>
      </p:sp>
      <p:sp>
        <p:nvSpPr>
          <p:cNvPr id="1537" name="Google Shape;1537;p109:notes"/>
          <p:cNvSpPr txBox="1">
            <a:spLocks noGrp="1"/>
          </p:cNvSpPr>
          <p:nvPr>
            <p:ph type="sldNum" idx="12"/>
          </p:nvPr>
        </p:nvSpPr>
        <p:spPr>
          <a:xfrm>
            <a:off x="3884613" y="8685213"/>
            <a:ext cx="2970212" cy="457200"/>
          </a:xfrm>
          <a:prstGeom prst="rect">
            <a:avLst/>
          </a:prstGeom>
          <a:noFill/>
          <a:ln>
            <a:noFill/>
          </a:ln>
        </p:spPr>
        <p:txBody>
          <a:bodyPr spcFirstLastPara="1" wrap="square" lIns="90000" tIns="46800" rIns="90000" bIns="46800" anchor="b" anchorCtr="0">
            <a:noAutofit/>
          </a:bodyPr>
          <a:lstStyle/>
          <a:p>
            <a:pPr marL="0" lvl="0" indent="0" algn="r" rtl="0">
              <a:spcBef>
                <a:spcPts val="0"/>
              </a:spcBef>
              <a:spcAft>
                <a:spcPts val="0"/>
              </a:spcAft>
              <a:buClr>
                <a:srgbClr val="000000"/>
              </a:buClr>
              <a:buSzPts val="1200"/>
              <a:buFont typeface="Calibri"/>
              <a:buNone/>
            </a:pPr>
            <a:fld id="{00000000-1234-1234-1234-123412341234}" type="slidenum">
              <a:rPr lang="cs-CZ"/>
              <a:t>109</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1: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175" name="Google Shape;175;p11: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1"/>
        <p:cNvGrpSpPr/>
        <p:nvPr/>
      </p:nvGrpSpPr>
      <p:grpSpPr>
        <a:xfrm>
          <a:off x="0" y="0"/>
          <a:ext cx="0" cy="0"/>
          <a:chOff x="0" y="0"/>
          <a:chExt cx="0" cy="0"/>
        </a:xfrm>
      </p:grpSpPr>
      <p:sp>
        <p:nvSpPr>
          <p:cNvPr id="1542" name="Google Shape;1542;p110: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1543" name="Google Shape;1543;p110: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7"/>
        <p:cNvGrpSpPr/>
        <p:nvPr/>
      </p:nvGrpSpPr>
      <p:grpSpPr>
        <a:xfrm>
          <a:off x="0" y="0"/>
          <a:ext cx="0" cy="0"/>
          <a:chOff x="0" y="0"/>
          <a:chExt cx="0" cy="0"/>
        </a:xfrm>
      </p:grpSpPr>
      <p:sp>
        <p:nvSpPr>
          <p:cNvPr id="1548" name="Google Shape;1548;p111: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a:noFill/>
          <a:ln w="12600" cap="sq" cmpd="sng">
            <a:solidFill>
              <a:srgbClr val="000000"/>
            </a:solidFill>
            <a:prstDash val="solid"/>
            <a:miter lim="800000"/>
            <a:headEnd type="none" w="sm" len="sm"/>
            <a:tailEnd type="none" w="sm" len="sm"/>
          </a:ln>
        </p:spPr>
      </p:sp>
      <p:sp>
        <p:nvSpPr>
          <p:cNvPr id="1549" name="Google Shape;1549;p111:notes"/>
          <p:cNvSpPr txBox="1">
            <a:spLocks noGrp="1"/>
          </p:cNvSpPr>
          <p:nvPr>
            <p:ph type="body" idx="1"/>
          </p:nvPr>
        </p:nvSpPr>
        <p:spPr>
          <a:xfrm>
            <a:off x="685800" y="4400550"/>
            <a:ext cx="5484813" cy="3598863"/>
          </a:xfrm>
          <a:prstGeom prst="rect">
            <a:avLst/>
          </a:prstGeom>
          <a:noFill/>
          <a:ln>
            <a:noFill/>
          </a:ln>
        </p:spPr>
        <p:txBody>
          <a:bodyPr spcFirstLastPara="1" wrap="square" lIns="90000" tIns="46800" rIns="90000" bIns="46800" anchor="t" anchorCtr="0">
            <a:noAutofit/>
          </a:bodyPr>
          <a:lstStyle/>
          <a:p>
            <a:pPr marL="0" lvl="0" indent="0" algn="l" rtl="0">
              <a:spcBef>
                <a:spcPts val="0"/>
              </a:spcBef>
              <a:spcAft>
                <a:spcPts val="0"/>
              </a:spcAft>
              <a:buNone/>
            </a:pPr>
            <a:r>
              <a:rPr lang="cs-CZ"/>
              <a:t>http://www.ecardio.cz/Article/Index2.aspx?ArticleId=96</a:t>
            </a:r>
            <a:endParaRPr/>
          </a:p>
        </p:txBody>
      </p:sp>
      <p:sp>
        <p:nvSpPr>
          <p:cNvPr id="1550" name="Google Shape;1550;p111:notes"/>
          <p:cNvSpPr txBox="1">
            <a:spLocks noGrp="1"/>
          </p:cNvSpPr>
          <p:nvPr>
            <p:ph type="sldNum" idx="12"/>
          </p:nvPr>
        </p:nvSpPr>
        <p:spPr>
          <a:xfrm>
            <a:off x="3884613" y="8685213"/>
            <a:ext cx="2970212" cy="457200"/>
          </a:xfrm>
          <a:prstGeom prst="rect">
            <a:avLst/>
          </a:prstGeom>
          <a:noFill/>
          <a:ln>
            <a:noFill/>
          </a:ln>
        </p:spPr>
        <p:txBody>
          <a:bodyPr spcFirstLastPara="1" wrap="square" lIns="90000" tIns="46800" rIns="90000" bIns="46800" anchor="b" anchorCtr="0">
            <a:noAutofit/>
          </a:bodyPr>
          <a:lstStyle/>
          <a:p>
            <a:pPr marL="0" lvl="0" indent="0" algn="r" rtl="0">
              <a:spcBef>
                <a:spcPts val="0"/>
              </a:spcBef>
              <a:spcAft>
                <a:spcPts val="0"/>
              </a:spcAft>
              <a:buClr>
                <a:srgbClr val="000000"/>
              </a:buClr>
              <a:buSzPts val="1200"/>
              <a:buFont typeface="Calibri"/>
              <a:buNone/>
            </a:pPr>
            <a:fld id="{00000000-1234-1234-1234-123412341234}" type="slidenum">
              <a:rPr lang="cs-CZ"/>
              <a:t>111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2: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a:noFill/>
          <a:ln w="12600" cap="sq" cmpd="sng">
            <a:solidFill>
              <a:srgbClr val="000000"/>
            </a:solidFill>
            <a:prstDash val="solid"/>
            <a:miter lim="800000"/>
            <a:headEnd type="none" w="sm" len="sm"/>
            <a:tailEnd type="none" w="sm" len="sm"/>
          </a:ln>
        </p:spPr>
      </p:sp>
      <p:sp>
        <p:nvSpPr>
          <p:cNvPr id="190" name="Google Shape;190;p12:notes"/>
          <p:cNvSpPr txBox="1">
            <a:spLocks noGrp="1"/>
          </p:cNvSpPr>
          <p:nvPr>
            <p:ph type="body" idx="1"/>
          </p:nvPr>
        </p:nvSpPr>
        <p:spPr>
          <a:xfrm>
            <a:off x="685800" y="4400550"/>
            <a:ext cx="5484813" cy="3598863"/>
          </a:xfrm>
          <a:prstGeom prst="rect">
            <a:avLst/>
          </a:prstGeom>
          <a:noFill/>
          <a:ln>
            <a:noFill/>
          </a:ln>
        </p:spPr>
        <p:txBody>
          <a:bodyPr spcFirstLastPara="1" wrap="square" lIns="90000" tIns="46800" rIns="90000" bIns="46800" anchor="t" anchorCtr="0">
            <a:noAutofit/>
          </a:bodyPr>
          <a:lstStyle/>
          <a:p>
            <a:pPr marL="0" lvl="0" indent="0" algn="l" rtl="0">
              <a:spcBef>
                <a:spcPts val="0"/>
              </a:spcBef>
              <a:spcAft>
                <a:spcPts val="0"/>
              </a:spcAft>
              <a:buNone/>
            </a:pPr>
            <a:r>
              <a:rPr lang="cs-CZ"/>
              <a:t>ECHO: https://www.grada.cz/kardiologie/?video=v027_006.mp4, http://www.ecardio.cz/Article/Index2.aspx?ArticleId=96</a:t>
            </a:r>
            <a:endParaRPr/>
          </a:p>
          <a:p>
            <a:pPr marL="0" marR="0" lvl="0" indent="0" algn="l" rtl="0">
              <a:lnSpc>
                <a:spcPct val="100000"/>
              </a:lnSpc>
              <a:spcBef>
                <a:spcPts val="360"/>
              </a:spcBef>
              <a:spcAft>
                <a:spcPts val="0"/>
              </a:spcAft>
              <a:buClr>
                <a:srgbClr val="000000"/>
              </a:buClr>
              <a:buSzPts val="1200"/>
              <a:buFont typeface="Times New Roman"/>
              <a:buNone/>
            </a:pPr>
            <a:r>
              <a:rPr lang="cs-CZ" sz="1200">
                <a:solidFill>
                  <a:srgbClr val="000000"/>
                </a:solidFill>
                <a:latin typeface="Times New Roman"/>
                <a:ea typeface="Times New Roman"/>
                <a:cs typeface="Times New Roman"/>
                <a:sym typeface="Times New Roman"/>
              </a:rPr>
              <a:t>HFpEF již více než 50% CHF, starší o 10-15 let, ženy, méně často ICHS, horší odpověď na léčbu, málokdy dochází k přechodu HFrEF, prognóza podobná</a:t>
            </a:r>
            <a:endParaRPr/>
          </a:p>
          <a:p>
            <a:pPr marL="0" lvl="0" indent="0" algn="l" rtl="0">
              <a:spcBef>
                <a:spcPts val="360"/>
              </a:spcBef>
              <a:spcAft>
                <a:spcPts val="0"/>
              </a:spcAft>
              <a:buNone/>
            </a:pPr>
            <a:endParaRPr/>
          </a:p>
          <a:p>
            <a:pPr marL="0" lvl="0" indent="0" algn="l" rtl="0">
              <a:spcBef>
                <a:spcPts val="360"/>
              </a:spcBef>
              <a:spcAft>
                <a:spcPts val="0"/>
              </a:spcAft>
              <a:buNone/>
            </a:pPr>
            <a:endParaRPr/>
          </a:p>
          <a:p>
            <a:pPr marL="0" lvl="0" indent="0" algn="l" rtl="0">
              <a:spcBef>
                <a:spcPts val="360"/>
              </a:spcBef>
              <a:spcAft>
                <a:spcPts val="0"/>
              </a:spcAft>
              <a:buNone/>
            </a:pPr>
            <a:endParaRPr/>
          </a:p>
        </p:txBody>
      </p:sp>
      <p:sp>
        <p:nvSpPr>
          <p:cNvPr id="191" name="Google Shape;191;p12:notes"/>
          <p:cNvSpPr txBox="1">
            <a:spLocks noGrp="1"/>
          </p:cNvSpPr>
          <p:nvPr>
            <p:ph type="sldNum" idx="12"/>
          </p:nvPr>
        </p:nvSpPr>
        <p:spPr>
          <a:xfrm>
            <a:off x="3884613" y="8685213"/>
            <a:ext cx="2970212" cy="457200"/>
          </a:xfrm>
          <a:prstGeom prst="rect">
            <a:avLst/>
          </a:prstGeom>
          <a:noFill/>
          <a:ln>
            <a:noFill/>
          </a:ln>
        </p:spPr>
        <p:txBody>
          <a:bodyPr spcFirstLastPara="1" wrap="square" lIns="90000" tIns="46800" rIns="90000" bIns="46800" anchor="b" anchorCtr="0">
            <a:noAutofit/>
          </a:bodyPr>
          <a:lstStyle/>
          <a:p>
            <a:pPr marL="0" lvl="0" indent="0" algn="r" rtl="0">
              <a:spcBef>
                <a:spcPts val="0"/>
              </a:spcBef>
              <a:spcAft>
                <a:spcPts val="0"/>
              </a:spcAft>
              <a:buClr>
                <a:srgbClr val="000000"/>
              </a:buClr>
              <a:buSzPts val="1200"/>
              <a:buFont typeface="Calibri"/>
              <a:buNone/>
            </a:pPr>
            <a:fld id="{00000000-1234-1234-1234-123412341234}" type="slidenum">
              <a:rPr lang="cs-CZ"/>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3: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208" name="Google Shape;208;p13: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14: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243" name="Google Shape;243;p14: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5: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a:noFill/>
          <a:ln w="12600" cap="sq" cmpd="sng">
            <a:solidFill>
              <a:srgbClr val="000000"/>
            </a:solidFill>
            <a:prstDash val="solid"/>
            <a:miter lim="800000"/>
            <a:headEnd type="none" w="sm" len="sm"/>
            <a:tailEnd type="none" w="sm" len="sm"/>
          </a:ln>
        </p:spPr>
      </p:sp>
      <p:sp>
        <p:nvSpPr>
          <p:cNvPr id="260" name="Google Shape;260;p15:notes"/>
          <p:cNvSpPr txBox="1">
            <a:spLocks noGrp="1"/>
          </p:cNvSpPr>
          <p:nvPr>
            <p:ph type="body" idx="1"/>
          </p:nvPr>
        </p:nvSpPr>
        <p:spPr>
          <a:xfrm>
            <a:off x="685800" y="4400550"/>
            <a:ext cx="5484813" cy="3598863"/>
          </a:xfrm>
          <a:prstGeom prst="rect">
            <a:avLst/>
          </a:prstGeom>
          <a:noFill/>
          <a:ln>
            <a:noFill/>
          </a:ln>
        </p:spPr>
        <p:txBody>
          <a:bodyPr spcFirstLastPara="1" wrap="square" lIns="90000" tIns="46800" rIns="90000" bIns="46800" anchor="t" anchorCtr="0">
            <a:normAutofit/>
          </a:bodyPr>
          <a:lstStyle/>
          <a:p>
            <a:pPr marL="0" lvl="0" indent="0" algn="l" rtl="0">
              <a:spcBef>
                <a:spcPts val="0"/>
              </a:spcBef>
              <a:spcAft>
                <a:spcPts val="0"/>
              </a:spcAft>
              <a:buNone/>
            </a:pPr>
            <a:r>
              <a:rPr lang="cs-CZ"/>
              <a:t>https://www.nzip.cz/clanek/1668-srdecni-selhani-v-cr</a:t>
            </a:r>
            <a:endParaRPr/>
          </a:p>
        </p:txBody>
      </p:sp>
      <p:sp>
        <p:nvSpPr>
          <p:cNvPr id="261" name="Google Shape;261;p15:notes"/>
          <p:cNvSpPr txBox="1">
            <a:spLocks noGrp="1"/>
          </p:cNvSpPr>
          <p:nvPr>
            <p:ph type="sldNum" idx="12"/>
          </p:nvPr>
        </p:nvSpPr>
        <p:spPr>
          <a:xfrm>
            <a:off x="3884613" y="8685213"/>
            <a:ext cx="2970212" cy="457200"/>
          </a:xfrm>
          <a:prstGeom prst="rect">
            <a:avLst/>
          </a:prstGeom>
          <a:noFill/>
          <a:ln>
            <a:noFill/>
          </a:ln>
        </p:spPr>
        <p:txBody>
          <a:bodyPr spcFirstLastPara="1" wrap="square" lIns="90000" tIns="46800" rIns="90000" bIns="46800" anchor="b" anchorCtr="0">
            <a:noAutofit/>
          </a:bodyPr>
          <a:lstStyle/>
          <a:p>
            <a:pPr marL="0" lvl="0" indent="0" algn="r" rtl="0">
              <a:spcBef>
                <a:spcPts val="0"/>
              </a:spcBef>
              <a:spcAft>
                <a:spcPts val="0"/>
              </a:spcAft>
              <a:buClr>
                <a:srgbClr val="000000"/>
              </a:buClr>
              <a:buSzPts val="1200"/>
              <a:buFont typeface="Calibri"/>
              <a:buNone/>
            </a:pPr>
            <a:fld id="{00000000-1234-1234-1234-123412341234}" type="slidenum">
              <a:rPr lang="cs-CZ"/>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6: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a:noFill/>
          <a:ln w="12600" cap="sq" cmpd="sng">
            <a:solidFill>
              <a:srgbClr val="000000"/>
            </a:solidFill>
            <a:prstDash val="solid"/>
            <a:miter lim="800000"/>
            <a:headEnd type="none" w="sm" len="sm"/>
            <a:tailEnd type="none" w="sm" len="sm"/>
          </a:ln>
        </p:spPr>
      </p:sp>
      <p:sp>
        <p:nvSpPr>
          <p:cNvPr id="268" name="Google Shape;268;p16:notes"/>
          <p:cNvSpPr txBox="1">
            <a:spLocks noGrp="1"/>
          </p:cNvSpPr>
          <p:nvPr>
            <p:ph type="body" idx="1"/>
          </p:nvPr>
        </p:nvSpPr>
        <p:spPr>
          <a:xfrm>
            <a:off x="685800" y="4400550"/>
            <a:ext cx="5484813" cy="3598863"/>
          </a:xfrm>
          <a:prstGeom prst="rect">
            <a:avLst/>
          </a:prstGeom>
          <a:noFill/>
          <a:ln>
            <a:noFill/>
          </a:ln>
        </p:spPr>
        <p:txBody>
          <a:bodyPr spcFirstLastPara="1" wrap="square" lIns="90000" tIns="46800" rIns="90000" bIns="46800" anchor="t" anchorCtr="0">
            <a:normAutofit/>
          </a:bodyPr>
          <a:lstStyle/>
          <a:p>
            <a:pPr marL="0" lvl="0" indent="0" algn="l" rtl="0">
              <a:spcBef>
                <a:spcPts val="0"/>
              </a:spcBef>
              <a:spcAft>
                <a:spcPts val="0"/>
              </a:spcAft>
              <a:buNone/>
            </a:pPr>
            <a:r>
              <a:rPr lang="cs-CZ"/>
              <a:t>https://www.nzip.cz/clanek/1668-srdecni-selhani-v-cr</a:t>
            </a:r>
            <a:endParaRPr/>
          </a:p>
        </p:txBody>
      </p:sp>
      <p:sp>
        <p:nvSpPr>
          <p:cNvPr id="269" name="Google Shape;269;p16:notes"/>
          <p:cNvSpPr txBox="1">
            <a:spLocks noGrp="1"/>
          </p:cNvSpPr>
          <p:nvPr>
            <p:ph type="sldNum" idx="12"/>
          </p:nvPr>
        </p:nvSpPr>
        <p:spPr>
          <a:xfrm>
            <a:off x="3884613" y="8685213"/>
            <a:ext cx="2970212" cy="457200"/>
          </a:xfrm>
          <a:prstGeom prst="rect">
            <a:avLst/>
          </a:prstGeom>
          <a:noFill/>
          <a:ln>
            <a:noFill/>
          </a:ln>
        </p:spPr>
        <p:txBody>
          <a:bodyPr spcFirstLastPara="1" wrap="square" lIns="90000" tIns="46800" rIns="90000" bIns="46800" anchor="b" anchorCtr="0">
            <a:noAutofit/>
          </a:bodyPr>
          <a:lstStyle/>
          <a:p>
            <a:pPr marL="0" lvl="0" indent="0" algn="r" rtl="0">
              <a:spcBef>
                <a:spcPts val="0"/>
              </a:spcBef>
              <a:spcAft>
                <a:spcPts val="0"/>
              </a:spcAft>
              <a:buClr>
                <a:srgbClr val="000000"/>
              </a:buClr>
              <a:buSzPts val="1200"/>
              <a:buFont typeface="Calibri"/>
              <a:buNone/>
            </a:pPr>
            <a:fld id="{00000000-1234-1234-1234-123412341234}" type="slidenum">
              <a:rPr lang="cs-CZ"/>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17: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277" name="Google Shape;277;p17: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8: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284" name="Google Shape;284;p18: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19: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291" name="Google Shape;291;p19: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sldNum" idx="12"/>
          </p:nvPr>
        </p:nvSpPr>
        <p:spPr>
          <a:xfrm>
            <a:off x="3884613" y="8685213"/>
            <a:ext cx="2970212" cy="457200"/>
          </a:xfrm>
          <a:prstGeom prst="rect">
            <a:avLst/>
          </a:prstGeom>
          <a:noFill/>
          <a:ln>
            <a:noFill/>
          </a:ln>
        </p:spPr>
        <p:txBody>
          <a:bodyPr spcFirstLastPara="1" wrap="square" lIns="90000" tIns="46800" rIns="90000" bIns="46800" anchor="b" anchorCtr="0">
            <a:noAutofit/>
          </a:bodyPr>
          <a:lstStyle/>
          <a:p>
            <a:pPr marL="0" lvl="0" indent="0" algn="r" rtl="0">
              <a:spcBef>
                <a:spcPts val="0"/>
              </a:spcBef>
              <a:spcAft>
                <a:spcPts val="0"/>
              </a:spcAft>
              <a:buClr>
                <a:srgbClr val="000000"/>
              </a:buClr>
              <a:buSzPts val="1200"/>
              <a:buFont typeface="Calibri"/>
              <a:buNone/>
            </a:pPr>
            <a:fld id="{00000000-1234-1234-1234-123412341234}" type="slidenum">
              <a:rPr lang="cs-CZ">
                <a:solidFill>
                  <a:srgbClr val="000000"/>
                </a:solidFill>
              </a:rPr>
              <a:t>2</a:t>
            </a:fld>
            <a:endParaRPr>
              <a:solidFill>
                <a:srgbClr val="000000"/>
              </a:solidFill>
            </a:endParaRPr>
          </a:p>
        </p:txBody>
      </p:sp>
      <p:sp>
        <p:nvSpPr>
          <p:cNvPr id="88" name="Google Shape;88;p2: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9" name="Google Shape;89;p2: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20:notes"/>
          <p:cNvSpPr txBox="1">
            <a:spLocks noGrp="1"/>
          </p:cNvSpPr>
          <p:nvPr>
            <p:ph type="sldNum" idx="12"/>
          </p:nvPr>
        </p:nvSpPr>
        <p:spPr>
          <a:xfrm>
            <a:off x="3884613" y="8685213"/>
            <a:ext cx="2970212" cy="457200"/>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cs-CZ" sz="1200" b="0" i="0" u="none" strike="noStrike" cap="none">
                <a:solidFill>
                  <a:srgbClr val="000000"/>
                </a:solidFill>
                <a:latin typeface="Calibri"/>
                <a:ea typeface="Calibri"/>
                <a:cs typeface="Calibri"/>
                <a:sym typeface="Calibri"/>
              </a:rPr>
              <a:t>20</a:t>
            </a:fld>
            <a:endParaRPr sz="1200" b="0" i="0" u="none" strike="noStrike" cap="none">
              <a:solidFill>
                <a:srgbClr val="000000"/>
              </a:solidFill>
              <a:latin typeface="Calibri"/>
              <a:ea typeface="Calibri"/>
              <a:cs typeface="Calibri"/>
              <a:sym typeface="Calibri"/>
            </a:endParaRPr>
          </a:p>
        </p:txBody>
      </p:sp>
      <p:sp>
        <p:nvSpPr>
          <p:cNvPr id="308" name="Google Shape;308;p20: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09" name="Google Shape;309;p20: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21: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348" name="Google Shape;348;p21: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22: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357" name="Google Shape;357;p22: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23: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371" name="Google Shape;371;p23: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24: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383" name="Google Shape;383;p24: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25: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389" name="Google Shape;389;p25: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26: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a:noFill/>
          <a:ln w="12600" cap="sq" cmpd="sng">
            <a:solidFill>
              <a:srgbClr val="000000"/>
            </a:solidFill>
            <a:prstDash val="solid"/>
            <a:miter lim="800000"/>
            <a:headEnd type="none" w="sm" len="sm"/>
            <a:tailEnd type="none" w="sm" len="sm"/>
          </a:ln>
        </p:spPr>
      </p:sp>
      <p:sp>
        <p:nvSpPr>
          <p:cNvPr id="397" name="Google Shape;397;p26:notes"/>
          <p:cNvSpPr txBox="1">
            <a:spLocks noGrp="1"/>
          </p:cNvSpPr>
          <p:nvPr>
            <p:ph type="body" idx="1"/>
          </p:nvPr>
        </p:nvSpPr>
        <p:spPr>
          <a:xfrm>
            <a:off x="685800" y="4400550"/>
            <a:ext cx="5484813" cy="3598863"/>
          </a:xfrm>
          <a:prstGeom prst="rect">
            <a:avLst/>
          </a:prstGeom>
          <a:noFill/>
          <a:ln>
            <a:noFill/>
          </a:ln>
        </p:spPr>
        <p:txBody>
          <a:bodyPr spcFirstLastPara="1" wrap="square" lIns="90000" tIns="46800" rIns="90000" bIns="46800" anchor="t" anchorCtr="0">
            <a:noAutofit/>
          </a:bodyPr>
          <a:lstStyle/>
          <a:p>
            <a:pPr marL="0" marR="0" lvl="0" indent="0" algn="l" rtl="0">
              <a:lnSpc>
                <a:spcPct val="100000"/>
              </a:lnSpc>
              <a:spcBef>
                <a:spcPts val="0"/>
              </a:spcBef>
              <a:spcAft>
                <a:spcPts val="0"/>
              </a:spcAft>
              <a:buClr>
                <a:srgbClr val="000000"/>
              </a:buClr>
              <a:buSzPts val="1200"/>
              <a:buFont typeface="Times New Roman"/>
              <a:buNone/>
            </a:pPr>
            <a:r>
              <a:rPr lang="cs-CZ" sz="1200">
                <a:solidFill>
                  <a:srgbClr val="000000"/>
                </a:solidFill>
                <a:latin typeface="Times New Roman"/>
                <a:ea typeface="Times New Roman"/>
                <a:cs typeface="Times New Roman"/>
                <a:sym typeface="Times New Roman"/>
              </a:rPr>
              <a:t>Epidemiologie – </a:t>
            </a:r>
            <a:r>
              <a:rPr lang="cs-CZ" sz="1200" b="1">
                <a:solidFill>
                  <a:srgbClr val="000000"/>
                </a:solidFill>
                <a:latin typeface="Times New Roman"/>
                <a:ea typeface="Times New Roman"/>
                <a:cs typeface="Times New Roman"/>
                <a:sym typeface="Times New Roman"/>
              </a:rPr>
              <a:t>EU 2-3% dospělé populace (250 tis ČR</a:t>
            </a:r>
            <a:r>
              <a:rPr lang="cs-CZ" sz="1200">
                <a:solidFill>
                  <a:srgbClr val="000000"/>
                </a:solidFill>
                <a:latin typeface="Times New Roman"/>
                <a:ea typeface="Times New Roman"/>
                <a:cs typeface="Times New Roman"/>
                <a:sym typeface="Times New Roman"/>
              </a:rPr>
              <a:t>), po 50l nárůst, </a:t>
            </a:r>
            <a:r>
              <a:rPr lang="cs-CZ" sz="1200" b="1">
                <a:solidFill>
                  <a:srgbClr val="000000"/>
                </a:solidFill>
                <a:latin typeface="Times New Roman"/>
                <a:ea typeface="Times New Roman"/>
                <a:cs typeface="Times New Roman"/>
                <a:sym typeface="Times New Roman"/>
              </a:rPr>
              <a:t>nad 70l 10%, </a:t>
            </a:r>
            <a:r>
              <a:rPr lang="cs-CZ" sz="1200">
                <a:solidFill>
                  <a:srgbClr val="000000"/>
                </a:solidFill>
                <a:latin typeface="Times New Roman"/>
                <a:ea typeface="Times New Roman"/>
                <a:cs typeface="Times New Roman"/>
                <a:sym typeface="Times New Roman"/>
              </a:rPr>
              <a:t>stárnutí populace, klesá smrtnost AKS, u 40letých lifetime risk CHF 20%, u 55l 30%, </a:t>
            </a:r>
            <a:r>
              <a:rPr lang="cs-CZ" sz="1200" b="1">
                <a:solidFill>
                  <a:srgbClr val="000000"/>
                </a:solidFill>
                <a:latin typeface="Times New Roman"/>
                <a:ea typeface="Times New Roman"/>
                <a:cs typeface="Times New Roman"/>
                <a:sym typeface="Times New Roman"/>
              </a:rPr>
              <a:t>nejčastější příčina interní hospitalizace</a:t>
            </a:r>
            <a:r>
              <a:rPr lang="cs-CZ" sz="1200">
                <a:solidFill>
                  <a:srgbClr val="000000"/>
                </a:solidFill>
                <a:latin typeface="Times New Roman"/>
                <a:ea typeface="Times New Roman"/>
                <a:cs typeface="Times New Roman"/>
                <a:sym typeface="Times New Roman"/>
              </a:rPr>
              <a:t>, 3x více než na AKS, 41 tis (2013), 8 mld Kč (7% celk), </a:t>
            </a:r>
            <a:r>
              <a:rPr lang="cs-CZ" sz="1200" b="1">
                <a:solidFill>
                  <a:srgbClr val="000000"/>
                </a:solidFill>
                <a:latin typeface="Times New Roman"/>
                <a:ea typeface="Times New Roman"/>
                <a:cs typeface="Times New Roman"/>
                <a:sym typeface="Times New Roman"/>
              </a:rPr>
              <a:t>VB incidence 2014 300/100 tis obyvatel (ca colon+mamma+plic+prostaty), </a:t>
            </a:r>
            <a:r>
              <a:rPr lang="cs-CZ" sz="1200">
                <a:solidFill>
                  <a:srgbClr val="000000"/>
                </a:solidFill>
                <a:latin typeface="Times New Roman"/>
                <a:ea typeface="Times New Roman"/>
                <a:cs typeface="Times New Roman"/>
                <a:sym typeface="Times New Roman"/>
              </a:rPr>
              <a:t>v Praze cca 3 tis nových CHF každý rok, 2002-2014 absolutní počet nových +12%, prevalence +23%, masivní nárůst komorbidit, recentně dg. CHF žijí déle než dříve, jen 43% zemře na KV úmrtí (úrazy, neurodegenerace, infekce (chřipka, pneumonie), IST plicní onemocnění (Conrad, Jama Cardiol 2019), </a:t>
            </a:r>
            <a:r>
              <a:rPr lang="cs-CZ" sz="1200" b="1">
                <a:solidFill>
                  <a:srgbClr val="000000"/>
                </a:solidFill>
                <a:latin typeface="Times New Roman"/>
                <a:ea typeface="Times New Roman"/>
                <a:cs typeface="Times New Roman"/>
                <a:sym typeface="Times New Roman"/>
              </a:rPr>
              <a:t>v chřipkové sezóně až 20% hospitalizací je navrup chřipce (u nás jen 10% CHF pts. očkováno)</a:t>
            </a:r>
            <a:endParaRPr/>
          </a:p>
          <a:p>
            <a:pPr marL="0" lvl="0" indent="0" algn="l" rtl="0">
              <a:spcBef>
                <a:spcPts val="360"/>
              </a:spcBef>
              <a:spcAft>
                <a:spcPts val="0"/>
              </a:spcAft>
              <a:buNone/>
            </a:pPr>
            <a:endParaRPr/>
          </a:p>
        </p:txBody>
      </p:sp>
      <p:sp>
        <p:nvSpPr>
          <p:cNvPr id="398" name="Google Shape;398;p26:notes"/>
          <p:cNvSpPr txBox="1">
            <a:spLocks noGrp="1"/>
          </p:cNvSpPr>
          <p:nvPr>
            <p:ph type="sldNum" idx="12"/>
          </p:nvPr>
        </p:nvSpPr>
        <p:spPr>
          <a:xfrm>
            <a:off x="3884613" y="8685213"/>
            <a:ext cx="2970212" cy="457200"/>
          </a:xfrm>
          <a:prstGeom prst="rect">
            <a:avLst/>
          </a:prstGeom>
          <a:noFill/>
          <a:ln>
            <a:noFill/>
          </a:ln>
        </p:spPr>
        <p:txBody>
          <a:bodyPr spcFirstLastPara="1" wrap="square" lIns="90000" tIns="46800" rIns="90000" bIns="46800" anchor="b" anchorCtr="0">
            <a:noAutofit/>
          </a:bodyPr>
          <a:lstStyle/>
          <a:p>
            <a:pPr marL="0" lvl="0" indent="0" algn="r" rtl="0">
              <a:spcBef>
                <a:spcPts val="0"/>
              </a:spcBef>
              <a:spcAft>
                <a:spcPts val="0"/>
              </a:spcAft>
              <a:buClr>
                <a:srgbClr val="000000"/>
              </a:buClr>
              <a:buSzPts val="1200"/>
              <a:buFont typeface="Calibri"/>
              <a:buNone/>
            </a:pPr>
            <a:fld id="{00000000-1234-1234-1234-123412341234}" type="slidenum">
              <a:rPr lang="cs-CZ"/>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27: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410" name="Google Shape;410;p27: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28: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a:noFill/>
          <a:ln w="12600" cap="sq" cmpd="sng">
            <a:solidFill>
              <a:srgbClr val="000000"/>
            </a:solidFill>
            <a:prstDash val="solid"/>
            <a:miter lim="800000"/>
            <a:headEnd type="none" w="sm" len="sm"/>
            <a:tailEnd type="none" w="sm" len="sm"/>
          </a:ln>
        </p:spPr>
      </p:sp>
      <p:sp>
        <p:nvSpPr>
          <p:cNvPr id="421" name="Google Shape;421;p28:notes"/>
          <p:cNvSpPr txBox="1">
            <a:spLocks noGrp="1"/>
          </p:cNvSpPr>
          <p:nvPr>
            <p:ph type="body" idx="1"/>
          </p:nvPr>
        </p:nvSpPr>
        <p:spPr>
          <a:xfrm>
            <a:off x="685800" y="4400550"/>
            <a:ext cx="5484813" cy="3598863"/>
          </a:xfrm>
          <a:prstGeom prst="rect">
            <a:avLst/>
          </a:prstGeom>
          <a:noFill/>
          <a:ln>
            <a:noFill/>
          </a:ln>
        </p:spPr>
        <p:txBody>
          <a:bodyPr spcFirstLastPara="1" wrap="square" lIns="90000" tIns="46800" rIns="90000" bIns="46800" anchor="t" anchorCtr="0">
            <a:noAutofit/>
          </a:bodyPr>
          <a:lstStyle/>
          <a:p>
            <a:pPr marL="0" lvl="0" indent="0" algn="l" rtl="0">
              <a:spcBef>
                <a:spcPts val="0"/>
              </a:spcBef>
              <a:spcAft>
                <a:spcPts val="0"/>
              </a:spcAft>
              <a:buNone/>
            </a:pPr>
            <a:endParaRPr/>
          </a:p>
        </p:txBody>
      </p:sp>
      <p:sp>
        <p:nvSpPr>
          <p:cNvPr id="422" name="Google Shape;422;p28:notes"/>
          <p:cNvSpPr txBox="1">
            <a:spLocks noGrp="1"/>
          </p:cNvSpPr>
          <p:nvPr>
            <p:ph type="sldNum" idx="12"/>
          </p:nvPr>
        </p:nvSpPr>
        <p:spPr>
          <a:xfrm>
            <a:off x="3884613" y="8685213"/>
            <a:ext cx="2970212" cy="457200"/>
          </a:xfrm>
          <a:prstGeom prst="rect">
            <a:avLst/>
          </a:prstGeom>
          <a:noFill/>
          <a:ln>
            <a:noFill/>
          </a:ln>
        </p:spPr>
        <p:txBody>
          <a:bodyPr spcFirstLastPara="1" wrap="square" lIns="90000" tIns="46800" rIns="90000" bIns="46800" anchor="b" anchorCtr="0">
            <a:noAutofit/>
          </a:bodyPr>
          <a:lstStyle/>
          <a:p>
            <a:pPr marL="0" lvl="0" indent="0" algn="r" rtl="0">
              <a:spcBef>
                <a:spcPts val="0"/>
              </a:spcBef>
              <a:spcAft>
                <a:spcPts val="0"/>
              </a:spcAft>
              <a:buClr>
                <a:srgbClr val="000000"/>
              </a:buClr>
              <a:buSzPts val="1200"/>
              <a:buFont typeface="Calibri"/>
              <a:buNone/>
            </a:pPr>
            <a:fld id="{00000000-1234-1234-1234-123412341234}" type="slidenum">
              <a:rPr lang="cs-CZ"/>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29: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429" name="Google Shape;429;p29: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95" name="Google Shape;95;p3: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30:notes"/>
          <p:cNvSpPr txBox="1">
            <a:spLocks noGrp="1"/>
          </p:cNvSpPr>
          <p:nvPr>
            <p:ph type="sldNum" idx="12"/>
          </p:nvPr>
        </p:nvSpPr>
        <p:spPr>
          <a:xfrm>
            <a:off x="3884613" y="8685213"/>
            <a:ext cx="2970212" cy="457200"/>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cs-CZ" sz="1200" b="0" i="0" u="none" strike="noStrike" cap="none">
                <a:solidFill>
                  <a:srgbClr val="000000"/>
                </a:solidFill>
                <a:latin typeface="Calibri"/>
                <a:ea typeface="Calibri"/>
                <a:cs typeface="Calibri"/>
                <a:sym typeface="Calibri"/>
              </a:rPr>
              <a:t>30</a:t>
            </a:fld>
            <a:endParaRPr sz="1200" b="0" i="0" u="none" strike="noStrike" cap="none">
              <a:solidFill>
                <a:srgbClr val="000000"/>
              </a:solidFill>
              <a:latin typeface="Calibri"/>
              <a:ea typeface="Calibri"/>
              <a:cs typeface="Calibri"/>
              <a:sym typeface="Calibri"/>
            </a:endParaRPr>
          </a:p>
        </p:txBody>
      </p:sp>
      <p:sp>
        <p:nvSpPr>
          <p:cNvPr id="439" name="Google Shape;439;p30: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40" name="Google Shape;440;p30: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31:notes"/>
          <p:cNvSpPr txBox="1">
            <a:spLocks noGrp="1"/>
          </p:cNvSpPr>
          <p:nvPr>
            <p:ph type="sldNum" idx="12"/>
          </p:nvPr>
        </p:nvSpPr>
        <p:spPr>
          <a:xfrm>
            <a:off x="3884613" y="8685213"/>
            <a:ext cx="2970212" cy="457200"/>
          </a:xfrm>
          <a:prstGeom prst="rect">
            <a:avLst/>
          </a:prstGeom>
          <a:noFill/>
          <a:ln>
            <a:noFill/>
          </a:ln>
        </p:spPr>
        <p:txBody>
          <a:bodyPr spcFirstLastPara="1" wrap="square" lIns="90000" tIns="46800" rIns="90000" bIns="46800" anchor="b" anchorCtr="0">
            <a:noAutofit/>
          </a:bodyPr>
          <a:lstStyle/>
          <a:p>
            <a:pPr marL="0" lvl="0" indent="0" algn="r" rtl="0">
              <a:spcBef>
                <a:spcPts val="0"/>
              </a:spcBef>
              <a:spcAft>
                <a:spcPts val="0"/>
              </a:spcAft>
              <a:buClr>
                <a:srgbClr val="000000"/>
              </a:buClr>
              <a:buSzPts val="1200"/>
              <a:buFont typeface="Calibri"/>
              <a:buNone/>
            </a:pPr>
            <a:fld id="{00000000-1234-1234-1234-123412341234}" type="slidenum">
              <a:rPr lang="cs-CZ">
                <a:solidFill>
                  <a:srgbClr val="000000"/>
                </a:solidFill>
              </a:rPr>
              <a:t>31</a:t>
            </a:fld>
            <a:endParaRPr>
              <a:solidFill>
                <a:srgbClr val="000000"/>
              </a:solidFill>
            </a:endParaRPr>
          </a:p>
        </p:txBody>
      </p:sp>
      <p:sp>
        <p:nvSpPr>
          <p:cNvPr id="448" name="Google Shape;448;p31: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49" name="Google Shape;449;p31: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32: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481" name="Google Shape;481;p32: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33: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a:noFill/>
          <a:ln w="12600" cap="sq" cmpd="sng">
            <a:solidFill>
              <a:srgbClr val="000000"/>
            </a:solidFill>
            <a:prstDash val="solid"/>
            <a:miter lim="800000"/>
            <a:headEnd type="none" w="sm" len="sm"/>
            <a:tailEnd type="none" w="sm" len="sm"/>
          </a:ln>
        </p:spPr>
      </p:sp>
      <p:sp>
        <p:nvSpPr>
          <p:cNvPr id="487" name="Google Shape;487;p33:notes"/>
          <p:cNvSpPr txBox="1">
            <a:spLocks noGrp="1"/>
          </p:cNvSpPr>
          <p:nvPr>
            <p:ph type="body" idx="1"/>
          </p:nvPr>
        </p:nvSpPr>
        <p:spPr>
          <a:xfrm>
            <a:off x="685800" y="4400550"/>
            <a:ext cx="5484813" cy="3598863"/>
          </a:xfrm>
          <a:prstGeom prst="rect">
            <a:avLst/>
          </a:prstGeom>
          <a:noFill/>
          <a:ln>
            <a:noFill/>
          </a:ln>
        </p:spPr>
        <p:txBody>
          <a:bodyPr spcFirstLastPara="1" wrap="square" lIns="90000" tIns="46800" rIns="90000" bIns="46800" anchor="t" anchorCtr="0">
            <a:noAutofit/>
          </a:bodyPr>
          <a:lstStyle/>
          <a:p>
            <a:pPr marL="0" lvl="0" indent="0" algn="l" rtl="0">
              <a:spcBef>
                <a:spcPts val="0"/>
              </a:spcBef>
              <a:spcAft>
                <a:spcPts val="0"/>
              </a:spcAft>
              <a:buNone/>
            </a:pPr>
            <a:endParaRPr/>
          </a:p>
        </p:txBody>
      </p:sp>
      <p:sp>
        <p:nvSpPr>
          <p:cNvPr id="488" name="Google Shape;488;p33:notes"/>
          <p:cNvSpPr txBox="1">
            <a:spLocks noGrp="1"/>
          </p:cNvSpPr>
          <p:nvPr>
            <p:ph type="sldNum" idx="12"/>
          </p:nvPr>
        </p:nvSpPr>
        <p:spPr>
          <a:xfrm>
            <a:off x="3884613" y="8685213"/>
            <a:ext cx="2970212" cy="457200"/>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cs-CZ" sz="1200" b="0" i="0" u="none" strike="noStrike" cap="none">
                <a:solidFill>
                  <a:srgbClr val="000000"/>
                </a:solidFill>
                <a:latin typeface="Calibri"/>
                <a:ea typeface="Calibri"/>
                <a:cs typeface="Calibri"/>
                <a:sym typeface="Calibri"/>
              </a:rPr>
              <a:t>33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p34: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499" name="Google Shape;499;p34: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p35: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514" name="Google Shape;514;p35: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36: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526" name="Google Shape;526;p36: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p37: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535" name="Google Shape;535;p37: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p38: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558" name="Google Shape;558;p38: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39: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568" name="Google Shape;568;p39: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105" name="Google Shape;105;p4: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40: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580" name="Google Shape;580;p40: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p41: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591" name="Google Shape;591;p41: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p42: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596" name="Google Shape;596;p42: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p43: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608" name="Google Shape;608;p43: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p44: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613" name="Google Shape;613;p44: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p45: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625" name="Google Shape;625;p45: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p46: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a:noFill/>
          <a:ln w="12600" cap="sq" cmpd="sng">
            <a:solidFill>
              <a:srgbClr val="000000"/>
            </a:solidFill>
            <a:prstDash val="solid"/>
            <a:miter lim="800000"/>
            <a:headEnd type="none" w="sm" len="sm"/>
            <a:tailEnd type="none" w="sm" len="sm"/>
          </a:ln>
        </p:spPr>
      </p:sp>
      <p:sp>
        <p:nvSpPr>
          <p:cNvPr id="630" name="Google Shape;630;p46:notes"/>
          <p:cNvSpPr txBox="1">
            <a:spLocks noGrp="1"/>
          </p:cNvSpPr>
          <p:nvPr>
            <p:ph type="body" idx="1"/>
          </p:nvPr>
        </p:nvSpPr>
        <p:spPr>
          <a:xfrm>
            <a:off x="685800" y="4400550"/>
            <a:ext cx="5484813" cy="3598863"/>
          </a:xfrm>
          <a:prstGeom prst="rect">
            <a:avLst/>
          </a:prstGeom>
          <a:noFill/>
          <a:ln>
            <a:noFill/>
          </a:ln>
        </p:spPr>
        <p:txBody>
          <a:bodyPr spcFirstLastPara="1" wrap="square" lIns="90000" tIns="46800" rIns="90000" bIns="46800" anchor="t" anchorCtr="0">
            <a:noAutofit/>
          </a:bodyPr>
          <a:lstStyle/>
          <a:p>
            <a:pPr marL="0" marR="0" lvl="0" indent="0" algn="l" rtl="0">
              <a:lnSpc>
                <a:spcPct val="100000"/>
              </a:lnSpc>
              <a:spcBef>
                <a:spcPts val="0"/>
              </a:spcBef>
              <a:spcAft>
                <a:spcPts val="0"/>
              </a:spcAft>
              <a:buClr>
                <a:srgbClr val="000000"/>
              </a:buClr>
              <a:buSzPts val="1200"/>
              <a:buFont typeface="Times New Roman"/>
              <a:buNone/>
            </a:pPr>
            <a:r>
              <a:rPr lang="cs-CZ" sz="1200">
                <a:solidFill>
                  <a:srgbClr val="000000"/>
                </a:solidFill>
                <a:latin typeface="Times New Roman"/>
                <a:ea typeface="Times New Roman"/>
                <a:cs typeface="Times New Roman"/>
                <a:sym typeface="Times New Roman"/>
              </a:rPr>
              <a:t>ACEi – nutná uptitrace do max. dávek (studie ATLAS)</a:t>
            </a:r>
            <a:endParaRPr/>
          </a:p>
          <a:p>
            <a:pPr marL="0" lvl="0" indent="0" algn="l" rtl="0">
              <a:spcBef>
                <a:spcPts val="360"/>
              </a:spcBef>
              <a:spcAft>
                <a:spcPts val="0"/>
              </a:spcAft>
              <a:buNone/>
            </a:pPr>
            <a:endParaRPr/>
          </a:p>
        </p:txBody>
      </p:sp>
      <p:sp>
        <p:nvSpPr>
          <p:cNvPr id="631" name="Google Shape;631;p46:notes"/>
          <p:cNvSpPr txBox="1">
            <a:spLocks noGrp="1"/>
          </p:cNvSpPr>
          <p:nvPr>
            <p:ph type="sldNum" idx="12"/>
          </p:nvPr>
        </p:nvSpPr>
        <p:spPr>
          <a:xfrm>
            <a:off x="3884613" y="8685213"/>
            <a:ext cx="2970212" cy="457200"/>
          </a:xfrm>
          <a:prstGeom prst="rect">
            <a:avLst/>
          </a:prstGeom>
          <a:noFill/>
          <a:ln>
            <a:noFill/>
          </a:ln>
        </p:spPr>
        <p:txBody>
          <a:bodyPr spcFirstLastPara="1" wrap="square" lIns="90000" tIns="46800" rIns="90000" bIns="46800" anchor="b" anchorCtr="0">
            <a:noAutofit/>
          </a:bodyPr>
          <a:lstStyle/>
          <a:p>
            <a:pPr marL="0" lvl="0" indent="0" algn="r" rtl="0">
              <a:spcBef>
                <a:spcPts val="0"/>
              </a:spcBef>
              <a:spcAft>
                <a:spcPts val="0"/>
              </a:spcAft>
              <a:buClr>
                <a:srgbClr val="000000"/>
              </a:buClr>
              <a:buSzPts val="1200"/>
              <a:buFont typeface="Calibri"/>
              <a:buNone/>
            </a:pPr>
            <a:fld id="{00000000-1234-1234-1234-123412341234}" type="slidenum">
              <a:rPr lang="cs-CZ"/>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p47: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640" name="Google Shape;640;p47: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p48: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649" name="Google Shape;649;p48: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Google Shape;656;p49: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657" name="Google Shape;657;p49: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600" cap="sq" cmpd="sng">
            <a:solidFill>
              <a:srgbClr val="000000"/>
            </a:solidFill>
            <a:prstDash val="solid"/>
            <a:miter lim="800000"/>
            <a:headEnd type="none" w="sm" len="sm"/>
            <a:tailEnd type="none" w="sm" len="sm"/>
          </a:ln>
        </p:spPr>
      </p:sp>
      <p:sp>
        <p:nvSpPr>
          <p:cNvPr id="121" name="Google Shape;121;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1200"/>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2"/>
        <p:cNvGrpSpPr/>
        <p:nvPr/>
      </p:nvGrpSpPr>
      <p:grpSpPr>
        <a:xfrm>
          <a:off x="0" y="0"/>
          <a:ext cx="0" cy="0"/>
          <a:chOff x="0" y="0"/>
          <a:chExt cx="0" cy="0"/>
        </a:xfrm>
      </p:grpSpPr>
      <p:sp>
        <p:nvSpPr>
          <p:cNvPr id="683" name="Google Shape;683;p50: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a:noFill/>
          <a:ln w="12600" cap="sq" cmpd="sng">
            <a:solidFill>
              <a:srgbClr val="000000"/>
            </a:solidFill>
            <a:prstDash val="solid"/>
            <a:miter lim="800000"/>
            <a:headEnd type="none" w="sm" len="sm"/>
            <a:tailEnd type="none" w="sm" len="sm"/>
          </a:ln>
        </p:spPr>
      </p:sp>
      <p:sp>
        <p:nvSpPr>
          <p:cNvPr id="684" name="Google Shape;684;p50:notes"/>
          <p:cNvSpPr txBox="1">
            <a:spLocks noGrp="1"/>
          </p:cNvSpPr>
          <p:nvPr>
            <p:ph type="body" idx="1"/>
          </p:nvPr>
        </p:nvSpPr>
        <p:spPr>
          <a:xfrm>
            <a:off x="685800" y="4400550"/>
            <a:ext cx="5484813" cy="3598863"/>
          </a:xfrm>
          <a:prstGeom prst="rect">
            <a:avLst/>
          </a:prstGeom>
          <a:noFill/>
          <a:ln>
            <a:noFill/>
          </a:ln>
        </p:spPr>
        <p:txBody>
          <a:bodyPr spcFirstLastPara="1" wrap="square" lIns="90000" tIns="46800" rIns="90000" bIns="46800" anchor="t" anchorCtr="0">
            <a:noAutofit/>
          </a:bodyPr>
          <a:lstStyle/>
          <a:p>
            <a:pPr marL="0" lvl="0" indent="0" algn="l" rtl="0">
              <a:spcBef>
                <a:spcPts val="0"/>
              </a:spcBef>
              <a:spcAft>
                <a:spcPts val="0"/>
              </a:spcAft>
              <a:buNone/>
            </a:pPr>
            <a:endParaRPr/>
          </a:p>
        </p:txBody>
      </p:sp>
      <p:sp>
        <p:nvSpPr>
          <p:cNvPr id="685" name="Google Shape;685;p50:notes"/>
          <p:cNvSpPr txBox="1">
            <a:spLocks noGrp="1"/>
          </p:cNvSpPr>
          <p:nvPr>
            <p:ph type="sldNum" idx="12"/>
          </p:nvPr>
        </p:nvSpPr>
        <p:spPr>
          <a:xfrm>
            <a:off x="3884613" y="8685213"/>
            <a:ext cx="2970212" cy="457200"/>
          </a:xfrm>
          <a:prstGeom prst="rect">
            <a:avLst/>
          </a:prstGeom>
          <a:noFill/>
          <a:ln>
            <a:noFill/>
          </a:ln>
        </p:spPr>
        <p:txBody>
          <a:bodyPr spcFirstLastPara="1" wrap="square" lIns="90000" tIns="46800" rIns="90000" bIns="46800" anchor="b" anchorCtr="0">
            <a:noAutofit/>
          </a:bodyPr>
          <a:lstStyle/>
          <a:p>
            <a:pPr marL="0" lvl="0" indent="0" algn="r" rtl="0">
              <a:spcBef>
                <a:spcPts val="0"/>
              </a:spcBef>
              <a:spcAft>
                <a:spcPts val="0"/>
              </a:spcAft>
              <a:buClr>
                <a:srgbClr val="000000"/>
              </a:buClr>
              <a:buSzPts val="1200"/>
              <a:buFont typeface="Calibri"/>
              <a:buNone/>
            </a:pPr>
            <a:fld id="{00000000-1234-1234-1234-123412341234}" type="slidenum">
              <a:rPr lang="cs-CZ"/>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p51: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a:noFill/>
          <a:ln w="12600" cap="sq" cmpd="sng">
            <a:solidFill>
              <a:srgbClr val="000000"/>
            </a:solidFill>
            <a:prstDash val="solid"/>
            <a:miter lim="800000"/>
            <a:headEnd type="none" w="sm" len="sm"/>
            <a:tailEnd type="none" w="sm" len="sm"/>
          </a:ln>
        </p:spPr>
      </p:sp>
      <p:sp>
        <p:nvSpPr>
          <p:cNvPr id="692" name="Google Shape;692;p51:notes"/>
          <p:cNvSpPr txBox="1">
            <a:spLocks noGrp="1"/>
          </p:cNvSpPr>
          <p:nvPr>
            <p:ph type="body" idx="1"/>
          </p:nvPr>
        </p:nvSpPr>
        <p:spPr>
          <a:xfrm>
            <a:off x="685800" y="4400550"/>
            <a:ext cx="5484813" cy="3598863"/>
          </a:xfrm>
          <a:prstGeom prst="rect">
            <a:avLst/>
          </a:prstGeom>
          <a:noFill/>
          <a:ln>
            <a:noFill/>
          </a:ln>
        </p:spPr>
        <p:txBody>
          <a:bodyPr spcFirstLastPara="1" wrap="square" lIns="90000" tIns="46800" rIns="90000" bIns="46800" anchor="t" anchorCtr="0">
            <a:noAutofit/>
          </a:bodyPr>
          <a:lstStyle/>
          <a:p>
            <a:pPr marL="0" lvl="0" indent="0" algn="l" rtl="0">
              <a:spcBef>
                <a:spcPts val="0"/>
              </a:spcBef>
              <a:spcAft>
                <a:spcPts val="0"/>
              </a:spcAft>
              <a:buNone/>
            </a:pPr>
            <a:endParaRPr/>
          </a:p>
        </p:txBody>
      </p:sp>
      <p:sp>
        <p:nvSpPr>
          <p:cNvPr id="693" name="Google Shape;693;p51:notes"/>
          <p:cNvSpPr txBox="1">
            <a:spLocks noGrp="1"/>
          </p:cNvSpPr>
          <p:nvPr>
            <p:ph type="sldNum" idx="12"/>
          </p:nvPr>
        </p:nvSpPr>
        <p:spPr>
          <a:xfrm>
            <a:off x="3884613" y="8685213"/>
            <a:ext cx="2970212" cy="457200"/>
          </a:xfrm>
          <a:prstGeom prst="rect">
            <a:avLst/>
          </a:prstGeom>
          <a:noFill/>
          <a:ln>
            <a:noFill/>
          </a:ln>
        </p:spPr>
        <p:txBody>
          <a:bodyPr spcFirstLastPara="1" wrap="square" lIns="90000" tIns="46800" rIns="90000" bIns="46800" anchor="b" anchorCtr="0">
            <a:noAutofit/>
          </a:bodyPr>
          <a:lstStyle/>
          <a:p>
            <a:pPr marL="0" lvl="0" indent="0" algn="r" rtl="0">
              <a:spcBef>
                <a:spcPts val="0"/>
              </a:spcBef>
              <a:spcAft>
                <a:spcPts val="0"/>
              </a:spcAft>
              <a:buClr>
                <a:srgbClr val="000000"/>
              </a:buClr>
              <a:buSzPts val="1200"/>
              <a:buFont typeface="Calibri"/>
              <a:buNone/>
            </a:pPr>
            <a:fld id="{00000000-1234-1234-1234-123412341234}" type="slidenum">
              <a:rPr lang="cs-CZ"/>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p52: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706" name="Google Shape;706;p52: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g34c4a9e5de3_0_0: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a:noFill/>
          <a:ln w="12600" cap="sq" cmpd="sng">
            <a:solidFill>
              <a:srgbClr val="000000"/>
            </a:solidFill>
            <a:prstDash val="solid"/>
            <a:miter lim="800000"/>
            <a:headEnd type="none" w="sm" len="sm"/>
            <a:tailEnd type="none" w="sm" len="sm"/>
          </a:ln>
        </p:spPr>
      </p:sp>
      <p:sp>
        <p:nvSpPr>
          <p:cNvPr id="748" name="Google Shape;748;g34c4a9e5de3_0_0:notes"/>
          <p:cNvSpPr txBox="1">
            <a:spLocks noGrp="1"/>
          </p:cNvSpPr>
          <p:nvPr>
            <p:ph type="body" idx="1"/>
          </p:nvPr>
        </p:nvSpPr>
        <p:spPr>
          <a:xfrm>
            <a:off x="685800" y="4400550"/>
            <a:ext cx="5484900" cy="3598800"/>
          </a:xfrm>
          <a:prstGeom prst="rect">
            <a:avLst/>
          </a:prstGeom>
          <a:noFill/>
          <a:ln>
            <a:noFill/>
          </a:ln>
        </p:spPr>
        <p:txBody>
          <a:bodyPr spcFirstLastPara="1" wrap="square" lIns="90000" tIns="46800" rIns="90000" bIns="46800" anchor="t" anchorCtr="0">
            <a:noAutofit/>
          </a:bodyPr>
          <a:lstStyle/>
          <a:p>
            <a:pPr marL="0" lvl="0" indent="0" algn="l" rtl="0">
              <a:spcBef>
                <a:spcPts val="0"/>
              </a:spcBef>
              <a:spcAft>
                <a:spcPts val="0"/>
              </a:spcAft>
              <a:buNone/>
            </a:pPr>
            <a:endParaRPr/>
          </a:p>
        </p:txBody>
      </p:sp>
      <p:sp>
        <p:nvSpPr>
          <p:cNvPr id="749" name="Google Shape;749;g34c4a9e5de3_0_0:notes"/>
          <p:cNvSpPr txBox="1">
            <a:spLocks noGrp="1"/>
          </p:cNvSpPr>
          <p:nvPr>
            <p:ph type="sldNum" idx="12"/>
          </p:nvPr>
        </p:nvSpPr>
        <p:spPr>
          <a:xfrm>
            <a:off x="3884613" y="8685213"/>
            <a:ext cx="2970300" cy="457200"/>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cs-CZ" sz="1200" b="0" i="0" u="none" strike="noStrike" cap="none">
                <a:solidFill>
                  <a:srgbClr val="000000"/>
                </a:solidFill>
                <a:latin typeface="Calibri"/>
                <a:ea typeface="Calibri"/>
                <a:cs typeface="Calibri"/>
                <a:sym typeface="Calibri"/>
              </a:rPr>
              <a:t>53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
        <p:cNvGrpSpPr/>
        <p:nvPr/>
      </p:nvGrpSpPr>
      <p:grpSpPr>
        <a:xfrm>
          <a:off x="0" y="0"/>
          <a:ext cx="0" cy="0"/>
          <a:chOff x="0" y="0"/>
          <a:chExt cx="0" cy="0"/>
        </a:xfrm>
      </p:grpSpPr>
      <p:sp>
        <p:nvSpPr>
          <p:cNvPr id="770" name="Google Shape;770;g34c4a9e5de3_0_22: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a:noFill/>
          <a:ln w="12600" cap="sq" cmpd="sng">
            <a:solidFill>
              <a:srgbClr val="000000"/>
            </a:solidFill>
            <a:prstDash val="solid"/>
            <a:miter lim="800000"/>
            <a:headEnd type="none" w="sm" len="sm"/>
            <a:tailEnd type="none" w="sm" len="sm"/>
          </a:ln>
        </p:spPr>
      </p:sp>
      <p:sp>
        <p:nvSpPr>
          <p:cNvPr id="771" name="Google Shape;771;g34c4a9e5de3_0_22:notes"/>
          <p:cNvSpPr txBox="1">
            <a:spLocks noGrp="1"/>
          </p:cNvSpPr>
          <p:nvPr>
            <p:ph type="body" idx="1"/>
          </p:nvPr>
        </p:nvSpPr>
        <p:spPr>
          <a:xfrm>
            <a:off x="685800" y="4400550"/>
            <a:ext cx="5484900" cy="3598800"/>
          </a:xfrm>
          <a:prstGeom prst="rect">
            <a:avLst/>
          </a:prstGeom>
          <a:noFill/>
          <a:ln>
            <a:noFill/>
          </a:ln>
        </p:spPr>
        <p:txBody>
          <a:bodyPr spcFirstLastPara="1" wrap="square" lIns="90000" tIns="46800" rIns="90000" bIns="46800" anchor="t" anchorCtr="0">
            <a:noAutofit/>
          </a:bodyPr>
          <a:lstStyle/>
          <a:p>
            <a:pPr marL="0" lvl="0" indent="0" algn="l" rtl="0">
              <a:spcBef>
                <a:spcPts val="0"/>
              </a:spcBef>
              <a:spcAft>
                <a:spcPts val="0"/>
              </a:spcAft>
              <a:buNone/>
            </a:pPr>
            <a:endParaRPr/>
          </a:p>
        </p:txBody>
      </p:sp>
      <p:sp>
        <p:nvSpPr>
          <p:cNvPr id="772" name="Google Shape;772;g34c4a9e5de3_0_22:notes"/>
          <p:cNvSpPr txBox="1">
            <a:spLocks noGrp="1"/>
          </p:cNvSpPr>
          <p:nvPr>
            <p:ph type="sldNum" idx="12"/>
          </p:nvPr>
        </p:nvSpPr>
        <p:spPr>
          <a:xfrm>
            <a:off x="3884613" y="8685213"/>
            <a:ext cx="2970300" cy="457200"/>
          </a:xfrm>
          <a:prstGeom prst="rect">
            <a:avLst/>
          </a:prstGeom>
          <a:noFill/>
          <a:ln>
            <a:noFill/>
          </a:ln>
        </p:spPr>
        <p:txBody>
          <a:bodyPr spcFirstLastPara="1" wrap="square" lIns="90000" tIns="46800" rIns="90000" bIns="46800" anchor="b" anchorCtr="0">
            <a:noAutofit/>
          </a:bodyPr>
          <a:lstStyle/>
          <a:p>
            <a:pPr marL="0" lvl="0" indent="0" algn="r" rtl="0">
              <a:spcBef>
                <a:spcPts val="0"/>
              </a:spcBef>
              <a:spcAft>
                <a:spcPts val="0"/>
              </a:spcAft>
              <a:buClr>
                <a:srgbClr val="000000"/>
              </a:buClr>
              <a:buSzPts val="1200"/>
              <a:buFont typeface="Calibri"/>
              <a:buNone/>
            </a:pPr>
            <a:fld id="{00000000-1234-1234-1234-123412341234}" type="slidenum">
              <a:rPr lang="cs-CZ"/>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2"/>
        <p:cNvGrpSpPr/>
        <p:nvPr/>
      </p:nvGrpSpPr>
      <p:grpSpPr>
        <a:xfrm>
          <a:off x="0" y="0"/>
          <a:ext cx="0" cy="0"/>
          <a:chOff x="0" y="0"/>
          <a:chExt cx="0" cy="0"/>
        </a:xfrm>
      </p:grpSpPr>
      <p:sp>
        <p:nvSpPr>
          <p:cNvPr id="793" name="Google Shape;793;g34c4a9e5de3_0_44:notes"/>
          <p:cNvSpPr txBox="1">
            <a:spLocks noGrp="1"/>
          </p:cNvSpPr>
          <p:nvPr>
            <p:ph type="body" idx="1"/>
          </p:nvPr>
        </p:nvSpPr>
        <p:spPr>
          <a:xfrm>
            <a:off x="685800" y="4400550"/>
            <a:ext cx="5484900" cy="3598800"/>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794" name="Google Shape;794;g34c4a9e5de3_0_44: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3"/>
        <p:cNvGrpSpPr/>
        <p:nvPr/>
      </p:nvGrpSpPr>
      <p:grpSpPr>
        <a:xfrm>
          <a:off x="0" y="0"/>
          <a:ext cx="0" cy="0"/>
          <a:chOff x="0" y="0"/>
          <a:chExt cx="0" cy="0"/>
        </a:xfrm>
      </p:grpSpPr>
      <p:sp>
        <p:nvSpPr>
          <p:cNvPr id="814" name="Google Shape;814;g34c4a9e5de3_0_64:notes"/>
          <p:cNvSpPr txBox="1">
            <a:spLocks noGrp="1"/>
          </p:cNvSpPr>
          <p:nvPr>
            <p:ph type="body" idx="1"/>
          </p:nvPr>
        </p:nvSpPr>
        <p:spPr>
          <a:xfrm>
            <a:off x="685800" y="4400550"/>
            <a:ext cx="5484900" cy="3598800"/>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815" name="Google Shape;815;g34c4a9e5de3_0_64: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4"/>
        <p:cNvGrpSpPr/>
        <p:nvPr/>
      </p:nvGrpSpPr>
      <p:grpSpPr>
        <a:xfrm>
          <a:off x="0" y="0"/>
          <a:ext cx="0" cy="0"/>
          <a:chOff x="0" y="0"/>
          <a:chExt cx="0" cy="0"/>
        </a:xfrm>
      </p:grpSpPr>
      <p:sp>
        <p:nvSpPr>
          <p:cNvPr id="825" name="Google Shape;825;g34c4a9e5de3_0_74:notes"/>
          <p:cNvSpPr txBox="1">
            <a:spLocks noGrp="1"/>
          </p:cNvSpPr>
          <p:nvPr>
            <p:ph type="body" idx="1"/>
          </p:nvPr>
        </p:nvSpPr>
        <p:spPr>
          <a:xfrm>
            <a:off x="685800" y="4400550"/>
            <a:ext cx="5484900" cy="3598800"/>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826" name="Google Shape;826;g34c4a9e5de3_0_74: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0"/>
        <p:cNvGrpSpPr/>
        <p:nvPr/>
      </p:nvGrpSpPr>
      <p:grpSpPr>
        <a:xfrm>
          <a:off x="0" y="0"/>
          <a:ext cx="0" cy="0"/>
          <a:chOff x="0" y="0"/>
          <a:chExt cx="0" cy="0"/>
        </a:xfrm>
      </p:grpSpPr>
      <p:sp>
        <p:nvSpPr>
          <p:cNvPr id="831" name="Google Shape;831;g34c4a9e5de3_0_79: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a:noFill/>
          <a:ln w="12600" cap="sq" cmpd="sng">
            <a:solidFill>
              <a:srgbClr val="000000"/>
            </a:solidFill>
            <a:prstDash val="solid"/>
            <a:miter lim="800000"/>
            <a:headEnd type="none" w="sm" len="sm"/>
            <a:tailEnd type="none" w="sm" len="sm"/>
          </a:ln>
        </p:spPr>
      </p:sp>
      <p:sp>
        <p:nvSpPr>
          <p:cNvPr id="832" name="Google Shape;832;g34c4a9e5de3_0_79:notes"/>
          <p:cNvSpPr txBox="1">
            <a:spLocks noGrp="1"/>
          </p:cNvSpPr>
          <p:nvPr>
            <p:ph type="body" idx="1"/>
          </p:nvPr>
        </p:nvSpPr>
        <p:spPr>
          <a:xfrm>
            <a:off x="685800" y="4400550"/>
            <a:ext cx="5484900" cy="3598800"/>
          </a:xfrm>
          <a:prstGeom prst="rect">
            <a:avLst/>
          </a:prstGeom>
          <a:noFill/>
          <a:ln>
            <a:noFill/>
          </a:ln>
        </p:spPr>
        <p:txBody>
          <a:bodyPr spcFirstLastPara="1" wrap="square" lIns="90000" tIns="46800" rIns="90000" bIns="46800" anchor="t" anchorCtr="0">
            <a:noAutofit/>
          </a:bodyPr>
          <a:lstStyle/>
          <a:p>
            <a:pPr marL="0" marR="0" lvl="0" indent="0" algn="l" rtl="0">
              <a:lnSpc>
                <a:spcPct val="100000"/>
              </a:lnSpc>
              <a:spcBef>
                <a:spcPts val="0"/>
              </a:spcBef>
              <a:spcAft>
                <a:spcPts val="0"/>
              </a:spcAft>
              <a:buClr>
                <a:srgbClr val="000000"/>
              </a:buClr>
              <a:buSzPts val="1200"/>
              <a:buFont typeface="Times New Roman"/>
              <a:buNone/>
            </a:pPr>
            <a:r>
              <a:rPr lang="cs-CZ" sz="1200">
                <a:solidFill>
                  <a:srgbClr val="000000"/>
                </a:solidFill>
                <a:latin typeface="Times New Roman"/>
                <a:ea typeface="Times New Roman"/>
                <a:cs typeface="Times New Roman"/>
                <a:sym typeface="Times New Roman"/>
              </a:rPr>
              <a:t>Glifloziny blokují CaMKII (kalmodulin dependentní proteinkinázu II), která při CHF excesivně aktivovaná a ovlivňuje Ca a Na metabolismus kardiomyocytů</a:t>
            </a:r>
            <a:endParaRPr/>
          </a:p>
          <a:p>
            <a:pPr marL="0" lvl="0" indent="0" algn="l" rtl="0">
              <a:spcBef>
                <a:spcPts val="360"/>
              </a:spcBef>
              <a:spcAft>
                <a:spcPts val="0"/>
              </a:spcAft>
              <a:buNone/>
            </a:pPr>
            <a:endParaRPr/>
          </a:p>
        </p:txBody>
      </p:sp>
      <p:sp>
        <p:nvSpPr>
          <p:cNvPr id="833" name="Google Shape;833;g34c4a9e5de3_0_79:notes"/>
          <p:cNvSpPr txBox="1">
            <a:spLocks noGrp="1"/>
          </p:cNvSpPr>
          <p:nvPr>
            <p:ph type="sldNum" idx="12"/>
          </p:nvPr>
        </p:nvSpPr>
        <p:spPr>
          <a:xfrm>
            <a:off x="3884613" y="8685213"/>
            <a:ext cx="2970300" cy="457200"/>
          </a:xfrm>
          <a:prstGeom prst="rect">
            <a:avLst/>
          </a:prstGeom>
          <a:noFill/>
          <a:ln>
            <a:noFill/>
          </a:ln>
        </p:spPr>
        <p:txBody>
          <a:bodyPr spcFirstLastPara="1" wrap="square" lIns="90000" tIns="46800" rIns="90000" bIns="46800" anchor="b" anchorCtr="0">
            <a:noAutofit/>
          </a:bodyPr>
          <a:lstStyle/>
          <a:p>
            <a:pPr marL="0" lvl="0" indent="0" algn="r" rtl="0">
              <a:spcBef>
                <a:spcPts val="0"/>
              </a:spcBef>
              <a:spcAft>
                <a:spcPts val="0"/>
              </a:spcAft>
              <a:buClr>
                <a:srgbClr val="000000"/>
              </a:buClr>
              <a:buSzPts val="1200"/>
              <a:buFont typeface="Calibri"/>
              <a:buNone/>
            </a:pPr>
            <a:fld id="{00000000-1234-1234-1234-123412341234}" type="slidenum">
              <a:rPr lang="cs-CZ"/>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6"/>
        <p:cNvGrpSpPr/>
        <p:nvPr/>
      </p:nvGrpSpPr>
      <p:grpSpPr>
        <a:xfrm>
          <a:off x="0" y="0"/>
          <a:ext cx="0" cy="0"/>
          <a:chOff x="0" y="0"/>
          <a:chExt cx="0" cy="0"/>
        </a:xfrm>
      </p:grpSpPr>
      <p:sp>
        <p:nvSpPr>
          <p:cNvPr id="837" name="Google Shape;837;g34c4a9e5de3_0_84:notes"/>
          <p:cNvSpPr txBox="1">
            <a:spLocks noGrp="1"/>
          </p:cNvSpPr>
          <p:nvPr>
            <p:ph type="body" idx="1"/>
          </p:nvPr>
        </p:nvSpPr>
        <p:spPr>
          <a:xfrm>
            <a:off x="685800" y="4400550"/>
            <a:ext cx="5484900" cy="3598800"/>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838" name="Google Shape;838;g34c4a9e5de3_0_84: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600" cap="sq" cmpd="sng">
            <a:solidFill>
              <a:srgbClr val="000000"/>
            </a:solidFill>
            <a:prstDash val="solid"/>
            <a:miter lim="800000"/>
            <a:headEnd type="none" w="sm" len="sm"/>
            <a:tailEnd type="none" w="sm" len="sm"/>
          </a:ln>
        </p:spPr>
      </p:sp>
      <p:sp>
        <p:nvSpPr>
          <p:cNvPr id="132" name="Google Shape;132;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1200"/>
              <a:buNone/>
            </a:pP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Google Shape;842;p53: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843" name="Google Shape;843;p53: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7"/>
        <p:cNvGrpSpPr/>
        <p:nvPr/>
      </p:nvGrpSpPr>
      <p:grpSpPr>
        <a:xfrm>
          <a:off x="0" y="0"/>
          <a:ext cx="0" cy="0"/>
          <a:chOff x="0" y="0"/>
          <a:chExt cx="0" cy="0"/>
        </a:xfrm>
      </p:grpSpPr>
      <p:sp>
        <p:nvSpPr>
          <p:cNvPr id="848" name="Google Shape;848;p54: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849" name="Google Shape;849;p54: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0"/>
        <p:cNvGrpSpPr/>
        <p:nvPr/>
      </p:nvGrpSpPr>
      <p:grpSpPr>
        <a:xfrm>
          <a:off x="0" y="0"/>
          <a:ext cx="0" cy="0"/>
          <a:chOff x="0" y="0"/>
          <a:chExt cx="0" cy="0"/>
        </a:xfrm>
      </p:grpSpPr>
      <p:sp>
        <p:nvSpPr>
          <p:cNvPr id="861" name="Google Shape;861;p55: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862" name="Google Shape;862;p55: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1"/>
        <p:cNvGrpSpPr/>
        <p:nvPr/>
      </p:nvGrpSpPr>
      <p:grpSpPr>
        <a:xfrm>
          <a:off x="0" y="0"/>
          <a:ext cx="0" cy="0"/>
          <a:chOff x="0" y="0"/>
          <a:chExt cx="0" cy="0"/>
        </a:xfrm>
      </p:grpSpPr>
      <p:sp>
        <p:nvSpPr>
          <p:cNvPr id="872" name="Google Shape;872;p56: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873" name="Google Shape;873;p56: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p57: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888" name="Google Shape;888;p57: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3"/>
        <p:cNvGrpSpPr/>
        <p:nvPr/>
      </p:nvGrpSpPr>
      <p:grpSpPr>
        <a:xfrm>
          <a:off x="0" y="0"/>
          <a:ext cx="0" cy="0"/>
          <a:chOff x="0" y="0"/>
          <a:chExt cx="0" cy="0"/>
        </a:xfrm>
      </p:grpSpPr>
      <p:sp>
        <p:nvSpPr>
          <p:cNvPr id="894" name="Google Shape;894;p58: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895" name="Google Shape;895;p58: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Google Shape;902;p59: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903" name="Google Shape;903;p59: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6"/>
        <p:cNvGrpSpPr/>
        <p:nvPr/>
      </p:nvGrpSpPr>
      <p:grpSpPr>
        <a:xfrm>
          <a:off x="0" y="0"/>
          <a:ext cx="0" cy="0"/>
          <a:chOff x="0" y="0"/>
          <a:chExt cx="0" cy="0"/>
        </a:xfrm>
      </p:grpSpPr>
      <p:sp>
        <p:nvSpPr>
          <p:cNvPr id="917" name="Google Shape;917;p60: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918" name="Google Shape;918;p60: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9"/>
        <p:cNvGrpSpPr/>
        <p:nvPr/>
      </p:nvGrpSpPr>
      <p:grpSpPr>
        <a:xfrm>
          <a:off x="0" y="0"/>
          <a:ext cx="0" cy="0"/>
          <a:chOff x="0" y="0"/>
          <a:chExt cx="0" cy="0"/>
        </a:xfrm>
      </p:grpSpPr>
      <p:sp>
        <p:nvSpPr>
          <p:cNvPr id="930" name="Google Shape;930;p61: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931" name="Google Shape;931;p61: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1"/>
        <p:cNvGrpSpPr/>
        <p:nvPr/>
      </p:nvGrpSpPr>
      <p:grpSpPr>
        <a:xfrm>
          <a:off x="0" y="0"/>
          <a:ext cx="0" cy="0"/>
          <a:chOff x="0" y="0"/>
          <a:chExt cx="0" cy="0"/>
        </a:xfrm>
      </p:grpSpPr>
      <p:sp>
        <p:nvSpPr>
          <p:cNvPr id="952" name="Google Shape;952;p62: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953" name="Google Shape;953;p62: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600" cap="sq" cmpd="sng">
            <a:solidFill>
              <a:srgbClr val="000000"/>
            </a:solidFill>
            <a:prstDash val="solid"/>
            <a:miter lim="800000"/>
            <a:headEnd type="none" w="sm" len="sm"/>
            <a:tailEnd type="none" w="sm" len="sm"/>
          </a:ln>
        </p:spPr>
      </p:sp>
      <p:sp>
        <p:nvSpPr>
          <p:cNvPr id="138" name="Google Shape;138;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500"/>
              </a:spcBef>
              <a:spcAft>
                <a:spcPts val="0"/>
              </a:spcAft>
              <a:buClr>
                <a:schemeClr val="dk1"/>
              </a:buClr>
              <a:buSzPts val="1100"/>
              <a:buFont typeface="Arial"/>
              <a:buNone/>
            </a:pPr>
            <a:r>
              <a:rPr lang="cs-CZ">
                <a:solidFill>
                  <a:srgbClr val="202122"/>
                </a:solidFill>
                <a:highlight>
                  <a:srgbClr val="FFFFFF"/>
                </a:highlight>
              </a:rPr>
              <a:t>- Tento údaj tedy v žádném případě nehovoří o tom, že daný konkrétní článek v daném časopise skutečně takové citovanosti dosáhl. Spíše opak bývá pravidlem, neboť statistické rozložení citací bývá vysoce asymetrické a většinu citací tvořívá malá část článků daného časopisu. Většina článků daného časopisu tedy zdaleka nedosahuje těchto hodnot. Původním účelem impakt faktoru také nebylo měřit kvalitu článků ani časopisů (a sám jejich tvůrce Eugene Garfield před takovýmto zneužíváním impakt faktorů varoval), nýbrž poskytnout statistický nástroj k určitému porovnávání citačních frekvencí. Za významně citovaný lze považovat takový článek, jehož citační frekvence je výrazně nad průměrem daného časopisu.</a:t>
            </a:r>
            <a:endParaRPr>
              <a:solidFill>
                <a:srgbClr val="202122"/>
              </a:solidFill>
              <a:highlight>
                <a:srgbClr val="FFFFFF"/>
              </a:highlight>
            </a:endParaRPr>
          </a:p>
          <a:p>
            <a:pPr marL="0" lvl="0" indent="0" algn="l" rtl="0">
              <a:lnSpc>
                <a:spcPct val="115000"/>
              </a:lnSpc>
              <a:spcBef>
                <a:spcPts val="500"/>
              </a:spcBef>
              <a:spcAft>
                <a:spcPts val="0"/>
              </a:spcAft>
              <a:buClr>
                <a:schemeClr val="dk1"/>
              </a:buClr>
              <a:buSzPts val="1100"/>
              <a:buFont typeface="Arial"/>
              <a:buNone/>
            </a:pPr>
            <a:r>
              <a:rPr lang="cs-CZ">
                <a:solidFill>
                  <a:srgbClr val="202122"/>
                </a:solidFill>
                <a:highlight>
                  <a:srgbClr val="FFFFFF"/>
                </a:highlight>
              </a:rPr>
              <a:t>- </a:t>
            </a:r>
            <a:r>
              <a:rPr lang="cs-CZ">
                <a:solidFill>
                  <a:srgbClr val="202122"/>
                </a:solidFill>
                <a:highlight>
                  <a:schemeClr val="lt1"/>
                </a:highlight>
              </a:rPr>
              <a:t>Impakt faktor je každý rok vyhodnocován americkým Institutem pro vědecké informace (ISI).</a:t>
            </a:r>
            <a:endParaRPr>
              <a:solidFill>
                <a:srgbClr val="202122"/>
              </a:solidFill>
              <a:highlight>
                <a:schemeClr val="lt1"/>
              </a:highlight>
            </a:endParaRPr>
          </a:p>
          <a:p>
            <a:pPr marL="0" lvl="0" indent="0" algn="l" rtl="0">
              <a:lnSpc>
                <a:spcPct val="115000"/>
              </a:lnSpc>
              <a:spcBef>
                <a:spcPts val="500"/>
              </a:spcBef>
              <a:spcAft>
                <a:spcPts val="0"/>
              </a:spcAft>
              <a:buClr>
                <a:schemeClr val="dk1"/>
              </a:buClr>
              <a:buSzPts val="1100"/>
              <a:buFont typeface="Arial"/>
              <a:buNone/>
            </a:pPr>
            <a:endParaRPr>
              <a:solidFill>
                <a:srgbClr val="202122"/>
              </a:solidFill>
              <a:highlight>
                <a:srgbClr val="FFFFFF"/>
              </a:highlight>
            </a:endParaRPr>
          </a:p>
          <a:p>
            <a:pPr marL="0" lvl="0" indent="0" algn="l" rtl="0">
              <a:spcBef>
                <a:spcPts val="500"/>
              </a:spcBef>
              <a:spcAft>
                <a:spcPts val="0"/>
              </a:spcAft>
              <a:buSzPts val="1200"/>
              <a:buNone/>
            </a:pP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8"/>
        <p:cNvGrpSpPr/>
        <p:nvPr/>
      </p:nvGrpSpPr>
      <p:grpSpPr>
        <a:xfrm>
          <a:off x="0" y="0"/>
          <a:ext cx="0" cy="0"/>
          <a:chOff x="0" y="0"/>
          <a:chExt cx="0" cy="0"/>
        </a:xfrm>
      </p:grpSpPr>
      <p:sp>
        <p:nvSpPr>
          <p:cNvPr id="959" name="Google Shape;959;p63: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960" name="Google Shape;960;p63: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8"/>
        <p:cNvGrpSpPr/>
        <p:nvPr/>
      </p:nvGrpSpPr>
      <p:grpSpPr>
        <a:xfrm>
          <a:off x="0" y="0"/>
          <a:ext cx="0" cy="0"/>
          <a:chOff x="0" y="0"/>
          <a:chExt cx="0" cy="0"/>
        </a:xfrm>
      </p:grpSpPr>
      <p:sp>
        <p:nvSpPr>
          <p:cNvPr id="979" name="Google Shape;979;p64: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980" name="Google Shape;980;p64: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4"/>
        <p:cNvGrpSpPr/>
        <p:nvPr/>
      </p:nvGrpSpPr>
      <p:grpSpPr>
        <a:xfrm>
          <a:off x="0" y="0"/>
          <a:ext cx="0" cy="0"/>
          <a:chOff x="0" y="0"/>
          <a:chExt cx="0" cy="0"/>
        </a:xfrm>
      </p:grpSpPr>
      <p:sp>
        <p:nvSpPr>
          <p:cNvPr id="985" name="Google Shape;985;p65: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986" name="Google Shape;986;p65: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p66: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1000" name="Google Shape;1000;p66: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7"/>
        <p:cNvGrpSpPr/>
        <p:nvPr/>
      </p:nvGrpSpPr>
      <p:grpSpPr>
        <a:xfrm>
          <a:off x="0" y="0"/>
          <a:ext cx="0" cy="0"/>
          <a:chOff x="0" y="0"/>
          <a:chExt cx="0" cy="0"/>
        </a:xfrm>
      </p:grpSpPr>
      <p:sp>
        <p:nvSpPr>
          <p:cNvPr id="1008" name="Google Shape;1008;p67: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1009" name="Google Shape;1009;p67: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7"/>
        <p:cNvGrpSpPr/>
        <p:nvPr/>
      </p:nvGrpSpPr>
      <p:grpSpPr>
        <a:xfrm>
          <a:off x="0" y="0"/>
          <a:ext cx="0" cy="0"/>
          <a:chOff x="0" y="0"/>
          <a:chExt cx="0" cy="0"/>
        </a:xfrm>
      </p:grpSpPr>
      <p:sp>
        <p:nvSpPr>
          <p:cNvPr id="1018" name="Google Shape;1018;p68: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1019" name="Google Shape;1019;p68: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7"/>
        <p:cNvGrpSpPr/>
        <p:nvPr/>
      </p:nvGrpSpPr>
      <p:grpSpPr>
        <a:xfrm>
          <a:off x="0" y="0"/>
          <a:ext cx="0" cy="0"/>
          <a:chOff x="0" y="0"/>
          <a:chExt cx="0" cy="0"/>
        </a:xfrm>
      </p:grpSpPr>
      <p:sp>
        <p:nvSpPr>
          <p:cNvPr id="1028" name="Google Shape;1028;p69: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29" name="Google Shape;1029;p69:notes"/>
          <p:cNvSpPr txBox="1">
            <a:spLocks noGrp="1"/>
          </p:cNvSpPr>
          <p:nvPr>
            <p:ph type="body" idx="1"/>
          </p:nvPr>
        </p:nvSpPr>
        <p:spPr>
          <a:xfrm>
            <a:off x="685800" y="4400550"/>
            <a:ext cx="5484813" cy="3598863"/>
          </a:xfrm>
          <a:prstGeom prst="rect">
            <a:avLst/>
          </a:prstGeom>
          <a:noFill/>
          <a:ln>
            <a:noFill/>
          </a:ln>
        </p:spPr>
        <p:txBody>
          <a:bodyPr spcFirstLastPara="1" wrap="square" lIns="90000" tIns="46800" rIns="90000" bIns="468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6"/>
        <p:cNvGrpSpPr/>
        <p:nvPr/>
      </p:nvGrpSpPr>
      <p:grpSpPr>
        <a:xfrm>
          <a:off x="0" y="0"/>
          <a:ext cx="0" cy="0"/>
          <a:chOff x="0" y="0"/>
          <a:chExt cx="0" cy="0"/>
        </a:xfrm>
      </p:grpSpPr>
      <p:sp>
        <p:nvSpPr>
          <p:cNvPr id="1047" name="Google Shape;1047;p70: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1048" name="Google Shape;1048;p70: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1"/>
        <p:cNvGrpSpPr/>
        <p:nvPr/>
      </p:nvGrpSpPr>
      <p:grpSpPr>
        <a:xfrm>
          <a:off x="0" y="0"/>
          <a:ext cx="0" cy="0"/>
          <a:chOff x="0" y="0"/>
          <a:chExt cx="0" cy="0"/>
        </a:xfrm>
      </p:grpSpPr>
      <p:sp>
        <p:nvSpPr>
          <p:cNvPr id="1062" name="Google Shape;1062;p71:notes"/>
          <p:cNvSpPr txBox="1"/>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cs-CZ" sz="1200" b="0" i="0" u="none" strike="noStrike" cap="none">
                <a:solidFill>
                  <a:srgbClr val="000000"/>
                </a:solidFill>
                <a:latin typeface="Times New Roman"/>
                <a:ea typeface="Times New Roman"/>
                <a:cs typeface="Times New Roman"/>
                <a:sym typeface="Times New Roman"/>
              </a:rPr>
              <a:t>78</a:t>
            </a:fld>
            <a:endParaRPr sz="1200" b="0" i="0" u="none" strike="noStrike" cap="none">
              <a:solidFill>
                <a:srgbClr val="000000"/>
              </a:solidFill>
              <a:latin typeface="Times New Roman"/>
              <a:ea typeface="Times New Roman"/>
              <a:cs typeface="Times New Roman"/>
              <a:sym typeface="Times New Roman"/>
            </a:endParaRPr>
          </a:p>
        </p:txBody>
      </p:sp>
      <p:sp>
        <p:nvSpPr>
          <p:cNvPr id="1063" name="Google Shape;1063;p71:notes"/>
          <p:cNvSpPr txBox="1"/>
          <p:nvPr/>
        </p:nvSpPr>
        <p:spPr>
          <a:xfrm>
            <a:off x="3815373" y="9371285"/>
            <a:ext cx="2918831" cy="493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cs-CZ" sz="1200" b="0" i="0" u="none" strike="noStrike" cap="none">
                <a:solidFill>
                  <a:srgbClr val="000000"/>
                </a:solidFill>
                <a:latin typeface="Times New Roman"/>
                <a:ea typeface="Times New Roman"/>
                <a:cs typeface="Times New Roman"/>
                <a:sym typeface="Times New Roman"/>
              </a:rPr>
              <a:t>78</a:t>
            </a:fld>
            <a:endParaRPr sz="1200" b="0" i="0" u="none" strike="noStrike" cap="none">
              <a:solidFill>
                <a:srgbClr val="000000"/>
              </a:solidFill>
              <a:latin typeface="Times New Roman"/>
              <a:ea typeface="Times New Roman"/>
              <a:cs typeface="Times New Roman"/>
              <a:sym typeface="Times New Roman"/>
            </a:endParaRPr>
          </a:p>
        </p:txBody>
      </p:sp>
      <p:sp>
        <p:nvSpPr>
          <p:cNvPr id="1064" name="Google Shape;1064;p71:notes"/>
          <p:cNvSpPr/>
          <p:nvPr/>
        </p:nvSpPr>
        <p:spPr>
          <a:xfrm>
            <a:off x="0" y="327165"/>
            <a:ext cx="1560" cy="1712"/>
          </a:xfrm>
          <a:prstGeom prst="roundRect">
            <a:avLst>
              <a:gd name="adj" fmla="val 50000"/>
            </a:avLst>
          </a:prstGeom>
          <a:solidFill>
            <a:srgbClr val="FFFFF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2400"/>
              <a:buFont typeface="Times New Roman"/>
              <a:buNone/>
            </a:pPr>
            <a:endParaRPr sz="2400" b="0" i="0" u="none" strike="noStrike" cap="none">
              <a:solidFill>
                <a:srgbClr val="000000"/>
              </a:solidFill>
              <a:latin typeface="Times New Roman"/>
              <a:ea typeface="Times New Roman"/>
              <a:cs typeface="Times New Roman"/>
              <a:sym typeface="Times New Roman"/>
            </a:endParaRPr>
          </a:p>
        </p:txBody>
      </p:sp>
      <p:sp>
        <p:nvSpPr>
          <p:cNvPr id="1065" name="Google Shape;1065;p71:notes"/>
          <p:cNvSpPr txBox="1">
            <a:spLocks noGrp="1"/>
          </p:cNvSpPr>
          <p:nvPr>
            <p:ph type="body" idx="1"/>
          </p:nvPr>
        </p:nvSpPr>
        <p:spPr>
          <a:xfrm>
            <a:off x="494268" y="4657380"/>
            <a:ext cx="5750346" cy="4378176"/>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endParaRPr/>
          </a:p>
        </p:txBody>
      </p:sp>
      <p:sp>
        <p:nvSpPr>
          <p:cNvPr id="1066" name="Google Shape;1066;p71: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5"/>
        <p:cNvGrpSpPr/>
        <p:nvPr/>
      </p:nvGrpSpPr>
      <p:grpSpPr>
        <a:xfrm>
          <a:off x="0" y="0"/>
          <a:ext cx="0" cy="0"/>
          <a:chOff x="0" y="0"/>
          <a:chExt cx="0" cy="0"/>
        </a:xfrm>
      </p:grpSpPr>
      <p:sp>
        <p:nvSpPr>
          <p:cNvPr id="1096" name="Google Shape;1096;p72: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1097" name="Google Shape;1097;p72: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600" cap="sq" cmpd="sng">
            <a:solidFill>
              <a:srgbClr val="000000"/>
            </a:solidFill>
            <a:prstDash val="solid"/>
            <a:miter lim="800000"/>
            <a:headEnd type="none" w="sm" len="sm"/>
            <a:tailEnd type="none" w="sm" len="sm"/>
          </a:ln>
        </p:spPr>
      </p:sp>
      <p:sp>
        <p:nvSpPr>
          <p:cNvPr id="145" name="Google Shape;145;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1200"/>
              <a:buNone/>
            </a:pP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8"/>
        <p:cNvGrpSpPr/>
        <p:nvPr/>
      </p:nvGrpSpPr>
      <p:grpSpPr>
        <a:xfrm>
          <a:off x="0" y="0"/>
          <a:ext cx="0" cy="0"/>
          <a:chOff x="0" y="0"/>
          <a:chExt cx="0" cy="0"/>
        </a:xfrm>
      </p:grpSpPr>
      <p:sp>
        <p:nvSpPr>
          <p:cNvPr id="1109" name="Google Shape;1109;p73: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1110" name="Google Shape;1110;p73: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9"/>
        <p:cNvGrpSpPr/>
        <p:nvPr/>
      </p:nvGrpSpPr>
      <p:grpSpPr>
        <a:xfrm>
          <a:off x="0" y="0"/>
          <a:ext cx="0" cy="0"/>
          <a:chOff x="0" y="0"/>
          <a:chExt cx="0" cy="0"/>
        </a:xfrm>
      </p:grpSpPr>
      <p:sp>
        <p:nvSpPr>
          <p:cNvPr id="1130" name="Google Shape;1130;p74: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1131" name="Google Shape;1131;p74: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2"/>
        <p:cNvGrpSpPr/>
        <p:nvPr/>
      </p:nvGrpSpPr>
      <p:grpSpPr>
        <a:xfrm>
          <a:off x="0" y="0"/>
          <a:ext cx="0" cy="0"/>
          <a:chOff x="0" y="0"/>
          <a:chExt cx="0" cy="0"/>
        </a:xfrm>
      </p:grpSpPr>
      <p:sp>
        <p:nvSpPr>
          <p:cNvPr id="1153" name="Google Shape;1153;p75:notes"/>
          <p:cNvSpPr txBox="1">
            <a:spLocks noGrp="1"/>
          </p:cNvSpPr>
          <p:nvPr>
            <p:ph type="sldNum" idx="12"/>
          </p:nvPr>
        </p:nvSpPr>
        <p:spPr>
          <a:xfrm>
            <a:off x="3884613" y="8685213"/>
            <a:ext cx="2970212" cy="457200"/>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cs-CZ" sz="1200" b="0" i="0" u="none" strike="noStrike" cap="none">
                <a:solidFill>
                  <a:srgbClr val="000000"/>
                </a:solidFill>
                <a:latin typeface="Calibri"/>
                <a:ea typeface="Calibri"/>
                <a:cs typeface="Calibri"/>
                <a:sym typeface="Calibri"/>
              </a:rPr>
              <a:t>82</a:t>
            </a:fld>
            <a:endParaRPr sz="1200" b="0" i="0" u="none" strike="noStrike" cap="none">
              <a:solidFill>
                <a:srgbClr val="000000"/>
              </a:solidFill>
              <a:latin typeface="Calibri"/>
              <a:ea typeface="Calibri"/>
              <a:cs typeface="Calibri"/>
              <a:sym typeface="Calibri"/>
            </a:endParaRPr>
          </a:p>
        </p:txBody>
      </p:sp>
      <p:sp>
        <p:nvSpPr>
          <p:cNvPr id="1154" name="Google Shape;1154;p75: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155" name="Google Shape;1155;p75: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0"/>
        <p:cNvGrpSpPr/>
        <p:nvPr/>
      </p:nvGrpSpPr>
      <p:grpSpPr>
        <a:xfrm>
          <a:off x="0" y="0"/>
          <a:ext cx="0" cy="0"/>
          <a:chOff x="0" y="0"/>
          <a:chExt cx="0" cy="0"/>
        </a:xfrm>
      </p:grpSpPr>
      <p:sp>
        <p:nvSpPr>
          <p:cNvPr id="1171" name="Google Shape;1171;p76: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a:noFill/>
          <a:ln w="12600" cap="sq" cmpd="sng">
            <a:solidFill>
              <a:srgbClr val="000000"/>
            </a:solidFill>
            <a:prstDash val="solid"/>
            <a:miter lim="800000"/>
            <a:headEnd type="none" w="sm" len="sm"/>
            <a:tailEnd type="none" w="sm" len="sm"/>
          </a:ln>
        </p:spPr>
      </p:sp>
      <p:sp>
        <p:nvSpPr>
          <p:cNvPr id="1172" name="Google Shape;1172;p76:notes"/>
          <p:cNvSpPr txBox="1">
            <a:spLocks noGrp="1"/>
          </p:cNvSpPr>
          <p:nvPr>
            <p:ph type="body" idx="1"/>
          </p:nvPr>
        </p:nvSpPr>
        <p:spPr>
          <a:xfrm>
            <a:off x="685800" y="4400550"/>
            <a:ext cx="5484813" cy="3598863"/>
          </a:xfrm>
          <a:prstGeom prst="rect">
            <a:avLst/>
          </a:prstGeom>
          <a:noFill/>
          <a:ln>
            <a:noFill/>
          </a:ln>
        </p:spPr>
        <p:txBody>
          <a:bodyPr spcFirstLastPara="1" wrap="square" lIns="90000" tIns="46800" rIns="90000" bIns="46800" anchor="t" anchorCtr="0">
            <a:noAutofit/>
          </a:bodyPr>
          <a:lstStyle/>
          <a:p>
            <a:pPr marL="0" lvl="0" indent="0" algn="l" rtl="0">
              <a:spcBef>
                <a:spcPts val="0"/>
              </a:spcBef>
              <a:spcAft>
                <a:spcPts val="0"/>
              </a:spcAft>
              <a:buNone/>
            </a:pPr>
            <a:endParaRPr/>
          </a:p>
        </p:txBody>
      </p:sp>
      <p:sp>
        <p:nvSpPr>
          <p:cNvPr id="1173" name="Google Shape;1173;p76:notes"/>
          <p:cNvSpPr txBox="1">
            <a:spLocks noGrp="1"/>
          </p:cNvSpPr>
          <p:nvPr>
            <p:ph type="sldNum" idx="12"/>
          </p:nvPr>
        </p:nvSpPr>
        <p:spPr>
          <a:xfrm>
            <a:off x="3884613" y="8685213"/>
            <a:ext cx="2970212" cy="457200"/>
          </a:xfrm>
          <a:prstGeom prst="rect">
            <a:avLst/>
          </a:prstGeom>
          <a:noFill/>
          <a:ln>
            <a:noFill/>
          </a:ln>
        </p:spPr>
        <p:txBody>
          <a:bodyPr spcFirstLastPara="1" wrap="square" lIns="90000" tIns="46800" rIns="90000" bIns="46800" anchor="b" anchorCtr="0">
            <a:noAutofit/>
          </a:bodyPr>
          <a:lstStyle/>
          <a:p>
            <a:pPr marL="0" lvl="0" indent="0" algn="r" rtl="0">
              <a:spcBef>
                <a:spcPts val="0"/>
              </a:spcBef>
              <a:spcAft>
                <a:spcPts val="0"/>
              </a:spcAft>
              <a:buClr>
                <a:srgbClr val="000000"/>
              </a:buClr>
              <a:buSzPts val="1200"/>
              <a:buFont typeface="Calibri"/>
              <a:buNone/>
            </a:pPr>
            <a:fld id="{00000000-1234-1234-1234-123412341234}" type="slidenum">
              <a:rPr lang="cs-CZ"/>
              <a:t>83</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5"/>
        <p:cNvGrpSpPr/>
        <p:nvPr/>
      </p:nvGrpSpPr>
      <p:grpSpPr>
        <a:xfrm>
          <a:off x="0" y="0"/>
          <a:ext cx="0" cy="0"/>
          <a:chOff x="0" y="0"/>
          <a:chExt cx="0" cy="0"/>
        </a:xfrm>
      </p:grpSpPr>
      <p:sp>
        <p:nvSpPr>
          <p:cNvPr id="1186" name="Google Shape;1186;p77: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1187" name="Google Shape;1187;p77: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4"/>
        <p:cNvGrpSpPr/>
        <p:nvPr/>
      </p:nvGrpSpPr>
      <p:grpSpPr>
        <a:xfrm>
          <a:off x="0" y="0"/>
          <a:ext cx="0" cy="0"/>
          <a:chOff x="0" y="0"/>
          <a:chExt cx="0" cy="0"/>
        </a:xfrm>
      </p:grpSpPr>
      <p:sp>
        <p:nvSpPr>
          <p:cNvPr id="1195" name="Google Shape;1195;p78: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1196" name="Google Shape;1196;p78: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8"/>
        <p:cNvGrpSpPr/>
        <p:nvPr/>
      </p:nvGrpSpPr>
      <p:grpSpPr>
        <a:xfrm>
          <a:off x="0" y="0"/>
          <a:ext cx="0" cy="0"/>
          <a:chOff x="0" y="0"/>
          <a:chExt cx="0" cy="0"/>
        </a:xfrm>
      </p:grpSpPr>
      <p:sp>
        <p:nvSpPr>
          <p:cNvPr id="1209" name="Google Shape;1209;p79: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1210" name="Google Shape;1210;p79: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7"/>
        <p:cNvGrpSpPr/>
        <p:nvPr/>
      </p:nvGrpSpPr>
      <p:grpSpPr>
        <a:xfrm>
          <a:off x="0" y="0"/>
          <a:ext cx="0" cy="0"/>
          <a:chOff x="0" y="0"/>
          <a:chExt cx="0" cy="0"/>
        </a:xfrm>
      </p:grpSpPr>
      <p:sp>
        <p:nvSpPr>
          <p:cNvPr id="1228" name="Google Shape;1228;p80: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1229" name="Google Shape;1229;p80: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p:cNvGrpSpPr/>
        <p:nvPr/>
      </p:nvGrpSpPr>
      <p:grpSpPr>
        <a:xfrm>
          <a:off x="0" y="0"/>
          <a:ext cx="0" cy="0"/>
          <a:chOff x="0" y="0"/>
          <a:chExt cx="0" cy="0"/>
        </a:xfrm>
      </p:grpSpPr>
      <p:sp>
        <p:nvSpPr>
          <p:cNvPr id="1244" name="Google Shape;1244;p81: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1245" name="Google Shape;1245;p81: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7"/>
        <p:cNvGrpSpPr/>
        <p:nvPr/>
      </p:nvGrpSpPr>
      <p:grpSpPr>
        <a:xfrm>
          <a:off x="0" y="0"/>
          <a:ext cx="0" cy="0"/>
          <a:chOff x="0" y="0"/>
          <a:chExt cx="0" cy="0"/>
        </a:xfrm>
      </p:grpSpPr>
      <p:sp>
        <p:nvSpPr>
          <p:cNvPr id="1258" name="Google Shape;1258;p82: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1259" name="Google Shape;1259;p82: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9: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156" name="Google Shape;156;p9: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6"/>
        <p:cNvGrpSpPr/>
        <p:nvPr/>
      </p:nvGrpSpPr>
      <p:grpSpPr>
        <a:xfrm>
          <a:off x="0" y="0"/>
          <a:ext cx="0" cy="0"/>
          <a:chOff x="0" y="0"/>
          <a:chExt cx="0" cy="0"/>
        </a:xfrm>
      </p:grpSpPr>
      <p:sp>
        <p:nvSpPr>
          <p:cNvPr id="1267" name="Google Shape;1267;p83: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a:noFill/>
          <a:ln w="12600" cap="sq" cmpd="sng">
            <a:solidFill>
              <a:srgbClr val="000000"/>
            </a:solidFill>
            <a:prstDash val="solid"/>
            <a:miter lim="800000"/>
            <a:headEnd type="none" w="sm" len="sm"/>
            <a:tailEnd type="none" w="sm" len="sm"/>
          </a:ln>
        </p:spPr>
      </p:sp>
      <p:sp>
        <p:nvSpPr>
          <p:cNvPr id="1268" name="Google Shape;1268;p83:notes"/>
          <p:cNvSpPr txBox="1">
            <a:spLocks noGrp="1"/>
          </p:cNvSpPr>
          <p:nvPr>
            <p:ph type="body" idx="1"/>
          </p:nvPr>
        </p:nvSpPr>
        <p:spPr>
          <a:xfrm>
            <a:off x="685800" y="4400550"/>
            <a:ext cx="5484813" cy="3598863"/>
          </a:xfrm>
          <a:prstGeom prst="rect">
            <a:avLst/>
          </a:prstGeom>
          <a:noFill/>
          <a:ln>
            <a:noFill/>
          </a:ln>
        </p:spPr>
        <p:txBody>
          <a:bodyPr spcFirstLastPara="1" wrap="square" lIns="90000" tIns="46800" rIns="90000" bIns="46800" anchor="t" anchorCtr="0">
            <a:noAutofit/>
          </a:bodyPr>
          <a:lstStyle/>
          <a:p>
            <a:pPr marL="0" lvl="0" indent="0" algn="l" rtl="0">
              <a:spcBef>
                <a:spcPts val="0"/>
              </a:spcBef>
              <a:spcAft>
                <a:spcPts val="0"/>
              </a:spcAft>
              <a:buNone/>
            </a:pPr>
            <a:endParaRPr/>
          </a:p>
        </p:txBody>
      </p:sp>
      <p:sp>
        <p:nvSpPr>
          <p:cNvPr id="1269" name="Google Shape;1269;p83:notes"/>
          <p:cNvSpPr txBox="1">
            <a:spLocks noGrp="1"/>
          </p:cNvSpPr>
          <p:nvPr>
            <p:ph type="sldNum" idx="12"/>
          </p:nvPr>
        </p:nvSpPr>
        <p:spPr>
          <a:xfrm>
            <a:off x="3884613" y="8685213"/>
            <a:ext cx="2970212" cy="457200"/>
          </a:xfrm>
          <a:prstGeom prst="rect">
            <a:avLst/>
          </a:prstGeom>
          <a:noFill/>
          <a:ln>
            <a:noFill/>
          </a:ln>
        </p:spPr>
        <p:txBody>
          <a:bodyPr spcFirstLastPara="1" wrap="square" lIns="90000" tIns="46800" rIns="90000" bIns="46800" anchor="b" anchorCtr="0">
            <a:noAutofit/>
          </a:bodyPr>
          <a:lstStyle/>
          <a:p>
            <a:pPr marL="0" lvl="0" indent="0" algn="r" rtl="0">
              <a:spcBef>
                <a:spcPts val="0"/>
              </a:spcBef>
              <a:spcAft>
                <a:spcPts val="0"/>
              </a:spcAft>
              <a:buClr>
                <a:srgbClr val="000000"/>
              </a:buClr>
              <a:buSzPts val="1200"/>
              <a:buFont typeface="Calibri"/>
              <a:buNone/>
            </a:pPr>
            <a:fld id="{00000000-1234-1234-1234-123412341234}" type="slidenum">
              <a:rPr lang="cs-CZ"/>
              <a:t>90</a:t>
            </a:fld>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4"/>
        <p:cNvGrpSpPr/>
        <p:nvPr/>
      </p:nvGrpSpPr>
      <p:grpSpPr>
        <a:xfrm>
          <a:off x="0" y="0"/>
          <a:ext cx="0" cy="0"/>
          <a:chOff x="0" y="0"/>
          <a:chExt cx="0" cy="0"/>
        </a:xfrm>
      </p:grpSpPr>
      <p:sp>
        <p:nvSpPr>
          <p:cNvPr id="1275" name="Google Shape;1275;p84: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a:noFill/>
          <a:ln w="12600" cap="sq" cmpd="sng">
            <a:solidFill>
              <a:srgbClr val="000000"/>
            </a:solidFill>
            <a:prstDash val="solid"/>
            <a:miter lim="800000"/>
            <a:headEnd type="none" w="sm" len="sm"/>
            <a:tailEnd type="none" w="sm" len="sm"/>
          </a:ln>
        </p:spPr>
      </p:sp>
      <p:sp>
        <p:nvSpPr>
          <p:cNvPr id="1276" name="Google Shape;1276;p84:notes"/>
          <p:cNvSpPr txBox="1">
            <a:spLocks noGrp="1"/>
          </p:cNvSpPr>
          <p:nvPr>
            <p:ph type="body" idx="1"/>
          </p:nvPr>
        </p:nvSpPr>
        <p:spPr>
          <a:xfrm>
            <a:off x="685800" y="4400550"/>
            <a:ext cx="5484813" cy="3598863"/>
          </a:xfrm>
          <a:prstGeom prst="rect">
            <a:avLst/>
          </a:prstGeom>
          <a:noFill/>
          <a:ln>
            <a:noFill/>
          </a:ln>
        </p:spPr>
        <p:txBody>
          <a:bodyPr spcFirstLastPara="1" wrap="square" lIns="90000" tIns="46800" rIns="90000" bIns="46800" anchor="t" anchorCtr="0">
            <a:normAutofit/>
          </a:bodyPr>
          <a:lstStyle/>
          <a:p>
            <a:pPr marL="0" lvl="0" indent="0" algn="l" rtl="0">
              <a:spcBef>
                <a:spcPts val="0"/>
              </a:spcBef>
              <a:spcAft>
                <a:spcPts val="0"/>
              </a:spcAft>
              <a:buNone/>
            </a:pPr>
            <a:endParaRPr/>
          </a:p>
        </p:txBody>
      </p:sp>
      <p:sp>
        <p:nvSpPr>
          <p:cNvPr id="1277" name="Google Shape;1277;p84:notes"/>
          <p:cNvSpPr txBox="1">
            <a:spLocks noGrp="1"/>
          </p:cNvSpPr>
          <p:nvPr>
            <p:ph type="sldNum" idx="12"/>
          </p:nvPr>
        </p:nvSpPr>
        <p:spPr>
          <a:xfrm>
            <a:off x="3884613" y="8685213"/>
            <a:ext cx="2970212" cy="457200"/>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cs-CZ" sz="1200" b="0" i="0" u="none" strike="noStrike" cap="none">
                <a:solidFill>
                  <a:srgbClr val="000000"/>
                </a:solidFill>
                <a:latin typeface="Arial"/>
                <a:ea typeface="Arial"/>
                <a:cs typeface="Arial"/>
                <a:sym typeface="Arial"/>
              </a:rPr>
              <a:t>91</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6"/>
        <p:cNvGrpSpPr/>
        <p:nvPr/>
      </p:nvGrpSpPr>
      <p:grpSpPr>
        <a:xfrm>
          <a:off x="0" y="0"/>
          <a:ext cx="0" cy="0"/>
          <a:chOff x="0" y="0"/>
          <a:chExt cx="0" cy="0"/>
        </a:xfrm>
      </p:grpSpPr>
      <p:sp>
        <p:nvSpPr>
          <p:cNvPr id="1287" name="Google Shape;1287;p85: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1288" name="Google Shape;1288;p85: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3"/>
        <p:cNvGrpSpPr/>
        <p:nvPr/>
      </p:nvGrpSpPr>
      <p:grpSpPr>
        <a:xfrm>
          <a:off x="0" y="0"/>
          <a:ext cx="0" cy="0"/>
          <a:chOff x="0" y="0"/>
          <a:chExt cx="0" cy="0"/>
        </a:xfrm>
      </p:grpSpPr>
      <p:sp>
        <p:nvSpPr>
          <p:cNvPr id="1314" name="Google Shape;1314;p86: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1315" name="Google Shape;1315;p86: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7"/>
        <p:cNvGrpSpPr/>
        <p:nvPr/>
      </p:nvGrpSpPr>
      <p:grpSpPr>
        <a:xfrm>
          <a:off x="0" y="0"/>
          <a:ext cx="0" cy="0"/>
          <a:chOff x="0" y="0"/>
          <a:chExt cx="0" cy="0"/>
        </a:xfrm>
      </p:grpSpPr>
      <p:sp>
        <p:nvSpPr>
          <p:cNvPr id="1328" name="Google Shape;1328;p94: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a:noFill/>
          <a:ln w="12600" cap="sq" cmpd="sng">
            <a:solidFill>
              <a:srgbClr val="000000"/>
            </a:solidFill>
            <a:prstDash val="solid"/>
            <a:miter lim="800000"/>
            <a:headEnd type="none" w="sm" len="sm"/>
            <a:tailEnd type="none" w="sm" len="sm"/>
          </a:ln>
        </p:spPr>
      </p:sp>
      <p:sp>
        <p:nvSpPr>
          <p:cNvPr id="1329" name="Google Shape;1329;p94:notes"/>
          <p:cNvSpPr txBox="1">
            <a:spLocks noGrp="1"/>
          </p:cNvSpPr>
          <p:nvPr>
            <p:ph type="body" idx="1"/>
          </p:nvPr>
        </p:nvSpPr>
        <p:spPr>
          <a:xfrm>
            <a:off x="685800" y="4400550"/>
            <a:ext cx="5484813" cy="3598863"/>
          </a:xfrm>
          <a:prstGeom prst="rect">
            <a:avLst/>
          </a:prstGeom>
          <a:noFill/>
          <a:ln>
            <a:noFill/>
          </a:ln>
        </p:spPr>
        <p:txBody>
          <a:bodyPr spcFirstLastPara="1" wrap="square" lIns="90000" tIns="46800" rIns="90000" bIns="46800" anchor="t" anchorCtr="0">
            <a:noAutofit/>
          </a:bodyPr>
          <a:lstStyle/>
          <a:p>
            <a:pPr marL="0" marR="0" lvl="0" indent="0" algn="l" rtl="0">
              <a:lnSpc>
                <a:spcPct val="100000"/>
              </a:lnSpc>
              <a:spcBef>
                <a:spcPts val="0"/>
              </a:spcBef>
              <a:spcAft>
                <a:spcPts val="0"/>
              </a:spcAft>
              <a:buClr>
                <a:srgbClr val="000000"/>
              </a:buClr>
              <a:buSzPts val="1200"/>
              <a:buFont typeface="Times New Roman"/>
              <a:buNone/>
            </a:pPr>
            <a:r>
              <a:rPr lang="cs-CZ" sz="1200">
                <a:solidFill>
                  <a:srgbClr val="000000"/>
                </a:solidFill>
                <a:latin typeface="Times New Roman"/>
                <a:ea typeface="Times New Roman"/>
                <a:cs typeface="Times New Roman"/>
                <a:sym typeface="Times New Roman"/>
              </a:rPr>
              <a:t>DIG studie (1997) – zlepšení symptomů i hospitalizací (hlavně u pokročilého CHF), důležitá hladina 0,5-1ng/ml, nad 2 vyšší mortalita! – proto DIGIT-HF trial (mortalitní u pokročilých CHF)</a:t>
            </a:r>
            <a:endParaRPr/>
          </a:p>
        </p:txBody>
      </p:sp>
      <p:sp>
        <p:nvSpPr>
          <p:cNvPr id="1330" name="Google Shape;1330;p94:notes"/>
          <p:cNvSpPr txBox="1">
            <a:spLocks noGrp="1"/>
          </p:cNvSpPr>
          <p:nvPr>
            <p:ph type="sldNum" idx="12"/>
          </p:nvPr>
        </p:nvSpPr>
        <p:spPr>
          <a:xfrm>
            <a:off x="3884613" y="8685213"/>
            <a:ext cx="2970212" cy="457200"/>
          </a:xfrm>
          <a:prstGeom prst="rect">
            <a:avLst/>
          </a:prstGeom>
          <a:noFill/>
          <a:ln>
            <a:noFill/>
          </a:ln>
        </p:spPr>
        <p:txBody>
          <a:bodyPr spcFirstLastPara="1" wrap="square" lIns="90000" tIns="46800" rIns="90000" bIns="46800" anchor="b" anchorCtr="0">
            <a:noAutofit/>
          </a:bodyPr>
          <a:lstStyle/>
          <a:p>
            <a:pPr marL="0" lvl="0" indent="0" algn="r" rtl="0">
              <a:spcBef>
                <a:spcPts val="0"/>
              </a:spcBef>
              <a:spcAft>
                <a:spcPts val="0"/>
              </a:spcAft>
              <a:buClr>
                <a:srgbClr val="000000"/>
              </a:buClr>
              <a:buSzPts val="1200"/>
              <a:buFont typeface="Calibri"/>
              <a:buNone/>
            </a:pPr>
            <a:fld id="{00000000-1234-1234-1234-123412341234}" type="slidenum">
              <a:rPr lang="cs-CZ"/>
              <a:t>94</a:t>
            </a:fld>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3"/>
        <p:cNvGrpSpPr/>
        <p:nvPr/>
      </p:nvGrpSpPr>
      <p:grpSpPr>
        <a:xfrm>
          <a:off x="0" y="0"/>
          <a:ext cx="0" cy="0"/>
          <a:chOff x="0" y="0"/>
          <a:chExt cx="0" cy="0"/>
        </a:xfrm>
      </p:grpSpPr>
      <p:sp>
        <p:nvSpPr>
          <p:cNvPr id="1334" name="Google Shape;1334;p95: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1335" name="Google Shape;1335;p95: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6"/>
        <p:cNvGrpSpPr/>
        <p:nvPr/>
      </p:nvGrpSpPr>
      <p:grpSpPr>
        <a:xfrm>
          <a:off x="0" y="0"/>
          <a:ext cx="0" cy="0"/>
          <a:chOff x="0" y="0"/>
          <a:chExt cx="0" cy="0"/>
        </a:xfrm>
      </p:grpSpPr>
      <p:sp>
        <p:nvSpPr>
          <p:cNvPr id="1347" name="Google Shape;1347;p96: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1348" name="Google Shape;1348;p96: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0"/>
        <p:cNvGrpSpPr/>
        <p:nvPr/>
      </p:nvGrpSpPr>
      <p:grpSpPr>
        <a:xfrm>
          <a:off x="0" y="0"/>
          <a:ext cx="0" cy="0"/>
          <a:chOff x="0" y="0"/>
          <a:chExt cx="0" cy="0"/>
        </a:xfrm>
      </p:grpSpPr>
      <p:sp>
        <p:nvSpPr>
          <p:cNvPr id="1361" name="Google Shape;1361;p97: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1362" name="Google Shape;1362;p97: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7"/>
        <p:cNvGrpSpPr/>
        <p:nvPr/>
      </p:nvGrpSpPr>
      <p:grpSpPr>
        <a:xfrm>
          <a:off x="0" y="0"/>
          <a:ext cx="0" cy="0"/>
          <a:chOff x="0" y="0"/>
          <a:chExt cx="0" cy="0"/>
        </a:xfrm>
      </p:grpSpPr>
      <p:sp>
        <p:nvSpPr>
          <p:cNvPr id="1368" name="Google Shape;1368;p98: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1369" name="Google Shape;1369;p98: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5"/>
        <p:cNvGrpSpPr/>
        <p:nvPr/>
      </p:nvGrpSpPr>
      <p:grpSpPr>
        <a:xfrm>
          <a:off x="0" y="0"/>
          <a:ext cx="0" cy="0"/>
          <a:chOff x="0" y="0"/>
          <a:chExt cx="0" cy="0"/>
        </a:xfrm>
      </p:grpSpPr>
      <p:sp>
        <p:nvSpPr>
          <p:cNvPr id="1396" name="Google Shape;1396;p99:notes"/>
          <p:cNvSpPr txBox="1">
            <a:spLocks noGrp="1"/>
          </p:cNvSpPr>
          <p:nvPr>
            <p:ph type="body" idx="1"/>
          </p:nvPr>
        </p:nvSpPr>
        <p:spPr>
          <a:xfrm>
            <a:off x="685800" y="4400550"/>
            <a:ext cx="5484813" cy="3598863"/>
          </a:xfrm>
          <a:prstGeom prst="rect">
            <a:avLst/>
          </a:prstGeom>
        </p:spPr>
        <p:txBody>
          <a:bodyPr spcFirstLastPara="1" wrap="square" lIns="90000" tIns="46800" rIns="90000" bIns="46800" anchor="t" anchorCtr="0">
            <a:noAutofit/>
          </a:bodyPr>
          <a:lstStyle/>
          <a:p>
            <a:pPr marL="0" lvl="0" indent="0" algn="l" rtl="0">
              <a:spcBef>
                <a:spcPts val="360"/>
              </a:spcBef>
              <a:spcAft>
                <a:spcPts val="0"/>
              </a:spcAft>
              <a:buNone/>
            </a:pPr>
            <a:endParaRPr/>
          </a:p>
        </p:txBody>
      </p:sp>
      <p:sp>
        <p:nvSpPr>
          <p:cNvPr id="1397" name="Google Shape;1397;p99:notes"/>
          <p:cNvSpPr>
            <a:spLocks noGrp="1" noRot="1" noChangeAspect="1"/>
          </p:cNvSpPr>
          <p:nvPr>
            <p:ph type="sldImg" idx="2"/>
          </p:nvPr>
        </p:nvSpPr>
        <p:spPr>
          <a:xfrm>
            <a:off x="687388" y="1143000"/>
            <a:ext cx="5481637" cy="30845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Úvodní snímek">
  <p:cSld name="1_Úvodní snímek">
    <p:spTree>
      <p:nvGrpSpPr>
        <p:cNvPr id="1" name="Shape 14"/>
        <p:cNvGrpSpPr/>
        <p:nvPr/>
      </p:nvGrpSpPr>
      <p:grpSpPr>
        <a:xfrm>
          <a:off x="0" y="0"/>
          <a:ext cx="0" cy="0"/>
          <a:chOff x="0" y="0"/>
          <a:chExt cx="0" cy="0"/>
        </a:xfrm>
      </p:grpSpPr>
      <p:sp>
        <p:nvSpPr>
          <p:cNvPr id="15" name="Google Shape;15;p113"/>
          <p:cNvSpPr/>
          <p:nvPr/>
        </p:nvSpPr>
        <p:spPr>
          <a:xfrm>
            <a:off x="0" y="2533134"/>
            <a:ext cx="12192000" cy="1763666"/>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6" name="Google Shape;16;p113"/>
          <p:cNvGrpSpPr/>
          <p:nvPr/>
        </p:nvGrpSpPr>
        <p:grpSpPr>
          <a:xfrm>
            <a:off x="2703888" y="6724995"/>
            <a:ext cx="6784225" cy="133005"/>
            <a:chOff x="2135332" y="6716596"/>
            <a:chExt cx="7757160" cy="151275"/>
          </a:xfrm>
        </p:grpSpPr>
        <p:sp>
          <p:nvSpPr>
            <p:cNvPr id="17" name="Google Shape;17;p113"/>
            <p:cNvSpPr/>
            <p:nvPr/>
          </p:nvSpPr>
          <p:spPr>
            <a:xfrm>
              <a:off x="2135332" y="6716596"/>
              <a:ext cx="2416790" cy="141404"/>
            </a:xfrm>
            <a:prstGeom prst="rect">
              <a:avLst/>
            </a:prstGeom>
            <a:solidFill>
              <a:srgbClr val="0060A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 name="Google Shape;18;p113"/>
            <p:cNvSpPr/>
            <p:nvPr/>
          </p:nvSpPr>
          <p:spPr>
            <a:xfrm>
              <a:off x="4805517" y="6716596"/>
              <a:ext cx="2416790" cy="141404"/>
            </a:xfrm>
            <a:prstGeom prst="rect">
              <a:avLst/>
            </a:prstGeom>
            <a:solidFill>
              <a:srgbClr val="7272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 name="Google Shape;19;p113"/>
            <p:cNvSpPr/>
            <p:nvPr/>
          </p:nvSpPr>
          <p:spPr>
            <a:xfrm>
              <a:off x="7475702" y="6726467"/>
              <a:ext cx="2416790" cy="141404"/>
            </a:xfrm>
            <a:prstGeom prst="rect">
              <a:avLst/>
            </a:prstGeom>
            <a:solidFill>
              <a:srgbClr val="E31E2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pic>
        <p:nvPicPr>
          <p:cNvPr id="20" name="Google Shape;20;p113"/>
          <p:cNvPicPr preferRelativeResize="0"/>
          <p:nvPr/>
        </p:nvPicPr>
        <p:blipFill rotWithShape="1">
          <a:blip r:embed="rId2">
            <a:alphaModFix/>
          </a:blip>
          <a:srcRect/>
          <a:stretch/>
        </p:blipFill>
        <p:spPr>
          <a:xfrm>
            <a:off x="3884334" y="470673"/>
            <a:ext cx="4423333" cy="157353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Porovnání" type="twoTxTwoObj">
  <p:cSld name="TWO_OBJECTS_WITH_TEXT">
    <p:spTree>
      <p:nvGrpSpPr>
        <p:cNvPr id="1" name="Shape 51"/>
        <p:cNvGrpSpPr/>
        <p:nvPr/>
      </p:nvGrpSpPr>
      <p:grpSpPr>
        <a:xfrm>
          <a:off x="0" y="0"/>
          <a:ext cx="0" cy="0"/>
          <a:chOff x="0" y="0"/>
          <a:chExt cx="0" cy="0"/>
        </a:xfrm>
      </p:grpSpPr>
      <p:sp>
        <p:nvSpPr>
          <p:cNvPr id="52" name="Google Shape;52;p122"/>
          <p:cNvSpPr txBox="1">
            <a:spLocks noGrp="1"/>
          </p:cNvSpPr>
          <p:nvPr>
            <p:ph type="title"/>
          </p:nvPr>
        </p:nvSpPr>
        <p:spPr>
          <a:xfrm>
            <a:off x="609600" y="274639"/>
            <a:ext cx="10972800" cy="1143000"/>
          </a:xfrm>
          <a:prstGeom prst="rect">
            <a:avLst/>
          </a:prstGeom>
          <a:noFill/>
          <a:ln>
            <a:noFill/>
          </a:ln>
        </p:spPr>
        <p:txBody>
          <a:bodyPr spcFirstLastPara="1" wrap="square" lIns="90000" tIns="46800" rIns="90000" bIns="468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3" name="Google Shape;53;p122"/>
          <p:cNvSpPr txBox="1">
            <a:spLocks noGrp="1"/>
          </p:cNvSpPr>
          <p:nvPr>
            <p:ph type="body" idx="1"/>
          </p:nvPr>
        </p:nvSpPr>
        <p:spPr>
          <a:xfrm>
            <a:off x="609600" y="1535113"/>
            <a:ext cx="5386917" cy="639763"/>
          </a:xfrm>
          <a:prstGeom prst="rect">
            <a:avLst/>
          </a:prstGeom>
          <a:noFill/>
          <a:ln>
            <a:noFill/>
          </a:ln>
        </p:spPr>
        <p:txBody>
          <a:bodyPr spcFirstLastPara="1" wrap="square" lIns="0" tIns="0" rIns="0" bIns="0" anchor="b" anchorCtr="0">
            <a:noAutofit/>
          </a:bodyPr>
          <a:lstStyle>
            <a:lvl1pPr marL="457200" lvl="0" indent="-228600" algn="l">
              <a:spcBef>
                <a:spcPts val="1067"/>
              </a:spcBef>
              <a:spcAft>
                <a:spcPts val="0"/>
              </a:spcAft>
              <a:buSzPts val="3200"/>
              <a:buNone/>
              <a:defRPr sz="3200" b="1"/>
            </a:lvl1pPr>
            <a:lvl2pPr marL="914400" lvl="1" indent="-228600" algn="l">
              <a:spcBef>
                <a:spcPts val="933"/>
              </a:spcBef>
              <a:spcAft>
                <a:spcPts val="0"/>
              </a:spcAft>
              <a:buSzPts val="2667"/>
              <a:buNone/>
              <a:defRPr sz="2667" b="1"/>
            </a:lvl2pPr>
            <a:lvl3pPr marL="1371600" lvl="2" indent="-228600" algn="l">
              <a:spcBef>
                <a:spcPts val="800"/>
              </a:spcBef>
              <a:spcAft>
                <a:spcPts val="0"/>
              </a:spcAft>
              <a:buSzPts val="2400"/>
              <a:buNone/>
              <a:defRPr sz="2400" b="1"/>
            </a:lvl3pPr>
            <a:lvl4pPr marL="1828800" lvl="3" indent="-228600" algn="l">
              <a:spcBef>
                <a:spcPts val="667"/>
              </a:spcBef>
              <a:spcAft>
                <a:spcPts val="0"/>
              </a:spcAft>
              <a:buSzPts val="2133"/>
              <a:buNone/>
              <a:defRPr sz="2133" b="1"/>
            </a:lvl4pPr>
            <a:lvl5pPr marL="2286000" lvl="4" indent="-228600" algn="l">
              <a:spcBef>
                <a:spcPts val="667"/>
              </a:spcBef>
              <a:spcAft>
                <a:spcPts val="0"/>
              </a:spcAft>
              <a:buSzPts val="2133"/>
              <a:buNone/>
              <a:defRPr sz="2133" b="1"/>
            </a:lvl5pPr>
            <a:lvl6pPr marL="2743200" lvl="5" indent="-228600" algn="l">
              <a:spcBef>
                <a:spcPts val="667"/>
              </a:spcBef>
              <a:spcAft>
                <a:spcPts val="0"/>
              </a:spcAft>
              <a:buSzPts val="2133"/>
              <a:buNone/>
              <a:defRPr sz="2133" b="1"/>
            </a:lvl6pPr>
            <a:lvl7pPr marL="3200400" lvl="6" indent="-228600" algn="l">
              <a:spcBef>
                <a:spcPts val="667"/>
              </a:spcBef>
              <a:spcAft>
                <a:spcPts val="0"/>
              </a:spcAft>
              <a:buSzPts val="2133"/>
              <a:buNone/>
              <a:defRPr sz="2133" b="1"/>
            </a:lvl7pPr>
            <a:lvl8pPr marL="3657600" lvl="7" indent="-228600" algn="l">
              <a:spcBef>
                <a:spcPts val="667"/>
              </a:spcBef>
              <a:spcAft>
                <a:spcPts val="0"/>
              </a:spcAft>
              <a:buSzPts val="2133"/>
              <a:buNone/>
              <a:defRPr sz="2133" b="1"/>
            </a:lvl8pPr>
            <a:lvl9pPr marL="4114800" lvl="8" indent="-228600" algn="l">
              <a:spcBef>
                <a:spcPts val="667"/>
              </a:spcBef>
              <a:spcAft>
                <a:spcPts val="0"/>
              </a:spcAft>
              <a:buSzPts val="2133"/>
              <a:buNone/>
              <a:defRPr sz="2133" b="1"/>
            </a:lvl9pPr>
          </a:lstStyle>
          <a:p>
            <a:endParaRPr/>
          </a:p>
        </p:txBody>
      </p:sp>
      <p:sp>
        <p:nvSpPr>
          <p:cNvPr id="54" name="Google Shape;54;p122"/>
          <p:cNvSpPr txBox="1">
            <a:spLocks noGrp="1"/>
          </p:cNvSpPr>
          <p:nvPr>
            <p:ph type="body" idx="2"/>
          </p:nvPr>
        </p:nvSpPr>
        <p:spPr>
          <a:xfrm>
            <a:off x="609600" y="2174875"/>
            <a:ext cx="5386917" cy="3951288"/>
          </a:xfrm>
          <a:prstGeom prst="rect">
            <a:avLst/>
          </a:prstGeom>
          <a:noFill/>
          <a:ln>
            <a:noFill/>
          </a:ln>
        </p:spPr>
        <p:txBody>
          <a:bodyPr spcFirstLastPara="1" wrap="square" lIns="0" tIns="0" rIns="0" bIns="0" anchor="t" anchorCtr="0">
            <a:noAutofit/>
          </a:bodyPr>
          <a:lstStyle>
            <a:lvl1pPr marL="457200" lvl="0" indent="-228600" algn="l">
              <a:spcBef>
                <a:spcPts val="1067"/>
              </a:spcBef>
              <a:spcAft>
                <a:spcPts val="0"/>
              </a:spcAft>
              <a:buSzPts val="1400"/>
              <a:buNone/>
              <a:defRPr sz="3200"/>
            </a:lvl1pPr>
            <a:lvl2pPr marL="914400" lvl="1" indent="-228600" algn="l">
              <a:spcBef>
                <a:spcPts val="933"/>
              </a:spcBef>
              <a:spcAft>
                <a:spcPts val="0"/>
              </a:spcAft>
              <a:buSzPts val="1400"/>
              <a:buNone/>
              <a:defRPr sz="2667"/>
            </a:lvl2pPr>
            <a:lvl3pPr marL="1371600" lvl="2" indent="-228600" algn="l">
              <a:spcBef>
                <a:spcPts val="800"/>
              </a:spcBef>
              <a:spcAft>
                <a:spcPts val="0"/>
              </a:spcAft>
              <a:buSzPts val="1400"/>
              <a:buNone/>
              <a:defRPr sz="2400"/>
            </a:lvl3pPr>
            <a:lvl4pPr marL="1828800" lvl="3" indent="-228600" algn="l">
              <a:spcBef>
                <a:spcPts val="667"/>
              </a:spcBef>
              <a:spcAft>
                <a:spcPts val="0"/>
              </a:spcAft>
              <a:buSzPts val="1400"/>
              <a:buNone/>
              <a:defRPr sz="2133"/>
            </a:lvl4pPr>
            <a:lvl5pPr marL="2286000" lvl="4" indent="-228600" algn="l">
              <a:spcBef>
                <a:spcPts val="667"/>
              </a:spcBef>
              <a:spcAft>
                <a:spcPts val="0"/>
              </a:spcAft>
              <a:buSzPts val="1400"/>
              <a:buNone/>
              <a:defRPr sz="2133"/>
            </a:lvl5pPr>
            <a:lvl6pPr marL="2743200" lvl="5" indent="-228600" algn="l">
              <a:spcBef>
                <a:spcPts val="667"/>
              </a:spcBef>
              <a:spcAft>
                <a:spcPts val="0"/>
              </a:spcAft>
              <a:buSzPts val="1400"/>
              <a:buNone/>
              <a:defRPr sz="2133"/>
            </a:lvl6pPr>
            <a:lvl7pPr marL="3200400" lvl="6" indent="-228600" algn="l">
              <a:spcBef>
                <a:spcPts val="667"/>
              </a:spcBef>
              <a:spcAft>
                <a:spcPts val="0"/>
              </a:spcAft>
              <a:buSzPts val="1400"/>
              <a:buNone/>
              <a:defRPr sz="2133"/>
            </a:lvl7pPr>
            <a:lvl8pPr marL="3657600" lvl="7" indent="-228600" algn="l">
              <a:spcBef>
                <a:spcPts val="667"/>
              </a:spcBef>
              <a:spcAft>
                <a:spcPts val="0"/>
              </a:spcAft>
              <a:buSzPts val="1400"/>
              <a:buNone/>
              <a:defRPr sz="2133"/>
            </a:lvl8pPr>
            <a:lvl9pPr marL="4114800" lvl="8" indent="-228600" algn="l">
              <a:spcBef>
                <a:spcPts val="667"/>
              </a:spcBef>
              <a:spcAft>
                <a:spcPts val="0"/>
              </a:spcAft>
              <a:buSzPts val="1400"/>
              <a:buNone/>
              <a:defRPr sz="2133"/>
            </a:lvl9pPr>
          </a:lstStyle>
          <a:p>
            <a:endParaRPr/>
          </a:p>
        </p:txBody>
      </p:sp>
      <p:sp>
        <p:nvSpPr>
          <p:cNvPr id="55" name="Google Shape;55;p122"/>
          <p:cNvSpPr txBox="1">
            <a:spLocks noGrp="1"/>
          </p:cNvSpPr>
          <p:nvPr>
            <p:ph type="body" idx="3"/>
          </p:nvPr>
        </p:nvSpPr>
        <p:spPr>
          <a:xfrm>
            <a:off x="6193369" y="1535113"/>
            <a:ext cx="5389033" cy="639763"/>
          </a:xfrm>
          <a:prstGeom prst="rect">
            <a:avLst/>
          </a:prstGeom>
          <a:noFill/>
          <a:ln>
            <a:noFill/>
          </a:ln>
        </p:spPr>
        <p:txBody>
          <a:bodyPr spcFirstLastPara="1" wrap="square" lIns="0" tIns="0" rIns="0" bIns="0" anchor="b" anchorCtr="0">
            <a:noAutofit/>
          </a:bodyPr>
          <a:lstStyle>
            <a:lvl1pPr marL="457200" lvl="0" indent="-228600" algn="l">
              <a:spcBef>
                <a:spcPts val="1067"/>
              </a:spcBef>
              <a:spcAft>
                <a:spcPts val="0"/>
              </a:spcAft>
              <a:buSzPts val="3200"/>
              <a:buNone/>
              <a:defRPr sz="3200" b="1"/>
            </a:lvl1pPr>
            <a:lvl2pPr marL="914400" lvl="1" indent="-228600" algn="l">
              <a:spcBef>
                <a:spcPts val="933"/>
              </a:spcBef>
              <a:spcAft>
                <a:spcPts val="0"/>
              </a:spcAft>
              <a:buSzPts val="2667"/>
              <a:buNone/>
              <a:defRPr sz="2667" b="1"/>
            </a:lvl2pPr>
            <a:lvl3pPr marL="1371600" lvl="2" indent="-228600" algn="l">
              <a:spcBef>
                <a:spcPts val="800"/>
              </a:spcBef>
              <a:spcAft>
                <a:spcPts val="0"/>
              </a:spcAft>
              <a:buSzPts val="2400"/>
              <a:buNone/>
              <a:defRPr sz="2400" b="1"/>
            </a:lvl3pPr>
            <a:lvl4pPr marL="1828800" lvl="3" indent="-228600" algn="l">
              <a:spcBef>
                <a:spcPts val="667"/>
              </a:spcBef>
              <a:spcAft>
                <a:spcPts val="0"/>
              </a:spcAft>
              <a:buSzPts val="2133"/>
              <a:buNone/>
              <a:defRPr sz="2133" b="1"/>
            </a:lvl4pPr>
            <a:lvl5pPr marL="2286000" lvl="4" indent="-228600" algn="l">
              <a:spcBef>
                <a:spcPts val="667"/>
              </a:spcBef>
              <a:spcAft>
                <a:spcPts val="0"/>
              </a:spcAft>
              <a:buSzPts val="2133"/>
              <a:buNone/>
              <a:defRPr sz="2133" b="1"/>
            </a:lvl5pPr>
            <a:lvl6pPr marL="2743200" lvl="5" indent="-228600" algn="l">
              <a:spcBef>
                <a:spcPts val="667"/>
              </a:spcBef>
              <a:spcAft>
                <a:spcPts val="0"/>
              </a:spcAft>
              <a:buSzPts val="2133"/>
              <a:buNone/>
              <a:defRPr sz="2133" b="1"/>
            </a:lvl6pPr>
            <a:lvl7pPr marL="3200400" lvl="6" indent="-228600" algn="l">
              <a:spcBef>
                <a:spcPts val="667"/>
              </a:spcBef>
              <a:spcAft>
                <a:spcPts val="0"/>
              </a:spcAft>
              <a:buSzPts val="2133"/>
              <a:buNone/>
              <a:defRPr sz="2133" b="1"/>
            </a:lvl7pPr>
            <a:lvl8pPr marL="3657600" lvl="7" indent="-228600" algn="l">
              <a:spcBef>
                <a:spcPts val="667"/>
              </a:spcBef>
              <a:spcAft>
                <a:spcPts val="0"/>
              </a:spcAft>
              <a:buSzPts val="2133"/>
              <a:buNone/>
              <a:defRPr sz="2133" b="1"/>
            </a:lvl8pPr>
            <a:lvl9pPr marL="4114800" lvl="8" indent="-228600" algn="l">
              <a:spcBef>
                <a:spcPts val="667"/>
              </a:spcBef>
              <a:spcAft>
                <a:spcPts val="0"/>
              </a:spcAft>
              <a:buSzPts val="2133"/>
              <a:buNone/>
              <a:defRPr sz="2133" b="1"/>
            </a:lvl9pPr>
          </a:lstStyle>
          <a:p>
            <a:endParaRPr/>
          </a:p>
        </p:txBody>
      </p:sp>
      <p:sp>
        <p:nvSpPr>
          <p:cNvPr id="56" name="Google Shape;56;p122"/>
          <p:cNvSpPr txBox="1">
            <a:spLocks noGrp="1"/>
          </p:cNvSpPr>
          <p:nvPr>
            <p:ph type="body" idx="4"/>
          </p:nvPr>
        </p:nvSpPr>
        <p:spPr>
          <a:xfrm>
            <a:off x="6193369" y="2174875"/>
            <a:ext cx="5389033" cy="3951288"/>
          </a:xfrm>
          <a:prstGeom prst="rect">
            <a:avLst/>
          </a:prstGeom>
          <a:noFill/>
          <a:ln>
            <a:noFill/>
          </a:ln>
        </p:spPr>
        <p:txBody>
          <a:bodyPr spcFirstLastPara="1" wrap="square" lIns="0" tIns="0" rIns="0" bIns="0" anchor="t" anchorCtr="0">
            <a:noAutofit/>
          </a:bodyPr>
          <a:lstStyle>
            <a:lvl1pPr marL="457200" lvl="0" indent="-228600" algn="l">
              <a:spcBef>
                <a:spcPts val="1067"/>
              </a:spcBef>
              <a:spcAft>
                <a:spcPts val="0"/>
              </a:spcAft>
              <a:buSzPts val="1400"/>
              <a:buNone/>
              <a:defRPr sz="3200"/>
            </a:lvl1pPr>
            <a:lvl2pPr marL="914400" lvl="1" indent="-228600" algn="l">
              <a:spcBef>
                <a:spcPts val="933"/>
              </a:spcBef>
              <a:spcAft>
                <a:spcPts val="0"/>
              </a:spcAft>
              <a:buSzPts val="1400"/>
              <a:buNone/>
              <a:defRPr sz="2667"/>
            </a:lvl2pPr>
            <a:lvl3pPr marL="1371600" lvl="2" indent="-228600" algn="l">
              <a:spcBef>
                <a:spcPts val="800"/>
              </a:spcBef>
              <a:spcAft>
                <a:spcPts val="0"/>
              </a:spcAft>
              <a:buSzPts val="1400"/>
              <a:buNone/>
              <a:defRPr sz="2400"/>
            </a:lvl3pPr>
            <a:lvl4pPr marL="1828800" lvl="3" indent="-228600" algn="l">
              <a:spcBef>
                <a:spcPts val="667"/>
              </a:spcBef>
              <a:spcAft>
                <a:spcPts val="0"/>
              </a:spcAft>
              <a:buSzPts val="1400"/>
              <a:buNone/>
              <a:defRPr sz="2133"/>
            </a:lvl4pPr>
            <a:lvl5pPr marL="2286000" lvl="4" indent="-228600" algn="l">
              <a:spcBef>
                <a:spcPts val="667"/>
              </a:spcBef>
              <a:spcAft>
                <a:spcPts val="0"/>
              </a:spcAft>
              <a:buSzPts val="1400"/>
              <a:buNone/>
              <a:defRPr sz="2133"/>
            </a:lvl5pPr>
            <a:lvl6pPr marL="2743200" lvl="5" indent="-228600" algn="l">
              <a:spcBef>
                <a:spcPts val="667"/>
              </a:spcBef>
              <a:spcAft>
                <a:spcPts val="0"/>
              </a:spcAft>
              <a:buSzPts val="1400"/>
              <a:buNone/>
              <a:defRPr sz="2133"/>
            </a:lvl6pPr>
            <a:lvl7pPr marL="3200400" lvl="6" indent="-228600" algn="l">
              <a:spcBef>
                <a:spcPts val="667"/>
              </a:spcBef>
              <a:spcAft>
                <a:spcPts val="0"/>
              </a:spcAft>
              <a:buSzPts val="1400"/>
              <a:buNone/>
              <a:defRPr sz="2133"/>
            </a:lvl7pPr>
            <a:lvl8pPr marL="3657600" lvl="7" indent="-228600" algn="l">
              <a:spcBef>
                <a:spcPts val="667"/>
              </a:spcBef>
              <a:spcAft>
                <a:spcPts val="0"/>
              </a:spcAft>
              <a:buSzPts val="1400"/>
              <a:buNone/>
              <a:defRPr sz="2133"/>
            </a:lvl8pPr>
            <a:lvl9pPr marL="4114800" lvl="8" indent="-228600" algn="l">
              <a:spcBef>
                <a:spcPts val="667"/>
              </a:spcBef>
              <a:spcAft>
                <a:spcPts val="0"/>
              </a:spcAft>
              <a:buSzPts val="1400"/>
              <a:buNone/>
              <a:defRPr sz="2133"/>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Pouze nadpis" type="titleOnly">
  <p:cSld name="TITLE_ONLY">
    <p:spTree>
      <p:nvGrpSpPr>
        <p:cNvPr id="1" name="Shape 57"/>
        <p:cNvGrpSpPr/>
        <p:nvPr/>
      </p:nvGrpSpPr>
      <p:grpSpPr>
        <a:xfrm>
          <a:off x="0" y="0"/>
          <a:ext cx="0" cy="0"/>
          <a:chOff x="0" y="0"/>
          <a:chExt cx="0" cy="0"/>
        </a:xfrm>
      </p:grpSpPr>
      <p:sp>
        <p:nvSpPr>
          <p:cNvPr id="58" name="Google Shape;58;p123"/>
          <p:cNvSpPr txBox="1">
            <a:spLocks noGrp="1"/>
          </p:cNvSpPr>
          <p:nvPr>
            <p:ph type="title"/>
          </p:nvPr>
        </p:nvSpPr>
        <p:spPr>
          <a:xfrm>
            <a:off x="609601" y="275167"/>
            <a:ext cx="10970684" cy="1140884"/>
          </a:xfrm>
          <a:prstGeom prst="rect">
            <a:avLst/>
          </a:prstGeom>
          <a:noFill/>
          <a:ln>
            <a:noFill/>
          </a:ln>
        </p:spPr>
        <p:txBody>
          <a:bodyPr spcFirstLastPara="1" wrap="square" lIns="90000" tIns="46800" rIns="90000" bIns="468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Obsah s titulkem" type="objTx">
  <p:cSld name="OBJECT_WITH_CAPTION_TEXT">
    <p:spTree>
      <p:nvGrpSpPr>
        <p:cNvPr id="1" name="Shape 59"/>
        <p:cNvGrpSpPr/>
        <p:nvPr/>
      </p:nvGrpSpPr>
      <p:grpSpPr>
        <a:xfrm>
          <a:off x="0" y="0"/>
          <a:ext cx="0" cy="0"/>
          <a:chOff x="0" y="0"/>
          <a:chExt cx="0" cy="0"/>
        </a:xfrm>
      </p:grpSpPr>
      <p:sp>
        <p:nvSpPr>
          <p:cNvPr id="60" name="Google Shape;60;p124"/>
          <p:cNvSpPr txBox="1">
            <a:spLocks noGrp="1"/>
          </p:cNvSpPr>
          <p:nvPr>
            <p:ph type="title"/>
          </p:nvPr>
        </p:nvSpPr>
        <p:spPr>
          <a:xfrm>
            <a:off x="609602" y="273049"/>
            <a:ext cx="4011084" cy="1162051"/>
          </a:xfrm>
          <a:prstGeom prst="rect">
            <a:avLst/>
          </a:prstGeom>
          <a:noFill/>
          <a:ln>
            <a:noFill/>
          </a:ln>
        </p:spPr>
        <p:txBody>
          <a:bodyPr spcFirstLastPara="1" wrap="square" lIns="90000" tIns="46800" rIns="90000" bIns="46800" anchor="b" anchorCtr="0">
            <a:noAutofit/>
          </a:bodyPr>
          <a:lstStyle>
            <a:lvl1pPr lvl="0" algn="l">
              <a:spcBef>
                <a:spcPts val="0"/>
              </a:spcBef>
              <a:spcAft>
                <a:spcPts val="0"/>
              </a:spcAft>
              <a:buSzPts val="1400"/>
              <a:buNone/>
              <a:defRPr sz="2667"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1" name="Google Shape;61;p124"/>
          <p:cNvSpPr txBox="1">
            <a:spLocks noGrp="1"/>
          </p:cNvSpPr>
          <p:nvPr>
            <p:ph type="body" idx="1"/>
          </p:nvPr>
        </p:nvSpPr>
        <p:spPr>
          <a:xfrm>
            <a:off x="4766733" y="273052"/>
            <a:ext cx="6815667" cy="5853113"/>
          </a:xfrm>
          <a:prstGeom prst="rect">
            <a:avLst/>
          </a:prstGeom>
          <a:noFill/>
          <a:ln>
            <a:noFill/>
          </a:ln>
        </p:spPr>
        <p:txBody>
          <a:bodyPr spcFirstLastPara="1" wrap="square" lIns="0" tIns="0" rIns="0" bIns="0" anchor="t" anchorCtr="0">
            <a:noAutofit/>
          </a:bodyPr>
          <a:lstStyle>
            <a:lvl1pPr marL="457200" lvl="0" indent="-228600" algn="l">
              <a:spcBef>
                <a:spcPts val="1067"/>
              </a:spcBef>
              <a:spcAft>
                <a:spcPts val="0"/>
              </a:spcAft>
              <a:buSzPts val="1400"/>
              <a:buNone/>
              <a:defRPr sz="4267"/>
            </a:lvl1pPr>
            <a:lvl2pPr marL="914400" lvl="1" indent="-228600" algn="l">
              <a:spcBef>
                <a:spcPts val="933"/>
              </a:spcBef>
              <a:spcAft>
                <a:spcPts val="0"/>
              </a:spcAft>
              <a:buSzPts val="1400"/>
              <a:buNone/>
              <a:defRPr sz="3733"/>
            </a:lvl2pPr>
            <a:lvl3pPr marL="1371600" lvl="2" indent="-228600" algn="l">
              <a:spcBef>
                <a:spcPts val="800"/>
              </a:spcBef>
              <a:spcAft>
                <a:spcPts val="0"/>
              </a:spcAft>
              <a:buSzPts val="1400"/>
              <a:buNone/>
              <a:defRPr sz="3200"/>
            </a:lvl3pPr>
            <a:lvl4pPr marL="1828800" lvl="3" indent="-228600" algn="l">
              <a:spcBef>
                <a:spcPts val="667"/>
              </a:spcBef>
              <a:spcAft>
                <a:spcPts val="0"/>
              </a:spcAft>
              <a:buSzPts val="1400"/>
              <a:buNone/>
              <a:defRPr sz="2667"/>
            </a:lvl4pPr>
            <a:lvl5pPr marL="2286000" lvl="4" indent="-228600" algn="l">
              <a:spcBef>
                <a:spcPts val="667"/>
              </a:spcBef>
              <a:spcAft>
                <a:spcPts val="0"/>
              </a:spcAft>
              <a:buSzPts val="1400"/>
              <a:buNone/>
              <a:defRPr sz="2667"/>
            </a:lvl5pPr>
            <a:lvl6pPr marL="2743200" lvl="5" indent="-228600" algn="l">
              <a:spcBef>
                <a:spcPts val="667"/>
              </a:spcBef>
              <a:spcAft>
                <a:spcPts val="0"/>
              </a:spcAft>
              <a:buSzPts val="1400"/>
              <a:buNone/>
              <a:defRPr sz="2667"/>
            </a:lvl6pPr>
            <a:lvl7pPr marL="3200400" lvl="6" indent="-228600" algn="l">
              <a:spcBef>
                <a:spcPts val="667"/>
              </a:spcBef>
              <a:spcAft>
                <a:spcPts val="0"/>
              </a:spcAft>
              <a:buSzPts val="1400"/>
              <a:buNone/>
              <a:defRPr sz="2667"/>
            </a:lvl7pPr>
            <a:lvl8pPr marL="3657600" lvl="7" indent="-228600" algn="l">
              <a:spcBef>
                <a:spcPts val="667"/>
              </a:spcBef>
              <a:spcAft>
                <a:spcPts val="0"/>
              </a:spcAft>
              <a:buSzPts val="1400"/>
              <a:buNone/>
              <a:defRPr sz="2667"/>
            </a:lvl8pPr>
            <a:lvl9pPr marL="4114800" lvl="8" indent="-228600" algn="l">
              <a:spcBef>
                <a:spcPts val="667"/>
              </a:spcBef>
              <a:spcAft>
                <a:spcPts val="0"/>
              </a:spcAft>
              <a:buSzPts val="1400"/>
              <a:buNone/>
              <a:defRPr sz="2667"/>
            </a:lvl9pPr>
          </a:lstStyle>
          <a:p>
            <a:endParaRPr/>
          </a:p>
        </p:txBody>
      </p:sp>
      <p:sp>
        <p:nvSpPr>
          <p:cNvPr id="62" name="Google Shape;62;p124"/>
          <p:cNvSpPr txBox="1">
            <a:spLocks noGrp="1"/>
          </p:cNvSpPr>
          <p:nvPr>
            <p:ph type="body" idx="2"/>
          </p:nvPr>
        </p:nvSpPr>
        <p:spPr>
          <a:xfrm>
            <a:off x="609602" y="1435102"/>
            <a:ext cx="4011084" cy="4691063"/>
          </a:xfrm>
          <a:prstGeom prst="rect">
            <a:avLst/>
          </a:prstGeom>
          <a:noFill/>
          <a:ln>
            <a:noFill/>
          </a:ln>
        </p:spPr>
        <p:txBody>
          <a:bodyPr spcFirstLastPara="1" wrap="square" lIns="0" tIns="0" rIns="0" bIns="0" anchor="t" anchorCtr="0">
            <a:noAutofit/>
          </a:bodyPr>
          <a:lstStyle>
            <a:lvl1pPr marL="457200" lvl="0" indent="-228600" algn="l">
              <a:spcBef>
                <a:spcPts val="1067"/>
              </a:spcBef>
              <a:spcAft>
                <a:spcPts val="0"/>
              </a:spcAft>
              <a:buSzPts val="1867"/>
              <a:buNone/>
              <a:defRPr sz="1867"/>
            </a:lvl1pPr>
            <a:lvl2pPr marL="914400" lvl="1" indent="-228600" algn="l">
              <a:spcBef>
                <a:spcPts val="933"/>
              </a:spcBef>
              <a:spcAft>
                <a:spcPts val="0"/>
              </a:spcAft>
              <a:buSzPts val="1600"/>
              <a:buNone/>
              <a:defRPr sz="1600"/>
            </a:lvl2pPr>
            <a:lvl3pPr marL="1371600" lvl="2" indent="-228600" algn="l">
              <a:spcBef>
                <a:spcPts val="800"/>
              </a:spcBef>
              <a:spcAft>
                <a:spcPts val="0"/>
              </a:spcAft>
              <a:buSzPts val="1333"/>
              <a:buNone/>
              <a:defRPr sz="1333"/>
            </a:lvl3pPr>
            <a:lvl4pPr marL="1828800" lvl="3" indent="-228600" algn="l">
              <a:spcBef>
                <a:spcPts val="667"/>
              </a:spcBef>
              <a:spcAft>
                <a:spcPts val="0"/>
              </a:spcAft>
              <a:buSzPts val="1200"/>
              <a:buNone/>
              <a:defRPr sz="1200"/>
            </a:lvl4pPr>
            <a:lvl5pPr marL="2286000" lvl="4" indent="-228600" algn="l">
              <a:spcBef>
                <a:spcPts val="667"/>
              </a:spcBef>
              <a:spcAft>
                <a:spcPts val="0"/>
              </a:spcAft>
              <a:buSzPts val="1200"/>
              <a:buNone/>
              <a:defRPr sz="1200"/>
            </a:lvl5pPr>
            <a:lvl6pPr marL="2743200" lvl="5" indent="-228600" algn="l">
              <a:spcBef>
                <a:spcPts val="667"/>
              </a:spcBef>
              <a:spcAft>
                <a:spcPts val="0"/>
              </a:spcAft>
              <a:buSzPts val="1200"/>
              <a:buNone/>
              <a:defRPr sz="1200"/>
            </a:lvl6pPr>
            <a:lvl7pPr marL="3200400" lvl="6" indent="-228600" algn="l">
              <a:spcBef>
                <a:spcPts val="667"/>
              </a:spcBef>
              <a:spcAft>
                <a:spcPts val="0"/>
              </a:spcAft>
              <a:buSzPts val="1200"/>
              <a:buNone/>
              <a:defRPr sz="1200"/>
            </a:lvl7pPr>
            <a:lvl8pPr marL="3657600" lvl="7" indent="-228600" algn="l">
              <a:spcBef>
                <a:spcPts val="667"/>
              </a:spcBef>
              <a:spcAft>
                <a:spcPts val="0"/>
              </a:spcAft>
              <a:buSzPts val="1200"/>
              <a:buNone/>
              <a:defRPr sz="1200"/>
            </a:lvl8pPr>
            <a:lvl9pPr marL="4114800" lvl="8" indent="-228600" algn="l">
              <a:spcBef>
                <a:spcPts val="667"/>
              </a:spcBef>
              <a:spcAft>
                <a:spcPts val="0"/>
              </a:spcAft>
              <a:buSzPts val="1200"/>
              <a:buNone/>
              <a:defRPr sz="12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Obrázek s titulkem" type="picTx">
  <p:cSld name="PICTURE_WITH_CAPTION_TEXT">
    <p:spTree>
      <p:nvGrpSpPr>
        <p:cNvPr id="1" name="Shape 63"/>
        <p:cNvGrpSpPr/>
        <p:nvPr/>
      </p:nvGrpSpPr>
      <p:grpSpPr>
        <a:xfrm>
          <a:off x="0" y="0"/>
          <a:ext cx="0" cy="0"/>
          <a:chOff x="0" y="0"/>
          <a:chExt cx="0" cy="0"/>
        </a:xfrm>
      </p:grpSpPr>
      <p:sp>
        <p:nvSpPr>
          <p:cNvPr id="64" name="Google Shape;64;p125"/>
          <p:cNvSpPr txBox="1">
            <a:spLocks noGrp="1"/>
          </p:cNvSpPr>
          <p:nvPr>
            <p:ph type="title"/>
          </p:nvPr>
        </p:nvSpPr>
        <p:spPr>
          <a:xfrm>
            <a:off x="2389717" y="4800600"/>
            <a:ext cx="7315200" cy="566739"/>
          </a:xfrm>
          <a:prstGeom prst="rect">
            <a:avLst/>
          </a:prstGeom>
          <a:noFill/>
          <a:ln>
            <a:noFill/>
          </a:ln>
        </p:spPr>
        <p:txBody>
          <a:bodyPr spcFirstLastPara="1" wrap="square" lIns="90000" tIns="46800" rIns="90000" bIns="46800" anchor="b" anchorCtr="0">
            <a:noAutofit/>
          </a:bodyPr>
          <a:lstStyle>
            <a:lvl1pPr lvl="0" algn="l">
              <a:spcBef>
                <a:spcPts val="0"/>
              </a:spcBef>
              <a:spcAft>
                <a:spcPts val="0"/>
              </a:spcAft>
              <a:buSzPts val="1400"/>
              <a:buNone/>
              <a:defRPr sz="2667"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5" name="Google Shape;65;p125"/>
          <p:cNvSpPr>
            <a:spLocks noGrp="1"/>
          </p:cNvSpPr>
          <p:nvPr>
            <p:ph type="pic" idx="2"/>
          </p:nvPr>
        </p:nvSpPr>
        <p:spPr>
          <a:xfrm>
            <a:off x="2389717" y="612775"/>
            <a:ext cx="7315200" cy="4114800"/>
          </a:xfrm>
          <a:prstGeom prst="rect">
            <a:avLst/>
          </a:prstGeom>
          <a:noFill/>
          <a:ln>
            <a:noFill/>
          </a:ln>
        </p:spPr>
      </p:sp>
      <p:sp>
        <p:nvSpPr>
          <p:cNvPr id="66" name="Google Shape;66;p125"/>
          <p:cNvSpPr txBox="1">
            <a:spLocks noGrp="1"/>
          </p:cNvSpPr>
          <p:nvPr>
            <p:ph type="body" idx="1"/>
          </p:nvPr>
        </p:nvSpPr>
        <p:spPr>
          <a:xfrm>
            <a:off x="2389717" y="5367338"/>
            <a:ext cx="7315200" cy="804863"/>
          </a:xfrm>
          <a:prstGeom prst="rect">
            <a:avLst/>
          </a:prstGeom>
          <a:noFill/>
          <a:ln>
            <a:noFill/>
          </a:ln>
        </p:spPr>
        <p:txBody>
          <a:bodyPr spcFirstLastPara="1" wrap="square" lIns="0" tIns="0" rIns="0" bIns="0" anchor="t" anchorCtr="0">
            <a:noAutofit/>
          </a:bodyPr>
          <a:lstStyle>
            <a:lvl1pPr marL="457200" lvl="0" indent="-228600" algn="l">
              <a:spcBef>
                <a:spcPts val="1067"/>
              </a:spcBef>
              <a:spcAft>
                <a:spcPts val="0"/>
              </a:spcAft>
              <a:buSzPts val="1867"/>
              <a:buNone/>
              <a:defRPr sz="1867"/>
            </a:lvl1pPr>
            <a:lvl2pPr marL="914400" lvl="1" indent="-228600" algn="l">
              <a:spcBef>
                <a:spcPts val="933"/>
              </a:spcBef>
              <a:spcAft>
                <a:spcPts val="0"/>
              </a:spcAft>
              <a:buSzPts val="1600"/>
              <a:buNone/>
              <a:defRPr sz="1600"/>
            </a:lvl2pPr>
            <a:lvl3pPr marL="1371600" lvl="2" indent="-228600" algn="l">
              <a:spcBef>
                <a:spcPts val="800"/>
              </a:spcBef>
              <a:spcAft>
                <a:spcPts val="0"/>
              </a:spcAft>
              <a:buSzPts val="1333"/>
              <a:buNone/>
              <a:defRPr sz="1333"/>
            </a:lvl3pPr>
            <a:lvl4pPr marL="1828800" lvl="3" indent="-228600" algn="l">
              <a:spcBef>
                <a:spcPts val="667"/>
              </a:spcBef>
              <a:spcAft>
                <a:spcPts val="0"/>
              </a:spcAft>
              <a:buSzPts val="1200"/>
              <a:buNone/>
              <a:defRPr sz="1200"/>
            </a:lvl4pPr>
            <a:lvl5pPr marL="2286000" lvl="4" indent="-228600" algn="l">
              <a:spcBef>
                <a:spcPts val="667"/>
              </a:spcBef>
              <a:spcAft>
                <a:spcPts val="0"/>
              </a:spcAft>
              <a:buSzPts val="1200"/>
              <a:buNone/>
              <a:defRPr sz="1200"/>
            </a:lvl5pPr>
            <a:lvl6pPr marL="2743200" lvl="5" indent="-228600" algn="l">
              <a:spcBef>
                <a:spcPts val="667"/>
              </a:spcBef>
              <a:spcAft>
                <a:spcPts val="0"/>
              </a:spcAft>
              <a:buSzPts val="1200"/>
              <a:buNone/>
              <a:defRPr sz="1200"/>
            </a:lvl6pPr>
            <a:lvl7pPr marL="3200400" lvl="6" indent="-228600" algn="l">
              <a:spcBef>
                <a:spcPts val="667"/>
              </a:spcBef>
              <a:spcAft>
                <a:spcPts val="0"/>
              </a:spcAft>
              <a:buSzPts val="1200"/>
              <a:buNone/>
              <a:defRPr sz="1200"/>
            </a:lvl7pPr>
            <a:lvl8pPr marL="3657600" lvl="7" indent="-228600" algn="l">
              <a:spcBef>
                <a:spcPts val="667"/>
              </a:spcBef>
              <a:spcAft>
                <a:spcPts val="0"/>
              </a:spcAft>
              <a:buSzPts val="1200"/>
              <a:buNone/>
              <a:defRPr sz="1200"/>
            </a:lvl8pPr>
            <a:lvl9pPr marL="4114800" lvl="8" indent="-228600" algn="l">
              <a:spcBef>
                <a:spcPts val="667"/>
              </a:spcBef>
              <a:spcAft>
                <a:spcPts val="0"/>
              </a:spcAft>
              <a:buSzPts val="1200"/>
              <a:buNone/>
              <a:defRPr sz="12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Nadpis a svislý text" type="vertTx">
  <p:cSld name="VERTICAL_TEXT">
    <p:spTree>
      <p:nvGrpSpPr>
        <p:cNvPr id="1" name="Shape 67"/>
        <p:cNvGrpSpPr/>
        <p:nvPr/>
      </p:nvGrpSpPr>
      <p:grpSpPr>
        <a:xfrm>
          <a:off x="0" y="0"/>
          <a:ext cx="0" cy="0"/>
          <a:chOff x="0" y="0"/>
          <a:chExt cx="0" cy="0"/>
        </a:xfrm>
      </p:grpSpPr>
      <p:sp>
        <p:nvSpPr>
          <p:cNvPr id="68" name="Google Shape;68;p126"/>
          <p:cNvSpPr txBox="1">
            <a:spLocks noGrp="1"/>
          </p:cNvSpPr>
          <p:nvPr>
            <p:ph type="title"/>
          </p:nvPr>
        </p:nvSpPr>
        <p:spPr>
          <a:xfrm>
            <a:off x="609601" y="275167"/>
            <a:ext cx="10970684" cy="1140884"/>
          </a:xfrm>
          <a:prstGeom prst="rect">
            <a:avLst/>
          </a:prstGeom>
          <a:noFill/>
          <a:ln>
            <a:noFill/>
          </a:ln>
        </p:spPr>
        <p:txBody>
          <a:bodyPr spcFirstLastPara="1" wrap="square" lIns="90000" tIns="46800" rIns="90000" bIns="468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9" name="Google Shape;69;p126"/>
          <p:cNvSpPr txBox="1">
            <a:spLocks noGrp="1"/>
          </p:cNvSpPr>
          <p:nvPr>
            <p:ph type="body" idx="1"/>
          </p:nvPr>
        </p:nvSpPr>
        <p:spPr>
          <a:xfrm rot="5400000">
            <a:off x="4107393" y="-1893358"/>
            <a:ext cx="3975100" cy="10970684"/>
          </a:xfrm>
          <a:prstGeom prst="rect">
            <a:avLst/>
          </a:prstGeom>
          <a:noFill/>
          <a:ln>
            <a:noFill/>
          </a:ln>
        </p:spPr>
        <p:txBody>
          <a:bodyPr spcFirstLastPara="1" wrap="square" lIns="0" tIns="0" rIns="0" bIns="0" anchor="t" anchorCtr="0">
            <a:noAutofit/>
          </a:bodyPr>
          <a:lstStyle>
            <a:lvl1pPr marL="457200" lvl="0" indent="-228600" algn="l">
              <a:spcBef>
                <a:spcPts val="1067"/>
              </a:spcBef>
              <a:spcAft>
                <a:spcPts val="0"/>
              </a:spcAft>
              <a:buSzPts val="1400"/>
              <a:buNone/>
              <a:defRPr/>
            </a:lvl1pPr>
            <a:lvl2pPr marL="914400" lvl="1" indent="-228600" algn="l">
              <a:spcBef>
                <a:spcPts val="933"/>
              </a:spcBef>
              <a:spcAft>
                <a:spcPts val="0"/>
              </a:spcAft>
              <a:buSzPts val="1400"/>
              <a:buNone/>
              <a:defRPr/>
            </a:lvl2pPr>
            <a:lvl3pPr marL="1371600" lvl="2" indent="-228600" algn="l">
              <a:spcBef>
                <a:spcPts val="800"/>
              </a:spcBef>
              <a:spcAft>
                <a:spcPts val="0"/>
              </a:spcAft>
              <a:buSzPts val="1400"/>
              <a:buNone/>
              <a:defRPr/>
            </a:lvl3pPr>
            <a:lvl4pPr marL="1828800" lvl="3" indent="-228600" algn="l">
              <a:spcBef>
                <a:spcPts val="667"/>
              </a:spcBef>
              <a:spcAft>
                <a:spcPts val="0"/>
              </a:spcAft>
              <a:buSzPts val="1400"/>
              <a:buNone/>
              <a:defRPr/>
            </a:lvl4pPr>
            <a:lvl5pPr marL="2286000" lvl="4" indent="-228600" algn="l">
              <a:spcBef>
                <a:spcPts val="667"/>
              </a:spcBef>
              <a:spcAft>
                <a:spcPts val="0"/>
              </a:spcAft>
              <a:buSzPts val="1400"/>
              <a:buNone/>
              <a:defRPr/>
            </a:lvl5pPr>
            <a:lvl6pPr marL="2743200" lvl="5" indent="-228600" algn="l">
              <a:spcBef>
                <a:spcPts val="667"/>
              </a:spcBef>
              <a:spcAft>
                <a:spcPts val="0"/>
              </a:spcAft>
              <a:buSzPts val="1400"/>
              <a:buNone/>
              <a:defRPr/>
            </a:lvl6pPr>
            <a:lvl7pPr marL="3200400" lvl="6" indent="-228600" algn="l">
              <a:spcBef>
                <a:spcPts val="667"/>
              </a:spcBef>
              <a:spcAft>
                <a:spcPts val="0"/>
              </a:spcAft>
              <a:buSzPts val="1400"/>
              <a:buNone/>
              <a:defRPr/>
            </a:lvl7pPr>
            <a:lvl8pPr marL="3657600" lvl="7" indent="-228600" algn="l">
              <a:spcBef>
                <a:spcPts val="667"/>
              </a:spcBef>
              <a:spcAft>
                <a:spcPts val="0"/>
              </a:spcAft>
              <a:buSzPts val="1400"/>
              <a:buNone/>
              <a:defRPr/>
            </a:lvl8pPr>
            <a:lvl9pPr marL="4114800" lvl="8" indent="-228600" algn="l">
              <a:spcBef>
                <a:spcPts val="667"/>
              </a:spcBef>
              <a:spcAft>
                <a:spcPts val="0"/>
              </a:spcAft>
              <a:buSzPts val="1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Svislý nadpis a text" type="vertTitleAndTx">
  <p:cSld name="VERTICAL_TITLE_AND_VERTICAL_TEXT">
    <p:spTree>
      <p:nvGrpSpPr>
        <p:cNvPr id="1" name="Shape 70"/>
        <p:cNvGrpSpPr/>
        <p:nvPr/>
      </p:nvGrpSpPr>
      <p:grpSpPr>
        <a:xfrm>
          <a:off x="0" y="0"/>
          <a:ext cx="0" cy="0"/>
          <a:chOff x="0" y="0"/>
          <a:chExt cx="0" cy="0"/>
        </a:xfrm>
      </p:grpSpPr>
      <p:sp>
        <p:nvSpPr>
          <p:cNvPr id="71" name="Google Shape;71;p127"/>
          <p:cNvSpPr txBox="1">
            <a:spLocks noGrp="1"/>
          </p:cNvSpPr>
          <p:nvPr>
            <p:ph type="title"/>
          </p:nvPr>
        </p:nvSpPr>
        <p:spPr>
          <a:xfrm rot="5400000">
            <a:off x="7557032" y="1556811"/>
            <a:ext cx="5305425" cy="2741084"/>
          </a:xfrm>
          <a:prstGeom prst="rect">
            <a:avLst/>
          </a:prstGeom>
          <a:noFill/>
          <a:ln>
            <a:noFill/>
          </a:ln>
        </p:spPr>
        <p:txBody>
          <a:bodyPr spcFirstLastPara="1" wrap="square" lIns="90000" tIns="46800" rIns="90000" bIns="468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2" name="Google Shape;72;p127"/>
          <p:cNvSpPr txBox="1">
            <a:spLocks noGrp="1"/>
          </p:cNvSpPr>
          <p:nvPr>
            <p:ph type="body" idx="1"/>
          </p:nvPr>
        </p:nvSpPr>
        <p:spPr>
          <a:xfrm rot="5400000">
            <a:off x="1970088" y="-1085847"/>
            <a:ext cx="5305425" cy="8026400"/>
          </a:xfrm>
          <a:prstGeom prst="rect">
            <a:avLst/>
          </a:prstGeom>
          <a:noFill/>
          <a:ln>
            <a:noFill/>
          </a:ln>
        </p:spPr>
        <p:txBody>
          <a:bodyPr spcFirstLastPara="1" wrap="square" lIns="0" tIns="0" rIns="0" bIns="0" anchor="t" anchorCtr="0">
            <a:noAutofit/>
          </a:bodyPr>
          <a:lstStyle>
            <a:lvl1pPr marL="457200" lvl="0" indent="-228600" algn="l">
              <a:spcBef>
                <a:spcPts val="1067"/>
              </a:spcBef>
              <a:spcAft>
                <a:spcPts val="0"/>
              </a:spcAft>
              <a:buSzPts val="1400"/>
              <a:buNone/>
              <a:defRPr/>
            </a:lvl1pPr>
            <a:lvl2pPr marL="914400" lvl="1" indent="-228600" algn="l">
              <a:spcBef>
                <a:spcPts val="933"/>
              </a:spcBef>
              <a:spcAft>
                <a:spcPts val="0"/>
              </a:spcAft>
              <a:buSzPts val="1400"/>
              <a:buNone/>
              <a:defRPr/>
            </a:lvl2pPr>
            <a:lvl3pPr marL="1371600" lvl="2" indent="-228600" algn="l">
              <a:spcBef>
                <a:spcPts val="800"/>
              </a:spcBef>
              <a:spcAft>
                <a:spcPts val="0"/>
              </a:spcAft>
              <a:buSzPts val="1400"/>
              <a:buNone/>
              <a:defRPr/>
            </a:lvl3pPr>
            <a:lvl4pPr marL="1828800" lvl="3" indent="-228600" algn="l">
              <a:spcBef>
                <a:spcPts val="667"/>
              </a:spcBef>
              <a:spcAft>
                <a:spcPts val="0"/>
              </a:spcAft>
              <a:buSzPts val="1400"/>
              <a:buNone/>
              <a:defRPr/>
            </a:lvl4pPr>
            <a:lvl5pPr marL="2286000" lvl="4" indent="-228600" algn="l">
              <a:spcBef>
                <a:spcPts val="667"/>
              </a:spcBef>
              <a:spcAft>
                <a:spcPts val="0"/>
              </a:spcAft>
              <a:buSzPts val="1400"/>
              <a:buNone/>
              <a:defRPr/>
            </a:lvl5pPr>
            <a:lvl6pPr marL="2743200" lvl="5" indent="-228600" algn="l">
              <a:spcBef>
                <a:spcPts val="667"/>
              </a:spcBef>
              <a:spcAft>
                <a:spcPts val="0"/>
              </a:spcAft>
              <a:buSzPts val="1400"/>
              <a:buNone/>
              <a:defRPr/>
            </a:lvl6pPr>
            <a:lvl7pPr marL="3200400" lvl="6" indent="-228600" algn="l">
              <a:spcBef>
                <a:spcPts val="667"/>
              </a:spcBef>
              <a:spcAft>
                <a:spcPts val="0"/>
              </a:spcAft>
              <a:buSzPts val="1400"/>
              <a:buNone/>
              <a:defRPr/>
            </a:lvl7pPr>
            <a:lvl8pPr marL="3657600" lvl="7" indent="-228600" algn="l">
              <a:spcBef>
                <a:spcPts val="667"/>
              </a:spcBef>
              <a:spcAft>
                <a:spcPts val="0"/>
              </a:spcAft>
              <a:buSzPts val="1400"/>
              <a:buNone/>
              <a:defRPr/>
            </a:lvl8pPr>
            <a:lvl9pPr marL="4114800" lvl="8" indent="-228600" algn="l">
              <a:spcBef>
                <a:spcPts val="667"/>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Nadpis, text a obsah" type="txAndObj">
  <p:cSld name="TEXT_AND_OBJECT">
    <p:spTree>
      <p:nvGrpSpPr>
        <p:cNvPr id="1" name="Shape 21"/>
        <p:cNvGrpSpPr/>
        <p:nvPr/>
      </p:nvGrpSpPr>
      <p:grpSpPr>
        <a:xfrm>
          <a:off x="0" y="0"/>
          <a:ext cx="0" cy="0"/>
          <a:chOff x="0" y="0"/>
          <a:chExt cx="0" cy="0"/>
        </a:xfrm>
      </p:grpSpPr>
      <p:sp>
        <p:nvSpPr>
          <p:cNvPr id="22" name="Google Shape;22;p114"/>
          <p:cNvSpPr txBox="1">
            <a:spLocks noGrp="1"/>
          </p:cNvSpPr>
          <p:nvPr>
            <p:ph type="title"/>
          </p:nvPr>
        </p:nvSpPr>
        <p:spPr>
          <a:xfrm>
            <a:off x="609600" y="381000"/>
            <a:ext cx="10972800" cy="1371600"/>
          </a:xfrm>
          <a:prstGeom prst="rect">
            <a:avLst/>
          </a:prstGeom>
          <a:noFill/>
          <a:ln>
            <a:noFill/>
          </a:ln>
        </p:spPr>
        <p:txBody>
          <a:bodyPr spcFirstLastPara="1" wrap="square" lIns="90000" tIns="46800" rIns="90000" bIns="468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3" name="Google Shape;23;p114"/>
          <p:cNvSpPr txBox="1">
            <a:spLocks noGrp="1"/>
          </p:cNvSpPr>
          <p:nvPr>
            <p:ph type="body" idx="1"/>
          </p:nvPr>
        </p:nvSpPr>
        <p:spPr>
          <a:xfrm>
            <a:off x="609600" y="1981200"/>
            <a:ext cx="5384800" cy="4114800"/>
          </a:xfrm>
          <a:prstGeom prst="rect">
            <a:avLst/>
          </a:prstGeom>
          <a:noFill/>
          <a:ln>
            <a:noFill/>
          </a:ln>
        </p:spPr>
        <p:txBody>
          <a:bodyPr spcFirstLastPara="1" wrap="square" lIns="0" tIns="0" rIns="0" bIns="0" anchor="t" anchorCtr="0">
            <a:noAutofit/>
          </a:bodyPr>
          <a:lstStyle>
            <a:lvl1pPr marL="457200" lvl="0" indent="-228600" algn="l">
              <a:spcBef>
                <a:spcPts val="1067"/>
              </a:spcBef>
              <a:spcAft>
                <a:spcPts val="0"/>
              </a:spcAft>
              <a:buSzPts val="1400"/>
              <a:buNone/>
              <a:defRPr/>
            </a:lvl1pPr>
            <a:lvl2pPr marL="914400" lvl="1" indent="-228600" algn="l">
              <a:spcBef>
                <a:spcPts val="933"/>
              </a:spcBef>
              <a:spcAft>
                <a:spcPts val="0"/>
              </a:spcAft>
              <a:buSzPts val="1400"/>
              <a:buNone/>
              <a:defRPr/>
            </a:lvl2pPr>
            <a:lvl3pPr marL="1371600" lvl="2" indent="-228600" algn="l">
              <a:spcBef>
                <a:spcPts val="800"/>
              </a:spcBef>
              <a:spcAft>
                <a:spcPts val="0"/>
              </a:spcAft>
              <a:buSzPts val="1400"/>
              <a:buNone/>
              <a:defRPr/>
            </a:lvl3pPr>
            <a:lvl4pPr marL="1828800" lvl="3" indent="-228600" algn="l">
              <a:spcBef>
                <a:spcPts val="667"/>
              </a:spcBef>
              <a:spcAft>
                <a:spcPts val="0"/>
              </a:spcAft>
              <a:buSzPts val="1400"/>
              <a:buNone/>
              <a:defRPr/>
            </a:lvl4pPr>
            <a:lvl5pPr marL="2286000" lvl="4" indent="-228600" algn="l">
              <a:spcBef>
                <a:spcPts val="667"/>
              </a:spcBef>
              <a:spcAft>
                <a:spcPts val="0"/>
              </a:spcAft>
              <a:buSzPts val="1400"/>
              <a:buNone/>
              <a:defRPr/>
            </a:lvl5pPr>
            <a:lvl6pPr marL="2743200" lvl="5" indent="-228600" algn="l">
              <a:spcBef>
                <a:spcPts val="667"/>
              </a:spcBef>
              <a:spcAft>
                <a:spcPts val="0"/>
              </a:spcAft>
              <a:buSzPts val="1400"/>
              <a:buNone/>
              <a:defRPr/>
            </a:lvl6pPr>
            <a:lvl7pPr marL="3200400" lvl="6" indent="-228600" algn="l">
              <a:spcBef>
                <a:spcPts val="667"/>
              </a:spcBef>
              <a:spcAft>
                <a:spcPts val="0"/>
              </a:spcAft>
              <a:buSzPts val="1400"/>
              <a:buNone/>
              <a:defRPr/>
            </a:lvl7pPr>
            <a:lvl8pPr marL="3657600" lvl="7" indent="-228600" algn="l">
              <a:spcBef>
                <a:spcPts val="667"/>
              </a:spcBef>
              <a:spcAft>
                <a:spcPts val="0"/>
              </a:spcAft>
              <a:buSzPts val="1400"/>
              <a:buNone/>
              <a:defRPr/>
            </a:lvl8pPr>
            <a:lvl9pPr marL="4114800" lvl="8" indent="-228600" algn="l">
              <a:spcBef>
                <a:spcPts val="667"/>
              </a:spcBef>
              <a:spcAft>
                <a:spcPts val="0"/>
              </a:spcAft>
              <a:buSzPts val="1400"/>
              <a:buNone/>
              <a:defRPr/>
            </a:lvl9pPr>
          </a:lstStyle>
          <a:p>
            <a:endParaRPr/>
          </a:p>
        </p:txBody>
      </p:sp>
      <p:sp>
        <p:nvSpPr>
          <p:cNvPr id="24" name="Google Shape;24;p114"/>
          <p:cNvSpPr txBox="1">
            <a:spLocks noGrp="1"/>
          </p:cNvSpPr>
          <p:nvPr>
            <p:ph type="body" idx="2"/>
          </p:nvPr>
        </p:nvSpPr>
        <p:spPr>
          <a:xfrm>
            <a:off x="6197600" y="1981200"/>
            <a:ext cx="5384800" cy="4114800"/>
          </a:xfrm>
          <a:prstGeom prst="rect">
            <a:avLst/>
          </a:prstGeom>
          <a:noFill/>
          <a:ln>
            <a:noFill/>
          </a:ln>
        </p:spPr>
        <p:txBody>
          <a:bodyPr spcFirstLastPara="1" wrap="square" lIns="0" tIns="0" rIns="0" bIns="0" anchor="t" anchorCtr="0">
            <a:noAutofit/>
          </a:bodyPr>
          <a:lstStyle>
            <a:lvl1pPr marL="457200" lvl="0" indent="-228600" algn="l">
              <a:spcBef>
                <a:spcPts val="1067"/>
              </a:spcBef>
              <a:spcAft>
                <a:spcPts val="0"/>
              </a:spcAft>
              <a:buSzPts val="1400"/>
              <a:buNone/>
              <a:defRPr/>
            </a:lvl1pPr>
            <a:lvl2pPr marL="914400" lvl="1" indent="-228600" algn="l">
              <a:spcBef>
                <a:spcPts val="933"/>
              </a:spcBef>
              <a:spcAft>
                <a:spcPts val="0"/>
              </a:spcAft>
              <a:buSzPts val="1400"/>
              <a:buNone/>
              <a:defRPr/>
            </a:lvl2pPr>
            <a:lvl3pPr marL="1371600" lvl="2" indent="-228600" algn="l">
              <a:spcBef>
                <a:spcPts val="800"/>
              </a:spcBef>
              <a:spcAft>
                <a:spcPts val="0"/>
              </a:spcAft>
              <a:buSzPts val="1400"/>
              <a:buNone/>
              <a:defRPr/>
            </a:lvl3pPr>
            <a:lvl4pPr marL="1828800" lvl="3" indent="-228600" algn="l">
              <a:spcBef>
                <a:spcPts val="667"/>
              </a:spcBef>
              <a:spcAft>
                <a:spcPts val="0"/>
              </a:spcAft>
              <a:buSzPts val="1400"/>
              <a:buNone/>
              <a:defRPr/>
            </a:lvl4pPr>
            <a:lvl5pPr marL="2286000" lvl="4" indent="-228600" algn="l">
              <a:spcBef>
                <a:spcPts val="667"/>
              </a:spcBef>
              <a:spcAft>
                <a:spcPts val="0"/>
              </a:spcAft>
              <a:buSzPts val="1400"/>
              <a:buNone/>
              <a:defRPr/>
            </a:lvl5pPr>
            <a:lvl6pPr marL="2743200" lvl="5" indent="-228600" algn="l">
              <a:spcBef>
                <a:spcPts val="667"/>
              </a:spcBef>
              <a:spcAft>
                <a:spcPts val="0"/>
              </a:spcAft>
              <a:buSzPts val="1400"/>
              <a:buNone/>
              <a:defRPr/>
            </a:lvl6pPr>
            <a:lvl7pPr marL="3200400" lvl="6" indent="-228600" algn="l">
              <a:spcBef>
                <a:spcPts val="667"/>
              </a:spcBef>
              <a:spcAft>
                <a:spcPts val="0"/>
              </a:spcAft>
              <a:buSzPts val="1400"/>
              <a:buNone/>
              <a:defRPr/>
            </a:lvl7pPr>
            <a:lvl8pPr marL="3657600" lvl="7" indent="-228600" algn="l">
              <a:spcBef>
                <a:spcPts val="667"/>
              </a:spcBef>
              <a:spcAft>
                <a:spcPts val="0"/>
              </a:spcAft>
              <a:buSzPts val="1400"/>
              <a:buNone/>
              <a:defRPr/>
            </a:lvl8pPr>
            <a:lvl9pPr marL="4114800" lvl="8" indent="-228600" algn="l">
              <a:spcBef>
                <a:spcPts val="667"/>
              </a:spcBef>
              <a:spcAft>
                <a:spcPts val="0"/>
              </a:spcAft>
              <a:buSzPts val="1400"/>
              <a:buNone/>
              <a:defRPr/>
            </a:lvl9pPr>
          </a:lstStyle>
          <a:p>
            <a:endParaRPr/>
          </a:p>
        </p:txBody>
      </p:sp>
      <p:sp>
        <p:nvSpPr>
          <p:cNvPr id="25" name="Google Shape;25;p114"/>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26" name="Google Shape;26;p114"/>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27" name="Google Shape;27;p114"/>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800">
                <a:solidFill>
                  <a:srgbClr val="FFFFFF"/>
                </a:solidFill>
                <a:latin typeface="Calibri"/>
                <a:ea typeface="Calibri"/>
                <a:cs typeface="Calibri"/>
                <a:sym typeface="Calibri"/>
              </a:defRPr>
            </a:lvl1pPr>
            <a:lvl2pPr marL="0" marR="0" lvl="1" indent="0" algn="l" rtl="0">
              <a:spcBef>
                <a:spcPts val="0"/>
              </a:spcBef>
              <a:spcAft>
                <a:spcPts val="0"/>
              </a:spcAft>
              <a:buNone/>
              <a:defRPr sz="1800">
                <a:solidFill>
                  <a:srgbClr val="FFFFFF"/>
                </a:solidFill>
                <a:latin typeface="Calibri"/>
                <a:ea typeface="Calibri"/>
                <a:cs typeface="Calibri"/>
                <a:sym typeface="Calibri"/>
              </a:defRPr>
            </a:lvl2pPr>
            <a:lvl3pPr marL="0" marR="0" lvl="2" indent="0" algn="l" rtl="0">
              <a:spcBef>
                <a:spcPts val="0"/>
              </a:spcBef>
              <a:spcAft>
                <a:spcPts val="0"/>
              </a:spcAft>
              <a:buNone/>
              <a:defRPr sz="1800">
                <a:solidFill>
                  <a:srgbClr val="FFFFFF"/>
                </a:solidFill>
                <a:latin typeface="Calibri"/>
                <a:ea typeface="Calibri"/>
                <a:cs typeface="Calibri"/>
                <a:sym typeface="Calibri"/>
              </a:defRPr>
            </a:lvl3pPr>
            <a:lvl4pPr marL="0" marR="0" lvl="3" indent="0" algn="l" rtl="0">
              <a:spcBef>
                <a:spcPts val="0"/>
              </a:spcBef>
              <a:spcAft>
                <a:spcPts val="0"/>
              </a:spcAft>
              <a:buNone/>
              <a:defRPr sz="1800">
                <a:solidFill>
                  <a:srgbClr val="FFFFFF"/>
                </a:solidFill>
                <a:latin typeface="Calibri"/>
                <a:ea typeface="Calibri"/>
                <a:cs typeface="Calibri"/>
                <a:sym typeface="Calibri"/>
              </a:defRPr>
            </a:lvl4pPr>
            <a:lvl5pPr marL="0" marR="0" lvl="4" indent="0" algn="l" rtl="0">
              <a:spcBef>
                <a:spcPts val="0"/>
              </a:spcBef>
              <a:spcAft>
                <a:spcPts val="0"/>
              </a:spcAft>
              <a:buNone/>
              <a:defRPr sz="1800">
                <a:solidFill>
                  <a:srgbClr val="FFFFFF"/>
                </a:solidFill>
                <a:latin typeface="Calibri"/>
                <a:ea typeface="Calibri"/>
                <a:cs typeface="Calibri"/>
                <a:sym typeface="Calibri"/>
              </a:defRPr>
            </a:lvl5pPr>
            <a:lvl6pPr marL="0" marR="0" lvl="5" indent="0" algn="l" rtl="0">
              <a:spcBef>
                <a:spcPts val="0"/>
              </a:spcBef>
              <a:spcAft>
                <a:spcPts val="0"/>
              </a:spcAft>
              <a:buNone/>
              <a:defRPr sz="1800">
                <a:solidFill>
                  <a:srgbClr val="FFFFFF"/>
                </a:solidFill>
                <a:latin typeface="Calibri"/>
                <a:ea typeface="Calibri"/>
                <a:cs typeface="Calibri"/>
                <a:sym typeface="Calibri"/>
              </a:defRPr>
            </a:lvl6pPr>
            <a:lvl7pPr marL="0" marR="0" lvl="6" indent="0" algn="l" rtl="0">
              <a:spcBef>
                <a:spcPts val="0"/>
              </a:spcBef>
              <a:spcAft>
                <a:spcPts val="0"/>
              </a:spcAft>
              <a:buNone/>
              <a:defRPr sz="1800">
                <a:solidFill>
                  <a:srgbClr val="FFFFFF"/>
                </a:solidFill>
                <a:latin typeface="Calibri"/>
                <a:ea typeface="Calibri"/>
                <a:cs typeface="Calibri"/>
                <a:sym typeface="Calibri"/>
              </a:defRPr>
            </a:lvl7pPr>
            <a:lvl8pPr marL="0" marR="0" lvl="7" indent="0" algn="l" rtl="0">
              <a:spcBef>
                <a:spcPts val="0"/>
              </a:spcBef>
              <a:spcAft>
                <a:spcPts val="0"/>
              </a:spcAft>
              <a:buNone/>
              <a:defRPr sz="1800">
                <a:solidFill>
                  <a:srgbClr val="FFFFFF"/>
                </a:solidFill>
                <a:latin typeface="Calibri"/>
                <a:ea typeface="Calibri"/>
                <a:cs typeface="Calibri"/>
                <a:sym typeface="Calibri"/>
              </a:defRPr>
            </a:lvl8pPr>
            <a:lvl9pPr marL="0" marR="0" lvl="8" indent="0" algn="l" rtl="0">
              <a:spcBef>
                <a:spcPts val="0"/>
              </a:spcBef>
              <a:spcAft>
                <a:spcPts val="0"/>
              </a:spcAft>
              <a:buNone/>
              <a:defRPr sz="1800">
                <a:solidFill>
                  <a:srgbClr val="FFFFF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Prázdný" type="blank">
  <p:cSld name="BLANK">
    <p:spTree>
      <p:nvGrpSpPr>
        <p:cNvPr id="1" name="Shape 28"/>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Úvodní snímek" type="title">
  <p:cSld name="TITLE">
    <p:spTree>
      <p:nvGrpSpPr>
        <p:cNvPr id="1" name="Shape 29"/>
        <p:cNvGrpSpPr/>
        <p:nvPr/>
      </p:nvGrpSpPr>
      <p:grpSpPr>
        <a:xfrm>
          <a:off x="0" y="0"/>
          <a:ext cx="0" cy="0"/>
          <a:chOff x="0" y="0"/>
          <a:chExt cx="0" cy="0"/>
        </a:xfrm>
      </p:grpSpPr>
      <p:sp>
        <p:nvSpPr>
          <p:cNvPr id="30" name="Google Shape;30;p116"/>
          <p:cNvSpPr txBox="1">
            <a:spLocks noGrp="1"/>
          </p:cNvSpPr>
          <p:nvPr>
            <p:ph type="ctrTitle"/>
          </p:nvPr>
        </p:nvSpPr>
        <p:spPr>
          <a:xfrm>
            <a:off x="914400" y="2130426"/>
            <a:ext cx="10363200" cy="1470025"/>
          </a:xfrm>
          <a:prstGeom prst="rect">
            <a:avLst/>
          </a:prstGeom>
          <a:noFill/>
          <a:ln>
            <a:noFill/>
          </a:ln>
        </p:spPr>
        <p:txBody>
          <a:bodyPr spcFirstLastPara="1" wrap="square" lIns="90000" tIns="46800" rIns="90000" bIns="468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1" name="Google Shape;31;p116"/>
          <p:cNvSpPr txBox="1">
            <a:spLocks noGrp="1"/>
          </p:cNvSpPr>
          <p:nvPr>
            <p:ph type="subTitle" idx="1"/>
          </p:nvPr>
        </p:nvSpPr>
        <p:spPr>
          <a:xfrm>
            <a:off x="1828800" y="3886200"/>
            <a:ext cx="8534400" cy="1752600"/>
          </a:xfrm>
          <a:prstGeom prst="rect">
            <a:avLst/>
          </a:prstGeom>
          <a:noFill/>
          <a:ln>
            <a:noFill/>
          </a:ln>
        </p:spPr>
        <p:txBody>
          <a:bodyPr spcFirstLastPara="1" wrap="square" lIns="0" tIns="0" rIns="0" bIns="0" anchor="t" anchorCtr="0">
            <a:noAutofit/>
          </a:bodyPr>
          <a:lstStyle>
            <a:lvl1pPr lvl="0" algn="ctr">
              <a:spcBef>
                <a:spcPts val="1067"/>
              </a:spcBef>
              <a:spcAft>
                <a:spcPts val="0"/>
              </a:spcAft>
              <a:buSzPts val="4267"/>
              <a:buNone/>
              <a:defRPr/>
            </a:lvl1pPr>
            <a:lvl2pPr lvl="1" algn="ctr">
              <a:spcBef>
                <a:spcPts val="933"/>
              </a:spcBef>
              <a:spcAft>
                <a:spcPts val="0"/>
              </a:spcAft>
              <a:buSzPts val="3733"/>
              <a:buNone/>
              <a:defRPr/>
            </a:lvl2pPr>
            <a:lvl3pPr lvl="2" algn="ctr">
              <a:spcBef>
                <a:spcPts val="800"/>
              </a:spcBef>
              <a:spcAft>
                <a:spcPts val="0"/>
              </a:spcAft>
              <a:buSzPts val="3200"/>
              <a:buNone/>
              <a:defRPr/>
            </a:lvl3pPr>
            <a:lvl4pPr lvl="3" algn="ctr">
              <a:spcBef>
                <a:spcPts val="667"/>
              </a:spcBef>
              <a:spcAft>
                <a:spcPts val="0"/>
              </a:spcAft>
              <a:buSzPts val="2667"/>
              <a:buNone/>
              <a:defRPr/>
            </a:lvl4pPr>
            <a:lvl5pPr lvl="4" algn="ctr">
              <a:spcBef>
                <a:spcPts val="667"/>
              </a:spcBef>
              <a:spcAft>
                <a:spcPts val="0"/>
              </a:spcAft>
              <a:buSzPts val="2667"/>
              <a:buNone/>
              <a:defRPr/>
            </a:lvl5pPr>
            <a:lvl6pPr lvl="5" algn="ctr">
              <a:spcBef>
                <a:spcPts val="667"/>
              </a:spcBef>
              <a:spcAft>
                <a:spcPts val="0"/>
              </a:spcAft>
              <a:buSzPts val="2667"/>
              <a:buNone/>
              <a:defRPr/>
            </a:lvl6pPr>
            <a:lvl7pPr lvl="6" algn="ctr">
              <a:spcBef>
                <a:spcPts val="667"/>
              </a:spcBef>
              <a:spcAft>
                <a:spcPts val="0"/>
              </a:spcAft>
              <a:buSzPts val="2667"/>
              <a:buNone/>
              <a:defRPr/>
            </a:lvl7pPr>
            <a:lvl8pPr lvl="7" algn="ctr">
              <a:spcBef>
                <a:spcPts val="667"/>
              </a:spcBef>
              <a:spcAft>
                <a:spcPts val="0"/>
              </a:spcAft>
              <a:buSzPts val="2667"/>
              <a:buNone/>
              <a:defRPr/>
            </a:lvl8pPr>
            <a:lvl9pPr lvl="8" algn="ctr">
              <a:spcBef>
                <a:spcPts val="667"/>
              </a:spcBef>
              <a:spcAft>
                <a:spcPts val="0"/>
              </a:spcAft>
              <a:buSzPts val="2667"/>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itle and body" type="tx">
  <p:cSld name="TITLE_AND_BODY">
    <p:spTree>
      <p:nvGrpSpPr>
        <p:cNvPr id="1" name="Shape 32"/>
        <p:cNvGrpSpPr/>
        <p:nvPr/>
      </p:nvGrpSpPr>
      <p:grpSpPr>
        <a:xfrm>
          <a:off x="0" y="0"/>
          <a:ext cx="0" cy="0"/>
          <a:chOff x="0" y="0"/>
          <a:chExt cx="0" cy="0"/>
        </a:xfrm>
      </p:grpSpPr>
      <p:sp>
        <p:nvSpPr>
          <p:cNvPr id="33" name="Google Shape;33;p117"/>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ctr">
              <a:spcBef>
                <a:spcPts val="0"/>
              </a:spcBef>
              <a:spcAft>
                <a:spcPts val="0"/>
              </a:spcAft>
              <a:buSzPts val="2800"/>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
        <p:nvSpPr>
          <p:cNvPr id="34" name="Google Shape;34;p117"/>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spcBef>
                <a:spcPts val="0"/>
              </a:spcBef>
              <a:spcAft>
                <a:spcPts val="0"/>
              </a:spcAft>
              <a:buSzPts val="1800"/>
              <a:buChar char="●"/>
              <a:defRPr/>
            </a:lvl1pPr>
            <a:lvl2pPr marL="914400" lvl="1" indent="-317500" algn="l">
              <a:spcBef>
                <a:spcPts val="0"/>
              </a:spcBef>
              <a:spcAft>
                <a:spcPts val="0"/>
              </a:spcAft>
              <a:buSzPts val="1400"/>
              <a:buChar char="○"/>
              <a:defRPr/>
            </a:lvl2pPr>
            <a:lvl3pPr marL="1371600" lvl="2" indent="-317500" algn="l">
              <a:spcBef>
                <a:spcPts val="0"/>
              </a:spcBef>
              <a:spcAft>
                <a:spcPts val="0"/>
              </a:spcAft>
              <a:buSzPts val="1400"/>
              <a:buChar char="■"/>
              <a:defRPr/>
            </a:lvl3pPr>
            <a:lvl4pPr marL="1828800" lvl="3" indent="-317500" algn="l">
              <a:spcBef>
                <a:spcPts val="0"/>
              </a:spcBef>
              <a:spcAft>
                <a:spcPts val="0"/>
              </a:spcAft>
              <a:buSzPts val="1400"/>
              <a:buChar char="●"/>
              <a:defRPr/>
            </a:lvl4pPr>
            <a:lvl5pPr marL="2286000" lvl="4" indent="-317500" algn="l">
              <a:spcBef>
                <a:spcPts val="0"/>
              </a:spcBef>
              <a:spcAft>
                <a:spcPts val="0"/>
              </a:spcAft>
              <a:buSzPts val="1400"/>
              <a:buChar char="○"/>
              <a:defRPr/>
            </a:lvl5pPr>
            <a:lvl6pPr marL="2743200" lvl="5" indent="-317500" algn="l">
              <a:spcBef>
                <a:spcPts val="0"/>
              </a:spcBef>
              <a:spcAft>
                <a:spcPts val="0"/>
              </a:spcAft>
              <a:buSzPts val="1400"/>
              <a:buChar char="■"/>
              <a:defRPr/>
            </a:lvl6pPr>
            <a:lvl7pPr marL="3200400" lvl="6" indent="-317500" algn="l">
              <a:spcBef>
                <a:spcPts val="0"/>
              </a:spcBef>
              <a:spcAft>
                <a:spcPts val="0"/>
              </a:spcAft>
              <a:buSzPts val="1400"/>
              <a:buChar char="●"/>
              <a:defRPr/>
            </a:lvl7pPr>
            <a:lvl8pPr marL="3657600" lvl="7" indent="-317500" algn="l">
              <a:spcBef>
                <a:spcPts val="0"/>
              </a:spcBef>
              <a:spcAft>
                <a:spcPts val="0"/>
              </a:spcAft>
              <a:buSzPts val="1400"/>
              <a:buChar char="○"/>
              <a:defRPr/>
            </a:lvl8pPr>
            <a:lvl9pPr marL="4114800" lvl="8" indent="-317500" algn="l">
              <a:spcBef>
                <a:spcPts val="0"/>
              </a:spcBef>
              <a:spcAft>
                <a:spcPts val="0"/>
              </a:spcAft>
              <a:buSzPts val="1400"/>
              <a:buChar char="■"/>
              <a:defRPr/>
            </a:lvl9pPr>
          </a:lstStyle>
          <a:p>
            <a:endParaRPr/>
          </a:p>
        </p:txBody>
      </p:sp>
      <p:sp>
        <p:nvSpPr>
          <p:cNvPr id="35" name="Google Shape;35;p11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rtl="0">
              <a:spcBef>
                <a:spcPts val="0"/>
              </a:spcBef>
              <a:spcAft>
                <a:spcPts val="0"/>
              </a:spcAft>
              <a:buClr>
                <a:srgbClr val="000000"/>
              </a:buClr>
              <a:buSzPts val="1800"/>
              <a:buFont typeface="Times New Roman"/>
              <a:buNone/>
              <a:defRPr sz="1800">
                <a:solidFill>
                  <a:schemeClr val="lt1"/>
                </a:solidFill>
                <a:latin typeface="Calibri"/>
                <a:ea typeface="Calibri"/>
                <a:cs typeface="Calibri"/>
                <a:sym typeface="Calibri"/>
              </a:defRPr>
            </a:lvl1pPr>
            <a:lvl2pPr marL="0" marR="0" lvl="1" indent="0" algn="r" rtl="0">
              <a:spcBef>
                <a:spcPts val="0"/>
              </a:spcBef>
              <a:spcAft>
                <a:spcPts val="0"/>
              </a:spcAft>
              <a:buClr>
                <a:srgbClr val="000000"/>
              </a:buClr>
              <a:buSzPts val="1800"/>
              <a:buFont typeface="Times New Roman"/>
              <a:buNone/>
              <a:defRPr sz="1800">
                <a:solidFill>
                  <a:schemeClr val="lt1"/>
                </a:solidFill>
                <a:latin typeface="Calibri"/>
                <a:ea typeface="Calibri"/>
                <a:cs typeface="Calibri"/>
                <a:sym typeface="Calibri"/>
              </a:defRPr>
            </a:lvl2pPr>
            <a:lvl3pPr marL="0" marR="0" lvl="2" indent="0" algn="r" rtl="0">
              <a:spcBef>
                <a:spcPts val="0"/>
              </a:spcBef>
              <a:spcAft>
                <a:spcPts val="0"/>
              </a:spcAft>
              <a:buClr>
                <a:srgbClr val="000000"/>
              </a:buClr>
              <a:buSzPts val="1800"/>
              <a:buFont typeface="Times New Roman"/>
              <a:buNone/>
              <a:defRPr sz="1800">
                <a:solidFill>
                  <a:schemeClr val="lt1"/>
                </a:solidFill>
                <a:latin typeface="Calibri"/>
                <a:ea typeface="Calibri"/>
                <a:cs typeface="Calibri"/>
                <a:sym typeface="Calibri"/>
              </a:defRPr>
            </a:lvl3pPr>
            <a:lvl4pPr marL="0" marR="0" lvl="3" indent="0" algn="r" rtl="0">
              <a:spcBef>
                <a:spcPts val="0"/>
              </a:spcBef>
              <a:spcAft>
                <a:spcPts val="0"/>
              </a:spcAft>
              <a:buClr>
                <a:srgbClr val="000000"/>
              </a:buClr>
              <a:buSzPts val="1800"/>
              <a:buFont typeface="Times New Roman"/>
              <a:buNone/>
              <a:defRPr sz="1800">
                <a:solidFill>
                  <a:schemeClr val="lt1"/>
                </a:solidFill>
                <a:latin typeface="Calibri"/>
                <a:ea typeface="Calibri"/>
                <a:cs typeface="Calibri"/>
                <a:sym typeface="Calibri"/>
              </a:defRPr>
            </a:lvl4pPr>
            <a:lvl5pPr marL="0" marR="0" lvl="4" indent="0" algn="r" rtl="0">
              <a:spcBef>
                <a:spcPts val="0"/>
              </a:spcBef>
              <a:spcAft>
                <a:spcPts val="0"/>
              </a:spcAft>
              <a:buClr>
                <a:srgbClr val="000000"/>
              </a:buClr>
              <a:buSzPts val="1800"/>
              <a:buFont typeface="Times New Roman"/>
              <a:buNone/>
              <a:defRPr sz="1800">
                <a:solidFill>
                  <a:schemeClr val="lt1"/>
                </a:solidFill>
                <a:latin typeface="Calibri"/>
                <a:ea typeface="Calibri"/>
                <a:cs typeface="Calibri"/>
                <a:sym typeface="Calibri"/>
              </a:defRPr>
            </a:lvl5pPr>
            <a:lvl6pPr marL="0" marR="0" lvl="5" indent="0" algn="r" rtl="0">
              <a:spcBef>
                <a:spcPts val="0"/>
              </a:spcBef>
              <a:spcAft>
                <a:spcPts val="0"/>
              </a:spcAft>
              <a:buClr>
                <a:srgbClr val="000000"/>
              </a:buClr>
              <a:buSzPts val="1800"/>
              <a:buFont typeface="Times New Roman"/>
              <a:buNone/>
              <a:defRPr sz="1800">
                <a:solidFill>
                  <a:schemeClr val="lt1"/>
                </a:solidFill>
                <a:latin typeface="Calibri"/>
                <a:ea typeface="Calibri"/>
                <a:cs typeface="Calibri"/>
                <a:sym typeface="Calibri"/>
              </a:defRPr>
            </a:lvl6pPr>
            <a:lvl7pPr marL="0" marR="0" lvl="6" indent="0" algn="r" rtl="0">
              <a:spcBef>
                <a:spcPts val="0"/>
              </a:spcBef>
              <a:spcAft>
                <a:spcPts val="0"/>
              </a:spcAft>
              <a:buClr>
                <a:srgbClr val="000000"/>
              </a:buClr>
              <a:buSzPts val="1800"/>
              <a:buFont typeface="Times New Roman"/>
              <a:buNone/>
              <a:defRPr sz="1800">
                <a:solidFill>
                  <a:schemeClr val="lt1"/>
                </a:solidFill>
                <a:latin typeface="Calibri"/>
                <a:ea typeface="Calibri"/>
                <a:cs typeface="Calibri"/>
                <a:sym typeface="Calibri"/>
              </a:defRPr>
            </a:lvl7pPr>
            <a:lvl8pPr marL="0" marR="0" lvl="7" indent="0" algn="r" rtl="0">
              <a:spcBef>
                <a:spcPts val="0"/>
              </a:spcBef>
              <a:spcAft>
                <a:spcPts val="0"/>
              </a:spcAft>
              <a:buClr>
                <a:srgbClr val="000000"/>
              </a:buClr>
              <a:buSzPts val="1800"/>
              <a:buFont typeface="Times New Roman"/>
              <a:buNone/>
              <a:defRPr sz="1800">
                <a:solidFill>
                  <a:schemeClr val="lt1"/>
                </a:solidFill>
                <a:latin typeface="Calibri"/>
                <a:ea typeface="Calibri"/>
                <a:cs typeface="Calibri"/>
                <a:sym typeface="Calibri"/>
              </a:defRPr>
            </a:lvl8pPr>
            <a:lvl9pPr marL="0" marR="0" lvl="8" indent="0" algn="r" rtl="0">
              <a:spcBef>
                <a:spcPts val="0"/>
              </a:spcBef>
              <a:spcAft>
                <a:spcPts val="0"/>
              </a:spcAft>
              <a:buClr>
                <a:srgbClr val="000000"/>
              </a:buClr>
              <a:buSzPts val="1800"/>
              <a:buFont typeface="Times New Roman"/>
              <a:buNone/>
              <a:defRPr sz="1800">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Nadpis a obsah" type="obj">
  <p:cSld name="OBJECT">
    <p:spTree>
      <p:nvGrpSpPr>
        <p:cNvPr id="1" name="Shape 36"/>
        <p:cNvGrpSpPr/>
        <p:nvPr/>
      </p:nvGrpSpPr>
      <p:grpSpPr>
        <a:xfrm>
          <a:off x="0" y="0"/>
          <a:ext cx="0" cy="0"/>
          <a:chOff x="0" y="0"/>
          <a:chExt cx="0" cy="0"/>
        </a:xfrm>
      </p:grpSpPr>
      <p:sp>
        <p:nvSpPr>
          <p:cNvPr id="37" name="Google Shape;37;p118"/>
          <p:cNvSpPr txBox="1">
            <a:spLocks noGrp="1"/>
          </p:cNvSpPr>
          <p:nvPr>
            <p:ph type="title"/>
          </p:nvPr>
        </p:nvSpPr>
        <p:spPr>
          <a:xfrm>
            <a:off x="609601" y="275167"/>
            <a:ext cx="10970684" cy="1140884"/>
          </a:xfrm>
          <a:prstGeom prst="rect">
            <a:avLst/>
          </a:prstGeom>
          <a:noFill/>
          <a:ln>
            <a:noFill/>
          </a:ln>
        </p:spPr>
        <p:txBody>
          <a:bodyPr spcFirstLastPara="1" wrap="square" lIns="90000" tIns="46800" rIns="90000" bIns="468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8" name="Google Shape;38;p118"/>
          <p:cNvSpPr txBox="1">
            <a:spLocks noGrp="1"/>
          </p:cNvSpPr>
          <p:nvPr>
            <p:ph type="body" idx="1"/>
          </p:nvPr>
        </p:nvSpPr>
        <p:spPr>
          <a:xfrm>
            <a:off x="609601" y="1604434"/>
            <a:ext cx="10970684" cy="3975100"/>
          </a:xfrm>
          <a:prstGeom prst="rect">
            <a:avLst/>
          </a:prstGeom>
          <a:noFill/>
          <a:ln>
            <a:noFill/>
          </a:ln>
        </p:spPr>
        <p:txBody>
          <a:bodyPr spcFirstLastPara="1" wrap="square" lIns="0" tIns="0" rIns="0" bIns="0" anchor="t" anchorCtr="0">
            <a:noAutofit/>
          </a:bodyPr>
          <a:lstStyle>
            <a:lvl1pPr marL="457200" lvl="0" indent="-228600" algn="l">
              <a:spcBef>
                <a:spcPts val="1067"/>
              </a:spcBef>
              <a:spcAft>
                <a:spcPts val="0"/>
              </a:spcAft>
              <a:buSzPts val="1400"/>
              <a:buNone/>
              <a:defRPr/>
            </a:lvl1pPr>
            <a:lvl2pPr marL="914400" lvl="1" indent="-228600" algn="l">
              <a:spcBef>
                <a:spcPts val="933"/>
              </a:spcBef>
              <a:spcAft>
                <a:spcPts val="0"/>
              </a:spcAft>
              <a:buSzPts val="1400"/>
              <a:buNone/>
              <a:defRPr/>
            </a:lvl2pPr>
            <a:lvl3pPr marL="1371600" lvl="2" indent="-228600" algn="l">
              <a:spcBef>
                <a:spcPts val="800"/>
              </a:spcBef>
              <a:spcAft>
                <a:spcPts val="0"/>
              </a:spcAft>
              <a:buSzPts val="1400"/>
              <a:buNone/>
              <a:defRPr/>
            </a:lvl3pPr>
            <a:lvl4pPr marL="1828800" lvl="3" indent="-228600" algn="l">
              <a:spcBef>
                <a:spcPts val="667"/>
              </a:spcBef>
              <a:spcAft>
                <a:spcPts val="0"/>
              </a:spcAft>
              <a:buSzPts val="1400"/>
              <a:buNone/>
              <a:defRPr/>
            </a:lvl4pPr>
            <a:lvl5pPr marL="2286000" lvl="4" indent="-228600" algn="l">
              <a:spcBef>
                <a:spcPts val="667"/>
              </a:spcBef>
              <a:spcAft>
                <a:spcPts val="0"/>
              </a:spcAft>
              <a:buSzPts val="1400"/>
              <a:buNone/>
              <a:defRPr/>
            </a:lvl5pPr>
            <a:lvl6pPr marL="2743200" lvl="5" indent="-228600" algn="l">
              <a:spcBef>
                <a:spcPts val="667"/>
              </a:spcBef>
              <a:spcAft>
                <a:spcPts val="0"/>
              </a:spcAft>
              <a:buSzPts val="1400"/>
              <a:buNone/>
              <a:defRPr/>
            </a:lvl6pPr>
            <a:lvl7pPr marL="3200400" lvl="6" indent="-228600" algn="l">
              <a:spcBef>
                <a:spcPts val="667"/>
              </a:spcBef>
              <a:spcAft>
                <a:spcPts val="0"/>
              </a:spcAft>
              <a:buSzPts val="1400"/>
              <a:buNone/>
              <a:defRPr/>
            </a:lvl7pPr>
            <a:lvl8pPr marL="3657600" lvl="7" indent="-228600" algn="l">
              <a:spcBef>
                <a:spcPts val="667"/>
              </a:spcBef>
              <a:spcAft>
                <a:spcPts val="0"/>
              </a:spcAft>
              <a:buSzPts val="1400"/>
              <a:buNone/>
              <a:defRPr/>
            </a:lvl8pPr>
            <a:lvl9pPr marL="4114800" lvl="8" indent="-228600" algn="l">
              <a:spcBef>
                <a:spcPts val="667"/>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Obsah" type="objOnly">
  <p:cSld name="OBJECT_ONLY">
    <p:spTree>
      <p:nvGrpSpPr>
        <p:cNvPr id="1" name="Shape 39"/>
        <p:cNvGrpSpPr/>
        <p:nvPr/>
      </p:nvGrpSpPr>
      <p:grpSpPr>
        <a:xfrm>
          <a:off x="0" y="0"/>
          <a:ext cx="0" cy="0"/>
          <a:chOff x="0" y="0"/>
          <a:chExt cx="0" cy="0"/>
        </a:xfrm>
      </p:grpSpPr>
      <p:sp>
        <p:nvSpPr>
          <p:cNvPr id="40" name="Google Shape;40;p119"/>
          <p:cNvSpPr txBox="1">
            <a:spLocks noGrp="1"/>
          </p:cNvSpPr>
          <p:nvPr>
            <p:ph type="body" idx="1"/>
          </p:nvPr>
        </p:nvSpPr>
        <p:spPr>
          <a:xfrm>
            <a:off x="609600" y="381000"/>
            <a:ext cx="10972800" cy="5715000"/>
          </a:xfrm>
          <a:prstGeom prst="rect">
            <a:avLst/>
          </a:prstGeom>
          <a:noFill/>
          <a:ln>
            <a:noFill/>
          </a:ln>
        </p:spPr>
        <p:txBody>
          <a:bodyPr spcFirstLastPara="1" wrap="square" lIns="0" tIns="0" rIns="0" bIns="0" anchor="t" anchorCtr="0">
            <a:noAutofit/>
          </a:bodyPr>
          <a:lstStyle>
            <a:lvl1pPr marL="457200" lvl="0" indent="-228600" algn="l">
              <a:spcBef>
                <a:spcPts val="1067"/>
              </a:spcBef>
              <a:spcAft>
                <a:spcPts val="0"/>
              </a:spcAft>
              <a:buSzPts val="1400"/>
              <a:buNone/>
              <a:defRPr/>
            </a:lvl1pPr>
            <a:lvl2pPr marL="914400" lvl="1" indent="-228600" algn="l">
              <a:spcBef>
                <a:spcPts val="933"/>
              </a:spcBef>
              <a:spcAft>
                <a:spcPts val="0"/>
              </a:spcAft>
              <a:buSzPts val="1400"/>
              <a:buNone/>
              <a:defRPr/>
            </a:lvl2pPr>
            <a:lvl3pPr marL="1371600" lvl="2" indent="-228600" algn="l">
              <a:spcBef>
                <a:spcPts val="800"/>
              </a:spcBef>
              <a:spcAft>
                <a:spcPts val="0"/>
              </a:spcAft>
              <a:buSzPts val="1400"/>
              <a:buNone/>
              <a:defRPr/>
            </a:lvl3pPr>
            <a:lvl4pPr marL="1828800" lvl="3" indent="-228600" algn="l">
              <a:spcBef>
                <a:spcPts val="667"/>
              </a:spcBef>
              <a:spcAft>
                <a:spcPts val="0"/>
              </a:spcAft>
              <a:buSzPts val="1400"/>
              <a:buNone/>
              <a:defRPr/>
            </a:lvl4pPr>
            <a:lvl5pPr marL="2286000" lvl="4" indent="-228600" algn="l">
              <a:spcBef>
                <a:spcPts val="667"/>
              </a:spcBef>
              <a:spcAft>
                <a:spcPts val="0"/>
              </a:spcAft>
              <a:buSzPts val="1400"/>
              <a:buNone/>
              <a:defRPr/>
            </a:lvl5pPr>
            <a:lvl6pPr marL="2743200" lvl="5" indent="-228600" algn="l">
              <a:spcBef>
                <a:spcPts val="667"/>
              </a:spcBef>
              <a:spcAft>
                <a:spcPts val="0"/>
              </a:spcAft>
              <a:buSzPts val="1400"/>
              <a:buNone/>
              <a:defRPr/>
            </a:lvl6pPr>
            <a:lvl7pPr marL="3200400" lvl="6" indent="-228600" algn="l">
              <a:spcBef>
                <a:spcPts val="667"/>
              </a:spcBef>
              <a:spcAft>
                <a:spcPts val="0"/>
              </a:spcAft>
              <a:buSzPts val="1400"/>
              <a:buNone/>
              <a:defRPr/>
            </a:lvl7pPr>
            <a:lvl8pPr marL="3657600" lvl="7" indent="-228600" algn="l">
              <a:spcBef>
                <a:spcPts val="667"/>
              </a:spcBef>
              <a:spcAft>
                <a:spcPts val="0"/>
              </a:spcAft>
              <a:buSzPts val="1400"/>
              <a:buNone/>
              <a:defRPr/>
            </a:lvl8pPr>
            <a:lvl9pPr marL="4114800" lvl="8" indent="-228600" algn="l">
              <a:spcBef>
                <a:spcPts val="667"/>
              </a:spcBef>
              <a:spcAft>
                <a:spcPts val="0"/>
              </a:spcAft>
              <a:buSzPts val="1400"/>
              <a:buNone/>
              <a:defRPr/>
            </a:lvl9pPr>
          </a:lstStyle>
          <a:p>
            <a:endParaRPr/>
          </a:p>
        </p:txBody>
      </p:sp>
      <p:sp>
        <p:nvSpPr>
          <p:cNvPr id="41" name="Google Shape;41;p119"/>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42" name="Google Shape;42;p119"/>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43" name="Google Shape;43;p119"/>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1800">
                <a:solidFill>
                  <a:srgbClr val="FFFFFF"/>
                </a:solidFill>
                <a:latin typeface="Calibri"/>
                <a:ea typeface="Calibri"/>
                <a:cs typeface="Calibri"/>
                <a:sym typeface="Calibri"/>
              </a:defRPr>
            </a:lvl1pPr>
            <a:lvl2pPr marL="0" marR="0" lvl="1" indent="0" algn="l" rtl="0">
              <a:spcBef>
                <a:spcPts val="0"/>
              </a:spcBef>
              <a:spcAft>
                <a:spcPts val="0"/>
              </a:spcAft>
              <a:buNone/>
              <a:defRPr sz="1800">
                <a:solidFill>
                  <a:srgbClr val="FFFFFF"/>
                </a:solidFill>
                <a:latin typeface="Calibri"/>
                <a:ea typeface="Calibri"/>
                <a:cs typeface="Calibri"/>
                <a:sym typeface="Calibri"/>
              </a:defRPr>
            </a:lvl2pPr>
            <a:lvl3pPr marL="0" marR="0" lvl="2" indent="0" algn="l" rtl="0">
              <a:spcBef>
                <a:spcPts val="0"/>
              </a:spcBef>
              <a:spcAft>
                <a:spcPts val="0"/>
              </a:spcAft>
              <a:buNone/>
              <a:defRPr sz="1800">
                <a:solidFill>
                  <a:srgbClr val="FFFFFF"/>
                </a:solidFill>
                <a:latin typeface="Calibri"/>
                <a:ea typeface="Calibri"/>
                <a:cs typeface="Calibri"/>
                <a:sym typeface="Calibri"/>
              </a:defRPr>
            </a:lvl3pPr>
            <a:lvl4pPr marL="0" marR="0" lvl="3" indent="0" algn="l" rtl="0">
              <a:spcBef>
                <a:spcPts val="0"/>
              </a:spcBef>
              <a:spcAft>
                <a:spcPts val="0"/>
              </a:spcAft>
              <a:buNone/>
              <a:defRPr sz="1800">
                <a:solidFill>
                  <a:srgbClr val="FFFFFF"/>
                </a:solidFill>
                <a:latin typeface="Calibri"/>
                <a:ea typeface="Calibri"/>
                <a:cs typeface="Calibri"/>
                <a:sym typeface="Calibri"/>
              </a:defRPr>
            </a:lvl4pPr>
            <a:lvl5pPr marL="0" marR="0" lvl="4" indent="0" algn="l" rtl="0">
              <a:spcBef>
                <a:spcPts val="0"/>
              </a:spcBef>
              <a:spcAft>
                <a:spcPts val="0"/>
              </a:spcAft>
              <a:buNone/>
              <a:defRPr sz="1800">
                <a:solidFill>
                  <a:srgbClr val="FFFFFF"/>
                </a:solidFill>
                <a:latin typeface="Calibri"/>
                <a:ea typeface="Calibri"/>
                <a:cs typeface="Calibri"/>
                <a:sym typeface="Calibri"/>
              </a:defRPr>
            </a:lvl5pPr>
            <a:lvl6pPr marL="0" marR="0" lvl="5" indent="0" algn="l" rtl="0">
              <a:spcBef>
                <a:spcPts val="0"/>
              </a:spcBef>
              <a:spcAft>
                <a:spcPts val="0"/>
              </a:spcAft>
              <a:buNone/>
              <a:defRPr sz="1800">
                <a:solidFill>
                  <a:srgbClr val="FFFFFF"/>
                </a:solidFill>
                <a:latin typeface="Calibri"/>
                <a:ea typeface="Calibri"/>
                <a:cs typeface="Calibri"/>
                <a:sym typeface="Calibri"/>
              </a:defRPr>
            </a:lvl6pPr>
            <a:lvl7pPr marL="0" marR="0" lvl="6" indent="0" algn="l" rtl="0">
              <a:spcBef>
                <a:spcPts val="0"/>
              </a:spcBef>
              <a:spcAft>
                <a:spcPts val="0"/>
              </a:spcAft>
              <a:buNone/>
              <a:defRPr sz="1800">
                <a:solidFill>
                  <a:srgbClr val="FFFFFF"/>
                </a:solidFill>
                <a:latin typeface="Calibri"/>
                <a:ea typeface="Calibri"/>
                <a:cs typeface="Calibri"/>
                <a:sym typeface="Calibri"/>
              </a:defRPr>
            </a:lvl7pPr>
            <a:lvl8pPr marL="0" marR="0" lvl="7" indent="0" algn="l" rtl="0">
              <a:spcBef>
                <a:spcPts val="0"/>
              </a:spcBef>
              <a:spcAft>
                <a:spcPts val="0"/>
              </a:spcAft>
              <a:buNone/>
              <a:defRPr sz="1800">
                <a:solidFill>
                  <a:srgbClr val="FFFFFF"/>
                </a:solidFill>
                <a:latin typeface="Calibri"/>
                <a:ea typeface="Calibri"/>
                <a:cs typeface="Calibri"/>
                <a:sym typeface="Calibri"/>
              </a:defRPr>
            </a:lvl8pPr>
            <a:lvl9pPr marL="0" marR="0" lvl="8" indent="0" algn="l" rtl="0">
              <a:spcBef>
                <a:spcPts val="0"/>
              </a:spcBef>
              <a:spcAft>
                <a:spcPts val="0"/>
              </a:spcAft>
              <a:buNone/>
              <a:defRPr sz="1800">
                <a:solidFill>
                  <a:srgbClr val="FFFFF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cs-CZ"/>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Záhlaví části" type="secHead">
  <p:cSld name="SECTION_HEADER">
    <p:spTree>
      <p:nvGrpSpPr>
        <p:cNvPr id="1" name="Shape 44"/>
        <p:cNvGrpSpPr/>
        <p:nvPr/>
      </p:nvGrpSpPr>
      <p:grpSpPr>
        <a:xfrm>
          <a:off x="0" y="0"/>
          <a:ext cx="0" cy="0"/>
          <a:chOff x="0" y="0"/>
          <a:chExt cx="0" cy="0"/>
        </a:xfrm>
      </p:grpSpPr>
      <p:sp>
        <p:nvSpPr>
          <p:cNvPr id="45" name="Google Shape;45;p120"/>
          <p:cNvSpPr txBox="1">
            <a:spLocks noGrp="1"/>
          </p:cNvSpPr>
          <p:nvPr>
            <p:ph type="title"/>
          </p:nvPr>
        </p:nvSpPr>
        <p:spPr>
          <a:xfrm>
            <a:off x="963084" y="4406901"/>
            <a:ext cx="10363200" cy="1362075"/>
          </a:xfrm>
          <a:prstGeom prst="rect">
            <a:avLst/>
          </a:prstGeom>
          <a:noFill/>
          <a:ln>
            <a:noFill/>
          </a:ln>
        </p:spPr>
        <p:txBody>
          <a:bodyPr spcFirstLastPara="1" wrap="square" lIns="90000" tIns="46800" rIns="90000" bIns="46800" anchor="t" anchorCtr="0">
            <a:noAutofit/>
          </a:bodyPr>
          <a:lstStyle>
            <a:lvl1pPr lvl="0" algn="l">
              <a:spcBef>
                <a:spcPts val="0"/>
              </a:spcBef>
              <a:spcAft>
                <a:spcPts val="0"/>
              </a:spcAft>
              <a:buSzPts val="1400"/>
              <a:buNone/>
              <a:defRPr sz="5333"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6" name="Google Shape;46;p120"/>
          <p:cNvSpPr txBox="1">
            <a:spLocks noGrp="1"/>
          </p:cNvSpPr>
          <p:nvPr>
            <p:ph type="body" idx="1"/>
          </p:nvPr>
        </p:nvSpPr>
        <p:spPr>
          <a:xfrm>
            <a:off x="963084" y="2906713"/>
            <a:ext cx="10363200" cy="1500187"/>
          </a:xfrm>
          <a:prstGeom prst="rect">
            <a:avLst/>
          </a:prstGeom>
          <a:noFill/>
          <a:ln>
            <a:noFill/>
          </a:ln>
        </p:spPr>
        <p:txBody>
          <a:bodyPr spcFirstLastPara="1" wrap="square" lIns="0" tIns="0" rIns="0" bIns="0" anchor="b" anchorCtr="0">
            <a:noAutofit/>
          </a:bodyPr>
          <a:lstStyle>
            <a:lvl1pPr marL="457200" lvl="0" indent="-228600" algn="l">
              <a:spcBef>
                <a:spcPts val="1067"/>
              </a:spcBef>
              <a:spcAft>
                <a:spcPts val="0"/>
              </a:spcAft>
              <a:buSzPts val="2667"/>
              <a:buNone/>
              <a:defRPr sz="2667"/>
            </a:lvl1pPr>
            <a:lvl2pPr marL="914400" lvl="1" indent="-228600" algn="l">
              <a:spcBef>
                <a:spcPts val="933"/>
              </a:spcBef>
              <a:spcAft>
                <a:spcPts val="0"/>
              </a:spcAft>
              <a:buSzPts val="2400"/>
              <a:buNone/>
              <a:defRPr sz="2400"/>
            </a:lvl2pPr>
            <a:lvl3pPr marL="1371600" lvl="2" indent="-228600" algn="l">
              <a:spcBef>
                <a:spcPts val="800"/>
              </a:spcBef>
              <a:spcAft>
                <a:spcPts val="0"/>
              </a:spcAft>
              <a:buSzPts val="2133"/>
              <a:buNone/>
              <a:defRPr sz="2133"/>
            </a:lvl3pPr>
            <a:lvl4pPr marL="1828800" lvl="3" indent="-228600" algn="l">
              <a:spcBef>
                <a:spcPts val="667"/>
              </a:spcBef>
              <a:spcAft>
                <a:spcPts val="0"/>
              </a:spcAft>
              <a:buSzPts val="1867"/>
              <a:buNone/>
              <a:defRPr sz="1867"/>
            </a:lvl4pPr>
            <a:lvl5pPr marL="2286000" lvl="4" indent="-228600" algn="l">
              <a:spcBef>
                <a:spcPts val="667"/>
              </a:spcBef>
              <a:spcAft>
                <a:spcPts val="0"/>
              </a:spcAft>
              <a:buSzPts val="1867"/>
              <a:buNone/>
              <a:defRPr sz="1867"/>
            </a:lvl5pPr>
            <a:lvl6pPr marL="2743200" lvl="5" indent="-228600" algn="l">
              <a:spcBef>
                <a:spcPts val="667"/>
              </a:spcBef>
              <a:spcAft>
                <a:spcPts val="0"/>
              </a:spcAft>
              <a:buSzPts val="1867"/>
              <a:buNone/>
              <a:defRPr sz="1867"/>
            </a:lvl6pPr>
            <a:lvl7pPr marL="3200400" lvl="6" indent="-228600" algn="l">
              <a:spcBef>
                <a:spcPts val="667"/>
              </a:spcBef>
              <a:spcAft>
                <a:spcPts val="0"/>
              </a:spcAft>
              <a:buSzPts val="1867"/>
              <a:buNone/>
              <a:defRPr sz="1867"/>
            </a:lvl7pPr>
            <a:lvl8pPr marL="3657600" lvl="7" indent="-228600" algn="l">
              <a:spcBef>
                <a:spcPts val="667"/>
              </a:spcBef>
              <a:spcAft>
                <a:spcPts val="0"/>
              </a:spcAft>
              <a:buSzPts val="1867"/>
              <a:buNone/>
              <a:defRPr sz="1867"/>
            </a:lvl8pPr>
            <a:lvl9pPr marL="4114800" lvl="8" indent="-228600" algn="l">
              <a:spcBef>
                <a:spcPts val="667"/>
              </a:spcBef>
              <a:spcAft>
                <a:spcPts val="0"/>
              </a:spcAft>
              <a:buSzPts val="1867"/>
              <a:buNone/>
              <a:defRPr sz="1867"/>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Dva obsahy" type="twoObj">
  <p:cSld name="TWO_OBJECTS">
    <p:spTree>
      <p:nvGrpSpPr>
        <p:cNvPr id="1" name="Shape 47"/>
        <p:cNvGrpSpPr/>
        <p:nvPr/>
      </p:nvGrpSpPr>
      <p:grpSpPr>
        <a:xfrm>
          <a:off x="0" y="0"/>
          <a:ext cx="0" cy="0"/>
          <a:chOff x="0" y="0"/>
          <a:chExt cx="0" cy="0"/>
        </a:xfrm>
      </p:grpSpPr>
      <p:sp>
        <p:nvSpPr>
          <p:cNvPr id="48" name="Google Shape;48;p121"/>
          <p:cNvSpPr txBox="1">
            <a:spLocks noGrp="1"/>
          </p:cNvSpPr>
          <p:nvPr>
            <p:ph type="title"/>
          </p:nvPr>
        </p:nvSpPr>
        <p:spPr>
          <a:xfrm>
            <a:off x="609601" y="275167"/>
            <a:ext cx="10970684" cy="1140884"/>
          </a:xfrm>
          <a:prstGeom prst="rect">
            <a:avLst/>
          </a:prstGeom>
          <a:noFill/>
          <a:ln>
            <a:noFill/>
          </a:ln>
        </p:spPr>
        <p:txBody>
          <a:bodyPr spcFirstLastPara="1" wrap="square" lIns="90000" tIns="46800" rIns="90000" bIns="468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9" name="Google Shape;49;p121"/>
          <p:cNvSpPr txBox="1">
            <a:spLocks noGrp="1"/>
          </p:cNvSpPr>
          <p:nvPr>
            <p:ph type="body" idx="1"/>
          </p:nvPr>
        </p:nvSpPr>
        <p:spPr>
          <a:xfrm>
            <a:off x="609602" y="1604963"/>
            <a:ext cx="5382684" cy="3975100"/>
          </a:xfrm>
          <a:prstGeom prst="rect">
            <a:avLst/>
          </a:prstGeom>
          <a:noFill/>
          <a:ln>
            <a:noFill/>
          </a:ln>
        </p:spPr>
        <p:txBody>
          <a:bodyPr spcFirstLastPara="1" wrap="square" lIns="0" tIns="0" rIns="0" bIns="0" anchor="t" anchorCtr="0">
            <a:noAutofit/>
          </a:bodyPr>
          <a:lstStyle>
            <a:lvl1pPr marL="457200" lvl="0" indent="-228600" algn="l">
              <a:spcBef>
                <a:spcPts val="1067"/>
              </a:spcBef>
              <a:spcAft>
                <a:spcPts val="0"/>
              </a:spcAft>
              <a:buSzPts val="1400"/>
              <a:buNone/>
              <a:defRPr sz="3733"/>
            </a:lvl1pPr>
            <a:lvl2pPr marL="914400" lvl="1" indent="-228600" algn="l">
              <a:spcBef>
                <a:spcPts val="933"/>
              </a:spcBef>
              <a:spcAft>
                <a:spcPts val="0"/>
              </a:spcAft>
              <a:buSzPts val="1400"/>
              <a:buNone/>
              <a:defRPr sz="3200"/>
            </a:lvl2pPr>
            <a:lvl3pPr marL="1371600" lvl="2" indent="-228600" algn="l">
              <a:spcBef>
                <a:spcPts val="800"/>
              </a:spcBef>
              <a:spcAft>
                <a:spcPts val="0"/>
              </a:spcAft>
              <a:buSzPts val="1400"/>
              <a:buNone/>
              <a:defRPr sz="2667"/>
            </a:lvl3pPr>
            <a:lvl4pPr marL="1828800" lvl="3" indent="-228600" algn="l">
              <a:spcBef>
                <a:spcPts val="667"/>
              </a:spcBef>
              <a:spcAft>
                <a:spcPts val="0"/>
              </a:spcAft>
              <a:buSzPts val="1400"/>
              <a:buNone/>
              <a:defRPr sz="2400"/>
            </a:lvl4pPr>
            <a:lvl5pPr marL="2286000" lvl="4" indent="-228600" algn="l">
              <a:spcBef>
                <a:spcPts val="667"/>
              </a:spcBef>
              <a:spcAft>
                <a:spcPts val="0"/>
              </a:spcAft>
              <a:buSzPts val="1400"/>
              <a:buNone/>
              <a:defRPr sz="2400"/>
            </a:lvl5pPr>
            <a:lvl6pPr marL="2743200" lvl="5" indent="-228600" algn="l">
              <a:spcBef>
                <a:spcPts val="667"/>
              </a:spcBef>
              <a:spcAft>
                <a:spcPts val="0"/>
              </a:spcAft>
              <a:buSzPts val="1400"/>
              <a:buNone/>
              <a:defRPr sz="2400"/>
            </a:lvl6pPr>
            <a:lvl7pPr marL="3200400" lvl="6" indent="-228600" algn="l">
              <a:spcBef>
                <a:spcPts val="667"/>
              </a:spcBef>
              <a:spcAft>
                <a:spcPts val="0"/>
              </a:spcAft>
              <a:buSzPts val="1400"/>
              <a:buNone/>
              <a:defRPr sz="2400"/>
            </a:lvl7pPr>
            <a:lvl8pPr marL="3657600" lvl="7" indent="-228600" algn="l">
              <a:spcBef>
                <a:spcPts val="667"/>
              </a:spcBef>
              <a:spcAft>
                <a:spcPts val="0"/>
              </a:spcAft>
              <a:buSzPts val="1400"/>
              <a:buNone/>
              <a:defRPr sz="2400"/>
            </a:lvl8pPr>
            <a:lvl9pPr marL="4114800" lvl="8" indent="-228600" algn="l">
              <a:spcBef>
                <a:spcPts val="667"/>
              </a:spcBef>
              <a:spcAft>
                <a:spcPts val="0"/>
              </a:spcAft>
              <a:buSzPts val="1400"/>
              <a:buNone/>
              <a:defRPr sz="2400"/>
            </a:lvl9pPr>
          </a:lstStyle>
          <a:p>
            <a:endParaRPr/>
          </a:p>
        </p:txBody>
      </p:sp>
      <p:sp>
        <p:nvSpPr>
          <p:cNvPr id="50" name="Google Shape;50;p121"/>
          <p:cNvSpPr txBox="1">
            <a:spLocks noGrp="1"/>
          </p:cNvSpPr>
          <p:nvPr>
            <p:ph type="body" idx="2"/>
          </p:nvPr>
        </p:nvSpPr>
        <p:spPr>
          <a:xfrm>
            <a:off x="6195484" y="1604963"/>
            <a:ext cx="5384800" cy="3975100"/>
          </a:xfrm>
          <a:prstGeom prst="rect">
            <a:avLst/>
          </a:prstGeom>
          <a:noFill/>
          <a:ln>
            <a:noFill/>
          </a:ln>
        </p:spPr>
        <p:txBody>
          <a:bodyPr spcFirstLastPara="1" wrap="square" lIns="0" tIns="0" rIns="0" bIns="0" anchor="t" anchorCtr="0">
            <a:noAutofit/>
          </a:bodyPr>
          <a:lstStyle>
            <a:lvl1pPr marL="457200" lvl="0" indent="-228600" algn="l">
              <a:spcBef>
                <a:spcPts val="1067"/>
              </a:spcBef>
              <a:spcAft>
                <a:spcPts val="0"/>
              </a:spcAft>
              <a:buSzPts val="1400"/>
              <a:buNone/>
              <a:defRPr sz="3733"/>
            </a:lvl1pPr>
            <a:lvl2pPr marL="914400" lvl="1" indent="-228600" algn="l">
              <a:spcBef>
                <a:spcPts val="933"/>
              </a:spcBef>
              <a:spcAft>
                <a:spcPts val="0"/>
              </a:spcAft>
              <a:buSzPts val="1400"/>
              <a:buNone/>
              <a:defRPr sz="3200"/>
            </a:lvl2pPr>
            <a:lvl3pPr marL="1371600" lvl="2" indent="-228600" algn="l">
              <a:spcBef>
                <a:spcPts val="800"/>
              </a:spcBef>
              <a:spcAft>
                <a:spcPts val="0"/>
              </a:spcAft>
              <a:buSzPts val="1400"/>
              <a:buNone/>
              <a:defRPr sz="2667"/>
            </a:lvl3pPr>
            <a:lvl4pPr marL="1828800" lvl="3" indent="-228600" algn="l">
              <a:spcBef>
                <a:spcPts val="667"/>
              </a:spcBef>
              <a:spcAft>
                <a:spcPts val="0"/>
              </a:spcAft>
              <a:buSzPts val="1400"/>
              <a:buNone/>
              <a:defRPr sz="2400"/>
            </a:lvl4pPr>
            <a:lvl5pPr marL="2286000" lvl="4" indent="-228600" algn="l">
              <a:spcBef>
                <a:spcPts val="667"/>
              </a:spcBef>
              <a:spcAft>
                <a:spcPts val="0"/>
              </a:spcAft>
              <a:buSzPts val="1400"/>
              <a:buNone/>
              <a:defRPr sz="2400"/>
            </a:lvl5pPr>
            <a:lvl6pPr marL="2743200" lvl="5" indent="-228600" algn="l">
              <a:spcBef>
                <a:spcPts val="667"/>
              </a:spcBef>
              <a:spcAft>
                <a:spcPts val="0"/>
              </a:spcAft>
              <a:buSzPts val="1400"/>
              <a:buNone/>
              <a:defRPr sz="2400"/>
            </a:lvl6pPr>
            <a:lvl7pPr marL="3200400" lvl="6" indent="-228600" algn="l">
              <a:spcBef>
                <a:spcPts val="667"/>
              </a:spcBef>
              <a:spcAft>
                <a:spcPts val="0"/>
              </a:spcAft>
              <a:buSzPts val="1400"/>
              <a:buNone/>
              <a:defRPr sz="2400"/>
            </a:lvl7pPr>
            <a:lvl8pPr marL="3657600" lvl="7" indent="-228600" algn="l">
              <a:spcBef>
                <a:spcPts val="667"/>
              </a:spcBef>
              <a:spcAft>
                <a:spcPts val="0"/>
              </a:spcAft>
              <a:buSzPts val="1400"/>
              <a:buNone/>
              <a:defRPr sz="2400"/>
            </a:lvl8pPr>
            <a:lvl9pPr marL="4114800" lvl="8" indent="-228600" algn="l">
              <a:spcBef>
                <a:spcPts val="667"/>
              </a:spcBef>
              <a:spcAft>
                <a:spcPts val="0"/>
              </a:spcAft>
              <a:buSzPts val="1400"/>
              <a:buNone/>
              <a:defRPr sz="24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0"/>
        <p:cNvGrpSpPr/>
        <p:nvPr/>
      </p:nvGrpSpPr>
      <p:grpSpPr>
        <a:xfrm>
          <a:off x="0" y="0"/>
          <a:ext cx="0" cy="0"/>
          <a:chOff x="0" y="0"/>
          <a:chExt cx="0" cy="0"/>
        </a:xfrm>
      </p:grpSpPr>
      <p:sp>
        <p:nvSpPr>
          <p:cNvPr id="11" name="Google Shape;11;p112"/>
          <p:cNvSpPr txBox="1">
            <a:spLocks noGrp="1"/>
          </p:cNvSpPr>
          <p:nvPr>
            <p:ph type="title"/>
          </p:nvPr>
        </p:nvSpPr>
        <p:spPr>
          <a:xfrm>
            <a:off x="609601" y="275167"/>
            <a:ext cx="10970684" cy="1140884"/>
          </a:xfrm>
          <a:prstGeom prst="rect">
            <a:avLst/>
          </a:prstGeom>
          <a:noFill/>
          <a:ln>
            <a:noFill/>
          </a:ln>
        </p:spPr>
        <p:txBody>
          <a:bodyPr spcFirstLastPara="1" wrap="square" lIns="90000" tIns="46800" rIns="90000" bIns="46800" anchor="ctr" anchorCtr="0">
            <a:noAutofit/>
          </a:bodyPr>
          <a:lstStyle>
            <a:lvl1pPr marR="0" lvl="0" algn="ctr" rtl="0">
              <a:spcBef>
                <a:spcPts val="0"/>
              </a:spcBef>
              <a:spcAft>
                <a:spcPts val="0"/>
              </a:spcAft>
              <a:buSzPts val="1400"/>
              <a:buNone/>
              <a:defRPr sz="5867" b="0" i="0" u="none" strike="noStrike" cap="none">
                <a:solidFill>
                  <a:srgbClr val="000000"/>
                </a:solidFill>
                <a:latin typeface="Calibri"/>
                <a:ea typeface="Calibri"/>
                <a:cs typeface="Calibri"/>
                <a:sym typeface="Calibri"/>
              </a:defRPr>
            </a:lvl1pPr>
            <a:lvl2pPr marR="0" lvl="1" algn="ctr" rtl="0">
              <a:spcBef>
                <a:spcPts val="0"/>
              </a:spcBef>
              <a:spcAft>
                <a:spcPts val="0"/>
              </a:spcAft>
              <a:buSzPts val="1400"/>
              <a:buNone/>
              <a:defRPr sz="5867" b="0" i="0" u="none" strike="noStrike" cap="none">
                <a:solidFill>
                  <a:srgbClr val="000000"/>
                </a:solidFill>
                <a:latin typeface="Calibri"/>
                <a:ea typeface="Calibri"/>
                <a:cs typeface="Calibri"/>
                <a:sym typeface="Calibri"/>
              </a:defRPr>
            </a:lvl2pPr>
            <a:lvl3pPr marR="0" lvl="2" algn="ctr" rtl="0">
              <a:spcBef>
                <a:spcPts val="0"/>
              </a:spcBef>
              <a:spcAft>
                <a:spcPts val="0"/>
              </a:spcAft>
              <a:buSzPts val="1400"/>
              <a:buNone/>
              <a:defRPr sz="5867" b="0" i="0" u="none" strike="noStrike" cap="none">
                <a:solidFill>
                  <a:srgbClr val="000000"/>
                </a:solidFill>
                <a:latin typeface="Calibri"/>
                <a:ea typeface="Calibri"/>
                <a:cs typeface="Calibri"/>
                <a:sym typeface="Calibri"/>
              </a:defRPr>
            </a:lvl3pPr>
            <a:lvl4pPr marR="0" lvl="3" algn="ctr" rtl="0">
              <a:spcBef>
                <a:spcPts val="0"/>
              </a:spcBef>
              <a:spcAft>
                <a:spcPts val="0"/>
              </a:spcAft>
              <a:buSzPts val="1400"/>
              <a:buNone/>
              <a:defRPr sz="5867" b="0" i="0" u="none" strike="noStrike" cap="none">
                <a:solidFill>
                  <a:srgbClr val="000000"/>
                </a:solidFill>
                <a:latin typeface="Calibri"/>
                <a:ea typeface="Calibri"/>
                <a:cs typeface="Calibri"/>
                <a:sym typeface="Calibri"/>
              </a:defRPr>
            </a:lvl4pPr>
            <a:lvl5pPr marR="0" lvl="4" algn="ctr" rtl="0">
              <a:spcBef>
                <a:spcPts val="0"/>
              </a:spcBef>
              <a:spcAft>
                <a:spcPts val="0"/>
              </a:spcAft>
              <a:buSzPts val="1400"/>
              <a:buNone/>
              <a:defRPr sz="5867" b="0" i="0" u="none" strike="noStrike" cap="none">
                <a:solidFill>
                  <a:srgbClr val="000000"/>
                </a:solidFill>
                <a:latin typeface="Calibri"/>
                <a:ea typeface="Calibri"/>
                <a:cs typeface="Calibri"/>
                <a:sym typeface="Calibri"/>
              </a:defRPr>
            </a:lvl5pPr>
            <a:lvl6pPr marR="0" lvl="5" algn="ctr" rtl="0">
              <a:spcBef>
                <a:spcPts val="0"/>
              </a:spcBef>
              <a:spcAft>
                <a:spcPts val="0"/>
              </a:spcAft>
              <a:buSzPts val="1400"/>
              <a:buNone/>
              <a:defRPr sz="5867" b="0" i="0" u="none" strike="noStrike" cap="none">
                <a:solidFill>
                  <a:srgbClr val="000000"/>
                </a:solidFill>
                <a:latin typeface="Calibri"/>
                <a:ea typeface="Calibri"/>
                <a:cs typeface="Calibri"/>
                <a:sym typeface="Calibri"/>
              </a:defRPr>
            </a:lvl6pPr>
            <a:lvl7pPr marR="0" lvl="6" algn="ctr" rtl="0">
              <a:spcBef>
                <a:spcPts val="0"/>
              </a:spcBef>
              <a:spcAft>
                <a:spcPts val="0"/>
              </a:spcAft>
              <a:buSzPts val="1400"/>
              <a:buNone/>
              <a:defRPr sz="5867" b="0" i="0" u="none" strike="noStrike" cap="none">
                <a:solidFill>
                  <a:srgbClr val="000000"/>
                </a:solidFill>
                <a:latin typeface="Calibri"/>
                <a:ea typeface="Calibri"/>
                <a:cs typeface="Calibri"/>
                <a:sym typeface="Calibri"/>
              </a:defRPr>
            </a:lvl7pPr>
            <a:lvl8pPr marR="0" lvl="7" algn="ctr" rtl="0">
              <a:spcBef>
                <a:spcPts val="0"/>
              </a:spcBef>
              <a:spcAft>
                <a:spcPts val="0"/>
              </a:spcAft>
              <a:buSzPts val="1400"/>
              <a:buNone/>
              <a:defRPr sz="5867" b="0" i="0" u="none" strike="noStrike" cap="none">
                <a:solidFill>
                  <a:srgbClr val="000000"/>
                </a:solidFill>
                <a:latin typeface="Calibri"/>
                <a:ea typeface="Calibri"/>
                <a:cs typeface="Calibri"/>
                <a:sym typeface="Calibri"/>
              </a:defRPr>
            </a:lvl8pPr>
            <a:lvl9pPr marR="0" lvl="8" algn="ctr" rtl="0">
              <a:spcBef>
                <a:spcPts val="0"/>
              </a:spcBef>
              <a:spcAft>
                <a:spcPts val="0"/>
              </a:spcAft>
              <a:buSzPts val="1400"/>
              <a:buNone/>
              <a:defRPr sz="5867" b="0" i="0" u="none" strike="noStrike" cap="none">
                <a:solidFill>
                  <a:srgbClr val="000000"/>
                </a:solidFill>
                <a:latin typeface="Calibri"/>
                <a:ea typeface="Calibri"/>
                <a:cs typeface="Calibri"/>
                <a:sym typeface="Calibri"/>
              </a:defRPr>
            </a:lvl9pPr>
          </a:lstStyle>
          <a:p>
            <a:endParaRPr/>
          </a:p>
        </p:txBody>
      </p:sp>
      <p:pic>
        <p:nvPicPr>
          <p:cNvPr id="12" name="Google Shape;12;p112"/>
          <p:cNvPicPr preferRelativeResize="0"/>
          <p:nvPr/>
        </p:nvPicPr>
        <p:blipFill rotWithShape="1">
          <a:blip r:embed="rId17">
            <a:alphaModFix/>
          </a:blip>
          <a:srcRect/>
          <a:stretch/>
        </p:blipFill>
        <p:spPr>
          <a:xfrm>
            <a:off x="-35984" y="277285"/>
            <a:ext cx="12227984" cy="6608233"/>
          </a:xfrm>
          <a:prstGeom prst="rect">
            <a:avLst/>
          </a:prstGeom>
          <a:noFill/>
          <a:ln>
            <a:noFill/>
          </a:ln>
        </p:spPr>
      </p:pic>
      <p:sp>
        <p:nvSpPr>
          <p:cNvPr id="13" name="Google Shape;13;p112"/>
          <p:cNvSpPr txBox="1">
            <a:spLocks noGrp="1"/>
          </p:cNvSpPr>
          <p:nvPr>
            <p:ph type="body" idx="1"/>
          </p:nvPr>
        </p:nvSpPr>
        <p:spPr>
          <a:xfrm>
            <a:off x="609601" y="1604434"/>
            <a:ext cx="10970684" cy="3975100"/>
          </a:xfrm>
          <a:prstGeom prst="rect">
            <a:avLst/>
          </a:prstGeom>
          <a:noFill/>
          <a:ln>
            <a:noFill/>
          </a:ln>
        </p:spPr>
        <p:txBody>
          <a:bodyPr spcFirstLastPara="1" wrap="square" lIns="0" tIns="0" rIns="0" bIns="0" anchor="t" anchorCtr="0">
            <a:noAutofit/>
          </a:bodyPr>
          <a:lstStyle>
            <a:lvl1pPr marL="457200" marR="0" lvl="0" indent="-228600" algn="l" rtl="0">
              <a:spcBef>
                <a:spcPts val="1067"/>
              </a:spcBef>
              <a:spcAft>
                <a:spcPts val="0"/>
              </a:spcAft>
              <a:buSzPts val="1400"/>
              <a:buNone/>
              <a:defRPr sz="4267" b="0" i="0" u="none" strike="noStrike" cap="none">
                <a:solidFill>
                  <a:srgbClr val="000000"/>
                </a:solidFill>
                <a:latin typeface="Calibri"/>
                <a:ea typeface="Calibri"/>
                <a:cs typeface="Calibri"/>
                <a:sym typeface="Calibri"/>
              </a:defRPr>
            </a:lvl1pPr>
            <a:lvl2pPr marL="914400" marR="0" lvl="1" indent="-228600" algn="l" rtl="0">
              <a:spcBef>
                <a:spcPts val="933"/>
              </a:spcBef>
              <a:spcAft>
                <a:spcPts val="0"/>
              </a:spcAft>
              <a:buSzPts val="1400"/>
              <a:buNone/>
              <a:defRPr sz="3733" b="0" i="0" u="none" strike="noStrike" cap="none">
                <a:solidFill>
                  <a:srgbClr val="000000"/>
                </a:solidFill>
                <a:latin typeface="Calibri"/>
                <a:ea typeface="Calibri"/>
                <a:cs typeface="Calibri"/>
                <a:sym typeface="Calibri"/>
              </a:defRPr>
            </a:lvl2pPr>
            <a:lvl3pPr marL="1371600" marR="0" lvl="2" indent="-228600" algn="l" rtl="0">
              <a:spcBef>
                <a:spcPts val="800"/>
              </a:spcBef>
              <a:spcAft>
                <a:spcPts val="0"/>
              </a:spcAft>
              <a:buSzPts val="1400"/>
              <a:buNone/>
              <a:defRPr sz="3200" b="0" i="0" u="none" strike="noStrike" cap="none">
                <a:solidFill>
                  <a:srgbClr val="000000"/>
                </a:solidFill>
                <a:latin typeface="Calibri"/>
                <a:ea typeface="Calibri"/>
                <a:cs typeface="Calibri"/>
                <a:sym typeface="Calibri"/>
              </a:defRPr>
            </a:lvl3pPr>
            <a:lvl4pPr marL="1828800" marR="0" lvl="3" indent="-228600" algn="l" rtl="0">
              <a:spcBef>
                <a:spcPts val="667"/>
              </a:spcBef>
              <a:spcAft>
                <a:spcPts val="0"/>
              </a:spcAft>
              <a:buSzPts val="1400"/>
              <a:buNone/>
              <a:defRPr sz="2667" b="0" i="0" u="none" strike="noStrike" cap="none">
                <a:solidFill>
                  <a:srgbClr val="000000"/>
                </a:solidFill>
                <a:latin typeface="Calibri"/>
                <a:ea typeface="Calibri"/>
                <a:cs typeface="Calibri"/>
                <a:sym typeface="Calibri"/>
              </a:defRPr>
            </a:lvl4pPr>
            <a:lvl5pPr marL="2286000" marR="0" lvl="4" indent="-228600" algn="l" rtl="0">
              <a:spcBef>
                <a:spcPts val="667"/>
              </a:spcBef>
              <a:spcAft>
                <a:spcPts val="0"/>
              </a:spcAft>
              <a:buSzPts val="1400"/>
              <a:buNone/>
              <a:defRPr sz="2667" b="0" i="0" u="none" strike="noStrike" cap="none">
                <a:solidFill>
                  <a:srgbClr val="000000"/>
                </a:solidFill>
                <a:latin typeface="Calibri"/>
                <a:ea typeface="Calibri"/>
                <a:cs typeface="Calibri"/>
                <a:sym typeface="Calibri"/>
              </a:defRPr>
            </a:lvl5pPr>
            <a:lvl6pPr marL="2743200" marR="0" lvl="5" indent="-228600" algn="l" rtl="0">
              <a:spcBef>
                <a:spcPts val="667"/>
              </a:spcBef>
              <a:spcAft>
                <a:spcPts val="0"/>
              </a:spcAft>
              <a:buSzPts val="1400"/>
              <a:buNone/>
              <a:defRPr sz="2667" b="0" i="0" u="none" strike="noStrike" cap="none">
                <a:solidFill>
                  <a:srgbClr val="000000"/>
                </a:solidFill>
                <a:latin typeface="Calibri"/>
                <a:ea typeface="Calibri"/>
                <a:cs typeface="Calibri"/>
                <a:sym typeface="Calibri"/>
              </a:defRPr>
            </a:lvl6pPr>
            <a:lvl7pPr marL="3200400" marR="0" lvl="6" indent="-228600" algn="l" rtl="0">
              <a:spcBef>
                <a:spcPts val="667"/>
              </a:spcBef>
              <a:spcAft>
                <a:spcPts val="0"/>
              </a:spcAft>
              <a:buSzPts val="1400"/>
              <a:buNone/>
              <a:defRPr sz="2667" b="0" i="0" u="none" strike="noStrike" cap="none">
                <a:solidFill>
                  <a:srgbClr val="000000"/>
                </a:solidFill>
                <a:latin typeface="Calibri"/>
                <a:ea typeface="Calibri"/>
                <a:cs typeface="Calibri"/>
                <a:sym typeface="Calibri"/>
              </a:defRPr>
            </a:lvl7pPr>
            <a:lvl8pPr marL="3657600" marR="0" lvl="7" indent="-228600" algn="l" rtl="0">
              <a:spcBef>
                <a:spcPts val="667"/>
              </a:spcBef>
              <a:spcAft>
                <a:spcPts val="0"/>
              </a:spcAft>
              <a:buSzPts val="1400"/>
              <a:buNone/>
              <a:defRPr sz="2667" b="0" i="0" u="none" strike="noStrike" cap="none">
                <a:solidFill>
                  <a:srgbClr val="000000"/>
                </a:solidFill>
                <a:latin typeface="Calibri"/>
                <a:ea typeface="Calibri"/>
                <a:cs typeface="Calibri"/>
                <a:sym typeface="Calibri"/>
              </a:defRPr>
            </a:lvl8pPr>
            <a:lvl9pPr marL="4114800" marR="0" lvl="8" indent="-228600" algn="l" rtl="0">
              <a:spcBef>
                <a:spcPts val="667"/>
              </a:spcBef>
              <a:spcAft>
                <a:spcPts val="0"/>
              </a:spcAft>
              <a:buSzPts val="1400"/>
              <a:buNone/>
              <a:defRPr sz="2667" b="0" i="0" u="none" strike="noStrike" cap="none">
                <a:solidFill>
                  <a:srgbClr val="000000"/>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00.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notesSlide" Target="../notesSlides/notesSlide100.xml"/><Relationship Id="rId1" Type="http://schemas.openxmlformats.org/officeDocument/2006/relationships/slideLayout" Target="../slideLayouts/slideLayout6.xml"/><Relationship Id="rId4" Type="http://schemas.openxmlformats.org/officeDocument/2006/relationships/image" Target="../media/image200.png"/></Relationships>
</file>

<file path=ppt/slides/_rels/slide101.xml.rels><?xml version="1.0" encoding="UTF-8" standalone="yes"?>
<Relationships xmlns="http://schemas.openxmlformats.org/package/2006/relationships"><Relationship Id="rId3" Type="http://schemas.openxmlformats.org/officeDocument/2006/relationships/image" Target="../media/image201.jpg"/><Relationship Id="rId2" Type="http://schemas.openxmlformats.org/officeDocument/2006/relationships/notesSlide" Target="../notesSlides/notesSlide101.xml"/><Relationship Id="rId1" Type="http://schemas.openxmlformats.org/officeDocument/2006/relationships/slideLayout" Target="../slideLayouts/slideLayout6.xml"/><Relationship Id="rId5" Type="http://schemas.openxmlformats.org/officeDocument/2006/relationships/image" Target="../media/image203.png"/><Relationship Id="rId4" Type="http://schemas.openxmlformats.org/officeDocument/2006/relationships/image" Target="../media/image202.jpg"/></Relationships>
</file>

<file path=ppt/slides/_rels/slide102.xml.rels><?xml version="1.0" encoding="UTF-8" standalone="yes"?>
<Relationships xmlns="http://schemas.openxmlformats.org/package/2006/relationships"><Relationship Id="rId3" Type="http://schemas.openxmlformats.org/officeDocument/2006/relationships/image" Target="../media/image204.png"/><Relationship Id="rId7" Type="http://schemas.openxmlformats.org/officeDocument/2006/relationships/image" Target="../media/image208.png"/><Relationship Id="rId2" Type="http://schemas.openxmlformats.org/officeDocument/2006/relationships/notesSlide" Target="../notesSlides/notesSlide102.xml"/><Relationship Id="rId1" Type="http://schemas.openxmlformats.org/officeDocument/2006/relationships/slideLayout" Target="../slideLayouts/slideLayout6.xml"/><Relationship Id="rId6" Type="http://schemas.openxmlformats.org/officeDocument/2006/relationships/image" Target="../media/image207.png"/><Relationship Id="rId5" Type="http://schemas.openxmlformats.org/officeDocument/2006/relationships/image" Target="../media/image206.png"/><Relationship Id="rId4" Type="http://schemas.openxmlformats.org/officeDocument/2006/relationships/image" Target="../media/image205.png"/></Relationships>
</file>

<file path=ppt/slides/_rels/slide103.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notesSlide" Target="../notesSlides/notesSlide103.xml"/><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notesSlide" Target="../notesSlides/notesSlide104.xml"/><Relationship Id="rId1" Type="http://schemas.openxmlformats.org/officeDocument/2006/relationships/slideLayout" Target="../slideLayouts/slideLayout2.xml"/><Relationship Id="rId6" Type="http://schemas.openxmlformats.org/officeDocument/2006/relationships/image" Target="../media/image212.png"/><Relationship Id="rId5" Type="http://schemas.openxmlformats.org/officeDocument/2006/relationships/image" Target="../media/image211.jpg"/><Relationship Id="rId4" Type="http://schemas.openxmlformats.org/officeDocument/2006/relationships/hyperlink" Target="https://www.google.com/url?sa=i&amp;rct=j&amp;q=&amp;esrc=s&amp;source=images&amp;cd=&amp;cad=rja&amp;uact=8&amp;ved=2ahUKEwiJp6CK1ITiAhUSaFAKHdjBAo4QjRx6BAgBEAU&amp;url=https://www.mdedge.com/ccjm/article/153514/cardiac-amyloidosis-update-diagnosis-and-treatment&amp;psig=AOvVaw1s8npjd4Sd0lowAJCD9ti9&amp;ust=1557154838200336" TargetMode="External"/></Relationships>
</file>

<file path=ppt/slides/_rels/slide105.xml.rels><?xml version="1.0" encoding="UTF-8" standalone="yes"?>
<Relationships xmlns="http://schemas.openxmlformats.org/package/2006/relationships"><Relationship Id="rId3" Type="http://schemas.openxmlformats.org/officeDocument/2006/relationships/image" Target="../media/image213.png"/><Relationship Id="rId7" Type="http://schemas.openxmlformats.org/officeDocument/2006/relationships/image" Target="../media/image217.png"/><Relationship Id="rId2" Type="http://schemas.openxmlformats.org/officeDocument/2006/relationships/notesSlide" Target="../notesSlides/notesSlide105.xml"/><Relationship Id="rId1" Type="http://schemas.openxmlformats.org/officeDocument/2006/relationships/slideLayout" Target="../slideLayouts/slideLayout2.xml"/><Relationship Id="rId6" Type="http://schemas.openxmlformats.org/officeDocument/2006/relationships/image" Target="../media/image216.png"/><Relationship Id="rId5" Type="http://schemas.openxmlformats.org/officeDocument/2006/relationships/image" Target="../media/image215.png"/><Relationship Id="rId4" Type="http://schemas.openxmlformats.org/officeDocument/2006/relationships/image" Target="../media/image214.png"/></Relationships>
</file>

<file path=ppt/slides/_rels/slide106.xml.rels><?xml version="1.0" encoding="UTF-8" standalone="yes"?>
<Relationships xmlns="http://schemas.openxmlformats.org/package/2006/relationships"><Relationship Id="rId3" Type="http://schemas.openxmlformats.org/officeDocument/2006/relationships/image" Target="../media/image218.png"/><Relationship Id="rId2" Type="http://schemas.openxmlformats.org/officeDocument/2006/relationships/notesSlide" Target="../notesSlides/notesSlide106.xml"/><Relationship Id="rId1" Type="http://schemas.openxmlformats.org/officeDocument/2006/relationships/slideLayout" Target="../slideLayouts/slideLayout2.xml"/><Relationship Id="rId5" Type="http://schemas.openxmlformats.org/officeDocument/2006/relationships/image" Target="../media/image220.png"/><Relationship Id="rId4" Type="http://schemas.openxmlformats.org/officeDocument/2006/relationships/image" Target="../media/image219.png"/></Relationships>
</file>

<file path=ppt/slides/_rels/slide107.xml.rels><?xml version="1.0" encoding="UTF-8" standalone="yes"?>
<Relationships xmlns="http://schemas.openxmlformats.org/package/2006/relationships"><Relationship Id="rId3" Type="http://schemas.openxmlformats.org/officeDocument/2006/relationships/image" Target="../media/image221.png"/><Relationship Id="rId2" Type="http://schemas.openxmlformats.org/officeDocument/2006/relationships/notesSlide" Target="../notesSlides/notesSlide107.xml"/><Relationship Id="rId1" Type="http://schemas.openxmlformats.org/officeDocument/2006/relationships/slideLayout" Target="../slideLayouts/slideLayout2.xml"/><Relationship Id="rId4" Type="http://schemas.openxmlformats.org/officeDocument/2006/relationships/image" Target="../media/image222.png"/></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3" Type="http://schemas.openxmlformats.org/officeDocument/2006/relationships/image" Target="../media/image223.png"/><Relationship Id="rId2" Type="http://schemas.openxmlformats.org/officeDocument/2006/relationships/notesSlide" Target="../notesSlides/notesSlide10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10.xml.rels><?xml version="1.0" encoding="UTF-8" standalone="yes"?>
<Relationships xmlns="http://schemas.openxmlformats.org/package/2006/relationships"><Relationship Id="rId3" Type="http://schemas.openxmlformats.org/officeDocument/2006/relationships/image" Target="../media/image224.png"/><Relationship Id="rId2" Type="http://schemas.openxmlformats.org/officeDocument/2006/relationships/notesSlide" Target="../notesSlides/notesSlide110.xml"/><Relationship Id="rId1" Type="http://schemas.openxmlformats.org/officeDocument/2006/relationships/slideLayout" Target="../slideLayouts/slideLayout3.xml"/><Relationship Id="rId4" Type="http://schemas.openxmlformats.org/officeDocument/2006/relationships/image" Target="../media/image225.jpg"/></Relationships>
</file>

<file path=ppt/slides/_rels/slide111.xml.rels><?xml version="1.0" encoding="UTF-8" standalone="yes"?>
<Relationships xmlns="http://schemas.openxmlformats.org/package/2006/relationships"><Relationship Id="rId3" Type="http://schemas.openxmlformats.org/officeDocument/2006/relationships/image" Target="../media/image226.png"/><Relationship Id="rId2" Type="http://schemas.openxmlformats.org/officeDocument/2006/relationships/notesSlide" Target="../notesSlides/notesSlide1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25.jpg"/><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5.jp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image" Target="../media/image42.png"/><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45.jpg"/><Relationship Id="rId4" Type="http://schemas.openxmlformats.org/officeDocument/2006/relationships/image" Target="../media/image44.jpg"/></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image" Target="../media/image49.png"/><Relationship Id="rId5" Type="http://schemas.openxmlformats.org/officeDocument/2006/relationships/image" Target="../media/image48.jpg"/><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51.png"/></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59.png"/></Relationships>
</file>

<file path=ppt/slides/_rels/slide34.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34.xml"/><Relationship Id="rId1" Type="http://schemas.openxmlformats.org/officeDocument/2006/relationships/slideLayout" Target="../slideLayouts/slideLayout6.xml"/><Relationship Id="rId5" Type="http://schemas.openxmlformats.org/officeDocument/2006/relationships/image" Target="../media/image62.png"/><Relationship Id="rId4" Type="http://schemas.openxmlformats.org/officeDocument/2006/relationships/image" Target="../media/image61.png"/></Relationships>
</file>

<file path=ppt/slides/_rels/slide35.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notesSlide" Target="../notesSlides/notesSlide35.xml"/><Relationship Id="rId1" Type="http://schemas.openxmlformats.org/officeDocument/2006/relationships/slideLayout" Target="../slideLayouts/slideLayout6.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3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6.xml"/><Relationship Id="rId1" Type="http://schemas.openxmlformats.org/officeDocument/2006/relationships/slideLayout" Target="../slideLayouts/slideLayout6.xml"/><Relationship Id="rId5" Type="http://schemas.openxmlformats.org/officeDocument/2006/relationships/image" Target="../media/image69.jpg"/><Relationship Id="rId4" Type="http://schemas.openxmlformats.org/officeDocument/2006/relationships/hyperlink" Target="https://www.google.cz/url?sa=i&amp;rct=j&amp;q=&amp;esrc=s&amp;source=images&amp;cd=&amp;cad=rja&amp;uact=8&amp;ved=0ahUKEwiRyPWixOPLAhWE6xQKHc5uDjAQjRwIBw&amp;url=https://circ.ahajournals.org/content/123/9/1010/F7.expansion.html&amp;psig=AFQjCNFS-Vp3nXPx3qDXnDdXsePxmlvbTw&amp;ust=1459259730920478" TargetMode="External"/></Relationships>
</file>

<file path=ppt/slides/_rels/slide37.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notesSlide" Target="../notesSlides/notesSlide37.xml"/><Relationship Id="rId1" Type="http://schemas.openxmlformats.org/officeDocument/2006/relationships/slideLayout" Target="../slideLayouts/slideLayout6.xml"/><Relationship Id="rId6" Type="http://schemas.openxmlformats.org/officeDocument/2006/relationships/image" Target="../media/image73.png"/><Relationship Id="rId5" Type="http://schemas.openxmlformats.org/officeDocument/2006/relationships/image" Target="../media/image72.png"/><Relationship Id="rId10" Type="http://schemas.openxmlformats.org/officeDocument/2006/relationships/image" Target="../media/image77.png"/><Relationship Id="rId4" Type="http://schemas.openxmlformats.org/officeDocument/2006/relationships/image" Target="../media/image71.png"/><Relationship Id="rId9" Type="http://schemas.openxmlformats.org/officeDocument/2006/relationships/image" Target="../media/image76.png"/></Relationships>
</file>

<file path=ppt/slides/_rels/slide3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 Id="rId9" Type="http://schemas.openxmlformats.org/officeDocument/2006/relationships/image" Target="../media/image8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0.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notesSlide" Target="../notesSlides/notesSlide50.xml"/><Relationship Id="rId1" Type="http://schemas.openxmlformats.org/officeDocument/2006/relationships/slideLayout" Target="../slideLayouts/slideLayout3.xml"/><Relationship Id="rId4" Type="http://schemas.openxmlformats.org/officeDocument/2006/relationships/image" Target="../media/image97.jpg"/></Relationships>
</file>

<file path=ppt/slides/_rels/slide5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8.png"/><Relationship Id="rId7" Type="http://schemas.openxmlformats.org/officeDocument/2006/relationships/image" Target="../media/image101.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hyperlink" Target="http://www.google.cz/url?sa=i&amp;rct=j&amp;q=&amp;esrc=s&amp;source=images&amp;cd=&amp;ved=0ahUKEwiA1YbihrrPAhXLtBQKHbBUCMcQjRwIBw&amp;url=http://www.coca-colaproductfacts.com/en/coca-cola-products/coca-cola/&amp;psig=AFQjCNHPPMno5-XxvptCTSJnMTzC3mGTuQ&amp;ust=1475426653879369" TargetMode="External"/><Relationship Id="rId5" Type="http://schemas.openxmlformats.org/officeDocument/2006/relationships/image" Target="../media/image100.png"/><Relationship Id="rId4" Type="http://schemas.openxmlformats.org/officeDocument/2006/relationships/image" Target="../media/image99.png"/></Relationships>
</file>

<file path=ppt/slides/_rels/slide54.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s>
</file>

<file path=ppt/slides/_rels/slide55.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07.png"/><Relationship Id="rId7" Type="http://schemas.openxmlformats.org/officeDocument/2006/relationships/image" Target="../media/image111.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 Id="rId9" Type="http://schemas.openxmlformats.org/officeDocument/2006/relationships/image" Target="../media/image113.png"/></Relationships>
</file>

<file path=ppt/slides/_rels/slide56.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56.xml"/><Relationship Id="rId1" Type="http://schemas.openxmlformats.org/officeDocument/2006/relationships/slideLayout" Target="../slideLayouts/slideLayout3.xml"/><Relationship Id="rId4" Type="http://schemas.openxmlformats.org/officeDocument/2006/relationships/image" Target="../media/image115.png"/></Relationships>
</file>

<file path=ppt/slides/_rels/slide57.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119.gif"/><Relationship Id="rId2" Type="http://schemas.openxmlformats.org/officeDocument/2006/relationships/notesSlide" Target="../notesSlides/notesSlide61.xml"/><Relationship Id="rId1" Type="http://schemas.openxmlformats.org/officeDocument/2006/relationships/slideLayout" Target="../slideLayouts/slideLayout6.xml"/><Relationship Id="rId5" Type="http://schemas.openxmlformats.org/officeDocument/2006/relationships/image" Target="../media/image121.jpg"/><Relationship Id="rId4" Type="http://schemas.openxmlformats.org/officeDocument/2006/relationships/image" Target="../media/image120.jpg"/></Relationships>
</file>

<file path=ppt/slides/_rels/slide62.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63.xml"/><Relationship Id="rId1" Type="http://schemas.openxmlformats.org/officeDocument/2006/relationships/slideLayout" Target="../slideLayouts/slideLayout6.xml"/><Relationship Id="rId4" Type="http://schemas.openxmlformats.org/officeDocument/2006/relationships/image" Target="../media/image124.png"/></Relationships>
</file>

<file path=ppt/slides/_rels/slide64.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65.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66.xml"/><Relationship Id="rId1" Type="http://schemas.openxmlformats.org/officeDocument/2006/relationships/slideLayout" Target="../slideLayouts/slideLayout6.xml"/><Relationship Id="rId5" Type="http://schemas.openxmlformats.org/officeDocument/2006/relationships/image" Target="../media/image129.png"/><Relationship Id="rId4" Type="http://schemas.openxmlformats.org/officeDocument/2006/relationships/image" Target="../media/image128.png"/></Relationships>
</file>

<file path=ppt/slides/_rels/slide67.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67.xml"/><Relationship Id="rId1" Type="http://schemas.openxmlformats.org/officeDocument/2006/relationships/slideLayout" Target="../slideLayouts/slideLayout6.xml"/><Relationship Id="rId4" Type="http://schemas.openxmlformats.org/officeDocument/2006/relationships/image" Target="../media/image131.png"/></Relationships>
</file>

<file path=ppt/slides/_rels/slide68.xml.rels><?xml version="1.0" encoding="UTF-8" standalone="yes"?>
<Relationships xmlns="http://schemas.openxmlformats.org/package/2006/relationships"><Relationship Id="rId3" Type="http://schemas.openxmlformats.org/officeDocument/2006/relationships/image" Target="../media/image132.png"/><Relationship Id="rId7" Type="http://schemas.openxmlformats.org/officeDocument/2006/relationships/image" Target="../media/image135.jpg"/><Relationship Id="rId2" Type="http://schemas.openxmlformats.org/officeDocument/2006/relationships/notesSlide" Target="../notesSlides/notesSlide68.xml"/><Relationship Id="rId1" Type="http://schemas.openxmlformats.org/officeDocument/2006/relationships/slideLayout" Target="../slideLayouts/slideLayout6.xml"/><Relationship Id="rId6" Type="http://schemas.openxmlformats.org/officeDocument/2006/relationships/hyperlink" Target="http://www.google.cz/url?sa=i&amp;rct=j&amp;q=&amp;esrc=s&amp;source=images&amp;cd=&amp;cad=rja&amp;uact=8&amp;ved=0ahUKEwjdzo2z7ePLAhWEbhQKHahoD4cQjRwIBw&amp;url=http://www.myvmc.com/diseases/ventricular-arrythmias-vt-ventricular-fibrillation-vf/&amp;bvm=bv.117868183,d.bGs&amp;psig=AFQjCNHHaeKWzO5aOe2hUOdQOvIZPURCcg&amp;ust=1459270765775423" TargetMode="External"/><Relationship Id="rId5" Type="http://schemas.openxmlformats.org/officeDocument/2006/relationships/image" Target="../media/image134.jpg"/><Relationship Id="rId4" Type="http://schemas.openxmlformats.org/officeDocument/2006/relationships/image" Target="../media/image133.png"/></Relationships>
</file>

<file path=ppt/slides/_rels/slide69.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137.jpg"/><Relationship Id="rId2" Type="http://schemas.openxmlformats.org/officeDocument/2006/relationships/notesSlide" Target="../notesSlides/notesSlide72.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73.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139.jpg"/><Relationship Id="rId2" Type="http://schemas.openxmlformats.org/officeDocument/2006/relationships/notesSlide" Target="../notesSlides/notesSlide74.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140.jpg"/><Relationship Id="rId2" Type="http://schemas.openxmlformats.org/officeDocument/2006/relationships/notesSlide" Target="../notesSlides/notesSlide75.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image" Target="../media/image141.jpg"/><Relationship Id="rId2" Type="http://schemas.openxmlformats.org/officeDocument/2006/relationships/notesSlide" Target="../notesSlides/notesSlide76.xml"/><Relationship Id="rId1" Type="http://schemas.openxmlformats.org/officeDocument/2006/relationships/slideLayout" Target="../slideLayouts/slideLayout6.xml"/><Relationship Id="rId5" Type="http://schemas.openxmlformats.org/officeDocument/2006/relationships/image" Target="../media/image143.png"/><Relationship Id="rId4" Type="http://schemas.openxmlformats.org/officeDocument/2006/relationships/image" Target="../media/image142.png"/></Relationships>
</file>

<file path=ppt/slides/_rels/slide77.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image" Target="../media/image145.png"/></Relationships>
</file>

<file path=ppt/slides/_rels/slide78.xml.rels><?xml version="1.0" encoding="UTF-8" standalone="yes"?>
<Relationships xmlns="http://schemas.openxmlformats.org/package/2006/relationships"><Relationship Id="rId3" Type="http://schemas.openxmlformats.org/officeDocument/2006/relationships/image" Target="../media/image146.png"/><Relationship Id="rId7" Type="http://schemas.openxmlformats.org/officeDocument/2006/relationships/image" Target="../media/image150.png"/><Relationship Id="rId2" Type="http://schemas.openxmlformats.org/officeDocument/2006/relationships/notesSlide" Target="../notesSlides/notesSlide78.xml"/><Relationship Id="rId1" Type="http://schemas.openxmlformats.org/officeDocument/2006/relationships/slideLayout" Target="../slideLayouts/slideLayout3.xml"/><Relationship Id="rId6" Type="http://schemas.openxmlformats.org/officeDocument/2006/relationships/image" Target="../media/image149.png"/><Relationship Id="rId5" Type="http://schemas.openxmlformats.org/officeDocument/2006/relationships/image" Target="../media/image148.png"/><Relationship Id="rId4" Type="http://schemas.openxmlformats.org/officeDocument/2006/relationships/image" Target="../media/image147.png"/></Relationships>
</file>

<file path=ppt/slides/_rels/slide79.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79.xml"/><Relationship Id="rId1" Type="http://schemas.openxmlformats.org/officeDocument/2006/relationships/slideLayout" Target="../slideLayouts/slideLayout2.xml"/><Relationship Id="rId4" Type="http://schemas.openxmlformats.org/officeDocument/2006/relationships/image" Target="../media/image152.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80.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80.xml"/><Relationship Id="rId1" Type="http://schemas.openxmlformats.org/officeDocument/2006/relationships/slideLayout" Target="../slideLayouts/slideLayout2.xml"/><Relationship Id="rId6" Type="http://schemas.openxmlformats.org/officeDocument/2006/relationships/image" Target="../media/image156.png"/><Relationship Id="rId5" Type="http://schemas.openxmlformats.org/officeDocument/2006/relationships/image" Target="../media/image155.png"/><Relationship Id="rId4" Type="http://schemas.openxmlformats.org/officeDocument/2006/relationships/image" Target="../media/image154.png"/></Relationships>
</file>

<file path=ppt/slides/_rels/slide81.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81.xml"/><Relationship Id="rId1" Type="http://schemas.openxmlformats.org/officeDocument/2006/relationships/slideLayout" Target="../slideLayouts/slideLayout2.xml"/><Relationship Id="rId4" Type="http://schemas.openxmlformats.org/officeDocument/2006/relationships/image" Target="../media/image158.png"/></Relationships>
</file>

<file path=ppt/slides/_rels/slide82.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82.xml"/><Relationship Id="rId1" Type="http://schemas.openxmlformats.org/officeDocument/2006/relationships/slideLayout" Target="../slideLayouts/slideLayout2.xml"/><Relationship Id="rId5" Type="http://schemas.openxmlformats.org/officeDocument/2006/relationships/image" Target="../media/image161.jpg"/><Relationship Id="rId4" Type="http://schemas.openxmlformats.org/officeDocument/2006/relationships/image" Target="../media/image160.png"/></Relationships>
</file>

<file path=ppt/slides/_rels/slide83.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83.xml"/><Relationship Id="rId1" Type="http://schemas.openxmlformats.org/officeDocument/2006/relationships/slideLayout" Target="../slideLayouts/slideLayout6.xml"/><Relationship Id="rId5" Type="http://schemas.openxmlformats.org/officeDocument/2006/relationships/image" Target="../media/image164.png"/><Relationship Id="rId4" Type="http://schemas.openxmlformats.org/officeDocument/2006/relationships/image" Target="../media/image163.png"/></Relationships>
</file>

<file path=ppt/slides/_rels/slide84.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85.xml"/><Relationship Id="rId1" Type="http://schemas.openxmlformats.org/officeDocument/2006/relationships/slideLayout" Target="../slideLayouts/slideLayout2.xml"/><Relationship Id="rId6" Type="http://schemas.openxmlformats.org/officeDocument/2006/relationships/image" Target="../media/image169.png"/><Relationship Id="rId5" Type="http://schemas.openxmlformats.org/officeDocument/2006/relationships/image" Target="../media/image168.png"/><Relationship Id="rId4" Type="http://schemas.openxmlformats.org/officeDocument/2006/relationships/image" Target="../media/image167.png"/></Relationships>
</file>

<file path=ppt/slides/_rels/slide8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6.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87.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87.xml"/><Relationship Id="rId1" Type="http://schemas.openxmlformats.org/officeDocument/2006/relationships/slideLayout" Target="../slideLayouts/slideLayout2.xml"/><Relationship Id="rId5" Type="http://schemas.openxmlformats.org/officeDocument/2006/relationships/image" Target="../media/image172.png"/><Relationship Id="rId4" Type="http://schemas.openxmlformats.org/officeDocument/2006/relationships/image" Target="../media/image171.png"/></Relationships>
</file>

<file path=ppt/slides/_rels/slide88.xml.rels><?xml version="1.0" encoding="UTF-8" standalone="yes"?>
<Relationships xmlns="http://schemas.openxmlformats.org/package/2006/relationships"><Relationship Id="rId3" Type="http://schemas.openxmlformats.org/officeDocument/2006/relationships/hyperlink" Target="http://www.google.cz/url?sa=i&amp;rct=j&amp;q=&amp;esrc=s&amp;source=images&amp;cd=&amp;cad=rja&amp;uact=8&amp;ved=0ahUKEwjR5a3fo-HLAhXB1xoKHagrCWsQjRwIBw&amp;url=http://www.noranaes.org/logbook/resources/Ebooks/Miller1/Miller%20-%20Anesthesia%206th%20Ed/das/book/body/0/1255/I1070.html&amp;bvm=bv.117868183,d.bGQ&amp;psig=AFQjCNEQLM6tRfuXOq2wMVTBGtq29a0hfw&amp;ust=1459182281316427" TargetMode="External"/><Relationship Id="rId2" Type="http://schemas.openxmlformats.org/officeDocument/2006/relationships/notesSlide" Target="../notesSlides/notesSlide88.xml"/><Relationship Id="rId1" Type="http://schemas.openxmlformats.org/officeDocument/2006/relationships/slideLayout" Target="../slideLayouts/slideLayout6.xml"/><Relationship Id="rId4" Type="http://schemas.openxmlformats.org/officeDocument/2006/relationships/image" Target="../media/image173.jpg"/></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0.xml"/><Relationship Id="rId1" Type="http://schemas.openxmlformats.org/officeDocument/2006/relationships/slideLayout" Target="../slideLayouts/slideLayout2.xml"/><Relationship Id="rId4" Type="http://schemas.openxmlformats.org/officeDocument/2006/relationships/image" Target="../media/image48.jpg"/></Relationships>
</file>

<file path=ppt/slides/_rels/slide91.xml.rels><?xml version="1.0" encoding="UTF-8" standalone="yes"?>
<Relationships xmlns="http://schemas.openxmlformats.org/package/2006/relationships"><Relationship Id="rId3" Type="http://schemas.openxmlformats.org/officeDocument/2006/relationships/image" Target="../media/image174.jpg"/><Relationship Id="rId2" Type="http://schemas.openxmlformats.org/officeDocument/2006/relationships/notesSlide" Target="../notesSlides/notesSlide91.xml"/><Relationship Id="rId1" Type="http://schemas.openxmlformats.org/officeDocument/2006/relationships/slideLayout" Target="../slideLayouts/slideLayout2.xml"/><Relationship Id="rId4" Type="http://schemas.openxmlformats.org/officeDocument/2006/relationships/image" Target="../media/image175.png"/></Relationships>
</file>

<file path=ppt/slides/_rels/slide92.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92.xml"/><Relationship Id="rId1" Type="http://schemas.openxmlformats.org/officeDocument/2006/relationships/slideLayout" Target="../slideLayouts/slideLayout7.xml"/><Relationship Id="rId5" Type="http://schemas.openxmlformats.org/officeDocument/2006/relationships/image" Target="../media/image178.png"/><Relationship Id="rId4" Type="http://schemas.openxmlformats.org/officeDocument/2006/relationships/image" Target="../media/image177.png"/></Relationships>
</file>

<file path=ppt/slides/_rels/slide93.xml.rels><?xml version="1.0" encoding="UTF-8" standalone="yes"?>
<Relationships xmlns="http://schemas.openxmlformats.org/package/2006/relationships"><Relationship Id="rId3" Type="http://schemas.openxmlformats.org/officeDocument/2006/relationships/image" Target="../media/image179.png"/><Relationship Id="rId7" Type="http://schemas.openxmlformats.org/officeDocument/2006/relationships/image" Target="../media/image183.png"/><Relationship Id="rId2" Type="http://schemas.openxmlformats.org/officeDocument/2006/relationships/notesSlide" Target="../notesSlides/notesSlide93.xml"/><Relationship Id="rId1" Type="http://schemas.openxmlformats.org/officeDocument/2006/relationships/slideLayout" Target="../slideLayouts/slideLayout6.xml"/><Relationship Id="rId6" Type="http://schemas.openxmlformats.org/officeDocument/2006/relationships/image" Target="../media/image182.png"/><Relationship Id="rId5" Type="http://schemas.openxmlformats.org/officeDocument/2006/relationships/image" Target="../media/image181.png"/><Relationship Id="rId4" Type="http://schemas.openxmlformats.org/officeDocument/2006/relationships/image" Target="../media/image180.png"/></Relationships>
</file>

<file path=ppt/slides/_rels/slide94.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94.xml"/><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95.xml"/><Relationship Id="rId1" Type="http://schemas.openxmlformats.org/officeDocument/2006/relationships/slideLayout" Target="../slideLayouts/slideLayout7.xml"/><Relationship Id="rId5" Type="http://schemas.openxmlformats.org/officeDocument/2006/relationships/image" Target="../media/image187.png"/><Relationship Id="rId4" Type="http://schemas.openxmlformats.org/officeDocument/2006/relationships/image" Target="../media/image186.png"/></Relationships>
</file>

<file path=ppt/slides/_rels/slide96.xml.rels><?xml version="1.0" encoding="UTF-8" standalone="yes"?>
<Relationships xmlns="http://schemas.openxmlformats.org/package/2006/relationships"><Relationship Id="rId3" Type="http://schemas.openxmlformats.org/officeDocument/2006/relationships/image" Target="../media/image188.jpg"/><Relationship Id="rId7" Type="http://schemas.openxmlformats.org/officeDocument/2006/relationships/image" Target="../media/image192.png"/><Relationship Id="rId2" Type="http://schemas.openxmlformats.org/officeDocument/2006/relationships/notesSlide" Target="../notesSlides/notesSlide96.xml"/><Relationship Id="rId1" Type="http://schemas.openxmlformats.org/officeDocument/2006/relationships/slideLayout" Target="../slideLayouts/slideLayout7.xml"/><Relationship Id="rId6" Type="http://schemas.openxmlformats.org/officeDocument/2006/relationships/image" Target="../media/image191.png"/><Relationship Id="rId5" Type="http://schemas.openxmlformats.org/officeDocument/2006/relationships/image" Target="../media/image190.jpg"/><Relationship Id="rId4" Type="http://schemas.openxmlformats.org/officeDocument/2006/relationships/image" Target="../media/image189.jpg"/></Relationships>
</file>

<file path=ppt/slides/_rels/slide97.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notesSlide" Target="../notesSlides/notesSlide97.xml"/><Relationship Id="rId1" Type="http://schemas.openxmlformats.org/officeDocument/2006/relationships/slideLayout" Target="../slideLayouts/slideLayout7.xml"/><Relationship Id="rId4" Type="http://schemas.openxmlformats.org/officeDocument/2006/relationships/image" Target="../media/image194.png"/></Relationships>
</file>

<file path=ppt/slides/_rels/slide98.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notesSlide" Target="../notesSlides/notesSlide98.xml"/><Relationship Id="rId1" Type="http://schemas.openxmlformats.org/officeDocument/2006/relationships/slideLayout" Target="../slideLayouts/slideLayout6.xml"/><Relationship Id="rId5" Type="http://schemas.openxmlformats.org/officeDocument/2006/relationships/image" Target="../media/image197.png"/><Relationship Id="rId4" Type="http://schemas.openxmlformats.org/officeDocument/2006/relationships/image" Target="../media/image196.png"/></Relationships>
</file>

<file path=ppt/slides/_rels/slide99.xml.rels><?xml version="1.0" encoding="UTF-8" standalone="yes"?>
<Relationships xmlns="http://schemas.openxmlformats.org/package/2006/relationships"><Relationship Id="rId3" Type="http://schemas.openxmlformats.org/officeDocument/2006/relationships/hyperlink" Target="http://www.cinemagia.ro/filme/terminator-3-rise-of-the-machines-terminatorul-3-suprematia-robotilor-2718/imagini-hires/9416/" TargetMode="External"/><Relationship Id="rId2" Type="http://schemas.openxmlformats.org/officeDocument/2006/relationships/notesSlide" Target="../notesSlides/notesSlide99.xml"/><Relationship Id="rId1" Type="http://schemas.openxmlformats.org/officeDocument/2006/relationships/slideLayout" Target="../slideLayouts/slideLayout6.xml"/><Relationship Id="rId4" Type="http://schemas.openxmlformats.org/officeDocument/2006/relationships/image" Target="../media/image198.jp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76"/>
        <p:cNvGrpSpPr/>
        <p:nvPr/>
      </p:nvGrpSpPr>
      <p:grpSpPr>
        <a:xfrm>
          <a:off x="0" y="0"/>
          <a:ext cx="0" cy="0"/>
          <a:chOff x="0" y="0"/>
          <a:chExt cx="0" cy="0"/>
        </a:xfrm>
      </p:grpSpPr>
      <p:sp>
        <p:nvSpPr>
          <p:cNvPr id="77" name="Google Shape;77;p1"/>
          <p:cNvSpPr/>
          <p:nvPr/>
        </p:nvSpPr>
        <p:spPr>
          <a:xfrm>
            <a:off x="0" y="2193575"/>
            <a:ext cx="12192000" cy="2315545"/>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8" name="Google Shape;78;p1"/>
          <p:cNvSpPr txBox="1">
            <a:spLocks noGrp="1"/>
          </p:cNvSpPr>
          <p:nvPr>
            <p:ph type="subTitle" idx="4294967295"/>
          </p:nvPr>
        </p:nvSpPr>
        <p:spPr>
          <a:xfrm>
            <a:off x="1524000" y="4420997"/>
            <a:ext cx="9144000" cy="562063"/>
          </a:xfrm>
          <a:prstGeom prst="rect">
            <a:avLst/>
          </a:prstGeom>
          <a:noFill/>
          <a:ln>
            <a:noFill/>
          </a:ln>
        </p:spPr>
        <p:txBody>
          <a:bodyPr spcFirstLastPara="1" wrap="square" lIns="91425" tIns="45700" rIns="91425" bIns="45700" anchor="t" anchorCtr="0">
            <a:normAutofit lnSpcReduction="10000"/>
          </a:bodyPr>
          <a:lstStyle/>
          <a:p>
            <a:pPr marL="228600" marR="0" lvl="0" indent="0" algn="l" rtl="0">
              <a:lnSpc>
                <a:spcPct val="90000"/>
              </a:lnSpc>
              <a:spcBef>
                <a:spcPts val="0"/>
              </a:spcBef>
              <a:spcAft>
                <a:spcPts val="0"/>
              </a:spcAft>
              <a:buClr>
                <a:schemeClr val="dk1"/>
              </a:buClr>
              <a:buSzPts val="3600"/>
              <a:buFont typeface="Arial"/>
              <a:buNone/>
            </a:pPr>
            <a:endParaRPr sz="3600" b="1" i="0" u="none" strike="noStrike" cap="none">
              <a:solidFill>
                <a:srgbClr val="7F7F7F"/>
              </a:solidFill>
              <a:latin typeface="Arial"/>
              <a:ea typeface="Arial"/>
              <a:cs typeface="Arial"/>
              <a:sym typeface="Arial"/>
            </a:endParaRPr>
          </a:p>
          <a:p>
            <a:pPr marL="228600" marR="0" lvl="0" indent="0" algn="l" rtl="0">
              <a:lnSpc>
                <a:spcPct val="90000"/>
              </a:lnSpc>
              <a:spcBef>
                <a:spcPts val="1000"/>
              </a:spcBef>
              <a:spcAft>
                <a:spcPts val="0"/>
              </a:spcAft>
              <a:buClr>
                <a:schemeClr val="dk1"/>
              </a:buClr>
              <a:buSzPts val="3600"/>
              <a:buFont typeface="Arial"/>
              <a:buNone/>
            </a:pPr>
            <a:endParaRPr sz="3600" b="1" i="0" u="none" strike="noStrike" cap="none">
              <a:solidFill>
                <a:srgbClr val="7F7F7F"/>
              </a:solidFill>
              <a:latin typeface="Arial"/>
              <a:ea typeface="Arial"/>
              <a:cs typeface="Arial"/>
              <a:sym typeface="Arial"/>
            </a:endParaRPr>
          </a:p>
          <a:p>
            <a:pPr marL="228600" marR="0" lvl="0" indent="0" algn="l" rtl="0">
              <a:lnSpc>
                <a:spcPct val="90000"/>
              </a:lnSpc>
              <a:spcBef>
                <a:spcPts val="1000"/>
              </a:spcBef>
              <a:spcAft>
                <a:spcPts val="0"/>
              </a:spcAft>
              <a:buClr>
                <a:schemeClr val="dk1"/>
              </a:buClr>
              <a:buSzPts val="3600"/>
              <a:buFont typeface="Arial"/>
              <a:buNone/>
            </a:pPr>
            <a:endParaRPr sz="3600" b="1" i="0" u="none" strike="noStrike" cap="none">
              <a:solidFill>
                <a:srgbClr val="7F7F7F"/>
              </a:solidFill>
              <a:latin typeface="Arial"/>
              <a:ea typeface="Arial"/>
              <a:cs typeface="Arial"/>
              <a:sym typeface="Arial"/>
            </a:endParaRPr>
          </a:p>
        </p:txBody>
      </p:sp>
      <p:sp>
        <p:nvSpPr>
          <p:cNvPr id="79" name="Google Shape;79;p1"/>
          <p:cNvSpPr txBox="1"/>
          <p:nvPr/>
        </p:nvSpPr>
        <p:spPr>
          <a:xfrm>
            <a:off x="1450223" y="5007968"/>
            <a:ext cx="9144000" cy="1009200"/>
          </a:xfrm>
          <a:prstGeom prst="rect">
            <a:avLst/>
          </a:prstGeom>
          <a:noFill/>
          <a:ln>
            <a:noFill/>
          </a:ln>
        </p:spPr>
        <p:txBody>
          <a:bodyPr spcFirstLastPara="1" wrap="square" lIns="91425" tIns="45700" rIns="91425" bIns="45700" anchor="t" anchorCtr="0">
            <a:noAutofit/>
          </a:bodyPr>
          <a:lstStyle/>
          <a:p>
            <a:pPr marL="0" marR="0" lvl="0" indent="0" algn="ctr" rtl="0">
              <a:lnSpc>
                <a:spcPct val="115000"/>
              </a:lnSpc>
              <a:spcBef>
                <a:spcPts val="0"/>
              </a:spcBef>
              <a:spcAft>
                <a:spcPts val="0"/>
              </a:spcAft>
              <a:buClr>
                <a:srgbClr val="727271"/>
              </a:buClr>
              <a:buSzPts val="1430"/>
              <a:buFont typeface="Arial"/>
              <a:buNone/>
            </a:pPr>
            <a:r>
              <a:rPr lang="cs-CZ" sz="2400" b="1">
                <a:solidFill>
                  <a:srgbClr val="727271"/>
                </a:solidFill>
                <a:latin typeface="Calibri"/>
                <a:ea typeface="Calibri"/>
                <a:cs typeface="Calibri"/>
                <a:sym typeface="Calibri"/>
              </a:rPr>
              <a:t>MUDr. </a:t>
            </a:r>
            <a:r>
              <a:rPr lang="cs-CZ" sz="2400" b="1" i="0" u="none" strike="noStrike" cap="none">
                <a:solidFill>
                  <a:srgbClr val="727271"/>
                </a:solidFill>
                <a:latin typeface="Arial"/>
                <a:ea typeface="Arial"/>
                <a:cs typeface="Arial"/>
                <a:sym typeface="Arial"/>
              </a:rPr>
              <a:t>Petr </a:t>
            </a:r>
            <a:r>
              <a:rPr lang="cs-CZ" sz="2400" b="1">
                <a:solidFill>
                  <a:srgbClr val="727271"/>
                </a:solidFill>
                <a:latin typeface="Calibri"/>
                <a:ea typeface="Calibri"/>
                <a:cs typeface="Calibri"/>
                <a:sym typeface="Calibri"/>
              </a:rPr>
              <a:t>Kala, Ph.D.</a:t>
            </a:r>
            <a:r>
              <a:rPr lang="cs-CZ" sz="2400" i="0" u="none" strike="noStrike" cap="none">
                <a:solidFill>
                  <a:srgbClr val="727271"/>
                </a:solidFill>
                <a:latin typeface="Arial"/>
                <a:ea typeface="Arial"/>
                <a:cs typeface="Arial"/>
                <a:sym typeface="Arial"/>
              </a:rPr>
              <a:t> </a:t>
            </a:r>
            <a:endParaRPr sz="2400">
              <a:solidFill>
                <a:srgbClr val="727271"/>
              </a:solidFill>
              <a:latin typeface="Calibri"/>
              <a:ea typeface="Calibri"/>
              <a:cs typeface="Calibri"/>
              <a:sym typeface="Calibri"/>
            </a:endParaRPr>
          </a:p>
          <a:p>
            <a:pPr marL="0" marR="0" lvl="0" indent="0" algn="ctr" rtl="0">
              <a:lnSpc>
                <a:spcPct val="115000"/>
              </a:lnSpc>
              <a:spcBef>
                <a:spcPts val="0"/>
              </a:spcBef>
              <a:spcAft>
                <a:spcPts val="0"/>
              </a:spcAft>
              <a:buClr>
                <a:srgbClr val="727271"/>
              </a:buClr>
              <a:buSzPts val="1430"/>
              <a:buFont typeface="Arial"/>
              <a:buNone/>
            </a:pPr>
            <a:endParaRPr sz="500" b="0" i="0" u="none" strike="noStrike" cap="none">
              <a:solidFill>
                <a:srgbClr val="727271"/>
              </a:solidFill>
              <a:latin typeface="Arial"/>
              <a:ea typeface="Arial"/>
              <a:cs typeface="Arial"/>
              <a:sym typeface="Arial"/>
            </a:endParaRPr>
          </a:p>
          <a:p>
            <a:pPr marL="0" marR="0" lvl="0" indent="0" algn="ctr" rtl="0">
              <a:lnSpc>
                <a:spcPct val="115000"/>
              </a:lnSpc>
              <a:spcBef>
                <a:spcPts val="0"/>
              </a:spcBef>
              <a:spcAft>
                <a:spcPts val="0"/>
              </a:spcAft>
              <a:buClr>
                <a:srgbClr val="727271"/>
              </a:buClr>
              <a:buSzPts val="1430"/>
              <a:buFont typeface="Arial"/>
              <a:buNone/>
            </a:pPr>
            <a:r>
              <a:rPr lang="cs-CZ" sz="1570" b="0" i="0" u="none" strike="noStrike" cap="none">
                <a:solidFill>
                  <a:srgbClr val="727271"/>
                </a:solidFill>
                <a:latin typeface="Arial"/>
                <a:ea typeface="Arial"/>
                <a:cs typeface="Arial"/>
                <a:sym typeface="Arial"/>
              </a:rPr>
              <a:t>Kardiologická klinika 2. LF UK a FN Motol | Praha</a:t>
            </a:r>
            <a:endParaRPr sz="855" b="0" i="0" u="none" strike="noStrike" cap="none">
              <a:solidFill>
                <a:srgbClr val="000000"/>
              </a:solidFill>
              <a:latin typeface="Arial"/>
              <a:ea typeface="Arial"/>
              <a:cs typeface="Arial"/>
              <a:sym typeface="Arial"/>
            </a:endParaRPr>
          </a:p>
          <a:p>
            <a:pPr marL="0" marR="0" lvl="0" indent="0" algn="ctr" rtl="0">
              <a:lnSpc>
                <a:spcPct val="115000"/>
              </a:lnSpc>
              <a:spcBef>
                <a:spcPts val="1000"/>
              </a:spcBef>
              <a:spcAft>
                <a:spcPts val="0"/>
              </a:spcAft>
              <a:buClr>
                <a:srgbClr val="727271"/>
              </a:buClr>
              <a:buSzPts val="1170"/>
              <a:buFont typeface="Arial"/>
              <a:buNone/>
            </a:pPr>
            <a:r>
              <a:rPr lang="cs-CZ" sz="1570" b="0" i="0" u="none" strike="noStrike" cap="none">
                <a:solidFill>
                  <a:srgbClr val="727271"/>
                </a:solidFill>
                <a:latin typeface="Arial"/>
                <a:ea typeface="Arial"/>
                <a:cs typeface="Arial"/>
                <a:sym typeface="Arial"/>
              </a:rPr>
              <a:t>8 | 4 | 2025</a:t>
            </a:r>
            <a:endParaRPr sz="1570" b="0" i="0" u="none" strike="noStrike" cap="none">
              <a:solidFill>
                <a:srgbClr val="727271"/>
              </a:solidFill>
              <a:latin typeface="Arial"/>
              <a:ea typeface="Arial"/>
              <a:cs typeface="Arial"/>
              <a:sym typeface="Arial"/>
            </a:endParaRPr>
          </a:p>
          <a:p>
            <a:pPr marL="0" marR="0" lvl="0" indent="0" algn="ctr" rtl="0">
              <a:lnSpc>
                <a:spcPct val="70000"/>
              </a:lnSpc>
              <a:spcBef>
                <a:spcPts val="1000"/>
              </a:spcBef>
              <a:spcAft>
                <a:spcPts val="0"/>
              </a:spcAft>
              <a:buClr>
                <a:schemeClr val="dk1"/>
              </a:buClr>
              <a:buSzPts val="1170"/>
              <a:buFont typeface="Arial"/>
              <a:buNone/>
            </a:pPr>
            <a:endParaRPr sz="1570" b="1" i="0" u="none" strike="noStrike" cap="none">
              <a:solidFill>
                <a:srgbClr val="7F7F7F"/>
              </a:solidFill>
              <a:latin typeface="Arial"/>
              <a:ea typeface="Arial"/>
              <a:cs typeface="Arial"/>
              <a:sym typeface="Arial"/>
            </a:endParaRPr>
          </a:p>
        </p:txBody>
      </p:sp>
      <p:grpSp>
        <p:nvGrpSpPr>
          <p:cNvPr id="80" name="Google Shape;80;p1"/>
          <p:cNvGrpSpPr/>
          <p:nvPr/>
        </p:nvGrpSpPr>
        <p:grpSpPr>
          <a:xfrm>
            <a:off x="2703888" y="6724995"/>
            <a:ext cx="6784225" cy="133005"/>
            <a:chOff x="2135332" y="6716596"/>
            <a:chExt cx="7757160" cy="151275"/>
          </a:xfrm>
        </p:grpSpPr>
        <p:sp>
          <p:nvSpPr>
            <p:cNvPr id="81" name="Google Shape;81;p1"/>
            <p:cNvSpPr/>
            <p:nvPr/>
          </p:nvSpPr>
          <p:spPr>
            <a:xfrm>
              <a:off x="2135332" y="6716596"/>
              <a:ext cx="2416790" cy="141404"/>
            </a:xfrm>
            <a:prstGeom prst="rect">
              <a:avLst/>
            </a:prstGeom>
            <a:solidFill>
              <a:srgbClr val="0060A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2" name="Google Shape;82;p1"/>
            <p:cNvSpPr/>
            <p:nvPr/>
          </p:nvSpPr>
          <p:spPr>
            <a:xfrm>
              <a:off x="4805517" y="6716596"/>
              <a:ext cx="2416790" cy="141404"/>
            </a:xfrm>
            <a:prstGeom prst="rect">
              <a:avLst/>
            </a:prstGeom>
            <a:solidFill>
              <a:srgbClr val="7272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3" name="Google Shape;83;p1"/>
            <p:cNvSpPr/>
            <p:nvPr/>
          </p:nvSpPr>
          <p:spPr>
            <a:xfrm>
              <a:off x="7475702" y="6726467"/>
              <a:ext cx="2416790" cy="141404"/>
            </a:xfrm>
            <a:prstGeom prst="rect">
              <a:avLst/>
            </a:prstGeom>
            <a:solidFill>
              <a:srgbClr val="E31E2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84" name="Google Shape;84;p1"/>
          <p:cNvSpPr txBox="1"/>
          <p:nvPr/>
        </p:nvSpPr>
        <p:spPr>
          <a:xfrm>
            <a:off x="602351" y="2060848"/>
            <a:ext cx="10987297" cy="2603577"/>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None/>
            </a:pPr>
            <a:r>
              <a:rPr lang="cs-CZ" sz="5400" b="1">
                <a:solidFill>
                  <a:srgbClr val="0060AA"/>
                </a:solidFill>
                <a:latin typeface="Calibri"/>
                <a:ea typeface="Calibri"/>
                <a:cs typeface="Calibri"/>
                <a:sym typeface="Calibri"/>
              </a:rPr>
              <a:t>Patofyziologie </a:t>
            </a:r>
            <a:endParaRPr/>
          </a:p>
          <a:p>
            <a:pPr marL="0" marR="0" lvl="0" indent="0" algn="ctr" rtl="0">
              <a:lnSpc>
                <a:spcPct val="90000"/>
              </a:lnSpc>
              <a:spcBef>
                <a:spcPts val="0"/>
              </a:spcBef>
              <a:spcAft>
                <a:spcPts val="0"/>
              </a:spcAft>
              <a:buNone/>
            </a:pPr>
            <a:r>
              <a:rPr lang="cs-CZ" sz="5400" b="1">
                <a:solidFill>
                  <a:srgbClr val="C00000"/>
                </a:solidFill>
                <a:latin typeface="Calibri"/>
                <a:ea typeface="Calibri"/>
                <a:cs typeface="Calibri"/>
                <a:sym typeface="Calibri"/>
              </a:rPr>
              <a:t>chronického srdečního selhání</a:t>
            </a:r>
            <a:r>
              <a:rPr lang="cs-CZ" sz="5400" b="1">
                <a:solidFill>
                  <a:srgbClr val="0060AA"/>
                </a:solidFill>
                <a:latin typeface="Calibri"/>
                <a:ea typeface="Calibri"/>
                <a:cs typeface="Calibri"/>
                <a:sym typeface="Calibri"/>
              </a:rPr>
              <a:t> </a:t>
            </a:r>
            <a:endParaRPr/>
          </a:p>
          <a:p>
            <a:pPr marL="0" marR="0" lvl="0" indent="0" algn="ctr" rtl="0">
              <a:lnSpc>
                <a:spcPct val="90000"/>
              </a:lnSpc>
              <a:spcBef>
                <a:spcPts val="0"/>
              </a:spcBef>
              <a:spcAft>
                <a:spcPts val="0"/>
              </a:spcAft>
              <a:buNone/>
            </a:pPr>
            <a:r>
              <a:rPr lang="cs-CZ" sz="5400" b="1">
                <a:solidFill>
                  <a:srgbClr val="0060AA"/>
                </a:solidFill>
                <a:latin typeface="Calibri"/>
                <a:ea typeface="Calibri"/>
                <a:cs typeface="Calibri"/>
                <a:sym typeface="Calibri"/>
              </a:rPr>
              <a:t>a </a:t>
            </a:r>
            <a:r>
              <a:rPr lang="cs-CZ" sz="5400" b="1">
                <a:solidFill>
                  <a:srgbClr val="00B050"/>
                </a:solidFill>
                <a:latin typeface="Calibri"/>
                <a:ea typeface="Calibri"/>
                <a:cs typeface="Calibri"/>
                <a:sym typeface="Calibri"/>
              </a:rPr>
              <a:t>kardiorenálního syndromu</a:t>
            </a:r>
            <a:endParaRPr>
              <a:solidFill>
                <a:srgbClr val="00B050"/>
              </a:solidFill>
            </a:endParaRPr>
          </a:p>
        </p:txBody>
      </p:sp>
      <p:pic>
        <p:nvPicPr>
          <p:cNvPr id="85" name="Google Shape;85;p1"/>
          <p:cNvPicPr preferRelativeResize="0"/>
          <p:nvPr/>
        </p:nvPicPr>
        <p:blipFill rotWithShape="1">
          <a:blip r:embed="rId3">
            <a:alphaModFix/>
          </a:blip>
          <a:srcRect/>
          <a:stretch/>
        </p:blipFill>
        <p:spPr>
          <a:xfrm>
            <a:off x="3884334" y="470673"/>
            <a:ext cx="4423333" cy="157353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167"/>
        <p:cNvGrpSpPr/>
        <p:nvPr/>
      </p:nvGrpSpPr>
      <p:grpSpPr>
        <a:xfrm>
          <a:off x="0" y="0"/>
          <a:ext cx="0" cy="0"/>
          <a:chOff x="0" y="0"/>
          <a:chExt cx="0" cy="0"/>
        </a:xfrm>
      </p:grpSpPr>
      <p:sp>
        <p:nvSpPr>
          <p:cNvPr id="168" name="Google Shape;168;p10"/>
          <p:cNvSpPr txBox="1"/>
          <p:nvPr/>
        </p:nvSpPr>
        <p:spPr>
          <a:xfrm>
            <a:off x="1524000" y="726854"/>
            <a:ext cx="9323473" cy="34470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rgbClr val="7F7F7F"/>
              </a:solidFill>
              <a:latin typeface="Arial"/>
              <a:ea typeface="Arial"/>
              <a:cs typeface="Arial"/>
              <a:sym typeface="Arial"/>
            </a:endParaRPr>
          </a:p>
          <a:p>
            <a:pPr marL="0" marR="0" lvl="0" indent="0" algn="l" rtl="0">
              <a:spcBef>
                <a:spcPts val="0"/>
              </a:spcBef>
              <a:spcAft>
                <a:spcPts val="0"/>
              </a:spcAft>
              <a:buNone/>
            </a:pPr>
            <a:r>
              <a:rPr lang="cs-CZ" sz="2000" b="1">
                <a:solidFill>
                  <a:srgbClr val="FF0000"/>
                </a:solidFill>
                <a:latin typeface="Arial"/>
                <a:ea typeface="Arial"/>
                <a:cs typeface="Arial"/>
                <a:sym typeface="Arial"/>
              </a:rPr>
              <a:t>ESC 2021</a:t>
            </a:r>
            <a:endParaRPr/>
          </a:p>
          <a:p>
            <a:pPr marL="0" marR="0" lvl="0" indent="0" algn="l" rtl="0">
              <a:spcBef>
                <a:spcPts val="0"/>
              </a:spcBef>
              <a:spcAft>
                <a:spcPts val="0"/>
              </a:spcAft>
              <a:buNone/>
            </a:pPr>
            <a:r>
              <a:rPr lang="cs-CZ" sz="2000" b="1">
                <a:solidFill>
                  <a:srgbClr val="FF0000"/>
                </a:solidFill>
                <a:latin typeface="Arial"/>
                <a:ea typeface="Arial"/>
                <a:cs typeface="Arial"/>
                <a:sym typeface="Arial"/>
              </a:rPr>
              <a:t>+ 2023</a:t>
            </a:r>
            <a:endParaRPr/>
          </a:p>
          <a:p>
            <a:pPr marL="0" marR="0" lvl="0" indent="0" algn="l" rtl="0">
              <a:spcBef>
                <a:spcPts val="0"/>
              </a:spcBef>
              <a:spcAft>
                <a:spcPts val="0"/>
              </a:spcAft>
              <a:buNone/>
            </a:pPr>
            <a:endParaRPr sz="2000" b="1">
              <a:solidFill>
                <a:srgbClr val="FF0000"/>
              </a:solidFill>
              <a:latin typeface="Arial"/>
              <a:ea typeface="Arial"/>
              <a:cs typeface="Arial"/>
              <a:sym typeface="Arial"/>
            </a:endParaRPr>
          </a:p>
          <a:p>
            <a:pPr marL="0" marR="0" lvl="0" indent="0" algn="l" rtl="0">
              <a:spcBef>
                <a:spcPts val="0"/>
              </a:spcBef>
              <a:spcAft>
                <a:spcPts val="0"/>
              </a:spcAft>
              <a:buNone/>
            </a:pPr>
            <a:endParaRPr sz="2000" b="1">
              <a:solidFill>
                <a:srgbClr val="FF0000"/>
              </a:solidFill>
              <a:latin typeface="Arial"/>
              <a:ea typeface="Arial"/>
              <a:cs typeface="Arial"/>
              <a:sym typeface="Arial"/>
            </a:endParaRPr>
          </a:p>
          <a:p>
            <a:pPr marL="0" marR="0" lvl="0" indent="0" algn="l" rtl="0">
              <a:spcBef>
                <a:spcPts val="0"/>
              </a:spcBef>
              <a:spcAft>
                <a:spcPts val="0"/>
              </a:spcAft>
              <a:buNone/>
            </a:pPr>
            <a:endParaRPr sz="2000" b="1">
              <a:solidFill>
                <a:srgbClr val="FF0000"/>
              </a:solidFill>
              <a:latin typeface="Arial"/>
              <a:ea typeface="Arial"/>
              <a:cs typeface="Arial"/>
              <a:sym typeface="Arial"/>
            </a:endParaRPr>
          </a:p>
          <a:p>
            <a:pPr marL="0" marR="0" lvl="0" indent="0" algn="l" rtl="0">
              <a:spcBef>
                <a:spcPts val="0"/>
              </a:spcBef>
              <a:spcAft>
                <a:spcPts val="0"/>
              </a:spcAft>
              <a:buNone/>
            </a:pPr>
            <a:endParaRPr sz="2000" b="1">
              <a:solidFill>
                <a:srgbClr val="FF0000"/>
              </a:solidFill>
              <a:latin typeface="Arial"/>
              <a:ea typeface="Arial"/>
              <a:cs typeface="Arial"/>
              <a:sym typeface="Arial"/>
            </a:endParaRPr>
          </a:p>
          <a:p>
            <a:pPr marL="0" marR="0" lvl="0" indent="0" algn="l" rtl="0">
              <a:spcBef>
                <a:spcPts val="0"/>
              </a:spcBef>
              <a:spcAft>
                <a:spcPts val="0"/>
              </a:spcAft>
              <a:buNone/>
            </a:pPr>
            <a:endParaRPr sz="2000" b="1">
              <a:solidFill>
                <a:srgbClr val="FF0000"/>
              </a:solidFill>
              <a:latin typeface="Arial"/>
              <a:ea typeface="Arial"/>
              <a:cs typeface="Arial"/>
              <a:sym typeface="Arial"/>
            </a:endParaRPr>
          </a:p>
          <a:p>
            <a:pPr marL="0" marR="0" lvl="0" indent="0" algn="l" rtl="0">
              <a:spcBef>
                <a:spcPts val="0"/>
              </a:spcBef>
              <a:spcAft>
                <a:spcPts val="0"/>
              </a:spcAft>
              <a:buNone/>
            </a:pPr>
            <a:endParaRPr sz="2000" b="1">
              <a:solidFill>
                <a:srgbClr val="FF0000"/>
              </a:solidFill>
              <a:latin typeface="Arial"/>
              <a:ea typeface="Arial"/>
              <a:cs typeface="Arial"/>
              <a:sym typeface="Arial"/>
            </a:endParaRPr>
          </a:p>
          <a:p>
            <a:pPr marL="0" marR="0" lvl="0" indent="0" algn="l" rtl="0">
              <a:spcBef>
                <a:spcPts val="0"/>
              </a:spcBef>
              <a:spcAft>
                <a:spcPts val="0"/>
              </a:spcAft>
              <a:buNone/>
            </a:pPr>
            <a:endParaRPr sz="2000" b="1">
              <a:solidFill>
                <a:srgbClr val="FF0000"/>
              </a:solidFill>
              <a:latin typeface="Arial"/>
              <a:ea typeface="Arial"/>
              <a:cs typeface="Arial"/>
              <a:sym typeface="Arial"/>
            </a:endParaRPr>
          </a:p>
          <a:p>
            <a:pPr marL="0" marR="0" lvl="0" indent="0" algn="l" rtl="0">
              <a:spcBef>
                <a:spcPts val="0"/>
              </a:spcBef>
              <a:spcAft>
                <a:spcPts val="0"/>
              </a:spcAft>
              <a:buNone/>
            </a:pPr>
            <a:r>
              <a:rPr lang="cs-CZ" sz="2000" b="1">
                <a:solidFill>
                  <a:srgbClr val="FF0000"/>
                </a:solidFill>
                <a:latin typeface="Arial"/>
                <a:ea typeface="Arial"/>
                <a:cs typeface="Arial"/>
                <a:sym typeface="Arial"/>
              </a:rPr>
              <a:t>AHA/ACC 2022</a:t>
            </a:r>
            <a:endParaRPr/>
          </a:p>
        </p:txBody>
      </p:sp>
      <p:sp>
        <p:nvSpPr>
          <p:cNvPr id="169" name="Google Shape;169;p10" descr="Výsledek obrázku pro braunwald e"/>
          <p:cNvSpPr/>
          <p:nvPr/>
        </p:nvSpPr>
        <p:spPr>
          <a:xfrm>
            <a:off x="1524000"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7F7F7F"/>
              </a:solidFill>
              <a:latin typeface="Calibri"/>
              <a:ea typeface="Calibri"/>
              <a:cs typeface="Calibri"/>
              <a:sym typeface="Calibri"/>
            </a:endParaRPr>
          </a:p>
        </p:txBody>
      </p:sp>
      <p:pic>
        <p:nvPicPr>
          <p:cNvPr id="170" name="Google Shape;170;p10"/>
          <p:cNvPicPr preferRelativeResize="0"/>
          <p:nvPr/>
        </p:nvPicPr>
        <p:blipFill rotWithShape="1">
          <a:blip r:embed="rId3">
            <a:alphaModFix/>
          </a:blip>
          <a:srcRect l="38781" t="14000" r="24006" b="54500"/>
          <a:stretch/>
        </p:blipFill>
        <p:spPr>
          <a:xfrm>
            <a:off x="3236866" y="1052736"/>
            <a:ext cx="5595438" cy="2664296"/>
          </a:xfrm>
          <a:prstGeom prst="rect">
            <a:avLst/>
          </a:prstGeom>
          <a:noFill/>
          <a:ln>
            <a:noFill/>
          </a:ln>
        </p:spPr>
      </p:pic>
      <p:pic>
        <p:nvPicPr>
          <p:cNvPr id="171" name="Google Shape;171;p10"/>
          <p:cNvPicPr preferRelativeResize="0"/>
          <p:nvPr/>
        </p:nvPicPr>
        <p:blipFill rotWithShape="1">
          <a:blip r:embed="rId4">
            <a:alphaModFix/>
          </a:blip>
          <a:srcRect l="44099" t="15400" r="24006" b="61734"/>
          <a:stretch/>
        </p:blipFill>
        <p:spPr>
          <a:xfrm>
            <a:off x="3121628" y="4221088"/>
            <a:ext cx="6070716" cy="2448272"/>
          </a:xfrm>
          <a:prstGeom prst="rect">
            <a:avLst/>
          </a:prstGeom>
          <a:noFill/>
          <a:ln>
            <a:noFill/>
          </a:ln>
        </p:spPr>
      </p:pic>
      <p:sp>
        <p:nvSpPr>
          <p:cNvPr id="172" name="Google Shape;172;p10"/>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3200" b="1">
                <a:solidFill>
                  <a:schemeClr val="lt1"/>
                </a:solidFill>
                <a:latin typeface="Calibri"/>
                <a:ea typeface="Calibri"/>
                <a:cs typeface="Calibri"/>
                <a:sym typeface="Calibri"/>
              </a:rPr>
              <a:t>Pohled klinika</a:t>
            </a:r>
            <a:endParaRPr sz="3200" b="1">
              <a:solidFill>
                <a:schemeClr val="lt1"/>
              </a:solidFill>
              <a:latin typeface="Arial"/>
              <a:ea typeface="Arial"/>
              <a:cs typeface="Arial"/>
              <a:sym typeface="Arial"/>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showMasterSp="0" show="0">
  <p:cSld>
    <p:spTree>
      <p:nvGrpSpPr>
        <p:cNvPr id="1" name="Shape 1405"/>
        <p:cNvGrpSpPr/>
        <p:nvPr/>
      </p:nvGrpSpPr>
      <p:grpSpPr>
        <a:xfrm>
          <a:off x="0" y="0"/>
          <a:ext cx="0" cy="0"/>
          <a:chOff x="0" y="0"/>
          <a:chExt cx="0" cy="0"/>
        </a:xfrm>
      </p:grpSpPr>
      <p:pic>
        <p:nvPicPr>
          <p:cNvPr id="1406" name="Google Shape;1406;p100"/>
          <p:cNvPicPr preferRelativeResize="0"/>
          <p:nvPr/>
        </p:nvPicPr>
        <p:blipFill rotWithShape="1">
          <a:blip r:embed="rId3">
            <a:alphaModFix/>
          </a:blip>
          <a:srcRect/>
          <a:stretch/>
        </p:blipFill>
        <p:spPr>
          <a:xfrm>
            <a:off x="2207569" y="1052736"/>
            <a:ext cx="3457575" cy="3162300"/>
          </a:xfrm>
          <a:prstGeom prst="rect">
            <a:avLst/>
          </a:prstGeom>
          <a:noFill/>
          <a:ln>
            <a:noFill/>
          </a:ln>
        </p:spPr>
      </p:pic>
      <p:pic>
        <p:nvPicPr>
          <p:cNvPr id="1407" name="Google Shape;1407;p100"/>
          <p:cNvPicPr preferRelativeResize="0"/>
          <p:nvPr/>
        </p:nvPicPr>
        <p:blipFill rotWithShape="1">
          <a:blip r:embed="rId4">
            <a:alphaModFix/>
          </a:blip>
          <a:srcRect/>
          <a:stretch/>
        </p:blipFill>
        <p:spPr>
          <a:xfrm>
            <a:off x="5447929" y="1579567"/>
            <a:ext cx="4890508" cy="2758153"/>
          </a:xfrm>
          <a:prstGeom prst="rect">
            <a:avLst/>
          </a:prstGeom>
          <a:noFill/>
          <a:ln>
            <a:noFill/>
          </a:ln>
        </p:spPr>
      </p:pic>
      <p:sp>
        <p:nvSpPr>
          <p:cNvPr id="1408" name="Google Shape;1408;p100"/>
          <p:cNvSpPr txBox="1"/>
          <p:nvPr/>
        </p:nvSpPr>
        <p:spPr>
          <a:xfrm>
            <a:off x="5303912" y="2276871"/>
            <a:ext cx="553340" cy="4308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100">
                <a:solidFill>
                  <a:srgbClr val="000000"/>
                </a:solidFill>
                <a:latin typeface="Arial"/>
                <a:ea typeface="Arial"/>
                <a:cs typeface="Arial"/>
                <a:sym typeface="Arial"/>
              </a:rPr>
              <a:t>Pump</a:t>
            </a:r>
            <a:endParaRPr/>
          </a:p>
          <a:p>
            <a:pPr marL="0" marR="0" lvl="0" indent="0" algn="l" rtl="0">
              <a:spcBef>
                <a:spcPts val="0"/>
              </a:spcBef>
              <a:spcAft>
                <a:spcPts val="0"/>
              </a:spcAft>
              <a:buNone/>
            </a:pPr>
            <a:r>
              <a:rPr lang="cs-CZ" sz="1100">
                <a:solidFill>
                  <a:srgbClr val="000000"/>
                </a:solidFill>
                <a:latin typeface="Arial"/>
                <a:ea typeface="Arial"/>
                <a:cs typeface="Arial"/>
                <a:sym typeface="Arial"/>
              </a:rPr>
              <a:t>cable</a:t>
            </a:r>
            <a:endParaRPr/>
          </a:p>
        </p:txBody>
      </p:sp>
      <p:sp>
        <p:nvSpPr>
          <p:cNvPr id="1409" name="Google Shape;1409;p100"/>
          <p:cNvSpPr txBox="1"/>
          <p:nvPr/>
        </p:nvSpPr>
        <p:spPr>
          <a:xfrm>
            <a:off x="6960099" y="1453721"/>
            <a:ext cx="700817" cy="2616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100">
                <a:solidFill>
                  <a:srgbClr val="000000"/>
                </a:solidFill>
                <a:latin typeface="Arial"/>
                <a:ea typeface="Arial"/>
                <a:cs typeface="Arial"/>
                <a:sym typeface="Arial"/>
              </a:rPr>
              <a:t>Outflow </a:t>
            </a:r>
            <a:endParaRPr/>
          </a:p>
        </p:txBody>
      </p:sp>
      <p:sp>
        <p:nvSpPr>
          <p:cNvPr id="1410" name="Google Shape;1410;p100"/>
          <p:cNvSpPr txBox="1"/>
          <p:nvPr/>
        </p:nvSpPr>
        <p:spPr>
          <a:xfrm>
            <a:off x="8620675" y="1412775"/>
            <a:ext cx="944473" cy="4308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100">
                <a:solidFill>
                  <a:srgbClr val="000000"/>
                </a:solidFill>
                <a:latin typeface="Arial"/>
                <a:ea typeface="Arial"/>
                <a:cs typeface="Arial"/>
                <a:sym typeface="Arial"/>
              </a:rPr>
              <a:t>Inflow </a:t>
            </a:r>
            <a:br>
              <a:rPr lang="cs-CZ" sz="1100">
                <a:solidFill>
                  <a:srgbClr val="000000"/>
                </a:solidFill>
                <a:latin typeface="Arial"/>
                <a:ea typeface="Arial"/>
                <a:cs typeface="Arial"/>
                <a:sym typeface="Arial"/>
              </a:rPr>
            </a:br>
            <a:r>
              <a:rPr lang="cs-CZ" sz="1100">
                <a:solidFill>
                  <a:srgbClr val="000000"/>
                </a:solidFill>
                <a:latin typeface="Arial"/>
                <a:ea typeface="Arial"/>
                <a:cs typeface="Arial"/>
                <a:sym typeface="Arial"/>
              </a:rPr>
              <a:t>(in LV apex)</a:t>
            </a:r>
            <a:endParaRPr/>
          </a:p>
        </p:txBody>
      </p:sp>
      <p:sp>
        <p:nvSpPr>
          <p:cNvPr id="1411" name="Google Shape;1411;p100"/>
          <p:cNvSpPr txBox="1"/>
          <p:nvPr/>
        </p:nvSpPr>
        <p:spPr>
          <a:xfrm>
            <a:off x="5803694" y="3815470"/>
            <a:ext cx="482808" cy="2616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100">
                <a:solidFill>
                  <a:srgbClr val="000000"/>
                </a:solidFill>
                <a:latin typeface="Arial"/>
                <a:ea typeface="Arial"/>
                <a:cs typeface="Arial"/>
                <a:sym typeface="Arial"/>
              </a:rPr>
              <a:t>Lock</a:t>
            </a:r>
            <a:endParaRPr/>
          </a:p>
        </p:txBody>
      </p:sp>
      <p:sp>
        <p:nvSpPr>
          <p:cNvPr id="1412" name="Google Shape;1412;p100"/>
          <p:cNvSpPr txBox="1"/>
          <p:nvPr/>
        </p:nvSpPr>
        <p:spPr>
          <a:xfrm>
            <a:off x="6672068" y="3933056"/>
            <a:ext cx="543722" cy="2616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100">
                <a:solidFill>
                  <a:srgbClr val="000000"/>
                </a:solidFill>
                <a:latin typeface="Arial"/>
                <a:ea typeface="Arial"/>
                <a:cs typeface="Arial"/>
                <a:sym typeface="Arial"/>
              </a:rPr>
              <a:t>Motor</a:t>
            </a:r>
            <a:endParaRPr/>
          </a:p>
        </p:txBody>
      </p:sp>
      <p:sp>
        <p:nvSpPr>
          <p:cNvPr id="1413" name="Google Shape;1413;p100"/>
          <p:cNvSpPr txBox="1"/>
          <p:nvPr/>
        </p:nvSpPr>
        <p:spPr>
          <a:xfrm>
            <a:off x="9480809" y="3789040"/>
            <a:ext cx="1075920" cy="430877"/>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100">
                <a:solidFill>
                  <a:srgbClr val="000000"/>
                </a:solidFill>
                <a:latin typeface="Arial"/>
                <a:ea typeface="Arial"/>
                <a:cs typeface="Arial"/>
                <a:sym typeface="Arial"/>
              </a:rPr>
              <a:t>Rotor Magnet </a:t>
            </a:r>
            <a:endParaRPr/>
          </a:p>
          <a:p>
            <a:pPr marL="0" marR="0" lvl="0" indent="0" algn="ctr" rtl="0">
              <a:spcBef>
                <a:spcPts val="0"/>
              </a:spcBef>
              <a:spcAft>
                <a:spcPts val="0"/>
              </a:spcAft>
              <a:buNone/>
            </a:pPr>
            <a:endParaRPr sz="1100">
              <a:solidFill>
                <a:srgbClr val="000000"/>
              </a:solidFill>
              <a:latin typeface="Arial"/>
              <a:ea typeface="Arial"/>
              <a:cs typeface="Arial"/>
              <a:sym typeface="Arial"/>
            </a:endParaRPr>
          </a:p>
        </p:txBody>
      </p:sp>
      <p:sp>
        <p:nvSpPr>
          <p:cNvPr id="1414" name="Google Shape;1414;p100"/>
          <p:cNvSpPr txBox="1"/>
          <p:nvPr/>
        </p:nvSpPr>
        <p:spPr>
          <a:xfrm>
            <a:off x="8571405" y="4091499"/>
            <a:ext cx="1140041" cy="26160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100">
                <a:solidFill>
                  <a:srgbClr val="000000"/>
                </a:solidFill>
                <a:latin typeface="Arial"/>
                <a:ea typeface="Arial"/>
                <a:cs typeface="Arial"/>
                <a:sym typeface="Arial"/>
              </a:rPr>
              <a:t>Pump chamber</a:t>
            </a:r>
            <a:endParaRPr/>
          </a:p>
        </p:txBody>
      </p:sp>
      <p:sp>
        <p:nvSpPr>
          <p:cNvPr id="1415" name="Google Shape;1415;p100"/>
          <p:cNvSpPr txBox="1"/>
          <p:nvPr/>
        </p:nvSpPr>
        <p:spPr>
          <a:xfrm>
            <a:off x="8046331" y="4091499"/>
            <a:ext cx="529296" cy="2616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100">
                <a:solidFill>
                  <a:srgbClr val="000000"/>
                </a:solidFill>
                <a:latin typeface="Arial"/>
                <a:ea typeface="Arial"/>
                <a:cs typeface="Arial"/>
                <a:sym typeface="Arial"/>
              </a:rPr>
              <a:t>Rotor</a:t>
            </a:r>
            <a:endParaRPr/>
          </a:p>
        </p:txBody>
      </p:sp>
      <p:sp>
        <p:nvSpPr>
          <p:cNvPr id="1416" name="Google Shape;1416;p100"/>
          <p:cNvSpPr txBox="1"/>
          <p:nvPr/>
        </p:nvSpPr>
        <p:spPr>
          <a:xfrm>
            <a:off x="1775523" y="1124743"/>
            <a:ext cx="1199351" cy="30776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000000"/>
                </a:solidFill>
                <a:latin typeface="Arial"/>
                <a:ea typeface="Arial"/>
                <a:cs typeface="Arial"/>
                <a:sym typeface="Arial"/>
              </a:rPr>
              <a:t>HeartMate 3</a:t>
            </a:r>
            <a:endParaRPr/>
          </a:p>
        </p:txBody>
      </p:sp>
      <p:sp>
        <p:nvSpPr>
          <p:cNvPr id="1417" name="Google Shape;1417;p100"/>
          <p:cNvSpPr txBox="1"/>
          <p:nvPr/>
        </p:nvSpPr>
        <p:spPr>
          <a:xfrm>
            <a:off x="5087892" y="2904470"/>
            <a:ext cx="793791" cy="23082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900">
                <a:solidFill>
                  <a:srgbClr val="000000"/>
                </a:solidFill>
                <a:latin typeface="Arial"/>
                <a:ea typeface="Arial"/>
                <a:cs typeface="Arial"/>
                <a:sym typeface="Arial"/>
              </a:rPr>
              <a:t>Pump cable</a:t>
            </a:r>
            <a:endParaRPr/>
          </a:p>
        </p:txBody>
      </p:sp>
      <p:sp>
        <p:nvSpPr>
          <p:cNvPr id="1418" name="Google Shape;1418;p100"/>
          <p:cNvSpPr txBox="1"/>
          <p:nvPr/>
        </p:nvSpPr>
        <p:spPr>
          <a:xfrm>
            <a:off x="5078013" y="3343341"/>
            <a:ext cx="1005387" cy="23082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900">
                <a:solidFill>
                  <a:srgbClr val="000000"/>
                </a:solidFill>
                <a:latin typeface="Arial"/>
                <a:ea typeface="Arial"/>
                <a:cs typeface="Arial"/>
                <a:sym typeface="Arial"/>
              </a:rPr>
              <a:t>Modulární kabel</a:t>
            </a:r>
            <a:endParaRPr sz="900">
              <a:solidFill>
                <a:srgbClr val="000000"/>
              </a:solidFill>
              <a:latin typeface="Arial"/>
              <a:ea typeface="Arial"/>
              <a:cs typeface="Arial"/>
              <a:sym typeface="Arial"/>
            </a:endParaRPr>
          </a:p>
        </p:txBody>
      </p:sp>
      <p:sp>
        <p:nvSpPr>
          <p:cNvPr id="1419" name="Google Shape;1419;p100"/>
          <p:cNvSpPr txBox="1"/>
          <p:nvPr/>
        </p:nvSpPr>
        <p:spPr>
          <a:xfrm>
            <a:off x="1919537" y="4501740"/>
            <a:ext cx="6417141" cy="20313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a:solidFill>
                  <a:srgbClr val="000000"/>
                </a:solidFill>
                <a:latin typeface="Arial"/>
                <a:ea typeface="Arial"/>
                <a:cs typeface="Arial"/>
                <a:sym typeface="Arial"/>
              </a:rPr>
              <a:t>Pros:  off-shelf solution, always available, scalable</a:t>
            </a:r>
            <a:endParaRPr/>
          </a:p>
          <a:p>
            <a:pPr marL="0" marR="0" lvl="0" indent="0" algn="l" rtl="0">
              <a:spcBef>
                <a:spcPts val="0"/>
              </a:spcBef>
              <a:spcAft>
                <a:spcPts val="0"/>
              </a:spcAft>
              <a:buNone/>
            </a:pPr>
            <a:r>
              <a:rPr lang="cs-CZ" sz="1800">
                <a:solidFill>
                  <a:srgbClr val="000000"/>
                </a:solidFill>
                <a:latin typeface="Arial"/>
                <a:ea typeface="Arial"/>
                <a:cs typeface="Arial"/>
                <a:sym typeface="Arial"/>
              </a:rPr>
              <a:t>           can be deployed independently of HTx programme</a:t>
            </a:r>
            <a:endParaRPr sz="1800">
              <a:solidFill>
                <a:srgbClr val="000000"/>
              </a:solidFill>
              <a:latin typeface="Arial"/>
              <a:ea typeface="Arial"/>
              <a:cs typeface="Arial"/>
              <a:sym typeface="Arial"/>
            </a:endParaRPr>
          </a:p>
          <a:p>
            <a:pPr marL="0" marR="0" lvl="0" indent="0" algn="l" rtl="0">
              <a:spcBef>
                <a:spcPts val="0"/>
              </a:spcBef>
              <a:spcAft>
                <a:spcPts val="0"/>
              </a:spcAft>
              <a:buNone/>
            </a:pPr>
            <a:r>
              <a:rPr lang="cs-CZ" sz="1800">
                <a:solidFill>
                  <a:srgbClr val="000000"/>
                </a:solidFill>
                <a:latin typeface="Arial"/>
                <a:ea typeface="Arial"/>
                <a:cs typeface="Arial"/>
                <a:sym typeface="Arial"/>
              </a:rPr>
              <a:t>           no need of immunosuppression          </a:t>
            </a:r>
            <a:endParaRPr/>
          </a:p>
          <a:p>
            <a:pPr marL="0" marR="0" lvl="0" indent="0" algn="l" rtl="0">
              <a:spcBef>
                <a:spcPts val="0"/>
              </a:spcBef>
              <a:spcAft>
                <a:spcPts val="0"/>
              </a:spcAft>
              <a:buNone/>
            </a:pPr>
            <a:r>
              <a:rPr lang="cs-CZ" sz="1800">
                <a:solidFill>
                  <a:srgbClr val="000000"/>
                </a:solidFill>
                <a:latin typeface="Arial"/>
                <a:ea typeface="Arial"/>
                <a:cs typeface="Arial"/>
                <a:sym typeface="Arial"/>
              </a:rPr>
              <a:t>          </a:t>
            </a:r>
            <a:r>
              <a:rPr lang="cs-CZ" sz="1800" b="1">
                <a:solidFill>
                  <a:srgbClr val="FF0000"/>
                </a:solidFill>
                <a:latin typeface="Arial"/>
                <a:ea typeface="Arial"/>
                <a:cs typeface="Arial"/>
                <a:sym typeface="Arial"/>
              </a:rPr>
              <a:t>devices and outcomes are getting better over time </a:t>
            </a:r>
            <a:endParaRPr/>
          </a:p>
          <a:p>
            <a:pPr marL="0" marR="0" lvl="0" indent="0" algn="l" rtl="0">
              <a:spcBef>
                <a:spcPts val="0"/>
              </a:spcBef>
              <a:spcAft>
                <a:spcPts val="0"/>
              </a:spcAft>
              <a:buNone/>
            </a:pPr>
            <a:endParaRPr sz="1800" b="1">
              <a:solidFill>
                <a:srgbClr val="FF0000"/>
              </a:solidFill>
              <a:latin typeface="Arial"/>
              <a:ea typeface="Arial"/>
              <a:cs typeface="Arial"/>
              <a:sym typeface="Arial"/>
            </a:endParaRPr>
          </a:p>
          <a:p>
            <a:pPr marL="0" marR="0" lvl="0" indent="0" algn="l" rtl="0">
              <a:spcBef>
                <a:spcPts val="0"/>
              </a:spcBef>
              <a:spcAft>
                <a:spcPts val="0"/>
              </a:spcAft>
              <a:buNone/>
            </a:pPr>
            <a:r>
              <a:rPr lang="cs-CZ" sz="1800">
                <a:solidFill>
                  <a:srgbClr val="000000"/>
                </a:solidFill>
                <a:latin typeface="Arial"/>
                <a:ea typeface="Arial"/>
                <a:cs typeface="Arial"/>
                <a:sym typeface="Arial"/>
              </a:rPr>
              <a:t>Cons: dependence on technology</a:t>
            </a:r>
            <a:endParaRPr/>
          </a:p>
          <a:p>
            <a:pPr marL="0" marR="0" lvl="0" indent="0" algn="l" rtl="0">
              <a:spcBef>
                <a:spcPts val="0"/>
              </a:spcBef>
              <a:spcAft>
                <a:spcPts val="0"/>
              </a:spcAft>
              <a:buNone/>
            </a:pPr>
            <a:r>
              <a:rPr lang="cs-CZ" sz="1800">
                <a:solidFill>
                  <a:srgbClr val="000000"/>
                </a:solidFill>
                <a:latin typeface="Arial"/>
                <a:ea typeface="Arial"/>
                <a:cs typeface="Arial"/>
                <a:sym typeface="Arial"/>
              </a:rPr>
              <a:t>           risk of bleeding, stroke, infection, right heart failure</a:t>
            </a:r>
            <a:endParaRPr/>
          </a:p>
        </p:txBody>
      </p:sp>
      <p:sp>
        <p:nvSpPr>
          <p:cNvPr id="1420" name="Google Shape;1420;p100"/>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3200" b="1">
                <a:solidFill>
                  <a:schemeClr val="lt1"/>
                </a:solidFill>
                <a:latin typeface="Arial"/>
                <a:ea typeface="Arial"/>
                <a:cs typeface="Arial"/>
                <a:sym typeface="Arial"/>
              </a:rPr>
              <a:t>Long term LVADs  </a:t>
            </a:r>
            <a:br>
              <a:rPr lang="cs-CZ" sz="3200" b="1">
                <a:solidFill>
                  <a:schemeClr val="lt1"/>
                </a:solidFill>
                <a:latin typeface="Arial"/>
                <a:ea typeface="Arial"/>
                <a:cs typeface="Arial"/>
                <a:sym typeface="Arial"/>
              </a:rPr>
            </a:br>
            <a:r>
              <a:rPr lang="cs-CZ" sz="2400" b="1">
                <a:solidFill>
                  <a:schemeClr val="lt1"/>
                </a:solidFill>
                <a:latin typeface="Arial"/>
                <a:ea typeface="Arial"/>
                <a:cs typeface="Arial"/>
                <a:sym typeface="Arial"/>
              </a:rPr>
              <a:t>Left Ventricular Assist Device (LVAD) </a:t>
            </a:r>
            <a:endParaRPr sz="2000" b="1">
              <a:solidFill>
                <a:schemeClr val="lt1"/>
              </a:solidFill>
              <a:latin typeface="Arial"/>
              <a:ea typeface="Arial"/>
              <a:cs typeface="Arial"/>
              <a:sym typeface="Arial"/>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showMasterSp="0" show="0">
  <p:cSld>
    <p:spTree>
      <p:nvGrpSpPr>
        <p:cNvPr id="1" name="Shape 1424"/>
        <p:cNvGrpSpPr/>
        <p:nvPr/>
      </p:nvGrpSpPr>
      <p:grpSpPr>
        <a:xfrm>
          <a:off x="0" y="0"/>
          <a:ext cx="0" cy="0"/>
          <a:chOff x="0" y="0"/>
          <a:chExt cx="0" cy="0"/>
        </a:xfrm>
      </p:grpSpPr>
      <p:pic>
        <p:nvPicPr>
          <p:cNvPr id="1425" name="Google Shape;1425;p101" descr="http://media.novinky.cz/703/447033-original1-crd2h.jpg"/>
          <p:cNvPicPr preferRelativeResize="0"/>
          <p:nvPr/>
        </p:nvPicPr>
        <p:blipFill rotWithShape="1">
          <a:blip r:embed="rId3">
            <a:alphaModFix/>
          </a:blip>
          <a:srcRect/>
          <a:stretch/>
        </p:blipFill>
        <p:spPr>
          <a:xfrm>
            <a:off x="7392144" y="980729"/>
            <a:ext cx="2808312" cy="3963229"/>
          </a:xfrm>
          <a:prstGeom prst="rect">
            <a:avLst/>
          </a:prstGeom>
          <a:noFill/>
          <a:ln>
            <a:noFill/>
          </a:ln>
        </p:spPr>
      </p:pic>
      <p:pic>
        <p:nvPicPr>
          <p:cNvPr id="1426" name="Google Shape;1426;p101" descr="Ondřej Zíma"/>
          <p:cNvPicPr preferRelativeResize="0"/>
          <p:nvPr/>
        </p:nvPicPr>
        <p:blipFill rotWithShape="1">
          <a:blip r:embed="rId4">
            <a:alphaModFix/>
          </a:blip>
          <a:srcRect/>
          <a:stretch/>
        </p:blipFill>
        <p:spPr>
          <a:xfrm>
            <a:off x="2855641" y="1124744"/>
            <a:ext cx="4000983" cy="2664718"/>
          </a:xfrm>
          <a:prstGeom prst="rect">
            <a:avLst/>
          </a:prstGeom>
          <a:noFill/>
          <a:ln>
            <a:noFill/>
          </a:ln>
        </p:spPr>
      </p:pic>
      <p:sp>
        <p:nvSpPr>
          <p:cNvPr id="1427" name="Google Shape;1427;p101"/>
          <p:cNvSpPr txBox="1"/>
          <p:nvPr/>
        </p:nvSpPr>
        <p:spPr>
          <a:xfrm>
            <a:off x="1775521" y="4149081"/>
            <a:ext cx="4044617" cy="8309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a:solidFill>
                  <a:srgbClr val="FF0000"/>
                </a:solidFill>
                <a:latin typeface="Arial"/>
                <a:ea typeface="Arial"/>
                <a:cs typeface="Arial"/>
                <a:sym typeface="Arial"/>
              </a:rPr>
              <a:t>BTT - bridge to transplant</a:t>
            </a:r>
            <a:endParaRPr/>
          </a:p>
          <a:p>
            <a:pPr marL="0" marR="0" lvl="0" indent="0" algn="l" rtl="0">
              <a:spcBef>
                <a:spcPts val="0"/>
              </a:spcBef>
              <a:spcAft>
                <a:spcPts val="0"/>
              </a:spcAft>
              <a:buNone/>
            </a:pPr>
            <a:endParaRPr sz="1600" b="1">
              <a:solidFill>
                <a:srgbClr val="FF0000"/>
              </a:solidFill>
              <a:latin typeface="Arial"/>
              <a:ea typeface="Arial"/>
              <a:cs typeface="Arial"/>
              <a:sym typeface="Arial"/>
            </a:endParaRPr>
          </a:p>
          <a:p>
            <a:pPr marL="0" marR="0" lvl="0" indent="0" algn="l" rtl="0">
              <a:spcBef>
                <a:spcPts val="0"/>
              </a:spcBef>
              <a:spcAft>
                <a:spcPts val="0"/>
              </a:spcAft>
              <a:buNone/>
            </a:pPr>
            <a:r>
              <a:rPr lang="cs-CZ" sz="1600" b="1">
                <a:solidFill>
                  <a:srgbClr val="000000"/>
                </a:solidFill>
                <a:latin typeface="Arial"/>
                <a:ea typeface="Arial"/>
                <a:cs typeface="Arial"/>
                <a:sym typeface="Arial"/>
              </a:rPr>
              <a:t>40% of Tx are now from previous LVAD</a:t>
            </a:r>
            <a:endParaRPr/>
          </a:p>
        </p:txBody>
      </p:sp>
      <p:sp>
        <p:nvSpPr>
          <p:cNvPr id="1428" name="Google Shape;1428;p101"/>
          <p:cNvSpPr txBox="1"/>
          <p:nvPr/>
        </p:nvSpPr>
        <p:spPr>
          <a:xfrm>
            <a:off x="7896206" y="5288342"/>
            <a:ext cx="2592283" cy="101565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a:solidFill>
                  <a:srgbClr val="FF0000"/>
                </a:solidFill>
                <a:latin typeface="Arial"/>
                <a:ea typeface="Arial"/>
                <a:cs typeface="Arial"/>
                <a:sym typeface="Arial"/>
              </a:rPr>
              <a:t>DT - Destination therapy</a:t>
            </a:r>
            <a:endParaRPr/>
          </a:p>
          <a:p>
            <a:pPr marL="0" marR="0" lvl="0" indent="0" algn="l" rtl="0">
              <a:spcBef>
                <a:spcPts val="0"/>
              </a:spcBef>
              <a:spcAft>
                <a:spcPts val="0"/>
              </a:spcAft>
              <a:buNone/>
            </a:pPr>
            <a:endParaRPr sz="1600" b="1">
              <a:solidFill>
                <a:srgbClr val="000000"/>
              </a:solidFill>
              <a:latin typeface="Arial"/>
              <a:ea typeface="Arial"/>
              <a:cs typeface="Arial"/>
              <a:sym typeface="Arial"/>
            </a:endParaRPr>
          </a:p>
          <a:p>
            <a:pPr marL="0" marR="0" lvl="0" indent="0" algn="l" rtl="0">
              <a:spcBef>
                <a:spcPts val="0"/>
              </a:spcBef>
              <a:spcAft>
                <a:spcPts val="0"/>
              </a:spcAft>
              <a:buNone/>
            </a:pPr>
            <a:r>
              <a:rPr lang="cs-CZ" sz="1400" b="1">
                <a:solidFill>
                  <a:srgbClr val="000000"/>
                </a:solidFill>
                <a:latin typeface="Arial"/>
                <a:ea typeface="Arial"/>
                <a:cs typeface="Arial"/>
                <a:sym typeface="Arial"/>
              </a:rPr>
              <a:t>Definitive solution for</a:t>
            </a:r>
            <a:endParaRPr/>
          </a:p>
          <a:p>
            <a:pPr marL="0" marR="0" lvl="0" indent="0" algn="l" rtl="0">
              <a:spcBef>
                <a:spcPts val="0"/>
              </a:spcBef>
              <a:spcAft>
                <a:spcPts val="0"/>
              </a:spcAft>
              <a:buNone/>
            </a:pPr>
            <a:r>
              <a:rPr lang="cs-CZ" sz="1400" b="1">
                <a:solidFill>
                  <a:srgbClr val="000000"/>
                </a:solidFill>
                <a:latin typeface="Arial"/>
                <a:ea typeface="Arial"/>
                <a:cs typeface="Arial"/>
                <a:sym typeface="Arial"/>
              </a:rPr>
              <a:t>Patients not suitable for Tx </a:t>
            </a:r>
            <a:endParaRPr sz="1600" b="1">
              <a:solidFill>
                <a:srgbClr val="000000"/>
              </a:solidFill>
              <a:latin typeface="Arial"/>
              <a:ea typeface="Arial"/>
              <a:cs typeface="Arial"/>
              <a:sym typeface="Arial"/>
            </a:endParaRPr>
          </a:p>
        </p:txBody>
      </p:sp>
      <p:sp>
        <p:nvSpPr>
          <p:cNvPr id="1429" name="Google Shape;1429;p101"/>
          <p:cNvSpPr txBox="1"/>
          <p:nvPr/>
        </p:nvSpPr>
        <p:spPr>
          <a:xfrm>
            <a:off x="7464153" y="4941169"/>
            <a:ext cx="2787173"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a:solidFill>
                  <a:srgbClr val="000000"/>
                </a:solidFill>
                <a:latin typeface="Arial"/>
                <a:ea typeface="Arial"/>
                <a:cs typeface="Arial"/>
                <a:sym typeface="Arial"/>
              </a:rPr>
              <a:t>Mr. J. H. 79 y, 6,5 years on HM3 </a:t>
            </a:r>
            <a:endParaRPr/>
          </a:p>
        </p:txBody>
      </p:sp>
      <p:sp>
        <p:nvSpPr>
          <p:cNvPr id="1430" name="Google Shape;1430;p101"/>
          <p:cNvSpPr txBox="1"/>
          <p:nvPr/>
        </p:nvSpPr>
        <p:spPr>
          <a:xfrm>
            <a:off x="2965952" y="3789462"/>
            <a:ext cx="3833101"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100" b="1">
                <a:solidFill>
                  <a:srgbClr val="000000"/>
                </a:solidFill>
                <a:latin typeface="Arial"/>
                <a:ea typeface="Arial"/>
                <a:cs typeface="Arial"/>
                <a:sym typeface="Arial"/>
              </a:rPr>
              <a:t>P. N. 25 y, currently after Tx, spent 1,5 y on HM II (BTT)</a:t>
            </a:r>
            <a:endParaRPr/>
          </a:p>
        </p:txBody>
      </p:sp>
      <p:sp>
        <p:nvSpPr>
          <p:cNvPr id="1431" name="Google Shape;1431;p101"/>
          <p:cNvSpPr txBox="1"/>
          <p:nvPr/>
        </p:nvSpPr>
        <p:spPr>
          <a:xfrm>
            <a:off x="2135560" y="5472998"/>
            <a:ext cx="4225772"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a:solidFill>
                  <a:srgbClr val="0070C0"/>
                </a:solidFill>
                <a:latin typeface="Arial"/>
                <a:ea typeface="Arial"/>
                <a:cs typeface="Arial"/>
                <a:sym typeface="Arial"/>
              </a:rPr>
              <a:t>In </a:t>
            </a:r>
            <a:r>
              <a:rPr lang="cs-CZ" sz="1400">
                <a:solidFill>
                  <a:srgbClr val="0070C0"/>
                </a:solidFill>
                <a:latin typeface="Arial"/>
                <a:ea typeface="Arial"/>
                <a:cs typeface="Arial"/>
                <a:sym typeface="Arial"/>
              </a:rPr>
              <a:t>IKEM,</a:t>
            </a:r>
            <a:r>
              <a:rPr lang="cs-CZ" sz="1600">
                <a:solidFill>
                  <a:srgbClr val="0070C0"/>
                </a:solidFill>
                <a:latin typeface="Arial"/>
                <a:ea typeface="Arial"/>
                <a:cs typeface="Arial"/>
                <a:sym typeface="Arial"/>
              </a:rPr>
              <a:t> already implanted ˃ 400 </a:t>
            </a:r>
            <a:endParaRPr/>
          </a:p>
          <a:p>
            <a:pPr marL="0" marR="0" lvl="0" indent="0" algn="l" rtl="0">
              <a:spcBef>
                <a:spcPts val="0"/>
              </a:spcBef>
              <a:spcAft>
                <a:spcPts val="0"/>
              </a:spcAft>
              <a:buNone/>
            </a:pPr>
            <a:r>
              <a:rPr lang="cs-CZ" sz="1600">
                <a:solidFill>
                  <a:srgbClr val="0070C0"/>
                </a:solidFill>
                <a:latin typeface="Arial"/>
                <a:ea typeface="Arial"/>
                <a:cs typeface="Arial"/>
                <a:sym typeface="Arial"/>
              </a:rPr>
              <a:t>Currently 107 LVAD patients in outpatient f-u</a:t>
            </a:r>
            <a:endParaRPr/>
          </a:p>
          <a:p>
            <a:pPr marL="0" marR="0" lvl="0" indent="0" algn="l" rtl="0">
              <a:spcBef>
                <a:spcPts val="0"/>
              </a:spcBef>
              <a:spcAft>
                <a:spcPts val="0"/>
              </a:spcAft>
              <a:buNone/>
            </a:pPr>
            <a:endParaRPr sz="1600">
              <a:solidFill>
                <a:srgbClr val="0070C0"/>
              </a:solidFill>
              <a:latin typeface="Arial"/>
              <a:ea typeface="Arial"/>
              <a:cs typeface="Arial"/>
              <a:sym typeface="Arial"/>
            </a:endParaRPr>
          </a:p>
          <a:p>
            <a:pPr marL="0" marR="0" lvl="0" indent="0" algn="l" rtl="0">
              <a:spcBef>
                <a:spcPts val="0"/>
              </a:spcBef>
              <a:spcAft>
                <a:spcPts val="0"/>
              </a:spcAft>
              <a:buNone/>
            </a:pPr>
            <a:r>
              <a:rPr lang="cs-CZ" sz="1600">
                <a:solidFill>
                  <a:srgbClr val="0070C0"/>
                </a:solidFill>
                <a:latin typeface="Arial"/>
                <a:ea typeface="Arial"/>
                <a:cs typeface="Arial"/>
                <a:sym typeface="Arial"/>
              </a:rPr>
              <a:t>The longest support on LVAD in IKEM: 10 y</a:t>
            </a:r>
            <a:endParaRPr/>
          </a:p>
        </p:txBody>
      </p:sp>
      <p:pic>
        <p:nvPicPr>
          <p:cNvPr id="1432" name="Google Shape;1432;p101"/>
          <p:cNvPicPr preferRelativeResize="0"/>
          <p:nvPr/>
        </p:nvPicPr>
        <p:blipFill rotWithShape="1">
          <a:blip r:embed="rId5">
            <a:alphaModFix/>
          </a:blip>
          <a:srcRect l="32087" t="46899" r="18101" b="21600"/>
          <a:stretch/>
        </p:blipFill>
        <p:spPr>
          <a:xfrm>
            <a:off x="525151" y="1628800"/>
            <a:ext cx="11141697" cy="3963229"/>
          </a:xfrm>
          <a:prstGeom prst="rect">
            <a:avLst/>
          </a:prstGeom>
          <a:noFill/>
          <a:ln w="38100" cap="flat" cmpd="sng">
            <a:solidFill>
              <a:srgbClr val="C00000"/>
            </a:solidFill>
            <a:prstDash val="solid"/>
            <a:miter lim="800000"/>
            <a:headEnd type="none" w="sm" len="sm"/>
            <a:tailEnd type="none" w="sm" len="sm"/>
          </a:ln>
        </p:spPr>
      </p:pic>
      <p:sp>
        <p:nvSpPr>
          <p:cNvPr id="1433" name="Google Shape;1433;p101"/>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br>
              <a:rPr lang="cs-CZ" sz="2400" b="1">
                <a:solidFill>
                  <a:schemeClr val="lt1"/>
                </a:solidFill>
                <a:latin typeface="Arial"/>
                <a:ea typeface="Arial"/>
                <a:cs typeface="Arial"/>
                <a:sym typeface="Arial"/>
              </a:rPr>
            </a:br>
            <a:r>
              <a:rPr lang="cs-CZ" sz="3200" b="1">
                <a:solidFill>
                  <a:schemeClr val="lt1"/>
                </a:solidFill>
                <a:latin typeface="Arial"/>
                <a:ea typeface="Arial"/>
                <a:cs typeface="Arial"/>
                <a:sym typeface="Arial"/>
              </a:rPr>
              <a:t>Strategies of LVAD use</a:t>
            </a:r>
            <a:br>
              <a:rPr lang="cs-CZ" sz="3200" b="1">
                <a:solidFill>
                  <a:schemeClr val="lt1"/>
                </a:solidFill>
                <a:latin typeface="Arial"/>
                <a:ea typeface="Arial"/>
                <a:cs typeface="Arial"/>
                <a:sym typeface="Arial"/>
              </a:rPr>
            </a:br>
            <a:endParaRPr sz="2000" b="1">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32"/>
                                        </p:tgtEl>
                                        <p:attrNameLst>
                                          <p:attrName>style.visibility</p:attrName>
                                        </p:attrNameLst>
                                      </p:cBhvr>
                                      <p:to>
                                        <p:strVal val="visible"/>
                                      </p:to>
                                    </p:set>
                                    <p:animEffect transition="in" filter="fade">
                                      <p:cBhvr>
                                        <p:cTn id="7" dur="500"/>
                                        <p:tgtEl>
                                          <p:spTgt spid="14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showMasterSp="0" show="0">
  <p:cSld>
    <p:spTree>
      <p:nvGrpSpPr>
        <p:cNvPr id="1" name="Shape 1437"/>
        <p:cNvGrpSpPr/>
        <p:nvPr/>
      </p:nvGrpSpPr>
      <p:grpSpPr>
        <a:xfrm>
          <a:off x="0" y="0"/>
          <a:ext cx="0" cy="0"/>
          <a:chOff x="0" y="0"/>
          <a:chExt cx="0" cy="0"/>
        </a:xfrm>
      </p:grpSpPr>
      <p:sp>
        <p:nvSpPr>
          <p:cNvPr id="1438" name="Google Shape;1438;p102"/>
          <p:cNvSpPr txBox="1"/>
          <p:nvPr/>
        </p:nvSpPr>
        <p:spPr>
          <a:xfrm>
            <a:off x="6528048" y="1785374"/>
            <a:ext cx="4464496"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a:solidFill>
                  <a:srgbClr val="000000"/>
                </a:solidFill>
                <a:latin typeface="Arial"/>
                <a:ea typeface="Arial"/>
                <a:cs typeface="Arial"/>
                <a:sym typeface="Arial"/>
              </a:rPr>
              <a:t>Improved survival (almost like after Tx) </a:t>
            </a:r>
            <a:endParaRPr/>
          </a:p>
        </p:txBody>
      </p:sp>
      <p:grpSp>
        <p:nvGrpSpPr>
          <p:cNvPr id="1439" name="Google Shape;1439;p102"/>
          <p:cNvGrpSpPr/>
          <p:nvPr/>
        </p:nvGrpSpPr>
        <p:grpSpPr>
          <a:xfrm>
            <a:off x="1678271" y="1233446"/>
            <a:ext cx="4464496" cy="2637033"/>
            <a:chOff x="341815" y="764704"/>
            <a:chExt cx="5424174" cy="2902868"/>
          </a:xfrm>
        </p:grpSpPr>
        <p:pic>
          <p:nvPicPr>
            <p:cNvPr id="1440" name="Google Shape;1440;p102"/>
            <p:cNvPicPr preferRelativeResize="0"/>
            <p:nvPr/>
          </p:nvPicPr>
          <p:blipFill rotWithShape="1">
            <a:blip r:embed="rId3">
              <a:alphaModFix/>
            </a:blip>
            <a:srcRect/>
            <a:stretch/>
          </p:blipFill>
          <p:spPr>
            <a:xfrm>
              <a:off x="1755467" y="811430"/>
              <a:ext cx="4010522" cy="2856142"/>
            </a:xfrm>
            <a:prstGeom prst="rect">
              <a:avLst/>
            </a:prstGeom>
            <a:noFill/>
            <a:ln>
              <a:noFill/>
            </a:ln>
          </p:spPr>
        </p:pic>
        <p:pic>
          <p:nvPicPr>
            <p:cNvPr id="1441" name="Google Shape;1441;p102"/>
            <p:cNvPicPr preferRelativeResize="0"/>
            <p:nvPr/>
          </p:nvPicPr>
          <p:blipFill rotWithShape="1">
            <a:blip r:embed="rId4">
              <a:alphaModFix/>
            </a:blip>
            <a:srcRect/>
            <a:stretch/>
          </p:blipFill>
          <p:spPr>
            <a:xfrm>
              <a:off x="341815" y="764704"/>
              <a:ext cx="1565889" cy="2263032"/>
            </a:xfrm>
            <a:prstGeom prst="rect">
              <a:avLst/>
            </a:prstGeom>
            <a:noFill/>
            <a:ln>
              <a:noFill/>
            </a:ln>
          </p:spPr>
        </p:pic>
      </p:grpSp>
      <p:pic>
        <p:nvPicPr>
          <p:cNvPr id="1442" name="Google Shape;1442;p102"/>
          <p:cNvPicPr preferRelativeResize="0"/>
          <p:nvPr/>
        </p:nvPicPr>
        <p:blipFill rotWithShape="1">
          <a:blip r:embed="rId5">
            <a:alphaModFix/>
          </a:blip>
          <a:srcRect/>
          <a:stretch/>
        </p:blipFill>
        <p:spPr>
          <a:xfrm>
            <a:off x="10416480" y="6076981"/>
            <a:ext cx="1634247" cy="768485"/>
          </a:xfrm>
          <a:prstGeom prst="rect">
            <a:avLst/>
          </a:prstGeom>
          <a:noFill/>
          <a:ln>
            <a:noFill/>
          </a:ln>
        </p:spPr>
      </p:pic>
      <p:sp>
        <p:nvSpPr>
          <p:cNvPr id="1443" name="Google Shape;1443;p102"/>
          <p:cNvSpPr txBox="1"/>
          <p:nvPr/>
        </p:nvSpPr>
        <p:spPr>
          <a:xfrm>
            <a:off x="6718013" y="5237792"/>
            <a:ext cx="3251211"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a:solidFill>
                  <a:srgbClr val="000000"/>
                </a:solidFill>
                <a:latin typeface="Arial"/>
                <a:ea typeface="Arial"/>
                <a:cs typeface="Arial"/>
                <a:sym typeface="Arial"/>
              </a:rPr>
              <a:t>Need for hospitalizations persists </a:t>
            </a:r>
            <a:endParaRPr/>
          </a:p>
          <a:p>
            <a:pPr marL="0" marR="0" lvl="0" indent="0" algn="l" rtl="0">
              <a:spcBef>
                <a:spcPts val="0"/>
              </a:spcBef>
              <a:spcAft>
                <a:spcPts val="0"/>
              </a:spcAft>
              <a:buNone/>
            </a:pPr>
            <a:r>
              <a:rPr lang="cs-CZ" sz="1600">
                <a:solidFill>
                  <a:srgbClr val="000000"/>
                </a:solidFill>
                <a:latin typeface="Arial"/>
                <a:ea typeface="Arial"/>
                <a:cs typeface="Arial"/>
                <a:sym typeface="Arial"/>
              </a:rPr>
              <a:t>after LVAD implantation </a:t>
            </a:r>
            <a:endParaRPr/>
          </a:p>
          <a:p>
            <a:pPr marL="0" marR="0" lvl="0" indent="0" algn="l" rtl="0">
              <a:spcBef>
                <a:spcPts val="0"/>
              </a:spcBef>
              <a:spcAft>
                <a:spcPts val="0"/>
              </a:spcAft>
              <a:buNone/>
            </a:pPr>
            <a:endParaRPr sz="1600">
              <a:solidFill>
                <a:srgbClr val="000000"/>
              </a:solidFill>
              <a:latin typeface="Arial"/>
              <a:ea typeface="Arial"/>
              <a:cs typeface="Arial"/>
              <a:sym typeface="Arial"/>
            </a:endParaRPr>
          </a:p>
        </p:txBody>
      </p:sp>
      <p:grpSp>
        <p:nvGrpSpPr>
          <p:cNvPr id="1444" name="Google Shape;1444;p102"/>
          <p:cNvGrpSpPr/>
          <p:nvPr/>
        </p:nvGrpSpPr>
        <p:grpSpPr>
          <a:xfrm>
            <a:off x="6078983" y="2084228"/>
            <a:ext cx="4796035" cy="2695552"/>
            <a:chOff x="4347965" y="2104157"/>
            <a:chExt cx="4796035" cy="2695552"/>
          </a:xfrm>
        </p:grpSpPr>
        <p:pic>
          <p:nvPicPr>
            <p:cNvPr id="1445" name="Google Shape;1445;p102"/>
            <p:cNvPicPr preferRelativeResize="0"/>
            <p:nvPr/>
          </p:nvPicPr>
          <p:blipFill rotWithShape="1">
            <a:blip r:embed="rId6">
              <a:alphaModFix/>
            </a:blip>
            <a:srcRect/>
            <a:stretch/>
          </p:blipFill>
          <p:spPr>
            <a:xfrm>
              <a:off x="4347965" y="2234068"/>
              <a:ext cx="4572000" cy="2565641"/>
            </a:xfrm>
            <a:prstGeom prst="rect">
              <a:avLst/>
            </a:prstGeom>
            <a:noFill/>
            <a:ln>
              <a:noFill/>
            </a:ln>
          </p:spPr>
        </p:pic>
        <p:sp>
          <p:nvSpPr>
            <p:cNvPr id="1446" name="Google Shape;1446;p102"/>
            <p:cNvSpPr/>
            <p:nvPr/>
          </p:nvSpPr>
          <p:spPr>
            <a:xfrm>
              <a:off x="7996258" y="2104157"/>
              <a:ext cx="1147742" cy="94224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447" name="Google Shape;1447;p102"/>
          <p:cNvSpPr/>
          <p:nvPr/>
        </p:nvSpPr>
        <p:spPr>
          <a:xfrm>
            <a:off x="1800965" y="908720"/>
            <a:ext cx="7105934"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a:solidFill>
                  <a:srgbClr val="000000"/>
                </a:solidFill>
                <a:latin typeface="Arial"/>
                <a:ea typeface="Arial"/>
                <a:cs typeface="Arial"/>
                <a:sym typeface="Arial"/>
              </a:rPr>
              <a:t>Robust and sustained improvement of quality of life</a:t>
            </a:r>
            <a:endParaRPr/>
          </a:p>
        </p:txBody>
      </p:sp>
      <p:pic>
        <p:nvPicPr>
          <p:cNvPr id="1448" name="Google Shape;1448;p102"/>
          <p:cNvPicPr preferRelativeResize="0"/>
          <p:nvPr/>
        </p:nvPicPr>
        <p:blipFill rotWithShape="1">
          <a:blip r:embed="rId7">
            <a:alphaModFix/>
          </a:blip>
          <a:srcRect/>
          <a:stretch/>
        </p:blipFill>
        <p:spPr>
          <a:xfrm>
            <a:off x="1415480" y="4070417"/>
            <a:ext cx="5283859" cy="2775049"/>
          </a:xfrm>
          <a:prstGeom prst="rect">
            <a:avLst/>
          </a:prstGeom>
          <a:noFill/>
          <a:ln>
            <a:noFill/>
          </a:ln>
        </p:spPr>
      </p:pic>
      <p:sp>
        <p:nvSpPr>
          <p:cNvPr id="1449" name="Google Shape;1449;p102"/>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Long term results of LVAD care</a:t>
            </a:r>
            <a:endParaRPr sz="2000" b="1">
              <a:solidFill>
                <a:schemeClr val="lt1"/>
              </a:solidFill>
              <a:latin typeface="Arial"/>
              <a:ea typeface="Arial"/>
              <a:cs typeface="Arial"/>
              <a:sym typeface="Arial"/>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showMasterSp="0" show="0">
  <p:cSld>
    <p:spTree>
      <p:nvGrpSpPr>
        <p:cNvPr id="1" name="Shape 1453"/>
        <p:cNvGrpSpPr/>
        <p:nvPr/>
      </p:nvGrpSpPr>
      <p:grpSpPr>
        <a:xfrm>
          <a:off x="0" y="0"/>
          <a:ext cx="0" cy="0"/>
          <a:chOff x="0" y="0"/>
          <a:chExt cx="0" cy="0"/>
        </a:xfrm>
      </p:grpSpPr>
      <p:sp>
        <p:nvSpPr>
          <p:cNvPr id="1454" name="Google Shape;1454;p103"/>
          <p:cNvSpPr txBox="1"/>
          <p:nvPr/>
        </p:nvSpPr>
        <p:spPr>
          <a:xfrm>
            <a:off x="7248129" y="6309321"/>
            <a:ext cx="3126177"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200" b="1">
                <a:solidFill>
                  <a:srgbClr val="002060"/>
                </a:solidFill>
                <a:latin typeface="Tahoma"/>
                <a:ea typeface="Tahoma"/>
                <a:cs typeface="Tahoma"/>
                <a:sym typeface="Tahoma"/>
              </a:rPr>
              <a:t>Watkins H, NEJM 2011: 364: 1643-56</a:t>
            </a:r>
            <a:endParaRPr sz="1200" b="1">
              <a:solidFill>
                <a:srgbClr val="002060"/>
              </a:solidFill>
              <a:latin typeface="Tahoma"/>
              <a:ea typeface="Tahoma"/>
              <a:cs typeface="Tahoma"/>
              <a:sym typeface="Tahoma"/>
            </a:endParaRPr>
          </a:p>
        </p:txBody>
      </p:sp>
      <p:pic>
        <p:nvPicPr>
          <p:cNvPr id="1455" name="Google Shape;1455;p103"/>
          <p:cNvPicPr preferRelativeResize="0"/>
          <p:nvPr/>
        </p:nvPicPr>
        <p:blipFill rotWithShape="1">
          <a:blip r:embed="rId3">
            <a:alphaModFix/>
          </a:blip>
          <a:srcRect/>
          <a:stretch/>
        </p:blipFill>
        <p:spPr>
          <a:xfrm>
            <a:off x="1576284" y="1052737"/>
            <a:ext cx="9091716" cy="4103341"/>
          </a:xfrm>
          <a:prstGeom prst="rect">
            <a:avLst/>
          </a:prstGeom>
          <a:noFill/>
          <a:ln>
            <a:noFill/>
          </a:ln>
        </p:spPr>
      </p:pic>
      <p:sp>
        <p:nvSpPr>
          <p:cNvPr id="1456" name="Google Shape;1456;p103"/>
          <p:cNvSpPr txBox="1"/>
          <p:nvPr/>
        </p:nvSpPr>
        <p:spPr>
          <a:xfrm>
            <a:off x="1919536" y="5517233"/>
            <a:ext cx="542552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a:solidFill>
                  <a:srgbClr val="151515"/>
                </a:solidFill>
                <a:latin typeface="Arial"/>
                <a:ea typeface="Arial"/>
                <a:cs typeface="Arial"/>
                <a:sym typeface="Arial"/>
              </a:rPr>
              <a:t>až 50% idiopatických DKMP má genetický podklad </a:t>
            </a:r>
            <a:endParaRPr sz="1800">
              <a:solidFill>
                <a:srgbClr val="151515"/>
              </a:solidFill>
              <a:latin typeface="Arial"/>
              <a:ea typeface="Arial"/>
              <a:cs typeface="Arial"/>
              <a:sym typeface="Arial"/>
            </a:endParaRPr>
          </a:p>
        </p:txBody>
      </p:sp>
      <p:sp>
        <p:nvSpPr>
          <p:cNvPr id="1457" name="Google Shape;1457;p103"/>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Kardiomyopatie a jejich genetický podklad </a:t>
            </a:r>
            <a:endParaRPr sz="2000" b="1">
              <a:solidFill>
                <a:schemeClr val="lt1"/>
              </a:solidFill>
              <a:latin typeface="Arial"/>
              <a:ea typeface="Arial"/>
              <a:cs typeface="Arial"/>
              <a:sym typeface="Arial"/>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showMasterSp="0" show="0">
  <p:cSld>
    <p:spTree>
      <p:nvGrpSpPr>
        <p:cNvPr id="1" name="Shape 1461"/>
        <p:cNvGrpSpPr/>
        <p:nvPr/>
      </p:nvGrpSpPr>
      <p:grpSpPr>
        <a:xfrm>
          <a:off x="0" y="0"/>
          <a:ext cx="0" cy="0"/>
          <a:chOff x="0" y="0"/>
          <a:chExt cx="0" cy="0"/>
        </a:xfrm>
      </p:grpSpPr>
      <p:pic>
        <p:nvPicPr>
          <p:cNvPr id="1462" name="Google Shape;1462;p104"/>
          <p:cNvPicPr preferRelativeResize="0"/>
          <p:nvPr/>
        </p:nvPicPr>
        <p:blipFill rotWithShape="1">
          <a:blip r:embed="rId3">
            <a:alphaModFix/>
          </a:blip>
          <a:srcRect/>
          <a:stretch/>
        </p:blipFill>
        <p:spPr>
          <a:xfrm>
            <a:off x="5683645" y="1268760"/>
            <a:ext cx="4516811" cy="2376264"/>
          </a:xfrm>
          <a:prstGeom prst="rect">
            <a:avLst/>
          </a:prstGeom>
          <a:noFill/>
          <a:ln>
            <a:noFill/>
          </a:ln>
        </p:spPr>
      </p:pic>
      <p:pic>
        <p:nvPicPr>
          <p:cNvPr id="1463" name="Google Shape;1463;p104" descr="Výsledek obrázku pro amyloidosis heart">
            <a:hlinkClick r:id="rId4"/>
          </p:cNvPr>
          <p:cNvPicPr preferRelativeResize="0"/>
          <p:nvPr/>
        </p:nvPicPr>
        <p:blipFill rotWithShape="1">
          <a:blip r:embed="rId5">
            <a:alphaModFix/>
          </a:blip>
          <a:srcRect/>
          <a:stretch/>
        </p:blipFill>
        <p:spPr>
          <a:xfrm>
            <a:off x="2279576" y="1340769"/>
            <a:ext cx="2608496" cy="2244689"/>
          </a:xfrm>
          <a:prstGeom prst="rect">
            <a:avLst/>
          </a:prstGeom>
          <a:noFill/>
          <a:ln>
            <a:noFill/>
          </a:ln>
        </p:spPr>
      </p:pic>
      <p:sp>
        <p:nvSpPr>
          <p:cNvPr id="1464" name="Google Shape;1464;p104"/>
          <p:cNvSpPr txBox="1"/>
          <p:nvPr/>
        </p:nvSpPr>
        <p:spPr>
          <a:xfrm>
            <a:off x="2135560" y="908720"/>
            <a:ext cx="8424936"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a:solidFill>
                  <a:srgbClr val="151515"/>
                </a:solidFill>
                <a:latin typeface="Arial"/>
                <a:ea typeface="Arial"/>
                <a:cs typeface="Arial"/>
                <a:sym typeface="Arial"/>
              </a:rPr>
              <a:t>Akumulace misfoldovaného transthyretinu (prealbuminu) v srdci </a:t>
            </a:r>
            <a:endParaRPr sz="1600" b="1">
              <a:solidFill>
                <a:srgbClr val="151515"/>
              </a:solidFill>
              <a:latin typeface="Arial"/>
              <a:ea typeface="Arial"/>
              <a:cs typeface="Arial"/>
              <a:sym typeface="Arial"/>
            </a:endParaRPr>
          </a:p>
        </p:txBody>
      </p:sp>
      <p:pic>
        <p:nvPicPr>
          <p:cNvPr id="1465" name="Google Shape;1465;p104"/>
          <p:cNvPicPr preferRelativeResize="0"/>
          <p:nvPr/>
        </p:nvPicPr>
        <p:blipFill rotWithShape="1">
          <a:blip r:embed="rId6">
            <a:alphaModFix/>
          </a:blip>
          <a:srcRect/>
          <a:stretch/>
        </p:blipFill>
        <p:spPr>
          <a:xfrm>
            <a:off x="6672065" y="3789040"/>
            <a:ext cx="3437451" cy="2752728"/>
          </a:xfrm>
          <a:prstGeom prst="rect">
            <a:avLst/>
          </a:prstGeom>
          <a:noFill/>
          <a:ln>
            <a:noFill/>
          </a:ln>
        </p:spPr>
      </p:pic>
      <p:sp>
        <p:nvSpPr>
          <p:cNvPr id="1466" name="Google Shape;1466;p104"/>
          <p:cNvSpPr/>
          <p:nvPr/>
        </p:nvSpPr>
        <p:spPr>
          <a:xfrm>
            <a:off x="1847528" y="5729305"/>
            <a:ext cx="4824536"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100" b="1">
                <a:solidFill>
                  <a:srgbClr val="7030A0"/>
                </a:solidFill>
                <a:latin typeface="Arial"/>
                <a:ea typeface="Arial"/>
                <a:cs typeface="Arial"/>
                <a:sym typeface="Arial"/>
              </a:rPr>
              <a:t>Bisfosfonátová scintigrafie (kostní scan) detekuje TTR</a:t>
            </a:r>
            <a:endParaRPr/>
          </a:p>
          <a:p>
            <a:pPr marL="0" marR="0" lvl="0" indent="0" algn="l" rtl="0">
              <a:spcBef>
                <a:spcPts val="0"/>
              </a:spcBef>
              <a:spcAft>
                <a:spcPts val="0"/>
              </a:spcAft>
              <a:buNone/>
            </a:pPr>
            <a:r>
              <a:rPr lang="cs-CZ" sz="1100" b="1">
                <a:solidFill>
                  <a:srgbClr val="7030A0"/>
                </a:solidFill>
                <a:latin typeface="Arial"/>
                <a:ea typeface="Arial"/>
                <a:cs typeface="Arial"/>
                <a:sym typeface="Arial"/>
              </a:rPr>
              <a:t>                                        99mTc-DPD/99mTc-PYP/99mTc-HMDP</a:t>
            </a:r>
            <a:endParaRPr sz="1100">
              <a:solidFill>
                <a:srgbClr val="7030A0"/>
              </a:solidFill>
              <a:latin typeface="Arial"/>
              <a:ea typeface="Arial"/>
              <a:cs typeface="Arial"/>
              <a:sym typeface="Arial"/>
            </a:endParaRPr>
          </a:p>
        </p:txBody>
      </p:sp>
      <p:sp>
        <p:nvSpPr>
          <p:cNvPr id="1467" name="Google Shape;1467;p104"/>
          <p:cNvSpPr/>
          <p:nvPr/>
        </p:nvSpPr>
        <p:spPr>
          <a:xfrm>
            <a:off x="7248128" y="6642556"/>
            <a:ext cx="4572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800" b="1">
                <a:solidFill>
                  <a:srgbClr val="151515"/>
                </a:solidFill>
                <a:latin typeface="Arial"/>
                <a:ea typeface="Arial"/>
                <a:cs typeface="Arial"/>
                <a:sym typeface="Arial"/>
              </a:rPr>
              <a:t>González-López E, EHJ 2015: 36: 2585-2594</a:t>
            </a:r>
            <a:endParaRPr sz="800">
              <a:solidFill>
                <a:srgbClr val="151515"/>
              </a:solidFill>
              <a:latin typeface="Arial"/>
              <a:ea typeface="Arial"/>
              <a:cs typeface="Arial"/>
              <a:sym typeface="Arial"/>
            </a:endParaRPr>
          </a:p>
        </p:txBody>
      </p:sp>
      <p:sp>
        <p:nvSpPr>
          <p:cNvPr id="1468" name="Google Shape;1468;p104"/>
          <p:cNvSpPr txBox="1"/>
          <p:nvPr/>
        </p:nvSpPr>
        <p:spPr>
          <a:xfrm>
            <a:off x="1055440" y="3839563"/>
            <a:ext cx="4579493"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b="1">
                <a:solidFill>
                  <a:srgbClr val="FF0000"/>
                </a:solidFill>
                <a:latin typeface="Arial"/>
                <a:ea typeface="Arial"/>
                <a:cs typeface="Arial"/>
                <a:sym typeface="Arial"/>
              </a:rPr>
              <a:t>Až 10-15 % HFpEF v populaci může být podmíněno TTR amyloidózu </a:t>
            </a:r>
            <a:endParaRPr/>
          </a:p>
          <a:p>
            <a:pPr marL="0" marR="0" lvl="0" indent="0" algn="l" rtl="0">
              <a:spcBef>
                <a:spcPts val="0"/>
              </a:spcBef>
              <a:spcAft>
                <a:spcPts val="0"/>
              </a:spcAft>
              <a:buNone/>
            </a:pPr>
            <a:endParaRPr sz="1200">
              <a:solidFill>
                <a:srgbClr val="151515"/>
              </a:solidFill>
              <a:latin typeface="Arial"/>
              <a:ea typeface="Arial"/>
              <a:cs typeface="Arial"/>
              <a:sym typeface="Arial"/>
            </a:endParaRPr>
          </a:p>
          <a:p>
            <a:pPr marL="0" marR="0" lvl="0" indent="-88900" algn="l" rtl="0">
              <a:spcBef>
                <a:spcPts val="0"/>
              </a:spcBef>
              <a:spcAft>
                <a:spcPts val="0"/>
              </a:spcAft>
              <a:buClr>
                <a:srgbClr val="151515"/>
              </a:buClr>
              <a:buSzPts val="1400"/>
              <a:buFont typeface="Times New Roman"/>
              <a:buChar char="-"/>
            </a:pPr>
            <a:r>
              <a:rPr lang="cs-CZ" sz="1400">
                <a:solidFill>
                  <a:srgbClr val="151515"/>
                </a:solidFill>
                <a:latin typeface="Arial"/>
                <a:ea typeface="Arial"/>
                <a:cs typeface="Arial"/>
                <a:sym typeface="Arial"/>
              </a:rPr>
              <a:t>  starší muži, LVH, HFpEF, AS</a:t>
            </a:r>
            <a:endParaRPr/>
          </a:p>
          <a:p>
            <a:pPr marL="0" marR="0" lvl="0" indent="-88900" algn="l" rtl="0">
              <a:spcBef>
                <a:spcPts val="0"/>
              </a:spcBef>
              <a:spcAft>
                <a:spcPts val="0"/>
              </a:spcAft>
              <a:buClr>
                <a:srgbClr val="151515"/>
              </a:buClr>
              <a:buSzPts val="1400"/>
              <a:buFont typeface="Times New Roman"/>
              <a:buChar char="-"/>
            </a:pPr>
            <a:r>
              <a:rPr lang="cs-CZ" sz="1400">
                <a:solidFill>
                  <a:srgbClr val="151515"/>
                </a:solidFill>
                <a:latin typeface="Arial"/>
                <a:ea typeface="Arial"/>
                <a:cs typeface="Arial"/>
                <a:sym typeface="Arial"/>
              </a:rPr>
              <a:t>  anamnéza operace karpálních tunelů</a:t>
            </a:r>
            <a:endParaRPr/>
          </a:p>
          <a:p>
            <a:pPr marL="0" marR="0" lvl="0" indent="-88900" algn="l" rtl="0">
              <a:spcBef>
                <a:spcPts val="0"/>
              </a:spcBef>
              <a:spcAft>
                <a:spcPts val="0"/>
              </a:spcAft>
              <a:buClr>
                <a:srgbClr val="151515"/>
              </a:buClr>
              <a:buSzPts val="1400"/>
              <a:buFont typeface="Times New Roman"/>
              <a:buChar char="-"/>
            </a:pPr>
            <a:r>
              <a:rPr lang="cs-CZ" sz="1400">
                <a:solidFill>
                  <a:srgbClr val="151515"/>
                </a:solidFill>
                <a:latin typeface="Arial"/>
                <a:ea typeface="Arial"/>
                <a:cs typeface="Arial"/>
                <a:sym typeface="Arial"/>
              </a:rPr>
              <a:t>  anamnéza ruptury šlach (biceps)</a:t>
            </a:r>
            <a:endParaRPr sz="1400">
              <a:solidFill>
                <a:srgbClr val="151515"/>
              </a:solidFill>
              <a:latin typeface="Arial"/>
              <a:ea typeface="Arial"/>
              <a:cs typeface="Arial"/>
              <a:sym typeface="Arial"/>
            </a:endParaRPr>
          </a:p>
        </p:txBody>
      </p:sp>
      <p:cxnSp>
        <p:nvCxnSpPr>
          <p:cNvPr id="1469" name="Google Shape;1469;p104"/>
          <p:cNvCxnSpPr/>
          <p:nvPr/>
        </p:nvCxnSpPr>
        <p:spPr>
          <a:xfrm flipH="1">
            <a:off x="4655840" y="1196752"/>
            <a:ext cx="792088" cy="1080120"/>
          </a:xfrm>
          <a:prstGeom prst="straightConnector1">
            <a:avLst/>
          </a:prstGeom>
          <a:noFill/>
          <a:ln w="31750" cap="flat" cmpd="sng">
            <a:solidFill>
              <a:srgbClr val="FF0000"/>
            </a:solidFill>
            <a:prstDash val="solid"/>
            <a:round/>
            <a:headEnd type="none" w="sm" len="sm"/>
            <a:tailEnd type="stealth" w="med" len="med"/>
          </a:ln>
        </p:spPr>
      </p:cxnSp>
      <p:sp>
        <p:nvSpPr>
          <p:cNvPr id="1470" name="Google Shape;1470;p104"/>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Amyloidóza s depozicí TTR je častá a léčitelná</a:t>
            </a:r>
            <a:endParaRPr sz="2400" b="1">
              <a:solidFill>
                <a:schemeClr val="lt1"/>
              </a:solidFill>
              <a:latin typeface="Arial"/>
              <a:ea typeface="Arial"/>
              <a:cs typeface="Arial"/>
              <a:sym typeface="Arial"/>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showMasterSp="0" show="0">
  <p:cSld>
    <p:spTree>
      <p:nvGrpSpPr>
        <p:cNvPr id="1" name="Shape 1475"/>
        <p:cNvGrpSpPr/>
        <p:nvPr/>
      </p:nvGrpSpPr>
      <p:grpSpPr>
        <a:xfrm>
          <a:off x="0" y="0"/>
          <a:ext cx="0" cy="0"/>
          <a:chOff x="0" y="0"/>
          <a:chExt cx="0" cy="0"/>
        </a:xfrm>
      </p:grpSpPr>
      <p:sp>
        <p:nvSpPr>
          <p:cNvPr id="1476" name="Google Shape;1476;p105"/>
          <p:cNvSpPr txBox="1"/>
          <p:nvPr/>
        </p:nvSpPr>
        <p:spPr>
          <a:xfrm>
            <a:off x="1127448" y="1031168"/>
            <a:ext cx="989515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a:solidFill>
                  <a:srgbClr val="151515"/>
                </a:solidFill>
                <a:latin typeface="Arial"/>
                <a:ea typeface="Arial"/>
                <a:cs typeface="Arial"/>
                <a:sym typeface="Arial"/>
              </a:rPr>
              <a:t>441 pts s biopticky prokázanou wtTTR (75%) nebo mTTR (25%), 90% muži, věk 75 let,</a:t>
            </a:r>
            <a:endParaRPr/>
          </a:p>
          <a:p>
            <a:pPr marL="0" marR="0" lvl="0" indent="0" algn="l" rtl="0">
              <a:spcBef>
                <a:spcPts val="0"/>
              </a:spcBef>
              <a:spcAft>
                <a:spcPts val="0"/>
              </a:spcAft>
              <a:buNone/>
            </a:pPr>
            <a:r>
              <a:rPr lang="cs-CZ" sz="1400">
                <a:solidFill>
                  <a:srgbClr val="151515"/>
                </a:solidFill>
                <a:latin typeface="Arial"/>
                <a:ea typeface="Arial"/>
                <a:cs typeface="Arial"/>
                <a:sym typeface="Arial"/>
              </a:rPr>
              <a:t> NTproBNP 3000 pg/ml, 60% NYHA II, terapie Tafamidis 20 mg/80 mg/placebo  (nízkomolekulární stabilizátor  TTR)</a:t>
            </a:r>
            <a:endParaRPr sz="1400">
              <a:solidFill>
                <a:srgbClr val="151515"/>
              </a:solidFill>
              <a:latin typeface="Arial"/>
              <a:ea typeface="Arial"/>
              <a:cs typeface="Arial"/>
              <a:sym typeface="Arial"/>
            </a:endParaRPr>
          </a:p>
        </p:txBody>
      </p:sp>
      <p:pic>
        <p:nvPicPr>
          <p:cNvPr id="1477" name="Google Shape;1477;p105"/>
          <p:cNvPicPr preferRelativeResize="0"/>
          <p:nvPr/>
        </p:nvPicPr>
        <p:blipFill rotWithShape="1">
          <a:blip r:embed="rId3">
            <a:alphaModFix/>
          </a:blip>
          <a:srcRect/>
          <a:stretch/>
        </p:blipFill>
        <p:spPr>
          <a:xfrm>
            <a:off x="1775520" y="1625434"/>
            <a:ext cx="5071046" cy="2592288"/>
          </a:xfrm>
          <a:prstGeom prst="rect">
            <a:avLst/>
          </a:prstGeom>
          <a:noFill/>
          <a:ln>
            <a:noFill/>
          </a:ln>
        </p:spPr>
      </p:pic>
      <p:grpSp>
        <p:nvGrpSpPr>
          <p:cNvPr id="1478" name="Google Shape;1478;p105"/>
          <p:cNvGrpSpPr/>
          <p:nvPr/>
        </p:nvGrpSpPr>
        <p:grpSpPr>
          <a:xfrm>
            <a:off x="2023612" y="4242899"/>
            <a:ext cx="4072388" cy="2506778"/>
            <a:chOff x="467544" y="4069638"/>
            <a:chExt cx="4072388" cy="2506778"/>
          </a:xfrm>
        </p:grpSpPr>
        <p:pic>
          <p:nvPicPr>
            <p:cNvPr id="1479" name="Google Shape;1479;p105"/>
            <p:cNvPicPr preferRelativeResize="0"/>
            <p:nvPr/>
          </p:nvPicPr>
          <p:blipFill rotWithShape="1">
            <a:blip r:embed="rId4">
              <a:alphaModFix/>
            </a:blip>
            <a:srcRect/>
            <a:stretch/>
          </p:blipFill>
          <p:spPr>
            <a:xfrm>
              <a:off x="467544" y="4077072"/>
              <a:ext cx="1728192" cy="2037118"/>
            </a:xfrm>
            <a:prstGeom prst="rect">
              <a:avLst/>
            </a:prstGeom>
            <a:noFill/>
            <a:ln>
              <a:noFill/>
            </a:ln>
          </p:spPr>
        </p:pic>
        <p:pic>
          <p:nvPicPr>
            <p:cNvPr id="1480" name="Google Shape;1480;p105"/>
            <p:cNvPicPr preferRelativeResize="0"/>
            <p:nvPr/>
          </p:nvPicPr>
          <p:blipFill rotWithShape="1">
            <a:blip r:embed="rId5">
              <a:alphaModFix/>
            </a:blip>
            <a:srcRect/>
            <a:stretch/>
          </p:blipFill>
          <p:spPr>
            <a:xfrm>
              <a:off x="2163668" y="4069638"/>
              <a:ext cx="2376264" cy="2506778"/>
            </a:xfrm>
            <a:prstGeom prst="rect">
              <a:avLst/>
            </a:prstGeom>
            <a:noFill/>
            <a:ln>
              <a:noFill/>
            </a:ln>
          </p:spPr>
        </p:pic>
      </p:grpSp>
      <p:pic>
        <p:nvPicPr>
          <p:cNvPr id="1481" name="Google Shape;1481;p105"/>
          <p:cNvPicPr preferRelativeResize="0"/>
          <p:nvPr/>
        </p:nvPicPr>
        <p:blipFill rotWithShape="1">
          <a:blip r:embed="rId6">
            <a:alphaModFix/>
          </a:blip>
          <a:srcRect/>
          <a:stretch/>
        </p:blipFill>
        <p:spPr>
          <a:xfrm>
            <a:off x="7176120" y="1697443"/>
            <a:ext cx="3011444" cy="1888599"/>
          </a:xfrm>
          <a:prstGeom prst="rect">
            <a:avLst/>
          </a:prstGeom>
          <a:noFill/>
          <a:ln>
            <a:noFill/>
          </a:ln>
        </p:spPr>
      </p:pic>
      <p:pic>
        <p:nvPicPr>
          <p:cNvPr id="1482" name="Google Shape;1482;p105"/>
          <p:cNvPicPr preferRelativeResize="0"/>
          <p:nvPr/>
        </p:nvPicPr>
        <p:blipFill rotWithShape="1">
          <a:blip r:embed="rId7">
            <a:alphaModFix/>
          </a:blip>
          <a:srcRect/>
          <a:stretch/>
        </p:blipFill>
        <p:spPr>
          <a:xfrm>
            <a:off x="7176120" y="3497643"/>
            <a:ext cx="3057108" cy="1928699"/>
          </a:xfrm>
          <a:prstGeom prst="rect">
            <a:avLst/>
          </a:prstGeom>
          <a:noFill/>
          <a:ln>
            <a:noFill/>
          </a:ln>
        </p:spPr>
      </p:pic>
      <p:sp>
        <p:nvSpPr>
          <p:cNvPr id="1483" name="Google Shape;1483;p105"/>
          <p:cNvSpPr txBox="1"/>
          <p:nvPr/>
        </p:nvSpPr>
        <p:spPr>
          <a:xfrm>
            <a:off x="6730593" y="5430694"/>
            <a:ext cx="4292010"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FF0000"/>
                </a:solidFill>
                <a:latin typeface="Arial"/>
                <a:ea typeface="Arial"/>
                <a:cs typeface="Arial"/>
                <a:sym typeface="Arial"/>
              </a:rPr>
              <a:t>Pokles rizika úmrtí po 30 měsících o 30%</a:t>
            </a:r>
            <a:endParaRPr/>
          </a:p>
          <a:p>
            <a:pPr marL="0" marR="0" lvl="0" indent="0" algn="l" rtl="0">
              <a:spcBef>
                <a:spcPts val="0"/>
              </a:spcBef>
              <a:spcAft>
                <a:spcPts val="0"/>
              </a:spcAft>
              <a:buNone/>
            </a:pPr>
            <a:endParaRPr sz="1400">
              <a:solidFill>
                <a:srgbClr val="151515"/>
              </a:solidFill>
              <a:latin typeface="Arial"/>
              <a:ea typeface="Arial"/>
              <a:cs typeface="Arial"/>
              <a:sym typeface="Arial"/>
            </a:endParaRPr>
          </a:p>
          <a:p>
            <a:pPr marL="0" marR="0" lvl="0" indent="0" algn="l" rtl="0">
              <a:spcBef>
                <a:spcPts val="0"/>
              </a:spcBef>
              <a:spcAft>
                <a:spcPts val="0"/>
              </a:spcAft>
              <a:buNone/>
            </a:pPr>
            <a:r>
              <a:rPr lang="cs-CZ" sz="1400">
                <a:solidFill>
                  <a:srgbClr val="151515"/>
                </a:solidFill>
                <a:latin typeface="Arial"/>
                <a:ea typeface="Arial"/>
                <a:cs typeface="Arial"/>
                <a:sym typeface="Arial"/>
              </a:rPr>
              <a:t>Příznivý efekt na toleranci zátěže a symptomy</a:t>
            </a:r>
            <a:endParaRPr/>
          </a:p>
          <a:p>
            <a:pPr marL="0" marR="0" lvl="0" indent="0" algn="l" rtl="0">
              <a:spcBef>
                <a:spcPts val="0"/>
              </a:spcBef>
              <a:spcAft>
                <a:spcPts val="0"/>
              </a:spcAft>
              <a:buNone/>
            </a:pPr>
            <a:r>
              <a:rPr lang="cs-CZ" sz="1400">
                <a:solidFill>
                  <a:srgbClr val="151515"/>
                </a:solidFill>
                <a:latin typeface="Arial"/>
                <a:ea typeface="Arial"/>
                <a:cs typeface="Arial"/>
                <a:sym typeface="Arial"/>
              </a:rPr>
              <a:t>     </a:t>
            </a:r>
            <a:endParaRPr sz="1400">
              <a:solidFill>
                <a:srgbClr val="151515"/>
              </a:solidFill>
              <a:latin typeface="Arial"/>
              <a:ea typeface="Arial"/>
              <a:cs typeface="Arial"/>
              <a:sym typeface="Arial"/>
            </a:endParaRPr>
          </a:p>
        </p:txBody>
      </p:sp>
      <p:sp>
        <p:nvSpPr>
          <p:cNvPr id="1484" name="Google Shape;1484;p105"/>
          <p:cNvSpPr txBox="1"/>
          <p:nvPr/>
        </p:nvSpPr>
        <p:spPr>
          <a:xfrm>
            <a:off x="9096281" y="6525344"/>
            <a:ext cx="3095719"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200" i="1">
                <a:solidFill>
                  <a:srgbClr val="151515"/>
                </a:solidFill>
                <a:latin typeface="Arial"/>
                <a:ea typeface="Arial"/>
                <a:cs typeface="Arial"/>
                <a:sym typeface="Arial"/>
              </a:rPr>
              <a:t>Maurer M et al. NEJM 2018; 379: 1007-16 </a:t>
            </a:r>
            <a:endParaRPr sz="1200" i="1">
              <a:solidFill>
                <a:srgbClr val="151515"/>
              </a:solidFill>
              <a:latin typeface="Arial"/>
              <a:ea typeface="Arial"/>
              <a:cs typeface="Arial"/>
              <a:sym typeface="Arial"/>
            </a:endParaRPr>
          </a:p>
        </p:txBody>
      </p:sp>
      <p:sp>
        <p:nvSpPr>
          <p:cNvPr id="1485" name="Google Shape;1485;p105"/>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Tafamidis for transthyretin amyloid cardiomyopathy: </a:t>
            </a:r>
            <a:endParaRPr/>
          </a:p>
          <a:p>
            <a:pPr marL="0" marR="0" lvl="0" indent="0" algn="ctr" rtl="0">
              <a:spcBef>
                <a:spcPts val="0"/>
              </a:spcBef>
              <a:spcAft>
                <a:spcPts val="0"/>
              </a:spcAft>
              <a:buNone/>
            </a:pPr>
            <a:r>
              <a:rPr lang="cs-CZ" sz="3200" b="1">
                <a:solidFill>
                  <a:schemeClr val="lt1"/>
                </a:solidFill>
                <a:latin typeface="Arial"/>
                <a:ea typeface="Arial"/>
                <a:cs typeface="Arial"/>
                <a:sym typeface="Arial"/>
              </a:rPr>
              <a:t>ATTR-ACT Study </a:t>
            </a:r>
            <a:endParaRPr sz="3200" b="1">
              <a:solidFill>
                <a:schemeClr val="lt1"/>
              </a:solidFill>
              <a:latin typeface="Arial"/>
              <a:ea typeface="Arial"/>
              <a:cs typeface="Arial"/>
              <a:sym typeface="Arial"/>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showMasterSp="0" show="0">
  <p:cSld>
    <p:spTree>
      <p:nvGrpSpPr>
        <p:cNvPr id="1" name="Shape 1489"/>
        <p:cNvGrpSpPr/>
        <p:nvPr/>
      </p:nvGrpSpPr>
      <p:grpSpPr>
        <a:xfrm>
          <a:off x="0" y="0"/>
          <a:ext cx="0" cy="0"/>
          <a:chOff x="0" y="0"/>
          <a:chExt cx="0" cy="0"/>
        </a:xfrm>
      </p:grpSpPr>
      <p:sp>
        <p:nvSpPr>
          <p:cNvPr id="1490" name="Google Shape;1490;p106"/>
          <p:cNvSpPr txBox="1"/>
          <p:nvPr/>
        </p:nvSpPr>
        <p:spPr>
          <a:xfrm>
            <a:off x="1703512" y="908721"/>
            <a:ext cx="9153724"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a:solidFill>
                  <a:srgbClr val="151515"/>
                </a:solidFill>
                <a:latin typeface="Arial"/>
                <a:ea typeface="Arial"/>
                <a:cs typeface="Arial"/>
                <a:sym typeface="Arial"/>
              </a:rPr>
              <a:t>Patisiran: </a:t>
            </a:r>
            <a:r>
              <a:rPr lang="cs-CZ" sz="1600">
                <a:solidFill>
                  <a:srgbClr val="151515"/>
                </a:solidFill>
                <a:latin typeface="Arial"/>
                <a:ea typeface="Arial"/>
                <a:cs typeface="Arial"/>
                <a:sym typeface="Arial"/>
              </a:rPr>
              <a:t>RNA-interferující s mRNA TTR – vypíná přepis genu a syntézu TTR v játrech</a:t>
            </a:r>
            <a:endParaRPr/>
          </a:p>
          <a:p>
            <a:pPr marL="0" marR="0" lvl="0" indent="0" algn="l" rtl="0">
              <a:spcBef>
                <a:spcPts val="0"/>
              </a:spcBef>
              <a:spcAft>
                <a:spcPts val="0"/>
              </a:spcAft>
              <a:buNone/>
            </a:pPr>
            <a:r>
              <a:rPr lang="cs-CZ" sz="1600">
                <a:solidFill>
                  <a:srgbClr val="151515"/>
                </a:solidFill>
                <a:latin typeface="Arial"/>
                <a:ea typeface="Arial"/>
                <a:cs typeface="Arial"/>
                <a:sym typeface="Arial"/>
              </a:rPr>
              <a:t>APOLLO trial: 126 pts s hereditární TTR amyloidózou a LVH; terapie patisiran/placebo iv á 3 týdny </a:t>
            </a:r>
            <a:endParaRPr/>
          </a:p>
        </p:txBody>
      </p:sp>
      <p:sp>
        <p:nvSpPr>
          <p:cNvPr id="1491" name="Google Shape;1491;p106"/>
          <p:cNvSpPr txBox="1"/>
          <p:nvPr/>
        </p:nvSpPr>
        <p:spPr>
          <a:xfrm>
            <a:off x="7464152" y="4293096"/>
            <a:ext cx="4320480" cy="116955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FF0000"/>
                </a:solidFill>
                <a:latin typeface="Arial"/>
                <a:ea typeface="Arial"/>
                <a:cs typeface="Arial"/>
                <a:sym typeface="Arial"/>
              </a:rPr>
              <a:t>Terapie Patisiranem vedla k </a:t>
            </a:r>
            <a:endParaRPr/>
          </a:p>
          <a:p>
            <a:pPr marL="285750" marR="0" lvl="0" indent="-285750" algn="l" rtl="0">
              <a:spcBef>
                <a:spcPts val="0"/>
              </a:spcBef>
              <a:spcAft>
                <a:spcPts val="0"/>
              </a:spcAft>
              <a:buClr>
                <a:schemeClr val="dk1"/>
              </a:buClr>
              <a:buSzPts val="1400"/>
              <a:buFont typeface="Times New Roman"/>
              <a:buChar char="-"/>
            </a:pPr>
            <a:r>
              <a:rPr lang="cs-CZ" sz="1400">
                <a:solidFill>
                  <a:schemeClr val="dk1"/>
                </a:solidFill>
                <a:latin typeface="Arial"/>
                <a:ea typeface="Arial"/>
                <a:cs typeface="Arial"/>
                <a:sym typeface="Arial"/>
              </a:rPr>
              <a:t>regresi LVH</a:t>
            </a:r>
            <a:endParaRPr/>
          </a:p>
          <a:p>
            <a:pPr marL="285750" marR="0" lvl="0" indent="-285750" algn="l" rtl="0">
              <a:spcBef>
                <a:spcPts val="0"/>
              </a:spcBef>
              <a:spcAft>
                <a:spcPts val="0"/>
              </a:spcAft>
              <a:buClr>
                <a:schemeClr val="dk1"/>
              </a:buClr>
              <a:buSzPts val="1400"/>
              <a:buFont typeface="Times New Roman"/>
              <a:buChar char="-"/>
            </a:pPr>
            <a:r>
              <a:rPr lang="cs-CZ" sz="1400">
                <a:solidFill>
                  <a:schemeClr val="dk1"/>
                </a:solidFill>
                <a:latin typeface="Arial"/>
                <a:ea typeface="Arial"/>
                <a:cs typeface="Arial"/>
                <a:sym typeface="Arial"/>
              </a:rPr>
              <a:t>poklesu NTproBNP </a:t>
            </a:r>
            <a:endParaRPr/>
          </a:p>
          <a:p>
            <a:pPr marL="285750" marR="0" lvl="0" indent="-285750" algn="l" rtl="0">
              <a:spcBef>
                <a:spcPts val="0"/>
              </a:spcBef>
              <a:spcAft>
                <a:spcPts val="0"/>
              </a:spcAft>
              <a:buClr>
                <a:schemeClr val="dk1"/>
              </a:buClr>
              <a:buSzPts val="1400"/>
              <a:buFont typeface="Times New Roman"/>
              <a:buChar char="-"/>
            </a:pPr>
            <a:r>
              <a:rPr lang="cs-CZ" sz="1400">
                <a:solidFill>
                  <a:schemeClr val="dk1"/>
                </a:solidFill>
                <a:latin typeface="Arial"/>
                <a:ea typeface="Arial"/>
                <a:cs typeface="Arial"/>
                <a:sym typeface="Arial"/>
              </a:rPr>
              <a:t>zlepšení funkce levé komory </a:t>
            </a:r>
            <a:endParaRPr/>
          </a:p>
          <a:p>
            <a:pPr marL="285750" marR="0" lvl="0" indent="-285750" algn="l" rtl="0">
              <a:spcBef>
                <a:spcPts val="0"/>
              </a:spcBef>
              <a:spcAft>
                <a:spcPts val="0"/>
              </a:spcAft>
              <a:buClr>
                <a:schemeClr val="dk1"/>
              </a:buClr>
              <a:buSzPts val="1400"/>
              <a:buFont typeface="Times New Roman"/>
              <a:buChar char="-"/>
            </a:pPr>
            <a:r>
              <a:rPr lang="cs-CZ" sz="1400">
                <a:solidFill>
                  <a:schemeClr val="dk1"/>
                </a:solidFill>
                <a:latin typeface="Arial"/>
                <a:ea typeface="Arial"/>
                <a:cs typeface="Arial"/>
                <a:sym typeface="Arial"/>
              </a:rPr>
              <a:t>méně klinickým událostem </a:t>
            </a:r>
            <a:endParaRPr/>
          </a:p>
        </p:txBody>
      </p:sp>
      <p:sp>
        <p:nvSpPr>
          <p:cNvPr id="1492" name="Google Shape;1492;p106"/>
          <p:cNvSpPr txBox="1"/>
          <p:nvPr/>
        </p:nvSpPr>
        <p:spPr>
          <a:xfrm>
            <a:off x="7392145" y="6381329"/>
            <a:ext cx="282000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200" i="1">
                <a:solidFill>
                  <a:srgbClr val="151515"/>
                </a:solidFill>
                <a:latin typeface="Arial"/>
                <a:ea typeface="Arial"/>
                <a:cs typeface="Arial"/>
                <a:sym typeface="Arial"/>
              </a:rPr>
              <a:t>Solomon SD, Circ 2019; 139: 431-443 </a:t>
            </a:r>
            <a:endParaRPr/>
          </a:p>
          <a:p>
            <a:pPr marL="0" marR="0" lvl="0" indent="0" algn="l" rtl="0">
              <a:spcBef>
                <a:spcPts val="0"/>
              </a:spcBef>
              <a:spcAft>
                <a:spcPts val="0"/>
              </a:spcAft>
              <a:buNone/>
            </a:pPr>
            <a:r>
              <a:rPr lang="cs-CZ" sz="1200" i="1">
                <a:solidFill>
                  <a:srgbClr val="151515"/>
                </a:solidFill>
                <a:latin typeface="Arial"/>
                <a:ea typeface="Arial"/>
                <a:cs typeface="Arial"/>
                <a:sym typeface="Arial"/>
              </a:rPr>
              <a:t>Adams D NEJM 2018; 379: 11-21</a:t>
            </a:r>
            <a:endParaRPr sz="1200" i="1">
              <a:solidFill>
                <a:srgbClr val="151515"/>
              </a:solidFill>
              <a:latin typeface="Arial"/>
              <a:ea typeface="Arial"/>
              <a:cs typeface="Arial"/>
              <a:sym typeface="Arial"/>
            </a:endParaRPr>
          </a:p>
        </p:txBody>
      </p:sp>
      <p:grpSp>
        <p:nvGrpSpPr>
          <p:cNvPr id="1493" name="Google Shape;1493;p106"/>
          <p:cNvGrpSpPr/>
          <p:nvPr/>
        </p:nvGrpSpPr>
        <p:grpSpPr>
          <a:xfrm>
            <a:off x="7176120" y="1484784"/>
            <a:ext cx="2736304" cy="2550342"/>
            <a:chOff x="5652120" y="1484784"/>
            <a:chExt cx="2736304" cy="2550342"/>
          </a:xfrm>
        </p:grpSpPr>
        <p:pic>
          <p:nvPicPr>
            <p:cNvPr id="1494" name="Google Shape;1494;p106"/>
            <p:cNvPicPr preferRelativeResize="0"/>
            <p:nvPr/>
          </p:nvPicPr>
          <p:blipFill rotWithShape="1">
            <a:blip r:embed="rId3">
              <a:alphaModFix/>
            </a:blip>
            <a:srcRect/>
            <a:stretch/>
          </p:blipFill>
          <p:spPr>
            <a:xfrm>
              <a:off x="5652120" y="1484784"/>
              <a:ext cx="2736304" cy="2550342"/>
            </a:xfrm>
            <a:prstGeom prst="rect">
              <a:avLst/>
            </a:prstGeom>
            <a:noFill/>
            <a:ln>
              <a:noFill/>
            </a:ln>
          </p:spPr>
        </p:pic>
        <p:sp>
          <p:nvSpPr>
            <p:cNvPr id="1495" name="Google Shape;1495;p106"/>
            <p:cNvSpPr txBox="1"/>
            <p:nvPr/>
          </p:nvSpPr>
          <p:spPr>
            <a:xfrm>
              <a:off x="6156176" y="1700808"/>
              <a:ext cx="166744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000" b="1">
                  <a:solidFill>
                    <a:srgbClr val="151515"/>
                  </a:solidFill>
                  <a:latin typeface="Arial"/>
                  <a:ea typeface="Arial"/>
                  <a:cs typeface="Arial"/>
                  <a:sym typeface="Arial"/>
                </a:rPr>
                <a:t>mortality or </a:t>
              </a:r>
              <a:endParaRPr/>
            </a:p>
            <a:p>
              <a:pPr marL="0" marR="0" lvl="0" indent="0" algn="l" rtl="0">
                <a:spcBef>
                  <a:spcPts val="0"/>
                </a:spcBef>
                <a:spcAft>
                  <a:spcPts val="0"/>
                </a:spcAft>
                <a:buNone/>
              </a:pPr>
              <a:r>
                <a:rPr lang="cs-CZ" sz="1000" b="1">
                  <a:solidFill>
                    <a:srgbClr val="151515"/>
                  </a:solidFill>
                  <a:latin typeface="Arial"/>
                  <a:ea typeface="Arial"/>
                  <a:cs typeface="Arial"/>
                  <a:sym typeface="Arial"/>
                </a:rPr>
                <a:t>all-cause hospitalisation</a:t>
              </a:r>
              <a:endParaRPr sz="1000" b="1">
                <a:solidFill>
                  <a:srgbClr val="151515"/>
                </a:solidFill>
                <a:latin typeface="Arial"/>
                <a:ea typeface="Arial"/>
                <a:cs typeface="Arial"/>
                <a:sym typeface="Arial"/>
              </a:endParaRPr>
            </a:p>
          </p:txBody>
        </p:sp>
        <p:sp>
          <p:nvSpPr>
            <p:cNvPr id="1496" name="Google Shape;1496;p106"/>
            <p:cNvSpPr/>
            <p:nvPr/>
          </p:nvSpPr>
          <p:spPr>
            <a:xfrm>
              <a:off x="5652120" y="1500826"/>
              <a:ext cx="216024" cy="14401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ahoma"/>
                <a:ea typeface="Tahoma"/>
                <a:cs typeface="Tahoma"/>
                <a:sym typeface="Tahoma"/>
              </a:endParaRPr>
            </a:p>
          </p:txBody>
        </p:sp>
      </p:grpSp>
      <p:sp>
        <p:nvSpPr>
          <p:cNvPr id="1497" name="Google Shape;1497;p106"/>
          <p:cNvSpPr/>
          <p:nvPr/>
        </p:nvSpPr>
        <p:spPr>
          <a:xfrm>
            <a:off x="7392144" y="5677343"/>
            <a:ext cx="391428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7030A0"/>
                </a:solidFill>
                <a:latin typeface="Arial"/>
                <a:ea typeface="Arial"/>
                <a:cs typeface="Arial"/>
                <a:sym typeface="Arial"/>
              </a:rPr>
              <a:t>první FDA - schválená RNAi terapie</a:t>
            </a:r>
            <a:endParaRPr sz="1400" b="1">
              <a:solidFill>
                <a:srgbClr val="7030A0"/>
              </a:solidFill>
              <a:latin typeface="Tahoma"/>
              <a:ea typeface="Tahoma"/>
              <a:cs typeface="Tahoma"/>
              <a:sym typeface="Tahoma"/>
            </a:endParaRPr>
          </a:p>
        </p:txBody>
      </p:sp>
      <p:grpSp>
        <p:nvGrpSpPr>
          <p:cNvPr id="1498" name="Google Shape;1498;p106"/>
          <p:cNvGrpSpPr/>
          <p:nvPr/>
        </p:nvGrpSpPr>
        <p:grpSpPr>
          <a:xfrm>
            <a:off x="2783633" y="1628800"/>
            <a:ext cx="3186693" cy="2232248"/>
            <a:chOff x="1259632" y="1628800"/>
            <a:chExt cx="3186693" cy="2072241"/>
          </a:xfrm>
        </p:grpSpPr>
        <p:pic>
          <p:nvPicPr>
            <p:cNvPr id="1499" name="Google Shape;1499;p106"/>
            <p:cNvPicPr preferRelativeResize="0"/>
            <p:nvPr/>
          </p:nvPicPr>
          <p:blipFill rotWithShape="1">
            <a:blip r:embed="rId4">
              <a:alphaModFix/>
            </a:blip>
            <a:srcRect/>
            <a:stretch/>
          </p:blipFill>
          <p:spPr>
            <a:xfrm>
              <a:off x="1259632" y="1700808"/>
              <a:ext cx="3186693" cy="2000233"/>
            </a:xfrm>
            <a:prstGeom prst="rect">
              <a:avLst/>
            </a:prstGeom>
            <a:solidFill>
              <a:schemeClr val="dk1"/>
            </a:solidFill>
            <a:ln>
              <a:noFill/>
            </a:ln>
          </p:spPr>
        </p:pic>
        <p:sp>
          <p:nvSpPr>
            <p:cNvPr id="1500" name="Google Shape;1500;p106"/>
            <p:cNvSpPr txBox="1"/>
            <p:nvPr/>
          </p:nvSpPr>
          <p:spPr>
            <a:xfrm>
              <a:off x="2411760" y="1628800"/>
              <a:ext cx="1004955" cy="2571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200" b="1">
                  <a:solidFill>
                    <a:srgbClr val="151515"/>
                  </a:solidFill>
                  <a:latin typeface="Arial"/>
                  <a:ea typeface="Arial"/>
                  <a:cs typeface="Arial"/>
                  <a:sym typeface="Arial"/>
                </a:rPr>
                <a:t>NT-proBNP</a:t>
              </a:r>
              <a:endParaRPr sz="1200" b="1">
                <a:solidFill>
                  <a:srgbClr val="151515"/>
                </a:solidFill>
                <a:latin typeface="Arial"/>
                <a:ea typeface="Arial"/>
                <a:cs typeface="Arial"/>
                <a:sym typeface="Arial"/>
              </a:endParaRPr>
            </a:p>
          </p:txBody>
        </p:sp>
        <p:sp>
          <p:nvSpPr>
            <p:cNvPr id="1501" name="Google Shape;1501;p106"/>
            <p:cNvSpPr/>
            <p:nvPr/>
          </p:nvSpPr>
          <p:spPr>
            <a:xfrm>
              <a:off x="1259632" y="1700808"/>
              <a:ext cx="216024" cy="14401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ahoma"/>
                <a:ea typeface="Tahoma"/>
                <a:cs typeface="Tahoma"/>
                <a:sym typeface="Tahoma"/>
              </a:endParaRPr>
            </a:p>
          </p:txBody>
        </p:sp>
      </p:grpSp>
      <p:grpSp>
        <p:nvGrpSpPr>
          <p:cNvPr id="1502" name="Google Shape;1502;p106"/>
          <p:cNvGrpSpPr/>
          <p:nvPr/>
        </p:nvGrpSpPr>
        <p:grpSpPr>
          <a:xfrm>
            <a:off x="1631505" y="3933056"/>
            <a:ext cx="5566529" cy="2924944"/>
            <a:chOff x="107504" y="3933056"/>
            <a:chExt cx="5566529" cy="2924944"/>
          </a:xfrm>
        </p:grpSpPr>
        <p:pic>
          <p:nvPicPr>
            <p:cNvPr id="1503" name="Google Shape;1503;p106"/>
            <p:cNvPicPr preferRelativeResize="0"/>
            <p:nvPr/>
          </p:nvPicPr>
          <p:blipFill rotWithShape="1">
            <a:blip r:embed="rId5">
              <a:alphaModFix/>
            </a:blip>
            <a:srcRect/>
            <a:stretch/>
          </p:blipFill>
          <p:spPr>
            <a:xfrm>
              <a:off x="179512" y="4007172"/>
              <a:ext cx="5494521" cy="2850828"/>
            </a:xfrm>
            <a:prstGeom prst="rect">
              <a:avLst/>
            </a:prstGeom>
            <a:noFill/>
            <a:ln>
              <a:noFill/>
            </a:ln>
          </p:spPr>
        </p:pic>
        <p:sp>
          <p:nvSpPr>
            <p:cNvPr id="1504" name="Google Shape;1504;p106"/>
            <p:cNvSpPr/>
            <p:nvPr/>
          </p:nvSpPr>
          <p:spPr>
            <a:xfrm>
              <a:off x="107504" y="3933056"/>
              <a:ext cx="323528" cy="36004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ahoma"/>
                <a:ea typeface="Tahoma"/>
                <a:cs typeface="Tahoma"/>
                <a:sym typeface="Tahoma"/>
              </a:endParaRPr>
            </a:p>
          </p:txBody>
        </p:sp>
      </p:grpSp>
      <p:sp>
        <p:nvSpPr>
          <p:cNvPr id="1505" name="Google Shape;1505;p106"/>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Patisiran: RNA interferenční léčba TTR amyloidózy </a:t>
            </a:r>
            <a:endParaRPr/>
          </a:p>
          <a:p>
            <a:pPr marL="0" marR="0" lvl="0" indent="0" algn="ctr" rtl="0">
              <a:spcBef>
                <a:spcPts val="0"/>
              </a:spcBef>
              <a:spcAft>
                <a:spcPts val="0"/>
              </a:spcAft>
              <a:buNone/>
            </a:pPr>
            <a:r>
              <a:rPr lang="cs-CZ" sz="3200" b="1">
                <a:solidFill>
                  <a:schemeClr val="lt1"/>
                </a:solidFill>
                <a:latin typeface="Arial"/>
                <a:ea typeface="Arial"/>
                <a:cs typeface="Arial"/>
                <a:sym typeface="Arial"/>
              </a:rPr>
              <a:t>APOLLO study </a:t>
            </a:r>
            <a:endParaRPr sz="3200" b="1">
              <a:solidFill>
                <a:schemeClr val="lt1"/>
              </a:solidFill>
              <a:latin typeface="Arial"/>
              <a:ea typeface="Arial"/>
              <a:cs typeface="Arial"/>
              <a:sym typeface="Arial"/>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showMasterSp="0">
  <p:cSld>
    <p:spTree>
      <p:nvGrpSpPr>
        <p:cNvPr id="1" name="Shape 1509"/>
        <p:cNvGrpSpPr/>
        <p:nvPr/>
      </p:nvGrpSpPr>
      <p:grpSpPr>
        <a:xfrm>
          <a:off x="0" y="0"/>
          <a:ext cx="0" cy="0"/>
          <a:chOff x="0" y="0"/>
          <a:chExt cx="0" cy="0"/>
        </a:xfrm>
      </p:grpSpPr>
      <p:pic>
        <p:nvPicPr>
          <p:cNvPr id="1510" name="Google Shape;1510;p107"/>
          <p:cNvPicPr preferRelativeResize="0"/>
          <p:nvPr/>
        </p:nvPicPr>
        <p:blipFill rotWithShape="1">
          <a:blip r:embed="rId3">
            <a:alphaModFix/>
          </a:blip>
          <a:srcRect/>
          <a:stretch/>
        </p:blipFill>
        <p:spPr>
          <a:xfrm>
            <a:off x="1343472" y="7245424"/>
            <a:ext cx="10230370" cy="2176833"/>
          </a:xfrm>
          <a:prstGeom prst="rect">
            <a:avLst/>
          </a:prstGeom>
          <a:noFill/>
          <a:ln>
            <a:noFill/>
          </a:ln>
        </p:spPr>
      </p:pic>
      <p:sp>
        <p:nvSpPr>
          <p:cNvPr id="1511" name="Google Shape;1511;p107"/>
          <p:cNvSpPr txBox="1"/>
          <p:nvPr/>
        </p:nvSpPr>
        <p:spPr>
          <a:xfrm>
            <a:off x="7392145" y="6602987"/>
            <a:ext cx="3106941"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800" b="1">
                <a:solidFill>
                  <a:srgbClr val="151515"/>
                </a:solidFill>
                <a:latin typeface="Arial"/>
                <a:ea typeface="Arial"/>
                <a:cs typeface="Arial"/>
                <a:sym typeface="Arial"/>
              </a:rPr>
              <a:t>Udelson JE, Stevenson LW: Circulation 2016; 133: 2671-86. </a:t>
            </a:r>
            <a:endParaRPr sz="800" b="1">
              <a:solidFill>
                <a:srgbClr val="151515"/>
              </a:solidFill>
              <a:latin typeface="Arial"/>
              <a:ea typeface="Arial"/>
              <a:cs typeface="Arial"/>
              <a:sym typeface="Arial"/>
            </a:endParaRPr>
          </a:p>
        </p:txBody>
      </p:sp>
      <p:grpSp>
        <p:nvGrpSpPr>
          <p:cNvPr id="1512" name="Google Shape;1512;p107"/>
          <p:cNvGrpSpPr/>
          <p:nvPr/>
        </p:nvGrpSpPr>
        <p:grpSpPr>
          <a:xfrm>
            <a:off x="2594193" y="936368"/>
            <a:ext cx="7003613" cy="3739313"/>
            <a:chOff x="1515083" y="1032177"/>
            <a:chExt cx="7163081" cy="4480807"/>
          </a:xfrm>
        </p:grpSpPr>
        <p:pic>
          <p:nvPicPr>
            <p:cNvPr id="1513" name="Google Shape;1513;p107"/>
            <p:cNvPicPr preferRelativeResize="0"/>
            <p:nvPr/>
          </p:nvPicPr>
          <p:blipFill rotWithShape="1">
            <a:blip r:embed="rId4">
              <a:alphaModFix/>
            </a:blip>
            <a:srcRect/>
            <a:stretch/>
          </p:blipFill>
          <p:spPr>
            <a:xfrm>
              <a:off x="1515083" y="1032177"/>
              <a:ext cx="7163081" cy="4480807"/>
            </a:xfrm>
            <a:prstGeom prst="rect">
              <a:avLst/>
            </a:prstGeom>
            <a:noFill/>
            <a:ln>
              <a:noFill/>
            </a:ln>
          </p:spPr>
        </p:pic>
        <p:sp>
          <p:nvSpPr>
            <p:cNvPr id="1514" name="Google Shape;1514;p107"/>
            <p:cNvSpPr txBox="1"/>
            <p:nvPr/>
          </p:nvSpPr>
          <p:spPr>
            <a:xfrm>
              <a:off x="1727255" y="1135221"/>
              <a:ext cx="988947" cy="3134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100" b="1">
                  <a:solidFill>
                    <a:srgbClr val="FF0000"/>
                  </a:solidFill>
                  <a:latin typeface="Arial"/>
                  <a:ea typeface="Arial"/>
                  <a:cs typeface="Arial"/>
                  <a:sym typeface="Arial"/>
                </a:rPr>
                <a:t>Preklinické </a:t>
              </a:r>
              <a:endParaRPr/>
            </a:p>
          </p:txBody>
        </p:sp>
        <p:sp>
          <p:nvSpPr>
            <p:cNvPr id="1515" name="Google Shape;1515;p107"/>
            <p:cNvSpPr txBox="1"/>
            <p:nvPr/>
          </p:nvSpPr>
          <p:spPr>
            <a:xfrm>
              <a:off x="3039152" y="1135221"/>
              <a:ext cx="939762" cy="3134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100" b="1">
                  <a:solidFill>
                    <a:srgbClr val="FF0000"/>
                  </a:solidFill>
                  <a:latin typeface="Arial"/>
                  <a:ea typeface="Arial"/>
                  <a:cs typeface="Arial"/>
                  <a:sym typeface="Arial"/>
                </a:rPr>
                <a:t>Manifestní </a:t>
              </a:r>
              <a:endParaRPr/>
            </a:p>
          </p:txBody>
        </p:sp>
        <p:sp>
          <p:nvSpPr>
            <p:cNvPr id="1516" name="Google Shape;1516;p107"/>
            <p:cNvSpPr txBox="1"/>
            <p:nvPr/>
          </p:nvSpPr>
          <p:spPr>
            <a:xfrm>
              <a:off x="4595379" y="1242573"/>
              <a:ext cx="838113" cy="3134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100" b="1">
                  <a:solidFill>
                    <a:srgbClr val="FF0000"/>
                  </a:solidFill>
                  <a:latin typeface="Arial"/>
                  <a:ea typeface="Arial"/>
                  <a:cs typeface="Arial"/>
                  <a:sym typeface="Arial"/>
                </a:rPr>
                <a:t>Pokročilé</a:t>
              </a:r>
              <a:endParaRPr/>
            </a:p>
          </p:txBody>
        </p:sp>
      </p:grpSp>
      <p:sp>
        <p:nvSpPr>
          <p:cNvPr id="1517" name="Google Shape;1517;p107"/>
          <p:cNvSpPr/>
          <p:nvPr/>
        </p:nvSpPr>
        <p:spPr>
          <a:xfrm flipH="1">
            <a:off x="4375150" y="2948148"/>
            <a:ext cx="2366970" cy="442753"/>
          </a:xfrm>
          <a:prstGeom prst="uturnArrow">
            <a:avLst>
              <a:gd name="adj1" fmla="val 10495"/>
              <a:gd name="adj2" fmla="val 25000"/>
              <a:gd name="adj3" fmla="val 26079"/>
              <a:gd name="adj4" fmla="val 43750"/>
              <a:gd name="adj5" fmla="val 57858"/>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sp>
        <p:nvSpPr>
          <p:cNvPr id="1518" name="Google Shape;1518;p107"/>
          <p:cNvSpPr txBox="1"/>
          <p:nvPr/>
        </p:nvSpPr>
        <p:spPr>
          <a:xfrm>
            <a:off x="5277148" y="2948148"/>
            <a:ext cx="562975"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700" b="1">
                <a:solidFill>
                  <a:srgbClr val="99B9DD"/>
                </a:solidFill>
                <a:latin typeface="Arial"/>
                <a:ea typeface="Arial"/>
                <a:cs typeface="Arial"/>
                <a:sym typeface="Arial"/>
              </a:rPr>
              <a:t>LVAD</a:t>
            </a:r>
            <a:endParaRPr sz="700" b="1">
              <a:solidFill>
                <a:srgbClr val="99B9DD"/>
              </a:solidFill>
              <a:latin typeface="Arial"/>
              <a:ea typeface="Arial"/>
              <a:cs typeface="Arial"/>
              <a:sym typeface="Arial"/>
            </a:endParaRPr>
          </a:p>
        </p:txBody>
      </p:sp>
      <p:sp>
        <p:nvSpPr>
          <p:cNvPr id="1519" name="Google Shape;1519;p107"/>
          <p:cNvSpPr txBox="1"/>
          <p:nvPr/>
        </p:nvSpPr>
        <p:spPr>
          <a:xfrm>
            <a:off x="1779556" y="5006443"/>
            <a:ext cx="7842211" cy="16004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a:solidFill>
                  <a:srgbClr val="151515"/>
                </a:solidFill>
                <a:latin typeface="Arial"/>
                <a:ea typeface="Arial"/>
                <a:cs typeface="Arial"/>
                <a:sym typeface="Arial"/>
              </a:rPr>
              <a:t>Díky moderním terapiím, narůstá počet pacientů dlouhodobě přežívajících se srdečním selháním</a:t>
            </a:r>
            <a:endParaRPr/>
          </a:p>
          <a:p>
            <a:pPr marL="0" marR="0" lvl="0" indent="0" algn="l" rtl="0">
              <a:spcBef>
                <a:spcPts val="0"/>
              </a:spcBef>
              <a:spcAft>
                <a:spcPts val="0"/>
              </a:spcAft>
              <a:buNone/>
            </a:pPr>
            <a:endParaRPr sz="1400">
              <a:solidFill>
                <a:srgbClr val="151515"/>
              </a:solidFill>
              <a:latin typeface="Arial"/>
              <a:ea typeface="Arial"/>
              <a:cs typeface="Arial"/>
              <a:sym typeface="Arial"/>
            </a:endParaRPr>
          </a:p>
          <a:p>
            <a:pPr marL="0" marR="0" lvl="0" indent="0" algn="l" rtl="0">
              <a:spcBef>
                <a:spcPts val="0"/>
              </a:spcBef>
              <a:spcAft>
                <a:spcPts val="0"/>
              </a:spcAft>
              <a:buNone/>
            </a:pPr>
            <a:r>
              <a:rPr lang="cs-CZ" sz="1400">
                <a:solidFill>
                  <a:srgbClr val="151515"/>
                </a:solidFill>
                <a:latin typeface="Arial"/>
                <a:ea typeface="Arial"/>
                <a:cs typeface="Arial"/>
                <a:sym typeface="Arial"/>
              </a:rPr>
              <a:t>Klesající výskyt náhlé smrti, nárůst úmrtí na komorbidity </a:t>
            </a:r>
            <a:endParaRPr/>
          </a:p>
          <a:p>
            <a:pPr marL="0" marR="0" lvl="0" indent="0" algn="l" rtl="0">
              <a:spcBef>
                <a:spcPts val="0"/>
              </a:spcBef>
              <a:spcAft>
                <a:spcPts val="0"/>
              </a:spcAft>
              <a:buNone/>
            </a:pPr>
            <a:endParaRPr sz="1400">
              <a:solidFill>
                <a:srgbClr val="151515"/>
              </a:solidFill>
              <a:latin typeface="Arial"/>
              <a:ea typeface="Arial"/>
              <a:cs typeface="Arial"/>
              <a:sym typeface="Arial"/>
            </a:endParaRPr>
          </a:p>
          <a:p>
            <a:pPr marL="0" marR="0" lvl="0" indent="0" algn="l" rtl="0">
              <a:spcBef>
                <a:spcPts val="0"/>
              </a:spcBef>
              <a:spcAft>
                <a:spcPts val="0"/>
              </a:spcAft>
              <a:buNone/>
            </a:pPr>
            <a:r>
              <a:rPr lang="cs-CZ" sz="1400">
                <a:solidFill>
                  <a:srgbClr val="151515"/>
                </a:solidFill>
                <a:latin typeface="Arial"/>
                <a:ea typeface="Arial"/>
                <a:cs typeface="Arial"/>
                <a:sym typeface="Arial"/>
              </a:rPr>
              <a:t>Srdeční selhání </a:t>
            </a:r>
            <a:r>
              <a:rPr lang="cs-CZ" sz="1400" u="sng">
                <a:solidFill>
                  <a:srgbClr val="FF0000"/>
                </a:solidFill>
                <a:latin typeface="Arial"/>
                <a:ea typeface="Arial"/>
                <a:cs typeface="Arial"/>
                <a:sym typeface="Arial"/>
              </a:rPr>
              <a:t>již není postupně progresivní onemocnění</a:t>
            </a:r>
            <a:r>
              <a:rPr lang="cs-CZ" sz="1400">
                <a:solidFill>
                  <a:srgbClr val="151515"/>
                </a:solidFill>
                <a:latin typeface="Arial"/>
                <a:ea typeface="Arial"/>
                <a:cs typeface="Arial"/>
                <a:sym typeface="Arial"/>
              </a:rPr>
              <a:t>, může někdy regredovat</a:t>
            </a:r>
            <a:endParaRPr/>
          </a:p>
          <a:p>
            <a:pPr marL="0" marR="0" lvl="0" indent="0" algn="l" rtl="0">
              <a:spcBef>
                <a:spcPts val="0"/>
              </a:spcBef>
              <a:spcAft>
                <a:spcPts val="0"/>
              </a:spcAft>
              <a:buNone/>
            </a:pPr>
            <a:endParaRPr sz="1400">
              <a:solidFill>
                <a:srgbClr val="151515"/>
              </a:solidFill>
              <a:latin typeface="Arial"/>
              <a:ea typeface="Arial"/>
              <a:cs typeface="Arial"/>
              <a:sym typeface="Arial"/>
            </a:endParaRPr>
          </a:p>
          <a:p>
            <a:pPr marL="0" marR="0" lvl="0" indent="0" algn="l" rtl="0">
              <a:spcBef>
                <a:spcPts val="0"/>
              </a:spcBef>
              <a:spcAft>
                <a:spcPts val="0"/>
              </a:spcAft>
              <a:buNone/>
            </a:pPr>
            <a:r>
              <a:rPr lang="cs-CZ" sz="1400">
                <a:solidFill>
                  <a:srgbClr val="151515"/>
                </a:solidFill>
                <a:latin typeface="Arial"/>
                <a:ea typeface="Arial"/>
                <a:cs typeface="Arial"/>
                <a:sym typeface="Arial"/>
              </a:rPr>
              <a:t>                                                      </a:t>
            </a:r>
            <a:r>
              <a:rPr lang="cs-CZ" sz="1400" b="1">
                <a:solidFill>
                  <a:srgbClr val="00B050"/>
                </a:solidFill>
                <a:latin typeface="Arial"/>
                <a:ea typeface="Arial"/>
                <a:cs typeface="Arial"/>
                <a:sym typeface="Arial"/>
              </a:rPr>
              <a:t>HF with better EF, HFmidrangeEF</a:t>
            </a:r>
            <a:endParaRPr sz="1400" b="1">
              <a:solidFill>
                <a:srgbClr val="00B050"/>
              </a:solidFill>
              <a:latin typeface="Arial"/>
              <a:ea typeface="Arial"/>
              <a:cs typeface="Arial"/>
              <a:sym typeface="Arial"/>
            </a:endParaRPr>
          </a:p>
        </p:txBody>
      </p:sp>
      <p:sp>
        <p:nvSpPr>
          <p:cNvPr id="1520" name="Google Shape;1520;p107"/>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Měnící se epidemiologie srdečního selhání </a:t>
            </a:r>
            <a:endParaRPr sz="3200" b="1">
              <a:solidFill>
                <a:schemeClr val="lt1"/>
              </a:solidFill>
              <a:latin typeface="Arial"/>
              <a:ea typeface="Arial"/>
              <a:cs typeface="Arial"/>
              <a:sym typeface="Arial"/>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1524"/>
        <p:cNvGrpSpPr/>
        <p:nvPr/>
      </p:nvGrpSpPr>
      <p:grpSpPr>
        <a:xfrm>
          <a:off x="0" y="0"/>
          <a:ext cx="0" cy="0"/>
          <a:chOff x="0" y="0"/>
          <a:chExt cx="0" cy="0"/>
        </a:xfrm>
      </p:grpSpPr>
      <p:sp>
        <p:nvSpPr>
          <p:cNvPr id="1525" name="Google Shape;1525;p108"/>
          <p:cNvSpPr txBox="1">
            <a:spLocks noGrp="1"/>
          </p:cNvSpPr>
          <p:nvPr>
            <p:ph type="subTitle" idx="4294967295"/>
          </p:nvPr>
        </p:nvSpPr>
        <p:spPr>
          <a:xfrm>
            <a:off x="1524000" y="4420997"/>
            <a:ext cx="9144000" cy="562063"/>
          </a:xfrm>
          <a:prstGeom prst="rect">
            <a:avLst/>
          </a:prstGeom>
          <a:noFill/>
          <a:ln>
            <a:noFill/>
          </a:ln>
        </p:spPr>
        <p:txBody>
          <a:bodyPr spcFirstLastPara="1" wrap="square" lIns="91425" tIns="45700" rIns="91425" bIns="45700" anchor="t" anchorCtr="0">
            <a:normAutofit lnSpcReduction="10000"/>
          </a:bodyPr>
          <a:lstStyle/>
          <a:p>
            <a:pPr marL="228600" marR="0" lvl="0" indent="0" algn="l" rtl="0">
              <a:lnSpc>
                <a:spcPct val="90000"/>
              </a:lnSpc>
              <a:spcBef>
                <a:spcPts val="0"/>
              </a:spcBef>
              <a:spcAft>
                <a:spcPts val="0"/>
              </a:spcAft>
              <a:buClr>
                <a:schemeClr val="dk1"/>
              </a:buClr>
              <a:buSzPts val="3600"/>
              <a:buFont typeface="Arial"/>
              <a:buNone/>
            </a:pPr>
            <a:endParaRPr sz="3600" b="1" i="0" u="none" strike="noStrike" cap="none">
              <a:solidFill>
                <a:srgbClr val="7F7F7F"/>
              </a:solidFill>
              <a:latin typeface="Arial"/>
              <a:ea typeface="Arial"/>
              <a:cs typeface="Arial"/>
              <a:sym typeface="Arial"/>
            </a:endParaRPr>
          </a:p>
          <a:p>
            <a:pPr marL="228600" marR="0" lvl="0" indent="0" algn="l" rtl="0">
              <a:lnSpc>
                <a:spcPct val="90000"/>
              </a:lnSpc>
              <a:spcBef>
                <a:spcPts val="1000"/>
              </a:spcBef>
              <a:spcAft>
                <a:spcPts val="0"/>
              </a:spcAft>
              <a:buClr>
                <a:schemeClr val="dk1"/>
              </a:buClr>
              <a:buSzPts val="3600"/>
              <a:buFont typeface="Arial"/>
              <a:buNone/>
            </a:pPr>
            <a:endParaRPr sz="3600" b="1" i="0" u="none" strike="noStrike" cap="none">
              <a:solidFill>
                <a:srgbClr val="7F7F7F"/>
              </a:solidFill>
              <a:latin typeface="Arial"/>
              <a:ea typeface="Arial"/>
              <a:cs typeface="Arial"/>
              <a:sym typeface="Arial"/>
            </a:endParaRPr>
          </a:p>
          <a:p>
            <a:pPr marL="228600" marR="0" lvl="0" indent="0" algn="l" rtl="0">
              <a:lnSpc>
                <a:spcPct val="90000"/>
              </a:lnSpc>
              <a:spcBef>
                <a:spcPts val="1000"/>
              </a:spcBef>
              <a:spcAft>
                <a:spcPts val="0"/>
              </a:spcAft>
              <a:buClr>
                <a:schemeClr val="dk1"/>
              </a:buClr>
              <a:buSzPts val="3600"/>
              <a:buFont typeface="Arial"/>
              <a:buNone/>
            </a:pPr>
            <a:endParaRPr sz="3600" b="1" i="0" u="none" strike="noStrike" cap="none">
              <a:solidFill>
                <a:srgbClr val="7F7F7F"/>
              </a:solidFill>
              <a:latin typeface="Arial"/>
              <a:ea typeface="Arial"/>
              <a:cs typeface="Arial"/>
              <a:sym typeface="Arial"/>
            </a:endParaRPr>
          </a:p>
        </p:txBody>
      </p:sp>
      <p:grpSp>
        <p:nvGrpSpPr>
          <p:cNvPr id="1526" name="Google Shape;1526;p108"/>
          <p:cNvGrpSpPr/>
          <p:nvPr/>
        </p:nvGrpSpPr>
        <p:grpSpPr>
          <a:xfrm>
            <a:off x="2703888" y="6724995"/>
            <a:ext cx="6784225" cy="133005"/>
            <a:chOff x="2135332" y="6716596"/>
            <a:chExt cx="7757160" cy="151275"/>
          </a:xfrm>
        </p:grpSpPr>
        <p:sp>
          <p:nvSpPr>
            <p:cNvPr id="1527" name="Google Shape;1527;p108"/>
            <p:cNvSpPr/>
            <p:nvPr/>
          </p:nvSpPr>
          <p:spPr>
            <a:xfrm>
              <a:off x="2135332" y="6716596"/>
              <a:ext cx="2416790" cy="141404"/>
            </a:xfrm>
            <a:prstGeom prst="rect">
              <a:avLst/>
            </a:prstGeom>
            <a:solidFill>
              <a:srgbClr val="0060A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8" name="Google Shape;1528;p108"/>
            <p:cNvSpPr/>
            <p:nvPr/>
          </p:nvSpPr>
          <p:spPr>
            <a:xfrm>
              <a:off x="4805517" y="6716596"/>
              <a:ext cx="2416790" cy="141404"/>
            </a:xfrm>
            <a:prstGeom prst="rect">
              <a:avLst/>
            </a:prstGeom>
            <a:solidFill>
              <a:srgbClr val="72727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9" name="Google Shape;1529;p108"/>
            <p:cNvSpPr/>
            <p:nvPr/>
          </p:nvSpPr>
          <p:spPr>
            <a:xfrm>
              <a:off x="7475702" y="6726467"/>
              <a:ext cx="2416790" cy="141404"/>
            </a:xfrm>
            <a:prstGeom prst="rect">
              <a:avLst/>
            </a:prstGeom>
            <a:solidFill>
              <a:srgbClr val="E31E2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1530" name="Google Shape;1530;p108"/>
          <p:cNvGrpSpPr/>
          <p:nvPr/>
        </p:nvGrpSpPr>
        <p:grpSpPr>
          <a:xfrm>
            <a:off x="0" y="2852487"/>
            <a:ext cx="12192000" cy="1337118"/>
            <a:chOff x="0" y="2491184"/>
            <a:chExt cx="12192000" cy="1813929"/>
          </a:xfrm>
        </p:grpSpPr>
        <p:sp>
          <p:nvSpPr>
            <p:cNvPr id="1531" name="Google Shape;1531;p108"/>
            <p:cNvSpPr/>
            <p:nvPr/>
          </p:nvSpPr>
          <p:spPr>
            <a:xfrm>
              <a:off x="0" y="2541447"/>
              <a:ext cx="12192000" cy="1763666"/>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32" name="Google Shape;1532;p108"/>
            <p:cNvSpPr txBox="1"/>
            <p:nvPr/>
          </p:nvSpPr>
          <p:spPr>
            <a:xfrm>
              <a:off x="602351" y="2491184"/>
              <a:ext cx="10987200" cy="16629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rgbClr val="0060AA"/>
                </a:buClr>
                <a:buSzPts val="5400"/>
                <a:buFont typeface="Arial"/>
                <a:buNone/>
              </a:pPr>
              <a:r>
                <a:rPr lang="cs-CZ" sz="5400" b="1" i="0" u="none" strike="noStrike" cap="none">
                  <a:solidFill>
                    <a:srgbClr val="0060AA"/>
                  </a:solidFill>
                  <a:latin typeface="Arial"/>
                  <a:ea typeface="Arial"/>
                  <a:cs typeface="Arial"/>
                  <a:sym typeface="Arial"/>
                </a:rPr>
                <a:t>Děkuj</a:t>
              </a:r>
              <a:r>
                <a:rPr lang="cs-CZ" sz="5400" b="1">
                  <a:solidFill>
                    <a:srgbClr val="0060AA"/>
                  </a:solidFill>
                  <a:latin typeface="Calibri"/>
                  <a:ea typeface="Calibri"/>
                  <a:cs typeface="Calibri"/>
                  <a:sym typeface="Calibri"/>
                </a:rPr>
                <a:t>i</a:t>
              </a:r>
              <a:r>
                <a:rPr lang="cs-CZ" sz="5400" b="1" i="0" u="none" strike="noStrike" cap="none">
                  <a:solidFill>
                    <a:srgbClr val="0060AA"/>
                  </a:solidFill>
                  <a:latin typeface="Arial"/>
                  <a:ea typeface="Arial"/>
                  <a:cs typeface="Arial"/>
                  <a:sym typeface="Arial"/>
                </a:rPr>
                <a:t> za pozornost!</a:t>
              </a:r>
              <a:endParaRPr sz="5400" b="1" i="0" u="none" strike="noStrike" cap="none">
                <a:solidFill>
                  <a:srgbClr val="0060AA"/>
                </a:solidFill>
                <a:latin typeface="Arial"/>
                <a:ea typeface="Arial"/>
                <a:cs typeface="Arial"/>
                <a:sym typeface="Arial"/>
              </a:endParaRPr>
            </a:p>
          </p:txBody>
        </p:sp>
      </p:grpSp>
      <p:sp>
        <p:nvSpPr>
          <p:cNvPr id="1533" name="Google Shape;1533;p108"/>
          <p:cNvSpPr txBox="1"/>
          <p:nvPr/>
        </p:nvSpPr>
        <p:spPr>
          <a:xfrm>
            <a:off x="1450223" y="5445224"/>
            <a:ext cx="9144000" cy="1009200"/>
          </a:xfrm>
          <a:prstGeom prst="rect">
            <a:avLst/>
          </a:prstGeom>
          <a:noFill/>
          <a:ln>
            <a:noFill/>
          </a:ln>
        </p:spPr>
        <p:txBody>
          <a:bodyPr spcFirstLastPara="1" wrap="square" lIns="91425" tIns="45700" rIns="91425" bIns="45700" anchor="t" anchorCtr="0">
            <a:noAutofit/>
          </a:bodyPr>
          <a:lstStyle/>
          <a:p>
            <a:pPr marL="0" marR="0" lvl="0" indent="0" algn="ctr" rtl="0">
              <a:lnSpc>
                <a:spcPct val="115000"/>
              </a:lnSpc>
              <a:spcBef>
                <a:spcPts val="0"/>
              </a:spcBef>
              <a:spcAft>
                <a:spcPts val="0"/>
              </a:spcAft>
              <a:buClr>
                <a:srgbClr val="727271"/>
              </a:buClr>
              <a:buSzPts val="1430"/>
              <a:buFont typeface="Arial"/>
              <a:buNone/>
            </a:pPr>
            <a:r>
              <a:rPr lang="cs-CZ" sz="3200" b="1" i="0" u="none" strike="noStrike" cap="none">
                <a:solidFill>
                  <a:srgbClr val="727271"/>
                </a:solidFill>
                <a:latin typeface="Arial"/>
                <a:ea typeface="Arial"/>
                <a:cs typeface="Arial"/>
                <a:sym typeface="Arial"/>
              </a:rPr>
              <a:t>Petr </a:t>
            </a:r>
            <a:r>
              <a:rPr lang="cs-CZ" sz="3200" b="1">
                <a:solidFill>
                  <a:srgbClr val="727271"/>
                </a:solidFill>
                <a:latin typeface="Calibri"/>
                <a:ea typeface="Calibri"/>
                <a:cs typeface="Calibri"/>
                <a:sym typeface="Calibri"/>
              </a:rPr>
              <a:t>Kala</a:t>
            </a:r>
            <a:r>
              <a:rPr lang="cs-CZ" sz="3200" b="1" i="0" u="none" strike="noStrike" cap="none">
                <a:solidFill>
                  <a:srgbClr val="727271"/>
                </a:solidFill>
                <a:latin typeface="Arial"/>
                <a:ea typeface="Arial"/>
                <a:cs typeface="Arial"/>
                <a:sym typeface="Arial"/>
              </a:rPr>
              <a:t> </a:t>
            </a:r>
            <a:endParaRPr sz="3200" b="1">
              <a:solidFill>
                <a:srgbClr val="727271"/>
              </a:solidFill>
              <a:latin typeface="Calibri"/>
              <a:ea typeface="Calibri"/>
              <a:cs typeface="Calibri"/>
              <a:sym typeface="Calibri"/>
            </a:endParaRPr>
          </a:p>
          <a:p>
            <a:pPr marL="0" marR="0" lvl="0" indent="0" algn="ctr" rtl="0">
              <a:lnSpc>
                <a:spcPct val="115000"/>
              </a:lnSpc>
              <a:spcBef>
                <a:spcPts val="0"/>
              </a:spcBef>
              <a:spcAft>
                <a:spcPts val="0"/>
              </a:spcAft>
              <a:buClr>
                <a:srgbClr val="727271"/>
              </a:buClr>
              <a:buSzPts val="1430"/>
              <a:buFont typeface="Arial"/>
              <a:buNone/>
            </a:pPr>
            <a:r>
              <a:rPr lang="cs-CZ" sz="2400">
                <a:solidFill>
                  <a:srgbClr val="727271"/>
                </a:solidFill>
                <a:latin typeface="Calibri"/>
                <a:ea typeface="Calibri"/>
                <a:cs typeface="Calibri"/>
                <a:sym typeface="Calibri"/>
              </a:rPr>
              <a:t>Petr.Kala@fnmotol.cz</a:t>
            </a:r>
            <a:endParaRPr sz="2400" b="0" i="0" u="none" strike="noStrike" cap="none">
              <a:solidFill>
                <a:srgbClr val="727271"/>
              </a:solidFill>
              <a:latin typeface="Arial"/>
              <a:ea typeface="Arial"/>
              <a:cs typeface="Arial"/>
              <a:sym typeface="Arial"/>
            </a:endParaRPr>
          </a:p>
          <a:p>
            <a:pPr marL="0" marR="0" lvl="0" indent="0" algn="ctr" rtl="0">
              <a:lnSpc>
                <a:spcPct val="70000"/>
              </a:lnSpc>
              <a:spcBef>
                <a:spcPts val="1000"/>
              </a:spcBef>
              <a:spcAft>
                <a:spcPts val="0"/>
              </a:spcAft>
              <a:buClr>
                <a:schemeClr val="dk1"/>
              </a:buClr>
              <a:buSzPts val="1170"/>
              <a:buFont typeface="Arial"/>
              <a:buNone/>
            </a:pPr>
            <a:endParaRPr sz="1570" b="1" i="0" u="none" strike="noStrike" cap="none">
              <a:solidFill>
                <a:srgbClr val="7F7F7F"/>
              </a:solidFill>
              <a:latin typeface="Arial"/>
              <a:ea typeface="Arial"/>
              <a:cs typeface="Arial"/>
              <a:sym typeface="Arial"/>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showMasterSp="0" show="0">
  <p:cSld>
    <p:spTree>
      <p:nvGrpSpPr>
        <p:cNvPr id="1" name="Shape 1538"/>
        <p:cNvGrpSpPr/>
        <p:nvPr/>
      </p:nvGrpSpPr>
      <p:grpSpPr>
        <a:xfrm>
          <a:off x="0" y="0"/>
          <a:ext cx="0" cy="0"/>
          <a:chOff x="0" y="0"/>
          <a:chExt cx="0" cy="0"/>
        </a:xfrm>
      </p:grpSpPr>
      <p:pic>
        <p:nvPicPr>
          <p:cNvPr id="1539" name="Google Shape;1539;p109"/>
          <p:cNvPicPr preferRelativeResize="0"/>
          <p:nvPr/>
        </p:nvPicPr>
        <p:blipFill rotWithShape="1">
          <a:blip r:embed="rId3">
            <a:alphaModFix/>
          </a:blip>
          <a:srcRect l="2778" t="3997" r="30688" b="22397"/>
          <a:stretch/>
        </p:blipFill>
        <p:spPr>
          <a:xfrm>
            <a:off x="1487488" y="905664"/>
            <a:ext cx="9217024" cy="5871564"/>
          </a:xfrm>
          <a:prstGeom prst="rect">
            <a:avLst/>
          </a:prstGeom>
          <a:noFill/>
          <a:ln>
            <a:noFill/>
          </a:ln>
        </p:spPr>
      </p:pic>
      <p:sp>
        <p:nvSpPr>
          <p:cNvPr id="1540" name="Google Shape;1540;p109"/>
          <p:cNvSpPr/>
          <p:nvPr/>
        </p:nvSpPr>
        <p:spPr>
          <a:xfrm>
            <a:off x="551384" y="260648"/>
            <a:ext cx="1036915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b="1">
                <a:solidFill>
                  <a:srgbClr val="000000"/>
                </a:solidFill>
                <a:latin typeface="Calibri"/>
                <a:ea typeface="Calibri"/>
                <a:cs typeface="Calibri"/>
                <a:sym typeface="Calibri"/>
              </a:rPr>
              <a:t>Neurohumorální aktivace </a:t>
            </a:r>
            <a:r>
              <a:rPr lang="cs-CZ" sz="1800">
                <a:solidFill>
                  <a:srgbClr val="000000"/>
                </a:solidFill>
                <a:latin typeface="Calibri"/>
                <a:ea typeface="Calibri"/>
                <a:cs typeface="Calibri"/>
                <a:sym typeface="Calibri"/>
              </a:rPr>
              <a:t>– akutně užitečná x chronicky např. přesmyk do produkce proteinů fetální fyziologie (méně aktivace Ca</a:t>
            </a:r>
            <a:r>
              <a:rPr lang="cs-CZ" sz="1800" baseline="30000">
                <a:solidFill>
                  <a:srgbClr val="000000"/>
                </a:solidFill>
                <a:latin typeface="Calibri"/>
                <a:ea typeface="Calibri"/>
                <a:cs typeface="Calibri"/>
                <a:sym typeface="Calibri"/>
              </a:rPr>
              <a:t>2+ </a:t>
            </a:r>
            <a:r>
              <a:rPr lang="cs-CZ" sz="1800">
                <a:solidFill>
                  <a:srgbClr val="000000"/>
                </a:solidFill>
                <a:latin typeface="Calibri"/>
                <a:ea typeface="Calibri"/>
                <a:cs typeface="Calibri"/>
                <a:sym typeface="Calibri"/>
              </a:rPr>
              <a:t>ze SER, více závislé na Ca</a:t>
            </a:r>
            <a:r>
              <a:rPr lang="cs-CZ" sz="1800" baseline="30000">
                <a:solidFill>
                  <a:srgbClr val="000000"/>
                </a:solidFill>
                <a:latin typeface="Calibri"/>
                <a:ea typeface="Calibri"/>
                <a:cs typeface="Calibri"/>
                <a:sym typeface="Calibri"/>
              </a:rPr>
              <a:t>2+ </a:t>
            </a:r>
            <a:r>
              <a:rPr lang="cs-CZ" sz="1800">
                <a:solidFill>
                  <a:srgbClr val="000000"/>
                </a:solidFill>
                <a:latin typeface="Calibri"/>
                <a:ea typeface="Calibri"/>
                <a:cs typeface="Calibri"/>
                <a:sym typeface="Calibri"/>
              </a:rPr>
              <a:t> z extracelulárního prostoru), Ca</a:t>
            </a:r>
            <a:r>
              <a:rPr lang="cs-CZ" sz="1800" baseline="30000">
                <a:solidFill>
                  <a:srgbClr val="000000"/>
                </a:solidFill>
                <a:latin typeface="Calibri"/>
                <a:ea typeface="Calibri"/>
                <a:cs typeface="Calibri"/>
                <a:sym typeface="Calibri"/>
              </a:rPr>
              <a:t>2+ </a:t>
            </a:r>
            <a:r>
              <a:rPr lang="cs-CZ" sz="1800">
                <a:solidFill>
                  <a:srgbClr val="000000"/>
                </a:solidFill>
                <a:latin typeface="Calibri"/>
                <a:ea typeface="Calibri"/>
                <a:cs typeface="Calibri"/>
                <a:sym typeface="Calibri"/>
              </a:rPr>
              <a:t> přetížení</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176"/>
        <p:cNvGrpSpPr/>
        <p:nvPr/>
      </p:nvGrpSpPr>
      <p:grpSpPr>
        <a:xfrm>
          <a:off x="0" y="0"/>
          <a:ext cx="0" cy="0"/>
          <a:chOff x="0" y="0"/>
          <a:chExt cx="0" cy="0"/>
        </a:xfrm>
      </p:grpSpPr>
      <p:sp>
        <p:nvSpPr>
          <p:cNvPr id="177" name="Google Shape;177;p11" descr="Výsledek obrázku pro braunwald e"/>
          <p:cNvSpPr/>
          <p:nvPr/>
        </p:nvSpPr>
        <p:spPr>
          <a:xfrm>
            <a:off x="1524000"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7F7F7F"/>
              </a:solidFill>
              <a:latin typeface="Calibri"/>
              <a:ea typeface="Calibri"/>
              <a:cs typeface="Calibri"/>
              <a:sym typeface="Calibri"/>
            </a:endParaRPr>
          </a:p>
        </p:txBody>
      </p:sp>
      <p:pic>
        <p:nvPicPr>
          <p:cNvPr id="178" name="Google Shape;178;p11"/>
          <p:cNvPicPr preferRelativeResize="0"/>
          <p:nvPr/>
        </p:nvPicPr>
        <p:blipFill rotWithShape="1">
          <a:blip r:embed="rId3">
            <a:alphaModFix/>
          </a:blip>
          <a:srcRect l="30536" t="21000" r="16899" b="21600"/>
          <a:stretch/>
        </p:blipFill>
        <p:spPr>
          <a:xfrm>
            <a:off x="2495600" y="908720"/>
            <a:ext cx="7620178" cy="4680520"/>
          </a:xfrm>
          <a:prstGeom prst="rect">
            <a:avLst/>
          </a:prstGeom>
          <a:noFill/>
          <a:ln>
            <a:noFill/>
          </a:ln>
        </p:spPr>
      </p:pic>
      <p:sp>
        <p:nvSpPr>
          <p:cNvPr id="179" name="Google Shape;179;p11"/>
          <p:cNvSpPr/>
          <p:nvPr/>
        </p:nvSpPr>
        <p:spPr>
          <a:xfrm>
            <a:off x="2567608" y="2420888"/>
            <a:ext cx="7416824" cy="2520280"/>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0" name="Google Shape;180;p11"/>
          <p:cNvSpPr/>
          <p:nvPr/>
        </p:nvSpPr>
        <p:spPr>
          <a:xfrm>
            <a:off x="4295800" y="2492896"/>
            <a:ext cx="5769024" cy="2520280"/>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1" name="Google Shape;181;p11"/>
          <p:cNvSpPr/>
          <p:nvPr/>
        </p:nvSpPr>
        <p:spPr>
          <a:xfrm>
            <a:off x="6312024" y="2492896"/>
            <a:ext cx="3905200" cy="2520280"/>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2" name="Google Shape;182;p11"/>
          <p:cNvSpPr/>
          <p:nvPr/>
        </p:nvSpPr>
        <p:spPr>
          <a:xfrm>
            <a:off x="8256240" y="2492896"/>
            <a:ext cx="2113384" cy="2520280"/>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3" name="Google Shape;183;p11"/>
          <p:cNvGrpSpPr/>
          <p:nvPr/>
        </p:nvGrpSpPr>
        <p:grpSpPr>
          <a:xfrm>
            <a:off x="2398441" y="2276872"/>
            <a:ext cx="7946031" cy="4392488"/>
            <a:chOff x="899592" y="2276872"/>
            <a:chExt cx="7581413" cy="4032448"/>
          </a:xfrm>
        </p:grpSpPr>
        <p:pic>
          <p:nvPicPr>
            <p:cNvPr id="184" name="Google Shape;184;p11"/>
            <p:cNvPicPr preferRelativeResize="0"/>
            <p:nvPr/>
          </p:nvPicPr>
          <p:blipFill rotWithShape="1">
            <a:blip r:embed="rId4">
              <a:alphaModFix/>
            </a:blip>
            <a:srcRect l="30318" t="29400" r="16920" b="21600"/>
            <a:stretch/>
          </p:blipFill>
          <p:spPr>
            <a:xfrm>
              <a:off x="899592" y="2348880"/>
              <a:ext cx="7581413" cy="3960440"/>
            </a:xfrm>
            <a:prstGeom prst="rect">
              <a:avLst/>
            </a:prstGeom>
            <a:noFill/>
            <a:ln>
              <a:noFill/>
            </a:ln>
          </p:spPr>
        </p:pic>
        <p:sp>
          <p:nvSpPr>
            <p:cNvPr id="185" name="Google Shape;185;p11"/>
            <p:cNvSpPr/>
            <p:nvPr/>
          </p:nvSpPr>
          <p:spPr>
            <a:xfrm>
              <a:off x="4564889" y="2276872"/>
              <a:ext cx="2016224" cy="216024"/>
            </a:xfrm>
            <a:prstGeom prst="downArrow">
              <a:avLst>
                <a:gd name="adj1" fmla="val 50000"/>
                <a:gd name="adj2" fmla="val 50000"/>
              </a:avLst>
            </a:prstGeom>
            <a:solidFill>
              <a:schemeClr val="accent1"/>
            </a:solidFill>
            <a:ln w="25400" cap="flat" cmpd="sng">
              <a:solidFill>
                <a:srgbClr val="00946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6" name="Google Shape;186;p11"/>
            <p:cNvSpPr/>
            <p:nvPr/>
          </p:nvSpPr>
          <p:spPr>
            <a:xfrm>
              <a:off x="1475656" y="2348880"/>
              <a:ext cx="1368152" cy="216024"/>
            </a:xfrm>
            <a:prstGeom prst="roundRect">
              <a:avLst>
                <a:gd name="adj" fmla="val 16667"/>
              </a:avLst>
            </a:prstGeom>
            <a:noFill/>
            <a:ln w="5715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87" name="Google Shape;187;p11"/>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3200" b="1">
                <a:solidFill>
                  <a:schemeClr val="lt1"/>
                </a:solidFill>
                <a:latin typeface="Arial"/>
                <a:ea typeface="Arial"/>
                <a:cs typeface="Arial"/>
                <a:sym typeface="Arial"/>
              </a:rPr>
              <a:t>Stádia dle AHA/ACC 2022</a:t>
            </a:r>
            <a:endParaRPr sz="3200" b="1">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179"/>
                                        </p:tgtEl>
                                      </p:cBhvr>
                                    </p:animEffect>
                                    <p:set>
                                      <p:cBhvr>
                                        <p:cTn id="7" dur="1" fill="hold">
                                          <p:stCondLst>
                                            <p:cond delay="1000"/>
                                          </p:stCondLst>
                                        </p:cTn>
                                        <p:tgtEl>
                                          <p:spTgt spid="17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1000"/>
                                        <p:tgtEl>
                                          <p:spTgt spid="180"/>
                                        </p:tgtEl>
                                      </p:cBhvr>
                                    </p:animEffect>
                                    <p:set>
                                      <p:cBhvr>
                                        <p:cTn id="12" dur="1" fill="hold">
                                          <p:stCondLst>
                                            <p:cond delay="1000"/>
                                          </p:stCondLst>
                                        </p:cTn>
                                        <p:tgtEl>
                                          <p:spTgt spid="18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1000"/>
                                        <p:tgtEl>
                                          <p:spTgt spid="181"/>
                                        </p:tgtEl>
                                      </p:cBhvr>
                                    </p:animEffect>
                                    <p:set>
                                      <p:cBhvr>
                                        <p:cTn id="17" dur="1" fill="hold">
                                          <p:stCondLst>
                                            <p:cond delay="1000"/>
                                          </p:stCondLst>
                                        </p:cTn>
                                        <p:tgtEl>
                                          <p:spTgt spid="181"/>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1000"/>
                                        <p:tgtEl>
                                          <p:spTgt spid="182"/>
                                        </p:tgtEl>
                                      </p:cBhvr>
                                    </p:animEffect>
                                    <p:set>
                                      <p:cBhvr>
                                        <p:cTn id="22" dur="1" fill="hold">
                                          <p:stCondLst>
                                            <p:cond delay="1000"/>
                                          </p:stCondLst>
                                        </p:cTn>
                                        <p:tgtEl>
                                          <p:spTgt spid="18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3"/>
                                        </p:tgtEl>
                                        <p:attrNameLst>
                                          <p:attrName>style.visibility</p:attrName>
                                        </p:attrNameLst>
                                      </p:cBhvr>
                                      <p:to>
                                        <p:strVal val="visible"/>
                                      </p:to>
                                    </p:set>
                                    <p:animEffect transition="in" filter="fade">
                                      <p:cBhvr>
                                        <p:cTn id="27" dur="500"/>
                                        <p:tgtEl>
                                          <p:spTgt spid="1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showMasterSp="0" show="0">
  <p:cSld>
    <p:spTree>
      <p:nvGrpSpPr>
        <p:cNvPr id="1" name="Shape 1544"/>
        <p:cNvGrpSpPr/>
        <p:nvPr/>
      </p:nvGrpSpPr>
      <p:grpSpPr>
        <a:xfrm>
          <a:off x="0" y="0"/>
          <a:ext cx="0" cy="0"/>
          <a:chOff x="0" y="0"/>
          <a:chExt cx="0" cy="0"/>
        </a:xfrm>
      </p:grpSpPr>
      <p:pic>
        <p:nvPicPr>
          <p:cNvPr id="1545" name="Google Shape;1545;p110" descr="What are the Symptoms of Heart Failure? | Otsuka Pharmaceutical Co., Ltd."/>
          <p:cNvPicPr preferRelativeResize="0"/>
          <p:nvPr/>
        </p:nvPicPr>
        <p:blipFill rotWithShape="1">
          <a:blip r:embed="rId3">
            <a:alphaModFix/>
          </a:blip>
          <a:srcRect/>
          <a:stretch/>
        </p:blipFill>
        <p:spPr>
          <a:xfrm>
            <a:off x="479376" y="260648"/>
            <a:ext cx="7229475" cy="5067300"/>
          </a:xfrm>
          <a:prstGeom prst="rect">
            <a:avLst/>
          </a:prstGeom>
          <a:noFill/>
          <a:ln>
            <a:noFill/>
          </a:ln>
        </p:spPr>
      </p:pic>
      <p:pic>
        <p:nvPicPr>
          <p:cNvPr id="1546" name="Google Shape;1546;p110" descr="Red Flag Campaign | Global Heart Hub"/>
          <p:cNvPicPr preferRelativeResize="0"/>
          <p:nvPr/>
        </p:nvPicPr>
        <p:blipFill rotWithShape="1">
          <a:blip r:embed="rId4">
            <a:alphaModFix/>
          </a:blip>
          <a:srcRect/>
          <a:stretch/>
        </p:blipFill>
        <p:spPr>
          <a:xfrm>
            <a:off x="191344" y="2276872"/>
            <a:ext cx="8400256" cy="4398102"/>
          </a:xfrm>
          <a:prstGeom prst="rect">
            <a:avLst/>
          </a:prstGeom>
          <a:noFill/>
          <a:ln>
            <a:noFill/>
          </a:ln>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showMasterSp="0" show="0">
  <p:cSld>
    <p:spTree>
      <p:nvGrpSpPr>
        <p:cNvPr id="1" name="Shape 1551"/>
        <p:cNvGrpSpPr/>
        <p:nvPr/>
      </p:nvGrpSpPr>
      <p:grpSpPr>
        <a:xfrm>
          <a:off x="0" y="0"/>
          <a:ext cx="0" cy="0"/>
          <a:chOff x="0" y="0"/>
          <a:chExt cx="0" cy="0"/>
        </a:xfrm>
      </p:grpSpPr>
      <p:pic>
        <p:nvPicPr>
          <p:cNvPr id="1552" name="Google Shape;1552;p111"/>
          <p:cNvPicPr preferRelativeResize="0"/>
          <p:nvPr/>
        </p:nvPicPr>
        <p:blipFill rotWithShape="1">
          <a:blip r:embed="rId3">
            <a:alphaModFix/>
          </a:blip>
          <a:srcRect l="32873" t="15350" r="12789" b="5900"/>
          <a:stretch/>
        </p:blipFill>
        <p:spPr>
          <a:xfrm>
            <a:off x="3575720" y="49320"/>
            <a:ext cx="8208912" cy="6692048"/>
          </a:xfrm>
          <a:prstGeom prst="rect">
            <a:avLst/>
          </a:prstGeom>
          <a:noFill/>
          <a:ln>
            <a:noFill/>
          </a:ln>
        </p:spPr>
      </p:pic>
      <p:sp>
        <p:nvSpPr>
          <p:cNvPr id="1553" name="Google Shape;1553;p111"/>
          <p:cNvSpPr txBox="1"/>
          <p:nvPr/>
        </p:nvSpPr>
        <p:spPr>
          <a:xfrm>
            <a:off x="516993" y="1052736"/>
            <a:ext cx="277069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a:solidFill>
                  <a:schemeClr val="dk1"/>
                </a:solidFill>
                <a:latin typeface="Calibri"/>
                <a:ea typeface="Calibri"/>
                <a:cs typeface="Calibri"/>
                <a:sym typeface="Calibri"/>
              </a:rPr>
              <a:t>Česká doporučení dle ČKS…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Shape 192"/>
        <p:cNvGrpSpPr/>
        <p:nvPr/>
      </p:nvGrpSpPr>
      <p:grpSpPr>
        <a:xfrm>
          <a:off x="0" y="0"/>
          <a:ext cx="0" cy="0"/>
          <a:chOff x="0" y="0"/>
          <a:chExt cx="0" cy="0"/>
        </a:xfrm>
      </p:grpSpPr>
      <p:grpSp>
        <p:nvGrpSpPr>
          <p:cNvPr id="193" name="Google Shape;193;p12"/>
          <p:cNvGrpSpPr/>
          <p:nvPr/>
        </p:nvGrpSpPr>
        <p:grpSpPr>
          <a:xfrm>
            <a:off x="2008261" y="985587"/>
            <a:ext cx="7832155" cy="3739557"/>
            <a:chOff x="395536" y="1052736"/>
            <a:chExt cx="8319496" cy="3960440"/>
          </a:xfrm>
        </p:grpSpPr>
        <p:pic>
          <p:nvPicPr>
            <p:cNvPr id="194" name="Google Shape;194;p12"/>
            <p:cNvPicPr preferRelativeResize="0"/>
            <p:nvPr/>
          </p:nvPicPr>
          <p:blipFill rotWithShape="1">
            <a:blip r:embed="rId3">
              <a:alphaModFix/>
            </a:blip>
            <a:srcRect/>
            <a:stretch/>
          </p:blipFill>
          <p:spPr>
            <a:xfrm>
              <a:off x="395536" y="1052736"/>
              <a:ext cx="8319496" cy="3960440"/>
            </a:xfrm>
            <a:prstGeom prst="rect">
              <a:avLst/>
            </a:prstGeom>
            <a:noFill/>
            <a:ln>
              <a:noFill/>
            </a:ln>
          </p:spPr>
        </p:pic>
        <p:cxnSp>
          <p:nvCxnSpPr>
            <p:cNvPr id="195" name="Google Shape;195;p12"/>
            <p:cNvCxnSpPr/>
            <p:nvPr/>
          </p:nvCxnSpPr>
          <p:spPr>
            <a:xfrm>
              <a:off x="4655125" y="2492896"/>
              <a:ext cx="3168352" cy="0"/>
            </a:xfrm>
            <a:prstGeom prst="straightConnector1">
              <a:avLst/>
            </a:prstGeom>
            <a:noFill/>
            <a:ln w="25400" cap="flat" cmpd="sng">
              <a:solidFill>
                <a:srgbClr val="FF0000"/>
              </a:solidFill>
              <a:prstDash val="solid"/>
              <a:round/>
              <a:headEnd type="none" w="sm" len="sm"/>
              <a:tailEnd type="none" w="sm" len="sm"/>
            </a:ln>
          </p:spPr>
        </p:cxnSp>
        <p:cxnSp>
          <p:nvCxnSpPr>
            <p:cNvPr id="196" name="Google Shape;196;p12"/>
            <p:cNvCxnSpPr/>
            <p:nvPr/>
          </p:nvCxnSpPr>
          <p:spPr>
            <a:xfrm>
              <a:off x="4686161" y="3201101"/>
              <a:ext cx="2232248" cy="0"/>
            </a:xfrm>
            <a:prstGeom prst="straightConnector1">
              <a:avLst/>
            </a:prstGeom>
            <a:noFill/>
            <a:ln w="25400" cap="flat" cmpd="sng">
              <a:solidFill>
                <a:srgbClr val="FF0000"/>
              </a:solidFill>
              <a:prstDash val="solid"/>
              <a:round/>
              <a:headEnd type="none" w="sm" len="sm"/>
              <a:tailEnd type="none" w="sm" len="sm"/>
            </a:ln>
          </p:spPr>
        </p:cxnSp>
        <p:cxnSp>
          <p:nvCxnSpPr>
            <p:cNvPr id="197" name="Google Shape;197;p12"/>
            <p:cNvCxnSpPr/>
            <p:nvPr/>
          </p:nvCxnSpPr>
          <p:spPr>
            <a:xfrm>
              <a:off x="509697" y="2492896"/>
              <a:ext cx="1080120" cy="0"/>
            </a:xfrm>
            <a:prstGeom prst="straightConnector1">
              <a:avLst/>
            </a:prstGeom>
            <a:noFill/>
            <a:ln w="25400" cap="flat" cmpd="sng">
              <a:solidFill>
                <a:srgbClr val="FF0000"/>
              </a:solidFill>
              <a:prstDash val="solid"/>
              <a:round/>
              <a:headEnd type="none" w="sm" len="sm"/>
              <a:tailEnd type="none" w="sm" len="sm"/>
            </a:ln>
          </p:spPr>
        </p:cxnSp>
        <p:cxnSp>
          <p:nvCxnSpPr>
            <p:cNvPr id="198" name="Google Shape;198;p12"/>
            <p:cNvCxnSpPr/>
            <p:nvPr/>
          </p:nvCxnSpPr>
          <p:spPr>
            <a:xfrm>
              <a:off x="515044" y="3909306"/>
              <a:ext cx="792088" cy="0"/>
            </a:xfrm>
            <a:prstGeom prst="straightConnector1">
              <a:avLst/>
            </a:prstGeom>
            <a:noFill/>
            <a:ln w="25400" cap="flat" cmpd="sng">
              <a:solidFill>
                <a:srgbClr val="0070C0"/>
              </a:solidFill>
              <a:prstDash val="solid"/>
              <a:round/>
              <a:headEnd type="none" w="sm" len="sm"/>
              <a:tailEnd type="none" w="sm" len="sm"/>
            </a:ln>
          </p:spPr>
        </p:cxnSp>
      </p:grpSp>
      <p:pic>
        <p:nvPicPr>
          <p:cNvPr id="199" name="Google Shape;199;p12"/>
          <p:cNvPicPr preferRelativeResize="0"/>
          <p:nvPr/>
        </p:nvPicPr>
        <p:blipFill rotWithShape="1">
          <a:blip r:embed="rId4">
            <a:alphaModFix/>
          </a:blip>
          <a:srcRect l="22240" t="45291" r="64175" b="8001"/>
          <a:stretch/>
        </p:blipFill>
        <p:spPr>
          <a:xfrm>
            <a:off x="9912424" y="983862"/>
            <a:ext cx="2232248" cy="4317346"/>
          </a:xfrm>
          <a:prstGeom prst="rect">
            <a:avLst/>
          </a:prstGeom>
          <a:noFill/>
          <a:ln>
            <a:noFill/>
          </a:ln>
        </p:spPr>
      </p:pic>
      <p:sp>
        <p:nvSpPr>
          <p:cNvPr id="200" name="Google Shape;200;p12"/>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3200" b="1">
                <a:solidFill>
                  <a:schemeClr val="lt1"/>
                </a:solidFill>
                <a:latin typeface="Arial"/>
                <a:ea typeface="Arial"/>
                <a:cs typeface="Arial"/>
                <a:sym typeface="Arial"/>
              </a:rPr>
              <a:t>Typické či specifické příznaky a známky srdečního selhání</a:t>
            </a:r>
            <a:endParaRPr sz="3200" b="1">
              <a:solidFill>
                <a:schemeClr val="lt1"/>
              </a:solidFill>
              <a:latin typeface="Arial"/>
              <a:ea typeface="Arial"/>
              <a:cs typeface="Arial"/>
              <a:sym typeface="Arial"/>
            </a:endParaRPr>
          </a:p>
        </p:txBody>
      </p:sp>
      <p:sp>
        <p:nvSpPr>
          <p:cNvPr id="201" name="Google Shape;201;p12"/>
          <p:cNvSpPr txBox="1"/>
          <p:nvPr/>
        </p:nvSpPr>
        <p:spPr>
          <a:xfrm>
            <a:off x="8904312" y="5746030"/>
            <a:ext cx="3070071"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a:solidFill>
                  <a:srgbClr val="151515"/>
                </a:solidFill>
                <a:latin typeface="Arial"/>
                <a:ea typeface="Arial"/>
                <a:cs typeface="Arial"/>
                <a:sym typeface="Arial"/>
              </a:rPr>
              <a:t>Příčiny </a:t>
            </a:r>
            <a:r>
              <a:rPr lang="cs-CZ" sz="1800" b="1">
                <a:solidFill>
                  <a:srgbClr val="FF0000"/>
                </a:solidFill>
                <a:latin typeface="Arial"/>
                <a:ea typeface="Arial"/>
                <a:cs typeface="Arial"/>
                <a:sym typeface="Arial"/>
              </a:rPr>
              <a:t>retence tekutin</a:t>
            </a:r>
            <a:endParaRPr/>
          </a:p>
          <a:p>
            <a:pPr marL="0" marR="0" lvl="0" indent="0" algn="l" rtl="0">
              <a:spcBef>
                <a:spcPts val="0"/>
              </a:spcBef>
              <a:spcAft>
                <a:spcPts val="0"/>
              </a:spcAft>
              <a:buNone/>
            </a:pPr>
            <a:r>
              <a:rPr lang="cs-CZ" sz="1800">
                <a:solidFill>
                  <a:srgbClr val="0070C0"/>
                </a:solidFill>
                <a:latin typeface="Arial"/>
                <a:ea typeface="Arial"/>
                <a:cs typeface="Arial"/>
                <a:sym typeface="Arial"/>
              </a:rPr>
              <a:t>           </a:t>
            </a:r>
            <a:r>
              <a:rPr lang="cs-CZ" sz="1800" b="1">
                <a:solidFill>
                  <a:srgbClr val="0070C0"/>
                </a:solidFill>
                <a:latin typeface="Arial"/>
                <a:ea typeface="Arial"/>
                <a:cs typeface="Arial"/>
                <a:sym typeface="Arial"/>
              </a:rPr>
              <a:t>nízký srdeční výdej</a:t>
            </a:r>
            <a:endParaRPr/>
          </a:p>
          <a:p>
            <a:pPr marL="0" marR="0" lvl="0" indent="0" algn="l" rtl="0">
              <a:spcBef>
                <a:spcPts val="0"/>
              </a:spcBef>
              <a:spcAft>
                <a:spcPts val="0"/>
              </a:spcAft>
              <a:buNone/>
            </a:pPr>
            <a:r>
              <a:rPr lang="cs-CZ" sz="1800">
                <a:solidFill>
                  <a:srgbClr val="151515"/>
                </a:solidFill>
                <a:latin typeface="Arial"/>
                <a:ea typeface="Arial"/>
                <a:cs typeface="Arial"/>
                <a:sym typeface="Arial"/>
              </a:rPr>
              <a:t>            </a:t>
            </a:r>
            <a:endParaRPr/>
          </a:p>
        </p:txBody>
      </p:sp>
      <p:pic>
        <p:nvPicPr>
          <p:cNvPr id="202" name="Google Shape;202;p12"/>
          <p:cNvPicPr preferRelativeResize="0"/>
          <p:nvPr/>
        </p:nvPicPr>
        <p:blipFill rotWithShape="1">
          <a:blip r:embed="rId4">
            <a:alphaModFix/>
          </a:blip>
          <a:srcRect l="8065" t="45099" r="78349" b="24800"/>
          <a:stretch/>
        </p:blipFill>
        <p:spPr>
          <a:xfrm>
            <a:off x="4727848" y="4149080"/>
            <a:ext cx="2100335" cy="2617981"/>
          </a:xfrm>
          <a:prstGeom prst="rect">
            <a:avLst/>
          </a:prstGeom>
          <a:noFill/>
          <a:ln>
            <a:noFill/>
          </a:ln>
        </p:spPr>
      </p:pic>
      <p:sp>
        <p:nvSpPr>
          <p:cNvPr id="203" name="Google Shape;203;p12"/>
          <p:cNvSpPr/>
          <p:nvPr/>
        </p:nvSpPr>
        <p:spPr>
          <a:xfrm>
            <a:off x="2008261" y="1412775"/>
            <a:ext cx="7832155" cy="3451525"/>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imes New Roman"/>
              <a:buNone/>
            </a:pPr>
            <a:endParaRPr sz="1800" b="0" i="0" u="none" strike="noStrike" cap="none">
              <a:solidFill>
                <a:schemeClr val="lt1"/>
              </a:solidFill>
              <a:latin typeface="Calibri"/>
              <a:ea typeface="Calibri"/>
              <a:cs typeface="Calibri"/>
              <a:sym typeface="Calibri"/>
            </a:endParaRPr>
          </a:p>
        </p:txBody>
      </p:sp>
      <p:pic>
        <p:nvPicPr>
          <p:cNvPr id="204" name="Google Shape;204;p12"/>
          <p:cNvPicPr preferRelativeResize="0"/>
          <p:nvPr/>
        </p:nvPicPr>
        <p:blipFill rotWithShape="1">
          <a:blip r:embed="rId5">
            <a:alphaModFix/>
          </a:blip>
          <a:srcRect l="31106" t="30800" r="44088" b="34900"/>
          <a:stretch/>
        </p:blipFill>
        <p:spPr>
          <a:xfrm>
            <a:off x="551384" y="1690325"/>
            <a:ext cx="5184576" cy="4032448"/>
          </a:xfrm>
          <a:prstGeom prst="rect">
            <a:avLst/>
          </a:prstGeom>
          <a:noFill/>
          <a:ln w="38100" cap="flat" cmpd="sng">
            <a:solidFill>
              <a:srgbClr val="C00000"/>
            </a:solidFill>
            <a:prstDash val="solid"/>
            <a:miter lim="800000"/>
            <a:headEnd type="none" w="sm" len="sm"/>
            <a:tailEnd type="none" w="sm" len="sm"/>
          </a:ln>
        </p:spPr>
      </p:pic>
      <p:pic>
        <p:nvPicPr>
          <p:cNvPr id="205" name="Google Shape;205;p12" descr="Heart failure - Wikipedia"/>
          <p:cNvPicPr preferRelativeResize="0"/>
          <p:nvPr/>
        </p:nvPicPr>
        <p:blipFill rotWithShape="1">
          <a:blip r:embed="rId6">
            <a:alphaModFix/>
          </a:blip>
          <a:srcRect/>
          <a:stretch/>
        </p:blipFill>
        <p:spPr>
          <a:xfrm rot="-2274240">
            <a:off x="7286443" y="1537323"/>
            <a:ext cx="3523113" cy="460788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03"/>
                                        </p:tgtEl>
                                      </p:cBhvr>
                                    </p:animEffect>
                                    <p:set>
                                      <p:cBhvr>
                                        <p:cTn id="7" dur="1" fill="hold">
                                          <p:stCondLst>
                                            <p:cond delay="500"/>
                                          </p:stCondLst>
                                        </p:cTn>
                                        <p:tgtEl>
                                          <p:spTgt spid="20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2"/>
                                        </p:tgtEl>
                                        <p:attrNameLst>
                                          <p:attrName>style.visibility</p:attrName>
                                        </p:attrNameLst>
                                      </p:cBhvr>
                                      <p:to>
                                        <p:strVal val="visible"/>
                                      </p:to>
                                    </p:set>
                                    <p:animEffect transition="in" filter="fade">
                                      <p:cBhvr>
                                        <p:cTn id="12" dur="500"/>
                                        <p:tgtEl>
                                          <p:spTgt spid="20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9"/>
                                        </p:tgtEl>
                                        <p:attrNameLst>
                                          <p:attrName>style.visibility</p:attrName>
                                        </p:attrNameLst>
                                      </p:cBhvr>
                                      <p:to>
                                        <p:strVal val="visible"/>
                                      </p:to>
                                    </p:set>
                                    <p:animEffect transition="in" filter="fade">
                                      <p:cBhvr>
                                        <p:cTn id="17" dur="500"/>
                                        <p:tgtEl>
                                          <p:spTgt spid="199"/>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01"/>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04"/>
                                        </p:tgtEl>
                                        <p:attrNameLst>
                                          <p:attrName>style.visibility</p:attrName>
                                        </p:attrNameLst>
                                      </p:cBhvr>
                                      <p:to>
                                        <p:strVal val="visible"/>
                                      </p:to>
                                    </p:set>
                                    <p:animEffect transition="in" filter="fade">
                                      <p:cBhvr>
                                        <p:cTn id="26" dur="500"/>
                                        <p:tgtEl>
                                          <p:spTgt spid="20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05"/>
                                        </p:tgtEl>
                                        <p:attrNameLst>
                                          <p:attrName>style.visibility</p:attrName>
                                        </p:attrNameLst>
                                      </p:cBhvr>
                                      <p:to>
                                        <p:strVal val="visible"/>
                                      </p:to>
                                    </p:set>
                                    <p:animEffect transition="in" filter="fade">
                                      <p:cBhvr>
                                        <p:cTn id="31" dur="500"/>
                                        <p:tgtEl>
                                          <p:spTgt spid="2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209"/>
        <p:cNvGrpSpPr/>
        <p:nvPr/>
      </p:nvGrpSpPr>
      <p:grpSpPr>
        <a:xfrm>
          <a:off x="0" y="0"/>
          <a:ext cx="0" cy="0"/>
          <a:chOff x="0" y="0"/>
          <a:chExt cx="0" cy="0"/>
        </a:xfrm>
      </p:grpSpPr>
      <p:grpSp>
        <p:nvGrpSpPr>
          <p:cNvPr id="210" name="Google Shape;210;p13"/>
          <p:cNvGrpSpPr/>
          <p:nvPr/>
        </p:nvGrpSpPr>
        <p:grpSpPr>
          <a:xfrm>
            <a:off x="2279576" y="740382"/>
            <a:ext cx="7862430" cy="5996889"/>
            <a:chOff x="1187624" y="692696"/>
            <a:chExt cx="7429632" cy="6330051"/>
          </a:xfrm>
        </p:grpSpPr>
        <p:sp>
          <p:nvSpPr>
            <p:cNvPr id="211" name="Google Shape;211;p13"/>
            <p:cNvSpPr/>
            <p:nvPr/>
          </p:nvSpPr>
          <p:spPr>
            <a:xfrm>
              <a:off x="1187624" y="692696"/>
              <a:ext cx="7416824" cy="5472608"/>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151515"/>
                </a:solidFill>
                <a:latin typeface="Arial"/>
                <a:ea typeface="Arial"/>
                <a:cs typeface="Arial"/>
                <a:sym typeface="Arial"/>
              </a:endParaRPr>
            </a:p>
          </p:txBody>
        </p:sp>
        <p:grpSp>
          <p:nvGrpSpPr>
            <p:cNvPr id="212" name="Google Shape;212;p13"/>
            <p:cNvGrpSpPr/>
            <p:nvPr/>
          </p:nvGrpSpPr>
          <p:grpSpPr>
            <a:xfrm>
              <a:off x="1773231" y="908720"/>
              <a:ext cx="6844025" cy="6114027"/>
              <a:chOff x="1666695" y="651258"/>
              <a:chExt cx="6844025" cy="6114027"/>
            </a:xfrm>
          </p:grpSpPr>
          <p:grpSp>
            <p:nvGrpSpPr>
              <p:cNvPr id="213" name="Google Shape;213;p13"/>
              <p:cNvGrpSpPr/>
              <p:nvPr/>
            </p:nvGrpSpPr>
            <p:grpSpPr>
              <a:xfrm>
                <a:off x="1666695" y="651258"/>
                <a:ext cx="6605573" cy="4588501"/>
                <a:chOff x="1088674" y="1351948"/>
                <a:chExt cx="8326557" cy="4165189"/>
              </a:xfrm>
            </p:grpSpPr>
            <p:grpSp>
              <p:nvGrpSpPr>
                <p:cNvPr id="214" name="Google Shape;214;p13"/>
                <p:cNvGrpSpPr/>
                <p:nvPr/>
              </p:nvGrpSpPr>
              <p:grpSpPr>
                <a:xfrm>
                  <a:off x="1187624" y="1383380"/>
                  <a:ext cx="8227607" cy="3790198"/>
                  <a:chOff x="755576" y="1455388"/>
                  <a:chExt cx="8690739" cy="3790198"/>
                </a:xfrm>
              </p:grpSpPr>
              <p:cxnSp>
                <p:nvCxnSpPr>
                  <p:cNvPr id="215" name="Google Shape;215;p13"/>
                  <p:cNvCxnSpPr/>
                  <p:nvPr/>
                </p:nvCxnSpPr>
                <p:spPr>
                  <a:xfrm>
                    <a:off x="755576" y="1484784"/>
                    <a:ext cx="65" cy="3744416"/>
                  </a:xfrm>
                  <a:prstGeom prst="straightConnector1">
                    <a:avLst/>
                  </a:prstGeom>
                  <a:noFill/>
                  <a:ln w="25400" cap="flat" cmpd="sng">
                    <a:solidFill>
                      <a:srgbClr val="000000"/>
                    </a:solidFill>
                    <a:prstDash val="solid"/>
                    <a:round/>
                    <a:headEnd type="triangle" w="med" len="med"/>
                    <a:tailEnd type="none" w="sm" len="sm"/>
                  </a:ln>
                </p:spPr>
              </p:cxnSp>
              <p:cxnSp>
                <p:nvCxnSpPr>
                  <p:cNvPr id="216" name="Google Shape;216;p13"/>
                  <p:cNvCxnSpPr/>
                  <p:nvPr/>
                </p:nvCxnSpPr>
                <p:spPr>
                  <a:xfrm>
                    <a:off x="755576" y="5236455"/>
                    <a:ext cx="8107428" cy="6822"/>
                  </a:xfrm>
                  <a:prstGeom prst="straightConnector1">
                    <a:avLst/>
                  </a:prstGeom>
                  <a:noFill/>
                  <a:ln w="25400" cap="flat" cmpd="sng">
                    <a:solidFill>
                      <a:srgbClr val="000000"/>
                    </a:solidFill>
                    <a:prstDash val="solid"/>
                    <a:round/>
                    <a:headEnd type="none" w="sm" len="sm"/>
                    <a:tailEnd type="triangle" w="med" len="med"/>
                  </a:ln>
                </p:spPr>
              </p:cxnSp>
              <p:sp>
                <p:nvSpPr>
                  <p:cNvPr id="217" name="Google Shape;217;p13"/>
                  <p:cNvSpPr/>
                  <p:nvPr/>
                </p:nvSpPr>
                <p:spPr>
                  <a:xfrm>
                    <a:off x="786819" y="1855537"/>
                    <a:ext cx="1833841" cy="2493883"/>
                  </a:xfrm>
                  <a:custGeom>
                    <a:avLst/>
                    <a:gdLst/>
                    <a:ahLst/>
                    <a:cxnLst/>
                    <a:rect l="l" t="t" r="r" b="b"/>
                    <a:pathLst>
                      <a:path w="1860331" h="2246586" extrusionOk="0">
                        <a:moveTo>
                          <a:pt x="0" y="0"/>
                        </a:moveTo>
                        <a:cubicBezTo>
                          <a:pt x="90652" y="1020817"/>
                          <a:pt x="181304" y="2041634"/>
                          <a:pt x="346842" y="2144110"/>
                        </a:cubicBezTo>
                        <a:cubicBezTo>
                          <a:pt x="512380" y="2246586"/>
                          <a:pt x="740980" y="922283"/>
                          <a:pt x="993228" y="614855"/>
                        </a:cubicBezTo>
                        <a:cubicBezTo>
                          <a:pt x="1245476" y="307427"/>
                          <a:pt x="1552903" y="303485"/>
                          <a:pt x="1860331" y="299544"/>
                        </a:cubicBezTo>
                      </a:path>
                    </a:pathLst>
                  </a:custGeom>
                  <a:noFill/>
                  <a:ln w="3810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151515"/>
                      </a:solidFill>
                      <a:latin typeface="Arial"/>
                      <a:ea typeface="Arial"/>
                      <a:cs typeface="Arial"/>
                      <a:sym typeface="Arial"/>
                    </a:endParaRPr>
                  </a:p>
                </p:txBody>
              </p:sp>
              <p:sp>
                <p:nvSpPr>
                  <p:cNvPr id="218" name="Google Shape;218;p13"/>
                  <p:cNvSpPr/>
                  <p:nvPr/>
                </p:nvSpPr>
                <p:spPr>
                  <a:xfrm>
                    <a:off x="1331640" y="2076810"/>
                    <a:ext cx="1440159" cy="792088"/>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151515"/>
                      </a:solidFill>
                      <a:latin typeface="Arial"/>
                      <a:ea typeface="Arial"/>
                      <a:cs typeface="Arial"/>
                      <a:sym typeface="Arial"/>
                    </a:endParaRPr>
                  </a:p>
                </p:txBody>
              </p:sp>
              <p:sp>
                <p:nvSpPr>
                  <p:cNvPr id="219" name="Google Shape;219;p13"/>
                  <p:cNvSpPr txBox="1"/>
                  <p:nvPr/>
                </p:nvSpPr>
                <p:spPr>
                  <a:xfrm>
                    <a:off x="1493194" y="1455388"/>
                    <a:ext cx="298055" cy="73350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3200" b="1">
                      <a:solidFill>
                        <a:srgbClr val="151515"/>
                      </a:solidFill>
                      <a:latin typeface="Arial"/>
                      <a:ea typeface="Arial"/>
                      <a:cs typeface="Arial"/>
                      <a:sym typeface="Arial"/>
                    </a:endParaRPr>
                  </a:p>
                </p:txBody>
              </p:sp>
              <p:cxnSp>
                <p:nvCxnSpPr>
                  <p:cNvPr id="220" name="Google Shape;220;p13"/>
                  <p:cNvCxnSpPr/>
                  <p:nvPr/>
                </p:nvCxnSpPr>
                <p:spPr>
                  <a:xfrm>
                    <a:off x="766209" y="2602590"/>
                    <a:ext cx="7595147" cy="0"/>
                  </a:xfrm>
                  <a:prstGeom prst="straightConnector1">
                    <a:avLst/>
                  </a:prstGeom>
                  <a:noFill/>
                  <a:ln w="22225" cap="flat" cmpd="sng">
                    <a:solidFill>
                      <a:srgbClr val="4A7DBA"/>
                    </a:solidFill>
                    <a:prstDash val="dash"/>
                    <a:round/>
                    <a:headEnd type="none" w="sm" len="sm"/>
                    <a:tailEnd type="none" w="sm" len="sm"/>
                  </a:ln>
                </p:spPr>
              </p:cxnSp>
              <p:grpSp>
                <p:nvGrpSpPr>
                  <p:cNvPr id="221" name="Google Shape;221;p13"/>
                  <p:cNvGrpSpPr/>
                  <p:nvPr/>
                </p:nvGrpSpPr>
                <p:grpSpPr>
                  <a:xfrm>
                    <a:off x="1616148" y="2171594"/>
                    <a:ext cx="7830167" cy="3073992"/>
                    <a:chOff x="1616148" y="2171594"/>
                    <a:chExt cx="7830167" cy="3073992"/>
                  </a:xfrm>
                </p:grpSpPr>
                <p:sp>
                  <p:nvSpPr>
                    <p:cNvPr id="222" name="Google Shape;222;p13"/>
                    <p:cNvSpPr/>
                    <p:nvPr/>
                  </p:nvSpPr>
                  <p:spPr>
                    <a:xfrm>
                      <a:off x="6822093" y="2570196"/>
                      <a:ext cx="2576121" cy="2675390"/>
                    </a:xfrm>
                    <a:prstGeom prst="rect">
                      <a:avLst/>
                    </a:prstGeom>
                    <a:solidFill>
                      <a:srgbClr val="FFFF00">
                        <a:alpha val="2392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151515"/>
                        </a:solidFill>
                        <a:latin typeface="Arial"/>
                        <a:ea typeface="Arial"/>
                        <a:cs typeface="Arial"/>
                        <a:sym typeface="Arial"/>
                      </a:endParaRPr>
                    </a:p>
                  </p:txBody>
                </p:sp>
                <p:sp>
                  <p:nvSpPr>
                    <p:cNvPr id="223" name="Google Shape;223;p13"/>
                    <p:cNvSpPr txBox="1"/>
                    <p:nvPr/>
                  </p:nvSpPr>
                  <p:spPr>
                    <a:xfrm>
                      <a:off x="6737865" y="2723347"/>
                      <a:ext cx="2708450" cy="73350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600" b="1">
                          <a:solidFill>
                            <a:srgbClr val="151515"/>
                          </a:solidFill>
                          <a:latin typeface="Arial"/>
                          <a:ea typeface="Arial"/>
                          <a:cs typeface="Arial"/>
                          <a:sym typeface="Arial"/>
                        </a:rPr>
                        <a:t>pokročilé </a:t>
                      </a:r>
                      <a:endParaRPr/>
                    </a:p>
                    <a:p>
                      <a:pPr marL="0" marR="0" lvl="0" indent="0" algn="ctr" rtl="0">
                        <a:spcBef>
                          <a:spcPts val="0"/>
                        </a:spcBef>
                        <a:spcAft>
                          <a:spcPts val="0"/>
                        </a:spcAft>
                        <a:buNone/>
                      </a:pPr>
                      <a:r>
                        <a:rPr lang="cs-CZ" sz="1600" b="1">
                          <a:solidFill>
                            <a:srgbClr val="151515"/>
                          </a:solidFill>
                          <a:latin typeface="Arial"/>
                          <a:ea typeface="Arial"/>
                          <a:cs typeface="Arial"/>
                          <a:sym typeface="Arial"/>
                        </a:rPr>
                        <a:t>srdeční selhání</a:t>
                      </a:r>
                      <a:endParaRPr sz="1600" b="1">
                        <a:solidFill>
                          <a:srgbClr val="151515"/>
                        </a:solidFill>
                        <a:latin typeface="Arial"/>
                        <a:ea typeface="Arial"/>
                        <a:cs typeface="Arial"/>
                        <a:sym typeface="Arial"/>
                      </a:endParaRPr>
                    </a:p>
                  </p:txBody>
                </p:sp>
                <p:grpSp>
                  <p:nvGrpSpPr>
                    <p:cNvPr id="224" name="Google Shape;224;p13"/>
                    <p:cNvGrpSpPr/>
                    <p:nvPr/>
                  </p:nvGrpSpPr>
                  <p:grpSpPr>
                    <a:xfrm>
                      <a:off x="1616148" y="2171594"/>
                      <a:ext cx="7099821" cy="3023191"/>
                      <a:chOff x="1616148" y="2171594"/>
                      <a:chExt cx="7099821" cy="3023191"/>
                    </a:xfrm>
                  </p:grpSpPr>
                  <p:sp>
                    <p:nvSpPr>
                      <p:cNvPr id="225" name="Google Shape;225;p13"/>
                      <p:cNvSpPr/>
                      <p:nvPr/>
                    </p:nvSpPr>
                    <p:spPr>
                      <a:xfrm>
                        <a:off x="1616148" y="2186021"/>
                        <a:ext cx="914400" cy="684775"/>
                      </a:xfrm>
                      <a:custGeom>
                        <a:avLst/>
                        <a:gdLst/>
                        <a:ahLst/>
                        <a:cxnLst/>
                        <a:rect l="l" t="t" r="r" b="b"/>
                        <a:pathLst>
                          <a:path w="914400" h="618461" extrusionOk="0">
                            <a:moveTo>
                              <a:pt x="0" y="618461"/>
                            </a:moveTo>
                            <a:cubicBezTo>
                              <a:pt x="37214" y="482896"/>
                              <a:pt x="74428" y="347331"/>
                              <a:pt x="106326" y="256954"/>
                            </a:cubicBezTo>
                            <a:cubicBezTo>
                              <a:pt x="138224" y="166577"/>
                              <a:pt x="148856" y="116958"/>
                              <a:pt x="191386" y="76200"/>
                            </a:cubicBezTo>
                            <a:cubicBezTo>
                              <a:pt x="233916" y="35442"/>
                              <a:pt x="241005" y="24810"/>
                              <a:pt x="361507" y="12405"/>
                            </a:cubicBezTo>
                            <a:cubicBezTo>
                              <a:pt x="482009" y="0"/>
                              <a:pt x="698204" y="886"/>
                              <a:pt x="914400" y="1772"/>
                            </a:cubicBezTo>
                          </a:path>
                        </a:pathLst>
                      </a:custGeom>
                      <a:noFill/>
                      <a:ln w="3810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151515"/>
                          </a:solidFill>
                          <a:latin typeface="Arial"/>
                          <a:ea typeface="Arial"/>
                          <a:cs typeface="Arial"/>
                          <a:sym typeface="Arial"/>
                        </a:endParaRPr>
                      </a:p>
                    </p:txBody>
                  </p:sp>
                  <p:sp>
                    <p:nvSpPr>
                      <p:cNvPr id="226" name="Google Shape;226;p13"/>
                      <p:cNvSpPr/>
                      <p:nvPr/>
                    </p:nvSpPr>
                    <p:spPr>
                      <a:xfrm>
                        <a:off x="2483767" y="2171594"/>
                        <a:ext cx="6232202" cy="3023191"/>
                      </a:xfrm>
                      <a:custGeom>
                        <a:avLst/>
                        <a:gdLst/>
                        <a:ahLst/>
                        <a:cxnLst/>
                        <a:rect l="l" t="t" r="r" b="b"/>
                        <a:pathLst>
                          <a:path w="6198781" h="3023191" extrusionOk="0">
                            <a:moveTo>
                              <a:pt x="0" y="14177"/>
                            </a:moveTo>
                            <a:lnTo>
                              <a:pt x="276446" y="14177"/>
                            </a:lnTo>
                            <a:cubicBezTo>
                              <a:pt x="444795" y="14177"/>
                              <a:pt x="863009" y="0"/>
                              <a:pt x="1010093" y="14177"/>
                            </a:cubicBezTo>
                            <a:cubicBezTo>
                              <a:pt x="1157177" y="28354"/>
                              <a:pt x="1121734" y="44302"/>
                              <a:pt x="1158948" y="99237"/>
                            </a:cubicBezTo>
                            <a:cubicBezTo>
                              <a:pt x="1196162" y="154172"/>
                              <a:pt x="1208567" y="303028"/>
                              <a:pt x="1233376" y="343786"/>
                            </a:cubicBezTo>
                            <a:cubicBezTo>
                              <a:pt x="1258185" y="384544"/>
                              <a:pt x="1279451" y="384544"/>
                              <a:pt x="1307804" y="343786"/>
                            </a:cubicBezTo>
                            <a:cubicBezTo>
                              <a:pt x="1336158" y="303028"/>
                              <a:pt x="1339702" y="145311"/>
                              <a:pt x="1403497" y="99237"/>
                            </a:cubicBezTo>
                            <a:cubicBezTo>
                              <a:pt x="1467292" y="53163"/>
                              <a:pt x="1548808" y="54935"/>
                              <a:pt x="1690576" y="67340"/>
                            </a:cubicBezTo>
                            <a:cubicBezTo>
                              <a:pt x="1832344" y="79745"/>
                              <a:pt x="2144232" y="60251"/>
                              <a:pt x="2254102" y="173665"/>
                            </a:cubicBezTo>
                            <a:cubicBezTo>
                              <a:pt x="2363972" y="287079"/>
                              <a:pt x="2310809" y="645042"/>
                              <a:pt x="2349795" y="747823"/>
                            </a:cubicBezTo>
                            <a:cubicBezTo>
                              <a:pt x="2388781" y="850604"/>
                              <a:pt x="2436627" y="877187"/>
                              <a:pt x="2488018" y="790354"/>
                            </a:cubicBezTo>
                            <a:cubicBezTo>
                              <a:pt x="2539409" y="703522"/>
                              <a:pt x="2534093" y="292395"/>
                              <a:pt x="2658139" y="226828"/>
                            </a:cubicBezTo>
                            <a:cubicBezTo>
                              <a:pt x="2782185" y="161261"/>
                              <a:pt x="3086985" y="177210"/>
                              <a:pt x="3232297" y="396949"/>
                            </a:cubicBezTo>
                            <a:cubicBezTo>
                              <a:pt x="3377609" y="616688"/>
                              <a:pt x="3405963" y="1508051"/>
                              <a:pt x="3530009" y="1545265"/>
                            </a:cubicBezTo>
                            <a:cubicBezTo>
                              <a:pt x="3654055" y="1582479"/>
                              <a:pt x="3850757" y="763773"/>
                              <a:pt x="3976576" y="620233"/>
                            </a:cubicBezTo>
                            <a:cubicBezTo>
                              <a:pt x="4102395" y="476694"/>
                              <a:pt x="4217581" y="460744"/>
                              <a:pt x="4284921" y="684028"/>
                            </a:cubicBezTo>
                            <a:cubicBezTo>
                              <a:pt x="4352261" y="907312"/>
                              <a:pt x="4279605" y="1858926"/>
                              <a:pt x="4380614" y="1959935"/>
                            </a:cubicBezTo>
                            <a:cubicBezTo>
                              <a:pt x="4481623" y="2060944"/>
                              <a:pt x="4765158" y="1362740"/>
                              <a:pt x="4890976" y="1290084"/>
                            </a:cubicBezTo>
                            <a:cubicBezTo>
                              <a:pt x="5016794" y="1217428"/>
                              <a:pt x="5078818" y="1345019"/>
                              <a:pt x="5135525" y="1524000"/>
                            </a:cubicBezTo>
                            <a:cubicBezTo>
                              <a:pt x="5192232" y="1702981"/>
                              <a:pt x="5190460" y="2204484"/>
                              <a:pt x="5231218" y="2363972"/>
                            </a:cubicBezTo>
                            <a:cubicBezTo>
                              <a:pt x="5271976" y="2523460"/>
                              <a:pt x="5328683" y="2512828"/>
                              <a:pt x="5380074" y="2480930"/>
                            </a:cubicBezTo>
                            <a:cubicBezTo>
                              <a:pt x="5431465" y="2449032"/>
                              <a:pt x="5491716" y="2163726"/>
                              <a:pt x="5539562" y="2172586"/>
                            </a:cubicBezTo>
                            <a:cubicBezTo>
                              <a:pt x="5587408" y="2181446"/>
                              <a:pt x="5557283" y="2392326"/>
                              <a:pt x="5667153" y="2534093"/>
                            </a:cubicBezTo>
                            <a:cubicBezTo>
                              <a:pt x="5777023" y="2675860"/>
                              <a:pt x="6198781" y="3023191"/>
                              <a:pt x="6198781" y="3023191"/>
                            </a:cubicBezTo>
                            <a:lnTo>
                              <a:pt x="6198781" y="3023191"/>
                            </a:lnTo>
                          </a:path>
                        </a:pathLst>
                      </a:custGeom>
                      <a:noFill/>
                      <a:ln w="38100" cap="flat" cmpd="sng">
                        <a:solidFill>
                          <a:srgbClr val="4A7DB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151515"/>
                          </a:solidFill>
                          <a:latin typeface="Arial"/>
                          <a:ea typeface="Arial"/>
                          <a:cs typeface="Arial"/>
                          <a:sym typeface="Arial"/>
                        </a:endParaRPr>
                      </a:p>
                    </p:txBody>
                  </p:sp>
                </p:grpSp>
              </p:grpSp>
              <p:sp>
                <p:nvSpPr>
                  <p:cNvPr id="227" name="Google Shape;227;p13"/>
                  <p:cNvSpPr/>
                  <p:nvPr/>
                </p:nvSpPr>
                <p:spPr>
                  <a:xfrm>
                    <a:off x="1649149" y="2780928"/>
                    <a:ext cx="856857" cy="1622063"/>
                  </a:xfrm>
                  <a:custGeom>
                    <a:avLst/>
                    <a:gdLst/>
                    <a:ahLst/>
                    <a:cxnLst/>
                    <a:rect l="l" t="t" r="r" b="b"/>
                    <a:pathLst>
                      <a:path w="1414130" h="3035595" extrusionOk="0">
                        <a:moveTo>
                          <a:pt x="0" y="15949"/>
                        </a:moveTo>
                        <a:cubicBezTo>
                          <a:pt x="76200" y="7974"/>
                          <a:pt x="152400" y="0"/>
                          <a:pt x="202018" y="15949"/>
                        </a:cubicBezTo>
                        <a:cubicBezTo>
                          <a:pt x="251637" y="31898"/>
                          <a:pt x="271130" y="31898"/>
                          <a:pt x="297711" y="111642"/>
                        </a:cubicBezTo>
                        <a:cubicBezTo>
                          <a:pt x="324292" y="191386"/>
                          <a:pt x="345558" y="361507"/>
                          <a:pt x="361507" y="494414"/>
                        </a:cubicBezTo>
                        <a:cubicBezTo>
                          <a:pt x="377456" y="627321"/>
                          <a:pt x="373911" y="733647"/>
                          <a:pt x="393404" y="909084"/>
                        </a:cubicBezTo>
                        <a:cubicBezTo>
                          <a:pt x="412897" y="1084521"/>
                          <a:pt x="419986" y="1474381"/>
                          <a:pt x="478465" y="1547037"/>
                        </a:cubicBezTo>
                        <a:cubicBezTo>
                          <a:pt x="536944" y="1619693"/>
                          <a:pt x="682256" y="1249326"/>
                          <a:pt x="744279" y="1345019"/>
                        </a:cubicBezTo>
                        <a:cubicBezTo>
                          <a:pt x="806302" y="1440712"/>
                          <a:pt x="808074" y="1910316"/>
                          <a:pt x="850604" y="2121195"/>
                        </a:cubicBezTo>
                        <a:cubicBezTo>
                          <a:pt x="893134" y="2332074"/>
                          <a:pt x="905539" y="2457893"/>
                          <a:pt x="999460" y="2610293"/>
                        </a:cubicBezTo>
                        <a:cubicBezTo>
                          <a:pt x="1093381" y="2762693"/>
                          <a:pt x="1414130" y="3035595"/>
                          <a:pt x="1414130" y="3035595"/>
                        </a:cubicBezTo>
                        <a:lnTo>
                          <a:pt x="1414130" y="3035595"/>
                        </a:lnTo>
                      </a:path>
                    </a:pathLst>
                  </a:cu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151515"/>
                      </a:solidFill>
                      <a:latin typeface="Arial"/>
                      <a:ea typeface="Arial"/>
                      <a:cs typeface="Arial"/>
                      <a:sym typeface="Arial"/>
                    </a:endParaRPr>
                  </a:p>
                </p:txBody>
              </p:sp>
            </p:grpSp>
            <p:sp>
              <p:nvSpPr>
                <p:cNvPr id="228" name="Google Shape;228;p13"/>
                <p:cNvSpPr txBox="1"/>
                <p:nvPr/>
              </p:nvSpPr>
              <p:spPr>
                <a:xfrm>
                  <a:off x="1088674" y="4442654"/>
                  <a:ext cx="2652261" cy="73350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600" b="1">
                      <a:solidFill>
                        <a:srgbClr val="151515"/>
                      </a:solidFill>
                      <a:latin typeface="Arial"/>
                      <a:ea typeface="Arial"/>
                      <a:cs typeface="Arial"/>
                      <a:sym typeface="Arial"/>
                    </a:rPr>
                    <a:t>recentní   </a:t>
                  </a:r>
                  <a:endParaRPr/>
                </a:p>
                <a:p>
                  <a:pPr marL="0" marR="0" lvl="0" indent="0" algn="ctr" rtl="0">
                    <a:spcBef>
                      <a:spcPts val="0"/>
                    </a:spcBef>
                    <a:spcAft>
                      <a:spcPts val="0"/>
                    </a:spcAft>
                    <a:buNone/>
                  </a:pPr>
                  <a:r>
                    <a:rPr lang="cs-CZ" sz="1600" b="1">
                      <a:solidFill>
                        <a:srgbClr val="151515"/>
                      </a:solidFill>
                      <a:latin typeface="Arial"/>
                      <a:ea typeface="Arial"/>
                      <a:cs typeface="Arial"/>
                      <a:sym typeface="Arial"/>
                    </a:rPr>
                    <a:t>srdeční selhání </a:t>
                  </a:r>
                  <a:endParaRPr sz="1600" b="1">
                    <a:solidFill>
                      <a:srgbClr val="151515"/>
                    </a:solidFill>
                    <a:latin typeface="Arial"/>
                    <a:ea typeface="Arial"/>
                    <a:cs typeface="Arial"/>
                    <a:sym typeface="Arial"/>
                  </a:endParaRPr>
                </a:p>
              </p:txBody>
            </p:sp>
            <p:sp>
              <p:nvSpPr>
                <p:cNvPr id="229" name="Google Shape;229;p13"/>
                <p:cNvSpPr txBox="1"/>
                <p:nvPr/>
              </p:nvSpPr>
              <p:spPr>
                <a:xfrm>
                  <a:off x="6112442" y="2173941"/>
                  <a:ext cx="3078307" cy="3860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a:solidFill>
                        <a:srgbClr val="151515"/>
                      </a:solidFill>
                      <a:latin typeface="Arial"/>
                      <a:ea typeface="Arial"/>
                      <a:cs typeface="Arial"/>
                      <a:sym typeface="Arial"/>
                    </a:rPr>
                    <a:t>hranice rehospitalizace</a:t>
                  </a:r>
                  <a:endParaRPr/>
                </a:p>
              </p:txBody>
            </p:sp>
            <p:sp>
              <p:nvSpPr>
                <p:cNvPr id="230" name="Google Shape;230;p13"/>
                <p:cNvSpPr txBox="1"/>
                <p:nvPr/>
              </p:nvSpPr>
              <p:spPr>
                <a:xfrm>
                  <a:off x="1439718" y="1351948"/>
                  <a:ext cx="2890536" cy="5790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200">
                      <a:solidFill>
                        <a:srgbClr val="151515"/>
                      </a:solidFill>
                      <a:latin typeface="Arial"/>
                      <a:ea typeface="Arial"/>
                      <a:cs typeface="Arial"/>
                      <a:sym typeface="Arial"/>
                    </a:rPr>
                    <a:t>funkce myokardu  </a:t>
                  </a:r>
                  <a:endParaRPr/>
                </a:p>
                <a:p>
                  <a:pPr marL="0" marR="0" lvl="0" indent="0" algn="l" rtl="0">
                    <a:spcBef>
                      <a:spcPts val="0"/>
                    </a:spcBef>
                    <a:spcAft>
                      <a:spcPts val="0"/>
                    </a:spcAft>
                    <a:buNone/>
                  </a:pPr>
                  <a:r>
                    <a:rPr lang="cs-CZ" sz="1200">
                      <a:solidFill>
                        <a:srgbClr val="151515"/>
                      </a:solidFill>
                      <a:latin typeface="Arial"/>
                      <a:ea typeface="Arial"/>
                      <a:cs typeface="Arial"/>
                      <a:sym typeface="Arial"/>
                    </a:rPr>
                    <a:t>funkční kapacita</a:t>
                  </a:r>
                  <a:endParaRPr sz="1200">
                    <a:solidFill>
                      <a:srgbClr val="151515"/>
                    </a:solidFill>
                    <a:latin typeface="Arial"/>
                    <a:ea typeface="Arial"/>
                    <a:cs typeface="Arial"/>
                    <a:sym typeface="Arial"/>
                  </a:endParaRPr>
                </a:p>
              </p:txBody>
            </p:sp>
            <p:sp>
              <p:nvSpPr>
                <p:cNvPr id="231" name="Google Shape;231;p13"/>
                <p:cNvSpPr txBox="1"/>
                <p:nvPr/>
              </p:nvSpPr>
              <p:spPr>
                <a:xfrm>
                  <a:off x="8189707" y="5131080"/>
                  <a:ext cx="784024" cy="3860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a:solidFill>
                        <a:srgbClr val="151515"/>
                      </a:solidFill>
                      <a:latin typeface="Arial"/>
                      <a:ea typeface="Arial"/>
                      <a:cs typeface="Arial"/>
                      <a:sym typeface="Arial"/>
                    </a:rPr>
                    <a:t>čas </a:t>
                  </a:r>
                  <a:endParaRPr sz="1400">
                    <a:solidFill>
                      <a:srgbClr val="151515"/>
                    </a:solidFill>
                    <a:latin typeface="Arial"/>
                    <a:ea typeface="Arial"/>
                    <a:cs typeface="Arial"/>
                    <a:sym typeface="Arial"/>
                  </a:endParaRPr>
                </a:p>
              </p:txBody>
            </p:sp>
          </p:grpSp>
          <p:sp>
            <p:nvSpPr>
              <p:cNvPr id="232" name="Google Shape;232;p13"/>
              <p:cNvSpPr txBox="1"/>
              <p:nvPr/>
            </p:nvSpPr>
            <p:spPr>
              <a:xfrm>
                <a:off x="6053470" y="6505385"/>
                <a:ext cx="2457250" cy="259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000">
                    <a:solidFill>
                      <a:srgbClr val="151515"/>
                    </a:solidFill>
                    <a:latin typeface="Arial"/>
                    <a:ea typeface="Arial"/>
                    <a:cs typeface="Arial"/>
                    <a:sym typeface="Arial"/>
                  </a:rPr>
                  <a:t>podle Ghreoghiade M, Am J Cardiol 2005 </a:t>
                </a:r>
                <a:endParaRPr/>
              </a:p>
            </p:txBody>
          </p:sp>
          <p:sp>
            <p:nvSpPr>
              <p:cNvPr id="233" name="Google Shape;233;p13"/>
              <p:cNvSpPr txBox="1"/>
              <p:nvPr/>
            </p:nvSpPr>
            <p:spPr>
              <a:xfrm>
                <a:off x="2932800" y="4895038"/>
                <a:ext cx="1103708" cy="4252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a:solidFill>
                      <a:srgbClr val="151515"/>
                    </a:solidFill>
                    <a:latin typeface="Arial"/>
                    <a:ea typeface="Arial"/>
                    <a:cs typeface="Arial"/>
                    <a:sym typeface="Arial"/>
                  </a:rPr>
                  <a:t>6 měsíců</a:t>
                </a:r>
                <a:endParaRPr sz="1400">
                  <a:solidFill>
                    <a:srgbClr val="151515"/>
                  </a:solidFill>
                  <a:latin typeface="Arial"/>
                  <a:ea typeface="Arial"/>
                  <a:cs typeface="Arial"/>
                  <a:sym typeface="Arial"/>
                </a:endParaRPr>
              </a:p>
            </p:txBody>
          </p:sp>
          <p:cxnSp>
            <p:nvCxnSpPr>
              <p:cNvPr id="234" name="Google Shape;234;p13"/>
              <p:cNvCxnSpPr/>
              <p:nvPr/>
            </p:nvCxnSpPr>
            <p:spPr>
              <a:xfrm>
                <a:off x="3248868" y="4859206"/>
                <a:ext cx="0" cy="72008"/>
              </a:xfrm>
              <a:prstGeom prst="straightConnector1">
                <a:avLst/>
              </a:prstGeom>
              <a:noFill/>
              <a:ln w="28575" cap="flat" cmpd="sng">
                <a:solidFill>
                  <a:srgbClr val="000000"/>
                </a:solidFill>
                <a:prstDash val="solid"/>
                <a:round/>
                <a:headEnd type="none" w="sm" len="sm"/>
                <a:tailEnd type="none" w="sm" len="sm"/>
              </a:ln>
            </p:spPr>
          </p:cxnSp>
          <p:sp>
            <p:nvSpPr>
              <p:cNvPr id="235" name="Google Shape;235;p13"/>
              <p:cNvSpPr txBox="1"/>
              <p:nvPr/>
            </p:nvSpPr>
            <p:spPr>
              <a:xfrm>
                <a:off x="3977759" y="4046960"/>
                <a:ext cx="2104076" cy="80805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600" b="1">
                    <a:solidFill>
                      <a:srgbClr val="151515"/>
                    </a:solidFill>
                    <a:latin typeface="Arial"/>
                    <a:ea typeface="Arial"/>
                    <a:cs typeface="Arial"/>
                    <a:sym typeface="Arial"/>
                  </a:rPr>
                  <a:t>chronické    </a:t>
                </a:r>
                <a:endParaRPr/>
              </a:p>
              <a:p>
                <a:pPr marL="0" marR="0" lvl="0" indent="0" algn="ctr" rtl="0">
                  <a:spcBef>
                    <a:spcPts val="0"/>
                  </a:spcBef>
                  <a:spcAft>
                    <a:spcPts val="0"/>
                  </a:spcAft>
                  <a:buNone/>
                </a:pPr>
                <a:r>
                  <a:rPr lang="cs-CZ" sz="1600" b="1">
                    <a:solidFill>
                      <a:srgbClr val="151515"/>
                    </a:solidFill>
                    <a:latin typeface="Arial"/>
                    <a:ea typeface="Arial"/>
                    <a:cs typeface="Arial"/>
                    <a:sym typeface="Arial"/>
                  </a:rPr>
                  <a:t>srdeční selhání </a:t>
                </a:r>
                <a:endParaRPr sz="1600" b="1">
                  <a:solidFill>
                    <a:srgbClr val="151515"/>
                  </a:solidFill>
                  <a:latin typeface="Arial"/>
                  <a:ea typeface="Arial"/>
                  <a:cs typeface="Arial"/>
                  <a:sym typeface="Arial"/>
                </a:endParaRPr>
              </a:p>
            </p:txBody>
          </p:sp>
          <p:sp>
            <p:nvSpPr>
              <p:cNvPr id="236" name="Google Shape;236;p13"/>
              <p:cNvSpPr txBox="1"/>
              <p:nvPr/>
            </p:nvSpPr>
            <p:spPr>
              <a:xfrm>
                <a:off x="2952305" y="2769931"/>
                <a:ext cx="2980127" cy="722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400" b="1">
                    <a:solidFill>
                      <a:srgbClr val="151515"/>
                    </a:solidFill>
                    <a:latin typeface="Arial"/>
                    <a:ea typeface="Arial"/>
                    <a:cs typeface="Arial"/>
                    <a:sym typeface="Arial"/>
                  </a:rPr>
                  <a:t>akutní dekompenzované    </a:t>
                </a:r>
                <a:endParaRPr/>
              </a:p>
              <a:p>
                <a:pPr marL="0" marR="0" lvl="0" indent="0" algn="ctr" rtl="0">
                  <a:spcBef>
                    <a:spcPts val="0"/>
                  </a:spcBef>
                  <a:spcAft>
                    <a:spcPts val="0"/>
                  </a:spcAft>
                  <a:buNone/>
                </a:pPr>
                <a:r>
                  <a:rPr lang="cs-CZ" sz="1400" b="1">
                    <a:solidFill>
                      <a:srgbClr val="151515"/>
                    </a:solidFill>
                    <a:latin typeface="Arial"/>
                    <a:ea typeface="Arial"/>
                    <a:cs typeface="Arial"/>
                    <a:sym typeface="Arial"/>
                  </a:rPr>
                  <a:t>srdeční selhání </a:t>
                </a:r>
                <a:endParaRPr sz="1400" b="1">
                  <a:solidFill>
                    <a:srgbClr val="151515"/>
                  </a:solidFill>
                  <a:latin typeface="Arial"/>
                  <a:ea typeface="Arial"/>
                  <a:cs typeface="Arial"/>
                  <a:sym typeface="Arial"/>
                </a:endParaRPr>
              </a:p>
            </p:txBody>
          </p:sp>
          <p:cxnSp>
            <p:nvCxnSpPr>
              <p:cNvPr id="237" name="Google Shape;237;p13"/>
              <p:cNvCxnSpPr/>
              <p:nvPr/>
            </p:nvCxnSpPr>
            <p:spPr>
              <a:xfrm rot="10800000">
                <a:off x="4139952" y="2099077"/>
                <a:ext cx="0" cy="648071"/>
              </a:xfrm>
              <a:prstGeom prst="straightConnector1">
                <a:avLst/>
              </a:prstGeom>
              <a:noFill/>
              <a:ln w="19050" cap="flat" cmpd="sng">
                <a:solidFill>
                  <a:srgbClr val="000000"/>
                </a:solidFill>
                <a:prstDash val="solid"/>
                <a:round/>
                <a:headEnd type="none" w="sm" len="sm"/>
                <a:tailEnd type="triangle" w="med" len="med"/>
              </a:ln>
            </p:spPr>
          </p:cxnSp>
          <p:cxnSp>
            <p:nvCxnSpPr>
              <p:cNvPr id="238" name="Google Shape;238;p13"/>
              <p:cNvCxnSpPr/>
              <p:nvPr/>
            </p:nvCxnSpPr>
            <p:spPr>
              <a:xfrm rot="10800000" flipH="1">
                <a:off x="4788024" y="2603134"/>
                <a:ext cx="72008" cy="216024"/>
              </a:xfrm>
              <a:prstGeom prst="straightConnector1">
                <a:avLst/>
              </a:prstGeom>
              <a:noFill/>
              <a:ln w="19050" cap="flat" cmpd="sng">
                <a:solidFill>
                  <a:srgbClr val="000000"/>
                </a:solidFill>
                <a:prstDash val="solid"/>
                <a:round/>
                <a:headEnd type="none" w="sm" len="sm"/>
                <a:tailEnd type="triangle" w="med" len="med"/>
              </a:ln>
            </p:spPr>
          </p:cxnSp>
        </p:grpSp>
      </p:grpSp>
      <p:sp>
        <p:nvSpPr>
          <p:cNvPr id="239" name="Google Shape;239;p13"/>
          <p:cNvSpPr txBox="1"/>
          <p:nvPr/>
        </p:nvSpPr>
        <p:spPr>
          <a:xfrm>
            <a:off x="407368" y="5268977"/>
            <a:ext cx="11377264" cy="140038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a:solidFill>
                  <a:srgbClr val="151515"/>
                </a:solidFill>
                <a:latin typeface="Arial"/>
                <a:ea typeface="Arial"/>
                <a:cs typeface="Arial"/>
                <a:sym typeface="Arial"/>
              </a:rPr>
              <a:t>recentní </a:t>
            </a:r>
            <a:r>
              <a:rPr lang="cs-CZ" sz="1600">
                <a:solidFill>
                  <a:srgbClr val="151515"/>
                </a:solidFill>
                <a:latin typeface="Arial"/>
                <a:ea typeface="Arial"/>
                <a:cs typeface="Arial"/>
                <a:sym typeface="Arial"/>
              </a:rPr>
              <a:t>– do 6M, variabilní průběh, až 30% reverzní remodelace až normalizace EF</a:t>
            </a:r>
            <a:endParaRPr/>
          </a:p>
          <a:p>
            <a:pPr marL="0" marR="0" lvl="0" indent="0" algn="l" rtl="0">
              <a:spcBef>
                <a:spcPts val="0"/>
              </a:spcBef>
              <a:spcAft>
                <a:spcPts val="0"/>
              </a:spcAft>
              <a:buNone/>
            </a:pPr>
            <a:r>
              <a:rPr lang="cs-CZ" sz="1600">
                <a:solidFill>
                  <a:srgbClr val="151515"/>
                </a:solidFill>
                <a:latin typeface="Arial"/>
                <a:ea typeface="Arial"/>
                <a:cs typeface="Arial"/>
                <a:sym typeface="Arial"/>
              </a:rPr>
              <a:t>                                             </a:t>
            </a:r>
            <a:r>
              <a:rPr lang="cs-CZ" sz="1200">
                <a:solidFill>
                  <a:srgbClr val="151515"/>
                </a:solidFill>
                <a:latin typeface="Arial"/>
                <a:ea typeface="Arial"/>
                <a:cs typeface="Arial"/>
                <a:sym typeface="Arial"/>
              </a:rPr>
              <a:t>(stressová, post-tachykardická, peripartální KMP, art. hypertenze, abusus alkoholu)</a:t>
            </a:r>
            <a:endParaRPr/>
          </a:p>
          <a:p>
            <a:pPr marL="0" marR="0" lvl="0" indent="0" algn="l" rtl="0">
              <a:spcBef>
                <a:spcPts val="0"/>
              </a:spcBef>
              <a:spcAft>
                <a:spcPts val="0"/>
              </a:spcAft>
              <a:buNone/>
            </a:pPr>
            <a:endParaRPr sz="1050">
              <a:solidFill>
                <a:srgbClr val="151515"/>
              </a:solidFill>
              <a:latin typeface="Arial"/>
              <a:ea typeface="Arial"/>
              <a:cs typeface="Arial"/>
              <a:sym typeface="Arial"/>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chronické</a:t>
            </a:r>
            <a:r>
              <a:rPr lang="cs-CZ" sz="1600">
                <a:solidFill>
                  <a:srgbClr val="151515"/>
                </a:solidFill>
                <a:latin typeface="Arial"/>
                <a:ea typeface="Arial"/>
                <a:cs typeface="Arial"/>
                <a:sym typeface="Arial"/>
              </a:rPr>
              <a:t> – nad 6M, periodická zhoršení – dekompenzace</a:t>
            </a:r>
            <a:endParaRPr/>
          </a:p>
          <a:p>
            <a:pPr marL="0" marR="0" lvl="0" indent="0" algn="l" rtl="0">
              <a:spcBef>
                <a:spcPts val="0"/>
              </a:spcBef>
              <a:spcAft>
                <a:spcPts val="0"/>
              </a:spcAft>
              <a:buNone/>
            </a:pPr>
            <a:endParaRPr sz="1050">
              <a:solidFill>
                <a:srgbClr val="151515"/>
              </a:solidFill>
              <a:latin typeface="Arial"/>
              <a:ea typeface="Arial"/>
              <a:cs typeface="Arial"/>
              <a:sym typeface="Arial"/>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pokročilé </a:t>
            </a:r>
            <a:r>
              <a:rPr lang="cs-CZ" sz="1600">
                <a:solidFill>
                  <a:srgbClr val="151515"/>
                </a:solidFill>
                <a:latin typeface="Arial"/>
                <a:ea typeface="Arial"/>
                <a:cs typeface="Arial"/>
                <a:sym typeface="Arial"/>
              </a:rPr>
              <a:t>– NYHA IIIB-IV při max. terapii </a:t>
            </a:r>
            <a:endParaRPr/>
          </a:p>
        </p:txBody>
      </p:sp>
      <p:sp>
        <p:nvSpPr>
          <p:cNvPr id="240" name="Google Shape;240;p13"/>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3200" b="1">
                <a:solidFill>
                  <a:schemeClr val="lt1"/>
                </a:solidFill>
                <a:latin typeface="Arial"/>
                <a:ea typeface="Arial"/>
                <a:cs typeface="Arial"/>
                <a:sym typeface="Arial"/>
              </a:rPr>
              <a:t>Průběh srdečního selhání</a:t>
            </a:r>
            <a:endParaRPr sz="3200" b="1">
              <a:solidFill>
                <a:schemeClr val="lt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Shape 244"/>
        <p:cNvGrpSpPr/>
        <p:nvPr/>
      </p:nvGrpSpPr>
      <p:grpSpPr>
        <a:xfrm>
          <a:off x="0" y="0"/>
          <a:ext cx="0" cy="0"/>
          <a:chOff x="0" y="0"/>
          <a:chExt cx="0" cy="0"/>
        </a:xfrm>
      </p:grpSpPr>
      <p:sp>
        <p:nvSpPr>
          <p:cNvPr id="245" name="Google Shape;245;p14"/>
          <p:cNvSpPr/>
          <p:nvPr/>
        </p:nvSpPr>
        <p:spPr>
          <a:xfrm>
            <a:off x="335360" y="5445224"/>
            <a:ext cx="9073008" cy="98488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b="1">
                <a:solidFill>
                  <a:srgbClr val="151515"/>
                </a:solidFill>
                <a:latin typeface="Arial"/>
                <a:ea typeface="Arial"/>
                <a:cs typeface="Arial"/>
                <a:sym typeface="Arial"/>
              </a:rPr>
              <a:t>Většina malignit má lepší prognózu než srdeční selhání</a:t>
            </a:r>
            <a:endParaRPr/>
          </a:p>
          <a:p>
            <a:pPr marL="0" marR="0" lvl="0" indent="0" algn="l" rtl="0">
              <a:spcBef>
                <a:spcPts val="0"/>
              </a:spcBef>
              <a:spcAft>
                <a:spcPts val="0"/>
              </a:spcAft>
              <a:buNone/>
            </a:pPr>
            <a:endParaRPr sz="2000">
              <a:solidFill>
                <a:srgbClr val="151515"/>
              </a:solidFill>
              <a:latin typeface="Arial"/>
              <a:ea typeface="Arial"/>
              <a:cs typeface="Arial"/>
              <a:sym typeface="Arial"/>
            </a:endParaRPr>
          </a:p>
          <a:p>
            <a:pPr marL="0" marR="0" lvl="0" indent="0" algn="l" rtl="0">
              <a:spcBef>
                <a:spcPts val="0"/>
              </a:spcBef>
              <a:spcAft>
                <a:spcPts val="0"/>
              </a:spcAft>
              <a:buNone/>
            </a:pPr>
            <a:r>
              <a:rPr lang="cs-CZ" sz="2000">
                <a:solidFill>
                  <a:srgbClr val="151515"/>
                </a:solidFill>
                <a:latin typeface="Arial"/>
                <a:ea typeface="Arial"/>
                <a:cs typeface="Arial"/>
                <a:sym typeface="Arial"/>
              </a:rPr>
              <a:t>                                </a:t>
            </a:r>
            <a:r>
              <a:rPr lang="cs-CZ" sz="1600">
                <a:solidFill>
                  <a:srgbClr val="151515"/>
                </a:solidFill>
                <a:latin typeface="Arial"/>
                <a:ea typeface="Arial"/>
                <a:cs typeface="Arial"/>
                <a:sym typeface="Arial"/>
              </a:rPr>
              <a:t>po první hospitalizaci je </a:t>
            </a:r>
            <a:r>
              <a:rPr lang="cs-CZ" sz="1600" b="1">
                <a:solidFill>
                  <a:srgbClr val="151515"/>
                </a:solidFill>
                <a:latin typeface="Arial"/>
                <a:ea typeface="Arial"/>
                <a:cs typeface="Arial"/>
                <a:sym typeface="Arial"/>
              </a:rPr>
              <a:t>5leté přežití 40-50 % </a:t>
            </a:r>
            <a:endParaRPr/>
          </a:p>
        </p:txBody>
      </p:sp>
      <p:sp>
        <p:nvSpPr>
          <p:cNvPr id="246" name="Google Shape;246;p14"/>
          <p:cNvSpPr/>
          <p:nvPr/>
        </p:nvSpPr>
        <p:spPr>
          <a:xfrm>
            <a:off x="9120336" y="6453336"/>
            <a:ext cx="2952328"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200">
                <a:solidFill>
                  <a:schemeClr val="dk1"/>
                </a:solidFill>
                <a:latin typeface="Calibri"/>
                <a:ea typeface="Calibri"/>
                <a:cs typeface="Calibri"/>
                <a:sym typeface="Calibri"/>
              </a:rPr>
              <a:t>Mamas MA, et al. Eur J Heart Fail. 2017</a:t>
            </a:r>
            <a:endParaRPr sz="1200" b="1">
              <a:solidFill>
                <a:schemeClr val="dk1"/>
              </a:solidFill>
              <a:latin typeface="Arial"/>
              <a:ea typeface="Arial"/>
              <a:cs typeface="Arial"/>
              <a:sym typeface="Arial"/>
            </a:endParaRPr>
          </a:p>
        </p:txBody>
      </p:sp>
      <p:sp>
        <p:nvSpPr>
          <p:cNvPr id="247" name="Google Shape;247;p14"/>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3200" b="1">
                <a:solidFill>
                  <a:schemeClr val="lt1"/>
                </a:solidFill>
                <a:latin typeface="Arial"/>
                <a:ea typeface="Arial"/>
                <a:cs typeface="Arial"/>
                <a:sym typeface="Arial"/>
              </a:rPr>
              <a:t>Prognóza chronického srdečního selhání    </a:t>
            </a:r>
            <a:endParaRPr sz="3200" b="1">
              <a:solidFill>
                <a:schemeClr val="lt1"/>
              </a:solidFill>
              <a:latin typeface="Arial"/>
              <a:ea typeface="Arial"/>
              <a:cs typeface="Arial"/>
              <a:sym typeface="Arial"/>
            </a:endParaRPr>
          </a:p>
        </p:txBody>
      </p:sp>
      <p:pic>
        <p:nvPicPr>
          <p:cNvPr id="248" name="Google Shape;248;p14" descr="Do patients have worse outcomes in heart failure than in cancer? A primary  care‐based cohort study with 10‐year follow‐up in Scotland - Mamas - 2017 -  European Journal of Heart Failure -"/>
          <p:cNvPicPr preferRelativeResize="0"/>
          <p:nvPr/>
        </p:nvPicPr>
        <p:blipFill rotWithShape="1">
          <a:blip r:embed="rId3">
            <a:alphaModFix/>
          </a:blip>
          <a:srcRect b="48950"/>
          <a:stretch/>
        </p:blipFill>
        <p:spPr>
          <a:xfrm>
            <a:off x="119336" y="1005516"/>
            <a:ext cx="5760640" cy="4007660"/>
          </a:xfrm>
          <a:prstGeom prst="rect">
            <a:avLst/>
          </a:prstGeom>
          <a:noFill/>
          <a:ln>
            <a:noFill/>
          </a:ln>
        </p:spPr>
      </p:pic>
      <p:pic>
        <p:nvPicPr>
          <p:cNvPr id="249" name="Google Shape;249;p14" descr="Do patients have worse outcomes in heart failure than in cancer? A primary  care‐based cohort study with 10‐year follow‐up in Scotland - Mamas - 2017 -  European Journal of Heart Failure -"/>
          <p:cNvPicPr preferRelativeResize="0"/>
          <p:nvPr/>
        </p:nvPicPr>
        <p:blipFill rotWithShape="1">
          <a:blip r:embed="rId4">
            <a:alphaModFix/>
          </a:blip>
          <a:srcRect t="51555"/>
          <a:stretch/>
        </p:blipFill>
        <p:spPr>
          <a:xfrm>
            <a:off x="6062652" y="1052736"/>
            <a:ext cx="5793988" cy="3825186"/>
          </a:xfrm>
          <a:prstGeom prst="rect">
            <a:avLst/>
          </a:prstGeom>
          <a:noFill/>
          <a:ln>
            <a:noFill/>
          </a:ln>
        </p:spPr>
      </p:pic>
      <p:grpSp>
        <p:nvGrpSpPr>
          <p:cNvPr id="250" name="Google Shape;250;p14"/>
          <p:cNvGrpSpPr/>
          <p:nvPr/>
        </p:nvGrpSpPr>
        <p:grpSpPr>
          <a:xfrm>
            <a:off x="11136560" y="1196752"/>
            <a:ext cx="432048" cy="2232248"/>
            <a:chOff x="11136560" y="1196752"/>
            <a:chExt cx="432048" cy="2232248"/>
          </a:xfrm>
        </p:grpSpPr>
        <p:sp>
          <p:nvSpPr>
            <p:cNvPr id="251" name="Google Shape;251;p14"/>
            <p:cNvSpPr/>
            <p:nvPr/>
          </p:nvSpPr>
          <p:spPr>
            <a:xfrm>
              <a:off x="11136560" y="1196752"/>
              <a:ext cx="432048" cy="288032"/>
            </a:xfrm>
            <a:prstGeom prst="roundRect">
              <a:avLst>
                <a:gd name="adj" fmla="val 16667"/>
              </a:avLst>
            </a:prstGeom>
            <a:noFill/>
            <a:ln w="57150" cap="flat" cmpd="sng">
              <a:solidFill>
                <a:srgbClr val="C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imes New Roman"/>
                <a:buNone/>
              </a:pPr>
              <a:endParaRPr sz="1800" b="0" i="0" u="none" strike="noStrike" cap="none">
                <a:solidFill>
                  <a:schemeClr val="lt1"/>
                </a:solidFill>
                <a:latin typeface="Calibri"/>
                <a:ea typeface="Calibri"/>
                <a:cs typeface="Calibri"/>
                <a:sym typeface="Calibri"/>
              </a:endParaRPr>
            </a:p>
          </p:txBody>
        </p:sp>
        <p:sp>
          <p:nvSpPr>
            <p:cNvPr id="252" name="Google Shape;252;p14"/>
            <p:cNvSpPr/>
            <p:nvPr/>
          </p:nvSpPr>
          <p:spPr>
            <a:xfrm>
              <a:off x="11136560" y="3140968"/>
              <a:ext cx="432048" cy="288032"/>
            </a:xfrm>
            <a:prstGeom prst="roundRect">
              <a:avLst>
                <a:gd name="adj" fmla="val 16667"/>
              </a:avLst>
            </a:prstGeom>
            <a:noFill/>
            <a:ln w="57150" cap="flat" cmpd="sng">
              <a:solidFill>
                <a:srgbClr val="C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imes New Roman"/>
                <a:buNone/>
              </a:pPr>
              <a:endParaRPr sz="1800" b="0" i="0" u="none" strike="noStrike" cap="none">
                <a:solidFill>
                  <a:schemeClr val="lt1"/>
                </a:solidFill>
                <a:latin typeface="Calibri"/>
                <a:ea typeface="Calibri"/>
                <a:cs typeface="Calibri"/>
                <a:sym typeface="Calibri"/>
              </a:endParaRPr>
            </a:p>
          </p:txBody>
        </p:sp>
      </p:grpSp>
      <p:grpSp>
        <p:nvGrpSpPr>
          <p:cNvPr id="253" name="Google Shape;253;p14"/>
          <p:cNvGrpSpPr/>
          <p:nvPr/>
        </p:nvGrpSpPr>
        <p:grpSpPr>
          <a:xfrm>
            <a:off x="1991544" y="1844824"/>
            <a:ext cx="3752800" cy="2058509"/>
            <a:chOff x="1991544" y="1844824"/>
            <a:chExt cx="3752800" cy="2058509"/>
          </a:xfrm>
        </p:grpSpPr>
        <p:cxnSp>
          <p:nvCxnSpPr>
            <p:cNvPr id="254" name="Google Shape;254;p14"/>
            <p:cNvCxnSpPr/>
            <p:nvPr/>
          </p:nvCxnSpPr>
          <p:spPr>
            <a:xfrm>
              <a:off x="1991544" y="1844824"/>
              <a:ext cx="864096" cy="0"/>
            </a:xfrm>
            <a:prstGeom prst="straightConnector1">
              <a:avLst/>
            </a:prstGeom>
            <a:solidFill>
              <a:srgbClr val="00B8FF"/>
            </a:solidFill>
            <a:ln w="57150" cap="flat" cmpd="sng">
              <a:solidFill>
                <a:srgbClr val="C00000"/>
              </a:solidFill>
              <a:prstDash val="solid"/>
              <a:round/>
              <a:headEnd type="none" w="sm" len="sm"/>
              <a:tailEnd type="none" w="sm" len="sm"/>
            </a:ln>
          </p:spPr>
        </p:cxnSp>
        <p:cxnSp>
          <p:nvCxnSpPr>
            <p:cNvPr id="255" name="Google Shape;255;p14"/>
            <p:cNvCxnSpPr/>
            <p:nvPr/>
          </p:nvCxnSpPr>
          <p:spPr>
            <a:xfrm>
              <a:off x="4799856" y="1844824"/>
              <a:ext cx="864096" cy="0"/>
            </a:xfrm>
            <a:prstGeom prst="straightConnector1">
              <a:avLst/>
            </a:prstGeom>
            <a:solidFill>
              <a:srgbClr val="00B8FF"/>
            </a:solidFill>
            <a:ln w="57150" cap="flat" cmpd="sng">
              <a:solidFill>
                <a:srgbClr val="C00000"/>
              </a:solidFill>
              <a:prstDash val="solid"/>
              <a:round/>
              <a:headEnd type="none" w="sm" len="sm"/>
              <a:tailEnd type="none" w="sm" len="sm"/>
            </a:ln>
          </p:spPr>
        </p:cxnSp>
        <p:cxnSp>
          <p:nvCxnSpPr>
            <p:cNvPr id="256" name="Google Shape;256;p14"/>
            <p:cNvCxnSpPr/>
            <p:nvPr/>
          </p:nvCxnSpPr>
          <p:spPr>
            <a:xfrm rot="10800000">
              <a:off x="2855640" y="3284984"/>
              <a:ext cx="0" cy="319655"/>
            </a:xfrm>
            <a:prstGeom prst="straightConnector1">
              <a:avLst/>
            </a:prstGeom>
            <a:solidFill>
              <a:srgbClr val="00B8FF"/>
            </a:solidFill>
            <a:ln w="57150" cap="flat" cmpd="sng">
              <a:solidFill>
                <a:srgbClr val="C00000"/>
              </a:solidFill>
              <a:prstDash val="solid"/>
              <a:round/>
              <a:headEnd type="none" w="sm" len="sm"/>
              <a:tailEnd type="triangle" w="med" len="med"/>
            </a:ln>
          </p:spPr>
        </p:cxnSp>
        <p:cxnSp>
          <p:nvCxnSpPr>
            <p:cNvPr id="257" name="Google Shape;257;p14"/>
            <p:cNvCxnSpPr/>
            <p:nvPr/>
          </p:nvCxnSpPr>
          <p:spPr>
            <a:xfrm rot="10800000" flipH="1">
              <a:off x="5735960" y="3551678"/>
              <a:ext cx="8384" cy="351655"/>
            </a:xfrm>
            <a:prstGeom prst="straightConnector1">
              <a:avLst/>
            </a:prstGeom>
            <a:solidFill>
              <a:srgbClr val="00B8FF"/>
            </a:solidFill>
            <a:ln w="57150" cap="flat" cmpd="sng">
              <a:solidFill>
                <a:srgbClr val="C00000"/>
              </a:solidFill>
              <a:prstDash val="solid"/>
              <a:round/>
              <a:headEnd type="none" w="sm" len="sm"/>
              <a:tailEnd type="triangle" w="med" len="med"/>
            </a:ln>
          </p:spPr>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3"/>
                                        </p:tgtEl>
                                        <p:attrNameLst>
                                          <p:attrName>style.visibility</p:attrName>
                                        </p:attrNameLst>
                                      </p:cBhvr>
                                      <p:to>
                                        <p:strVal val="visible"/>
                                      </p:to>
                                    </p:set>
                                    <p:animEffect transition="in" filter="fade">
                                      <p:cBhvr>
                                        <p:cTn id="7" dur="500"/>
                                        <p:tgtEl>
                                          <p:spTgt spid="25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0"/>
                                        </p:tgtEl>
                                        <p:attrNameLst>
                                          <p:attrName>style.visibility</p:attrName>
                                        </p:attrNameLst>
                                      </p:cBhvr>
                                      <p:to>
                                        <p:strVal val="visible"/>
                                      </p:to>
                                    </p:set>
                                    <p:animEffect transition="in" filter="fade">
                                      <p:cBhvr>
                                        <p:cTn id="12" dur="500"/>
                                        <p:tgtEl>
                                          <p:spTgt spid="25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45"/>
                                        </p:tgtEl>
                                        <p:attrNameLst>
                                          <p:attrName>style.visibility</p:attrName>
                                        </p:attrNameLst>
                                      </p:cBhvr>
                                      <p:to>
                                        <p:strVal val="visible"/>
                                      </p:to>
                                    </p:set>
                                    <p:animEffect transition="in" filter="fade">
                                      <p:cBhvr>
                                        <p:cTn id="17" dur="500"/>
                                        <p:tgtEl>
                                          <p:spTgt spid="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Shape 262"/>
        <p:cNvGrpSpPr/>
        <p:nvPr/>
      </p:nvGrpSpPr>
      <p:grpSpPr>
        <a:xfrm>
          <a:off x="0" y="0"/>
          <a:ext cx="0" cy="0"/>
          <a:chOff x="0" y="0"/>
          <a:chExt cx="0" cy="0"/>
        </a:xfrm>
      </p:grpSpPr>
      <p:sp>
        <p:nvSpPr>
          <p:cNvPr id="263" name="Google Shape;263;p15"/>
          <p:cNvSpPr/>
          <p:nvPr/>
        </p:nvSpPr>
        <p:spPr>
          <a:xfrm>
            <a:off x="0" y="-27383"/>
            <a:ext cx="12192000" cy="670302"/>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3200" b="1">
                <a:solidFill>
                  <a:schemeClr val="lt1"/>
                </a:solidFill>
                <a:latin typeface="Arial"/>
                <a:ea typeface="Arial"/>
                <a:cs typeface="Arial"/>
                <a:sym typeface="Arial"/>
              </a:rPr>
              <a:t>Epidemiologie – “reálná“ data ČR</a:t>
            </a:r>
            <a:endParaRPr/>
          </a:p>
        </p:txBody>
      </p:sp>
      <p:pic>
        <p:nvPicPr>
          <p:cNvPr id="264" name="Google Shape;264;p15"/>
          <p:cNvPicPr preferRelativeResize="0"/>
          <p:nvPr/>
        </p:nvPicPr>
        <p:blipFill rotWithShape="1">
          <a:blip r:embed="rId3">
            <a:alphaModFix/>
          </a:blip>
          <a:srcRect/>
          <a:stretch/>
        </p:blipFill>
        <p:spPr>
          <a:xfrm>
            <a:off x="1290398" y="908720"/>
            <a:ext cx="9611203" cy="5395875"/>
          </a:xfrm>
          <a:prstGeom prst="rect">
            <a:avLst/>
          </a:prstGeom>
          <a:noFill/>
          <a:ln>
            <a:noFill/>
          </a:ln>
        </p:spPr>
      </p:pic>
      <p:sp>
        <p:nvSpPr>
          <p:cNvPr id="265" name="Google Shape;265;p15"/>
          <p:cNvSpPr txBox="1"/>
          <p:nvPr/>
        </p:nvSpPr>
        <p:spPr>
          <a:xfrm>
            <a:off x="47328" y="6525344"/>
            <a:ext cx="307039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200">
                <a:solidFill>
                  <a:schemeClr val="dk1"/>
                </a:solidFill>
                <a:latin typeface="Calibri"/>
                <a:ea typeface="Calibri"/>
                <a:cs typeface="Calibri"/>
                <a:sym typeface="Calibri"/>
              </a:rPr>
              <a:t>Národní kardiologický informační systém, ÚZIS</a:t>
            </a:r>
            <a:endParaRPr sz="180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Shape 270"/>
        <p:cNvGrpSpPr/>
        <p:nvPr/>
      </p:nvGrpSpPr>
      <p:grpSpPr>
        <a:xfrm>
          <a:off x="0" y="0"/>
          <a:ext cx="0" cy="0"/>
          <a:chOff x="0" y="0"/>
          <a:chExt cx="0" cy="0"/>
        </a:xfrm>
      </p:grpSpPr>
      <p:sp>
        <p:nvSpPr>
          <p:cNvPr id="271" name="Google Shape;271;p16"/>
          <p:cNvSpPr/>
          <p:nvPr/>
        </p:nvSpPr>
        <p:spPr>
          <a:xfrm>
            <a:off x="0" y="-27383"/>
            <a:ext cx="12192000" cy="670302"/>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3200" b="1">
                <a:solidFill>
                  <a:schemeClr val="lt1"/>
                </a:solidFill>
                <a:latin typeface="Arial"/>
                <a:ea typeface="Arial"/>
                <a:cs typeface="Arial"/>
                <a:sym typeface="Arial"/>
              </a:rPr>
              <a:t>Epidemiologie – “reálná“ data ČR</a:t>
            </a:r>
            <a:endParaRPr/>
          </a:p>
        </p:txBody>
      </p:sp>
      <p:pic>
        <p:nvPicPr>
          <p:cNvPr id="272" name="Google Shape;272;p16"/>
          <p:cNvPicPr preferRelativeResize="0"/>
          <p:nvPr/>
        </p:nvPicPr>
        <p:blipFill rotWithShape="1">
          <a:blip r:embed="rId3">
            <a:alphaModFix/>
          </a:blip>
          <a:srcRect l="24366" t="20305" r="23597" b="28119"/>
          <a:stretch/>
        </p:blipFill>
        <p:spPr>
          <a:xfrm>
            <a:off x="1055440" y="908720"/>
            <a:ext cx="10081120" cy="5620447"/>
          </a:xfrm>
          <a:prstGeom prst="rect">
            <a:avLst/>
          </a:prstGeom>
          <a:noFill/>
          <a:ln>
            <a:noFill/>
          </a:ln>
        </p:spPr>
      </p:pic>
      <p:sp>
        <p:nvSpPr>
          <p:cNvPr id="273" name="Google Shape;273;p16"/>
          <p:cNvSpPr/>
          <p:nvPr/>
        </p:nvSpPr>
        <p:spPr>
          <a:xfrm>
            <a:off x="7608168" y="2852936"/>
            <a:ext cx="2736304" cy="144016"/>
          </a:xfrm>
          <a:prstGeom prst="rect">
            <a:avLst/>
          </a:prstGeom>
          <a:noFill/>
          <a:ln w="38100" cap="flat" cmpd="sng">
            <a:solidFill>
              <a:srgbClr val="D3222C"/>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imes New Roman"/>
              <a:buNone/>
            </a:pPr>
            <a:endParaRPr sz="1800" b="0" i="0" u="none" strike="noStrike" cap="none">
              <a:solidFill>
                <a:schemeClr val="lt1"/>
              </a:solidFill>
              <a:latin typeface="Calibri"/>
              <a:ea typeface="Calibri"/>
              <a:cs typeface="Calibri"/>
              <a:sym typeface="Calibri"/>
            </a:endParaRPr>
          </a:p>
        </p:txBody>
      </p:sp>
      <p:sp>
        <p:nvSpPr>
          <p:cNvPr id="274" name="Google Shape;274;p16"/>
          <p:cNvSpPr txBox="1"/>
          <p:nvPr/>
        </p:nvSpPr>
        <p:spPr>
          <a:xfrm>
            <a:off x="47328" y="6525344"/>
            <a:ext cx="307039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200">
                <a:solidFill>
                  <a:schemeClr val="dk1"/>
                </a:solidFill>
                <a:latin typeface="Calibri"/>
                <a:ea typeface="Calibri"/>
                <a:cs typeface="Calibri"/>
                <a:sym typeface="Calibri"/>
              </a:rPr>
              <a:t>Národní kardiologický informační systém, ÚZIS</a:t>
            </a:r>
            <a:endParaRPr sz="1800">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Shape 278"/>
        <p:cNvGrpSpPr/>
        <p:nvPr/>
      </p:nvGrpSpPr>
      <p:grpSpPr>
        <a:xfrm>
          <a:off x="0" y="0"/>
          <a:ext cx="0" cy="0"/>
          <a:chOff x="0" y="0"/>
          <a:chExt cx="0" cy="0"/>
        </a:xfrm>
      </p:grpSpPr>
      <p:sp>
        <p:nvSpPr>
          <p:cNvPr id="279" name="Google Shape;279;p17"/>
          <p:cNvSpPr/>
          <p:nvPr/>
        </p:nvSpPr>
        <p:spPr>
          <a:xfrm>
            <a:off x="0" y="-27383"/>
            <a:ext cx="12192000" cy="670302"/>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3200" b="1">
                <a:solidFill>
                  <a:schemeClr val="lt1"/>
                </a:solidFill>
                <a:latin typeface="Arial"/>
                <a:ea typeface="Arial"/>
                <a:cs typeface="Arial"/>
                <a:sym typeface="Arial"/>
              </a:rPr>
              <a:t>Epidemiologie – prognóza</a:t>
            </a:r>
            <a:endParaRPr/>
          </a:p>
        </p:txBody>
      </p:sp>
      <p:pic>
        <p:nvPicPr>
          <p:cNvPr id="280" name="Google Shape;280;p17"/>
          <p:cNvPicPr preferRelativeResize="0"/>
          <p:nvPr/>
        </p:nvPicPr>
        <p:blipFill rotWithShape="1">
          <a:blip r:embed="rId3">
            <a:alphaModFix/>
          </a:blip>
          <a:srcRect/>
          <a:stretch/>
        </p:blipFill>
        <p:spPr>
          <a:xfrm>
            <a:off x="1334095" y="908720"/>
            <a:ext cx="9523810" cy="5366905"/>
          </a:xfrm>
          <a:prstGeom prst="rect">
            <a:avLst/>
          </a:prstGeom>
          <a:noFill/>
          <a:ln>
            <a:noFill/>
          </a:ln>
        </p:spPr>
      </p:pic>
      <p:sp>
        <p:nvSpPr>
          <p:cNvPr id="281" name="Google Shape;281;p17"/>
          <p:cNvSpPr txBox="1"/>
          <p:nvPr/>
        </p:nvSpPr>
        <p:spPr>
          <a:xfrm>
            <a:off x="47328" y="6525344"/>
            <a:ext cx="307039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200">
                <a:solidFill>
                  <a:schemeClr val="dk1"/>
                </a:solidFill>
                <a:latin typeface="Calibri"/>
                <a:ea typeface="Calibri"/>
                <a:cs typeface="Calibri"/>
                <a:sym typeface="Calibri"/>
              </a:rPr>
              <a:t>Národní kardiologický informační systém, ÚZIS</a:t>
            </a:r>
            <a:endParaRPr sz="1800">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Shape 285"/>
        <p:cNvGrpSpPr/>
        <p:nvPr/>
      </p:nvGrpSpPr>
      <p:grpSpPr>
        <a:xfrm>
          <a:off x="0" y="0"/>
          <a:ext cx="0" cy="0"/>
          <a:chOff x="0" y="0"/>
          <a:chExt cx="0" cy="0"/>
        </a:xfrm>
      </p:grpSpPr>
      <p:pic>
        <p:nvPicPr>
          <p:cNvPr id="286" name="Google Shape;286;p18"/>
          <p:cNvPicPr preferRelativeResize="0"/>
          <p:nvPr/>
        </p:nvPicPr>
        <p:blipFill rotWithShape="1">
          <a:blip r:embed="rId3">
            <a:alphaModFix/>
          </a:blip>
          <a:srcRect/>
          <a:stretch/>
        </p:blipFill>
        <p:spPr>
          <a:xfrm>
            <a:off x="1084434" y="836712"/>
            <a:ext cx="10023132" cy="5652628"/>
          </a:xfrm>
          <a:prstGeom prst="rect">
            <a:avLst/>
          </a:prstGeom>
          <a:noFill/>
          <a:ln>
            <a:noFill/>
          </a:ln>
        </p:spPr>
      </p:pic>
      <p:sp>
        <p:nvSpPr>
          <p:cNvPr id="287" name="Google Shape;287;p18"/>
          <p:cNvSpPr/>
          <p:nvPr/>
        </p:nvSpPr>
        <p:spPr>
          <a:xfrm>
            <a:off x="0" y="-27383"/>
            <a:ext cx="12192000" cy="670302"/>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3200" b="1">
                <a:solidFill>
                  <a:schemeClr val="lt1"/>
                </a:solidFill>
                <a:latin typeface="Arial"/>
                <a:ea typeface="Arial"/>
                <a:cs typeface="Arial"/>
                <a:sym typeface="Arial"/>
              </a:rPr>
              <a:t>Epidemiologie – predikce</a:t>
            </a:r>
            <a:endParaRPr/>
          </a:p>
        </p:txBody>
      </p:sp>
      <p:sp>
        <p:nvSpPr>
          <p:cNvPr id="288" name="Google Shape;288;p18"/>
          <p:cNvSpPr txBox="1"/>
          <p:nvPr/>
        </p:nvSpPr>
        <p:spPr>
          <a:xfrm>
            <a:off x="47328" y="6525344"/>
            <a:ext cx="307039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200">
                <a:solidFill>
                  <a:schemeClr val="dk1"/>
                </a:solidFill>
                <a:latin typeface="Calibri"/>
                <a:ea typeface="Calibri"/>
                <a:cs typeface="Calibri"/>
                <a:sym typeface="Calibri"/>
              </a:rPr>
              <a:t>Národní kardiologický informační systém, ÚZIS</a:t>
            </a:r>
            <a:endParaRPr sz="1800">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Shape 292"/>
        <p:cNvGrpSpPr/>
        <p:nvPr/>
      </p:nvGrpSpPr>
      <p:grpSpPr>
        <a:xfrm>
          <a:off x="0" y="0"/>
          <a:ext cx="0" cy="0"/>
          <a:chOff x="0" y="0"/>
          <a:chExt cx="0" cy="0"/>
        </a:xfrm>
      </p:grpSpPr>
      <p:grpSp>
        <p:nvGrpSpPr>
          <p:cNvPr id="293" name="Google Shape;293;p19"/>
          <p:cNvGrpSpPr/>
          <p:nvPr/>
        </p:nvGrpSpPr>
        <p:grpSpPr>
          <a:xfrm>
            <a:off x="2296322" y="1340768"/>
            <a:ext cx="7544094" cy="4680520"/>
            <a:chOff x="827584" y="1716193"/>
            <a:chExt cx="7134411" cy="4176464"/>
          </a:xfrm>
        </p:grpSpPr>
        <p:grpSp>
          <p:nvGrpSpPr>
            <p:cNvPr id="294" name="Google Shape;294;p19"/>
            <p:cNvGrpSpPr/>
            <p:nvPr/>
          </p:nvGrpSpPr>
          <p:grpSpPr>
            <a:xfrm>
              <a:off x="827584" y="1716193"/>
              <a:ext cx="7134411" cy="4176464"/>
              <a:chOff x="1101308" y="2348880"/>
              <a:chExt cx="7134411" cy="4176464"/>
            </a:xfrm>
          </p:grpSpPr>
          <p:sp>
            <p:nvSpPr>
              <p:cNvPr id="295" name="Google Shape;295;p19"/>
              <p:cNvSpPr/>
              <p:nvPr/>
            </p:nvSpPr>
            <p:spPr>
              <a:xfrm>
                <a:off x="1101308" y="6160558"/>
                <a:ext cx="7134411" cy="364786"/>
              </a:xfrm>
              <a:prstGeom prst="rect">
                <a:avLst/>
              </a:prstGeom>
              <a:solidFill>
                <a:schemeClr val="lt1"/>
              </a:solidFill>
              <a:ln>
                <a:noFill/>
              </a:ln>
              <a:effectLst>
                <a:outerShdw blurRad="190500" dist="127000" dir="2280000" sx="105000" sy="105000" algn="ctr" rotWithShape="0">
                  <a:srgbClr val="000000">
                    <a:alpha val="5098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ahoma"/>
                  <a:ea typeface="Tahoma"/>
                  <a:cs typeface="Tahoma"/>
                  <a:sym typeface="Tahoma"/>
                </a:endParaRPr>
              </a:p>
            </p:txBody>
          </p:sp>
          <p:grpSp>
            <p:nvGrpSpPr>
              <p:cNvPr id="296" name="Google Shape;296;p19"/>
              <p:cNvGrpSpPr/>
              <p:nvPr/>
            </p:nvGrpSpPr>
            <p:grpSpPr>
              <a:xfrm>
                <a:off x="1101308" y="2348880"/>
                <a:ext cx="7134411" cy="4011011"/>
                <a:chOff x="-103883" y="2210451"/>
                <a:chExt cx="7982572" cy="4725016"/>
              </a:xfrm>
            </p:grpSpPr>
            <p:pic>
              <p:nvPicPr>
                <p:cNvPr id="297" name="Google Shape;297;p19"/>
                <p:cNvPicPr preferRelativeResize="0"/>
                <p:nvPr/>
              </p:nvPicPr>
              <p:blipFill rotWithShape="1">
                <a:blip r:embed="rId3">
                  <a:alphaModFix/>
                </a:blip>
                <a:srcRect/>
                <a:stretch/>
              </p:blipFill>
              <p:spPr>
                <a:xfrm>
                  <a:off x="-103883" y="2210451"/>
                  <a:ext cx="7982572" cy="4490198"/>
                </a:xfrm>
                <a:prstGeom prst="rect">
                  <a:avLst/>
                </a:prstGeom>
                <a:noFill/>
                <a:ln>
                  <a:noFill/>
                </a:ln>
              </p:spPr>
            </p:pic>
            <p:sp>
              <p:nvSpPr>
                <p:cNvPr id="298" name="Google Shape;298;p19"/>
                <p:cNvSpPr/>
                <p:nvPr/>
              </p:nvSpPr>
              <p:spPr>
                <a:xfrm>
                  <a:off x="-67892" y="6344577"/>
                  <a:ext cx="4034737" cy="59089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1200" b="1">
                      <a:solidFill>
                        <a:srgbClr val="151515"/>
                      </a:solidFill>
                      <a:latin typeface="Arial"/>
                      <a:ea typeface="Arial"/>
                      <a:cs typeface="Arial"/>
                      <a:sym typeface="Arial"/>
                    </a:rPr>
                    <a:t>Srdeční selhání se sníženou ejekční frakcí LK </a:t>
                  </a:r>
                  <a:endParaRPr/>
                </a:p>
                <a:p>
                  <a:pPr marL="0" marR="0" lvl="0" indent="0" algn="ctr" rtl="0">
                    <a:spcBef>
                      <a:spcPts val="0"/>
                    </a:spcBef>
                    <a:spcAft>
                      <a:spcPts val="0"/>
                    </a:spcAft>
                    <a:buNone/>
                  </a:pPr>
                  <a:r>
                    <a:rPr lang="cs-CZ" sz="1200" b="1">
                      <a:solidFill>
                        <a:srgbClr val="151515"/>
                      </a:solidFill>
                      <a:latin typeface="Arial"/>
                      <a:ea typeface="Arial"/>
                      <a:cs typeface="Arial"/>
                      <a:sym typeface="Arial"/>
                    </a:rPr>
                    <a:t>(heart failure with </a:t>
                  </a:r>
                  <a:r>
                    <a:rPr lang="cs-CZ" sz="1200" b="1">
                      <a:solidFill>
                        <a:srgbClr val="FF0000"/>
                      </a:solidFill>
                      <a:latin typeface="Arial"/>
                      <a:ea typeface="Arial"/>
                      <a:cs typeface="Arial"/>
                      <a:sym typeface="Arial"/>
                    </a:rPr>
                    <a:t>reduced </a:t>
                  </a:r>
                  <a:r>
                    <a:rPr lang="cs-CZ" sz="1200" b="1">
                      <a:solidFill>
                        <a:srgbClr val="151515"/>
                      </a:solidFill>
                      <a:latin typeface="Arial"/>
                      <a:ea typeface="Arial"/>
                      <a:cs typeface="Arial"/>
                      <a:sym typeface="Arial"/>
                    </a:rPr>
                    <a:t>EF, HFrEF) </a:t>
                  </a:r>
                  <a:endParaRPr/>
                </a:p>
              </p:txBody>
            </p:sp>
            <p:sp>
              <p:nvSpPr>
                <p:cNvPr id="299" name="Google Shape;299;p19"/>
                <p:cNvSpPr/>
                <p:nvPr/>
              </p:nvSpPr>
              <p:spPr>
                <a:xfrm>
                  <a:off x="4220727" y="6393872"/>
                  <a:ext cx="3404080" cy="50336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1200" b="1">
                      <a:solidFill>
                        <a:srgbClr val="151515"/>
                      </a:solidFill>
                      <a:latin typeface="Arial"/>
                      <a:ea typeface="Arial"/>
                      <a:cs typeface="Arial"/>
                      <a:sym typeface="Arial"/>
                    </a:rPr>
                    <a:t>Srdeční selhání se zachovanou EF </a:t>
                  </a:r>
                  <a:endParaRPr/>
                </a:p>
                <a:p>
                  <a:pPr marL="0" marR="0" lvl="0" indent="0" algn="ctr" rtl="0">
                    <a:spcBef>
                      <a:spcPts val="0"/>
                    </a:spcBef>
                    <a:spcAft>
                      <a:spcPts val="0"/>
                    </a:spcAft>
                    <a:buNone/>
                  </a:pPr>
                  <a:r>
                    <a:rPr lang="cs-CZ" sz="1200" b="1">
                      <a:solidFill>
                        <a:srgbClr val="151515"/>
                      </a:solidFill>
                      <a:latin typeface="Arial"/>
                      <a:ea typeface="Arial"/>
                      <a:cs typeface="Arial"/>
                      <a:sym typeface="Arial"/>
                    </a:rPr>
                    <a:t>(HF with </a:t>
                  </a:r>
                  <a:r>
                    <a:rPr lang="cs-CZ" sz="1200" b="1">
                      <a:solidFill>
                        <a:srgbClr val="FF0000"/>
                      </a:solidFill>
                      <a:latin typeface="Arial"/>
                      <a:ea typeface="Arial"/>
                      <a:cs typeface="Arial"/>
                      <a:sym typeface="Arial"/>
                    </a:rPr>
                    <a:t>preserved</a:t>
                  </a:r>
                  <a:r>
                    <a:rPr lang="cs-CZ" sz="1200" b="1">
                      <a:solidFill>
                        <a:srgbClr val="151515"/>
                      </a:solidFill>
                      <a:latin typeface="Arial"/>
                      <a:ea typeface="Arial"/>
                      <a:cs typeface="Arial"/>
                      <a:sym typeface="Arial"/>
                    </a:rPr>
                    <a:t> EF, HFpEF) </a:t>
                  </a:r>
                  <a:endParaRPr/>
                </a:p>
              </p:txBody>
            </p:sp>
          </p:grpSp>
        </p:grpSp>
        <p:sp>
          <p:nvSpPr>
            <p:cNvPr id="300" name="Google Shape;300;p19"/>
            <p:cNvSpPr txBox="1"/>
            <p:nvPr/>
          </p:nvSpPr>
          <p:spPr>
            <a:xfrm>
              <a:off x="3304298" y="3373538"/>
              <a:ext cx="1265090" cy="43088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100" b="1">
                  <a:solidFill>
                    <a:srgbClr val="151515"/>
                  </a:solidFill>
                  <a:latin typeface="Arial"/>
                  <a:ea typeface="Arial"/>
                  <a:cs typeface="Arial"/>
                  <a:sym typeface="Arial"/>
                </a:rPr>
                <a:t>slabý, ztenčený </a:t>
              </a:r>
              <a:endParaRPr/>
            </a:p>
            <a:p>
              <a:pPr marL="0" marR="0" lvl="0" indent="0" algn="ctr" rtl="0">
                <a:spcBef>
                  <a:spcPts val="0"/>
                </a:spcBef>
                <a:spcAft>
                  <a:spcPts val="0"/>
                </a:spcAft>
                <a:buNone/>
              </a:pPr>
              <a:r>
                <a:rPr lang="cs-CZ" sz="1100" b="1">
                  <a:solidFill>
                    <a:srgbClr val="151515"/>
                  </a:solidFill>
                  <a:latin typeface="Arial"/>
                  <a:ea typeface="Arial"/>
                  <a:cs typeface="Arial"/>
                  <a:sym typeface="Arial"/>
                </a:rPr>
                <a:t>myokard</a:t>
              </a:r>
              <a:endParaRPr/>
            </a:p>
          </p:txBody>
        </p:sp>
        <p:sp>
          <p:nvSpPr>
            <p:cNvPr id="301" name="Google Shape;301;p19"/>
            <p:cNvSpPr txBox="1"/>
            <p:nvPr/>
          </p:nvSpPr>
          <p:spPr>
            <a:xfrm>
              <a:off x="6804248" y="3654219"/>
              <a:ext cx="1157747" cy="43088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100" b="1">
                  <a:solidFill>
                    <a:srgbClr val="151515"/>
                  </a:solidFill>
                  <a:latin typeface="Arial"/>
                  <a:ea typeface="Arial"/>
                  <a:cs typeface="Arial"/>
                  <a:sym typeface="Arial"/>
                </a:rPr>
                <a:t>zesílený,  tuhý myokard</a:t>
              </a:r>
              <a:endParaRPr/>
            </a:p>
          </p:txBody>
        </p:sp>
      </p:grpSp>
      <p:sp>
        <p:nvSpPr>
          <p:cNvPr id="303" name="Google Shape;303;p19"/>
          <p:cNvSpPr/>
          <p:nvPr/>
        </p:nvSpPr>
        <p:spPr>
          <a:xfrm>
            <a:off x="5912165" y="1196752"/>
            <a:ext cx="2304256" cy="453650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4" name="Google Shape;304;p19"/>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3200" b="1">
                <a:solidFill>
                  <a:schemeClr val="lt1"/>
                </a:solidFill>
                <a:latin typeface="Arial"/>
                <a:ea typeface="Arial"/>
                <a:cs typeface="Arial"/>
                <a:sym typeface="Arial"/>
              </a:rPr>
              <a:t>Dva hlavní fenotypy srdečního selhání </a:t>
            </a:r>
            <a:endParaRPr sz="3200" b="1">
              <a:solidFill>
                <a:schemeClr val="lt1"/>
              </a:solidFill>
              <a:latin typeface="Arial"/>
              <a:ea typeface="Arial"/>
              <a:cs typeface="Arial"/>
              <a:sym typeface="Arial"/>
            </a:endParaRPr>
          </a:p>
        </p:txBody>
      </p:sp>
      <p:sp>
        <p:nvSpPr>
          <p:cNvPr id="305" name="Google Shape;305;p19"/>
          <p:cNvSpPr/>
          <p:nvPr/>
        </p:nvSpPr>
        <p:spPr>
          <a:xfrm>
            <a:off x="6096000" y="1052736"/>
            <a:ext cx="4464496" cy="5328592"/>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imes New Roman"/>
              <a:buNone/>
            </a:pPr>
            <a:endParaRPr sz="1800" b="0" i="0" u="none" strike="noStrike" cap="none">
              <a:solidFill>
                <a:schemeClr val="lt1"/>
              </a:solidFill>
              <a:latin typeface="Calibri"/>
              <a:ea typeface="Calibri"/>
              <a:cs typeface="Calibri"/>
              <a:sym typeface="Calibri"/>
            </a:endParaRPr>
          </a:p>
        </p:txBody>
      </p:sp>
      <p:pic>
        <p:nvPicPr>
          <p:cNvPr id="302" name="Google Shape;302;p19"/>
          <p:cNvPicPr preferRelativeResize="0"/>
          <p:nvPr/>
        </p:nvPicPr>
        <p:blipFill rotWithShape="1">
          <a:blip r:embed="rId4">
            <a:alphaModFix/>
          </a:blip>
          <a:srcRect l="37799" t="28000" r="20464" b="11801"/>
          <a:stretch/>
        </p:blipFill>
        <p:spPr>
          <a:xfrm>
            <a:off x="2296322" y="836712"/>
            <a:ext cx="7544094" cy="612068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05"/>
                                        </p:tgtEl>
                                      </p:cBhvr>
                                    </p:animEffect>
                                    <p:set>
                                      <p:cBhvr>
                                        <p:cTn id="7" dur="1" fill="hold">
                                          <p:stCondLst>
                                            <p:cond delay="500"/>
                                          </p:stCondLst>
                                        </p:cTn>
                                        <p:tgtEl>
                                          <p:spTgt spid="30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2"/>
                                        </p:tgtEl>
                                        <p:attrNameLst>
                                          <p:attrName>style.visibility</p:attrName>
                                        </p:attrNameLst>
                                      </p:cBhvr>
                                      <p:to>
                                        <p:strVal val="visible"/>
                                      </p:to>
                                    </p:set>
                                    <p:animEffect transition="in" filter="fade">
                                      <p:cBhvr>
                                        <p:cTn id="12" dur="1000"/>
                                        <p:tgtEl>
                                          <p:spTgt spid="302"/>
                                        </p:tgtEl>
                                      </p:cBhvr>
                                    </p:animEffect>
                                  </p:childTnLst>
                                </p:cTn>
                              </p:par>
                              <p:par>
                                <p:cTn id="13" presetID="10" presetClass="entr" presetSubtype="0" fill="hold" nodeType="withEffect">
                                  <p:stCondLst>
                                    <p:cond delay="0"/>
                                  </p:stCondLst>
                                  <p:childTnLst>
                                    <p:set>
                                      <p:cBhvr>
                                        <p:cTn id="14" dur="1" fill="hold">
                                          <p:stCondLst>
                                            <p:cond delay="0"/>
                                          </p:stCondLst>
                                        </p:cTn>
                                        <p:tgtEl>
                                          <p:spTgt spid="303"/>
                                        </p:tgtEl>
                                        <p:attrNameLst>
                                          <p:attrName>style.visibility</p:attrName>
                                        </p:attrNameLst>
                                      </p:cBhvr>
                                      <p:to>
                                        <p:strVal val="visible"/>
                                      </p:to>
                                    </p:set>
                                    <p:animEffect transition="in" filter="fade">
                                      <p:cBhvr>
                                        <p:cTn id="15" dur="500"/>
                                        <p:tgtEl>
                                          <p:spTgt spid="3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show="0">
  <p:cSld>
    <p:spTree>
      <p:nvGrpSpPr>
        <p:cNvPr id="1" name="Shape 90"/>
        <p:cNvGrpSpPr/>
        <p:nvPr/>
      </p:nvGrpSpPr>
      <p:grpSpPr>
        <a:xfrm>
          <a:off x="0" y="0"/>
          <a:ext cx="0" cy="0"/>
          <a:chOff x="0" y="0"/>
          <a:chExt cx="0" cy="0"/>
        </a:xfrm>
      </p:grpSpPr>
      <p:sp>
        <p:nvSpPr>
          <p:cNvPr id="91" name="Google Shape;91;p2"/>
          <p:cNvSpPr txBox="1">
            <a:spLocks noGrp="1"/>
          </p:cNvSpPr>
          <p:nvPr>
            <p:ph type="body" idx="1"/>
          </p:nvPr>
        </p:nvSpPr>
        <p:spPr>
          <a:xfrm>
            <a:off x="479376" y="1556792"/>
            <a:ext cx="8458200" cy="2592288"/>
          </a:xfrm>
          <a:prstGeom prst="rect">
            <a:avLst/>
          </a:prstGeom>
          <a:noFill/>
          <a:ln>
            <a:noFill/>
          </a:ln>
        </p:spPr>
        <p:txBody>
          <a:bodyPr spcFirstLastPara="1" wrap="square" lIns="0" tIns="0" rIns="0" bIns="0" anchor="t" anchorCtr="0">
            <a:noAutofit/>
          </a:bodyPr>
          <a:lstStyle/>
          <a:p>
            <a:pPr marL="457200" lvl="0" indent="-457200" algn="l" rtl="0">
              <a:spcBef>
                <a:spcPts val="0"/>
              </a:spcBef>
              <a:spcAft>
                <a:spcPts val="0"/>
              </a:spcAft>
              <a:buSzPts val="2800"/>
              <a:buAutoNum type="arabicParenR"/>
            </a:pPr>
            <a:r>
              <a:rPr lang="cs-CZ" sz="2800" b="1">
                <a:solidFill>
                  <a:srgbClr val="404040"/>
                </a:solidFill>
                <a:latin typeface="Arial"/>
                <a:ea typeface="Arial"/>
                <a:cs typeface="Arial"/>
                <a:sym typeface="Arial"/>
              </a:rPr>
              <a:t>Evidence-Based Medicine</a:t>
            </a:r>
            <a:endParaRPr sz="2800" b="1">
              <a:solidFill>
                <a:srgbClr val="404040"/>
              </a:solidFill>
              <a:latin typeface="Arial"/>
              <a:ea typeface="Arial"/>
              <a:cs typeface="Arial"/>
              <a:sym typeface="Arial"/>
            </a:endParaRPr>
          </a:p>
          <a:p>
            <a:pPr marL="457200" lvl="0" indent="-457200" algn="l" rtl="0">
              <a:spcBef>
                <a:spcPts val="1067"/>
              </a:spcBef>
              <a:spcAft>
                <a:spcPts val="0"/>
              </a:spcAft>
              <a:buSzPts val="2800"/>
              <a:buAutoNum type="arabicParenR"/>
            </a:pPr>
            <a:r>
              <a:rPr lang="cs-CZ" sz="2800" b="1">
                <a:solidFill>
                  <a:srgbClr val="404040"/>
                </a:solidFill>
                <a:latin typeface="Arial"/>
                <a:ea typeface="Arial"/>
                <a:cs typeface="Arial"/>
                <a:sym typeface="Arial"/>
              </a:rPr>
              <a:t>Pohled klinika</a:t>
            </a:r>
            <a:endParaRPr/>
          </a:p>
          <a:p>
            <a:pPr marL="457200" lvl="0" indent="-457200" algn="l" rtl="0">
              <a:spcBef>
                <a:spcPts val="1067"/>
              </a:spcBef>
              <a:spcAft>
                <a:spcPts val="0"/>
              </a:spcAft>
              <a:buSzPts val="2800"/>
              <a:buAutoNum type="arabicParenR"/>
            </a:pPr>
            <a:r>
              <a:rPr lang="cs-CZ" sz="2800" b="1">
                <a:solidFill>
                  <a:srgbClr val="404040"/>
                </a:solidFill>
                <a:latin typeface="Arial"/>
                <a:ea typeface="Arial"/>
                <a:cs typeface="Arial"/>
                <a:sym typeface="Arial"/>
              </a:rPr>
              <a:t>Patofyziologie srdečního selhání</a:t>
            </a:r>
            <a:endParaRPr/>
          </a:p>
          <a:p>
            <a:pPr marL="457200" lvl="0" indent="-457200" algn="l" rtl="0">
              <a:spcBef>
                <a:spcPts val="1067"/>
              </a:spcBef>
              <a:spcAft>
                <a:spcPts val="0"/>
              </a:spcAft>
              <a:buSzPts val="2800"/>
              <a:buAutoNum type="arabicParenR"/>
            </a:pPr>
            <a:r>
              <a:rPr lang="cs-CZ" sz="2800" b="1">
                <a:solidFill>
                  <a:srgbClr val="404040"/>
                </a:solidFill>
                <a:latin typeface="Arial"/>
                <a:ea typeface="Arial"/>
                <a:cs typeface="Arial"/>
                <a:sym typeface="Arial"/>
              </a:rPr>
              <a:t>Kardiorenální syndrom</a:t>
            </a:r>
            <a:endParaRPr sz="2800">
              <a:solidFill>
                <a:srgbClr val="404040"/>
              </a:solidFill>
              <a:latin typeface="Arial"/>
              <a:ea typeface="Arial"/>
              <a:cs typeface="Arial"/>
              <a:sym typeface="Arial"/>
            </a:endParaRPr>
          </a:p>
        </p:txBody>
      </p:sp>
      <p:sp>
        <p:nvSpPr>
          <p:cNvPr id="92" name="Google Shape;92;p2"/>
          <p:cNvSpPr/>
          <p:nvPr/>
        </p:nvSpPr>
        <p:spPr>
          <a:xfrm>
            <a:off x="0" y="0"/>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3200" b="1">
                <a:solidFill>
                  <a:schemeClr val="lt1"/>
                </a:solidFill>
                <a:latin typeface="Arial"/>
                <a:ea typeface="Arial"/>
                <a:cs typeface="Arial"/>
                <a:sym typeface="Arial"/>
              </a:rPr>
              <a:t>Obsah</a:t>
            </a:r>
            <a:endParaRPr sz="3200" b="1">
              <a:solidFill>
                <a:schemeClr val="lt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Shape 310"/>
        <p:cNvGrpSpPr/>
        <p:nvPr/>
      </p:nvGrpSpPr>
      <p:grpSpPr>
        <a:xfrm>
          <a:off x="0" y="0"/>
          <a:ext cx="0" cy="0"/>
          <a:chOff x="0" y="0"/>
          <a:chExt cx="0" cy="0"/>
        </a:xfrm>
      </p:grpSpPr>
      <p:sp>
        <p:nvSpPr>
          <p:cNvPr id="311" name="Google Shape;311;p20"/>
          <p:cNvSpPr txBox="1"/>
          <p:nvPr/>
        </p:nvSpPr>
        <p:spPr>
          <a:xfrm>
            <a:off x="2193926" y="1184275"/>
            <a:ext cx="7178675" cy="457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400">
              <a:solidFill>
                <a:srgbClr val="001933"/>
              </a:solidFill>
              <a:latin typeface="Arial"/>
              <a:ea typeface="Arial"/>
              <a:cs typeface="Arial"/>
              <a:sym typeface="Arial"/>
            </a:endParaRPr>
          </a:p>
        </p:txBody>
      </p:sp>
      <p:sp>
        <p:nvSpPr>
          <p:cNvPr id="312" name="Google Shape;312;p20"/>
          <p:cNvSpPr txBox="1"/>
          <p:nvPr/>
        </p:nvSpPr>
        <p:spPr>
          <a:xfrm>
            <a:off x="1889125" y="727075"/>
            <a:ext cx="184150" cy="457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400">
              <a:solidFill>
                <a:srgbClr val="001933"/>
              </a:solidFill>
              <a:latin typeface="Arial"/>
              <a:ea typeface="Arial"/>
              <a:cs typeface="Arial"/>
              <a:sym typeface="Arial"/>
            </a:endParaRPr>
          </a:p>
        </p:txBody>
      </p:sp>
      <p:sp>
        <p:nvSpPr>
          <p:cNvPr id="313" name="Google Shape;313;p20"/>
          <p:cNvSpPr txBox="1"/>
          <p:nvPr/>
        </p:nvSpPr>
        <p:spPr>
          <a:xfrm>
            <a:off x="1869460" y="834924"/>
            <a:ext cx="8889356" cy="104644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a:solidFill>
                  <a:srgbClr val="001933"/>
                </a:solidFill>
                <a:latin typeface="Arial"/>
                <a:ea typeface="Arial"/>
                <a:cs typeface="Arial"/>
                <a:sym typeface="Arial"/>
              </a:rPr>
              <a:t> </a:t>
            </a:r>
            <a:endParaRPr/>
          </a:p>
          <a:p>
            <a:pPr marL="0" marR="0" lvl="0" indent="0" algn="l" rtl="0">
              <a:spcBef>
                <a:spcPts val="0"/>
              </a:spcBef>
              <a:spcAft>
                <a:spcPts val="0"/>
              </a:spcAft>
              <a:buNone/>
            </a:pPr>
            <a:r>
              <a:rPr lang="cs-CZ" sz="1400" b="1">
                <a:solidFill>
                  <a:srgbClr val="001933"/>
                </a:solidFill>
                <a:latin typeface="Arial"/>
                <a:ea typeface="Arial"/>
                <a:cs typeface="Arial"/>
                <a:sym typeface="Arial"/>
              </a:rPr>
              <a:t>≈ </a:t>
            </a:r>
            <a:r>
              <a:rPr lang="cs-CZ" sz="1600" b="1">
                <a:solidFill>
                  <a:srgbClr val="001933"/>
                </a:solidFill>
                <a:latin typeface="Arial"/>
                <a:ea typeface="Arial"/>
                <a:cs typeface="Arial"/>
                <a:sym typeface="Arial"/>
              </a:rPr>
              <a:t>40-50% pacientů přijatých do nemocnice s ChSS má EF LK ≥ 50 %</a:t>
            </a:r>
            <a:endParaRPr/>
          </a:p>
          <a:p>
            <a:pPr marL="0" marR="0" lvl="0" indent="0" algn="l" rtl="0">
              <a:spcBef>
                <a:spcPts val="0"/>
              </a:spcBef>
              <a:spcAft>
                <a:spcPts val="0"/>
              </a:spcAft>
              <a:buNone/>
            </a:pPr>
            <a:r>
              <a:rPr lang="cs-CZ" sz="1400">
                <a:solidFill>
                  <a:srgbClr val="001933"/>
                </a:solidFill>
                <a:latin typeface="Arial"/>
                <a:ea typeface="Arial"/>
                <a:cs typeface="Arial"/>
                <a:sym typeface="Arial"/>
              </a:rPr>
              <a:t>                                                                                                             </a:t>
            </a:r>
            <a:r>
              <a:rPr lang="cs-CZ" sz="1200">
                <a:solidFill>
                  <a:srgbClr val="001933"/>
                </a:solidFill>
                <a:latin typeface="Arial"/>
                <a:ea typeface="Arial"/>
                <a:cs typeface="Arial"/>
                <a:sym typeface="Arial"/>
              </a:rPr>
              <a:t>EURO-HF registr, ADHERE registr </a:t>
            </a:r>
            <a:endParaRPr sz="1200" b="1">
              <a:solidFill>
                <a:srgbClr val="001933"/>
              </a:solidFill>
              <a:latin typeface="Arial"/>
              <a:ea typeface="Arial"/>
              <a:cs typeface="Arial"/>
              <a:sym typeface="Arial"/>
            </a:endParaRPr>
          </a:p>
          <a:p>
            <a:pPr marL="0" marR="0" lvl="0" indent="0" algn="l" rtl="0">
              <a:spcBef>
                <a:spcPts val="0"/>
              </a:spcBef>
              <a:spcAft>
                <a:spcPts val="0"/>
              </a:spcAft>
              <a:buNone/>
            </a:pPr>
            <a:endParaRPr sz="1600" b="1">
              <a:solidFill>
                <a:srgbClr val="001933"/>
              </a:solidFill>
              <a:latin typeface="Arial"/>
              <a:ea typeface="Arial"/>
              <a:cs typeface="Arial"/>
              <a:sym typeface="Arial"/>
            </a:endParaRPr>
          </a:p>
        </p:txBody>
      </p:sp>
      <p:pic>
        <p:nvPicPr>
          <p:cNvPr id="314" name="Google Shape;314;p20"/>
          <p:cNvPicPr preferRelativeResize="0">
            <a:picLocks noGrp="1"/>
          </p:cNvPicPr>
          <p:nvPr>
            <p:ph type="body" idx="1"/>
          </p:nvPr>
        </p:nvPicPr>
        <p:blipFill rotWithShape="1">
          <a:blip r:embed="rId3">
            <a:alphaModFix/>
          </a:blip>
          <a:srcRect/>
          <a:stretch/>
        </p:blipFill>
        <p:spPr>
          <a:xfrm>
            <a:off x="1752600" y="1916832"/>
            <a:ext cx="4267200" cy="3624808"/>
          </a:xfrm>
          <a:prstGeom prst="rect">
            <a:avLst/>
          </a:prstGeom>
          <a:noFill/>
          <a:ln>
            <a:noFill/>
          </a:ln>
        </p:spPr>
      </p:pic>
      <p:sp>
        <p:nvSpPr>
          <p:cNvPr id="315" name="Google Shape;315;p20"/>
          <p:cNvSpPr/>
          <p:nvPr/>
        </p:nvSpPr>
        <p:spPr>
          <a:xfrm>
            <a:off x="2057400" y="6591300"/>
            <a:ext cx="8458200" cy="533400"/>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None/>
            </a:pPr>
            <a:endParaRPr sz="2000">
              <a:solidFill>
                <a:srgbClr val="001933"/>
              </a:solidFill>
              <a:latin typeface="Arial"/>
              <a:ea typeface="Arial"/>
              <a:cs typeface="Arial"/>
              <a:sym typeface="Arial"/>
            </a:endParaRPr>
          </a:p>
        </p:txBody>
      </p:sp>
      <p:sp>
        <p:nvSpPr>
          <p:cNvPr id="316" name="Google Shape;316;p20"/>
          <p:cNvSpPr txBox="1"/>
          <p:nvPr/>
        </p:nvSpPr>
        <p:spPr>
          <a:xfrm>
            <a:off x="2063553" y="6021288"/>
            <a:ext cx="8169275"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001933"/>
                </a:solidFill>
                <a:latin typeface="Arial"/>
                <a:ea typeface="Arial"/>
                <a:cs typeface="Arial"/>
                <a:sym typeface="Arial"/>
              </a:rPr>
              <a:t>Počet hospitalizací pro srdeční selhání se zachovanou EF postupně stoupá </a:t>
            </a:r>
            <a:endParaRPr/>
          </a:p>
          <a:p>
            <a:pPr marL="0" marR="0" lvl="0" indent="0" algn="l" rtl="0">
              <a:spcBef>
                <a:spcPts val="0"/>
              </a:spcBef>
              <a:spcAft>
                <a:spcPts val="0"/>
              </a:spcAft>
              <a:buNone/>
            </a:pPr>
            <a:r>
              <a:rPr lang="cs-CZ" sz="1400" b="1">
                <a:solidFill>
                  <a:srgbClr val="001933"/>
                </a:solidFill>
                <a:latin typeface="Arial"/>
                <a:ea typeface="Arial"/>
                <a:cs typeface="Arial"/>
                <a:sym typeface="Arial"/>
              </a:rPr>
              <a:t>            </a:t>
            </a:r>
            <a:endParaRPr/>
          </a:p>
          <a:p>
            <a:pPr marL="0" marR="0" lvl="0" indent="0" algn="l" rtl="0">
              <a:spcBef>
                <a:spcPts val="0"/>
              </a:spcBef>
              <a:spcAft>
                <a:spcPts val="0"/>
              </a:spcAft>
              <a:buNone/>
            </a:pPr>
            <a:r>
              <a:rPr lang="cs-CZ" sz="1400">
                <a:solidFill>
                  <a:srgbClr val="001933"/>
                </a:solidFill>
                <a:latin typeface="Arial"/>
                <a:ea typeface="Arial"/>
                <a:cs typeface="Arial"/>
                <a:sym typeface="Arial"/>
              </a:rPr>
              <a:t>                                                                                       Mayo Clinic 1986-2002:  z 38% na 47% / 15 let</a:t>
            </a:r>
            <a:endParaRPr sz="1600">
              <a:solidFill>
                <a:srgbClr val="001933"/>
              </a:solidFill>
              <a:latin typeface="Arial"/>
              <a:ea typeface="Arial"/>
              <a:cs typeface="Arial"/>
              <a:sym typeface="Arial"/>
            </a:endParaRPr>
          </a:p>
        </p:txBody>
      </p:sp>
      <p:grpSp>
        <p:nvGrpSpPr>
          <p:cNvPr id="317" name="Google Shape;317;p20"/>
          <p:cNvGrpSpPr/>
          <p:nvPr/>
        </p:nvGrpSpPr>
        <p:grpSpPr>
          <a:xfrm>
            <a:off x="6240017" y="1916833"/>
            <a:ext cx="4293133" cy="3885065"/>
            <a:chOff x="4672284" y="1374332"/>
            <a:chExt cx="4293133" cy="3885065"/>
          </a:xfrm>
        </p:grpSpPr>
        <p:grpSp>
          <p:nvGrpSpPr>
            <p:cNvPr id="318" name="Google Shape;318;p20"/>
            <p:cNvGrpSpPr/>
            <p:nvPr/>
          </p:nvGrpSpPr>
          <p:grpSpPr>
            <a:xfrm>
              <a:off x="4672284" y="1374332"/>
              <a:ext cx="4241417" cy="3595688"/>
              <a:chOff x="255" y="842"/>
              <a:chExt cx="2550" cy="2063"/>
            </a:xfrm>
          </p:grpSpPr>
          <p:pic>
            <p:nvPicPr>
              <p:cNvPr id="319" name="Google Shape;319;p20" descr="owenNejm4"/>
              <p:cNvPicPr preferRelativeResize="0"/>
              <p:nvPr/>
            </p:nvPicPr>
            <p:blipFill rotWithShape="1">
              <a:blip r:embed="rId4">
                <a:alphaModFix/>
              </a:blip>
              <a:srcRect/>
              <a:stretch/>
            </p:blipFill>
            <p:spPr>
              <a:xfrm>
                <a:off x="255" y="842"/>
                <a:ext cx="2550" cy="2063"/>
              </a:xfrm>
              <a:prstGeom prst="rect">
                <a:avLst/>
              </a:prstGeom>
              <a:noFill/>
              <a:ln>
                <a:noFill/>
              </a:ln>
            </p:spPr>
          </p:pic>
          <p:sp>
            <p:nvSpPr>
              <p:cNvPr id="320" name="Google Shape;320;p20"/>
              <p:cNvSpPr/>
              <p:nvPr/>
            </p:nvSpPr>
            <p:spPr>
              <a:xfrm>
                <a:off x="1776" y="1194"/>
                <a:ext cx="807" cy="140"/>
              </a:xfrm>
              <a:prstGeom prst="rect">
                <a:avLst/>
              </a:prstGeom>
              <a:solidFill>
                <a:srgbClr val="F7F7F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1933"/>
                  </a:solidFill>
                  <a:latin typeface="Arial"/>
                  <a:ea typeface="Arial"/>
                  <a:cs typeface="Arial"/>
                  <a:sym typeface="Arial"/>
                </a:endParaRPr>
              </a:p>
            </p:txBody>
          </p:sp>
          <p:sp>
            <p:nvSpPr>
              <p:cNvPr id="321" name="Google Shape;321;p20"/>
              <p:cNvSpPr/>
              <p:nvPr/>
            </p:nvSpPr>
            <p:spPr>
              <a:xfrm>
                <a:off x="892" y="1096"/>
                <a:ext cx="751" cy="367"/>
              </a:xfrm>
              <a:prstGeom prst="rect">
                <a:avLst/>
              </a:prstGeom>
              <a:solidFill>
                <a:srgbClr val="F7F7F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1933"/>
                  </a:solidFill>
                  <a:latin typeface="Arial"/>
                  <a:ea typeface="Arial"/>
                  <a:cs typeface="Arial"/>
                  <a:sym typeface="Arial"/>
                </a:endParaRPr>
              </a:p>
            </p:txBody>
          </p:sp>
          <p:cxnSp>
            <p:nvCxnSpPr>
              <p:cNvPr id="322" name="Google Shape;322;p20"/>
              <p:cNvCxnSpPr/>
              <p:nvPr/>
            </p:nvCxnSpPr>
            <p:spPr>
              <a:xfrm rot="10800000" flipH="1">
                <a:off x="787" y="1586"/>
                <a:ext cx="1744" cy="558"/>
              </a:xfrm>
              <a:prstGeom prst="straightConnector1">
                <a:avLst/>
              </a:prstGeom>
              <a:noFill/>
              <a:ln w="38100" cap="flat" cmpd="sng">
                <a:solidFill>
                  <a:srgbClr val="FF0000"/>
                </a:solidFill>
                <a:prstDash val="solid"/>
                <a:round/>
                <a:headEnd type="none" w="med" len="med"/>
                <a:tailEnd type="none" w="med" len="med"/>
              </a:ln>
            </p:spPr>
          </p:cxnSp>
          <p:sp>
            <p:nvSpPr>
              <p:cNvPr id="323" name="Google Shape;323;p20"/>
              <p:cNvSpPr/>
              <p:nvPr/>
            </p:nvSpPr>
            <p:spPr>
              <a:xfrm>
                <a:off x="757" y="2245"/>
                <a:ext cx="51" cy="56"/>
              </a:xfrm>
              <a:prstGeom prst="rect">
                <a:avLst/>
              </a:prstGeom>
              <a:solidFill>
                <a:srgbClr val="FF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1933"/>
                  </a:solidFill>
                  <a:latin typeface="Arial"/>
                  <a:ea typeface="Arial"/>
                  <a:cs typeface="Arial"/>
                  <a:sym typeface="Arial"/>
                </a:endParaRPr>
              </a:p>
            </p:txBody>
          </p:sp>
          <p:sp>
            <p:nvSpPr>
              <p:cNvPr id="324" name="Google Shape;324;p20"/>
              <p:cNvSpPr/>
              <p:nvPr/>
            </p:nvSpPr>
            <p:spPr>
              <a:xfrm>
                <a:off x="816" y="982"/>
                <a:ext cx="66" cy="64"/>
              </a:xfrm>
              <a:prstGeom prst="rect">
                <a:avLst/>
              </a:prstGeom>
              <a:solidFill>
                <a:srgbClr val="FF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1933"/>
                  </a:solidFill>
                  <a:latin typeface="Arial"/>
                  <a:ea typeface="Arial"/>
                  <a:cs typeface="Arial"/>
                  <a:sym typeface="Arial"/>
                </a:endParaRPr>
              </a:p>
            </p:txBody>
          </p:sp>
          <p:sp>
            <p:nvSpPr>
              <p:cNvPr id="325" name="Google Shape;325;p20"/>
              <p:cNvSpPr/>
              <p:nvPr/>
            </p:nvSpPr>
            <p:spPr>
              <a:xfrm>
                <a:off x="1256" y="1880"/>
                <a:ext cx="52" cy="56"/>
              </a:xfrm>
              <a:prstGeom prst="rect">
                <a:avLst/>
              </a:prstGeom>
              <a:solidFill>
                <a:srgbClr val="FF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1933"/>
                  </a:solidFill>
                  <a:latin typeface="Arial"/>
                  <a:ea typeface="Arial"/>
                  <a:cs typeface="Arial"/>
                  <a:sym typeface="Arial"/>
                </a:endParaRPr>
              </a:p>
            </p:txBody>
          </p:sp>
          <p:sp>
            <p:nvSpPr>
              <p:cNvPr id="326" name="Google Shape;326;p20"/>
              <p:cNvSpPr/>
              <p:nvPr/>
            </p:nvSpPr>
            <p:spPr>
              <a:xfrm>
                <a:off x="1135" y="1964"/>
                <a:ext cx="52" cy="57"/>
              </a:xfrm>
              <a:prstGeom prst="rect">
                <a:avLst/>
              </a:prstGeom>
              <a:solidFill>
                <a:srgbClr val="FF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1933"/>
                  </a:solidFill>
                  <a:latin typeface="Arial"/>
                  <a:ea typeface="Arial"/>
                  <a:cs typeface="Arial"/>
                  <a:sym typeface="Arial"/>
                </a:endParaRPr>
              </a:p>
            </p:txBody>
          </p:sp>
          <p:sp>
            <p:nvSpPr>
              <p:cNvPr id="327" name="Google Shape;327;p20"/>
              <p:cNvSpPr/>
              <p:nvPr/>
            </p:nvSpPr>
            <p:spPr>
              <a:xfrm>
                <a:off x="892" y="2144"/>
                <a:ext cx="51" cy="56"/>
              </a:xfrm>
              <a:prstGeom prst="rect">
                <a:avLst/>
              </a:prstGeom>
              <a:solidFill>
                <a:srgbClr val="FF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1933"/>
                  </a:solidFill>
                  <a:latin typeface="Arial"/>
                  <a:ea typeface="Arial"/>
                  <a:cs typeface="Arial"/>
                  <a:sym typeface="Arial"/>
                </a:endParaRPr>
              </a:p>
            </p:txBody>
          </p:sp>
          <p:sp>
            <p:nvSpPr>
              <p:cNvPr id="328" name="Google Shape;328;p20"/>
              <p:cNvSpPr/>
              <p:nvPr/>
            </p:nvSpPr>
            <p:spPr>
              <a:xfrm>
                <a:off x="996" y="2172"/>
                <a:ext cx="52" cy="56"/>
              </a:xfrm>
              <a:prstGeom prst="rect">
                <a:avLst/>
              </a:prstGeom>
              <a:solidFill>
                <a:srgbClr val="FF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1933"/>
                  </a:solidFill>
                  <a:latin typeface="Arial"/>
                  <a:ea typeface="Arial"/>
                  <a:cs typeface="Arial"/>
                  <a:sym typeface="Arial"/>
                </a:endParaRPr>
              </a:p>
            </p:txBody>
          </p:sp>
          <p:sp>
            <p:nvSpPr>
              <p:cNvPr id="329" name="Google Shape;329;p20"/>
              <p:cNvSpPr/>
              <p:nvPr/>
            </p:nvSpPr>
            <p:spPr>
              <a:xfrm>
                <a:off x="1513" y="1697"/>
                <a:ext cx="51" cy="56"/>
              </a:xfrm>
              <a:prstGeom prst="rect">
                <a:avLst/>
              </a:prstGeom>
              <a:solidFill>
                <a:srgbClr val="FF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1933"/>
                  </a:solidFill>
                  <a:latin typeface="Arial"/>
                  <a:ea typeface="Arial"/>
                  <a:cs typeface="Arial"/>
                  <a:sym typeface="Arial"/>
                </a:endParaRPr>
              </a:p>
            </p:txBody>
          </p:sp>
          <p:sp>
            <p:nvSpPr>
              <p:cNvPr id="330" name="Google Shape;330;p20"/>
              <p:cNvSpPr/>
              <p:nvPr/>
            </p:nvSpPr>
            <p:spPr>
              <a:xfrm>
                <a:off x="1386" y="1670"/>
                <a:ext cx="52" cy="55"/>
              </a:xfrm>
              <a:prstGeom prst="rect">
                <a:avLst/>
              </a:prstGeom>
              <a:solidFill>
                <a:srgbClr val="FF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1933"/>
                  </a:solidFill>
                  <a:latin typeface="Arial"/>
                  <a:ea typeface="Arial"/>
                  <a:cs typeface="Arial"/>
                  <a:sym typeface="Arial"/>
                </a:endParaRPr>
              </a:p>
            </p:txBody>
          </p:sp>
          <p:sp>
            <p:nvSpPr>
              <p:cNvPr id="331" name="Google Shape;331;p20"/>
              <p:cNvSpPr/>
              <p:nvPr/>
            </p:nvSpPr>
            <p:spPr>
              <a:xfrm>
                <a:off x="1636" y="1809"/>
                <a:ext cx="52" cy="56"/>
              </a:xfrm>
              <a:prstGeom prst="rect">
                <a:avLst/>
              </a:prstGeom>
              <a:solidFill>
                <a:srgbClr val="FF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1933"/>
                  </a:solidFill>
                  <a:latin typeface="Arial"/>
                  <a:ea typeface="Arial"/>
                  <a:cs typeface="Arial"/>
                  <a:sym typeface="Arial"/>
                </a:endParaRPr>
              </a:p>
            </p:txBody>
          </p:sp>
          <p:sp>
            <p:nvSpPr>
              <p:cNvPr id="332" name="Google Shape;332;p20"/>
              <p:cNvSpPr/>
              <p:nvPr/>
            </p:nvSpPr>
            <p:spPr>
              <a:xfrm>
                <a:off x="2147" y="1631"/>
                <a:ext cx="52" cy="55"/>
              </a:xfrm>
              <a:prstGeom prst="rect">
                <a:avLst/>
              </a:prstGeom>
              <a:solidFill>
                <a:srgbClr val="FF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1933"/>
                  </a:solidFill>
                  <a:latin typeface="Arial"/>
                  <a:ea typeface="Arial"/>
                  <a:cs typeface="Arial"/>
                  <a:sym typeface="Arial"/>
                </a:endParaRPr>
              </a:p>
            </p:txBody>
          </p:sp>
          <p:sp>
            <p:nvSpPr>
              <p:cNvPr id="333" name="Google Shape;333;p20"/>
              <p:cNvSpPr/>
              <p:nvPr/>
            </p:nvSpPr>
            <p:spPr>
              <a:xfrm>
                <a:off x="2264" y="1732"/>
                <a:ext cx="52" cy="56"/>
              </a:xfrm>
              <a:prstGeom prst="rect">
                <a:avLst/>
              </a:prstGeom>
              <a:solidFill>
                <a:srgbClr val="FF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1933"/>
                  </a:solidFill>
                  <a:latin typeface="Arial"/>
                  <a:ea typeface="Arial"/>
                  <a:cs typeface="Arial"/>
                  <a:sym typeface="Arial"/>
                </a:endParaRPr>
              </a:p>
            </p:txBody>
          </p:sp>
          <p:sp>
            <p:nvSpPr>
              <p:cNvPr id="334" name="Google Shape;334;p20"/>
              <p:cNvSpPr/>
              <p:nvPr/>
            </p:nvSpPr>
            <p:spPr>
              <a:xfrm>
                <a:off x="2401" y="1586"/>
                <a:ext cx="52" cy="55"/>
              </a:xfrm>
              <a:prstGeom prst="rect">
                <a:avLst/>
              </a:prstGeom>
              <a:solidFill>
                <a:srgbClr val="FF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1933"/>
                  </a:solidFill>
                  <a:latin typeface="Arial"/>
                  <a:ea typeface="Arial"/>
                  <a:cs typeface="Arial"/>
                  <a:sym typeface="Arial"/>
                </a:endParaRPr>
              </a:p>
            </p:txBody>
          </p:sp>
          <p:sp>
            <p:nvSpPr>
              <p:cNvPr id="335" name="Google Shape;335;p20"/>
              <p:cNvSpPr/>
              <p:nvPr/>
            </p:nvSpPr>
            <p:spPr>
              <a:xfrm>
                <a:off x="2531" y="1725"/>
                <a:ext cx="52" cy="56"/>
              </a:xfrm>
              <a:prstGeom prst="rect">
                <a:avLst/>
              </a:prstGeom>
              <a:solidFill>
                <a:srgbClr val="FF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1933"/>
                  </a:solidFill>
                  <a:latin typeface="Arial"/>
                  <a:ea typeface="Arial"/>
                  <a:cs typeface="Arial"/>
                  <a:sym typeface="Arial"/>
                </a:endParaRPr>
              </a:p>
            </p:txBody>
          </p:sp>
          <p:sp>
            <p:nvSpPr>
              <p:cNvPr id="336" name="Google Shape;336;p20"/>
              <p:cNvSpPr/>
              <p:nvPr/>
            </p:nvSpPr>
            <p:spPr>
              <a:xfrm>
                <a:off x="1776" y="1781"/>
                <a:ext cx="52" cy="55"/>
              </a:xfrm>
              <a:prstGeom prst="rect">
                <a:avLst/>
              </a:prstGeom>
              <a:solidFill>
                <a:srgbClr val="FF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1933"/>
                  </a:solidFill>
                  <a:latin typeface="Arial"/>
                  <a:ea typeface="Arial"/>
                  <a:cs typeface="Arial"/>
                  <a:sym typeface="Arial"/>
                </a:endParaRPr>
              </a:p>
            </p:txBody>
          </p:sp>
          <p:sp>
            <p:nvSpPr>
              <p:cNvPr id="337" name="Google Shape;337;p20"/>
              <p:cNvSpPr/>
              <p:nvPr/>
            </p:nvSpPr>
            <p:spPr>
              <a:xfrm>
                <a:off x="2011" y="1557"/>
                <a:ext cx="51" cy="57"/>
              </a:xfrm>
              <a:prstGeom prst="rect">
                <a:avLst/>
              </a:prstGeom>
              <a:solidFill>
                <a:srgbClr val="FF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1933"/>
                  </a:solidFill>
                  <a:latin typeface="Arial"/>
                  <a:ea typeface="Arial"/>
                  <a:cs typeface="Arial"/>
                  <a:sym typeface="Arial"/>
                </a:endParaRPr>
              </a:p>
            </p:txBody>
          </p:sp>
          <p:sp>
            <p:nvSpPr>
              <p:cNvPr id="338" name="Google Shape;338;p20"/>
              <p:cNvSpPr/>
              <p:nvPr/>
            </p:nvSpPr>
            <p:spPr>
              <a:xfrm>
                <a:off x="1798" y="1045"/>
                <a:ext cx="751" cy="367"/>
              </a:xfrm>
              <a:prstGeom prst="rect">
                <a:avLst/>
              </a:prstGeom>
              <a:solidFill>
                <a:srgbClr val="F7F7F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rgbClr val="001933"/>
                  </a:solidFill>
                  <a:latin typeface="Arial"/>
                  <a:ea typeface="Arial"/>
                  <a:cs typeface="Arial"/>
                  <a:sym typeface="Arial"/>
                </a:endParaRPr>
              </a:p>
            </p:txBody>
          </p:sp>
          <p:sp>
            <p:nvSpPr>
              <p:cNvPr id="339" name="Google Shape;339;p20"/>
              <p:cNvSpPr txBox="1"/>
              <p:nvPr/>
            </p:nvSpPr>
            <p:spPr>
              <a:xfrm>
                <a:off x="898" y="911"/>
                <a:ext cx="769" cy="194"/>
              </a:xfrm>
              <a:prstGeom prst="rect">
                <a:avLst/>
              </a:prstGeom>
              <a:solidFill>
                <a:srgbClr val="EDF9F4"/>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a:solidFill>
                      <a:srgbClr val="001933"/>
                    </a:solidFill>
                    <a:latin typeface="Arial"/>
                    <a:ea typeface="Arial"/>
                    <a:cs typeface="Arial"/>
                    <a:sym typeface="Arial"/>
                  </a:rPr>
                  <a:t>EF&gt;50 %</a:t>
                </a:r>
                <a:endParaRPr/>
              </a:p>
            </p:txBody>
          </p:sp>
          <p:sp>
            <p:nvSpPr>
              <p:cNvPr id="340" name="Google Shape;340;p20"/>
              <p:cNvSpPr txBox="1"/>
              <p:nvPr/>
            </p:nvSpPr>
            <p:spPr>
              <a:xfrm>
                <a:off x="1797" y="905"/>
                <a:ext cx="823" cy="194"/>
              </a:xfrm>
              <a:prstGeom prst="rect">
                <a:avLst/>
              </a:prstGeom>
              <a:solidFill>
                <a:srgbClr val="EDF9F4"/>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a:solidFill>
                      <a:srgbClr val="001933"/>
                    </a:solidFill>
                    <a:latin typeface="Arial"/>
                    <a:ea typeface="Arial"/>
                    <a:cs typeface="Arial"/>
                    <a:sym typeface="Arial"/>
                  </a:rPr>
                  <a:t>EF&lt;50 %</a:t>
                </a:r>
                <a:endParaRPr/>
              </a:p>
            </p:txBody>
          </p:sp>
          <p:sp>
            <p:nvSpPr>
              <p:cNvPr id="341" name="Google Shape;341;p20"/>
              <p:cNvSpPr txBox="1"/>
              <p:nvPr/>
            </p:nvSpPr>
            <p:spPr>
              <a:xfrm rot="-5400000">
                <a:off x="-207" y="1826"/>
                <a:ext cx="1115" cy="185"/>
              </a:xfrm>
              <a:prstGeom prst="rect">
                <a:avLst/>
              </a:prstGeom>
              <a:solidFill>
                <a:srgbClr val="EDF9F4"/>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400" b="1">
                    <a:solidFill>
                      <a:srgbClr val="001933"/>
                    </a:solidFill>
                    <a:latin typeface="Arial"/>
                    <a:ea typeface="Arial"/>
                    <a:cs typeface="Arial"/>
                    <a:sym typeface="Arial"/>
                  </a:rPr>
                  <a:t>Příjmy, n</a:t>
                </a:r>
                <a:endParaRPr sz="1400" b="1">
                  <a:solidFill>
                    <a:srgbClr val="001933"/>
                  </a:solidFill>
                  <a:latin typeface="Arial"/>
                  <a:ea typeface="Arial"/>
                  <a:cs typeface="Arial"/>
                  <a:sym typeface="Arial"/>
                </a:endParaRPr>
              </a:p>
            </p:txBody>
          </p:sp>
        </p:grpSp>
        <p:grpSp>
          <p:nvGrpSpPr>
            <p:cNvPr id="342" name="Google Shape;342;p20"/>
            <p:cNvGrpSpPr/>
            <p:nvPr/>
          </p:nvGrpSpPr>
          <p:grpSpPr>
            <a:xfrm>
              <a:off x="5943600" y="3990146"/>
              <a:ext cx="3021817" cy="1269251"/>
              <a:chOff x="5943600" y="4114800"/>
              <a:chExt cx="3021817" cy="1269251"/>
            </a:xfrm>
          </p:grpSpPr>
          <p:sp>
            <p:nvSpPr>
              <p:cNvPr id="343" name="Google Shape;343;p20"/>
              <p:cNvSpPr txBox="1"/>
              <p:nvPr/>
            </p:nvSpPr>
            <p:spPr>
              <a:xfrm>
                <a:off x="5943600" y="4114800"/>
                <a:ext cx="2239716"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200" b="1">
                    <a:solidFill>
                      <a:srgbClr val="001933"/>
                    </a:solidFill>
                    <a:latin typeface="Arial"/>
                    <a:ea typeface="Arial"/>
                    <a:cs typeface="Arial"/>
                    <a:sym typeface="Arial"/>
                  </a:rPr>
                  <a:t>počty příjmů pro CHSS / rok</a:t>
                </a:r>
                <a:endParaRPr/>
              </a:p>
              <a:p>
                <a:pPr marL="0" marR="0" lvl="0" indent="0" algn="l" rtl="0">
                  <a:spcBef>
                    <a:spcPts val="0"/>
                  </a:spcBef>
                  <a:spcAft>
                    <a:spcPts val="0"/>
                  </a:spcAft>
                  <a:buNone/>
                </a:pPr>
                <a:r>
                  <a:rPr lang="cs-CZ" sz="1200" b="1">
                    <a:solidFill>
                      <a:srgbClr val="001933"/>
                    </a:solidFill>
                    <a:latin typeface="Arial"/>
                    <a:ea typeface="Arial"/>
                    <a:cs typeface="Arial"/>
                    <a:sym typeface="Arial"/>
                  </a:rPr>
                  <a:t>Mayo Clinic, Rochester, MN</a:t>
                </a:r>
                <a:endParaRPr sz="1200" b="1">
                  <a:solidFill>
                    <a:srgbClr val="001933"/>
                  </a:solidFill>
                  <a:latin typeface="Arial"/>
                  <a:ea typeface="Arial"/>
                  <a:cs typeface="Arial"/>
                  <a:sym typeface="Arial"/>
                </a:endParaRPr>
              </a:p>
            </p:txBody>
          </p:sp>
          <p:sp>
            <p:nvSpPr>
              <p:cNvPr id="344" name="Google Shape;344;p20"/>
              <p:cNvSpPr/>
              <p:nvPr/>
            </p:nvSpPr>
            <p:spPr>
              <a:xfrm>
                <a:off x="6804248" y="5137830"/>
                <a:ext cx="2161169"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000" b="1">
                    <a:solidFill>
                      <a:srgbClr val="001933"/>
                    </a:solidFill>
                    <a:latin typeface="Arial"/>
                    <a:ea typeface="Arial"/>
                    <a:cs typeface="Arial"/>
                    <a:sym typeface="Arial"/>
                  </a:rPr>
                  <a:t>Owan TE, NEJM 2006, 355: 251-9</a:t>
                </a:r>
                <a:endParaRPr sz="1000" b="1">
                  <a:solidFill>
                    <a:srgbClr val="001933"/>
                  </a:solidFill>
                  <a:latin typeface="Arial"/>
                  <a:ea typeface="Arial"/>
                  <a:cs typeface="Arial"/>
                  <a:sym typeface="Arial"/>
                </a:endParaRPr>
              </a:p>
            </p:txBody>
          </p:sp>
        </p:grpSp>
      </p:grpSp>
      <p:sp>
        <p:nvSpPr>
          <p:cNvPr id="345" name="Google Shape;345;p20"/>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Nárůst výskytu srdečního selhání se zachovanou EF LK (HFpEF)</a:t>
            </a:r>
            <a:endParaRPr sz="2400" b="1">
              <a:solidFill>
                <a:schemeClr val="lt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Shape 349"/>
        <p:cNvGrpSpPr/>
        <p:nvPr/>
      </p:nvGrpSpPr>
      <p:grpSpPr>
        <a:xfrm>
          <a:off x="0" y="0"/>
          <a:ext cx="0" cy="0"/>
          <a:chOff x="0" y="0"/>
          <a:chExt cx="0" cy="0"/>
        </a:xfrm>
      </p:grpSpPr>
      <p:graphicFrame>
        <p:nvGraphicFramePr>
          <p:cNvPr id="350" name="Google Shape;350;p21"/>
          <p:cNvGraphicFramePr/>
          <p:nvPr/>
        </p:nvGraphicFramePr>
        <p:xfrm>
          <a:off x="1752601" y="980728"/>
          <a:ext cx="4114800" cy="4090150"/>
        </p:xfrm>
        <a:graphic>
          <a:graphicData uri="http://schemas.openxmlformats.org/drawingml/2006/table">
            <a:tbl>
              <a:tblPr>
                <a:noFill/>
                <a:tableStyleId>{6C1B64EB-0CAE-49AB-952C-6B1985939DEF}</a:tableStyleId>
              </a:tblPr>
              <a:tblGrid>
                <a:gridCol w="1676400">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1447800">
                  <a:extLst>
                    <a:ext uri="{9D8B030D-6E8A-4147-A177-3AD203B41FA5}">
                      <a16:colId xmlns:a16="http://schemas.microsoft.com/office/drawing/2014/main" val="20002"/>
                    </a:ext>
                  </a:extLst>
                </a:gridCol>
              </a:tblGrid>
              <a:tr h="460700">
                <a:tc>
                  <a:txBody>
                    <a:bodyPr/>
                    <a:lstStyle/>
                    <a:p>
                      <a:pPr marL="0" marR="0" lvl="0" indent="0" algn="just" rtl="0">
                        <a:lnSpc>
                          <a:spcPct val="150000"/>
                        </a:lnSpc>
                        <a:spcBef>
                          <a:spcPts val="0"/>
                        </a:spcBef>
                        <a:spcAft>
                          <a:spcPts val="0"/>
                        </a:spcAft>
                        <a:buNone/>
                      </a:pPr>
                      <a:r>
                        <a:rPr lang="cs-CZ" sz="1200" b="1" u="none" strike="noStrike" cap="none">
                          <a:latin typeface="Calibri"/>
                          <a:ea typeface="Calibri"/>
                          <a:cs typeface="Calibri"/>
                          <a:sym typeface="Calibri"/>
                        </a:rPr>
                        <a:t> </a:t>
                      </a:r>
                      <a:endParaRPr sz="1200" b="1" u="none" strike="noStrike" cap="none">
                        <a:latin typeface="Calibri"/>
                        <a:ea typeface="Calibri"/>
                        <a:cs typeface="Calibri"/>
                        <a:sym typeface="Calibri"/>
                      </a:endParaRPr>
                    </a:p>
                  </a:txBody>
                  <a:tcPr marL="66500" marR="66500" marT="0" marB="0"/>
                </a:tc>
                <a:tc>
                  <a:txBody>
                    <a:bodyPr/>
                    <a:lstStyle/>
                    <a:p>
                      <a:pPr marL="0" marR="0" lvl="0" indent="0" algn="ctr" rtl="0">
                        <a:lnSpc>
                          <a:spcPct val="150000"/>
                        </a:lnSpc>
                        <a:spcBef>
                          <a:spcPts val="0"/>
                        </a:spcBef>
                        <a:spcAft>
                          <a:spcPts val="0"/>
                        </a:spcAft>
                        <a:buNone/>
                      </a:pPr>
                      <a:r>
                        <a:rPr lang="cs-CZ" sz="1600" b="1" u="none" strike="noStrike" cap="none">
                          <a:latin typeface="Calibri"/>
                          <a:ea typeface="Calibri"/>
                          <a:cs typeface="Calibri"/>
                          <a:sym typeface="Calibri"/>
                        </a:rPr>
                        <a:t>HF</a:t>
                      </a:r>
                      <a:r>
                        <a:rPr lang="cs-CZ" sz="1600" b="1" u="none" strike="noStrike" cap="none">
                          <a:solidFill>
                            <a:srgbClr val="FFC000"/>
                          </a:solidFill>
                          <a:latin typeface="Calibri"/>
                          <a:ea typeface="Calibri"/>
                          <a:cs typeface="Calibri"/>
                          <a:sym typeface="Calibri"/>
                        </a:rPr>
                        <a:t>r</a:t>
                      </a:r>
                      <a:r>
                        <a:rPr lang="cs-CZ" sz="1600" b="1" u="none" strike="noStrike" cap="none">
                          <a:latin typeface="Calibri"/>
                          <a:ea typeface="Calibri"/>
                          <a:cs typeface="Calibri"/>
                          <a:sym typeface="Calibri"/>
                        </a:rPr>
                        <a:t>EF</a:t>
                      </a:r>
                      <a:endParaRPr sz="1600" b="1" u="none" strike="noStrike" cap="none">
                        <a:latin typeface="Calibri"/>
                        <a:ea typeface="Calibri"/>
                        <a:cs typeface="Calibri"/>
                        <a:sym typeface="Calibri"/>
                      </a:endParaRPr>
                    </a:p>
                  </a:txBody>
                  <a:tcPr marL="66500" marR="66500" marT="0" marB="0"/>
                </a:tc>
                <a:tc>
                  <a:txBody>
                    <a:bodyPr/>
                    <a:lstStyle/>
                    <a:p>
                      <a:pPr marL="0" marR="0" lvl="0" indent="0" algn="ctr" rtl="0">
                        <a:lnSpc>
                          <a:spcPct val="150000"/>
                        </a:lnSpc>
                        <a:spcBef>
                          <a:spcPts val="0"/>
                        </a:spcBef>
                        <a:spcAft>
                          <a:spcPts val="0"/>
                        </a:spcAft>
                        <a:buNone/>
                      </a:pPr>
                      <a:r>
                        <a:rPr lang="cs-CZ" sz="1600" b="1" u="none" strike="noStrike" cap="none">
                          <a:latin typeface="Calibri"/>
                          <a:ea typeface="Calibri"/>
                          <a:cs typeface="Calibri"/>
                          <a:sym typeface="Calibri"/>
                        </a:rPr>
                        <a:t>HF</a:t>
                      </a:r>
                      <a:r>
                        <a:rPr lang="cs-CZ" sz="1600" b="1" u="none" strike="noStrike" cap="none">
                          <a:solidFill>
                            <a:srgbClr val="FFC000"/>
                          </a:solidFill>
                          <a:latin typeface="Calibri"/>
                          <a:ea typeface="Calibri"/>
                          <a:cs typeface="Calibri"/>
                          <a:sym typeface="Calibri"/>
                        </a:rPr>
                        <a:t>p</a:t>
                      </a:r>
                      <a:r>
                        <a:rPr lang="cs-CZ" sz="1600" b="1" u="none" strike="noStrike" cap="none">
                          <a:latin typeface="Calibri"/>
                          <a:ea typeface="Calibri"/>
                          <a:cs typeface="Calibri"/>
                          <a:sym typeface="Calibri"/>
                        </a:rPr>
                        <a:t>EF </a:t>
                      </a:r>
                      <a:endParaRPr sz="1600" b="1" u="none" strike="noStrike" cap="none">
                        <a:latin typeface="Calibri"/>
                        <a:ea typeface="Calibri"/>
                        <a:cs typeface="Calibri"/>
                        <a:sym typeface="Calibri"/>
                      </a:endParaRPr>
                    </a:p>
                  </a:txBody>
                  <a:tcPr marL="66500" marR="66500" marT="0" marB="0"/>
                </a:tc>
                <a:extLst>
                  <a:ext uri="{0D108BD9-81ED-4DB2-BD59-A6C34878D82A}">
                    <a16:rowId xmlns:a16="http://schemas.microsoft.com/office/drawing/2014/main" val="10000"/>
                  </a:ext>
                </a:extLst>
              </a:tr>
              <a:tr h="230350">
                <a:tc>
                  <a:txBody>
                    <a:bodyPr/>
                    <a:lstStyle/>
                    <a:p>
                      <a:pPr marL="0" marR="0" lvl="0" indent="0" algn="just" rtl="0">
                        <a:spcBef>
                          <a:spcPts val="0"/>
                        </a:spcBef>
                        <a:spcAft>
                          <a:spcPts val="0"/>
                        </a:spcAft>
                        <a:buNone/>
                      </a:pPr>
                      <a:r>
                        <a:rPr lang="cs-CZ" sz="1200" b="1" u="none" strike="noStrike" cap="none">
                          <a:latin typeface="Calibri"/>
                          <a:ea typeface="Calibri"/>
                          <a:cs typeface="Calibri"/>
                          <a:sym typeface="Calibri"/>
                        </a:rPr>
                        <a:t> BNP</a:t>
                      </a:r>
                      <a:endParaRPr sz="1200" b="1" u="none" strike="noStrike" cap="none">
                        <a:latin typeface="Calibri"/>
                        <a:ea typeface="Calibri"/>
                        <a:cs typeface="Calibri"/>
                        <a:sym typeface="Calibri"/>
                      </a:endParaRPr>
                    </a:p>
                  </a:txBody>
                  <a:tcPr marL="66500" marR="66500" marT="0" marB="0"/>
                </a:tc>
                <a:tc>
                  <a:txBody>
                    <a:bodyPr/>
                    <a:lstStyle/>
                    <a:p>
                      <a:pPr marL="0" marR="0" lvl="0" indent="0" algn="ctr" rtl="0">
                        <a:spcBef>
                          <a:spcPts val="0"/>
                        </a:spcBef>
                        <a:spcAft>
                          <a:spcPts val="0"/>
                        </a:spcAft>
                        <a:buNone/>
                      </a:pPr>
                      <a:r>
                        <a:rPr lang="cs-CZ" sz="1200" b="1" u="none" strike="noStrike" cap="none">
                          <a:latin typeface="Calibri"/>
                          <a:ea typeface="Calibri"/>
                          <a:cs typeface="Calibri"/>
                          <a:sym typeface="Calibri"/>
                        </a:rPr>
                        <a:t>↑↑↑</a:t>
                      </a:r>
                      <a:endParaRPr sz="1200" b="1" u="none" strike="noStrike" cap="none">
                        <a:latin typeface="Calibri"/>
                        <a:ea typeface="Calibri"/>
                        <a:cs typeface="Calibri"/>
                        <a:sym typeface="Calibri"/>
                      </a:endParaRPr>
                    </a:p>
                  </a:txBody>
                  <a:tcPr marL="66500" marR="66500" marT="0" marB="0"/>
                </a:tc>
                <a:tc>
                  <a:txBody>
                    <a:bodyPr/>
                    <a:lstStyle/>
                    <a:p>
                      <a:pPr marL="0" marR="0" lvl="0" indent="0" algn="ctr" rtl="0">
                        <a:spcBef>
                          <a:spcPts val="0"/>
                        </a:spcBef>
                        <a:spcAft>
                          <a:spcPts val="0"/>
                        </a:spcAft>
                        <a:buNone/>
                      </a:pPr>
                      <a:r>
                        <a:rPr lang="cs-CZ" sz="1200" b="1" u="none" strike="noStrike" cap="none">
                          <a:latin typeface="Calibri"/>
                          <a:ea typeface="Calibri"/>
                          <a:cs typeface="Calibri"/>
                          <a:sym typeface="Calibri"/>
                        </a:rPr>
                        <a:t>↑</a:t>
                      </a:r>
                      <a:endParaRPr sz="1200" b="1" u="none" strike="noStrike" cap="none">
                        <a:latin typeface="Calibri"/>
                        <a:ea typeface="Calibri"/>
                        <a:cs typeface="Calibri"/>
                        <a:sym typeface="Calibri"/>
                      </a:endParaRPr>
                    </a:p>
                  </a:txBody>
                  <a:tcPr marL="66500" marR="66500" marT="0" marB="0"/>
                </a:tc>
                <a:extLst>
                  <a:ext uri="{0D108BD9-81ED-4DB2-BD59-A6C34878D82A}">
                    <a16:rowId xmlns:a16="http://schemas.microsoft.com/office/drawing/2014/main" val="10001"/>
                  </a:ext>
                </a:extLst>
              </a:tr>
              <a:tr h="230350">
                <a:tc>
                  <a:txBody>
                    <a:bodyPr/>
                    <a:lstStyle/>
                    <a:p>
                      <a:pPr marL="0" marR="0" lvl="0" indent="0" algn="just" rtl="0">
                        <a:spcBef>
                          <a:spcPts val="0"/>
                        </a:spcBef>
                        <a:spcAft>
                          <a:spcPts val="0"/>
                        </a:spcAft>
                        <a:buNone/>
                      </a:pPr>
                      <a:r>
                        <a:rPr lang="cs-CZ" sz="1200" b="1" u="none" strike="noStrike" cap="none">
                          <a:latin typeface="Calibri"/>
                          <a:ea typeface="Calibri"/>
                          <a:cs typeface="Calibri"/>
                          <a:sym typeface="Calibri"/>
                        </a:rPr>
                        <a:t> LV EF</a:t>
                      </a:r>
                      <a:endParaRPr sz="1200" b="1" u="none" strike="noStrike" cap="none">
                        <a:latin typeface="Calibri"/>
                        <a:ea typeface="Calibri"/>
                        <a:cs typeface="Calibri"/>
                        <a:sym typeface="Calibri"/>
                      </a:endParaRPr>
                    </a:p>
                  </a:txBody>
                  <a:tcPr marL="66500" marR="66500" marT="0" marB="0"/>
                </a:tc>
                <a:tc>
                  <a:txBody>
                    <a:bodyPr/>
                    <a:lstStyle/>
                    <a:p>
                      <a:pPr marL="0" marR="0" lvl="0" indent="0" algn="ctr" rtl="0">
                        <a:spcBef>
                          <a:spcPts val="0"/>
                        </a:spcBef>
                        <a:spcAft>
                          <a:spcPts val="0"/>
                        </a:spcAft>
                        <a:buNone/>
                      </a:pPr>
                      <a:r>
                        <a:rPr lang="cs-CZ" sz="1200" b="0" u="none" strike="noStrike" cap="none">
                          <a:latin typeface="Calibri"/>
                          <a:ea typeface="Calibri"/>
                          <a:cs typeface="Calibri"/>
                          <a:sym typeface="Calibri"/>
                        </a:rPr>
                        <a:t>snížená</a:t>
                      </a:r>
                      <a:endParaRPr sz="1200" b="0" u="none" strike="noStrike" cap="none">
                        <a:latin typeface="Calibri"/>
                        <a:ea typeface="Calibri"/>
                        <a:cs typeface="Calibri"/>
                        <a:sym typeface="Calibri"/>
                      </a:endParaRPr>
                    </a:p>
                  </a:txBody>
                  <a:tcPr marL="66500" marR="66500" marT="0" marB="0"/>
                </a:tc>
                <a:tc>
                  <a:txBody>
                    <a:bodyPr/>
                    <a:lstStyle/>
                    <a:p>
                      <a:pPr marL="0" marR="0" lvl="0" indent="0" algn="ctr" rtl="0">
                        <a:spcBef>
                          <a:spcPts val="0"/>
                        </a:spcBef>
                        <a:spcAft>
                          <a:spcPts val="0"/>
                        </a:spcAft>
                        <a:buNone/>
                      </a:pPr>
                      <a:r>
                        <a:rPr lang="cs-CZ" sz="1200" b="0" u="none" strike="noStrike" cap="none">
                          <a:latin typeface="Calibri"/>
                          <a:ea typeface="Calibri"/>
                          <a:cs typeface="Calibri"/>
                          <a:sym typeface="Calibri"/>
                        </a:rPr>
                        <a:t>normální</a:t>
                      </a:r>
                      <a:endParaRPr sz="1200" b="0" u="none" strike="noStrike" cap="none">
                        <a:latin typeface="Calibri"/>
                        <a:ea typeface="Calibri"/>
                        <a:cs typeface="Calibri"/>
                        <a:sym typeface="Calibri"/>
                      </a:endParaRPr>
                    </a:p>
                  </a:txBody>
                  <a:tcPr marL="66500" marR="66500" marT="0" marB="0"/>
                </a:tc>
                <a:extLst>
                  <a:ext uri="{0D108BD9-81ED-4DB2-BD59-A6C34878D82A}">
                    <a16:rowId xmlns:a16="http://schemas.microsoft.com/office/drawing/2014/main" val="10002"/>
                  </a:ext>
                </a:extLst>
              </a:tr>
              <a:tr h="638000">
                <a:tc>
                  <a:txBody>
                    <a:bodyPr/>
                    <a:lstStyle/>
                    <a:p>
                      <a:pPr marL="0" marR="0" lvl="0" indent="0" algn="just" rtl="0">
                        <a:spcBef>
                          <a:spcPts val="0"/>
                        </a:spcBef>
                        <a:spcAft>
                          <a:spcPts val="0"/>
                        </a:spcAft>
                        <a:buNone/>
                      </a:pPr>
                      <a:r>
                        <a:rPr lang="cs-CZ" sz="1200" b="1" u="none" strike="noStrike" cap="none">
                          <a:latin typeface="Calibri"/>
                          <a:ea typeface="Calibri"/>
                          <a:cs typeface="Calibri"/>
                          <a:sym typeface="Calibri"/>
                        </a:rPr>
                        <a:t> morfologie  LK</a:t>
                      </a:r>
                      <a:endParaRPr sz="1200" b="1" u="none" strike="noStrike" cap="none">
                        <a:latin typeface="Calibri"/>
                        <a:ea typeface="Calibri"/>
                        <a:cs typeface="Calibri"/>
                        <a:sym typeface="Calibri"/>
                      </a:endParaRPr>
                    </a:p>
                  </a:txBody>
                  <a:tcPr marL="66500" marR="66500" marT="0" marB="0"/>
                </a:tc>
                <a:tc>
                  <a:txBody>
                    <a:bodyPr/>
                    <a:lstStyle/>
                    <a:p>
                      <a:pPr marL="0" marR="0" lvl="0" indent="0" algn="ctr" rtl="0">
                        <a:spcBef>
                          <a:spcPts val="0"/>
                        </a:spcBef>
                        <a:spcAft>
                          <a:spcPts val="0"/>
                        </a:spcAft>
                        <a:buNone/>
                      </a:pPr>
                      <a:r>
                        <a:rPr lang="cs-CZ" sz="1200" b="0" u="none" strike="noStrike" cap="none">
                          <a:latin typeface="Calibri"/>
                          <a:ea typeface="Calibri"/>
                          <a:cs typeface="Calibri"/>
                          <a:sym typeface="Calibri"/>
                        </a:rPr>
                        <a:t>dilatace LK</a:t>
                      </a:r>
                      <a:endParaRPr/>
                    </a:p>
                  </a:txBody>
                  <a:tcPr marL="66500" marR="66500" marT="0" marB="0"/>
                </a:tc>
                <a:tc>
                  <a:txBody>
                    <a:bodyPr/>
                    <a:lstStyle/>
                    <a:p>
                      <a:pPr marL="0" marR="0" lvl="0" indent="0" algn="ctr" rtl="0">
                        <a:spcBef>
                          <a:spcPts val="0"/>
                        </a:spcBef>
                        <a:spcAft>
                          <a:spcPts val="0"/>
                        </a:spcAft>
                        <a:buNone/>
                      </a:pPr>
                      <a:r>
                        <a:rPr lang="cs-CZ" sz="1200" b="0" u="none" strike="noStrike" cap="none">
                          <a:latin typeface="Calibri"/>
                          <a:ea typeface="Calibri"/>
                          <a:cs typeface="Calibri"/>
                          <a:sym typeface="Calibri"/>
                        </a:rPr>
                        <a:t>koncentrická </a:t>
                      </a:r>
                      <a:endParaRPr/>
                    </a:p>
                    <a:p>
                      <a:pPr marL="0" marR="0" lvl="0" indent="0" algn="ctr" rtl="0">
                        <a:spcBef>
                          <a:spcPts val="0"/>
                        </a:spcBef>
                        <a:spcAft>
                          <a:spcPts val="0"/>
                        </a:spcAft>
                        <a:buNone/>
                      </a:pPr>
                      <a:r>
                        <a:rPr lang="cs-CZ" sz="1200" b="0" u="none" strike="noStrike" cap="none">
                          <a:latin typeface="Calibri"/>
                          <a:ea typeface="Calibri"/>
                          <a:cs typeface="Calibri"/>
                          <a:sym typeface="Calibri"/>
                        </a:rPr>
                        <a:t>remodelace</a:t>
                      </a:r>
                      <a:endParaRPr sz="1200" b="0" u="none" strike="noStrike" cap="none">
                        <a:latin typeface="Calibri"/>
                        <a:ea typeface="Calibri"/>
                        <a:cs typeface="Calibri"/>
                        <a:sym typeface="Calibri"/>
                      </a:endParaRPr>
                    </a:p>
                  </a:txBody>
                  <a:tcPr marL="66500" marR="66500" marT="0" marB="0"/>
                </a:tc>
                <a:extLst>
                  <a:ext uri="{0D108BD9-81ED-4DB2-BD59-A6C34878D82A}">
                    <a16:rowId xmlns:a16="http://schemas.microsoft.com/office/drawing/2014/main" val="10003"/>
                  </a:ext>
                </a:extLst>
              </a:tr>
              <a:tr h="702825">
                <a:tc>
                  <a:txBody>
                    <a:bodyPr/>
                    <a:lstStyle/>
                    <a:p>
                      <a:pPr marL="0" marR="0" lvl="0" indent="0" algn="just" rtl="0">
                        <a:spcBef>
                          <a:spcPts val="0"/>
                        </a:spcBef>
                        <a:spcAft>
                          <a:spcPts val="0"/>
                        </a:spcAft>
                        <a:buNone/>
                      </a:pPr>
                      <a:r>
                        <a:rPr lang="cs-CZ" sz="1200" b="1" u="none" strike="noStrike" cap="none">
                          <a:latin typeface="Calibri"/>
                          <a:ea typeface="Calibri"/>
                          <a:cs typeface="Calibri"/>
                          <a:sym typeface="Calibri"/>
                        </a:rPr>
                        <a:t>Hlavní komorbidity </a:t>
                      </a:r>
                      <a:endParaRPr/>
                    </a:p>
                    <a:p>
                      <a:pPr marL="0" marR="0" lvl="0" indent="0" algn="just" rtl="0">
                        <a:spcBef>
                          <a:spcPts val="0"/>
                        </a:spcBef>
                        <a:spcAft>
                          <a:spcPts val="0"/>
                        </a:spcAft>
                        <a:buNone/>
                      </a:pPr>
                      <a:endParaRPr sz="1200" b="1" u="none" strike="noStrike" cap="none">
                        <a:latin typeface="Calibri"/>
                        <a:ea typeface="Calibri"/>
                        <a:cs typeface="Calibri"/>
                        <a:sym typeface="Calibri"/>
                      </a:endParaRPr>
                    </a:p>
                  </a:txBody>
                  <a:tcPr marL="66500" marR="66500" marT="0" marB="0"/>
                </a:tc>
                <a:tc>
                  <a:txBody>
                    <a:bodyPr/>
                    <a:lstStyle/>
                    <a:p>
                      <a:pPr marL="0" marR="0" lvl="0" indent="0" algn="ctr" rtl="0">
                        <a:spcBef>
                          <a:spcPts val="0"/>
                        </a:spcBef>
                        <a:spcAft>
                          <a:spcPts val="0"/>
                        </a:spcAft>
                        <a:buNone/>
                      </a:pPr>
                      <a:r>
                        <a:rPr lang="cs-CZ" sz="1200" b="0" u="none" strike="noStrike" cap="none">
                          <a:latin typeface="Calibri"/>
                          <a:ea typeface="Calibri"/>
                          <a:cs typeface="Calibri"/>
                          <a:sym typeface="Calibri"/>
                        </a:rPr>
                        <a:t>ICHS</a:t>
                      </a:r>
                      <a:endParaRPr/>
                    </a:p>
                    <a:p>
                      <a:pPr marL="0" marR="0" lvl="0" indent="0" algn="ctr" rtl="0">
                        <a:spcBef>
                          <a:spcPts val="0"/>
                        </a:spcBef>
                        <a:spcAft>
                          <a:spcPts val="0"/>
                        </a:spcAft>
                        <a:buNone/>
                      </a:pPr>
                      <a:endParaRPr sz="1200" b="0" u="none" strike="noStrike" cap="none">
                        <a:latin typeface="Calibri"/>
                        <a:ea typeface="Calibri"/>
                        <a:cs typeface="Calibri"/>
                        <a:sym typeface="Calibri"/>
                      </a:endParaRPr>
                    </a:p>
                  </a:txBody>
                  <a:tcPr marL="66500" marR="66500" marT="0" marB="0"/>
                </a:tc>
                <a:tc>
                  <a:txBody>
                    <a:bodyPr/>
                    <a:lstStyle/>
                    <a:p>
                      <a:pPr marL="0" marR="0" lvl="0" indent="0" algn="ctr" rtl="0">
                        <a:spcBef>
                          <a:spcPts val="0"/>
                        </a:spcBef>
                        <a:spcAft>
                          <a:spcPts val="0"/>
                        </a:spcAft>
                        <a:buNone/>
                      </a:pPr>
                      <a:r>
                        <a:rPr lang="cs-CZ" sz="1200" b="0" u="none" strike="noStrike" cap="none">
                          <a:latin typeface="Calibri"/>
                          <a:ea typeface="Calibri"/>
                          <a:cs typeface="Calibri"/>
                          <a:sym typeface="Calibri"/>
                        </a:rPr>
                        <a:t>Stárnutí</a:t>
                      </a:r>
                      <a:endParaRPr/>
                    </a:p>
                    <a:p>
                      <a:pPr marL="0" marR="0" lvl="0" indent="0" algn="ctr" rtl="0">
                        <a:spcBef>
                          <a:spcPts val="0"/>
                        </a:spcBef>
                        <a:spcAft>
                          <a:spcPts val="0"/>
                        </a:spcAft>
                        <a:buNone/>
                      </a:pPr>
                      <a:r>
                        <a:rPr lang="cs-CZ" sz="1200" b="0" u="none" strike="noStrike" cap="none">
                          <a:latin typeface="Calibri"/>
                          <a:ea typeface="Calibri"/>
                          <a:cs typeface="Calibri"/>
                          <a:sym typeface="Calibri"/>
                        </a:rPr>
                        <a:t>hypertenze</a:t>
                      </a:r>
                      <a:endParaRPr/>
                    </a:p>
                    <a:p>
                      <a:pPr marL="0" marR="0" lvl="0" indent="0" algn="ctr" rtl="0">
                        <a:spcBef>
                          <a:spcPts val="0"/>
                        </a:spcBef>
                        <a:spcAft>
                          <a:spcPts val="0"/>
                        </a:spcAft>
                        <a:buNone/>
                      </a:pPr>
                      <a:r>
                        <a:rPr lang="cs-CZ" sz="1200" b="0" u="none" strike="noStrike" cap="none">
                          <a:latin typeface="Calibri"/>
                          <a:ea typeface="Calibri"/>
                          <a:cs typeface="Calibri"/>
                          <a:sym typeface="Calibri"/>
                        </a:rPr>
                        <a:t>obezita</a:t>
                      </a:r>
                      <a:endParaRPr sz="1200" b="0" u="none" strike="noStrike" cap="none">
                        <a:latin typeface="Calibri"/>
                        <a:ea typeface="Calibri"/>
                        <a:cs typeface="Calibri"/>
                        <a:sym typeface="Calibri"/>
                      </a:endParaRPr>
                    </a:p>
                  </a:txBody>
                  <a:tcPr marL="66500" marR="66500" marT="0" marB="0"/>
                </a:tc>
                <a:extLst>
                  <a:ext uri="{0D108BD9-81ED-4DB2-BD59-A6C34878D82A}">
                    <a16:rowId xmlns:a16="http://schemas.microsoft.com/office/drawing/2014/main" val="10004"/>
                  </a:ext>
                </a:extLst>
              </a:tr>
              <a:tr h="558625">
                <a:tc>
                  <a:txBody>
                    <a:bodyPr/>
                    <a:lstStyle/>
                    <a:p>
                      <a:pPr marL="0" marR="0" lvl="0" indent="0" algn="just" rtl="0">
                        <a:spcBef>
                          <a:spcPts val="0"/>
                        </a:spcBef>
                        <a:spcAft>
                          <a:spcPts val="0"/>
                        </a:spcAft>
                        <a:buNone/>
                      </a:pPr>
                      <a:r>
                        <a:rPr lang="cs-CZ" sz="1200" b="1" u="none" strike="noStrike" cap="none">
                          <a:latin typeface="Calibri"/>
                          <a:ea typeface="Calibri"/>
                          <a:cs typeface="Calibri"/>
                          <a:sym typeface="Calibri"/>
                        </a:rPr>
                        <a:t>Hlavní mechanismus </a:t>
                      </a:r>
                      <a:endParaRPr sz="1200" b="1" u="none" strike="noStrike" cap="none">
                        <a:latin typeface="Calibri"/>
                        <a:ea typeface="Calibri"/>
                        <a:cs typeface="Calibri"/>
                        <a:sym typeface="Calibri"/>
                      </a:endParaRPr>
                    </a:p>
                  </a:txBody>
                  <a:tcPr marL="66500" marR="66500" marT="0" marB="0"/>
                </a:tc>
                <a:tc>
                  <a:txBody>
                    <a:bodyPr/>
                    <a:lstStyle/>
                    <a:p>
                      <a:pPr marL="0" marR="0" lvl="0" indent="0" algn="ctr" rtl="0">
                        <a:spcBef>
                          <a:spcPts val="0"/>
                        </a:spcBef>
                        <a:spcAft>
                          <a:spcPts val="0"/>
                        </a:spcAft>
                        <a:buNone/>
                      </a:pPr>
                      <a:r>
                        <a:rPr lang="cs-CZ" sz="1200" b="0" u="none" strike="noStrike" cap="none">
                          <a:latin typeface="Calibri"/>
                          <a:ea typeface="Calibri"/>
                          <a:cs typeface="Calibri"/>
                          <a:sym typeface="Calibri"/>
                        </a:rPr>
                        <a:t>pokles </a:t>
                      </a:r>
                      <a:endParaRPr/>
                    </a:p>
                    <a:p>
                      <a:pPr marL="0" marR="0" lvl="0" indent="0" algn="ctr" rtl="0">
                        <a:spcBef>
                          <a:spcPts val="0"/>
                        </a:spcBef>
                        <a:spcAft>
                          <a:spcPts val="0"/>
                        </a:spcAft>
                        <a:buNone/>
                      </a:pPr>
                      <a:r>
                        <a:rPr lang="cs-CZ" sz="1200" b="0" u="none" strike="noStrike" cap="none">
                          <a:latin typeface="Calibri"/>
                          <a:ea typeface="Calibri"/>
                          <a:cs typeface="Calibri"/>
                          <a:sym typeface="Calibri"/>
                        </a:rPr>
                        <a:t>kontraktility</a:t>
                      </a:r>
                      <a:endParaRPr/>
                    </a:p>
                  </a:txBody>
                  <a:tcPr marL="66500" marR="66500" marT="0" marB="0"/>
                </a:tc>
                <a:tc>
                  <a:txBody>
                    <a:bodyPr/>
                    <a:lstStyle/>
                    <a:p>
                      <a:pPr marL="0" marR="0" lvl="0" indent="0" algn="ctr" rtl="0">
                        <a:spcBef>
                          <a:spcPts val="0"/>
                        </a:spcBef>
                        <a:spcAft>
                          <a:spcPts val="0"/>
                        </a:spcAft>
                        <a:buNone/>
                      </a:pPr>
                      <a:r>
                        <a:rPr lang="cs-CZ" sz="1200" b="0" u="none" strike="noStrike" cap="none">
                          <a:latin typeface="Calibri"/>
                          <a:ea typeface="Calibri"/>
                          <a:cs typeface="Calibri"/>
                          <a:sym typeface="Calibri"/>
                        </a:rPr>
                        <a:t>multifaktoriální</a:t>
                      </a:r>
                      <a:endParaRPr sz="1200" b="0" u="none" strike="noStrike" cap="none">
                        <a:latin typeface="Calibri"/>
                        <a:ea typeface="Calibri"/>
                        <a:cs typeface="Calibri"/>
                        <a:sym typeface="Calibri"/>
                      </a:endParaRPr>
                    </a:p>
                  </a:txBody>
                  <a:tcPr marL="66500" marR="66500" marT="0" marB="0"/>
                </a:tc>
                <a:extLst>
                  <a:ext uri="{0D108BD9-81ED-4DB2-BD59-A6C34878D82A}">
                    <a16:rowId xmlns:a16="http://schemas.microsoft.com/office/drawing/2014/main" val="10005"/>
                  </a:ext>
                </a:extLst>
              </a:tr>
              <a:tr h="352800">
                <a:tc>
                  <a:txBody>
                    <a:bodyPr/>
                    <a:lstStyle/>
                    <a:p>
                      <a:pPr marL="0" marR="0" lvl="0" indent="0" algn="just" rtl="0">
                        <a:spcBef>
                          <a:spcPts val="0"/>
                        </a:spcBef>
                        <a:spcAft>
                          <a:spcPts val="0"/>
                        </a:spcAft>
                        <a:buNone/>
                      </a:pPr>
                      <a:r>
                        <a:rPr lang="cs-CZ" sz="1200" b="1" u="none" strike="noStrike" cap="none">
                          <a:latin typeface="Calibri"/>
                          <a:ea typeface="Calibri"/>
                          <a:cs typeface="Calibri"/>
                          <a:sym typeface="Calibri"/>
                        </a:rPr>
                        <a:t>Věk </a:t>
                      </a:r>
                      <a:endParaRPr sz="1200" b="1" u="none" strike="noStrike" cap="none">
                        <a:latin typeface="Calibri"/>
                        <a:ea typeface="Calibri"/>
                        <a:cs typeface="Calibri"/>
                        <a:sym typeface="Calibri"/>
                      </a:endParaRPr>
                    </a:p>
                  </a:txBody>
                  <a:tcPr marL="66500" marR="66500" marT="0" marB="0"/>
                </a:tc>
                <a:tc>
                  <a:txBody>
                    <a:bodyPr/>
                    <a:lstStyle/>
                    <a:p>
                      <a:pPr marL="0" marR="0" lvl="0" indent="0" algn="ctr" rtl="0">
                        <a:spcBef>
                          <a:spcPts val="0"/>
                        </a:spcBef>
                        <a:spcAft>
                          <a:spcPts val="0"/>
                        </a:spcAft>
                        <a:buNone/>
                      </a:pPr>
                      <a:r>
                        <a:rPr lang="cs-CZ" sz="1200" b="0" u="none" strike="noStrike" cap="none">
                          <a:latin typeface="Calibri"/>
                          <a:ea typeface="Calibri"/>
                          <a:cs typeface="Calibri"/>
                          <a:sym typeface="Calibri"/>
                        </a:rPr>
                        <a:t>65 let </a:t>
                      </a:r>
                      <a:endParaRPr sz="1200" b="0" u="none" strike="noStrike" cap="none">
                        <a:latin typeface="Calibri"/>
                        <a:ea typeface="Calibri"/>
                        <a:cs typeface="Calibri"/>
                        <a:sym typeface="Calibri"/>
                      </a:endParaRPr>
                    </a:p>
                  </a:txBody>
                  <a:tcPr marL="66500" marR="66500" marT="0" marB="0"/>
                </a:tc>
                <a:tc>
                  <a:txBody>
                    <a:bodyPr/>
                    <a:lstStyle/>
                    <a:p>
                      <a:pPr marL="0" marR="0" lvl="0" indent="0" algn="ctr" rtl="0">
                        <a:spcBef>
                          <a:spcPts val="0"/>
                        </a:spcBef>
                        <a:spcAft>
                          <a:spcPts val="0"/>
                        </a:spcAft>
                        <a:buNone/>
                      </a:pPr>
                      <a:r>
                        <a:rPr lang="cs-CZ" sz="1200" b="0" u="none" strike="noStrike" cap="none">
                          <a:latin typeface="Calibri"/>
                          <a:ea typeface="Calibri"/>
                          <a:cs typeface="Calibri"/>
                          <a:sym typeface="Calibri"/>
                        </a:rPr>
                        <a:t>70-80 let</a:t>
                      </a:r>
                      <a:endParaRPr sz="1200" b="0" u="none" strike="noStrike" cap="none">
                        <a:latin typeface="Calibri"/>
                        <a:ea typeface="Calibri"/>
                        <a:cs typeface="Calibri"/>
                        <a:sym typeface="Calibri"/>
                      </a:endParaRPr>
                    </a:p>
                  </a:txBody>
                  <a:tcPr marL="66500" marR="66500" marT="0" marB="0"/>
                </a:tc>
                <a:extLst>
                  <a:ext uri="{0D108BD9-81ED-4DB2-BD59-A6C34878D82A}">
                    <a16:rowId xmlns:a16="http://schemas.microsoft.com/office/drawing/2014/main" val="10006"/>
                  </a:ext>
                </a:extLst>
              </a:tr>
              <a:tr h="455800">
                <a:tc>
                  <a:txBody>
                    <a:bodyPr/>
                    <a:lstStyle/>
                    <a:p>
                      <a:pPr marL="0" marR="0" lvl="0" indent="0" algn="just" rtl="0">
                        <a:spcBef>
                          <a:spcPts val="0"/>
                        </a:spcBef>
                        <a:spcAft>
                          <a:spcPts val="0"/>
                        </a:spcAft>
                        <a:buNone/>
                      </a:pPr>
                      <a:r>
                        <a:rPr lang="cs-CZ" sz="1200" b="1" u="none" strike="noStrike" cap="none">
                          <a:latin typeface="Calibri"/>
                          <a:ea typeface="Calibri"/>
                          <a:cs typeface="Calibri"/>
                          <a:sym typeface="Calibri"/>
                        </a:rPr>
                        <a:t>Predominance pohlaví</a:t>
                      </a:r>
                      <a:endParaRPr sz="1200" b="1" u="none" strike="noStrike" cap="none">
                        <a:latin typeface="Calibri"/>
                        <a:ea typeface="Calibri"/>
                        <a:cs typeface="Calibri"/>
                        <a:sym typeface="Calibri"/>
                      </a:endParaRPr>
                    </a:p>
                  </a:txBody>
                  <a:tcPr marL="66500" marR="66500" marT="0" marB="0"/>
                </a:tc>
                <a:tc>
                  <a:txBody>
                    <a:bodyPr/>
                    <a:lstStyle/>
                    <a:p>
                      <a:pPr marL="0" marR="0" lvl="0" indent="0" algn="ctr" rtl="0">
                        <a:spcBef>
                          <a:spcPts val="0"/>
                        </a:spcBef>
                        <a:spcAft>
                          <a:spcPts val="0"/>
                        </a:spcAft>
                        <a:buNone/>
                      </a:pPr>
                      <a:r>
                        <a:rPr lang="cs-CZ" sz="1200" b="0" u="none" strike="noStrike" cap="none">
                          <a:latin typeface="Calibri"/>
                          <a:ea typeface="Calibri"/>
                          <a:cs typeface="Calibri"/>
                          <a:sym typeface="Calibri"/>
                        </a:rPr>
                        <a:t>muži</a:t>
                      </a:r>
                      <a:endParaRPr sz="1200" b="0" u="none" strike="noStrike" cap="none">
                        <a:latin typeface="Calibri"/>
                        <a:ea typeface="Calibri"/>
                        <a:cs typeface="Calibri"/>
                        <a:sym typeface="Calibri"/>
                      </a:endParaRPr>
                    </a:p>
                  </a:txBody>
                  <a:tcPr marL="66500" marR="66500" marT="0" marB="0"/>
                </a:tc>
                <a:tc>
                  <a:txBody>
                    <a:bodyPr/>
                    <a:lstStyle/>
                    <a:p>
                      <a:pPr marL="0" marR="0" lvl="0" indent="0" algn="ctr" rtl="0">
                        <a:spcBef>
                          <a:spcPts val="0"/>
                        </a:spcBef>
                        <a:spcAft>
                          <a:spcPts val="0"/>
                        </a:spcAft>
                        <a:buNone/>
                      </a:pPr>
                      <a:r>
                        <a:rPr lang="cs-CZ" sz="1200" b="0" u="none" strike="noStrike" cap="none">
                          <a:latin typeface="Calibri"/>
                          <a:ea typeface="Calibri"/>
                          <a:cs typeface="Calibri"/>
                          <a:sym typeface="Calibri"/>
                        </a:rPr>
                        <a:t>ženy</a:t>
                      </a:r>
                      <a:endParaRPr sz="1200" b="0" u="none" strike="noStrike" cap="none">
                        <a:latin typeface="Calibri"/>
                        <a:ea typeface="Calibri"/>
                        <a:cs typeface="Calibri"/>
                        <a:sym typeface="Calibri"/>
                      </a:endParaRPr>
                    </a:p>
                  </a:txBody>
                  <a:tcPr marL="66500" marR="66500" marT="0" marB="0"/>
                </a:tc>
                <a:extLst>
                  <a:ext uri="{0D108BD9-81ED-4DB2-BD59-A6C34878D82A}">
                    <a16:rowId xmlns:a16="http://schemas.microsoft.com/office/drawing/2014/main" val="10007"/>
                  </a:ext>
                </a:extLst>
              </a:tr>
              <a:tr h="460700">
                <a:tc>
                  <a:txBody>
                    <a:bodyPr/>
                    <a:lstStyle/>
                    <a:p>
                      <a:pPr marL="0" marR="0" lvl="0" indent="0" algn="just" rtl="0">
                        <a:spcBef>
                          <a:spcPts val="0"/>
                        </a:spcBef>
                        <a:spcAft>
                          <a:spcPts val="0"/>
                        </a:spcAft>
                        <a:buNone/>
                      </a:pPr>
                      <a:r>
                        <a:rPr lang="cs-CZ" sz="1200" b="1" u="none" strike="noStrike" cap="none">
                          <a:latin typeface="Calibri"/>
                          <a:ea typeface="Calibri"/>
                          <a:cs typeface="Calibri"/>
                          <a:sym typeface="Calibri"/>
                        </a:rPr>
                        <a:t>5y mortalita, amb.</a:t>
                      </a:r>
                      <a:endParaRPr sz="1200" b="1" u="none" strike="noStrike" cap="none">
                        <a:latin typeface="Calibri"/>
                        <a:ea typeface="Calibri"/>
                        <a:cs typeface="Calibri"/>
                        <a:sym typeface="Calibri"/>
                      </a:endParaRPr>
                    </a:p>
                  </a:txBody>
                  <a:tcPr marL="66500" marR="66500" marT="0" marB="0"/>
                </a:tc>
                <a:tc>
                  <a:txBody>
                    <a:bodyPr/>
                    <a:lstStyle/>
                    <a:p>
                      <a:pPr marL="0" marR="0" lvl="0" indent="0" algn="ctr" rtl="0">
                        <a:spcBef>
                          <a:spcPts val="0"/>
                        </a:spcBef>
                        <a:spcAft>
                          <a:spcPts val="0"/>
                        </a:spcAft>
                        <a:buNone/>
                      </a:pPr>
                      <a:r>
                        <a:rPr lang="cs-CZ" sz="1200" b="0" u="none" strike="noStrike" cap="none">
                          <a:latin typeface="Calibri"/>
                          <a:ea typeface="Calibri"/>
                          <a:cs typeface="Calibri"/>
                          <a:sym typeface="Calibri"/>
                        </a:rPr>
                        <a:t>65% </a:t>
                      </a:r>
                      <a:endParaRPr sz="1200" b="0" u="none" strike="noStrike" cap="none">
                        <a:latin typeface="Calibri"/>
                        <a:ea typeface="Calibri"/>
                        <a:cs typeface="Calibri"/>
                        <a:sym typeface="Calibri"/>
                      </a:endParaRPr>
                    </a:p>
                  </a:txBody>
                  <a:tcPr marL="66500" marR="66500" marT="0" marB="0"/>
                </a:tc>
                <a:tc>
                  <a:txBody>
                    <a:bodyPr/>
                    <a:lstStyle/>
                    <a:p>
                      <a:pPr marL="0" marR="0" lvl="0" indent="0" algn="ctr" rtl="0">
                        <a:spcBef>
                          <a:spcPts val="0"/>
                        </a:spcBef>
                        <a:spcAft>
                          <a:spcPts val="0"/>
                        </a:spcAft>
                        <a:buNone/>
                      </a:pPr>
                      <a:r>
                        <a:rPr lang="cs-CZ" sz="1200" b="0" u="none" strike="noStrike" cap="none">
                          <a:latin typeface="Calibri"/>
                          <a:ea typeface="Calibri"/>
                          <a:cs typeface="Calibri"/>
                          <a:sym typeface="Calibri"/>
                        </a:rPr>
                        <a:t>63 %</a:t>
                      </a:r>
                      <a:endParaRPr sz="1200" b="0" u="none" strike="noStrike" cap="none">
                        <a:latin typeface="Calibri"/>
                        <a:ea typeface="Calibri"/>
                        <a:cs typeface="Calibri"/>
                        <a:sym typeface="Calibri"/>
                      </a:endParaRPr>
                    </a:p>
                  </a:txBody>
                  <a:tcPr marL="66500" marR="66500" marT="0" marB="0"/>
                </a:tc>
                <a:extLst>
                  <a:ext uri="{0D108BD9-81ED-4DB2-BD59-A6C34878D82A}">
                    <a16:rowId xmlns:a16="http://schemas.microsoft.com/office/drawing/2014/main" val="10008"/>
                  </a:ext>
                </a:extLst>
              </a:tr>
            </a:tbl>
          </a:graphicData>
        </a:graphic>
      </p:graphicFrame>
      <p:sp>
        <p:nvSpPr>
          <p:cNvPr id="351" name="Google Shape;351;p21"/>
          <p:cNvSpPr txBox="1"/>
          <p:nvPr/>
        </p:nvSpPr>
        <p:spPr>
          <a:xfrm>
            <a:off x="1913925" y="5170726"/>
            <a:ext cx="4350871" cy="338554"/>
          </a:xfrm>
          <a:prstGeom prst="rect">
            <a:avLst/>
          </a:prstGeom>
          <a:noFill/>
          <a:ln>
            <a:noFill/>
          </a:ln>
        </p:spPr>
        <p:txBody>
          <a:bodyPr spcFirstLastPara="1" wrap="square" lIns="91425" tIns="45700" rIns="91425" bIns="45700" anchor="t" anchorCtr="0">
            <a:spAutoFit/>
          </a:bodyPr>
          <a:lstStyle/>
          <a:p>
            <a:pPr marL="0" marR="0" lvl="0" indent="-101600" algn="l" rtl="0">
              <a:spcBef>
                <a:spcPts val="0"/>
              </a:spcBef>
              <a:spcAft>
                <a:spcPts val="0"/>
              </a:spcAft>
              <a:buClr>
                <a:srgbClr val="151515"/>
              </a:buClr>
              <a:buSzPts val="1600"/>
              <a:buFont typeface="Noto Sans Symbols"/>
              <a:buChar char="▪"/>
            </a:pPr>
            <a:r>
              <a:rPr lang="cs-CZ" sz="1600">
                <a:solidFill>
                  <a:srgbClr val="151515"/>
                </a:solidFill>
                <a:latin typeface="Arial"/>
                <a:ea typeface="Arial"/>
                <a:cs typeface="Arial"/>
                <a:sym typeface="Arial"/>
              </a:rPr>
              <a:t> rozdílný klinický profil a spektrum komorbidit</a:t>
            </a:r>
            <a:endParaRPr sz="1600">
              <a:solidFill>
                <a:srgbClr val="151515"/>
              </a:solidFill>
              <a:latin typeface="Arial"/>
              <a:ea typeface="Arial"/>
              <a:cs typeface="Arial"/>
              <a:sym typeface="Arial"/>
            </a:endParaRPr>
          </a:p>
        </p:txBody>
      </p:sp>
      <p:pic>
        <p:nvPicPr>
          <p:cNvPr id="352" name="Google Shape;352;p21"/>
          <p:cNvPicPr preferRelativeResize="0"/>
          <p:nvPr/>
        </p:nvPicPr>
        <p:blipFill rotWithShape="1">
          <a:blip r:embed="rId3">
            <a:alphaModFix/>
          </a:blip>
          <a:srcRect/>
          <a:stretch/>
        </p:blipFill>
        <p:spPr>
          <a:xfrm>
            <a:off x="6148450" y="980730"/>
            <a:ext cx="4114800" cy="4114800"/>
          </a:xfrm>
          <a:prstGeom prst="rect">
            <a:avLst/>
          </a:prstGeom>
          <a:noFill/>
          <a:ln w="9525" cap="flat" cmpd="sng">
            <a:solidFill>
              <a:schemeClr val="lt2"/>
            </a:solidFill>
            <a:prstDash val="solid"/>
            <a:miter lim="800000"/>
            <a:headEnd type="none" w="sm" len="sm"/>
            <a:tailEnd type="none" w="sm" len="sm"/>
          </a:ln>
        </p:spPr>
      </p:pic>
      <p:sp>
        <p:nvSpPr>
          <p:cNvPr id="353" name="Google Shape;353;p21"/>
          <p:cNvSpPr txBox="1"/>
          <p:nvPr/>
        </p:nvSpPr>
        <p:spPr>
          <a:xfrm>
            <a:off x="1930750" y="5597251"/>
            <a:ext cx="7930376" cy="1569660"/>
          </a:xfrm>
          <a:prstGeom prst="rect">
            <a:avLst/>
          </a:prstGeom>
          <a:noFill/>
          <a:ln>
            <a:noFill/>
          </a:ln>
        </p:spPr>
        <p:txBody>
          <a:bodyPr spcFirstLastPara="1" wrap="square" lIns="91425" tIns="45700" rIns="91425" bIns="45700" anchor="t" anchorCtr="0">
            <a:spAutoFit/>
          </a:bodyPr>
          <a:lstStyle/>
          <a:p>
            <a:pPr marL="0" marR="0" lvl="0" indent="-101600" algn="l" rtl="0">
              <a:spcBef>
                <a:spcPts val="0"/>
              </a:spcBef>
              <a:spcAft>
                <a:spcPts val="0"/>
              </a:spcAft>
              <a:buClr>
                <a:srgbClr val="151515"/>
              </a:buClr>
              <a:buSzPts val="1600"/>
              <a:buFont typeface="Noto Sans Symbols"/>
              <a:buChar char="▪"/>
            </a:pPr>
            <a:r>
              <a:rPr lang="cs-CZ" sz="1600">
                <a:solidFill>
                  <a:srgbClr val="151515"/>
                </a:solidFill>
                <a:latin typeface="Arial"/>
                <a:ea typeface="Arial"/>
                <a:cs typeface="Arial"/>
                <a:sym typeface="Arial"/>
              </a:rPr>
              <a:t> rozdílná odpověď na klasickou terapii srdečního selhání</a:t>
            </a:r>
            <a:endParaRPr/>
          </a:p>
          <a:p>
            <a:pPr marL="0" marR="0" lvl="0" indent="0" algn="l" rtl="0">
              <a:spcBef>
                <a:spcPts val="0"/>
              </a:spcBef>
              <a:spcAft>
                <a:spcPts val="0"/>
              </a:spcAft>
              <a:buNone/>
            </a:pPr>
            <a:endParaRPr sz="1600">
              <a:solidFill>
                <a:srgbClr val="151515"/>
              </a:solidFill>
              <a:latin typeface="Arial"/>
              <a:ea typeface="Arial"/>
              <a:cs typeface="Arial"/>
              <a:sym typeface="Arial"/>
            </a:endParaRPr>
          </a:p>
          <a:p>
            <a:pPr marL="0" marR="0" lvl="0" indent="0" algn="l" rtl="0">
              <a:spcBef>
                <a:spcPts val="0"/>
              </a:spcBef>
              <a:spcAft>
                <a:spcPts val="0"/>
              </a:spcAft>
              <a:buNone/>
            </a:pPr>
            <a:r>
              <a:rPr lang="cs-CZ" sz="1600">
                <a:solidFill>
                  <a:srgbClr val="151515"/>
                </a:solidFill>
                <a:latin typeface="Arial"/>
                <a:ea typeface="Arial"/>
                <a:cs typeface="Arial"/>
                <a:sym typeface="Arial"/>
              </a:rPr>
              <a:t>                    patofyziologie HFrEF a HFpEF se liší  </a:t>
            </a:r>
            <a:endParaRPr/>
          </a:p>
          <a:p>
            <a:pPr marL="0" marR="0" lvl="0" indent="0" algn="l" rtl="0">
              <a:spcBef>
                <a:spcPts val="0"/>
              </a:spcBef>
              <a:spcAft>
                <a:spcPts val="0"/>
              </a:spcAft>
              <a:buNone/>
            </a:pPr>
            <a:r>
              <a:rPr lang="cs-CZ" sz="1600">
                <a:solidFill>
                  <a:srgbClr val="151515"/>
                </a:solidFill>
                <a:latin typeface="Arial"/>
                <a:ea typeface="Arial"/>
                <a:cs typeface="Arial"/>
                <a:sym typeface="Arial"/>
              </a:rPr>
              <a:t>                                                                                             výzkum HFpEF = priorita  </a:t>
            </a:r>
            <a:endParaRPr/>
          </a:p>
          <a:p>
            <a:pPr marL="0" marR="0" lvl="0" indent="0" algn="l" rtl="0">
              <a:spcBef>
                <a:spcPts val="0"/>
              </a:spcBef>
              <a:spcAft>
                <a:spcPts val="0"/>
              </a:spcAft>
              <a:buNone/>
            </a:pPr>
            <a:endParaRPr sz="1600">
              <a:solidFill>
                <a:srgbClr val="151515"/>
              </a:solidFill>
              <a:latin typeface="Arial"/>
              <a:ea typeface="Arial"/>
              <a:cs typeface="Arial"/>
              <a:sym typeface="Arial"/>
            </a:endParaRPr>
          </a:p>
          <a:p>
            <a:pPr marL="0" marR="0" lvl="0" indent="0" algn="l" rtl="0">
              <a:spcBef>
                <a:spcPts val="0"/>
              </a:spcBef>
              <a:spcAft>
                <a:spcPts val="0"/>
              </a:spcAft>
              <a:buNone/>
            </a:pPr>
            <a:r>
              <a:rPr lang="cs-CZ" sz="1600">
                <a:solidFill>
                  <a:srgbClr val="151515"/>
                </a:solidFill>
                <a:latin typeface="Arial"/>
                <a:ea typeface="Arial"/>
                <a:cs typeface="Arial"/>
                <a:sym typeface="Arial"/>
              </a:rPr>
              <a:t>              </a:t>
            </a:r>
            <a:endParaRPr sz="1600">
              <a:solidFill>
                <a:srgbClr val="151515"/>
              </a:solidFill>
              <a:latin typeface="Arial"/>
              <a:ea typeface="Arial"/>
              <a:cs typeface="Arial"/>
              <a:sym typeface="Arial"/>
            </a:endParaRPr>
          </a:p>
        </p:txBody>
      </p:sp>
      <p:sp>
        <p:nvSpPr>
          <p:cNvPr id="354" name="Google Shape;354;p21"/>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Rozdíly HFpEF a HFrEF </a:t>
            </a:r>
            <a:endParaRPr sz="2400" b="1">
              <a:solidFill>
                <a:schemeClr val="lt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Shape 358"/>
        <p:cNvGrpSpPr/>
        <p:nvPr/>
      </p:nvGrpSpPr>
      <p:grpSpPr>
        <a:xfrm>
          <a:off x="0" y="0"/>
          <a:ext cx="0" cy="0"/>
          <a:chOff x="0" y="0"/>
          <a:chExt cx="0" cy="0"/>
        </a:xfrm>
      </p:grpSpPr>
      <p:grpSp>
        <p:nvGrpSpPr>
          <p:cNvPr id="359" name="Google Shape;359;p22"/>
          <p:cNvGrpSpPr/>
          <p:nvPr/>
        </p:nvGrpSpPr>
        <p:grpSpPr>
          <a:xfrm>
            <a:off x="2927648" y="1497394"/>
            <a:ext cx="5946270" cy="5315983"/>
            <a:chOff x="1218018" y="1052736"/>
            <a:chExt cx="6419932" cy="5748031"/>
          </a:xfrm>
        </p:grpSpPr>
        <p:pic>
          <p:nvPicPr>
            <p:cNvPr id="360" name="Google Shape;360;p22"/>
            <p:cNvPicPr preferRelativeResize="0"/>
            <p:nvPr/>
          </p:nvPicPr>
          <p:blipFill rotWithShape="1">
            <a:blip r:embed="rId3">
              <a:alphaModFix/>
            </a:blip>
            <a:srcRect/>
            <a:stretch/>
          </p:blipFill>
          <p:spPr>
            <a:xfrm>
              <a:off x="1547664" y="1052736"/>
              <a:ext cx="5760640" cy="5580620"/>
            </a:xfrm>
            <a:prstGeom prst="rect">
              <a:avLst/>
            </a:prstGeom>
            <a:noFill/>
            <a:ln>
              <a:noFill/>
            </a:ln>
          </p:spPr>
        </p:pic>
        <p:sp>
          <p:nvSpPr>
            <p:cNvPr id="361" name="Google Shape;361;p22"/>
            <p:cNvSpPr/>
            <p:nvPr/>
          </p:nvSpPr>
          <p:spPr>
            <a:xfrm>
              <a:off x="1218018" y="6440727"/>
              <a:ext cx="6419932" cy="36004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ahoma"/>
                <a:ea typeface="Tahoma"/>
                <a:cs typeface="Tahoma"/>
                <a:sym typeface="Tahoma"/>
              </a:endParaRPr>
            </a:p>
          </p:txBody>
        </p:sp>
      </p:grpSp>
      <p:sp>
        <p:nvSpPr>
          <p:cNvPr id="362" name="Google Shape;362;p22"/>
          <p:cNvSpPr txBox="1"/>
          <p:nvPr/>
        </p:nvSpPr>
        <p:spPr>
          <a:xfrm>
            <a:off x="2163866" y="980728"/>
            <a:ext cx="804899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2000">
                <a:solidFill>
                  <a:srgbClr val="C00000"/>
                </a:solidFill>
                <a:latin typeface="Arial"/>
                <a:ea typeface="Arial"/>
                <a:cs typeface="Arial"/>
                <a:sym typeface="Arial"/>
              </a:rPr>
              <a:t>hlavní projev diastolické dysfunkce: zvýšený tlak v LK během diastoly</a:t>
            </a:r>
            <a:endParaRPr/>
          </a:p>
        </p:txBody>
      </p:sp>
      <p:grpSp>
        <p:nvGrpSpPr>
          <p:cNvPr id="363" name="Google Shape;363;p22"/>
          <p:cNvGrpSpPr/>
          <p:nvPr/>
        </p:nvGrpSpPr>
        <p:grpSpPr>
          <a:xfrm>
            <a:off x="983432" y="1700256"/>
            <a:ext cx="10153128" cy="4122431"/>
            <a:chOff x="-540568" y="1700255"/>
            <a:chExt cx="10153128" cy="4122431"/>
          </a:xfrm>
        </p:grpSpPr>
        <p:sp>
          <p:nvSpPr>
            <p:cNvPr id="364" name="Google Shape;364;p22"/>
            <p:cNvSpPr/>
            <p:nvPr/>
          </p:nvSpPr>
          <p:spPr>
            <a:xfrm>
              <a:off x="0" y="1772816"/>
              <a:ext cx="2304256"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u="sng">
                  <a:solidFill>
                    <a:srgbClr val="00B0F0"/>
                  </a:solidFill>
                  <a:latin typeface="Arial"/>
                  <a:ea typeface="Arial"/>
                  <a:cs typeface="Arial"/>
                  <a:sym typeface="Arial"/>
                </a:rPr>
                <a:t>stárnutí, diabetes                                                   </a:t>
              </a:r>
              <a:endParaRPr/>
            </a:p>
            <a:p>
              <a:pPr marL="0" marR="0" lvl="0" indent="0" algn="l" rtl="0">
                <a:spcBef>
                  <a:spcPts val="0"/>
                </a:spcBef>
                <a:spcAft>
                  <a:spcPts val="0"/>
                </a:spcAft>
                <a:buNone/>
              </a:pPr>
              <a:r>
                <a:rPr lang="cs-CZ" sz="1400" b="1" u="sng">
                  <a:solidFill>
                    <a:srgbClr val="00B0F0"/>
                  </a:solidFill>
                  <a:latin typeface="Arial"/>
                  <a:ea typeface="Arial"/>
                  <a:cs typeface="Arial"/>
                  <a:sym typeface="Arial"/>
                </a:rPr>
                <a:t>ischémie </a:t>
              </a:r>
              <a:endParaRPr/>
            </a:p>
            <a:p>
              <a:pPr marL="0" marR="0" lvl="0" indent="0" algn="l" rtl="0">
                <a:spcBef>
                  <a:spcPts val="0"/>
                </a:spcBef>
                <a:spcAft>
                  <a:spcPts val="0"/>
                </a:spcAft>
                <a:buNone/>
              </a:pPr>
              <a:r>
                <a:rPr lang="cs-CZ" sz="1400" b="1">
                  <a:solidFill>
                    <a:srgbClr val="00B0F0"/>
                  </a:solidFill>
                  <a:latin typeface="Arial"/>
                  <a:ea typeface="Arial"/>
                  <a:cs typeface="Arial"/>
                  <a:sym typeface="Arial"/>
                </a:rPr>
                <a:t>afterload</a:t>
              </a:r>
              <a:endParaRPr sz="1400" b="1">
                <a:solidFill>
                  <a:srgbClr val="00B0F0"/>
                </a:solidFill>
                <a:latin typeface="Arial"/>
                <a:ea typeface="Arial"/>
                <a:cs typeface="Arial"/>
                <a:sym typeface="Arial"/>
              </a:endParaRPr>
            </a:p>
          </p:txBody>
        </p:sp>
        <p:sp>
          <p:nvSpPr>
            <p:cNvPr id="365" name="Google Shape;365;p22"/>
            <p:cNvSpPr/>
            <p:nvPr/>
          </p:nvSpPr>
          <p:spPr>
            <a:xfrm>
              <a:off x="-540568" y="4479345"/>
              <a:ext cx="2418550" cy="116955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u="sng">
                  <a:solidFill>
                    <a:srgbClr val="00B0F0"/>
                  </a:solidFill>
                  <a:latin typeface="Arial"/>
                  <a:ea typeface="Arial"/>
                  <a:cs typeface="Arial"/>
                  <a:sym typeface="Arial"/>
                </a:rPr>
                <a:t>stárnutí, diabetes, obezita</a:t>
              </a:r>
              <a:endParaRPr/>
            </a:p>
            <a:p>
              <a:pPr marL="0" marR="0" lvl="0" indent="0" algn="l" rtl="0">
                <a:spcBef>
                  <a:spcPts val="0"/>
                </a:spcBef>
                <a:spcAft>
                  <a:spcPts val="0"/>
                </a:spcAft>
                <a:buNone/>
              </a:pPr>
              <a:r>
                <a:rPr lang="cs-CZ" sz="1400" b="1">
                  <a:solidFill>
                    <a:srgbClr val="00B0F0"/>
                  </a:solidFill>
                  <a:latin typeface="Arial"/>
                  <a:ea typeface="Arial"/>
                  <a:cs typeface="Arial"/>
                  <a:sym typeface="Arial"/>
                </a:rPr>
                <a:t>hypertrofie</a:t>
              </a:r>
              <a:endParaRPr/>
            </a:p>
            <a:p>
              <a:pPr marL="0" marR="0" lvl="0" indent="0" algn="l" rtl="0">
                <a:spcBef>
                  <a:spcPts val="0"/>
                </a:spcBef>
                <a:spcAft>
                  <a:spcPts val="0"/>
                </a:spcAft>
                <a:buNone/>
              </a:pPr>
              <a:endParaRPr sz="1400" b="1">
                <a:solidFill>
                  <a:srgbClr val="00B0F0"/>
                </a:solidFill>
                <a:latin typeface="Arial"/>
                <a:ea typeface="Arial"/>
                <a:cs typeface="Arial"/>
                <a:sym typeface="Arial"/>
              </a:endParaRPr>
            </a:p>
            <a:p>
              <a:pPr marL="0" marR="0" lvl="0" indent="0" algn="l" rtl="0">
                <a:spcBef>
                  <a:spcPts val="0"/>
                </a:spcBef>
                <a:spcAft>
                  <a:spcPts val="0"/>
                </a:spcAft>
                <a:buNone/>
              </a:pPr>
              <a:r>
                <a:rPr lang="cs-CZ" sz="1400" b="1">
                  <a:solidFill>
                    <a:srgbClr val="00B0F0"/>
                  </a:solidFill>
                  <a:latin typeface="Arial"/>
                  <a:ea typeface="Arial"/>
                  <a:cs typeface="Arial"/>
                  <a:sym typeface="Arial"/>
                </a:rPr>
                <a:t>HCM</a:t>
              </a:r>
              <a:endParaRPr/>
            </a:p>
            <a:p>
              <a:pPr marL="0" marR="0" lvl="0" indent="0" algn="l" rtl="0">
                <a:spcBef>
                  <a:spcPts val="0"/>
                </a:spcBef>
                <a:spcAft>
                  <a:spcPts val="0"/>
                </a:spcAft>
                <a:buNone/>
              </a:pPr>
              <a:r>
                <a:rPr lang="cs-CZ" sz="1400" b="1">
                  <a:solidFill>
                    <a:srgbClr val="00B0F0"/>
                  </a:solidFill>
                  <a:latin typeface="Arial"/>
                  <a:ea typeface="Arial"/>
                  <a:cs typeface="Arial"/>
                  <a:sym typeface="Arial"/>
                </a:rPr>
                <a:t>infiltrativní KMP</a:t>
              </a:r>
              <a:endParaRPr/>
            </a:p>
          </p:txBody>
        </p:sp>
        <p:sp>
          <p:nvSpPr>
            <p:cNvPr id="366" name="Google Shape;366;p22"/>
            <p:cNvSpPr/>
            <p:nvPr/>
          </p:nvSpPr>
          <p:spPr>
            <a:xfrm>
              <a:off x="7044594" y="1700255"/>
              <a:ext cx="2099406" cy="138499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00B0F0"/>
                  </a:solidFill>
                  <a:latin typeface="Arial"/>
                  <a:ea typeface="Arial"/>
                  <a:cs typeface="Arial"/>
                  <a:sym typeface="Arial"/>
                </a:rPr>
                <a:t>konstriktivní perikarditida</a:t>
              </a:r>
              <a:endParaRPr/>
            </a:p>
            <a:p>
              <a:pPr marL="0" marR="0" lvl="0" indent="0" algn="l" rtl="0">
                <a:spcBef>
                  <a:spcPts val="0"/>
                </a:spcBef>
                <a:spcAft>
                  <a:spcPts val="0"/>
                </a:spcAft>
                <a:buNone/>
              </a:pPr>
              <a:endParaRPr sz="1400" b="1">
                <a:solidFill>
                  <a:srgbClr val="00B0F0"/>
                </a:solidFill>
                <a:latin typeface="Arial"/>
                <a:ea typeface="Arial"/>
                <a:cs typeface="Arial"/>
                <a:sym typeface="Arial"/>
              </a:endParaRPr>
            </a:p>
            <a:p>
              <a:pPr marL="0" marR="0" lvl="0" indent="0" algn="l" rtl="0">
                <a:spcBef>
                  <a:spcPts val="0"/>
                </a:spcBef>
                <a:spcAft>
                  <a:spcPts val="0"/>
                </a:spcAft>
                <a:buNone/>
              </a:pPr>
              <a:r>
                <a:rPr lang="cs-CZ" sz="1400" b="1">
                  <a:solidFill>
                    <a:srgbClr val="00B0F0"/>
                  </a:solidFill>
                  <a:latin typeface="Arial"/>
                  <a:ea typeface="Arial"/>
                  <a:cs typeface="Arial"/>
                  <a:sym typeface="Arial"/>
                </a:rPr>
                <a:t>tamponáda </a:t>
              </a:r>
              <a:endParaRPr/>
            </a:p>
            <a:p>
              <a:pPr marL="0" marR="0" lvl="0" indent="0" algn="l" rtl="0">
                <a:spcBef>
                  <a:spcPts val="0"/>
                </a:spcBef>
                <a:spcAft>
                  <a:spcPts val="0"/>
                </a:spcAft>
                <a:buNone/>
              </a:pPr>
              <a:endParaRPr sz="1400" b="1">
                <a:solidFill>
                  <a:srgbClr val="00B0F0"/>
                </a:solidFill>
                <a:latin typeface="Arial"/>
                <a:ea typeface="Arial"/>
                <a:cs typeface="Arial"/>
                <a:sym typeface="Arial"/>
              </a:endParaRPr>
            </a:p>
            <a:p>
              <a:pPr marL="0" marR="0" lvl="0" indent="0" algn="l" rtl="0">
                <a:spcBef>
                  <a:spcPts val="0"/>
                </a:spcBef>
                <a:spcAft>
                  <a:spcPts val="0"/>
                </a:spcAft>
                <a:buNone/>
              </a:pPr>
              <a:r>
                <a:rPr lang="cs-CZ" sz="1400" b="1" u="sng">
                  <a:solidFill>
                    <a:srgbClr val="00B0F0"/>
                  </a:solidFill>
                  <a:latin typeface="Arial"/>
                  <a:ea typeface="Arial"/>
                  <a:cs typeface="Arial"/>
                  <a:sym typeface="Arial"/>
                </a:rPr>
                <a:t>obezita</a:t>
              </a:r>
              <a:endParaRPr sz="1400" b="1">
                <a:solidFill>
                  <a:srgbClr val="00B0F0"/>
                </a:solidFill>
                <a:latin typeface="Arial"/>
                <a:ea typeface="Arial"/>
                <a:cs typeface="Arial"/>
                <a:sym typeface="Arial"/>
              </a:endParaRPr>
            </a:p>
          </p:txBody>
        </p:sp>
        <p:sp>
          <p:nvSpPr>
            <p:cNvPr id="367" name="Google Shape;367;p22"/>
            <p:cNvSpPr/>
            <p:nvPr/>
          </p:nvSpPr>
          <p:spPr>
            <a:xfrm>
              <a:off x="7364986" y="4653135"/>
              <a:ext cx="2247574" cy="116955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00B0F0"/>
                  </a:solidFill>
                  <a:latin typeface="Arial"/>
                  <a:ea typeface="Arial"/>
                  <a:cs typeface="Arial"/>
                  <a:sym typeface="Arial"/>
                </a:rPr>
                <a:t>regurgitační vady </a:t>
              </a:r>
              <a:endParaRPr/>
            </a:p>
            <a:p>
              <a:pPr marL="0" marR="0" lvl="0" indent="0" algn="l" rtl="0">
                <a:spcBef>
                  <a:spcPts val="0"/>
                </a:spcBef>
                <a:spcAft>
                  <a:spcPts val="0"/>
                </a:spcAft>
                <a:buNone/>
              </a:pPr>
              <a:r>
                <a:rPr lang="cs-CZ" sz="1400" b="1">
                  <a:solidFill>
                    <a:srgbClr val="00B0F0"/>
                  </a:solidFill>
                  <a:latin typeface="Arial"/>
                  <a:ea typeface="Arial"/>
                  <a:cs typeface="Arial"/>
                  <a:sym typeface="Arial"/>
                </a:rPr>
                <a:t>DKMP</a:t>
              </a:r>
              <a:endParaRPr/>
            </a:p>
            <a:p>
              <a:pPr marL="0" marR="0" lvl="0" indent="0" algn="l" rtl="0">
                <a:spcBef>
                  <a:spcPts val="0"/>
                </a:spcBef>
                <a:spcAft>
                  <a:spcPts val="0"/>
                </a:spcAft>
                <a:buNone/>
              </a:pPr>
              <a:r>
                <a:rPr lang="cs-CZ" sz="1400" b="1">
                  <a:solidFill>
                    <a:srgbClr val="00B0F0"/>
                  </a:solidFill>
                  <a:latin typeface="Arial"/>
                  <a:ea typeface="Arial"/>
                  <a:cs typeface="Arial"/>
                  <a:sym typeface="Arial"/>
                </a:rPr>
                <a:t>High output HF  </a:t>
              </a:r>
              <a:endParaRPr/>
            </a:p>
            <a:p>
              <a:pPr marL="0" marR="0" lvl="0" indent="0" algn="l" rtl="0">
                <a:spcBef>
                  <a:spcPts val="0"/>
                </a:spcBef>
                <a:spcAft>
                  <a:spcPts val="0"/>
                </a:spcAft>
                <a:buNone/>
              </a:pPr>
              <a:endParaRPr sz="1400" b="1">
                <a:solidFill>
                  <a:srgbClr val="00B0F0"/>
                </a:solidFill>
                <a:latin typeface="Arial"/>
                <a:ea typeface="Arial"/>
                <a:cs typeface="Arial"/>
                <a:sym typeface="Arial"/>
              </a:endParaRPr>
            </a:p>
            <a:p>
              <a:pPr marL="0" marR="0" lvl="0" indent="0" algn="l" rtl="0">
                <a:spcBef>
                  <a:spcPts val="0"/>
                </a:spcBef>
                <a:spcAft>
                  <a:spcPts val="0"/>
                </a:spcAft>
                <a:buNone/>
              </a:pPr>
              <a:r>
                <a:rPr lang="cs-CZ" sz="1400" b="1">
                  <a:solidFill>
                    <a:srgbClr val="00B0F0"/>
                  </a:solidFill>
                  <a:latin typeface="Arial"/>
                  <a:ea typeface="Arial"/>
                  <a:cs typeface="Arial"/>
                  <a:sym typeface="Arial"/>
                </a:rPr>
                <a:t> </a:t>
              </a:r>
              <a:endParaRPr sz="1400">
                <a:solidFill>
                  <a:srgbClr val="00B0F0"/>
                </a:solidFill>
                <a:latin typeface="Tahoma"/>
                <a:ea typeface="Tahoma"/>
                <a:cs typeface="Tahoma"/>
                <a:sym typeface="Tahoma"/>
              </a:endParaRPr>
            </a:p>
          </p:txBody>
        </p:sp>
      </p:grpSp>
      <p:sp>
        <p:nvSpPr>
          <p:cNvPr id="368" name="Google Shape;368;p22"/>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Diastolická dysfunkce</a:t>
            </a:r>
            <a:endParaRPr sz="2400" b="1">
              <a:solidFill>
                <a:schemeClr val="lt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Shape 372"/>
        <p:cNvGrpSpPr/>
        <p:nvPr/>
      </p:nvGrpSpPr>
      <p:grpSpPr>
        <a:xfrm>
          <a:off x="0" y="0"/>
          <a:ext cx="0" cy="0"/>
          <a:chOff x="0" y="0"/>
          <a:chExt cx="0" cy="0"/>
        </a:xfrm>
      </p:grpSpPr>
      <p:sp>
        <p:nvSpPr>
          <p:cNvPr id="373" name="Google Shape;373;p23"/>
          <p:cNvSpPr txBox="1"/>
          <p:nvPr/>
        </p:nvSpPr>
        <p:spPr>
          <a:xfrm>
            <a:off x="1703513" y="1052737"/>
            <a:ext cx="6614311" cy="52629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2000" b="1">
                <a:solidFill>
                  <a:srgbClr val="7030A0"/>
                </a:solidFill>
                <a:latin typeface="Arial"/>
                <a:ea typeface="Arial"/>
                <a:cs typeface="Arial"/>
                <a:sym typeface="Arial"/>
              </a:rPr>
              <a:t>Změny levé komory</a:t>
            </a:r>
            <a:endParaRPr/>
          </a:p>
          <a:p>
            <a:pPr marL="0" marR="0" lvl="0" indent="0" algn="l" rtl="0">
              <a:spcBef>
                <a:spcPts val="0"/>
              </a:spcBef>
              <a:spcAft>
                <a:spcPts val="0"/>
              </a:spcAft>
              <a:buNone/>
            </a:pPr>
            <a:endParaRPr sz="1600" b="1">
              <a:solidFill>
                <a:srgbClr val="151515"/>
              </a:solidFill>
              <a:latin typeface="Arial"/>
              <a:ea typeface="Arial"/>
              <a:cs typeface="Arial"/>
              <a:sym typeface="Arial"/>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  - latentní systolická dysfunkce</a:t>
            </a:r>
            <a:endParaRPr/>
          </a:p>
          <a:p>
            <a:pPr marL="0" marR="0" lvl="0" indent="0" algn="l" rtl="0">
              <a:spcBef>
                <a:spcPts val="0"/>
              </a:spcBef>
              <a:spcAft>
                <a:spcPts val="0"/>
              </a:spcAft>
              <a:buNone/>
            </a:pPr>
            <a:endParaRPr sz="1600" b="1" u="sng">
              <a:solidFill>
                <a:srgbClr val="151515"/>
              </a:solidFill>
              <a:latin typeface="Arial"/>
              <a:ea typeface="Arial"/>
              <a:cs typeface="Arial"/>
              <a:sym typeface="Arial"/>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  - </a:t>
            </a:r>
            <a:r>
              <a:rPr lang="cs-CZ" sz="1800" b="1" u="sng">
                <a:solidFill>
                  <a:srgbClr val="151515"/>
                </a:solidFill>
                <a:latin typeface="Arial"/>
                <a:ea typeface="Arial"/>
                <a:cs typeface="Arial"/>
                <a:sym typeface="Arial"/>
              </a:rPr>
              <a:t>porucha diastolické funkce LK</a:t>
            </a:r>
            <a:r>
              <a:rPr lang="cs-CZ" sz="1800" b="1">
                <a:solidFill>
                  <a:srgbClr val="151515"/>
                </a:solidFill>
                <a:latin typeface="Arial"/>
                <a:ea typeface="Arial"/>
                <a:cs typeface="Arial"/>
                <a:sym typeface="Arial"/>
              </a:rPr>
              <a:t>   </a:t>
            </a:r>
            <a:endParaRPr/>
          </a:p>
          <a:p>
            <a:pPr marL="0" marR="0" lvl="0" indent="0" algn="l" rtl="0">
              <a:spcBef>
                <a:spcPts val="0"/>
              </a:spcBef>
              <a:spcAft>
                <a:spcPts val="0"/>
              </a:spcAft>
              <a:buNone/>
            </a:pPr>
            <a:endParaRPr sz="2000" b="1" u="sng">
              <a:solidFill>
                <a:srgbClr val="151515"/>
              </a:solidFill>
              <a:latin typeface="Arial"/>
              <a:ea typeface="Arial"/>
              <a:cs typeface="Arial"/>
              <a:sym typeface="Arial"/>
            </a:endParaRPr>
          </a:p>
          <a:p>
            <a:pPr marL="0" marR="0" lvl="0" indent="0" algn="l" rtl="0">
              <a:spcBef>
                <a:spcPts val="0"/>
              </a:spcBef>
              <a:spcAft>
                <a:spcPts val="0"/>
              </a:spcAft>
              <a:buNone/>
            </a:pPr>
            <a:endParaRPr sz="1600" b="1">
              <a:solidFill>
                <a:srgbClr val="151515"/>
              </a:solidFill>
              <a:latin typeface="Arial"/>
              <a:ea typeface="Arial"/>
              <a:cs typeface="Arial"/>
              <a:sym typeface="Arial"/>
            </a:endParaRPr>
          </a:p>
          <a:p>
            <a:pPr marL="0" marR="0" lvl="0" indent="0" algn="l" rtl="0">
              <a:spcBef>
                <a:spcPts val="0"/>
              </a:spcBef>
              <a:spcAft>
                <a:spcPts val="0"/>
              </a:spcAft>
              <a:buNone/>
            </a:pPr>
            <a:r>
              <a:rPr lang="cs-CZ" sz="2000" b="1">
                <a:solidFill>
                  <a:srgbClr val="7030A0"/>
                </a:solidFill>
                <a:latin typeface="Arial"/>
                <a:ea typeface="Arial"/>
                <a:cs typeface="Arial"/>
                <a:sym typeface="Arial"/>
              </a:rPr>
              <a:t>Extraventrikulární mechanismy </a:t>
            </a:r>
            <a:endParaRPr/>
          </a:p>
          <a:p>
            <a:pPr marL="0" marR="0" lvl="0" indent="0" algn="l" rtl="0">
              <a:spcBef>
                <a:spcPts val="0"/>
              </a:spcBef>
              <a:spcAft>
                <a:spcPts val="0"/>
              </a:spcAft>
              <a:buNone/>
            </a:pPr>
            <a:endParaRPr sz="1600" b="1">
              <a:solidFill>
                <a:srgbClr val="151515"/>
              </a:solidFill>
              <a:latin typeface="Arial"/>
              <a:ea typeface="Arial"/>
              <a:cs typeface="Arial"/>
              <a:sym typeface="Arial"/>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    - dysfunkce levé síně</a:t>
            </a:r>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     </a:t>
            </a:r>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    - chronotropní inkompetence</a:t>
            </a:r>
            <a:endParaRPr/>
          </a:p>
          <a:p>
            <a:pPr marL="0" marR="0" lvl="0" indent="0" algn="l" rtl="0">
              <a:spcBef>
                <a:spcPts val="0"/>
              </a:spcBef>
              <a:spcAft>
                <a:spcPts val="0"/>
              </a:spcAft>
              <a:buNone/>
            </a:pPr>
            <a:endParaRPr sz="1600" b="1">
              <a:solidFill>
                <a:srgbClr val="151515"/>
              </a:solidFill>
              <a:latin typeface="Arial"/>
              <a:ea typeface="Arial"/>
              <a:cs typeface="Arial"/>
              <a:sym typeface="Arial"/>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    - plicní hypertenze </a:t>
            </a:r>
            <a:endParaRPr/>
          </a:p>
          <a:p>
            <a:pPr marL="0" marR="0" lvl="0" indent="0" algn="l" rtl="0">
              <a:spcBef>
                <a:spcPts val="0"/>
              </a:spcBef>
              <a:spcAft>
                <a:spcPts val="0"/>
              </a:spcAft>
              <a:buNone/>
            </a:pPr>
            <a:endParaRPr sz="1600" b="1">
              <a:solidFill>
                <a:srgbClr val="151515"/>
              </a:solidFill>
              <a:latin typeface="Arial"/>
              <a:ea typeface="Arial"/>
              <a:cs typeface="Arial"/>
              <a:sym typeface="Arial"/>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    - dysfunkce pravé komory </a:t>
            </a:r>
            <a:endParaRPr/>
          </a:p>
          <a:p>
            <a:pPr marL="0" marR="0" lvl="0" indent="0" algn="l" rtl="0">
              <a:spcBef>
                <a:spcPts val="0"/>
              </a:spcBef>
              <a:spcAft>
                <a:spcPts val="0"/>
              </a:spcAft>
              <a:buNone/>
            </a:pPr>
            <a:endParaRPr sz="1600" b="1">
              <a:solidFill>
                <a:srgbClr val="151515"/>
              </a:solidFill>
              <a:latin typeface="Arial"/>
              <a:ea typeface="Arial"/>
              <a:cs typeface="Arial"/>
              <a:sym typeface="Arial"/>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    - zvýšená tuhost aorty </a:t>
            </a:r>
            <a:endParaRPr/>
          </a:p>
          <a:p>
            <a:pPr marL="0" marR="0" lvl="0" indent="0" algn="l" rtl="0">
              <a:spcBef>
                <a:spcPts val="0"/>
              </a:spcBef>
              <a:spcAft>
                <a:spcPts val="0"/>
              </a:spcAft>
              <a:buNone/>
            </a:pPr>
            <a:endParaRPr sz="1600" b="1">
              <a:solidFill>
                <a:srgbClr val="151515"/>
              </a:solidFill>
              <a:latin typeface="Arial"/>
              <a:ea typeface="Arial"/>
              <a:cs typeface="Arial"/>
              <a:sym typeface="Arial"/>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    - endoteliální dysfunkce, myopatie kosterního svalstva</a:t>
            </a:r>
            <a:r>
              <a:rPr lang="cs-CZ" sz="1800" b="1">
                <a:solidFill>
                  <a:srgbClr val="151515"/>
                </a:solidFill>
                <a:latin typeface="Arial"/>
                <a:ea typeface="Arial"/>
                <a:cs typeface="Arial"/>
                <a:sym typeface="Arial"/>
              </a:rPr>
              <a:t>          </a:t>
            </a:r>
            <a:endParaRPr sz="1600" b="1">
              <a:solidFill>
                <a:srgbClr val="151515"/>
              </a:solidFill>
              <a:latin typeface="Arial"/>
              <a:ea typeface="Arial"/>
              <a:cs typeface="Arial"/>
              <a:sym typeface="Arial"/>
            </a:endParaRPr>
          </a:p>
        </p:txBody>
      </p:sp>
      <p:grpSp>
        <p:nvGrpSpPr>
          <p:cNvPr id="374" name="Google Shape;374;p23"/>
          <p:cNvGrpSpPr/>
          <p:nvPr/>
        </p:nvGrpSpPr>
        <p:grpSpPr>
          <a:xfrm>
            <a:off x="6525187" y="2580109"/>
            <a:ext cx="4098479" cy="2277224"/>
            <a:chOff x="5001186" y="2580109"/>
            <a:chExt cx="4098479" cy="2277224"/>
          </a:xfrm>
        </p:grpSpPr>
        <p:sp>
          <p:nvSpPr>
            <p:cNvPr id="375" name="Google Shape;375;p23"/>
            <p:cNvSpPr txBox="1"/>
            <p:nvPr/>
          </p:nvSpPr>
          <p:spPr>
            <a:xfrm>
              <a:off x="5508104" y="2708920"/>
              <a:ext cx="3591561" cy="2031325"/>
            </a:xfrm>
            <a:prstGeom prst="rect">
              <a:avLst/>
            </a:prstGeom>
            <a:solidFill>
              <a:srgbClr val="E5E5E5">
                <a:alpha val="91764"/>
              </a:srgbClr>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b="1">
                  <a:solidFill>
                    <a:srgbClr val="151515"/>
                  </a:solidFill>
                  <a:latin typeface="Arial"/>
                  <a:ea typeface="Arial"/>
                  <a:cs typeface="Arial"/>
                  <a:sym typeface="Arial"/>
                </a:rPr>
                <a:t>Typické rizikové faktory HFpEF</a:t>
              </a:r>
              <a:endParaRPr/>
            </a:p>
            <a:p>
              <a:pPr marL="0" marR="0" lvl="0" indent="0" algn="l" rtl="0">
                <a:spcBef>
                  <a:spcPts val="0"/>
                </a:spcBef>
                <a:spcAft>
                  <a:spcPts val="0"/>
                </a:spcAft>
                <a:buNone/>
              </a:pPr>
              <a:endParaRPr sz="1800">
                <a:solidFill>
                  <a:srgbClr val="151515"/>
                </a:solidFill>
                <a:latin typeface="Arial"/>
                <a:ea typeface="Arial"/>
                <a:cs typeface="Arial"/>
                <a:sym typeface="Arial"/>
              </a:endParaRPr>
            </a:p>
            <a:p>
              <a:pPr marL="0" marR="0" lvl="0" indent="0" algn="l" rtl="0">
                <a:spcBef>
                  <a:spcPts val="0"/>
                </a:spcBef>
                <a:spcAft>
                  <a:spcPts val="0"/>
                </a:spcAft>
                <a:buNone/>
              </a:pPr>
              <a:r>
                <a:rPr lang="cs-CZ" sz="1800">
                  <a:solidFill>
                    <a:srgbClr val="151515"/>
                  </a:solidFill>
                  <a:latin typeface="Arial"/>
                  <a:ea typeface="Arial"/>
                  <a:cs typeface="Arial"/>
                  <a:sym typeface="Arial"/>
                </a:rPr>
                <a:t>věk nad 70 let</a:t>
              </a:r>
              <a:endParaRPr/>
            </a:p>
            <a:p>
              <a:pPr marL="0" marR="0" lvl="0" indent="0" algn="l" rtl="0">
                <a:spcBef>
                  <a:spcPts val="0"/>
                </a:spcBef>
                <a:spcAft>
                  <a:spcPts val="0"/>
                </a:spcAft>
                <a:buNone/>
              </a:pPr>
              <a:r>
                <a:rPr lang="cs-CZ" sz="1800">
                  <a:solidFill>
                    <a:srgbClr val="151515"/>
                  </a:solidFill>
                  <a:latin typeface="Arial"/>
                  <a:ea typeface="Arial"/>
                  <a:cs typeface="Arial"/>
                  <a:sym typeface="Arial"/>
                </a:rPr>
                <a:t>nadváha/obezita</a:t>
              </a:r>
              <a:endParaRPr/>
            </a:p>
            <a:p>
              <a:pPr marL="0" marR="0" lvl="0" indent="0" algn="l" rtl="0">
                <a:spcBef>
                  <a:spcPts val="0"/>
                </a:spcBef>
                <a:spcAft>
                  <a:spcPts val="0"/>
                </a:spcAft>
                <a:buNone/>
              </a:pPr>
              <a:r>
                <a:rPr lang="cs-CZ" sz="1800">
                  <a:solidFill>
                    <a:srgbClr val="151515"/>
                  </a:solidFill>
                  <a:latin typeface="Arial"/>
                  <a:ea typeface="Arial"/>
                  <a:cs typeface="Arial"/>
                  <a:sym typeface="Arial"/>
                </a:rPr>
                <a:t>hypertenze</a:t>
              </a:r>
              <a:endParaRPr/>
            </a:p>
            <a:p>
              <a:pPr marL="0" marR="0" lvl="0" indent="0" algn="l" rtl="0">
                <a:spcBef>
                  <a:spcPts val="0"/>
                </a:spcBef>
                <a:spcAft>
                  <a:spcPts val="0"/>
                </a:spcAft>
                <a:buNone/>
              </a:pPr>
              <a:r>
                <a:rPr lang="cs-CZ" sz="1800">
                  <a:solidFill>
                    <a:srgbClr val="151515"/>
                  </a:solidFill>
                  <a:latin typeface="Arial"/>
                  <a:ea typeface="Arial"/>
                  <a:cs typeface="Arial"/>
                  <a:sym typeface="Arial"/>
                </a:rPr>
                <a:t>DM/metabolický syndrom</a:t>
              </a:r>
              <a:endParaRPr/>
            </a:p>
            <a:p>
              <a:pPr marL="0" marR="0" lvl="0" indent="0" algn="l" rtl="0">
                <a:spcBef>
                  <a:spcPts val="0"/>
                </a:spcBef>
                <a:spcAft>
                  <a:spcPts val="0"/>
                </a:spcAft>
                <a:buNone/>
              </a:pPr>
              <a:r>
                <a:rPr lang="cs-CZ" sz="1800">
                  <a:solidFill>
                    <a:srgbClr val="151515"/>
                  </a:solidFill>
                  <a:latin typeface="Arial"/>
                  <a:ea typeface="Arial"/>
                  <a:cs typeface="Arial"/>
                  <a:sym typeface="Arial"/>
                </a:rPr>
                <a:t>fibrilace síní</a:t>
              </a:r>
              <a:endParaRPr sz="1800">
                <a:solidFill>
                  <a:srgbClr val="151515"/>
                </a:solidFill>
                <a:latin typeface="Arial"/>
                <a:ea typeface="Arial"/>
                <a:cs typeface="Arial"/>
                <a:sym typeface="Arial"/>
              </a:endParaRPr>
            </a:p>
          </p:txBody>
        </p:sp>
        <p:sp>
          <p:nvSpPr>
            <p:cNvPr id="376" name="Google Shape;376;p23"/>
            <p:cNvSpPr/>
            <p:nvPr/>
          </p:nvSpPr>
          <p:spPr>
            <a:xfrm rot="7428652" flipH="1">
              <a:off x="5184532" y="2597109"/>
              <a:ext cx="307989" cy="500288"/>
            </a:xfrm>
            <a:prstGeom prst="downArrow">
              <a:avLst>
                <a:gd name="adj1" fmla="val 50000"/>
                <a:gd name="adj2" fmla="val 50000"/>
              </a:avLst>
            </a:prstGeom>
            <a:solidFill>
              <a:srgbClr val="E5E5E5">
                <a:alpha val="75686"/>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ahoma"/>
                <a:ea typeface="Tahoma"/>
                <a:cs typeface="Tahoma"/>
                <a:sym typeface="Tahoma"/>
              </a:endParaRPr>
            </a:p>
          </p:txBody>
        </p:sp>
        <p:sp>
          <p:nvSpPr>
            <p:cNvPr id="377" name="Google Shape;377;p23"/>
            <p:cNvSpPr/>
            <p:nvPr/>
          </p:nvSpPr>
          <p:spPr>
            <a:xfrm rot="5026364" flipH="1">
              <a:off x="5150654" y="3800375"/>
              <a:ext cx="295285" cy="500288"/>
            </a:xfrm>
            <a:prstGeom prst="downArrow">
              <a:avLst>
                <a:gd name="adj1" fmla="val 50000"/>
                <a:gd name="adj2" fmla="val 50000"/>
              </a:avLst>
            </a:prstGeom>
            <a:solidFill>
              <a:srgbClr val="E5E5E5">
                <a:alpha val="6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ahoma"/>
                <a:ea typeface="Tahoma"/>
                <a:cs typeface="Tahoma"/>
                <a:sym typeface="Tahoma"/>
              </a:endParaRPr>
            </a:p>
          </p:txBody>
        </p:sp>
        <p:pic>
          <p:nvPicPr>
            <p:cNvPr id="378" name="Google Shape;378;p23"/>
            <p:cNvPicPr preferRelativeResize="0"/>
            <p:nvPr/>
          </p:nvPicPr>
          <p:blipFill rotWithShape="1">
            <a:blip r:embed="rId3">
              <a:alphaModFix/>
            </a:blip>
            <a:srcRect/>
            <a:stretch/>
          </p:blipFill>
          <p:spPr>
            <a:xfrm rot="-1901129">
              <a:off x="5069126" y="3233257"/>
              <a:ext cx="463336" cy="390178"/>
            </a:xfrm>
            <a:prstGeom prst="rect">
              <a:avLst/>
            </a:prstGeom>
            <a:noFill/>
            <a:ln>
              <a:noFill/>
            </a:ln>
          </p:spPr>
        </p:pic>
        <p:sp>
          <p:nvSpPr>
            <p:cNvPr id="379" name="Google Shape;379;p23"/>
            <p:cNvSpPr/>
            <p:nvPr/>
          </p:nvSpPr>
          <p:spPr>
            <a:xfrm rot="4358237" flipH="1">
              <a:off x="5147499" y="4391626"/>
              <a:ext cx="295285" cy="500288"/>
            </a:xfrm>
            <a:prstGeom prst="downArrow">
              <a:avLst>
                <a:gd name="adj1" fmla="val 50000"/>
                <a:gd name="adj2" fmla="val 50000"/>
              </a:avLst>
            </a:prstGeom>
            <a:solidFill>
              <a:srgbClr val="E5E5E5">
                <a:alpha val="6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ahoma"/>
                <a:ea typeface="Tahoma"/>
                <a:cs typeface="Tahoma"/>
                <a:sym typeface="Tahoma"/>
              </a:endParaRPr>
            </a:p>
          </p:txBody>
        </p:sp>
      </p:grpSp>
      <p:sp>
        <p:nvSpPr>
          <p:cNvPr id="380" name="Google Shape;380;p23"/>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Multifaktoriální etiologie HFpEF</a:t>
            </a:r>
            <a:endParaRPr sz="2400" b="1">
              <a:solidFill>
                <a:schemeClr val="lt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show="0">
  <p:cSld>
    <p:spTree>
      <p:nvGrpSpPr>
        <p:cNvPr id="1" name="Shape 384"/>
        <p:cNvGrpSpPr/>
        <p:nvPr/>
      </p:nvGrpSpPr>
      <p:grpSpPr>
        <a:xfrm>
          <a:off x="0" y="0"/>
          <a:ext cx="0" cy="0"/>
          <a:chOff x="0" y="0"/>
          <a:chExt cx="0" cy="0"/>
        </a:xfrm>
      </p:grpSpPr>
      <p:sp>
        <p:nvSpPr>
          <p:cNvPr id="385" name="Google Shape;385;p24"/>
          <p:cNvSpPr txBox="1"/>
          <p:nvPr/>
        </p:nvSpPr>
        <p:spPr>
          <a:xfrm>
            <a:off x="1559496" y="5949280"/>
            <a:ext cx="9112548"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a:solidFill>
                  <a:srgbClr val="FF0000"/>
                </a:solidFill>
                <a:latin typeface="Arial"/>
                <a:ea typeface="Arial"/>
                <a:cs typeface="Arial"/>
                <a:sym typeface="Arial"/>
              </a:rPr>
              <a:t>HF se supranormální EF (EF &gt; 57-60%):       </a:t>
            </a:r>
            <a:r>
              <a:rPr lang="cs-CZ" sz="1600">
                <a:solidFill>
                  <a:srgbClr val="151515"/>
                </a:solidFill>
                <a:latin typeface="Arial"/>
                <a:ea typeface="Arial"/>
                <a:cs typeface="Arial"/>
                <a:sym typeface="Arial"/>
              </a:rPr>
              <a:t>hypertrofické kardiomyopatie, nebo</a:t>
            </a:r>
            <a:endParaRPr/>
          </a:p>
          <a:p>
            <a:pPr marL="0" marR="0" lvl="0" indent="0" algn="l" rtl="0">
              <a:spcBef>
                <a:spcPts val="0"/>
              </a:spcBef>
              <a:spcAft>
                <a:spcPts val="0"/>
              </a:spcAft>
              <a:buNone/>
            </a:pPr>
            <a:r>
              <a:rPr lang="cs-CZ" sz="1600">
                <a:solidFill>
                  <a:srgbClr val="151515"/>
                </a:solidFill>
                <a:latin typeface="Arial"/>
                <a:ea typeface="Arial"/>
                <a:cs typeface="Arial"/>
                <a:sym typeface="Arial"/>
              </a:rPr>
              <a:t>                                                                         extrémně tuhá aorta (</a:t>
            </a:r>
            <a:r>
              <a:rPr lang="cs-CZ" sz="1600" b="1">
                <a:solidFill>
                  <a:srgbClr val="7030A0"/>
                </a:solidFill>
                <a:latin typeface="Arial"/>
                <a:ea typeface="Arial"/>
                <a:cs typeface="Arial"/>
                <a:sym typeface="Arial"/>
              </a:rPr>
              <a:t>vascular HFpEF</a:t>
            </a:r>
            <a:r>
              <a:rPr lang="cs-CZ" sz="1600">
                <a:solidFill>
                  <a:srgbClr val="151515"/>
                </a:solidFill>
                <a:latin typeface="Arial"/>
                <a:ea typeface="Arial"/>
                <a:cs typeface="Arial"/>
                <a:sym typeface="Arial"/>
              </a:rPr>
              <a:t>)</a:t>
            </a:r>
            <a:endParaRPr/>
          </a:p>
          <a:p>
            <a:pPr marL="0" marR="0" lvl="0" indent="0" algn="l" rtl="0">
              <a:spcBef>
                <a:spcPts val="0"/>
              </a:spcBef>
              <a:spcAft>
                <a:spcPts val="0"/>
              </a:spcAft>
              <a:buNone/>
            </a:pPr>
            <a:endParaRPr sz="400">
              <a:solidFill>
                <a:srgbClr val="151515"/>
              </a:solidFill>
              <a:latin typeface="Arial"/>
              <a:ea typeface="Arial"/>
              <a:cs typeface="Arial"/>
              <a:sym typeface="Arial"/>
            </a:endParaRPr>
          </a:p>
          <a:p>
            <a:pPr marL="0" marR="0" lvl="0" indent="0" algn="l" rtl="0">
              <a:spcBef>
                <a:spcPts val="0"/>
              </a:spcBef>
              <a:spcAft>
                <a:spcPts val="0"/>
              </a:spcAft>
              <a:buNone/>
            </a:pPr>
            <a:r>
              <a:rPr lang="cs-CZ" sz="1600">
                <a:solidFill>
                  <a:srgbClr val="151515"/>
                </a:solidFill>
                <a:latin typeface="Arial"/>
                <a:ea typeface="Arial"/>
                <a:cs typeface="Arial"/>
                <a:sym typeface="Arial"/>
              </a:rPr>
              <a:t>                     Není ovlivnitelné neurohumorální modulací (včetně S/V)</a:t>
            </a:r>
            <a:endParaRPr/>
          </a:p>
        </p:txBody>
      </p:sp>
      <p:pic>
        <p:nvPicPr>
          <p:cNvPr id="386" name="Google Shape;386;p24"/>
          <p:cNvPicPr preferRelativeResize="0"/>
          <p:nvPr/>
        </p:nvPicPr>
        <p:blipFill rotWithShape="1">
          <a:blip r:embed="rId3">
            <a:alphaModFix/>
          </a:blip>
          <a:srcRect/>
          <a:stretch/>
        </p:blipFill>
        <p:spPr>
          <a:xfrm>
            <a:off x="2279576" y="44624"/>
            <a:ext cx="7416824" cy="583799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Shape 390"/>
        <p:cNvGrpSpPr/>
        <p:nvPr/>
      </p:nvGrpSpPr>
      <p:grpSpPr>
        <a:xfrm>
          <a:off x="0" y="0"/>
          <a:ext cx="0" cy="0"/>
          <a:chOff x="0" y="0"/>
          <a:chExt cx="0" cy="0"/>
        </a:xfrm>
      </p:grpSpPr>
      <p:pic>
        <p:nvPicPr>
          <p:cNvPr id="391" name="Google Shape;391;p25"/>
          <p:cNvPicPr preferRelativeResize="0"/>
          <p:nvPr/>
        </p:nvPicPr>
        <p:blipFill rotWithShape="1">
          <a:blip r:embed="rId3">
            <a:alphaModFix/>
          </a:blip>
          <a:srcRect l="39768" t="14566" r="24400" b="10950"/>
          <a:stretch/>
        </p:blipFill>
        <p:spPr>
          <a:xfrm>
            <a:off x="191344" y="881336"/>
            <a:ext cx="5184576" cy="5976665"/>
          </a:xfrm>
          <a:prstGeom prst="rect">
            <a:avLst/>
          </a:prstGeom>
          <a:noFill/>
          <a:ln>
            <a:noFill/>
          </a:ln>
        </p:spPr>
      </p:pic>
      <p:pic>
        <p:nvPicPr>
          <p:cNvPr id="392" name="Google Shape;392;p25"/>
          <p:cNvPicPr preferRelativeResize="0"/>
          <p:nvPr/>
        </p:nvPicPr>
        <p:blipFill rotWithShape="1">
          <a:blip r:embed="rId4">
            <a:alphaModFix/>
          </a:blip>
          <a:srcRect l="7275" t="236" r="38757" b="29217"/>
          <a:stretch/>
        </p:blipFill>
        <p:spPr>
          <a:xfrm>
            <a:off x="5807968" y="2656866"/>
            <a:ext cx="5832648" cy="4156510"/>
          </a:xfrm>
          <a:prstGeom prst="rect">
            <a:avLst/>
          </a:prstGeom>
          <a:noFill/>
          <a:ln>
            <a:noFill/>
          </a:ln>
        </p:spPr>
      </p:pic>
      <p:sp>
        <p:nvSpPr>
          <p:cNvPr id="393" name="Google Shape;393;p25"/>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3200" b="1">
                <a:solidFill>
                  <a:schemeClr val="lt1"/>
                </a:solidFill>
                <a:latin typeface="Arial"/>
                <a:ea typeface="Arial"/>
                <a:cs typeface="Arial"/>
                <a:sym typeface="Arial"/>
              </a:rPr>
              <a:t>Diagnostika</a:t>
            </a:r>
            <a:endParaRPr sz="3200" b="1">
              <a:solidFill>
                <a:schemeClr val="lt1"/>
              </a:solidFill>
              <a:latin typeface="Arial"/>
              <a:ea typeface="Arial"/>
              <a:cs typeface="Arial"/>
              <a:sym typeface="Arial"/>
            </a:endParaRPr>
          </a:p>
        </p:txBody>
      </p:sp>
      <p:pic>
        <p:nvPicPr>
          <p:cNvPr id="394" name="Google Shape;394;p25"/>
          <p:cNvPicPr preferRelativeResize="0"/>
          <p:nvPr/>
        </p:nvPicPr>
        <p:blipFill rotWithShape="1">
          <a:blip r:embed="rId5">
            <a:alphaModFix/>
          </a:blip>
          <a:srcRect l="29925" t="41865" r="14950" b="32234"/>
          <a:stretch/>
        </p:blipFill>
        <p:spPr>
          <a:xfrm>
            <a:off x="5519936" y="943181"/>
            <a:ext cx="6408712" cy="169373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4"/>
                                        </p:tgtEl>
                                        <p:attrNameLst>
                                          <p:attrName>style.visibility</p:attrName>
                                        </p:attrNameLst>
                                      </p:cBhvr>
                                      <p:to>
                                        <p:strVal val="visible"/>
                                      </p:to>
                                    </p:set>
                                    <p:animEffect transition="in" filter="fade">
                                      <p:cBhvr>
                                        <p:cTn id="7" dur="500"/>
                                        <p:tgtEl>
                                          <p:spTgt spid="39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2"/>
                                        </p:tgtEl>
                                        <p:attrNameLst>
                                          <p:attrName>style.visibility</p:attrName>
                                        </p:attrNameLst>
                                      </p:cBhvr>
                                      <p:to>
                                        <p:strVal val="visible"/>
                                      </p:to>
                                    </p:set>
                                    <p:animEffect transition="in" filter="fade">
                                      <p:cBhvr>
                                        <p:cTn id="12" dur="500"/>
                                        <p:tgtEl>
                                          <p:spTgt spid="3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Shape 399"/>
        <p:cNvGrpSpPr/>
        <p:nvPr/>
      </p:nvGrpSpPr>
      <p:grpSpPr>
        <a:xfrm>
          <a:off x="0" y="0"/>
          <a:ext cx="0" cy="0"/>
          <a:chOff x="0" y="0"/>
          <a:chExt cx="0" cy="0"/>
        </a:xfrm>
      </p:grpSpPr>
      <p:sp>
        <p:nvSpPr>
          <p:cNvPr id="400" name="Google Shape;400;p26"/>
          <p:cNvSpPr txBox="1"/>
          <p:nvPr/>
        </p:nvSpPr>
        <p:spPr>
          <a:xfrm>
            <a:off x="263352" y="1037224"/>
            <a:ext cx="3684535" cy="375552"/>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cs-CZ" sz="1800">
                <a:solidFill>
                  <a:schemeClr val="dk1"/>
                </a:solidFill>
                <a:latin typeface="Calibri"/>
                <a:ea typeface="Calibri"/>
                <a:cs typeface="Calibri"/>
                <a:sym typeface="Calibri"/>
              </a:rPr>
              <a:t>- Zlepšení </a:t>
            </a:r>
            <a:r>
              <a:rPr lang="cs-CZ" sz="1800" b="1">
                <a:solidFill>
                  <a:schemeClr val="dk1"/>
                </a:solidFill>
                <a:latin typeface="Calibri"/>
                <a:ea typeface="Calibri"/>
                <a:cs typeface="Calibri"/>
                <a:sym typeface="Calibri"/>
              </a:rPr>
              <a:t>symptomů</a:t>
            </a:r>
            <a:r>
              <a:rPr lang="cs-CZ" sz="1800">
                <a:solidFill>
                  <a:schemeClr val="dk1"/>
                </a:solidFill>
                <a:latin typeface="Calibri"/>
                <a:ea typeface="Calibri"/>
                <a:cs typeface="Calibri"/>
                <a:sym typeface="Calibri"/>
              </a:rPr>
              <a:t> + </a:t>
            </a:r>
            <a:r>
              <a:rPr lang="cs-CZ" sz="1800" b="1">
                <a:solidFill>
                  <a:schemeClr val="dk1"/>
                </a:solidFill>
                <a:latin typeface="Calibri"/>
                <a:ea typeface="Calibri"/>
                <a:cs typeface="Calibri"/>
                <a:sym typeface="Calibri"/>
              </a:rPr>
              <a:t>kvality života </a:t>
            </a:r>
            <a:endParaRPr/>
          </a:p>
        </p:txBody>
      </p:sp>
      <p:sp>
        <p:nvSpPr>
          <p:cNvPr id="401" name="Google Shape;401;p26"/>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3200" b="1">
                <a:solidFill>
                  <a:schemeClr val="lt1"/>
                </a:solidFill>
                <a:latin typeface="Arial"/>
                <a:ea typeface="Arial"/>
                <a:cs typeface="Arial"/>
                <a:sym typeface="Arial"/>
              </a:rPr>
              <a:t>Co očekáváme od terapie?</a:t>
            </a:r>
            <a:endParaRPr sz="3200" b="1">
              <a:solidFill>
                <a:schemeClr val="lt1"/>
              </a:solidFill>
              <a:latin typeface="Arial"/>
              <a:ea typeface="Arial"/>
              <a:cs typeface="Arial"/>
              <a:sym typeface="Arial"/>
            </a:endParaRPr>
          </a:p>
        </p:txBody>
      </p:sp>
      <p:grpSp>
        <p:nvGrpSpPr>
          <p:cNvPr id="402" name="Google Shape;402;p26"/>
          <p:cNvGrpSpPr/>
          <p:nvPr/>
        </p:nvGrpSpPr>
        <p:grpSpPr>
          <a:xfrm>
            <a:off x="119336" y="1599922"/>
            <a:ext cx="8091927" cy="5173631"/>
            <a:chOff x="119336" y="1599922"/>
            <a:chExt cx="8091927" cy="5173631"/>
          </a:xfrm>
        </p:grpSpPr>
        <p:sp>
          <p:nvSpPr>
            <p:cNvPr id="403" name="Google Shape;403;p26"/>
            <p:cNvSpPr txBox="1"/>
            <p:nvPr/>
          </p:nvSpPr>
          <p:spPr>
            <a:xfrm>
              <a:off x="290383" y="1599922"/>
              <a:ext cx="792088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a:solidFill>
                    <a:schemeClr val="dk1"/>
                  </a:solidFill>
                  <a:latin typeface="Calibri"/>
                  <a:ea typeface="Calibri"/>
                  <a:cs typeface="Calibri"/>
                  <a:sym typeface="Calibri"/>
                </a:rPr>
                <a:t>- Zlepšení </a:t>
              </a:r>
              <a:r>
                <a:rPr lang="cs-CZ" sz="1800" b="1">
                  <a:solidFill>
                    <a:schemeClr val="dk1"/>
                  </a:solidFill>
                  <a:latin typeface="Calibri"/>
                  <a:ea typeface="Calibri"/>
                  <a:cs typeface="Calibri"/>
                  <a:sym typeface="Calibri"/>
                </a:rPr>
                <a:t>prognózy</a:t>
              </a:r>
              <a:r>
                <a:rPr lang="cs-CZ" sz="1800">
                  <a:solidFill>
                    <a:schemeClr val="dk1"/>
                  </a:solidFill>
                  <a:latin typeface="Calibri"/>
                  <a:ea typeface="Calibri"/>
                  <a:cs typeface="Calibri"/>
                  <a:sym typeface="Calibri"/>
                </a:rPr>
                <a:t> (reverzní remodelace myokardu, rehospitalizace, náhlá smrt)</a:t>
              </a:r>
              <a:endParaRPr/>
            </a:p>
          </p:txBody>
        </p:sp>
        <p:pic>
          <p:nvPicPr>
            <p:cNvPr id="404" name="Google Shape;404;p26"/>
            <p:cNvPicPr preferRelativeResize="0"/>
            <p:nvPr/>
          </p:nvPicPr>
          <p:blipFill rotWithShape="1">
            <a:blip r:embed="rId3">
              <a:alphaModFix/>
            </a:blip>
            <a:srcRect l="11019" t="11151" r="51181" b="37399"/>
            <a:stretch/>
          </p:blipFill>
          <p:spPr>
            <a:xfrm>
              <a:off x="119336" y="3320988"/>
              <a:ext cx="4509473" cy="3452565"/>
            </a:xfrm>
            <a:prstGeom prst="rect">
              <a:avLst/>
            </a:prstGeom>
            <a:noFill/>
            <a:ln>
              <a:noFill/>
            </a:ln>
          </p:spPr>
        </p:pic>
        <p:pic>
          <p:nvPicPr>
            <p:cNvPr id="405" name="Google Shape;405;p26" descr="Duration of chronic heart failure affects outcomes with preserved effects  of heart rate reduction with ivabradine: findings from SHIFT - Böhm - 2018  - European Journal of Heart Failure - Wiley Online Library"/>
            <p:cNvPicPr preferRelativeResize="0"/>
            <p:nvPr/>
          </p:nvPicPr>
          <p:blipFill rotWithShape="1">
            <a:blip r:embed="rId4">
              <a:alphaModFix/>
            </a:blip>
            <a:srcRect/>
            <a:stretch/>
          </p:blipFill>
          <p:spPr>
            <a:xfrm>
              <a:off x="3215680" y="2132856"/>
              <a:ext cx="4109257" cy="3096344"/>
            </a:xfrm>
            <a:prstGeom prst="rect">
              <a:avLst/>
            </a:prstGeom>
            <a:noFill/>
            <a:ln>
              <a:noFill/>
            </a:ln>
          </p:spPr>
        </p:pic>
      </p:grpSp>
      <p:pic>
        <p:nvPicPr>
          <p:cNvPr id="406" name="Google Shape;406;p26" descr="Cardiac Failure | Nursing school survival, Nursing school notes,  Pharmacology nursing"/>
          <p:cNvPicPr preferRelativeResize="0"/>
          <p:nvPr/>
        </p:nvPicPr>
        <p:blipFill rotWithShape="1">
          <a:blip r:embed="rId5">
            <a:alphaModFix/>
          </a:blip>
          <a:srcRect l="3600" t="2724" r="14733" b="50608"/>
          <a:stretch/>
        </p:blipFill>
        <p:spPr>
          <a:xfrm>
            <a:off x="8112224" y="908720"/>
            <a:ext cx="3528392" cy="3024336"/>
          </a:xfrm>
          <a:prstGeom prst="rect">
            <a:avLst/>
          </a:prstGeom>
          <a:noFill/>
          <a:ln>
            <a:noFill/>
          </a:ln>
        </p:spPr>
      </p:pic>
      <p:pic>
        <p:nvPicPr>
          <p:cNvPr id="407" name="Google Shape;407;p26" descr="Cardiac Failure | Nursing school survival, Nursing school notes,  Pharmacology nursing"/>
          <p:cNvPicPr preferRelativeResize="0"/>
          <p:nvPr/>
        </p:nvPicPr>
        <p:blipFill rotWithShape="1">
          <a:blip r:embed="rId5">
            <a:alphaModFix/>
          </a:blip>
          <a:srcRect l="7937" t="51801" r="9354"/>
          <a:stretch/>
        </p:blipFill>
        <p:spPr>
          <a:xfrm>
            <a:off x="8184232" y="3761751"/>
            <a:ext cx="3573369" cy="312363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2"/>
                                        </p:tgtEl>
                                        <p:attrNameLst>
                                          <p:attrName>style.visibility</p:attrName>
                                        </p:attrNameLst>
                                      </p:cBhvr>
                                      <p:to>
                                        <p:strVal val="visible"/>
                                      </p:to>
                                    </p:set>
                                    <p:animEffect transition="in" filter="fade">
                                      <p:cBhvr>
                                        <p:cTn id="7" dur="500"/>
                                        <p:tgtEl>
                                          <p:spTgt spid="4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Shape 411"/>
        <p:cNvGrpSpPr/>
        <p:nvPr/>
      </p:nvGrpSpPr>
      <p:grpSpPr>
        <a:xfrm>
          <a:off x="0" y="0"/>
          <a:ext cx="0" cy="0"/>
          <a:chOff x="0" y="0"/>
          <a:chExt cx="0" cy="0"/>
        </a:xfrm>
      </p:grpSpPr>
      <p:pic>
        <p:nvPicPr>
          <p:cNvPr id="412" name="Google Shape;412;p27"/>
          <p:cNvPicPr preferRelativeResize="0"/>
          <p:nvPr/>
        </p:nvPicPr>
        <p:blipFill rotWithShape="1">
          <a:blip r:embed="rId3">
            <a:alphaModFix/>
          </a:blip>
          <a:srcRect l="35437" t="17500" r="20857" b="15424"/>
          <a:stretch/>
        </p:blipFill>
        <p:spPr>
          <a:xfrm>
            <a:off x="2567608" y="937414"/>
            <a:ext cx="7056784" cy="6091986"/>
          </a:xfrm>
          <a:prstGeom prst="rect">
            <a:avLst/>
          </a:prstGeom>
          <a:noFill/>
          <a:ln>
            <a:noFill/>
          </a:ln>
        </p:spPr>
      </p:pic>
      <p:sp>
        <p:nvSpPr>
          <p:cNvPr id="413" name="Google Shape;413;p27"/>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3200" b="1">
                <a:solidFill>
                  <a:schemeClr val="lt1"/>
                </a:solidFill>
                <a:latin typeface="Arial"/>
                <a:ea typeface="Arial"/>
                <a:cs typeface="Arial"/>
                <a:sym typeface="Arial"/>
              </a:rPr>
              <a:t>Management</a:t>
            </a:r>
            <a:endParaRPr sz="3200" b="1">
              <a:solidFill>
                <a:schemeClr val="lt1"/>
              </a:solidFill>
              <a:latin typeface="Arial"/>
              <a:ea typeface="Arial"/>
              <a:cs typeface="Arial"/>
              <a:sym typeface="Arial"/>
            </a:endParaRPr>
          </a:p>
        </p:txBody>
      </p:sp>
      <p:grpSp>
        <p:nvGrpSpPr>
          <p:cNvPr id="414" name="Google Shape;414;p27"/>
          <p:cNvGrpSpPr/>
          <p:nvPr/>
        </p:nvGrpSpPr>
        <p:grpSpPr>
          <a:xfrm>
            <a:off x="1432861" y="953344"/>
            <a:ext cx="10058782" cy="6004048"/>
            <a:chOff x="1432861" y="953344"/>
            <a:chExt cx="10058782" cy="6004048"/>
          </a:xfrm>
        </p:grpSpPr>
        <p:sp>
          <p:nvSpPr>
            <p:cNvPr id="415" name="Google Shape;415;p27"/>
            <p:cNvSpPr/>
            <p:nvPr/>
          </p:nvSpPr>
          <p:spPr>
            <a:xfrm>
              <a:off x="5447928" y="953344"/>
              <a:ext cx="4496655" cy="6004048"/>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imes New Roman"/>
                <a:buNone/>
              </a:pPr>
              <a:endParaRPr sz="1800" b="0" i="0" u="none" strike="noStrike" cap="none">
                <a:solidFill>
                  <a:schemeClr val="lt1"/>
                </a:solidFill>
                <a:latin typeface="Calibri"/>
                <a:ea typeface="Calibri"/>
                <a:cs typeface="Calibri"/>
                <a:sym typeface="Calibri"/>
              </a:endParaRPr>
            </a:p>
          </p:txBody>
        </p:sp>
        <p:pic>
          <p:nvPicPr>
            <p:cNvPr id="416" name="Google Shape;416;p27"/>
            <p:cNvPicPr preferRelativeResize="0"/>
            <p:nvPr/>
          </p:nvPicPr>
          <p:blipFill rotWithShape="1">
            <a:blip r:embed="rId4">
              <a:alphaModFix/>
            </a:blip>
            <a:srcRect l="42131" t="14000" r="27551" b="4801"/>
            <a:stretch/>
          </p:blipFill>
          <p:spPr>
            <a:xfrm>
              <a:off x="1432861" y="953344"/>
              <a:ext cx="4015067" cy="5932040"/>
            </a:xfrm>
            <a:prstGeom prst="rect">
              <a:avLst/>
            </a:prstGeom>
            <a:noFill/>
            <a:ln>
              <a:noFill/>
            </a:ln>
          </p:spPr>
        </p:pic>
        <p:pic>
          <p:nvPicPr>
            <p:cNvPr id="417" name="Google Shape;417;p27" descr="Stephan Achenbach on X: &quot;Summary of new recommendations for drug treatment  of HFmrEF and HFpEF in the 2023 Focused Update of the 2021 ESC Guidelines  for the diagnosis and treatment of acute"/>
            <p:cNvPicPr preferRelativeResize="0"/>
            <p:nvPr/>
          </p:nvPicPr>
          <p:blipFill rotWithShape="1">
            <a:blip r:embed="rId5">
              <a:alphaModFix/>
            </a:blip>
            <a:srcRect/>
            <a:stretch/>
          </p:blipFill>
          <p:spPr>
            <a:xfrm>
              <a:off x="5559785" y="1340768"/>
              <a:ext cx="5931858" cy="3456384"/>
            </a:xfrm>
            <a:prstGeom prst="rect">
              <a:avLst/>
            </a:prstGeom>
            <a:noFill/>
            <a:ln>
              <a:noFill/>
            </a:ln>
          </p:spPr>
        </p:pic>
      </p:grpSp>
      <p:pic>
        <p:nvPicPr>
          <p:cNvPr id="418" name="Google Shape;418;p27"/>
          <p:cNvPicPr preferRelativeResize="0"/>
          <p:nvPr/>
        </p:nvPicPr>
        <p:blipFill rotWithShape="1">
          <a:blip r:embed="rId6">
            <a:alphaModFix/>
          </a:blip>
          <a:srcRect l="20475" t="26467" r="21644" b="26634"/>
          <a:stretch/>
        </p:blipFill>
        <p:spPr>
          <a:xfrm>
            <a:off x="1703512" y="1340768"/>
            <a:ext cx="8964488" cy="4085855"/>
          </a:xfrm>
          <a:prstGeom prst="rect">
            <a:avLst/>
          </a:prstGeom>
          <a:noFill/>
          <a:ln w="57150" cap="flat" cmpd="sng">
            <a:solidFill>
              <a:srgbClr val="C00000"/>
            </a:solidFill>
            <a:prstDash val="solid"/>
            <a:miter lim="800000"/>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418"/>
                                        </p:tgtEl>
                                        <p:attrNameLst>
                                          <p:attrName>style.visibility</p:attrName>
                                        </p:attrNameLst>
                                      </p:cBhvr>
                                      <p:to>
                                        <p:strVal val="visible"/>
                                      </p:to>
                                    </p:set>
                                    <p:animEffect transition="in" filter="fade">
                                      <p:cBhvr>
                                        <p:cTn id="11" dur="500"/>
                                        <p:tgtEl>
                                          <p:spTgt spid="4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Shape 423"/>
        <p:cNvGrpSpPr/>
        <p:nvPr/>
      </p:nvGrpSpPr>
      <p:grpSpPr>
        <a:xfrm>
          <a:off x="0" y="0"/>
          <a:ext cx="0" cy="0"/>
          <a:chOff x="0" y="0"/>
          <a:chExt cx="0" cy="0"/>
        </a:xfrm>
      </p:grpSpPr>
      <p:pic>
        <p:nvPicPr>
          <p:cNvPr id="424" name="Google Shape;424;p28"/>
          <p:cNvPicPr preferRelativeResize="0"/>
          <p:nvPr/>
        </p:nvPicPr>
        <p:blipFill rotWithShape="1">
          <a:blip r:embed="rId3">
            <a:alphaModFix/>
          </a:blip>
          <a:srcRect l="26775" t="23099" r="12982" b="32101"/>
          <a:stretch/>
        </p:blipFill>
        <p:spPr>
          <a:xfrm>
            <a:off x="1631504" y="1844824"/>
            <a:ext cx="8892480" cy="3719730"/>
          </a:xfrm>
          <a:prstGeom prst="rect">
            <a:avLst/>
          </a:prstGeom>
          <a:noFill/>
          <a:ln w="57150" cap="flat" cmpd="sng">
            <a:solidFill>
              <a:srgbClr val="C00000"/>
            </a:solidFill>
            <a:prstDash val="solid"/>
            <a:miter lim="800000"/>
            <a:headEnd type="none" w="sm" len="sm"/>
            <a:tailEnd type="none" w="sm" len="sm"/>
          </a:ln>
        </p:spPr>
      </p:pic>
      <p:sp>
        <p:nvSpPr>
          <p:cNvPr id="425" name="Google Shape;425;p28"/>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3200" b="1">
                <a:solidFill>
                  <a:schemeClr val="lt1"/>
                </a:solidFill>
                <a:latin typeface="Arial"/>
                <a:ea typeface="Arial"/>
                <a:cs typeface="Arial"/>
                <a:sym typeface="Arial"/>
              </a:rPr>
              <a:t>Pokročilé srdeční selhání x Paliativa?</a:t>
            </a:r>
            <a:endParaRPr sz="3200" b="1">
              <a:solidFill>
                <a:schemeClr val="lt1"/>
              </a:solidFill>
              <a:latin typeface="Arial"/>
              <a:ea typeface="Arial"/>
              <a:cs typeface="Arial"/>
              <a:sym typeface="Arial"/>
            </a:endParaRPr>
          </a:p>
        </p:txBody>
      </p:sp>
      <p:pic>
        <p:nvPicPr>
          <p:cNvPr id="426" name="Google Shape;426;p28"/>
          <p:cNvPicPr preferRelativeResize="0"/>
          <p:nvPr/>
        </p:nvPicPr>
        <p:blipFill rotWithShape="1">
          <a:blip r:embed="rId4">
            <a:alphaModFix/>
          </a:blip>
          <a:srcRect l="38587" t="23100" r="21251" b="19501"/>
          <a:stretch/>
        </p:blipFill>
        <p:spPr>
          <a:xfrm>
            <a:off x="2567608" y="881336"/>
            <a:ext cx="7344816" cy="590465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6"/>
                                        </p:tgtEl>
                                        <p:attrNameLst>
                                          <p:attrName>style.visibility</p:attrName>
                                        </p:attrNameLst>
                                      </p:cBhvr>
                                      <p:to>
                                        <p:strVal val="visible"/>
                                      </p:to>
                                    </p:set>
                                    <p:animEffect transition="in" filter="fade">
                                      <p:cBhvr>
                                        <p:cTn id="7" dur="500"/>
                                        <p:tgtEl>
                                          <p:spTgt spid="4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Shape 430"/>
        <p:cNvGrpSpPr/>
        <p:nvPr/>
      </p:nvGrpSpPr>
      <p:grpSpPr>
        <a:xfrm>
          <a:off x="0" y="0"/>
          <a:ext cx="0" cy="0"/>
          <a:chOff x="0" y="0"/>
          <a:chExt cx="0" cy="0"/>
        </a:xfrm>
      </p:grpSpPr>
      <p:sp>
        <p:nvSpPr>
          <p:cNvPr id="431" name="Google Shape;431;p29"/>
          <p:cNvSpPr txBox="1"/>
          <p:nvPr/>
        </p:nvSpPr>
        <p:spPr>
          <a:xfrm>
            <a:off x="839416" y="1124745"/>
            <a:ext cx="9258072" cy="59093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b="1">
                <a:solidFill>
                  <a:schemeClr val="accent4"/>
                </a:solidFill>
                <a:latin typeface="Arial"/>
                <a:ea typeface="Arial"/>
                <a:cs typeface="Arial"/>
                <a:sym typeface="Arial"/>
              </a:rPr>
              <a:t>První hit</a:t>
            </a:r>
            <a:endParaRPr/>
          </a:p>
          <a:p>
            <a:pPr marL="0" marR="0" lvl="0" indent="0" algn="l" rtl="0">
              <a:spcBef>
                <a:spcPts val="0"/>
              </a:spcBef>
              <a:spcAft>
                <a:spcPts val="0"/>
              </a:spcAft>
              <a:buNone/>
            </a:pPr>
            <a:endParaRPr sz="1800" b="1">
              <a:solidFill>
                <a:schemeClr val="accent4"/>
              </a:solidFill>
              <a:latin typeface="Arial"/>
              <a:ea typeface="Arial"/>
              <a:cs typeface="Arial"/>
              <a:sym typeface="Arial"/>
            </a:endParaRPr>
          </a:p>
          <a:p>
            <a:pPr marL="0" marR="0" lvl="0" indent="0" algn="l" rtl="0">
              <a:spcBef>
                <a:spcPts val="0"/>
              </a:spcBef>
              <a:spcAft>
                <a:spcPts val="0"/>
              </a:spcAft>
              <a:buNone/>
            </a:pPr>
            <a:endParaRPr sz="1800" b="1">
              <a:solidFill>
                <a:schemeClr val="accent4"/>
              </a:solidFill>
              <a:latin typeface="Arial"/>
              <a:ea typeface="Arial"/>
              <a:cs typeface="Arial"/>
              <a:sym typeface="Arial"/>
            </a:endParaRPr>
          </a:p>
          <a:p>
            <a:pPr marL="0" marR="0" lvl="0" indent="0" algn="l" rtl="0">
              <a:spcBef>
                <a:spcPts val="0"/>
              </a:spcBef>
              <a:spcAft>
                <a:spcPts val="0"/>
              </a:spcAft>
              <a:buNone/>
            </a:pPr>
            <a:r>
              <a:rPr lang="cs-CZ" sz="1800" b="1">
                <a:solidFill>
                  <a:schemeClr val="accent4"/>
                </a:solidFill>
                <a:latin typeface="Arial"/>
                <a:ea typeface="Arial"/>
                <a:cs typeface="Arial"/>
                <a:sym typeface="Arial"/>
              </a:rPr>
              <a:t>Neurohumorální aktivace </a:t>
            </a:r>
            <a:endParaRPr/>
          </a:p>
          <a:p>
            <a:pPr marL="0" marR="0" lvl="0" indent="0" algn="l" rtl="0">
              <a:spcBef>
                <a:spcPts val="0"/>
              </a:spcBef>
              <a:spcAft>
                <a:spcPts val="0"/>
              </a:spcAft>
              <a:buNone/>
            </a:pPr>
            <a:endParaRPr sz="1800" b="1">
              <a:solidFill>
                <a:schemeClr val="accent4"/>
              </a:solidFill>
              <a:latin typeface="Arial"/>
              <a:ea typeface="Arial"/>
              <a:cs typeface="Arial"/>
              <a:sym typeface="Arial"/>
            </a:endParaRPr>
          </a:p>
          <a:p>
            <a:pPr marL="0" marR="0" lvl="0" indent="0" algn="l" rtl="0">
              <a:spcBef>
                <a:spcPts val="0"/>
              </a:spcBef>
              <a:spcAft>
                <a:spcPts val="0"/>
              </a:spcAft>
              <a:buNone/>
            </a:pPr>
            <a:endParaRPr sz="1800" b="1">
              <a:solidFill>
                <a:schemeClr val="accent4"/>
              </a:solidFill>
              <a:latin typeface="Arial"/>
              <a:ea typeface="Arial"/>
              <a:cs typeface="Arial"/>
              <a:sym typeface="Arial"/>
            </a:endParaRPr>
          </a:p>
          <a:p>
            <a:pPr marL="0" marR="0" lvl="0" indent="0" algn="l" rtl="0">
              <a:spcBef>
                <a:spcPts val="0"/>
              </a:spcBef>
              <a:spcAft>
                <a:spcPts val="0"/>
              </a:spcAft>
              <a:buNone/>
            </a:pPr>
            <a:r>
              <a:rPr lang="cs-CZ" sz="1800" b="1">
                <a:solidFill>
                  <a:schemeClr val="accent4"/>
                </a:solidFill>
                <a:latin typeface="Arial"/>
                <a:ea typeface="Arial"/>
                <a:cs typeface="Arial"/>
                <a:sym typeface="Arial"/>
              </a:rPr>
              <a:t>Remodelace komory</a:t>
            </a:r>
            <a:endParaRPr/>
          </a:p>
          <a:p>
            <a:pPr marL="0" marR="0" lvl="0" indent="0" algn="l" rtl="0">
              <a:spcBef>
                <a:spcPts val="0"/>
              </a:spcBef>
              <a:spcAft>
                <a:spcPts val="0"/>
              </a:spcAft>
              <a:buNone/>
            </a:pPr>
            <a:endParaRPr sz="1800" b="1">
              <a:solidFill>
                <a:schemeClr val="accent4"/>
              </a:solidFill>
              <a:latin typeface="Arial"/>
              <a:ea typeface="Arial"/>
              <a:cs typeface="Arial"/>
              <a:sym typeface="Arial"/>
            </a:endParaRPr>
          </a:p>
          <a:p>
            <a:pPr marL="0" marR="0" lvl="0" indent="0" algn="l" rtl="0">
              <a:spcBef>
                <a:spcPts val="0"/>
              </a:spcBef>
              <a:spcAft>
                <a:spcPts val="0"/>
              </a:spcAft>
              <a:buNone/>
            </a:pPr>
            <a:endParaRPr sz="1800" b="1">
              <a:solidFill>
                <a:schemeClr val="accent4"/>
              </a:solidFill>
              <a:latin typeface="Arial"/>
              <a:ea typeface="Arial"/>
              <a:cs typeface="Arial"/>
              <a:sym typeface="Arial"/>
            </a:endParaRPr>
          </a:p>
          <a:p>
            <a:pPr marL="0" marR="0" lvl="0" indent="0" algn="l" rtl="0">
              <a:spcBef>
                <a:spcPts val="0"/>
              </a:spcBef>
              <a:spcAft>
                <a:spcPts val="0"/>
              </a:spcAft>
              <a:buNone/>
            </a:pPr>
            <a:r>
              <a:rPr lang="cs-CZ" sz="1800" b="1">
                <a:solidFill>
                  <a:schemeClr val="accent4"/>
                </a:solidFill>
                <a:latin typeface="Arial"/>
                <a:ea typeface="Arial"/>
                <a:cs typeface="Arial"/>
                <a:sym typeface="Arial"/>
              </a:rPr>
              <a:t>Sekundární hity pro myokard, rozvoj myokardiálního fenotypu CHSS</a:t>
            </a:r>
            <a:endParaRPr/>
          </a:p>
          <a:p>
            <a:pPr marL="0" marR="0" lvl="0" indent="0" algn="l" rtl="0">
              <a:spcBef>
                <a:spcPts val="0"/>
              </a:spcBef>
              <a:spcAft>
                <a:spcPts val="0"/>
              </a:spcAft>
              <a:buNone/>
            </a:pPr>
            <a:endParaRPr sz="1800" b="1">
              <a:solidFill>
                <a:schemeClr val="accent4"/>
              </a:solidFill>
              <a:latin typeface="Arial"/>
              <a:ea typeface="Arial"/>
              <a:cs typeface="Arial"/>
              <a:sym typeface="Arial"/>
            </a:endParaRPr>
          </a:p>
          <a:p>
            <a:pPr marL="0" marR="0" lvl="0" indent="0" algn="l" rtl="0">
              <a:spcBef>
                <a:spcPts val="0"/>
              </a:spcBef>
              <a:spcAft>
                <a:spcPts val="0"/>
              </a:spcAft>
              <a:buNone/>
            </a:pPr>
            <a:endParaRPr sz="1800" b="1">
              <a:solidFill>
                <a:schemeClr val="accent4"/>
              </a:solidFill>
              <a:latin typeface="Arial"/>
              <a:ea typeface="Arial"/>
              <a:cs typeface="Arial"/>
              <a:sym typeface="Arial"/>
            </a:endParaRPr>
          </a:p>
          <a:p>
            <a:pPr marL="0" marR="0" lvl="0" indent="0" algn="l" rtl="0">
              <a:spcBef>
                <a:spcPts val="0"/>
              </a:spcBef>
              <a:spcAft>
                <a:spcPts val="0"/>
              </a:spcAft>
              <a:buNone/>
            </a:pPr>
            <a:r>
              <a:rPr lang="cs-CZ" sz="1800" b="1">
                <a:solidFill>
                  <a:schemeClr val="accent4"/>
                </a:solidFill>
                <a:latin typeface="Arial"/>
                <a:ea typeface="Arial"/>
                <a:cs typeface="Arial"/>
                <a:sym typeface="Arial"/>
              </a:rPr>
              <a:t>Důsledek CHSS pro funkci celého oběhu a orgánů</a:t>
            </a:r>
            <a:endParaRPr/>
          </a:p>
          <a:p>
            <a:pPr marL="0" marR="0" lvl="0" indent="0" algn="l" rtl="0">
              <a:spcBef>
                <a:spcPts val="0"/>
              </a:spcBef>
              <a:spcAft>
                <a:spcPts val="0"/>
              </a:spcAft>
              <a:buNone/>
            </a:pPr>
            <a:r>
              <a:rPr lang="cs-CZ" sz="1800" b="1">
                <a:solidFill>
                  <a:schemeClr val="accent4"/>
                </a:solidFill>
                <a:latin typeface="Arial"/>
                <a:ea typeface="Arial"/>
                <a:cs typeface="Arial"/>
                <a:sym typeface="Arial"/>
              </a:rPr>
              <a:t>    </a:t>
            </a:r>
            <a:endParaRPr/>
          </a:p>
          <a:p>
            <a:pPr marL="0" marR="0" lvl="0" indent="0" algn="l" rtl="0">
              <a:spcBef>
                <a:spcPts val="0"/>
              </a:spcBef>
              <a:spcAft>
                <a:spcPts val="0"/>
              </a:spcAft>
              <a:buNone/>
            </a:pPr>
            <a:r>
              <a:rPr lang="cs-CZ" sz="1800" b="1">
                <a:solidFill>
                  <a:schemeClr val="accent4"/>
                </a:solidFill>
                <a:latin typeface="Arial"/>
                <a:ea typeface="Arial"/>
                <a:cs typeface="Arial"/>
                <a:sym typeface="Arial"/>
              </a:rPr>
              <a:t>       - redistribuce srdečního výdeje </a:t>
            </a:r>
            <a:endParaRPr/>
          </a:p>
          <a:p>
            <a:pPr marL="0" marR="0" lvl="0" indent="0" algn="l" rtl="0">
              <a:spcBef>
                <a:spcPts val="0"/>
              </a:spcBef>
              <a:spcAft>
                <a:spcPts val="0"/>
              </a:spcAft>
              <a:buNone/>
            </a:pPr>
            <a:r>
              <a:rPr lang="cs-CZ" sz="1800" b="1">
                <a:solidFill>
                  <a:schemeClr val="accent4"/>
                </a:solidFill>
                <a:latin typeface="Arial"/>
                <a:ea typeface="Arial"/>
                <a:cs typeface="Arial"/>
                <a:sym typeface="Arial"/>
              </a:rPr>
              <a:t>       - plicní hypertenze, biventrikulární selhání</a:t>
            </a:r>
            <a:endParaRPr/>
          </a:p>
          <a:p>
            <a:pPr marL="0" marR="0" lvl="0" indent="0" algn="l" rtl="0">
              <a:spcBef>
                <a:spcPts val="0"/>
              </a:spcBef>
              <a:spcAft>
                <a:spcPts val="0"/>
              </a:spcAft>
              <a:buNone/>
            </a:pPr>
            <a:r>
              <a:rPr lang="cs-CZ" sz="1800" b="1">
                <a:solidFill>
                  <a:schemeClr val="accent4"/>
                </a:solidFill>
                <a:latin typeface="Arial"/>
                <a:ea typeface="Arial"/>
                <a:cs typeface="Arial"/>
                <a:sym typeface="Arial"/>
              </a:rPr>
              <a:t>       - kongesce, kardiorenální syndrom, kardiohepatální syndrom</a:t>
            </a:r>
            <a:endParaRPr/>
          </a:p>
          <a:p>
            <a:pPr marL="0" marR="0" lvl="0" indent="0" algn="l" rtl="0">
              <a:spcBef>
                <a:spcPts val="0"/>
              </a:spcBef>
              <a:spcAft>
                <a:spcPts val="0"/>
              </a:spcAft>
              <a:buNone/>
            </a:pPr>
            <a:endParaRPr sz="1800" b="1">
              <a:solidFill>
                <a:schemeClr val="accent4"/>
              </a:solidFill>
              <a:latin typeface="Arial"/>
              <a:ea typeface="Arial"/>
              <a:cs typeface="Arial"/>
              <a:sym typeface="Arial"/>
            </a:endParaRPr>
          </a:p>
          <a:p>
            <a:pPr marL="0" marR="0" lvl="0" indent="0" algn="l" rtl="0">
              <a:spcBef>
                <a:spcPts val="0"/>
              </a:spcBef>
              <a:spcAft>
                <a:spcPts val="0"/>
              </a:spcAft>
              <a:buNone/>
            </a:pPr>
            <a:endParaRPr sz="1800" b="1">
              <a:solidFill>
                <a:schemeClr val="accent4"/>
              </a:solidFill>
              <a:latin typeface="Arial"/>
              <a:ea typeface="Arial"/>
              <a:cs typeface="Arial"/>
              <a:sym typeface="Arial"/>
            </a:endParaRPr>
          </a:p>
          <a:p>
            <a:pPr marL="0" marR="0" lvl="0" indent="0" algn="l" rtl="0">
              <a:spcBef>
                <a:spcPts val="0"/>
              </a:spcBef>
              <a:spcAft>
                <a:spcPts val="0"/>
              </a:spcAft>
              <a:buNone/>
            </a:pPr>
            <a:endParaRPr sz="1800" b="1">
              <a:solidFill>
                <a:schemeClr val="accent4"/>
              </a:solidFill>
              <a:latin typeface="Arial"/>
              <a:ea typeface="Arial"/>
              <a:cs typeface="Arial"/>
              <a:sym typeface="Arial"/>
            </a:endParaRPr>
          </a:p>
          <a:p>
            <a:pPr marL="0" marR="0" lvl="0" indent="0" algn="l" rtl="0">
              <a:spcBef>
                <a:spcPts val="0"/>
              </a:spcBef>
              <a:spcAft>
                <a:spcPts val="0"/>
              </a:spcAft>
              <a:buNone/>
            </a:pPr>
            <a:endParaRPr sz="1800" b="1">
              <a:solidFill>
                <a:schemeClr val="accent4"/>
              </a:solidFill>
              <a:latin typeface="Arial"/>
              <a:ea typeface="Arial"/>
              <a:cs typeface="Arial"/>
              <a:sym typeface="Arial"/>
            </a:endParaRPr>
          </a:p>
        </p:txBody>
      </p:sp>
      <p:sp>
        <p:nvSpPr>
          <p:cNvPr id="432" name="Google Shape;432;p29"/>
          <p:cNvSpPr/>
          <p:nvPr/>
        </p:nvSpPr>
        <p:spPr>
          <a:xfrm>
            <a:off x="1168887" y="1484784"/>
            <a:ext cx="484632" cy="432048"/>
          </a:xfrm>
          <a:prstGeom prst="downArrow">
            <a:avLst>
              <a:gd name="adj1" fmla="val 50000"/>
              <a:gd name="adj2" fmla="val 50000"/>
            </a:avLst>
          </a:prstGeom>
          <a:solidFill>
            <a:schemeClr val="accent1"/>
          </a:solidFill>
          <a:ln w="25400" cap="flat" cmpd="sng">
            <a:solidFill>
              <a:srgbClr val="00946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3" name="Google Shape;433;p29"/>
          <p:cNvSpPr/>
          <p:nvPr/>
        </p:nvSpPr>
        <p:spPr>
          <a:xfrm>
            <a:off x="1168887" y="2348880"/>
            <a:ext cx="484632" cy="432048"/>
          </a:xfrm>
          <a:prstGeom prst="downArrow">
            <a:avLst>
              <a:gd name="adj1" fmla="val 50000"/>
              <a:gd name="adj2" fmla="val 50000"/>
            </a:avLst>
          </a:prstGeom>
          <a:solidFill>
            <a:schemeClr val="accent1"/>
          </a:solidFill>
          <a:ln w="25400" cap="flat" cmpd="sng">
            <a:solidFill>
              <a:srgbClr val="00946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4" name="Google Shape;434;p29"/>
          <p:cNvSpPr/>
          <p:nvPr/>
        </p:nvSpPr>
        <p:spPr>
          <a:xfrm>
            <a:off x="1186910" y="3140968"/>
            <a:ext cx="484632" cy="432048"/>
          </a:xfrm>
          <a:prstGeom prst="downArrow">
            <a:avLst>
              <a:gd name="adj1" fmla="val 50000"/>
              <a:gd name="adj2" fmla="val 50000"/>
            </a:avLst>
          </a:prstGeom>
          <a:solidFill>
            <a:schemeClr val="accent1"/>
          </a:solidFill>
          <a:ln w="25400" cap="flat" cmpd="sng">
            <a:solidFill>
              <a:srgbClr val="00946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35" name="Google Shape;435;p29"/>
          <p:cNvPicPr preferRelativeResize="0"/>
          <p:nvPr/>
        </p:nvPicPr>
        <p:blipFill rotWithShape="1">
          <a:blip r:embed="rId3">
            <a:alphaModFix/>
          </a:blip>
          <a:srcRect/>
          <a:stretch/>
        </p:blipFill>
        <p:spPr>
          <a:xfrm>
            <a:off x="1127448" y="3971130"/>
            <a:ext cx="603556" cy="465982"/>
          </a:xfrm>
          <a:prstGeom prst="rect">
            <a:avLst/>
          </a:prstGeom>
          <a:noFill/>
          <a:ln>
            <a:noFill/>
          </a:ln>
        </p:spPr>
      </p:pic>
      <p:sp>
        <p:nvSpPr>
          <p:cNvPr id="436" name="Google Shape;436;p29"/>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3600" b="1">
                <a:solidFill>
                  <a:schemeClr val="lt1"/>
                </a:solidFill>
                <a:latin typeface="Arial"/>
                <a:ea typeface="Arial"/>
                <a:cs typeface="Arial"/>
                <a:sym typeface="Arial"/>
              </a:rPr>
              <a:t>Patofyziologie</a:t>
            </a:r>
            <a:endParaRPr/>
          </a:p>
          <a:p>
            <a:pPr marL="0" marR="0" lvl="0" indent="0" algn="ctr" rtl="0">
              <a:spcBef>
                <a:spcPts val="0"/>
              </a:spcBef>
              <a:spcAft>
                <a:spcPts val="0"/>
              </a:spcAft>
              <a:buNone/>
            </a:pPr>
            <a:r>
              <a:rPr lang="cs-CZ" sz="2400" b="1">
                <a:solidFill>
                  <a:schemeClr val="lt1"/>
                </a:solidFill>
                <a:latin typeface="Arial"/>
                <a:ea typeface="Arial"/>
                <a:cs typeface="Arial"/>
                <a:sym typeface="Arial"/>
              </a:rPr>
              <a:t>aneb principy terapie</a:t>
            </a:r>
            <a:endParaRPr sz="2400" b="1">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show="0">
  <p:cSld>
    <p:spTree>
      <p:nvGrpSpPr>
        <p:cNvPr id="1" name="Shape 96"/>
        <p:cNvGrpSpPr/>
        <p:nvPr/>
      </p:nvGrpSpPr>
      <p:grpSpPr>
        <a:xfrm>
          <a:off x="0" y="0"/>
          <a:ext cx="0" cy="0"/>
          <a:chOff x="0" y="0"/>
          <a:chExt cx="0" cy="0"/>
        </a:xfrm>
      </p:grpSpPr>
      <p:pic>
        <p:nvPicPr>
          <p:cNvPr id="97" name="Google Shape;97;p3" descr="Článek | Kapitoly Online"/>
          <p:cNvPicPr preferRelativeResize="0"/>
          <p:nvPr/>
        </p:nvPicPr>
        <p:blipFill rotWithShape="1">
          <a:blip r:embed="rId3">
            <a:alphaModFix/>
          </a:blip>
          <a:srcRect/>
          <a:stretch/>
        </p:blipFill>
        <p:spPr>
          <a:xfrm>
            <a:off x="5949925" y="980728"/>
            <a:ext cx="5330651" cy="2727573"/>
          </a:xfrm>
          <a:prstGeom prst="rect">
            <a:avLst/>
          </a:prstGeom>
          <a:noFill/>
          <a:ln>
            <a:noFill/>
          </a:ln>
        </p:spPr>
      </p:pic>
      <p:pic>
        <p:nvPicPr>
          <p:cNvPr id="98" name="Google Shape;98;p3" descr="Článek | Kapitoly Online"/>
          <p:cNvPicPr preferRelativeResize="0"/>
          <p:nvPr/>
        </p:nvPicPr>
        <p:blipFill rotWithShape="1">
          <a:blip r:embed="rId4">
            <a:alphaModFix/>
          </a:blip>
          <a:srcRect b="9500"/>
          <a:stretch/>
        </p:blipFill>
        <p:spPr>
          <a:xfrm>
            <a:off x="479376" y="1006856"/>
            <a:ext cx="4896544" cy="5302464"/>
          </a:xfrm>
          <a:prstGeom prst="rect">
            <a:avLst/>
          </a:prstGeom>
          <a:noFill/>
          <a:ln>
            <a:noFill/>
          </a:ln>
        </p:spPr>
      </p:pic>
      <p:sp>
        <p:nvSpPr>
          <p:cNvPr id="99" name="Google Shape;99;p3"/>
          <p:cNvSpPr/>
          <p:nvPr/>
        </p:nvSpPr>
        <p:spPr>
          <a:xfrm>
            <a:off x="0" y="0"/>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3200" b="1">
                <a:solidFill>
                  <a:schemeClr val="lt1"/>
                </a:solidFill>
                <a:latin typeface="Arial"/>
                <a:ea typeface="Arial"/>
                <a:cs typeface="Arial"/>
                <a:sym typeface="Arial"/>
              </a:rPr>
              <a:t>1) Co je to EBM?</a:t>
            </a:r>
            <a:endParaRPr sz="3200" b="1">
              <a:solidFill>
                <a:schemeClr val="lt1"/>
              </a:solidFill>
              <a:latin typeface="Arial"/>
              <a:ea typeface="Arial"/>
              <a:cs typeface="Arial"/>
              <a:sym typeface="Arial"/>
            </a:endParaRPr>
          </a:p>
        </p:txBody>
      </p:sp>
      <p:pic>
        <p:nvPicPr>
          <p:cNvPr id="100" name="Google Shape;100;p3" descr="Old doctor Images, Stock Photos &amp; Vectors | Shutterstock"/>
          <p:cNvPicPr preferRelativeResize="0"/>
          <p:nvPr/>
        </p:nvPicPr>
        <p:blipFill rotWithShape="1">
          <a:blip r:embed="rId5">
            <a:alphaModFix/>
          </a:blip>
          <a:srcRect l="21323" r="18585" b="10338"/>
          <a:stretch/>
        </p:blipFill>
        <p:spPr>
          <a:xfrm rot="-1093772">
            <a:off x="5977313" y="4215665"/>
            <a:ext cx="2057784" cy="2204366"/>
          </a:xfrm>
          <a:prstGeom prst="rect">
            <a:avLst/>
          </a:prstGeom>
          <a:noFill/>
          <a:ln>
            <a:noFill/>
          </a:ln>
        </p:spPr>
      </p:pic>
      <p:pic>
        <p:nvPicPr>
          <p:cNvPr id="101" name="Google Shape;101;p3"/>
          <p:cNvPicPr preferRelativeResize="0"/>
          <p:nvPr/>
        </p:nvPicPr>
        <p:blipFill rotWithShape="1">
          <a:blip r:embed="rId6">
            <a:alphaModFix/>
          </a:blip>
          <a:srcRect l="37597" t="18500" r="34054" b="8381"/>
          <a:stretch/>
        </p:blipFill>
        <p:spPr>
          <a:xfrm rot="-462429">
            <a:off x="7273847" y="3689775"/>
            <a:ext cx="2019216" cy="2929426"/>
          </a:xfrm>
          <a:prstGeom prst="rect">
            <a:avLst/>
          </a:prstGeom>
          <a:noFill/>
          <a:ln>
            <a:noFill/>
          </a:ln>
        </p:spPr>
      </p:pic>
      <p:pic>
        <p:nvPicPr>
          <p:cNvPr id="102" name="Google Shape;102;p3"/>
          <p:cNvPicPr preferRelativeResize="0"/>
          <p:nvPr/>
        </p:nvPicPr>
        <p:blipFill rotWithShape="1">
          <a:blip r:embed="rId7">
            <a:alphaModFix/>
          </a:blip>
          <a:srcRect l="43115" t="20275" r="23751" b="13803"/>
          <a:stretch/>
        </p:blipFill>
        <p:spPr>
          <a:xfrm rot="241808">
            <a:off x="8463733" y="3735057"/>
            <a:ext cx="2574750" cy="288156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500"/>
                                        <p:tgtEl>
                                          <p:spTgt spid="9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7"/>
                                        </p:tgtEl>
                                        <p:attrNameLst>
                                          <p:attrName>style.visibility</p:attrName>
                                        </p:attrNameLst>
                                      </p:cBhvr>
                                      <p:to>
                                        <p:strVal val="visible"/>
                                      </p:to>
                                    </p:set>
                                    <p:animEffect transition="in" filter="fade">
                                      <p:cBhvr>
                                        <p:cTn id="12" dur="500"/>
                                        <p:tgtEl>
                                          <p:spTgt spid="9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0"/>
                                        </p:tgtEl>
                                        <p:attrNameLst>
                                          <p:attrName>style.visibility</p:attrName>
                                        </p:attrNameLst>
                                      </p:cBhvr>
                                      <p:to>
                                        <p:strVal val="visible"/>
                                      </p:to>
                                    </p:set>
                                    <p:animEffect transition="in" filter="fade">
                                      <p:cBhvr>
                                        <p:cTn id="17" dur="500"/>
                                        <p:tgtEl>
                                          <p:spTgt spid="10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1"/>
                                        </p:tgtEl>
                                        <p:attrNameLst>
                                          <p:attrName>style.visibility</p:attrName>
                                        </p:attrNameLst>
                                      </p:cBhvr>
                                      <p:to>
                                        <p:strVal val="visible"/>
                                      </p:to>
                                    </p:set>
                                    <p:animEffect transition="in" filter="fade">
                                      <p:cBhvr>
                                        <p:cTn id="22" dur="500"/>
                                        <p:tgtEl>
                                          <p:spTgt spid="10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2"/>
                                        </p:tgtEl>
                                        <p:attrNameLst>
                                          <p:attrName>style.visibility</p:attrName>
                                        </p:attrNameLst>
                                      </p:cBhvr>
                                      <p:to>
                                        <p:strVal val="visible"/>
                                      </p:to>
                                    </p:set>
                                    <p:animEffect transition="in" filter="fade">
                                      <p:cBhvr>
                                        <p:cTn id="27" dur="5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Shape 441"/>
        <p:cNvGrpSpPr/>
        <p:nvPr/>
      </p:nvGrpSpPr>
      <p:grpSpPr>
        <a:xfrm>
          <a:off x="0" y="0"/>
          <a:ext cx="0" cy="0"/>
          <a:chOff x="0" y="0"/>
          <a:chExt cx="0" cy="0"/>
        </a:xfrm>
      </p:grpSpPr>
      <p:sp>
        <p:nvSpPr>
          <p:cNvPr id="442" name="Google Shape;442;p30"/>
          <p:cNvSpPr/>
          <p:nvPr/>
        </p:nvSpPr>
        <p:spPr>
          <a:xfrm>
            <a:off x="1533695" y="4090931"/>
            <a:ext cx="9144000" cy="2767069"/>
          </a:xfrm>
          <a:prstGeom prst="rect">
            <a:avLst/>
          </a:prstGeom>
          <a:solidFill>
            <a:srgbClr val="FFC000">
              <a:alpha val="2196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ahoma"/>
              <a:ea typeface="Tahoma"/>
              <a:cs typeface="Tahoma"/>
              <a:sym typeface="Tahoma"/>
            </a:endParaRPr>
          </a:p>
        </p:txBody>
      </p:sp>
      <p:sp>
        <p:nvSpPr>
          <p:cNvPr id="443" name="Google Shape;443;p30"/>
          <p:cNvSpPr/>
          <p:nvPr/>
        </p:nvSpPr>
        <p:spPr>
          <a:xfrm>
            <a:off x="1524000" y="881336"/>
            <a:ext cx="9144000" cy="3207675"/>
          </a:xfrm>
          <a:prstGeom prst="rect">
            <a:avLst/>
          </a:prstGeom>
          <a:solidFill>
            <a:schemeClr val="accent1">
              <a:alpha val="2078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ahoma"/>
              <a:ea typeface="Tahoma"/>
              <a:cs typeface="Tahoma"/>
              <a:sym typeface="Tahoma"/>
            </a:endParaRPr>
          </a:p>
        </p:txBody>
      </p:sp>
      <p:graphicFrame>
        <p:nvGraphicFramePr>
          <p:cNvPr id="444" name="Google Shape;444;p30"/>
          <p:cNvGraphicFramePr/>
          <p:nvPr/>
        </p:nvGraphicFramePr>
        <p:xfrm>
          <a:off x="1991544" y="1126665"/>
          <a:ext cx="8352925" cy="5214710"/>
        </p:xfrm>
        <a:graphic>
          <a:graphicData uri="http://schemas.openxmlformats.org/drawingml/2006/table">
            <a:tbl>
              <a:tblPr firstRow="1" bandRow="1">
                <a:noFill/>
                <a:tableStyleId>{110C7FF9-9D0E-49CE-8C65-649C9687446B}</a:tableStyleId>
              </a:tblPr>
              <a:tblGrid>
                <a:gridCol w="3672400">
                  <a:extLst>
                    <a:ext uri="{9D8B030D-6E8A-4147-A177-3AD203B41FA5}">
                      <a16:colId xmlns:a16="http://schemas.microsoft.com/office/drawing/2014/main" val="20000"/>
                    </a:ext>
                  </a:extLst>
                </a:gridCol>
                <a:gridCol w="4680525">
                  <a:extLst>
                    <a:ext uri="{9D8B030D-6E8A-4147-A177-3AD203B41FA5}">
                      <a16:colId xmlns:a16="http://schemas.microsoft.com/office/drawing/2014/main" val="20001"/>
                    </a:ext>
                  </a:extLst>
                </a:gridCol>
              </a:tblGrid>
              <a:tr h="273250">
                <a:tc>
                  <a:txBody>
                    <a:bodyPr/>
                    <a:lstStyle/>
                    <a:p>
                      <a:pPr marL="0" marR="0" lvl="0" indent="0" algn="l" rtl="0">
                        <a:lnSpc>
                          <a:spcPct val="100000"/>
                        </a:lnSpc>
                        <a:spcBef>
                          <a:spcPts val="0"/>
                        </a:spcBef>
                        <a:spcAft>
                          <a:spcPts val="0"/>
                        </a:spcAft>
                        <a:buClr>
                          <a:srgbClr val="002060"/>
                        </a:buClr>
                        <a:buSzPts val="1600"/>
                        <a:buFont typeface="Arial"/>
                        <a:buNone/>
                      </a:pPr>
                      <a:r>
                        <a:rPr lang="cs-CZ" sz="1600" b="1" u="none" strike="noStrike" cap="none">
                          <a:solidFill>
                            <a:srgbClr val="002060"/>
                          </a:solidFill>
                          <a:latin typeface="Arial"/>
                          <a:ea typeface="Arial"/>
                          <a:cs typeface="Arial"/>
                          <a:sym typeface="Arial"/>
                        </a:rPr>
                        <a:t>Časté</a:t>
                      </a:r>
                      <a:endParaRPr sz="1400" b="1" u="none" strike="noStrike" cap="none">
                        <a:solidFill>
                          <a:srgbClr val="002060"/>
                        </a:solidFill>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400"/>
                        <a:buFont typeface="Calibri"/>
                        <a:buNone/>
                      </a:pPr>
                      <a:endParaRPr sz="1400" b="1" u="none" strike="noStrike" cap="none">
                        <a:solidFill>
                          <a:schemeClr val="accent4"/>
                        </a:solidFill>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273250">
                <a:tc>
                  <a:txBody>
                    <a:bodyPr/>
                    <a:lstStyle/>
                    <a:p>
                      <a:pPr marL="0" marR="0" lvl="0" indent="0" algn="l" rtl="0">
                        <a:lnSpc>
                          <a:spcPct val="100000"/>
                        </a:lnSpc>
                        <a:spcBef>
                          <a:spcPts val="0"/>
                        </a:spcBef>
                        <a:spcAft>
                          <a:spcPts val="0"/>
                        </a:spcAft>
                        <a:buClr>
                          <a:schemeClr val="accent4"/>
                        </a:buClr>
                        <a:buSzPts val="1400"/>
                        <a:buFont typeface="Arial"/>
                        <a:buNone/>
                      </a:pPr>
                      <a:r>
                        <a:rPr lang="cs-CZ" sz="1400" b="1" u="none" strike="noStrike" cap="none">
                          <a:solidFill>
                            <a:schemeClr val="accent4"/>
                          </a:solidFill>
                          <a:latin typeface="Arial"/>
                          <a:ea typeface="Arial"/>
                          <a:cs typeface="Arial"/>
                          <a:sym typeface="Arial"/>
                        </a:rPr>
                        <a:t>    ischémie</a:t>
                      </a:r>
                      <a:endParaRPr sz="1400" b="1" u="none" strike="noStrike" cap="none">
                        <a:solidFill>
                          <a:schemeClr val="accent4"/>
                        </a:solidFill>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FF0000"/>
                        </a:buClr>
                        <a:buSzPts val="1400"/>
                        <a:buFont typeface="Arial"/>
                        <a:buNone/>
                      </a:pPr>
                      <a:r>
                        <a:rPr lang="cs-CZ" sz="1400" b="1" u="none" strike="noStrike" cap="none">
                          <a:solidFill>
                            <a:srgbClr val="FF0000"/>
                          </a:solidFill>
                          <a:latin typeface="Arial"/>
                          <a:ea typeface="Arial"/>
                          <a:cs typeface="Arial"/>
                          <a:sym typeface="Arial"/>
                        </a:rPr>
                        <a:t>70% CHSS je na podkladě ICHS</a:t>
                      </a:r>
                      <a:endParaRPr/>
                    </a:p>
                    <a:p>
                      <a:pPr marL="0" marR="0" lvl="0" indent="0" algn="l" rtl="0">
                        <a:lnSpc>
                          <a:spcPct val="100000"/>
                        </a:lnSpc>
                        <a:spcBef>
                          <a:spcPts val="0"/>
                        </a:spcBef>
                        <a:spcAft>
                          <a:spcPts val="0"/>
                        </a:spcAft>
                        <a:buClr>
                          <a:schemeClr val="dk1"/>
                        </a:buClr>
                        <a:buSzPts val="1400"/>
                        <a:buFont typeface="Calibri"/>
                        <a:buNone/>
                      </a:pPr>
                      <a:endParaRPr sz="1400" b="1" u="none" strike="noStrike" cap="none">
                        <a:solidFill>
                          <a:schemeClr val="accent4"/>
                        </a:solidFill>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r h="273250">
                <a:tc>
                  <a:txBody>
                    <a:bodyPr/>
                    <a:lstStyle/>
                    <a:p>
                      <a:pPr marL="0" marR="0" lvl="0" indent="0" algn="l" rtl="0">
                        <a:spcBef>
                          <a:spcPts val="0"/>
                        </a:spcBef>
                        <a:spcAft>
                          <a:spcPts val="0"/>
                        </a:spcAft>
                        <a:buNone/>
                      </a:pPr>
                      <a:r>
                        <a:rPr lang="cs-CZ" sz="1400" b="1" u="none" strike="noStrike" cap="none">
                          <a:solidFill>
                            <a:schemeClr val="accent4"/>
                          </a:solidFill>
                          <a:latin typeface="Arial"/>
                          <a:ea typeface="Arial"/>
                          <a:cs typeface="Arial"/>
                          <a:sym typeface="Arial"/>
                        </a:rPr>
                        <a:t>    hemodynamické přetížení</a:t>
                      </a:r>
                      <a:endParaRPr/>
                    </a:p>
                    <a:p>
                      <a:pPr marL="0" marR="0" lvl="0" indent="0" algn="l" rtl="0">
                        <a:spcBef>
                          <a:spcPts val="0"/>
                        </a:spcBef>
                        <a:spcAft>
                          <a:spcPts val="0"/>
                        </a:spcAft>
                        <a:buNone/>
                      </a:pPr>
                      <a:r>
                        <a:rPr lang="cs-CZ" sz="1400" b="1">
                          <a:solidFill>
                            <a:schemeClr val="accent4"/>
                          </a:solidFill>
                          <a:latin typeface="Arial"/>
                          <a:ea typeface="Arial"/>
                          <a:cs typeface="Arial"/>
                          <a:sym typeface="Arial"/>
                        </a:rPr>
                        <a:t>        </a:t>
                      </a:r>
                      <a:endParaRPr sz="1400" b="1">
                        <a:solidFill>
                          <a:schemeClr val="accent4"/>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cs-CZ" sz="1400" b="1">
                          <a:solidFill>
                            <a:schemeClr val="accent4"/>
                          </a:solidFill>
                          <a:latin typeface="Arial"/>
                          <a:ea typeface="Arial"/>
                          <a:cs typeface="Arial"/>
                          <a:sym typeface="Arial"/>
                        </a:rPr>
                        <a:t>hypertenze, chlopenní vady (Ao stenóza)</a:t>
                      </a:r>
                      <a:endParaRPr sz="1400" b="1">
                        <a:solidFill>
                          <a:schemeClr val="accent4"/>
                        </a:solidFill>
                        <a:latin typeface="Arial"/>
                        <a:ea typeface="Arial"/>
                        <a:cs typeface="Arial"/>
                        <a:sym typeface="Arial"/>
                      </a:endParaRPr>
                    </a:p>
                  </a:txBody>
                  <a:tcPr marL="91450" marR="91450" marT="45725" marB="45725"/>
                </a:tc>
                <a:extLst>
                  <a:ext uri="{0D108BD9-81ED-4DB2-BD59-A6C34878D82A}">
                    <a16:rowId xmlns:a16="http://schemas.microsoft.com/office/drawing/2014/main" val="10002"/>
                  </a:ext>
                </a:extLst>
              </a:tr>
              <a:tr h="435075">
                <a:tc>
                  <a:txBody>
                    <a:bodyPr/>
                    <a:lstStyle/>
                    <a:p>
                      <a:pPr marL="0" marR="0" lvl="0" indent="0" algn="l" rtl="0">
                        <a:spcBef>
                          <a:spcPts val="0"/>
                        </a:spcBef>
                        <a:spcAft>
                          <a:spcPts val="0"/>
                        </a:spcAft>
                        <a:buNone/>
                      </a:pPr>
                      <a:r>
                        <a:rPr lang="cs-CZ" sz="1400" b="1">
                          <a:solidFill>
                            <a:schemeClr val="accent4"/>
                          </a:solidFill>
                          <a:latin typeface="Arial"/>
                          <a:ea typeface="Arial"/>
                          <a:cs typeface="Arial"/>
                          <a:sym typeface="Arial"/>
                        </a:rPr>
                        <a:t>    arytmie  </a:t>
                      </a:r>
                      <a:endParaRPr sz="1400" b="1">
                        <a:solidFill>
                          <a:schemeClr val="accent4"/>
                        </a:solidFill>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chemeClr val="accent4"/>
                        </a:buClr>
                        <a:buSzPts val="1400"/>
                        <a:buFont typeface="Arial"/>
                        <a:buNone/>
                      </a:pPr>
                      <a:r>
                        <a:rPr lang="cs-CZ" sz="1400" b="1">
                          <a:solidFill>
                            <a:schemeClr val="accent4"/>
                          </a:solidFill>
                          <a:latin typeface="Arial"/>
                          <a:ea typeface="Arial"/>
                          <a:cs typeface="Arial"/>
                          <a:sym typeface="Arial"/>
                        </a:rPr>
                        <a:t>fibrilace síní </a:t>
                      </a:r>
                      <a:endParaRPr sz="1400" b="1">
                        <a:solidFill>
                          <a:schemeClr val="accent4"/>
                        </a:solidFill>
                        <a:latin typeface="Arial"/>
                        <a:ea typeface="Arial"/>
                        <a:cs typeface="Arial"/>
                        <a:sym typeface="Arial"/>
                      </a:endParaRPr>
                    </a:p>
                  </a:txBody>
                  <a:tcPr marL="91450" marR="91450" marT="45725" marB="45725"/>
                </a:tc>
                <a:extLst>
                  <a:ext uri="{0D108BD9-81ED-4DB2-BD59-A6C34878D82A}">
                    <a16:rowId xmlns:a16="http://schemas.microsoft.com/office/drawing/2014/main" val="10003"/>
                  </a:ext>
                </a:extLst>
              </a:tr>
              <a:tr h="464550">
                <a:tc>
                  <a:txBody>
                    <a:bodyPr/>
                    <a:lstStyle/>
                    <a:p>
                      <a:pPr marL="0" marR="0" lvl="0" indent="0" algn="l" rtl="0">
                        <a:lnSpc>
                          <a:spcPct val="150000"/>
                        </a:lnSpc>
                        <a:spcBef>
                          <a:spcPts val="0"/>
                        </a:spcBef>
                        <a:spcAft>
                          <a:spcPts val="0"/>
                        </a:spcAft>
                        <a:buNone/>
                      </a:pPr>
                      <a:r>
                        <a:rPr lang="cs-CZ" sz="1400" b="1">
                          <a:solidFill>
                            <a:schemeClr val="accent4"/>
                          </a:solidFill>
                          <a:latin typeface="Arial"/>
                          <a:ea typeface="Arial"/>
                          <a:cs typeface="Arial"/>
                          <a:sym typeface="Arial"/>
                        </a:rPr>
                        <a:t>    metabolické poruchy </a:t>
                      </a:r>
                      <a:endParaRPr sz="1400" b="1">
                        <a:solidFill>
                          <a:srgbClr val="0070C0"/>
                        </a:solidFill>
                        <a:latin typeface="Arial"/>
                        <a:ea typeface="Arial"/>
                        <a:cs typeface="Arial"/>
                        <a:sym typeface="Arial"/>
                      </a:endParaRPr>
                    </a:p>
                  </a:txBody>
                  <a:tcPr marL="91450" marR="91450" marT="45725" marB="45725" anchor="ctr"/>
                </a:tc>
                <a:tc>
                  <a:txBody>
                    <a:bodyPr/>
                    <a:lstStyle/>
                    <a:p>
                      <a:pPr marL="0" marR="0" lvl="0" indent="0" algn="l" rtl="0">
                        <a:lnSpc>
                          <a:spcPct val="150000"/>
                        </a:lnSpc>
                        <a:spcBef>
                          <a:spcPts val="0"/>
                        </a:spcBef>
                        <a:spcAft>
                          <a:spcPts val="0"/>
                        </a:spcAft>
                        <a:buClr>
                          <a:schemeClr val="accent4"/>
                        </a:buClr>
                        <a:buSzPts val="1400"/>
                        <a:buFont typeface="Arial"/>
                        <a:buNone/>
                      </a:pPr>
                      <a:r>
                        <a:rPr lang="cs-CZ" sz="1400" b="1" u="sng">
                          <a:solidFill>
                            <a:schemeClr val="accent4"/>
                          </a:solidFill>
                          <a:latin typeface="Arial"/>
                          <a:ea typeface="Arial"/>
                          <a:cs typeface="Arial"/>
                          <a:sym typeface="Arial"/>
                        </a:rPr>
                        <a:t>obezita, diabetes </a:t>
                      </a:r>
                      <a:endParaRPr/>
                    </a:p>
                    <a:p>
                      <a:pPr marL="0" marR="0" lvl="0" indent="0" algn="l" rtl="0">
                        <a:lnSpc>
                          <a:spcPct val="150000"/>
                        </a:lnSpc>
                        <a:spcBef>
                          <a:spcPts val="0"/>
                        </a:spcBef>
                        <a:spcAft>
                          <a:spcPts val="0"/>
                        </a:spcAft>
                        <a:buClr>
                          <a:srgbClr val="FF0000"/>
                        </a:buClr>
                        <a:buSzPts val="1400"/>
                        <a:buFont typeface="Arial"/>
                        <a:buNone/>
                      </a:pPr>
                      <a:r>
                        <a:rPr lang="cs-CZ" sz="1400" b="1">
                          <a:solidFill>
                            <a:srgbClr val="FF0000"/>
                          </a:solidFill>
                          <a:latin typeface="Arial"/>
                          <a:ea typeface="Arial"/>
                          <a:cs typeface="Arial"/>
                          <a:sym typeface="Arial"/>
                        </a:rPr>
                        <a:t>hlavní rizikové faktory CHSS v budoucnu  </a:t>
                      </a:r>
                      <a:endParaRPr/>
                    </a:p>
                  </a:txBody>
                  <a:tcPr marL="91450" marR="91450" marT="45725" marB="45725" anchor="ctr"/>
                </a:tc>
                <a:extLst>
                  <a:ext uri="{0D108BD9-81ED-4DB2-BD59-A6C34878D82A}">
                    <a16:rowId xmlns:a16="http://schemas.microsoft.com/office/drawing/2014/main" val="10004"/>
                  </a:ext>
                </a:extLst>
              </a:tr>
              <a:tr h="273250">
                <a:tc>
                  <a:txBody>
                    <a:bodyPr/>
                    <a:lstStyle/>
                    <a:p>
                      <a:pPr marL="0" marR="0" lvl="0" indent="0" algn="l" rtl="0">
                        <a:spcBef>
                          <a:spcPts val="0"/>
                        </a:spcBef>
                        <a:spcAft>
                          <a:spcPts val="0"/>
                        </a:spcAft>
                        <a:buNone/>
                      </a:pPr>
                      <a:r>
                        <a:rPr lang="cs-CZ" sz="1400" b="1">
                          <a:solidFill>
                            <a:schemeClr val="accent4"/>
                          </a:solidFill>
                          <a:latin typeface="Arial"/>
                          <a:ea typeface="Arial"/>
                          <a:cs typeface="Arial"/>
                          <a:sym typeface="Arial"/>
                        </a:rPr>
                        <a:t>    tuhnutí cév a myokardu (aging)</a:t>
                      </a:r>
                      <a:endParaRPr sz="1400" b="1">
                        <a:solidFill>
                          <a:schemeClr val="accent4"/>
                        </a:solidFill>
                        <a:latin typeface="Arial"/>
                        <a:ea typeface="Arial"/>
                        <a:cs typeface="Arial"/>
                        <a:sym typeface="Arial"/>
                      </a:endParaRPr>
                    </a:p>
                    <a:p>
                      <a:pPr marL="0" marR="0" lvl="0" indent="0" algn="l" rtl="0">
                        <a:spcBef>
                          <a:spcPts val="0"/>
                        </a:spcBef>
                        <a:spcAft>
                          <a:spcPts val="0"/>
                        </a:spcAft>
                        <a:buNone/>
                      </a:pPr>
                      <a:endParaRPr sz="1400" b="1">
                        <a:solidFill>
                          <a:schemeClr val="accent4"/>
                        </a:solidFill>
                        <a:latin typeface="Arial"/>
                        <a:ea typeface="Arial"/>
                        <a:cs typeface="Arial"/>
                        <a:sym typeface="Arial"/>
                      </a:endParaRPr>
                    </a:p>
                    <a:p>
                      <a:pPr marL="0" marR="0" lvl="0" indent="0" algn="l" rtl="0">
                        <a:spcBef>
                          <a:spcPts val="0"/>
                        </a:spcBef>
                        <a:spcAft>
                          <a:spcPts val="0"/>
                        </a:spcAft>
                        <a:buNone/>
                      </a:pPr>
                      <a:endParaRPr sz="1400" b="1">
                        <a:solidFill>
                          <a:schemeClr val="accent4"/>
                        </a:solidFill>
                        <a:latin typeface="Arial"/>
                        <a:ea typeface="Arial"/>
                        <a:cs typeface="Arial"/>
                        <a:sym typeface="Arial"/>
                      </a:endParaRPr>
                    </a:p>
                    <a:p>
                      <a:pPr marL="0" marR="0" lvl="0" indent="0" algn="l" rtl="0">
                        <a:spcBef>
                          <a:spcPts val="0"/>
                        </a:spcBef>
                        <a:spcAft>
                          <a:spcPts val="0"/>
                        </a:spcAft>
                        <a:buNone/>
                      </a:pPr>
                      <a:r>
                        <a:rPr lang="cs-CZ" sz="1600" b="1">
                          <a:solidFill>
                            <a:srgbClr val="002060"/>
                          </a:solidFill>
                          <a:latin typeface="Arial"/>
                          <a:ea typeface="Arial"/>
                          <a:cs typeface="Arial"/>
                          <a:sym typeface="Arial"/>
                        </a:rPr>
                        <a:t>Vzácnější </a:t>
                      </a:r>
                      <a:endParaRPr sz="1400" b="1">
                        <a:solidFill>
                          <a:srgbClr val="002060"/>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cs-CZ" sz="1400" b="1">
                          <a:solidFill>
                            <a:schemeClr val="accent4"/>
                          </a:solidFill>
                          <a:latin typeface="Arial"/>
                          <a:ea typeface="Arial"/>
                          <a:cs typeface="Arial"/>
                          <a:sym typeface="Arial"/>
                        </a:rPr>
                        <a:t>fibróza, porušený VV coupling</a:t>
                      </a:r>
                      <a:endParaRPr sz="1400" b="1">
                        <a:solidFill>
                          <a:schemeClr val="accent4"/>
                        </a:solidFill>
                        <a:latin typeface="Arial"/>
                        <a:ea typeface="Arial"/>
                        <a:cs typeface="Arial"/>
                        <a:sym typeface="Arial"/>
                      </a:endParaRPr>
                    </a:p>
                  </a:txBody>
                  <a:tcPr marL="91450" marR="91450" marT="45725" marB="45725"/>
                </a:tc>
                <a:extLst>
                  <a:ext uri="{0D108BD9-81ED-4DB2-BD59-A6C34878D82A}">
                    <a16:rowId xmlns:a16="http://schemas.microsoft.com/office/drawing/2014/main" val="10005"/>
                  </a:ext>
                </a:extLst>
              </a:tr>
              <a:tr h="414900">
                <a:tc>
                  <a:txBody>
                    <a:bodyPr/>
                    <a:lstStyle/>
                    <a:p>
                      <a:pPr marL="0" marR="0" lvl="0" indent="0" algn="l" rtl="0">
                        <a:spcBef>
                          <a:spcPts val="0"/>
                        </a:spcBef>
                        <a:spcAft>
                          <a:spcPts val="0"/>
                        </a:spcAft>
                        <a:buNone/>
                      </a:pPr>
                      <a:r>
                        <a:rPr lang="cs-CZ" sz="1400" b="1">
                          <a:solidFill>
                            <a:schemeClr val="accent4"/>
                          </a:solidFill>
                          <a:latin typeface="Arial"/>
                          <a:ea typeface="Arial"/>
                          <a:cs typeface="Arial"/>
                          <a:sym typeface="Arial"/>
                        </a:rPr>
                        <a:t>      Geneticky podmíněné  </a:t>
                      </a:r>
                      <a:endParaRPr sz="1400" b="1">
                        <a:solidFill>
                          <a:schemeClr val="accent4"/>
                        </a:solidFill>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chemeClr val="accent4"/>
                        </a:buClr>
                        <a:buSzPts val="1400"/>
                        <a:buFont typeface="Arial"/>
                        <a:buNone/>
                      </a:pPr>
                      <a:r>
                        <a:rPr lang="cs-CZ" sz="1400" b="1">
                          <a:solidFill>
                            <a:schemeClr val="accent4"/>
                          </a:solidFill>
                          <a:latin typeface="Arial"/>
                          <a:ea typeface="Arial"/>
                          <a:cs typeface="Arial"/>
                          <a:sym typeface="Arial"/>
                        </a:rPr>
                        <a:t>dilatační a hypertrofické kardiomyopatie </a:t>
                      </a:r>
                      <a:endParaRPr/>
                    </a:p>
                  </a:txBody>
                  <a:tcPr marL="91450" marR="91450" marT="45725" marB="45725"/>
                </a:tc>
                <a:extLst>
                  <a:ext uri="{0D108BD9-81ED-4DB2-BD59-A6C34878D82A}">
                    <a16:rowId xmlns:a16="http://schemas.microsoft.com/office/drawing/2014/main" val="10006"/>
                  </a:ext>
                </a:extLst>
              </a:tr>
              <a:tr h="360050">
                <a:tc>
                  <a:txBody>
                    <a:bodyPr/>
                    <a:lstStyle/>
                    <a:p>
                      <a:pPr marL="0" marR="0" lvl="0" indent="0" algn="l" rtl="0">
                        <a:spcBef>
                          <a:spcPts val="0"/>
                        </a:spcBef>
                        <a:spcAft>
                          <a:spcPts val="0"/>
                        </a:spcAft>
                        <a:buNone/>
                      </a:pPr>
                      <a:r>
                        <a:rPr lang="cs-CZ" sz="1400" b="1">
                          <a:solidFill>
                            <a:schemeClr val="accent4"/>
                          </a:solidFill>
                          <a:latin typeface="Arial"/>
                          <a:ea typeface="Arial"/>
                          <a:cs typeface="Arial"/>
                          <a:sym typeface="Arial"/>
                        </a:rPr>
                        <a:t>      Zánět</a:t>
                      </a:r>
                      <a:endParaRPr sz="1400" b="1">
                        <a:solidFill>
                          <a:schemeClr val="accent4"/>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cs-CZ" sz="1400" b="1">
                          <a:solidFill>
                            <a:schemeClr val="accent4"/>
                          </a:solidFill>
                          <a:latin typeface="Arial"/>
                          <a:ea typeface="Arial"/>
                          <a:cs typeface="Arial"/>
                          <a:sym typeface="Arial"/>
                        </a:rPr>
                        <a:t>(autoimmunní, infekční) myokarditidy </a:t>
                      </a:r>
                      <a:endParaRPr/>
                    </a:p>
                  </a:txBody>
                  <a:tcPr marL="91450" marR="91450" marT="45725" marB="45725"/>
                </a:tc>
                <a:extLst>
                  <a:ext uri="{0D108BD9-81ED-4DB2-BD59-A6C34878D82A}">
                    <a16:rowId xmlns:a16="http://schemas.microsoft.com/office/drawing/2014/main" val="10007"/>
                  </a:ext>
                </a:extLst>
              </a:tr>
              <a:tr h="273250">
                <a:tc>
                  <a:txBody>
                    <a:bodyPr/>
                    <a:lstStyle/>
                    <a:p>
                      <a:pPr marL="0" marR="0" lvl="0" indent="0" algn="l" rtl="0">
                        <a:spcBef>
                          <a:spcPts val="0"/>
                        </a:spcBef>
                        <a:spcAft>
                          <a:spcPts val="0"/>
                        </a:spcAft>
                        <a:buNone/>
                      </a:pPr>
                      <a:r>
                        <a:rPr lang="cs-CZ" sz="1400" b="1">
                          <a:solidFill>
                            <a:schemeClr val="accent4"/>
                          </a:solidFill>
                          <a:latin typeface="Arial"/>
                          <a:ea typeface="Arial"/>
                          <a:cs typeface="Arial"/>
                          <a:sym typeface="Arial"/>
                        </a:rPr>
                        <a:t>      Léky a toxiny </a:t>
                      </a:r>
                      <a:endParaRPr sz="1400" b="1">
                        <a:solidFill>
                          <a:schemeClr val="accent4"/>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cs-CZ" sz="1400" b="1">
                          <a:solidFill>
                            <a:schemeClr val="accent4"/>
                          </a:solidFill>
                          <a:latin typeface="Arial"/>
                          <a:ea typeface="Arial"/>
                          <a:cs typeface="Arial"/>
                          <a:sym typeface="Arial"/>
                        </a:rPr>
                        <a:t>chemoterapie, radiace, amfetamin, </a:t>
                      </a:r>
                      <a:r>
                        <a:rPr lang="cs-CZ" sz="1400" b="1" u="none">
                          <a:solidFill>
                            <a:schemeClr val="accent4"/>
                          </a:solidFill>
                          <a:latin typeface="Arial"/>
                          <a:ea typeface="Arial"/>
                          <a:cs typeface="Arial"/>
                          <a:sym typeface="Arial"/>
                        </a:rPr>
                        <a:t>alkohol</a:t>
                      </a:r>
                      <a:endParaRPr sz="1400" b="1" u="none">
                        <a:solidFill>
                          <a:schemeClr val="accent4"/>
                        </a:solidFill>
                        <a:latin typeface="Arial"/>
                        <a:ea typeface="Arial"/>
                        <a:cs typeface="Arial"/>
                        <a:sym typeface="Arial"/>
                      </a:endParaRPr>
                    </a:p>
                  </a:txBody>
                  <a:tcPr marL="91450" marR="91450" marT="45725" marB="45725"/>
                </a:tc>
                <a:extLst>
                  <a:ext uri="{0D108BD9-81ED-4DB2-BD59-A6C34878D82A}">
                    <a16:rowId xmlns:a16="http://schemas.microsoft.com/office/drawing/2014/main" val="10008"/>
                  </a:ext>
                </a:extLst>
              </a:tr>
              <a:tr h="655825">
                <a:tc>
                  <a:txBody>
                    <a:bodyPr/>
                    <a:lstStyle/>
                    <a:p>
                      <a:pPr marL="0" marR="0" lvl="0" indent="0" algn="l" rtl="0">
                        <a:spcBef>
                          <a:spcPts val="0"/>
                        </a:spcBef>
                        <a:spcAft>
                          <a:spcPts val="0"/>
                        </a:spcAft>
                        <a:buNone/>
                      </a:pPr>
                      <a:r>
                        <a:rPr lang="cs-CZ" sz="1400" b="1">
                          <a:solidFill>
                            <a:schemeClr val="accent4"/>
                          </a:solidFill>
                          <a:latin typeface="Arial"/>
                          <a:ea typeface="Arial"/>
                          <a:cs typeface="Arial"/>
                          <a:sym typeface="Arial"/>
                        </a:rPr>
                        <a:t>      Ostatní</a:t>
                      </a:r>
                      <a:endParaRPr sz="1400" b="1">
                        <a:solidFill>
                          <a:schemeClr val="accent4"/>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cs-CZ" sz="1400" b="1">
                          <a:solidFill>
                            <a:schemeClr val="accent4"/>
                          </a:solidFill>
                          <a:latin typeface="Arial"/>
                          <a:ea typeface="Arial"/>
                          <a:cs typeface="Arial"/>
                          <a:sym typeface="Arial"/>
                        </a:rPr>
                        <a:t>idiopatické kardiomyopatie </a:t>
                      </a:r>
                      <a:endParaRPr/>
                    </a:p>
                    <a:p>
                      <a:pPr marL="0" marR="0" lvl="0" indent="0" algn="l" rtl="0">
                        <a:spcBef>
                          <a:spcPts val="0"/>
                        </a:spcBef>
                        <a:spcAft>
                          <a:spcPts val="0"/>
                        </a:spcAft>
                        <a:buNone/>
                      </a:pPr>
                      <a:r>
                        <a:rPr lang="cs-CZ" sz="1400" b="1">
                          <a:solidFill>
                            <a:schemeClr val="accent4"/>
                          </a:solidFill>
                          <a:latin typeface="Arial"/>
                          <a:ea typeface="Arial"/>
                          <a:cs typeface="Arial"/>
                          <a:sym typeface="Arial"/>
                        </a:rPr>
                        <a:t>vrozené srdeční vady </a:t>
                      </a:r>
                      <a:endParaRPr sz="1400" b="1">
                        <a:solidFill>
                          <a:schemeClr val="accent4"/>
                        </a:solidFill>
                        <a:latin typeface="Arial"/>
                        <a:ea typeface="Arial"/>
                        <a:cs typeface="Arial"/>
                        <a:sym typeface="Arial"/>
                      </a:endParaRPr>
                    </a:p>
                  </a:txBody>
                  <a:tcPr marL="91450" marR="91450" marT="45725" marB="45725"/>
                </a:tc>
                <a:extLst>
                  <a:ext uri="{0D108BD9-81ED-4DB2-BD59-A6C34878D82A}">
                    <a16:rowId xmlns:a16="http://schemas.microsoft.com/office/drawing/2014/main" val="10009"/>
                  </a:ext>
                </a:extLst>
              </a:tr>
            </a:tbl>
          </a:graphicData>
        </a:graphic>
      </p:graphicFrame>
      <p:sp>
        <p:nvSpPr>
          <p:cNvPr id="445" name="Google Shape;445;p30"/>
          <p:cNvSpPr/>
          <p:nvPr/>
        </p:nvSpPr>
        <p:spPr>
          <a:xfrm>
            <a:off x="0" y="-27384"/>
            <a:ext cx="12222866"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800" b="1">
                <a:solidFill>
                  <a:schemeClr val="lt1"/>
                </a:solidFill>
                <a:latin typeface="Arial"/>
                <a:ea typeface="Arial"/>
                <a:cs typeface="Arial"/>
                <a:sym typeface="Arial"/>
              </a:rPr>
              <a:t> </a:t>
            </a:r>
            <a:r>
              <a:rPr lang="cs-CZ" sz="3200" b="1">
                <a:solidFill>
                  <a:schemeClr val="lt1"/>
                </a:solidFill>
                <a:latin typeface="Arial"/>
                <a:ea typeface="Arial"/>
                <a:cs typeface="Arial"/>
                <a:sym typeface="Arial"/>
              </a:rPr>
              <a:t>Primární příčiny chronického srdečního selhání    </a:t>
            </a:r>
            <a:endParaRPr sz="3200" b="1">
              <a:solidFill>
                <a:schemeClr val="lt1"/>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Shape 450"/>
        <p:cNvGrpSpPr/>
        <p:nvPr/>
      </p:nvGrpSpPr>
      <p:grpSpPr>
        <a:xfrm>
          <a:off x="0" y="0"/>
          <a:ext cx="0" cy="0"/>
          <a:chOff x="0" y="0"/>
          <a:chExt cx="0" cy="0"/>
        </a:xfrm>
      </p:grpSpPr>
      <p:pic>
        <p:nvPicPr>
          <p:cNvPr id="451" name="Google Shape;451;p31" descr="C:\Users\vome\Desktop\Fyziologicky ustav_talk\small IM.png"/>
          <p:cNvPicPr preferRelativeResize="0"/>
          <p:nvPr/>
        </p:nvPicPr>
        <p:blipFill rotWithShape="1">
          <a:blip r:embed="rId3">
            <a:alphaModFix/>
          </a:blip>
          <a:srcRect/>
          <a:stretch/>
        </p:blipFill>
        <p:spPr>
          <a:xfrm>
            <a:off x="3911081" y="3717032"/>
            <a:ext cx="2119545" cy="2664296"/>
          </a:xfrm>
          <a:prstGeom prst="rect">
            <a:avLst/>
          </a:prstGeom>
          <a:noFill/>
          <a:ln>
            <a:noFill/>
          </a:ln>
        </p:spPr>
      </p:pic>
      <p:sp>
        <p:nvSpPr>
          <p:cNvPr id="452" name="Google Shape;452;p31"/>
          <p:cNvSpPr/>
          <p:nvPr/>
        </p:nvSpPr>
        <p:spPr>
          <a:xfrm>
            <a:off x="-24680" y="0"/>
            <a:ext cx="12216680" cy="1052736"/>
          </a:xfrm>
          <a:prstGeom prst="rect">
            <a:avLst/>
          </a:prstGeom>
          <a:solidFill>
            <a:srgbClr val="0070C0">
              <a:alpha val="75686"/>
            </a:srgbClr>
          </a:solidFill>
          <a:ln w="381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3200" b="1">
                <a:solidFill>
                  <a:schemeClr val="lt1"/>
                </a:solidFill>
                <a:latin typeface="Arial"/>
                <a:ea typeface="Arial"/>
                <a:cs typeface="Arial"/>
                <a:sym typeface="Arial"/>
              </a:rPr>
              <a:t>Jak vzniká srdeční selhání?</a:t>
            </a:r>
            <a:endParaRPr/>
          </a:p>
          <a:p>
            <a:pPr marL="0" marR="0" lvl="0" indent="0" algn="ctr" rtl="0">
              <a:spcBef>
                <a:spcPts val="0"/>
              </a:spcBef>
              <a:spcAft>
                <a:spcPts val="0"/>
              </a:spcAft>
              <a:buNone/>
            </a:pPr>
            <a:endParaRPr sz="900" b="1">
              <a:solidFill>
                <a:schemeClr val="lt1"/>
              </a:solidFill>
              <a:latin typeface="Arial"/>
              <a:ea typeface="Arial"/>
              <a:cs typeface="Arial"/>
              <a:sym typeface="Arial"/>
            </a:endParaRPr>
          </a:p>
          <a:p>
            <a:pPr marL="0" marR="0" lvl="0" indent="0" algn="ctr" rtl="0">
              <a:spcBef>
                <a:spcPts val="0"/>
              </a:spcBef>
              <a:spcAft>
                <a:spcPts val="0"/>
              </a:spcAft>
              <a:buNone/>
            </a:pPr>
            <a:r>
              <a:rPr lang="cs-CZ" sz="2400" b="1">
                <a:solidFill>
                  <a:schemeClr val="lt1"/>
                </a:solidFill>
                <a:latin typeface="Arial"/>
                <a:ea typeface="Arial"/>
                <a:cs typeface="Arial"/>
                <a:sym typeface="Arial"/>
              </a:rPr>
              <a:t>Příklad poinfarktové dysfunkce srdce </a:t>
            </a:r>
            <a:endParaRPr/>
          </a:p>
        </p:txBody>
      </p:sp>
      <p:pic>
        <p:nvPicPr>
          <p:cNvPr id="453" name="Google Shape;453;p31"/>
          <p:cNvPicPr preferRelativeResize="0"/>
          <p:nvPr/>
        </p:nvPicPr>
        <p:blipFill rotWithShape="1">
          <a:blip r:embed="rId4">
            <a:alphaModFix/>
          </a:blip>
          <a:srcRect/>
          <a:stretch/>
        </p:blipFill>
        <p:spPr>
          <a:xfrm>
            <a:off x="2434011" y="1196752"/>
            <a:ext cx="1189037" cy="1768475"/>
          </a:xfrm>
          <a:prstGeom prst="rect">
            <a:avLst/>
          </a:prstGeom>
          <a:noFill/>
          <a:ln>
            <a:noFill/>
          </a:ln>
        </p:spPr>
      </p:pic>
      <p:pic>
        <p:nvPicPr>
          <p:cNvPr id="454" name="Google Shape;454;p31"/>
          <p:cNvPicPr preferRelativeResize="0"/>
          <p:nvPr/>
        </p:nvPicPr>
        <p:blipFill rotWithShape="1">
          <a:blip r:embed="rId5">
            <a:alphaModFix/>
          </a:blip>
          <a:srcRect/>
          <a:stretch/>
        </p:blipFill>
        <p:spPr>
          <a:xfrm>
            <a:off x="8491633" y="3183298"/>
            <a:ext cx="1828159" cy="1896740"/>
          </a:xfrm>
          <a:prstGeom prst="rect">
            <a:avLst/>
          </a:prstGeom>
          <a:noFill/>
          <a:ln>
            <a:noFill/>
          </a:ln>
        </p:spPr>
      </p:pic>
      <p:pic>
        <p:nvPicPr>
          <p:cNvPr id="455" name="Google Shape;455;p31" descr="C:\Users\vome\Desktop\Fyziologicky ustav_talk\lethal IM.png"/>
          <p:cNvPicPr preferRelativeResize="0"/>
          <p:nvPr/>
        </p:nvPicPr>
        <p:blipFill rotWithShape="1">
          <a:blip r:embed="rId6">
            <a:alphaModFix/>
          </a:blip>
          <a:srcRect/>
          <a:stretch/>
        </p:blipFill>
        <p:spPr>
          <a:xfrm>
            <a:off x="1318792" y="3429000"/>
            <a:ext cx="1512168" cy="1862899"/>
          </a:xfrm>
          <a:prstGeom prst="rect">
            <a:avLst/>
          </a:prstGeom>
          <a:noFill/>
          <a:ln>
            <a:noFill/>
          </a:ln>
        </p:spPr>
      </p:pic>
      <p:sp>
        <p:nvSpPr>
          <p:cNvPr id="456" name="Google Shape;456;p31"/>
          <p:cNvSpPr txBox="1"/>
          <p:nvPr/>
        </p:nvSpPr>
        <p:spPr>
          <a:xfrm>
            <a:off x="1534816" y="2852936"/>
            <a:ext cx="1008112"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100" b="1">
                <a:solidFill>
                  <a:srgbClr val="151515"/>
                </a:solidFill>
                <a:latin typeface="Arial"/>
                <a:ea typeface="Arial"/>
                <a:cs typeface="Arial"/>
                <a:sym typeface="Arial"/>
              </a:rPr>
              <a:t>kritická ztráta  myokardu</a:t>
            </a:r>
            <a:endParaRPr sz="1400">
              <a:solidFill>
                <a:srgbClr val="151515"/>
              </a:solidFill>
              <a:latin typeface="Calibri"/>
              <a:ea typeface="Calibri"/>
              <a:cs typeface="Calibri"/>
              <a:sym typeface="Calibri"/>
            </a:endParaRPr>
          </a:p>
        </p:txBody>
      </p:sp>
      <p:sp>
        <p:nvSpPr>
          <p:cNvPr id="457" name="Google Shape;457;p31"/>
          <p:cNvSpPr txBox="1"/>
          <p:nvPr/>
        </p:nvSpPr>
        <p:spPr>
          <a:xfrm>
            <a:off x="1390800" y="5301209"/>
            <a:ext cx="936104" cy="830997"/>
          </a:xfrm>
          <a:prstGeom prst="rect">
            <a:avLst/>
          </a:prstGeom>
          <a:solidFill>
            <a:srgbClr val="FFFF00">
              <a:alpha val="32941"/>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600" b="1">
                <a:solidFill>
                  <a:srgbClr val="151515"/>
                </a:solidFill>
                <a:latin typeface="Arial"/>
                <a:ea typeface="Arial"/>
                <a:cs typeface="Arial"/>
                <a:sym typeface="Arial"/>
              </a:rPr>
              <a:t>šok</a:t>
            </a:r>
            <a:endParaRPr sz="1600" b="1">
              <a:solidFill>
                <a:srgbClr val="151515"/>
              </a:solidFill>
              <a:latin typeface="Arial"/>
              <a:ea typeface="Arial"/>
              <a:cs typeface="Arial"/>
              <a:sym typeface="Arial"/>
            </a:endParaRPr>
          </a:p>
          <a:p>
            <a:pPr marL="0" marR="0" lvl="0" indent="0" algn="ctr" rtl="0">
              <a:spcBef>
                <a:spcPts val="0"/>
              </a:spcBef>
              <a:spcAft>
                <a:spcPts val="0"/>
              </a:spcAft>
              <a:buNone/>
            </a:pPr>
            <a:endParaRPr sz="1600">
              <a:solidFill>
                <a:srgbClr val="151515"/>
              </a:solidFill>
              <a:latin typeface="Arial"/>
              <a:ea typeface="Arial"/>
              <a:cs typeface="Arial"/>
              <a:sym typeface="Arial"/>
            </a:endParaRPr>
          </a:p>
          <a:p>
            <a:pPr marL="0" marR="0" lvl="0" indent="0" algn="ctr" rtl="0">
              <a:spcBef>
                <a:spcPts val="0"/>
              </a:spcBef>
              <a:spcAft>
                <a:spcPts val="0"/>
              </a:spcAft>
              <a:buNone/>
            </a:pPr>
            <a:r>
              <a:rPr lang="cs-CZ" sz="1600" b="1" u="sng">
                <a:solidFill>
                  <a:srgbClr val="151515"/>
                </a:solidFill>
                <a:latin typeface="Arial"/>
                <a:ea typeface="Arial"/>
                <a:cs typeface="Arial"/>
                <a:sym typeface="Arial"/>
              </a:rPr>
              <a:t>smrt</a:t>
            </a:r>
            <a:endParaRPr sz="1600" b="1" u="sng">
              <a:solidFill>
                <a:srgbClr val="151515"/>
              </a:solidFill>
              <a:latin typeface="Arial"/>
              <a:ea typeface="Arial"/>
              <a:cs typeface="Arial"/>
              <a:sym typeface="Arial"/>
            </a:endParaRPr>
          </a:p>
        </p:txBody>
      </p:sp>
      <p:cxnSp>
        <p:nvCxnSpPr>
          <p:cNvPr id="458" name="Google Shape;458;p31"/>
          <p:cNvCxnSpPr/>
          <p:nvPr/>
        </p:nvCxnSpPr>
        <p:spPr>
          <a:xfrm flipH="1">
            <a:off x="2326904" y="3068960"/>
            <a:ext cx="576064" cy="1008112"/>
          </a:xfrm>
          <a:prstGeom prst="straightConnector1">
            <a:avLst/>
          </a:prstGeom>
          <a:noFill/>
          <a:ln w="28575" cap="flat" cmpd="sng">
            <a:solidFill>
              <a:schemeClr val="accent2"/>
            </a:solidFill>
            <a:prstDash val="solid"/>
            <a:round/>
            <a:headEnd type="none" w="sm" len="sm"/>
            <a:tailEnd type="triangle" w="med" len="med"/>
          </a:ln>
        </p:spPr>
      </p:cxnSp>
      <p:cxnSp>
        <p:nvCxnSpPr>
          <p:cNvPr id="459" name="Google Shape;459;p31"/>
          <p:cNvCxnSpPr/>
          <p:nvPr/>
        </p:nvCxnSpPr>
        <p:spPr>
          <a:xfrm>
            <a:off x="3335016" y="3068960"/>
            <a:ext cx="576064" cy="1008112"/>
          </a:xfrm>
          <a:prstGeom prst="straightConnector1">
            <a:avLst/>
          </a:prstGeom>
          <a:noFill/>
          <a:ln w="28575" cap="flat" cmpd="sng">
            <a:solidFill>
              <a:schemeClr val="accent2"/>
            </a:solidFill>
            <a:prstDash val="solid"/>
            <a:round/>
            <a:headEnd type="none" w="sm" len="sm"/>
            <a:tailEnd type="triangle" w="med" len="med"/>
          </a:ln>
        </p:spPr>
      </p:cxnSp>
      <p:sp>
        <p:nvSpPr>
          <p:cNvPr id="460" name="Google Shape;460;p31"/>
          <p:cNvSpPr txBox="1"/>
          <p:nvPr/>
        </p:nvSpPr>
        <p:spPr>
          <a:xfrm>
            <a:off x="3551040" y="2780928"/>
            <a:ext cx="144016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100" b="1">
                <a:solidFill>
                  <a:srgbClr val="151515"/>
                </a:solidFill>
                <a:latin typeface="Arial"/>
                <a:ea typeface="Arial"/>
                <a:cs typeface="Arial"/>
                <a:sym typeface="Arial"/>
              </a:rPr>
              <a:t>subkritická nebo pomalejší ztráta </a:t>
            </a:r>
            <a:endParaRPr/>
          </a:p>
          <a:p>
            <a:pPr marL="0" marR="0" lvl="0" indent="0" algn="ctr" rtl="0">
              <a:spcBef>
                <a:spcPts val="0"/>
              </a:spcBef>
              <a:spcAft>
                <a:spcPts val="0"/>
              </a:spcAft>
              <a:buNone/>
            </a:pPr>
            <a:r>
              <a:rPr lang="cs-CZ" sz="1100" b="1">
                <a:solidFill>
                  <a:srgbClr val="151515"/>
                </a:solidFill>
                <a:latin typeface="Arial"/>
                <a:ea typeface="Arial"/>
                <a:cs typeface="Arial"/>
                <a:sym typeface="Arial"/>
              </a:rPr>
              <a:t>myokardu </a:t>
            </a:r>
            <a:endParaRPr sz="1100" b="1">
              <a:solidFill>
                <a:srgbClr val="151515"/>
              </a:solidFill>
              <a:latin typeface="Calibri"/>
              <a:ea typeface="Calibri"/>
              <a:cs typeface="Calibri"/>
              <a:sym typeface="Calibri"/>
            </a:endParaRPr>
          </a:p>
        </p:txBody>
      </p:sp>
      <p:sp>
        <p:nvSpPr>
          <p:cNvPr id="461" name="Google Shape;461;p31"/>
          <p:cNvSpPr txBox="1"/>
          <p:nvPr/>
        </p:nvSpPr>
        <p:spPr>
          <a:xfrm>
            <a:off x="5855297" y="2755976"/>
            <a:ext cx="4571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sp>
        <p:nvSpPr>
          <p:cNvPr id="462" name="Google Shape;462;p31"/>
          <p:cNvSpPr txBox="1"/>
          <p:nvPr/>
        </p:nvSpPr>
        <p:spPr>
          <a:xfrm>
            <a:off x="5243418" y="2780928"/>
            <a:ext cx="2556094" cy="6617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u="sng">
                <a:solidFill>
                  <a:srgbClr val="FF0000"/>
                </a:solidFill>
                <a:latin typeface="Arial"/>
                <a:ea typeface="Arial"/>
                <a:cs typeface="Arial"/>
                <a:sym typeface="Arial"/>
              </a:rPr>
              <a:t>Pokles srdečního výdeje</a:t>
            </a:r>
            <a:r>
              <a:rPr lang="cs-CZ" sz="1050">
                <a:solidFill>
                  <a:srgbClr val="FF0000"/>
                </a:solidFill>
                <a:latin typeface="Arial"/>
                <a:ea typeface="Arial"/>
                <a:cs typeface="Arial"/>
                <a:sym typeface="Arial"/>
              </a:rPr>
              <a:t>  </a:t>
            </a:r>
            <a:endParaRPr/>
          </a:p>
          <a:p>
            <a:pPr marL="0" marR="0" lvl="0" indent="0" algn="l" rtl="0">
              <a:spcBef>
                <a:spcPts val="0"/>
              </a:spcBef>
              <a:spcAft>
                <a:spcPts val="0"/>
              </a:spcAft>
              <a:buNone/>
            </a:pPr>
            <a:endParaRPr sz="1050">
              <a:solidFill>
                <a:srgbClr val="151515"/>
              </a:solidFill>
              <a:latin typeface="Arial"/>
              <a:ea typeface="Arial"/>
              <a:cs typeface="Arial"/>
              <a:sym typeface="Arial"/>
            </a:endParaRPr>
          </a:p>
          <a:p>
            <a:pPr marL="0" marR="0" lvl="0" indent="0" algn="l" rtl="0">
              <a:spcBef>
                <a:spcPts val="0"/>
              </a:spcBef>
              <a:spcAft>
                <a:spcPts val="0"/>
              </a:spcAft>
              <a:buNone/>
            </a:pPr>
            <a:r>
              <a:rPr lang="cs-CZ" sz="1050">
                <a:solidFill>
                  <a:srgbClr val="151515"/>
                </a:solidFill>
                <a:latin typeface="Arial"/>
                <a:ea typeface="Arial"/>
                <a:cs typeface="Arial"/>
                <a:sym typeface="Arial"/>
              </a:rPr>
              <a:t>  </a:t>
            </a:r>
            <a:endParaRPr/>
          </a:p>
        </p:txBody>
      </p:sp>
      <p:cxnSp>
        <p:nvCxnSpPr>
          <p:cNvPr id="463" name="Google Shape;463;p31"/>
          <p:cNvCxnSpPr/>
          <p:nvPr/>
        </p:nvCxnSpPr>
        <p:spPr>
          <a:xfrm>
            <a:off x="5351240" y="4725144"/>
            <a:ext cx="2520280" cy="0"/>
          </a:xfrm>
          <a:prstGeom prst="straightConnector1">
            <a:avLst/>
          </a:prstGeom>
          <a:noFill/>
          <a:ln w="120650" cap="flat" cmpd="sng">
            <a:solidFill>
              <a:srgbClr val="0070C0">
                <a:alpha val="21960"/>
              </a:srgbClr>
            </a:solidFill>
            <a:prstDash val="solid"/>
            <a:round/>
            <a:headEnd type="none" w="sm" len="sm"/>
            <a:tailEnd type="triangle" w="med" len="med"/>
          </a:ln>
        </p:spPr>
      </p:cxnSp>
      <p:sp>
        <p:nvSpPr>
          <p:cNvPr id="464" name="Google Shape;464;p31"/>
          <p:cNvSpPr/>
          <p:nvPr/>
        </p:nvSpPr>
        <p:spPr>
          <a:xfrm>
            <a:off x="7037755" y="3933056"/>
            <a:ext cx="1111202"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100" b="1">
                <a:solidFill>
                  <a:srgbClr val="151515"/>
                </a:solidFill>
                <a:latin typeface="Arial"/>
                <a:ea typeface="Arial"/>
                <a:cs typeface="Arial"/>
                <a:sym typeface="Arial"/>
              </a:rPr>
              <a:t>Dlouhodobé</a:t>
            </a:r>
            <a:endParaRPr/>
          </a:p>
          <a:p>
            <a:pPr marL="0" marR="0" lvl="0" indent="0" algn="ctr" rtl="0">
              <a:spcBef>
                <a:spcPts val="0"/>
              </a:spcBef>
              <a:spcAft>
                <a:spcPts val="0"/>
              </a:spcAft>
              <a:buNone/>
            </a:pPr>
            <a:r>
              <a:rPr lang="cs-CZ" sz="1100" b="1">
                <a:solidFill>
                  <a:srgbClr val="151515"/>
                </a:solidFill>
                <a:latin typeface="Arial"/>
                <a:ea typeface="Arial"/>
                <a:cs typeface="Arial"/>
                <a:sym typeface="Arial"/>
              </a:rPr>
              <a:t>maladaptivní </a:t>
            </a:r>
            <a:endParaRPr/>
          </a:p>
          <a:p>
            <a:pPr marL="0" marR="0" lvl="0" indent="0" algn="ctr" rtl="0">
              <a:spcBef>
                <a:spcPts val="0"/>
              </a:spcBef>
              <a:spcAft>
                <a:spcPts val="0"/>
              </a:spcAft>
              <a:buNone/>
            </a:pPr>
            <a:r>
              <a:rPr lang="cs-CZ" sz="1100" b="1">
                <a:solidFill>
                  <a:srgbClr val="151515"/>
                </a:solidFill>
                <a:latin typeface="Arial"/>
                <a:ea typeface="Arial"/>
                <a:cs typeface="Arial"/>
                <a:sym typeface="Arial"/>
              </a:rPr>
              <a:t> konsekvence</a:t>
            </a:r>
            <a:endParaRPr sz="1100" b="1">
              <a:solidFill>
                <a:srgbClr val="151515"/>
              </a:solidFill>
              <a:latin typeface="Arial"/>
              <a:ea typeface="Arial"/>
              <a:cs typeface="Arial"/>
              <a:sym typeface="Arial"/>
            </a:endParaRPr>
          </a:p>
        </p:txBody>
      </p:sp>
      <p:sp>
        <p:nvSpPr>
          <p:cNvPr id="465" name="Google Shape;465;p31"/>
          <p:cNvSpPr txBox="1"/>
          <p:nvPr/>
        </p:nvSpPr>
        <p:spPr>
          <a:xfrm>
            <a:off x="7943528" y="5390136"/>
            <a:ext cx="3132856" cy="1292662"/>
          </a:xfrm>
          <a:prstGeom prst="rect">
            <a:avLst/>
          </a:prstGeom>
          <a:solidFill>
            <a:srgbClr val="FFFF00">
              <a:alpha val="26666"/>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800" b="1" u="sng">
                <a:solidFill>
                  <a:srgbClr val="151515"/>
                </a:solidFill>
                <a:latin typeface="Arial"/>
                <a:ea typeface="Arial"/>
                <a:cs typeface="Arial"/>
                <a:sym typeface="Arial"/>
              </a:rPr>
              <a:t>Chronické srdeční selhání </a:t>
            </a:r>
            <a:endParaRPr/>
          </a:p>
          <a:p>
            <a:pPr marL="0" marR="0" lvl="0" indent="0" algn="ctr" rtl="0">
              <a:spcBef>
                <a:spcPts val="0"/>
              </a:spcBef>
              <a:spcAft>
                <a:spcPts val="0"/>
              </a:spcAft>
              <a:buNone/>
            </a:pPr>
            <a:endParaRPr sz="1800" b="1" u="sng">
              <a:solidFill>
                <a:srgbClr val="151515"/>
              </a:solidFill>
              <a:latin typeface="Arial"/>
              <a:ea typeface="Arial"/>
              <a:cs typeface="Arial"/>
              <a:sym typeface="Arial"/>
            </a:endParaRPr>
          </a:p>
          <a:p>
            <a:pPr marL="0" marR="0" lvl="0" indent="0" algn="ctr" rtl="0">
              <a:spcBef>
                <a:spcPts val="0"/>
              </a:spcBef>
              <a:spcAft>
                <a:spcPts val="0"/>
              </a:spcAft>
              <a:buNone/>
            </a:pPr>
            <a:r>
              <a:rPr lang="cs-CZ" sz="1200" b="1">
                <a:solidFill>
                  <a:srgbClr val="151515"/>
                </a:solidFill>
                <a:latin typeface="Arial"/>
                <a:ea typeface="Arial"/>
                <a:cs typeface="Arial"/>
                <a:sym typeface="Arial"/>
              </a:rPr>
              <a:t>přežití, ale za cenu dlouhodobého a progredujícího funkčního poškození</a:t>
            </a:r>
            <a:endParaRPr sz="1200" b="1">
              <a:solidFill>
                <a:srgbClr val="151515"/>
              </a:solidFill>
              <a:latin typeface="Arial"/>
              <a:ea typeface="Arial"/>
              <a:cs typeface="Arial"/>
              <a:sym typeface="Arial"/>
            </a:endParaRPr>
          </a:p>
          <a:p>
            <a:pPr marL="0" marR="0" lvl="0" indent="0" algn="l" rtl="0">
              <a:spcBef>
                <a:spcPts val="0"/>
              </a:spcBef>
              <a:spcAft>
                <a:spcPts val="0"/>
              </a:spcAft>
              <a:buNone/>
            </a:pPr>
            <a:endParaRPr sz="1800">
              <a:solidFill>
                <a:srgbClr val="151515"/>
              </a:solidFill>
              <a:latin typeface="Arial"/>
              <a:ea typeface="Arial"/>
              <a:cs typeface="Arial"/>
              <a:sym typeface="Arial"/>
            </a:endParaRPr>
          </a:p>
        </p:txBody>
      </p:sp>
      <p:sp>
        <p:nvSpPr>
          <p:cNvPr id="466" name="Google Shape;466;p31"/>
          <p:cNvSpPr txBox="1"/>
          <p:nvPr/>
        </p:nvSpPr>
        <p:spPr>
          <a:xfrm>
            <a:off x="8169717" y="1340768"/>
            <a:ext cx="2222083" cy="16004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i="1">
                <a:solidFill>
                  <a:srgbClr val="151515"/>
                </a:solidFill>
                <a:latin typeface="Arial"/>
                <a:ea typeface="Arial"/>
                <a:cs typeface="Arial"/>
                <a:sym typeface="Arial"/>
              </a:rPr>
              <a:t>dilatace levé komory </a:t>
            </a:r>
            <a:endParaRPr/>
          </a:p>
          <a:p>
            <a:pPr marL="0" marR="0" lvl="0" indent="0" algn="l" rtl="0">
              <a:spcBef>
                <a:spcPts val="0"/>
              </a:spcBef>
              <a:spcAft>
                <a:spcPts val="0"/>
              </a:spcAft>
              <a:buNone/>
            </a:pPr>
            <a:endParaRPr sz="1400" b="1" i="1">
              <a:solidFill>
                <a:srgbClr val="151515"/>
              </a:solidFill>
              <a:latin typeface="Arial"/>
              <a:ea typeface="Arial"/>
              <a:cs typeface="Arial"/>
              <a:sym typeface="Arial"/>
            </a:endParaRPr>
          </a:p>
          <a:p>
            <a:pPr marL="0" marR="0" lvl="0" indent="0" algn="l" rtl="0">
              <a:spcBef>
                <a:spcPts val="0"/>
              </a:spcBef>
              <a:spcAft>
                <a:spcPts val="0"/>
              </a:spcAft>
              <a:buNone/>
            </a:pPr>
            <a:r>
              <a:rPr lang="cs-CZ" sz="1400" b="1" i="1">
                <a:solidFill>
                  <a:srgbClr val="151515"/>
                </a:solidFill>
                <a:latin typeface="Arial"/>
                <a:ea typeface="Arial"/>
                <a:cs typeface="Arial"/>
                <a:sym typeface="Arial"/>
              </a:rPr>
              <a:t>pokles ejekční frakce </a:t>
            </a:r>
            <a:endParaRPr/>
          </a:p>
          <a:p>
            <a:pPr marL="0" marR="0" lvl="0" indent="0" algn="l" rtl="0">
              <a:spcBef>
                <a:spcPts val="0"/>
              </a:spcBef>
              <a:spcAft>
                <a:spcPts val="0"/>
              </a:spcAft>
              <a:buNone/>
            </a:pPr>
            <a:endParaRPr sz="1400" b="1" i="1">
              <a:solidFill>
                <a:srgbClr val="151515"/>
              </a:solidFill>
              <a:latin typeface="Arial"/>
              <a:ea typeface="Arial"/>
              <a:cs typeface="Arial"/>
              <a:sym typeface="Arial"/>
            </a:endParaRPr>
          </a:p>
          <a:p>
            <a:pPr marL="0" marR="0" lvl="0" indent="0" algn="l" rtl="0">
              <a:spcBef>
                <a:spcPts val="0"/>
              </a:spcBef>
              <a:spcAft>
                <a:spcPts val="0"/>
              </a:spcAft>
              <a:buNone/>
            </a:pPr>
            <a:r>
              <a:rPr lang="cs-CZ" sz="1400" b="1" i="1">
                <a:solidFill>
                  <a:srgbClr val="151515"/>
                </a:solidFill>
                <a:latin typeface="Arial"/>
                <a:ea typeface="Arial"/>
                <a:cs typeface="Arial"/>
                <a:sym typeface="Arial"/>
              </a:rPr>
              <a:t>zvýšená tuhost komory </a:t>
            </a:r>
            <a:endParaRPr/>
          </a:p>
          <a:p>
            <a:pPr marL="0" marR="0" lvl="0" indent="0" algn="l" rtl="0">
              <a:spcBef>
                <a:spcPts val="0"/>
              </a:spcBef>
              <a:spcAft>
                <a:spcPts val="0"/>
              </a:spcAft>
              <a:buNone/>
            </a:pPr>
            <a:endParaRPr sz="1400" b="1" i="1">
              <a:solidFill>
                <a:srgbClr val="151515"/>
              </a:solidFill>
              <a:latin typeface="Arial"/>
              <a:ea typeface="Arial"/>
              <a:cs typeface="Arial"/>
              <a:sym typeface="Arial"/>
            </a:endParaRPr>
          </a:p>
          <a:p>
            <a:pPr marL="0" marR="0" lvl="0" indent="0" algn="l" rtl="0">
              <a:spcBef>
                <a:spcPts val="0"/>
              </a:spcBef>
              <a:spcAft>
                <a:spcPts val="0"/>
              </a:spcAft>
              <a:buNone/>
            </a:pPr>
            <a:r>
              <a:rPr lang="cs-CZ" sz="1400" b="1" i="1">
                <a:solidFill>
                  <a:srgbClr val="151515"/>
                </a:solidFill>
                <a:latin typeface="Arial"/>
                <a:ea typeface="Arial"/>
                <a:cs typeface="Arial"/>
                <a:sym typeface="Arial"/>
              </a:rPr>
              <a:t>arytmie </a:t>
            </a:r>
            <a:endParaRPr sz="3200" b="1" i="1">
              <a:solidFill>
                <a:srgbClr val="151515"/>
              </a:solidFill>
              <a:latin typeface="Arial"/>
              <a:ea typeface="Arial"/>
              <a:cs typeface="Arial"/>
              <a:sym typeface="Arial"/>
            </a:endParaRPr>
          </a:p>
        </p:txBody>
      </p:sp>
      <p:sp>
        <p:nvSpPr>
          <p:cNvPr id="467" name="Google Shape;467;p31"/>
          <p:cNvSpPr/>
          <p:nvPr/>
        </p:nvSpPr>
        <p:spPr>
          <a:xfrm>
            <a:off x="5495256" y="3294856"/>
            <a:ext cx="2082622"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100" b="1">
                <a:solidFill>
                  <a:srgbClr val="151515"/>
                </a:solidFill>
                <a:latin typeface="Arial"/>
                <a:ea typeface="Arial"/>
                <a:cs typeface="Arial"/>
                <a:sym typeface="Arial"/>
              </a:rPr>
              <a:t>Systémová a myokardiální </a:t>
            </a:r>
            <a:endParaRPr/>
          </a:p>
          <a:p>
            <a:pPr marL="0" marR="0" lvl="0" indent="0" algn="ctr" rtl="0">
              <a:spcBef>
                <a:spcPts val="0"/>
              </a:spcBef>
              <a:spcAft>
                <a:spcPts val="0"/>
              </a:spcAft>
              <a:buNone/>
            </a:pPr>
            <a:r>
              <a:rPr lang="cs-CZ" sz="1100" b="1">
                <a:solidFill>
                  <a:srgbClr val="151515"/>
                </a:solidFill>
                <a:latin typeface="Arial"/>
                <a:ea typeface="Arial"/>
                <a:cs typeface="Arial"/>
                <a:sym typeface="Arial"/>
              </a:rPr>
              <a:t>odpověď s cílem udržet </a:t>
            </a:r>
            <a:endParaRPr/>
          </a:p>
          <a:p>
            <a:pPr marL="0" marR="0" lvl="0" indent="0" algn="ctr" rtl="0">
              <a:spcBef>
                <a:spcPts val="0"/>
              </a:spcBef>
              <a:spcAft>
                <a:spcPts val="0"/>
              </a:spcAft>
              <a:buNone/>
            </a:pPr>
            <a:r>
              <a:rPr lang="cs-CZ" sz="1100" b="1">
                <a:solidFill>
                  <a:srgbClr val="151515"/>
                </a:solidFill>
                <a:latin typeface="Arial"/>
                <a:ea typeface="Arial"/>
                <a:cs typeface="Arial"/>
                <a:sym typeface="Arial"/>
              </a:rPr>
              <a:t>srdeční výdej </a:t>
            </a:r>
            <a:endParaRPr/>
          </a:p>
        </p:txBody>
      </p:sp>
      <p:grpSp>
        <p:nvGrpSpPr>
          <p:cNvPr id="468" name="Google Shape;468;p31"/>
          <p:cNvGrpSpPr/>
          <p:nvPr/>
        </p:nvGrpSpPr>
        <p:grpSpPr>
          <a:xfrm>
            <a:off x="2490310" y="3140014"/>
            <a:ext cx="1004850" cy="1005014"/>
            <a:chOff x="1547665" y="3212975"/>
            <a:chExt cx="1004850" cy="1005014"/>
          </a:xfrm>
        </p:grpSpPr>
        <p:sp>
          <p:nvSpPr>
            <p:cNvPr id="469" name="Google Shape;469;p31"/>
            <p:cNvSpPr/>
            <p:nvPr/>
          </p:nvSpPr>
          <p:spPr>
            <a:xfrm rot="2654948">
              <a:off x="1696971" y="3357945"/>
              <a:ext cx="706237" cy="715073"/>
            </a:xfrm>
            <a:prstGeom prst="lightningBolt">
              <a:avLst/>
            </a:prstGeom>
            <a:solidFill>
              <a:srgbClr val="FF0000"/>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70" name="Google Shape;470;p31"/>
            <p:cNvSpPr txBox="1"/>
            <p:nvPr/>
          </p:nvSpPr>
          <p:spPr>
            <a:xfrm>
              <a:off x="2083619" y="3896852"/>
              <a:ext cx="38343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151515"/>
                  </a:solidFill>
                  <a:latin typeface="Arial"/>
                  <a:ea typeface="Arial"/>
                  <a:cs typeface="Arial"/>
                  <a:sym typeface="Arial"/>
                </a:rPr>
                <a:t>MI</a:t>
              </a:r>
              <a:endParaRPr sz="1400" b="1">
                <a:solidFill>
                  <a:srgbClr val="151515"/>
                </a:solidFill>
                <a:latin typeface="Arial"/>
                <a:ea typeface="Arial"/>
                <a:cs typeface="Arial"/>
                <a:sym typeface="Arial"/>
              </a:endParaRPr>
            </a:p>
          </p:txBody>
        </p:sp>
      </p:grpSp>
      <p:sp>
        <p:nvSpPr>
          <p:cNvPr id="471" name="Google Shape;471;p31"/>
          <p:cNvSpPr/>
          <p:nvPr/>
        </p:nvSpPr>
        <p:spPr>
          <a:xfrm>
            <a:off x="5063209" y="3933056"/>
            <a:ext cx="1008609"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100" b="1">
                <a:solidFill>
                  <a:srgbClr val="151515"/>
                </a:solidFill>
                <a:latin typeface="Arial"/>
                <a:ea typeface="Arial"/>
                <a:cs typeface="Arial"/>
                <a:sym typeface="Arial"/>
              </a:rPr>
              <a:t>Krátkodobá </a:t>
            </a:r>
            <a:endParaRPr/>
          </a:p>
          <a:p>
            <a:pPr marL="0" marR="0" lvl="0" indent="0" algn="l" rtl="0">
              <a:spcBef>
                <a:spcPts val="0"/>
              </a:spcBef>
              <a:spcAft>
                <a:spcPts val="0"/>
              </a:spcAft>
              <a:buNone/>
            </a:pPr>
            <a:r>
              <a:rPr lang="cs-CZ" sz="1100" b="1">
                <a:solidFill>
                  <a:srgbClr val="151515"/>
                </a:solidFill>
                <a:latin typeface="Arial"/>
                <a:ea typeface="Arial"/>
                <a:cs typeface="Arial"/>
                <a:sym typeface="Arial"/>
              </a:rPr>
              <a:t>výhodná</a:t>
            </a:r>
            <a:endParaRPr/>
          </a:p>
          <a:p>
            <a:pPr marL="0" marR="0" lvl="0" indent="0" algn="l" rtl="0">
              <a:spcBef>
                <a:spcPts val="0"/>
              </a:spcBef>
              <a:spcAft>
                <a:spcPts val="0"/>
              </a:spcAft>
              <a:buNone/>
            </a:pPr>
            <a:r>
              <a:rPr lang="cs-CZ" sz="1100" b="1">
                <a:solidFill>
                  <a:srgbClr val="151515"/>
                </a:solidFill>
                <a:latin typeface="Arial"/>
                <a:ea typeface="Arial"/>
                <a:cs typeface="Arial"/>
                <a:sym typeface="Arial"/>
              </a:rPr>
              <a:t>adaptace</a:t>
            </a:r>
            <a:endParaRPr/>
          </a:p>
          <a:p>
            <a:pPr marL="0" marR="0" lvl="0" indent="0" algn="l" rtl="0">
              <a:spcBef>
                <a:spcPts val="0"/>
              </a:spcBef>
              <a:spcAft>
                <a:spcPts val="0"/>
              </a:spcAft>
              <a:buNone/>
            </a:pPr>
            <a:endParaRPr sz="1100" b="1">
              <a:solidFill>
                <a:srgbClr val="151515"/>
              </a:solidFill>
              <a:latin typeface="Arial"/>
              <a:ea typeface="Arial"/>
              <a:cs typeface="Arial"/>
              <a:sym typeface="Arial"/>
            </a:endParaRPr>
          </a:p>
        </p:txBody>
      </p:sp>
      <p:sp>
        <p:nvSpPr>
          <p:cNvPr id="472" name="Google Shape;472;p31"/>
          <p:cNvSpPr/>
          <p:nvPr/>
        </p:nvSpPr>
        <p:spPr>
          <a:xfrm>
            <a:off x="5195784" y="5226232"/>
            <a:ext cx="731520" cy="1371120"/>
          </a:xfrm>
          <a:prstGeom prst="curvedRightArrow">
            <a:avLst>
              <a:gd name="adj1" fmla="val 25000"/>
              <a:gd name="adj2" fmla="val 50000"/>
              <a:gd name="adj3" fmla="val 25000"/>
            </a:avLst>
          </a:prstGeom>
          <a:solidFill>
            <a:srgbClr val="0070C0">
              <a:alpha val="35686"/>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73" name="Google Shape;473;p31"/>
          <p:cNvSpPr txBox="1"/>
          <p:nvPr/>
        </p:nvSpPr>
        <p:spPr>
          <a:xfrm>
            <a:off x="5682502" y="5466895"/>
            <a:ext cx="176683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000" b="1">
                <a:solidFill>
                  <a:schemeClr val="accent4"/>
                </a:solidFill>
                <a:latin typeface="Arial"/>
                <a:ea typeface="Arial"/>
                <a:cs typeface="Arial"/>
                <a:sym typeface="Arial"/>
              </a:rPr>
              <a:t>Hemodynamický overload</a:t>
            </a:r>
            <a:endParaRPr sz="1000" b="1">
              <a:solidFill>
                <a:schemeClr val="accent4"/>
              </a:solidFill>
              <a:latin typeface="Arial"/>
              <a:ea typeface="Arial"/>
              <a:cs typeface="Arial"/>
              <a:sym typeface="Arial"/>
            </a:endParaRPr>
          </a:p>
          <a:p>
            <a:pPr marL="0" marR="0" lvl="0" indent="0" algn="ctr" rtl="0">
              <a:spcBef>
                <a:spcPts val="0"/>
              </a:spcBef>
              <a:spcAft>
                <a:spcPts val="0"/>
              </a:spcAft>
              <a:buNone/>
            </a:pPr>
            <a:r>
              <a:rPr lang="cs-CZ" sz="1000" b="1">
                <a:solidFill>
                  <a:schemeClr val="accent4"/>
                </a:solidFill>
                <a:latin typeface="Arial"/>
                <a:ea typeface="Arial"/>
                <a:cs typeface="Arial"/>
                <a:sym typeface="Arial"/>
              </a:rPr>
              <a:t>RAAS a SNS aktivace</a:t>
            </a:r>
            <a:endParaRPr/>
          </a:p>
          <a:p>
            <a:pPr marL="0" marR="0" lvl="0" indent="0" algn="ctr" rtl="0">
              <a:spcBef>
                <a:spcPts val="0"/>
              </a:spcBef>
              <a:spcAft>
                <a:spcPts val="0"/>
              </a:spcAft>
              <a:buNone/>
            </a:pPr>
            <a:r>
              <a:rPr lang="cs-CZ" sz="1000" b="1">
                <a:solidFill>
                  <a:schemeClr val="accent4"/>
                </a:solidFill>
                <a:latin typeface="Arial"/>
                <a:ea typeface="Arial"/>
                <a:cs typeface="Arial"/>
                <a:sym typeface="Arial"/>
              </a:rPr>
              <a:t>Oxidativní stress</a:t>
            </a:r>
            <a:endParaRPr/>
          </a:p>
          <a:p>
            <a:pPr marL="0" marR="0" lvl="0" indent="0" algn="ctr" rtl="0">
              <a:spcBef>
                <a:spcPts val="0"/>
              </a:spcBef>
              <a:spcAft>
                <a:spcPts val="0"/>
              </a:spcAft>
              <a:buNone/>
            </a:pPr>
            <a:r>
              <a:rPr lang="cs-CZ" sz="1000" b="1">
                <a:solidFill>
                  <a:schemeClr val="accent4"/>
                </a:solidFill>
                <a:latin typeface="Arial"/>
                <a:ea typeface="Arial"/>
                <a:cs typeface="Arial"/>
                <a:sym typeface="Arial"/>
              </a:rPr>
              <a:t>Maladaptivní hypertrofie</a:t>
            </a:r>
            <a:endParaRPr/>
          </a:p>
          <a:p>
            <a:pPr marL="0" marR="0" lvl="0" indent="0" algn="ctr" rtl="0">
              <a:spcBef>
                <a:spcPts val="0"/>
              </a:spcBef>
              <a:spcAft>
                <a:spcPts val="0"/>
              </a:spcAft>
              <a:buNone/>
            </a:pPr>
            <a:r>
              <a:rPr lang="cs-CZ" sz="1000" b="1">
                <a:solidFill>
                  <a:schemeClr val="accent4"/>
                </a:solidFill>
                <a:latin typeface="Arial"/>
                <a:ea typeface="Arial"/>
                <a:cs typeface="Arial"/>
                <a:sym typeface="Arial"/>
              </a:rPr>
              <a:t>Sterilní zánět</a:t>
            </a:r>
            <a:endParaRPr/>
          </a:p>
          <a:p>
            <a:pPr marL="0" marR="0" lvl="0" indent="0" algn="ctr" rtl="0">
              <a:spcBef>
                <a:spcPts val="0"/>
              </a:spcBef>
              <a:spcAft>
                <a:spcPts val="0"/>
              </a:spcAft>
              <a:buNone/>
            </a:pPr>
            <a:r>
              <a:rPr lang="cs-CZ" sz="1000" b="1">
                <a:solidFill>
                  <a:schemeClr val="accent4"/>
                </a:solidFill>
                <a:latin typeface="Arial"/>
                <a:ea typeface="Arial"/>
                <a:cs typeface="Arial"/>
                <a:sym typeface="Arial"/>
              </a:rPr>
              <a:t>Fibróza</a:t>
            </a:r>
            <a:endParaRPr/>
          </a:p>
          <a:p>
            <a:pPr marL="0" marR="0" lvl="0" indent="0" algn="ctr" rtl="0">
              <a:spcBef>
                <a:spcPts val="0"/>
              </a:spcBef>
              <a:spcAft>
                <a:spcPts val="0"/>
              </a:spcAft>
              <a:buNone/>
            </a:pPr>
            <a:endParaRPr sz="1000" b="1">
              <a:solidFill>
                <a:schemeClr val="accent4"/>
              </a:solidFill>
              <a:latin typeface="Arial"/>
              <a:ea typeface="Arial"/>
              <a:cs typeface="Arial"/>
              <a:sym typeface="Arial"/>
            </a:endParaRPr>
          </a:p>
        </p:txBody>
      </p:sp>
      <p:pic>
        <p:nvPicPr>
          <p:cNvPr id="474" name="Google Shape;474;p31"/>
          <p:cNvPicPr preferRelativeResize="0"/>
          <p:nvPr/>
        </p:nvPicPr>
        <p:blipFill rotWithShape="1">
          <a:blip r:embed="rId7">
            <a:alphaModFix/>
          </a:blip>
          <a:srcRect/>
          <a:stretch/>
        </p:blipFill>
        <p:spPr>
          <a:xfrm rot="10486774">
            <a:off x="7051789" y="5113253"/>
            <a:ext cx="683121" cy="1451141"/>
          </a:xfrm>
          <a:prstGeom prst="rect">
            <a:avLst/>
          </a:prstGeom>
          <a:noFill/>
          <a:ln>
            <a:noFill/>
          </a:ln>
        </p:spPr>
      </p:pic>
      <p:sp>
        <p:nvSpPr>
          <p:cNvPr id="475" name="Google Shape;475;p31"/>
          <p:cNvSpPr txBox="1"/>
          <p:nvPr/>
        </p:nvSpPr>
        <p:spPr>
          <a:xfrm>
            <a:off x="5423248" y="4869160"/>
            <a:ext cx="239200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200">
                <a:solidFill>
                  <a:srgbClr val="7030A0"/>
                </a:solidFill>
                <a:latin typeface="Arial"/>
                <a:ea typeface="Arial"/>
                <a:cs typeface="Arial"/>
                <a:sym typeface="Arial"/>
              </a:rPr>
              <a:t>postižení reziduálního myokardu</a:t>
            </a:r>
            <a:endParaRPr/>
          </a:p>
        </p:txBody>
      </p:sp>
      <p:grpSp>
        <p:nvGrpSpPr>
          <p:cNvPr id="476" name="Google Shape;476;p31"/>
          <p:cNvGrpSpPr/>
          <p:nvPr/>
        </p:nvGrpSpPr>
        <p:grpSpPr>
          <a:xfrm>
            <a:off x="3335016" y="1340768"/>
            <a:ext cx="8305600" cy="5342030"/>
            <a:chOff x="3335016" y="1340768"/>
            <a:chExt cx="8305600" cy="5342030"/>
          </a:xfrm>
        </p:grpSpPr>
        <p:sp>
          <p:nvSpPr>
            <p:cNvPr id="477" name="Google Shape;477;p31"/>
            <p:cNvSpPr/>
            <p:nvPr/>
          </p:nvSpPr>
          <p:spPr>
            <a:xfrm>
              <a:off x="3335016" y="2852936"/>
              <a:ext cx="8305600" cy="3829862"/>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imes New Roman"/>
                <a:buNone/>
              </a:pPr>
              <a:endParaRPr sz="1800" b="0" i="0" u="none" strike="noStrike" cap="none">
                <a:solidFill>
                  <a:schemeClr val="lt1"/>
                </a:solidFill>
                <a:latin typeface="Calibri"/>
                <a:ea typeface="Calibri"/>
                <a:cs typeface="Calibri"/>
                <a:sym typeface="Calibri"/>
              </a:endParaRPr>
            </a:p>
          </p:txBody>
        </p:sp>
        <p:sp>
          <p:nvSpPr>
            <p:cNvPr id="478" name="Google Shape;478;p31"/>
            <p:cNvSpPr/>
            <p:nvPr/>
          </p:nvSpPr>
          <p:spPr>
            <a:xfrm>
              <a:off x="8169717" y="1340768"/>
              <a:ext cx="2345060" cy="1728192"/>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imes New Roman"/>
                <a:buNone/>
              </a:pPr>
              <a:endParaRPr sz="1800" b="0" i="0" u="none" strike="noStrike" cap="none">
                <a:solidFill>
                  <a:schemeClr val="lt1"/>
                </a:solidFill>
                <a:latin typeface="Calibri"/>
                <a:ea typeface="Calibri"/>
                <a:cs typeface="Calibri"/>
                <a:sym typeface="Calibri"/>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76"/>
                                        </p:tgtEl>
                                      </p:cBhvr>
                                    </p:animEffect>
                                    <p:set>
                                      <p:cBhvr>
                                        <p:cTn id="7" dur="1" fill="hold">
                                          <p:stCondLst>
                                            <p:cond delay="500"/>
                                          </p:stCondLst>
                                        </p:cTn>
                                        <p:tgtEl>
                                          <p:spTgt spid="47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Shape 482"/>
        <p:cNvGrpSpPr/>
        <p:nvPr/>
      </p:nvGrpSpPr>
      <p:grpSpPr>
        <a:xfrm>
          <a:off x="0" y="0"/>
          <a:ext cx="0" cy="0"/>
          <a:chOff x="0" y="0"/>
          <a:chExt cx="0" cy="0"/>
        </a:xfrm>
      </p:grpSpPr>
      <p:sp>
        <p:nvSpPr>
          <p:cNvPr id="483" name="Google Shape;483;p32"/>
          <p:cNvSpPr txBox="1"/>
          <p:nvPr/>
        </p:nvSpPr>
        <p:spPr>
          <a:xfrm>
            <a:off x="407368" y="980729"/>
            <a:ext cx="7749173" cy="39703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800">
              <a:solidFill>
                <a:schemeClr val="dk1"/>
              </a:solidFill>
              <a:latin typeface="Arial"/>
              <a:ea typeface="Arial"/>
              <a:cs typeface="Arial"/>
              <a:sym typeface="Arial"/>
            </a:endParaRPr>
          </a:p>
          <a:p>
            <a:pPr marL="0" marR="0" lvl="0" indent="0" algn="l" rtl="0">
              <a:spcBef>
                <a:spcPts val="0"/>
              </a:spcBef>
              <a:spcAft>
                <a:spcPts val="0"/>
              </a:spcAft>
              <a:buNone/>
            </a:pPr>
            <a:endParaRPr sz="2800">
              <a:solidFill>
                <a:schemeClr val="dk1"/>
              </a:solidFill>
              <a:latin typeface="Arial"/>
              <a:ea typeface="Arial"/>
              <a:cs typeface="Arial"/>
              <a:sym typeface="Arial"/>
            </a:endParaRPr>
          </a:p>
          <a:p>
            <a:pPr marL="0" marR="0" lvl="0" indent="0" algn="l" rtl="0">
              <a:spcBef>
                <a:spcPts val="0"/>
              </a:spcBef>
              <a:spcAft>
                <a:spcPts val="0"/>
              </a:spcAft>
              <a:buNone/>
            </a:pPr>
            <a:r>
              <a:rPr lang="cs-CZ" sz="2800">
                <a:solidFill>
                  <a:schemeClr val="dk1"/>
                </a:solidFill>
                <a:latin typeface="Arial"/>
                <a:ea typeface="Arial"/>
                <a:cs typeface="Arial"/>
                <a:sym typeface="Arial"/>
              </a:rPr>
              <a:t>      Sympatický nervový systém (SNS)</a:t>
            </a:r>
            <a:endParaRPr/>
          </a:p>
          <a:p>
            <a:pPr marL="0" marR="0" lvl="0" indent="0" algn="l" rtl="0">
              <a:spcBef>
                <a:spcPts val="0"/>
              </a:spcBef>
              <a:spcAft>
                <a:spcPts val="0"/>
              </a:spcAft>
              <a:buNone/>
            </a:pPr>
            <a:endParaRPr sz="2800">
              <a:solidFill>
                <a:schemeClr val="dk1"/>
              </a:solidFill>
              <a:latin typeface="Arial"/>
              <a:ea typeface="Arial"/>
              <a:cs typeface="Arial"/>
              <a:sym typeface="Arial"/>
            </a:endParaRPr>
          </a:p>
          <a:p>
            <a:pPr marL="0" marR="0" lvl="0" indent="0" algn="l" rtl="0">
              <a:spcBef>
                <a:spcPts val="0"/>
              </a:spcBef>
              <a:spcAft>
                <a:spcPts val="0"/>
              </a:spcAft>
              <a:buNone/>
            </a:pPr>
            <a:endParaRPr sz="2800">
              <a:solidFill>
                <a:schemeClr val="dk1"/>
              </a:solidFill>
              <a:latin typeface="Arial"/>
              <a:ea typeface="Arial"/>
              <a:cs typeface="Arial"/>
              <a:sym typeface="Arial"/>
            </a:endParaRPr>
          </a:p>
          <a:p>
            <a:pPr marL="0" marR="0" lvl="0" indent="0" algn="l" rtl="0">
              <a:spcBef>
                <a:spcPts val="0"/>
              </a:spcBef>
              <a:spcAft>
                <a:spcPts val="0"/>
              </a:spcAft>
              <a:buNone/>
            </a:pPr>
            <a:r>
              <a:rPr lang="cs-CZ" sz="2800">
                <a:solidFill>
                  <a:schemeClr val="dk1"/>
                </a:solidFill>
                <a:latin typeface="Arial"/>
                <a:ea typeface="Arial"/>
                <a:cs typeface="Arial"/>
                <a:sym typeface="Arial"/>
              </a:rPr>
              <a:t>      Renin-angiotenzinový systém (RAAS)</a:t>
            </a:r>
            <a:endParaRPr/>
          </a:p>
          <a:p>
            <a:pPr marL="0" marR="0" lvl="0" indent="0" algn="l" rtl="0">
              <a:spcBef>
                <a:spcPts val="0"/>
              </a:spcBef>
              <a:spcAft>
                <a:spcPts val="0"/>
              </a:spcAft>
              <a:buNone/>
            </a:pPr>
            <a:endParaRPr sz="2800">
              <a:solidFill>
                <a:schemeClr val="dk1"/>
              </a:solidFill>
              <a:latin typeface="Arial"/>
              <a:ea typeface="Arial"/>
              <a:cs typeface="Arial"/>
              <a:sym typeface="Arial"/>
            </a:endParaRPr>
          </a:p>
          <a:p>
            <a:pPr marL="0" marR="0" lvl="0" indent="0" algn="l" rtl="0">
              <a:spcBef>
                <a:spcPts val="0"/>
              </a:spcBef>
              <a:spcAft>
                <a:spcPts val="0"/>
              </a:spcAft>
              <a:buNone/>
            </a:pPr>
            <a:endParaRPr sz="2800">
              <a:solidFill>
                <a:schemeClr val="dk1"/>
              </a:solidFill>
              <a:latin typeface="Arial"/>
              <a:ea typeface="Arial"/>
              <a:cs typeface="Arial"/>
              <a:sym typeface="Arial"/>
            </a:endParaRPr>
          </a:p>
          <a:p>
            <a:pPr marL="0" marR="0" lvl="0" indent="0" algn="l" rtl="0">
              <a:spcBef>
                <a:spcPts val="0"/>
              </a:spcBef>
              <a:spcAft>
                <a:spcPts val="0"/>
              </a:spcAft>
              <a:buNone/>
            </a:pPr>
            <a:r>
              <a:rPr lang="cs-CZ" sz="2800">
                <a:solidFill>
                  <a:schemeClr val="dk1"/>
                </a:solidFill>
                <a:latin typeface="Arial"/>
                <a:ea typeface="Arial"/>
                <a:cs typeface="Arial"/>
                <a:sym typeface="Arial"/>
              </a:rPr>
              <a:t>      Natriuretické peptidy a cGMP signální cesta</a:t>
            </a:r>
            <a:endParaRPr/>
          </a:p>
        </p:txBody>
      </p:sp>
      <p:sp>
        <p:nvSpPr>
          <p:cNvPr id="484" name="Google Shape;484;p32"/>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800" b="1">
                <a:solidFill>
                  <a:schemeClr val="lt1"/>
                </a:solidFill>
                <a:latin typeface="Arial"/>
                <a:ea typeface="Arial"/>
                <a:cs typeface="Arial"/>
                <a:sym typeface="Arial"/>
              </a:rPr>
              <a:t>Neurohumorální aktivace u CHSS</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Shape 489"/>
        <p:cNvGrpSpPr/>
        <p:nvPr/>
      </p:nvGrpSpPr>
      <p:grpSpPr>
        <a:xfrm>
          <a:off x="0" y="0"/>
          <a:ext cx="0" cy="0"/>
          <a:chOff x="0" y="0"/>
          <a:chExt cx="0" cy="0"/>
        </a:xfrm>
      </p:grpSpPr>
      <p:pic>
        <p:nvPicPr>
          <p:cNvPr id="490" name="Google Shape;490;p33"/>
          <p:cNvPicPr preferRelativeResize="0"/>
          <p:nvPr/>
        </p:nvPicPr>
        <p:blipFill rotWithShape="1">
          <a:blip r:embed="rId3">
            <a:alphaModFix/>
          </a:blip>
          <a:srcRect/>
          <a:stretch/>
        </p:blipFill>
        <p:spPr>
          <a:xfrm>
            <a:off x="1127448" y="1001993"/>
            <a:ext cx="5493283" cy="5783997"/>
          </a:xfrm>
          <a:prstGeom prst="rect">
            <a:avLst/>
          </a:prstGeom>
          <a:noFill/>
          <a:ln>
            <a:noFill/>
          </a:ln>
        </p:spPr>
      </p:pic>
      <p:grpSp>
        <p:nvGrpSpPr>
          <p:cNvPr id="491" name="Google Shape;491;p33"/>
          <p:cNvGrpSpPr/>
          <p:nvPr/>
        </p:nvGrpSpPr>
        <p:grpSpPr>
          <a:xfrm>
            <a:off x="4434042" y="908720"/>
            <a:ext cx="1967473" cy="918549"/>
            <a:chOff x="6903720" y="342900"/>
            <a:chExt cx="1938338" cy="901541"/>
          </a:xfrm>
        </p:grpSpPr>
        <p:pic>
          <p:nvPicPr>
            <p:cNvPr id="492" name="Google Shape;492;p33"/>
            <p:cNvPicPr preferRelativeResize="0"/>
            <p:nvPr/>
          </p:nvPicPr>
          <p:blipFill rotWithShape="1">
            <a:blip r:embed="rId4">
              <a:alphaModFix/>
            </a:blip>
            <a:srcRect/>
            <a:stretch/>
          </p:blipFill>
          <p:spPr>
            <a:xfrm>
              <a:off x="6903720" y="342900"/>
              <a:ext cx="1938338" cy="655952"/>
            </a:xfrm>
            <a:prstGeom prst="rect">
              <a:avLst/>
            </a:prstGeom>
            <a:noFill/>
            <a:ln>
              <a:noFill/>
            </a:ln>
          </p:spPr>
        </p:pic>
        <p:sp>
          <p:nvSpPr>
            <p:cNvPr id="493" name="Google Shape;493;p33"/>
            <p:cNvSpPr txBox="1"/>
            <p:nvPr/>
          </p:nvSpPr>
          <p:spPr>
            <a:xfrm>
              <a:off x="7955280" y="998220"/>
              <a:ext cx="851515"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000">
                  <a:solidFill>
                    <a:srgbClr val="151515"/>
                  </a:solidFill>
                  <a:latin typeface="Arial"/>
                  <a:ea typeface="Arial"/>
                  <a:cs typeface="Arial"/>
                  <a:sym typeface="Arial"/>
                </a:rPr>
                <a:t>NEJM 1999</a:t>
              </a:r>
              <a:endParaRPr sz="1000">
                <a:solidFill>
                  <a:srgbClr val="151515"/>
                </a:solidFill>
                <a:latin typeface="Arial"/>
                <a:ea typeface="Arial"/>
                <a:cs typeface="Arial"/>
                <a:sym typeface="Arial"/>
              </a:endParaRPr>
            </a:p>
          </p:txBody>
        </p:sp>
      </p:grpSp>
      <p:sp>
        <p:nvSpPr>
          <p:cNvPr id="494" name="Google Shape;494;p33"/>
          <p:cNvSpPr txBox="1"/>
          <p:nvPr/>
        </p:nvSpPr>
        <p:spPr>
          <a:xfrm>
            <a:off x="7102989" y="1075516"/>
            <a:ext cx="4681500" cy="4894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2400" b="1">
                <a:solidFill>
                  <a:srgbClr val="FF0000"/>
                </a:solidFill>
                <a:latin typeface="Arial"/>
                <a:ea typeface="Arial"/>
                <a:cs typeface="Arial"/>
                <a:sym typeface="Arial"/>
              </a:rPr>
              <a:t>underfilling signál</a:t>
            </a:r>
            <a:endParaRPr/>
          </a:p>
          <a:p>
            <a:pPr marL="0" marR="0" lvl="0" indent="0" algn="l" rtl="0">
              <a:spcBef>
                <a:spcPts val="0"/>
              </a:spcBef>
              <a:spcAft>
                <a:spcPts val="0"/>
              </a:spcAft>
              <a:buNone/>
            </a:pPr>
            <a:r>
              <a:rPr lang="cs-CZ" sz="2400">
                <a:solidFill>
                  <a:srgbClr val="151515"/>
                </a:solidFill>
                <a:latin typeface="Arial"/>
                <a:ea typeface="Arial"/>
                <a:cs typeface="Arial"/>
                <a:sym typeface="Arial"/>
              </a:rPr>
              <a:t>           </a:t>
            </a:r>
            <a:endParaRPr/>
          </a:p>
          <a:p>
            <a:pPr marL="0" marR="0" lvl="0" indent="0" algn="l" rtl="0">
              <a:spcBef>
                <a:spcPts val="0"/>
              </a:spcBef>
              <a:spcAft>
                <a:spcPts val="0"/>
              </a:spcAft>
              <a:buNone/>
            </a:pPr>
            <a:r>
              <a:rPr lang="cs-CZ" sz="2400">
                <a:solidFill>
                  <a:srgbClr val="151515"/>
                </a:solidFill>
                <a:latin typeface="Arial"/>
                <a:ea typeface="Arial"/>
                <a:cs typeface="Arial"/>
                <a:sym typeface="Arial"/>
              </a:rPr>
              <a:t>- zvýšená sympatická aktivita</a:t>
            </a:r>
            <a:endParaRPr/>
          </a:p>
          <a:p>
            <a:pPr marL="0" marR="0" lvl="0" indent="0" algn="l" rtl="0">
              <a:spcBef>
                <a:spcPts val="0"/>
              </a:spcBef>
              <a:spcAft>
                <a:spcPts val="0"/>
              </a:spcAft>
              <a:buNone/>
            </a:pPr>
            <a:r>
              <a:rPr lang="cs-CZ" sz="2400">
                <a:solidFill>
                  <a:srgbClr val="151515"/>
                </a:solidFill>
                <a:latin typeface="Arial"/>
                <a:ea typeface="Arial"/>
                <a:cs typeface="Arial"/>
                <a:sym typeface="Arial"/>
              </a:rPr>
              <a:t> </a:t>
            </a:r>
            <a:endParaRPr/>
          </a:p>
          <a:p>
            <a:pPr marL="0" marR="0" lvl="0" indent="0" algn="l" rtl="0">
              <a:spcBef>
                <a:spcPts val="0"/>
              </a:spcBef>
              <a:spcAft>
                <a:spcPts val="0"/>
              </a:spcAft>
              <a:buNone/>
            </a:pPr>
            <a:r>
              <a:rPr lang="cs-CZ" sz="2400">
                <a:solidFill>
                  <a:srgbClr val="151515"/>
                </a:solidFill>
                <a:latin typeface="Arial"/>
                <a:ea typeface="Arial"/>
                <a:cs typeface="Arial"/>
                <a:sym typeface="Arial"/>
              </a:rPr>
              <a:t>- redistribuce srdečního výdeje    </a:t>
            </a:r>
            <a:endParaRPr/>
          </a:p>
          <a:p>
            <a:pPr marL="0" marR="0" lvl="0" indent="0" algn="l" rtl="0">
              <a:spcBef>
                <a:spcPts val="0"/>
              </a:spcBef>
              <a:spcAft>
                <a:spcPts val="0"/>
              </a:spcAft>
              <a:buNone/>
            </a:pPr>
            <a:r>
              <a:rPr lang="cs-CZ" sz="2400">
                <a:solidFill>
                  <a:srgbClr val="151515"/>
                </a:solidFill>
                <a:latin typeface="Arial"/>
                <a:ea typeface="Arial"/>
                <a:cs typeface="Arial"/>
                <a:sym typeface="Arial"/>
              </a:rPr>
              <a:t>                </a:t>
            </a:r>
            <a:endParaRPr/>
          </a:p>
          <a:p>
            <a:pPr marL="0" marR="0" lvl="0" indent="0" algn="l" rtl="0">
              <a:spcBef>
                <a:spcPts val="0"/>
              </a:spcBef>
              <a:spcAft>
                <a:spcPts val="0"/>
              </a:spcAft>
              <a:buNone/>
            </a:pPr>
            <a:r>
              <a:rPr lang="cs-CZ" sz="2400">
                <a:solidFill>
                  <a:srgbClr val="151515"/>
                </a:solidFill>
                <a:latin typeface="Arial"/>
                <a:ea typeface="Arial"/>
                <a:cs typeface="Arial"/>
                <a:sym typeface="Arial"/>
              </a:rPr>
              <a:t>- neurohumorální aktivace</a:t>
            </a:r>
            <a:endParaRPr/>
          </a:p>
          <a:p>
            <a:pPr marL="0" marR="0" lvl="0" indent="0" algn="l" rtl="0">
              <a:spcBef>
                <a:spcPts val="0"/>
              </a:spcBef>
              <a:spcAft>
                <a:spcPts val="0"/>
              </a:spcAft>
              <a:buNone/>
            </a:pPr>
            <a:endParaRPr sz="2400">
              <a:solidFill>
                <a:srgbClr val="151515"/>
              </a:solidFill>
              <a:latin typeface="Arial"/>
              <a:ea typeface="Arial"/>
              <a:cs typeface="Arial"/>
              <a:sym typeface="Arial"/>
            </a:endParaRPr>
          </a:p>
          <a:p>
            <a:pPr marL="0" marR="0" lvl="0" indent="0" algn="l" rtl="0">
              <a:spcBef>
                <a:spcPts val="0"/>
              </a:spcBef>
              <a:spcAft>
                <a:spcPts val="0"/>
              </a:spcAft>
              <a:buNone/>
            </a:pPr>
            <a:r>
              <a:rPr lang="cs-CZ" sz="2400">
                <a:solidFill>
                  <a:srgbClr val="151515"/>
                </a:solidFill>
                <a:latin typeface="Arial"/>
                <a:ea typeface="Arial"/>
                <a:cs typeface="Arial"/>
                <a:sym typeface="Arial"/>
              </a:rPr>
              <a:t>- volumexpanze</a:t>
            </a:r>
            <a:endParaRPr sz="2400">
              <a:solidFill>
                <a:srgbClr val="151515"/>
              </a:solidFill>
              <a:latin typeface="Arial"/>
              <a:ea typeface="Arial"/>
              <a:cs typeface="Arial"/>
              <a:sym typeface="Arial"/>
            </a:endParaRPr>
          </a:p>
          <a:p>
            <a:pPr marL="0" marR="0" lvl="0" indent="0" algn="l" rtl="0">
              <a:spcBef>
                <a:spcPts val="0"/>
              </a:spcBef>
              <a:spcAft>
                <a:spcPts val="0"/>
              </a:spcAft>
              <a:buNone/>
            </a:pPr>
            <a:endParaRPr sz="2400">
              <a:solidFill>
                <a:srgbClr val="151515"/>
              </a:solidFill>
              <a:latin typeface="Arial"/>
              <a:ea typeface="Arial"/>
              <a:cs typeface="Arial"/>
              <a:sym typeface="Arial"/>
            </a:endParaRPr>
          </a:p>
          <a:p>
            <a:pPr marL="0" marR="0" lvl="0" indent="0" algn="l" rtl="0">
              <a:spcBef>
                <a:spcPts val="0"/>
              </a:spcBef>
              <a:spcAft>
                <a:spcPts val="0"/>
              </a:spcAft>
              <a:buNone/>
            </a:pPr>
            <a:r>
              <a:rPr lang="cs-CZ" sz="2400">
                <a:solidFill>
                  <a:srgbClr val="151515"/>
                </a:solidFill>
                <a:latin typeface="Arial"/>
                <a:ea typeface="Arial"/>
                <a:cs typeface="Arial"/>
                <a:sym typeface="Arial"/>
              </a:rPr>
              <a:t>- systémová vazokonstrikce</a:t>
            </a:r>
            <a:endParaRPr sz="2400">
              <a:solidFill>
                <a:srgbClr val="151515"/>
              </a:solidFill>
              <a:latin typeface="Arial"/>
              <a:ea typeface="Arial"/>
              <a:cs typeface="Arial"/>
              <a:sym typeface="Arial"/>
            </a:endParaRPr>
          </a:p>
          <a:p>
            <a:pPr marL="0" marR="0" lvl="0" indent="0" algn="l" rtl="0">
              <a:spcBef>
                <a:spcPts val="0"/>
              </a:spcBef>
              <a:spcAft>
                <a:spcPts val="0"/>
              </a:spcAft>
              <a:buNone/>
            </a:pPr>
            <a:endParaRPr sz="1600">
              <a:solidFill>
                <a:srgbClr val="151515"/>
              </a:solidFill>
              <a:latin typeface="Arial"/>
              <a:ea typeface="Arial"/>
              <a:cs typeface="Arial"/>
              <a:sym typeface="Arial"/>
            </a:endParaRPr>
          </a:p>
          <a:p>
            <a:pPr marL="0" marR="0" lvl="0" indent="0" algn="l" rtl="0">
              <a:spcBef>
                <a:spcPts val="0"/>
              </a:spcBef>
              <a:spcAft>
                <a:spcPts val="0"/>
              </a:spcAft>
              <a:buNone/>
            </a:pPr>
            <a:r>
              <a:rPr lang="cs-CZ" sz="1600">
                <a:solidFill>
                  <a:srgbClr val="151515"/>
                </a:solidFill>
                <a:latin typeface="Arial"/>
                <a:ea typeface="Arial"/>
                <a:cs typeface="Arial"/>
                <a:sym typeface="Arial"/>
              </a:rPr>
              <a:t>             </a:t>
            </a:r>
            <a:endParaRPr/>
          </a:p>
          <a:p>
            <a:pPr marL="0" marR="0" lvl="0" indent="0" algn="l" rtl="0">
              <a:spcBef>
                <a:spcPts val="0"/>
              </a:spcBef>
              <a:spcAft>
                <a:spcPts val="0"/>
              </a:spcAft>
              <a:buNone/>
            </a:pPr>
            <a:endParaRPr sz="1600">
              <a:solidFill>
                <a:srgbClr val="151515"/>
              </a:solidFill>
              <a:latin typeface="Arial"/>
              <a:ea typeface="Arial"/>
              <a:cs typeface="Arial"/>
              <a:sym typeface="Arial"/>
            </a:endParaRPr>
          </a:p>
        </p:txBody>
      </p:sp>
      <p:sp>
        <p:nvSpPr>
          <p:cNvPr id="495" name="Google Shape;495;p33"/>
          <p:cNvSpPr txBox="1"/>
          <p:nvPr/>
        </p:nvSpPr>
        <p:spPr>
          <a:xfrm>
            <a:off x="3935760" y="1844824"/>
            <a:ext cx="1544440" cy="26654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100" b="1">
                <a:solidFill>
                  <a:srgbClr val="151515"/>
                </a:solidFill>
                <a:latin typeface="Arial"/>
                <a:ea typeface="Arial"/>
                <a:cs typeface="Arial"/>
                <a:sym typeface="Arial"/>
              </a:rPr>
              <a:t>„undefilling“ signal </a:t>
            </a:r>
            <a:endParaRPr sz="1100" b="1">
              <a:solidFill>
                <a:srgbClr val="151515"/>
              </a:solidFill>
              <a:latin typeface="Arial"/>
              <a:ea typeface="Arial"/>
              <a:cs typeface="Arial"/>
              <a:sym typeface="Arial"/>
            </a:endParaRPr>
          </a:p>
        </p:txBody>
      </p:sp>
      <p:sp>
        <p:nvSpPr>
          <p:cNvPr id="496" name="Google Shape;496;p33"/>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Neurohumorální odpověď na snížený srdeční výdej při srdečním selhání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Shape 500"/>
        <p:cNvGrpSpPr/>
        <p:nvPr/>
      </p:nvGrpSpPr>
      <p:grpSpPr>
        <a:xfrm>
          <a:off x="0" y="0"/>
          <a:ext cx="0" cy="0"/>
          <a:chOff x="0" y="0"/>
          <a:chExt cx="0" cy="0"/>
        </a:xfrm>
      </p:grpSpPr>
      <p:pic>
        <p:nvPicPr>
          <p:cNvPr id="501" name="Google Shape;501;p34" descr="https://d1vzuwdl7rxiz0.cloudfront.net/content/ehj/35/2/77/F1.large.jpg?width=800&amp;height=600&amp;carousel=1"/>
          <p:cNvPicPr preferRelativeResize="0"/>
          <p:nvPr/>
        </p:nvPicPr>
        <p:blipFill rotWithShape="1">
          <a:blip r:embed="rId3">
            <a:alphaModFix/>
          </a:blip>
          <a:srcRect/>
          <a:stretch/>
        </p:blipFill>
        <p:spPr>
          <a:xfrm>
            <a:off x="479376" y="1052736"/>
            <a:ext cx="4184810" cy="4896544"/>
          </a:xfrm>
          <a:prstGeom prst="rect">
            <a:avLst/>
          </a:prstGeom>
          <a:noFill/>
          <a:ln>
            <a:noFill/>
          </a:ln>
          <a:effectLst>
            <a:outerShdw blurRad="63500" sx="102000" sy="102000" algn="ctr" rotWithShape="0">
              <a:srgbClr val="000000">
                <a:alpha val="40000"/>
              </a:srgbClr>
            </a:outerShdw>
          </a:effectLst>
        </p:spPr>
      </p:pic>
      <p:sp>
        <p:nvSpPr>
          <p:cNvPr id="502" name="Google Shape;502;p34"/>
          <p:cNvSpPr txBox="1"/>
          <p:nvPr/>
        </p:nvSpPr>
        <p:spPr>
          <a:xfrm>
            <a:off x="6023992" y="1038795"/>
            <a:ext cx="5688632" cy="31393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a:solidFill>
                  <a:srgbClr val="000000"/>
                </a:solidFill>
                <a:latin typeface="Arial"/>
                <a:ea typeface="Arial"/>
                <a:cs typeface="Arial"/>
                <a:sym typeface="Arial"/>
              </a:rPr>
              <a:t>Snížená stimulace baroreceptorů</a:t>
            </a:r>
            <a:endParaRPr/>
          </a:p>
          <a:p>
            <a:pPr marL="0" marR="0" lvl="0" indent="0" algn="l" rtl="0">
              <a:spcBef>
                <a:spcPts val="0"/>
              </a:spcBef>
              <a:spcAft>
                <a:spcPts val="0"/>
              </a:spcAft>
              <a:buNone/>
            </a:pPr>
            <a:endParaRPr sz="1800" b="1">
              <a:solidFill>
                <a:srgbClr val="FF0000"/>
              </a:solidFill>
              <a:latin typeface="Arial"/>
              <a:ea typeface="Arial"/>
              <a:cs typeface="Arial"/>
              <a:sym typeface="Arial"/>
            </a:endParaRPr>
          </a:p>
          <a:p>
            <a:pPr marL="0" marR="0" lvl="0" indent="0" algn="l" rtl="0">
              <a:spcBef>
                <a:spcPts val="0"/>
              </a:spcBef>
              <a:spcAft>
                <a:spcPts val="0"/>
              </a:spcAft>
              <a:buNone/>
            </a:pPr>
            <a:r>
              <a:rPr lang="cs-CZ" sz="1800" b="1">
                <a:solidFill>
                  <a:srgbClr val="FF0000"/>
                </a:solidFill>
                <a:latin typeface="Arial"/>
                <a:ea typeface="Arial"/>
                <a:cs typeface="Arial"/>
                <a:sym typeface="Arial"/>
              </a:rPr>
              <a:t>	Snížení tonu vagu</a:t>
            </a:r>
            <a:endParaRPr/>
          </a:p>
          <a:p>
            <a:pPr marL="0" marR="0" lvl="0" indent="0" algn="l" rtl="0">
              <a:spcBef>
                <a:spcPts val="0"/>
              </a:spcBef>
              <a:spcAft>
                <a:spcPts val="0"/>
              </a:spcAft>
              <a:buNone/>
            </a:pPr>
            <a:endParaRPr sz="1800">
              <a:solidFill>
                <a:srgbClr val="000000"/>
              </a:solidFill>
              <a:latin typeface="Arial"/>
              <a:ea typeface="Arial"/>
              <a:cs typeface="Arial"/>
              <a:sym typeface="Arial"/>
            </a:endParaRPr>
          </a:p>
          <a:p>
            <a:pPr marL="0" marR="0" lvl="0" indent="0" algn="l" rtl="0">
              <a:spcBef>
                <a:spcPts val="0"/>
              </a:spcBef>
              <a:spcAft>
                <a:spcPts val="0"/>
              </a:spcAft>
              <a:buNone/>
            </a:pPr>
            <a:r>
              <a:rPr lang="cs-CZ" sz="1800" b="1">
                <a:solidFill>
                  <a:srgbClr val="C00000"/>
                </a:solidFill>
                <a:latin typeface="Arial"/>
                <a:ea typeface="Arial"/>
                <a:cs typeface="Arial"/>
                <a:sym typeface="Arial"/>
              </a:rPr>
              <a:t>	Aktivace centrálního sympatiku</a:t>
            </a:r>
            <a:endParaRPr/>
          </a:p>
          <a:p>
            <a:pPr marL="0" marR="0" lvl="0" indent="0" algn="l" rtl="0">
              <a:spcBef>
                <a:spcPts val="0"/>
              </a:spcBef>
              <a:spcAft>
                <a:spcPts val="0"/>
              </a:spcAft>
              <a:buNone/>
            </a:pPr>
            <a:endParaRPr sz="1800" b="1">
              <a:solidFill>
                <a:srgbClr val="C00000"/>
              </a:solidFill>
              <a:latin typeface="Arial"/>
              <a:ea typeface="Arial"/>
              <a:cs typeface="Arial"/>
              <a:sym typeface="Arial"/>
            </a:endParaRPr>
          </a:p>
          <a:p>
            <a:pPr marL="0" marR="0" lvl="0" indent="0" algn="l" rtl="0">
              <a:spcBef>
                <a:spcPts val="0"/>
              </a:spcBef>
              <a:spcAft>
                <a:spcPts val="0"/>
              </a:spcAft>
              <a:buNone/>
            </a:pPr>
            <a:r>
              <a:rPr lang="cs-CZ" sz="1800">
                <a:solidFill>
                  <a:srgbClr val="000000"/>
                </a:solidFill>
                <a:latin typeface="Arial"/>
                <a:ea typeface="Arial"/>
                <a:cs typeface="Arial"/>
                <a:sym typeface="Arial"/>
              </a:rPr>
              <a:t>        	zvýšení cirkulujících katecholaminů  </a:t>
            </a:r>
            <a:endParaRPr/>
          </a:p>
          <a:p>
            <a:pPr marL="0" marR="0" lvl="0" indent="0" algn="l" rtl="0">
              <a:spcBef>
                <a:spcPts val="0"/>
              </a:spcBef>
              <a:spcAft>
                <a:spcPts val="0"/>
              </a:spcAft>
              <a:buNone/>
            </a:pPr>
            <a:endParaRPr sz="1800">
              <a:solidFill>
                <a:srgbClr val="000000"/>
              </a:solidFill>
              <a:latin typeface="Arial"/>
              <a:ea typeface="Arial"/>
              <a:cs typeface="Arial"/>
              <a:sym typeface="Arial"/>
            </a:endParaRPr>
          </a:p>
          <a:p>
            <a:pPr marL="0" marR="0" lvl="0" indent="0" algn="l" rtl="0">
              <a:spcBef>
                <a:spcPts val="0"/>
              </a:spcBef>
              <a:spcAft>
                <a:spcPts val="0"/>
              </a:spcAft>
              <a:buNone/>
            </a:pPr>
            <a:endParaRPr sz="1800">
              <a:solidFill>
                <a:srgbClr val="000000"/>
              </a:solidFill>
              <a:latin typeface="Arial"/>
              <a:ea typeface="Arial"/>
              <a:cs typeface="Arial"/>
              <a:sym typeface="Arial"/>
            </a:endParaRPr>
          </a:p>
          <a:p>
            <a:pPr marL="0" marR="0" lvl="0" indent="0" algn="l" rtl="0">
              <a:spcBef>
                <a:spcPts val="0"/>
              </a:spcBef>
              <a:spcAft>
                <a:spcPts val="0"/>
              </a:spcAft>
              <a:buNone/>
            </a:pPr>
            <a:endParaRPr sz="1800">
              <a:solidFill>
                <a:srgbClr val="000000"/>
              </a:solidFill>
              <a:latin typeface="Arial"/>
              <a:ea typeface="Arial"/>
              <a:cs typeface="Arial"/>
              <a:sym typeface="Arial"/>
            </a:endParaRPr>
          </a:p>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503" name="Google Shape;503;p34"/>
          <p:cNvSpPr txBox="1"/>
          <p:nvPr/>
        </p:nvSpPr>
        <p:spPr>
          <a:xfrm>
            <a:off x="9192344" y="1537628"/>
            <a:ext cx="187583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a:solidFill>
                  <a:srgbClr val="7030A0"/>
                </a:solidFill>
                <a:latin typeface="Arial"/>
                <a:ea typeface="Arial"/>
                <a:cs typeface="Arial"/>
                <a:sym typeface="Arial"/>
              </a:rPr>
              <a:t>Utlumený baroreflex</a:t>
            </a:r>
            <a:endParaRPr sz="1400">
              <a:solidFill>
                <a:srgbClr val="7030A0"/>
              </a:solidFill>
              <a:latin typeface="Arial"/>
              <a:ea typeface="Arial"/>
              <a:cs typeface="Arial"/>
              <a:sym typeface="Arial"/>
            </a:endParaRPr>
          </a:p>
          <a:p>
            <a:pPr marL="0" marR="0" lvl="0" indent="0" algn="l" rtl="0">
              <a:spcBef>
                <a:spcPts val="0"/>
              </a:spcBef>
              <a:spcAft>
                <a:spcPts val="0"/>
              </a:spcAft>
              <a:buNone/>
            </a:pPr>
            <a:r>
              <a:rPr lang="cs-CZ" sz="1400">
                <a:solidFill>
                  <a:srgbClr val="7030A0"/>
                </a:solidFill>
                <a:latin typeface="Arial"/>
                <a:ea typeface="Arial"/>
                <a:cs typeface="Arial"/>
                <a:sym typeface="Arial"/>
              </a:rPr>
              <a:t>Zvýšený chemoreflex</a:t>
            </a:r>
            <a:endParaRPr sz="1400">
              <a:solidFill>
                <a:srgbClr val="7030A0"/>
              </a:solidFill>
              <a:latin typeface="Arial"/>
              <a:ea typeface="Arial"/>
              <a:cs typeface="Arial"/>
              <a:sym typeface="Arial"/>
            </a:endParaRPr>
          </a:p>
        </p:txBody>
      </p:sp>
      <p:grpSp>
        <p:nvGrpSpPr>
          <p:cNvPr id="504" name="Google Shape;504;p34"/>
          <p:cNvGrpSpPr/>
          <p:nvPr/>
        </p:nvGrpSpPr>
        <p:grpSpPr>
          <a:xfrm>
            <a:off x="6312024" y="3140968"/>
            <a:ext cx="4348836" cy="2886125"/>
            <a:chOff x="4467266" y="3165571"/>
            <a:chExt cx="4348836" cy="2886125"/>
          </a:xfrm>
        </p:grpSpPr>
        <p:pic>
          <p:nvPicPr>
            <p:cNvPr id="505" name="Google Shape;505;p34"/>
            <p:cNvPicPr preferRelativeResize="0"/>
            <p:nvPr/>
          </p:nvPicPr>
          <p:blipFill rotWithShape="1">
            <a:blip r:embed="rId4">
              <a:alphaModFix/>
            </a:blip>
            <a:srcRect/>
            <a:stretch/>
          </p:blipFill>
          <p:spPr>
            <a:xfrm>
              <a:off x="4467266" y="3165571"/>
              <a:ext cx="4348836" cy="2886125"/>
            </a:xfrm>
            <a:prstGeom prst="rect">
              <a:avLst/>
            </a:prstGeom>
            <a:noFill/>
            <a:ln>
              <a:noFill/>
            </a:ln>
          </p:spPr>
        </p:pic>
        <p:sp>
          <p:nvSpPr>
            <p:cNvPr id="506" name="Google Shape;506;p34"/>
            <p:cNvSpPr/>
            <p:nvPr/>
          </p:nvSpPr>
          <p:spPr>
            <a:xfrm>
              <a:off x="6069654" y="3573016"/>
              <a:ext cx="144016" cy="202083"/>
            </a:xfrm>
            <a:prstGeom prst="rect">
              <a:avLst/>
            </a:prstGeom>
            <a:solidFill>
              <a:schemeClr val="lt1"/>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507" name="Google Shape;507;p34"/>
            <p:cNvPicPr preferRelativeResize="0"/>
            <p:nvPr/>
          </p:nvPicPr>
          <p:blipFill rotWithShape="1">
            <a:blip r:embed="rId5">
              <a:alphaModFix/>
            </a:blip>
            <a:srcRect/>
            <a:stretch/>
          </p:blipFill>
          <p:spPr>
            <a:xfrm>
              <a:off x="7339821" y="3645024"/>
              <a:ext cx="146317" cy="201185"/>
            </a:xfrm>
            <a:prstGeom prst="rect">
              <a:avLst/>
            </a:prstGeom>
            <a:noFill/>
            <a:ln>
              <a:noFill/>
            </a:ln>
          </p:spPr>
        </p:pic>
        <p:pic>
          <p:nvPicPr>
            <p:cNvPr id="508" name="Google Shape;508;p34"/>
            <p:cNvPicPr preferRelativeResize="0"/>
            <p:nvPr/>
          </p:nvPicPr>
          <p:blipFill rotWithShape="1">
            <a:blip r:embed="rId5">
              <a:alphaModFix/>
            </a:blip>
            <a:srcRect/>
            <a:stretch/>
          </p:blipFill>
          <p:spPr>
            <a:xfrm>
              <a:off x="8451458" y="3645023"/>
              <a:ext cx="146317" cy="201185"/>
            </a:xfrm>
            <a:prstGeom prst="rect">
              <a:avLst/>
            </a:prstGeom>
            <a:noFill/>
            <a:ln>
              <a:noFill/>
            </a:ln>
          </p:spPr>
        </p:pic>
      </p:grpSp>
      <p:sp>
        <p:nvSpPr>
          <p:cNvPr id="509" name="Google Shape;509;p34"/>
          <p:cNvSpPr txBox="1"/>
          <p:nvPr/>
        </p:nvSpPr>
        <p:spPr>
          <a:xfrm>
            <a:off x="3215680" y="6228309"/>
            <a:ext cx="616867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a:solidFill>
                  <a:srgbClr val="000000"/>
                </a:solidFill>
                <a:latin typeface="Arial"/>
                <a:ea typeface="Arial"/>
                <a:cs typeface="Arial"/>
                <a:sym typeface="Arial"/>
              </a:rPr>
              <a:t>Cirkulující NE: z nadledvin a spillover ze sympatických zakončení </a:t>
            </a:r>
            <a:endParaRPr/>
          </a:p>
          <a:p>
            <a:pPr marL="0" marR="0" lvl="0" indent="0" algn="l" rtl="0">
              <a:spcBef>
                <a:spcPts val="0"/>
              </a:spcBef>
              <a:spcAft>
                <a:spcPts val="0"/>
              </a:spcAft>
              <a:buNone/>
            </a:pPr>
            <a:r>
              <a:rPr lang="cs-CZ" sz="1600">
                <a:solidFill>
                  <a:srgbClr val="000000"/>
                </a:solidFill>
                <a:latin typeface="Arial"/>
                <a:ea typeface="Arial"/>
                <a:cs typeface="Arial"/>
                <a:sym typeface="Arial"/>
              </a:rPr>
              <a:t>            Hlavním producentem NE u CHSS je srdce </a:t>
            </a:r>
            <a:endParaRPr/>
          </a:p>
        </p:txBody>
      </p:sp>
      <p:sp>
        <p:nvSpPr>
          <p:cNvPr id="510" name="Google Shape;510;p34"/>
          <p:cNvSpPr txBox="1"/>
          <p:nvPr/>
        </p:nvSpPr>
        <p:spPr>
          <a:xfrm>
            <a:off x="9384356" y="6499309"/>
            <a:ext cx="2621230"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050" b="1">
                <a:solidFill>
                  <a:srgbClr val="000000"/>
                </a:solidFill>
                <a:latin typeface="Arial"/>
                <a:ea typeface="Arial"/>
                <a:cs typeface="Arial"/>
                <a:sym typeface="Arial"/>
              </a:rPr>
              <a:t>Haskins, Korner, Circ 73: 615-21, 1986</a:t>
            </a:r>
            <a:endParaRPr/>
          </a:p>
        </p:txBody>
      </p:sp>
      <p:sp>
        <p:nvSpPr>
          <p:cNvPr id="511" name="Google Shape;511;p34"/>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Neurohumorální odpověď na srdeční selhání:</a:t>
            </a:r>
            <a:endParaRPr/>
          </a:p>
          <a:p>
            <a:pPr marL="0" marR="0" lvl="0" indent="0" algn="ctr" rtl="0">
              <a:spcBef>
                <a:spcPts val="0"/>
              </a:spcBef>
              <a:spcAft>
                <a:spcPts val="0"/>
              </a:spcAft>
              <a:buNone/>
            </a:pPr>
            <a:r>
              <a:rPr lang="cs-CZ" sz="2400" b="1">
                <a:solidFill>
                  <a:schemeClr val="lt1"/>
                </a:solidFill>
                <a:latin typeface="Arial"/>
                <a:ea typeface="Arial"/>
                <a:cs typeface="Arial"/>
                <a:sym typeface="Arial"/>
              </a:rPr>
              <a:t>1) Autonomní nervový systém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Shape 515"/>
        <p:cNvGrpSpPr/>
        <p:nvPr/>
      </p:nvGrpSpPr>
      <p:grpSpPr>
        <a:xfrm>
          <a:off x="0" y="0"/>
          <a:ext cx="0" cy="0"/>
          <a:chOff x="0" y="0"/>
          <a:chExt cx="0" cy="0"/>
        </a:xfrm>
      </p:grpSpPr>
      <p:pic>
        <p:nvPicPr>
          <p:cNvPr id="516" name="Google Shape;516;p35"/>
          <p:cNvPicPr preferRelativeResize="0"/>
          <p:nvPr/>
        </p:nvPicPr>
        <p:blipFill rotWithShape="1">
          <a:blip r:embed="rId3">
            <a:alphaModFix/>
          </a:blip>
          <a:srcRect/>
          <a:stretch/>
        </p:blipFill>
        <p:spPr>
          <a:xfrm>
            <a:off x="1271464" y="1044307"/>
            <a:ext cx="3395696" cy="728509"/>
          </a:xfrm>
          <a:prstGeom prst="rect">
            <a:avLst/>
          </a:prstGeom>
          <a:noFill/>
          <a:ln>
            <a:noFill/>
          </a:ln>
        </p:spPr>
      </p:pic>
      <p:pic>
        <p:nvPicPr>
          <p:cNvPr id="517" name="Google Shape;517;p35"/>
          <p:cNvPicPr preferRelativeResize="0"/>
          <p:nvPr/>
        </p:nvPicPr>
        <p:blipFill rotWithShape="1">
          <a:blip r:embed="rId4">
            <a:alphaModFix/>
          </a:blip>
          <a:srcRect/>
          <a:stretch/>
        </p:blipFill>
        <p:spPr>
          <a:xfrm>
            <a:off x="1559496" y="1864557"/>
            <a:ext cx="2527422" cy="2644563"/>
          </a:xfrm>
          <a:prstGeom prst="rect">
            <a:avLst/>
          </a:prstGeom>
          <a:noFill/>
          <a:ln>
            <a:noFill/>
          </a:ln>
        </p:spPr>
      </p:pic>
      <p:pic>
        <p:nvPicPr>
          <p:cNvPr id="518" name="Google Shape;518;p35"/>
          <p:cNvPicPr preferRelativeResize="0"/>
          <p:nvPr/>
        </p:nvPicPr>
        <p:blipFill rotWithShape="1">
          <a:blip r:embed="rId5">
            <a:alphaModFix/>
          </a:blip>
          <a:srcRect/>
          <a:stretch/>
        </p:blipFill>
        <p:spPr>
          <a:xfrm>
            <a:off x="1559496" y="4437112"/>
            <a:ext cx="2510949" cy="2400513"/>
          </a:xfrm>
          <a:prstGeom prst="rect">
            <a:avLst/>
          </a:prstGeom>
          <a:noFill/>
          <a:ln>
            <a:noFill/>
          </a:ln>
        </p:spPr>
      </p:pic>
      <p:pic>
        <p:nvPicPr>
          <p:cNvPr id="519" name="Google Shape;519;p35"/>
          <p:cNvPicPr preferRelativeResize="0"/>
          <p:nvPr/>
        </p:nvPicPr>
        <p:blipFill rotWithShape="1">
          <a:blip r:embed="rId6">
            <a:alphaModFix/>
          </a:blip>
          <a:srcRect/>
          <a:stretch/>
        </p:blipFill>
        <p:spPr>
          <a:xfrm>
            <a:off x="5231904" y="1844824"/>
            <a:ext cx="4815776" cy="3890766"/>
          </a:xfrm>
          <a:prstGeom prst="rect">
            <a:avLst/>
          </a:prstGeom>
          <a:noFill/>
          <a:ln>
            <a:noFill/>
          </a:ln>
        </p:spPr>
      </p:pic>
      <p:sp>
        <p:nvSpPr>
          <p:cNvPr id="520" name="Google Shape;520;p35"/>
          <p:cNvSpPr txBox="1"/>
          <p:nvPr/>
        </p:nvSpPr>
        <p:spPr>
          <a:xfrm>
            <a:off x="4079776" y="6597932"/>
            <a:ext cx="1848583"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800" b="1">
                <a:solidFill>
                  <a:srgbClr val="000000"/>
                </a:solidFill>
                <a:latin typeface="Arial"/>
                <a:ea typeface="Arial"/>
                <a:cs typeface="Arial"/>
                <a:sym typeface="Arial"/>
              </a:rPr>
              <a:t>Collucci, W Circ 1989; 80: 314-232</a:t>
            </a:r>
            <a:endParaRPr/>
          </a:p>
        </p:txBody>
      </p:sp>
      <p:pic>
        <p:nvPicPr>
          <p:cNvPr id="521" name="Google Shape;521;p35"/>
          <p:cNvPicPr preferRelativeResize="0"/>
          <p:nvPr/>
        </p:nvPicPr>
        <p:blipFill rotWithShape="1">
          <a:blip r:embed="rId7">
            <a:alphaModFix/>
          </a:blip>
          <a:srcRect/>
          <a:stretch/>
        </p:blipFill>
        <p:spPr>
          <a:xfrm>
            <a:off x="5447928" y="1347247"/>
            <a:ext cx="4433625" cy="281553"/>
          </a:xfrm>
          <a:prstGeom prst="rect">
            <a:avLst/>
          </a:prstGeom>
          <a:noFill/>
          <a:ln>
            <a:noFill/>
          </a:ln>
        </p:spPr>
      </p:pic>
      <p:sp>
        <p:nvSpPr>
          <p:cNvPr id="522" name="Google Shape;522;p35"/>
          <p:cNvSpPr txBox="1"/>
          <p:nvPr/>
        </p:nvSpPr>
        <p:spPr>
          <a:xfrm>
            <a:off x="8184232" y="5805264"/>
            <a:ext cx="1869423"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800" b="1">
                <a:solidFill>
                  <a:srgbClr val="000000"/>
                </a:solidFill>
                <a:latin typeface="Arial"/>
                <a:ea typeface="Arial"/>
                <a:cs typeface="Arial"/>
                <a:sym typeface="Arial"/>
              </a:rPr>
              <a:t>Bristow M, NEJM 1982;307: 205-11</a:t>
            </a:r>
            <a:endParaRPr/>
          </a:p>
        </p:txBody>
      </p:sp>
      <p:sp>
        <p:nvSpPr>
          <p:cNvPr id="523" name="Google Shape;523;p35"/>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CHSS je spojeno se sníženou senzitivitou B1AR ke katecholaminům</a:t>
            </a:r>
            <a:endParaRPr sz="2400" b="1">
              <a:solidFill>
                <a:schemeClr val="lt1"/>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Shape 527"/>
        <p:cNvGrpSpPr/>
        <p:nvPr/>
      </p:nvGrpSpPr>
      <p:grpSpPr>
        <a:xfrm>
          <a:off x="0" y="0"/>
          <a:ext cx="0" cy="0"/>
          <a:chOff x="0" y="0"/>
          <a:chExt cx="0" cy="0"/>
        </a:xfrm>
      </p:grpSpPr>
      <p:pic>
        <p:nvPicPr>
          <p:cNvPr id="528" name="Google Shape;528;p36"/>
          <p:cNvPicPr preferRelativeResize="0"/>
          <p:nvPr/>
        </p:nvPicPr>
        <p:blipFill rotWithShape="1">
          <a:blip r:embed="rId3">
            <a:alphaModFix/>
          </a:blip>
          <a:srcRect/>
          <a:stretch/>
        </p:blipFill>
        <p:spPr>
          <a:xfrm>
            <a:off x="1524000" y="1124744"/>
            <a:ext cx="9120130" cy="2584977"/>
          </a:xfrm>
          <a:prstGeom prst="rect">
            <a:avLst/>
          </a:prstGeom>
          <a:noFill/>
          <a:ln>
            <a:noFill/>
          </a:ln>
        </p:spPr>
      </p:pic>
      <p:sp>
        <p:nvSpPr>
          <p:cNvPr id="529" name="Google Shape;529;p36"/>
          <p:cNvSpPr txBox="1"/>
          <p:nvPr/>
        </p:nvSpPr>
        <p:spPr>
          <a:xfrm>
            <a:off x="9120336" y="3501588"/>
            <a:ext cx="1342034"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800" b="1">
                <a:solidFill>
                  <a:srgbClr val="000000"/>
                </a:solidFill>
                <a:latin typeface="Arial"/>
                <a:ea typeface="Arial"/>
                <a:cs typeface="Arial"/>
                <a:sym typeface="Arial"/>
              </a:rPr>
              <a:t>Beneš J. JACC HF 2013</a:t>
            </a:r>
            <a:endParaRPr/>
          </a:p>
        </p:txBody>
      </p:sp>
      <p:pic>
        <p:nvPicPr>
          <p:cNvPr id="530" name="Google Shape;530;p36" descr="https://circ.ahajournals.org/content/123/9/1010/F7.large.jpg">
            <a:hlinkClick r:id="rId4"/>
          </p:cNvPr>
          <p:cNvPicPr preferRelativeResize="0"/>
          <p:nvPr/>
        </p:nvPicPr>
        <p:blipFill rotWithShape="1">
          <a:blip r:embed="rId5">
            <a:alphaModFix/>
          </a:blip>
          <a:srcRect/>
          <a:stretch/>
        </p:blipFill>
        <p:spPr>
          <a:xfrm>
            <a:off x="3709491" y="3614847"/>
            <a:ext cx="3816424" cy="3126521"/>
          </a:xfrm>
          <a:prstGeom prst="rect">
            <a:avLst/>
          </a:prstGeom>
          <a:noFill/>
          <a:ln>
            <a:noFill/>
          </a:ln>
        </p:spPr>
      </p:pic>
      <p:sp>
        <p:nvSpPr>
          <p:cNvPr id="531" name="Google Shape;531;p36"/>
          <p:cNvSpPr txBox="1"/>
          <p:nvPr/>
        </p:nvSpPr>
        <p:spPr>
          <a:xfrm>
            <a:off x="7530738" y="6472241"/>
            <a:ext cx="1229558"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800" b="1">
                <a:solidFill>
                  <a:srgbClr val="000000"/>
                </a:solidFill>
                <a:latin typeface="Arial"/>
                <a:ea typeface="Arial"/>
                <a:cs typeface="Arial"/>
                <a:sym typeface="Arial"/>
              </a:rPr>
              <a:t>Borlaug, Circ 2006</a:t>
            </a:r>
            <a:endParaRPr/>
          </a:p>
        </p:txBody>
      </p:sp>
      <p:sp>
        <p:nvSpPr>
          <p:cNvPr id="532" name="Google Shape;532;p36"/>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CHSS je spojeno se sníženou senzitivitou B1AR ke katecholaminům</a:t>
            </a:r>
            <a:endParaRPr sz="2400" b="1">
              <a:solidFill>
                <a:schemeClr val="lt1"/>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Shape 536"/>
        <p:cNvGrpSpPr/>
        <p:nvPr/>
      </p:nvGrpSpPr>
      <p:grpSpPr>
        <a:xfrm>
          <a:off x="0" y="0"/>
          <a:ext cx="0" cy="0"/>
          <a:chOff x="0" y="0"/>
          <a:chExt cx="0" cy="0"/>
        </a:xfrm>
      </p:grpSpPr>
      <p:grpSp>
        <p:nvGrpSpPr>
          <p:cNvPr id="537" name="Google Shape;537;p37"/>
          <p:cNvGrpSpPr/>
          <p:nvPr/>
        </p:nvGrpSpPr>
        <p:grpSpPr>
          <a:xfrm>
            <a:off x="476894" y="821621"/>
            <a:ext cx="2810794" cy="2679387"/>
            <a:chOff x="724093" y="607943"/>
            <a:chExt cx="2810794" cy="2679387"/>
          </a:xfrm>
        </p:grpSpPr>
        <p:pic>
          <p:nvPicPr>
            <p:cNvPr id="538" name="Google Shape;538;p37"/>
            <p:cNvPicPr preferRelativeResize="0"/>
            <p:nvPr/>
          </p:nvPicPr>
          <p:blipFill rotWithShape="1">
            <a:blip r:embed="rId3">
              <a:alphaModFix/>
            </a:blip>
            <a:srcRect/>
            <a:stretch/>
          </p:blipFill>
          <p:spPr>
            <a:xfrm>
              <a:off x="724093" y="692215"/>
              <a:ext cx="2810794" cy="2595115"/>
            </a:xfrm>
            <a:prstGeom prst="rect">
              <a:avLst/>
            </a:prstGeom>
            <a:noFill/>
            <a:ln>
              <a:noFill/>
            </a:ln>
          </p:spPr>
        </p:pic>
        <p:sp>
          <p:nvSpPr>
            <p:cNvPr id="539" name="Google Shape;539;p37"/>
            <p:cNvSpPr txBox="1"/>
            <p:nvPr/>
          </p:nvSpPr>
          <p:spPr>
            <a:xfrm>
              <a:off x="860336" y="607943"/>
              <a:ext cx="619080" cy="276999"/>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200">
                  <a:solidFill>
                    <a:srgbClr val="000000"/>
                  </a:solidFill>
                  <a:latin typeface="Arial"/>
                  <a:ea typeface="Arial"/>
                  <a:cs typeface="Arial"/>
                  <a:sym typeface="Arial"/>
                </a:rPr>
                <a:t>norma</a:t>
              </a:r>
              <a:endParaRPr/>
            </a:p>
          </p:txBody>
        </p:sp>
      </p:grpSp>
      <p:grpSp>
        <p:nvGrpSpPr>
          <p:cNvPr id="540" name="Google Shape;540;p37"/>
          <p:cNvGrpSpPr/>
          <p:nvPr/>
        </p:nvGrpSpPr>
        <p:grpSpPr>
          <a:xfrm>
            <a:off x="3215680" y="836712"/>
            <a:ext cx="4398983" cy="2610543"/>
            <a:chOff x="3419872" y="644877"/>
            <a:chExt cx="4398983" cy="2610543"/>
          </a:xfrm>
        </p:grpSpPr>
        <p:pic>
          <p:nvPicPr>
            <p:cNvPr id="541" name="Google Shape;541;p37"/>
            <p:cNvPicPr preferRelativeResize="0"/>
            <p:nvPr/>
          </p:nvPicPr>
          <p:blipFill rotWithShape="1">
            <a:blip r:embed="rId4">
              <a:alphaModFix/>
            </a:blip>
            <a:srcRect/>
            <a:stretch/>
          </p:blipFill>
          <p:spPr>
            <a:xfrm>
              <a:off x="3534887" y="644877"/>
              <a:ext cx="4283968" cy="2610543"/>
            </a:xfrm>
            <a:prstGeom prst="rect">
              <a:avLst/>
            </a:prstGeom>
            <a:noFill/>
            <a:ln>
              <a:noFill/>
            </a:ln>
          </p:spPr>
        </p:pic>
        <p:sp>
          <p:nvSpPr>
            <p:cNvPr id="542" name="Google Shape;542;p37"/>
            <p:cNvSpPr txBox="1"/>
            <p:nvPr/>
          </p:nvSpPr>
          <p:spPr>
            <a:xfrm>
              <a:off x="3419872" y="662143"/>
              <a:ext cx="1225015" cy="276999"/>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200">
                  <a:solidFill>
                    <a:srgbClr val="000000"/>
                  </a:solidFill>
                  <a:latin typeface="Arial"/>
                  <a:ea typeface="Arial"/>
                  <a:cs typeface="Arial"/>
                  <a:sym typeface="Arial"/>
                </a:rPr>
                <a:t>srdeční selhání</a:t>
              </a:r>
              <a:endParaRPr/>
            </a:p>
          </p:txBody>
        </p:sp>
      </p:grpSp>
      <p:sp>
        <p:nvSpPr>
          <p:cNvPr id="543" name="Google Shape;543;p37"/>
          <p:cNvSpPr txBox="1"/>
          <p:nvPr/>
        </p:nvSpPr>
        <p:spPr>
          <a:xfrm>
            <a:off x="7356360" y="1052736"/>
            <a:ext cx="3924216" cy="20313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a:solidFill>
                  <a:srgbClr val="000000"/>
                </a:solidFill>
                <a:latin typeface="Arial"/>
                <a:ea typeface="Arial"/>
                <a:cs typeface="Arial"/>
                <a:sym typeface="Arial"/>
              </a:rPr>
              <a:t>Snížený NE re-uptake přes transportér (NET-1)</a:t>
            </a:r>
            <a:endParaRPr/>
          </a:p>
          <a:p>
            <a:pPr marL="0" marR="0" lvl="0" indent="0" algn="l" rtl="0">
              <a:spcBef>
                <a:spcPts val="0"/>
              </a:spcBef>
              <a:spcAft>
                <a:spcPts val="0"/>
              </a:spcAft>
              <a:buNone/>
            </a:pPr>
            <a:r>
              <a:rPr lang="cs-CZ" sz="1400">
                <a:solidFill>
                  <a:srgbClr val="000000"/>
                </a:solidFill>
                <a:latin typeface="Arial"/>
                <a:ea typeface="Arial"/>
                <a:cs typeface="Arial"/>
                <a:sym typeface="Arial"/>
              </a:rPr>
              <a:t>Zánik invervace</a:t>
            </a:r>
            <a:endParaRPr sz="1400">
              <a:solidFill>
                <a:srgbClr val="000000"/>
              </a:solidFill>
              <a:latin typeface="Arial"/>
              <a:ea typeface="Arial"/>
              <a:cs typeface="Arial"/>
              <a:sym typeface="Arial"/>
            </a:endParaRPr>
          </a:p>
          <a:p>
            <a:pPr marL="0" marR="0" lvl="0" indent="0" algn="l" rtl="0">
              <a:spcBef>
                <a:spcPts val="0"/>
              </a:spcBef>
              <a:spcAft>
                <a:spcPts val="0"/>
              </a:spcAft>
              <a:buNone/>
            </a:pPr>
            <a:endParaRPr sz="1400">
              <a:solidFill>
                <a:srgbClr val="000000"/>
              </a:solidFill>
              <a:latin typeface="Arial"/>
              <a:ea typeface="Arial"/>
              <a:cs typeface="Arial"/>
              <a:sym typeface="Arial"/>
            </a:endParaRPr>
          </a:p>
          <a:p>
            <a:pPr marL="0" marR="0" lvl="0" indent="0" algn="l" rtl="0">
              <a:spcBef>
                <a:spcPts val="0"/>
              </a:spcBef>
              <a:spcAft>
                <a:spcPts val="0"/>
              </a:spcAft>
              <a:buNone/>
            </a:pPr>
            <a:r>
              <a:rPr lang="cs-CZ" sz="1400">
                <a:solidFill>
                  <a:srgbClr val="FF0000"/>
                </a:solidFill>
                <a:latin typeface="Arial"/>
                <a:ea typeface="Arial"/>
                <a:cs typeface="Arial"/>
                <a:sym typeface="Arial"/>
              </a:rPr>
              <a:t>Zvýšené uvolňování NE (spillover</a:t>
            </a:r>
            <a:r>
              <a:rPr lang="cs-CZ" sz="1400">
                <a:solidFill>
                  <a:srgbClr val="000000"/>
                </a:solidFill>
                <a:latin typeface="Arial"/>
                <a:ea typeface="Arial"/>
                <a:cs typeface="Arial"/>
                <a:sym typeface="Arial"/>
              </a:rPr>
              <a:t>)</a:t>
            </a:r>
            <a:endParaRPr/>
          </a:p>
          <a:p>
            <a:pPr marL="0" marR="0" lvl="0" indent="0" algn="l" rtl="0">
              <a:spcBef>
                <a:spcPts val="0"/>
              </a:spcBef>
              <a:spcAft>
                <a:spcPts val="0"/>
              </a:spcAft>
              <a:buNone/>
            </a:pPr>
            <a:endParaRPr sz="1400">
              <a:solidFill>
                <a:srgbClr val="000000"/>
              </a:solidFill>
              <a:latin typeface="Arial"/>
              <a:ea typeface="Arial"/>
              <a:cs typeface="Arial"/>
              <a:sym typeface="Arial"/>
            </a:endParaRPr>
          </a:p>
          <a:p>
            <a:pPr marL="0" marR="0" lvl="0" indent="0" algn="l" rtl="0">
              <a:spcBef>
                <a:spcPts val="0"/>
              </a:spcBef>
              <a:spcAft>
                <a:spcPts val="0"/>
              </a:spcAft>
              <a:buNone/>
            </a:pPr>
            <a:r>
              <a:rPr lang="cs-CZ" sz="1400" b="1">
                <a:solidFill>
                  <a:srgbClr val="FF0000"/>
                </a:solidFill>
                <a:latin typeface="Arial"/>
                <a:ea typeface="Arial"/>
                <a:cs typeface="Arial"/>
                <a:sym typeface="Arial"/>
              </a:rPr>
              <a:t>Downregulace B1AR</a:t>
            </a:r>
            <a:endParaRPr/>
          </a:p>
          <a:p>
            <a:pPr marL="0" marR="0" lvl="0" indent="0" algn="l" rtl="0">
              <a:spcBef>
                <a:spcPts val="0"/>
              </a:spcBef>
              <a:spcAft>
                <a:spcPts val="0"/>
              </a:spcAft>
              <a:buNone/>
            </a:pPr>
            <a:r>
              <a:rPr lang="cs-CZ" sz="1400" b="1">
                <a:solidFill>
                  <a:srgbClr val="FF0000"/>
                </a:solidFill>
                <a:latin typeface="Arial"/>
                <a:ea typeface="Arial"/>
                <a:cs typeface="Arial"/>
                <a:sym typeface="Arial"/>
              </a:rPr>
              <a:t>Deplece zásob NE v selhávajícím myokardu</a:t>
            </a:r>
            <a:endParaRPr/>
          </a:p>
          <a:p>
            <a:pPr marL="0" marR="0" lvl="0" indent="0" algn="l" rtl="0">
              <a:spcBef>
                <a:spcPts val="0"/>
              </a:spcBef>
              <a:spcAft>
                <a:spcPts val="0"/>
              </a:spcAft>
              <a:buNone/>
            </a:pPr>
            <a:endParaRPr sz="1400">
              <a:solidFill>
                <a:srgbClr val="000000"/>
              </a:solidFill>
              <a:latin typeface="Arial"/>
              <a:ea typeface="Arial"/>
              <a:cs typeface="Arial"/>
              <a:sym typeface="Arial"/>
            </a:endParaRPr>
          </a:p>
          <a:p>
            <a:pPr marL="0" marR="0" lvl="0" indent="0" algn="l" rtl="0">
              <a:spcBef>
                <a:spcPts val="0"/>
              </a:spcBef>
              <a:spcAft>
                <a:spcPts val="0"/>
              </a:spcAft>
              <a:buNone/>
            </a:pPr>
            <a:endParaRPr sz="1400">
              <a:solidFill>
                <a:srgbClr val="000000"/>
              </a:solidFill>
              <a:latin typeface="Arial"/>
              <a:ea typeface="Arial"/>
              <a:cs typeface="Arial"/>
              <a:sym typeface="Arial"/>
            </a:endParaRPr>
          </a:p>
        </p:txBody>
      </p:sp>
      <p:grpSp>
        <p:nvGrpSpPr>
          <p:cNvPr id="544" name="Google Shape;544;p37"/>
          <p:cNvGrpSpPr/>
          <p:nvPr/>
        </p:nvGrpSpPr>
        <p:grpSpPr>
          <a:xfrm>
            <a:off x="512364" y="3667359"/>
            <a:ext cx="4719540" cy="1788823"/>
            <a:chOff x="329093" y="3700145"/>
            <a:chExt cx="4288426" cy="1458579"/>
          </a:xfrm>
        </p:grpSpPr>
        <p:pic>
          <p:nvPicPr>
            <p:cNvPr id="545" name="Google Shape;545;p37"/>
            <p:cNvPicPr preferRelativeResize="0"/>
            <p:nvPr/>
          </p:nvPicPr>
          <p:blipFill rotWithShape="1">
            <a:blip r:embed="rId5">
              <a:alphaModFix/>
            </a:blip>
            <a:srcRect/>
            <a:stretch/>
          </p:blipFill>
          <p:spPr>
            <a:xfrm>
              <a:off x="344802" y="3700303"/>
              <a:ext cx="4272717" cy="1458421"/>
            </a:xfrm>
            <a:prstGeom prst="rect">
              <a:avLst/>
            </a:prstGeom>
            <a:noFill/>
            <a:ln>
              <a:noFill/>
            </a:ln>
          </p:spPr>
        </p:pic>
        <p:pic>
          <p:nvPicPr>
            <p:cNvPr id="546" name="Google Shape;546;p37"/>
            <p:cNvPicPr preferRelativeResize="0"/>
            <p:nvPr/>
          </p:nvPicPr>
          <p:blipFill rotWithShape="1">
            <a:blip r:embed="rId6">
              <a:alphaModFix/>
            </a:blip>
            <a:srcRect/>
            <a:stretch/>
          </p:blipFill>
          <p:spPr>
            <a:xfrm>
              <a:off x="329093" y="3700145"/>
              <a:ext cx="627942" cy="329213"/>
            </a:xfrm>
            <a:prstGeom prst="rect">
              <a:avLst/>
            </a:prstGeom>
            <a:noFill/>
            <a:ln>
              <a:noFill/>
            </a:ln>
          </p:spPr>
        </p:pic>
        <p:pic>
          <p:nvPicPr>
            <p:cNvPr id="547" name="Google Shape;547;p37"/>
            <p:cNvPicPr preferRelativeResize="0"/>
            <p:nvPr/>
          </p:nvPicPr>
          <p:blipFill rotWithShape="1">
            <a:blip r:embed="rId7">
              <a:alphaModFix/>
            </a:blip>
            <a:srcRect/>
            <a:stretch/>
          </p:blipFill>
          <p:spPr>
            <a:xfrm>
              <a:off x="2481160" y="3700146"/>
              <a:ext cx="1231499" cy="329213"/>
            </a:xfrm>
            <a:prstGeom prst="rect">
              <a:avLst/>
            </a:prstGeom>
            <a:noFill/>
            <a:ln>
              <a:noFill/>
            </a:ln>
          </p:spPr>
        </p:pic>
      </p:grpSp>
      <p:sp>
        <p:nvSpPr>
          <p:cNvPr id="548" name="Google Shape;548;p37"/>
          <p:cNvSpPr txBox="1"/>
          <p:nvPr/>
        </p:nvSpPr>
        <p:spPr>
          <a:xfrm>
            <a:off x="569479" y="5528000"/>
            <a:ext cx="7147200" cy="738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aseline="30000">
                <a:solidFill>
                  <a:srgbClr val="000000"/>
                </a:solidFill>
                <a:latin typeface="Arial"/>
                <a:ea typeface="Arial"/>
                <a:cs typeface="Arial"/>
                <a:sym typeface="Arial"/>
              </a:rPr>
              <a:t>123</a:t>
            </a:r>
            <a:r>
              <a:rPr lang="cs-CZ" sz="1400">
                <a:solidFill>
                  <a:srgbClr val="000000"/>
                </a:solidFill>
                <a:latin typeface="Arial"/>
                <a:ea typeface="Arial"/>
                <a:cs typeface="Arial"/>
                <a:sym typeface="Arial"/>
              </a:rPr>
              <a:t>ImMIBG uptake do myokardu je závislý na NET-1</a:t>
            </a:r>
            <a:endParaRPr/>
          </a:p>
          <a:p>
            <a:pPr marL="0" marR="0" lvl="0" indent="0" algn="l" rtl="0">
              <a:spcBef>
                <a:spcPts val="0"/>
              </a:spcBef>
              <a:spcAft>
                <a:spcPts val="0"/>
              </a:spcAft>
              <a:buNone/>
            </a:pPr>
            <a:r>
              <a:rPr lang="cs-CZ" sz="1400">
                <a:solidFill>
                  <a:srgbClr val="000000"/>
                </a:solidFill>
                <a:latin typeface="Arial"/>
                <a:ea typeface="Arial"/>
                <a:cs typeface="Arial"/>
                <a:sym typeface="Arial"/>
              </a:rPr>
              <a:t>  </a:t>
            </a:r>
            <a:endParaRPr/>
          </a:p>
          <a:p>
            <a:pPr marL="0" marR="0" lvl="0" indent="0" algn="l" rtl="0">
              <a:spcBef>
                <a:spcPts val="0"/>
              </a:spcBef>
              <a:spcAft>
                <a:spcPts val="0"/>
              </a:spcAft>
              <a:buNone/>
            </a:pPr>
            <a:r>
              <a:rPr lang="cs-CZ" sz="1400">
                <a:solidFill>
                  <a:srgbClr val="000000"/>
                </a:solidFill>
                <a:latin typeface="Arial"/>
                <a:ea typeface="Arial"/>
                <a:cs typeface="Arial"/>
                <a:sym typeface="Arial"/>
              </a:rPr>
              <a:t>Deplece NE z myokardu a snížený NE reuptake je</a:t>
            </a:r>
            <a:r>
              <a:rPr lang="cs-CZ"/>
              <a:t> </a:t>
            </a:r>
            <a:r>
              <a:rPr lang="cs-CZ" sz="1400">
                <a:solidFill>
                  <a:srgbClr val="000000"/>
                </a:solidFill>
                <a:latin typeface="Arial"/>
                <a:ea typeface="Arial"/>
                <a:cs typeface="Arial"/>
                <a:sym typeface="Arial"/>
              </a:rPr>
              <a:t>spojen se zvýšeným rizikem úmrtí</a:t>
            </a:r>
            <a:endParaRPr/>
          </a:p>
        </p:txBody>
      </p:sp>
      <p:sp>
        <p:nvSpPr>
          <p:cNvPr id="549" name="Google Shape;549;p37"/>
          <p:cNvSpPr txBox="1"/>
          <p:nvPr/>
        </p:nvSpPr>
        <p:spPr>
          <a:xfrm>
            <a:off x="3647728" y="6453336"/>
            <a:ext cx="3704860"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050">
                <a:solidFill>
                  <a:srgbClr val="000000"/>
                </a:solidFill>
                <a:latin typeface="Arial"/>
                <a:ea typeface="Arial"/>
                <a:cs typeface="Arial"/>
                <a:sym typeface="Arial"/>
              </a:rPr>
              <a:t>Jakobson AF: ADMIRE HF study, JACC 2010; 55: 2212-21</a:t>
            </a:r>
            <a:endParaRPr/>
          </a:p>
        </p:txBody>
      </p:sp>
      <p:grpSp>
        <p:nvGrpSpPr>
          <p:cNvPr id="550" name="Google Shape;550;p37"/>
          <p:cNvGrpSpPr/>
          <p:nvPr/>
        </p:nvGrpSpPr>
        <p:grpSpPr>
          <a:xfrm>
            <a:off x="7770635" y="2889015"/>
            <a:ext cx="2933877" cy="3708337"/>
            <a:chOff x="5736335" y="3597195"/>
            <a:chExt cx="2357813" cy="3180102"/>
          </a:xfrm>
        </p:grpSpPr>
        <p:pic>
          <p:nvPicPr>
            <p:cNvPr id="551" name="Google Shape;551;p37"/>
            <p:cNvPicPr preferRelativeResize="0"/>
            <p:nvPr/>
          </p:nvPicPr>
          <p:blipFill rotWithShape="1">
            <a:blip r:embed="rId8">
              <a:alphaModFix/>
            </a:blip>
            <a:srcRect/>
            <a:stretch/>
          </p:blipFill>
          <p:spPr>
            <a:xfrm>
              <a:off x="5801651" y="5256764"/>
              <a:ext cx="2292497" cy="1520533"/>
            </a:xfrm>
            <a:prstGeom prst="rect">
              <a:avLst/>
            </a:prstGeom>
            <a:noFill/>
            <a:ln>
              <a:noFill/>
            </a:ln>
          </p:spPr>
        </p:pic>
        <p:pic>
          <p:nvPicPr>
            <p:cNvPr id="552" name="Google Shape;552;p37"/>
            <p:cNvPicPr preferRelativeResize="0"/>
            <p:nvPr/>
          </p:nvPicPr>
          <p:blipFill rotWithShape="1">
            <a:blip r:embed="rId9">
              <a:alphaModFix/>
            </a:blip>
            <a:srcRect/>
            <a:stretch/>
          </p:blipFill>
          <p:spPr>
            <a:xfrm>
              <a:off x="5849121" y="3692508"/>
              <a:ext cx="2197559" cy="1520533"/>
            </a:xfrm>
            <a:prstGeom prst="rect">
              <a:avLst/>
            </a:prstGeom>
            <a:noFill/>
            <a:ln>
              <a:noFill/>
            </a:ln>
          </p:spPr>
        </p:pic>
        <p:sp>
          <p:nvSpPr>
            <p:cNvPr id="553" name="Google Shape;553;p37"/>
            <p:cNvSpPr/>
            <p:nvPr/>
          </p:nvSpPr>
          <p:spPr>
            <a:xfrm>
              <a:off x="5784731" y="3597195"/>
              <a:ext cx="227429" cy="26385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554" name="Google Shape;554;p37"/>
            <p:cNvPicPr preferRelativeResize="0"/>
            <p:nvPr/>
          </p:nvPicPr>
          <p:blipFill rotWithShape="1">
            <a:blip r:embed="rId10">
              <a:alphaModFix/>
            </a:blip>
            <a:srcRect/>
            <a:stretch/>
          </p:blipFill>
          <p:spPr>
            <a:xfrm>
              <a:off x="5736335" y="5125688"/>
              <a:ext cx="225572" cy="262151"/>
            </a:xfrm>
            <a:prstGeom prst="rect">
              <a:avLst/>
            </a:prstGeom>
            <a:noFill/>
            <a:ln>
              <a:noFill/>
            </a:ln>
          </p:spPr>
        </p:pic>
      </p:grpSp>
      <p:sp>
        <p:nvSpPr>
          <p:cNvPr id="555" name="Google Shape;555;p37"/>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Sympatická inervace myokardu u ChSS </a:t>
            </a:r>
            <a:endParaRPr sz="2400" b="1">
              <a:solidFill>
                <a:schemeClr val="lt1"/>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Shape 559"/>
        <p:cNvGrpSpPr/>
        <p:nvPr/>
      </p:nvGrpSpPr>
      <p:grpSpPr>
        <a:xfrm>
          <a:off x="0" y="0"/>
          <a:ext cx="0" cy="0"/>
          <a:chOff x="0" y="0"/>
          <a:chExt cx="0" cy="0"/>
        </a:xfrm>
      </p:grpSpPr>
      <p:pic>
        <p:nvPicPr>
          <p:cNvPr id="560" name="Google Shape;560;p38"/>
          <p:cNvPicPr preferRelativeResize="0"/>
          <p:nvPr/>
        </p:nvPicPr>
        <p:blipFill rotWithShape="1">
          <a:blip r:embed="rId3">
            <a:alphaModFix/>
          </a:blip>
          <a:srcRect/>
          <a:stretch/>
        </p:blipFill>
        <p:spPr>
          <a:xfrm>
            <a:off x="5719686" y="1898741"/>
            <a:ext cx="5992938" cy="4403441"/>
          </a:xfrm>
          <a:prstGeom prst="rect">
            <a:avLst/>
          </a:prstGeom>
          <a:noFill/>
          <a:ln>
            <a:noFill/>
          </a:ln>
        </p:spPr>
      </p:pic>
      <p:sp>
        <p:nvSpPr>
          <p:cNvPr id="561" name="Google Shape;561;p38"/>
          <p:cNvSpPr txBox="1"/>
          <p:nvPr/>
        </p:nvSpPr>
        <p:spPr>
          <a:xfrm>
            <a:off x="355968" y="1584254"/>
            <a:ext cx="3476421"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2000">
                <a:solidFill>
                  <a:srgbClr val="151515"/>
                </a:solidFill>
                <a:latin typeface="Arial"/>
                <a:ea typeface="Arial"/>
                <a:cs typeface="Arial"/>
                <a:sym typeface="Arial"/>
              </a:rPr>
              <a:t>Kardiomyocyty:  </a:t>
            </a:r>
            <a:r>
              <a:rPr lang="cs-CZ" sz="2000" b="1">
                <a:solidFill>
                  <a:srgbClr val="151515"/>
                </a:solidFill>
                <a:latin typeface="Arial"/>
                <a:ea typeface="Arial"/>
                <a:cs typeface="Arial"/>
                <a:sym typeface="Arial"/>
              </a:rPr>
              <a:t>β1/</a:t>
            </a:r>
            <a:r>
              <a:rPr lang="cs-CZ" sz="2000">
                <a:solidFill>
                  <a:srgbClr val="151515"/>
                </a:solidFill>
                <a:latin typeface="Arial"/>
                <a:ea typeface="Arial"/>
                <a:cs typeface="Arial"/>
                <a:sym typeface="Arial"/>
              </a:rPr>
              <a:t>β2 80/20 </a:t>
            </a:r>
            <a:endParaRPr/>
          </a:p>
        </p:txBody>
      </p:sp>
      <p:sp>
        <p:nvSpPr>
          <p:cNvPr id="562" name="Google Shape;562;p38"/>
          <p:cNvSpPr txBox="1"/>
          <p:nvPr/>
        </p:nvSpPr>
        <p:spPr>
          <a:xfrm>
            <a:off x="335360" y="920914"/>
            <a:ext cx="777686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2000" b="1">
                <a:solidFill>
                  <a:srgbClr val="151515"/>
                </a:solidFill>
                <a:latin typeface="Arial"/>
                <a:ea typeface="Arial"/>
                <a:cs typeface="Arial"/>
                <a:sym typeface="Arial"/>
              </a:rPr>
              <a:t>Adrenergní receptory</a:t>
            </a:r>
            <a:r>
              <a:rPr lang="cs-CZ" sz="2000">
                <a:solidFill>
                  <a:srgbClr val="151515"/>
                </a:solidFill>
                <a:latin typeface="Arial"/>
                <a:ea typeface="Arial"/>
                <a:cs typeface="Arial"/>
                <a:sym typeface="Arial"/>
              </a:rPr>
              <a:t>: G-protein-coupled receptor (GPCR)</a:t>
            </a:r>
            <a:endParaRPr/>
          </a:p>
        </p:txBody>
      </p:sp>
      <p:sp>
        <p:nvSpPr>
          <p:cNvPr id="563" name="Google Shape;563;p38"/>
          <p:cNvSpPr txBox="1"/>
          <p:nvPr/>
        </p:nvSpPr>
        <p:spPr>
          <a:xfrm>
            <a:off x="355966" y="2276872"/>
            <a:ext cx="6460113" cy="452431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a:solidFill>
                  <a:srgbClr val="151515"/>
                </a:solidFill>
                <a:latin typeface="Tahoma"/>
                <a:ea typeface="Tahoma"/>
                <a:cs typeface="Tahoma"/>
                <a:sym typeface="Tahoma"/>
              </a:rPr>
              <a:t>GPCR receptory: 7 transmembránových domén </a:t>
            </a:r>
            <a:endParaRPr/>
          </a:p>
          <a:p>
            <a:pPr marL="0" marR="0" lvl="0" indent="0" algn="l" rtl="0">
              <a:spcBef>
                <a:spcPts val="0"/>
              </a:spcBef>
              <a:spcAft>
                <a:spcPts val="0"/>
              </a:spcAft>
              <a:buNone/>
            </a:pPr>
            <a:r>
              <a:rPr lang="cs-CZ" sz="1600">
                <a:solidFill>
                  <a:srgbClr val="151515"/>
                </a:solidFill>
                <a:latin typeface="Tahoma"/>
                <a:ea typeface="Tahoma"/>
                <a:cs typeface="Tahoma"/>
                <a:sym typeface="Tahoma"/>
              </a:rPr>
              <a:t>celkem je asi 800 GPCR (hormony, neurotransmitery, čich, chuť, zrak)</a:t>
            </a:r>
            <a:endParaRPr/>
          </a:p>
          <a:p>
            <a:pPr marL="0" marR="0" lvl="0" indent="0" algn="l" rtl="0">
              <a:spcBef>
                <a:spcPts val="0"/>
              </a:spcBef>
              <a:spcAft>
                <a:spcPts val="0"/>
              </a:spcAft>
              <a:buNone/>
            </a:pPr>
            <a:r>
              <a:rPr lang="cs-CZ" sz="1600">
                <a:solidFill>
                  <a:srgbClr val="151515"/>
                </a:solidFill>
                <a:latin typeface="Tahoma"/>
                <a:ea typeface="Tahoma"/>
                <a:cs typeface="Tahoma"/>
                <a:sym typeface="Tahoma"/>
              </a:rPr>
              <a:t>34% léků schválených FDA cílí na GPCRs</a:t>
            </a:r>
            <a:endParaRPr sz="1600">
              <a:solidFill>
                <a:srgbClr val="151515"/>
              </a:solidFill>
              <a:latin typeface="Tahoma"/>
              <a:ea typeface="Tahoma"/>
              <a:cs typeface="Tahoma"/>
              <a:sym typeface="Tahoma"/>
            </a:endParaRPr>
          </a:p>
          <a:p>
            <a:pPr marL="0" marR="0" lvl="0" indent="0" algn="l" rtl="0">
              <a:spcBef>
                <a:spcPts val="0"/>
              </a:spcBef>
              <a:spcAft>
                <a:spcPts val="0"/>
              </a:spcAft>
              <a:buNone/>
            </a:pPr>
            <a:r>
              <a:rPr lang="cs-CZ" sz="1600">
                <a:solidFill>
                  <a:srgbClr val="151515"/>
                </a:solidFill>
                <a:latin typeface="Tahoma"/>
                <a:ea typeface="Tahoma"/>
                <a:cs typeface="Tahoma"/>
                <a:sym typeface="Tahoma"/>
              </a:rPr>
              <a:t>Lefkowitz, Kobilka: Nobelova cena 2012</a:t>
            </a:r>
            <a:endParaRPr/>
          </a:p>
          <a:p>
            <a:pPr marL="0" marR="0" lvl="0" indent="0" algn="l" rtl="0">
              <a:spcBef>
                <a:spcPts val="0"/>
              </a:spcBef>
              <a:spcAft>
                <a:spcPts val="0"/>
              </a:spcAft>
              <a:buNone/>
            </a:pPr>
            <a:endParaRPr sz="1600">
              <a:solidFill>
                <a:srgbClr val="151515"/>
              </a:solidFill>
              <a:latin typeface="Tahoma"/>
              <a:ea typeface="Tahoma"/>
              <a:cs typeface="Tahoma"/>
              <a:sym typeface="Tahoma"/>
            </a:endParaRPr>
          </a:p>
          <a:p>
            <a:pPr marL="0" marR="0" lvl="0" indent="0" algn="l" rtl="0">
              <a:spcBef>
                <a:spcPts val="0"/>
              </a:spcBef>
              <a:spcAft>
                <a:spcPts val="0"/>
              </a:spcAft>
              <a:buNone/>
            </a:pPr>
            <a:endParaRPr sz="1600">
              <a:solidFill>
                <a:srgbClr val="151515"/>
              </a:solidFill>
              <a:latin typeface="Tahoma"/>
              <a:ea typeface="Tahoma"/>
              <a:cs typeface="Tahoma"/>
              <a:sym typeface="Tahoma"/>
            </a:endParaRPr>
          </a:p>
          <a:p>
            <a:pPr marL="0" marR="0" lvl="0" indent="0" algn="l" rtl="0">
              <a:spcBef>
                <a:spcPts val="0"/>
              </a:spcBef>
              <a:spcAft>
                <a:spcPts val="0"/>
              </a:spcAft>
              <a:buNone/>
            </a:pPr>
            <a:r>
              <a:rPr lang="cs-CZ" sz="1600" b="1">
                <a:solidFill>
                  <a:srgbClr val="151515"/>
                </a:solidFill>
                <a:latin typeface="Tahoma"/>
                <a:ea typeface="Tahoma"/>
                <a:cs typeface="Tahoma"/>
                <a:sym typeface="Tahoma"/>
              </a:rPr>
              <a:t>Signalizace podobná</a:t>
            </a:r>
            <a:endParaRPr/>
          </a:p>
          <a:p>
            <a:pPr marL="0" marR="0" lvl="0" indent="0" algn="l" rtl="0">
              <a:spcBef>
                <a:spcPts val="0"/>
              </a:spcBef>
              <a:spcAft>
                <a:spcPts val="0"/>
              </a:spcAft>
              <a:buNone/>
            </a:pPr>
            <a:r>
              <a:rPr lang="cs-CZ" sz="1600">
                <a:solidFill>
                  <a:srgbClr val="151515"/>
                </a:solidFill>
                <a:latin typeface="Tahoma"/>
                <a:ea typeface="Tahoma"/>
                <a:cs typeface="Tahoma"/>
                <a:sym typeface="Tahoma"/>
              </a:rPr>
              <a:t>via G-protein (α</a:t>
            </a:r>
            <a:r>
              <a:rPr lang="cs-CZ" sz="1600" baseline="-25000">
                <a:solidFill>
                  <a:srgbClr val="151515"/>
                </a:solidFill>
                <a:latin typeface="Tahoma"/>
                <a:ea typeface="Tahoma"/>
                <a:cs typeface="Tahoma"/>
                <a:sym typeface="Tahoma"/>
              </a:rPr>
              <a:t>s</a:t>
            </a:r>
            <a:r>
              <a:rPr lang="cs-CZ" sz="1600">
                <a:solidFill>
                  <a:srgbClr val="151515"/>
                </a:solidFill>
                <a:latin typeface="Tahoma"/>
                <a:ea typeface="Tahoma"/>
                <a:cs typeface="Tahoma"/>
                <a:sym typeface="Tahoma"/>
              </a:rPr>
              <a:t> α</a:t>
            </a:r>
            <a:r>
              <a:rPr lang="cs-CZ" sz="1600" baseline="-25000">
                <a:solidFill>
                  <a:srgbClr val="151515"/>
                </a:solidFill>
                <a:latin typeface="Tahoma"/>
                <a:ea typeface="Tahoma"/>
                <a:cs typeface="Tahoma"/>
                <a:sym typeface="Tahoma"/>
              </a:rPr>
              <a:t>i</a:t>
            </a:r>
            <a:r>
              <a:rPr lang="cs-CZ" sz="1600">
                <a:solidFill>
                  <a:srgbClr val="151515"/>
                </a:solidFill>
                <a:latin typeface="Tahoma"/>
                <a:ea typeface="Tahoma"/>
                <a:cs typeface="Tahoma"/>
                <a:sym typeface="Tahoma"/>
              </a:rPr>
              <a:t> β,γ) </a:t>
            </a:r>
            <a:endParaRPr/>
          </a:p>
          <a:p>
            <a:pPr marL="0" marR="0" lvl="0" indent="0" algn="l" rtl="0">
              <a:spcBef>
                <a:spcPts val="0"/>
              </a:spcBef>
              <a:spcAft>
                <a:spcPts val="0"/>
              </a:spcAft>
              <a:buNone/>
            </a:pPr>
            <a:r>
              <a:rPr lang="cs-CZ" sz="1600">
                <a:solidFill>
                  <a:srgbClr val="151515"/>
                </a:solidFill>
                <a:latin typeface="Tahoma"/>
                <a:ea typeface="Tahoma"/>
                <a:cs typeface="Tahoma"/>
                <a:sym typeface="Tahoma"/>
              </a:rPr>
              <a:t>Aktivace adenyl-cyklázy, PLC</a:t>
            </a:r>
            <a:endParaRPr/>
          </a:p>
          <a:p>
            <a:pPr marL="0" marR="0" lvl="0" indent="0" algn="l" rtl="0">
              <a:spcBef>
                <a:spcPts val="0"/>
              </a:spcBef>
              <a:spcAft>
                <a:spcPts val="0"/>
              </a:spcAft>
              <a:buNone/>
            </a:pPr>
            <a:r>
              <a:rPr lang="cs-CZ" sz="1600">
                <a:solidFill>
                  <a:srgbClr val="151515"/>
                </a:solidFill>
                <a:latin typeface="Tahoma"/>
                <a:ea typeface="Tahoma"/>
                <a:cs typeface="Tahoma"/>
                <a:sym typeface="Tahoma"/>
              </a:rPr>
              <a:t>Protein-kináza A (PK A)</a:t>
            </a:r>
            <a:endParaRPr/>
          </a:p>
          <a:p>
            <a:pPr marL="0" marR="0" lvl="0" indent="0" algn="l" rtl="0">
              <a:spcBef>
                <a:spcPts val="0"/>
              </a:spcBef>
              <a:spcAft>
                <a:spcPts val="0"/>
              </a:spcAft>
              <a:buNone/>
            </a:pPr>
            <a:endParaRPr sz="1600">
              <a:solidFill>
                <a:srgbClr val="151515"/>
              </a:solidFill>
              <a:latin typeface="Tahoma"/>
              <a:ea typeface="Tahoma"/>
              <a:cs typeface="Tahoma"/>
              <a:sym typeface="Tahoma"/>
            </a:endParaRPr>
          </a:p>
          <a:p>
            <a:pPr marL="0" marR="0" lvl="0" indent="0" algn="l" rtl="0">
              <a:spcBef>
                <a:spcPts val="0"/>
              </a:spcBef>
              <a:spcAft>
                <a:spcPts val="0"/>
              </a:spcAft>
              <a:buNone/>
            </a:pPr>
            <a:r>
              <a:rPr lang="cs-CZ" sz="1600" b="1">
                <a:solidFill>
                  <a:srgbClr val="151515"/>
                </a:solidFill>
                <a:latin typeface="Tahoma"/>
                <a:ea typeface="Tahoma"/>
                <a:cs typeface="Tahoma"/>
                <a:sym typeface="Tahoma"/>
              </a:rPr>
              <a:t>Zhášení signálu</a:t>
            </a:r>
            <a:endParaRPr/>
          </a:p>
          <a:p>
            <a:pPr marL="0" marR="0" lvl="0" indent="0" algn="l" rtl="0">
              <a:spcBef>
                <a:spcPts val="0"/>
              </a:spcBef>
              <a:spcAft>
                <a:spcPts val="0"/>
              </a:spcAft>
              <a:buNone/>
            </a:pPr>
            <a:r>
              <a:rPr lang="cs-CZ" sz="1600">
                <a:solidFill>
                  <a:srgbClr val="151515"/>
                </a:solidFill>
                <a:latin typeface="Tahoma"/>
                <a:ea typeface="Tahoma"/>
                <a:cs typeface="Tahoma"/>
                <a:sym typeface="Tahoma"/>
              </a:rPr>
              <a:t>G-protein-coupled receptor kinases (</a:t>
            </a:r>
            <a:r>
              <a:rPr lang="cs-CZ" sz="1600" b="1">
                <a:solidFill>
                  <a:srgbClr val="FF0000"/>
                </a:solidFill>
                <a:latin typeface="Tahoma"/>
                <a:ea typeface="Tahoma"/>
                <a:cs typeface="Tahoma"/>
                <a:sym typeface="Tahoma"/>
              </a:rPr>
              <a:t>GRK</a:t>
            </a:r>
            <a:r>
              <a:rPr lang="cs-CZ" sz="1600">
                <a:solidFill>
                  <a:srgbClr val="151515"/>
                </a:solidFill>
                <a:latin typeface="Tahoma"/>
                <a:ea typeface="Tahoma"/>
                <a:cs typeface="Tahoma"/>
                <a:sym typeface="Tahoma"/>
              </a:rPr>
              <a:t>)</a:t>
            </a:r>
            <a:endParaRPr/>
          </a:p>
          <a:p>
            <a:pPr marL="0" marR="0" lvl="0" indent="0" algn="l" rtl="0">
              <a:spcBef>
                <a:spcPts val="0"/>
              </a:spcBef>
              <a:spcAft>
                <a:spcPts val="0"/>
              </a:spcAft>
              <a:buNone/>
            </a:pPr>
            <a:r>
              <a:rPr lang="cs-CZ" sz="1600" b="1">
                <a:solidFill>
                  <a:srgbClr val="FF0000"/>
                </a:solidFill>
                <a:latin typeface="Tahoma"/>
                <a:ea typeface="Tahoma"/>
                <a:cs typeface="Tahoma"/>
                <a:sym typeface="Tahoma"/>
              </a:rPr>
              <a:t>β-arrestin </a:t>
            </a:r>
            <a:r>
              <a:rPr lang="cs-CZ" sz="1600">
                <a:solidFill>
                  <a:srgbClr val="151515"/>
                </a:solidFill>
                <a:latin typeface="Tahoma"/>
                <a:ea typeface="Tahoma"/>
                <a:cs typeface="Tahoma"/>
                <a:sym typeface="Tahoma"/>
              </a:rPr>
              <a:t>(+ internalizace receptoru)</a:t>
            </a:r>
            <a:endParaRPr/>
          </a:p>
          <a:p>
            <a:pPr marL="0" marR="0" lvl="0" indent="0" algn="l" rtl="0">
              <a:spcBef>
                <a:spcPts val="0"/>
              </a:spcBef>
              <a:spcAft>
                <a:spcPts val="0"/>
              </a:spcAft>
              <a:buNone/>
            </a:pPr>
            <a:r>
              <a:rPr lang="cs-CZ" sz="1600">
                <a:solidFill>
                  <a:srgbClr val="151515"/>
                </a:solidFill>
                <a:latin typeface="Tahoma"/>
                <a:ea typeface="Tahoma"/>
                <a:cs typeface="Tahoma"/>
                <a:sym typeface="Tahoma"/>
              </a:rPr>
              <a:t>Fosforylace PK A</a:t>
            </a:r>
            <a:endParaRPr/>
          </a:p>
          <a:p>
            <a:pPr marL="0" marR="0" lvl="0" indent="0" algn="l" rtl="0">
              <a:spcBef>
                <a:spcPts val="0"/>
              </a:spcBef>
              <a:spcAft>
                <a:spcPts val="0"/>
              </a:spcAft>
              <a:buNone/>
            </a:pPr>
            <a:br>
              <a:rPr lang="cs-CZ" sz="1600">
                <a:solidFill>
                  <a:srgbClr val="151515"/>
                </a:solidFill>
                <a:latin typeface="Tahoma"/>
                <a:ea typeface="Tahoma"/>
                <a:cs typeface="Tahoma"/>
                <a:sym typeface="Tahoma"/>
              </a:rPr>
            </a:br>
            <a:endParaRPr sz="1600">
              <a:solidFill>
                <a:srgbClr val="151515"/>
              </a:solidFill>
              <a:latin typeface="Tahoma"/>
              <a:ea typeface="Tahoma"/>
              <a:cs typeface="Tahoma"/>
              <a:sym typeface="Tahoma"/>
            </a:endParaRPr>
          </a:p>
          <a:p>
            <a:pPr marL="0" marR="0" lvl="0" indent="0" algn="l" rtl="0">
              <a:spcBef>
                <a:spcPts val="0"/>
              </a:spcBef>
              <a:spcAft>
                <a:spcPts val="0"/>
              </a:spcAft>
              <a:buNone/>
            </a:pPr>
            <a:endParaRPr sz="1600">
              <a:solidFill>
                <a:srgbClr val="151515"/>
              </a:solidFill>
              <a:latin typeface="Tahoma"/>
              <a:ea typeface="Tahoma"/>
              <a:cs typeface="Tahoma"/>
              <a:sym typeface="Tahoma"/>
            </a:endParaRPr>
          </a:p>
        </p:txBody>
      </p:sp>
      <p:sp>
        <p:nvSpPr>
          <p:cNvPr id="564" name="Google Shape;564;p38"/>
          <p:cNvSpPr txBox="1"/>
          <p:nvPr/>
        </p:nvSpPr>
        <p:spPr>
          <a:xfrm>
            <a:off x="10112175" y="6070291"/>
            <a:ext cx="1205779"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100">
                <a:solidFill>
                  <a:srgbClr val="151515"/>
                </a:solidFill>
                <a:latin typeface="Arial"/>
                <a:ea typeface="Arial"/>
                <a:cs typeface="Arial"/>
                <a:sym typeface="Arial"/>
              </a:rPr>
              <a:t>Troponin</a:t>
            </a:r>
            <a:endParaRPr/>
          </a:p>
          <a:p>
            <a:pPr marL="0" marR="0" lvl="0" indent="0" algn="l" rtl="0">
              <a:spcBef>
                <a:spcPts val="0"/>
              </a:spcBef>
              <a:spcAft>
                <a:spcPts val="0"/>
              </a:spcAft>
              <a:buNone/>
            </a:pPr>
            <a:r>
              <a:rPr lang="cs-CZ" sz="1100">
                <a:solidFill>
                  <a:srgbClr val="151515"/>
                </a:solidFill>
                <a:latin typeface="Arial"/>
                <a:ea typeface="Arial"/>
                <a:cs typeface="Arial"/>
                <a:sym typeface="Arial"/>
              </a:rPr>
              <a:t>SERCA</a:t>
            </a:r>
            <a:endParaRPr/>
          </a:p>
          <a:p>
            <a:pPr marL="0" marR="0" lvl="0" indent="0" algn="l" rtl="0">
              <a:spcBef>
                <a:spcPts val="0"/>
              </a:spcBef>
              <a:spcAft>
                <a:spcPts val="0"/>
              </a:spcAft>
              <a:buNone/>
            </a:pPr>
            <a:r>
              <a:rPr lang="cs-CZ" sz="1100">
                <a:solidFill>
                  <a:srgbClr val="151515"/>
                </a:solidFill>
                <a:latin typeface="Arial"/>
                <a:ea typeface="Arial"/>
                <a:cs typeface="Arial"/>
                <a:sym typeface="Arial"/>
              </a:rPr>
              <a:t>Phospholamban</a:t>
            </a:r>
            <a:endParaRPr sz="1100">
              <a:solidFill>
                <a:srgbClr val="151515"/>
              </a:solidFill>
              <a:latin typeface="Arial"/>
              <a:ea typeface="Arial"/>
              <a:cs typeface="Arial"/>
              <a:sym typeface="Arial"/>
            </a:endParaRPr>
          </a:p>
          <a:p>
            <a:pPr marL="0" marR="0" lvl="0" indent="0" algn="l" rtl="0">
              <a:spcBef>
                <a:spcPts val="0"/>
              </a:spcBef>
              <a:spcAft>
                <a:spcPts val="0"/>
              </a:spcAft>
              <a:buNone/>
            </a:pPr>
            <a:r>
              <a:rPr lang="cs-CZ" sz="1100">
                <a:solidFill>
                  <a:srgbClr val="151515"/>
                </a:solidFill>
                <a:latin typeface="Arial"/>
                <a:ea typeface="Arial"/>
                <a:cs typeface="Arial"/>
                <a:sym typeface="Arial"/>
              </a:rPr>
              <a:t>Titin</a:t>
            </a:r>
            <a:endParaRPr sz="1100">
              <a:solidFill>
                <a:srgbClr val="151515"/>
              </a:solidFill>
              <a:latin typeface="Arial"/>
              <a:ea typeface="Arial"/>
              <a:cs typeface="Arial"/>
              <a:sym typeface="Arial"/>
            </a:endParaRPr>
          </a:p>
        </p:txBody>
      </p:sp>
      <p:sp>
        <p:nvSpPr>
          <p:cNvPr id="565" name="Google Shape;565;p38"/>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Klíčová role β1 AR v rozvoji dysfunkce srdce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show="0">
  <p:cSld>
    <p:spTree>
      <p:nvGrpSpPr>
        <p:cNvPr id="1" name="Shape 569"/>
        <p:cNvGrpSpPr/>
        <p:nvPr/>
      </p:nvGrpSpPr>
      <p:grpSpPr>
        <a:xfrm>
          <a:off x="0" y="0"/>
          <a:ext cx="0" cy="0"/>
          <a:chOff x="0" y="0"/>
          <a:chExt cx="0" cy="0"/>
        </a:xfrm>
      </p:grpSpPr>
      <p:pic>
        <p:nvPicPr>
          <p:cNvPr id="570" name="Google Shape;570;p39"/>
          <p:cNvPicPr preferRelativeResize="0"/>
          <p:nvPr/>
        </p:nvPicPr>
        <p:blipFill rotWithShape="1">
          <a:blip r:embed="rId3">
            <a:alphaModFix/>
          </a:blip>
          <a:srcRect/>
          <a:stretch/>
        </p:blipFill>
        <p:spPr>
          <a:xfrm>
            <a:off x="1487488" y="940385"/>
            <a:ext cx="2707902" cy="904439"/>
          </a:xfrm>
          <a:prstGeom prst="rect">
            <a:avLst/>
          </a:prstGeom>
          <a:noFill/>
          <a:ln>
            <a:noFill/>
          </a:ln>
        </p:spPr>
      </p:pic>
      <p:pic>
        <p:nvPicPr>
          <p:cNvPr id="571" name="Google Shape;571;p39"/>
          <p:cNvPicPr preferRelativeResize="0"/>
          <p:nvPr/>
        </p:nvPicPr>
        <p:blipFill rotWithShape="1">
          <a:blip r:embed="rId4">
            <a:alphaModFix/>
          </a:blip>
          <a:srcRect/>
          <a:stretch/>
        </p:blipFill>
        <p:spPr>
          <a:xfrm>
            <a:off x="1487488" y="1838823"/>
            <a:ext cx="3024966" cy="2014762"/>
          </a:xfrm>
          <a:prstGeom prst="rect">
            <a:avLst/>
          </a:prstGeom>
          <a:noFill/>
          <a:ln>
            <a:noFill/>
          </a:ln>
        </p:spPr>
      </p:pic>
      <p:pic>
        <p:nvPicPr>
          <p:cNvPr id="572" name="Google Shape;572;p39"/>
          <p:cNvPicPr preferRelativeResize="0"/>
          <p:nvPr/>
        </p:nvPicPr>
        <p:blipFill rotWithShape="1">
          <a:blip r:embed="rId5">
            <a:alphaModFix/>
          </a:blip>
          <a:srcRect/>
          <a:stretch/>
        </p:blipFill>
        <p:spPr>
          <a:xfrm>
            <a:off x="5755053" y="671609"/>
            <a:ext cx="5309499" cy="2109319"/>
          </a:xfrm>
          <a:prstGeom prst="rect">
            <a:avLst/>
          </a:prstGeom>
          <a:noFill/>
          <a:ln>
            <a:noFill/>
          </a:ln>
        </p:spPr>
      </p:pic>
      <p:pic>
        <p:nvPicPr>
          <p:cNvPr id="573" name="Google Shape;573;p39"/>
          <p:cNvPicPr preferRelativeResize="0"/>
          <p:nvPr/>
        </p:nvPicPr>
        <p:blipFill rotWithShape="1">
          <a:blip r:embed="rId6">
            <a:alphaModFix/>
          </a:blip>
          <a:srcRect/>
          <a:stretch/>
        </p:blipFill>
        <p:spPr>
          <a:xfrm>
            <a:off x="6127624" y="2713763"/>
            <a:ext cx="4144840" cy="3730356"/>
          </a:xfrm>
          <a:prstGeom prst="rect">
            <a:avLst/>
          </a:prstGeom>
          <a:noFill/>
          <a:ln>
            <a:noFill/>
          </a:ln>
        </p:spPr>
      </p:pic>
      <p:pic>
        <p:nvPicPr>
          <p:cNvPr id="574" name="Google Shape;574;p39"/>
          <p:cNvPicPr preferRelativeResize="0"/>
          <p:nvPr/>
        </p:nvPicPr>
        <p:blipFill rotWithShape="1">
          <a:blip r:embed="rId7">
            <a:alphaModFix/>
          </a:blip>
          <a:srcRect/>
          <a:stretch/>
        </p:blipFill>
        <p:spPr>
          <a:xfrm>
            <a:off x="1494971" y="3933056"/>
            <a:ext cx="3016853" cy="2730942"/>
          </a:xfrm>
          <a:prstGeom prst="rect">
            <a:avLst/>
          </a:prstGeom>
          <a:noFill/>
          <a:ln>
            <a:noFill/>
          </a:ln>
        </p:spPr>
      </p:pic>
      <p:pic>
        <p:nvPicPr>
          <p:cNvPr id="575" name="Google Shape;575;p39"/>
          <p:cNvPicPr preferRelativeResize="0"/>
          <p:nvPr/>
        </p:nvPicPr>
        <p:blipFill rotWithShape="1">
          <a:blip r:embed="rId8">
            <a:alphaModFix/>
          </a:blip>
          <a:srcRect/>
          <a:stretch/>
        </p:blipFill>
        <p:spPr>
          <a:xfrm>
            <a:off x="1542593" y="131366"/>
            <a:ext cx="9144000" cy="705346"/>
          </a:xfrm>
          <a:prstGeom prst="rect">
            <a:avLst/>
          </a:prstGeom>
          <a:noFill/>
          <a:ln>
            <a:noFill/>
          </a:ln>
        </p:spPr>
      </p:pic>
      <p:pic>
        <p:nvPicPr>
          <p:cNvPr id="576" name="Google Shape;576;p39"/>
          <p:cNvPicPr preferRelativeResize="0"/>
          <p:nvPr/>
        </p:nvPicPr>
        <p:blipFill rotWithShape="1">
          <a:blip r:embed="rId9">
            <a:alphaModFix/>
          </a:blip>
          <a:srcRect/>
          <a:stretch/>
        </p:blipFill>
        <p:spPr>
          <a:xfrm>
            <a:off x="9048328" y="6381328"/>
            <a:ext cx="2719714" cy="377738"/>
          </a:xfrm>
          <a:prstGeom prst="rect">
            <a:avLst/>
          </a:prstGeom>
          <a:noFill/>
          <a:ln>
            <a:noFill/>
          </a:ln>
        </p:spPr>
      </p:pic>
      <p:sp>
        <p:nvSpPr>
          <p:cNvPr id="577" name="Google Shape;577;p39"/>
          <p:cNvSpPr txBox="1"/>
          <p:nvPr/>
        </p:nvSpPr>
        <p:spPr>
          <a:xfrm>
            <a:off x="4223792" y="6433591"/>
            <a:ext cx="22573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a:solidFill>
                  <a:srgbClr val="151515"/>
                </a:solidFill>
                <a:latin typeface="Arial"/>
                <a:ea typeface="Arial"/>
                <a:cs typeface="Arial"/>
                <a:sym typeface="Arial"/>
              </a:rPr>
              <a:t>Engelhardt S, PNAS 1999</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show="0">
  <p:cSld>
    <p:spTree>
      <p:nvGrpSpPr>
        <p:cNvPr id="1" name="Shape 106"/>
        <p:cNvGrpSpPr/>
        <p:nvPr/>
      </p:nvGrpSpPr>
      <p:grpSpPr>
        <a:xfrm>
          <a:off x="0" y="0"/>
          <a:ext cx="0" cy="0"/>
          <a:chOff x="0" y="0"/>
          <a:chExt cx="0" cy="0"/>
        </a:xfrm>
      </p:grpSpPr>
      <p:sp>
        <p:nvSpPr>
          <p:cNvPr id="107" name="Google Shape;107;p4"/>
          <p:cNvSpPr txBox="1"/>
          <p:nvPr/>
        </p:nvSpPr>
        <p:spPr>
          <a:xfrm>
            <a:off x="1747343" y="1115452"/>
            <a:ext cx="266335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b="1">
                <a:solidFill>
                  <a:schemeClr val="dk1"/>
                </a:solidFill>
                <a:latin typeface="Calibri"/>
                <a:ea typeface="Calibri"/>
                <a:cs typeface="Calibri"/>
                <a:sym typeface="Calibri"/>
              </a:rPr>
              <a:t>Medicínské</a:t>
            </a:r>
            <a:r>
              <a:rPr lang="cs-CZ" sz="1800">
                <a:solidFill>
                  <a:schemeClr val="dk1"/>
                </a:solidFill>
                <a:latin typeface="Calibri"/>
                <a:ea typeface="Calibri"/>
                <a:cs typeface="Calibri"/>
                <a:sym typeface="Calibri"/>
              </a:rPr>
              <a:t> časopisy dle IF</a:t>
            </a:r>
            <a:endParaRPr/>
          </a:p>
        </p:txBody>
      </p:sp>
      <p:pic>
        <p:nvPicPr>
          <p:cNvPr id="108" name="Google Shape;108;p4"/>
          <p:cNvPicPr preferRelativeResize="0"/>
          <p:nvPr/>
        </p:nvPicPr>
        <p:blipFill rotWithShape="1">
          <a:blip r:embed="rId3">
            <a:alphaModFix/>
          </a:blip>
          <a:srcRect l="16538" t="12000" r="17312" b="82614"/>
          <a:stretch/>
        </p:blipFill>
        <p:spPr>
          <a:xfrm>
            <a:off x="2135560" y="6093296"/>
            <a:ext cx="8064896" cy="369332"/>
          </a:xfrm>
          <a:prstGeom prst="rect">
            <a:avLst/>
          </a:prstGeom>
          <a:noFill/>
          <a:ln>
            <a:noFill/>
          </a:ln>
        </p:spPr>
      </p:pic>
      <p:grpSp>
        <p:nvGrpSpPr>
          <p:cNvPr id="109" name="Google Shape;109;p4"/>
          <p:cNvGrpSpPr/>
          <p:nvPr/>
        </p:nvGrpSpPr>
        <p:grpSpPr>
          <a:xfrm>
            <a:off x="335360" y="1709490"/>
            <a:ext cx="5544617" cy="4092511"/>
            <a:chOff x="335360" y="1052736"/>
            <a:chExt cx="5544617" cy="4092511"/>
          </a:xfrm>
        </p:grpSpPr>
        <p:grpSp>
          <p:nvGrpSpPr>
            <p:cNvPr id="110" name="Google Shape;110;p4"/>
            <p:cNvGrpSpPr/>
            <p:nvPr/>
          </p:nvGrpSpPr>
          <p:grpSpPr>
            <a:xfrm>
              <a:off x="335360" y="1052736"/>
              <a:ext cx="5409250" cy="4092511"/>
              <a:chOff x="398718" y="1052736"/>
              <a:chExt cx="5409250" cy="4092511"/>
            </a:xfrm>
          </p:grpSpPr>
          <p:pic>
            <p:nvPicPr>
              <p:cNvPr id="111" name="Google Shape;111;p4"/>
              <p:cNvPicPr preferRelativeResize="0"/>
              <p:nvPr/>
            </p:nvPicPr>
            <p:blipFill rotWithShape="1">
              <a:blip r:embed="rId4">
                <a:alphaModFix/>
              </a:blip>
              <a:srcRect l="38778" t="30146" r="24604" b="20600"/>
              <a:stretch/>
            </p:blipFill>
            <p:spPr>
              <a:xfrm>
                <a:off x="398718" y="1052736"/>
                <a:ext cx="5409250" cy="4092511"/>
              </a:xfrm>
              <a:prstGeom prst="rect">
                <a:avLst/>
              </a:prstGeom>
              <a:noFill/>
              <a:ln>
                <a:noFill/>
              </a:ln>
            </p:spPr>
          </p:pic>
          <p:sp>
            <p:nvSpPr>
              <p:cNvPr id="112" name="Google Shape;112;p4"/>
              <p:cNvSpPr txBox="1"/>
              <p:nvPr/>
            </p:nvSpPr>
            <p:spPr>
              <a:xfrm>
                <a:off x="3359696" y="1512698"/>
                <a:ext cx="947695"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2000" b="1">
                    <a:solidFill>
                      <a:srgbClr val="16165C"/>
                    </a:solidFill>
                    <a:latin typeface="Calibri"/>
                    <a:ea typeface="Calibri"/>
                    <a:cs typeface="Calibri"/>
                    <a:sym typeface="Calibri"/>
                  </a:rPr>
                  <a:t>(NEJM)</a:t>
                </a:r>
                <a:endParaRPr/>
              </a:p>
            </p:txBody>
          </p:sp>
        </p:grpSp>
        <p:sp>
          <p:nvSpPr>
            <p:cNvPr id="113" name="Google Shape;113;p4"/>
            <p:cNvSpPr/>
            <p:nvPr/>
          </p:nvSpPr>
          <p:spPr>
            <a:xfrm>
              <a:off x="5015880" y="1512698"/>
              <a:ext cx="864097" cy="980198"/>
            </a:xfrm>
            <a:prstGeom prst="ellipse">
              <a:avLst/>
            </a:prstGeom>
            <a:noFill/>
            <a:ln w="57150" cap="flat" cmpd="sng">
              <a:solidFill>
                <a:srgbClr val="C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imes New Roman"/>
                <a:buNone/>
              </a:pPr>
              <a:endParaRPr sz="1800" b="0" i="0" u="none" strike="noStrike" cap="none">
                <a:solidFill>
                  <a:schemeClr val="lt1"/>
                </a:solidFill>
                <a:latin typeface="Calibri"/>
                <a:ea typeface="Calibri"/>
                <a:cs typeface="Calibri"/>
                <a:sym typeface="Calibri"/>
              </a:endParaRPr>
            </a:p>
          </p:txBody>
        </p:sp>
      </p:grpSp>
      <p:sp>
        <p:nvSpPr>
          <p:cNvPr id="114" name="Google Shape;114;p4"/>
          <p:cNvSpPr txBox="1"/>
          <p:nvPr/>
        </p:nvSpPr>
        <p:spPr>
          <a:xfrm>
            <a:off x="7366517" y="1052736"/>
            <a:ext cx="285956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b="1">
                <a:solidFill>
                  <a:schemeClr val="dk1"/>
                </a:solidFill>
                <a:latin typeface="Calibri"/>
                <a:ea typeface="Calibri"/>
                <a:cs typeface="Calibri"/>
                <a:sym typeface="Calibri"/>
              </a:rPr>
              <a:t>Kardiologické</a:t>
            </a:r>
            <a:r>
              <a:rPr lang="cs-CZ" sz="1800">
                <a:solidFill>
                  <a:schemeClr val="dk1"/>
                </a:solidFill>
                <a:latin typeface="Calibri"/>
                <a:ea typeface="Calibri"/>
                <a:cs typeface="Calibri"/>
                <a:sym typeface="Calibri"/>
              </a:rPr>
              <a:t> časopisy dle IF</a:t>
            </a:r>
            <a:endParaRPr/>
          </a:p>
        </p:txBody>
      </p:sp>
      <p:grpSp>
        <p:nvGrpSpPr>
          <p:cNvPr id="115" name="Google Shape;115;p4"/>
          <p:cNvGrpSpPr/>
          <p:nvPr/>
        </p:nvGrpSpPr>
        <p:grpSpPr>
          <a:xfrm>
            <a:off x="6168008" y="1668936"/>
            <a:ext cx="5400600" cy="4136328"/>
            <a:chOff x="6168008" y="1020864"/>
            <a:chExt cx="5400600" cy="4136328"/>
          </a:xfrm>
        </p:grpSpPr>
        <p:pic>
          <p:nvPicPr>
            <p:cNvPr id="116" name="Google Shape;116;p4"/>
            <p:cNvPicPr preferRelativeResize="0"/>
            <p:nvPr/>
          </p:nvPicPr>
          <p:blipFill rotWithShape="1">
            <a:blip r:embed="rId5">
              <a:alphaModFix/>
            </a:blip>
            <a:srcRect l="38778" t="24800" r="25193" b="24800"/>
            <a:stretch/>
          </p:blipFill>
          <p:spPr>
            <a:xfrm>
              <a:off x="6168008" y="1020864"/>
              <a:ext cx="5256584" cy="4136328"/>
            </a:xfrm>
            <a:prstGeom prst="rect">
              <a:avLst/>
            </a:prstGeom>
            <a:noFill/>
            <a:ln>
              <a:noFill/>
            </a:ln>
          </p:spPr>
        </p:pic>
        <p:sp>
          <p:nvSpPr>
            <p:cNvPr id="117" name="Google Shape;117;p4"/>
            <p:cNvSpPr/>
            <p:nvPr/>
          </p:nvSpPr>
          <p:spPr>
            <a:xfrm>
              <a:off x="10632504" y="1422708"/>
              <a:ext cx="936104" cy="1862276"/>
            </a:xfrm>
            <a:prstGeom prst="ellipse">
              <a:avLst/>
            </a:prstGeom>
            <a:noFill/>
            <a:ln w="57150" cap="flat" cmpd="sng">
              <a:solidFill>
                <a:srgbClr val="C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imes New Roman"/>
                <a:buNone/>
              </a:pPr>
              <a:endParaRPr sz="1800" b="0" i="0" u="none" strike="noStrike" cap="none">
                <a:solidFill>
                  <a:schemeClr val="lt1"/>
                </a:solidFill>
                <a:latin typeface="Calibri"/>
                <a:ea typeface="Calibri"/>
                <a:cs typeface="Calibri"/>
                <a:sym typeface="Calibri"/>
              </a:endParaRPr>
            </a:p>
          </p:txBody>
        </p:sp>
      </p:grpSp>
      <p:sp>
        <p:nvSpPr>
          <p:cNvPr id="118" name="Google Shape;118;p4"/>
          <p:cNvSpPr/>
          <p:nvPr/>
        </p:nvSpPr>
        <p:spPr>
          <a:xfrm>
            <a:off x="0" y="0"/>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3200" b="1">
                <a:solidFill>
                  <a:schemeClr val="lt1"/>
                </a:solidFill>
                <a:latin typeface="Arial"/>
                <a:ea typeface="Arial"/>
                <a:cs typeface="Arial"/>
                <a:sym typeface="Arial"/>
              </a:rPr>
              <a:t>Časopisy – impact factor (IF)?</a:t>
            </a:r>
            <a:endParaRPr sz="3200" b="1">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fade">
                                      <p:cBhvr>
                                        <p:cTn id="7" dur="500"/>
                                        <p:tgtEl>
                                          <p:spTgt spid="10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5"/>
                                        </p:tgtEl>
                                        <p:attrNameLst>
                                          <p:attrName>style.visibility</p:attrName>
                                        </p:attrNameLst>
                                      </p:cBhvr>
                                      <p:to>
                                        <p:strVal val="visible"/>
                                      </p:to>
                                    </p:set>
                                    <p:animEffect transition="in" filter="fade">
                                      <p:cBhvr>
                                        <p:cTn id="12" dur="500"/>
                                        <p:tgtEl>
                                          <p:spTgt spid="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Shape 581"/>
        <p:cNvGrpSpPr/>
        <p:nvPr/>
      </p:nvGrpSpPr>
      <p:grpSpPr>
        <a:xfrm>
          <a:off x="0" y="0"/>
          <a:ext cx="0" cy="0"/>
          <a:chOff x="0" y="0"/>
          <a:chExt cx="0" cy="0"/>
        </a:xfrm>
      </p:grpSpPr>
      <p:sp>
        <p:nvSpPr>
          <p:cNvPr id="582" name="Google Shape;582;p40"/>
          <p:cNvSpPr txBox="1"/>
          <p:nvPr/>
        </p:nvSpPr>
        <p:spPr>
          <a:xfrm>
            <a:off x="623392" y="4101221"/>
            <a:ext cx="10009112" cy="255454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a:solidFill>
                  <a:srgbClr val="151515"/>
                </a:solidFill>
                <a:latin typeface="Arial"/>
                <a:ea typeface="Arial"/>
                <a:cs typeface="Arial"/>
                <a:sym typeface="Arial"/>
              </a:rPr>
              <a:t>GRK2 (G-protein-coupled kinase, βARK) – ukončuje signalizaci B1AR</a:t>
            </a:r>
            <a:endParaRPr/>
          </a:p>
          <a:p>
            <a:pPr marL="0" marR="0" lvl="0" indent="0" algn="l" rtl="0">
              <a:spcBef>
                <a:spcPts val="0"/>
              </a:spcBef>
              <a:spcAft>
                <a:spcPts val="0"/>
              </a:spcAft>
              <a:buNone/>
            </a:pPr>
            <a:r>
              <a:rPr lang="cs-CZ" sz="1600">
                <a:solidFill>
                  <a:srgbClr val="151515"/>
                </a:solidFill>
                <a:latin typeface="Arial"/>
                <a:ea typeface="Arial"/>
                <a:cs typeface="Arial"/>
                <a:sym typeface="Arial"/>
              </a:rPr>
              <a:t>fosforylace GRK2 podporuje vazbu β-arrestinu (internalizace, degradace B1AR)</a:t>
            </a:r>
            <a:endParaRPr/>
          </a:p>
          <a:p>
            <a:pPr marL="0" marR="0" lvl="0" indent="0" algn="l" rtl="0">
              <a:spcBef>
                <a:spcPts val="0"/>
              </a:spcBef>
              <a:spcAft>
                <a:spcPts val="0"/>
              </a:spcAft>
              <a:buNone/>
            </a:pPr>
            <a:endParaRPr sz="1600">
              <a:solidFill>
                <a:srgbClr val="151515"/>
              </a:solidFill>
              <a:latin typeface="Arial"/>
              <a:ea typeface="Arial"/>
              <a:cs typeface="Arial"/>
              <a:sym typeface="Arial"/>
            </a:endParaRPr>
          </a:p>
          <a:p>
            <a:pPr marL="0" marR="0" lvl="0" indent="0" algn="l" rtl="0">
              <a:spcBef>
                <a:spcPts val="0"/>
              </a:spcBef>
              <a:spcAft>
                <a:spcPts val="0"/>
              </a:spcAft>
              <a:buNone/>
            </a:pPr>
            <a:r>
              <a:rPr lang="cs-CZ" sz="1600">
                <a:solidFill>
                  <a:srgbClr val="FF0000"/>
                </a:solidFill>
                <a:latin typeface="Arial"/>
                <a:ea typeface="Arial"/>
                <a:cs typeface="Arial"/>
                <a:sym typeface="Arial"/>
              </a:rPr>
              <a:t>Při srdečním selhání je  ↑ GRK2 – desenzitizace B1AR    </a:t>
            </a:r>
            <a:r>
              <a:rPr lang="cs-CZ" sz="1600">
                <a:solidFill>
                  <a:srgbClr val="151515"/>
                </a:solidFill>
                <a:latin typeface="Arial"/>
                <a:ea typeface="Arial"/>
                <a:cs typeface="Arial"/>
                <a:sym typeface="Arial"/>
              </a:rPr>
              <a:t>- 50% redukce B1AR denzity</a:t>
            </a:r>
            <a:endParaRPr sz="1600">
              <a:solidFill>
                <a:srgbClr val="151515"/>
              </a:solidFill>
              <a:latin typeface="Arial"/>
              <a:ea typeface="Arial"/>
              <a:cs typeface="Arial"/>
              <a:sym typeface="Arial"/>
            </a:endParaRPr>
          </a:p>
          <a:p>
            <a:pPr marL="0" marR="0" lvl="0" indent="0" algn="l" rtl="0">
              <a:spcBef>
                <a:spcPts val="0"/>
              </a:spcBef>
              <a:spcAft>
                <a:spcPts val="0"/>
              </a:spcAft>
              <a:buNone/>
            </a:pPr>
            <a:endParaRPr sz="1600">
              <a:solidFill>
                <a:srgbClr val="151515"/>
              </a:solidFill>
              <a:latin typeface="Arial"/>
              <a:ea typeface="Arial"/>
              <a:cs typeface="Arial"/>
              <a:sym typeface="Arial"/>
            </a:endParaRPr>
          </a:p>
          <a:p>
            <a:pPr marL="0" marR="0" lvl="0" indent="0" algn="l" rtl="0">
              <a:spcBef>
                <a:spcPts val="0"/>
              </a:spcBef>
              <a:spcAft>
                <a:spcPts val="0"/>
              </a:spcAft>
              <a:buNone/>
            </a:pPr>
            <a:r>
              <a:rPr lang="cs-CZ" sz="1600">
                <a:solidFill>
                  <a:srgbClr val="151515"/>
                </a:solidFill>
                <a:latin typeface="Arial"/>
                <a:ea typeface="Arial"/>
                <a:cs typeface="Arial"/>
                <a:sym typeface="Arial"/>
              </a:rPr>
              <a:t>GRK2: ovlivňují i další receptory (inzulinový receptor a IRS-1)</a:t>
            </a:r>
            <a:endParaRPr/>
          </a:p>
          <a:p>
            <a:pPr marL="0" marR="0" lvl="0" indent="0" algn="l" rtl="0">
              <a:spcBef>
                <a:spcPts val="0"/>
              </a:spcBef>
              <a:spcAft>
                <a:spcPts val="0"/>
              </a:spcAft>
              <a:buNone/>
            </a:pPr>
            <a:endParaRPr sz="1600">
              <a:solidFill>
                <a:srgbClr val="151515"/>
              </a:solidFill>
              <a:latin typeface="Arial"/>
              <a:ea typeface="Arial"/>
              <a:cs typeface="Arial"/>
              <a:sym typeface="Arial"/>
            </a:endParaRPr>
          </a:p>
          <a:p>
            <a:pPr marL="0" marR="0" lvl="0" indent="0" algn="l" rtl="0">
              <a:spcBef>
                <a:spcPts val="0"/>
              </a:spcBef>
              <a:spcAft>
                <a:spcPts val="0"/>
              </a:spcAft>
              <a:buNone/>
            </a:pPr>
            <a:r>
              <a:rPr lang="cs-CZ" sz="1600" b="1">
                <a:solidFill>
                  <a:srgbClr val="7030A0"/>
                </a:solidFill>
                <a:latin typeface="Arial"/>
                <a:ea typeface="Arial"/>
                <a:cs typeface="Arial"/>
                <a:sym typeface="Arial"/>
              </a:rPr>
              <a:t>Terapie betablokátory, exercise training: snižuje GRK2, vede k zvýšení β1 receptorové sensitivity</a:t>
            </a:r>
            <a:endParaRPr/>
          </a:p>
          <a:p>
            <a:pPr marL="0" marR="0" lvl="0" indent="0" algn="l" rtl="0">
              <a:spcBef>
                <a:spcPts val="0"/>
              </a:spcBef>
              <a:spcAft>
                <a:spcPts val="0"/>
              </a:spcAft>
              <a:buNone/>
            </a:pPr>
            <a:endParaRPr sz="1600" b="1">
              <a:solidFill>
                <a:srgbClr val="7030A0"/>
              </a:solidFill>
              <a:latin typeface="Arial"/>
              <a:ea typeface="Arial"/>
              <a:cs typeface="Arial"/>
              <a:sym typeface="Arial"/>
            </a:endParaRPr>
          </a:p>
          <a:p>
            <a:pPr marL="0" marR="0" lvl="0" indent="0" algn="l" rtl="0">
              <a:spcBef>
                <a:spcPts val="0"/>
              </a:spcBef>
              <a:spcAft>
                <a:spcPts val="0"/>
              </a:spcAft>
              <a:buNone/>
            </a:pPr>
            <a:r>
              <a:rPr lang="cs-CZ" sz="1600" b="1">
                <a:solidFill>
                  <a:srgbClr val="7030A0"/>
                </a:solidFill>
                <a:latin typeface="Arial"/>
                <a:ea typeface="Arial"/>
                <a:cs typeface="Arial"/>
                <a:sym typeface="Arial"/>
              </a:rPr>
              <a:t>         </a:t>
            </a:r>
            <a:r>
              <a:rPr lang="cs-CZ" sz="1600" b="1">
                <a:solidFill>
                  <a:srgbClr val="FF0000"/>
                </a:solidFill>
                <a:latin typeface="Arial"/>
                <a:ea typeface="Arial"/>
                <a:cs typeface="Arial"/>
                <a:sym typeface="Arial"/>
              </a:rPr>
              <a:t>Betablokátory obnovují senzitivitu B1AR signální dráhy</a:t>
            </a:r>
            <a:endParaRPr sz="1600">
              <a:solidFill>
                <a:srgbClr val="FF0000"/>
              </a:solidFill>
              <a:latin typeface="Arial"/>
              <a:ea typeface="Arial"/>
              <a:cs typeface="Arial"/>
              <a:sym typeface="Arial"/>
            </a:endParaRPr>
          </a:p>
        </p:txBody>
      </p:sp>
      <p:grpSp>
        <p:nvGrpSpPr>
          <p:cNvPr id="583" name="Google Shape;583;p40"/>
          <p:cNvGrpSpPr/>
          <p:nvPr/>
        </p:nvGrpSpPr>
        <p:grpSpPr>
          <a:xfrm>
            <a:off x="1704528" y="797464"/>
            <a:ext cx="8783960" cy="3231497"/>
            <a:chOff x="180528" y="1196752"/>
            <a:chExt cx="8783960" cy="3231497"/>
          </a:xfrm>
        </p:grpSpPr>
        <p:pic>
          <p:nvPicPr>
            <p:cNvPr id="584" name="Google Shape;584;p40"/>
            <p:cNvPicPr preferRelativeResize="0"/>
            <p:nvPr/>
          </p:nvPicPr>
          <p:blipFill rotWithShape="1">
            <a:blip r:embed="rId3">
              <a:alphaModFix/>
            </a:blip>
            <a:srcRect/>
            <a:stretch/>
          </p:blipFill>
          <p:spPr>
            <a:xfrm>
              <a:off x="180528" y="1196752"/>
              <a:ext cx="8783960" cy="3231497"/>
            </a:xfrm>
            <a:prstGeom prst="rect">
              <a:avLst/>
            </a:prstGeom>
            <a:noFill/>
            <a:ln>
              <a:noFill/>
            </a:ln>
          </p:spPr>
        </p:pic>
        <p:sp>
          <p:nvSpPr>
            <p:cNvPr id="585" name="Google Shape;585;p40"/>
            <p:cNvSpPr/>
            <p:nvPr/>
          </p:nvSpPr>
          <p:spPr>
            <a:xfrm>
              <a:off x="827584" y="1236000"/>
              <a:ext cx="360040" cy="50405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ahoma"/>
                <a:ea typeface="Tahoma"/>
                <a:cs typeface="Tahoma"/>
                <a:sym typeface="Tahoma"/>
              </a:endParaRPr>
            </a:p>
          </p:txBody>
        </p:sp>
        <p:sp>
          <p:nvSpPr>
            <p:cNvPr id="586" name="Google Shape;586;p40"/>
            <p:cNvSpPr/>
            <p:nvPr/>
          </p:nvSpPr>
          <p:spPr>
            <a:xfrm>
              <a:off x="5005720" y="1222287"/>
              <a:ext cx="360040" cy="50405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ahoma"/>
                <a:ea typeface="Tahoma"/>
                <a:cs typeface="Tahoma"/>
                <a:sym typeface="Tahoma"/>
              </a:endParaRPr>
            </a:p>
          </p:txBody>
        </p:sp>
      </p:grpSp>
      <p:sp>
        <p:nvSpPr>
          <p:cNvPr id="587" name="Google Shape;587;p40"/>
          <p:cNvSpPr txBox="1"/>
          <p:nvPr/>
        </p:nvSpPr>
        <p:spPr>
          <a:xfrm>
            <a:off x="9244397" y="6559460"/>
            <a:ext cx="2488182"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050" b="1">
                <a:solidFill>
                  <a:srgbClr val="151515"/>
                </a:solidFill>
                <a:latin typeface="Arial"/>
                <a:ea typeface="Arial"/>
                <a:cs typeface="Arial"/>
                <a:sym typeface="Arial"/>
              </a:rPr>
              <a:t>De Lucia C, Frontiers in Pharm 2018</a:t>
            </a:r>
            <a:endParaRPr/>
          </a:p>
        </p:txBody>
      </p:sp>
      <p:sp>
        <p:nvSpPr>
          <p:cNvPr id="588" name="Google Shape;588;p40"/>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CHSS je spojeno se sníženou senzitivitou B1AR ke katecholaminům</a:t>
            </a:r>
            <a:endParaRPr sz="2400" b="1">
              <a:solidFill>
                <a:schemeClr val="lt1"/>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Shape 592"/>
        <p:cNvGrpSpPr/>
        <p:nvPr/>
      </p:nvGrpSpPr>
      <p:grpSpPr>
        <a:xfrm>
          <a:off x="0" y="0"/>
          <a:ext cx="0" cy="0"/>
          <a:chOff x="0" y="0"/>
          <a:chExt cx="0" cy="0"/>
        </a:xfrm>
      </p:grpSpPr>
      <p:pic>
        <p:nvPicPr>
          <p:cNvPr id="593" name="Google Shape;593;p41"/>
          <p:cNvPicPr preferRelativeResize="0"/>
          <p:nvPr/>
        </p:nvPicPr>
        <p:blipFill rotWithShape="1">
          <a:blip r:embed="rId3">
            <a:alphaModFix/>
          </a:blip>
          <a:srcRect l="1190" t="10582" r="30026" b="33450"/>
          <a:stretch/>
        </p:blipFill>
        <p:spPr>
          <a:xfrm>
            <a:off x="1199456" y="764704"/>
            <a:ext cx="10009112" cy="5184576"/>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Shape 597"/>
        <p:cNvGrpSpPr/>
        <p:nvPr/>
      </p:nvGrpSpPr>
      <p:grpSpPr>
        <a:xfrm>
          <a:off x="0" y="0"/>
          <a:ext cx="0" cy="0"/>
          <a:chOff x="0" y="0"/>
          <a:chExt cx="0" cy="0"/>
        </a:xfrm>
      </p:grpSpPr>
      <p:sp>
        <p:nvSpPr>
          <p:cNvPr id="598" name="Google Shape;598;p42"/>
          <p:cNvSpPr/>
          <p:nvPr/>
        </p:nvSpPr>
        <p:spPr>
          <a:xfrm>
            <a:off x="8904312" y="692696"/>
            <a:ext cx="3168352" cy="4262514"/>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cs-CZ" sz="1800">
                <a:solidFill>
                  <a:schemeClr val="dk1"/>
                </a:solidFill>
                <a:latin typeface="Calibri"/>
                <a:ea typeface="Calibri"/>
                <a:cs typeface="Calibri"/>
                <a:sym typeface="Calibri"/>
              </a:rPr>
              <a:t>- Snižují riziko </a:t>
            </a:r>
            <a:r>
              <a:rPr lang="cs-CZ" sz="1800" b="1">
                <a:solidFill>
                  <a:schemeClr val="dk1"/>
                </a:solidFill>
                <a:latin typeface="Calibri"/>
                <a:ea typeface="Calibri"/>
                <a:cs typeface="Calibri"/>
                <a:sym typeface="Calibri"/>
              </a:rPr>
              <a:t>NSS</a:t>
            </a:r>
            <a:r>
              <a:rPr lang="cs-CZ" sz="1800">
                <a:solidFill>
                  <a:schemeClr val="dk1"/>
                </a:solidFill>
                <a:latin typeface="Calibri"/>
                <a:ea typeface="Calibri"/>
                <a:cs typeface="Calibri"/>
                <a:sym typeface="Calibri"/>
              </a:rPr>
              <a:t> (i MRA)</a:t>
            </a:r>
            <a:endParaRPr/>
          </a:p>
          <a:p>
            <a:pPr marL="0" marR="0" lvl="0" indent="0" algn="l" rtl="0">
              <a:lnSpc>
                <a:spcPct val="107000"/>
              </a:lnSpc>
              <a:spcBef>
                <a:spcPts val="800"/>
              </a:spcBef>
              <a:spcAft>
                <a:spcPts val="0"/>
              </a:spcAft>
              <a:buNone/>
            </a:pPr>
            <a:endParaRPr sz="1800">
              <a:solidFill>
                <a:schemeClr val="dk1"/>
              </a:solidFill>
              <a:latin typeface="Calibri"/>
              <a:ea typeface="Calibri"/>
              <a:cs typeface="Calibri"/>
              <a:sym typeface="Calibri"/>
            </a:endParaRPr>
          </a:p>
          <a:p>
            <a:pPr marL="0" marR="0" lvl="0" indent="0" algn="l" rtl="0">
              <a:lnSpc>
                <a:spcPct val="107000"/>
              </a:lnSpc>
              <a:spcBef>
                <a:spcPts val="800"/>
              </a:spcBef>
              <a:spcAft>
                <a:spcPts val="0"/>
              </a:spcAft>
              <a:buNone/>
            </a:pPr>
            <a:r>
              <a:rPr lang="cs-CZ" sz="1800">
                <a:solidFill>
                  <a:schemeClr val="dk1"/>
                </a:solidFill>
                <a:latin typeface="Calibri"/>
                <a:ea typeface="Calibri"/>
                <a:cs typeface="Calibri"/>
                <a:sym typeface="Calibri"/>
              </a:rPr>
              <a:t>- Snižují riziko </a:t>
            </a:r>
            <a:r>
              <a:rPr lang="cs-CZ" sz="1800" b="1">
                <a:solidFill>
                  <a:schemeClr val="dk1"/>
                </a:solidFill>
                <a:latin typeface="Calibri"/>
                <a:ea typeface="Calibri"/>
                <a:cs typeface="Calibri"/>
                <a:sym typeface="Calibri"/>
              </a:rPr>
              <a:t>hospitalizací</a:t>
            </a:r>
            <a:r>
              <a:rPr lang="cs-CZ" sz="1800">
                <a:solidFill>
                  <a:schemeClr val="dk1"/>
                </a:solidFill>
                <a:latin typeface="Calibri"/>
                <a:ea typeface="Calibri"/>
                <a:cs typeface="Calibri"/>
                <a:sym typeface="Calibri"/>
              </a:rPr>
              <a:t> </a:t>
            </a:r>
            <a:endParaRPr/>
          </a:p>
          <a:p>
            <a:pPr marL="0" marR="0" lvl="0" indent="0" algn="l" rtl="0">
              <a:lnSpc>
                <a:spcPct val="107000"/>
              </a:lnSpc>
              <a:spcBef>
                <a:spcPts val="800"/>
              </a:spcBef>
              <a:spcAft>
                <a:spcPts val="0"/>
              </a:spcAft>
              <a:buNone/>
            </a:pPr>
            <a:r>
              <a:rPr lang="cs-CZ" sz="1800">
                <a:solidFill>
                  <a:schemeClr val="dk1"/>
                </a:solidFill>
                <a:latin typeface="Calibri"/>
                <a:ea typeface="Calibri"/>
                <a:cs typeface="Calibri"/>
                <a:sym typeface="Calibri"/>
              </a:rPr>
              <a:t> (i ACEI/ARB, MRA)</a:t>
            </a:r>
            <a:endParaRPr/>
          </a:p>
          <a:p>
            <a:pPr marL="0" marR="0" lvl="0" indent="0" algn="l" rtl="0">
              <a:lnSpc>
                <a:spcPct val="107000"/>
              </a:lnSpc>
              <a:spcBef>
                <a:spcPts val="800"/>
              </a:spcBef>
              <a:spcAft>
                <a:spcPts val="0"/>
              </a:spcAft>
              <a:buNone/>
            </a:pPr>
            <a:endParaRPr sz="1800">
              <a:solidFill>
                <a:schemeClr val="dk1"/>
              </a:solidFill>
              <a:latin typeface="Calibri"/>
              <a:ea typeface="Calibri"/>
              <a:cs typeface="Calibri"/>
              <a:sym typeface="Calibri"/>
            </a:endParaRPr>
          </a:p>
          <a:p>
            <a:pPr marL="0" marR="0" lvl="0" indent="0" algn="l" rtl="0">
              <a:lnSpc>
                <a:spcPct val="107000"/>
              </a:lnSpc>
              <a:spcBef>
                <a:spcPts val="800"/>
              </a:spcBef>
              <a:spcAft>
                <a:spcPts val="0"/>
              </a:spcAft>
              <a:buNone/>
            </a:pPr>
            <a:r>
              <a:rPr lang="cs-CZ" sz="1800">
                <a:solidFill>
                  <a:schemeClr val="dk1"/>
                </a:solidFill>
                <a:latin typeface="Calibri"/>
                <a:ea typeface="Calibri"/>
                <a:cs typeface="Calibri"/>
                <a:sym typeface="Calibri"/>
              </a:rPr>
              <a:t>- </a:t>
            </a:r>
            <a:r>
              <a:rPr lang="cs-CZ" sz="1800" b="1">
                <a:solidFill>
                  <a:schemeClr val="dk1"/>
                </a:solidFill>
                <a:latin typeface="Calibri"/>
                <a:ea typeface="Calibri"/>
                <a:cs typeface="Calibri"/>
                <a:sym typeface="Calibri"/>
              </a:rPr>
              <a:t>Biologický efekt </a:t>
            </a:r>
            <a:endParaRPr/>
          </a:p>
          <a:p>
            <a:pPr marL="0" marR="0" lvl="0" indent="0" algn="l" rtl="0">
              <a:lnSpc>
                <a:spcPct val="107000"/>
              </a:lnSpc>
              <a:spcBef>
                <a:spcPts val="800"/>
              </a:spcBef>
              <a:spcAft>
                <a:spcPts val="0"/>
              </a:spcAft>
              <a:buNone/>
            </a:pPr>
            <a:r>
              <a:rPr lang="cs-CZ" sz="1800">
                <a:solidFill>
                  <a:schemeClr val="dk1"/>
                </a:solidFill>
                <a:latin typeface="Calibri"/>
                <a:ea typeface="Calibri"/>
                <a:cs typeface="Calibri"/>
                <a:sym typeface="Calibri"/>
              </a:rPr>
              <a:t>(zlepšení funkce kardiomyocytů, lepší O2 dostupnost)</a:t>
            </a:r>
            <a:endParaRPr/>
          </a:p>
          <a:p>
            <a:pPr marL="0" marR="0" lvl="0" indent="0" algn="l" rtl="0">
              <a:lnSpc>
                <a:spcPct val="107000"/>
              </a:lnSpc>
              <a:spcBef>
                <a:spcPts val="800"/>
              </a:spcBef>
              <a:spcAft>
                <a:spcPts val="0"/>
              </a:spcAft>
              <a:buNone/>
            </a:pPr>
            <a:endParaRPr sz="1800">
              <a:solidFill>
                <a:schemeClr val="dk1"/>
              </a:solidFill>
              <a:latin typeface="Calibri"/>
              <a:ea typeface="Calibri"/>
              <a:cs typeface="Calibri"/>
              <a:sym typeface="Calibri"/>
            </a:endParaRPr>
          </a:p>
          <a:p>
            <a:pPr marL="0" marR="0" lvl="0" indent="0" algn="l" rtl="0">
              <a:lnSpc>
                <a:spcPct val="107000"/>
              </a:lnSpc>
              <a:spcBef>
                <a:spcPts val="800"/>
              </a:spcBef>
              <a:spcAft>
                <a:spcPts val="0"/>
              </a:spcAft>
              <a:buNone/>
            </a:pPr>
            <a:r>
              <a:rPr lang="cs-CZ" sz="1800">
                <a:solidFill>
                  <a:schemeClr val="dk1"/>
                </a:solidFill>
                <a:latin typeface="Calibri"/>
                <a:ea typeface="Calibri"/>
                <a:cs typeface="Calibri"/>
                <a:sym typeface="Calibri"/>
              </a:rPr>
              <a:t> - Ne efekt skupiny! </a:t>
            </a:r>
            <a:endParaRPr/>
          </a:p>
          <a:p>
            <a:pPr marL="0" marR="0" lvl="0" indent="0" algn="l" rtl="0">
              <a:lnSpc>
                <a:spcPct val="107000"/>
              </a:lnSpc>
              <a:spcBef>
                <a:spcPts val="800"/>
              </a:spcBef>
              <a:spcAft>
                <a:spcPts val="0"/>
              </a:spcAft>
              <a:buNone/>
            </a:pPr>
            <a:endParaRPr sz="1800">
              <a:solidFill>
                <a:schemeClr val="dk1"/>
              </a:solidFill>
              <a:latin typeface="Calibri"/>
              <a:ea typeface="Calibri"/>
              <a:cs typeface="Calibri"/>
              <a:sym typeface="Calibri"/>
            </a:endParaRPr>
          </a:p>
        </p:txBody>
      </p:sp>
      <p:pic>
        <p:nvPicPr>
          <p:cNvPr id="599" name="Google Shape;599;p42"/>
          <p:cNvPicPr preferRelativeResize="0"/>
          <p:nvPr/>
        </p:nvPicPr>
        <p:blipFill rotWithShape="1">
          <a:blip r:embed="rId3">
            <a:alphaModFix/>
          </a:blip>
          <a:srcRect l="2381" t="5644" r="28836" b="21458"/>
          <a:stretch/>
        </p:blipFill>
        <p:spPr>
          <a:xfrm>
            <a:off x="119336" y="44624"/>
            <a:ext cx="8784976" cy="6624736"/>
          </a:xfrm>
          <a:prstGeom prst="rect">
            <a:avLst/>
          </a:prstGeom>
          <a:noFill/>
          <a:ln>
            <a:noFill/>
          </a:ln>
        </p:spPr>
      </p:pic>
      <p:grpSp>
        <p:nvGrpSpPr>
          <p:cNvPr id="600" name="Google Shape;600;p42"/>
          <p:cNvGrpSpPr/>
          <p:nvPr/>
        </p:nvGrpSpPr>
        <p:grpSpPr>
          <a:xfrm>
            <a:off x="47328" y="620688"/>
            <a:ext cx="7488832" cy="5832648"/>
            <a:chOff x="47328" y="620688"/>
            <a:chExt cx="7488832" cy="5832648"/>
          </a:xfrm>
        </p:grpSpPr>
        <p:grpSp>
          <p:nvGrpSpPr>
            <p:cNvPr id="601" name="Google Shape;601;p42"/>
            <p:cNvGrpSpPr/>
            <p:nvPr/>
          </p:nvGrpSpPr>
          <p:grpSpPr>
            <a:xfrm>
              <a:off x="47328" y="620688"/>
              <a:ext cx="7488832" cy="2376264"/>
              <a:chOff x="2495600" y="973965"/>
              <a:chExt cx="7488832" cy="2376264"/>
            </a:xfrm>
          </p:grpSpPr>
          <p:sp>
            <p:nvSpPr>
              <p:cNvPr id="602" name="Google Shape;602;p42"/>
              <p:cNvSpPr/>
              <p:nvPr/>
            </p:nvSpPr>
            <p:spPr>
              <a:xfrm>
                <a:off x="9408368" y="973965"/>
                <a:ext cx="576064" cy="569301"/>
              </a:xfrm>
              <a:prstGeom prst="ellipse">
                <a:avLst/>
              </a:prstGeom>
              <a:noFill/>
              <a:ln w="38100" cap="flat" cmpd="sng">
                <a:solidFill>
                  <a:srgbClr val="C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imes New Roman"/>
                  <a:buNone/>
                </a:pPr>
                <a:endParaRPr sz="1800" b="0" i="0" u="none" strike="noStrike" cap="none">
                  <a:solidFill>
                    <a:schemeClr val="lt1"/>
                  </a:solidFill>
                  <a:latin typeface="Calibri"/>
                  <a:ea typeface="Calibri"/>
                  <a:cs typeface="Calibri"/>
                  <a:sym typeface="Calibri"/>
                </a:endParaRPr>
              </a:p>
            </p:txBody>
          </p:sp>
          <p:sp>
            <p:nvSpPr>
              <p:cNvPr id="603" name="Google Shape;603;p42"/>
              <p:cNvSpPr/>
              <p:nvPr/>
            </p:nvSpPr>
            <p:spPr>
              <a:xfrm>
                <a:off x="2495600" y="2702157"/>
                <a:ext cx="1080120" cy="648072"/>
              </a:xfrm>
              <a:prstGeom prst="ellipse">
                <a:avLst/>
              </a:prstGeom>
              <a:noFill/>
              <a:ln w="38100" cap="flat" cmpd="sng">
                <a:solidFill>
                  <a:srgbClr val="C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imes New Roman"/>
                  <a:buNone/>
                </a:pPr>
                <a:endParaRPr sz="1800" b="0" i="0" u="none" strike="noStrike" cap="none">
                  <a:solidFill>
                    <a:schemeClr val="lt1"/>
                  </a:solidFill>
                  <a:latin typeface="Calibri"/>
                  <a:ea typeface="Calibri"/>
                  <a:cs typeface="Calibri"/>
                  <a:sym typeface="Calibri"/>
                </a:endParaRPr>
              </a:p>
            </p:txBody>
          </p:sp>
        </p:grpSp>
        <p:sp>
          <p:nvSpPr>
            <p:cNvPr id="604" name="Google Shape;604;p42"/>
            <p:cNvSpPr/>
            <p:nvPr/>
          </p:nvSpPr>
          <p:spPr>
            <a:xfrm>
              <a:off x="1775520" y="6021288"/>
              <a:ext cx="1584176" cy="432048"/>
            </a:xfrm>
            <a:prstGeom prst="ellipse">
              <a:avLst/>
            </a:prstGeom>
            <a:noFill/>
            <a:ln w="38100" cap="flat" cmpd="sng">
              <a:solidFill>
                <a:srgbClr val="C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imes New Roman"/>
                <a:buNone/>
              </a:pPr>
              <a:endParaRPr sz="1800" b="0" i="0" u="none" strike="noStrike" cap="none">
                <a:solidFill>
                  <a:schemeClr val="lt1"/>
                </a:solidFill>
                <a:latin typeface="Calibri"/>
                <a:ea typeface="Calibri"/>
                <a:cs typeface="Calibri"/>
                <a:sym typeface="Calibri"/>
              </a:endParaRPr>
            </a:p>
          </p:txBody>
        </p:sp>
      </p:grpSp>
      <p:sp>
        <p:nvSpPr>
          <p:cNvPr id="605" name="Google Shape;605;p42"/>
          <p:cNvSpPr/>
          <p:nvPr/>
        </p:nvSpPr>
        <p:spPr>
          <a:xfrm>
            <a:off x="7248128" y="3717032"/>
            <a:ext cx="1656184" cy="2448272"/>
          </a:xfrm>
          <a:prstGeom prst="ellipse">
            <a:avLst/>
          </a:prstGeom>
          <a:noFill/>
          <a:ln w="57150" cap="flat" cmpd="sng">
            <a:solidFill>
              <a:srgbClr val="C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imes New Roman"/>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show="0">
  <p:cSld>
    <p:spTree>
      <p:nvGrpSpPr>
        <p:cNvPr id="1" name="Shape 609"/>
        <p:cNvGrpSpPr/>
        <p:nvPr/>
      </p:nvGrpSpPr>
      <p:grpSpPr>
        <a:xfrm>
          <a:off x="0" y="0"/>
          <a:ext cx="0" cy="0"/>
          <a:chOff x="0" y="0"/>
          <a:chExt cx="0" cy="0"/>
        </a:xfrm>
      </p:grpSpPr>
      <p:pic>
        <p:nvPicPr>
          <p:cNvPr id="610" name="Google Shape;610;p43"/>
          <p:cNvPicPr preferRelativeResize="0"/>
          <p:nvPr/>
        </p:nvPicPr>
        <p:blipFill rotWithShape="1">
          <a:blip r:embed="rId3">
            <a:alphaModFix/>
          </a:blip>
          <a:srcRect l="1586" t="10816" r="29101" b="21693"/>
          <a:stretch/>
        </p:blipFill>
        <p:spPr>
          <a:xfrm>
            <a:off x="1055440" y="260648"/>
            <a:ext cx="10009112" cy="6048672"/>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Shape 614"/>
        <p:cNvGrpSpPr/>
        <p:nvPr/>
      </p:nvGrpSpPr>
      <p:grpSpPr>
        <a:xfrm>
          <a:off x="0" y="0"/>
          <a:ext cx="0" cy="0"/>
          <a:chOff x="0" y="0"/>
          <a:chExt cx="0" cy="0"/>
        </a:xfrm>
      </p:grpSpPr>
      <p:sp>
        <p:nvSpPr>
          <p:cNvPr id="615" name="Google Shape;615;p44" descr="mk:@MSITStore:C:\Users\melenovsky\Desktop\Documents\DOcuments_IKEM_Mayo_Praha\virtual_KNIHOVNA\Knihy\Harrison%2017thEdition.chm::/Part%209.%20Disorders%20of%20the%20Cardiovascular%20System/Section%204.%20Disorders%20of%20the%20Heart/227_files/loadBinary_004.gif"/>
          <p:cNvSpPr/>
          <p:nvPr/>
        </p:nvSpPr>
        <p:spPr>
          <a:xfrm>
            <a:off x="1587500"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1">
              <a:solidFill>
                <a:srgbClr val="000000"/>
              </a:solidFill>
              <a:latin typeface="Arial"/>
              <a:ea typeface="Arial"/>
              <a:cs typeface="Arial"/>
              <a:sym typeface="Arial"/>
            </a:endParaRPr>
          </a:p>
        </p:txBody>
      </p:sp>
      <p:sp>
        <p:nvSpPr>
          <p:cNvPr id="616" name="Google Shape;616;p44" descr="mk:@MSITStore:C:\Users\melenovsky\Desktop\Documents\DOcuments_IKEM_Mayo_Praha\virtual_KNIHOVNA\Knihy\Hurst_s%20Heart.CHM::/Chapter%2024.%20Pathophysiology%20of%20Heart%20Failure_files/loadBinary.gif"/>
          <p:cNvSpPr/>
          <p:nvPr/>
        </p:nvSpPr>
        <p:spPr>
          <a:xfrm>
            <a:off x="1587500"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1">
              <a:solidFill>
                <a:srgbClr val="000000"/>
              </a:solidFill>
              <a:latin typeface="Arial"/>
              <a:ea typeface="Arial"/>
              <a:cs typeface="Arial"/>
              <a:sym typeface="Arial"/>
            </a:endParaRPr>
          </a:p>
        </p:txBody>
      </p:sp>
      <p:pic>
        <p:nvPicPr>
          <p:cNvPr id="617" name="Google Shape;617;p44"/>
          <p:cNvPicPr preferRelativeResize="0"/>
          <p:nvPr/>
        </p:nvPicPr>
        <p:blipFill rotWithShape="1">
          <a:blip r:embed="rId3">
            <a:alphaModFix/>
          </a:blip>
          <a:srcRect/>
          <a:stretch/>
        </p:blipFill>
        <p:spPr>
          <a:xfrm>
            <a:off x="1944331" y="980728"/>
            <a:ext cx="8387611" cy="5400600"/>
          </a:xfrm>
          <a:prstGeom prst="rect">
            <a:avLst/>
          </a:prstGeom>
          <a:noFill/>
          <a:ln>
            <a:noFill/>
          </a:ln>
        </p:spPr>
      </p:pic>
      <p:sp>
        <p:nvSpPr>
          <p:cNvPr id="618" name="Google Shape;618;p44"/>
          <p:cNvSpPr txBox="1"/>
          <p:nvPr/>
        </p:nvSpPr>
        <p:spPr>
          <a:xfrm>
            <a:off x="8637920" y="5733256"/>
            <a:ext cx="2066592"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600" b="1">
                <a:solidFill>
                  <a:srgbClr val="FF0000"/>
                </a:solidFill>
                <a:latin typeface="Arial"/>
                <a:ea typeface="Arial"/>
                <a:cs typeface="Arial"/>
                <a:sym typeface="Arial"/>
              </a:rPr>
              <a:t>žízeň !</a:t>
            </a:r>
            <a:endParaRPr/>
          </a:p>
          <a:p>
            <a:pPr marL="0" marR="0" lvl="0" indent="0" algn="ctr" rtl="0">
              <a:spcBef>
                <a:spcPts val="0"/>
              </a:spcBef>
              <a:spcAft>
                <a:spcPts val="0"/>
              </a:spcAft>
              <a:buNone/>
            </a:pPr>
            <a:r>
              <a:rPr lang="cs-CZ" sz="1600" b="1">
                <a:solidFill>
                  <a:srgbClr val="FF0000"/>
                </a:solidFill>
                <a:latin typeface="Arial"/>
                <a:ea typeface="Arial"/>
                <a:cs typeface="Arial"/>
                <a:sym typeface="Arial"/>
              </a:rPr>
              <a:t>aktivace sympatiku</a:t>
            </a:r>
            <a:endParaRPr sz="1600" b="1">
              <a:solidFill>
                <a:srgbClr val="FF0000"/>
              </a:solidFill>
              <a:latin typeface="Arial"/>
              <a:ea typeface="Arial"/>
              <a:cs typeface="Arial"/>
              <a:sym typeface="Arial"/>
            </a:endParaRPr>
          </a:p>
        </p:txBody>
      </p:sp>
      <p:sp>
        <p:nvSpPr>
          <p:cNvPr id="619" name="Google Shape;619;p44"/>
          <p:cNvSpPr txBox="1"/>
          <p:nvPr/>
        </p:nvSpPr>
        <p:spPr>
          <a:xfrm>
            <a:off x="5591015" y="6381328"/>
            <a:ext cx="2161169"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a:solidFill>
                  <a:srgbClr val="FF0000"/>
                </a:solidFill>
                <a:latin typeface="Arial"/>
                <a:ea typeface="Arial"/>
                <a:cs typeface="Arial"/>
                <a:sym typeface="Arial"/>
              </a:rPr>
              <a:t>hypertrofie, fibróza</a:t>
            </a:r>
            <a:r>
              <a:rPr lang="cs-CZ" sz="1600" b="1">
                <a:solidFill>
                  <a:srgbClr val="000000"/>
                </a:solidFill>
                <a:latin typeface="Arial"/>
                <a:ea typeface="Arial"/>
                <a:cs typeface="Arial"/>
                <a:sym typeface="Arial"/>
              </a:rPr>
              <a:t>  </a:t>
            </a:r>
            <a:endParaRPr sz="1600" b="1">
              <a:solidFill>
                <a:srgbClr val="000000"/>
              </a:solidFill>
              <a:latin typeface="Arial"/>
              <a:ea typeface="Arial"/>
              <a:cs typeface="Arial"/>
              <a:sym typeface="Arial"/>
            </a:endParaRPr>
          </a:p>
        </p:txBody>
      </p:sp>
      <p:sp>
        <p:nvSpPr>
          <p:cNvPr id="620" name="Google Shape;620;p44"/>
          <p:cNvSpPr txBox="1"/>
          <p:nvPr/>
        </p:nvSpPr>
        <p:spPr>
          <a:xfrm>
            <a:off x="3431704" y="6402814"/>
            <a:ext cx="164500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a:solidFill>
                  <a:srgbClr val="FF0000"/>
                </a:solidFill>
                <a:latin typeface="Arial"/>
                <a:ea typeface="Arial"/>
                <a:cs typeface="Arial"/>
                <a:sym typeface="Arial"/>
              </a:rPr>
              <a:t>retence tekutin</a:t>
            </a:r>
            <a:endParaRPr sz="1600" b="1">
              <a:solidFill>
                <a:srgbClr val="FF0000"/>
              </a:solidFill>
              <a:latin typeface="Arial"/>
              <a:ea typeface="Arial"/>
              <a:cs typeface="Arial"/>
              <a:sym typeface="Arial"/>
            </a:endParaRPr>
          </a:p>
        </p:txBody>
      </p:sp>
      <p:sp>
        <p:nvSpPr>
          <p:cNvPr id="621" name="Google Shape;621;p44"/>
          <p:cNvSpPr txBox="1"/>
          <p:nvPr/>
        </p:nvSpPr>
        <p:spPr>
          <a:xfrm>
            <a:off x="1775520" y="6402814"/>
            <a:ext cx="1792478"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a:solidFill>
                  <a:srgbClr val="FF0000"/>
                </a:solidFill>
                <a:latin typeface="Arial"/>
                <a:ea typeface="Arial"/>
                <a:cs typeface="Arial"/>
                <a:sym typeface="Arial"/>
              </a:rPr>
              <a:t>vasokonstrikce  </a:t>
            </a:r>
            <a:endParaRPr sz="1600" b="1">
              <a:solidFill>
                <a:srgbClr val="FF0000"/>
              </a:solidFill>
              <a:latin typeface="Arial"/>
              <a:ea typeface="Arial"/>
              <a:cs typeface="Arial"/>
              <a:sym typeface="Arial"/>
            </a:endParaRPr>
          </a:p>
        </p:txBody>
      </p:sp>
      <p:sp>
        <p:nvSpPr>
          <p:cNvPr id="622" name="Google Shape;622;p44"/>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1">
              <a:solidFill>
                <a:schemeClr val="lt1"/>
              </a:solidFill>
              <a:latin typeface="Arial"/>
              <a:ea typeface="Arial"/>
              <a:cs typeface="Arial"/>
              <a:sym typeface="Arial"/>
            </a:endParaRPr>
          </a:p>
          <a:p>
            <a:pPr marL="0" marR="0" lvl="0" indent="0" algn="ctr" rtl="0">
              <a:spcBef>
                <a:spcPts val="0"/>
              </a:spcBef>
              <a:spcAft>
                <a:spcPts val="0"/>
              </a:spcAft>
              <a:buNone/>
            </a:pPr>
            <a:r>
              <a:rPr lang="cs-CZ" sz="2400" b="1">
                <a:solidFill>
                  <a:schemeClr val="lt1"/>
                </a:solidFill>
                <a:latin typeface="Arial"/>
                <a:ea typeface="Arial"/>
                <a:cs typeface="Arial"/>
                <a:sym typeface="Arial"/>
              </a:rPr>
              <a:t>Neurohumorální odpověď na srdeční selhání: </a:t>
            </a:r>
            <a:endParaRPr/>
          </a:p>
          <a:p>
            <a:pPr marL="0" marR="0" lvl="0" indent="0" algn="ctr" rtl="0">
              <a:spcBef>
                <a:spcPts val="0"/>
              </a:spcBef>
              <a:spcAft>
                <a:spcPts val="0"/>
              </a:spcAft>
              <a:buNone/>
            </a:pPr>
            <a:r>
              <a:rPr lang="cs-CZ" sz="2400" b="1">
                <a:solidFill>
                  <a:schemeClr val="lt1"/>
                </a:solidFill>
                <a:latin typeface="Arial"/>
                <a:ea typeface="Arial"/>
                <a:cs typeface="Arial"/>
                <a:sym typeface="Arial"/>
              </a:rPr>
              <a:t>2) Systém Renin-Angiotensin-Aldosteron (RAAS)</a:t>
            </a:r>
            <a:endParaRPr/>
          </a:p>
          <a:p>
            <a:pPr marL="0" marR="0" lvl="0" indent="0" algn="ctr" rtl="0">
              <a:spcBef>
                <a:spcPts val="0"/>
              </a:spcBef>
              <a:spcAft>
                <a:spcPts val="0"/>
              </a:spcAft>
              <a:buNone/>
            </a:pPr>
            <a:endParaRPr sz="2400" b="1">
              <a:solidFill>
                <a:schemeClr val="lt1"/>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Shape 626"/>
        <p:cNvGrpSpPr/>
        <p:nvPr/>
      </p:nvGrpSpPr>
      <p:grpSpPr>
        <a:xfrm>
          <a:off x="0" y="0"/>
          <a:ext cx="0" cy="0"/>
          <a:chOff x="0" y="0"/>
          <a:chExt cx="0" cy="0"/>
        </a:xfrm>
      </p:grpSpPr>
      <p:pic>
        <p:nvPicPr>
          <p:cNvPr id="627" name="Google Shape;627;p45"/>
          <p:cNvPicPr preferRelativeResize="0"/>
          <p:nvPr/>
        </p:nvPicPr>
        <p:blipFill rotWithShape="1">
          <a:blip r:embed="rId3">
            <a:alphaModFix/>
          </a:blip>
          <a:srcRect l="1720" t="5879" r="32009" b="22398"/>
          <a:stretch/>
        </p:blipFill>
        <p:spPr>
          <a:xfrm>
            <a:off x="911424" y="440668"/>
            <a:ext cx="10297144" cy="5976664"/>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Shape 632"/>
        <p:cNvGrpSpPr/>
        <p:nvPr/>
      </p:nvGrpSpPr>
      <p:grpSpPr>
        <a:xfrm>
          <a:off x="0" y="0"/>
          <a:ext cx="0" cy="0"/>
          <a:chOff x="0" y="0"/>
          <a:chExt cx="0" cy="0"/>
        </a:xfrm>
      </p:grpSpPr>
      <p:pic>
        <p:nvPicPr>
          <p:cNvPr id="633" name="Google Shape;633;p46"/>
          <p:cNvPicPr preferRelativeResize="0"/>
          <p:nvPr/>
        </p:nvPicPr>
        <p:blipFill rotWithShape="1">
          <a:blip r:embed="rId3">
            <a:alphaModFix/>
          </a:blip>
          <a:srcRect l="2381" t="5878" r="32274" b="21458"/>
          <a:stretch/>
        </p:blipFill>
        <p:spPr>
          <a:xfrm>
            <a:off x="1487488" y="332656"/>
            <a:ext cx="9577064" cy="6048672"/>
          </a:xfrm>
          <a:prstGeom prst="rect">
            <a:avLst/>
          </a:prstGeom>
          <a:noFill/>
          <a:ln>
            <a:noFill/>
          </a:ln>
        </p:spPr>
      </p:pic>
      <p:sp>
        <p:nvSpPr>
          <p:cNvPr id="634" name="Google Shape;634;p46"/>
          <p:cNvSpPr/>
          <p:nvPr/>
        </p:nvSpPr>
        <p:spPr>
          <a:xfrm>
            <a:off x="9408368" y="3429000"/>
            <a:ext cx="1728192" cy="2592288"/>
          </a:xfrm>
          <a:prstGeom prst="ellipse">
            <a:avLst/>
          </a:prstGeom>
          <a:noFill/>
          <a:ln w="57150" cap="flat" cmpd="sng">
            <a:solidFill>
              <a:srgbClr val="C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imes New Roman"/>
              <a:buNone/>
            </a:pPr>
            <a:endParaRPr sz="1800" b="0" i="0" u="none" strike="noStrike" cap="none">
              <a:solidFill>
                <a:schemeClr val="lt1"/>
              </a:solidFill>
              <a:latin typeface="Calibri"/>
              <a:ea typeface="Calibri"/>
              <a:cs typeface="Calibri"/>
              <a:sym typeface="Calibri"/>
            </a:endParaRPr>
          </a:p>
        </p:txBody>
      </p:sp>
      <p:grpSp>
        <p:nvGrpSpPr>
          <p:cNvPr id="635" name="Google Shape;635;p46"/>
          <p:cNvGrpSpPr/>
          <p:nvPr/>
        </p:nvGrpSpPr>
        <p:grpSpPr>
          <a:xfrm>
            <a:off x="4727848" y="476672"/>
            <a:ext cx="2376264" cy="2592288"/>
            <a:chOff x="4727848" y="476672"/>
            <a:chExt cx="2376264" cy="2592288"/>
          </a:xfrm>
        </p:grpSpPr>
        <p:sp>
          <p:nvSpPr>
            <p:cNvPr id="636" name="Google Shape;636;p46"/>
            <p:cNvSpPr/>
            <p:nvPr/>
          </p:nvSpPr>
          <p:spPr>
            <a:xfrm>
              <a:off x="6168008" y="476672"/>
              <a:ext cx="936104" cy="432048"/>
            </a:xfrm>
            <a:prstGeom prst="ellipse">
              <a:avLst/>
            </a:prstGeom>
            <a:noFill/>
            <a:ln w="38100" cap="flat" cmpd="sng">
              <a:solidFill>
                <a:srgbClr val="C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imes New Roman"/>
                <a:buNone/>
              </a:pPr>
              <a:endParaRPr sz="1800" b="0" i="0" u="none" strike="noStrike" cap="none">
                <a:solidFill>
                  <a:schemeClr val="lt1"/>
                </a:solidFill>
                <a:latin typeface="Calibri"/>
                <a:ea typeface="Calibri"/>
                <a:cs typeface="Calibri"/>
                <a:sym typeface="Calibri"/>
              </a:endParaRPr>
            </a:p>
          </p:txBody>
        </p:sp>
        <p:sp>
          <p:nvSpPr>
            <p:cNvPr id="637" name="Google Shape;637;p46"/>
            <p:cNvSpPr/>
            <p:nvPr/>
          </p:nvSpPr>
          <p:spPr>
            <a:xfrm>
              <a:off x="4727848" y="2420888"/>
              <a:ext cx="792088" cy="648072"/>
            </a:xfrm>
            <a:prstGeom prst="ellipse">
              <a:avLst/>
            </a:prstGeom>
            <a:noFill/>
            <a:ln w="38100" cap="flat" cmpd="sng">
              <a:solidFill>
                <a:srgbClr val="C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imes New Roman"/>
                <a:buNone/>
              </a:pPr>
              <a:endParaRPr sz="1800" b="0" i="0" u="none" strike="noStrike" cap="none">
                <a:solidFill>
                  <a:schemeClr val="lt1"/>
                </a:solidFill>
                <a:latin typeface="Calibri"/>
                <a:ea typeface="Calibri"/>
                <a:cs typeface="Calibri"/>
                <a:sym typeface="Calibri"/>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Shape 641"/>
        <p:cNvGrpSpPr/>
        <p:nvPr/>
      </p:nvGrpSpPr>
      <p:grpSpPr>
        <a:xfrm>
          <a:off x="0" y="0"/>
          <a:ext cx="0" cy="0"/>
          <a:chOff x="0" y="0"/>
          <a:chExt cx="0" cy="0"/>
        </a:xfrm>
      </p:grpSpPr>
      <p:pic>
        <p:nvPicPr>
          <p:cNvPr id="642" name="Google Shape;642;p47"/>
          <p:cNvPicPr preferRelativeResize="0"/>
          <p:nvPr/>
        </p:nvPicPr>
        <p:blipFill rotWithShape="1">
          <a:blip r:embed="rId3">
            <a:alphaModFix/>
          </a:blip>
          <a:srcRect l="2382" t="5879" r="28967" b="19812"/>
          <a:stretch/>
        </p:blipFill>
        <p:spPr>
          <a:xfrm>
            <a:off x="1271464" y="260648"/>
            <a:ext cx="9865096" cy="6336704"/>
          </a:xfrm>
          <a:prstGeom prst="rect">
            <a:avLst/>
          </a:prstGeom>
          <a:noFill/>
          <a:ln>
            <a:noFill/>
          </a:ln>
        </p:spPr>
      </p:pic>
      <p:grpSp>
        <p:nvGrpSpPr>
          <p:cNvPr id="643" name="Google Shape;643;p47"/>
          <p:cNvGrpSpPr/>
          <p:nvPr/>
        </p:nvGrpSpPr>
        <p:grpSpPr>
          <a:xfrm>
            <a:off x="4511824" y="908720"/>
            <a:ext cx="5904656" cy="4032448"/>
            <a:chOff x="4511824" y="908720"/>
            <a:chExt cx="5904656" cy="4032448"/>
          </a:xfrm>
        </p:grpSpPr>
        <p:sp>
          <p:nvSpPr>
            <p:cNvPr id="644" name="Google Shape;644;p47"/>
            <p:cNvSpPr/>
            <p:nvPr/>
          </p:nvSpPr>
          <p:spPr>
            <a:xfrm>
              <a:off x="7392144" y="908720"/>
              <a:ext cx="3024336" cy="504056"/>
            </a:xfrm>
            <a:prstGeom prst="ellipse">
              <a:avLst/>
            </a:prstGeom>
            <a:noFill/>
            <a:ln w="38100" cap="flat" cmpd="sng">
              <a:solidFill>
                <a:srgbClr val="C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imes New Roman"/>
                <a:buNone/>
              </a:pPr>
              <a:endParaRPr sz="1800" b="0" i="0" u="none" strike="noStrike" cap="none">
                <a:solidFill>
                  <a:schemeClr val="lt1"/>
                </a:solidFill>
                <a:latin typeface="Calibri"/>
                <a:ea typeface="Calibri"/>
                <a:cs typeface="Calibri"/>
                <a:sym typeface="Calibri"/>
              </a:endParaRPr>
            </a:p>
          </p:txBody>
        </p:sp>
        <p:sp>
          <p:nvSpPr>
            <p:cNvPr id="645" name="Google Shape;645;p47"/>
            <p:cNvSpPr/>
            <p:nvPr/>
          </p:nvSpPr>
          <p:spPr>
            <a:xfrm>
              <a:off x="4511824" y="4437112"/>
              <a:ext cx="720080" cy="504056"/>
            </a:xfrm>
            <a:prstGeom prst="ellipse">
              <a:avLst/>
            </a:prstGeom>
            <a:noFill/>
            <a:ln w="38100" cap="flat" cmpd="sng">
              <a:solidFill>
                <a:srgbClr val="C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imes New Roman"/>
                <a:buNone/>
              </a:pPr>
              <a:endParaRPr sz="1800" b="0" i="0" u="none" strike="noStrike" cap="none">
                <a:solidFill>
                  <a:schemeClr val="lt1"/>
                </a:solidFill>
                <a:latin typeface="Calibri"/>
                <a:ea typeface="Calibri"/>
                <a:cs typeface="Calibri"/>
                <a:sym typeface="Calibri"/>
              </a:endParaRPr>
            </a:p>
          </p:txBody>
        </p:sp>
      </p:grpSp>
      <p:sp>
        <p:nvSpPr>
          <p:cNvPr id="646" name="Google Shape;646;p47"/>
          <p:cNvSpPr/>
          <p:nvPr/>
        </p:nvSpPr>
        <p:spPr>
          <a:xfrm>
            <a:off x="9480376" y="3429000"/>
            <a:ext cx="1656184" cy="2088232"/>
          </a:xfrm>
          <a:prstGeom prst="ellipse">
            <a:avLst/>
          </a:prstGeom>
          <a:noFill/>
          <a:ln w="57150" cap="flat" cmpd="sng">
            <a:solidFill>
              <a:srgbClr val="C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imes New Roman"/>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Shape 650"/>
        <p:cNvGrpSpPr/>
        <p:nvPr/>
      </p:nvGrpSpPr>
      <p:grpSpPr>
        <a:xfrm>
          <a:off x="0" y="0"/>
          <a:ext cx="0" cy="0"/>
          <a:chOff x="0" y="0"/>
          <a:chExt cx="0" cy="0"/>
        </a:xfrm>
      </p:grpSpPr>
      <p:pic>
        <p:nvPicPr>
          <p:cNvPr id="651" name="Google Shape;651;p48"/>
          <p:cNvPicPr preferRelativeResize="0"/>
          <p:nvPr/>
        </p:nvPicPr>
        <p:blipFill rotWithShape="1">
          <a:blip r:embed="rId3">
            <a:alphaModFix/>
          </a:blip>
          <a:srcRect l="2778" t="5409" r="28305" b="20751"/>
          <a:stretch/>
        </p:blipFill>
        <p:spPr>
          <a:xfrm>
            <a:off x="1631504" y="116632"/>
            <a:ext cx="9289032" cy="6480720"/>
          </a:xfrm>
          <a:prstGeom prst="rect">
            <a:avLst/>
          </a:prstGeom>
          <a:noFill/>
          <a:ln>
            <a:noFill/>
          </a:ln>
        </p:spPr>
      </p:pic>
      <p:grpSp>
        <p:nvGrpSpPr>
          <p:cNvPr id="652" name="Google Shape;652;p48"/>
          <p:cNvGrpSpPr/>
          <p:nvPr/>
        </p:nvGrpSpPr>
        <p:grpSpPr>
          <a:xfrm>
            <a:off x="1991544" y="260648"/>
            <a:ext cx="7776864" cy="4752528"/>
            <a:chOff x="2351584" y="901957"/>
            <a:chExt cx="7776864" cy="4752528"/>
          </a:xfrm>
        </p:grpSpPr>
        <p:sp>
          <p:nvSpPr>
            <p:cNvPr id="653" name="Google Shape;653;p48"/>
            <p:cNvSpPr/>
            <p:nvPr/>
          </p:nvSpPr>
          <p:spPr>
            <a:xfrm>
              <a:off x="9336360" y="901957"/>
              <a:ext cx="792088" cy="713317"/>
            </a:xfrm>
            <a:prstGeom prst="ellipse">
              <a:avLst/>
            </a:prstGeom>
            <a:noFill/>
            <a:ln w="38100" cap="flat" cmpd="sng">
              <a:solidFill>
                <a:srgbClr val="C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imes New Roman"/>
                <a:buNone/>
              </a:pPr>
              <a:endParaRPr sz="1800" b="0" i="0" u="none" strike="noStrike" cap="none">
                <a:solidFill>
                  <a:schemeClr val="lt1"/>
                </a:solidFill>
                <a:latin typeface="Calibri"/>
                <a:ea typeface="Calibri"/>
                <a:cs typeface="Calibri"/>
                <a:sym typeface="Calibri"/>
              </a:endParaRPr>
            </a:p>
          </p:txBody>
        </p:sp>
        <p:sp>
          <p:nvSpPr>
            <p:cNvPr id="654" name="Google Shape;654;p48"/>
            <p:cNvSpPr/>
            <p:nvPr/>
          </p:nvSpPr>
          <p:spPr>
            <a:xfrm>
              <a:off x="2351584" y="5078421"/>
              <a:ext cx="1368152" cy="576064"/>
            </a:xfrm>
            <a:prstGeom prst="ellipse">
              <a:avLst/>
            </a:prstGeom>
            <a:noFill/>
            <a:ln w="38100" cap="flat" cmpd="sng">
              <a:solidFill>
                <a:srgbClr val="C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imes New Roman"/>
                <a:buNone/>
              </a:pPr>
              <a:endParaRPr sz="1800" b="0" i="0" u="none" strike="noStrike" cap="none">
                <a:solidFill>
                  <a:schemeClr val="lt1"/>
                </a:solidFill>
                <a:latin typeface="Calibri"/>
                <a:ea typeface="Calibri"/>
                <a:cs typeface="Calibri"/>
                <a:sym typeface="Calibri"/>
              </a:endParaRPr>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Shape 658"/>
        <p:cNvGrpSpPr/>
        <p:nvPr/>
      </p:nvGrpSpPr>
      <p:grpSpPr>
        <a:xfrm>
          <a:off x="0" y="0"/>
          <a:ext cx="0" cy="0"/>
          <a:chOff x="0" y="0"/>
          <a:chExt cx="0" cy="0"/>
        </a:xfrm>
      </p:grpSpPr>
      <p:sp>
        <p:nvSpPr>
          <p:cNvPr id="659" name="Google Shape;659;p49"/>
          <p:cNvSpPr/>
          <p:nvPr/>
        </p:nvSpPr>
        <p:spPr>
          <a:xfrm>
            <a:off x="-96688" y="4725144"/>
            <a:ext cx="12288688" cy="2132856"/>
          </a:xfrm>
          <a:prstGeom prst="rect">
            <a:avLst/>
          </a:prstGeom>
          <a:solidFill>
            <a:srgbClr val="FFFF00">
              <a:alpha val="2196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ahoma"/>
              <a:ea typeface="Tahoma"/>
              <a:cs typeface="Tahoma"/>
              <a:sym typeface="Tahoma"/>
            </a:endParaRPr>
          </a:p>
        </p:txBody>
      </p:sp>
      <p:sp>
        <p:nvSpPr>
          <p:cNvPr id="660" name="Google Shape;660;p49"/>
          <p:cNvSpPr txBox="1"/>
          <p:nvPr/>
        </p:nvSpPr>
        <p:spPr>
          <a:xfrm>
            <a:off x="263352" y="4725145"/>
            <a:ext cx="9945266" cy="19543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b="1">
                <a:solidFill>
                  <a:srgbClr val="C00000"/>
                </a:solidFill>
                <a:latin typeface="Arial"/>
                <a:ea typeface="Arial"/>
                <a:cs typeface="Arial"/>
                <a:sym typeface="Arial"/>
              </a:rPr>
              <a:t>Využití natriuretických peptidů</a:t>
            </a:r>
            <a:endParaRPr/>
          </a:p>
          <a:p>
            <a:pPr marL="0" marR="0" lvl="0" indent="0" algn="l" rtl="0">
              <a:spcBef>
                <a:spcPts val="0"/>
              </a:spcBef>
              <a:spcAft>
                <a:spcPts val="0"/>
              </a:spcAft>
              <a:buNone/>
            </a:pPr>
            <a:endParaRPr sz="1000">
              <a:solidFill>
                <a:srgbClr val="001933"/>
              </a:solidFill>
              <a:latin typeface="Arial"/>
              <a:ea typeface="Arial"/>
              <a:cs typeface="Arial"/>
              <a:sym typeface="Arial"/>
            </a:endParaRPr>
          </a:p>
          <a:p>
            <a:pPr marL="0" marR="0" lvl="0" indent="0" algn="l" rtl="0">
              <a:spcBef>
                <a:spcPts val="0"/>
              </a:spcBef>
              <a:spcAft>
                <a:spcPts val="0"/>
              </a:spcAft>
              <a:buNone/>
            </a:pPr>
            <a:r>
              <a:rPr lang="cs-CZ" sz="1600" b="1">
                <a:solidFill>
                  <a:srgbClr val="001933"/>
                </a:solidFill>
                <a:latin typeface="Arial"/>
                <a:ea typeface="Arial"/>
                <a:cs typeface="Arial"/>
                <a:sym typeface="Arial"/>
              </a:rPr>
              <a:t>Diagnostika</a:t>
            </a:r>
            <a:r>
              <a:rPr lang="cs-CZ" sz="1600">
                <a:solidFill>
                  <a:srgbClr val="001933"/>
                </a:solidFill>
                <a:latin typeface="Arial"/>
                <a:ea typeface="Arial"/>
                <a:cs typeface="Arial"/>
                <a:sym typeface="Arial"/>
              </a:rPr>
              <a:t> - BNP ˂ 35 pg/ml vylučuje ChSS (</a:t>
            </a:r>
            <a:r>
              <a:rPr lang="cs-CZ" sz="1600" b="1" u="sng">
                <a:solidFill>
                  <a:srgbClr val="001933"/>
                </a:solidFill>
                <a:latin typeface="Arial"/>
                <a:ea typeface="Arial"/>
                <a:cs typeface="Arial"/>
                <a:sym typeface="Arial"/>
              </a:rPr>
              <a:t>NTproBNP ˂ 125 pg/ml</a:t>
            </a:r>
            <a:r>
              <a:rPr lang="cs-CZ" sz="1600">
                <a:solidFill>
                  <a:srgbClr val="001933"/>
                </a:solidFill>
                <a:latin typeface="Arial"/>
                <a:ea typeface="Arial"/>
                <a:cs typeface="Arial"/>
                <a:sym typeface="Arial"/>
              </a:rPr>
              <a:t>)</a:t>
            </a:r>
            <a:endParaRPr/>
          </a:p>
          <a:p>
            <a:pPr marL="0" marR="0" lvl="0" indent="0" algn="l" rtl="0">
              <a:spcBef>
                <a:spcPts val="0"/>
              </a:spcBef>
              <a:spcAft>
                <a:spcPts val="0"/>
              </a:spcAft>
              <a:buNone/>
            </a:pPr>
            <a:r>
              <a:rPr lang="cs-CZ" sz="1000">
                <a:solidFill>
                  <a:srgbClr val="001933"/>
                </a:solidFill>
                <a:latin typeface="Arial"/>
                <a:ea typeface="Arial"/>
                <a:cs typeface="Arial"/>
                <a:sym typeface="Arial"/>
              </a:rPr>
              <a:t>         </a:t>
            </a:r>
            <a:endParaRPr/>
          </a:p>
          <a:p>
            <a:pPr marL="0" marR="0" lvl="0" indent="0" algn="l" rtl="0">
              <a:spcBef>
                <a:spcPts val="0"/>
              </a:spcBef>
              <a:spcAft>
                <a:spcPts val="0"/>
              </a:spcAft>
              <a:buNone/>
            </a:pPr>
            <a:r>
              <a:rPr lang="cs-CZ" sz="1600" b="1">
                <a:solidFill>
                  <a:srgbClr val="001933"/>
                </a:solidFill>
                <a:latin typeface="Arial"/>
                <a:ea typeface="Arial"/>
                <a:cs typeface="Arial"/>
                <a:sym typeface="Arial"/>
              </a:rPr>
              <a:t>Titrace léčby  </a:t>
            </a:r>
            <a:endParaRPr sz="1600">
              <a:solidFill>
                <a:srgbClr val="001933"/>
              </a:solidFill>
              <a:latin typeface="Arial"/>
              <a:ea typeface="Arial"/>
              <a:cs typeface="Arial"/>
              <a:sym typeface="Arial"/>
            </a:endParaRPr>
          </a:p>
          <a:p>
            <a:pPr marL="0" marR="0" lvl="0" indent="0" algn="l" rtl="0">
              <a:spcBef>
                <a:spcPts val="0"/>
              </a:spcBef>
              <a:spcAft>
                <a:spcPts val="0"/>
              </a:spcAft>
              <a:buNone/>
            </a:pPr>
            <a:r>
              <a:rPr lang="cs-CZ" sz="1000" b="1">
                <a:solidFill>
                  <a:srgbClr val="001933"/>
                </a:solidFill>
                <a:latin typeface="Arial"/>
                <a:ea typeface="Arial"/>
                <a:cs typeface="Arial"/>
                <a:sym typeface="Arial"/>
              </a:rPr>
              <a:t>           </a:t>
            </a:r>
            <a:endParaRPr/>
          </a:p>
          <a:p>
            <a:pPr marL="0" marR="0" lvl="0" indent="0" algn="l" rtl="0">
              <a:spcBef>
                <a:spcPts val="0"/>
              </a:spcBef>
              <a:spcAft>
                <a:spcPts val="0"/>
              </a:spcAft>
              <a:buNone/>
            </a:pPr>
            <a:r>
              <a:rPr lang="cs-CZ" sz="1600" b="1">
                <a:solidFill>
                  <a:srgbClr val="001933"/>
                </a:solidFill>
                <a:latin typeface="Arial"/>
                <a:ea typeface="Arial"/>
                <a:cs typeface="Arial"/>
                <a:sym typeface="Arial"/>
              </a:rPr>
              <a:t>Prognóza </a:t>
            </a:r>
            <a:r>
              <a:rPr lang="cs-CZ" sz="1600">
                <a:solidFill>
                  <a:srgbClr val="001933"/>
                </a:solidFill>
                <a:latin typeface="Arial"/>
                <a:ea typeface="Arial"/>
                <a:cs typeface="Arial"/>
                <a:sym typeface="Arial"/>
              </a:rPr>
              <a:t>-</a:t>
            </a:r>
            <a:r>
              <a:rPr lang="cs-CZ" sz="1600" b="1">
                <a:solidFill>
                  <a:srgbClr val="001933"/>
                </a:solidFill>
                <a:latin typeface="Arial"/>
                <a:ea typeface="Arial"/>
                <a:cs typeface="Arial"/>
                <a:sym typeface="Arial"/>
              </a:rPr>
              <a:t> nejsilnější biomarker prognózy  </a:t>
            </a:r>
            <a:r>
              <a:rPr lang="cs-CZ" sz="1600">
                <a:solidFill>
                  <a:srgbClr val="001933"/>
                </a:solidFill>
                <a:latin typeface="Arial"/>
                <a:ea typeface="Arial"/>
                <a:cs typeface="Arial"/>
                <a:sym typeface="Arial"/>
              </a:rPr>
              <a:t>(hladina BNP v kompenzovaném stavu)</a:t>
            </a:r>
            <a:endParaRPr/>
          </a:p>
          <a:p>
            <a:pPr marL="0" marR="0" lvl="0" indent="0" algn="l" rtl="0">
              <a:spcBef>
                <a:spcPts val="0"/>
              </a:spcBef>
              <a:spcAft>
                <a:spcPts val="0"/>
              </a:spcAft>
              <a:buNone/>
            </a:pPr>
            <a:r>
              <a:rPr lang="cs-CZ" sz="1000">
                <a:solidFill>
                  <a:srgbClr val="001933"/>
                </a:solidFill>
                <a:latin typeface="Arial"/>
                <a:ea typeface="Arial"/>
                <a:cs typeface="Arial"/>
                <a:sym typeface="Arial"/>
              </a:rPr>
              <a:t> </a:t>
            </a:r>
            <a:endParaRPr/>
          </a:p>
          <a:p>
            <a:pPr marL="0" marR="0" lvl="0" indent="0" algn="l" rtl="0">
              <a:spcBef>
                <a:spcPts val="0"/>
              </a:spcBef>
              <a:spcAft>
                <a:spcPts val="0"/>
              </a:spcAft>
              <a:buNone/>
            </a:pPr>
            <a:r>
              <a:rPr lang="cs-CZ" sz="1600" b="1">
                <a:solidFill>
                  <a:srgbClr val="001933"/>
                </a:solidFill>
                <a:latin typeface="Arial"/>
                <a:ea typeface="Arial"/>
                <a:cs typeface="Arial"/>
                <a:sym typeface="Arial"/>
              </a:rPr>
              <a:t>Farmakoterapie</a:t>
            </a:r>
            <a:r>
              <a:rPr lang="cs-CZ" sz="1600">
                <a:solidFill>
                  <a:srgbClr val="001933"/>
                </a:solidFill>
                <a:latin typeface="Arial"/>
                <a:ea typeface="Arial"/>
                <a:cs typeface="Arial"/>
                <a:sym typeface="Arial"/>
              </a:rPr>
              <a:t> - zvýšení dostupnosti bioaktivního BNP</a:t>
            </a:r>
            <a:r>
              <a:rPr lang="cs-CZ" sz="1600" baseline="-25000">
                <a:solidFill>
                  <a:srgbClr val="001933"/>
                </a:solidFill>
                <a:latin typeface="Arial"/>
                <a:ea typeface="Arial"/>
                <a:cs typeface="Arial"/>
                <a:sym typeface="Arial"/>
              </a:rPr>
              <a:t>1-32</a:t>
            </a:r>
            <a:r>
              <a:rPr lang="cs-CZ" sz="1600">
                <a:solidFill>
                  <a:srgbClr val="001933"/>
                </a:solidFill>
                <a:latin typeface="Arial"/>
                <a:ea typeface="Arial"/>
                <a:cs typeface="Arial"/>
                <a:sym typeface="Arial"/>
              </a:rPr>
              <a:t>  = „nová“ cesta léčby ChSS   </a:t>
            </a:r>
            <a:endParaRPr/>
          </a:p>
        </p:txBody>
      </p:sp>
      <p:sp>
        <p:nvSpPr>
          <p:cNvPr id="661" name="Google Shape;661;p49"/>
          <p:cNvSpPr txBox="1"/>
          <p:nvPr/>
        </p:nvSpPr>
        <p:spPr>
          <a:xfrm>
            <a:off x="5375920" y="1041698"/>
            <a:ext cx="5706572" cy="403187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600">
              <a:solidFill>
                <a:srgbClr val="001933"/>
              </a:solidFill>
              <a:latin typeface="Arial"/>
              <a:ea typeface="Arial"/>
              <a:cs typeface="Arial"/>
              <a:sym typeface="Arial"/>
            </a:endParaRPr>
          </a:p>
          <a:p>
            <a:pPr marL="0" marR="0" lvl="0" indent="0" algn="l" rtl="0">
              <a:spcBef>
                <a:spcPts val="0"/>
              </a:spcBef>
              <a:spcAft>
                <a:spcPts val="0"/>
              </a:spcAft>
              <a:buNone/>
            </a:pPr>
            <a:endParaRPr sz="1600">
              <a:solidFill>
                <a:srgbClr val="001933"/>
              </a:solidFill>
              <a:latin typeface="Arial"/>
              <a:ea typeface="Arial"/>
              <a:cs typeface="Arial"/>
              <a:sym typeface="Arial"/>
            </a:endParaRPr>
          </a:p>
          <a:p>
            <a:pPr marL="0" marR="0" lvl="0" indent="-101600" algn="l" rtl="0">
              <a:spcBef>
                <a:spcPts val="0"/>
              </a:spcBef>
              <a:spcAft>
                <a:spcPts val="0"/>
              </a:spcAft>
              <a:buClr>
                <a:srgbClr val="001933"/>
              </a:buClr>
              <a:buSzPts val="1600"/>
              <a:buFont typeface="Times New Roman"/>
              <a:buChar char="-"/>
            </a:pPr>
            <a:r>
              <a:rPr lang="cs-CZ" sz="1600">
                <a:solidFill>
                  <a:srgbClr val="001933"/>
                </a:solidFill>
                <a:latin typeface="Arial"/>
                <a:ea typeface="Arial"/>
                <a:cs typeface="Arial"/>
                <a:sym typeface="Arial"/>
              </a:rPr>
              <a:t>  </a:t>
            </a:r>
            <a:r>
              <a:rPr lang="cs-CZ" sz="1600" b="1">
                <a:solidFill>
                  <a:srgbClr val="FF0000"/>
                </a:solidFill>
                <a:latin typeface="Arial"/>
                <a:ea typeface="Arial"/>
                <a:cs typeface="Arial"/>
                <a:sym typeface="Arial"/>
              </a:rPr>
              <a:t>jsou kardioprotektivní  </a:t>
            </a:r>
            <a:endParaRPr/>
          </a:p>
          <a:p>
            <a:pPr marL="0" marR="0" lvl="0" indent="0" algn="l" rtl="0">
              <a:spcBef>
                <a:spcPts val="0"/>
              </a:spcBef>
              <a:spcAft>
                <a:spcPts val="0"/>
              </a:spcAft>
              <a:buNone/>
            </a:pPr>
            <a:r>
              <a:rPr lang="cs-CZ" sz="1600" b="1">
                <a:solidFill>
                  <a:srgbClr val="FF0000"/>
                </a:solidFill>
                <a:latin typeface="Arial"/>
                <a:ea typeface="Arial"/>
                <a:cs typeface="Arial"/>
                <a:sym typeface="Arial"/>
              </a:rPr>
              <a:t>             	natriuréza</a:t>
            </a:r>
            <a:endParaRPr sz="1600" b="1">
              <a:solidFill>
                <a:srgbClr val="FF0000"/>
              </a:solidFill>
              <a:latin typeface="Arial"/>
              <a:ea typeface="Arial"/>
              <a:cs typeface="Arial"/>
              <a:sym typeface="Arial"/>
            </a:endParaRPr>
          </a:p>
          <a:p>
            <a:pPr marL="0" marR="0" lvl="0" indent="0" algn="l" rtl="0">
              <a:spcBef>
                <a:spcPts val="0"/>
              </a:spcBef>
              <a:spcAft>
                <a:spcPts val="0"/>
              </a:spcAft>
              <a:buNone/>
            </a:pPr>
            <a:r>
              <a:rPr lang="cs-CZ" sz="1600" b="1">
                <a:solidFill>
                  <a:srgbClr val="FF0000"/>
                </a:solidFill>
                <a:latin typeface="Arial"/>
                <a:ea typeface="Arial"/>
                <a:cs typeface="Arial"/>
                <a:sym typeface="Arial"/>
              </a:rPr>
              <a:t>             	antifibrotické</a:t>
            </a:r>
            <a:endParaRPr sz="1600" b="1">
              <a:solidFill>
                <a:srgbClr val="FF0000"/>
              </a:solidFill>
              <a:latin typeface="Arial"/>
              <a:ea typeface="Arial"/>
              <a:cs typeface="Arial"/>
              <a:sym typeface="Arial"/>
            </a:endParaRPr>
          </a:p>
          <a:p>
            <a:pPr marL="0" marR="0" lvl="0" indent="0" algn="l" rtl="0">
              <a:spcBef>
                <a:spcPts val="0"/>
              </a:spcBef>
              <a:spcAft>
                <a:spcPts val="0"/>
              </a:spcAft>
              <a:buNone/>
            </a:pPr>
            <a:r>
              <a:rPr lang="cs-CZ" sz="1600" b="1">
                <a:solidFill>
                  <a:srgbClr val="FF0000"/>
                </a:solidFill>
                <a:latin typeface="Arial"/>
                <a:ea typeface="Arial"/>
                <a:cs typeface="Arial"/>
                <a:sym typeface="Arial"/>
              </a:rPr>
              <a:t> 	antihypertrofické účinky</a:t>
            </a:r>
            <a:endParaRPr/>
          </a:p>
          <a:p>
            <a:pPr marL="0" marR="0" lvl="0" indent="0" algn="l" rtl="0">
              <a:spcBef>
                <a:spcPts val="0"/>
              </a:spcBef>
              <a:spcAft>
                <a:spcPts val="0"/>
              </a:spcAft>
              <a:buNone/>
            </a:pPr>
            <a:r>
              <a:rPr lang="cs-CZ" sz="1600" b="1">
                <a:solidFill>
                  <a:srgbClr val="FF0000"/>
                </a:solidFill>
                <a:latin typeface="Arial"/>
                <a:ea typeface="Arial"/>
                <a:cs typeface="Arial"/>
                <a:sym typeface="Arial"/>
              </a:rPr>
              <a:t>         </a:t>
            </a:r>
            <a:endParaRPr/>
          </a:p>
          <a:p>
            <a:pPr marL="0" marR="0" lvl="0" indent="0" algn="l" rtl="0">
              <a:spcBef>
                <a:spcPts val="0"/>
              </a:spcBef>
              <a:spcAft>
                <a:spcPts val="0"/>
              </a:spcAft>
              <a:buNone/>
            </a:pPr>
            <a:r>
              <a:rPr lang="cs-CZ" sz="1600">
                <a:solidFill>
                  <a:srgbClr val="001933"/>
                </a:solidFill>
                <a:latin typeface="Arial"/>
                <a:ea typeface="Arial"/>
                <a:cs typeface="Arial"/>
                <a:sym typeface="Arial"/>
              </a:rPr>
              <a:t>  CHSS – </a:t>
            </a:r>
            <a:r>
              <a:rPr lang="cs-CZ" sz="1600" b="1">
                <a:solidFill>
                  <a:srgbClr val="00B050"/>
                </a:solidFill>
                <a:latin typeface="Arial"/>
                <a:ea typeface="Arial"/>
                <a:cs typeface="Arial"/>
                <a:sym typeface="Arial"/>
              </a:rPr>
              <a:t>deficit</a:t>
            </a:r>
            <a:r>
              <a:rPr lang="cs-CZ" sz="1600" b="1">
                <a:solidFill>
                  <a:srgbClr val="001933"/>
                </a:solidFill>
                <a:latin typeface="Arial"/>
                <a:ea typeface="Arial"/>
                <a:cs typeface="Arial"/>
                <a:sym typeface="Arial"/>
              </a:rPr>
              <a:t> </a:t>
            </a:r>
            <a:r>
              <a:rPr lang="cs-CZ" sz="1600" b="1">
                <a:solidFill>
                  <a:srgbClr val="00B050"/>
                </a:solidFill>
                <a:latin typeface="Arial"/>
                <a:ea typeface="Arial"/>
                <a:cs typeface="Arial"/>
                <a:sym typeface="Arial"/>
              </a:rPr>
              <a:t>bioaktivního BNP1-32</a:t>
            </a:r>
            <a:endParaRPr/>
          </a:p>
          <a:p>
            <a:pPr marL="0" marR="0" lvl="0" indent="0" algn="l" rtl="0">
              <a:spcBef>
                <a:spcPts val="0"/>
              </a:spcBef>
              <a:spcAft>
                <a:spcPts val="0"/>
              </a:spcAft>
              <a:buNone/>
            </a:pPr>
            <a:endParaRPr sz="1600" b="1">
              <a:solidFill>
                <a:srgbClr val="00B050"/>
              </a:solidFill>
              <a:latin typeface="Arial"/>
              <a:ea typeface="Arial"/>
              <a:cs typeface="Arial"/>
              <a:sym typeface="Arial"/>
            </a:endParaRPr>
          </a:p>
          <a:p>
            <a:pPr marL="0" marR="0" lvl="0" indent="0" algn="l" rtl="0">
              <a:spcBef>
                <a:spcPts val="0"/>
              </a:spcBef>
              <a:spcAft>
                <a:spcPts val="0"/>
              </a:spcAft>
              <a:buNone/>
            </a:pPr>
            <a:r>
              <a:rPr lang="cs-CZ" sz="1600">
                <a:solidFill>
                  <a:srgbClr val="001933"/>
                </a:solidFill>
                <a:latin typeface="Arial"/>
                <a:ea typeface="Arial"/>
                <a:cs typeface="Arial"/>
                <a:sym typeface="Arial"/>
              </a:rPr>
              <a:t>    - zvýšená produkce pro-BNP</a:t>
            </a:r>
            <a:endParaRPr/>
          </a:p>
          <a:p>
            <a:pPr marL="0" marR="0" lvl="0" indent="0" algn="l" rtl="0">
              <a:spcBef>
                <a:spcPts val="0"/>
              </a:spcBef>
              <a:spcAft>
                <a:spcPts val="0"/>
              </a:spcAft>
              <a:buNone/>
            </a:pPr>
            <a:r>
              <a:rPr lang="cs-CZ" sz="1600">
                <a:solidFill>
                  <a:srgbClr val="001933"/>
                </a:solidFill>
                <a:latin typeface="Arial"/>
                <a:ea typeface="Arial"/>
                <a:cs typeface="Arial"/>
                <a:sym typeface="Arial"/>
              </a:rPr>
              <a:t>    - snížená konverze a zrychlená degradace</a:t>
            </a:r>
            <a:endParaRPr/>
          </a:p>
          <a:p>
            <a:pPr marL="0" marR="0" lvl="0" indent="0" algn="l" rtl="0">
              <a:spcBef>
                <a:spcPts val="0"/>
              </a:spcBef>
              <a:spcAft>
                <a:spcPts val="0"/>
              </a:spcAft>
              <a:buNone/>
            </a:pPr>
            <a:endParaRPr sz="1600">
              <a:solidFill>
                <a:srgbClr val="001933"/>
              </a:solidFill>
              <a:latin typeface="Arial"/>
              <a:ea typeface="Arial"/>
              <a:cs typeface="Arial"/>
              <a:sym typeface="Arial"/>
            </a:endParaRPr>
          </a:p>
          <a:p>
            <a:pPr marL="0" marR="0" lvl="0" indent="0" algn="l" rtl="0">
              <a:spcBef>
                <a:spcPts val="0"/>
              </a:spcBef>
              <a:spcAft>
                <a:spcPts val="0"/>
              </a:spcAft>
              <a:buNone/>
            </a:pPr>
            <a:r>
              <a:rPr lang="cs-CZ" sz="1600">
                <a:solidFill>
                  <a:srgbClr val="001933"/>
                </a:solidFill>
                <a:latin typeface="Arial"/>
                <a:ea typeface="Arial"/>
                <a:cs typeface="Arial"/>
                <a:sym typeface="Arial"/>
              </a:rPr>
              <a:t>                        </a:t>
            </a:r>
            <a:endParaRPr sz="1600" b="1">
              <a:solidFill>
                <a:srgbClr val="001933"/>
              </a:solidFill>
              <a:latin typeface="Arial"/>
              <a:ea typeface="Arial"/>
              <a:cs typeface="Arial"/>
              <a:sym typeface="Arial"/>
            </a:endParaRPr>
          </a:p>
          <a:p>
            <a:pPr marL="0" marR="0" lvl="0" indent="0" algn="l" rtl="0">
              <a:spcBef>
                <a:spcPts val="0"/>
              </a:spcBef>
              <a:spcAft>
                <a:spcPts val="0"/>
              </a:spcAft>
              <a:buNone/>
            </a:pPr>
            <a:endParaRPr sz="1600">
              <a:solidFill>
                <a:srgbClr val="001933"/>
              </a:solidFill>
              <a:latin typeface="Arial"/>
              <a:ea typeface="Arial"/>
              <a:cs typeface="Arial"/>
              <a:sym typeface="Arial"/>
            </a:endParaRPr>
          </a:p>
          <a:p>
            <a:pPr marL="0" marR="0" lvl="0" indent="0" algn="l" rtl="0">
              <a:spcBef>
                <a:spcPts val="0"/>
              </a:spcBef>
              <a:spcAft>
                <a:spcPts val="0"/>
              </a:spcAft>
              <a:buNone/>
            </a:pPr>
            <a:r>
              <a:rPr lang="cs-CZ" sz="1600">
                <a:solidFill>
                  <a:srgbClr val="001933"/>
                </a:solidFill>
                <a:latin typeface="Arial"/>
                <a:ea typeface="Arial"/>
                <a:cs typeface="Arial"/>
                <a:sym typeface="Arial"/>
              </a:rPr>
              <a:t>  </a:t>
            </a:r>
            <a:endParaRPr/>
          </a:p>
          <a:p>
            <a:pPr marL="0" marR="0" lvl="0" indent="0" algn="l" rtl="0">
              <a:spcBef>
                <a:spcPts val="0"/>
              </a:spcBef>
              <a:spcAft>
                <a:spcPts val="0"/>
              </a:spcAft>
              <a:buNone/>
            </a:pPr>
            <a:endParaRPr sz="1600">
              <a:solidFill>
                <a:srgbClr val="001933"/>
              </a:solidFill>
              <a:latin typeface="Arial"/>
              <a:ea typeface="Arial"/>
              <a:cs typeface="Arial"/>
              <a:sym typeface="Arial"/>
            </a:endParaRPr>
          </a:p>
        </p:txBody>
      </p:sp>
      <p:sp>
        <p:nvSpPr>
          <p:cNvPr id="662" name="Google Shape;662;p49"/>
          <p:cNvSpPr/>
          <p:nvPr/>
        </p:nvSpPr>
        <p:spPr>
          <a:xfrm>
            <a:off x="263352" y="4129916"/>
            <a:ext cx="11449272"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a:solidFill>
                  <a:srgbClr val="001933"/>
                </a:solidFill>
                <a:latin typeface="Arial"/>
                <a:ea typeface="Arial"/>
                <a:cs typeface="Arial"/>
                <a:sym typeface="Arial"/>
              </a:rPr>
              <a:t>eseje BNP = směs propeptidů a degradačních produktů		NTproBNP x 4 vyšší než BNP, význam podobný </a:t>
            </a:r>
            <a:endParaRPr/>
          </a:p>
          <a:p>
            <a:pPr marL="0" marR="0" lvl="0" indent="0" algn="l" rtl="0">
              <a:spcBef>
                <a:spcPts val="0"/>
              </a:spcBef>
              <a:spcAft>
                <a:spcPts val="0"/>
              </a:spcAft>
              <a:buNone/>
            </a:pPr>
            <a:r>
              <a:rPr lang="cs-CZ" sz="1600">
                <a:solidFill>
                  <a:srgbClr val="001933"/>
                </a:solidFill>
                <a:latin typeface="Arial"/>
                <a:ea typeface="Arial"/>
                <a:cs typeface="Arial"/>
                <a:sym typeface="Arial"/>
              </a:rPr>
              <a:t>                                                                                   </a:t>
            </a:r>
            <a:r>
              <a:rPr lang="cs-CZ" sz="1600" i="1">
                <a:solidFill>
                  <a:srgbClr val="001933"/>
                </a:solidFill>
                <a:latin typeface="Arial"/>
                <a:ea typeface="Arial"/>
                <a:cs typeface="Arial"/>
                <a:sym typeface="Arial"/>
              </a:rPr>
              <a:t> </a:t>
            </a:r>
            <a:r>
              <a:rPr lang="cs-CZ" sz="1600">
                <a:solidFill>
                  <a:srgbClr val="001933"/>
                </a:solidFill>
                <a:latin typeface="Arial"/>
                <a:ea typeface="Arial"/>
                <a:cs typeface="Arial"/>
                <a:sym typeface="Arial"/>
              </a:rPr>
              <a:t>            </a:t>
            </a:r>
            <a:endParaRPr sz="1100">
              <a:solidFill>
                <a:srgbClr val="001933"/>
              </a:solidFill>
              <a:latin typeface="Arial"/>
              <a:ea typeface="Arial"/>
              <a:cs typeface="Arial"/>
              <a:sym typeface="Arial"/>
            </a:endParaRPr>
          </a:p>
        </p:txBody>
      </p:sp>
      <p:sp>
        <p:nvSpPr>
          <p:cNvPr id="663" name="Google Shape;663;p49"/>
          <p:cNvSpPr/>
          <p:nvPr/>
        </p:nvSpPr>
        <p:spPr>
          <a:xfrm>
            <a:off x="5375920" y="1002214"/>
            <a:ext cx="5904656"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a:solidFill>
                  <a:srgbClr val="001933"/>
                </a:solidFill>
                <a:latin typeface="Arial"/>
                <a:ea typeface="Arial"/>
                <a:cs typeface="Arial"/>
                <a:sym typeface="Arial"/>
              </a:rPr>
              <a:t>- vznikají při stresu myokardu (ANP: síně, BNP: komory)</a:t>
            </a:r>
            <a:endParaRPr/>
          </a:p>
        </p:txBody>
      </p:sp>
      <p:grpSp>
        <p:nvGrpSpPr>
          <p:cNvPr id="664" name="Google Shape;664;p49"/>
          <p:cNvGrpSpPr/>
          <p:nvPr/>
        </p:nvGrpSpPr>
        <p:grpSpPr>
          <a:xfrm>
            <a:off x="479376" y="953344"/>
            <a:ext cx="4392487" cy="3123728"/>
            <a:chOff x="395536" y="980728"/>
            <a:chExt cx="3981395" cy="2736304"/>
          </a:xfrm>
        </p:grpSpPr>
        <p:grpSp>
          <p:nvGrpSpPr>
            <p:cNvPr id="665" name="Google Shape;665;p49"/>
            <p:cNvGrpSpPr/>
            <p:nvPr/>
          </p:nvGrpSpPr>
          <p:grpSpPr>
            <a:xfrm>
              <a:off x="395536" y="980728"/>
              <a:ext cx="3890789" cy="2736304"/>
              <a:chOff x="6804248" y="1916832"/>
              <a:chExt cx="5114925" cy="3648075"/>
            </a:xfrm>
          </p:grpSpPr>
          <p:pic>
            <p:nvPicPr>
              <p:cNvPr id="666" name="Google Shape;666;p49"/>
              <p:cNvPicPr preferRelativeResize="0"/>
              <p:nvPr/>
            </p:nvPicPr>
            <p:blipFill rotWithShape="1">
              <a:blip r:embed="rId3">
                <a:alphaModFix/>
              </a:blip>
              <a:srcRect/>
              <a:stretch/>
            </p:blipFill>
            <p:spPr>
              <a:xfrm>
                <a:off x="6804248" y="1916832"/>
                <a:ext cx="5114925" cy="3648075"/>
              </a:xfrm>
              <a:prstGeom prst="rect">
                <a:avLst/>
              </a:prstGeom>
              <a:noFill/>
              <a:ln>
                <a:noFill/>
              </a:ln>
            </p:spPr>
          </p:pic>
          <p:sp>
            <p:nvSpPr>
              <p:cNvPr id="667" name="Google Shape;667;p49"/>
              <p:cNvSpPr/>
              <p:nvPr/>
            </p:nvSpPr>
            <p:spPr>
              <a:xfrm>
                <a:off x="10117469" y="2684848"/>
                <a:ext cx="360040" cy="504056"/>
              </a:xfrm>
              <a:prstGeom prst="upArrow">
                <a:avLst>
                  <a:gd name="adj1" fmla="val 50000"/>
                  <a:gd name="adj2" fmla="val 50000"/>
                </a:avLst>
              </a:prstGeom>
              <a:solidFill>
                <a:srgbClr val="FF99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001933"/>
                  </a:solidFill>
                  <a:latin typeface="Arial"/>
                  <a:ea typeface="Arial"/>
                  <a:cs typeface="Arial"/>
                  <a:sym typeface="Arial"/>
                </a:endParaRPr>
              </a:p>
            </p:txBody>
          </p:sp>
        </p:grpSp>
        <p:sp>
          <p:nvSpPr>
            <p:cNvPr id="668" name="Google Shape;668;p49"/>
            <p:cNvSpPr/>
            <p:nvPr/>
          </p:nvSpPr>
          <p:spPr>
            <a:xfrm rot="10800000" flipH="1">
              <a:off x="2699792" y="2708920"/>
              <a:ext cx="216023" cy="315564"/>
            </a:xfrm>
            <a:prstGeom prst="upArrow">
              <a:avLst>
                <a:gd name="adj1" fmla="val 50000"/>
                <a:gd name="adj2" fmla="val 50000"/>
              </a:avLst>
            </a:prstGeom>
            <a:solidFill>
              <a:srgbClr val="00B0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001933"/>
                </a:solidFill>
                <a:latin typeface="Arial"/>
                <a:ea typeface="Arial"/>
                <a:cs typeface="Arial"/>
                <a:sym typeface="Arial"/>
              </a:endParaRPr>
            </a:p>
          </p:txBody>
        </p:sp>
        <p:grpSp>
          <p:nvGrpSpPr>
            <p:cNvPr id="669" name="Google Shape;669;p49"/>
            <p:cNvGrpSpPr/>
            <p:nvPr/>
          </p:nvGrpSpPr>
          <p:grpSpPr>
            <a:xfrm>
              <a:off x="2195736" y="2348880"/>
              <a:ext cx="288032" cy="216024"/>
              <a:chOff x="-1908720" y="2060848"/>
              <a:chExt cx="288032" cy="216024"/>
            </a:xfrm>
          </p:grpSpPr>
          <p:cxnSp>
            <p:nvCxnSpPr>
              <p:cNvPr id="670" name="Google Shape;670;p49"/>
              <p:cNvCxnSpPr/>
              <p:nvPr/>
            </p:nvCxnSpPr>
            <p:spPr>
              <a:xfrm>
                <a:off x="-1908720" y="2060848"/>
                <a:ext cx="288032" cy="144016"/>
              </a:xfrm>
              <a:prstGeom prst="straightConnector1">
                <a:avLst/>
              </a:prstGeom>
              <a:noFill/>
              <a:ln w="25400" cap="flat" cmpd="sng">
                <a:solidFill>
                  <a:srgbClr val="FF0000"/>
                </a:solidFill>
                <a:prstDash val="solid"/>
                <a:round/>
                <a:headEnd type="none" w="sm" len="sm"/>
                <a:tailEnd type="none" w="sm" len="sm"/>
              </a:ln>
            </p:spPr>
          </p:cxnSp>
          <p:cxnSp>
            <p:nvCxnSpPr>
              <p:cNvPr id="671" name="Google Shape;671;p49"/>
              <p:cNvCxnSpPr/>
              <p:nvPr/>
            </p:nvCxnSpPr>
            <p:spPr>
              <a:xfrm>
                <a:off x="-1908720" y="2132856"/>
                <a:ext cx="288032" cy="144016"/>
              </a:xfrm>
              <a:prstGeom prst="straightConnector1">
                <a:avLst/>
              </a:prstGeom>
              <a:noFill/>
              <a:ln w="25400" cap="flat" cmpd="sng">
                <a:solidFill>
                  <a:srgbClr val="FF0000"/>
                </a:solidFill>
                <a:prstDash val="solid"/>
                <a:round/>
                <a:headEnd type="none" w="sm" len="sm"/>
                <a:tailEnd type="none" w="sm" len="sm"/>
              </a:ln>
            </p:spPr>
          </p:cxnSp>
        </p:grpSp>
        <p:sp>
          <p:nvSpPr>
            <p:cNvPr id="672" name="Google Shape;672;p49"/>
            <p:cNvSpPr/>
            <p:nvPr/>
          </p:nvSpPr>
          <p:spPr>
            <a:xfrm>
              <a:off x="395536" y="2636912"/>
              <a:ext cx="1368152" cy="504056"/>
            </a:xfrm>
            <a:prstGeom prst="ellipse">
              <a:avLst/>
            </a:prstGeom>
            <a:solidFill>
              <a:srgbClr val="FF9999">
                <a:alpha val="2862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001933"/>
                </a:solidFill>
                <a:latin typeface="Arial"/>
                <a:ea typeface="Arial"/>
                <a:cs typeface="Arial"/>
                <a:sym typeface="Arial"/>
              </a:endParaRPr>
            </a:p>
          </p:txBody>
        </p:sp>
        <p:sp>
          <p:nvSpPr>
            <p:cNvPr id="673" name="Google Shape;673;p49"/>
            <p:cNvSpPr/>
            <p:nvPr/>
          </p:nvSpPr>
          <p:spPr>
            <a:xfrm>
              <a:off x="2915816" y="2636912"/>
              <a:ext cx="1368152" cy="504056"/>
            </a:xfrm>
            <a:prstGeom prst="ellipse">
              <a:avLst/>
            </a:prstGeom>
            <a:solidFill>
              <a:srgbClr val="FF9999">
                <a:alpha val="2862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001933"/>
                </a:solidFill>
                <a:latin typeface="Arial"/>
                <a:ea typeface="Arial"/>
                <a:cs typeface="Arial"/>
                <a:sym typeface="Arial"/>
              </a:endParaRPr>
            </a:p>
          </p:txBody>
        </p:sp>
        <p:sp>
          <p:nvSpPr>
            <p:cNvPr id="674" name="Google Shape;674;p49"/>
            <p:cNvSpPr/>
            <p:nvPr/>
          </p:nvSpPr>
          <p:spPr>
            <a:xfrm>
              <a:off x="1187624" y="3356992"/>
              <a:ext cx="1080120" cy="360040"/>
            </a:xfrm>
            <a:prstGeom prst="ellipse">
              <a:avLst/>
            </a:prstGeom>
            <a:solidFill>
              <a:srgbClr val="FF9999">
                <a:alpha val="2862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001933"/>
                </a:solidFill>
                <a:latin typeface="Arial"/>
                <a:ea typeface="Arial"/>
                <a:cs typeface="Arial"/>
                <a:sym typeface="Arial"/>
              </a:endParaRPr>
            </a:p>
          </p:txBody>
        </p:sp>
        <p:sp>
          <p:nvSpPr>
            <p:cNvPr id="675" name="Google Shape;675;p49"/>
            <p:cNvSpPr/>
            <p:nvPr/>
          </p:nvSpPr>
          <p:spPr>
            <a:xfrm>
              <a:off x="2627784" y="3356992"/>
              <a:ext cx="1080120" cy="360040"/>
            </a:xfrm>
            <a:prstGeom prst="ellipse">
              <a:avLst/>
            </a:prstGeom>
            <a:solidFill>
              <a:srgbClr val="FF9999">
                <a:alpha val="2862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001933"/>
                </a:solidFill>
                <a:latin typeface="Arial"/>
                <a:ea typeface="Arial"/>
                <a:cs typeface="Arial"/>
                <a:sym typeface="Arial"/>
              </a:endParaRPr>
            </a:p>
          </p:txBody>
        </p:sp>
        <p:sp>
          <p:nvSpPr>
            <p:cNvPr id="676" name="Google Shape;676;p49"/>
            <p:cNvSpPr/>
            <p:nvPr/>
          </p:nvSpPr>
          <p:spPr>
            <a:xfrm>
              <a:off x="1547664" y="1484784"/>
              <a:ext cx="1368152" cy="504056"/>
            </a:xfrm>
            <a:prstGeom prst="ellipse">
              <a:avLst/>
            </a:prstGeom>
            <a:solidFill>
              <a:srgbClr val="FF9999">
                <a:alpha val="2862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001933"/>
                </a:solidFill>
                <a:latin typeface="Arial"/>
                <a:ea typeface="Arial"/>
                <a:cs typeface="Arial"/>
                <a:sym typeface="Arial"/>
              </a:endParaRPr>
            </a:p>
          </p:txBody>
        </p:sp>
        <p:sp>
          <p:nvSpPr>
            <p:cNvPr id="677" name="Google Shape;677;p49"/>
            <p:cNvSpPr/>
            <p:nvPr/>
          </p:nvSpPr>
          <p:spPr>
            <a:xfrm>
              <a:off x="1691680" y="2708920"/>
              <a:ext cx="1044624" cy="360040"/>
            </a:xfrm>
            <a:prstGeom prst="ellipse">
              <a:avLst/>
            </a:prstGeom>
            <a:solidFill>
              <a:srgbClr val="00B050">
                <a:alpha val="3176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001933"/>
                </a:solidFill>
                <a:latin typeface="Arial"/>
                <a:ea typeface="Arial"/>
                <a:cs typeface="Arial"/>
                <a:sym typeface="Arial"/>
              </a:endParaRPr>
            </a:p>
          </p:txBody>
        </p:sp>
        <p:sp>
          <p:nvSpPr>
            <p:cNvPr id="678" name="Google Shape;678;p49"/>
            <p:cNvSpPr txBox="1"/>
            <p:nvPr/>
          </p:nvSpPr>
          <p:spPr>
            <a:xfrm>
              <a:off x="2135032" y="3168264"/>
              <a:ext cx="849913"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100" b="1">
                  <a:solidFill>
                    <a:srgbClr val="001933"/>
                  </a:solidFill>
                  <a:latin typeface="Arial"/>
                  <a:ea typeface="Arial"/>
                  <a:cs typeface="Arial"/>
                  <a:sym typeface="Arial"/>
                </a:rPr>
                <a:t>neprilysin</a:t>
              </a:r>
              <a:endParaRPr sz="1100" b="1">
                <a:solidFill>
                  <a:srgbClr val="001933"/>
                </a:solidFill>
                <a:latin typeface="Arial"/>
                <a:ea typeface="Arial"/>
                <a:cs typeface="Arial"/>
                <a:sym typeface="Arial"/>
              </a:endParaRPr>
            </a:p>
          </p:txBody>
        </p:sp>
        <p:sp>
          <p:nvSpPr>
            <p:cNvPr id="679" name="Google Shape;679;p49"/>
            <p:cNvSpPr txBox="1"/>
            <p:nvPr/>
          </p:nvSpPr>
          <p:spPr>
            <a:xfrm>
              <a:off x="3563888" y="3212976"/>
              <a:ext cx="813043"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900" b="1">
                  <a:solidFill>
                    <a:srgbClr val="7030A0"/>
                  </a:solidFill>
                  <a:latin typeface="Arial"/>
                  <a:ea typeface="Arial"/>
                  <a:cs typeface="Arial"/>
                  <a:sym typeface="Arial"/>
                </a:rPr>
                <a:t>ENTRESTO</a:t>
              </a:r>
              <a:endParaRPr/>
            </a:p>
          </p:txBody>
        </p:sp>
        <p:cxnSp>
          <p:nvCxnSpPr>
            <p:cNvPr id="680" name="Google Shape;680;p49"/>
            <p:cNvCxnSpPr/>
            <p:nvPr/>
          </p:nvCxnSpPr>
          <p:spPr>
            <a:xfrm>
              <a:off x="3131840" y="3284984"/>
              <a:ext cx="288032" cy="0"/>
            </a:xfrm>
            <a:prstGeom prst="straightConnector1">
              <a:avLst/>
            </a:prstGeom>
            <a:noFill/>
            <a:ln w="38100" cap="flat" cmpd="sng">
              <a:solidFill>
                <a:srgbClr val="FF0000"/>
              </a:solidFill>
              <a:prstDash val="solid"/>
              <a:round/>
              <a:headEnd type="triangle" w="med" len="med"/>
              <a:tailEnd type="none" w="sm" len="sm"/>
            </a:ln>
          </p:spPr>
        </p:cxnSp>
      </p:grpSp>
      <p:sp>
        <p:nvSpPr>
          <p:cNvPr id="681" name="Google Shape;681;p49"/>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Neurohumorální odpověď na srdeční selhání: </a:t>
            </a:r>
            <a:endParaRPr/>
          </a:p>
          <a:p>
            <a:pPr marL="0" marR="0" lvl="0" indent="0" algn="ctr" rtl="0">
              <a:spcBef>
                <a:spcPts val="0"/>
              </a:spcBef>
              <a:spcAft>
                <a:spcPts val="0"/>
              </a:spcAft>
              <a:buNone/>
            </a:pPr>
            <a:r>
              <a:rPr lang="cs-CZ" sz="2400" b="1">
                <a:solidFill>
                  <a:schemeClr val="lt1"/>
                </a:solidFill>
                <a:latin typeface="Arial"/>
                <a:ea typeface="Arial"/>
                <a:cs typeface="Arial"/>
                <a:sym typeface="Arial"/>
              </a:rPr>
              <a:t>3) Natriuretické peptidy (ANP, BNP): ochránci myokardu</a:t>
            </a:r>
            <a:endParaRPr sz="2400" b="1">
              <a:solidFill>
                <a:schemeClr val="lt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show="0">
  <p:cSld>
    <p:spTree>
      <p:nvGrpSpPr>
        <p:cNvPr id="1" name="Shape 122"/>
        <p:cNvGrpSpPr/>
        <p:nvPr/>
      </p:nvGrpSpPr>
      <p:grpSpPr>
        <a:xfrm>
          <a:off x="0" y="0"/>
          <a:ext cx="0" cy="0"/>
          <a:chOff x="0" y="0"/>
          <a:chExt cx="0" cy="0"/>
        </a:xfrm>
      </p:grpSpPr>
      <p:pic>
        <p:nvPicPr>
          <p:cNvPr id="123" name="Google Shape;123;p5"/>
          <p:cNvPicPr preferRelativeResize="0"/>
          <p:nvPr/>
        </p:nvPicPr>
        <p:blipFill rotWithShape="1">
          <a:blip r:embed="rId3">
            <a:alphaModFix/>
          </a:blip>
          <a:srcRect l="17216" t="20249" r="5545" b="24692"/>
          <a:stretch/>
        </p:blipFill>
        <p:spPr>
          <a:xfrm>
            <a:off x="532301" y="1124744"/>
            <a:ext cx="3466300" cy="1976801"/>
          </a:xfrm>
          <a:prstGeom prst="rect">
            <a:avLst/>
          </a:prstGeom>
          <a:noFill/>
          <a:ln>
            <a:noFill/>
          </a:ln>
        </p:spPr>
      </p:pic>
      <p:grpSp>
        <p:nvGrpSpPr>
          <p:cNvPr id="124" name="Google Shape;124;p5"/>
          <p:cNvGrpSpPr/>
          <p:nvPr/>
        </p:nvGrpSpPr>
        <p:grpSpPr>
          <a:xfrm>
            <a:off x="4478067" y="1076474"/>
            <a:ext cx="6842868" cy="2244499"/>
            <a:chOff x="3358550" y="482738"/>
            <a:chExt cx="5132151" cy="1683374"/>
          </a:xfrm>
        </p:grpSpPr>
        <p:pic>
          <p:nvPicPr>
            <p:cNvPr id="125" name="Google Shape;125;p5"/>
            <p:cNvPicPr preferRelativeResize="0"/>
            <p:nvPr/>
          </p:nvPicPr>
          <p:blipFill rotWithShape="1">
            <a:blip r:embed="rId4">
              <a:alphaModFix/>
            </a:blip>
            <a:srcRect l="40654" t="34408" r="18070" b="24871"/>
            <a:stretch/>
          </p:blipFill>
          <p:spPr>
            <a:xfrm>
              <a:off x="3358550" y="482738"/>
              <a:ext cx="2132851" cy="1683374"/>
            </a:xfrm>
            <a:prstGeom prst="rect">
              <a:avLst/>
            </a:prstGeom>
            <a:noFill/>
            <a:ln>
              <a:noFill/>
            </a:ln>
          </p:spPr>
        </p:pic>
        <p:pic>
          <p:nvPicPr>
            <p:cNvPr id="126" name="Google Shape;126;p5"/>
            <p:cNvPicPr preferRelativeResize="0"/>
            <p:nvPr/>
          </p:nvPicPr>
          <p:blipFill rotWithShape="1">
            <a:blip r:embed="rId5">
              <a:alphaModFix/>
            </a:blip>
            <a:srcRect l="16684" t="19238" r="3064" b="23300"/>
            <a:stretch/>
          </p:blipFill>
          <p:spPr>
            <a:xfrm>
              <a:off x="5768925" y="520140"/>
              <a:ext cx="2721776" cy="1559050"/>
            </a:xfrm>
            <a:prstGeom prst="rect">
              <a:avLst/>
            </a:prstGeom>
            <a:noFill/>
            <a:ln>
              <a:noFill/>
            </a:ln>
          </p:spPr>
        </p:pic>
      </p:grpSp>
      <p:pic>
        <p:nvPicPr>
          <p:cNvPr id="127" name="Google Shape;127;p5"/>
          <p:cNvPicPr preferRelativeResize="0"/>
          <p:nvPr/>
        </p:nvPicPr>
        <p:blipFill rotWithShape="1">
          <a:blip r:embed="rId6">
            <a:alphaModFix/>
          </a:blip>
          <a:srcRect l="4923" t="8303" r="18977" b="5822"/>
          <a:stretch/>
        </p:blipFill>
        <p:spPr>
          <a:xfrm>
            <a:off x="6696467" y="3284984"/>
            <a:ext cx="3870699" cy="3493833"/>
          </a:xfrm>
          <a:prstGeom prst="rect">
            <a:avLst/>
          </a:prstGeom>
          <a:noFill/>
          <a:ln>
            <a:noFill/>
          </a:ln>
        </p:spPr>
      </p:pic>
      <p:sp>
        <p:nvSpPr>
          <p:cNvPr id="128" name="Google Shape;128;p5"/>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3200" b="1">
                <a:solidFill>
                  <a:schemeClr val="lt1"/>
                </a:solidFill>
                <a:latin typeface="Arial"/>
                <a:ea typeface="Arial"/>
                <a:cs typeface="Arial"/>
                <a:sym typeface="Arial"/>
              </a:rPr>
              <a:t>Postup vědecké práce </a:t>
            </a:r>
            <a:r>
              <a:rPr lang="cs-CZ" sz="2400" b="1">
                <a:solidFill>
                  <a:schemeClr val="lt1"/>
                </a:solidFill>
                <a:latin typeface="Arial"/>
                <a:ea typeface="Arial"/>
                <a:cs typeface="Arial"/>
                <a:sym typeface="Arial"/>
              </a:rPr>
              <a:t>–</a:t>
            </a:r>
            <a:r>
              <a:rPr lang="cs-CZ" sz="3200" b="1">
                <a:solidFill>
                  <a:schemeClr val="lt1"/>
                </a:solidFill>
                <a:latin typeface="Arial"/>
                <a:ea typeface="Arial"/>
                <a:cs typeface="Arial"/>
                <a:sym typeface="Arial"/>
              </a:rPr>
              <a:t> </a:t>
            </a:r>
            <a:r>
              <a:rPr lang="cs-CZ" sz="2000" b="1">
                <a:solidFill>
                  <a:schemeClr val="lt1"/>
                </a:solidFill>
                <a:latin typeface="Arial"/>
                <a:ea typeface="Arial"/>
                <a:cs typeface="Arial"/>
                <a:sym typeface="Arial"/>
              </a:rPr>
              <a:t>viz. přednáška Mgr. Mikloviče</a:t>
            </a:r>
            <a:endParaRPr sz="3200" b="1">
              <a:solidFill>
                <a:schemeClr val="lt1"/>
              </a:solidFill>
              <a:latin typeface="Arial"/>
              <a:ea typeface="Arial"/>
              <a:cs typeface="Arial"/>
              <a:sym typeface="Arial"/>
            </a:endParaRPr>
          </a:p>
        </p:txBody>
      </p:sp>
      <p:pic>
        <p:nvPicPr>
          <p:cNvPr id="129" name="Google Shape;129;p5"/>
          <p:cNvPicPr preferRelativeResize="0"/>
          <p:nvPr/>
        </p:nvPicPr>
        <p:blipFill rotWithShape="1">
          <a:blip r:embed="rId7">
            <a:alphaModFix/>
          </a:blip>
          <a:srcRect l="3340" t="12851" r="35826" b="16423"/>
          <a:stretch/>
        </p:blipFill>
        <p:spPr>
          <a:xfrm>
            <a:off x="1055440" y="3541008"/>
            <a:ext cx="4176464" cy="273124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4"/>
                                        </p:tgtEl>
                                        <p:attrNameLst>
                                          <p:attrName>style.visibility</p:attrName>
                                        </p:attrNameLst>
                                      </p:cBhvr>
                                      <p:to>
                                        <p:strVal val="visible"/>
                                      </p:to>
                                    </p:set>
                                    <p:animEffect transition="in" filter="fade">
                                      <p:cBhvr>
                                        <p:cTn id="7" dur="500"/>
                                        <p:tgtEl>
                                          <p:spTgt spid="1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7"/>
                                        </p:tgtEl>
                                        <p:attrNameLst>
                                          <p:attrName>style.visibility</p:attrName>
                                        </p:attrNameLst>
                                      </p:cBhvr>
                                      <p:to>
                                        <p:strVal val="visible"/>
                                      </p:to>
                                    </p:set>
                                    <p:animEffect transition="in" filter="fade">
                                      <p:cBhvr>
                                        <p:cTn id="12" dur="500"/>
                                        <p:tgtEl>
                                          <p:spTgt spid="127"/>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Shape 686"/>
        <p:cNvGrpSpPr/>
        <p:nvPr/>
      </p:nvGrpSpPr>
      <p:grpSpPr>
        <a:xfrm>
          <a:off x="0" y="0"/>
          <a:ext cx="0" cy="0"/>
          <a:chOff x="0" y="0"/>
          <a:chExt cx="0" cy="0"/>
        </a:xfrm>
      </p:grpSpPr>
      <p:pic>
        <p:nvPicPr>
          <p:cNvPr id="687" name="Google Shape;687;p50" descr="Plný název analytu N-terminální fragment natriuretického propeptidu typu B  (plazma) Název metody pro nálezy P-NT-proBNP Synonymum názvu analytu  Aminoterminální fragment natriuretického propetidu typu B, N-terminal  fragment of pro-brain natriuretic ..."/>
          <p:cNvPicPr preferRelativeResize="0"/>
          <p:nvPr/>
        </p:nvPicPr>
        <p:blipFill rotWithShape="1">
          <a:blip r:embed="rId3">
            <a:alphaModFix/>
          </a:blip>
          <a:srcRect/>
          <a:stretch/>
        </p:blipFill>
        <p:spPr>
          <a:xfrm>
            <a:off x="412528" y="3126854"/>
            <a:ext cx="4891384" cy="3542506"/>
          </a:xfrm>
          <a:prstGeom prst="rect">
            <a:avLst/>
          </a:prstGeom>
          <a:noFill/>
          <a:ln>
            <a:noFill/>
          </a:ln>
        </p:spPr>
      </p:pic>
      <p:sp>
        <p:nvSpPr>
          <p:cNvPr id="688" name="Google Shape;688;p50"/>
          <p:cNvSpPr/>
          <p:nvPr/>
        </p:nvSpPr>
        <p:spPr>
          <a:xfrm>
            <a:off x="623392" y="266718"/>
            <a:ext cx="11017224" cy="2802242"/>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cs-CZ" sz="2000" b="1">
                <a:solidFill>
                  <a:srgbClr val="C00000"/>
                </a:solidFill>
                <a:latin typeface="Calibri"/>
                <a:ea typeface="Calibri"/>
                <a:cs typeface="Calibri"/>
                <a:sym typeface="Calibri"/>
              </a:rPr>
              <a:t>Natriuretické peptidy </a:t>
            </a:r>
            <a:endParaRPr/>
          </a:p>
          <a:p>
            <a:pPr marL="0" marR="0" lvl="0" indent="0" algn="l" rtl="0">
              <a:lnSpc>
                <a:spcPct val="107000"/>
              </a:lnSpc>
              <a:spcBef>
                <a:spcPts val="800"/>
              </a:spcBef>
              <a:spcAft>
                <a:spcPts val="0"/>
              </a:spcAft>
              <a:buNone/>
            </a:pPr>
            <a:r>
              <a:rPr lang="cs-CZ" sz="1800">
                <a:solidFill>
                  <a:schemeClr val="dk1"/>
                </a:solidFill>
                <a:latin typeface="Calibri"/>
                <a:ea typeface="Calibri"/>
                <a:cs typeface="Calibri"/>
                <a:sym typeface="Calibri"/>
              </a:rPr>
              <a:t>- produkováno síněmi / komorami jako kontraregulace zvýšeného intrakardiálního tlaku; AG II, ET-1, B-stimulaci</a:t>
            </a:r>
            <a:endParaRPr/>
          </a:p>
          <a:p>
            <a:pPr marL="0" marR="0" lvl="0" indent="0" algn="l" rtl="0">
              <a:lnSpc>
                <a:spcPct val="107000"/>
              </a:lnSpc>
              <a:spcBef>
                <a:spcPts val="800"/>
              </a:spcBef>
              <a:spcAft>
                <a:spcPts val="0"/>
              </a:spcAft>
              <a:buNone/>
            </a:pPr>
            <a:r>
              <a:rPr lang="cs-CZ" sz="1800">
                <a:solidFill>
                  <a:schemeClr val="dk1"/>
                </a:solidFill>
                <a:latin typeface="Calibri"/>
                <a:ea typeface="Calibri"/>
                <a:cs typeface="Calibri"/>
                <a:sym typeface="Calibri"/>
              </a:rPr>
              <a:t>- inhibice produkce reninu, aldosteronu, ADH</a:t>
            </a:r>
            <a:endParaRPr/>
          </a:p>
          <a:p>
            <a:pPr marL="0" marR="0" lvl="0" indent="0" algn="l" rtl="0">
              <a:lnSpc>
                <a:spcPct val="107000"/>
              </a:lnSpc>
              <a:spcBef>
                <a:spcPts val="800"/>
              </a:spcBef>
              <a:spcAft>
                <a:spcPts val="0"/>
              </a:spcAft>
              <a:buNone/>
            </a:pPr>
            <a:r>
              <a:rPr lang="cs-CZ" sz="1800">
                <a:solidFill>
                  <a:schemeClr val="dk1"/>
                </a:solidFill>
                <a:latin typeface="Calibri"/>
                <a:ea typeface="Calibri"/>
                <a:cs typeface="Calibri"/>
                <a:sym typeface="Calibri"/>
              </a:rPr>
              <a:t>- inhibice ENaC (Na do IC) a NHE3 (Na/H výměník) - natri/diuréza</a:t>
            </a:r>
            <a:endParaRPr/>
          </a:p>
          <a:p>
            <a:pPr marL="0" marR="0" lvl="0" indent="0" algn="l" rtl="0">
              <a:lnSpc>
                <a:spcPct val="107000"/>
              </a:lnSpc>
              <a:spcBef>
                <a:spcPts val="800"/>
              </a:spcBef>
              <a:spcAft>
                <a:spcPts val="0"/>
              </a:spcAft>
              <a:buNone/>
            </a:pPr>
            <a:r>
              <a:rPr lang="cs-CZ" sz="1800">
                <a:solidFill>
                  <a:schemeClr val="dk1"/>
                </a:solidFill>
                <a:latin typeface="Calibri"/>
                <a:ea typeface="Calibri"/>
                <a:cs typeface="Calibri"/>
                <a:sym typeface="Calibri"/>
              </a:rPr>
              <a:t>- vazodilatace (cGMP)</a:t>
            </a:r>
            <a:endParaRPr/>
          </a:p>
          <a:p>
            <a:pPr marL="0" marR="0" lvl="0" indent="0" algn="l" rtl="0">
              <a:lnSpc>
                <a:spcPct val="107000"/>
              </a:lnSpc>
              <a:spcBef>
                <a:spcPts val="800"/>
              </a:spcBef>
              <a:spcAft>
                <a:spcPts val="0"/>
              </a:spcAft>
              <a:buNone/>
            </a:pPr>
            <a:r>
              <a:rPr lang="cs-CZ" sz="1800">
                <a:solidFill>
                  <a:schemeClr val="dk1"/>
                </a:solidFill>
                <a:latin typeface="Calibri"/>
                <a:ea typeface="Calibri"/>
                <a:cs typeface="Calibri"/>
                <a:sym typeface="Calibri"/>
              </a:rPr>
              <a:t>- inhibice sympatiku</a:t>
            </a:r>
            <a:endParaRPr/>
          </a:p>
          <a:p>
            <a:pPr marL="0" marR="0" lvl="0" indent="0" algn="l" rtl="0">
              <a:lnSpc>
                <a:spcPct val="107000"/>
              </a:lnSpc>
              <a:spcBef>
                <a:spcPts val="800"/>
              </a:spcBef>
              <a:spcAft>
                <a:spcPts val="0"/>
              </a:spcAft>
              <a:buNone/>
            </a:pPr>
            <a:r>
              <a:rPr lang="cs-CZ" sz="1800">
                <a:solidFill>
                  <a:schemeClr val="dk1"/>
                </a:solidFill>
                <a:latin typeface="Calibri"/>
                <a:ea typeface="Calibri"/>
                <a:cs typeface="Calibri"/>
                <a:sym typeface="Calibri"/>
              </a:rPr>
              <a:t>- využití v </a:t>
            </a:r>
            <a:r>
              <a:rPr lang="cs-CZ" sz="1800" b="1">
                <a:solidFill>
                  <a:schemeClr val="dk1"/>
                </a:solidFill>
                <a:latin typeface="Calibri"/>
                <a:ea typeface="Calibri"/>
                <a:cs typeface="Calibri"/>
                <a:sym typeface="Calibri"/>
              </a:rPr>
              <a:t>diagnostice i terapii!!</a:t>
            </a:r>
            <a:endParaRPr/>
          </a:p>
        </p:txBody>
      </p:sp>
      <p:pic>
        <p:nvPicPr>
          <p:cNvPr id="689" name="Google Shape;689;p50" descr="OTOKY A ONEMOCNĚNÍ LEDVIN FARMAKOLOGIE - ppt stáhnout"/>
          <p:cNvPicPr preferRelativeResize="0"/>
          <p:nvPr/>
        </p:nvPicPr>
        <p:blipFill rotWithShape="1">
          <a:blip r:embed="rId4">
            <a:alphaModFix/>
          </a:blip>
          <a:srcRect/>
          <a:stretch/>
        </p:blipFill>
        <p:spPr>
          <a:xfrm>
            <a:off x="5519936" y="2492896"/>
            <a:ext cx="6264696" cy="4176464"/>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Shape 694"/>
        <p:cNvGrpSpPr/>
        <p:nvPr/>
      </p:nvGrpSpPr>
      <p:grpSpPr>
        <a:xfrm>
          <a:off x="0" y="0"/>
          <a:ext cx="0" cy="0"/>
          <a:chOff x="0" y="0"/>
          <a:chExt cx="0" cy="0"/>
        </a:xfrm>
      </p:grpSpPr>
      <p:sp>
        <p:nvSpPr>
          <p:cNvPr id="695" name="Google Shape;695;p51"/>
          <p:cNvSpPr/>
          <p:nvPr/>
        </p:nvSpPr>
        <p:spPr>
          <a:xfrm>
            <a:off x="767408" y="72812"/>
            <a:ext cx="11377264" cy="1572418"/>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cs-CZ" sz="1800" b="1">
                <a:solidFill>
                  <a:schemeClr val="dk1"/>
                </a:solidFill>
                <a:latin typeface="Calibri"/>
                <a:ea typeface="Calibri"/>
                <a:cs typeface="Calibri"/>
                <a:sym typeface="Calibri"/>
              </a:rPr>
              <a:t>Sacubitril - inhibitor neprilysinu</a:t>
            </a:r>
            <a:r>
              <a:rPr lang="cs-CZ" sz="1800">
                <a:solidFill>
                  <a:schemeClr val="dk1"/>
                </a:solidFill>
                <a:latin typeface="Calibri"/>
                <a:ea typeface="Calibri"/>
                <a:cs typeface="Calibri"/>
                <a:sym typeface="Calibri"/>
              </a:rPr>
              <a:t> – enzym degradující natriuretické peptidy</a:t>
            </a:r>
            <a:endParaRPr/>
          </a:p>
          <a:p>
            <a:pPr marL="0" marR="0" lvl="0" indent="0" algn="l" rtl="0">
              <a:lnSpc>
                <a:spcPct val="107000"/>
              </a:lnSpc>
              <a:spcBef>
                <a:spcPts val="800"/>
              </a:spcBef>
              <a:spcAft>
                <a:spcPts val="0"/>
              </a:spcAft>
              <a:buNone/>
            </a:pPr>
            <a:r>
              <a:rPr lang="cs-CZ" sz="1800">
                <a:solidFill>
                  <a:schemeClr val="dk1"/>
                </a:solidFill>
                <a:latin typeface="Calibri"/>
                <a:ea typeface="Calibri"/>
                <a:cs typeface="Calibri"/>
                <a:sym typeface="Calibri"/>
              </a:rPr>
              <a:t>     - samotný sacubitril by navíc zvýšil AG II a snížil AG 1-7 </a:t>
            </a:r>
            <a:endParaRPr/>
          </a:p>
          <a:p>
            <a:pPr marL="0" marR="0" lvl="0" indent="0" algn="l" rtl="0">
              <a:lnSpc>
                <a:spcPct val="107000"/>
              </a:lnSpc>
              <a:spcBef>
                <a:spcPts val="800"/>
              </a:spcBef>
              <a:spcAft>
                <a:spcPts val="0"/>
              </a:spcAft>
              <a:buNone/>
            </a:pPr>
            <a:r>
              <a:rPr lang="cs-CZ" sz="1800">
                <a:solidFill>
                  <a:schemeClr val="dk1"/>
                </a:solidFill>
                <a:latin typeface="Calibri"/>
                <a:ea typeface="Calibri"/>
                <a:cs typeface="Calibri"/>
                <a:sym typeface="Calibri"/>
              </a:rPr>
              <a:t>     - kombo s ACEi by zvýšilo bradykinin (NÚ)</a:t>
            </a:r>
            <a:endParaRPr/>
          </a:p>
          <a:p>
            <a:pPr marL="0" marR="0" lvl="0" indent="0" algn="l" rtl="0">
              <a:lnSpc>
                <a:spcPct val="107000"/>
              </a:lnSpc>
              <a:spcBef>
                <a:spcPts val="800"/>
              </a:spcBef>
              <a:spcAft>
                <a:spcPts val="0"/>
              </a:spcAft>
              <a:buNone/>
            </a:pPr>
            <a:r>
              <a:rPr lang="cs-CZ" sz="1800">
                <a:solidFill>
                  <a:schemeClr val="dk1"/>
                </a:solidFill>
                <a:latin typeface="Calibri"/>
                <a:ea typeface="Calibri"/>
                <a:cs typeface="Calibri"/>
                <a:sym typeface="Calibri"/>
              </a:rPr>
              <a:t>     - jediné smysluplné kombo s ARB (sacubitril / valsartan)</a:t>
            </a:r>
            <a:endParaRPr/>
          </a:p>
        </p:txBody>
      </p:sp>
      <p:pic>
        <p:nvPicPr>
          <p:cNvPr id="696" name="Google Shape;696;p51"/>
          <p:cNvPicPr preferRelativeResize="0"/>
          <p:nvPr/>
        </p:nvPicPr>
        <p:blipFill rotWithShape="1">
          <a:blip r:embed="rId3">
            <a:alphaModFix/>
          </a:blip>
          <a:srcRect l="1720" t="5879" r="32009" b="22398"/>
          <a:stretch/>
        </p:blipFill>
        <p:spPr>
          <a:xfrm>
            <a:off x="3791744" y="1745426"/>
            <a:ext cx="8136904" cy="5039762"/>
          </a:xfrm>
          <a:prstGeom prst="rect">
            <a:avLst/>
          </a:prstGeom>
          <a:noFill/>
          <a:ln>
            <a:noFill/>
          </a:ln>
        </p:spPr>
      </p:pic>
      <p:sp>
        <p:nvSpPr>
          <p:cNvPr id="697" name="Google Shape;697;p51"/>
          <p:cNvSpPr/>
          <p:nvPr/>
        </p:nvSpPr>
        <p:spPr>
          <a:xfrm>
            <a:off x="767408" y="32746"/>
            <a:ext cx="1080120" cy="443926"/>
          </a:xfrm>
          <a:prstGeom prst="ellipse">
            <a:avLst/>
          </a:prstGeom>
          <a:noFill/>
          <a:ln w="38100" cap="flat" cmpd="sng">
            <a:solidFill>
              <a:srgbClr val="C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imes New Roman"/>
              <a:buNone/>
            </a:pPr>
            <a:endParaRPr sz="1800" b="0" i="0" u="none" strike="noStrike" cap="none">
              <a:solidFill>
                <a:schemeClr val="lt1"/>
              </a:solidFill>
              <a:latin typeface="Calibri"/>
              <a:ea typeface="Calibri"/>
              <a:cs typeface="Calibri"/>
              <a:sym typeface="Calibri"/>
            </a:endParaRPr>
          </a:p>
        </p:txBody>
      </p:sp>
      <p:sp>
        <p:nvSpPr>
          <p:cNvPr id="698" name="Google Shape;698;p51"/>
          <p:cNvSpPr/>
          <p:nvPr/>
        </p:nvSpPr>
        <p:spPr>
          <a:xfrm>
            <a:off x="6240016" y="2455921"/>
            <a:ext cx="1224136" cy="648072"/>
          </a:xfrm>
          <a:prstGeom prst="ellipse">
            <a:avLst/>
          </a:prstGeom>
          <a:noFill/>
          <a:ln w="38100" cap="flat" cmpd="sng">
            <a:solidFill>
              <a:srgbClr val="C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imes New Roman"/>
              <a:buNone/>
            </a:pPr>
            <a:endParaRPr sz="1800" b="0" i="0" u="none" strike="noStrike" cap="none">
              <a:solidFill>
                <a:schemeClr val="lt1"/>
              </a:solidFill>
              <a:latin typeface="Calibri"/>
              <a:ea typeface="Calibri"/>
              <a:cs typeface="Calibri"/>
              <a:sym typeface="Calibri"/>
            </a:endParaRPr>
          </a:p>
        </p:txBody>
      </p:sp>
      <p:sp>
        <p:nvSpPr>
          <p:cNvPr id="699" name="Google Shape;699;p51"/>
          <p:cNvSpPr/>
          <p:nvPr/>
        </p:nvSpPr>
        <p:spPr>
          <a:xfrm>
            <a:off x="191344" y="1685296"/>
            <a:ext cx="8568952" cy="37555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cs-CZ" sz="1800">
                <a:solidFill>
                  <a:schemeClr val="dk1"/>
                </a:solidFill>
                <a:latin typeface="Calibri"/>
                <a:ea typeface="Calibri"/>
                <a:cs typeface="Calibri"/>
                <a:sym typeface="Calibri"/>
              </a:rPr>
              <a:t>- kombinace </a:t>
            </a:r>
            <a:r>
              <a:rPr lang="cs-CZ" sz="1800" u="sng">
                <a:solidFill>
                  <a:schemeClr val="dk1"/>
                </a:solidFill>
                <a:latin typeface="Calibri"/>
                <a:ea typeface="Calibri"/>
                <a:cs typeface="Calibri"/>
                <a:sym typeface="Calibri"/>
              </a:rPr>
              <a:t>sacubitril / valsartan </a:t>
            </a:r>
            <a:r>
              <a:rPr lang="cs-CZ" sz="1800">
                <a:solidFill>
                  <a:schemeClr val="dk1"/>
                </a:solidFill>
                <a:latin typeface="Calibri"/>
                <a:ea typeface="Calibri"/>
                <a:cs typeface="Calibri"/>
                <a:sym typeface="Calibri"/>
              </a:rPr>
              <a:t>(</a:t>
            </a:r>
            <a:r>
              <a:rPr lang="cs-CZ" sz="1800" b="1">
                <a:solidFill>
                  <a:schemeClr val="dk1"/>
                </a:solidFill>
                <a:latin typeface="Calibri"/>
                <a:ea typeface="Calibri"/>
                <a:cs typeface="Calibri"/>
                <a:sym typeface="Calibri"/>
              </a:rPr>
              <a:t>ARNI</a:t>
            </a:r>
            <a:r>
              <a:rPr lang="cs-CZ" sz="1800">
                <a:solidFill>
                  <a:schemeClr val="dk1"/>
                </a:solidFill>
                <a:latin typeface="Calibri"/>
                <a:ea typeface="Calibri"/>
                <a:cs typeface="Calibri"/>
                <a:sym typeface="Calibri"/>
              </a:rPr>
              <a:t> – </a:t>
            </a:r>
            <a:r>
              <a:rPr lang="cs-CZ" sz="1800" i="1">
                <a:solidFill>
                  <a:schemeClr val="dk1"/>
                </a:solidFill>
                <a:latin typeface="Calibri"/>
                <a:ea typeface="Calibri"/>
                <a:cs typeface="Calibri"/>
                <a:sym typeface="Calibri"/>
              </a:rPr>
              <a:t>Angiotensin Receptor / Neprilysin Inhibitor</a:t>
            </a:r>
            <a:r>
              <a:rPr lang="cs-CZ" sz="1800">
                <a:solidFill>
                  <a:schemeClr val="dk1"/>
                </a:solidFill>
                <a:latin typeface="Calibri"/>
                <a:ea typeface="Calibri"/>
                <a:cs typeface="Calibri"/>
                <a:sym typeface="Calibri"/>
              </a:rPr>
              <a:t>)</a:t>
            </a:r>
            <a:endParaRPr/>
          </a:p>
        </p:txBody>
      </p:sp>
      <p:sp>
        <p:nvSpPr>
          <p:cNvPr id="700" name="Google Shape;700;p51"/>
          <p:cNvSpPr/>
          <p:nvPr/>
        </p:nvSpPr>
        <p:spPr>
          <a:xfrm>
            <a:off x="109178" y="2276872"/>
            <a:ext cx="3826582" cy="36317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b="1">
                <a:solidFill>
                  <a:schemeClr val="dk1"/>
                </a:solidFill>
                <a:latin typeface="Calibri"/>
                <a:ea typeface="Calibri"/>
                <a:cs typeface="Calibri"/>
                <a:sym typeface="Calibri"/>
              </a:rPr>
              <a:t>studie PARADIGM </a:t>
            </a:r>
            <a:r>
              <a:rPr lang="cs-CZ" sz="1800" i="1">
                <a:solidFill>
                  <a:schemeClr val="dk1"/>
                </a:solidFill>
                <a:latin typeface="Calibri"/>
                <a:ea typeface="Calibri"/>
                <a:cs typeface="Calibri"/>
                <a:sym typeface="Calibri"/>
              </a:rPr>
              <a:t>(Entresto) </a:t>
            </a:r>
            <a:r>
              <a:rPr lang="cs-CZ" sz="1400" i="1">
                <a:solidFill>
                  <a:schemeClr val="dk1"/>
                </a:solidFill>
                <a:latin typeface="Calibri"/>
                <a:ea typeface="Calibri"/>
                <a:cs typeface="Calibri"/>
                <a:sym typeface="Calibri"/>
              </a:rPr>
              <a:t>2014 (HFrEF)</a:t>
            </a:r>
            <a:endParaRPr/>
          </a:p>
          <a:p>
            <a:pPr marL="0" marR="0" lvl="0" indent="0" algn="l" rtl="0">
              <a:spcBef>
                <a:spcPts val="0"/>
              </a:spcBef>
              <a:spcAft>
                <a:spcPts val="0"/>
              </a:spcAft>
              <a:buNone/>
            </a:pPr>
            <a:r>
              <a:rPr lang="cs-CZ" sz="1800">
                <a:solidFill>
                  <a:schemeClr val="dk1"/>
                </a:solidFill>
                <a:latin typeface="Calibri"/>
                <a:ea typeface="Calibri"/>
                <a:cs typeface="Calibri"/>
                <a:sym typeface="Calibri"/>
              </a:rPr>
              <a:t>- zlepšení mortality</a:t>
            </a:r>
            <a:endParaRPr/>
          </a:p>
          <a:p>
            <a:pPr marL="0" marR="0" lvl="0" indent="0" algn="l" rtl="0">
              <a:spcBef>
                <a:spcPts val="0"/>
              </a:spcBef>
              <a:spcAft>
                <a:spcPts val="0"/>
              </a:spcAft>
              <a:buNone/>
            </a:pPr>
            <a:endParaRPr sz="1000">
              <a:solidFill>
                <a:schemeClr val="dk1"/>
              </a:solidFill>
              <a:latin typeface="Calibri"/>
              <a:ea typeface="Calibri"/>
              <a:cs typeface="Calibri"/>
              <a:sym typeface="Calibri"/>
            </a:endParaRPr>
          </a:p>
          <a:p>
            <a:pPr marL="0" marR="0" lvl="0" indent="0" algn="l" rtl="0">
              <a:spcBef>
                <a:spcPts val="0"/>
              </a:spcBef>
              <a:spcAft>
                <a:spcPts val="0"/>
              </a:spcAft>
              <a:buNone/>
            </a:pPr>
            <a:r>
              <a:rPr lang="cs-CZ" sz="1800">
                <a:solidFill>
                  <a:schemeClr val="dk1"/>
                </a:solidFill>
                <a:latin typeface="Calibri"/>
                <a:ea typeface="Calibri"/>
                <a:cs typeface="Calibri"/>
                <a:sym typeface="Calibri"/>
              </a:rPr>
              <a:t>- snížení hospitalizací</a:t>
            </a:r>
            <a:endParaRPr/>
          </a:p>
          <a:p>
            <a:pPr marL="0" marR="0" lvl="0" indent="0" algn="l" rtl="0">
              <a:spcBef>
                <a:spcPts val="0"/>
              </a:spcBef>
              <a:spcAft>
                <a:spcPts val="0"/>
              </a:spcAft>
              <a:buNone/>
            </a:pPr>
            <a:endParaRPr sz="1000">
              <a:solidFill>
                <a:schemeClr val="dk1"/>
              </a:solidFill>
              <a:latin typeface="Calibri"/>
              <a:ea typeface="Calibri"/>
              <a:cs typeface="Calibri"/>
              <a:sym typeface="Calibri"/>
            </a:endParaRPr>
          </a:p>
          <a:p>
            <a:pPr marL="0" marR="0" lvl="0" indent="0" algn="l" rtl="0">
              <a:spcBef>
                <a:spcPts val="0"/>
              </a:spcBef>
              <a:spcAft>
                <a:spcPts val="0"/>
              </a:spcAft>
              <a:buNone/>
            </a:pPr>
            <a:r>
              <a:rPr lang="cs-CZ" sz="1800">
                <a:solidFill>
                  <a:schemeClr val="dk1"/>
                </a:solidFill>
                <a:latin typeface="Calibri"/>
                <a:ea typeface="Calibri"/>
                <a:cs typeface="Calibri"/>
                <a:sym typeface="Calibri"/>
              </a:rPr>
              <a:t>- snižuje riziko NSS – antifibrotické (elektrostabilizace) </a:t>
            </a:r>
            <a:endParaRPr/>
          </a:p>
          <a:p>
            <a:pPr marL="0" marR="0" lvl="0" indent="0" algn="l" rtl="0">
              <a:spcBef>
                <a:spcPts val="0"/>
              </a:spcBef>
              <a:spcAft>
                <a:spcPts val="0"/>
              </a:spcAft>
              <a:buNone/>
            </a:pPr>
            <a:endParaRPr sz="1000">
              <a:solidFill>
                <a:schemeClr val="dk1"/>
              </a:solidFill>
              <a:latin typeface="Calibri"/>
              <a:ea typeface="Calibri"/>
              <a:cs typeface="Calibri"/>
              <a:sym typeface="Calibri"/>
            </a:endParaRPr>
          </a:p>
          <a:p>
            <a:pPr marL="0" marR="0" lvl="0" indent="0" algn="l" rtl="0">
              <a:spcBef>
                <a:spcPts val="0"/>
              </a:spcBef>
              <a:spcAft>
                <a:spcPts val="0"/>
              </a:spcAft>
              <a:buNone/>
            </a:pPr>
            <a:r>
              <a:rPr lang="cs-CZ" sz="1800">
                <a:solidFill>
                  <a:schemeClr val="dk1"/>
                </a:solidFill>
                <a:latin typeface="Calibri"/>
                <a:ea typeface="Calibri"/>
                <a:cs typeface="Calibri"/>
                <a:sym typeface="Calibri"/>
              </a:rPr>
              <a:t>- reverzní remodelace myokardu (závislé na dávce)</a:t>
            </a:r>
            <a:endParaRPr/>
          </a:p>
          <a:p>
            <a:pPr marL="285750" marR="0" lvl="0" indent="-222250" algn="l" rtl="0">
              <a:spcBef>
                <a:spcPts val="0"/>
              </a:spcBef>
              <a:spcAft>
                <a:spcPts val="0"/>
              </a:spcAft>
              <a:buClr>
                <a:srgbClr val="000000"/>
              </a:buClr>
              <a:buSzPts val="1000"/>
              <a:buFont typeface="Times New Roman"/>
              <a:buNone/>
            </a:pPr>
            <a:endParaRPr sz="1000">
              <a:solidFill>
                <a:schemeClr val="dk1"/>
              </a:solidFill>
              <a:latin typeface="Calibri"/>
              <a:ea typeface="Calibri"/>
              <a:cs typeface="Calibri"/>
              <a:sym typeface="Calibri"/>
            </a:endParaRPr>
          </a:p>
          <a:p>
            <a:pPr marL="0" marR="0" lvl="0" indent="0" algn="l" rtl="0">
              <a:spcBef>
                <a:spcPts val="0"/>
              </a:spcBef>
              <a:spcAft>
                <a:spcPts val="0"/>
              </a:spcAft>
              <a:buNone/>
            </a:pPr>
            <a:r>
              <a:rPr lang="cs-CZ" sz="1800">
                <a:solidFill>
                  <a:schemeClr val="dk1"/>
                </a:solidFill>
                <a:latin typeface="Calibri"/>
                <a:ea typeface="Calibri"/>
                <a:cs typeface="Calibri"/>
                <a:sym typeface="Calibri"/>
              </a:rPr>
              <a:t>- pokles rizika hyperK u uživatelů MRA</a:t>
            </a:r>
            <a:endParaRPr/>
          </a:p>
          <a:p>
            <a:pPr marL="0" marR="0" lvl="0" indent="0" algn="l" rtl="0">
              <a:spcBef>
                <a:spcPts val="0"/>
              </a:spcBef>
              <a:spcAft>
                <a:spcPts val="0"/>
              </a:spcAft>
              <a:buNone/>
            </a:pPr>
            <a:endParaRPr sz="1000">
              <a:solidFill>
                <a:schemeClr val="dk1"/>
              </a:solidFill>
              <a:latin typeface="Calibri"/>
              <a:ea typeface="Calibri"/>
              <a:cs typeface="Calibri"/>
              <a:sym typeface="Calibri"/>
            </a:endParaRPr>
          </a:p>
          <a:p>
            <a:pPr marL="0" marR="0" lvl="0" indent="0" algn="l" rtl="0">
              <a:spcBef>
                <a:spcPts val="0"/>
              </a:spcBef>
              <a:spcAft>
                <a:spcPts val="0"/>
              </a:spcAft>
              <a:buNone/>
            </a:pPr>
            <a:r>
              <a:rPr lang="cs-CZ" sz="1800">
                <a:solidFill>
                  <a:schemeClr val="dk1"/>
                </a:solidFill>
                <a:latin typeface="Calibri"/>
                <a:ea typeface="Calibri"/>
                <a:cs typeface="Calibri"/>
                <a:sym typeface="Calibri"/>
              </a:rPr>
              <a:t>- pokles HbA1c a méně inzulinoterapií </a:t>
            </a:r>
            <a:endParaRPr/>
          </a:p>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701" name="Google Shape;701;p51"/>
          <p:cNvSpPr/>
          <p:nvPr/>
        </p:nvSpPr>
        <p:spPr>
          <a:xfrm>
            <a:off x="1055440" y="476672"/>
            <a:ext cx="5400600" cy="38036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imes New Roman"/>
              <a:buNone/>
            </a:pPr>
            <a:endParaRPr sz="1800" b="0" i="0" u="none" strike="noStrike" cap="none">
              <a:solidFill>
                <a:schemeClr val="lt1"/>
              </a:solidFill>
              <a:latin typeface="Calibri"/>
              <a:ea typeface="Calibri"/>
              <a:cs typeface="Calibri"/>
              <a:sym typeface="Calibri"/>
            </a:endParaRPr>
          </a:p>
        </p:txBody>
      </p:sp>
      <p:sp>
        <p:nvSpPr>
          <p:cNvPr id="702" name="Google Shape;702;p51"/>
          <p:cNvSpPr/>
          <p:nvPr/>
        </p:nvSpPr>
        <p:spPr>
          <a:xfrm>
            <a:off x="911424" y="888400"/>
            <a:ext cx="5400600" cy="38036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imes New Roman"/>
              <a:buNone/>
            </a:pPr>
            <a:endParaRPr sz="1800" b="0" i="0" u="none" strike="noStrike" cap="none">
              <a:solidFill>
                <a:schemeClr val="lt1"/>
              </a:solidFill>
              <a:latin typeface="Calibri"/>
              <a:ea typeface="Calibri"/>
              <a:cs typeface="Calibri"/>
              <a:sym typeface="Calibri"/>
            </a:endParaRPr>
          </a:p>
        </p:txBody>
      </p:sp>
      <p:sp>
        <p:nvSpPr>
          <p:cNvPr id="703" name="Google Shape;703;p51"/>
          <p:cNvSpPr/>
          <p:nvPr/>
        </p:nvSpPr>
        <p:spPr>
          <a:xfrm>
            <a:off x="983432" y="1248440"/>
            <a:ext cx="5400600" cy="38036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imes New Roman"/>
              <a:buNone/>
            </a:pPr>
            <a:endParaRPr sz="18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701"/>
                                        </p:tgtEl>
                                      </p:cBhvr>
                                    </p:animEffect>
                                    <p:set>
                                      <p:cBhvr>
                                        <p:cTn id="7" dur="1" fill="hold">
                                          <p:stCondLst>
                                            <p:cond delay="500"/>
                                          </p:stCondLst>
                                        </p:cTn>
                                        <p:tgtEl>
                                          <p:spTgt spid="70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702"/>
                                        </p:tgtEl>
                                      </p:cBhvr>
                                    </p:animEffect>
                                    <p:set>
                                      <p:cBhvr>
                                        <p:cTn id="12" dur="1" fill="hold">
                                          <p:stCondLst>
                                            <p:cond delay="500"/>
                                          </p:stCondLst>
                                        </p:cTn>
                                        <p:tgtEl>
                                          <p:spTgt spid="70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703"/>
                                        </p:tgtEl>
                                      </p:cBhvr>
                                    </p:animEffect>
                                    <p:set>
                                      <p:cBhvr>
                                        <p:cTn id="17" dur="1" fill="hold">
                                          <p:stCondLst>
                                            <p:cond delay="500"/>
                                          </p:stCondLst>
                                        </p:cTn>
                                        <p:tgtEl>
                                          <p:spTgt spid="70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99"/>
                                        </p:tgtEl>
                                        <p:attrNameLst>
                                          <p:attrName>style.visibility</p:attrName>
                                        </p:attrNameLst>
                                      </p:cBhvr>
                                      <p:to>
                                        <p:strVal val="visible"/>
                                      </p:to>
                                    </p:set>
                                    <p:animEffect transition="in" filter="fade">
                                      <p:cBhvr>
                                        <p:cTn id="22" dur="500"/>
                                        <p:tgtEl>
                                          <p:spTgt spid="69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00"/>
                                        </p:tgtEl>
                                        <p:attrNameLst>
                                          <p:attrName>style.visibility</p:attrName>
                                        </p:attrNameLst>
                                      </p:cBhvr>
                                      <p:to>
                                        <p:strVal val="visible"/>
                                      </p:to>
                                    </p:set>
                                    <p:animEffect transition="in" filter="fade">
                                      <p:cBhvr>
                                        <p:cTn id="27" dur="500"/>
                                        <p:tgtEl>
                                          <p:spTgt spid="7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Shape 707"/>
        <p:cNvGrpSpPr/>
        <p:nvPr/>
      </p:nvGrpSpPr>
      <p:grpSpPr>
        <a:xfrm>
          <a:off x="0" y="0"/>
          <a:ext cx="0" cy="0"/>
          <a:chOff x="0" y="0"/>
          <a:chExt cx="0" cy="0"/>
        </a:xfrm>
      </p:grpSpPr>
      <p:grpSp>
        <p:nvGrpSpPr>
          <p:cNvPr id="708" name="Google Shape;708;p52"/>
          <p:cNvGrpSpPr/>
          <p:nvPr/>
        </p:nvGrpSpPr>
        <p:grpSpPr>
          <a:xfrm>
            <a:off x="1847528" y="881336"/>
            <a:ext cx="9539960" cy="7084167"/>
            <a:chOff x="-79775" y="626928"/>
            <a:chExt cx="11264051" cy="8035498"/>
          </a:xfrm>
        </p:grpSpPr>
        <p:sp>
          <p:nvSpPr>
            <p:cNvPr id="709" name="Google Shape;709;p52"/>
            <p:cNvSpPr txBox="1"/>
            <p:nvPr/>
          </p:nvSpPr>
          <p:spPr>
            <a:xfrm>
              <a:off x="4572000" y="3717033"/>
              <a:ext cx="1238323" cy="9758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2400" b="1">
                  <a:solidFill>
                    <a:srgbClr val="7030A0"/>
                  </a:solidFill>
                  <a:latin typeface="Arial"/>
                  <a:ea typeface="Arial"/>
                  <a:cs typeface="Arial"/>
                  <a:sym typeface="Arial"/>
                </a:rPr>
                <a:t>cGMP</a:t>
              </a:r>
              <a:endParaRPr/>
            </a:p>
            <a:p>
              <a:pPr marL="0" marR="0" lvl="0" indent="0" algn="l" rtl="0">
                <a:spcBef>
                  <a:spcPts val="0"/>
                </a:spcBef>
                <a:spcAft>
                  <a:spcPts val="0"/>
                </a:spcAft>
                <a:buNone/>
              </a:pPr>
              <a:endParaRPr sz="2400" b="1">
                <a:solidFill>
                  <a:srgbClr val="7030A0"/>
                </a:solidFill>
                <a:latin typeface="Arial"/>
                <a:ea typeface="Arial"/>
                <a:cs typeface="Arial"/>
                <a:sym typeface="Arial"/>
              </a:endParaRPr>
            </a:p>
          </p:txBody>
        </p:sp>
        <p:sp>
          <p:nvSpPr>
            <p:cNvPr id="710" name="Google Shape;710;p52"/>
            <p:cNvSpPr txBox="1"/>
            <p:nvPr/>
          </p:nvSpPr>
          <p:spPr>
            <a:xfrm>
              <a:off x="3916236" y="4823564"/>
              <a:ext cx="2440073" cy="34910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400" b="1">
                  <a:solidFill>
                    <a:srgbClr val="7030A0"/>
                  </a:solidFill>
                  <a:latin typeface="Arial"/>
                  <a:ea typeface="Arial"/>
                  <a:cs typeface="Arial"/>
                  <a:sym typeface="Arial"/>
                </a:rPr>
                <a:t>proteinkináza</a:t>
              </a:r>
              <a:r>
                <a:rPr lang="cs-CZ" sz="1200" b="1">
                  <a:solidFill>
                    <a:srgbClr val="7030A0"/>
                  </a:solidFill>
                  <a:latin typeface="Arial"/>
                  <a:ea typeface="Arial"/>
                  <a:cs typeface="Arial"/>
                  <a:sym typeface="Arial"/>
                </a:rPr>
                <a:t> G (PK G) </a:t>
              </a:r>
              <a:endParaRPr sz="1200" b="1">
                <a:solidFill>
                  <a:srgbClr val="7030A0"/>
                </a:solidFill>
                <a:latin typeface="Arial"/>
                <a:ea typeface="Arial"/>
                <a:cs typeface="Arial"/>
                <a:sym typeface="Arial"/>
              </a:endParaRPr>
            </a:p>
          </p:txBody>
        </p:sp>
        <p:sp>
          <p:nvSpPr>
            <p:cNvPr id="711" name="Google Shape;711;p52"/>
            <p:cNvSpPr txBox="1"/>
            <p:nvPr/>
          </p:nvSpPr>
          <p:spPr>
            <a:xfrm>
              <a:off x="1559798" y="5661248"/>
              <a:ext cx="1671636" cy="66330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600" b="1">
                  <a:solidFill>
                    <a:srgbClr val="7030A0"/>
                  </a:solidFill>
                  <a:latin typeface="Arial"/>
                  <a:ea typeface="Arial"/>
                  <a:cs typeface="Arial"/>
                  <a:sym typeface="Arial"/>
                </a:rPr>
                <a:t>vasodilatace</a:t>
              </a:r>
              <a:endParaRPr/>
            </a:p>
            <a:p>
              <a:pPr marL="0" marR="0" lvl="0" indent="0" algn="ctr" rtl="0">
                <a:spcBef>
                  <a:spcPts val="0"/>
                </a:spcBef>
                <a:spcAft>
                  <a:spcPts val="0"/>
                </a:spcAft>
                <a:buNone/>
              </a:pPr>
              <a:r>
                <a:rPr lang="cs-CZ" sz="1600" b="1">
                  <a:solidFill>
                    <a:srgbClr val="7030A0"/>
                  </a:solidFill>
                  <a:latin typeface="Arial"/>
                  <a:ea typeface="Arial"/>
                  <a:cs typeface="Arial"/>
                  <a:sym typeface="Arial"/>
                </a:rPr>
                <a:t>cév</a:t>
              </a:r>
              <a:endParaRPr sz="1600" b="1">
                <a:solidFill>
                  <a:srgbClr val="7030A0"/>
                </a:solidFill>
                <a:latin typeface="Arial"/>
                <a:ea typeface="Arial"/>
                <a:cs typeface="Arial"/>
                <a:sym typeface="Arial"/>
              </a:endParaRPr>
            </a:p>
          </p:txBody>
        </p:sp>
        <p:sp>
          <p:nvSpPr>
            <p:cNvPr id="712" name="Google Shape;712;p52"/>
            <p:cNvSpPr txBox="1"/>
            <p:nvPr/>
          </p:nvSpPr>
          <p:spPr>
            <a:xfrm>
              <a:off x="4758492" y="5949280"/>
              <a:ext cx="1374481" cy="66330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600" b="1">
                  <a:solidFill>
                    <a:srgbClr val="7030A0"/>
                  </a:solidFill>
                  <a:latin typeface="Arial"/>
                  <a:ea typeface="Arial"/>
                  <a:cs typeface="Arial"/>
                  <a:sym typeface="Arial"/>
                </a:rPr>
                <a:t>relaxace </a:t>
              </a:r>
              <a:endParaRPr/>
            </a:p>
            <a:p>
              <a:pPr marL="0" marR="0" lvl="0" indent="0" algn="ctr" rtl="0">
                <a:spcBef>
                  <a:spcPts val="0"/>
                </a:spcBef>
                <a:spcAft>
                  <a:spcPts val="0"/>
                </a:spcAft>
                <a:buNone/>
              </a:pPr>
              <a:r>
                <a:rPr lang="cs-CZ" sz="1600" b="1">
                  <a:solidFill>
                    <a:srgbClr val="7030A0"/>
                  </a:solidFill>
                  <a:latin typeface="Arial"/>
                  <a:ea typeface="Arial"/>
                  <a:cs typeface="Arial"/>
                  <a:sym typeface="Arial"/>
                </a:rPr>
                <a:t>myokardu</a:t>
              </a:r>
              <a:endParaRPr sz="1600" b="1">
                <a:solidFill>
                  <a:srgbClr val="7030A0"/>
                </a:solidFill>
                <a:latin typeface="Arial"/>
                <a:ea typeface="Arial"/>
                <a:cs typeface="Arial"/>
                <a:sym typeface="Arial"/>
              </a:endParaRPr>
            </a:p>
          </p:txBody>
        </p:sp>
        <p:sp>
          <p:nvSpPr>
            <p:cNvPr id="713" name="Google Shape;713;p52"/>
            <p:cNvSpPr txBox="1"/>
            <p:nvPr/>
          </p:nvSpPr>
          <p:spPr>
            <a:xfrm>
              <a:off x="2994284" y="5949280"/>
              <a:ext cx="1682992" cy="3840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600" b="1">
                  <a:solidFill>
                    <a:srgbClr val="7030A0"/>
                  </a:solidFill>
                  <a:latin typeface="Arial"/>
                  <a:ea typeface="Arial"/>
                  <a:cs typeface="Arial"/>
                  <a:sym typeface="Arial"/>
                </a:rPr>
                <a:t>angiogeneze</a:t>
              </a:r>
              <a:endParaRPr sz="1600" b="1">
                <a:solidFill>
                  <a:srgbClr val="7030A0"/>
                </a:solidFill>
                <a:latin typeface="Arial"/>
                <a:ea typeface="Arial"/>
                <a:cs typeface="Arial"/>
                <a:sym typeface="Arial"/>
              </a:endParaRPr>
            </a:p>
          </p:txBody>
        </p:sp>
        <p:sp>
          <p:nvSpPr>
            <p:cNvPr id="714" name="Google Shape;714;p52"/>
            <p:cNvSpPr txBox="1"/>
            <p:nvPr/>
          </p:nvSpPr>
          <p:spPr>
            <a:xfrm>
              <a:off x="3209303" y="2740943"/>
              <a:ext cx="4304743" cy="397571"/>
            </a:xfrm>
            <a:prstGeom prst="rect">
              <a:avLst/>
            </a:prstGeom>
            <a:solidFill>
              <a:schemeClr val="lt1"/>
            </a:solidFill>
            <a:ln w="38100" cap="flat" cmpd="sng">
              <a:solidFill>
                <a:srgbClr val="CCCCCC">
                  <a:alpha val="41960"/>
                </a:srgbClr>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600" b="1">
                  <a:solidFill>
                    <a:srgbClr val="FF0000"/>
                  </a:solidFill>
                  <a:latin typeface="Arial"/>
                  <a:ea typeface="Arial"/>
                  <a:cs typeface="Arial"/>
                  <a:sym typeface="Arial"/>
                </a:rPr>
                <a:t>solubilní guanylát-cykláza: sGC</a:t>
              </a:r>
              <a:endParaRPr sz="1600" b="1">
                <a:solidFill>
                  <a:srgbClr val="FF0000"/>
                </a:solidFill>
                <a:latin typeface="Arial"/>
                <a:ea typeface="Arial"/>
                <a:cs typeface="Arial"/>
                <a:sym typeface="Arial"/>
              </a:endParaRPr>
            </a:p>
          </p:txBody>
        </p:sp>
        <p:sp>
          <p:nvSpPr>
            <p:cNvPr id="715" name="Google Shape;715;p52"/>
            <p:cNvSpPr txBox="1"/>
            <p:nvPr/>
          </p:nvSpPr>
          <p:spPr>
            <a:xfrm>
              <a:off x="6298652" y="5805264"/>
              <a:ext cx="2235820" cy="9758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600" b="1">
                  <a:solidFill>
                    <a:srgbClr val="7030A0"/>
                  </a:solidFill>
                  <a:latin typeface="Arial"/>
                  <a:ea typeface="Arial"/>
                  <a:cs typeface="Arial"/>
                  <a:sym typeface="Arial"/>
                </a:rPr>
                <a:t>antihypertrofické</a:t>
              </a:r>
              <a:endParaRPr sz="1600" b="1">
                <a:solidFill>
                  <a:srgbClr val="7030A0"/>
                </a:solidFill>
                <a:latin typeface="Arial"/>
                <a:ea typeface="Arial"/>
                <a:cs typeface="Arial"/>
                <a:sym typeface="Arial"/>
              </a:endParaRPr>
            </a:p>
            <a:p>
              <a:pPr marL="0" marR="0" lvl="0" indent="0" algn="ctr" rtl="0">
                <a:spcBef>
                  <a:spcPts val="0"/>
                </a:spcBef>
                <a:spcAft>
                  <a:spcPts val="0"/>
                </a:spcAft>
                <a:buNone/>
              </a:pPr>
              <a:r>
                <a:rPr lang="cs-CZ" sz="1600" b="1">
                  <a:solidFill>
                    <a:srgbClr val="7030A0"/>
                  </a:solidFill>
                  <a:latin typeface="Arial"/>
                  <a:ea typeface="Arial"/>
                  <a:cs typeface="Arial"/>
                  <a:sym typeface="Arial"/>
                </a:rPr>
                <a:t>antifibrotické </a:t>
              </a:r>
              <a:endParaRPr/>
            </a:p>
            <a:p>
              <a:pPr marL="0" marR="0" lvl="0" indent="0" algn="ctr" rtl="0">
                <a:spcBef>
                  <a:spcPts val="0"/>
                </a:spcBef>
                <a:spcAft>
                  <a:spcPts val="0"/>
                </a:spcAft>
                <a:buNone/>
              </a:pPr>
              <a:r>
                <a:rPr lang="cs-CZ" sz="1600" b="1">
                  <a:solidFill>
                    <a:srgbClr val="7030A0"/>
                  </a:solidFill>
                  <a:latin typeface="Arial"/>
                  <a:ea typeface="Arial"/>
                  <a:cs typeface="Arial"/>
                  <a:sym typeface="Arial"/>
                </a:rPr>
                <a:t>účinky</a:t>
              </a:r>
              <a:endParaRPr sz="1600" b="1">
                <a:solidFill>
                  <a:srgbClr val="7030A0"/>
                </a:solidFill>
                <a:latin typeface="Arial"/>
                <a:ea typeface="Arial"/>
                <a:cs typeface="Arial"/>
                <a:sym typeface="Arial"/>
              </a:endParaRPr>
            </a:p>
          </p:txBody>
        </p:sp>
        <p:sp>
          <p:nvSpPr>
            <p:cNvPr id="716" name="Google Shape;716;p52"/>
            <p:cNvSpPr txBox="1"/>
            <p:nvPr/>
          </p:nvSpPr>
          <p:spPr>
            <a:xfrm>
              <a:off x="4748824" y="1402323"/>
              <a:ext cx="757421" cy="54214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2400" b="1">
                  <a:solidFill>
                    <a:srgbClr val="151515"/>
                  </a:solidFill>
                  <a:latin typeface="Arial"/>
                  <a:ea typeface="Arial"/>
                  <a:cs typeface="Arial"/>
                  <a:sym typeface="Arial"/>
                </a:rPr>
                <a:t>NO</a:t>
              </a:r>
              <a:endParaRPr sz="2400" b="1">
                <a:solidFill>
                  <a:srgbClr val="151515"/>
                </a:solidFill>
                <a:latin typeface="Arial"/>
                <a:ea typeface="Arial"/>
                <a:cs typeface="Arial"/>
                <a:sym typeface="Arial"/>
              </a:endParaRPr>
            </a:p>
          </p:txBody>
        </p:sp>
        <p:sp>
          <p:nvSpPr>
            <p:cNvPr id="717" name="Google Shape;717;p52"/>
            <p:cNvSpPr txBox="1"/>
            <p:nvPr/>
          </p:nvSpPr>
          <p:spPr>
            <a:xfrm>
              <a:off x="3740562" y="626928"/>
              <a:ext cx="3077398" cy="39757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a:solidFill>
                    <a:srgbClr val="151515"/>
                  </a:solidFill>
                  <a:latin typeface="Arial"/>
                  <a:ea typeface="Arial"/>
                  <a:cs typeface="Arial"/>
                  <a:sym typeface="Arial"/>
                </a:rPr>
                <a:t>Endotheliální NO syntáza</a:t>
              </a:r>
              <a:endParaRPr sz="1600" b="1">
                <a:solidFill>
                  <a:srgbClr val="151515"/>
                </a:solidFill>
                <a:latin typeface="Arial"/>
                <a:ea typeface="Arial"/>
                <a:cs typeface="Arial"/>
                <a:sym typeface="Arial"/>
              </a:endParaRPr>
            </a:p>
          </p:txBody>
        </p:sp>
        <p:sp>
          <p:nvSpPr>
            <p:cNvPr id="718" name="Google Shape;718;p52"/>
            <p:cNvSpPr txBox="1"/>
            <p:nvPr/>
          </p:nvSpPr>
          <p:spPr>
            <a:xfrm>
              <a:off x="899592" y="2564904"/>
              <a:ext cx="1473965" cy="43371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b="1">
                  <a:solidFill>
                    <a:schemeClr val="accent4"/>
                  </a:solidFill>
                  <a:latin typeface="Arial"/>
                  <a:ea typeface="Arial"/>
                  <a:cs typeface="Arial"/>
                  <a:sym typeface="Arial"/>
                </a:rPr>
                <a:t>ANP, BNP</a:t>
              </a:r>
              <a:endParaRPr sz="1800" b="1">
                <a:solidFill>
                  <a:schemeClr val="accent4"/>
                </a:solidFill>
                <a:latin typeface="Arial"/>
                <a:ea typeface="Arial"/>
                <a:cs typeface="Arial"/>
                <a:sym typeface="Arial"/>
              </a:endParaRPr>
            </a:p>
          </p:txBody>
        </p:sp>
        <p:cxnSp>
          <p:nvCxnSpPr>
            <p:cNvPr id="719" name="Google Shape;719;p52"/>
            <p:cNvCxnSpPr/>
            <p:nvPr/>
          </p:nvCxnSpPr>
          <p:spPr>
            <a:xfrm>
              <a:off x="5076056" y="3410157"/>
              <a:ext cx="0" cy="360040"/>
            </a:xfrm>
            <a:prstGeom prst="straightConnector1">
              <a:avLst/>
            </a:prstGeom>
            <a:noFill/>
            <a:ln w="47625" cap="flat" cmpd="sng">
              <a:solidFill>
                <a:srgbClr val="404040"/>
              </a:solidFill>
              <a:prstDash val="solid"/>
              <a:round/>
              <a:headEnd type="none" w="sm" len="sm"/>
              <a:tailEnd type="triangle" w="med" len="med"/>
            </a:ln>
          </p:spPr>
        </p:cxnSp>
        <p:cxnSp>
          <p:nvCxnSpPr>
            <p:cNvPr id="720" name="Google Shape;720;p52"/>
            <p:cNvCxnSpPr/>
            <p:nvPr/>
          </p:nvCxnSpPr>
          <p:spPr>
            <a:xfrm>
              <a:off x="5076056" y="4221088"/>
              <a:ext cx="0" cy="576064"/>
            </a:xfrm>
            <a:prstGeom prst="straightConnector1">
              <a:avLst/>
            </a:prstGeom>
            <a:noFill/>
            <a:ln w="47625" cap="flat" cmpd="sng">
              <a:solidFill>
                <a:schemeClr val="accent4"/>
              </a:solidFill>
              <a:prstDash val="solid"/>
              <a:round/>
              <a:headEnd type="none" w="sm" len="sm"/>
              <a:tailEnd type="triangle" w="med" len="med"/>
            </a:ln>
          </p:spPr>
        </p:cxnSp>
        <p:sp>
          <p:nvSpPr>
            <p:cNvPr id="721" name="Google Shape;721;p52"/>
            <p:cNvSpPr/>
            <p:nvPr/>
          </p:nvSpPr>
          <p:spPr>
            <a:xfrm rot="-5400000">
              <a:off x="2657558" y="135708"/>
              <a:ext cx="6408712" cy="10644724"/>
            </a:xfrm>
            <a:prstGeom prst="arc">
              <a:avLst>
                <a:gd name="adj1" fmla="val 15281267"/>
                <a:gd name="adj2" fmla="val 3039925"/>
              </a:avLst>
            </a:prstGeom>
            <a:noFill/>
            <a:ln w="127000" cap="flat" cmpd="sng">
              <a:solidFill>
                <a:srgbClr val="00CB97">
                  <a:alpha val="30980"/>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rgbClr val="FFFFFF"/>
                </a:solidFill>
                <a:latin typeface="Tahoma"/>
                <a:ea typeface="Tahoma"/>
                <a:cs typeface="Tahoma"/>
                <a:sym typeface="Tahoma"/>
              </a:endParaRPr>
            </a:p>
          </p:txBody>
        </p:sp>
        <p:cxnSp>
          <p:nvCxnSpPr>
            <p:cNvPr id="722" name="Google Shape;722;p52"/>
            <p:cNvCxnSpPr/>
            <p:nvPr/>
          </p:nvCxnSpPr>
          <p:spPr>
            <a:xfrm>
              <a:off x="5724128" y="4077072"/>
              <a:ext cx="1368152" cy="216024"/>
            </a:xfrm>
            <a:prstGeom prst="straightConnector1">
              <a:avLst/>
            </a:prstGeom>
            <a:noFill/>
            <a:ln w="25400" cap="flat" cmpd="sng">
              <a:solidFill>
                <a:schemeClr val="accent4"/>
              </a:solidFill>
              <a:prstDash val="solid"/>
              <a:round/>
              <a:headEnd type="none" w="sm" len="sm"/>
              <a:tailEnd type="triangle" w="med" len="med"/>
            </a:ln>
          </p:spPr>
        </p:cxnSp>
        <p:sp>
          <p:nvSpPr>
            <p:cNvPr id="723" name="Google Shape;723;p52"/>
            <p:cNvSpPr txBox="1"/>
            <p:nvPr/>
          </p:nvSpPr>
          <p:spPr>
            <a:xfrm>
              <a:off x="7129885" y="4187603"/>
              <a:ext cx="1041079" cy="2981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050" b="1">
                  <a:solidFill>
                    <a:srgbClr val="151515"/>
                  </a:solidFill>
                  <a:latin typeface="Tahoma"/>
                  <a:ea typeface="Tahoma"/>
                  <a:cs typeface="Tahoma"/>
                  <a:sym typeface="Tahoma"/>
                </a:rPr>
                <a:t>degradace</a:t>
              </a:r>
              <a:endParaRPr sz="1050" b="1">
                <a:solidFill>
                  <a:srgbClr val="151515"/>
                </a:solidFill>
                <a:latin typeface="Tahoma"/>
                <a:ea typeface="Tahoma"/>
                <a:cs typeface="Tahoma"/>
                <a:sym typeface="Tahoma"/>
              </a:endParaRPr>
            </a:p>
          </p:txBody>
        </p:sp>
        <p:cxnSp>
          <p:nvCxnSpPr>
            <p:cNvPr id="724" name="Google Shape;724;p52"/>
            <p:cNvCxnSpPr/>
            <p:nvPr/>
          </p:nvCxnSpPr>
          <p:spPr>
            <a:xfrm>
              <a:off x="5073633" y="1961787"/>
              <a:ext cx="0" cy="648072"/>
            </a:xfrm>
            <a:prstGeom prst="straightConnector1">
              <a:avLst/>
            </a:prstGeom>
            <a:noFill/>
            <a:ln w="47625" cap="flat" cmpd="sng">
              <a:solidFill>
                <a:schemeClr val="accent4"/>
              </a:solidFill>
              <a:prstDash val="solid"/>
              <a:round/>
              <a:headEnd type="none" w="sm" len="sm"/>
              <a:tailEnd type="triangle" w="med" len="med"/>
            </a:ln>
          </p:spPr>
        </p:cxnSp>
        <p:sp>
          <p:nvSpPr>
            <p:cNvPr id="725" name="Google Shape;725;p52"/>
            <p:cNvSpPr txBox="1"/>
            <p:nvPr/>
          </p:nvSpPr>
          <p:spPr>
            <a:xfrm>
              <a:off x="3819" y="3279334"/>
              <a:ext cx="3502349" cy="307214"/>
            </a:xfrm>
            <a:prstGeom prst="rect">
              <a:avLst/>
            </a:prstGeom>
            <a:solidFill>
              <a:schemeClr val="lt1"/>
            </a:solidFill>
            <a:ln w="44450" cap="flat" cmpd="sng">
              <a:solidFill>
                <a:srgbClr val="CCCCCC">
                  <a:alpha val="34901"/>
                </a:srgbClr>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100" b="1">
                  <a:solidFill>
                    <a:srgbClr val="151515"/>
                  </a:solidFill>
                  <a:latin typeface="Arial"/>
                  <a:ea typeface="Arial"/>
                  <a:cs typeface="Arial"/>
                  <a:sym typeface="Arial"/>
                </a:rPr>
                <a:t>partikulární guanylát-cykláza </a:t>
              </a:r>
              <a:endParaRPr sz="1100" b="1">
                <a:solidFill>
                  <a:srgbClr val="151515"/>
                </a:solidFill>
                <a:latin typeface="Arial"/>
                <a:ea typeface="Arial"/>
                <a:cs typeface="Arial"/>
                <a:sym typeface="Arial"/>
              </a:endParaRPr>
            </a:p>
          </p:txBody>
        </p:sp>
        <p:cxnSp>
          <p:nvCxnSpPr>
            <p:cNvPr id="726" name="Google Shape;726;p52"/>
            <p:cNvCxnSpPr/>
            <p:nvPr/>
          </p:nvCxnSpPr>
          <p:spPr>
            <a:xfrm flipH="1">
              <a:off x="2915816" y="5301208"/>
              <a:ext cx="1512168" cy="432048"/>
            </a:xfrm>
            <a:prstGeom prst="straightConnector1">
              <a:avLst/>
            </a:prstGeom>
            <a:noFill/>
            <a:ln w="25400" cap="flat" cmpd="sng">
              <a:solidFill>
                <a:schemeClr val="accent4"/>
              </a:solidFill>
              <a:prstDash val="solid"/>
              <a:round/>
              <a:headEnd type="none" w="sm" len="sm"/>
              <a:tailEnd type="triangle" w="med" len="med"/>
            </a:ln>
          </p:spPr>
        </p:cxnSp>
        <p:cxnSp>
          <p:nvCxnSpPr>
            <p:cNvPr id="727" name="Google Shape;727;p52"/>
            <p:cNvCxnSpPr/>
            <p:nvPr/>
          </p:nvCxnSpPr>
          <p:spPr>
            <a:xfrm flipH="1">
              <a:off x="4427984" y="5445224"/>
              <a:ext cx="432048" cy="504056"/>
            </a:xfrm>
            <a:prstGeom prst="straightConnector1">
              <a:avLst/>
            </a:prstGeom>
            <a:noFill/>
            <a:ln w="25400" cap="flat" cmpd="sng">
              <a:solidFill>
                <a:schemeClr val="accent4"/>
              </a:solidFill>
              <a:prstDash val="solid"/>
              <a:round/>
              <a:headEnd type="none" w="sm" len="sm"/>
              <a:tailEnd type="triangle" w="med" len="med"/>
            </a:ln>
          </p:spPr>
        </p:cxnSp>
        <p:cxnSp>
          <p:nvCxnSpPr>
            <p:cNvPr id="728" name="Google Shape;728;p52"/>
            <p:cNvCxnSpPr/>
            <p:nvPr/>
          </p:nvCxnSpPr>
          <p:spPr>
            <a:xfrm>
              <a:off x="5364088" y="5445224"/>
              <a:ext cx="216024" cy="504056"/>
            </a:xfrm>
            <a:prstGeom prst="straightConnector1">
              <a:avLst/>
            </a:prstGeom>
            <a:noFill/>
            <a:ln w="25400" cap="flat" cmpd="sng">
              <a:solidFill>
                <a:schemeClr val="accent4"/>
              </a:solidFill>
              <a:prstDash val="solid"/>
              <a:round/>
              <a:headEnd type="none" w="sm" len="sm"/>
              <a:tailEnd type="triangle" w="med" len="med"/>
            </a:ln>
          </p:spPr>
        </p:cxnSp>
        <p:cxnSp>
          <p:nvCxnSpPr>
            <p:cNvPr id="729" name="Google Shape;729;p52"/>
            <p:cNvCxnSpPr/>
            <p:nvPr/>
          </p:nvCxnSpPr>
          <p:spPr>
            <a:xfrm>
              <a:off x="5796136" y="5301208"/>
              <a:ext cx="1080120" cy="432048"/>
            </a:xfrm>
            <a:prstGeom prst="straightConnector1">
              <a:avLst/>
            </a:prstGeom>
            <a:noFill/>
            <a:ln w="25400" cap="flat" cmpd="sng">
              <a:solidFill>
                <a:schemeClr val="accent4"/>
              </a:solidFill>
              <a:prstDash val="solid"/>
              <a:round/>
              <a:headEnd type="none" w="sm" len="sm"/>
              <a:tailEnd type="triangle" w="med" len="med"/>
            </a:ln>
          </p:spPr>
        </p:cxnSp>
        <p:cxnSp>
          <p:nvCxnSpPr>
            <p:cNvPr id="730" name="Google Shape;730;p52"/>
            <p:cNvCxnSpPr/>
            <p:nvPr/>
          </p:nvCxnSpPr>
          <p:spPr>
            <a:xfrm>
              <a:off x="3059832" y="3717032"/>
              <a:ext cx="1440160" cy="216024"/>
            </a:xfrm>
            <a:prstGeom prst="straightConnector1">
              <a:avLst/>
            </a:prstGeom>
            <a:noFill/>
            <a:ln w="25400" cap="flat" cmpd="sng">
              <a:solidFill>
                <a:schemeClr val="accent4"/>
              </a:solidFill>
              <a:prstDash val="solid"/>
              <a:round/>
              <a:headEnd type="none" w="sm" len="sm"/>
              <a:tailEnd type="triangle" w="med" len="med"/>
            </a:ln>
          </p:spPr>
        </p:cxnSp>
        <p:cxnSp>
          <p:nvCxnSpPr>
            <p:cNvPr id="731" name="Google Shape;731;p52"/>
            <p:cNvCxnSpPr/>
            <p:nvPr/>
          </p:nvCxnSpPr>
          <p:spPr>
            <a:xfrm>
              <a:off x="1547664" y="2924944"/>
              <a:ext cx="0" cy="216024"/>
            </a:xfrm>
            <a:prstGeom prst="straightConnector1">
              <a:avLst/>
            </a:prstGeom>
            <a:noFill/>
            <a:ln w="25400" cap="flat" cmpd="sng">
              <a:solidFill>
                <a:schemeClr val="accent4"/>
              </a:solidFill>
              <a:prstDash val="solid"/>
              <a:round/>
              <a:headEnd type="none" w="sm" len="sm"/>
              <a:tailEnd type="triangle" w="med" len="med"/>
            </a:ln>
          </p:spPr>
        </p:cxnSp>
        <p:grpSp>
          <p:nvGrpSpPr>
            <p:cNvPr id="732" name="Google Shape;732;p52"/>
            <p:cNvGrpSpPr/>
            <p:nvPr/>
          </p:nvGrpSpPr>
          <p:grpSpPr>
            <a:xfrm>
              <a:off x="5652120" y="1402828"/>
              <a:ext cx="2655249" cy="2663868"/>
              <a:chOff x="5652120" y="1402828"/>
              <a:chExt cx="2655249" cy="2663868"/>
            </a:xfrm>
          </p:grpSpPr>
          <p:sp>
            <p:nvSpPr>
              <p:cNvPr id="733" name="Google Shape;733;p52"/>
              <p:cNvSpPr txBox="1"/>
              <p:nvPr/>
            </p:nvSpPr>
            <p:spPr>
              <a:xfrm>
                <a:off x="6638863" y="1402828"/>
                <a:ext cx="1668506" cy="5421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200" b="1">
                    <a:solidFill>
                      <a:srgbClr val="151515"/>
                    </a:solidFill>
                    <a:latin typeface="Arial"/>
                    <a:ea typeface="Arial"/>
                    <a:cs typeface="Arial"/>
                    <a:sym typeface="Arial"/>
                  </a:rPr>
                  <a:t>organické nitráty</a:t>
                </a:r>
                <a:endParaRPr/>
              </a:p>
              <a:p>
                <a:pPr marL="0" marR="0" lvl="0" indent="0" algn="ctr" rtl="0">
                  <a:spcBef>
                    <a:spcPts val="0"/>
                  </a:spcBef>
                  <a:spcAft>
                    <a:spcPts val="0"/>
                  </a:spcAft>
                  <a:buNone/>
                </a:pPr>
                <a:r>
                  <a:rPr lang="cs-CZ" sz="1200" b="1">
                    <a:solidFill>
                      <a:srgbClr val="151515"/>
                    </a:solidFill>
                    <a:latin typeface="Arial"/>
                    <a:ea typeface="Arial"/>
                    <a:cs typeface="Arial"/>
                    <a:sym typeface="Arial"/>
                  </a:rPr>
                  <a:t>NTG, ISDN</a:t>
                </a:r>
                <a:endParaRPr sz="1200" b="1">
                  <a:solidFill>
                    <a:srgbClr val="151515"/>
                  </a:solidFill>
                  <a:latin typeface="Arial"/>
                  <a:ea typeface="Arial"/>
                  <a:cs typeface="Arial"/>
                  <a:sym typeface="Arial"/>
                </a:endParaRPr>
              </a:p>
            </p:txBody>
          </p:sp>
          <p:sp>
            <p:nvSpPr>
              <p:cNvPr id="734" name="Google Shape;734;p52"/>
              <p:cNvSpPr txBox="1"/>
              <p:nvPr/>
            </p:nvSpPr>
            <p:spPr>
              <a:xfrm>
                <a:off x="6096790" y="3777553"/>
                <a:ext cx="1846964" cy="28914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000" b="1">
                    <a:solidFill>
                      <a:srgbClr val="151515"/>
                    </a:solidFill>
                    <a:latin typeface="Arial"/>
                    <a:ea typeface="Arial"/>
                    <a:cs typeface="Arial"/>
                    <a:sym typeface="Arial"/>
                  </a:rPr>
                  <a:t>inhibitory PDE5, PDE9 </a:t>
                </a:r>
                <a:endParaRPr sz="1000" b="1">
                  <a:solidFill>
                    <a:srgbClr val="151515"/>
                  </a:solidFill>
                  <a:latin typeface="Arial"/>
                  <a:ea typeface="Arial"/>
                  <a:cs typeface="Arial"/>
                  <a:sym typeface="Arial"/>
                </a:endParaRPr>
              </a:p>
            </p:txBody>
          </p:sp>
          <p:cxnSp>
            <p:nvCxnSpPr>
              <p:cNvPr id="735" name="Google Shape;735;p52"/>
              <p:cNvCxnSpPr/>
              <p:nvPr/>
            </p:nvCxnSpPr>
            <p:spPr>
              <a:xfrm rot="10800000">
                <a:off x="5652120" y="1628800"/>
                <a:ext cx="906628" cy="0"/>
              </a:xfrm>
              <a:prstGeom prst="straightConnector1">
                <a:avLst/>
              </a:prstGeom>
              <a:noFill/>
              <a:ln w="25400" cap="flat" cmpd="sng">
                <a:solidFill>
                  <a:schemeClr val="accent4"/>
                </a:solidFill>
                <a:prstDash val="solid"/>
                <a:round/>
                <a:headEnd type="none" w="sm" len="sm"/>
                <a:tailEnd type="triangle" w="med" len="med"/>
              </a:ln>
            </p:spPr>
          </p:cxnSp>
        </p:grpSp>
        <p:grpSp>
          <p:nvGrpSpPr>
            <p:cNvPr id="736" name="Google Shape;736;p52"/>
            <p:cNvGrpSpPr/>
            <p:nvPr/>
          </p:nvGrpSpPr>
          <p:grpSpPr>
            <a:xfrm>
              <a:off x="-79775" y="1425055"/>
              <a:ext cx="4651775" cy="782465"/>
              <a:chOff x="-79775" y="1425055"/>
              <a:chExt cx="4651775" cy="782465"/>
            </a:xfrm>
          </p:grpSpPr>
          <p:sp>
            <p:nvSpPr>
              <p:cNvPr id="737" name="Google Shape;737;p52"/>
              <p:cNvSpPr txBox="1"/>
              <p:nvPr/>
            </p:nvSpPr>
            <p:spPr>
              <a:xfrm>
                <a:off x="-79775" y="1846090"/>
                <a:ext cx="2141892" cy="3614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400" b="1">
                    <a:solidFill>
                      <a:srgbClr val="00B050"/>
                    </a:solidFill>
                    <a:latin typeface="Arial"/>
                    <a:ea typeface="Arial"/>
                    <a:cs typeface="Arial"/>
                    <a:sym typeface="Arial"/>
                  </a:rPr>
                  <a:t>inhibitory</a:t>
                </a:r>
                <a:r>
                  <a:rPr lang="cs-CZ" sz="1100" b="1">
                    <a:solidFill>
                      <a:srgbClr val="00B050"/>
                    </a:solidFill>
                    <a:latin typeface="Arial"/>
                    <a:ea typeface="Arial"/>
                    <a:cs typeface="Arial"/>
                    <a:sym typeface="Arial"/>
                  </a:rPr>
                  <a:t> neprilysinu </a:t>
                </a:r>
                <a:endParaRPr/>
              </a:p>
            </p:txBody>
          </p:sp>
          <p:grpSp>
            <p:nvGrpSpPr>
              <p:cNvPr id="738" name="Google Shape;738;p52"/>
              <p:cNvGrpSpPr/>
              <p:nvPr/>
            </p:nvGrpSpPr>
            <p:grpSpPr>
              <a:xfrm>
                <a:off x="1885022" y="1425055"/>
                <a:ext cx="2686978" cy="361429"/>
                <a:chOff x="1885022" y="1425055"/>
                <a:chExt cx="2686978" cy="361429"/>
              </a:xfrm>
            </p:grpSpPr>
            <p:cxnSp>
              <p:nvCxnSpPr>
                <p:cNvPr id="739" name="Google Shape;739;p52"/>
                <p:cNvCxnSpPr/>
                <p:nvPr/>
              </p:nvCxnSpPr>
              <p:spPr>
                <a:xfrm>
                  <a:off x="3707904" y="1628800"/>
                  <a:ext cx="864096" cy="0"/>
                </a:xfrm>
                <a:prstGeom prst="straightConnector1">
                  <a:avLst/>
                </a:prstGeom>
                <a:noFill/>
                <a:ln w="28575" cap="flat" cmpd="sng">
                  <a:solidFill>
                    <a:schemeClr val="accent4"/>
                  </a:solidFill>
                  <a:prstDash val="solid"/>
                  <a:round/>
                  <a:headEnd type="none" w="sm" len="sm"/>
                  <a:tailEnd type="triangle" w="med" len="med"/>
                </a:ln>
              </p:spPr>
            </p:cxnSp>
            <p:sp>
              <p:nvSpPr>
                <p:cNvPr id="740" name="Google Shape;740;p52"/>
                <p:cNvSpPr txBox="1"/>
                <p:nvPr/>
              </p:nvSpPr>
              <p:spPr>
                <a:xfrm>
                  <a:off x="1885022" y="1425055"/>
                  <a:ext cx="1899564" cy="3614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a:solidFill>
                        <a:srgbClr val="151515"/>
                      </a:solidFill>
                      <a:latin typeface="Arial"/>
                      <a:ea typeface="Arial"/>
                      <a:cs typeface="Arial"/>
                      <a:sym typeface="Arial"/>
                    </a:rPr>
                    <a:t>anorganické</a:t>
                  </a:r>
                  <a:r>
                    <a:rPr lang="cs-CZ" sz="1200">
                      <a:solidFill>
                        <a:srgbClr val="151515"/>
                      </a:solidFill>
                      <a:latin typeface="Arial"/>
                      <a:ea typeface="Arial"/>
                      <a:cs typeface="Arial"/>
                      <a:sym typeface="Arial"/>
                    </a:rPr>
                    <a:t> nitráty</a:t>
                  </a:r>
                  <a:endParaRPr/>
                </a:p>
              </p:txBody>
            </p:sp>
          </p:grpSp>
        </p:grpSp>
        <p:sp>
          <p:nvSpPr>
            <p:cNvPr id="741" name="Google Shape;741;p52"/>
            <p:cNvSpPr txBox="1"/>
            <p:nvPr/>
          </p:nvSpPr>
          <p:spPr>
            <a:xfrm>
              <a:off x="1259632" y="6611779"/>
              <a:ext cx="3312368" cy="27107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900" b="1">
                  <a:solidFill>
                    <a:srgbClr val="151515"/>
                  </a:solidFill>
                  <a:latin typeface="Arial"/>
                  <a:ea typeface="Arial"/>
                  <a:cs typeface="Arial"/>
                  <a:sym typeface="Arial"/>
                </a:rPr>
                <a:t>cGMP: cycklický guanosin-monofostát</a:t>
              </a:r>
              <a:endParaRPr sz="900" b="1">
                <a:solidFill>
                  <a:srgbClr val="151515"/>
                </a:solidFill>
                <a:latin typeface="Arial"/>
                <a:ea typeface="Arial"/>
                <a:cs typeface="Arial"/>
                <a:sym typeface="Arial"/>
              </a:endParaRPr>
            </a:p>
          </p:txBody>
        </p:sp>
        <p:cxnSp>
          <p:nvCxnSpPr>
            <p:cNvPr id="742" name="Google Shape;742;p52"/>
            <p:cNvCxnSpPr/>
            <p:nvPr/>
          </p:nvCxnSpPr>
          <p:spPr>
            <a:xfrm>
              <a:off x="1353971" y="2198089"/>
              <a:ext cx="128241" cy="291316"/>
            </a:xfrm>
            <a:prstGeom prst="straightConnector1">
              <a:avLst/>
            </a:prstGeom>
            <a:noFill/>
            <a:ln w="53975" cap="flat" cmpd="sng">
              <a:solidFill>
                <a:srgbClr val="00B050"/>
              </a:solidFill>
              <a:prstDash val="solid"/>
              <a:round/>
              <a:headEnd type="none" w="sm" len="sm"/>
              <a:tailEnd type="triangle" w="med" len="med"/>
            </a:ln>
          </p:spPr>
        </p:cxnSp>
        <p:cxnSp>
          <p:nvCxnSpPr>
            <p:cNvPr id="743" name="Google Shape;743;p52"/>
            <p:cNvCxnSpPr/>
            <p:nvPr/>
          </p:nvCxnSpPr>
          <p:spPr>
            <a:xfrm>
              <a:off x="5073633" y="1025697"/>
              <a:ext cx="0" cy="360040"/>
            </a:xfrm>
            <a:prstGeom prst="straightConnector1">
              <a:avLst/>
            </a:prstGeom>
            <a:noFill/>
            <a:ln w="47625" cap="flat" cmpd="sng">
              <a:solidFill>
                <a:srgbClr val="404040"/>
              </a:solidFill>
              <a:prstDash val="dot"/>
              <a:round/>
              <a:headEnd type="none" w="sm" len="sm"/>
              <a:tailEnd type="triangle" w="med" len="med"/>
            </a:ln>
          </p:spPr>
        </p:cxnSp>
      </p:grpSp>
      <p:sp>
        <p:nvSpPr>
          <p:cNvPr id="744" name="Google Shape;744;p52"/>
          <p:cNvSpPr txBox="1"/>
          <p:nvPr/>
        </p:nvSpPr>
        <p:spPr>
          <a:xfrm>
            <a:off x="63420" y="6402814"/>
            <a:ext cx="7338869"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a:solidFill>
                  <a:srgbClr val="336699"/>
                </a:solidFill>
                <a:latin typeface="Arial"/>
                <a:ea typeface="Arial"/>
                <a:cs typeface="Arial"/>
                <a:sym typeface="Arial"/>
              </a:rPr>
              <a:t>Srdeční selhání: snížená dostupnost NO, oxidativní stress inaktivuje sGC</a:t>
            </a:r>
            <a:endParaRPr sz="1600" b="1">
              <a:solidFill>
                <a:srgbClr val="336699"/>
              </a:solidFill>
              <a:latin typeface="Arial"/>
              <a:ea typeface="Arial"/>
              <a:cs typeface="Arial"/>
              <a:sym typeface="Arial"/>
            </a:endParaRPr>
          </a:p>
        </p:txBody>
      </p:sp>
      <p:sp>
        <p:nvSpPr>
          <p:cNvPr id="745" name="Google Shape;745;p52"/>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Neurohumorální odpověď na srdeční selhání: </a:t>
            </a:r>
            <a:endParaRPr/>
          </a:p>
          <a:p>
            <a:pPr marL="0" marR="0" lvl="0" indent="0" algn="ctr" rtl="0">
              <a:spcBef>
                <a:spcPts val="0"/>
              </a:spcBef>
              <a:spcAft>
                <a:spcPts val="0"/>
              </a:spcAft>
              <a:buNone/>
            </a:pPr>
            <a:r>
              <a:rPr lang="cs-CZ" sz="2400" b="1">
                <a:solidFill>
                  <a:schemeClr val="lt1"/>
                </a:solidFill>
                <a:latin typeface="Arial"/>
                <a:ea typeface="Arial"/>
                <a:cs typeface="Arial"/>
                <a:sym typeface="Arial"/>
              </a:rPr>
              <a:t>4) Kardioprotektivní cGMP-signální cesta  </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Shape 750"/>
        <p:cNvGrpSpPr/>
        <p:nvPr/>
      </p:nvGrpSpPr>
      <p:grpSpPr>
        <a:xfrm>
          <a:off x="0" y="0"/>
          <a:ext cx="0" cy="0"/>
          <a:chOff x="0" y="0"/>
          <a:chExt cx="0" cy="0"/>
        </a:xfrm>
      </p:grpSpPr>
      <p:pic>
        <p:nvPicPr>
          <p:cNvPr id="751" name="Google Shape;751;g34c4a9e5de3_0_0"/>
          <p:cNvPicPr preferRelativeResize="0"/>
          <p:nvPr/>
        </p:nvPicPr>
        <p:blipFill rotWithShape="1">
          <a:blip r:embed="rId3">
            <a:alphaModFix/>
          </a:blip>
          <a:srcRect/>
          <a:stretch/>
        </p:blipFill>
        <p:spPr>
          <a:xfrm rot="5400000">
            <a:off x="6761818" y="2259124"/>
            <a:ext cx="2808313" cy="4860032"/>
          </a:xfrm>
          <a:prstGeom prst="rect">
            <a:avLst/>
          </a:prstGeom>
          <a:noFill/>
          <a:ln>
            <a:noFill/>
          </a:ln>
        </p:spPr>
      </p:pic>
      <p:sp>
        <p:nvSpPr>
          <p:cNvPr id="752" name="Google Shape;752;g34c4a9e5de3_0_0"/>
          <p:cNvSpPr/>
          <p:nvPr/>
        </p:nvSpPr>
        <p:spPr>
          <a:xfrm>
            <a:off x="4195480" y="3244334"/>
            <a:ext cx="38010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cs-CZ" sz="1800" b="1">
                <a:solidFill>
                  <a:srgbClr val="FFFFFF"/>
                </a:solidFill>
                <a:latin typeface="Arial"/>
                <a:ea typeface="Arial"/>
                <a:cs typeface="Arial"/>
                <a:sym typeface="Arial"/>
              </a:rPr>
              <a:t>→ RF ablace ektopického fokusu</a:t>
            </a:r>
            <a:endParaRPr sz="1800">
              <a:solidFill>
                <a:srgbClr val="FFFFFF"/>
              </a:solidFill>
              <a:latin typeface="Arial"/>
              <a:ea typeface="Arial"/>
              <a:cs typeface="Arial"/>
              <a:sym typeface="Arial"/>
            </a:endParaRPr>
          </a:p>
        </p:txBody>
      </p:sp>
      <p:sp>
        <p:nvSpPr>
          <p:cNvPr id="753" name="Google Shape;753;g34c4a9e5de3_0_0"/>
          <p:cNvSpPr txBox="1"/>
          <p:nvPr/>
        </p:nvSpPr>
        <p:spPr>
          <a:xfrm>
            <a:off x="254870" y="5949766"/>
            <a:ext cx="7524300" cy="1231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a:solidFill>
                  <a:srgbClr val="151515"/>
                </a:solidFill>
                <a:latin typeface="Arial"/>
                <a:ea typeface="Arial"/>
                <a:cs typeface="Arial"/>
                <a:sym typeface="Arial"/>
              </a:rPr>
              <a:t>Studie EMPA-REG</a:t>
            </a:r>
            <a:r>
              <a:rPr lang="cs-CZ" sz="1600">
                <a:solidFill>
                  <a:srgbClr val="151515"/>
                </a:solidFill>
                <a:latin typeface="Arial"/>
                <a:ea typeface="Arial"/>
                <a:cs typeface="Arial"/>
                <a:sym typeface="Arial"/>
              </a:rPr>
              <a:t>: 7020 DM2 pacientů s vysokým KV rizikem, f-u 3.1 roku, </a:t>
            </a:r>
            <a:endParaRPr/>
          </a:p>
          <a:p>
            <a:pPr marL="0" marR="0" lvl="0" indent="0" algn="l" rtl="0">
              <a:spcBef>
                <a:spcPts val="0"/>
              </a:spcBef>
              <a:spcAft>
                <a:spcPts val="0"/>
              </a:spcAft>
              <a:buNone/>
            </a:pPr>
            <a:r>
              <a:rPr lang="cs-CZ" sz="1600">
                <a:solidFill>
                  <a:srgbClr val="151515"/>
                </a:solidFill>
                <a:latin typeface="Arial"/>
                <a:ea typeface="Arial"/>
                <a:cs typeface="Arial"/>
                <a:sym typeface="Arial"/>
              </a:rPr>
              <a:t>Empagliflozin vs placebo: 32% redukce celkové a kardiovaskulární mortality</a:t>
            </a:r>
            <a:endParaRPr/>
          </a:p>
          <a:p>
            <a:pPr marL="0" marR="0" lvl="0" indent="0" algn="l" rtl="0">
              <a:spcBef>
                <a:spcPts val="0"/>
              </a:spcBef>
              <a:spcAft>
                <a:spcPts val="0"/>
              </a:spcAft>
              <a:buNone/>
            </a:pPr>
            <a:r>
              <a:rPr lang="cs-CZ" sz="1600">
                <a:solidFill>
                  <a:srgbClr val="151515"/>
                </a:solidFill>
                <a:latin typeface="Arial"/>
                <a:ea typeface="Arial"/>
                <a:cs typeface="Arial"/>
                <a:sym typeface="Arial"/>
              </a:rPr>
              <a:t>                                         38 % redukce HF hospitalizací !! </a:t>
            </a:r>
            <a:endParaRPr/>
          </a:p>
          <a:p>
            <a:pPr marL="0" marR="0" lvl="0" indent="0" algn="l" rtl="0">
              <a:spcBef>
                <a:spcPts val="0"/>
              </a:spcBef>
              <a:spcAft>
                <a:spcPts val="0"/>
              </a:spcAft>
              <a:buNone/>
            </a:pPr>
            <a:r>
              <a:rPr lang="cs-CZ" sz="1600">
                <a:solidFill>
                  <a:srgbClr val="151515"/>
                </a:solidFill>
                <a:latin typeface="Arial"/>
                <a:ea typeface="Arial"/>
                <a:cs typeface="Arial"/>
                <a:sym typeface="Arial"/>
              </a:rPr>
              <a:t>                                          </a:t>
            </a:r>
            <a:endParaRPr/>
          </a:p>
          <a:p>
            <a:pPr marL="0" marR="0" lvl="0" indent="0" algn="l" rtl="0">
              <a:spcBef>
                <a:spcPts val="0"/>
              </a:spcBef>
              <a:spcAft>
                <a:spcPts val="0"/>
              </a:spcAft>
              <a:buNone/>
            </a:pPr>
            <a:r>
              <a:rPr lang="cs-CZ" sz="1000">
                <a:solidFill>
                  <a:srgbClr val="151515"/>
                </a:solidFill>
                <a:latin typeface="Arial"/>
                <a:ea typeface="Arial"/>
                <a:cs typeface="Arial"/>
                <a:sym typeface="Arial"/>
              </a:rPr>
              <a:t>                                                                                                                                                                    </a:t>
            </a:r>
            <a:endParaRPr sz="1400" b="1">
              <a:solidFill>
                <a:srgbClr val="151515"/>
              </a:solidFill>
              <a:latin typeface="Arial"/>
              <a:ea typeface="Arial"/>
              <a:cs typeface="Arial"/>
              <a:sym typeface="Arial"/>
            </a:endParaRPr>
          </a:p>
        </p:txBody>
      </p:sp>
      <p:pic>
        <p:nvPicPr>
          <p:cNvPr id="754" name="Google Shape;754;g34c4a9e5de3_0_0"/>
          <p:cNvPicPr preferRelativeResize="0"/>
          <p:nvPr/>
        </p:nvPicPr>
        <p:blipFill rotWithShape="1">
          <a:blip r:embed="rId4">
            <a:alphaModFix/>
          </a:blip>
          <a:srcRect/>
          <a:stretch/>
        </p:blipFill>
        <p:spPr>
          <a:xfrm rot="5400000">
            <a:off x="6801870" y="-113603"/>
            <a:ext cx="2575483" cy="4653738"/>
          </a:xfrm>
          <a:prstGeom prst="rect">
            <a:avLst/>
          </a:prstGeom>
          <a:noFill/>
          <a:ln>
            <a:noFill/>
          </a:ln>
        </p:spPr>
      </p:pic>
      <p:sp>
        <p:nvSpPr>
          <p:cNvPr id="755" name="Google Shape;755;g34c4a9e5de3_0_0"/>
          <p:cNvSpPr/>
          <p:nvPr/>
        </p:nvSpPr>
        <p:spPr>
          <a:xfrm>
            <a:off x="1710979" y="1128758"/>
            <a:ext cx="249300" cy="287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ahoma"/>
              <a:ea typeface="Tahoma"/>
              <a:cs typeface="Tahoma"/>
              <a:sym typeface="Tahoma"/>
            </a:endParaRPr>
          </a:p>
        </p:txBody>
      </p:sp>
      <p:sp>
        <p:nvSpPr>
          <p:cNvPr id="756" name="Google Shape;756;g34c4a9e5de3_0_0"/>
          <p:cNvSpPr/>
          <p:nvPr/>
        </p:nvSpPr>
        <p:spPr>
          <a:xfrm>
            <a:off x="2334236" y="1071302"/>
            <a:ext cx="1682700" cy="344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ahoma"/>
              <a:ea typeface="Tahoma"/>
              <a:cs typeface="Tahoma"/>
              <a:sym typeface="Tahoma"/>
            </a:endParaRPr>
          </a:p>
        </p:txBody>
      </p:sp>
      <p:grpSp>
        <p:nvGrpSpPr>
          <p:cNvPr id="757" name="Google Shape;757;g34c4a9e5de3_0_0"/>
          <p:cNvGrpSpPr/>
          <p:nvPr/>
        </p:nvGrpSpPr>
        <p:grpSpPr>
          <a:xfrm>
            <a:off x="1524427" y="1412768"/>
            <a:ext cx="4284178" cy="3369049"/>
            <a:chOff x="9665833" y="1988841"/>
            <a:chExt cx="4762843" cy="4236732"/>
          </a:xfrm>
        </p:grpSpPr>
        <p:pic>
          <p:nvPicPr>
            <p:cNvPr id="758" name="Google Shape;758;g34c4a9e5de3_0_0"/>
            <p:cNvPicPr preferRelativeResize="0"/>
            <p:nvPr/>
          </p:nvPicPr>
          <p:blipFill rotWithShape="1">
            <a:blip r:embed="rId5">
              <a:alphaModFix/>
            </a:blip>
            <a:srcRect/>
            <a:stretch/>
          </p:blipFill>
          <p:spPr>
            <a:xfrm>
              <a:off x="9665833" y="1988841"/>
              <a:ext cx="4762843" cy="3960441"/>
            </a:xfrm>
            <a:prstGeom prst="rect">
              <a:avLst/>
            </a:prstGeom>
            <a:noFill/>
            <a:ln>
              <a:noFill/>
            </a:ln>
          </p:spPr>
        </p:pic>
        <p:sp>
          <p:nvSpPr>
            <p:cNvPr id="759" name="Google Shape;759;g34c4a9e5de3_0_0"/>
            <p:cNvSpPr/>
            <p:nvPr/>
          </p:nvSpPr>
          <p:spPr>
            <a:xfrm>
              <a:off x="9900592" y="3068960"/>
              <a:ext cx="576000" cy="603300"/>
            </a:xfrm>
            <a:prstGeom prst="ellipse">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ahoma"/>
                <a:ea typeface="Tahoma"/>
                <a:cs typeface="Tahoma"/>
                <a:sym typeface="Tahoma"/>
              </a:endParaRPr>
            </a:p>
          </p:txBody>
        </p:sp>
        <p:sp>
          <p:nvSpPr>
            <p:cNvPr id="760" name="Google Shape;760;g34c4a9e5de3_0_0"/>
            <p:cNvSpPr txBox="1"/>
            <p:nvPr/>
          </p:nvSpPr>
          <p:spPr>
            <a:xfrm>
              <a:off x="12797673" y="5877273"/>
              <a:ext cx="1433100" cy="348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200" b="1">
                  <a:solidFill>
                    <a:srgbClr val="C00000"/>
                  </a:solidFill>
                  <a:latin typeface="Tahoma"/>
                  <a:ea typeface="Tahoma"/>
                  <a:cs typeface="Tahoma"/>
                  <a:sym typeface="Tahoma"/>
                </a:rPr>
                <a:t> 80-100 g/day</a:t>
              </a:r>
              <a:endParaRPr sz="1200" b="1">
                <a:solidFill>
                  <a:srgbClr val="C00000"/>
                </a:solidFill>
                <a:latin typeface="Tahoma"/>
                <a:ea typeface="Tahoma"/>
                <a:cs typeface="Tahoma"/>
                <a:sym typeface="Tahoma"/>
              </a:endParaRPr>
            </a:p>
          </p:txBody>
        </p:sp>
        <p:sp>
          <p:nvSpPr>
            <p:cNvPr id="761" name="Google Shape;761;g34c4a9e5de3_0_0"/>
            <p:cNvSpPr/>
            <p:nvPr/>
          </p:nvSpPr>
          <p:spPr>
            <a:xfrm>
              <a:off x="12636896" y="2276872"/>
              <a:ext cx="576000" cy="603300"/>
            </a:xfrm>
            <a:prstGeom prst="ellipse">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ahoma"/>
                <a:ea typeface="Tahoma"/>
                <a:cs typeface="Tahoma"/>
                <a:sym typeface="Tahoma"/>
              </a:endParaRPr>
            </a:p>
          </p:txBody>
        </p:sp>
        <p:pic>
          <p:nvPicPr>
            <p:cNvPr id="762" name="Google Shape;762;g34c4a9e5de3_0_0" descr="Image result for coca cola">
              <a:hlinkClick r:id="rId6"/>
            </p:cNvPr>
            <p:cNvPicPr preferRelativeResize="0"/>
            <p:nvPr/>
          </p:nvPicPr>
          <p:blipFill rotWithShape="1">
            <a:blip r:embed="rId7">
              <a:alphaModFix/>
            </a:blip>
            <a:srcRect/>
            <a:stretch/>
          </p:blipFill>
          <p:spPr>
            <a:xfrm>
              <a:off x="13948333" y="4343214"/>
              <a:ext cx="462776" cy="1280311"/>
            </a:xfrm>
            <a:prstGeom prst="rect">
              <a:avLst/>
            </a:prstGeom>
            <a:noFill/>
            <a:ln>
              <a:noFill/>
            </a:ln>
          </p:spPr>
        </p:pic>
      </p:grpSp>
      <p:sp>
        <p:nvSpPr>
          <p:cNvPr id="763" name="Google Shape;763;g34c4a9e5de3_0_0"/>
          <p:cNvSpPr txBox="1"/>
          <p:nvPr/>
        </p:nvSpPr>
        <p:spPr>
          <a:xfrm>
            <a:off x="535563" y="898842"/>
            <a:ext cx="4198500" cy="769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a:solidFill>
                  <a:srgbClr val="151515"/>
                </a:solidFill>
                <a:latin typeface="Arial"/>
                <a:ea typeface="Arial"/>
                <a:cs typeface="Arial"/>
                <a:sym typeface="Arial"/>
              </a:rPr>
              <a:t>Sodium-glucose cotransporter 2 (SGLT2)</a:t>
            </a:r>
            <a:endParaRPr/>
          </a:p>
          <a:p>
            <a:pPr marL="0" marR="0" lvl="0" indent="0" algn="l" rtl="0">
              <a:spcBef>
                <a:spcPts val="0"/>
              </a:spcBef>
              <a:spcAft>
                <a:spcPts val="0"/>
              </a:spcAft>
              <a:buNone/>
            </a:pPr>
            <a:endParaRPr sz="1400" b="1">
              <a:solidFill>
                <a:srgbClr val="151515"/>
              </a:solidFill>
              <a:latin typeface="Arial"/>
              <a:ea typeface="Arial"/>
              <a:cs typeface="Arial"/>
              <a:sym typeface="Arial"/>
            </a:endParaRPr>
          </a:p>
          <a:p>
            <a:pPr marL="0" marR="0" lvl="0" indent="0" algn="l" rtl="0">
              <a:spcBef>
                <a:spcPts val="0"/>
              </a:spcBef>
              <a:spcAft>
                <a:spcPts val="0"/>
              </a:spcAft>
              <a:buNone/>
            </a:pPr>
            <a:r>
              <a:rPr lang="cs-CZ" sz="1400" b="1">
                <a:solidFill>
                  <a:srgbClr val="151515"/>
                </a:solidFill>
                <a:latin typeface="Arial"/>
                <a:ea typeface="Arial"/>
                <a:cs typeface="Arial"/>
                <a:sym typeface="Arial"/>
              </a:rPr>
              <a:t>GLIFLOZINY</a:t>
            </a:r>
            <a:endParaRPr/>
          </a:p>
        </p:txBody>
      </p:sp>
      <p:pic>
        <p:nvPicPr>
          <p:cNvPr id="764" name="Google Shape;764;g34c4a9e5de3_0_0"/>
          <p:cNvPicPr preferRelativeResize="0"/>
          <p:nvPr/>
        </p:nvPicPr>
        <p:blipFill rotWithShape="1">
          <a:blip r:embed="rId8">
            <a:alphaModFix/>
          </a:blip>
          <a:srcRect/>
          <a:stretch/>
        </p:blipFill>
        <p:spPr>
          <a:xfrm>
            <a:off x="7464152" y="6562726"/>
            <a:ext cx="2857500" cy="295275"/>
          </a:xfrm>
          <a:prstGeom prst="rect">
            <a:avLst/>
          </a:prstGeom>
          <a:noFill/>
          <a:ln>
            <a:noFill/>
          </a:ln>
        </p:spPr>
      </p:pic>
      <p:sp>
        <p:nvSpPr>
          <p:cNvPr id="765" name="Google Shape;765;g34c4a9e5de3_0_0"/>
          <p:cNvSpPr txBox="1"/>
          <p:nvPr/>
        </p:nvSpPr>
        <p:spPr>
          <a:xfrm>
            <a:off x="2567609" y="4797152"/>
            <a:ext cx="22884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a:solidFill>
                  <a:srgbClr val="151515"/>
                </a:solidFill>
                <a:latin typeface="Tahoma"/>
                <a:ea typeface="Tahoma"/>
                <a:cs typeface="Tahoma"/>
                <a:sym typeface="Tahoma"/>
              </a:rPr>
              <a:t>Osmoticko-diuretický efekt</a:t>
            </a:r>
            <a:endParaRPr/>
          </a:p>
          <a:p>
            <a:pPr marL="0" marR="0" lvl="0" indent="0" algn="l" rtl="0">
              <a:spcBef>
                <a:spcPts val="0"/>
              </a:spcBef>
              <a:spcAft>
                <a:spcPts val="0"/>
              </a:spcAft>
              <a:buNone/>
            </a:pPr>
            <a:r>
              <a:rPr lang="cs-CZ" sz="1400">
                <a:solidFill>
                  <a:srgbClr val="151515"/>
                </a:solidFill>
                <a:latin typeface="Tahoma"/>
                <a:ea typeface="Tahoma"/>
                <a:cs typeface="Tahoma"/>
                <a:sym typeface="Tahoma"/>
              </a:rPr>
              <a:t>Natriuréza</a:t>
            </a:r>
            <a:endParaRPr sz="1400">
              <a:solidFill>
                <a:srgbClr val="151515"/>
              </a:solidFill>
              <a:latin typeface="Tahoma"/>
              <a:ea typeface="Tahoma"/>
              <a:cs typeface="Tahoma"/>
              <a:sym typeface="Tahoma"/>
            </a:endParaRPr>
          </a:p>
        </p:txBody>
      </p:sp>
      <p:sp>
        <p:nvSpPr>
          <p:cNvPr id="766" name="Google Shape;766;g34c4a9e5de3_0_0"/>
          <p:cNvSpPr txBox="1"/>
          <p:nvPr/>
        </p:nvSpPr>
        <p:spPr>
          <a:xfrm>
            <a:off x="6960096" y="1268761"/>
            <a:ext cx="15519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200" b="1">
                <a:solidFill>
                  <a:srgbClr val="151515"/>
                </a:solidFill>
                <a:latin typeface="Tahoma"/>
                <a:ea typeface="Tahoma"/>
                <a:cs typeface="Tahoma"/>
                <a:sym typeface="Tahoma"/>
              </a:rPr>
              <a:t>Celková mortalita</a:t>
            </a:r>
            <a:endParaRPr/>
          </a:p>
        </p:txBody>
      </p:sp>
      <p:sp>
        <p:nvSpPr>
          <p:cNvPr id="767" name="Google Shape;767;g34c4a9e5de3_0_0"/>
          <p:cNvSpPr txBox="1"/>
          <p:nvPr/>
        </p:nvSpPr>
        <p:spPr>
          <a:xfrm>
            <a:off x="6960097" y="3645025"/>
            <a:ext cx="28488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200" b="1">
                <a:solidFill>
                  <a:srgbClr val="151515"/>
                </a:solidFill>
                <a:latin typeface="Tahoma"/>
                <a:ea typeface="Tahoma"/>
                <a:cs typeface="Tahoma"/>
                <a:sym typeface="Tahoma"/>
              </a:rPr>
              <a:t>Hospitalizace pro srdeční selhání </a:t>
            </a:r>
            <a:endParaRPr/>
          </a:p>
        </p:txBody>
      </p:sp>
      <p:sp>
        <p:nvSpPr>
          <p:cNvPr id="768" name="Google Shape;768;g34c4a9e5de3_0_0"/>
          <p:cNvSpPr/>
          <p:nvPr/>
        </p:nvSpPr>
        <p:spPr>
          <a:xfrm>
            <a:off x="0" y="-27384"/>
            <a:ext cx="12192000" cy="908700"/>
          </a:xfrm>
          <a:prstGeom prst="rect">
            <a:avLst/>
          </a:prstGeom>
          <a:solidFill>
            <a:srgbClr val="0070C0">
              <a:alpha val="75690"/>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rPr>
              <a:t>5) SGLT-2 inhibitory - glifloziny</a:t>
            </a:r>
            <a:endParaRPr sz="2400" b="1">
              <a:solidFill>
                <a:schemeClr val="lt1"/>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Shape 773"/>
        <p:cNvGrpSpPr/>
        <p:nvPr/>
      </p:nvGrpSpPr>
      <p:grpSpPr>
        <a:xfrm>
          <a:off x="0" y="0"/>
          <a:ext cx="0" cy="0"/>
          <a:chOff x="0" y="0"/>
          <a:chExt cx="0" cy="0"/>
        </a:xfrm>
      </p:grpSpPr>
      <p:grpSp>
        <p:nvGrpSpPr>
          <p:cNvPr id="774" name="Google Shape;774;g34c4a9e5de3_0_22"/>
          <p:cNvGrpSpPr/>
          <p:nvPr/>
        </p:nvGrpSpPr>
        <p:grpSpPr>
          <a:xfrm>
            <a:off x="6244752" y="1092302"/>
            <a:ext cx="3991857" cy="2334737"/>
            <a:chOff x="2555776" y="3068960"/>
            <a:chExt cx="5955330" cy="3528392"/>
          </a:xfrm>
        </p:grpSpPr>
        <p:pic>
          <p:nvPicPr>
            <p:cNvPr id="775" name="Google Shape;775;g34c4a9e5de3_0_22"/>
            <p:cNvPicPr preferRelativeResize="0"/>
            <p:nvPr/>
          </p:nvPicPr>
          <p:blipFill rotWithShape="1">
            <a:blip r:embed="rId3">
              <a:alphaModFix/>
            </a:blip>
            <a:srcRect/>
            <a:stretch/>
          </p:blipFill>
          <p:spPr>
            <a:xfrm>
              <a:off x="2555776" y="3068960"/>
              <a:ext cx="5955330" cy="3528392"/>
            </a:xfrm>
            <a:prstGeom prst="rect">
              <a:avLst/>
            </a:prstGeom>
            <a:noFill/>
            <a:ln>
              <a:noFill/>
            </a:ln>
          </p:spPr>
        </p:pic>
        <p:pic>
          <p:nvPicPr>
            <p:cNvPr id="776" name="Google Shape;776;g34c4a9e5de3_0_22"/>
            <p:cNvPicPr preferRelativeResize="0"/>
            <p:nvPr/>
          </p:nvPicPr>
          <p:blipFill rotWithShape="1">
            <a:blip r:embed="rId4">
              <a:alphaModFix/>
            </a:blip>
            <a:srcRect/>
            <a:stretch/>
          </p:blipFill>
          <p:spPr>
            <a:xfrm>
              <a:off x="4382103" y="3163131"/>
              <a:ext cx="3253523" cy="417564"/>
            </a:xfrm>
            <a:prstGeom prst="rect">
              <a:avLst/>
            </a:prstGeom>
            <a:noFill/>
            <a:ln>
              <a:noFill/>
            </a:ln>
          </p:spPr>
        </p:pic>
      </p:grpSp>
      <p:pic>
        <p:nvPicPr>
          <p:cNvPr id="777" name="Google Shape;777;g34c4a9e5de3_0_22"/>
          <p:cNvPicPr preferRelativeResize="0"/>
          <p:nvPr/>
        </p:nvPicPr>
        <p:blipFill rotWithShape="1">
          <a:blip r:embed="rId5">
            <a:alphaModFix/>
          </a:blip>
          <a:srcRect/>
          <a:stretch/>
        </p:blipFill>
        <p:spPr>
          <a:xfrm>
            <a:off x="1623557" y="1091420"/>
            <a:ext cx="3702573" cy="2437913"/>
          </a:xfrm>
          <a:prstGeom prst="rect">
            <a:avLst/>
          </a:prstGeom>
          <a:noFill/>
          <a:ln>
            <a:noFill/>
          </a:ln>
        </p:spPr>
      </p:pic>
      <p:sp>
        <p:nvSpPr>
          <p:cNvPr id="778" name="Google Shape;778;g34c4a9e5de3_0_22"/>
          <p:cNvSpPr txBox="1"/>
          <p:nvPr/>
        </p:nvSpPr>
        <p:spPr>
          <a:xfrm>
            <a:off x="2135560" y="1248816"/>
            <a:ext cx="2808300" cy="4386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050" b="1">
                <a:solidFill>
                  <a:srgbClr val="151515"/>
                </a:solidFill>
                <a:latin typeface="Arial"/>
                <a:ea typeface="Arial"/>
                <a:cs typeface="Arial"/>
                <a:sym typeface="Arial"/>
              </a:rPr>
              <a:t>Kompozitní renální end-point:</a:t>
            </a:r>
            <a:endParaRPr/>
          </a:p>
          <a:p>
            <a:pPr marL="0" marR="0" lvl="0" indent="0" algn="l" rtl="0">
              <a:spcBef>
                <a:spcPts val="0"/>
              </a:spcBef>
              <a:spcAft>
                <a:spcPts val="0"/>
              </a:spcAft>
              <a:buNone/>
            </a:pPr>
            <a:r>
              <a:rPr lang="cs-CZ" sz="600" b="1">
                <a:solidFill>
                  <a:srgbClr val="151515"/>
                </a:solidFill>
                <a:latin typeface="Arial"/>
                <a:ea typeface="Arial"/>
                <a:cs typeface="Arial"/>
                <a:sym typeface="Arial"/>
              </a:rPr>
              <a:t>úmrtí pro selhání ledvin nebo iniciace dialýzy</a:t>
            </a:r>
            <a:endParaRPr/>
          </a:p>
          <a:p>
            <a:pPr marL="0" marR="0" lvl="0" indent="0" algn="l" rtl="0">
              <a:spcBef>
                <a:spcPts val="0"/>
              </a:spcBef>
              <a:spcAft>
                <a:spcPts val="0"/>
              </a:spcAft>
              <a:buNone/>
            </a:pPr>
            <a:r>
              <a:rPr lang="cs-CZ" sz="600" b="1">
                <a:solidFill>
                  <a:srgbClr val="151515"/>
                </a:solidFill>
                <a:latin typeface="Arial"/>
                <a:ea typeface="Arial"/>
                <a:cs typeface="Arial"/>
                <a:sym typeface="Arial"/>
              </a:rPr>
              <a:t>nebo zdvojnásobení hladiny kreatininu</a:t>
            </a:r>
            <a:endParaRPr sz="600" b="1">
              <a:solidFill>
                <a:srgbClr val="151515"/>
              </a:solidFill>
              <a:latin typeface="Arial"/>
              <a:ea typeface="Arial"/>
              <a:cs typeface="Arial"/>
              <a:sym typeface="Arial"/>
            </a:endParaRPr>
          </a:p>
        </p:txBody>
      </p:sp>
      <p:sp>
        <p:nvSpPr>
          <p:cNvPr id="779" name="Google Shape;779;g34c4a9e5de3_0_22"/>
          <p:cNvSpPr txBox="1"/>
          <p:nvPr/>
        </p:nvSpPr>
        <p:spPr>
          <a:xfrm>
            <a:off x="2063552" y="2109000"/>
            <a:ext cx="12426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900" b="1">
                <a:solidFill>
                  <a:srgbClr val="FF0000"/>
                </a:solidFill>
                <a:latin typeface="Arial"/>
                <a:ea typeface="Arial"/>
                <a:cs typeface="Arial"/>
                <a:sym typeface="Arial"/>
              </a:rPr>
              <a:t>pokles rizika </a:t>
            </a:r>
            <a:endParaRPr/>
          </a:p>
          <a:p>
            <a:pPr marL="0" marR="0" lvl="0" indent="0" algn="l" rtl="0">
              <a:spcBef>
                <a:spcPts val="0"/>
              </a:spcBef>
              <a:spcAft>
                <a:spcPts val="0"/>
              </a:spcAft>
              <a:buNone/>
            </a:pPr>
            <a:r>
              <a:rPr lang="cs-CZ" sz="900" b="1">
                <a:solidFill>
                  <a:srgbClr val="FF0000"/>
                </a:solidFill>
                <a:latin typeface="Arial"/>
                <a:ea typeface="Arial"/>
                <a:cs typeface="Arial"/>
                <a:sym typeface="Arial"/>
              </a:rPr>
              <a:t>hemodialýzy o 50%</a:t>
            </a:r>
            <a:endParaRPr sz="900" b="1">
              <a:solidFill>
                <a:srgbClr val="FF0000"/>
              </a:solidFill>
              <a:latin typeface="Arial"/>
              <a:ea typeface="Arial"/>
              <a:cs typeface="Arial"/>
              <a:sym typeface="Arial"/>
            </a:endParaRPr>
          </a:p>
        </p:txBody>
      </p:sp>
      <p:sp>
        <p:nvSpPr>
          <p:cNvPr id="780" name="Google Shape;780;g34c4a9e5de3_0_22"/>
          <p:cNvSpPr/>
          <p:nvPr/>
        </p:nvSpPr>
        <p:spPr>
          <a:xfrm>
            <a:off x="7968208" y="3501008"/>
            <a:ext cx="3168300" cy="253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cs-CZ" sz="1050" b="1">
                <a:solidFill>
                  <a:srgbClr val="151515"/>
                </a:solidFill>
                <a:latin typeface="Arial"/>
                <a:ea typeface="Arial"/>
                <a:cs typeface="Arial"/>
                <a:sym typeface="Arial"/>
              </a:rPr>
              <a:t>Wanner C NEJM 2016, 375 (4): 323-34. </a:t>
            </a:r>
            <a:endParaRPr/>
          </a:p>
        </p:txBody>
      </p:sp>
      <p:sp>
        <p:nvSpPr>
          <p:cNvPr id="781" name="Google Shape;781;g34c4a9e5de3_0_22"/>
          <p:cNvSpPr/>
          <p:nvPr/>
        </p:nvSpPr>
        <p:spPr>
          <a:xfrm>
            <a:off x="1624880" y="891425"/>
            <a:ext cx="40659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cs-CZ" sz="1800" b="1">
                <a:solidFill>
                  <a:srgbClr val="151515"/>
                </a:solidFill>
                <a:latin typeface="Arial"/>
                <a:ea typeface="Arial"/>
                <a:cs typeface="Arial"/>
                <a:sym typeface="Arial"/>
              </a:rPr>
              <a:t>EMPA-REG studie: renal outcomes </a:t>
            </a:r>
            <a:endParaRPr sz="1800" b="1">
              <a:solidFill>
                <a:srgbClr val="151515"/>
              </a:solidFill>
              <a:latin typeface="Arial"/>
              <a:ea typeface="Arial"/>
              <a:cs typeface="Arial"/>
              <a:sym typeface="Arial"/>
            </a:endParaRPr>
          </a:p>
        </p:txBody>
      </p:sp>
      <p:pic>
        <p:nvPicPr>
          <p:cNvPr id="782" name="Google Shape;782;g34c4a9e5de3_0_22"/>
          <p:cNvPicPr preferRelativeResize="0"/>
          <p:nvPr/>
        </p:nvPicPr>
        <p:blipFill rotWithShape="1">
          <a:blip r:embed="rId6">
            <a:alphaModFix/>
          </a:blip>
          <a:srcRect/>
          <a:stretch/>
        </p:blipFill>
        <p:spPr>
          <a:xfrm>
            <a:off x="1696212" y="4026154"/>
            <a:ext cx="5795813" cy="2535267"/>
          </a:xfrm>
          <a:prstGeom prst="rect">
            <a:avLst/>
          </a:prstGeom>
          <a:noFill/>
          <a:ln>
            <a:noFill/>
          </a:ln>
        </p:spPr>
      </p:pic>
      <p:grpSp>
        <p:nvGrpSpPr>
          <p:cNvPr id="783" name="Google Shape;783;g34c4a9e5de3_0_22"/>
          <p:cNvGrpSpPr/>
          <p:nvPr/>
        </p:nvGrpSpPr>
        <p:grpSpPr>
          <a:xfrm>
            <a:off x="1738182" y="3928134"/>
            <a:ext cx="5653832" cy="2655485"/>
            <a:chOff x="395536" y="3917203"/>
            <a:chExt cx="5653832" cy="2655485"/>
          </a:xfrm>
        </p:grpSpPr>
        <p:sp>
          <p:nvSpPr>
            <p:cNvPr id="784" name="Google Shape;784;g34c4a9e5de3_0_22"/>
            <p:cNvSpPr/>
            <p:nvPr/>
          </p:nvSpPr>
          <p:spPr>
            <a:xfrm>
              <a:off x="683568" y="6154188"/>
              <a:ext cx="5365800" cy="418500"/>
            </a:xfrm>
            <a:prstGeom prst="rect">
              <a:avLst/>
            </a:prstGeom>
            <a:solidFill>
              <a:srgbClr val="FFC000">
                <a:alpha val="1882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ahoma"/>
                <a:ea typeface="Tahoma"/>
                <a:cs typeface="Tahoma"/>
                <a:sym typeface="Tahoma"/>
              </a:endParaRPr>
            </a:p>
          </p:txBody>
        </p:sp>
        <p:sp>
          <p:nvSpPr>
            <p:cNvPr id="785" name="Google Shape;785;g34c4a9e5de3_0_22"/>
            <p:cNvSpPr/>
            <p:nvPr/>
          </p:nvSpPr>
          <p:spPr>
            <a:xfrm>
              <a:off x="395536" y="3933056"/>
              <a:ext cx="216000" cy="28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ahoma"/>
                <a:ea typeface="Tahoma"/>
                <a:cs typeface="Tahoma"/>
                <a:sym typeface="Tahoma"/>
              </a:endParaRPr>
            </a:p>
          </p:txBody>
        </p:sp>
        <p:sp>
          <p:nvSpPr>
            <p:cNvPr id="786" name="Google Shape;786;g34c4a9e5de3_0_22"/>
            <p:cNvSpPr/>
            <p:nvPr/>
          </p:nvSpPr>
          <p:spPr>
            <a:xfrm>
              <a:off x="2155528" y="3917203"/>
              <a:ext cx="216000" cy="28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ahoma"/>
                <a:ea typeface="Tahoma"/>
                <a:cs typeface="Tahoma"/>
                <a:sym typeface="Tahoma"/>
              </a:endParaRPr>
            </a:p>
          </p:txBody>
        </p:sp>
        <p:sp>
          <p:nvSpPr>
            <p:cNvPr id="787" name="Google Shape;787;g34c4a9e5de3_0_22"/>
            <p:cNvSpPr/>
            <p:nvPr/>
          </p:nvSpPr>
          <p:spPr>
            <a:xfrm>
              <a:off x="4175523" y="3993061"/>
              <a:ext cx="216000" cy="28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ahoma"/>
                <a:ea typeface="Tahoma"/>
                <a:cs typeface="Tahoma"/>
                <a:sym typeface="Tahoma"/>
              </a:endParaRPr>
            </a:p>
          </p:txBody>
        </p:sp>
      </p:grpSp>
      <p:sp>
        <p:nvSpPr>
          <p:cNvPr id="788" name="Google Shape;788;g34c4a9e5de3_0_22"/>
          <p:cNvSpPr txBox="1"/>
          <p:nvPr/>
        </p:nvSpPr>
        <p:spPr>
          <a:xfrm>
            <a:off x="7608168" y="4141138"/>
            <a:ext cx="2831100" cy="1269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a:solidFill>
                  <a:srgbClr val="C00000"/>
                </a:solidFill>
                <a:latin typeface="Arial"/>
                <a:ea typeface="Arial"/>
                <a:cs typeface="Arial"/>
                <a:sym typeface="Arial"/>
              </a:rPr>
              <a:t>glifloziny vedou k:  </a:t>
            </a:r>
            <a:endParaRPr/>
          </a:p>
          <a:p>
            <a:pPr marL="0" marR="0" lvl="0" indent="0" algn="l" rtl="0">
              <a:spcBef>
                <a:spcPts val="0"/>
              </a:spcBef>
              <a:spcAft>
                <a:spcPts val="0"/>
              </a:spcAft>
              <a:buNone/>
            </a:pPr>
            <a:endParaRPr sz="500" b="1">
              <a:solidFill>
                <a:srgbClr val="151515"/>
              </a:solidFill>
              <a:latin typeface="Arial"/>
              <a:ea typeface="Arial"/>
              <a:cs typeface="Arial"/>
              <a:sym typeface="Arial"/>
            </a:endParaRPr>
          </a:p>
          <a:p>
            <a:pPr marL="0" marR="0" lvl="0" indent="0" algn="l" rtl="0">
              <a:spcBef>
                <a:spcPts val="0"/>
              </a:spcBef>
              <a:spcAft>
                <a:spcPts val="0"/>
              </a:spcAft>
              <a:buNone/>
            </a:pPr>
            <a:r>
              <a:rPr lang="cs-CZ" sz="1200" b="1">
                <a:solidFill>
                  <a:srgbClr val="151515"/>
                </a:solidFill>
                <a:latin typeface="Arial"/>
                <a:ea typeface="Arial"/>
                <a:cs typeface="Arial"/>
                <a:sym typeface="Arial"/>
              </a:rPr>
              <a:t>         osmotické diuréze (glykosurie)</a:t>
            </a:r>
            <a:endParaRPr/>
          </a:p>
          <a:p>
            <a:pPr marL="0" marR="0" lvl="0" indent="0" algn="l" rtl="0">
              <a:spcBef>
                <a:spcPts val="0"/>
              </a:spcBef>
              <a:spcAft>
                <a:spcPts val="0"/>
              </a:spcAft>
              <a:buNone/>
            </a:pPr>
            <a:r>
              <a:rPr lang="cs-CZ" sz="1200" b="1">
                <a:solidFill>
                  <a:srgbClr val="151515"/>
                </a:solidFill>
                <a:latin typeface="Arial"/>
                <a:ea typeface="Arial"/>
                <a:cs typeface="Arial"/>
                <a:sym typeface="Arial"/>
              </a:rPr>
              <a:t>         natriuréze</a:t>
            </a:r>
            <a:endParaRPr sz="1200" b="1">
              <a:solidFill>
                <a:srgbClr val="151515"/>
              </a:solidFill>
              <a:latin typeface="Arial"/>
              <a:ea typeface="Arial"/>
              <a:cs typeface="Arial"/>
              <a:sym typeface="Arial"/>
            </a:endParaRPr>
          </a:p>
          <a:p>
            <a:pPr marL="0" marR="0" lvl="0" indent="0" algn="l" rtl="0">
              <a:spcBef>
                <a:spcPts val="0"/>
              </a:spcBef>
              <a:spcAft>
                <a:spcPts val="0"/>
              </a:spcAft>
              <a:buNone/>
            </a:pPr>
            <a:endParaRPr sz="1050" b="1">
              <a:solidFill>
                <a:srgbClr val="151515"/>
              </a:solidFill>
              <a:latin typeface="Arial"/>
              <a:ea typeface="Arial"/>
              <a:cs typeface="Arial"/>
              <a:sym typeface="Arial"/>
            </a:endParaRPr>
          </a:p>
          <a:p>
            <a:pPr marL="0" marR="0" lvl="0" indent="0" algn="l" rtl="0">
              <a:spcBef>
                <a:spcPts val="0"/>
              </a:spcBef>
              <a:spcAft>
                <a:spcPts val="0"/>
              </a:spcAft>
              <a:buNone/>
            </a:pPr>
            <a:endParaRPr sz="1050" b="1">
              <a:solidFill>
                <a:srgbClr val="151515"/>
              </a:solidFill>
              <a:latin typeface="Arial"/>
              <a:ea typeface="Arial"/>
              <a:cs typeface="Arial"/>
              <a:sym typeface="Arial"/>
            </a:endParaRPr>
          </a:p>
          <a:p>
            <a:pPr marL="0" marR="0" lvl="0" indent="0" algn="l" rtl="0">
              <a:spcBef>
                <a:spcPts val="0"/>
              </a:spcBef>
              <a:spcAft>
                <a:spcPts val="0"/>
              </a:spcAft>
              <a:buNone/>
            </a:pPr>
            <a:r>
              <a:rPr lang="cs-CZ" sz="1050" b="1">
                <a:solidFill>
                  <a:srgbClr val="151515"/>
                </a:solidFill>
                <a:latin typeface="Arial"/>
                <a:ea typeface="Arial"/>
                <a:cs typeface="Arial"/>
                <a:sym typeface="Arial"/>
              </a:rPr>
              <a:t> </a:t>
            </a:r>
            <a:endParaRPr sz="1050" b="1">
              <a:solidFill>
                <a:srgbClr val="151515"/>
              </a:solidFill>
              <a:latin typeface="Arial"/>
              <a:ea typeface="Arial"/>
              <a:cs typeface="Arial"/>
              <a:sym typeface="Arial"/>
            </a:endParaRPr>
          </a:p>
        </p:txBody>
      </p:sp>
      <p:sp>
        <p:nvSpPr>
          <p:cNvPr id="789" name="Google Shape;789;g34c4a9e5de3_0_22"/>
          <p:cNvSpPr txBox="1"/>
          <p:nvPr/>
        </p:nvSpPr>
        <p:spPr>
          <a:xfrm>
            <a:off x="8379505" y="6560859"/>
            <a:ext cx="2116200" cy="215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800" b="1">
                <a:solidFill>
                  <a:srgbClr val="151515"/>
                </a:solidFill>
                <a:latin typeface="Arial"/>
                <a:ea typeface="Arial"/>
                <a:cs typeface="Arial"/>
                <a:sym typeface="Arial"/>
              </a:rPr>
              <a:t>Cherney D, Circulation 2014;129:587-97</a:t>
            </a:r>
            <a:endParaRPr sz="800" b="1">
              <a:solidFill>
                <a:srgbClr val="151515"/>
              </a:solidFill>
              <a:latin typeface="Arial"/>
              <a:ea typeface="Arial"/>
              <a:cs typeface="Arial"/>
              <a:sym typeface="Arial"/>
            </a:endParaRPr>
          </a:p>
        </p:txBody>
      </p:sp>
      <p:sp>
        <p:nvSpPr>
          <p:cNvPr id="790" name="Google Shape;790;g34c4a9e5de3_0_22"/>
          <p:cNvSpPr/>
          <p:nvPr/>
        </p:nvSpPr>
        <p:spPr>
          <a:xfrm>
            <a:off x="7392144" y="5070155"/>
            <a:ext cx="4572000" cy="738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cs-CZ" sz="1400" b="1">
                <a:solidFill>
                  <a:srgbClr val="7030A0"/>
                </a:solidFill>
                <a:latin typeface="Arial"/>
                <a:ea typeface="Arial"/>
                <a:cs typeface="Arial"/>
                <a:sym typeface="Arial"/>
              </a:rPr>
              <a:t>    zabraňují hyperfiltraci </a:t>
            </a:r>
            <a:endParaRPr/>
          </a:p>
          <a:p>
            <a:pPr marL="0" marR="0" lvl="0" indent="0" algn="l" rtl="0">
              <a:spcBef>
                <a:spcPts val="0"/>
              </a:spcBef>
              <a:spcAft>
                <a:spcPts val="0"/>
              </a:spcAft>
              <a:buNone/>
            </a:pPr>
            <a:endParaRPr sz="1400" b="1">
              <a:solidFill>
                <a:srgbClr val="7030A0"/>
              </a:solidFill>
              <a:latin typeface="Arial"/>
              <a:ea typeface="Arial"/>
              <a:cs typeface="Arial"/>
              <a:sym typeface="Arial"/>
            </a:endParaRPr>
          </a:p>
          <a:p>
            <a:pPr marL="0" marR="0" lvl="0" indent="0" algn="l" rtl="0">
              <a:spcBef>
                <a:spcPts val="0"/>
              </a:spcBef>
              <a:spcAft>
                <a:spcPts val="0"/>
              </a:spcAft>
              <a:buNone/>
            </a:pPr>
            <a:r>
              <a:rPr lang="cs-CZ" sz="1400" b="1">
                <a:solidFill>
                  <a:srgbClr val="7030A0"/>
                </a:solidFill>
                <a:latin typeface="Arial"/>
                <a:ea typeface="Arial"/>
                <a:cs typeface="Arial"/>
                <a:sym typeface="Arial"/>
              </a:rPr>
              <a:t>    obnovují tubulo-glomerulární feedback (TGF) </a:t>
            </a:r>
            <a:endParaRPr sz="1400" b="1">
              <a:solidFill>
                <a:srgbClr val="7030A0"/>
              </a:solidFill>
              <a:latin typeface="Arial"/>
              <a:ea typeface="Arial"/>
              <a:cs typeface="Arial"/>
              <a:sym typeface="Arial"/>
            </a:endParaRPr>
          </a:p>
        </p:txBody>
      </p:sp>
      <p:sp>
        <p:nvSpPr>
          <p:cNvPr id="791" name="Google Shape;791;g34c4a9e5de3_0_22"/>
          <p:cNvSpPr/>
          <p:nvPr/>
        </p:nvSpPr>
        <p:spPr>
          <a:xfrm>
            <a:off x="0" y="-27384"/>
            <a:ext cx="12192000" cy="908700"/>
          </a:xfrm>
          <a:prstGeom prst="rect">
            <a:avLst/>
          </a:prstGeom>
          <a:solidFill>
            <a:srgbClr val="0070C0">
              <a:alpha val="75690"/>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Renoprotektivní účinek gliflozinů  </a:t>
            </a:r>
            <a:endParaRPr sz="2000" b="1">
              <a:solidFill>
                <a:schemeClr val="lt1"/>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Shape 795"/>
        <p:cNvGrpSpPr/>
        <p:nvPr/>
      </p:nvGrpSpPr>
      <p:grpSpPr>
        <a:xfrm>
          <a:off x="0" y="0"/>
          <a:ext cx="0" cy="0"/>
          <a:chOff x="0" y="0"/>
          <a:chExt cx="0" cy="0"/>
        </a:xfrm>
      </p:grpSpPr>
      <p:grpSp>
        <p:nvGrpSpPr>
          <p:cNvPr id="796" name="Google Shape;796;g34c4a9e5de3_0_44"/>
          <p:cNvGrpSpPr/>
          <p:nvPr/>
        </p:nvGrpSpPr>
        <p:grpSpPr>
          <a:xfrm>
            <a:off x="1680331" y="1358223"/>
            <a:ext cx="8987669" cy="2165191"/>
            <a:chOff x="156331" y="1358223"/>
            <a:chExt cx="8987669" cy="2165191"/>
          </a:xfrm>
        </p:grpSpPr>
        <p:pic>
          <p:nvPicPr>
            <p:cNvPr id="797" name="Google Shape;797;g34c4a9e5de3_0_44"/>
            <p:cNvPicPr preferRelativeResize="0"/>
            <p:nvPr/>
          </p:nvPicPr>
          <p:blipFill rotWithShape="1">
            <a:blip r:embed="rId3">
              <a:alphaModFix/>
            </a:blip>
            <a:srcRect/>
            <a:stretch/>
          </p:blipFill>
          <p:spPr>
            <a:xfrm rot="5400000">
              <a:off x="3399072" y="1154090"/>
              <a:ext cx="2005590" cy="2664298"/>
            </a:xfrm>
            <a:prstGeom prst="rect">
              <a:avLst/>
            </a:prstGeom>
            <a:noFill/>
            <a:ln>
              <a:noFill/>
            </a:ln>
          </p:spPr>
        </p:pic>
        <p:sp>
          <p:nvSpPr>
            <p:cNvPr id="798" name="Google Shape;798;g34c4a9e5de3_0_44"/>
            <p:cNvSpPr txBox="1"/>
            <p:nvPr/>
          </p:nvSpPr>
          <p:spPr>
            <a:xfrm>
              <a:off x="3485590" y="1862925"/>
              <a:ext cx="18327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151515"/>
                  </a:solidFill>
                  <a:latin typeface="Arial"/>
                  <a:ea typeface="Arial"/>
                  <a:cs typeface="Arial"/>
                  <a:sym typeface="Arial"/>
                </a:rPr>
                <a:t>HF hospitalisations</a:t>
              </a:r>
              <a:endParaRPr sz="1400" b="1">
                <a:solidFill>
                  <a:srgbClr val="151515"/>
                </a:solidFill>
                <a:latin typeface="Arial"/>
                <a:ea typeface="Arial"/>
                <a:cs typeface="Arial"/>
                <a:sym typeface="Arial"/>
              </a:endParaRPr>
            </a:p>
          </p:txBody>
        </p:sp>
        <p:grpSp>
          <p:nvGrpSpPr>
            <p:cNvPr id="799" name="Google Shape;799;g34c4a9e5de3_0_44"/>
            <p:cNvGrpSpPr/>
            <p:nvPr/>
          </p:nvGrpSpPr>
          <p:grpSpPr>
            <a:xfrm>
              <a:off x="6222311" y="1515157"/>
              <a:ext cx="2921689" cy="2008257"/>
              <a:chOff x="1115615" y="4157050"/>
              <a:chExt cx="2921689" cy="2008257"/>
            </a:xfrm>
          </p:grpSpPr>
          <p:pic>
            <p:nvPicPr>
              <p:cNvPr id="800" name="Google Shape;800;g34c4a9e5de3_0_44"/>
              <p:cNvPicPr preferRelativeResize="0"/>
              <p:nvPr/>
            </p:nvPicPr>
            <p:blipFill rotWithShape="1">
              <a:blip r:embed="rId4">
                <a:alphaModFix/>
              </a:blip>
              <a:srcRect/>
              <a:stretch/>
            </p:blipFill>
            <p:spPr>
              <a:xfrm rot="5400000">
                <a:off x="1572331" y="3700334"/>
                <a:ext cx="2008257" cy="2921689"/>
              </a:xfrm>
              <a:prstGeom prst="rect">
                <a:avLst/>
              </a:prstGeom>
              <a:noFill/>
              <a:ln>
                <a:noFill/>
              </a:ln>
            </p:spPr>
          </p:pic>
          <p:sp>
            <p:nvSpPr>
              <p:cNvPr id="801" name="Google Shape;801;g34c4a9e5de3_0_44"/>
              <p:cNvSpPr txBox="1"/>
              <p:nvPr/>
            </p:nvSpPr>
            <p:spPr>
              <a:xfrm>
                <a:off x="1743356" y="4581128"/>
                <a:ext cx="14040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151515"/>
                    </a:solidFill>
                    <a:latin typeface="Arial"/>
                    <a:ea typeface="Arial"/>
                    <a:cs typeface="Arial"/>
                    <a:sym typeface="Arial"/>
                  </a:rPr>
                  <a:t>Total mortality</a:t>
                </a:r>
                <a:endParaRPr/>
              </a:p>
            </p:txBody>
          </p:sp>
        </p:grpSp>
        <p:grpSp>
          <p:nvGrpSpPr>
            <p:cNvPr id="802" name="Google Shape;802;g34c4a9e5de3_0_44"/>
            <p:cNvGrpSpPr/>
            <p:nvPr/>
          </p:nvGrpSpPr>
          <p:grpSpPr>
            <a:xfrm>
              <a:off x="156331" y="1358223"/>
              <a:ext cx="2646253" cy="2160257"/>
              <a:chOff x="967163" y="1628802"/>
              <a:chExt cx="3082773" cy="2341742"/>
            </a:xfrm>
          </p:grpSpPr>
          <p:pic>
            <p:nvPicPr>
              <p:cNvPr id="803" name="Google Shape;803;g34c4a9e5de3_0_44"/>
              <p:cNvPicPr preferRelativeResize="0"/>
              <p:nvPr/>
            </p:nvPicPr>
            <p:blipFill rotWithShape="1">
              <a:blip r:embed="rId5">
                <a:alphaModFix/>
              </a:blip>
              <a:srcRect/>
              <a:stretch/>
            </p:blipFill>
            <p:spPr>
              <a:xfrm rot="5400000">
                <a:off x="1337679" y="1258286"/>
                <a:ext cx="2341742" cy="3082773"/>
              </a:xfrm>
              <a:prstGeom prst="rect">
                <a:avLst/>
              </a:prstGeom>
              <a:noFill/>
              <a:ln>
                <a:noFill/>
              </a:ln>
            </p:spPr>
          </p:pic>
          <p:sp>
            <p:nvSpPr>
              <p:cNvPr id="804" name="Google Shape;804;g34c4a9e5de3_0_44"/>
              <p:cNvSpPr txBox="1"/>
              <p:nvPr/>
            </p:nvSpPr>
            <p:spPr>
              <a:xfrm>
                <a:off x="1398592" y="2175923"/>
                <a:ext cx="1161900" cy="567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151515"/>
                    </a:solidFill>
                    <a:latin typeface="Arial"/>
                    <a:ea typeface="Arial"/>
                    <a:cs typeface="Arial"/>
                    <a:sym typeface="Arial"/>
                  </a:rPr>
                  <a:t>Primary </a:t>
                </a:r>
                <a:endParaRPr/>
              </a:p>
              <a:p>
                <a:pPr marL="0" marR="0" lvl="0" indent="0" algn="l" rtl="0">
                  <a:spcBef>
                    <a:spcPts val="0"/>
                  </a:spcBef>
                  <a:spcAft>
                    <a:spcPts val="0"/>
                  </a:spcAft>
                  <a:buNone/>
                </a:pPr>
                <a:r>
                  <a:rPr lang="cs-CZ" sz="1400" b="1">
                    <a:solidFill>
                      <a:srgbClr val="151515"/>
                    </a:solidFill>
                    <a:latin typeface="Arial"/>
                    <a:ea typeface="Arial"/>
                    <a:cs typeface="Arial"/>
                    <a:sym typeface="Arial"/>
                  </a:rPr>
                  <a:t>end-point</a:t>
                </a:r>
                <a:endParaRPr/>
              </a:p>
            </p:txBody>
          </p:sp>
        </p:grpSp>
      </p:grpSp>
      <p:grpSp>
        <p:nvGrpSpPr>
          <p:cNvPr id="805" name="Google Shape;805;g34c4a9e5de3_0_44"/>
          <p:cNvGrpSpPr/>
          <p:nvPr/>
        </p:nvGrpSpPr>
        <p:grpSpPr>
          <a:xfrm>
            <a:off x="1740901" y="3561367"/>
            <a:ext cx="8965916" cy="2342581"/>
            <a:chOff x="156342" y="3948354"/>
            <a:chExt cx="8737858" cy="2151723"/>
          </a:xfrm>
        </p:grpSpPr>
        <p:pic>
          <p:nvPicPr>
            <p:cNvPr id="806" name="Google Shape;806;g34c4a9e5de3_0_44"/>
            <p:cNvPicPr preferRelativeResize="0"/>
            <p:nvPr/>
          </p:nvPicPr>
          <p:blipFill rotWithShape="1">
            <a:blip r:embed="rId6">
              <a:alphaModFix/>
            </a:blip>
            <a:srcRect/>
            <a:stretch/>
          </p:blipFill>
          <p:spPr>
            <a:xfrm>
              <a:off x="156342" y="4674470"/>
              <a:ext cx="8737858" cy="724063"/>
            </a:xfrm>
            <a:prstGeom prst="rect">
              <a:avLst/>
            </a:prstGeom>
            <a:noFill/>
            <a:ln>
              <a:noFill/>
            </a:ln>
          </p:spPr>
        </p:pic>
        <p:pic>
          <p:nvPicPr>
            <p:cNvPr id="807" name="Google Shape;807;g34c4a9e5de3_0_44"/>
            <p:cNvPicPr preferRelativeResize="0"/>
            <p:nvPr/>
          </p:nvPicPr>
          <p:blipFill rotWithShape="1">
            <a:blip r:embed="rId7">
              <a:alphaModFix/>
            </a:blip>
            <a:srcRect/>
            <a:stretch/>
          </p:blipFill>
          <p:spPr>
            <a:xfrm>
              <a:off x="156342" y="3948354"/>
              <a:ext cx="8726412" cy="740778"/>
            </a:xfrm>
            <a:prstGeom prst="rect">
              <a:avLst/>
            </a:prstGeom>
            <a:noFill/>
            <a:ln>
              <a:noFill/>
            </a:ln>
          </p:spPr>
        </p:pic>
        <p:pic>
          <p:nvPicPr>
            <p:cNvPr id="808" name="Google Shape;808;g34c4a9e5de3_0_44"/>
            <p:cNvPicPr preferRelativeResize="0"/>
            <p:nvPr/>
          </p:nvPicPr>
          <p:blipFill rotWithShape="1">
            <a:blip r:embed="rId8">
              <a:alphaModFix/>
            </a:blip>
            <a:srcRect/>
            <a:stretch/>
          </p:blipFill>
          <p:spPr>
            <a:xfrm>
              <a:off x="415096" y="5411829"/>
              <a:ext cx="8410324" cy="688248"/>
            </a:xfrm>
            <a:prstGeom prst="rect">
              <a:avLst/>
            </a:prstGeom>
            <a:noFill/>
            <a:ln>
              <a:noFill/>
            </a:ln>
          </p:spPr>
        </p:pic>
      </p:grpSp>
      <p:sp>
        <p:nvSpPr>
          <p:cNvPr id="809" name="Google Shape;809;g34c4a9e5de3_0_44"/>
          <p:cNvSpPr/>
          <p:nvPr/>
        </p:nvSpPr>
        <p:spPr>
          <a:xfrm>
            <a:off x="6096000" y="6485611"/>
            <a:ext cx="4572000" cy="27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cs-CZ" sz="1200" b="1">
                <a:solidFill>
                  <a:srgbClr val="151515"/>
                </a:solidFill>
                <a:latin typeface="Arial"/>
                <a:ea typeface="Arial"/>
                <a:cs typeface="Arial"/>
                <a:sym typeface="Arial"/>
              </a:rPr>
              <a:t>N Engl J Med. 2019 Sep 19. doi: 10.1056/NEJMoa1911303. </a:t>
            </a:r>
            <a:endParaRPr/>
          </a:p>
        </p:txBody>
      </p:sp>
      <p:sp>
        <p:nvSpPr>
          <p:cNvPr id="810" name="Google Shape;810;g34c4a9e5de3_0_44"/>
          <p:cNvSpPr txBox="1"/>
          <p:nvPr/>
        </p:nvSpPr>
        <p:spPr>
          <a:xfrm>
            <a:off x="2003215" y="987944"/>
            <a:ext cx="8672700" cy="338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a:solidFill>
                  <a:srgbClr val="151515"/>
                </a:solidFill>
                <a:latin typeface="Arial"/>
                <a:ea typeface="Arial"/>
                <a:cs typeface="Arial"/>
                <a:sym typeface="Arial"/>
              </a:rPr>
              <a:t>4744 pts NYHA II-IV, regardless DM (45% DM+); Dapagliflozin 10 mg/placebo, 18 months f-u.</a:t>
            </a:r>
            <a:endParaRPr sz="1400">
              <a:solidFill>
                <a:srgbClr val="151515"/>
              </a:solidFill>
              <a:latin typeface="Arial"/>
              <a:ea typeface="Arial"/>
              <a:cs typeface="Arial"/>
              <a:sym typeface="Arial"/>
            </a:endParaRPr>
          </a:p>
        </p:txBody>
      </p:sp>
      <p:pic>
        <p:nvPicPr>
          <p:cNvPr id="811" name="Google Shape;811;g34c4a9e5de3_0_44"/>
          <p:cNvPicPr preferRelativeResize="0"/>
          <p:nvPr/>
        </p:nvPicPr>
        <p:blipFill rotWithShape="1">
          <a:blip r:embed="rId9">
            <a:alphaModFix/>
          </a:blip>
          <a:srcRect/>
          <a:stretch/>
        </p:blipFill>
        <p:spPr>
          <a:xfrm>
            <a:off x="2003215" y="5985696"/>
            <a:ext cx="7443860" cy="499915"/>
          </a:xfrm>
          <a:prstGeom prst="rect">
            <a:avLst/>
          </a:prstGeom>
          <a:noFill/>
          <a:ln>
            <a:noFill/>
          </a:ln>
        </p:spPr>
      </p:pic>
      <p:sp>
        <p:nvSpPr>
          <p:cNvPr id="812" name="Google Shape;812;g34c4a9e5de3_0_44"/>
          <p:cNvSpPr/>
          <p:nvPr/>
        </p:nvSpPr>
        <p:spPr>
          <a:xfrm>
            <a:off x="0" y="-27384"/>
            <a:ext cx="12192000" cy="908700"/>
          </a:xfrm>
          <a:prstGeom prst="rect">
            <a:avLst/>
          </a:prstGeom>
          <a:solidFill>
            <a:srgbClr val="0070C0">
              <a:alpha val="75690"/>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DAPA-HF</a:t>
            </a:r>
            <a:endParaRPr/>
          </a:p>
          <a:p>
            <a:pPr marL="0" marR="0" lvl="0" indent="0" algn="ctr" rtl="0">
              <a:spcBef>
                <a:spcPts val="0"/>
              </a:spcBef>
              <a:spcAft>
                <a:spcPts val="0"/>
              </a:spcAft>
              <a:buNone/>
            </a:pPr>
            <a:r>
              <a:rPr lang="cs-CZ" sz="2400" b="1">
                <a:solidFill>
                  <a:schemeClr val="lt1"/>
                </a:solidFill>
                <a:latin typeface="Arial"/>
                <a:ea typeface="Arial"/>
                <a:cs typeface="Arial"/>
                <a:sym typeface="Arial"/>
              </a:rPr>
              <a:t>Dapagliflozin in patients with established HF </a:t>
            </a:r>
            <a:endParaRPr sz="2000" b="1">
              <a:solidFill>
                <a:schemeClr val="lt1"/>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Shape 816"/>
        <p:cNvGrpSpPr/>
        <p:nvPr/>
      </p:nvGrpSpPr>
      <p:grpSpPr>
        <a:xfrm>
          <a:off x="0" y="0"/>
          <a:ext cx="0" cy="0"/>
          <a:chOff x="0" y="0"/>
          <a:chExt cx="0" cy="0"/>
        </a:xfrm>
      </p:grpSpPr>
      <p:pic>
        <p:nvPicPr>
          <p:cNvPr id="817" name="Google Shape;817;g34c4a9e5de3_0_64"/>
          <p:cNvPicPr preferRelativeResize="0"/>
          <p:nvPr/>
        </p:nvPicPr>
        <p:blipFill rotWithShape="1">
          <a:blip r:embed="rId3">
            <a:alphaModFix/>
          </a:blip>
          <a:srcRect l="1720" t="6116" r="30821" b="20987"/>
          <a:stretch/>
        </p:blipFill>
        <p:spPr>
          <a:xfrm>
            <a:off x="1631504" y="332656"/>
            <a:ext cx="9361042" cy="5976663"/>
          </a:xfrm>
          <a:prstGeom prst="rect">
            <a:avLst/>
          </a:prstGeom>
          <a:noFill/>
          <a:ln>
            <a:noFill/>
          </a:ln>
        </p:spPr>
      </p:pic>
      <p:sp>
        <p:nvSpPr>
          <p:cNvPr id="818" name="Google Shape;818;g34c4a9e5de3_0_64"/>
          <p:cNvSpPr txBox="1"/>
          <p:nvPr/>
        </p:nvSpPr>
        <p:spPr>
          <a:xfrm>
            <a:off x="4684586" y="5751602"/>
            <a:ext cx="5850600" cy="523200"/>
          </a:xfrm>
          <a:prstGeom prst="rect">
            <a:avLst/>
          </a:prstGeom>
          <a:solidFill>
            <a:schemeClr val="lt1"/>
          </a:solid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rgbClr val="000000"/>
              </a:buClr>
              <a:buSzPts val="2800"/>
              <a:buFont typeface="Noto Sans Symbols"/>
              <a:buChar char="🡪"/>
            </a:pPr>
            <a:r>
              <a:rPr lang="cs-CZ" sz="2800" b="1">
                <a:solidFill>
                  <a:srgbClr val="C00000"/>
                </a:solidFill>
                <a:latin typeface="Calibri"/>
                <a:ea typeface="Calibri"/>
                <a:cs typeface="Calibri"/>
                <a:sym typeface="Calibri"/>
              </a:rPr>
              <a:t>Jednoduchý glykosuretický účinek?</a:t>
            </a:r>
            <a:endParaRPr sz="2400" b="1">
              <a:solidFill>
                <a:srgbClr val="C00000"/>
              </a:solidFill>
              <a:latin typeface="Calibri"/>
              <a:ea typeface="Calibri"/>
              <a:cs typeface="Calibri"/>
              <a:sym typeface="Calibri"/>
            </a:endParaRPr>
          </a:p>
        </p:txBody>
      </p:sp>
      <p:grpSp>
        <p:nvGrpSpPr>
          <p:cNvPr id="819" name="Google Shape;819;g34c4a9e5de3_0_64"/>
          <p:cNvGrpSpPr/>
          <p:nvPr/>
        </p:nvGrpSpPr>
        <p:grpSpPr>
          <a:xfrm>
            <a:off x="1554683" y="0"/>
            <a:ext cx="9582001" cy="6858001"/>
            <a:chOff x="1554683" y="0"/>
            <a:chExt cx="9582001" cy="6858001"/>
          </a:xfrm>
        </p:grpSpPr>
        <p:grpSp>
          <p:nvGrpSpPr>
            <p:cNvPr id="820" name="Google Shape;820;g34c4a9e5de3_0_64"/>
            <p:cNvGrpSpPr/>
            <p:nvPr/>
          </p:nvGrpSpPr>
          <p:grpSpPr>
            <a:xfrm>
              <a:off x="1554683" y="0"/>
              <a:ext cx="9293841" cy="6858001"/>
              <a:chOff x="1554683" y="0"/>
              <a:chExt cx="9293841" cy="6858001"/>
            </a:xfrm>
          </p:grpSpPr>
          <p:pic>
            <p:nvPicPr>
              <p:cNvPr id="821" name="Google Shape;821;g34c4a9e5de3_0_64" descr="Mechanisms and Evidence for Heart Failure Benefits from SGLT2 Inhibitors |  Semantic Scholar"/>
              <p:cNvPicPr preferRelativeResize="0"/>
              <p:nvPr/>
            </p:nvPicPr>
            <p:blipFill rotWithShape="1">
              <a:blip r:embed="rId4">
                <a:alphaModFix/>
              </a:blip>
              <a:srcRect/>
              <a:stretch/>
            </p:blipFill>
            <p:spPr>
              <a:xfrm>
                <a:off x="1554683" y="0"/>
                <a:ext cx="8213724" cy="6858001"/>
              </a:xfrm>
              <a:prstGeom prst="rect">
                <a:avLst/>
              </a:prstGeom>
              <a:noFill/>
              <a:ln>
                <a:noFill/>
              </a:ln>
            </p:spPr>
          </p:pic>
          <p:sp>
            <p:nvSpPr>
              <p:cNvPr id="822" name="Google Shape;822;g34c4a9e5de3_0_64"/>
              <p:cNvSpPr txBox="1"/>
              <p:nvPr/>
            </p:nvSpPr>
            <p:spPr>
              <a:xfrm>
                <a:off x="8112224" y="5803349"/>
                <a:ext cx="2736300" cy="523200"/>
              </a:xfrm>
              <a:prstGeom prst="rect">
                <a:avLst/>
              </a:prstGeom>
              <a:solidFill>
                <a:schemeClr val="lt1"/>
              </a:solid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rgbClr val="000000"/>
                  </a:buClr>
                  <a:buSzPts val="2800"/>
                  <a:buFont typeface="Noto Sans Symbols"/>
                  <a:buChar char="🡪"/>
                </a:pPr>
                <a:r>
                  <a:rPr lang="cs-CZ" sz="2800" b="1">
                    <a:solidFill>
                      <a:srgbClr val="C00000"/>
                    </a:solidFill>
                    <a:latin typeface="Calibri"/>
                    <a:ea typeface="Calibri"/>
                    <a:cs typeface="Calibri"/>
                    <a:sym typeface="Calibri"/>
                  </a:rPr>
                  <a:t>Nemyslím si!</a:t>
                </a:r>
                <a:endParaRPr/>
              </a:p>
            </p:txBody>
          </p:sp>
        </p:grpSp>
        <p:sp>
          <p:nvSpPr>
            <p:cNvPr id="823" name="Google Shape;823;g34c4a9e5de3_0_64"/>
            <p:cNvSpPr/>
            <p:nvPr/>
          </p:nvSpPr>
          <p:spPr>
            <a:xfrm>
              <a:off x="9552384" y="476672"/>
              <a:ext cx="1584300" cy="4795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Times New Roman"/>
                <a:buNone/>
              </a:pPr>
              <a:endParaRPr sz="1800" b="0" i="0" u="none" strike="noStrike" cap="none">
                <a:solidFill>
                  <a:schemeClr val="lt1"/>
                </a:solidFill>
                <a:latin typeface="Calibri"/>
                <a:ea typeface="Calibri"/>
                <a:cs typeface="Calibri"/>
                <a:sym typeface="Calibri"/>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8"/>
                                        </p:tgtEl>
                                        <p:attrNameLst>
                                          <p:attrName>style.visibility</p:attrName>
                                        </p:attrNameLst>
                                      </p:cBhvr>
                                      <p:to>
                                        <p:strVal val="visible"/>
                                      </p:to>
                                    </p:set>
                                    <p:animEffect transition="in" filter="fade">
                                      <p:cBhvr>
                                        <p:cTn id="7" dur="500"/>
                                        <p:tgtEl>
                                          <p:spTgt spid="8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19"/>
                                        </p:tgtEl>
                                        <p:attrNameLst>
                                          <p:attrName>style.visibility</p:attrName>
                                        </p:attrNameLst>
                                      </p:cBhvr>
                                      <p:to>
                                        <p:strVal val="visible"/>
                                      </p:to>
                                    </p:set>
                                    <p:animEffect transition="in" filter="fade">
                                      <p:cBhvr>
                                        <p:cTn id="12" dur="500"/>
                                        <p:tgtEl>
                                          <p:spTgt spid="8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Shape 827"/>
        <p:cNvGrpSpPr/>
        <p:nvPr/>
      </p:nvGrpSpPr>
      <p:grpSpPr>
        <a:xfrm>
          <a:off x="0" y="0"/>
          <a:ext cx="0" cy="0"/>
          <a:chOff x="0" y="0"/>
          <a:chExt cx="0" cy="0"/>
        </a:xfrm>
      </p:grpSpPr>
      <p:pic>
        <p:nvPicPr>
          <p:cNvPr id="828" name="Google Shape;828;g34c4a9e5de3_0_74"/>
          <p:cNvPicPr preferRelativeResize="0"/>
          <p:nvPr/>
        </p:nvPicPr>
        <p:blipFill rotWithShape="1">
          <a:blip r:embed="rId3">
            <a:alphaModFix/>
          </a:blip>
          <a:srcRect l="662" t="8227" r="28051" b="25692"/>
          <a:stretch/>
        </p:blipFill>
        <p:spPr>
          <a:xfrm>
            <a:off x="191344" y="404664"/>
            <a:ext cx="9505056" cy="5400599"/>
          </a:xfrm>
          <a:prstGeom prst="rect">
            <a:avLst/>
          </a:prstGeom>
          <a:noFill/>
          <a:ln>
            <a:noFill/>
          </a:ln>
        </p:spPr>
      </p:pic>
      <p:sp>
        <p:nvSpPr>
          <p:cNvPr id="829" name="Google Shape;829;g34c4a9e5de3_0_74"/>
          <p:cNvSpPr txBox="1"/>
          <p:nvPr/>
        </p:nvSpPr>
        <p:spPr>
          <a:xfrm>
            <a:off x="3719736" y="5445224"/>
            <a:ext cx="7957500" cy="892800"/>
          </a:xfrm>
          <a:prstGeom prst="rect">
            <a:avLst/>
          </a:prstGeom>
          <a:solidFill>
            <a:schemeClr val="lt1"/>
          </a:solid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rgbClr val="000000"/>
              </a:buClr>
              <a:buSzPts val="2800"/>
              <a:buFont typeface="Noto Sans Symbols"/>
              <a:buChar char="🡪"/>
            </a:pPr>
            <a:r>
              <a:rPr lang="cs-CZ" sz="2800">
                <a:solidFill>
                  <a:schemeClr val="dk1"/>
                </a:solidFill>
                <a:latin typeface="Calibri"/>
                <a:ea typeface="Calibri"/>
                <a:cs typeface="Calibri"/>
                <a:sym typeface="Calibri"/>
              </a:rPr>
              <a:t>snížení mortality, rehospitalizací, renálního selhání</a:t>
            </a:r>
            <a:endParaRPr sz="2800">
              <a:solidFill>
                <a:schemeClr val="dk1"/>
              </a:solidFill>
              <a:latin typeface="Calibri"/>
              <a:ea typeface="Calibri"/>
              <a:cs typeface="Calibri"/>
              <a:sym typeface="Calibri"/>
            </a:endParaRPr>
          </a:p>
          <a:p>
            <a:pPr marL="457200" marR="0" lvl="0" indent="-457200" algn="l" rtl="0">
              <a:spcBef>
                <a:spcPts val="0"/>
              </a:spcBef>
              <a:spcAft>
                <a:spcPts val="0"/>
              </a:spcAft>
              <a:buClr>
                <a:srgbClr val="000000"/>
              </a:buClr>
              <a:buSzPts val="2400"/>
              <a:buFont typeface="Noto Sans Symbols"/>
              <a:buChar char="🡪"/>
            </a:pPr>
            <a:r>
              <a:rPr lang="cs-CZ" sz="2400">
                <a:solidFill>
                  <a:schemeClr val="dk1"/>
                </a:solidFill>
                <a:latin typeface="Calibri"/>
                <a:ea typeface="Calibri"/>
                <a:cs typeface="Calibri"/>
                <a:sym typeface="Calibri"/>
              </a:rPr>
              <a:t>bez ohledu na dg. DM</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show="0">
  <p:cSld>
    <p:spTree>
      <p:nvGrpSpPr>
        <p:cNvPr id="1" name="Shape 834"/>
        <p:cNvGrpSpPr/>
        <p:nvPr/>
      </p:nvGrpSpPr>
      <p:grpSpPr>
        <a:xfrm>
          <a:off x="0" y="0"/>
          <a:ext cx="0" cy="0"/>
          <a:chOff x="0" y="0"/>
          <a:chExt cx="0" cy="0"/>
        </a:xfrm>
      </p:grpSpPr>
      <p:pic>
        <p:nvPicPr>
          <p:cNvPr id="835" name="Google Shape;835;g34c4a9e5de3_0_79"/>
          <p:cNvPicPr preferRelativeResize="0"/>
          <p:nvPr/>
        </p:nvPicPr>
        <p:blipFill rotWithShape="1">
          <a:blip r:embed="rId3">
            <a:alphaModFix/>
          </a:blip>
          <a:srcRect l="5684" t="10344" r="31219" b="22872"/>
          <a:stretch/>
        </p:blipFill>
        <p:spPr>
          <a:xfrm>
            <a:off x="983432" y="332656"/>
            <a:ext cx="10297142" cy="5688633"/>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Shape 839"/>
        <p:cNvGrpSpPr/>
        <p:nvPr/>
      </p:nvGrpSpPr>
      <p:grpSpPr>
        <a:xfrm>
          <a:off x="0" y="0"/>
          <a:ext cx="0" cy="0"/>
          <a:chOff x="0" y="0"/>
          <a:chExt cx="0" cy="0"/>
        </a:xfrm>
      </p:grpSpPr>
      <p:pic>
        <p:nvPicPr>
          <p:cNvPr id="840" name="Google Shape;840;g34c4a9e5de3_0_84"/>
          <p:cNvPicPr preferRelativeResize="0"/>
          <p:nvPr/>
        </p:nvPicPr>
        <p:blipFill rotWithShape="1">
          <a:blip r:embed="rId3">
            <a:alphaModFix/>
          </a:blip>
          <a:srcRect l="10183" t="6114" r="37965" b="21693"/>
          <a:stretch/>
        </p:blipFill>
        <p:spPr>
          <a:xfrm>
            <a:off x="2135560" y="188640"/>
            <a:ext cx="8280922" cy="640871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show="0">
  <p:cSld>
    <p:spTree>
      <p:nvGrpSpPr>
        <p:cNvPr id="1" name="Shape 133"/>
        <p:cNvGrpSpPr/>
        <p:nvPr/>
      </p:nvGrpSpPr>
      <p:grpSpPr>
        <a:xfrm>
          <a:off x="0" y="0"/>
          <a:ext cx="0" cy="0"/>
          <a:chOff x="0" y="0"/>
          <a:chExt cx="0" cy="0"/>
        </a:xfrm>
      </p:grpSpPr>
      <p:sp>
        <p:nvSpPr>
          <p:cNvPr id="134" name="Google Shape;134;p6"/>
          <p:cNvSpPr txBox="1">
            <a:spLocks noGrp="1"/>
          </p:cNvSpPr>
          <p:nvPr>
            <p:ph type="body" idx="1"/>
          </p:nvPr>
        </p:nvSpPr>
        <p:spPr>
          <a:xfrm>
            <a:off x="415600" y="1124744"/>
            <a:ext cx="11360800" cy="4555200"/>
          </a:xfrm>
          <a:prstGeom prst="rect">
            <a:avLst/>
          </a:prstGeom>
          <a:noFill/>
          <a:ln>
            <a:noFill/>
          </a:ln>
        </p:spPr>
        <p:txBody>
          <a:bodyPr spcFirstLastPara="1" wrap="square" lIns="121900" tIns="121900" rIns="121900" bIns="121900" anchor="t" anchorCtr="0">
            <a:normAutofit/>
          </a:bodyPr>
          <a:lstStyle/>
          <a:p>
            <a:pPr marL="0" lvl="0" indent="0" algn="l" rtl="0">
              <a:spcBef>
                <a:spcPts val="0"/>
              </a:spcBef>
              <a:spcAft>
                <a:spcPts val="0"/>
              </a:spcAft>
              <a:buSzPts val="1800"/>
              <a:buNone/>
            </a:pPr>
            <a:r>
              <a:rPr lang="cs-CZ" sz="1867">
                <a:solidFill>
                  <a:srgbClr val="202122"/>
                </a:solidFill>
                <a:highlight>
                  <a:srgbClr val="FFFFFF"/>
                </a:highlight>
              </a:rPr>
              <a:t>= vědecká nauka studující evoluci vědy pomocí kvantitativních indikátorů vědecké informace:</a:t>
            </a:r>
            <a:endParaRPr/>
          </a:p>
          <a:p>
            <a:pPr marL="0" lvl="0" indent="0" algn="l" rtl="0">
              <a:spcBef>
                <a:spcPts val="0"/>
              </a:spcBef>
              <a:spcAft>
                <a:spcPts val="0"/>
              </a:spcAft>
              <a:buSzPts val="1800"/>
              <a:buNone/>
            </a:pPr>
            <a:r>
              <a:rPr lang="cs-CZ" sz="1867" b="1">
                <a:solidFill>
                  <a:srgbClr val="202122"/>
                </a:solidFill>
                <a:highlight>
                  <a:srgbClr val="FFFFFF"/>
                </a:highlight>
              </a:rPr>
              <a:t>počet publikací v časopisech určitého druhu</a:t>
            </a:r>
            <a:r>
              <a:rPr lang="cs-CZ" sz="1867">
                <a:solidFill>
                  <a:srgbClr val="202122"/>
                </a:solidFill>
                <a:highlight>
                  <a:srgbClr val="FFFFFF"/>
                </a:highlight>
              </a:rPr>
              <a:t>, </a:t>
            </a:r>
            <a:r>
              <a:rPr lang="cs-CZ" sz="1867" b="1">
                <a:solidFill>
                  <a:srgbClr val="202122"/>
                </a:solidFill>
                <a:highlight>
                  <a:srgbClr val="FFFFFF"/>
                </a:highlight>
              </a:rPr>
              <a:t>počet citací jednotlivých článků či autorů</a:t>
            </a:r>
            <a:r>
              <a:rPr lang="cs-CZ" sz="1867">
                <a:solidFill>
                  <a:srgbClr val="202122"/>
                </a:solidFill>
                <a:highlight>
                  <a:srgbClr val="FFFFFF"/>
                </a:highlight>
              </a:rPr>
              <a:t>, atd. </a:t>
            </a:r>
            <a:endParaRPr sz="1867">
              <a:solidFill>
                <a:srgbClr val="202122"/>
              </a:solidFill>
              <a:highlight>
                <a:srgbClr val="FFFFFF"/>
              </a:highlight>
            </a:endParaRPr>
          </a:p>
          <a:p>
            <a:pPr marL="0" lvl="0" indent="0" algn="l" rtl="0">
              <a:spcBef>
                <a:spcPts val="1600"/>
              </a:spcBef>
              <a:spcAft>
                <a:spcPts val="0"/>
              </a:spcAft>
              <a:buSzPts val="1800"/>
              <a:buNone/>
            </a:pPr>
            <a:r>
              <a:rPr lang="cs-CZ" sz="1867">
                <a:solidFill>
                  <a:srgbClr val="202122"/>
                </a:solidFill>
                <a:highlight>
                  <a:srgbClr val="FFFFFF"/>
                </a:highlight>
              </a:rPr>
              <a:t>- v kontroverzním, zúženém a nevědeckém smyslu je scientometrie chápaná jako nástroj pro </a:t>
            </a:r>
            <a:r>
              <a:rPr lang="cs-CZ" sz="1867" b="1" i="1">
                <a:solidFill>
                  <a:srgbClr val="202122"/>
                </a:solidFill>
                <a:highlight>
                  <a:srgbClr val="FFFFFF"/>
                </a:highlight>
              </a:rPr>
              <a:t>„objektivnější“ hodnocení vědecké výkonnosti jednotlivců či </a:t>
            </a:r>
            <a:r>
              <a:rPr lang="cs-CZ" sz="1867" b="1" i="1">
                <a:solidFill>
                  <a:srgbClr val="C00000"/>
                </a:solidFill>
                <a:highlight>
                  <a:srgbClr val="FFFFFF"/>
                </a:highlight>
              </a:rPr>
              <a:t>hodnocení „kvality“ </a:t>
            </a:r>
            <a:r>
              <a:rPr lang="cs-CZ" sz="1867" b="1" i="1">
                <a:solidFill>
                  <a:srgbClr val="202122"/>
                </a:solidFill>
                <a:highlight>
                  <a:srgbClr val="FFFFFF"/>
                </a:highlight>
              </a:rPr>
              <a:t>vědeckého výzkumu jako celku.</a:t>
            </a:r>
            <a:endParaRPr sz="1867" b="1" i="1">
              <a:solidFill>
                <a:srgbClr val="202122"/>
              </a:solidFill>
              <a:highlight>
                <a:srgbClr val="FFFFFF"/>
              </a:highlight>
            </a:endParaRPr>
          </a:p>
          <a:p>
            <a:pPr marL="0" lvl="0" indent="0" algn="l" rtl="0">
              <a:spcBef>
                <a:spcPts val="1600"/>
              </a:spcBef>
              <a:spcAft>
                <a:spcPts val="1600"/>
              </a:spcAft>
              <a:buSzPts val="1800"/>
              <a:buNone/>
            </a:pPr>
            <a:r>
              <a:rPr lang="cs-CZ" sz="1867">
                <a:solidFill>
                  <a:srgbClr val="202122"/>
                </a:solidFill>
                <a:highlight>
                  <a:srgbClr val="FFFFFF"/>
                </a:highlight>
              </a:rPr>
              <a:t>např. citační ohlas, impakt faktor, Hirschův index</a:t>
            </a:r>
            <a:endParaRPr sz="1867">
              <a:solidFill>
                <a:srgbClr val="202122"/>
              </a:solidFill>
              <a:highlight>
                <a:srgbClr val="FFFFFF"/>
              </a:highlight>
            </a:endParaRPr>
          </a:p>
        </p:txBody>
      </p:sp>
      <p:sp>
        <p:nvSpPr>
          <p:cNvPr id="135" name="Google Shape;135;p6"/>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3200" b="1">
                <a:solidFill>
                  <a:schemeClr val="lt1"/>
                </a:solidFill>
                <a:latin typeface="Arial"/>
                <a:ea typeface="Arial"/>
                <a:cs typeface="Arial"/>
                <a:sym typeface="Arial"/>
              </a:rPr>
              <a:t>Scientometrie</a:t>
            </a:r>
            <a:endParaRPr sz="3200" b="1">
              <a:solidFill>
                <a:schemeClr val="lt1"/>
              </a:solidFill>
              <a:latin typeface="Arial"/>
              <a:ea typeface="Arial"/>
              <a:cs typeface="Arial"/>
              <a:sym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Shape 844"/>
        <p:cNvGrpSpPr/>
        <p:nvPr/>
      </p:nvGrpSpPr>
      <p:grpSpPr>
        <a:xfrm>
          <a:off x="0" y="0"/>
          <a:ext cx="0" cy="0"/>
          <a:chOff x="0" y="0"/>
          <a:chExt cx="0" cy="0"/>
        </a:xfrm>
      </p:grpSpPr>
      <p:sp>
        <p:nvSpPr>
          <p:cNvPr id="845" name="Google Shape;845;p53"/>
          <p:cNvSpPr txBox="1"/>
          <p:nvPr/>
        </p:nvSpPr>
        <p:spPr>
          <a:xfrm>
            <a:off x="-21888" y="1340768"/>
            <a:ext cx="7558048" cy="26776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2800" b="1">
                <a:solidFill>
                  <a:srgbClr val="000000"/>
                </a:solidFill>
                <a:latin typeface="Arial"/>
                <a:ea typeface="Arial"/>
                <a:cs typeface="Arial"/>
                <a:sym typeface="Arial"/>
              </a:rPr>
              <a:t>    </a:t>
            </a:r>
            <a:endParaRPr/>
          </a:p>
          <a:p>
            <a:pPr marL="0" marR="0" lvl="0" indent="0" algn="l" rtl="0">
              <a:spcBef>
                <a:spcPts val="0"/>
              </a:spcBef>
              <a:spcAft>
                <a:spcPts val="0"/>
              </a:spcAft>
              <a:buNone/>
            </a:pPr>
            <a:r>
              <a:rPr lang="cs-CZ" sz="2800" b="1">
                <a:solidFill>
                  <a:srgbClr val="000000"/>
                </a:solidFill>
                <a:latin typeface="Arial"/>
                <a:ea typeface="Arial"/>
                <a:cs typeface="Arial"/>
                <a:sym typeface="Arial"/>
              </a:rPr>
              <a:t>     sekundární hit</a:t>
            </a:r>
            <a:endParaRPr/>
          </a:p>
          <a:p>
            <a:pPr marL="0" marR="0" lvl="0" indent="0" algn="l" rtl="0">
              <a:spcBef>
                <a:spcPts val="0"/>
              </a:spcBef>
              <a:spcAft>
                <a:spcPts val="0"/>
              </a:spcAft>
              <a:buNone/>
            </a:pPr>
            <a:endParaRPr sz="2800" b="1">
              <a:solidFill>
                <a:srgbClr val="000000"/>
              </a:solidFill>
              <a:latin typeface="Arial"/>
              <a:ea typeface="Arial"/>
              <a:cs typeface="Arial"/>
              <a:sym typeface="Arial"/>
            </a:endParaRPr>
          </a:p>
          <a:p>
            <a:pPr marL="0" marR="0" lvl="0" indent="0" algn="l" rtl="0">
              <a:spcBef>
                <a:spcPts val="0"/>
              </a:spcBef>
              <a:spcAft>
                <a:spcPts val="0"/>
              </a:spcAft>
              <a:buNone/>
            </a:pPr>
            <a:r>
              <a:rPr lang="cs-CZ" sz="2800" b="1">
                <a:solidFill>
                  <a:srgbClr val="000000"/>
                </a:solidFill>
                <a:latin typeface="Arial"/>
                <a:ea typeface="Arial"/>
                <a:cs typeface="Arial"/>
                <a:sym typeface="Arial"/>
              </a:rPr>
              <a:t>     fenotyp selhávajícího myokardu </a:t>
            </a:r>
            <a:endParaRPr/>
          </a:p>
          <a:p>
            <a:pPr marL="0" marR="0" lvl="0" indent="0" algn="l" rtl="0">
              <a:spcBef>
                <a:spcPts val="0"/>
              </a:spcBef>
              <a:spcAft>
                <a:spcPts val="0"/>
              </a:spcAft>
              <a:buNone/>
            </a:pPr>
            <a:r>
              <a:rPr lang="cs-CZ" sz="2800">
                <a:solidFill>
                  <a:srgbClr val="000000"/>
                </a:solidFill>
                <a:latin typeface="Arial"/>
                <a:ea typeface="Arial"/>
                <a:cs typeface="Arial"/>
                <a:sym typeface="Arial"/>
              </a:rPr>
              <a:t>   </a:t>
            </a:r>
            <a:endParaRPr/>
          </a:p>
          <a:p>
            <a:pPr marL="0" marR="0" lvl="0" indent="0" algn="l" rtl="0">
              <a:spcBef>
                <a:spcPts val="0"/>
              </a:spcBef>
              <a:spcAft>
                <a:spcPts val="0"/>
              </a:spcAft>
              <a:buNone/>
            </a:pPr>
            <a:r>
              <a:rPr lang="cs-CZ" sz="2800">
                <a:solidFill>
                  <a:srgbClr val="000000"/>
                </a:solidFill>
                <a:latin typeface="Arial"/>
                <a:ea typeface="Arial"/>
                <a:cs typeface="Arial"/>
                <a:sym typeface="Arial"/>
              </a:rPr>
              <a:t>      </a:t>
            </a:r>
            <a:endParaRPr/>
          </a:p>
        </p:txBody>
      </p:sp>
      <p:sp>
        <p:nvSpPr>
          <p:cNvPr id="846" name="Google Shape;846;p53"/>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Remodelace srdce </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Shape 850"/>
        <p:cNvGrpSpPr/>
        <p:nvPr/>
      </p:nvGrpSpPr>
      <p:grpSpPr>
        <a:xfrm>
          <a:off x="0" y="0"/>
          <a:ext cx="0" cy="0"/>
          <a:chOff x="0" y="0"/>
          <a:chExt cx="0" cy="0"/>
        </a:xfrm>
      </p:grpSpPr>
      <p:sp>
        <p:nvSpPr>
          <p:cNvPr id="851" name="Google Shape;851;p54" descr="mk:@MSITStore:C:\Users\melenovsky\Desktop\Documents\DOcuments_IKEM_Mayo_Praha\virtual_KNIHOVNA\Knihy\Braunwald_8th_Ed.chm::/HTML/f4-u1.0-B978-1-4160-4106-1..50025-X..gr1.jpg"/>
          <p:cNvSpPr/>
          <p:nvPr/>
        </p:nvSpPr>
        <p:spPr>
          <a:xfrm>
            <a:off x="1587500" y="-136525"/>
            <a:ext cx="304800" cy="30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pic>
        <p:nvPicPr>
          <p:cNvPr id="852" name="Google Shape;852;p54" descr="  Figure 1. "/>
          <p:cNvPicPr preferRelativeResize="0"/>
          <p:nvPr/>
        </p:nvPicPr>
        <p:blipFill rotWithShape="1">
          <a:blip r:embed="rId3">
            <a:alphaModFix/>
          </a:blip>
          <a:srcRect/>
          <a:stretch/>
        </p:blipFill>
        <p:spPr>
          <a:xfrm>
            <a:off x="1175453" y="1052736"/>
            <a:ext cx="3264363" cy="2448272"/>
          </a:xfrm>
          <a:prstGeom prst="rect">
            <a:avLst/>
          </a:prstGeom>
          <a:noFill/>
          <a:ln>
            <a:noFill/>
          </a:ln>
        </p:spPr>
      </p:pic>
      <p:sp>
        <p:nvSpPr>
          <p:cNvPr id="853" name="Google Shape;853;p54"/>
          <p:cNvSpPr txBox="1"/>
          <p:nvPr/>
        </p:nvSpPr>
        <p:spPr>
          <a:xfrm>
            <a:off x="5402552" y="980728"/>
            <a:ext cx="5589992" cy="25853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a:solidFill>
                  <a:schemeClr val="dk1"/>
                </a:solidFill>
                <a:latin typeface="Arial"/>
                <a:ea typeface="Arial"/>
                <a:cs typeface="Arial"/>
                <a:sym typeface="Arial"/>
              </a:rPr>
              <a:t>S progresí CHSS dochází k poklesu EF LK</a:t>
            </a:r>
            <a:endParaRPr/>
          </a:p>
          <a:p>
            <a:pPr marL="0" marR="0" lvl="0" indent="0" algn="l" rtl="0">
              <a:spcBef>
                <a:spcPts val="0"/>
              </a:spcBef>
              <a:spcAft>
                <a:spcPts val="0"/>
              </a:spcAft>
              <a:buNone/>
            </a:pPr>
            <a:r>
              <a:rPr lang="cs-CZ" sz="1800">
                <a:solidFill>
                  <a:schemeClr val="dk1"/>
                </a:solidFill>
                <a:latin typeface="Arial"/>
                <a:ea typeface="Arial"/>
                <a:cs typeface="Arial"/>
                <a:sym typeface="Arial"/>
              </a:rPr>
              <a:t>a dilataci  levé komory </a:t>
            </a:r>
            <a:endParaRPr/>
          </a:p>
          <a:p>
            <a:pPr marL="0" marR="0" lvl="0" indent="0" algn="l" rtl="0">
              <a:spcBef>
                <a:spcPts val="0"/>
              </a:spcBef>
              <a:spcAft>
                <a:spcPts val="0"/>
              </a:spcAft>
              <a:buNone/>
            </a:pPr>
            <a:r>
              <a:rPr lang="cs-CZ" sz="1800">
                <a:solidFill>
                  <a:schemeClr val="dk1"/>
                </a:solidFill>
                <a:latin typeface="Arial"/>
                <a:ea typeface="Arial"/>
                <a:cs typeface="Arial"/>
                <a:sym typeface="Arial"/>
              </a:rPr>
              <a:t>(excentrické hypertrofie při objemovém přetížení)</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cs-CZ" sz="1800">
                <a:solidFill>
                  <a:schemeClr val="dk1"/>
                </a:solidFill>
                <a:latin typeface="Arial"/>
                <a:ea typeface="Arial"/>
                <a:cs typeface="Arial"/>
                <a:sym typeface="Arial"/>
              </a:rPr>
              <a:t>normální end-diastolický průměr LK: ˂ 60 mm  </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cs-CZ" sz="1800" b="1">
                <a:solidFill>
                  <a:schemeClr val="dk1"/>
                </a:solidFill>
                <a:latin typeface="Arial"/>
                <a:ea typeface="Arial"/>
                <a:cs typeface="Arial"/>
                <a:sym typeface="Arial"/>
              </a:rPr>
              <a:t>Mírná dilatace  </a:t>
            </a:r>
            <a:r>
              <a:rPr lang="cs-CZ" sz="1800">
                <a:solidFill>
                  <a:schemeClr val="dk1"/>
                </a:solidFill>
                <a:latin typeface="Arial"/>
                <a:ea typeface="Arial"/>
                <a:cs typeface="Arial"/>
                <a:sym typeface="Arial"/>
              </a:rPr>
              <a:t>= využití Frank-Starling mechanismu</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854" name="Google Shape;854;p54" descr="C:\Users\vome\AppData\Local\Microsoft\Windows\Temporary Internet Files\Content.IE5\N84IYBY0\006.14.jpg"/>
          <p:cNvPicPr preferRelativeResize="0"/>
          <p:nvPr/>
        </p:nvPicPr>
        <p:blipFill rotWithShape="1">
          <a:blip r:embed="rId4">
            <a:alphaModFix/>
          </a:blip>
          <a:srcRect/>
          <a:stretch/>
        </p:blipFill>
        <p:spPr>
          <a:xfrm>
            <a:off x="1055440" y="3717032"/>
            <a:ext cx="1865361" cy="2780928"/>
          </a:xfrm>
          <a:prstGeom prst="rect">
            <a:avLst/>
          </a:prstGeom>
          <a:noFill/>
          <a:ln>
            <a:noFill/>
          </a:ln>
        </p:spPr>
      </p:pic>
      <p:sp>
        <p:nvSpPr>
          <p:cNvPr id="855" name="Google Shape;855;p54"/>
          <p:cNvSpPr/>
          <p:nvPr/>
        </p:nvSpPr>
        <p:spPr>
          <a:xfrm>
            <a:off x="3215680" y="3718680"/>
            <a:ext cx="7776864" cy="29546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a:solidFill>
                  <a:schemeClr val="dk1"/>
                </a:solidFill>
                <a:latin typeface="Arial"/>
                <a:ea typeface="Arial"/>
                <a:cs typeface="Arial"/>
                <a:sym typeface="Arial"/>
              </a:rPr>
              <a:t>Výrazná dilatace: </a:t>
            </a:r>
            <a:r>
              <a:rPr lang="cs-CZ" sz="1600">
                <a:solidFill>
                  <a:schemeClr val="dk1"/>
                </a:solidFill>
                <a:latin typeface="Arial"/>
                <a:ea typeface="Arial"/>
                <a:cs typeface="Arial"/>
                <a:sym typeface="Arial"/>
              </a:rPr>
              <a:t>pokles mechanické účinnosti kontrakce</a:t>
            </a:r>
            <a:endParaRPr/>
          </a:p>
          <a:p>
            <a:pPr marL="0" marR="0" lvl="0" indent="0" algn="l" rtl="0">
              <a:spcBef>
                <a:spcPts val="0"/>
              </a:spcBef>
              <a:spcAft>
                <a:spcPts val="0"/>
              </a:spcAft>
              <a:buNone/>
            </a:pPr>
            <a:endParaRPr sz="1600">
              <a:solidFill>
                <a:schemeClr val="dk1"/>
              </a:solidFill>
              <a:latin typeface="Arial"/>
              <a:ea typeface="Arial"/>
              <a:cs typeface="Arial"/>
              <a:sym typeface="Arial"/>
            </a:endParaRPr>
          </a:p>
          <a:p>
            <a:pPr marL="0" marR="0" lvl="0" indent="0" algn="l" rtl="0">
              <a:spcBef>
                <a:spcPts val="0"/>
              </a:spcBef>
              <a:spcAft>
                <a:spcPts val="0"/>
              </a:spcAft>
              <a:buNone/>
            </a:pPr>
            <a:endParaRPr sz="1400" b="1">
              <a:solidFill>
                <a:schemeClr val="dk1"/>
              </a:solidFill>
              <a:latin typeface="Arial"/>
              <a:ea typeface="Arial"/>
              <a:cs typeface="Arial"/>
              <a:sym typeface="Arial"/>
            </a:endParaRPr>
          </a:p>
          <a:p>
            <a:pPr marL="0" marR="0" lvl="0" indent="0" algn="l" rtl="0">
              <a:spcBef>
                <a:spcPts val="0"/>
              </a:spcBef>
              <a:spcAft>
                <a:spcPts val="0"/>
              </a:spcAft>
              <a:buNone/>
            </a:pPr>
            <a:r>
              <a:rPr lang="cs-CZ" sz="1400" b="1">
                <a:solidFill>
                  <a:schemeClr val="dk1"/>
                </a:solidFill>
                <a:latin typeface="Arial"/>
                <a:ea typeface="Arial"/>
                <a:cs typeface="Arial"/>
                <a:sym typeface="Arial"/>
              </a:rPr>
              <a:t>Laplaceův effekt </a:t>
            </a:r>
            <a:r>
              <a:rPr lang="cs-CZ" sz="1400">
                <a:solidFill>
                  <a:schemeClr val="dk1"/>
                </a:solidFill>
                <a:latin typeface="Arial"/>
                <a:ea typeface="Arial"/>
                <a:cs typeface="Arial"/>
                <a:sym typeface="Arial"/>
              </a:rPr>
              <a:t>– poloměr (zakřivení) koule určuje</a:t>
            </a:r>
            <a:endParaRPr/>
          </a:p>
          <a:p>
            <a:pPr marL="0" marR="0" lvl="0" indent="0" algn="l" rtl="0">
              <a:spcBef>
                <a:spcPts val="0"/>
              </a:spcBef>
              <a:spcAft>
                <a:spcPts val="0"/>
              </a:spcAft>
              <a:buNone/>
            </a:pPr>
            <a:r>
              <a:rPr lang="cs-CZ" sz="1400">
                <a:solidFill>
                  <a:schemeClr val="dk1"/>
                </a:solidFill>
                <a:latin typeface="Arial"/>
                <a:ea typeface="Arial"/>
                <a:cs typeface="Arial"/>
                <a:sym typeface="Arial"/>
              </a:rPr>
              <a:t>jak efektivně se napětí stěny mění na tlak </a:t>
            </a:r>
            <a:endParaRPr/>
          </a:p>
          <a:p>
            <a:pPr marL="0" marR="0" lvl="0" indent="0" algn="l" rtl="0">
              <a:spcBef>
                <a:spcPts val="0"/>
              </a:spcBef>
              <a:spcAft>
                <a:spcPts val="0"/>
              </a:spcAft>
              <a:buNone/>
            </a:pPr>
            <a:endParaRPr sz="1600">
              <a:solidFill>
                <a:schemeClr val="dk1"/>
              </a:solidFill>
              <a:latin typeface="Arial"/>
              <a:ea typeface="Arial"/>
              <a:cs typeface="Arial"/>
              <a:sym typeface="Arial"/>
            </a:endParaRPr>
          </a:p>
          <a:p>
            <a:pPr marL="0" marR="0" lvl="0" indent="0" algn="l" rtl="0">
              <a:spcBef>
                <a:spcPts val="0"/>
              </a:spcBef>
              <a:spcAft>
                <a:spcPts val="0"/>
              </a:spcAft>
              <a:buNone/>
            </a:pPr>
            <a:endParaRPr sz="1600">
              <a:solidFill>
                <a:schemeClr val="dk1"/>
              </a:solidFill>
              <a:latin typeface="Arial"/>
              <a:ea typeface="Arial"/>
              <a:cs typeface="Arial"/>
              <a:sym typeface="Arial"/>
            </a:endParaRPr>
          </a:p>
          <a:p>
            <a:pPr marL="0" marR="0" lvl="0" indent="0" algn="l" rtl="0">
              <a:spcBef>
                <a:spcPts val="0"/>
              </a:spcBef>
              <a:spcAft>
                <a:spcPts val="0"/>
              </a:spcAft>
              <a:buNone/>
            </a:pPr>
            <a:endParaRPr sz="1600">
              <a:solidFill>
                <a:schemeClr val="dk1"/>
              </a:solidFill>
              <a:latin typeface="Arial"/>
              <a:ea typeface="Arial"/>
              <a:cs typeface="Arial"/>
              <a:sym typeface="Arial"/>
            </a:endParaRPr>
          </a:p>
          <a:p>
            <a:pPr marL="0" marR="0" lvl="0" indent="0" algn="l" rtl="0">
              <a:spcBef>
                <a:spcPts val="0"/>
              </a:spcBef>
              <a:spcAft>
                <a:spcPts val="0"/>
              </a:spcAft>
              <a:buNone/>
            </a:pPr>
            <a:endParaRPr sz="1600">
              <a:solidFill>
                <a:schemeClr val="dk1"/>
              </a:solidFill>
              <a:latin typeface="Arial"/>
              <a:ea typeface="Arial"/>
              <a:cs typeface="Arial"/>
              <a:sym typeface="Arial"/>
            </a:endParaRPr>
          </a:p>
          <a:p>
            <a:pPr marL="0" marR="0" lvl="0" indent="0" algn="l" rtl="0">
              <a:spcBef>
                <a:spcPts val="0"/>
              </a:spcBef>
              <a:spcAft>
                <a:spcPts val="0"/>
              </a:spcAft>
              <a:buNone/>
            </a:pPr>
            <a:endParaRPr sz="1600">
              <a:solidFill>
                <a:schemeClr val="dk1"/>
              </a:solidFill>
              <a:latin typeface="Arial"/>
              <a:ea typeface="Arial"/>
              <a:cs typeface="Arial"/>
              <a:sym typeface="Arial"/>
            </a:endParaRPr>
          </a:p>
          <a:p>
            <a:pPr marL="0" marR="0" lvl="0" indent="0" algn="l" rtl="0">
              <a:spcBef>
                <a:spcPts val="0"/>
              </a:spcBef>
              <a:spcAft>
                <a:spcPts val="0"/>
              </a:spcAft>
              <a:buNone/>
            </a:pPr>
            <a:r>
              <a:rPr lang="cs-CZ" sz="1600">
                <a:solidFill>
                  <a:schemeClr val="dk1"/>
                </a:solidFill>
                <a:latin typeface="Arial"/>
                <a:ea typeface="Arial"/>
                <a:cs typeface="Arial"/>
                <a:sym typeface="Arial"/>
              </a:rPr>
              <a:t>Zmenšení dilatace srdce = příznivý efekt léčby</a:t>
            </a:r>
            <a:endParaRPr/>
          </a:p>
          <a:p>
            <a:pPr marL="0" marR="0" lvl="0" indent="0" algn="l" rtl="0">
              <a:spcBef>
                <a:spcPts val="0"/>
              </a:spcBef>
              <a:spcAft>
                <a:spcPts val="0"/>
              </a:spcAft>
              <a:buNone/>
            </a:pPr>
            <a:endParaRPr sz="1600">
              <a:solidFill>
                <a:schemeClr val="dk1"/>
              </a:solidFill>
              <a:latin typeface="Arial"/>
              <a:ea typeface="Arial"/>
              <a:cs typeface="Arial"/>
              <a:sym typeface="Arial"/>
            </a:endParaRPr>
          </a:p>
        </p:txBody>
      </p:sp>
      <p:pic>
        <p:nvPicPr>
          <p:cNvPr id="856" name="Google Shape;856;p54" descr="C:\Users\vome\AppData\Local\Microsoft\Windows\Temporary Internet Files\Content.IE5\943IX8AF\018.12.jpg"/>
          <p:cNvPicPr preferRelativeResize="0"/>
          <p:nvPr/>
        </p:nvPicPr>
        <p:blipFill rotWithShape="1">
          <a:blip r:embed="rId5">
            <a:alphaModFix/>
          </a:blip>
          <a:srcRect/>
          <a:stretch/>
        </p:blipFill>
        <p:spPr>
          <a:xfrm>
            <a:off x="7608168" y="4149080"/>
            <a:ext cx="4292783" cy="2232247"/>
          </a:xfrm>
          <a:prstGeom prst="rect">
            <a:avLst/>
          </a:prstGeom>
          <a:noFill/>
          <a:ln>
            <a:noFill/>
          </a:ln>
        </p:spPr>
      </p:pic>
      <p:sp>
        <p:nvSpPr>
          <p:cNvPr id="857" name="Google Shape;857;p54"/>
          <p:cNvSpPr/>
          <p:nvPr/>
        </p:nvSpPr>
        <p:spPr>
          <a:xfrm>
            <a:off x="9696400" y="5320632"/>
            <a:ext cx="504056" cy="268608"/>
          </a:xfrm>
          <a:prstGeom prst="rightArrow">
            <a:avLst>
              <a:gd name="adj1" fmla="val 50000"/>
              <a:gd name="adj2" fmla="val 50000"/>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dk1"/>
              </a:solidFill>
              <a:latin typeface="Arial"/>
              <a:ea typeface="Arial"/>
              <a:cs typeface="Arial"/>
              <a:sym typeface="Arial"/>
            </a:endParaRPr>
          </a:p>
        </p:txBody>
      </p:sp>
      <p:sp>
        <p:nvSpPr>
          <p:cNvPr id="858" name="Google Shape;858;p54"/>
          <p:cNvSpPr/>
          <p:nvPr/>
        </p:nvSpPr>
        <p:spPr>
          <a:xfrm rot="10800000">
            <a:off x="11568608" y="5301208"/>
            <a:ext cx="539552" cy="288032"/>
          </a:xfrm>
          <a:prstGeom prst="rightArrow">
            <a:avLst>
              <a:gd name="adj1" fmla="val 50000"/>
              <a:gd name="adj2" fmla="val 50000"/>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dk1"/>
              </a:solidFill>
              <a:latin typeface="Arial"/>
              <a:ea typeface="Arial"/>
              <a:cs typeface="Arial"/>
              <a:sym typeface="Arial"/>
            </a:endParaRPr>
          </a:p>
        </p:txBody>
      </p:sp>
      <p:sp>
        <p:nvSpPr>
          <p:cNvPr id="859" name="Google Shape;859;p54"/>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Progresivní remodelace srdce při systolickém srdečním selhání </a:t>
            </a:r>
            <a:endParaRPr sz="2400" b="1">
              <a:solidFill>
                <a:schemeClr val="lt1"/>
              </a:solidFill>
              <a:latin typeface="Arial"/>
              <a:ea typeface="Arial"/>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Shape 863"/>
        <p:cNvGrpSpPr/>
        <p:nvPr/>
      </p:nvGrpSpPr>
      <p:grpSpPr>
        <a:xfrm>
          <a:off x="0" y="0"/>
          <a:ext cx="0" cy="0"/>
          <a:chOff x="0" y="0"/>
          <a:chExt cx="0" cy="0"/>
        </a:xfrm>
      </p:grpSpPr>
      <p:grpSp>
        <p:nvGrpSpPr>
          <p:cNvPr id="864" name="Google Shape;864;p55"/>
          <p:cNvGrpSpPr/>
          <p:nvPr/>
        </p:nvGrpSpPr>
        <p:grpSpPr>
          <a:xfrm>
            <a:off x="1199456" y="3068960"/>
            <a:ext cx="6552728" cy="3632834"/>
            <a:chOff x="4499992" y="2420888"/>
            <a:chExt cx="4644008" cy="2486640"/>
          </a:xfrm>
        </p:grpSpPr>
        <p:pic>
          <p:nvPicPr>
            <p:cNvPr id="865" name="Google Shape;865;p55"/>
            <p:cNvPicPr preferRelativeResize="0"/>
            <p:nvPr/>
          </p:nvPicPr>
          <p:blipFill rotWithShape="1">
            <a:blip r:embed="rId3">
              <a:alphaModFix/>
            </a:blip>
            <a:srcRect/>
            <a:stretch/>
          </p:blipFill>
          <p:spPr>
            <a:xfrm>
              <a:off x="4644008" y="2420888"/>
              <a:ext cx="4499992" cy="2486640"/>
            </a:xfrm>
            <a:prstGeom prst="rect">
              <a:avLst/>
            </a:prstGeom>
            <a:noFill/>
            <a:ln>
              <a:noFill/>
            </a:ln>
          </p:spPr>
        </p:pic>
        <p:sp>
          <p:nvSpPr>
            <p:cNvPr id="866" name="Google Shape;866;p55"/>
            <p:cNvSpPr/>
            <p:nvPr/>
          </p:nvSpPr>
          <p:spPr>
            <a:xfrm>
              <a:off x="4499992" y="4365104"/>
              <a:ext cx="432048" cy="43204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867" name="Google Shape;867;p55"/>
          <p:cNvSpPr txBox="1"/>
          <p:nvPr/>
        </p:nvSpPr>
        <p:spPr>
          <a:xfrm>
            <a:off x="263352" y="1052736"/>
            <a:ext cx="9289032" cy="20621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b="1">
                <a:solidFill>
                  <a:srgbClr val="FF0000"/>
                </a:solidFill>
                <a:latin typeface="Arial"/>
                <a:ea typeface="Arial"/>
                <a:cs typeface="Arial"/>
                <a:sym typeface="Arial"/>
              </a:rPr>
              <a:t>Kardiomyocyty z non-IM oblasti jsou přetížené </a:t>
            </a:r>
            <a:endParaRPr/>
          </a:p>
          <a:p>
            <a:pPr marL="0" marR="0" lvl="0" indent="0" algn="l" rtl="0">
              <a:spcBef>
                <a:spcPts val="0"/>
              </a:spcBef>
              <a:spcAft>
                <a:spcPts val="0"/>
              </a:spcAft>
              <a:buNone/>
            </a:pPr>
            <a:r>
              <a:rPr lang="cs-CZ" sz="1800">
                <a:solidFill>
                  <a:srgbClr val="000000"/>
                </a:solidFill>
                <a:latin typeface="Arial"/>
                <a:ea typeface="Arial"/>
                <a:cs typeface="Arial"/>
                <a:sym typeface="Arial"/>
              </a:rPr>
              <a:t>mechanické namáhání (wall stress) = podnět k hypertrofickému růstu myokardu</a:t>
            </a:r>
            <a:endParaRPr/>
          </a:p>
          <a:p>
            <a:pPr marL="0" marR="0" lvl="0" indent="0" algn="l" rtl="0">
              <a:spcBef>
                <a:spcPts val="0"/>
              </a:spcBef>
              <a:spcAft>
                <a:spcPts val="0"/>
              </a:spcAft>
              <a:buClr>
                <a:schemeClr val="lt1"/>
              </a:buClr>
              <a:buSzPts val="1800"/>
              <a:buFont typeface="Times New Roman"/>
              <a:buNone/>
            </a:pPr>
            <a:endParaRPr sz="1800">
              <a:solidFill>
                <a:srgbClr val="000000"/>
              </a:solidFill>
              <a:latin typeface="Arial"/>
              <a:ea typeface="Arial"/>
              <a:cs typeface="Arial"/>
              <a:sym typeface="Arial"/>
            </a:endParaRPr>
          </a:p>
          <a:p>
            <a:pPr marL="0" marR="0" lvl="0" indent="0" algn="l" rtl="0">
              <a:spcBef>
                <a:spcPts val="0"/>
              </a:spcBef>
              <a:spcAft>
                <a:spcPts val="0"/>
              </a:spcAft>
              <a:buNone/>
            </a:pPr>
            <a:r>
              <a:rPr lang="cs-CZ" sz="1800">
                <a:solidFill>
                  <a:srgbClr val="000000"/>
                </a:solidFill>
                <a:latin typeface="Arial"/>
                <a:ea typeface="Arial"/>
                <a:cs typeface="Arial"/>
                <a:sym typeface="Arial"/>
              </a:rPr>
              <a:t>cíl: </a:t>
            </a:r>
            <a:r>
              <a:rPr lang="cs-CZ" sz="1800" b="1">
                <a:solidFill>
                  <a:srgbClr val="000000"/>
                </a:solidFill>
                <a:latin typeface="Arial"/>
                <a:ea typeface="Arial"/>
                <a:cs typeface="Arial"/>
                <a:sym typeface="Arial"/>
              </a:rPr>
              <a:t>normalizace napětí stěny komory </a:t>
            </a:r>
            <a:endParaRPr/>
          </a:p>
          <a:p>
            <a:pPr marL="0" marR="0" lvl="0" indent="0" algn="l" rtl="0">
              <a:spcBef>
                <a:spcPts val="0"/>
              </a:spcBef>
              <a:spcAft>
                <a:spcPts val="0"/>
              </a:spcAft>
              <a:buNone/>
            </a:pPr>
            <a:r>
              <a:rPr lang="cs-CZ" sz="1800">
                <a:solidFill>
                  <a:srgbClr val="000000"/>
                </a:solidFill>
                <a:latin typeface="Arial"/>
                <a:ea typeface="Arial"/>
                <a:cs typeface="Arial"/>
                <a:sym typeface="Arial"/>
              </a:rPr>
              <a:t>   </a:t>
            </a:r>
            <a:endParaRPr/>
          </a:p>
          <a:p>
            <a:pPr marL="0" marR="0" lvl="0" indent="0" algn="l" rtl="0">
              <a:spcBef>
                <a:spcPts val="0"/>
              </a:spcBef>
              <a:spcAft>
                <a:spcPts val="0"/>
              </a:spcAft>
              <a:buNone/>
            </a:pPr>
            <a:r>
              <a:rPr lang="cs-CZ" sz="1800">
                <a:solidFill>
                  <a:srgbClr val="000000"/>
                </a:solidFill>
                <a:latin typeface="Arial"/>
                <a:ea typeface="Arial"/>
                <a:cs typeface="Arial"/>
                <a:sym typeface="Arial"/>
              </a:rPr>
              <a:t>            tlakové přetížení - koncentrická LVH: nové sarkomery paralelně</a:t>
            </a:r>
            <a:endParaRPr/>
          </a:p>
          <a:p>
            <a:pPr marL="0" marR="0" lvl="0" indent="0" algn="l" rtl="0">
              <a:spcBef>
                <a:spcPts val="0"/>
              </a:spcBef>
              <a:spcAft>
                <a:spcPts val="0"/>
              </a:spcAft>
              <a:buNone/>
            </a:pPr>
            <a:r>
              <a:rPr lang="cs-CZ" sz="2000">
                <a:solidFill>
                  <a:srgbClr val="000000"/>
                </a:solidFill>
                <a:latin typeface="Calibri"/>
                <a:ea typeface="Calibri"/>
                <a:cs typeface="Calibri"/>
                <a:sym typeface="Calibri"/>
              </a:rPr>
              <a:t>             objemové přetížení - excentrická LVH: nové sarkomery sériově</a:t>
            </a:r>
            <a:endParaRPr/>
          </a:p>
        </p:txBody>
      </p:sp>
      <p:sp>
        <p:nvSpPr>
          <p:cNvPr id="868" name="Google Shape;868;p55"/>
          <p:cNvSpPr txBox="1"/>
          <p:nvPr/>
        </p:nvSpPr>
        <p:spPr>
          <a:xfrm>
            <a:off x="6528048" y="3429000"/>
            <a:ext cx="3749744"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a:solidFill>
                  <a:srgbClr val="FF0000"/>
                </a:solidFill>
                <a:latin typeface="Arial"/>
                <a:ea typeface="Arial"/>
                <a:cs typeface="Arial"/>
                <a:sym typeface="Arial"/>
              </a:rPr>
              <a:t>abnormální hemodynamický stres</a:t>
            </a:r>
            <a:endParaRPr/>
          </a:p>
          <a:p>
            <a:pPr marL="0" marR="0" lvl="0" indent="0" algn="l" rtl="0">
              <a:spcBef>
                <a:spcPts val="0"/>
              </a:spcBef>
              <a:spcAft>
                <a:spcPts val="0"/>
              </a:spcAft>
              <a:buNone/>
            </a:pPr>
            <a:r>
              <a:rPr lang="cs-CZ" sz="1800">
                <a:solidFill>
                  <a:srgbClr val="FF0000"/>
                </a:solidFill>
                <a:latin typeface="Arial"/>
                <a:ea typeface="Arial"/>
                <a:cs typeface="Arial"/>
                <a:sym typeface="Arial"/>
              </a:rPr>
              <a:t>neurohumorální aktivace</a:t>
            </a:r>
            <a:endParaRPr/>
          </a:p>
          <a:p>
            <a:pPr marL="0" marR="0" lvl="0" indent="0" algn="l" rtl="0">
              <a:spcBef>
                <a:spcPts val="0"/>
              </a:spcBef>
              <a:spcAft>
                <a:spcPts val="0"/>
              </a:spcAft>
              <a:buNone/>
            </a:pPr>
            <a:r>
              <a:rPr lang="cs-CZ" sz="1800">
                <a:solidFill>
                  <a:srgbClr val="FF0000"/>
                </a:solidFill>
                <a:latin typeface="Arial"/>
                <a:ea typeface="Arial"/>
                <a:cs typeface="Arial"/>
                <a:sym typeface="Arial"/>
              </a:rPr>
              <a:t>ROS</a:t>
            </a:r>
            <a:endParaRPr sz="1800">
              <a:solidFill>
                <a:srgbClr val="FF0000"/>
              </a:solidFill>
              <a:latin typeface="Arial"/>
              <a:ea typeface="Arial"/>
              <a:cs typeface="Arial"/>
              <a:sym typeface="Arial"/>
            </a:endParaRPr>
          </a:p>
        </p:txBody>
      </p:sp>
      <p:sp>
        <p:nvSpPr>
          <p:cNvPr id="869" name="Google Shape;869;p55"/>
          <p:cNvSpPr/>
          <p:nvPr/>
        </p:nvSpPr>
        <p:spPr>
          <a:xfrm rot="3263460">
            <a:off x="5796560" y="3976542"/>
            <a:ext cx="491240" cy="666284"/>
          </a:xfrm>
          <a:prstGeom prst="lightningBolt">
            <a:avLst/>
          </a:prstGeom>
          <a:solidFill>
            <a:schemeClr val="accent1"/>
          </a:solidFill>
          <a:ln w="25400" cap="flat" cmpd="sng">
            <a:solidFill>
              <a:srgbClr val="00946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70" name="Google Shape;870;p55"/>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Hypertrofie srdce v důsledku hemodynamického přetížení   </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show="0">
  <p:cSld>
    <p:spTree>
      <p:nvGrpSpPr>
        <p:cNvPr id="1" name="Shape 874"/>
        <p:cNvGrpSpPr/>
        <p:nvPr/>
      </p:nvGrpSpPr>
      <p:grpSpPr>
        <a:xfrm>
          <a:off x="0" y="0"/>
          <a:ext cx="0" cy="0"/>
          <a:chOff x="0" y="0"/>
          <a:chExt cx="0" cy="0"/>
        </a:xfrm>
      </p:grpSpPr>
      <p:grpSp>
        <p:nvGrpSpPr>
          <p:cNvPr id="875" name="Google Shape;875;p56"/>
          <p:cNvGrpSpPr/>
          <p:nvPr/>
        </p:nvGrpSpPr>
        <p:grpSpPr>
          <a:xfrm>
            <a:off x="1847528" y="1052736"/>
            <a:ext cx="6624736" cy="5256584"/>
            <a:chOff x="856159" y="198165"/>
            <a:chExt cx="7851626" cy="6387083"/>
          </a:xfrm>
        </p:grpSpPr>
        <p:pic>
          <p:nvPicPr>
            <p:cNvPr id="876" name="Google Shape;876;p56"/>
            <p:cNvPicPr preferRelativeResize="0"/>
            <p:nvPr/>
          </p:nvPicPr>
          <p:blipFill rotWithShape="1">
            <a:blip r:embed="rId3">
              <a:alphaModFix/>
            </a:blip>
            <a:srcRect/>
            <a:stretch/>
          </p:blipFill>
          <p:spPr>
            <a:xfrm>
              <a:off x="856159" y="203498"/>
              <a:ext cx="1552575" cy="6381750"/>
            </a:xfrm>
            <a:prstGeom prst="rect">
              <a:avLst/>
            </a:prstGeom>
            <a:noFill/>
            <a:ln>
              <a:noFill/>
            </a:ln>
          </p:spPr>
        </p:pic>
        <p:pic>
          <p:nvPicPr>
            <p:cNvPr id="877" name="Google Shape;877;p56"/>
            <p:cNvPicPr preferRelativeResize="0"/>
            <p:nvPr/>
          </p:nvPicPr>
          <p:blipFill rotWithShape="1">
            <a:blip r:embed="rId4">
              <a:alphaModFix/>
            </a:blip>
            <a:srcRect/>
            <a:stretch/>
          </p:blipFill>
          <p:spPr>
            <a:xfrm>
              <a:off x="2402235" y="198165"/>
              <a:ext cx="6305550" cy="6372225"/>
            </a:xfrm>
            <a:prstGeom prst="rect">
              <a:avLst/>
            </a:prstGeom>
            <a:noFill/>
            <a:ln>
              <a:noFill/>
            </a:ln>
          </p:spPr>
        </p:pic>
      </p:grpSp>
      <p:sp>
        <p:nvSpPr>
          <p:cNvPr id="878" name="Google Shape;878;p56"/>
          <p:cNvSpPr txBox="1"/>
          <p:nvPr/>
        </p:nvSpPr>
        <p:spPr>
          <a:xfrm>
            <a:off x="7320137" y="6611780"/>
            <a:ext cx="2956259"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000" b="1">
                <a:solidFill>
                  <a:srgbClr val="151515"/>
                </a:solidFill>
                <a:latin typeface="Tahoma"/>
                <a:ea typeface="Tahoma"/>
                <a:cs typeface="Tahoma"/>
                <a:sym typeface="Tahoma"/>
              </a:rPr>
              <a:t>Hill JA, Olson EN NEJM 2008; 358: 1370-80</a:t>
            </a:r>
            <a:endParaRPr sz="1000" b="1">
              <a:solidFill>
                <a:srgbClr val="151515"/>
              </a:solidFill>
              <a:latin typeface="Tahoma"/>
              <a:ea typeface="Tahoma"/>
              <a:cs typeface="Tahoma"/>
              <a:sym typeface="Tahoma"/>
            </a:endParaRPr>
          </a:p>
        </p:txBody>
      </p:sp>
      <p:sp>
        <p:nvSpPr>
          <p:cNvPr id="879" name="Google Shape;879;p56"/>
          <p:cNvSpPr txBox="1"/>
          <p:nvPr/>
        </p:nvSpPr>
        <p:spPr>
          <a:xfrm>
            <a:off x="3287689" y="2276873"/>
            <a:ext cx="511679"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000" b="1">
                <a:solidFill>
                  <a:srgbClr val="151515"/>
                </a:solidFill>
                <a:latin typeface="Arial"/>
                <a:ea typeface="Arial"/>
                <a:cs typeface="Arial"/>
                <a:sym typeface="Arial"/>
              </a:rPr>
              <a:t>IGF-1</a:t>
            </a:r>
            <a:endParaRPr sz="1000" b="1">
              <a:solidFill>
                <a:srgbClr val="151515"/>
              </a:solidFill>
              <a:latin typeface="Arial"/>
              <a:ea typeface="Arial"/>
              <a:cs typeface="Arial"/>
              <a:sym typeface="Arial"/>
            </a:endParaRPr>
          </a:p>
        </p:txBody>
      </p:sp>
      <p:sp>
        <p:nvSpPr>
          <p:cNvPr id="880" name="Google Shape;880;p56"/>
          <p:cNvSpPr txBox="1"/>
          <p:nvPr/>
        </p:nvSpPr>
        <p:spPr>
          <a:xfrm>
            <a:off x="5471618" y="2130434"/>
            <a:ext cx="1180131"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200" b="1">
                <a:solidFill>
                  <a:srgbClr val="FF0000"/>
                </a:solidFill>
                <a:latin typeface="Arial"/>
                <a:ea typeface="Arial"/>
                <a:cs typeface="Arial"/>
                <a:sym typeface="Arial"/>
              </a:rPr>
              <a:t>noradrenalin</a:t>
            </a:r>
            <a:endParaRPr/>
          </a:p>
          <a:p>
            <a:pPr marL="0" marR="0" lvl="0" indent="0" algn="l" rtl="0">
              <a:spcBef>
                <a:spcPts val="0"/>
              </a:spcBef>
              <a:spcAft>
                <a:spcPts val="0"/>
              </a:spcAft>
              <a:buNone/>
            </a:pPr>
            <a:r>
              <a:rPr lang="cs-CZ" sz="1200" b="1">
                <a:solidFill>
                  <a:srgbClr val="FF0000"/>
                </a:solidFill>
                <a:latin typeface="Arial"/>
                <a:ea typeface="Arial"/>
                <a:cs typeface="Arial"/>
                <a:sym typeface="Arial"/>
              </a:rPr>
              <a:t>angiotensin II</a:t>
            </a:r>
            <a:endParaRPr/>
          </a:p>
          <a:p>
            <a:pPr marL="0" marR="0" lvl="0" indent="0" algn="l" rtl="0">
              <a:spcBef>
                <a:spcPts val="0"/>
              </a:spcBef>
              <a:spcAft>
                <a:spcPts val="0"/>
              </a:spcAft>
              <a:buNone/>
            </a:pPr>
            <a:r>
              <a:rPr lang="cs-CZ" sz="1200" b="1">
                <a:solidFill>
                  <a:srgbClr val="FF0000"/>
                </a:solidFill>
                <a:latin typeface="Arial"/>
                <a:ea typeface="Arial"/>
                <a:cs typeface="Arial"/>
                <a:sym typeface="Arial"/>
              </a:rPr>
              <a:t>endotelin</a:t>
            </a:r>
            <a:endParaRPr sz="1200" b="1">
              <a:solidFill>
                <a:srgbClr val="FF0000"/>
              </a:solidFill>
              <a:latin typeface="Arial"/>
              <a:ea typeface="Arial"/>
              <a:cs typeface="Arial"/>
              <a:sym typeface="Arial"/>
            </a:endParaRPr>
          </a:p>
        </p:txBody>
      </p:sp>
      <p:sp>
        <p:nvSpPr>
          <p:cNvPr id="881" name="Google Shape;881;p56"/>
          <p:cNvSpPr txBox="1"/>
          <p:nvPr/>
        </p:nvSpPr>
        <p:spPr>
          <a:xfrm>
            <a:off x="8616281" y="3212976"/>
            <a:ext cx="1984454" cy="20313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a:solidFill>
                  <a:srgbClr val="151515"/>
                </a:solidFill>
                <a:latin typeface="Arial"/>
                <a:ea typeface="Arial"/>
                <a:cs typeface="Arial"/>
                <a:sym typeface="Arial"/>
              </a:rPr>
              <a:t>PKC kináza </a:t>
            </a:r>
            <a:endParaRPr/>
          </a:p>
          <a:p>
            <a:pPr marL="0" marR="0" lvl="0" indent="0" algn="l" rtl="0">
              <a:spcBef>
                <a:spcPts val="0"/>
              </a:spcBef>
              <a:spcAft>
                <a:spcPts val="0"/>
              </a:spcAft>
              <a:buNone/>
            </a:pPr>
            <a:endParaRPr sz="1800">
              <a:solidFill>
                <a:srgbClr val="151515"/>
              </a:solidFill>
              <a:latin typeface="Arial"/>
              <a:ea typeface="Arial"/>
              <a:cs typeface="Arial"/>
              <a:sym typeface="Arial"/>
            </a:endParaRPr>
          </a:p>
          <a:p>
            <a:pPr marL="0" marR="0" lvl="0" indent="0" algn="l" rtl="0">
              <a:spcBef>
                <a:spcPts val="0"/>
              </a:spcBef>
              <a:spcAft>
                <a:spcPts val="0"/>
              </a:spcAft>
              <a:buNone/>
            </a:pPr>
            <a:r>
              <a:rPr lang="cs-CZ" sz="1800">
                <a:solidFill>
                  <a:srgbClr val="151515"/>
                </a:solidFill>
                <a:latin typeface="Arial"/>
                <a:ea typeface="Arial"/>
                <a:cs typeface="Arial"/>
                <a:sym typeface="Arial"/>
              </a:rPr>
              <a:t>kalcineurin/NFAT </a:t>
            </a:r>
            <a:endParaRPr/>
          </a:p>
          <a:p>
            <a:pPr marL="0" marR="0" lvl="0" indent="0" algn="l" rtl="0">
              <a:spcBef>
                <a:spcPts val="0"/>
              </a:spcBef>
              <a:spcAft>
                <a:spcPts val="0"/>
              </a:spcAft>
              <a:buNone/>
            </a:pPr>
            <a:endParaRPr sz="1800">
              <a:solidFill>
                <a:srgbClr val="151515"/>
              </a:solidFill>
              <a:latin typeface="Arial"/>
              <a:ea typeface="Arial"/>
              <a:cs typeface="Arial"/>
              <a:sym typeface="Arial"/>
            </a:endParaRPr>
          </a:p>
          <a:p>
            <a:pPr marL="0" marR="0" lvl="0" indent="0" algn="l" rtl="0">
              <a:spcBef>
                <a:spcPts val="0"/>
              </a:spcBef>
              <a:spcAft>
                <a:spcPts val="0"/>
              </a:spcAft>
              <a:buNone/>
            </a:pPr>
            <a:r>
              <a:rPr lang="cs-CZ" sz="1800">
                <a:solidFill>
                  <a:srgbClr val="151515"/>
                </a:solidFill>
                <a:latin typeface="Arial"/>
                <a:ea typeface="Arial"/>
                <a:cs typeface="Arial"/>
                <a:sym typeface="Arial"/>
              </a:rPr>
              <a:t>MAP kináza</a:t>
            </a:r>
            <a:endParaRPr/>
          </a:p>
          <a:p>
            <a:pPr marL="0" marR="0" lvl="0" indent="0" algn="l" rtl="0">
              <a:spcBef>
                <a:spcPts val="0"/>
              </a:spcBef>
              <a:spcAft>
                <a:spcPts val="0"/>
              </a:spcAft>
              <a:buNone/>
            </a:pPr>
            <a:endParaRPr sz="1800">
              <a:solidFill>
                <a:srgbClr val="151515"/>
              </a:solidFill>
              <a:latin typeface="Arial"/>
              <a:ea typeface="Arial"/>
              <a:cs typeface="Arial"/>
              <a:sym typeface="Arial"/>
            </a:endParaRPr>
          </a:p>
          <a:p>
            <a:pPr marL="0" marR="0" lvl="0" indent="0" algn="l" rtl="0">
              <a:spcBef>
                <a:spcPts val="0"/>
              </a:spcBef>
              <a:spcAft>
                <a:spcPts val="0"/>
              </a:spcAft>
              <a:buNone/>
            </a:pPr>
            <a:r>
              <a:rPr lang="cs-CZ" sz="1800" b="1">
                <a:solidFill>
                  <a:srgbClr val="151515"/>
                </a:solidFill>
                <a:latin typeface="Arial"/>
                <a:ea typeface="Arial"/>
                <a:cs typeface="Arial"/>
                <a:sym typeface="Arial"/>
              </a:rPr>
              <a:t>CaMII kináza</a:t>
            </a:r>
            <a:endParaRPr sz="1800" b="1">
              <a:solidFill>
                <a:srgbClr val="151515"/>
              </a:solidFill>
              <a:latin typeface="Arial"/>
              <a:ea typeface="Arial"/>
              <a:cs typeface="Arial"/>
              <a:sym typeface="Arial"/>
            </a:endParaRPr>
          </a:p>
        </p:txBody>
      </p:sp>
      <p:sp>
        <p:nvSpPr>
          <p:cNvPr id="882" name="Google Shape;882;p56"/>
          <p:cNvSpPr/>
          <p:nvPr/>
        </p:nvSpPr>
        <p:spPr>
          <a:xfrm>
            <a:off x="6023992" y="5552857"/>
            <a:ext cx="2016224" cy="648072"/>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151515"/>
              </a:solidFill>
              <a:latin typeface="Tahoma"/>
              <a:ea typeface="Tahoma"/>
              <a:cs typeface="Tahoma"/>
              <a:sym typeface="Tahoma"/>
            </a:endParaRPr>
          </a:p>
        </p:txBody>
      </p:sp>
      <p:sp>
        <p:nvSpPr>
          <p:cNvPr id="883" name="Google Shape;883;p56"/>
          <p:cNvSpPr/>
          <p:nvPr/>
        </p:nvSpPr>
        <p:spPr>
          <a:xfrm>
            <a:off x="7392144" y="5147132"/>
            <a:ext cx="1014222" cy="442108"/>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151515"/>
              </a:solidFill>
              <a:latin typeface="Tahoma"/>
              <a:ea typeface="Tahoma"/>
              <a:cs typeface="Tahoma"/>
              <a:sym typeface="Tahoma"/>
            </a:endParaRPr>
          </a:p>
        </p:txBody>
      </p:sp>
      <p:sp>
        <p:nvSpPr>
          <p:cNvPr id="884" name="Google Shape;884;p56"/>
          <p:cNvSpPr txBox="1"/>
          <p:nvPr/>
        </p:nvSpPr>
        <p:spPr>
          <a:xfrm>
            <a:off x="8633470" y="1124744"/>
            <a:ext cx="3367186" cy="18158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a:solidFill>
                  <a:srgbClr val="151515"/>
                </a:solidFill>
                <a:latin typeface="Arial"/>
                <a:ea typeface="Arial"/>
                <a:cs typeface="Arial"/>
                <a:sym typeface="Arial"/>
              </a:rPr>
              <a:t>fyziologická vs.</a:t>
            </a:r>
            <a:endParaRPr/>
          </a:p>
          <a:p>
            <a:pPr marL="0" marR="0" lvl="0" indent="0" algn="l" rtl="0">
              <a:spcBef>
                <a:spcPts val="0"/>
              </a:spcBef>
              <a:spcAft>
                <a:spcPts val="0"/>
              </a:spcAft>
              <a:buNone/>
            </a:pPr>
            <a:endParaRPr sz="1600">
              <a:solidFill>
                <a:srgbClr val="151515"/>
              </a:solidFill>
              <a:latin typeface="Arial"/>
              <a:ea typeface="Arial"/>
              <a:cs typeface="Arial"/>
              <a:sym typeface="Arial"/>
            </a:endParaRPr>
          </a:p>
          <a:p>
            <a:pPr marL="0" marR="0" lvl="0" indent="0" algn="l" rtl="0">
              <a:spcBef>
                <a:spcPts val="0"/>
              </a:spcBef>
              <a:spcAft>
                <a:spcPts val="0"/>
              </a:spcAft>
              <a:buNone/>
            </a:pPr>
            <a:r>
              <a:rPr lang="cs-CZ" sz="1600">
                <a:solidFill>
                  <a:srgbClr val="151515"/>
                </a:solidFill>
                <a:latin typeface="Arial"/>
                <a:ea typeface="Arial"/>
                <a:cs typeface="Arial"/>
                <a:sym typeface="Arial"/>
              </a:rPr>
              <a:t>patologická hypertrofie </a:t>
            </a:r>
            <a:endParaRPr/>
          </a:p>
          <a:p>
            <a:pPr marL="0" marR="0" lvl="0" indent="0" algn="l" rtl="0">
              <a:spcBef>
                <a:spcPts val="0"/>
              </a:spcBef>
              <a:spcAft>
                <a:spcPts val="0"/>
              </a:spcAft>
              <a:buNone/>
            </a:pPr>
            <a:endParaRPr sz="1600">
              <a:solidFill>
                <a:srgbClr val="151515"/>
              </a:solidFill>
              <a:latin typeface="Arial"/>
              <a:ea typeface="Arial"/>
              <a:cs typeface="Arial"/>
              <a:sym typeface="Arial"/>
            </a:endParaRPr>
          </a:p>
          <a:p>
            <a:pPr marL="0" marR="0" lvl="0" indent="0" algn="l" rtl="0">
              <a:spcBef>
                <a:spcPts val="0"/>
              </a:spcBef>
              <a:spcAft>
                <a:spcPts val="0"/>
              </a:spcAft>
              <a:buNone/>
            </a:pPr>
            <a:endParaRPr sz="1600">
              <a:solidFill>
                <a:srgbClr val="151515"/>
              </a:solidFill>
              <a:latin typeface="Arial"/>
              <a:ea typeface="Arial"/>
              <a:cs typeface="Arial"/>
              <a:sym typeface="Arial"/>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Maladaptivní </a:t>
            </a:r>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signální cesty</a:t>
            </a:r>
            <a:endParaRPr/>
          </a:p>
        </p:txBody>
      </p:sp>
      <p:sp>
        <p:nvSpPr>
          <p:cNvPr id="885" name="Google Shape;885;p56"/>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Hypertrofie srdce při srdečním selhání má maladaptivní charakter </a:t>
            </a:r>
            <a:endParaRPr sz="2400" b="1">
              <a:solidFill>
                <a:schemeClr val="lt1"/>
              </a:solidFill>
              <a:latin typeface="Arial"/>
              <a:ea typeface="Arial"/>
              <a:cs typeface="Arial"/>
              <a:sym typeface="Aria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show="0">
  <p:cSld>
    <p:spTree>
      <p:nvGrpSpPr>
        <p:cNvPr id="1" name="Shape 889"/>
        <p:cNvGrpSpPr/>
        <p:nvPr/>
      </p:nvGrpSpPr>
      <p:grpSpPr>
        <a:xfrm>
          <a:off x="0" y="0"/>
          <a:ext cx="0" cy="0"/>
          <a:chOff x="0" y="0"/>
          <a:chExt cx="0" cy="0"/>
        </a:xfrm>
      </p:grpSpPr>
      <p:pic>
        <p:nvPicPr>
          <p:cNvPr id="890" name="Google Shape;890;p57"/>
          <p:cNvPicPr preferRelativeResize="0"/>
          <p:nvPr/>
        </p:nvPicPr>
        <p:blipFill rotWithShape="1">
          <a:blip r:embed="rId3">
            <a:alphaModFix/>
          </a:blip>
          <a:srcRect/>
          <a:stretch/>
        </p:blipFill>
        <p:spPr>
          <a:xfrm>
            <a:off x="2081808" y="836713"/>
            <a:ext cx="8028384" cy="5535817"/>
          </a:xfrm>
          <a:prstGeom prst="rect">
            <a:avLst/>
          </a:prstGeom>
          <a:noFill/>
          <a:ln>
            <a:noFill/>
          </a:ln>
        </p:spPr>
      </p:pic>
      <p:sp>
        <p:nvSpPr>
          <p:cNvPr id="891" name="Google Shape;891;p57"/>
          <p:cNvSpPr txBox="1"/>
          <p:nvPr/>
        </p:nvSpPr>
        <p:spPr>
          <a:xfrm>
            <a:off x="7680177" y="6611780"/>
            <a:ext cx="2877711"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000">
                <a:solidFill>
                  <a:srgbClr val="151515"/>
                </a:solidFill>
                <a:latin typeface="Arial"/>
                <a:ea typeface="Arial"/>
                <a:cs typeface="Arial"/>
                <a:sym typeface="Arial"/>
              </a:rPr>
              <a:t>Givens, Schulze, in H. Eisen: Heart failure 2017</a:t>
            </a:r>
            <a:endParaRPr/>
          </a:p>
        </p:txBody>
      </p:sp>
      <p:sp>
        <p:nvSpPr>
          <p:cNvPr id="892" name="Google Shape;892;p57"/>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Tři cesty zániku kardiomyocytů </a:t>
            </a:r>
            <a:endParaRPr sz="2400" b="1">
              <a:solidFill>
                <a:schemeClr val="lt1"/>
              </a:solidFill>
              <a:latin typeface="Arial"/>
              <a:ea typeface="Arial"/>
              <a:cs typeface="Arial"/>
              <a:sym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Shape 896"/>
        <p:cNvGrpSpPr/>
        <p:nvPr/>
      </p:nvGrpSpPr>
      <p:grpSpPr>
        <a:xfrm>
          <a:off x="0" y="0"/>
          <a:ext cx="0" cy="0"/>
          <a:chOff x="0" y="0"/>
          <a:chExt cx="0" cy="0"/>
        </a:xfrm>
      </p:grpSpPr>
      <p:pic>
        <p:nvPicPr>
          <p:cNvPr id="897" name="Google Shape;897;p58"/>
          <p:cNvPicPr preferRelativeResize="0"/>
          <p:nvPr/>
        </p:nvPicPr>
        <p:blipFill rotWithShape="1">
          <a:blip r:embed="rId3">
            <a:alphaModFix/>
          </a:blip>
          <a:srcRect/>
          <a:stretch/>
        </p:blipFill>
        <p:spPr>
          <a:xfrm>
            <a:off x="1991545" y="787758"/>
            <a:ext cx="7533673" cy="4993060"/>
          </a:xfrm>
          <a:prstGeom prst="rect">
            <a:avLst/>
          </a:prstGeom>
          <a:noFill/>
          <a:ln>
            <a:noFill/>
          </a:ln>
        </p:spPr>
      </p:pic>
      <p:sp>
        <p:nvSpPr>
          <p:cNvPr id="898" name="Google Shape;898;p58"/>
          <p:cNvSpPr/>
          <p:nvPr/>
        </p:nvSpPr>
        <p:spPr>
          <a:xfrm>
            <a:off x="1415480" y="5445224"/>
            <a:ext cx="9793088" cy="16004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400" b="1">
              <a:solidFill>
                <a:srgbClr val="002060"/>
              </a:solidFill>
              <a:latin typeface="Arial"/>
              <a:ea typeface="Arial"/>
              <a:cs typeface="Arial"/>
              <a:sym typeface="Arial"/>
            </a:endParaRPr>
          </a:p>
          <a:p>
            <a:pPr marL="0" marR="0" lvl="0" indent="0" algn="l" rtl="0">
              <a:spcBef>
                <a:spcPts val="0"/>
              </a:spcBef>
              <a:spcAft>
                <a:spcPts val="0"/>
              </a:spcAft>
              <a:buNone/>
            </a:pPr>
            <a:r>
              <a:rPr lang="cs-CZ" sz="1400" b="1">
                <a:solidFill>
                  <a:srgbClr val="002060"/>
                </a:solidFill>
                <a:latin typeface="Arial"/>
                <a:ea typeface="Arial"/>
                <a:cs typeface="Arial"/>
                <a:sym typeface="Arial"/>
              </a:rPr>
              <a:t>depolarizace mebrány  ….. </a:t>
            </a:r>
            <a:r>
              <a:rPr lang="cs-CZ" sz="1400" b="1">
                <a:solidFill>
                  <a:srgbClr val="FF0000"/>
                </a:solidFill>
                <a:latin typeface="Arial"/>
                <a:ea typeface="Arial"/>
                <a:cs typeface="Arial"/>
                <a:sym typeface="Arial"/>
              </a:rPr>
              <a:t>kalciový pulz (Ca transient, 500x vzestup), spouští kontrakci</a:t>
            </a:r>
            <a:endParaRPr/>
          </a:p>
          <a:p>
            <a:pPr marL="0" marR="0" lvl="0" indent="0" algn="l" rtl="0">
              <a:spcBef>
                <a:spcPts val="0"/>
              </a:spcBef>
              <a:spcAft>
                <a:spcPts val="0"/>
              </a:spcAft>
              <a:buNone/>
            </a:pPr>
            <a:endParaRPr sz="1400" b="1">
              <a:solidFill>
                <a:srgbClr val="002060"/>
              </a:solidFill>
              <a:latin typeface="Arial"/>
              <a:ea typeface="Arial"/>
              <a:cs typeface="Arial"/>
              <a:sym typeface="Arial"/>
            </a:endParaRPr>
          </a:p>
          <a:p>
            <a:pPr marL="0" marR="0" lvl="0" indent="0" algn="l" rtl="0">
              <a:spcBef>
                <a:spcPts val="0"/>
              </a:spcBef>
              <a:spcAft>
                <a:spcPts val="0"/>
              </a:spcAft>
              <a:buNone/>
            </a:pPr>
            <a:r>
              <a:rPr lang="cs-CZ" sz="1400" b="1" u="sng">
                <a:solidFill>
                  <a:srgbClr val="002060"/>
                </a:solidFill>
                <a:latin typeface="Arial"/>
                <a:ea typeface="Arial"/>
                <a:cs typeface="Arial"/>
                <a:sym typeface="Arial"/>
              </a:rPr>
              <a:t>hlavní zdroje Ca</a:t>
            </a:r>
            <a:r>
              <a:rPr lang="cs-CZ" sz="1400" b="1" u="sng" baseline="30000">
                <a:solidFill>
                  <a:srgbClr val="002060"/>
                </a:solidFill>
                <a:latin typeface="Arial"/>
                <a:ea typeface="Arial"/>
                <a:cs typeface="Arial"/>
                <a:sym typeface="Arial"/>
              </a:rPr>
              <a:t>2+</a:t>
            </a:r>
            <a:r>
              <a:rPr lang="cs-CZ" sz="1400" b="1">
                <a:solidFill>
                  <a:srgbClr val="002060"/>
                </a:solidFill>
                <a:latin typeface="Arial"/>
                <a:ea typeface="Arial"/>
                <a:cs typeface="Arial"/>
                <a:sym typeface="Arial"/>
              </a:rPr>
              <a:t>  Sarkoplasmatické retikulum (RyR2 kanál), T tubuly  (L type Ca kanály)</a:t>
            </a:r>
            <a:endParaRPr/>
          </a:p>
          <a:p>
            <a:pPr marL="0" marR="0" lvl="0" indent="0" algn="l" rtl="0">
              <a:spcBef>
                <a:spcPts val="0"/>
              </a:spcBef>
              <a:spcAft>
                <a:spcPts val="0"/>
              </a:spcAft>
              <a:buNone/>
            </a:pPr>
            <a:endParaRPr sz="1400" b="1" u="sng">
              <a:solidFill>
                <a:srgbClr val="002060"/>
              </a:solidFill>
              <a:latin typeface="Arial"/>
              <a:ea typeface="Arial"/>
              <a:cs typeface="Arial"/>
              <a:sym typeface="Arial"/>
            </a:endParaRPr>
          </a:p>
          <a:p>
            <a:pPr marL="0" marR="0" lvl="0" indent="0" algn="l" rtl="0">
              <a:spcBef>
                <a:spcPts val="0"/>
              </a:spcBef>
              <a:spcAft>
                <a:spcPts val="0"/>
              </a:spcAft>
              <a:buNone/>
            </a:pPr>
            <a:r>
              <a:rPr lang="cs-CZ" sz="1400" b="1" u="sng">
                <a:solidFill>
                  <a:srgbClr val="002060"/>
                </a:solidFill>
                <a:latin typeface="Arial"/>
                <a:ea typeface="Arial"/>
                <a:cs typeface="Arial"/>
                <a:sym typeface="Arial"/>
              </a:rPr>
              <a:t>clearance Ca</a:t>
            </a:r>
            <a:r>
              <a:rPr lang="cs-CZ" sz="1400" b="1" u="sng" baseline="30000">
                <a:solidFill>
                  <a:srgbClr val="002060"/>
                </a:solidFill>
                <a:latin typeface="Arial"/>
                <a:ea typeface="Arial"/>
                <a:cs typeface="Arial"/>
                <a:sym typeface="Arial"/>
              </a:rPr>
              <a:t>2+</a:t>
            </a:r>
            <a:r>
              <a:rPr lang="cs-CZ" sz="1400" b="1">
                <a:solidFill>
                  <a:srgbClr val="002060"/>
                </a:solidFill>
                <a:latin typeface="Arial"/>
                <a:ea typeface="Arial"/>
                <a:cs typeface="Arial"/>
                <a:sym typeface="Arial"/>
              </a:rPr>
              <a:t>    Pumpa SR-ATPáza (SERCA2); regulátor fosfolamban (PLB), Na/Ca exchanger  (NCX)</a:t>
            </a:r>
            <a:endParaRPr/>
          </a:p>
          <a:p>
            <a:pPr marL="0" marR="0" lvl="0" indent="0" algn="l" rtl="0">
              <a:spcBef>
                <a:spcPts val="0"/>
              </a:spcBef>
              <a:spcAft>
                <a:spcPts val="0"/>
              </a:spcAft>
              <a:buNone/>
            </a:pPr>
            <a:endParaRPr sz="1400" b="1">
              <a:solidFill>
                <a:srgbClr val="002060"/>
              </a:solidFill>
              <a:latin typeface="Arial"/>
              <a:ea typeface="Arial"/>
              <a:cs typeface="Arial"/>
              <a:sym typeface="Arial"/>
            </a:endParaRPr>
          </a:p>
        </p:txBody>
      </p:sp>
      <p:sp>
        <p:nvSpPr>
          <p:cNvPr id="899" name="Google Shape;899;p58"/>
          <p:cNvSpPr txBox="1"/>
          <p:nvPr/>
        </p:nvSpPr>
        <p:spPr>
          <a:xfrm>
            <a:off x="8976320" y="5466130"/>
            <a:ext cx="145424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000">
                <a:solidFill>
                  <a:srgbClr val="0C0910"/>
                </a:solidFill>
                <a:latin typeface="Arial"/>
                <a:ea typeface="Arial"/>
                <a:cs typeface="Arial"/>
                <a:sym typeface="Arial"/>
              </a:rPr>
              <a:t>Bers DM, Nature 2002</a:t>
            </a:r>
            <a:endParaRPr sz="1000">
              <a:solidFill>
                <a:srgbClr val="0C0910"/>
              </a:solidFill>
              <a:latin typeface="Arial"/>
              <a:ea typeface="Arial"/>
              <a:cs typeface="Arial"/>
              <a:sym typeface="Arial"/>
            </a:endParaRPr>
          </a:p>
        </p:txBody>
      </p:sp>
      <p:sp>
        <p:nvSpPr>
          <p:cNvPr id="900" name="Google Shape;900;p58"/>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Excitace a kontace jsou spojeny prostřednictvím vápníku </a:t>
            </a:r>
            <a:endParaRPr sz="2000" b="1">
              <a:solidFill>
                <a:schemeClr val="lt1"/>
              </a:solidFill>
              <a:latin typeface="Arial"/>
              <a:ea typeface="Arial"/>
              <a:cs typeface="Arial"/>
              <a:sym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Shape 904"/>
        <p:cNvGrpSpPr/>
        <p:nvPr/>
      </p:nvGrpSpPr>
      <p:grpSpPr>
        <a:xfrm>
          <a:off x="0" y="0"/>
          <a:ext cx="0" cy="0"/>
          <a:chOff x="0" y="0"/>
          <a:chExt cx="0" cy="0"/>
        </a:xfrm>
      </p:grpSpPr>
      <p:grpSp>
        <p:nvGrpSpPr>
          <p:cNvPr id="905" name="Google Shape;905;p59"/>
          <p:cNvGrpSpPr/>
          <p:nvPr/>
        </p:nvGrpSpPr>
        <p:grpSpPr>
          <a:xfrm>
            <a:off x="1415480" y="908720"/>
            <a:ext cx="3888432" cy="4896544"/>
            <a:chOff x="6012160" y="1556792"/>
            <a:chExt cx="2448272" cy="3216604"/>
          </a:xfrm>
        </p:grpSpPr>
        <p:grpSp>
          <p:nvGrpSpPr>
            <p:cNvPr id="906" name="Google Shape;906;p59"/>
            <p:cNvGrpSpPr/>
            <p:nvPr/>
          </p:nvGrpSpPr>
          <p:grpSpPr>
            <a:xfrm>
              <a:off x="6012160" y="1556792"/>
              <a:ext cx="2448272" cy="3216604"/>
              <a:chOff x="6012160" y="1556792"/>
              <a:chExt cx="2448272" cy="3216604"/>
            </a:xfrm>
          </p:grpSpPr>
          <p:grpSp>
            <p:nvGrpSpPr>
              <p:cNvPr id="907" name="Google Shape;907;p59"/>
              <p:cNvGrpSpPr/>
              <p:nvPr/>
            </p:nvGrpSpPr>
            <p:grpSpPr>
              <a:xfrm>
                <a:off x="6012160" y="1556792"/>
                <a:ext cx="2448272" cy="2808312"/>
                <a:chOff x="3491880" y="1412776"/>
                <a:chExt cx="3600450" cy="3927698"/>
              </a:xfrm>
            </p:grpSpPr>
            <p:pic>
              <p:nvPicPr>
                <p:cNvPr id="908" name="Google Shape;908;p59"/>
                <p:cNvPicPr preferRelativeResize="0"/>
                <p:nvPr/>
              </p:nvPicPr>
              <p:blipFill rotWithShape="1">
                <a:blip r:embed="rId3">
                  <a:alphaModFix/>
                </a:blip>
                <a:srcRect/>
                <a:stretch/>
              </p:blipFill>
              <p:spPr>
                <a:xfrm>
                  <a:off x="3491880" y="3012949"/>
                  <a:ext cx="3600450" cy="2327525"/>
                </a:xfrm>
                <a:prstGeom prst="rect">
                  <a:avLst/>
                </a:prstGeom>
                <a:noFill/>
                <a:ln>
                  <a:noFill/>
                </a:ln>
              </p:spPr>
            </p:pic>
            <p:pic>
              <p:nvPicPr>
                <p:cNvPr id="909" name="Google Shape;909;p59"/>
                <p:cNvPicPr preferRelativeResize="0"/>
                <p:nvPr/>
              </p:nvPicPr>
              <p:blipFill rotWithShape="1">
                <a:blip r:embed="rId4">
                  <a:alphaModFix/>
                </a:blip>
                <a:srcRect/>
                <a:stretch/>
              </p:blipFill>
              <p:spPr>
                <a:xfrm>
                  <a:off x="3491880" y="1412776"/>
                  <a:ext cx="3600450" cy="1963849"/>
                </a:xfrm>
                <a:prstGeom prst="rect">
                  <a:avLst/>
                </a:prstGeom>
                <a:noFill/>
                <a:ln>
                  <a:noFill/>
                </a:ln>
              </p:spPr>
            </p:pic>
          </p:grpSp>
          <p:pic>
            <p:nvPicPr>
              <p:cNvPr id="910" name="Google Shape;910;p59"/>
              <p:cNvPicPr preferRelativeResize="0"/>
              <p:nvPr/>
            </p:nvPicPr>
            <p:blipFill rotWithShape="1">
              <a:blip r:embed="rId5">
                <a:alphaModFix/>
              </a:blip>
              <a:srcRect/>
              <a:stretch/>
            </p:blipFill>
            <p:spPr>
              <a:xfrm>
                <a:off x="6076588" y="4592805"/>
                <a:ext cx="1352992" cy="180591"/>
              </a:xfrm>
              <a:prstGeom prst="rect">
                <a:avLst/>
              </a:prstGeom>
              <a:noFill/>
              <a:ln>
                <a:noFill/>
              </a:ln>
            </p:spPr>
          </p:pic>
        </p:grpSp>
        <p:sp>
          <p:nvSpPr>
            <p:cNvPr id="911" name="Google Shape;911;p59"/>
            <p:cNvSpPr/>
            <p:nvPr/>
          </p:nvSpPr>
          <p:spPr>
            <a:xfrm>
              <a:off x="6547996" y="1624361"/>
              <a:ext cx="1726209" cy="1024552"/>
            </a:xfrm>
            <a:custGeom>
              <a:avLst/>
              <a:gdLst/>
              <a:ahLst/>
              <a:cxnLst/>
              <a:rect l="l" t="t" r="r" b="b"/>
              <a:pathLst>
                <a:path w="1726209" h="1199128" extrusionOk="0">
                  <a:moveTo>
                    <a:pt x="0" y="1199128"/>
                  </a:moveTo>
                  <a:cubicBezTo>
                    <a:pt x="13753" y="786161"/>
                    <a:pt x="27507" y="373194"/>
                    <a:pt x="31224" y="186597"/>
                  </a:cubicBezTo>
                  <a:cubicBezTo>
                    <a:pt x="34941" y="0"/>
                    <a:pt x="23046" y="102591"/>
                    <a:pt x="22303" y="79545"/>
                  </a:cubicBezTo>
                  <a:cubicBezTo>
                    <a:pt x="21560" y="56499"/>
                    <a:pt x="19329" y="43862"/>
                    <a:pt x="26763" y="48322"/>
                  </a:cubicBezTo>
                  <a:cubicBezTo>
                    <a:pt x="34197" y="52782"/>
                    <a:pt x="22302" y="70624"/>
                    <a:pt x="66907" y="106308"/>
                  </a:cubicBezTo>
                  <a:cubicBezTo>
                    <a:pt x="111512" y="141992"/>
                    <a:pt x="214103" y="202952"/>
                    <a:pt x="294392" y="262425"/>
                  </a:cubicBezTo>
                  <a:cubicBezTo>
                    <a:pt x="374681" y="321898"/>
                    <a:pt x="453483" y="404417"/>
                    <a:pt x="548640" y="463147"/>
                  </a:cubicBezTo>
                  <a:cubicBezTo>
                    <a:pt x="643797" y="521877"/>
                    <a:pt x="744158" y="562765"/>
                    <a:pt x="865335" y="614804"/>
                  </a:cubicBezTo>
                  <a:cubicBezTo>
                    <a:pt x="986512" y="666843"/>
                    <a:pt x="1169392" y="718882"/>
                    <a:pt x="1275700" y="775381"/>
                  </a:cubicBezTo>
                  <a:cubicBezTo>
                    <a:pt x="1382008" y="831880"/>
                    <a:pt x="1445941" y="899532"/>
                    <a:pt x="1503184" y="953801"/>
                  </a:cubicBezTo>
                  <a:cubicBezTo>
                    <a:pt x="1560427" y="1008070"/>
                    <a:pt x="1581986" y="1062340"/>
                    <a:pt x="1619157" y="1100997"/>
                  </a:cubicBezTo>
                  <a:cubicBezTo>
                    <a:pt x="1656328" y="1139654"/>
                    <a:pt x="1691268" y="1162700"/>
                    <a:pt x="1726209" y="1185746"/>
                  </a:cubicBezTo>
                </a:path>
              </a:pathLst>
            </a:custGeom>
            <a:noFill/>
            <a:ln w="44450" cap="flat" cmpd="sng">
              <a:solidFill>
                <a:srgbClr val="C00000">
                  <a:alpha val="64705"/>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002060"/>
                </a:solidFill>
                <a:latin typeface="Arial"/>
                <a:ea typeface="Arial"/>
                <a:cs typeface="Arial"/>
                <a:sym typeface="Arial"/>
              </a:endParaRPr>
            </a:p>
          </p:txBody>
        </p:sp>
        <p:sp>
          <p:nvSpPr>
            <p:cNvPr id="912" name="Google Shape;912;p59"/>
            <p:cNvSpPr/>
            <p:nvPr/>
          </p:nvSpPr>
          <p:spPr>
            <a:xfrm>
              <a:off x="6552458" y="3403271"/>
              <a:ext cx="1755038" cy="544551"/>
            </a:xfrm>
            <a:custGeom>
              <a:avLst/>
              <a:gdLst/>
              <a:ahLst/>
              <a:cxnLst/>
              <a:rect l="l" t="t" r="r" b="b"/>
              <a:pathLst>
                <a:path w="1681603" h="278037" extrusionOk="0">
                  <a:moveTo>
                    <a:pt x="0" y="269860"/>
                  </a:moveTo>
                  <a:cubicBezTo>
                    <a:pt x="24160" y="263540"/>
                    <a:pt x="48321" y="257221"/>
                    <a:pt x="62446" y="256478"/>
                  </a:cubicBezTo>
                  <a:cubicBezTo>
                    <a:pt x="76571" y="255735"/>
                    <a:pt x="78802" y="265399"/>
                    <a:pt x="84749" y="265399"/>
                  </a:cubicBezTo>
                  <a:cubicBezTo>
                    <a:pt x="90696" y="265399"/>
                    <a:pt x="90696" y="260195"/>
                    <a:pt x="98130" y="256478"/>
                  </a:cubicBezTo>
                  <a:cubicBezTo>
                    <a:pt x="105564" y="252761"/>
                    <a:pt x="118203" y="278037"/>
                    <a:pt x="129354" y="243097"/>
                  </a:cubicBezTo>
                  <a:cubicBezTo>
                    <a:pt x="140505" y="208157"/>
                    <a:pt x="158347" y="77315"/>
                    <a:pt x="165038" y="46835"/>
                  </a:cubicBezTo>
                  <a:cubicBezTo>
                    <a:pt x="171729" y="16355"/>
                    <a:pt x="164294" y="57243"/>
                    <a:pt x="169498" y="60217"/>
                  </a:cubicBezTo>
                  <a:cubicBezTo>
                    <a:pt x="174702" y="63191"/>
                    <a:pt x="186597" y="63190"/>
                    <a:pt x="196261" y="64677"/>
                  </a:cubicBezTo>
                  <a:cubicBezTo>
                    <a:pt x="205925" y="66164"/>
                    <a:pt x="222280" y="72112"/>
                    <a:pt x="227484" y="69138"/>
                  </a:cubicBezTo>
                  <a:cubicBezTo>
                    <a:pt x="232688" y="66164"/>
                    <a:pt x="221537" y="51295"/>
                    <a:pt x="227484" y="46835"/>
                  </a:cubicBezTo>
                  <a:cubicBezTo>
                    <a:pt x="233431" y="42375"/>
                    <a:pt x="252017" y="49809"/>
                    <a:pt x="263168" y="42375"/>
                  </a:cubicBezTo>
                  <a:cubicBezTo>
                    <a:pt x="274319" y="34941"/>
                    <a:pt x="284728" y="3717"/>
                    <a:pt x="294392" y="2230"/>
                  </a:cubicBezTo>
                  <a:cubicBezTo>
                    <a:pt x="304057" y="743"/>
                    <a:pt x="311491" y="28250"/>
                    <a:pt x="321155" y="33454"/>
                  </a:cubicBezTo>
                  <a:cubicBezTo>
                    <a:pt x="330819" y="38658"/>
                    <a:pt x="343457" y="32711"/>
                    <a:pt x="352378" y="33454"/>
                  </a:cubicBezTo>
                  <a:cubicBezTo>
                    <a:pt x="361299" y="34197"/>
                    <a:pt x="365760" y="35684"/>
                    <a:pt x="374681" y="37914"/>
                  </a:cubicBezTo>
                  <a:cubicBezTo>
                    <a:pt x="383602" y="40144"/>
                    <a:pt x="397726" y="52039"/>
                    <a:pt x="405904" y="46835"/>
                  </a:cubicBezTo>
                  <a:cubicBezTo>
                    <a:pt x="414082" y="41631"/>
                    <a:pt x="417055" y="13382"/>
                    <a:pt x="423746" y="6691"/>
                  </a:cubicBezTo>
                  <a:cubicBezTo>
                    <a:pt x="430437" y="0"/>
                    <a:pt x="437127" y="5948"/>
                    <a:pt x="446048" y="6691"/>
                  </a:cubicBezTo>
                  <a:cubicBezTo>
                    <a:pt x="454969" y="7434"/>
                    <a:pt x="467608" y="11894"/>
                    <a:pt x="477272" y="11151"/>
                  </a:cubicBezTo>
                  <a:cubicBezTo>
                    <a:pt x="486936" y="10408"/>
                    <a:pt x="496601" y="2230"/>
                    <a:pt x="504035" y="2230"/>
                  </a:cubicBezTo>
                  <a:cubicBezTo>
                    <a:pt x="511469" y="2230"/>
                    <a:pt x="515930" y="9664"/>
                    <a:pt x="521877" y="11151"/>
                  </a:cubicBezTo>
                  <a:cubicBezTo>
                    <a:pt x="527824" y="12638"/>
                    <a:pt x="530798" y="10408"/>
                    <a:pt x="539719" y="11151"/>
                  </a:cubicBezTo>
                  <a:cubicBezTo>
                    <a:pt x="548640" y="11895"/>
                    <a:pt x="562021" y="17099"/>
                    <a:pt x="575402" y="15612"/>
                  </a:cubicBezTo>
                  <a:cubicBezTo>
                    <a:pt x="588783" y="14125"/>
                    <a:pt x="605139" y="4460"/>
                    <a:pt x="620007" y="2230"/>
                  </a:cubicBezTo>
                  <a:cubicBezTo>
                    <a:pt x="634875" y="0"/>
                    <a:pt x="646027" y="1487"/>
                    <a:pt x="664612" y="2230"/>
                  </a:cubicBezTo>
                  <a:cubicBezTo>
                    <a:pt x="683197" y="2973"/>
                    <a:pt x="709961" y="4461"/>
                    <a:pt x="731520" y="6691"/>
                  </a:cubicBezTo>
                  <a:cubicBezTo>
                    <a:pt x="753079" y="8921"/>
                    <a:pt x="776868" y="10408"/>
                    <a:pt x="793966" y="15612"/>
                  </a:cubicBezTo>
                  <a:cubicBezTo>
                    <a:pt x="811064" y="20816"/>
                    <a:pt x="817756" y="34197"/>
                    <a:pt x="834111" y="37914"/>
                  </a:cubicBezTo>
                  <a:cubicBezTo>
                    <a:pt x="850466" y="41631"/>
                    <a:pt x="872768" y="36427"/>
                    <a:pt x="892097" y="37914"/>
                  </a:cubicBezTo>
                  <a:cubicBezTo>
                    <a:pt x="911426" y="39401"/>
                    <a:pt x="930011" y="45348"/>
                    <a:pt x="950083" y="46835"/>
                  </a:cubicBezTo>
                  <a:cubicBezTo>
                    <a:pt x="970155" y="48322"/>
                    <a:pt x="993201" y="46092"/>
                    <a:pt x="1012530" y="46835"/>
                  </a:cubicBezTo>
                  <a:cubicBezTo>
                    <a:pt x="1031859" y="47579"/>
                    <a:pt x="1066056" y="51296"/>
                    <a:pt x="1066056" y="51296"/>
                  </a:cubicBezTo>
                  <a:cubicBezTo>
                    <a:pt x="1084641" y="52783"/>
                    <a:pt x="1106200" y="55013"/>
                    <a:pt x="1124042" y="55756"/>
                  </a:cubicBezTo>
                  <a:cubicBezTo>
                    <a:pt x="1141884" y="56499"/>
                    <a:pt x="1155266" y="55013"/>
                    <a:pt x="1173108" y="55756"/>
                  </a:cubicBezTo>
                  <a:cubicBezTo>
                    <a:pt x="1190950" y="56499"/>
                    <a:pt x="1207305" y="56500"/>
                    <a:pt x="1231094" y="60217"/>
                  </a:cubicBezTo>
                  <a:cubicBezTo>
                    <a:pt x="1254883" y="63934"/>
                    <a:pt x="1291310" y="75829"/>
                    <a:pt x="1315843" y="78059"/>
                  </a:cubicBezTo>
                  <a:cubicBezTo>
                    <a:pt x="1340376" y="80289"/>
                    <a:pt x="1361935" y="75085"/>
                    <a:pt x="1378290" y="73598"/>
                  </a:cubicBezTo>
                  <a:cubicBezTo>
                    <a:pt x="1394645" y="72111"/>
                    <a:pt x="1397619" y="69138"/>
                    <a:pt x="1413974" y="69138"/>
                  </a:cubicBezTo>
                  <a:cubicBezTo>
                    <a:pt x="1430329" y="69138"/>
                    <a:pt x="1476421" y="73598"/>
                    <a:pt x="1476421" y="73598"/>
                  </a:cubicBezTo>
                  <a:lnTo>
                    <a:pt x="1565631" y="78059"/>
                  </a:lnTo>
                  <a:cubicBezTo>
                    <a:pt x="1583473" y="78802"/>
                    <a:pt x="1583473" y="78059"/>
                    <a:pt x="1583473" y="78059"/>
                  </a:cubicBezTo>
                  <a:cubicBezTo>
                    <a:pt x="1594624" y="78059"/>
                    <a:pt x="1616183" y="77316"/>
                    <a:pt x="1632538" y="78059"/>
                  </a:cubicBezTo>
                  <a:cubicBezTo>
                    <a:pt x="1648893" y="78802"/>
                    <a:pt x="1681603" y="82519"/>
                    <a:pt x="1681603" y="82519"/>
                  </a:cubicBezTo>
                </a:path>
              </a:pathLst>
            </a:custGeom>
            <a:noFill/>
            <a:ln w="38100" cap="flat" cmpd="sng">
              <a:solidFill>
                <a:srgbClr val="C00000">
                  <a:alpha val="61960"/>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002060"/>
                </a:solidFill>
                <a:latin typeface="Arial"/>
                <a:ea typeface="Arial"/>
                <a:cs typeface="Arial"/>
                <a:sym typeface="Arial"/>
              </a:endParaRPr>
            </a:p>
          </p:txBody>
        </p:sp>
      </p:grpSp>
      <p:sp>
        <p:nvSpPr>
          <p:cNvPr id="913" name="Google Shape;913;p59"/>
          <p:cNvSpPr txBox="1"/>
          <p:nvPr/>
        </p:nvSpPr>
        <p:spPr>
          <a:xfrm>
            <a:off x="5681220" y="1002503"/>
            <a:ext cx="6319436" cy="535531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b="1">
                <a:solidFill>
                  <a:srgbClr val="FF0000"/>
                </a:solidFill>
                <a:latin typeface="Arial"/>
                <a:ea typeface="Arial"/>
                <a:cs typeface="Arial"/>
                <a:sym typeface="Arial"/>
              </a:rPr>
              <a:t>snížená síla kontrakce trabekuly</a:t>
            </a:r>
            <a:endParaRPr sz="1800" b="1">
              <a:solidFill>
                <a:srgbClr val="FF0000"/>
              </a:solidFill>
              <a:latin typeface="Arial"/>
              <a:ea typeface="Arial"/>
              <a:cs typeface="Arial"/>
              <a:sym typeface="Arial"/>
            </a:endParaRPr>
          </a:p>
          <a:p>
            <a:pPr marL="0" marR="0" lvl="0" indent="0" algn="l" rtl="0">
              <a:spcBef>
                <a:spcPts val="0"/>
              </a:spcBef>
              <a:spcAft>
                <a:spcPts val="0"/>
              </a:spcAft>
              <a:buNone/>
            </a:pPr>
            <a:r>
              <a:rPr lang="cs-CZ" sz="1800" b="1">
                <a:solidFill>
                  <a:srgbClr val="FF0000"/>
                </a:solidFill>
                <a:latin typeface="Arial"/>
                <a:ea typeface="Arial"/>
                <a:cs typeface="Arial"/>
                <a:sym typeface="Arial"/>
              </a:rPr>
              <a:t>    </a:t>
            </a:r>
            <a:r>
              <a:rPr lang="cs-CZ" sz="1800">
                <a:solidFill>
                  <a:srgbClr val="0C0C0C"/>
                </a:solidFill>
                <a:latin typeface="Arial"/>
                <a:ea typeface="Arial"/>
                <a:cs typeface="Arial"/>
                <a:sym typeface="Arial"/>
              </a:rPr>
              <a:t>snížená Ca sensitivita myofilament, ATP deficit  </a:t>
            </a:r>
            <a:endParaRPr/>
          </a:p>
          <a:p>
            <a:pPr marL="0" marR="0" lvl="0" indent="0" algn="l" rtl="0">
              <a:spcBef>
                <a:spcPts val="0"/>
              </a:spcBef>
              <a:spcAft>
                <a:spcPts val="0"/>
              </a:spcAft>
              <a:buNone/>
            </a:pPr>
            <a:endParaRPr sz="1800">
              <a:solidFill>
                <a:srgbClr val="0C0C0C"/>
              </a:solidFill>
              <a:latin typeface="Arial"/>
              <a:ea typeface="Arial"/>
              <a:cs typeface="Arial"/>
              <a:sym typeface="Arial"/>
            </a:endParaRPr>
          </a:p>
          <a:p>
            <a:pPr marL="0" marR="0" lvl="0" indent="0" algn="l" rtl="0">
              <a:spcBef>
                <a:spcPts val="0"/>
              </a:spcBef>
              <a:spcAft>
                <a:spcPts val="0"/>
              </a:spcAft>
              <a:buNone/>
            </a:pPr>
            <a:r>
              <a:rPr lang="cs-CZ" sz="1800">
                <a:solidFill>
                  <a:srgbClr val="000000"/>
                </a:solidFill>
                <a:latin typeface="Arial"/>
                <a:ea typeface="Arial"/>
                <a:cs typeface="Arial"/>
                <a:sym typeface="Arial"/>
              </a:rPr>
              <a:t>    </a:t>
            </a:r>
            <a:r>
              <a:rPr lang="cs-CZ" sz="1800" u="sng">
                <a:solidFill>
                  <a:srgbClr val="FF0000"/>
                </a:solidFill>
                <a:latin typeface="Arial"/>
                <a:ea typeface="Arial"/>
                <a:cs typeface="Arial"/>
                <a:sym typeface="Arial"/>
              </a:rPr>
              <a:t>snížená amplituda vápníkového pulzu</a:t>
            </a:r>
            <a:endParaRPr/>
          </a:p>
          <a:p>
            <a:pPr marL="0" marR="0" lvl="0" indent="0" algn="l" rtl="0">
              <a:spcBef>
                <a:spcPts val="0"/>
              </a:spcBef>
              <a:spcAft>
                <a:spcPts val="0"/>
              </a:spcAft>
              <a:buNone/>
            </a:pPr>
            <a:r>
              <a:rPr lang="cs-CZ" sz="1800">
                <a:solidFill>
                  <a:srgbClr val="000000"/>
                </a:solidFill>
                <a:latin typeface="Arial"/>
                <a:ea typeface="Arial"/>
                <a:cs typeface="Arial"/>
                <a:sym typeface="Arial"/>
              </a:rPr>
              <a:t>       - snížený obsah Ca v sarkoplasm. retikulu (SR)</a:t>
            </a:r>
            <a:endParaRPr/>
          </a:p>
          <a:p>
            <a:pPr marL="0" marR="0" lvl="0" indent="0" algn="l" rtl="0">
              <a:spcBef>
                <a:spcPts val="0"/>
              </a:spcBef>
              <a:spcAft>
                <a:spcPts val="0"/>
              </a:spcAft>
              <a:buNone/>
            </a:pPr>
            <a:r>
              <a:rPr lang="cs-CZ" sz="1800">
                <a:solidFill>
                  <a:srgbClr val="000000"/>
                </a:solidFill>
                <a:latin typeface="Arial"/>
                <a:ea typeface="Arial"/>
                <a:cs typeface="Arial"/>
                <a:sym typeface="Arial"/>
              </a:rPr>
              <a:t>       - snížený reuptake Ca do SR cestou SERCA</a:t>
            </a:r>
            <a:endParaRPr/>
          </a:p>
          <a:p>
            <a:pPr marL="0" marR="0" lvl="0" indent="0" algn="l" rtl="0">
              <a:spcBef>
                <a:spcPts val="0"/>
              </a:spcBef>
              <a:spcAft>
                <a:spcPts val="0"/>
              </a:spcAft>
              <a:buNone/>
            </a:pPr>
            <a:r>
              <a:rPr lang="cs-CZ" sz="1800">
                <a:solidFill>
                  <a:srgbClr val="000000"/>
                </a:solidFill>
                <a:latin typeface="Arial"/>
                <a:ea typeface="Arial"/>
                <a:cs typeface="Arial"/>
                <a:sym typeface="Arial"/>
              </a:rPr>
              <a:t>  </a:t>
            </a:r>
            <a:endParaRPr/>
          </a:p>
          <a:p>
            <a:pPr marL="0" marR="0" lvl="0" indent="0" algn="l" rtl="0">
              <a:spcBef>
                <a:spcPts val="0"/>
              </a:spcBef>
              <a:spcAft>
                <a:spcPts val="0"/>
              </a:spcAft>
              <a:buNone/>
            </a:pPr>
            <a:endParaRPr sz="1800">
              <a:solidFill>
                <a:srgbClr val="000000"/>
              </a:solidFill>
              <a:latin typeface="Arial"/>
              <a:ea typeface="Arial"/>
              <a:cs typeface="Arial"/>
              <a:sym typeface="Arial"/>
            </a:endParaRPr>
          </a:p>
          <a:p>
            <a:pPr marL="0" marR="0" lvl="0" indent="0" algn="l" rtl="0">
              <a:spcBef>
                <a:spcPts val="0"/>
              </a:spcBef>
              <a:spcAft>
                <a:spcPts val="0"/>
              </a:spcAft>
              <a:buNone/>
            </a:pPr>
            <a:r>
              <a:rPr lang="cs-CZ" sz="1800" b="1">
                <a:solidFill>
                  <a:srgbClr val="FF0000"/>
                </a:solidFill>
                <a:latin typeface="Arial"/>
                <a:ea typeface="Arial"/>
                <a:cs typeface="Arial"/>
                <a:sym typeface="Arial"/>
              </a:rPr>
              <a:t>zvýšená diastolická koncentrace Ca</a:t>
            </a:r>
            <a:r>
              <a:rPr lang="cs-CZ" sz="1800" b="1" baseline="30000">
                <a:solidFill>
                  <a:srgbClr val="FF0000"/>
                </a:solidFill>
                <a:latin typeface="Arial"/>
                <a:ea typeface="Arial"/>
                <a:cs typeface="Arial"/>
                <a:sym typeface="Arial"/>
              </a:rPr>
              <a:t>2+</a:t>
            </a:r>
            <a:endParaRPr sz="1800" b="1">
              <a:solidFill>
                <a:srgbClr val="FF0000"/>
              </a:solidFill>
              <a:latin typeface="Arial"/>
              <a:ea typeface="Arial"/>
              <a:cs typeface="Arial"/>
              <a:sym typeface="Arial"/>
            </a:endParaRPr>
          </a:p>
          <a:p>
            <a:pPr marL="0" marR="0" lvl="0" indent="0" algn="l" rtl="0">
              <a:spcBef>
                <a:spcPts val="0"/>
              </a:spcBef>
              <a:spcAft>
                <a:spcPts val="0"/>
              </a:spcAft>
              <a:buNone/>
            </a:pPr>
            <a:r>
              <a:rPr lang="cs-CZ" sz="1800">
                <a:solidFill>
                  <a:srgbClr val="000000"/>
                </a:solidFill>
                <a:latin typeface="Arial"/>
                <a:ea typeface="Arial"/>
                <a:cs typeface="Arial"/>
                <a:sym typeface="Arial"/>
              </a:rPr>
              <a:t>        - “leaky“ RyR</a:t>
            </a:r>
            <a:endParaRPr sz="1800">
              <a:solidFill>
                <a:srgbClr val="000000"/>
              </a:solidFill>
              <a:latin typeface="Arial"/>
              <a:ea typeface="Arial"/>
              <a:cs typeface="Arial"/>
              <a:sym typeface="Arial"/>
            </a:endParaRPr>
          </a:p>
          <a:p>
            <a:pPr marL="0" marR="0" lvl="0" indent="0" algn="l" rtl="0">
              <a:spcBef>
                <a:spcPts val="0"/>
              </a:spcBef>
              <a:spcAft>
                <a:spcPts val="0"/>
              </a:spcAft>
              <a:buNone/>
            </a:pPr>
            <a:r>
              <a:rPr lang="cs-CZ" sz="1800">
                <a:solidFill>
                  <a:srgbClr val="000000"/>
                </a:solidFill>
                <a:latin typeface="Arial"/>
                <a:ea typeface="Arial"/>
                <a:cs typeface="Arial"/>
                <a:sym typeface="Arial"/>
              </a:rPr>
              <a:t>                     - diastolické depolarizace (DADs) </a:t>
            </a:r>
            <a:endParaRPr/>
          </a:p>
          <a:p>
            <a:pPr marL="0" marR="0" lvl="0" indent="0" algn="l" rtl="0">
              <a:spcBef>
                <a:spcPts val="0"/>
              </a:spcBef>
              <a:spcAft>
                <a:spcPts val="0"/>
              </a:spcAft>
              <a:buNone/>
            </a:pPr>
            <a:r>
              <a:rPr lang="cs-CZ" sz="1800">
                <a:solidFill>
                  <a:srgbClr val="000000"/>
                </a:solidFill>
                <a:latin typeface="Arial"/>
                <a:ea typeface="Arial"/>
                <a:cs typeface="Arial"/>
                <a:sym typeface="Arial"/>
              </a:rPr>
              <a:t>                                                        		     arytmie</a:t>
            </a:r>
            <a:endParaRPr/>
          </a:p>
          <a:p>
            <a:pPr marL="0" marR="0" lvl="0" indent="0" algn="l" rtl="0">
              <a:spcBef>
                <a:spcPts val="0"/>
              </a:spcBef>
              <a:spcAft>
                <a:spcPts val="0"/>
              </a:spcAft>
              <a:buNone/>
            </a:pPr>
            <a:r>
              <a:rPr lang="cs-CZ" sz="1800">
                <a:solidFill>
                  <a:srgbClr val="000000"/>
                </a:solidFill>
                <a:latin typeface="Arial"/>
                <a:ea typeface="Arial"/>
                <a:cs typeface="Arial"/>
                <a:sym typeface="Arial"/>
              </a:rPr>
              <a:t>                     - snížená diastolická relaxace</a:t>
            </a:r>
            <a:endParaRPr/>
          </a:p>
          <a:p>
            <a:pPr marL="0" marR="0" lvl="0" indent="0" algn="l" rtl="0">
              <a:spcBef>
                <a:spcPts val="0"/>
              </a:spcBef>
              <a:spcAft>
                <a:spcPts val="0"/>
              </a:spcAft>
              <a:buNone/>
            </a:pPr>
            <a:endParaRPr sz="1800">
              <a:solidFill>
                <a:srgbClr val="000000"/>
              </a:solidFill>
              <a:latin typeface="Arial"/>
              <a:ea typeface="Arial"/>
              <a:cs typeface="Arial"/>
              <a:sym typeface="Arial"/>
            </a:endParaRPr>
          </a:p>
          <a:p>
            <a:pPr marL="0" marR="0" lvl="0" indent="0" algn="l" rtl="0">
              <a:spcBef>
                <a:spcPts val="0"/>
              </a:spcBef>
              <a:spcAft>
                <a:spcPts val="0"/>
              </a:spcAft>
              <a:buNone/>
            </a:pPr>
            <a:r>
              <a:rPr lang="cs-CZ" sz="1800">
                <a:solidFill>
                  <a:srgbClr val="FF0000"/>
                </a:solidFill>
                <a:latin typeface="Arial"/>
                <a:ea typeface="Arial"/>
                <a:cs typeface="Arial"/>
                <a:sym typeface="Arial"/>
              </a:rPr>
              <a:t> </a:t>
            </a:r>
            <a:r>
              <a:rPr lang="cs-CZ" sz="1800" b="1">
                <a:solidFill>
                  <a:srgbClr val="FF0000"/>
                </a:solidFill>
                <a:latin typeface="Arial"/>
                <a:ea typeface="Arial"/>
                <a:cs typeface="Arial"/>
                <a:sym typeface="Arial"/>
              </a:rPr>
              <a:t>prodloužený akční potenciál </a:t>
            </a:r>
            <a:endParaRPr/>
          </a:p>
          <a:p>
            <a:pPr marL="0" marR="0" lvl="0" indent="0" algn="l" rtl="0">
              <a:spcBef>
                <a:spcPts val="0"/>
              </a:spcBef>
              <a:spcAft>
                <a:spcPts val="0"/>
              </a:spcAft>
              <a:buNone/>
            </a:pPr>
            <a:r>
              <a:rPr lang="cs-CZ" sz="1800">
                <a:solidFill>
                  <a:srgbClr val="000000"/>
                </a:solidFill>
                <a:latin typeface="Arial"/>
                <a:ea typeface="Arial"/>
                <a:cs typeface="Arial"/>
                <a:sym typeface="Arial"/>
              </a:rPr>
              <a:t>      upregulace Na-Ca exhangeru</a:t>
            </a:r>
            <a:endParaRPr sz="1800">
              <a:solidFill>
                <a:srgbClr val="000000"/>
              </a:solidFill>
              <a:latin typeface="Arial"/>
              <a:ea typeface="Arial"/>
              <a:cs typeface="Arial"/>
              <a:sym typeface="Arial"/>
            </a:endParaRPr>
          </a:p>
          <a:p>
            <a:pPr marL="0" marR="0" lvl="0" indent="0" algn="l" rtl="0">
              <a:spcBef>
                <a:spcPts val="0"/>
              </a:spcBef>
              <a:spcAft>
                <a:spcPts val="0"/>
              </a:spcAft>
              <a:buNone/>
            </a:pPr>
            <a:r>
              <a:rPr lang="cs-CZ" sz="1800">
                <a:solidFill>
                  <a:srgbClr val="000000"/>
                </a:solidFill>
                <a:latin typeface="Arial"/>
                <a:ea typeface="Arial"/>
                <a:cs typeface="Arial"/>
                <a:sym typeface="Arial"/>
              </a:rPr>
              <a:t>      downregulace K</a:t>
            </a:r>
            <a:r>
              <a:rPr lang="cs-CZ" sz="1800" baseline="30000">
                <a:solidFill>
                  <a:srgbClr val="000000"/>
                </a:solidFill>
                <a:latin typeface="Arial"/>
                <a:ea typeface="Arial"/>
                <a:cs typeface="Arial"/>
                <a:sym typeface="Arial"/>
              </a:rPr>
              <a:t>+</a:t>
            </a:r>
            <a:r>
              <a:rPr lang="cs-CZ" sz="1800">
                <a:solidFill>
                  <a:srgbClr val="000000"/>
                </a:solidFill>
                <a:latin typeface="Arial"/>
                <a:ea typeface="Arial"/>
                <a:cs typeface="Arial"/>
                <a:sym typeface="Arial"/>
              </a:rPr>
              <a:t> kanálů (Kv4.3, Ki</a:t>
            </a:r>
            <a:r>
              <a:rPr lang="cs-CZ" sz="1800" baseline="-25000">
                <a:solidFill>
                  <a:srgbClr val="000000"/>
                </a:solidFill>
                <a:latin typeface="Arial"/>
                <a:ea typeface="Arial"/>
                <a:cs typeface="Arial"/>
                <a:sym typeface="Arial"/>
              </a:rPr>
              <a:t>to</a:t>
            </a:r>
            <a:r>
              <a:rPr lang="cs-CZ" sz="1800">
                <a:solidFill>
                  <a:srgbClr val="000000"/>
                </a:solidFill>
                <a:latin typeface="Arial"/>
                <a:ea typeface="Arial"/>
                <a:cs typeface="Arial"/>
                <a:sym typeface="Arial"/>
              </a:rPr>
              <a:t>, K</a:t>
            </a:r>
            <a:r>
              <a:rPr lang="cs-CZ" sz="1800" baseline="-25000">
                <a:solidFill>
                  <a:srgbClr val="000000"/>
                </a:solidFill>
                <a:latin typeface="Arial"/>
                <a:ea typeface="Arial"/>
                <a:cs typeface="Arial"/>
                <a:sym typeface="Arial"/>
              </a:rPr>
              <a:t>ir</a:t>
            </a:r>
            <a:r>
              <a:rPr lang="cs-CZ" sz="1800">
                <a:solidFill>
                  <a:srgbClr val="000000"/>
                </a:solidFill>
                <a:latin typeface="Arial"/>
                <a:ea typeface="Arial"/>
                <a:cs typeface="Arial"/>
                <a:sym typeface="Arial"/>
              </a:rPr>
              <a:t>)     </a:t>
            </a:r>
            <a:endParaRPr/>
          </a:p>
          <a:p>
            <a:pPr marL="0" marR="0" lvl="0" indent="0" algn="l" rtl="0">
              <a:spcBef>
                <a:spcPts val="0"/>
              </a:spcBef>
              <a:spcAft>
                <a:spcPts val="0"/>
              </a:spcAft>
              <a:buNone/>
            </a:pPr>
            <a:endParaRPr sz="1800">
              <a:solidFill>
                <a:srgbClr val="000000"/>
              </a:solidFill>
              <a:latin typeface="Arial"/>
              <a:ea typeface="Arial"/>
              <a:cs typeface="Arial"/>
              <a:sym typeface="Arial"/>
            </a:endParaRPr>
          </a:p>
          <a:p>
            <a:pPr marL="0" marR="0" lvl="0" indent="0" algn="l" rtl="0">
              <a:spcBef>
                <a:spcPts val="0"/>
              </a:spcBef>
              <a:spcAft>
                <a:spcPts val="0"/>
              </a:spcAft>
              <a:buNone/>
            </a:pPr>
            <a:endParaRPr sz="1800">
              <a:solidFill>
                <a:srgbClr val="000000"/>
              </a:solidFill>
              <a:latin typeface="Arial"/>
              <a:ea typeface="Arial"/>
              <a:cs typeface="Arial"/>
              <a:sym typeface="Arial"/>
            </a:endParaRPr>
          </a:p>
        </p:txBody>
      </p:sp>
      <p:sp>
        <p:nvSpPr>
          <p:cNvPr id="914" name="Google Shape;914;p59"/>
          <p:cNvSpPr txBox="1"/>
          <p:nvPr/>
        </p:nvSpPr>
        <p:spPr>
          <a:xfrm>
            <a:off x="2063552" y="6125234"/>
            <a:ext cx="760657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2000">
                <a:solidFill>
                  <a:srgbClr val="0070C0"/>
                </a:solidFill>
                <a:latin typeface="Arial"/>
                <a:ea typeface="Arial"/>
                <a:cs typeface="Arial"/>
                <a:sym typeface="Arial"/>
              </a:rPr>
              <a:t>Porucha E-C spřažení u CHSS se zvýrazňuje během tachykardie</a:t>
            </a:r>
            <a:endParaRPr/>
          </a:p>
        </p:txBody>
      </p:sp>
      <p:sp>
        <p:nvSpPr>
          <p:cNvPr id="915" name="Google Shape;915;p59"/>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Abnormality excitačního-kontrakčního spřažení u ChSS</a:t>
            </a:r>
            <a:endParaRPr sz="2000" b="1">
              <a:solidFill>
                <a:schemeClr val="lt1"/>
              </a:solidFill>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Shape 919"/>
        <p:cNvGrpSpPr/>
        <p:nvPr/>
      </p:nvGrpSpPr>
      <p:grpSpPr>
        <a:xfrm>
          <a:off x="0" y="0"/>
          <a:ext cx="0" cy="0"/>
          <a:chOff x="0" y="0"/>
          <a:chExt cx="0" cy="0"/>
        </a:xfrm>
      </p:grpSpPr>
      <p:pic>
        <p:nvPicPr>
          <p:cNvPr id="920" name="Google Shape;920;p60"/>
          <p:cNvPicPr preferRelativeResize="0"/>
          <p:nvPr/>
        </p:nvPicPr>
        <p:blipFill rotWithShape="1">
          <a:blip r:embed="rId3">
            <a:alphaModFix/>
          </a:blip>
          <a:srcRect/>
          <a:stretch/>
        </p:blipFill>
        <p:spPr>
          <a:xfrm>
            <a:off x="1847529" y="1461242"/>
            <a:ext cx="5449069" cy="5396758"/>
          </a:xfrm>
          <a:prstGeom prst="rect">
            <a:avLst/>
          </a:prstGeom>
          <a:noFill/>
          <a:ln>
            <a:noFill/>
          </a:ln>
        </p:spPr>
      </p:pic>
      <p:pic>
        <p:nvPicPr>
          <p:cNvPr id="921" name="Google Shape;921;p60"/>
          <p:cNvPicPr preferRelativeResize="0"/>
          <p:nvPr/>
        </p:nvPicPr>
        <p:blipFill rotWithShape="1">
          <a:blip r:embed="rId4">
            <a:alphaModFix/>
          </a:blip>
          <a:srcRect/>
          <a:stretch/>
        </p:blipFill>
        <p:spPr>
          <a:xfrm>
            <a:off x="7176120" y="6453337"/>
            <a:ext cx="2933700" cy="276225"/>
          </a:xfrm>
          <a:prstGeom prst="rect">
            <a:avLst/>
          </a:prstGeom>
          <a:noFill/>
          <a:ln>
            <a:noFill/>
          </a:ln>
        </p:spPr>
      </p:pic>
      <p:sp>
        <p:nvSpPr>
          <p:cNvPr id="922" name="Google Shape;922;p60"/>
          <p:cNvSpPr txBox="1"/>
          <p:nvPr/>
        </p:nvSpPr>
        <p:spPr>
          <a:xfrm>
            <a:off x="1919536" y="908720"/>
            <a:ext cx="519885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a:solidFill>
                  <a:srgbClr val="000000"/>
                </a:solidFill>
                <a:latin typeface="Arial"/>
                <a:ea typeface="Arial"/>
                <a:cs typeface="Arial"/>
                <a:sym typeface="Arial"/>
              </a:rPr>
              <a:t>Porušený vztah mezi frekvencí a sílou kontrakce </a:t>
            </a:r>
            <a:endParaRPr/>
          </a:p>
        </p:txBody>
      </p:sp>
      <p:sp>
        <p:nvSpPr>
          <p:cNvPr id="923" name="Google Shape;923;p60"/>
          <p:cNvSpPr txBox="1"/>
          <p:nvPr/>
        </p:nvSpPr>
        <p:spPr>
          <a:xfrm>
            <a:off x="6885434" y="1340769"/>
            <a:ext cx="5057498"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a:solidFill>
                  <a:srgbClr val="000000"/>
                </a:solidFill>
                <a:latin typeface="Arial"/>
                <a:ea typeface="Arial"/>
                <a:cs typeface="Arial"/>
                <a:sym typeface="Arial"/>
              </a:rPr>
              <a:t>v </a:t>
            </a:r>
            <a:r>
              <a:rPr lang="cs-CZ" sz="1800" b="1">
                <a:solidFill>
                  <a:srgbClr val="000000"/>
                </a:solidFill>
                <a:latin typeface="Arial"/>
                <a:ea typeface="Arial"/>
                <a:cs typeface="Arial"/>
                <a:sym typeface="Arial"/>
              </a:rPr>
              <a:t>zdravém myokardu </a:t>
            </a:r>
            <a:r>
              <a:rPr lang="cs-CZ" sz="1800">
                <a:solidFill>
                  <a:srgbClr val="000000"/>
                </a:solidFill>
                <a:latin typeface="Arial"/>
                <a:ea typeface="Arial"/>
                <a:cs typeface="Arial"/>
                <a:sym typeface="Arial"/>
              </a:rPr>
              <a:t>roste s frekvencí stimulace síla kontrakce </a:t>
            </a:r>
            <a:endParaRPr/>
          </a:p>
          <a:p>
            <a:pPr marL="0" marR="0" lvl="0" indent="0" algn="l" rtl="0">
              <a:spcBef>
                <a:spcPts val="0"/>
              </a:spcBef>
              <a:spcAft>
                <a:spcPts val="0"/>
              </a:spcAft>
              <a:buNone/>
            </a:pPr>
            <a:r>
              <a:rPr lang="cs-CZ" sz="1800">
                <a:solidFill>
                  <a:srgbClr val="000000"/>
                </a:solidFill>
                <a:latin typeface="Arial"/>
                <a:ea typeface="Arial"/>
                <a:cs typeface="Arial"/>
                <a:sym typeface="Arial"/>
              </a:rPr>
              <a:t>- pozitivní FFR (</a:t>
            </a:r>
            <a:r>
              <a:rPr lang="cs-CZ" sz="1800" b="1">
                <a:solidFill>
                  <a:srgbClr val="000000"/>
                </a:solidFill>
                <a:latin typeface="Arial"/>
                <a:ea typeface="Arial"/>
                <a:cs typeface="Arial"/>
                <a:sym typeface="Arial"/>
              </a:rPr>
              <a:t>force-frequency relationship)</a:t>
            </a:r>
            <a:endParaRPr/>
          </a:p>
          <a:p>
            <a:pPr marL="0" marR="0" lvl="0" indent="0" algn="l" rtl="0">
              <a:spcBef>
                <a:spcPts val="0"/>
              </a:spcBef>
              <a:spcAft>
                <a:spcPts val="0"/>
              </a:spcAft>
              <a:buNone/>
            </a:pPr>
            <a:r>
              <a:rPr lang="cs-CZ" sz="1800">
                <a:solidFill>
                  <a:srgbClr val="000000"/>
                </a:solidFill>
                <a:latin typeface="Arial"/>
                <a:ea typeface="Arial"/>
                <a:cs typeface="Arial"/>
                <a:sym typeface="Arial"/>
              </a:rPr>
              <a:t>-  autoregulace, závislá na Ca</a:t>
            </a:r>
            <a:r>
              <a:rPr lang="cs-CZ" sz="1800" baseline="30000">
                <a:solidFill>
                  <a:srgbClr val="000000"/>
                </a:solidFill>
                <a:latin typeface="Arial"/>
                <a:ea typeface="Arial"/>
                <a:cs typeface="Arial"/>
                <a:sym typeface="Arial"/>
              </a:rPr>
              <a:t>2+</a:t>
            </a:r>
            <a:endParaRPr/>
          </a:p>
        </p:txBody>
      </p:sp>
      <p:sp>
        <p:nvSpPr>
          <p:cNvPr id="924" name="Google Shape;924;p60"/>
          <p:cNvSpPr txBox="1"/>
          <p:nvPr/>
        </p:nvSpPr>
        <p:spPr>
          <a:xfrm>
            <a:off x="3143673" y="2708920"/>
            <a:ext cx="99257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a:solidFill>
                  <a:srgbClr val="000000"/>
                </a:solidFill>
                <a:latin typeface="Arial"/>
                <a:ea typeface="Arial"/>
                <a:cs typeface="Arial"/>
                <a:sym typeface="Arial"/>
              </a:rPr>
              <a:t>kontroly</a:t>
            </a:r>
            <a:endParaRPr/>
          </a:p>
        </p:txBody>
      </p:sp>
      <p:sp>
        <p:nvSpPr>
          <p:cNvPr id="925" name="Google Shape;925;p60"/>
          <p:cNvSpPr txBox="1"/>
          <p:nvPr/>
        </p:nvSpPr>
        <p:spPr>
          <a:xfrm>
            <a:off x="4511825" y="4653136"/>
            <a:ext cx="78739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a:solidFill>
                  <a:srgbClr val="000000"/>
                </a:solidFill>
                <a:latin typeface="Arial"/>
                <a:ea typeface="Arial"/>
                <a:cs typeface="Arial"/>
                <a:sym typeface="Arial"/>
              </a:rPr>
              <a:t>ChSS</a:t>
            </a:r>
            <a:endParaRPr sz="1800">
              <a:solidFill>
                <a:srgbClr val="000000"/>
              </a:solidFill>
              <a:latin typeface="Arial"/>
              <a:ea typeface="Arial"/>
              <a:cs typeface="Arial"/>
              <a:sym typeface="Arial"/>
            </a:endParaRPr>
          </a:p>
        </p:txBody>
      </p:sp>
      <p:sp>
        <p:nvSpPr>
          <p:cNvPr id="926" name="Google Shape;926;p60"/>
          <p:cNvSpPr/>
          <p:nvPr/>
        </p:nvSpPr>
        <p:spPr>
          <a:xfrm>
            <a:off x="2679820" y="5022468"/>
            <a:ext cx="3816424" cy="1142836"/>
          </a:xfrm>
          <a:prstGeom prst="rect">
            <a:avLst/>
          </a:prstGeom>
          <a:solidFill>
            <a:schemeClr val="accent1">
              <a:alpha val="3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sp>
        <p:nvSpPr>
          <p:cNvPr id="927" name="Google Shape;927;p60"/>
          <p:cNvSpPr txBox="1"/>
          <p:nvPr/>
        </p:nvSpPr>
        <p:spPr>
          <a:xfrm>
            <a:off x="6885434" y="3140968"/>
            <a:ext cx="5057498"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b="1">
                <a:solidFill>
                  <a:srgbClr val="000000"/>
                </a:solidFill>
                <a:latin typeface="Arial"/>
                <a:ea typeface="Arial"/>
                <a:cs typeface="Arial"/>
                <a:sym typeface="Arial"/>
              </a:rPr>
              <a:t>v selhávajícím myokardu je FFR plochý až negativní</a:t>
            </a:r>
            <a:endParaRPr/>
          </a:p>
          <a:p>
            <a:pPr marL="0" marR="0" lvl="0" indent="0" algn="l" rtl="0">
              <a:spcBef>
                <a:spcPts val="0"/>
              </a:spcBef>
              <a:spcAft>
                <a:spcPts val="0"/>
              </a:spcAft>
              <a:buNone/>
            </a:pPr>
            <a:endParaRPr sz="1800" b="1" baseline="30000">
              <a:solidFill>
                <a:srgbClr val="000000"/>
              </a:solidFill>
              <a:latin typeface="Arial"/>
              <a:ea typeface="Arial"/>
              <a:cs typeface="Arial"/>
              <a:sym typeface="Arial"/>
            </a:endParaRPr>
          </a:p>
          <a:p>
            <a:pPr marL="0" marR="0" lvl="0" indent="0" algn="l" rtl="0">
              <a:spcBef>
                <a:spcPts val="0"/>
              </a:spcBef>
              <a:spcAft>
                <a:spcPts val="0"/>
              </a:spcAft>
              <a:buNone/>
            </a:pPr>
            <a:endParaRPr sz="1800" baseline="30000">
              <a:solidFill>
                <a:srgbClr val="000000"/>
              </a:solidFill>
              <a:latin typeface="Arial"/>
              <a:ea typeface="Arial"/>
              <a:cs typeface="Arial"/>
              <a:sym typeface="Arial"/>
            </a:endParaRPr>
          </a:p>
          <a:p>
            <a:pPr marL="0" marR="0" lvl="0" indent="0" algn="l" rtl="0">
              <a:spcBef>
                <a:spcPts val="0"/>
              </a:spcBef>
              <a:spcAft>
                <a:spcPts val="0"/>
              </a:spcAft>
              <a:buNone/>
            </a:pPr>
            <a:endParaRPr sz="1800" baseline="30000">
              <a:solidFill>
                <a:srgbClr val="000000"/>
              </a:solidFill>
              <a:latin typeface="Arial"/>
              <a:ea typeface="Arial"/>
              <a:cs typeface="Arial"/>
              <a:sym typeface="Arial"/>
            </a:endParaRPr>
          </a:p>
          <a:p>
            <a:pPr marL="0" marR="0" lvl="0" indent="0" algn="l" rtl="0">
              <a:spcBef>
                <a:spcPts val="0"/>
              </a:spcBef>
              <a:spcAft>
                <a:spcPts val="0"/>
              </a:spcAft>
              <a:buNone/>
            </a:pPr>
            <a:r>
              <a:rPr lang="cs-CZ" sz="1800" b="1">
                <a:solidFill>
                  <a:srgbClr val="0070C0"/>
                </a:solidFill>
                <a:latin typeface="Arial"/>
                <a:ea typeface="Arial"/>
                <a:cs typeface="Arial"/>
                <a:sym typeface="Arial"/>
              </a:rPr>
              <a:t>Zpomalení tepové frekvence může </a:t>
            </a:r>
            <a:endParaRPr/>
          </a:p>
          <a:p>
            <a:pPr marL="0" marR="0" lvl="0" indent="0" algn="l" rtl="0">
              <a:spcBef>
                <a:spcPts val="0"/>
              </a:spcBef>
              <a:spcAft>
                <a:spcPts val="0"/>
              </a:spcAft>
              <a:buNone/>
            </a:pPr>
            <a:r>
              <a:rPr lang="cs-CZ" sz="1800" b="1">
                <a:solidFill>
                  <a:srgbClr val="0070C0"/>
                </a:solidFill>
                <a:latin typeface="Arial"/>
                <a:ea typeface="Arial"/>
                <a:cs typeface="Arial"/>
                <a:sym typeface="Arial"/>
              </a:rPr>
              <a:t>zlepšit kontraktilitu </a:t>
            </a:r>
            <a:endParaRPr/>
          </a:p>
          <a:p>
            <a:pPr marL="0" marR="0" lvl="0" indent="0" algn="l" rtl="0">
              <a:spcBef>
                <a:spcPts val="0"/>
              </a:spcBef>
              <a:spcAft>
                <a:spcPts val="0"/>
              </a:spcAft>
              <a:buNone/>
            </a:pPr>
            <a:endParaRPr sz="1800">
              <a:solidFill>
                <a:srgbClr val="000000"/>
              </a:solidFill>
              <a:latin typeface="Arial"/>
              <a:ea typeface="Arial"/>
              <a:cs typeface="Arial"/>
              <a:sym typeface="Arial"/>
            </a:endParaRPr>
          </a:p>
          <a:p>
            <a:pPr marL="0" marR="0" lvl="0" indent="0" algn="l" rtl="0">
              <a:spcBef>
                <a:spcPts val="0"/>
              </a:spcBef>
              <a:spcAft>
                <a:spcPts val="0"/>
              </a:spcAft>
              <a:buNone/>
            </a:pPr>
            <a:r>
              <a:rPr lang="cs-CZ" sz="1800">
                <a:solidFill>
                  <a:srgbClr val="000000"/>
                </a:solidFill>
                <a:latin typeface="Arial"/>
                <a:ea typeface="Arial"/>
                <a:cs typeface="Arial"/>
                <a:sym typeface="Arial"/>
              </a:rPr>
              <a:t>(BB, digoxin, vagová stimulace, ivabradin)</a:t>
            </a:r>
            <a:endParaRPr/>
          </a:p>
        </p:txBody>
      </p:sp>
      <p:sp>
        <p:nvSpPr>
          <p:cNvPr id="928" name="Google Shape;928;p60"/>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Abnormality excitačního-kontrakčního spřažení u ChSS</a:t>
            </a:r>
            <a:endParaRPr sz="2000" b="1">
              <a:solidFill>
                <a:schemeClr val="lt1"/>
              </a:solidFill>
              <a:latin typeface="Arial"/>
              <a:ea typeface="Arial"/>
              <a:cs typeface="Arial"/>
              <a:sym typeface="Aria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Shape 932"/>
        <p:cNvGrpSpPr/>
        <p:nvPr/>
      </p:nvGrpSpPr>
      <p:grpSpPr>
        <a:xfrm>
          <a:off x="0" y="0"/>
          <a:ext cx="0" cy="0"/>
          <a:chOff x="0" y="0"/>
          <a:chExt cx="0" cy="0"/>
        </a:xfrm>
      </p:grpSpPr>
      <p:pic>
        <p:nvPicPr>
          <p:cNvPr id="933" name="Google Shape;933;p61"/>
          <p:cNvPicPr preferRelativeResize="0"/>
          <p:nvPr/>
        </p:nvPicPr>
        <p:blipFill rotWithShape="1">
          <a:blip r:embed="rId3">
            <a:alphaModFix/>
          </a:blip>
          <a:srcRect/>
          <a:stretch/>
        </p:blipFill>
        <p:spPr>
          <a:xfrm>
            <a:off x="8904312" y="1700808"/>
            <a:ext cx="1664610" cy="1050157"/>
          </a:xfrm>
          <a:prstGeom prst="rect">
            <a:avLst/>
          </a:prstGeom>
          <a:noFill/>
          <a:ln>
            <a:noFill/>
          </a:ln>
        </p:spPr>
      </p:pic>
      <p:pic>
        <p:nvPicPr>
          <p:cNvPr id="934" name="Google Shape;934;p61"/>
          <p:cNvPicPr preferRelativeResize="0"/>
          <p:nvPr/>
        </p:nvPicPr>
        <p:blipFill rotWithShape="1">
          <a:blip r:embed="rId4">
            <a:alphaModFix/>
          </a:blip>
          <a:srcRect/>
          <a:stretch/>
        </p:blipFill>
        <p:spPr>
          <a:xfrm>
            <a:off x="6456040" y="1628799"/>
            <a:ext cx="1703582" cy="1080120"/>
          </a:xfrm>
          <a:prstGeom prst="rect">
            <a:avLst/>
          </a:prstGeom>
          <a:noFill/>
          <a:ln>
            <a:noFill/>
          </a:ln>
        </p:spPr>
      </p:pic>
      <p:sp>
        <p:nvSpPr>
          <p:cNvPr id="935" name="Google Shape;935;p61"/>
          <p:cNvSpPr/>
          <p:nvPr/>
        </p:nvSpPr>
        <p:spPr>
          <a:xfrm>
            <a:off x="8256240" y="2204863"/>
            <a:ext cx="402344" cy="216024"/>
          </a:xfrm>
          <a:prstGeom prst="right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sp>
        <p:nvSpPr>
          <p:cNvPr id="936" name="Google Shape;936;p61"/>
          <p:cNvSpPr txBox="1"/>
          <p:nvPr/>
        </p:nvSpPr>
        <p:spPr>
          <a:xfrm>
            <a:off x="1703512" y="836712"/>
            <a:ext cx="133882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b="1">
                <a:solidFill>
                  <a:srgbClr val="000000"/>
                </a:solidFill>
                <a:latin typeface="Arial"/>
                <a:ea typeface="Arial"/>
                <a:cs typeface="Arial"/>
                <a:sym typeface="Arial"/>
              </a:rPr>
              <a:t>Trigger</a:t>
            </a:r>
            <a:r>
              <a:rPr lang="cs-CZ" sz="1800">
                <a:solidFill>
                  <a:srgbClr val="000000"/>
                </a:solidFill>
                <a:latin typeface="Arial"/>
                <a:ea typeface="Arial"/>
                <a:cs typeface="Arial"/>
                <a:sym typeface="Arial"/>
              </a:rPr>
              <a:t> </a:t>
            </a:r>
            <a:endParaRPr/>
          </a:p>
          <a:p>
            <a:pPr marL="0" marR="0" lvl="0" indent="0" algn="l" rtl="0">
              <a:spcBef>
                <a:spcPts val="0"/>
              </a:spcBef>
              <a:spcAft>
                <a:spcPts val="0"/>
              </a:spcAft>
              <a:buNone/>
            </a:pPr>
            <a:r>
              <a:rPr lang="cs-CZ" sz="1800">
                <a:solidFill>
                  <a:srgbClr val="000000"/>
                </a:solidFill>
                <a:latin typeface="Arial"/>
                <a:ea typeface="Arial"/>
                <a:cs typeface="Arial"/>
                <a:sym typeface="Arial"/>
              </a:rPr>
              <a:t>    (ektopie)</a:t>
            </a:r>
            <a:endParaRPr/>
          </a:p>
        </p:txBody>
      </p:sp>
      <p:grpSp>
        <p:nvGrpSpPr>
          <p:cNvPr id="937" name="Google Shape;937;p61"/>
          <p:cNvGrpSpPr/>
          <p:nvPr/>
        </p:nvGrpSpPr>
        <p:grpSpPr>
          <a:xfrm>
            <a:off x="2063552" y="1412775"/>
            <a:ext cx="4789994" cy="3600400"/>
            <a:chOff x="539552" y="1340768"/>
            <a:chExt cx="4789994" cy="3600400"/>
          </a:xfrm>
        </p:grpSpPr>
        <p:grpSp>
          <p:nvGrpSpPr>
            <p:cNvPr id="938" name="Google Shape;938;p61"/>
            <p:cNvGrpSpPr/>
            <p:nvPr/>
          </p:nvGrpSpPr>
          <p:grpSpPr>
            <a:xfrm>
              <a:off x="539552" y="1412776"/>
              <a:ext cx="3826396" cy="3528392"/>
              <a:chOff x="4427984" y="476672"/>
              <a:chExt cx="4114428" cy="3816424"/>
            </a:xfrm>
          </p:grpSpPr>
          <p:pic>
            <p:nvPicPr>
              <p:cNvPr id="939" name="Google Shape;939;p61" descr="C:\Users\melenovsky\AppData\Local\Microsoft\Windows\Temporary Internet Files\Content.IE5\7VCNFW0O\003.16.jpg"/>
              <p:cNvPicPr preferRelativeResize="0"/>
              <p:nvPr/>
            </p:nvPicPr>
            <p:blipFill rotWithShape="1">
              <a:blip r:embed="rId5">
                <a:alphaModFix/>
              </a:blip>
              <a:srcRect/>
              <a:stretch/>
            </p:blipFill>
            <p:spPr>
              <a:xfrm>
                <a:off x="4499992" y="476672"/>
                <a:ext cx="4042420" cy="3783705"/>
              </a:xfrm>
              <a:prstGeom prst="rect">
                <a:avLst/>
              </a:prstGeom>
              <a:noFill/>
              <a:ln>
                <a:noFill/>
              </a:ln>
            </p:spPr>
          </p:pic>
          <p:sp>
            <p:nvSpPr>
              <p:cNvPr id="940" name="Google Shape;940;p61"/>
              <p:cNvSpPr/>
              <p:nvPr/>
            </p:nvSpPr>
            <p:spPr>
              <a:xfrm>
                <a:off x="4427984" y="3861048"/>
                <a:ext cx="3384376" cy="43204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grpSp>
        <p:sp>
          <p:nvSpPr>
            <p:cNvPr id="941" name="Google Shape;941;p61"/>
            <p:cNvSpPr txBox="1"/>
            <p:nvPr/>
          </p:nvSpPr>
          <p:spPr>
            <a:xfrm>
              <a:off x="1763688" y="1340768"/>
              <a:ext cx="150714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0070C0"/>
                  </a:solidFill>
                  <a:latin typeface="Arial"/>
                  <a:ea typeface="Arial"/>
                  <a:cs typeface="Arial"/>
                  <a:sym typeface="Arial"/>
                </a:rPr>
                <a:t>Prodloužení QT</a:t>
              </a:r>
              <a:endParaRPr/>
            </a:p>
          </p:txBody>
        </p:sp>
        <p:sp>
          <p:nvSpPr>
            <p:cNvPr id="942" name="Google Shape;942;p61"/>
            <p:cNvSpPr txBox="1"/>
            <p:nvPr/>
          </p:nvSpPr>
          <p:spPr>
            <a:xfrm>
              <a:off x="2411760" y="3356992"/>
              <a:ext cx="291778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0070C0"/>
                  </a:solidFill>
                  <a:latin typeface="Arial"/>
                  <a:ea typeface="Arial"/>
                  <a:cs typeface="Arial"/>
                  <a:sym typeface="Arial"/>
                </a:rPr>
                <a:t>Únik Ca</a:t>
              </a:r>
              <a:r>
                <a:rPr lang="cs-CZ" sz="1400" b="1" baseline="30000">
                  <a:solidFill>
                    <a:srgbClr val="0070C0"/>
                  </a:solidFill>
                  <a:latin typeface="Arial"/>
                  <a:ea typeface="Arial"/>
                  <a:cs typeface="Arial"/>
                  <a:sym typeface="Arial"/>
                </a:rPr>
                <a:t>2+</a:t>
              </a:r>
              <a:r>
                <a:rPr lang="cs-CZ" sz="1400" b="1">
                  <a:solidFill>
                    <a:srgbClr val="0070C0"/>
                  </a:solidFill>
                  <a:latin typeface="Arial"/>
                  <a:ea typeface="Arial"/>
                  <a:cs typeface="Arial"/>
                  <a:sym typeface="Arial"/>
                </a:rPr>
                <a:t> – diastolický leak RyR</a:t>
              </a:r>
              <a:endParaRPr sz="1400" b="1">
                <a:solidFill>
                  <a:srgbClr val="0070C0"/>
                </a:solidFill>
                <a:latin typeface="Arial"/>
                <a:ea typeface="Arial"/>
                <a:cs typeface="Arial"/>
                <a:sym typeface="Arial"/>
              </a:endParaRPr>
            </a:p>
          </p:txBody>
        </p:sp>
      </p:grpSp>
      <p:sp>
        <p:nvSpPr>
          <p:cNvPr id="943" name="Google Shape;943;p61"/>
          <p:cNvSpPr txBox="1"/>
          <p:nvPr/>
        </p:nvSpPr>
        <p:spPr>
          <a:xfrm>
            <a:off x="6816081" y="908720"/>
            <a:ext cx="1954381"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b="1">
                <a:solidFill>
                  <a:srgbClr val="000000"/>
                </a:solidFill>
                <a:latin typeface="Arial"/>
                <a:ea typeface="Arial"/>
                <a:cs typeface="Arial"/>
                <a:sym typeface="Arial"/>
              </a:rPr>
              <a:t>Substrát</a:t>
            </a:r>
            <a:endParaRPr/>
          </a:p>
          <a:p>
            <a:pPr marL="0" marR="0" lvl="0" indent="0" algn="l" rtl="0">
              <a:spcBef>
                <a:spcPts val="0"/>
              </a:spcBef>
              <a:spcAft>
                <a:spcPts val="0"/>
              </a:spcAft>
              <a:buNone/>
            </a:pPr>
            <a:r>
              <a:rPr lang="cs-CZ" sz="1800">
                <a:solidFill>
                  <a:srgbClr val="000000"/>
                </a:solidFill>
                <a:latin typeface="Arial"/>
                <a:ea typeface="Arial"/>
                <a:cs typeface="Arial"/>
                <a:sym typeface="Arial"/>
              </a:rPr>
              <a:t>fibróza myokardu</a:t>
            </a:r>
            <a:endParaRPr/>
          </a:p>
        </p:txBody>
      </p:sp>
      <p:pic>
        <p:nvPicPr>
          <p:cNvPr id="944" name="Google Shape;944;p61" descr="http://www.myvmc.com/uploads/VMC/DiseaseImages/573_Ventricular_Fibrillation.JPG">
            <a:hlinkClick r:id="rId6"/>
          </p:cNvPr>
          <p:cNvPicPr preferRelativeResize="0"/>
          <p:nvPr/>
        </p:nvPicPr>
        <p:blipFill rotWithShape="1">
          <a:blip r:embed="rId7">
            <a:alphaModFix/>
          </a:blip>
          <a:srcRect/>
          <a:stretch/>
        </p:blipFill>
        <p:spPr>
          <a:xfrm>
            <a:off x="4367809" y="5517231"/>
            <a:ext cx="3076575" cy="1276350"/>
          </a:xfrm>
          <a:prstGeom prst="rect">
            <a:avLst/>
          </a:prstGeom>
          <a:noFill/>
          <a:ln>
            <a:noFill/>
          </a:ln>
        </p:spPr>
      </p:pic>
      <p:sp>
        <p:nvSpPr>
          <p:cNvPr id="945" name="Google Shape;945;p61"/>
          <p:cNvSpPr txBox="1"/>
          <p:nvPr/>
        </p:nvSpPr>
        <p:spPr>
          <a:xfrm>
            <a:off x="7978375" y="2492895"/>
            <a:ext cx="1071127"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000" b="1">
                <a:solidFill>
                  <a:srgbClr val="000000"/>
                </a:solidFill>
                <a:latin typeface="Arial"/>
                <a:ea typeface="Arial"/>
                <a:cs typeface="Arial"/>
                <a:sym typeface="Arial"/>
              </a:rPr>
              <a:t>ANG-II</a:t>
            </a:r>
            <a:endParaRPr/>
          </a:p>
          <a:p>
            <a:pPr marL="0" marR="0" lvl="0" indent="0" algn="ctr" rtl="0">
              <a:spcBef>
                <a:spcPts val="0"/>
              </a:spcBef>
              <a:spcAft>
                <a:spcPts val="0"/>
              </a:spcAft>
              <a:buNone/>
            </a:pPr>
            <a:r>
              <a:rPr lang="cs-CZ" sz="1000" b="1">
                <a:solidFill>
                  <a:srgbClr val="000000"/>
                </a:solidFill>
                <a:latin typeface="Arial"/>
                <a:ea typeface="Arial"/>
                <a:cs typeface="Arial"/>
                <a:sym typeface="Arial"/>
              </a:rPr>
              <a:t>aldosteron</a:t>
            </a:r>
            <a:endParaRPr/>
          </a:p>
          <a:p>
            <a:pPr marL="0" marR="0" lvl="0" indent="0" algn="ctr" rtl="0">
              <a:spcBef>
                <a:spcPts val="0"/>
              </a:spcBef>
              <a:spcAft>
                <a:spcPts val="0"/>
              </a:spcAft>
              <a:buNone/>
            </a:pPr>
            <a:r>
              <a:rPr lang="cs-CZ" sz="1000" b="1">
                <a:solidFill>
                  <a:srgbClr val="000000"/>
                </a:solidFill>
                <a:latin typeface="Arial"/>
                <a:ea typeface="Arial"/>
                <a:cs typeface="Arial"/>
                <a:sym typeface="Arial"/>
              </a:rPr>
              <a:t>katecholaminy</a:t>
            </a:r>
            <a:endParaRPr/>
          </a:p>
        </p:txBody>
      </p:sp>
      <p:sp>
        <p:nvSpPr>
          <p:cNvPr id="946" name="Google Shape;946;p61"/>
          <p:cNvSpPr txBox="1"/>
          <p:nvPr/>
        </p:nvSpPr>
        <p:spPr>
          <a:xfrm>
            <a:off x="6816080" y="3429000"/>
            <a:ext cx="3501280"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a:solidFill>
                  <a:srgbClr val="000000"/>
                </a:solidFill>
                <a:latin typeface="Arial"/>
                <a:ea typeface="Arial"/>
                <a:cs typeface="Arial"/>
                <a:sym typeface="Arial"/>
              </a:rPr>
              <a:t>Elektrická nehomogenita myokardu</a:t>
            </a:r>
            <a:endParaRPr/>
          </a:p>
          <a:p>
            <a:pPr marL="0" marR="0" lvl="0" indent="0" algn="l" rtl="0">
              <a:spcBef>
                <a:spcPts val="0"/>
              </a:spcBef>
              <a:spcAft>
                <a:spcPts val="0"/>
              </a:spcAft>
              <a:buNone/>
            </a:pPr>
            <a:r>
              <a:rPr lang="cs-CZ" sz="1600">
                <a:solidFill>
                  <a:srgbClr val="000000"/>
                </a:solidFill>
                <a:latin typeface="Arial"/>
                <a:ea typeface="Arial"/>
                <a:cs typeface="Arial"/>
                <a:sym typeface="Arial"/>
              </a:rPr>
              <a:t>Místy zpomalené vedení</a:t>
            </a:r>
            <a:endParaRPr/>
          </a:p>
          <a:p>
            <a:pPr marL="0" marR="0" lvl="0" indent="0" algn="l" rtl="0">
              <a:spcBef>
                <a:spcPts val="0"/>
              </a:spcBef>
              <a:spcAft>
                <a:spcPts val="0"/>
              </a:spcAft>
              <a:buNone/>
            </a:pPr>
            <a:r>
              <a:rPr lang="cs-CZ" sz="1600">
                <a:solidFill>
                  <a:srgbClr val="000000"/>
                </a:solidFill>
                <a:latin typeface="Arial"/>
                <a:ea typeface="Arial"/>
                <a:cs typeface="Arial"/>
                <a:sym typeface="Arial"/>
              </a:rPr>
              <a:t>Udržení re-entry </a:t>
            </a:r>
            <a:endParaRPr/>
          </a:p>
        </p:txBody>
      </p:sp>
      <p:sp>
        <p:nvSpPr>
          <p:cNvPr id="947" name="Google Shape;947;p61"/>
          <p:cNvSpPr/>
          <p:nvPr/>
        </p:nvSpPr>
        <p:spPr>
          <a:xfrm rot="1692164">
            <a:off x="7058537" y="4661440"/>
            <a:ext cx="230922" cy="779346"/>
          </a:xfrm>
          <a:prstGeom prst="down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sp>
        <p:nvSpPr>
          <p:cNvPr id="948" name="Google Shape;948;p61"/>
          <p:cNvSpPr/>
          <p:nvPr/>
        </p:nvSpPr>
        <p:spPr>
          <a:xfrm rot="-2232313">
            <a:off x="4651941" y="4715651"/>
            <a:ext cx="230922" cy="779346"/>
          </a:xfrm>
          <a:prstGeom prst="down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sp>
        <p:nvSpPr>
          <p:cNvPr id="949" name="Google Shape;949;p61"/>
          <p:cNvSpPr txBox="1"/>
          <p:nvPr/>
        </p:nvSpPr>
        <p:spPr>
          <a:xfrm>
            <a:off x="7752184" y="5589239"/>
            <a:ext cx="4320480"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a:solidFill>
                  <a:srgbClr val="000000"/>
                </a:solidFill>
                <a:latin typeface="Arial"/>
                <a:ea typeface="Arial"/>
                <a:cs typeface="Arial"/>
                <a:sym typeface="Arial"/>
              </a:rPr>
              <a:t>většina pacientů s CHSS </a:t>
            </a:r>
            <a:endParaRPr/>
          </a:p>
          <a:p>
            <a:pPr marL="0" marR="0" lvl="0" indent="0" algn="l" rtl="0">
              <a:spcBef>
                <a:spcPts val="0"/>
              </a:spcBef>
              <a:spcAft>
                <a:spcPts val="0"/>
              </a:spcAft>
              <a:buNone/>
            </a:pPr>
            <a:r>
              <a:rPr lang="cs-CZ" sz="1600" b="1">
                <a:solidFill>
                  <a:srgbClr val="000000"/>
                </a:solidFill>
                <a:latin typeface="Arial"/>
                <a:ea typeface="Arial"/>
                <a:cs typeface="Arial"/>
                <a:sym typeface="Arial"/>
              </a:rPr>
              <a:t>umírala náhlou arytmickou smrtí</a:t>
            </a:r>
            <a:endParaRPr/>
          </a:p>
          <a:p>
            <a:pPr marL="0" marR="0" lvl="0" indent="0" algn="l" rtl="0">
              <a:spcBef>
                <a:spcPts val="0"/>
              </a:spcBef>
              <a:spcAft>
                <a:spcPts val="0"/>
              </a:spcAft>
              <a:buNone/>
            </a:pPr>
            <a:endParaRPr sz="1600">
              <a:solidFill>
                <a:srgbClr val="000000"/>
              </a:solidFill>
              <a:latin typeface="Arial"/>
              <a:ea typeface="Arial"/>
              <a:cs typeface="Arial"/>
              <a:sym typeface="Arial"/>
            </a:endParaRPr>
          </a:p>
        </p:txBody>
      </p:sp>
      <p:sp>
        <p:nvSpPr>
          <p:cNvPr id="950" name="Google Shape;950;p61"/>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Arytmogeneze u srdečního selhání</a:t>
            </a:r>
            <a:endParaRPr sz="2000" b="1">
              <a:solidFill>
                <a:schemeClr val="lt1"/>
              </a:solidFill>
              <a:latin typeface="Arial"/>
              <a:ea typeface="Arial"/>
              <a:cs typeface="Arial"/>
              <a:sym typeface="Aria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Shape 954"/>
        <p:cNvGrpSpPr/>
        <p:nvPr/>
      </p:nvGrpSpPr>
      <p:grpSpPr>
        <a:xfrm>
          <a:off x="0" y="0"/>
          <a:ext cx="0" cy="0"/>
          <a:chOff x="0" y="0"/>
          <a:chExt cx="0" cy="0"/>
        </a:xfrm>
      </p:grpSpPr>
      <p:pic>
        <p:nvPicPr>
          <p:cNvPr id="955" name="Google Shape;955;p62"/>
          <p:cNvPicPr preferRelativeResize="0"/>
          <p:nvPr/>
        </p:nvPicPr>
        <p:blipFill rotWithShape="1">
          <a:blip r:embed="rId3">
            <a:alphaModFix/>
          </a:blip>
          <a:srcRect/>
          <a:stretch/>
        </p:blipFill>
        <p:spPr>
          <a:xfrm>
            <a:off x="1847528" y="847699"/>
            <a:ext cx="5904656" cy="5951826"/>
          </a:xfrm>
          <a:prstGeom prst="rect">
            <a:avLst/>
          </a:prstGeom>
          <a:noFill/>
          <a:ln>
            <a:noFill/>
          </a:ln>
        </p:spPr>
      </p:pic>
      <p:sp>
        <p:nvSpPr>
          <p:cNvPr id="956" name="Google Shape;956;p62"/>
          <p:cNvSpPr txBox="1"/>
          <p:nvPr/>
        </p:nvSpPr>
        <p:spPr>
          <a:xfrm>
            <a:off x="8112225" y="2017604"/>
            <a:ext cx="2292615" cy="35394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FF0000"/>
                </a:solidFill>
                <a:latin typeface="Arial"/>
                <a:ea typeface="Arial"/>
                <a:cs typeface="Arial"/>
                <a:sym typeface="Arial"/>
              </a:rPr>
              <a:t>Důsledky fibrózy</a:t>
            </a:r>
            <a:r>
              <a:rPr lang="cs-CZ" sz="1400">
                <a:solidFill>
                  <a:schemeClr val="accent4"/>
                </a:solidFill>
                <a:latin typeface="Arial"/>
                <a:ea typeface="Arial"/>
                <a:cs typeface="Arial"/>
                <a:sym typeface="Arial"/>
              </a:rPr>
              <a:t>:</a:t>
            </a:r>
            <a:endParaRPr/>
          </a:p>
          <a:p>
            <a:pPr marL="0" marR="0" lvl="0" indent="0" algn="l" rtl="0">
              <a:spcBef>
                <a:spcPts val="0"/>
              </a:spcBef>
              <a:spcAft>
                <a:spcPts val="0"/>
              </a:spcAft>
              <a:buNone/>
            </a:pPr>
            <a:endParaRPr sz="1400">
              <a:solidFill>
                <a:schemeClr val="accent4"/>
              </a:solidFill>
              <a:latin typeface="Arial"/>
              <a:ea typeface="Arial"/>
              <a:cs typeface="Arial"/>
              <a:sym typeface="Arial"/>
            </a:endParaRPr>
          </a:p>
          <a:p>
            <a:pPr marL="0" marR="0" lvl="0" indent="0" algn="l" rtl="0">
              <a:spcBef>
                <a:spcPts val="0"/>
              </a:spcBef>
              <a:spcAft>
                <a:spcPts val="0"/>
              </a:spcAft>
              <a:buNone/>
            </a:pPr>
            <a:r>
              <a:rPr lang="cs-CZ" sz="1400">
                <a:solidFill>
                  <a:schemeClr val="accent4"/>
                </a:solidFill>
                <a:latin typeface="Arial"/>
                <a:ea typeface="Arial"/>
                <a:cs typeface="Arial"/>
                <a:sym typeface="Arial"/>
              </a:rPr>
              <a:t>Difusní bariéra pro O2</a:t>
            </a:r>
            <a:endParaRPr/>
          </a:p>
          <a:p>
            <a:pPr marL="0" marR="0" lvl="0" indent="0" algn="l" rtl="0">
              <a:spcBef>
                <a:spcPts val="0"/>
              </a:spcBef>
              <a:spcAft>
                <a:spcPts val="0"/>
              </a:spcAft>
              <a:buNone/>
            </a:pPr>
            <a:endParaRPr sz="1400">
              <a:solidFill>
                <a:schemeClr val="accent4"/>
              </a:solidFill>
              <a:latin typeface="Arial"/>
              <a:ea typeface="Arial"/>
              <a:cs typeface="Arial"/>
              <a:sym typeface="Arial"/>
            </a:endParaRPr>
          </a:p>
          <a:p>
            <a:pPr marL="0" marR="0" lvl="0" indent="0" algn="l" rtl="0">
              <a:spcBef>
                <a:spcPts val="0"/>
              </a:spcBef>
              <a:spcAft>
                <a:spcPts val="0"/>
              </a:spcAft>
              <a:buNone/>
            </a:pPr>
            <a:r>
              <a:rPr lang="cs-CZ" sz="1400">
                <a:solidFill>
                  <a:schemeClr val="accent4"/>
                </a:solidFill>
                <a:latin typeface="Arial"/>
                <a:ea typeface="Arial"/>
                <a:cs typeface="Arial"/>
                <a:sym typeface="Arial"/>
              </a:rPr>
              <a:t>Zvýšená tuhost myokardu</a:t>
            </a:r>
            <a:endParaRPr/>
          </a:p>
          <a:p>
            <a:pPr marL="0" marR="0" lvl="0" indent="0" algn="l" rtl="0">
              <a:spcBef>
                <a:spcPts val="0"/>
              </a:spcBef>
              <a:spcAft>
                <a:spcPts val="0"/>
              </a:spcAft>
              <a:buNone/>
            </a:pPr>
            <a:r>
              <a:rPr lang="cs-CZ" sz="1400">
                <a:solidFill>
                  <a:schemeClr val="accent4"/>
                </a:solidFill>
                <a:latin typeface="Arial"/>
                <a:ea typeface="Arial"/>
                <a:cs typeface="Arial"/>
                <a:sym typeface="Arial"/>
              </a:rPr>
              <a:t>(zhoršené plnění)</a:t>
            </a:r>
            <a:endParaRPr/>
          </a:p>
          <a:p>
            <a:pPr marL="0" marR="0" lvl="0" indent="0" algn="l" rtl="0">
              <a:spcBef>
                <a:spcPts val="0"/>
              </a:spcBef>
              <a:spcAft>
                <a:spcPts val="0"/>
              </a:spcAft>
              <a:buNone/>
            </a:pPr>
            <a:endParaRPr sz="1400">
              <a:solidFill>
                <a:schemeClr val="accent4"/>
              </a:solidFill>
              <a:latin typeface="Arial"/>
              <a:ea typeface="Arial"/>
              <a:cs typeface="Arial"/>
              <a:sym typeface="Arial"/>
            </a:endParaRPr>
          </a:p>
          <a:p>
            <a:pPr marL="0" marR="0" lvl="0" indent="0" algn="l" rtl="0">
              <a:spcBef>
                <a:spcPts val="0"/>
              </a:spcBef>
              <a:spcAft>
                <a:spcPts val="0"/>
              </a:spcAft>
              <a:buNone/>
            </a:pPr>
            <a:r>
              <a:rPr lang="cs-CZ" sz="1400">
                <a:solidFill>
                  <a:schemeClr val="accent4"/>
                </a:solidFill>
                <a:latin typeface="Arial"/>
                <a:ea typeface="Arial"/>
                <a:cs typeface="Arial"/>
                <a:sym typeface="Arial"/>
              </a:rPr>
              <a:t>Snížená mechanická </a:t>
            </a:r>
            <a:endParaRPr/>
          </a:p>
          <a:p>
            <a:pPr marL="0" marR="0" lvl="0" indent="0" algn="l" rtl="0">
              <a:spcBef>
                <a:spcPts val="0"/>
              </a:spcBef>
              <a:spcAft>
                <a:spcPts val="0"/>
              </a:spcAft>
              <a:buNone/>
            </a:pPr>
            <a:r>
              <a:rPr lang="cs-CZ" sz="1400">
                <a:solidFill>
                  <a:schemeClr val="accent4"/>
                </a:solidFill>
                <a:latin typeface="Arial"/>
                <a:ea typeface="Arial"/>
                <a:cs typeface="Arial"/>
                <a:sym typeface="Arial"/>
              </a:rPr>
              <a:t>Účinnost myokardu</a:t>
            </a:r>
            <a:endParaRPr/>
          </a:p>
          <a:p>
            <a:pPr marL="0" marR="0" lvl="0" indent="0" algn="l" rtl="0">
              <a:spcBef>
                <a:spcPts val="0"/>
              </a:spcBef>
              <a:spcAft>
                <a:spcPts val="0"/>
              </a:spcAft>
              <a:buNone/>
            </a:pPr>
            <a:endParaRPr sz="1400">
              <a:solidFill>
                <a:schemeClr val="accent4"/>
              </a:solidFill>
              <a:latin typeface="Arial"/>
              <a:ea typeface="Arial"/>
              <a:cs typeface="Arial"/>
              <a:sym typeface="Arial"/>
            </a:endParaRPr>
          </a:p>
          <a:p>
            <a:pPr marL="0" marR="0" lvl="0" indent="0" algn="l" rtl="0">
              <a:spcBef>
                <a:spcPts val="0"/>
              </a:spcBef>
              <a:spcAft>
                <a:spcPts val="0"/>
              </a:spcAft>
              <a:buNone/>
            </a:pPr>
            <a:r>
              <a:rPr lang="cs-CZ" sz="1400">
                <a:solidFill>
                  <a:schemeClr val="accent4"/>
                </a:solidFill>
                <a:latin typeface="Arial"/>
                <a:ea typeface="Arial"/>
                <a:cs typeface="Arial"/>
                <a:sym typeface="Arial"/>
              </a:rPr>
              <a:t>Elektrická nehomogenita</a:t>
            </a:r>
            <a:endParaRPr/>
          </a:p>
          <a:p>
            <a:pPr marL="0" marR="0" lvl="0" indent="0" algn="l" rtl="0">
              <a:spcBef>
                <a:spcPts val="0"/>
              </a:spcBef>
              <a:spcAft>
                <a:spcPts val="0"/>
              </a:spcAft>
              <a:buNone/>
            </a:pPr>
            <a:r>
              <a:rPr lang="cs-CZ" sz="1400">
                <a:solidFill>
                  <a:schemeClr val="accent4"/>
                </a:solidFill>
                <a:latin typeface="Arial"/>
                <a:ea typeface="Arial"/>
                <a:cs typeface="Arial"/>
                <a:sym typeface="Arial"/>
              </a:rPr>
              <a:t>myokardu</a:t>
            </a:r>
            <a:endParaRPr/>
          </a:p>
          <a:p>
            <a:pPr marL="0" marR="0" lvl="0" indent="0" algn="l" rtl="0">
              <a:spcBef>
                <a:spcPts val="0"/>
              </a:spcBef>
              <a:spcAft>
                <a:spcPts val="0"/>
              </a:spcAft>
              <a:buNone/>
            </a:pPr>
            <a:endParaRPr sz="1400">
              <a:solidFill>
                <a:schemeClr val="accent4"/>
              </a:solidFill>
              <a:latin typeface="Arial"/>
              <a:ea typeface="Arial"/>
              <a:cs typeface="Arial"/>
              <a:sym typeface="Arial"/>
            </a:endParaRPr>
          </a:p>
          <a:p>
            <a:pPr marL="0" marR="0" lvl="0" indent="0" algn="l" rtl="0">
              <a:spcBef>
                <a:spcPts val="0"/>
              </a:spcBef>
              <a:spcAft>
                <a:spcPts val="0"/>
              </a:spcAft>
              <a:buNone/>
            </a:pPr>
            <a:r>
              <a:rPr lang="cs-CZ" sz="1400">
                <a:solidFill>
                  <a:schemeClr val="accent4"/>
                </a:solidFill>
                <a:latin typeface="Arial"/>
                <a:ea typeface="Arial"/>
                <a:cs typeface="Arial"/>
                <a:sym typeface="Arial"/>
              </a:rPr>
              <a:t>Zpomalení vedení vzruchu</a:t>
            </a:r>
            <a:endParaRPr/>
          </a:p>
          <a:p>
            <a:pPr marL="0" marR="0" lvl="0" indent="0" algn="l" rtl="0">
              <a:spcBef>
                <a:spcPts val="0"/>
              </a:spcBef>
              <a:spcAft>
                <a:spcPts val="0"/>
              </a:spcAft>
              <a:buNone/>
            </a:pPr>
            <a:endParaRPr sz="1400">
              <a:solidFill>
                <a:schemeClr val="accent4"/>
              </a:solidFill>
              <a:latin typeface="Arial"/>
              <a:ea typeface="Arial"/>
              <a:cs typeface="Arial"/>
              <a:sym typeface="Arial"/>
            </a:endParaRPr>
          </a:p>
          <a:p>
            <a:pPr marL="0" marR="0" lvl="0" indent="0" algn="l" rtl="0">
              <a:spcBef>
                <a:spcPts val="0"/>
              </a:spcBef>
              <a:spcAft>
                <a:spcPts val="0"/>
              </a:spcAft>
              <a:buNone/>
            </a:pPr>
            <a:endParaRPr sz="1400">
              <a:solidFill>
                <a:schemeClr val="accent4"/>
              </a:solidFill>
              <a:latin typeface="Arial"/>
              <a:ea typeface="Arial"/>
              <a:cs typeface="Arial"/>
              <a:sym typeface="Arial"/>
            </a:endParaRPr>
          </a:p>
        </p:txBody>
      </p:sp>
      <p:sp>
        <p:nvSpPr>
          <p:cNvPr id="957" name="Google Shape;957;p62"/>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Fibróza myokardu při srdečním selhání </a:t>
            </a:r>
            <a:endParaRPr sz="2000" b="1">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show="0">
  <p:cSld>
    <p:spTree>
      <p:nvGrpSpPr>
        <p:cNvPr id="1" name="Shape 139"/>
        <p:cNvGrpSpPr/>
        <p:nvPr/>
      </p:nvGrpSpPr>
      <p:grpSpPr>
        <a:xfrm>
          <a:off x="0" y="0"/>
          <a:ext cx="0" cy="0"/>
          <a:chOff x="0" y="0"/>
          <a:chExt cx="0" cy="0"/>
        </a:xfrm>
      </p:grpSpPr>
      <p:sp>
        <p:nvSpPr>
          <p:cNvPr id="140" name="Google Shape;140;p7"/>
          <p:cNvSpPr txBox="1">
            <a:spLocks noGrp="1"/>
          </p:cNvSpPr>
          <p:nvPr>
            <p:ph type="body" idx="1"/>
          </p:nvPr>
        </p:nvSpPr>
        <p:spPr>
          <a:xfrm>
            <a:off x="304800" y="1097634"/>
            <a:ext cx="11779045" cy="3376044"/>
          </a:xfrm>
          <a:prstGeom prst="rect">
            <a:avLst/>
          </a:prstGeom>
          <a:noFill/>
          <a:ln>
            <a:noFill/>
          </a:ln>
        </p:spPr>
        <p:txBody>
          <a:bodyPr spcFirstLastPara="1" wrap="square" lIns="121900" tIns="121900" rIns="121900" bIns="121900" anchor="t" anchorCtr="0">
            <a:noAutofit/>
          </a:bodyPr>
          <a:lstStyle/>
          <a:p>
            <a:pPr marL="0" lvl="0" indent="0" algn="l" rtl="0">
              <a:spcBef>
                <a:spcPts val="667"/>
              </a:spcBef>
              <a:spcAft>
                <a:spcPts val="0"/>
              </a:spcAft>
              <a:buSzPts val="1800"/>
              <a:buNone/>
            </a:pPr>
            <a:r>
              <a:rPr lang="cs-CZ" sz="1600">
                <a:solidFill>
                  <a:srgbClr val="202122"/>
                </a:solidFill>
                <a:highlight>
                  <a:srgbClr val="FFFFFF"/>
                </a:highlight>
              </a:rPr>
              <a:t>- scientometrický ukazatel </a:t>
            </a:r>
            <a:r>
              <a:rPr lang="cs-CZ" sz="1600" b="1">
                <a:solidFill>
                  <a:srgbClr val="202122"/>
                </a:solidFill>
                <a:highlight>
                  <a:srgbClr val="FFFFFF"/>
                </a:highlight>
              </a:rPr>
              <a:t>průměrného počtu citací vědeckého časopisu</a:t>
            </a:r>
            <a:endParaRPr sz="1600">
              <a:solidFill>
                <a:srgbClr val="202122"/>
              </a:solidFill>
              <a:highlight>
                <a:srgbClr val="FFFFFF"/>
              </a:highlight>
            </a:endParaRPr>
          </a:p>
          <a:p>
            <a:pPr marL="0" lvl="0" indent="0" algn="l" rtl="0">
              <a:spcBef>
                <a:spcPts val="667"/>
              </a:spcBef>
              <a:spcAft>
                <a:spcPts val="0"/>
              </a:spcAft>
              <a:buSzPts val="1800"/>
              <a:buNone/>
            </a:pPr>
            <a:r>
              <a:rPr lang="cs-CZ" sz="1600">
                <a:solidFill>
                  <a:srgbClr val="202122"/>
                </a:solidFill>
                <a:highlight>
                  <a:srgbClr val="FFFFFF"/>
                </a:highlight>
              </a:rPr>
              <a:t>- impakt faktor se vypočítá na základě </a:t>
            </a:r>
            <a:r>
              <a:rPr lang="cs-CZ" sz="1600" b="1">
                <a:solidFill>
                  <a:srgbClr val="202122"/>
                </a:solidFill>
                <a:highlight>
                  <a:srgbClr val="FFFFFF"/>
                </a:highlight>
              </a:rPr>
              <a:t>citovanosti všech prací v daném časopisu v průběhu dvou let</a:t>
            </a:r>
            <a:endParaRPr sz="1600">
              <a:solidFill>
                <a:srgbClr val="202122"/>
              </a:solidFill>
              <a:highlight>
                <a:srgbClr val="FFFFFF"/>
              </a:highlight>
            </a:endParaRPr>
          </a:p>
          <a:p>
            <a:pPr marL="0" lvl="0" indent="0" algn="l" rtl="0">
              <a:spcBef>
                <a:spcPts val="667"/>
              </a:spcBef>
              <a:spcAft>
                <a:spcPts val="0"/>
              </a:spcAft>
              <a:buClr>
                <a:schemeClr val="dk1"/>
              </a:buClr>
              <a:buSzPts val="1100"/>
              <a:buNone/>
            </a:pPr>
            <a:r>
              <a:rPr lang="cs-CZ" sz="1600">
                <a:solidFill>
                  <a:srgbClr val="202122"/>
                </a:solidFill>
                <a:highlight>
                  <a:srgbClr val="FFFFFF"/>
                </a:highlight>
              </a:rPr>
              <a:t>- např. citační faktor časopisu pro rok 2005 se vypočítá:</a:t>
            </a:r>
            <a:endParaRPr sz="1600">
              <a:solidFill>
                <a:srgbClr val="202122"/>
              </a:solidFill>
              <a:highlight>
                <a:srgbClr val="FFFFFF"/>
              </a:highlight>
            </a:endParaRPr>
          </a:p>
          <a:p>
            <a:pPr marL="914377" lvl="0" indent="-397923" algn="l" rtl="0">
              <a:lnSpc>
                <a:spcPct val="200000"/>
              </a:lnSpc>
              <a:spcBef>
                <a:spcPts val="800"/>
              </a:spcBef>
              <a:spcAft>
                <a:spcPts val="0"/>
              </a:spcAft>
              <a:buClr>
                <a:srgbClr val="202122"/>
              </a:buClr>
              <a:buSzPts val="1100"/>
              <a:buChar char="●"/>
            </a:pPr>
            <a:r>
              <a:rPr lang="cs-CZ" sz="1467" b="1">
                <a:solidFill>
                  <a:srgbClr val="202122"/>
                </a:solidFill>
                <a:highlight>
                  <a:srgbClr val="FFFFFF"/>
                </a:highlight>
              </a:rPr>
              <a:t>A</a:t>
            </a:r>
            <a:r>
              <a:rPr lang="cs-CZ" sz="1467">
                <a:solidFill>
                  <a:srgbClr val="202122"/>
                </a:solidFill>
                <a:highlight>
                  <a:srgbClr val="FFFFFF"/>
                </a:highlight>
              </a:rPr>
              <a:t> = kolikrát byly články z daného časopisu publ. v letech 2003–2004 citovány jinými sledovanými časopisy v roce 2005</a:t>
            </a:r>
            <a:endParaRPr sz="1467">
              <a:solidFill>
                <a:srgbClr val="202122"/>
              </a:solidFill>
              <a:highlight>
                <a:srgbClr val="FFFFFF"/>
              </a:highlight>
            </a:endParaRPr>
          </a:p>
          <a:p>
            <a:pPr marL="914377" lvl="0" indent="-397923" algn="l" rtl="0">
              <a:lnSpc>
                <a:spcPct val="200000"/>
              </a:lnSpc>
              <a:spcBef>
                <a:spcPts val="0"/>
              </a:spcBef>
              <a:spcAft>
                <a:spcPts val="0"/>
              </a:spcAft>
              <a:buClr>
                <a:srgbClr val="202122"/>
              </a:buClr>
              <a:buSzPts val="1100"/>
              <a:buChar char="●"/>
            </a:pPr>
            <a:r>
              <a:rPr lang="cs-CZ" sz="1467" b="1">
                <a:solidFill>
                  <a:srgbClr val="202122"/>
                </a:solidFill>
                <a:highlight>
                  <a:srgbClr val="FFFFFF"/>
                </a:highlight>
              </a:rPr>
              <a:t>B</a:t>
            </a:r>
            <a:r>
              <a:rPr lang="cs-CZ" sz="1467">
                <a:solidFill>
                  <a:srgbClr val="202122"/>
                </a:solidFill>
                <a:highlight>
                  <a:srgbClr val="FFFFFF"/>
                </a:highlight>
              </a:rPr>
              <a:t> = kolik v něm celkem vyšlo v období 2003–2004 článků</a:t>
            </a:r>
            <a:endParaRPr sz="1467">
              <a:solidFill>
                <a:srgbClr val="202122"/>
              </a:solidFill>
              <a:highlight>
                <a:srgbClr val="FFFFFF"/>
              </a:highlight>
            </a:endParaRPr>
          </a:p>
          <a:p>
            <a:pPr marL="914377" lvl="0" indent="-397923" algn="l" rtl="0">
              <a:lnSpc>
                <a:spcPct val="200000"/>
              </a:lnSpc>
              <a:spcBef>
                <a:spcPts val="0"/>
              </a:spcBef>
              <a:spcAft>
                <a:spcPts val="0"/>
              </a:spcAft>
              <a:buClr>
                <a:srgbClr val="202122"/>
              </a:buClr>
              <a:buSzPts val="1100"/>
              <a:buChar char="●"/>
            </a:pPr>
            <a:r>
              <a:rPr lang="cs-CZ" sz="1467">
                <a:solidFill>
                  <a:srgbClr val="202122"/>
                </a:solidFill>
                <a:highlight>
                  <a:srgbClr val="FFFFFF"/>
                </a:highlight>
              </a:rPr>
              <a:t>impakt faktor daného časopisu = </a:t>
            </a:r>
            <a:r>
              <a:rPr lang="cs-CZ" sz="1467" b="1">
                <a:solidFill>
                  <a:srgbClr val="202122"/>
                </a:solidFill>
                <a:highlight>
                  <a:srgbClr val="FFFFFF"/>
                </a:highlight>
              </a:rPr>
              <a:t>A/B</a:t>
            </a:r>
            <a:endParaRPr sz="1467" b="1">
              <a:solidFill>
                <a:srgbClr val="202122"/>
              </a:solidFill>
              <a:highlight>
                <a:srgbClr val="FFFFFF"/>
              </a:highlight>
            </a:endParaRPr>
          </a:p>
          <a:p>
            <a:pPr marL="0" lvl="0" indent="0" algn="l" rtl="0">
              <a:spcBef>
                <a:spcPts val="667"/>
              </a:spcBef>
              <a:spcAft>
                <a:spcPts val="0"/>
              </a:spcAft>
              <a:buSzPts val="1800"/>
              <a:buNone/>
            </a:pPr>
            <a:r>
              <a:rPr lang="cs-CZ" sz="1600">
                <a:solidFill>
                  <a:srgbClr val="202122"/>
                </a:solidFill>
                <a:highlight>
                  <a:srgbClr val="FFFFFF"/>
                </a:highlight>
              </a:rPr>
              <a:t>- do jmenovatele tohoto zlomku se však nezapočítávají „speciální“ články jako novinky, komentáře nebo opravy (errata)</a:t>
            </a:r>
            <a:endParaRPr sz="1600">
              <a:solidFill>
                <a:srgbClr val="202122"/>
              </a:solidFill>
              <a:highlight>
                <a:srgbClr val="FFFFFF"/>
              </a:highlight>
            </a:endParaRPr>
          </a:p>
          <a:p>
            <a:pPr marL="0" lvl="0" indent="0" algn="l" rtl="0">
              <a:spcBef>
                <a:spcPts val="667"/>
              </a:spcBef>
              <a:spcAft>
                <a:spcPts val="0"/>
              </a:spcAft>
              <a:buSzPts val="1800"/>
              <a:buNone/>
            </a:pPr>
            <a:endParaRPr sz="1600">
              <a:solidFill>
                <a:srgbClr val="202122"/>
              </a:solidFill>
              <a:highlight>
                <a:srgbClr val="FFFFFF"/>
              </a:highlight>
            </a:endParaRPr>
          </a:p>
        </p:txBody>
      </p:sp>
      <p:sp>
        <p:nvSpPr>
          <p:cNvPr id="141" name="Google Shape;141;p7"/>
          <p:cNvSpPr txBox="1"/>
          <p:nvPr/>
        </p:nvSpPr>
        <p:spPr>
          <a:xfrm>
            <a:off x="88488" y="4748979"/>
            <a:ext cx="10430484" cy="13056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a:solidFill>
                  <a:srgbClr val="202122"/>
                </a:solidFill>
                <a:highlight>
                  <a:srgbClr val="FFFFFF"/>
                </a:highlight>
                <a:latin typeface="Calibri"/>
                <a:ea typeface="Calibri"/>
                <a:cs typeface="Calibri"/>
                <a:sym typeface="Calibri"/>
              </a:rPr>
              <a:t>- IF tedy označuje jen </a:t>
            </a:r>
            <a:r>
              <a:rPr lang="cs-CZ" sz="1600" b="1" i="1">
                <a:solidFill>
                  <a:srgbClr val="C00000"/>
                </a:solidFill>
                <a:highlight>
                  <a:srgbClr val="FFFFFF"/>
                </a:highlight>
                <a:latin typeface="Calibri"/>
                <a:ea typeface="Calibri"/>
                <a:cs typeface="Calibri"/>
                <a:sym typeface="Calibri"/>
              </a:rPr>
              <a:t>průměrný</a:t>
            </a:r>
            <a:r>
              <a:rPr lang="cs-CZ" sz="1600" b="1">
                <a:solidFill>
                  <a:srgbClr val="C00000"/>
                </a:solidFill>
                <a:highlight>
                  <a:srgbClr val="FFFFFF"/>
                </a:highlight>
                <a:latin typeface="Calibri"/>
                <a:ea typeface="Calibri"/>
                <a:cs typeface="Calibri"/>
                <a:sym typeface="Calibri"/>
              </a:rPr>
              <a:t> počet citací, kterého v daném období docílil </a:t>
            </a:r>
            <a:r>
              <a:rPr lang="cs-CZ" sz="1600" b="1" i="1">
                <a:solidFill>
                  <a:srgbClr val="C00000"/>
                </a:solidFill>
                <a:highlight>
                  <a:srgbClr val="FFFFFF"/>
                </a:highlight>
                <a:latin typeface="Calibri"/>
                <a:ea typeface="Calibri"/>
                <a:cs typeface="Calibri"/>
                <a:sym typeface="Calibri"/>
              </a:rPr>
              <a:t>průměrně</a:t>
            </a:r>
            <a:r>
              <a:rPr lang="cs-CZ" sz="1600" b="1">
                <a:solidFill>
                  <a:srgbClr val="C00000"/>
                </a:solidFill>
                <a:highlight>
                  <a:srgbClr val="FFFFFF"/>
                </a:highlight>
                <a:latin typeface="Calibri"/>
                <a:ea typeface="Calibri"/>
                <a:cs typeface="Calibri"/>
                <a:sym typeface="Calibri"/>
              </a:rPr>
              <a:t> citovaný článek v daném časopise</a:t>
            </a:r>
            <a:r>
              <a:rPr lang="cs-CZ" sz="1600">
                <a:solidFill>
                  <a:srgbClr val="C00000"/>
                </a:solidFill>
                <a:highlight>
                  <a:srgbClr val="FFFFFF"/>
                </a:highlight>
                <a:latin typeface="Calibri"/>
                <a:ea typeface="Calibri"/>
                <a:cs typeface="Calibri"/>
                <a:sym typeface="Calibri"/>
              </a:rPr>
              <a:t>.</a:t>
            </a:r>
            <a:endParaRPr/>
          </a:p>
          <a:p>
            <a:pPr marL="0" marR="0" lvl="0" indent="0" algn="l" rtl="0">
              <a:spcBef>
                <a:spcPts val="667"/>
              </a:spcBef>
              <a:spcAft>
                <a:spcPts val="0"/>
              </a:spcAft>
              <a:buNone/>
            </a:pPr>
            <a:endParaRPr sz="1600">
              <a:solidFill>
                <a:srgbClr val="202122"/>
              </a:solidFill>
              <a:highlight>
                <a:srgbClr val="FFFFFF"/>
              </a:highlight>
              <a:latin typeface="Calibri"/>
              <a:ea typeface="Calibri"/>
              <a:cs typeface="Calibri"/>
              <a:sym typeface="Calibri"/>
            </a:endParaRPr>
          </a:p>
          <a:p>
            <a:pPr marL="0" marR="0" lvl="0" indent="0" algn="l" rtl="0">
              <a:spcBef>
                <a:spcPts val="667"/>
              </a:spcBef>
              <a:spcAft>
                <a:spcPts val="0"/>
              </a:spcAft>
              <a:buNone/>
            </a:pPr>
            <a:r>
              <a:rPr lang="cs-CZ" sz="1467" b="1">
                <a:solidFill>
                  <a:srgbClr val="202122"/>
                </a:solidFill>
                <a:highlight>
                  <a:srgbClr val="FFFFFF"/>
                </a:highlight>
                <a:latin typeface="Calibri"/>
                <a:ea typeface="Calibri"/>
                <a:cs typeface="Calibri"/>
                <a:sym typeface="Calibri"/>
              </a:rPr>
              <a:t>Např.</a:t>
            </a:r>
            <a:r>
              <a:rPr lang="cs-CZ" sz="1467">
                <a:solidFill>
                  <a:srgbClr val="202122"/>
                </a:solidFill>
                <a:highlight>
                  <a:srgbClr val="FFFFFF"/>
                </a:highlight>
                <a:latin typeface="Calibri"/>
                <a:ea typeface="Calibri"/>
                <a:cs typeface="Calibri"/>
                <a:sym typeface="Calibri"/>
              </a:rPr>
              <a:t> Science (42), Nature (43) // NEJM (75), Lancet (60), JAMA (56), </a:t>
            </a:r>
            <a:r>
              <a:rPr lang="cs-CZ" sz="1467">
                <a:solidFill>
                  <a:srgbClr val="202122"/>
                </a:solidFill>
                <a:highlight>
                  <a:schemeClr val="lt1"/>
                </a:highlight>
                <a:latin typeface="Calibri"/>
                <a:ea typeface="Calibri"/>
                <a:cs typeface="Calibri"/>
                <a:sym typeface="Calibri"/>
              </a:rPr>
              <a:t>EHJ (30), Circulation (24), </a:t>
            </a:r>
            <a:r>
              <a:rPr lang="cs-CZ" sz="1467">
                <a:solidFill>
                  <a:srgbClr val="202122"/>
                </a:solidFill>
                <a:highlight>
                  <a:srgbClr val="FFFFFF"/>
                </a:highlight>
                <a:latin typeface="Calibri"/>
                <a:ea typeface="Calibri"/>
                <a:cs typeface="Calibri"/>
                <a:sym typeface="Calibri"/>
              </a:rPr>
              <a:t>JACC (20), </a:t>
            </a:r>
            <a:r>
              <a:rPr lang="cs-CZ" sz="1467">
                <a:solidFill>
                  <a:srgbClr val="202122"/>
                </a:solidFill>
                <a:highlight>
                  <a:schemeClr val="lt1"/>
                </a:highlight>
                <a:latin typeface="Calibri"/>
                <a:ea typeface="Calibri"/>
                <a:cs typeface="Calibri"/>
                <a:sym typeface="Calibri"/>
              </a:rPr>
              <a:t>JAMA Cardiology (10)</a:t>
            </a:r>
            <a:endParaRPr sz="1467">
              <a:solidFill>
                <a:schemeClr val="lt1"/>
              </a:solidFill>
              <a:latin typeface="Calibri"/>
              <a:ea typeface="Calibri"/>
              <a:cs typeface="Calibri"/>
              <a:sym typeface="Calibri"/>
            </a:endParaRPr>
          </a:p>
          <a:p>
            <a:pPr marL="0" marR="0" lvl="0" indent="0" algn="l" rtl="0">
              <a:spcBef>
                <a:spcPts val="667"/>
              </a:spcBef>
              <a:spcAft>
                <a:spcPts val="0"/>
              </a:spcAft>
              <a:buNone/>
            </a:pPr>
            <a:endParaRPr sz="1467">
              <a:solidFill>
                <a:schemeClr val="lt1"/>
              </a:solidFill>
              <a:latin typeface="Calibri"/>
              <a:ea typeface="Calibri"/>
              <a:cs typeface="Calibri"/>
              <a:sym typeface="Calibri"/>
            </a:endParaRPr>
          </a:p>
        </p:txBody>
      </p:sp>
      <p:sp>
        <p:nvSpPr>
          <p:cNvPr id="142" name="Google Shape;142;p7"/>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3200" b="1">
                <a:solidFill>
                  <a:schemeClr val="lt1"/>
                </a:solidFill>
                <a:latin typeface="Arial"/>
                <a:ea typeface="Arial"/>
                <a:cs typeface="Arial"/>
                <a:sym typeface="Arial"/>
              </a:rPr>
              <a:t>Impakt faktor (IF)</a:t>
            </a:r>
            <a:endParaRPr sz="3200" b="1">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gtEl>
                                        <p:attrNameLst>
                                          <p:attrName>style.visibility</p:attrName>
                                        </p:attrNameLst>
                                      </p:cBhvr>
                                      <p:to>
                                        <p:strVal val="visible"/>
                                      </p:to>
                                    </p:set>
                                    <p:animEffect transition="in" filter="fade">
                                      <p:cBhvr>
                                        <p:cTn id="7" dur="500"/>
                                        <p:tgtEl>
                                          <p:spTgt spid="1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Shape 961"/>
        <p:cNvGrpSpPr/>
        <p:nvPr/>
      </p:nvGrpSpPr>
      <p:grpSpPr>
        <a:xfrm>
          <a:off x="0" y="0"/>
          <a:ext cx="0" cy="0"/>
          <a:chOff x="0" y="0"/>
          <a:chExt cx="0" cy="0"/>
        </a:xfrm>
      </p:grpSpPr>
      <p:sp>
        <p:nvSpPr>
          <p:cNvPr id="962" name="Google Shape;962;p63"/>
          <p:cNvSpPr/>
          <p:nvPr/>
        </p:nvSpPr>
        <p:spPr>
          <a:xfrm>
            <a:off x="3791744" y="2780928"/>
            <a:ext cx="3960440" cy="1296144"/>
          </a:xfrm>
          <a:prstGeom prst="ellipse">
            <a:avLst/>
          </a:prstGeom>
          <a:solidFill>
            <a:schemeClr val="accent1"/>
          </a:solidFill>
          <a:ln w="25400" cap="flat" cmpd="sng">
            <a:solidFill>
              <a:srgbClr val="00946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000" b="1">
                <a:solidFill>
                  <a:srgbClr val="FFFF00"/>
                </a:solidFill>
                <a:latin typeface="Arial"/>
                <a:ea typeface="Arial"/>
                <a:cs typeface="Arial"/>
                <a:sym typeface="Arial"/>
              </a:rPr>
              <a:t>Fenotyp </a:t>
            </a:r>
            <a:endParaRPr/>
          </a:p>
          <a:p>
            <a:pPr marL="0" marR="0" lvl="0" indent="0" algn="ctr" rtl="0">
              <a:spcBef>
                <a:spcPts val="0"/>
              </a:spcBef>
              <a:spcAft>
                <a:spcPts val="0"/>
              </a:spcAft>
              <a:buNone/>
            </a:pPr>
            <a:r>
              <a:rPr lang="cs-CZ" sz="2000" b="1">
                <a:solidFill>
                  <a:srgbClr val="FFFF00"/>
                </a:solidFill>
                <a:latin typeface="Arial"/>
                <a:ea typeface="Arial"/>
                <a:cs typeface="Arial"/>
                <a:sym typeface="Arial"/>
              </a:rPr>
              <a:t>selhávajícího myokardu</a:t>
            </a:r>
            <a:r>
              <a:rPr lang="cs-CZ" sz="1800" b="1">
                <a:solidFill>
                  <a:srgbClr val="FFFF00"/>
                </a:solidFill>
                <a:latin typeface="Arial"/>
                <a:ea typeface="Arial"/>
                <a:cs typeface="Arial"/>
                <a:sym typeface="Arial"/>
              </a:rPr>
              <a:t> </a:t>
            </a:r>
            <a:endParaRPr sz="1800" b="1">
              <a:solidFill>
                <a:srgbClr val="FFFF00"/>
              </a:solidFill>
              <a:latin typeface="Arial"/>
              <a:ea typeface="Arial"/>
              <a:cs typeface="Arial"/>
              <a:sym typeface="Arial"/>
            </a:endParaRPr>
          </a:p>
        </p:txBody>
      </p:sp>
      <p:cxnSp>
        <p:nvCxnSpPr>
          <p:cNvPr id="963" name="Google Shape;963;p63"/>
          <p:cNvCxnSpPr/>
          <p:nvPr/>
        </p:nvCxnSpPr>
        <p:spPr>
          <a:xfrm>
            <a:off x="3071664" y="2204864"/>
            <a:ext cx="792088" cy="864096"/>
          </a:xfrm>
          <a:prstGeom prst="straightConnector1">
            <a:avLst/>
          </a:prstGeom>
          <a:noFill/>
          <a:ln w="63500" cap="flat" cmpd="sng">
            <a:solidFill>
              <a:srgbClr val="FFC000"/>
            </a:solidFill>
            <a:prstDash val="solid"/>
            <a:round/>
            <a:headEnd type="none" w="sm" len="sm"/>
            <a:tailEnd type="triangle" w="med" len="med"/>
          </a:ln>
        </p:spPr>
      </p:cxnSp>
      <p:sp>
        <p:nvSpPr>
          <p:cNvPr id="964" name="Google Shape;964;p63"/>
          <p:cNvSpPr txBox="1"/>
          <p:nvPr/>
        </p:nvSpPr>
        <p:spPr>
          <a:xfrm>
            <a:off x="1847528" y="980729"/>
            <a:ext cx="3059620" cy="8002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b="1">
                <a:solidFill>
                  <a:srgbClr val="001933"/>
                </a:solidFill>
                <a:latin typeface="Tahoma"/>
                <a:ea typeface="Tahoma"/>
                <a:cs typeface="Tahoma"/>
                <a:sym typeface="Tahoma"/>
              </a:rPr>
              <a:t>Ztráta kardiomyocytů </a:t>
            </a:r>
            <a:endParaRPr sz="1800" b="1">
              <a:solidFill>
                <a:srgbClr val="001933"/>
              </a:solidFill>
              <a:latin typeface="Tahoma"/>
              <a:ea typeface="Tahoma"/>
              <a:cs typeface="Tahoma"/>
              <a:sym typeface="Tahoma"/>
            </a:endParaRPr>
          </a:p>
          <a:p>
            <a:pPr marL="0" marR="0" lvl="0" indent="0" algn="l" rtl="0">
              <a:spcBef>
                <a:spcPts val="0"/>
              </a:spcBef>
              <a:spcAft>
                <a:spcPts val="0"/>
              </a:spcAft>
              <a:buNone/>
            </a:pPr>
            <a:r>
              <a:rPr lang="cs-CZ" sz="1400">
                <a:solidFill>
                  <a:srgbClr val="001933"/>
                </a:solidFill>
                <a:latin typeface="Tahoma"/>
                <a:ea typeface="Tahoma"/>
                <a:cs typeface="Tahoma"/>
                <a:sym typeface="Tahoma"/>
              </a:rPr>
              <a:t>Apoptóza (genetické KMP, overload) </a:t>
            </a:r>
            <a:endParaRPr/>
          </a:p>
          <a:p>
            <a:pPr marL="0" marR="0" lvl="0" indent="0" algn="l" rtl="0">
              <a:spcBef>
                <a:spcPts val="0"/>
              </a:spcBef>
              <a:spcAft>
                <a:spcPts val="0"/>
              </a:spcAft>
              <a:buNone/>
            </a:pPr>
            <a:r>
              <a:rPr lang="cs-CZ" sz="1400">
                <a:solidFill>
                  <a:srgbClr val="001933"/>
                </a:solidFill>
                <a:latin typeface="Tahoma"/>
                <a:ea typeface="Tahoma"/>
                <a:cs typeface="Tahoma"/>
                <a:sym typeface="Tahoma"/>
              </a:rPr>
              <a:t>Nekróza (ICHS)</a:t>
            </a:r>
            <a:endParaRPr/>
          </a:p>
        </p:txBody>
      </p:sp>
      <p:sp>
        <p:nvSpPr>
          <p:cNvPr id="965" name="Google Shape;965;p63"/>
          <p:cNvSpPr txBox="1"/>
          <p:nvPr/>
        </p:nvSpPr>
        <p:spPr>
          <a:xfrm>
            <a:off x="5385016" y="908721"/>
            <a:ext cx="4815440" cy="8002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b="1">
                <a:solidFill>
                  <a:srgbClr val="001933"/>
                </a:solidFill>
                <a:latin typeface="Tahoma"/>
                <a:ea typeface="Tahoma"/>
                <a:cs typeface="Tahoma"/>
                <a:sym typeface="Tahoma"/>
              </a:rPr>
              <a:t>Snížená kontraktilita </a:t>
            </a:r>
            <a:endParaRPr sz="1800" b="1">
              <a:solidFill>
                <a:srgbClr val="001933"/>
              </a:solidFill>
              <a:latin typeface="Tahoma"/>
              <a:ea typeface="Tahoma"/>
              <a:cs typeface="Tahoma"/>
              <a:sym typeface="Tahoma"/>
            </a:endParaRPr>
          </a:p>
          <a:p>
            <a:pPr marL="0" marR="0" lvl="0" indent="0" algn="l" rtl="0">
              <a:spcBef>
                <a:spcPts val="0"/>
              </a:spcBef>
              <a:spcAft>
                <a:spcPts val="0"/>
              </a:spcAft>
              <a:buNone/>
            </a:pPr>
            <a:r>
              <a:rPr lang="cs-CZ" sz="1400">
                <a:solidFill>
                  <a:srgbClr val="001933"/>
                </a:solidFill>
                <a:latin typeface="Tahoma"/>
                <a:ea typeface="Tahoma"/>
                <a:cs typeface="Tahoma"/>
                <a:sym typeface="Tahoma"/>
              </a:rPr>
              <a:t>Porucha spřažení mezi excitací a kotnrakcí (EC coupling)</a:t>
            </a:r>
            <a:endParaRPr sz="1400">
              <a:solidFill>
                <a:srgbClr val="001933"/>
              </a:solidFill>
              <a:latin typeface="Tahoma"/>
              <a:ea typeface="Tahoma"/>
              <a:cs typeface="Tahoma"/>
              <a:sym typeface="Tahoma"/>
            </a:endParaRPr>
          </a:p>
          <a:p>
            <a:pPr marL="0" marR="0" lvl="0" indent="0" algn="l" rtl="0">
              <a:spcBef>
                <a:spcPts val="0"/>
              </a:spcBef>
              <a:spcAft>
                <a:spcPts val="0"/>
              </a:spcAft>
              <a:buNone/>
            </a:pPr>
            <a:r>
              <a:rPr lang="cs-CZ" sz="1400">
                <a:solidFill>
                  <a:srgbClr val="001933"/>
                </a:solidFill>
                <a:latin typeface="Tahoma"/>
                <a:ea typeface="Tahoma"/>
                <a:cs typeface="Tahoma"/>
                <a:sym typeface="Tahoma"/>
              </a:rPr>
              <a:t>Snížená senzitivita myofilament k Ca</a:t>
            </a:r>
            <a:r>
              <a:rPr lang="cs-CZ" sz="1400" baseline="30000">
                <a:solidFill>
                  <a:srgbClr val="001933"/>
                </a:solidFill>
                <a:latin typeface="Tahoma"/>
                <a:ea typeface="Tahoma"/>
                <a:cs typeface="Tahoma"/>
                <a:sym typeface="Tahoma"/>
              </a:rPr>
              <a:t>2+</a:t>
            </a:r>
            <a:r>
              <a:rPr lang="cs-CZ" sz="1400">
                <a:solidFill>
                  <a:srgbClr val="001933"/>
                </a:solidFill>
                <a:latin typeface="Tahoma"/>
                <a:ea typeface="Tahoma"/>
                <a:cs typeface="Tahoma"/>
                <a:sym typeface="Tahoma"/>
              </a:rPr>
              <a:t> </a:t>
            </a:r>
            <a:endParaRPr/>
          </a:p>
        </p:txBody>
      </p:sp>
      <p:sp>
        <p:nvSpPr>
          <p:cNvPr id="966" name="Google Shape;966;p63"/>
          <p:cNvSpPr txBox="1"/>
          <p:nvPr/>
        </p:nvSpPr>
        <p:spPr>
          <a:xfrm>
            <a:off x="4943872" y="5442229"/>
            <a:ext cx="1866216" cy="169277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800" b="1">
                <a:solidFill>
                  <a:srgbClr val="001933"/>
                </a:solidFill>
                <a:latin typeface="Tahoma"/>
                <a:ea typeface="Tahoma"/>
                <a:cs typeface="Tahoma"/>
                <a:sym typeface="Tahoma"/>
              </a:rPr>
              <a:t>Změny </a:t>
            </a:r>
            <a:endParaRPr/>
          </a:p>
          <a:p>
            <a:pPr marL="0" marR="0" lvl="0" indent="0" algn="ctr" rtl="0">
              <a:spcBef>
                <a:spcPts val="0"/>
              </a:spcBef>
              <a:spcAft>
                <a:spcPts val="0"/>
              </a:spcAft>
              <a:buNone/>
            </a:pPr>
            <a:r>
              <a:rPr lang="cs-CZ" sz="1800" b="1">
                <a:solidFill>
                  <a:srgbClr val="001933"/>
                </a:solidFill>
                <a:latin typeface="Tahoma"/>
                <a:ea typeface="Tahoma"/>
                <a:cs typeface="Tahoma"/>
                <a:sym typeface="Tahoma"/>
              </a:rPr>
              <a:t>Extracelulární </a:t>
            </a:r>
            <a:endParaRPr/>
          </a:p>
          <a:p>
            <a:pPr marL="0" marR="0" lvl="0" indent="0" algn="ctr" rtl="0">
              <a:spcBef>
                <a:spcPts val="0"/>
              </a:spcBef>
              <a:spcAft>
                <a:spcPts val="0"/>
              </a:spcAft>
              <a:buNone/>
            </a:pPr>
            <a:r>
              <a:rPr lang="cs-CZ" sz="1800" b="1">
                <a:solidFill>
                  <a:srgbClr val="001933"/>
                </a:solidFill>
                <a:latin typeface="Tahoma"/>
                <a:ea typeface="Tahoma"/>
                <a:cs typeface="Tahoma"/>
                <a:sym typeface="Tahoma"/>
              </a:rPr>
              <a:t>matrix</a:t>
            </a:r>
            <a:endParaRPr/>
          </a:p>
          <a:p>
            <a:pPr marL="0" marR="0" lvl="0" indent="0" algn="ctr" rtl="0">
              <a:spcBef>
                <a:spcPts val="0"/>
              </a:spcBef>
              <a:spcAft>
                <a:spcPts val="0"/>
              </a:spcAft>
              <a:buNone/>
            </a:pPr>
            <a:r>
              <a:rPr lang="cs-CZ" sz="1800" b="1">
                <a:solidFill>
                  <a:srgbClr val="001933"/>
                </a:solidFill>
                <a:latin typeface="Tahoma"/>
                <a:ea typeface="Tahoma"/>
                <a:cs typeface="Tahoma"/>
                <a:sym typeface="Tahoma"/>
              </a:rPr>
              <a:t> </a:t>
            </a:r>
            <a:endParaRPr sz="1800" b="1">
              <a:solidFill>
                <a:srgbClr val="001933"/>
              </a:solidFill>
              <a:latin typeface="Tahoma"/>
              <a:ea typeface="Tahoma"/>
              <a:cs typeface="Tahoma"/>
              <a:sym typeface="Tahoma"/>
            </a:endParaRPr>
          </a:p>
          <a:p>
            <a:pPr marL="0" marR="0" lvl="0" indent="0" algn="ctr" rtl="0">
              <a:spcBef>
                <a:spcPts val="0"/>
              </a:spcBef>
              <a:spcAft>
                <a:spcPts val="0"/>
              </a:spcAft>
              <a:buNone/>
            </a:pPr>
            <a:r>
              <a:rPr lang="cs-CZ" sz="1400">
                <a:solidFill>
                  <a:srgbClr val="001933"/>
                </a:solidFill>
                <a:latin typeface="Tahoma"/>
                <a:ea typeface="Tahoma"/>
                <a:cs typeface="Tahoma"/>
                <a:sym typeface="Tahoma"/>
              </a:rPr>
              <a:t>fibróza</a:t>
            </a:r>
            <a:endParaRPr sz="1400">
              <a:solidFill>
                <a:srgbClr val="001933"/>
              </a:solidFill>
              <a:latin typeface="Tahoma"/>
              <a:ea typeface="Tahoma"/>
              <a:cs typeface="Tahoma"/>
              <a:sym typeface="Tahoma"/>
            </a:endParaRPr>
          </a:p>
          <a:p>
            <a:pPr marL="0" marR="0" lvl="0" indent="0" algn="ctr" rtl="0">
              <a:spcBef>
                <a:spcPts val="0"/>
              </a:spcBef>
              <a:spcAft>
                <a:spcPts val="0"/>
              </a:spcAft>
              <a:buNone/>
            </a:pPr>
            <a:endParaRPr sz="1800" b="1">
              <a:solidFill>
                <a:srgbClr val="001933"/>
              </a:solidFill>
              <a:latin typeface="Tahoma"/>
              <a:ea typeface="Tahoma"/>
              <a:cs typeface="Tahoma"/>
              <a:sym typeface="Tahoma"/>
            </a:endParaRPr>
          </a:p>
        </p:txBody>
      </p:sp>
      <p:sp>
        <p:nvSpPr>
          <p:cNvPr id="967" name="Google Shape;967;p63"/>
          <p:cNvSpPr txBox="1"/>
          <p:nvPr/>
        </p:nvSpPr>
        <p:spPr>
          <a:xfrm>
            <a:off x="8133808" y="4991841"/>
            <a:ext cx="2288319" cy="184665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b="1">
                <a:solidFill>
                  <a:srgbClr val="001933"/>
                </a:solidFill>
                <a:latin typeface="Tahoma"/>
                <a:ea typeface="Tahoma"/>
                <a:cs typeface="Tahoma"/>
                <a:sym typeface="Tahoma"/>
              </a:rPr>
              <a:t>Snížená </a:t>
            </a:r>
            <a:endParaRPr/>
          </a:p>
          <a:p>
            <a:pPr marL="0" marR="0" lvl="0" indent="0" algn="l" rtl="0">
              <a:spcBef>
                <a:spcPts val="0"/>
              </a:spcBef>
              <a:spcAft>
                <a:spcPts val="0"/>
              </a:spcAft>
              <a:buNone/>
            </a:pPr>
            <a:r>
              <a:rPr lang="cs-CZ" sz="1800" b="1">
                <a:solidFill>
                  <a:srgbClr val="001933"/>
                </a:solidFill>
                <a:latin typeface="Tahoma"/>
                <a:ea typeface="Tahoma"/>
                <a:cs typeface="Tahoma"/>
                <a:sym typeface="Tahoma"/>
              </a:rPr>
              <a:t>odpovídavost</a:t>
            </a:r>
            <a:endParaRPr sz="1800" b="1">
              <a:solidFill>
                <a:srgbClr val="001933"/>
              </a:solidFill>
              <a:latin typeface="Tahoma"/>
              <a:ea typeface="Tahoma"/>
              <a:cs typeface="Tahoma"/>
              <a:sym typeface="Tahoma"/>
            </a:endParaRPr>
          </a:p>
          <a:p>
            <a:pPr marL="0" marR="0" lvl="0" indent="0" algn="l" rtl="0">
              <a:spcBef>
                <a:spcPts val="0"/>
              </a:spcBef>
              <a:spcAft>
                <a:spcPts val="0"/>
              </a:spcAft>
              <a:buNone/>
            </a:pPr>
            <a:r>
              <a:rPr lang="cs-CZ" sz="1800" b="1">
                <a:solidFill>
                  <a:srgbClr val="001933"/>
                </a:solidFill>
                <a:latin typeface="Tahoma"/>
                <a:ea typeface="Tahoma"/>
                <a:cs typeface="Tahoma"/>
                <a:sym typeface="Tahoma"/>
              </a:rPr>
              <a:t>na sympatickou </a:t>
            </a:r>
            <a:endParaRPr/>
          </a:p>
          <a:p>
            <a:pPr marL="0" marR="0" lvl="0" indent="0" algn="l" rtl="0">
              <a:spcBef>
                <a:spcPts val="0"/>
              </a:spcBef>
              <a:spcAft>
                <a:spcPts val="0"/>
              </a:spcAft>
              <a:buNone/>
            </a:pPr>
            <a:r>
              <a:rPr lang="cs-CZ" sz="1800" b="1">
                <a:solidFill>
                  <a:srgbClr val="001933"/>
                </a:solidFill>
                <a:latin typeface="Tahoma"/>
                <a:ea typeface="Tahoma"/>
                <a:cs typeface="Tahoma"/>
                <a:sym typeface="Tahoma"/>
              </a:rPr>
              <a:t>stimulaci </a:t>
            </a:r>
            <a:endParaRPr sz="1800" b="1">
              <a:solidFill>
                <a:srgbClr val="001933"/>
              </a:solidFill>
              <a:latin typeface="Tahoma"/>
              <a:ea typeface="Tahoma"/>
              <a:cs typeface="Tahoma"/>
              <a:sym typeface="Tahoma"/>
            </a:endParaRPr>
          </a:p>
          <a:p>
            <a:pPr marL="0" marR="0" lvl="0" indent="0" algn="l" rtl="0">
              <a:spcBef>
                <a:spcPts val="0"/>
              </a:spcBef>
              <a:spcAft>
                <a:spcPts val="0"/>
              </a:spcAft>
              <a:buNone/>
            </a:pPr>
            <a:endParaRPr sz="1400">
              <a:solidFill>
                <a:srgbClr val="001933"/>
              </a:solidFill>
              <a:latin typeface="Tahoma"/>
              <a:ea typeface="Tahoma"/>
              <a:cs typeface="Tahoma"/>
              <a:sym typeface="Tahoma"/>
            </a:endParaRPr>
          </a:p>
          <a:p>
            <a:pPr marL="0" marR="0" lvl="0" indent="0" algn="l" rtl="0">
              <a:spcBef>
                <a:spcPts val="0"/>
              </a:spcBef>
              <a:spcAft>
                <a:spcPts val="0"/>
              </a:spcAft>
              <a:buNone/>
            </a:pPr>
            <a:r>
              <a:rPr lang="cs-CZ" sz="1400">
                <a:solidFill>
                  <a:srgbClr val="001933"/>
                </a:solidFill>
                <a:latin typeface="Tahoma"/>
                <a:ea typeface="Tahoma"/>
                <a:cs typeface="Tahoma"/>
                <a:sym typeface="Tahoma"/>
              </a:rPr>
              <a:t>down-regulace  </a:t>
            </a:r>
            <a:endParaRPr/>
          </a:p>
          <a:p>
            <a:pPr marL="0" marR="0" lvl="0" indent="0" algn="l" rtl="0">
              <a:spcBef>
                <a:spcPts val="0"/>
              </a:spcBef>
              <a:spcAft>
                <a:spcPts val="0"/>
              </a:spcAft>
              <a:buNone/>
            </a:pPr>
            <a:r>
              <a:rPr lang="cs-CZ" sz="1400">
                <a:solidFill>
                  <a:srgbClr val="001933"/>
                </a:solidFill>
                <a:latin typeface="Times New Roman"/>
                <a:ea typeface="Times New Roman"/>
                <a:cs typeface="Times New Roman"/>
                <a:sym typeface="Times New Roman"/>
              </a:rPr>
              <a:t>β</a:t>
            </a:r>
            <a:r>
              <a:rPr lang="cs-CZ" sz="1400">
                <a:solidFill>
                  <a:srgbClr val="001933"/>
                </a:solidFill>
                <a:latin typeface="Tahoma"/>
                <a:ea typeface="Tahoma"/>
                <a:cs typeface="Tahoma"/>
                <a:sym typeface="Tahoma"/>
              </a:rPr>
              <a:t>1 adrenergního receptoru</a:t>
            </a:r>
            <a:endParaRPr sz="1400">
              <a:solidFill>
                <a:srgbClr val="001933"/>
              </a:solidFill>
              <a:latin typeface="Tahoma"/>
              <a:ea typeface="Tahoma"/>
              <a:cs typeface="Tahoma"/>
              <a:sym typeface="Tahoma"/>
            </a:endParaRPr>
          </a:p>
        </p:txBody>
      </p:sp>
      <p:sp>
        <p:nvSpPr>
          <p:cNvPr id="968" name="Google Shape;968;p63"/>
          <p:cNvSpPr txBox="1"/>
          <p:nvPr/>
        </p:nvSpPr>
        <p:spPr>
          <a:xfrm>
            <a:off x="8112225" y="1844825"/>
            <a:ext cx="2325769" cy="113877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b="1">
                <a:solidFill>
                  <a:srgbClr val="001933"/>
                </a:solidFill>
                <a:latin typeface="Tahoma"/>
                <a:ea typeface="Tahoma"/>
                <a:cs typeface="Tahoma"/>
                <a:sym typeface="Tahoma"/>
              </a:rPr>
              <a:t>Snížená </a:t>
            </a:r>
            <a:endParaRPr sz="1800" b="1">
              <a:solidFill>
                <a:srgbClr val="001933"/>
              </a:solidFill>
              <a:latin typeface="Tahoma"/>
              <a:ea typeface="Tahoma"/>
              <a:cs typeface="Tahoma"/>
              <a:sym typeface="Tahoma"/>
            </a:endParaRPr>
          </a:p>
          <a:p>
            <a:pPr marL="0" marR="0" lvl="0" indent="0" algn="l" rtl="0">
              <a:spcBef>
                <a:spcPts val="0"/>
              </a:spcBef>
              <a:spcAft>
                <a:spcPts val="0"/>
              </a:spcAft>
              <a:buNone/>
            </a:pPr>
            <a:r>
              <a:rPr lang="cs-CZ" sz="1800" b="1">
                <a:solidFill>
                  <a:srgbClr val="001933"/>
                </a:solidFill>
                <a:latin typeface="Tahoma"/>
                <a:ea typeface="Tahoma"/>
                <a:cs typeface="Tahoma"/>
                <a:sym typeface="Tahoma"/>
              </a:rPr>
              <a:t>energetická </a:t>
            </a:r>
            <a:endParaRPr sz="1800" b="1">
              <a:solidFill>
                <a:srgbClr val="001933"/>
              </a:solidFill>
              <a:latin typeface="Tahoma"/>
              <a:ea typeface="Tahoma"/>
              <a:cs typeface="Tahoma"/>
              <a:sym typeface="Tahoma"/>
            </a:endParaRPr>
          </a:p>
          <a:p>
            <a:pPr marL="0" marR="0" lvl="0" indent="0" algn="l" rtl="0">
              <a:spcBef>
                <a:spcPts val="0"/>
              </a:spcBef>
              <a:spcAft>
                <a:spcPts val="0"/>
              </a:spcAft>
              <a:buNone/>
            </a:pPr>
            <a:r>
              <a:rPr lang="cs-CZ" sz="1800" b="1">
                <a:solidFill>
                  <a:srgbClr val="001933"/>
                </a:solidFill>
                <a:latin typeface="Tahoma"/>
                <a:ea typeface="Tahoma"/>
                <a:cs typeface="Tahoma"/>
                <a:sym typeface="Tahoma"/>
              </a:rPr>
              <a:t>účinnost</a:t>
            </a:r>
            <a:endParaRPr/>
          </a:p>
          <a:p>
            <a:pPr marL="0" marR="0" lvl="0" indent="0" algn="l" rtl="0">
              <a:spcBef>
                <a:spcPts val="0"/>
              </a:spcBef>
              <a:spcAft>
                <a:spcPts val="0"/>
              </a:spcAft>
              <a:buNone/>
            </a:pPr>
            <a:r>
              <a:rPr lang="cs-CZ" sz="1400">
                <a:solidFill>
                  <a:srgbClr val="001933"/>
                </a:solidFill>
                <a:latin typeface="Tahoma"/>
                <a:ea typeface="Tahoma"/>
                <a:cs typeface="Tahoma"/>
                <a:sym typeface="Tahoma"/>
              </a:rPr>
              <a:t>    spotřeba O</a:t>
            </a:r>
            <a:r>
              <a:rPr lang="cs-CZ" sz="1400" baseline="-25000">
                <a:solidFill>
                  <a:srgbClr val="001933"/>
                </a:solidFill>
                <a:latin typeface="Tahoma"/>
                <a:ea typeface="Tahoma"/>
                <a:cs typeface="Tahoma"/>
                <a:sym typeface="Tahoma"/>
              </a:rPr>
              <a:t>2</a:t>
            </a:r>
            <a:r>
              <a:rPr lang="cs-CZ" sz="1400">
                <a:solidFill>
                  <a:srgbClr val="001933"/>
                </a:solidFill>
                <a:latin typeface="Tahoma"/>
                <a:ea typeface="Tahoma"/>
                <a:cs typeface="Tahoma"/>
                <a:sym typeface="Tahoma"/>
              </a:rPr>
              <a:t>/práce</a:t>
            </a:r>
            <a:endParaRPr sz="1400" b="1">
              <a:solidFill>
                <a:srgbClr val="001933"/>
              </a:solidFill>
              <a:latin typeface="Tahoma"/>
              <a:ea typeface="Tahoma"/>
              <a:cs typeface="Tahoma"/>
              <a:sym typeface="Tahoma"/>
            </a:endParaRPr>
          </a:p>
        </p:txBody>
      </p:sp>
      <p:cxnSp>
        <p:nvCxnSpPr>
          <p:cNvPr id="969" name="Google Shape;969;p63"/>
          <p:cNvCxnSpPr/>
          <p:nvPr/>
        </p:nvCxnSpPr>
        <p:spPr>
          <a:xfrm>
            <a:off x="5879976" y="1988840"/>
            <a:ext cx="0" cy="720080"/>
          </a:xfrm>
          <a:prstGeom prst="straightConnector1">
            <a:avLst/>
          </a:prstGeom>
          <a:noFill/>
          <a:ln w="63500" cap="flat" cmpd="sng">
            <a:solidFill>
              <a:srgbClr val="FFC000"/>
            </a:solidFill>
            <a:prstDash val="solid"/>
            <a:round/>
            <a:headEnd type="none" w="sm" len="sm"/>
            <a:tailEnd type="triangle" w="med" len="med"/>
          </a:ln>
        </p:spPr>
      </p:cxnSp>
      <p:sp>
        <p:nvSpPr>
          <p:cNvPr id="970" name="Google Shape;970;p63"/>
          <p:cNvSpPr txBox="1"/>
          <p:nvPr/>
        </p:nvSpPr>
        <p:spPr>
          <a:xfrm>
            <a:off x="8472265" y="3239669"/>
            <a:ext cx="2252989"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b="1">
                <a:solidFill>
                  <a:srgbClr val="001933"/>
                </a:solidFill>
                <a:latin typeface="Tahoma"/>
                <a:ea typeface="Tahoma"/>
                <a:cs typeface="Tahoma"/>
                <a:sym typeface="Tahoma"/>
              </a:rPr>
              <a:t>Re-expresse</a:t>
            </a:r>
            <a:endParaRPr/>
          </a:p>
          <a:p>
            <a:pPr marL="0" marR="0" lvl="0" indent="0" algn="l" rtl="0">
              <a:spcBef>
                <a:spcPts val="0"/>
              </a:spcBef>
              <a:spcAft>
                <a:spcPts val="0"/>
              </a:spcAft>
              <a:buNone/>
            </a:pPr>
            <a:r>
              <a:rPr lang="cs-CZ" sz="1800" b="1">
                <a:solidFill>
                  <a:srgbClr val="001933"/>
                </a:solidFill>
                <a:latin typeface="Tahoma"/>
                <a:ea typeface="Tahoma"/>
                <a:cs typeface="Tahoma"/>
                <a:sym typeface="Tahoma"/>
              </a:rPr>
              <a:t>fetálních forem </a:t>
            </a:r>
            <a:endParaRPr/>
          </a:p>
          <a:p>
            <a:pPr marL="0" marR="0" lvl="0" indent="0" algn="l" rtl="0">
              <a:spcBef>
                <a:spcPts val="0"/>
              </a:spcBef>
              <a:spcAft>
                <a:spcPts val="0"/>
              </a:spcAft>
              <a:buNone/>
            </a:pPr>
            <a:r>
              <a:rPr lang="cs-CZ" sz="1800" b="1">
                <a:solidFill>
                  <a:srgbClr val="001933"/>
                </a:solidFill>
                <a:latin typeface="Tahoma"/>
                <a:ea typeface="Tahoma"/>
                <a:cs typeface="Tahoma"/>
                <a:sym typeface="Tahoma"/>
              </a:rPr>
              <a:t>genů </a:t>
            </a:r>
            <a:endParaRPr/>
          </a:p>
          <a:p>
            <a:pPr marL="0" marR="0" lvl="0" indent="0" algn="l" rtl="0">
              <a:spcBef>
                <a:spcPts val="0"/>
              </a:spcBef>
              <a:spcAft>
                <a:spcPts val="0"/>
              </a:spcAft>
              <a:buNone/>
            </a:pPr>
            <a:r>
              <a:rPr lang="cs-CZ" sz="1400">
                <a:solidFill>
                  <a:srgbClr val="001933"/>
                </a:solidFill>
                <a:latin typeface="Tahoma"/>
                <a:ea typeface="Tahoma"/>
                <a:cs typeface="Tahoma"/>
                <a:sym typeface="Tahoma"/>
              </a:rPr>
              <a:t>β-myosin isoforma</a:t>
            </a:r>
            <a:endParaRPr sz="1400">
              <a:solidFill>
                <a:srgbClr val="001933"/>
              </a:solidFill>
              <a:latin typeface="Tahoma"/>
              <a:ea typeface="Tahoma"/>
              <a:cs typeface="Tahoma"/>
              <a:sym typeface="Tahoma"/>
            </a:endParaRPr>
          </a:p>
          <a:p>
            <a:pPr marL="0" marR="0" lvl="0" indent="0" algn="l" rtl="0">
              <a:spcBef>
                <a:spcPts val="0"/>
              </a:spcBef>
              <a:spcAft>
                <a:spcPts val="0"/>
              </a:spcAft>
              <a:buNone/>
            </a:pPr>
            <a:r>
              <a:rPr lang="cs-CZ" sz="1400">
                <a:solidFill>
                  <a:srgbClr val="001933"/>
                </a:solidFill>
                <a:latin typeface="Tahoma"/>
                <a:ea typeface="Tahoma"/>
                <a:cs typeface="Tahoma"/>
                <a:sym typeface="Tahoma"/>
              </a:rPr>
              <a:t>down-regulace FA oxidace</a:t>
            </a:r>
            <a:endParaRPr/>
          </a:p>
          <a:p>
            <a:pPr marL="0" marR="0" lvl="0" indent="0" algn="l" rtl="0">
              <a:spcBef>
                <a:spcPts val="0"/>
              </a:spcBef>
              <a:spcAft>
                <a:spcPts val="0"/>
              </a:spcAft>
              <a:buNone/>
            </a:pPr>
            <a:endParaRPr sz="1400">
              <a:solidFill>
                <a:srgbClr val="001933"/>
              </a:solidFill>
              <a:latin typeface="Tahoma"/>
              <a:ea typeface="Tahoma"/>
              <a:cs typeface="Tahoma"/>
              <a:sym typeface="Tahoma"/>
            </a:endParaRPr>
          </a:p>
        </p:txBody>
      </p:sp>
      <p:cxnSp>
        <p:nvCxnSpPr>
          <p:cNvPr id="971" name="Google Shape;971;p63"/>
          <p:cNvCxnSpPr/>
          <p:nvPr/>
        </p:nvCxnSpPr>
        <p:spPr>
          <a:xfrm flipH="1">
            <a:off x="7392144" y="2348880"/>
            <a:ext cx="576064" cy="576064"/>
          </a:xfrm>
          <a:prstGeom prst="straightConnector1">
            <a:avLst/>
          </a:prstGeom>
          <a:noFill/>
          <a:ln w="63500" cap="flat" cmpd="sng">
            <a:solidFill>
              <a:srgbClr val="FFC000"/>
            </a:solidFill>
            <a:prstDash val="solid"/>
            <a:round/>
            <a:headEnd type="none" w="sm" len="sm"/>
            <a:tailEnd type="triangle" w="med" len="med"/>
          </a:ln>
        </p:spPr>
      </p:cxnSp>
      <p:cxnSp>
        <p:nvCxnSpPr>
          <p:cNvPr id="972" name="Google Shape;972;p63"/>
          <p:cNvCxnSpPr/>
          <p:nvPr/>
        </p:nvCxnSpPr>
        <p:spPr>
          <a:xfrm rot="10800000">
            <a:off x="7896200" y="3501008"/>
            <a:ext cx="504056" cy="144016"/>
          </a:xfrm>
          <a:prstGeom prst="straightConnector1">
            <a:avLst/>
          </a:prstGeom>
          <a:noFill/>
          <a:ln w="63500" cap="flat" cmpd="sng">
            <a:solidFill>
              <a:srgbClr val="FFC000"/>
            </a:solidFill>
            <a:prstDash val="solid"/>
            <a:round/>
            <a:headEnd type="none" w="sm" len="sm"/>
            <a:tailEnd type="triangle" w="med" len="med"/>
          </a:ln>
        </p:spPr>
      </p:cxnSp>
      <p:sp>
        <p:nvSpPr>
          <p:cNvPr id="973" name="Google Shape;973;p63"/>
          <p:cNvSpPr txBox="1"/>
          <p:nvPr/>
        </p:nvSpPr>
        <p:spPr>
          <a:xfrm>
            <a:off x="1906490" y="4221089"/>
            <a:ext cx="1579470" cy="184665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800" b="1">
                <a:solidFill>
                  <a:srgbClr val="001933"/>
                </a:solidFill>
                <a:latin typeface="Tahoma"/>
                <a:ea typeface="Tahoma"/>
                <a:cs typeface="Tahoma"/>
                <a:sym typeface="Tahoma"/>
              </a:rPr>
              <a:t>Elektrická </a:t>
            </a:r>
            <a:endParaRPr/>
          </a:p>
          <a:p>
            <a:pPr marL="0" marR="0" lvl="0" indent="0" algn="ctr" rtl="0">
              <a:spcBef>
                <a:spcPts val="0"/>
              </a:spcBef>
              <a:spcAft>
                <a:spcPts val="0"/>
              </a:spcAft>
              <a:buNone/>
            </a:pPr>
            <a:r>
              <a:rPr lang="cs-CZ" sz="1800" b="1">
                <a:solidFill>
                  <a:srgbClr val="001933"/>
                </a:solidFill>
                <a:latin typeface="Tahoma"/>
                <a:ea typeface="Tahoma"/>
                <a:cs typeface="Tahoma"/>
                <a:sym typeface="Tahoma"/>
              </a:rPr>
              <a:t>nestabilita</a:t>
            </a:r>
            <a:endParaRPr sz="1800" b="1">
              <a:solidFill>
                <a:srgbClr val="001933"/>
              </a:solidFill>
              <a:latin typeface="Tahoma"/>
              <a:ea typeface="Tahoma"/>
              <a:cs typeface="Tahoma"/>
              <a:sym typeface="Tahoma"/>
            </a:endParaRPr>
          </a:p>
          <a:p>
            <a:pPr marL="0" marR="0" lvl="0" indent="0" algn="ctr" rtl="0">
              <a:spcBef>
                <a:spcPts val="0"/>
              </a:spcBef>
              <a:spcAft>
                <a:spcPts val="0"/>
              </a:spcAft>
              <a:buNone/>
            </a:pPr>
            <a:endParaRPr sz="1800" b="1">
              <a:solidFill>
                <a:srgbClr val="001933"/>
              </a:solidFill>
              <a:latin typeface="Tahoma"/>
              <a:ea typeface="Tahoma"/>
              <a:cs typeface="Tahoma"/>
              <a:sym typeface="Tahoma"/>
            </a:endParaRPr>
          </a:p>
          <a:p>
            <a:pPr marL="0" marR="0" lvl="0" indent="0" algn="ctr" rtl="0">
              <a:spcBef>
                <a:spcPts val="0"/>
              </a:spcBef>
              <a:spcAft>
                <a:spcPts val="0"/>
              </a:spcAft>
              <a:buNone/>
            </a:pPr>
            <a:r>
              <a:rPr lang="cs-CZ" sz="1400">
                <a:solidFill>
                  <a:srgbClr val="001933"/>
                </a:solidFill>
                <a:latin typeface="Tahoma"/>
                <a:ea typeface="Tahoma"/>
                <a:cs typeface="Tahoma"/>
                <a:sym typeface="Tahoma"/>
              </a:rPr>
              <a:t>Zpomalení vedení</a:t>
            </a:r>
            <a:endParaRPr sz="1400">
              <a:solidFill>
                <a:srgbClr val="001933"/>
              </a:solidFill>
              <a:latin typeface="Tahoma"/>
              <a:ea typeface="Tahoma"/>
              <a:cs typeface="Tahoma"/>
              <a:sym typeface="Tahoma"/>
            </a:endParaRPr>
          </a:p>
          <a:p>
            <a:pPr marL="0" marR="0" lvl="0" indent="0" algn="ctr" rtl="0">
              <a:spcBef>
                <a:spcPts val="0"/>
              </a:spcBef>
              <a:spcAft>
                <a:spcPts val="0"/>
              </a:spcAft>
              <a:buNone/>
            </a:pPr>
            <a:r>
              <a:rPr lang="cs-CZ" sz="1400">
                <a:solidFill>
                  <a:srgbClr val="001933"/>
                </a:solidFill>
                <a:latin typeface="Tahoma"/>
                <a:ea typeface="Tahoma"/>
                <a:cs typeface="Tahoma"/>
                <a:sym typeface="Tahoma"/>
              </a:rPr>
              <a:t>re-entry</a:t>
            </a:r>
            <a:endParaRPr sz="1400">
              <a:solidFill>
                <a:srgbClr val="001933"/>
              </a:solidFill>
              <a:latin typeface="Tahoma"/>
              <a:ea typeface="Tahoma"/>
              <a:cs typeface="Tahoma"/>
              <a:sym typeface="Tahoma"/>
            </a:endParaRPr>
          </a:p>
          <a:p>
            <a:pPr marL="0" marR="0" lvl="0" indent="0" algn="ctr" rtl="0">
              <a:spcBef>
                <a:spcPts val="0"/>
              </a:spcBef>
              <a:spcAft>
                <a:spcPts val="0"/>
              </a:spcAft>
              <a:buNone/>
            </a:pPr>
            <a:r>
              <a:rPr lang="cs-CZ" sz="1400">
                <a:solidFill>
                  <a:srgbClr val="001933"/>
                </a:solidFill>
                <a:latin typeface="Tahoma"/>
                <a:ea typeface="Tahoma"/>
                <a:cs typeface="Tahoma"/>
                <a:sym typeface="Tahoma"/>
              </a:rPr>
              <a:t>DADs</a:t>
            </a:r>
            <a:endParaRPr sz="1400">
              <a:solidFill>
                <a:srgbClr val="001933"/>
              </a:solidFill>
              <a:latin typeface="Tahoma"/>
              <a:ea typeface="Tahoma"/>
              <a:cs typeface="Tahoma"/>
              <a:sym typeface="Tahoma"/>
            </a:endParaRPr>
          </a:p>
          <a:p>
            <a:pPr marL="0" marR="0" lvl="0" indent="0" algn="ctr" rtl="0">
              <a:spcBef>
                <a:spcPts val="0"/>
              </a:spcBef>
              <a:spcAft>
                <a:spcPts val="0"/>
              </a:spcAft>
              <a:buNone/>
            </a:pPr>
            <a:endParaRPr sz="1800" b="1">
              <a:solidFill>
                <a:srgbClr val="001933"/>
              </a:solidFill>
              <a:latin typeface="Tahoma"/>
              <a:ea typeface="Tahoma"/>
              <a:cs typeface="Tahoma"/>
              <a:sym typeface="Tahoma"/>
            </a:endParaRPr>
          </a:p>
        </p:txBody>
      </p:sp>
      <p:cxnSp>
        <p:nvCxnSpPr>
          <p:cNvPr id="974" name="Google Shape;974;p63"/>
          <p:cNvCxnSpPr/>
          <p:nvPr/>
        </p:nvCxnSpPr>
        <p:spPr>
          <a:xfrm rot="10800000" flipH="1">
            <a:off x="3215680" y="3789040"/>
            <a:ext cx="576064" cy="360040"/>
          </a:xfrm>
          <a:prstGeom prst="straightConnector1">
            <a:avLst/>
          </a:prstGeom>
          <a:noFill/>
          <a:ln w="63500" cap="flat" cmpd="sng">
            <a:solidFill>
              <a:srgbClr val="FFC000"/>
            </a:solidFill>
            <a:prstDash val="solid"/>
            <a:round/>
            <a:headEnd type="none" w="sm" len="sm"/>
            <a:tailEnd type="triangle" w="med" len="med"/>
          </a:ln>
        </p:spPr>
      </p:cxnSp>
      <p:cxnSp>
        <p:nvCxnSpPr>
          <p:cNvPr id="975" name="Google Shape;975;p63"/>
          <p:cNvCxnSpPr/>
          <p:nvPr/>
        </p:nvCxnSpPr>
        <p:spPr>
          <a:xfrm rot="10800000">
            <a:off x="7248128" y="4077072"/>
            <a:ext cx="1080120" cy="864096"/>
          </a:xfrm>
          <a:prstGeom prst="straightConnector1">
            <a:avLst/>
          </a:prstGeom>
          <a:noFill/>
          <a:ln w="63500" cap="flat" cmpd="sng">
            <a:solidFill>
              <a:srgbClr val="FFC000"/>
            </a:solidFill>
            <a:prstDash val="solid"/>
            <a:round/>
            <a:headEnd type="none" w="sm" len="sm"/>
            <a:tailEnd type="triangle" w="med" len="med"/>
          </a:ln>
        </p:spPr>
      </p:cxnSp>
      <p:cxnSp>
        <p:nvCxnSpPr>
          <p:cNvPr id="976" name="Google Shape;976;p63"/>
          <p:cNvCxnSpPr/>
          <p:nvPr/>
        </p:nvCxnSpPr>
        <p:spPr>
          <a:xfrm rot="10800000">
            <a:off x="5879976" y="4293096"/>
            <a:ext cx="0" cy="1008112"/>
          </a:xfrm>
          <a:prstGeom prst="straightConnector1">
            <a:avLst/>
          </a:prstGeom>
          <a:noFill/>
          <a:ln w="63500" cap="flat" cmpd="sng">
            <a:solidFill>
              <a:srgbClr val="FFC000"/>
            </a:solidFill>
            <a:prstDash val="solid"/>
            <a:round/>
            <a:headEnd type="none" w="sm" len="sm"/>
            <a:tailEnd type="triangle" w="med" len="med"/>
          </a:ln>
        </p:spPr>
      </p:cxnSp>
      <p:sp>
        <p:nvSpPr>
          <p:cNvPr id="977" name="Google Shape;977;p63"/>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Abnormality myokardu při CHSS      </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Shape 981"/>
        <p:cNvGrpSpPr/>
        <p:nvPr/>
      </p:nvGrpSpPr>
      <p:grpSpPr>
        <a:xfrm>
          <a:off x="0" y="0"/>
          <a:ext cx="0" cy="0"/>
          <a:chOff x="0" y="0"/>
          <a:chExt cx="0" cy="0"/>
        </a:xfrm>
      </p:grpSpPr>
      <p:sp>
        <p:nvSpPr>
          <p:cNvPr id="982" name="Google Shape;982;p64"/>
          <p:cNvSpPr txBox="1"/>
          <p:nvPr/>
        </p:nvSpPr>
        <p:spPr>
          <a:xfrm>
            <a:off x="479376" y="1268760"/>
            <a:ext cx="7500545" cy="440120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2800" b="1">
                <a:solidFill>
                  <a:srgbClr val="000000"/>
                </a:solidFill>
                <a:latin typeface="Arial"/>
                <a:ea typeface="Arial"/>
                <a:cs typeface="Arial"/>
                <a:sym typeface="Arial"/>
              </a:rPr>
              <a:t>    </a:t>
            </a:r>
            <a:endParaRPr/>
          </a:p>
          <a:p>
            <a:pPr marL="0" marR="0" lvl="0" indent="0" algn="l" rtl="0">
              <a:spcBef>
                <a:spcPts val="0"/>
              </a:spcBef>
              <a:spcAft>
                <a:spcPts val="0"/>
              </a:spcAft>
              <a:buNone/>
            </a:pPr>
            <a:r>
              <a:rPr lang="cs-CZ" sz="2800" b="1">
                <a:solidFill>
                  <a:srgbClr val="000000"/>
                </a:solidFill>
                <a:latin typeface="Arial"/>
                <a:ea typeface="Arial"/>
                <a:cs typeface="Arial"/>
                <a:sym typeface="Arial"/>
              </a:rPr>
              <a:t>     hypoperfuze tkání </a:t>
            </a:r>
            <a:endParaRPr/>
          </a:p>
          <a:p>
            <a:pPr marL="0" marR="0" lvl="0" indent="0" algn="l" rtl="0">
              <a:spcBef>
                <a:spcPts val="0"/>
              </a:spcBef>
              <a:spcAft>
                <a:spcPts val="0"/>
              </a:spcAft>
              <a:buNone/>
            </a:pPr>
            <a:r>
              <a:rPr lang="cs-CZ" sz="2800" b="1">
                <a:solidFill>
                  <a:srgbClr val="000000"/>
                </a:solidFill>
                <a:latin typeface="Arial"/>
                <a:ea typeface="Arial"/>
                <a:cs typeface="Arial"/>
                <a:sym typeface="Arial"/>
              </a:rPr>
              <a:t> </a:t>
            </a:r>
            <a:endParaRPr/>
          </a:p>
          <a:p>
            <a:pPr marL="0" marR="0" lvl="0" indent="0" algn="l" rtl="0">
              <a:spcBef>
                <a:spcPts val="0"/>
              </a:spcBef>
              <a:spcAft>
                <a:spcPts val="0"/>
              </a:spcAft>
              <a:buNone/>
            </a:pPr>
            <a:r>
              <a:rPr lang="cs-CZ" sz="2800" b="1">
                <a:solidFill>
                  <a:srgbClr val="000000"/>
                </a:solidFill>
                <a:latin typeface="Arial"/>
                <a:ea typeface="Arial"/>
                <a:cs typeface="Arial"/>
                <a:sym typeface="Arial"/>
              </a:rPr>
              <a:t>     redistribuce srdečního výdeje </a:t>
            </a:r>
            <a:endParaRPr/>
          </a:p>
          <a:p>
            <a:pPr marL="0" marR="0" lvl="0" indent="0" algn="l" rtl="0">
              <a:spcBef>
                <a:spcPts val="0"/>
              </a:spcBef>
              <a:spcAft>
                <a:spcPts val="0"/>
              </a:spcAft>
              <a:buNone/>
            </a:pPr>
            <a:endParaRPr sz="2800" b="1">
              <a:solidFill>
                <a:srgbClr val="000000"/>
              </a:solidFill>
              <a:latin typeface="Arial"/>
              <a:ea typeface="Arial"/>
              <a:cs typeface="Arial"/>
              <a:sym typeface="Arial"/>
            </a:endParaRPr>
          </a:p>
          <a:p>
            <a:pPr marL="0" marR="0" lvl="0" indent="0" algn="l" rtl="0">
              <a:spcBef>
                <a:spcPts val="0"/>
              </a:spcBef>
              <a:spcAft>
                <a:spcPts val="0"/>
              </a:spcAft>
              <a:buNone/>
            </a:pPr>
            <a:r>
              <a:rPr lang="cs-CZ" sz="2800" b="1">
                <a:solidFill>
                  <a:srgbClr val="000000"/>
                </a:solidFill>
                <a:latin typeface="Arial"/>
                <a:ea typeface="Arial"/>
                <a:cs typeface="Arial"/>
                <a:sym typeface="Arial"/>
              </a:rPr>
              <a:t>     kongesce</a:t>
            </a:r>
            <a:endParaRPr/>
          </a:p>
          <a:p>
            <a:pPr marL="0" marR="0" lvl="0" indent="0" algn="l" rtl="0">
              <a:spcBef>
                <a:spcPts val="0"/>
              </a:spcBef>
              <a:spcAft>
                <a:spcPts val="0"/>
              </a:spcAft>
              <a:buNone/>
            </a:pPr>
            <a:endParaRPr sz="2800" b="1">
              <a:solidFill>
                <a:srgbClr val="000000"/>
              </a:solidFill>
              <a:latin typeface="Arial"/>
              <a:ea typeface="Arial"/>
              <a:cs typeface="Arial"/>
              <a:sym typeface="Arial"/>
            </a:endParaRPr>
          </a:p>
          <a:p>
            <a:pPr marL="0" marR="0" lvl="0" indent="0" algn="l" rtl="0">
              <a:spcBef>
                <a:spcPts val="0"/>
              </a:spcBef>
              <a:spcAft>
                <a:spcPts val="0"/>
              </a:spcAft>
              <a:buNone/>
            </a:pPr>
            <a:r>
              <a:rPr lang="cs-CZ" sz="2800" b="1">
                <a:solidFill>
                  <a:srgbClr val="000000"/>
                </a:solidFill>
                <a:latin typeface="Arial"/>
                <a:ea typeface="Arial"/>
                <a:cs typeface="Arial"/>
                <a:sym typeface="Arial"/>
              </a:rPr>
              <a:t>     poškození ostatních orgánů </a:t>
            </a:r>
            <a:endParaRPr sz="2800" b="1">
              <a:solidFill>
                <a:srgbClr val="000000"/>
              </a:solidFill>
              <a:latin typeface="Arial"/>
              <a:ea typeface="Arial"/>
              <a:cs typeface="Arial"/>
              <a:sym typeface="Arial"/>
            </a:endParaRPr>
          </a:p>
          <a:p>
            <a:pPr marL="0" marR="0" lvl="0" indent="0" algn="l" rtl="0">
              <a:spcBef>
                <a:spcPts val="0"/>
              </a:spcBef>
              <a:spcAft>
                <a:spcPts val="0"/>
              </a:spcAft>
              <a:buNone/>
            </a:pPr>
            <a:r>
              <a:rPr lang="cs-CZ" sz="2800">
                <a:solidFill>
                  <a:srgbClr val="000000"/>
                </a:solidFill>
                <a:latin typeface="Arial"/>
                <a:ea typeface="Arial"/>
                <a:cs typeface="Arial"/>
                <a:sym typeface="Arial"/>
              </a:rPr>
              <a:t>   </a:t>
            </a:r>
            <a:endParaRPr/>
          </a:p>
          <a:p>
            <a:pPr marL="0" marR="0" lvl="0" indent="0" algn="l" rtl="0">
              <a:spcBef>
                <a:spcPts val="0"/>
              </a:spcBef>
              <a:spcAft>
                <a:spcPts val="0"/>
              </a:spcAft>
              <a:buNone/>
            </a:pPr>
            <a:r>
              <a:rPr lang="cs-CZ" sz="2800">
                <a:solidFill>
                  <a:srgbClr val="000000"/>
                </a:solidFill>
                <a:latin typeface="Arial"/>
                <a:ea typeface="Arial"/>
                <a:cs typeface="Arial"/>
                <a:sym typeface="Arial"/>
              </a:rPr>
              <a:t>      </a:t>
            </a:r>
            <a:endParaRPr/>
          </a:p>
        </p:txBody>
      </p:sp>
      <p:sp>
        <p:nvSpPr>
          <p:cNvPr id="983" name="Google Shape;983;p64"/>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Systémové důsledky srdečního selhání </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Shape 987"/>
        <p:cNvGrpSpPr/>
        <p:nvPr/>
      </p:nvGrpSpPr>
      <p:grpSpPr>
        <a:xfrm>
          <a:off x="0" y="0"/>
          <a:ext cx="0" cy="0"/>
          <a:chOff x="0" y="0"/>
          <a:chExt cx="0" cy="0"/>
        </a:xfrm>
      </p:grpSpPr>
      <p:grpSp>
        <p:nvGrpSpPr>
          <p:cNvPr id="988" name="Google Shape;988;p65"/>
          <p:cNvGrpSpPr/>
          <p:nvPr/>
        </p:nvGrpSpPr>
        <p:grpSpPr>
          <a:xfrm>
            <a:off x="2639616" y="1278058"/>
            <a:ext cx="6667500" cy="3886200"/>
            <a:chOff x="1238250" y="1485900"/>
            <a:chExt cx="6667500" cy="3886200"/>
          </a:xfrm>
        </p:grpSpPr>
        <p:pic>
          <p:nvPicPr>
            <p:cNvPr id="989" name="Google Shape;989;p65" descr="C:\Users\melenovsky\AppData\Local\Microsoft\Windows\Temporary Internet Files\Content.IE5\GKBLHGVY\018.13.jpg"/>
            <p:cNvPicPr preferRelativeResize="0"/>
            <p:nvPr/>
          </p:nvPicPr>
          <p:blipFill rotWithShape="1">
            <a:blip r:embed="rId3">
              <a:alphaModFix/>
            </a:blip>
            <a:srcRect/>
            <a:stretch/>
          </p:blipFill>
          <p:spPr>
            <a:xfrm>
              <a:off x="1238250" y="1485900"/>
              <a:ext cx="6667500" cy="3886200"/>
            </a:xfrm>
            <a:prstGeom prst="rect">
              <a:avLst/>
            </a:prstGeom>
            <a:noFill/>
            <a:ln>
              <a:noFill/>
            </a:ln>
          </p:spPr>
        </p:pic>
        <p:sp>
          <p:nvSpPr>
            <p:cNvPr id="990" name="Google Shape;990;p65"/>
            <p:cNvSpPr/>
            <p:nvPr/>
          </p:nvSpPr>
          <p:spPr>
            <a:xfrm>
              <a:off x="1403648" y="4941168"/>
              <a:ext cx="1224136" cy="21602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
        <p:nvSpPr>
          <p:cNvPr id="991" name="Google Shape;991;p65" descr="&lt;b&gt;Figure 18.13&lt;/b&gt;"/>
          <p:cNvSpPr/>
          <p:nvPr/>
        </p:nvSpPr>
        <p:spPr>
          <a:xfrm>
            <a:off x="1587500" y="-136525"/>
            <a:ext cx="304800" cy="30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Arial"/>
              <a:ea typeface="Arial"/>
              <a:cs typeface="Arial"/>
              <a:sym typeface="Arial"/>
            </a:endParaRPr>
          </a:p>
        </p:txBody>
      </p:sp>
      <p:cxnSp>
        <p:nvCxnSpPr>
          <p:cNvPr id="992" name="Google Shape;992;p65"/>
          <p:cNvCxnSpPr/>
          <p:nvPr/>
        </p:nvCxnSpPr>
        <p:spPr>
          <a:xfrm>
            <a:off x="4151784" y="1422074"/>
            <a:ext cx="0" cy="360040"/>
          </a:xfrm>
          <a:prstGeom prst="straightConnector1">
            <a:avLst/>
          </a:prstGeom>
          <a:noFill/>
          <a:ln w="34925" cap="flat" cmpd="sng">
            <a:solidFill>
              <a:srgbClr val="FF0000"/>
            </a:solidFill>
            <a:prstDash val="solid"/>
            <a:round/>
            <a:headEnd type="none" w="sm" len="sm"/>
            <a:tailEnd type="triangle" w="med" len="med"/>
          </a:ln>
        </p:spPr>
      </p:cxnSp>
      <p:cxnSp>
        <p:nvCxnSpPr>
          <p:cNvPr id="993" name="Google Shape;993;p65"/>
          <p:cNvCxnSpPr/>
          <p:nvPr/>
        </p:nvCxnSpPr>
        <p:spPr>
          <a:xfrm>
            <a:off x="5735960" y="2790226"/>
            <a:ext cx="0" cy="360040"/>
          </a:xfrm>
          <a:prstGeom prst="straightConnector1">
            <a:avLst/>
          </a:prstGeom>
          <a:noFill/>
          <a:ln w="34925" cap="flat" cmpd="sng">
            <a:solidFill>
              <a:srgbClr val="FF0000"/>
            </a:solidFill>
            <a:prstDash val="solid"/>
            <a:round/>
            <a:headEnd type="none" w="sm" len="sm"/>
            <a:tailEnd type="triangle" w="med" len="med"/>
          </a:ln>
        </p:spPr>
      </p:cxnSp>
      <p:cxnSp>
        <p:nvCxnSpPr>
          <p:cNvPr id="994" name="Google Shape;994;p65"/>
          <p:cNvCxnSpPr/>
          <p:nvPr/>
        </p:nvCxnSpPr>
        <p:spPr>
          <a:xfrm>
            <a:off x="7320136" y="3269330"/>
            <a:ext cx="0" cy="360040"/>
          </a:xfrm>
          <a:prstGeom prst="straightConnector1">
            <a:avLst/>
          </a:prstGeom>
          <a:noFill/>
          <a:ln w="34925" cap="flat" cmpd="sng">
            <a:solidFill>
              <a:srgbClr val="FF0000"/>
            </a:solidFill>
            <a:prstDash val="solid"/>
            <a:round/>
            <a:headEnd type="none" w="sm" len="sm"/>
            <a:tailEnd type="triangle" w="med" len="med"/>
          </a:ln>
        </p:spPr>
      </p:cxnSp>
      <p:cxnSp>
        <p:nvCxnSpPr>
          <p:cNvPr id="995" name="Google Shape;995;p65"/>
          <p:cNvCxnSpPr/>
          <p:nvPr/>
        </p:nvCxnSpPr>
        <p:spPr>
          <a:xfrm>
            <a:off x="7392144" y="3269330"/>
            <a:ext cx="0" cy="360040"/>
          </a:xfrm>
          <a:prstGeom prst="straightConnector1">
            <a:avLst/>
          </a:prstGeom>
          <a:noFill/>
          <a:ln w="34925" cap="flat" cmpd="sng">
            <a:solidFill>
              <a:srgbClr val="FF0000"/>
            </a:solidFill>
            <a:prstDash val="solid"/>
            <a:round/>
            <a:headEnd type="none" w="sm" len="sm"/>
            <a:tailEnd type="triangle" w="med" len="med"/>
          </a:ln>
        </p:spPr>
      </p:cxnSp>
      <p:sp>
        <p:nvSpPr>
          <p:cNvPr id="996" name="Google Shape;996;p65"/>
          <p:cNvSpPr txBox="1"/>
          <p:nvPr/>
        </p:nvSpPr>
        <p:spPr>
          <a:xfrm>
            <a:off x="2999656" y="5085185"/>
            <a:ext cx="6955750" cy="150810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a:solidFill>
                  <a:schemeClr val="dk1"/>
                </a:solidFill>
                <a:latin typeface="Arial"/>
                <a:ea typeface="Arial"/>
                <a:cs typeface="Arial"/>
                <a:sym typeface="Arial"/>
              </a:rPr>
              <a:t>Mediátory: 	sympatický nervový systém, ANG-II, ET-1</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cs-CZ" sz="1800">
                <a:solidFill>
                  <a:schemeClr val="dk1"/>
                </a:solidFill>
                <a:latin typeface="Arial"/>
                <a:ea typeface="Arial"/>
                <a:cs typeface="Arial"/>
                <a:sym typeface="Arial"/>
              </a:rPr>
              <a:t>Následky:      udržení dostatečného systémového tlaku </a:t>
            </a:r>
            <a:endParaRPr/>
          </a:p>
          <a:p>
            <a:pPr marL="0" marR="0" lvl="0" indent="0" algn="l" rtl="0">
              <a:spcBef>
                <a:spcPts val="0"/>
              </a:spcBef>
              <a:spcAft>
                <a:spcPts val="0"/>
              </a:spcAft>
              <a:buNone/>
            </a:pPr>
            <a:r>
              <a:rPr lang="cs-CZ" sz="2000" b="1">
                <a:solidFill>
                  <a:schemeClr val="dk1"/>
                </a:solidFill>
                <a:latin typeface="Arial"/>
                <a:ea typeface="Arial"/>
                <a:cs typeface="Arial"/>
                <a:sym typeface="Arial"/>
              </a:rPr>
              <a:t>                    hypoperfuze ledvin </a:t>
            </a:r>
            <a:endParaRPr/>
          </a:p>
          <a:p>
            <a:pPr marL="0" marR="0" lvl="0" indent="0" algn="l" rtl="0">
              <a:spcBef>
                <a:spcPts val="0"/>
              </a:spcBef>
              <a:spcAft>
                <a:spcPts val="0"/>
              </a:spcAft>
              <a:buNone/>
            </a:pPr>
            <a:r>
              <a:rPr lang="cs-CZ" sz="1800">
                <a:solidFill>
                  <a:schemeClr val="dk1"/>
                </a:solidFill>
                <a:latin typeface="Arial"/>
                <a:ea typeface="Arial"/>
                <a:cs typeface="Arial"/>
                <a:sym typeface="Arial"/>
              </a:rPr>
              <a:t>                      zvýšená systémová vaskulární rezistence (afterload)</a:t>
            </a:r>
            <a:endParaRPr sz="1800">
              <a:solidFill>
                <a:schemeClr val="dk1"/>
              </a:solidFill>
              <a:latin typeface="Arial"/>
              <a:ea typeface="Arial"/>
              <a:cs typeface="Arial"/>
              <a:sym typeface="Arial"/>
            </a:endParaRPr>
          </a:p>
        </p:txBody>
      </p:sp>
      <p:sp>
        <p:nvSpPr>
          <p:cNvPr id="997" name="Google Shape;997;p65"/>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Redistribuce sníženého srdečního výdeje při CHSS</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Shape 1001"/>
        <p:cNvGrpSpPr/>
        <p:nvPr/>
      </p:nvGrpSpPr>
      <p:grpSpPr>
        <a:xfrm>
          <a:off x="0" y="0"/>
          <a:ext cx="0" cy="0"/>
          <a:chOff x="0" y="0"/>
          <a:chExt cx="0" cy="0"/>
        </a:xfrm>
      </p:grpSpPr>
      <p:sp>
        <p:nvSpPr>
          <p:cNvPr id="1002" name="Google Shape;1002;p66"/>
          <p:cNvSpPr txBox="1"/>
          <p:nvPr/>
        </p:nvSpPr>
        <p:spPr>
          <a:xfrm>
            <a:off x="623392" y="1556792"/>
            <a:ext cx="11089231" cy="452431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a:solidFill>
                  <a:srgbClr val="C00000"/>
                </a:solidFill>
                <a:latin typeface="Arial"/>
                <a:ea typeface="Arial"/>
                <a:cs typeface="Arial"/>
                <a:sym typeface="Arial"/>
              </a:rPr>
              <a:t>- „</a:t>
            </a:r>
            <a:r>
              <a:rPr lang="cs-CZ" sz="1800" b="1">
                <a:solidFill>
                  <a:srgbClr val="C00000"/>
                </a:solidFill>
                <a:latin typeface="Arial"/>
                <a:ea typeface="Arial"/>
                <a:cs typeface="Arial"/>
                <a:sym typeface="Arial"/>
              </a:rPr>
              <a:t>efekt rozbitého ponorného čerpadla</a:t>
            </a:r>
            <a:r>
              <a:rPr lang="cs-CZ" sz="1800">
                <a:solidFill>
                  <a:srgbClr val="C00000"/>
                </a:solidFill>
                <a:latin typeface="Arial"/>
                <a:ea typeface="Arial"/>
                <a:cs typeface="Arial"/>
                <a:sym typeface="Arial"/>
              </a:rPr>
              <a:t>“ </a:t>
            </a:r>
            <a:r>
              <a:rPr lang="cs-CZ" sz="1800">
                <a:solidFill>
                  <a:schemeClr val="dk1"/>
                </a:solidFill>
                <a:latin typeface="Arial"/>
                <a:ea typeface="Arial"/>
                <a:cs typeface="Arial"/>
                <a:sym typeface="Arial"/>
              </a:rPr>
              <a:t>– snížená funkce pumpy sama o sobě</a:t>
            </a:r>
            <a:endParaRPr/>
          </a:p>
          <a:p>
            <a:pPr marL="0" marR="0" lvl="0" indent="0" algn="l" rtl="0">
              <a:spcBef>
                <a:spcPts val="0"/>
              </a:spcBef>
              <a:spcAft>
                <a:spcPts val="0"/>
              </a:spcAft>
              <a:buNone/>
            </a:pPr>
            <a:r>
              <a:rPr lang="cs-CZ" sz="1800">
                <a:solidFill>
                  <a:schemeClr val="dk1"/>
                </a:solidFill>
                <a:latin typeface="Arial"/>
                <a:ea typeface="Arial"/>
                <a:cs typeface="Arial"/>
                <a:sym typeface="Arial"/>
              </a:rPr>
              <a:t>                     podmiňuje akumulaci tekutiny před čerpadlem  </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cs-CZ" sz="1800">
                <a:solidFill>
                  <a:srgbClr val="C00000"/>
                </a:solidFill>
                <a:latin typeface="Arial"/>
                <a:ea typeface="Arial"/>
                <a:cs typeface="Arial"/>
                <a:sym typeface="Arial"/>
              </a:rPr>
              <a:t>- </a:t>
            </a:r>
            <a:r>
              <a:rPr lang="cs-CZ" sz="1800" b="1">
                <a:solidFill>
                  <a:srgbClr val="C00000"/>
                </a:solidFill>
                <a:latin typeface="Arial"/>
                <a:ea typeface="Arial"/>
                <a:cs typeface="Arial"/>
                <a:sym typeface="Arial"/>
              </a:rPr>
              <a:t>zvýšený tonus žil </a:t>
            </a:r>
            <a:r>
              <a:rPr lang="cs-CZ" sz="1800" b="1">
                <a:solidFill>
                  <a:schemeClr val="dk1"/>
                </a:solidFill>
                <a:latin typeface="Arial"/>
                <a:ea typeface="Arial"/>
                <a:cs typeface="Arial"/>
                <a:sym typeface="Arial"/>
              </a:rPr>
              <a:t>-</a:t>
            </a:r>
            <a:r>
              <a:rPr lang="cs-CZ" sz="1800">
                <a:solidFill>
                  <a:schemeClr val="dk1"/>
                </a:solidFill>
                <a:latin typeface="Arial"/>
                <a:ea typeface="Arial"/>
                <a:cs typeface="Arial"/>
                <a:sym typeface="Arial"/>
              </a:rPr>
              <a:t> venokonstrikce, zmenšení žilního rezervoáru </a:t>
            </a:r>
            <a:endParaRPr/>
          </a:p>
          <a:p>
            <a:pPr marL="0" marR="0" lvl="0" indent="0" algn="l" rtl="0">
              <a:spcBef>
                <a:spcPts val="0"/>
              </a:spcBef>
              <a:spcAft>
                <a:spcPts val="0"/>
              </a:spcAft>
              <a:buNone/>
            </a:pPr>
            <a:r>
              <a:rPr lang="cs-CZ" sz="1800">
                <a:solidFill>
                  <a:schemeClr val="dk1"/>
                </a:solidFill>
                <a:latin typeface="Arial"/>
                <a:ea typeface="Arial"/>
                <a:cs typeface="Arial"/>
                <a:sym typeface="Arial"/>
              </a:rPr>
              <a:t>			- důsledek sympatické aktivace, ↓ NO, ↑ ANG II</a:t>
            </a:r>
            <a:endParaRPr/>
          </a:p>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cs-CZ" sz="1800">
                <a:solidFill>
                  <a:srgbClr val="C00000"/>
                </a:solidFill>
                <a:latin typeface="Arial"/>
                <a:ea typeface="Arial"/>
                <a:cs typeface="Arial"/>
                <a:sym typeface="Arial"/>
              </a:rPr>
              <a:t>- </a:t>
            </a:r>
            <a:r>
              <a:rPr lang="cs-CZ" sz="1800" b="1">
                <a:solidFill>
                  <a:srgbClr val="C00000"/>
                </a:solidFill>
                <a:latin typeface="Arial"/>
                <a:ea typeface="Arial"/>
                <a:cs typeface="Arial"/>
                <a:sym typeface="Arial"/>
              </a:rPr>
              <a:t>expanze cirkulujícího objemu krve </a:t>
            </a:r>
            <a:r>
              <a:rPr lang="cs-CZ" sz="1800">
                <a:solidFill>
                  <a:schemeClr val="dk1"/>
                </a:solidFill>
                <a:latin typeface="Arial"/>
                <a:ea typeface="Arial"/>
                <a:cs typeface="Arial"/>
                <a:sym typeface="Arial"/>
              </a:rPr>
              <a:t>- retence Na a vody v ledvinách </a:t>
            </a:r>
            <a:endParaRPr/>
          </a:p>
          <a:p>
            <a:pPr marL="0" marR="0" lvl="0" indent="0" algn="l" rtl="0">
              <a:spcBef>
                <a:spcPts val="0"/>
              </a:spcBef>
              <a:spcAft>
                <a:spcPts val="0"/>
              </a:spcAft>
              <a:buNone/>
            </a:pPr>
            <a:r>
              <a:rPr lang="cs-CZ" sz="1800">
                <a:solidFill>
                  <a:schemeClr val="dk1"/>
                </a:solidFill>
                <a:latin typeface="Arial"/>
                <a:ea typeface="Arial"/>
                <a:cs typeface="Arial"/>
                <a:sym typeface="Arial"/>
              </a:rPr>
              <a:t>			- důsledek aktivace RAAS – o 30% u HF</a:t>
            </a:r>
            <a:endParaRPr sz="1800">
              <a:solidFill>
                <a:schemeClr val="dk1"/>
              </a:solidFill>
              <a:latin typeface="Arial"/>
              <a:ea typeface="Arial"/>
              <a:cs typeface="Arial"/>
              <a:sym typeface="Arial"/>
            </a:endParaRPr>
          </a:p>
        </p:txBody>
      </p:sp>
      <p:pic>
        <p:nvPicPr>
          <p:cNvPr id="1003" name="Google Shape;1003;p66"/>
          <p:cNvPicPr preferRelativeResize="0"/>
          <p:nvPr/>
        </p:nvPicPr>
        <p:blipFill rotWithShape="1">
          <a:blip r:embed="rId3">
            <a:alphaModFix/>
          </a:blip>
          <a:srcRect/>
          <a:stretch/>
        </p:blipFill>
        <p:spPr>
          <a:xfrm>
            <a:off x="2207568" y="2526125"/>
            <a:ext cx="4067001" cy="1334923"/>
          </a:xfrm>
          <a:prstGeom prst="rect">
            <a:avLst/>
          </a:prstGeom>
          <a:noFill/>
          <a:ln>
            <a:noFill/>
          </a:ln>
        </p:spPr>
      </p:pic>
      <p:sp>
        <p:nvSpPr>
          <p:cNvPr id="1004" name="Google Shape;1004;p66"/>
          <p:cNvSpPr txBox="1"/>
          <p:nvPr/>
        </p:nvSpPr>
        <p:spPr>
          <a:xfrm>
            <a:off x="9039635" y="6642556"/>
            <a:ext cx="1612942"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800">
                <a:solidFill>
                  <a:schemeClr val="lt1"/>
                </a:solidFill>
                <a:latin typeface="Arial"/>
                <a:ea typeface="Arial"/>
                <a:cs typeface="Arial"/>
                <a:sym typeface="Arial"/>
              </a:rPr>
              <a:t>Katz AM: Heart Failure 2nd Ed.</a:t>
            </a:r>
            <a:endParaRPr sz="800">
              <a:solidFill>
                <a:schemeClr val="lt1"/>
              </a:solidFill>
              <a:latin typeface="Arial"/>
              <a:ea typeface="Arial"/>
              <a:cs typeface="Arial"/>
              <a:sym typeface="Arial"/>
            </a:endParaRPr>
          </a:p>
        </p:txBody>
      </p:sp>
      <p:sp>
        <p:nvSpPr>
          <p:cNvPr id="1005" name="Google Shape;1005;p66"/>
          <p:cNvSpPr txBox="1"/>
          <p:nvPr/>
        </p:nvSpPr>
        <p:spPr>
          <a:xfrm>
            <a:off x="2063552" y="1087676"/>
            <a:ext cx="87447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a:solidFill>
                  <a:schemeClr val="lt1"/>
                </a:solidFill>
                <a:latin typeface="Calibri"/>
                <a:ea typeface="Calibri"/>
                <a:cs typeface="Calibri"/>
                <a:sym typeface="Calibri"/>
              </a:rPr>
              <a:t>Příčiny:</a:t>
            </a:r>
            <a:endParaRPr/>
          </a:p>
        </p:txBody>
      </p:sp>
      <p:sp>
        <p:nvSpPr>
          <p:cNvPr id="1006" name="Google Shape;1006;p66"/>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Vzestup centrálního žilního tlaku při ChSS</a:t>
            </a:r>
            <a:endParaRPr sz="2400" b="1">
              <a:solidFill>
                <a:schemeClr val="lt1"/>
              </a:solidFill>
              <a:latin typeface="Arial"/>
              <a:ea typeface="Arial"/>
              <a:cs typeface="Arial"/>
              <a:sym typeface="Aria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Shape 1010"/>
        <p:cNvGrpSpPr/>
        <p:nvPr/>
      </p:nvGrpSpPr>
      <p:grpSpPr>
        <a:xfrm>
          <a:off x="0" y="0"/>
          <a:ext cx="0" cy="0"/>
          <a:chOff x="0" y="0"/>
          <a:chExt cx="0" cy="0"/>
        </a:xfrm>
      </p:grpSpPr>
      <p:pic>
        <p:nvPicPr>
          <p:cNvPr id="1011" name="Google Shape;1011;p67" descr="C:\Users\melenovsky\Desktop\motol patfyz\CO response to ex in HF.jpg"/>
          <p:cNvPicPr preferRelativeResize="0"/>
          <p:nvPr/>
        </p:nvPicPr>
        <p:blipFill rotWithShape="1">
          <a:blip r:embed="rId3">
            <a:alphaModFix/>
          </a:blip>
          <a:srcRect/>
          <a:stretch/>
        </p:blipFill>
        <p:spPr>
          <a:xfrm>
            <a:off x="1405848" y="1052737"/>
            <a:ext cx="4042080" cy="4608512"/>
          </a:xfrm>
          <a:prstGeom prst="rect">
            <a:avLst/>
          </a:prstGeom>
          <a:noFill/>
          <a:ln>
            <a:noFill/>
          </a:ln>
        </p:spPr>
      </p:pic>
      <p:sp>
        <p:nvSpPr>
          <p:cNvPr id="1012" name="Google Shape;1012;p67"/>
          <p:cNvSpPr txBox="1"/>
          <p:nvPr/>
        </p:nvSpPr>
        <p:spPr>
          <a:xfrm>
            <a:off x="5591944" y="1124745"/>
            <a:ext cx="6384032" cy="477053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a:solidFill>
                  <a:schemeClr val="dk1"/>
                </a:solidFill>
                <a:latin typeface="Arial"/>
                <a:ea typeface="Arial"/>
                <a:cs typeface="Arial"/>
                <a:sym typeface="Arial"/>
              </a:rPr>
              <a:t>U kompenzovaného CHSS je hemodynamika </a:t>
            </a:r>
            <a:endParaRPr/>
          </a:p>
          <a:p>
            <a:pPr marL="0" marR="0" lvl="0" indent="0" algn="l" rtl="0">
              <a:spcBef>
                <a:spcPts val="0"/>
              </a:spcBef>
              <a:spcAft>
                <a:spcPts val="0"/>
              </a:spcAft>
              <a:buNone/>
            </a:pPr>
            <a:r>
              <a:rPr lang="cs-CZ" sz="1600">
                <a:solidFill>
                  <a:schemeClr val="dk1"/>
                </a:solidFill>
                <a:latin typeface="Arial"/>
                <a:ea typeface="Arial"/>
                <a:cs typeface="Arial"/>
                <a:sym typeface="Arial"/>
              </a:rPr>
              <a:t>v klidu skoro normální</a:t>
            </a:r>
            <a:endParaRPr/>
          </a:p>
          <a:p>
            <a:pPr marL="0" marR="0" lvl="0" indent="0" algn="l" rtl="0">
              <a:spcBef>
                <a:spcPts val="0"/>
              </a:spcBef>
              <a:spcAft>
                <a:spcPts val="0"/>
              </a:spcAft>
              <a:buNone/>
            </a:pPr>
            <a:endParaRPr sz="1600">
              <a:solidFill>
                <a:schemeClr val="dk1"/>
              </a:solidFill>
              <a:latin typeface="Arial"/>
              <a:ea typeface="Arial"/>
              <a:cs typeface="Arial"/>
              <a:sym typeface="Arial"/>
            </a:endParaRPr>
          </a:p>
          <a:p>
            <a:pPr marL="0" marR="0" lvl="0" indent="0" algn="l" rtl="0">
              <a:spcBef>
                <a:spcPts val="0"/>
              </a:spcBef>
              <a:spcAft>
                <a:spcPts val="0"/>
              </a:spcAft>
              <a:buNone/>
            </a:pPr>
            <a:r>
              <a:rPr lang="cs-CZ" sz="1600" b="1">
                <a:solidFill>
                  <a:schemeClr val="dk1"/>
                </a:solidFill>
                <a:latin typeface="Arial"/>
                <a:ea typeface="Arial"/>
                <a:cs typeface="Arial"/>
                <a:sym typeface="Arial"/>
              </a:rPr>
              <a:t>CHSS se demaskuje při zátěži</a:t>
            </a:r>
            <a:endParaRPr/>
          </a:p>
          <a:p>
            <a:pPr marL="0" marR="0" lvl="0" indent="0" algn="l" rtl="0">
              <a:spcBef>
                <a:spcPts val="0"/>
              </a:spcBef>
              <a:spcAft>
                <a:spcPts val="0"/>
              </a:spcAft>
              <a:buNone/>
            </a:pPr>
            <a:endParaRPr sz="1600">
              <a:solidFill>
                <a:schemeClr val="dk1"/>
              </a:solidFill>
              <a:latin typeface="Arial"/>
              <a:ea typeface="Arial"/>
              <a:cs typeface="Arial"/>
              <a:sym typeface="Arial"/>
            </a:endParaRPr>
          </a:p>
          <a:p>
            <a:pPr marL="0" marR="0" lvl="0" indent="0" algn="l" rtl="0">
              <a:spcBef>
                <a:spcPts val="0"/>
              </a:spcBef>
              <a:spcAft>
                <a:spcPts val="0"/>
              </a:spcAft>
              <a:buNone/>
            </a:pPr>
            <a:r>
              <a:rPr lang="cs-CZ" sz="1600">
                <a:solidFill>
                  <a:schemeClr val="dk1"/>
                </a:solidFill>
                <a:latin typeface="Arial"/>
                <a:ea typeface="Arial"/>
                <a:cs typeface="Arial"/>
                <a:sym typeface="Arial"/>
              </a:rPr>
              <a:t>   </a:t>
            </a:r>
            <a:r>
              <a:rPr lang="cs-CZ" sz="1600" b="1">
                <a:solidFill>
                  <a:schemeClr val="dk1"/>
                </a:solidFill>
                <a:latin typeface="Arial"/>
                <a:ea typeface="Arial"/>
                <a:cs typeface="Arial"/>
                <a:sym typeface="Arial"/>
              </a:rPr>
              <a:t>nedostatečný vzestup srdečního výdeje</a:t>
            </a:r>
            <a:endParaRPr/>
          </a:p>
          <a:p>
            <a:pPr marL="0" marR="0" lvl="0" indent="0" algn="l" rtl="0">
              <a:spcBef>
                <a:spcPts val="0"/>
              </a:spcBef>
              <a:spcAft>
                <a:spcPts val="0"/>
              </a:spcAft>
              <a:buNone/>
            </a:pPr>
            <a:r>
              <a:rPr lang="cs-CZ" sz="1600" b="1">
                <a:solidFill>
                  <a:schemeClr val="dk1"/>
                </a:solidFill>
                <a:latin typeface="Arial"/>
                <a:ea typeface="Arial"/>
                <a:cs typeface="Arial"/>
                <a:sym typeface="Arial"/>
              </a:rPr>
              <a:t>   snížená rezerva</a:t>
            </a:r>
            <a:endParaRPr/>
          </a:p>
          <a:p>
            <a:pPr marL="0" marR="0" lvl="0" indent="0" algn="l" rtl="0">
              <a:spcBef>
                <a:spcPts val="0"/>
              </a:spcBef>
              <a:spcAft>
                <a:spcPts val="0"/>
              </a:spcAft>
              <a:buNone/>
            </a:pPr>
            <a:endParaRPr sz="1600">
              <a:solidFill>
                <a:schemeClr val="dk1"/>
              </a:solidFill>
              <a:latin typeface="Arial"/>
              <a:ea typeface="Arial"/>
              <a:cs typeface="Arial"/>
              <a:sym typeface="Arial"/>
            </a:endParaRPr>
          </a:p>
          <a:p>
            <a:pPr marL="0" marR="0" lvl="0" indent="0" algn="l" rtl="0">
              <a:spcBef>
                <a:spcPts val="0"/>
              </a:spcBef>
              <a:spcAft>
                <a:spcPts val="0"/>
              </a:spcAft>
              <a:buNone/>
            </a:pPr>
            <a:endParaRPr sz="1600">
              <a:solidFill>
                <a:schemeClr val="dk1"/>
              </a:solidFill>
              <a:latin typeface="Arial"/>
              <a:ea typeface="Arial"/>
              <a:cs typeface="Arial"/>
              <a:sym typeface="Arial"/>
            </a:endParaRPr>
          </a:p>
          <a:p>
            <a:pPr marL="0" marR="0" lvl="0" indent="0" algn="l" rtl="0">
              <a:spcBef>
                <a:spcPts val="0"/>
              </a:spcBef>
              <a:spcAft>
                <a:spcPts val="0"/>
              </a:spcAft>
              <a:buNone/>
            </a:pPr>
            <a:r>
              <a:rPr lang="cs-CZ" sz="1600">
                <a:solidFill>
                  <a:schemeClr val="dk1"/>
                </a:solidFill>
                <a:latin typeface="Arial"/>
                <a:ea typeface="Arial"/>
                <a:cs typeface="Arial"/>
                <a:sym typeface="Arial"/>
              </a:rPr>
              <a:t>  </a:t>
            </a:r>
            <a:r>
              <a:rPr lang="cs-CZ" sz="1600" b="1">
                <a:solidFill>
                  <a:schemeClr val="dk1"/>
                </a:solidFill>
                <a:latin typeface="Arial"/>
                <a:ea typeface="Arial"/>
                <a:cs typeface="Arial"/>
                <a:sym typeface="Arial"/>
              </a:rPr>
              <a:t>CO = HR x SV</a:t>
            </a:r>
            <a:endParaRPr/>
          </a:p>
          <a:p>
            <a:pPr marL="0" marR="0" lvl="0" indent="0" algn="l" rtl="0">
              <a:spcBef>
                <a:spcPts val="0"/>
              </a:spcBef>
              <a:spcAft>
                <a:spcPts val="0"/>
              </a:spcAft>
              <a:buNone/>
            </a:pPr>
            <a:r>
              <a:rPr lang="cs-CZ" sz="1600">
                <a:solidFill>
                  <a:schemeClr val="dk1"/>
                </a:solidFill>
                <a:latin typeface="Arial"/>
                <a:ea typeface="Arial"/>
                <a:cs typeface="Arial"/>
                <a:sym typeface="Arial"/>
              </a:rPr>
              <a:t>     </a:t>
            </a:r>
            <a:endParaRPr/>
          </a:p>
          <a:p>
            <a:pPr marL="0" marR="0" lvl="0" indent="0" algn="l" rtl="0">
              <a:spcBef>
                <a:spcPts val="0"/>
              </a:spcBef>
              <a:spcAft>
                <a:spcPts val="0"/>
              </a:spcAft>
              <a:buNone/>
            </a:pPr>
            <a:r>
              <a:rPr lang="cs-CZ" sz="1600">
                <a:solidFill>
                  <a:schemeClr val="dk1"/>
                </a:solidFill>
                <a:latin typeface="Arial"/>
                <a:ea typeface="Arial"/>
                <a:cs typeface="Arial"/>
                <a:sym typeface="Arial"/>
              </a:rPr>
              <a:t>    </a:t>
            </a:r>
            <a:r>
              <a:rPr lang="cs-CZ" sz="1600" u="sng">
                <a:solidFill>
                  <a:schemeClr val="dk1"/>
                </a:solidFill>
                <a:latin typeface="Arial"/>
                <a:ea typeface="Arial"/>
                <a:cs typeface="Arial"/>
                <a:sym typeface="Arial"/>
              </a:rPr>
              <a:t>↓ odpověď HR</a:t>
            </a:r>
            <a:endParaRPr/>
          </a:p>
          <a:p>
            <a:pPr marL="0" marR="0" lvl="0" indent="0" algn="l" rtl="0">
              <a:spcBef>
                <a:spcPts val="0"/>
              </a:spcBef>
              <a:spcAft>
                <a:spcPts val="0"/>
              </a:spcAft>
              <a:buNone/>
            </a:pPr>
            <a:r>
              <a:rPr lang="cs-CZ" sz="1600">
                <a:solidFill>
                  <a:schemeClr val="dk1"/>
                </a:solidFill>
                <a:latin typeface="Arial"/>
                <a:ea typeface="Arial"/>
                <a:cs typeface="Arial"/>
                <a:sym typeface="Arial"/>
              </a:rPr>
              <a:t>                chronotropní inkompetence</a:t>
            </a:r>
            <a:endParaRPr/>
          </a:p>
          <a:p>
            <a:pPr marL="0" marR="0" lvl="0" indent="0" algn="l" rtl="0">
              <a:spcBef>
                <a:spcPts val="0"/>
              </a:spcBef>
              <a:spcAft>
                <a:spcPts val="0"/>
              </a:spcAft>
              <a:buNone/>
            </a:pPr>
            <a:r>
              <a:rPr lang="cs-CZ" sz="1600">
                <a:solidFill>
                  <a:schemeClr val="dk1"/>
                </a:solidFill>
                <a:latin typeface="Arial"/>
                <a:ea typeface="Arial"/>
                <a:cs typeface="Arial"/>
                <a:sym typeface="Arial"/>
              </a:rPr>
              <a:t> </a:t>
            </a:r>
            <a:endParaRPr/>
          </a:p>
          <a:p>
            <a:pPr marL="0" marR="0" lvl="0" indent="0" algn="l" rtl="0">
              <a:spcBef>
                <a:spcPts val="0"/>
              </a:spcBef>
              <a:spcAft>
                <a:spcPts val="0"/>
              </a:spcAft>
              <a:buNone/>
            </a:pPr>
            <a:r>
              <a:rPr lang="cs-CZ" sz="1600">
                <a:solidFill>
                  <a:schemeClr val="dk1"/>
                </a:solidFill>
                <a:latin typeface="Arial"/>
                <a:ea typeface="Arial"/>
                <a:cs typeface="Arial"/>
                <a:sym typeface="Arial"/>
              </a:rPr>
              <a:t>     </a:t>
            </a:r>
            <a:r>
              <a:rPr lang="cs-CZ" sz="1600" u="sng">
                <a:solidFill>
                  <a:schemeClr val="dk1"/>
                </a:solidFill>
                <a:latin typeface="Arial"/>
                <a:ea typeface="Arial"/>
                <a:cs typeface="Arial"/>
                <a:sym typeface="Arial"/>
              </a:rPr>
              <a:t>↓ odpověď SV</a:t>
            </a:r>
            <a:endParaRPr/>
          </a:p>
          <a:p>
            <a:pPr marL="0" marR="0" lvl="0" indent="0" algn="l" rtl="0">
              <a:spcBef>
                <a:spcPts val="0"/>
              </a:spcBef>
              <a:spcAft>
                <a:spcPts val="0"/>
              </a:spcAft>
              <a:buNone/>
            </a:pPr>
            <a:r>
              <a:rPr lang="cs-CZ" sz="1600">
                <a:solidFill>
                  <a:schemeClr val="dk1"/>
                </a:solidFill>
                <a:latin typeface="Arial"/>
                <a:ea typeface="Arial"/>
                <a:cs typeface="Arial"/>
                <a:sym typeface="Arial"/>
              </a:rPr>
              <a:t>                 zhoršené diastolické plnění (vyšší tuhost LK)</a:t>
            </a:r>
            <a:endParaRPr/>
          </a:p>
          <a:p>
            <a:pPr marL="0" marR="0" lvl="0" indent="0" algn="l" rtl="0">
              <a:spcBef>
                <a:spcPts val="0"/>
              </a:spcBef>
              <a:spcAft>
                <a:spcPts val="0"/>
              </a:spcAft>
              <a:buNone/>
            </a:pPr>
            <a:endParaRPr sz="1600">
              <a:solidFill>
                <a:schemeClr val="dk1"/>
              </a:solidFill>
              <a:latin typeface="Arial"/>
              <a:ea typeface="Arial"/>
              <a:cs typeface="Arial"/>
              <a:sym typeface="Arial"/>
            </a:endParaRPr>
          </a:p>
          <a:p>
            <a:pPr marL="0" marR="0" lvl="0" indent="0" algn="l" rtl="0">
              <a:spcBef>
                <a:spcPts val="0"/>
              </a:spcBef>
              <a:spcAft>
                <a:spcPts val="0"/>
              </a:spcAft>
              <a:buNone/>
            </a:pPr>
            <a:r>
              <a:rPr lang="cs-CZ" sz="1600">
                <a:solidFill>
                  <a:schemeClr val="dk1"/>
                </a:solidFill>
                <a:latin typeface="Arial"/>
                <a:ea typeface="Arial"/>
                <a:cs typeface="Arial"/>
                <a:sym typeface="Arial"/>
              </a:rPr>
              <a:t>             	snížená kontraktilita</a:t>
            </a:r>
            <a:endParaRPr/>
          </a:p>
          <a:p>
            <a:pPr marL="0" marR="0" lvl="0" indent="0" algn="l" rtl="0">
              <a:spcBef>
                <a:spcPts val="0"/>
              </a:spcBef>
              <a:spcAft>
                <a:spcPts val="0"/>
              </a:spcAft>
              <a:buNone/>
            </a:pPr>
            <a:endParaRPr sz="1600">
              <a:solidFill>
                <a:schemeClr val="dk1"/>
              </a:solidFill>
              <a:latin typeface="Arial"/>
              <a:ea typeface="Arial"/>
              <a:cs typeface="Arial"/>
              <a:sym typeface="Arial"/>
            </a:endParaRPr>
          </a:p>
        </p:txBody>
      </p:sp>
      <p:sp>
        <p:nvSpPr>
          <p:cNvPr id="1013" name="Google Shape;1013;p67"/>
          <p:cNvSpPr/>
          <p:nvPr/>
        </p:nvSpPr>
        <p:spPr>
          <a:xfrm>
            <a:off x="1919536" y="5589240"/>
            <a:ext cx="3312368" cy="21602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14" name="Google Shape;1014;p67"/>
          <p:cNvSpPr txBox="1"/>
          <p:nvPr/>
        </p:nvSpPr>
        <p:spPr>
          <a:xfrm>
            <a:off x="2135561" y="6309320"/>
            <a:ext cx="6412333"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a:solidFill>
                  <a:schemeClr val="dk1"/>
                </a:solidFill>
                <a:latin typeface="Arial"/>
                <a:ea typeface="Arial"/>
                <a:cs typeface="Arial"/>
                <a:sym typeface="Arial"/>
              </a:rPr>
              <a:t>Nestatečná perfuze svalů během zátěže – únava, intolerance zátěže</a:t>
            </a:r>
            <a:endParaRPr/>
          </a:p>
        </p:txBody>
      </p:sp>
      <p:sp>
        <p:nvSpPr>
          <p:cNvPr id="1015" name="Google Shape;1015;p67"/>
          <p:cNvSpPr/>
          <p:nvPr/>
        </p:nvSpPr>
        <p:spPr>
          <a:xfrm>
            <a:off x="2927648" y="3068960"/>
            <a:ext cx="288032" cy="196600"/>
          </a:xfrm>
          <a:prstGeom prst="leftArrow">
            <a:avLst>
              <a:gd name="adj1" fmla="val 50000"/>
              <a:gd name="adj2" fmla="val 50000"/>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16" name="Google Shape;1016;p67"/>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Snížený srdeční výdej při zátěži u ChSS </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Shape 1020"/>
        <p:cNvGrpSpPr/>
        <p:nvPr/>
      </p:nvGrpSpPr>
      <p:grpSpPr>
        <a:xfrm>
          <a:off x="0" y="0"/>
          <a:ext cx="0" cy="0"/>
          <a:chOff x="0" y="0"/>
          <a:chExt cx="0" cy="0"/>
        </a:xfrm>
      </p:grpSpPr>
      <p:sp>
        <p:nvSpPr>
          <p:cNvPr id="1021" name="Google Shape;1021;p68"/>
          <p:cNvSpPr txBox="1"/>
          <p:nvPr/>
        </p:nvSpPr>
        <p:spPr>
          <a:xfrm>
            <a:off x="712863" y="5229200"/>
            <a:ext cx="4086993"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a:solidFill>
                  <a:srgbClr val="151515"/>
                </a:solidFill>
                <a:latin typeface="Arial"/>
                <a:ea typeface="Arial"/>
                <a:cs typeface="Arial"/>
                <a:sym typeface="Arial"/>
              </a:rPr>
              <a:t>Téměř všechny orgány přispívají </a:t>
            </a:r>
            <a:endParaRPr/>
          </a:p>
          <a:p>
            <a:pPr marL="0" marR="0" lvl="0" indent="0" algn="l" rtl="0">
              <a:spcBef>
                <a:spcPts val="0"/>
              </a:spcBef>
              <a:spcAft>
                <a:spcPts val="0"/>
              </a:spcAft>
              <a:buNone/>
            </a:pPr>
            <a:r>
              <a:rPr lang="cs-CZ" sz="1800">
                <a:solidFill>
                  <a:srgbClr val="151515"/>
                </a:solidFill>
                <a:latin typeface="Arial"/>
                <a:ea typeface="Arial"/>
                <a:cs typeface="Arial"/>
                <a:sym typeface="Arial"/>
              </a:rPr>
              <a:t>ke klinickému obrazu CHSS </a:t>
            </a:r>
            <a:endParaRPr/>
          </a:p>
          <a:p>
            <a:pPr marL="0" marR="0" lvl="0" indent="0" algn="l" rtl="0">
              <a:spcBef>
                <a:spcPts val="0"/>
              </a:spcBef>
              <a:spcAft>
                <a:spcPts val="0"/>
              </a:spcAft>
              <a:buNone/>
            </a:pPr>
            <a:r>
              <a:rPr lang="cs-CZ" sz="1800">
                <a:solidFill>
                  <a:srgbClr val="151515"/>
                </a:solidFill>
                <a:latin typeface="Arial"/>
                <a:ea typeface="Arial"/>
                <a:cs typeface="Arial"/>
                <a:sym typeface="Arial"/>
              </a:rPr>
              <a:t>    </a:t>
            </a:r>
            <a:endParaRPr/>
          </a:p>
          <a:p>
            <a:pPr marL="0" marR="0" lvl="0" indent="0" algn="l" rtl="0">
              <a:spcBef>
                <a:spcPts val="0"/>
              </a:spcBef>
              <a:spcAft>
                <a:spcPts val="0"/>
              </a:spcAft>
              <a:buNone/>
            </a:pPr>
            <a:r>
              <a:rPr lang="cs-CZ" sz="1800">
                <a:solidFill>
                  <a:srgbClr val="151515"/>
                </a:solidFill>
                <a:latin typeface="Arial"/>
                <a:ea typeface="Arial"/>
                <a:cs typeface="Arial"/>
                <a:sym typeface="Arial"/>
              </a:rPr>
              <a:t>                                      </a:t>
            </a:r>
            <a:endParaRPr/>
          </a:p>
        </p:txBody>
      </p:sp>
      <p:grpSp>
        <p:nvGrpSpPr>
          <p:cNvPr id="1022" name="Google Shape;1022;p68"/>
          <p:cNvGrpSpPr/>
          <p:nvPr/>
        </p:nvGrpSpPr>
        <p:grpSpPr>
          <a:xfrm>
            <a:off x="4943872" y="1189451"/>
            <a:ext cx="7200800" cy="5191877"/>
            <a:chOff x="4395091" y="911439"/>
            <a:chExt cx="6408712" cy="4936711"/>
          </a:xfrm>
        </p:grpSpPr>
        <p:pic>
          <p:nvPicPr>
            <p:cNvPr id="1023" name="Google Shape;1023;p68" descr="http://circres.ahajournals.org/content/115/1/79/F2.large.jpg"/>
            <p:cNvPicPr preferRelativeResize="0"/>
            <p:nvPr/>
          </p:nvPicPr>
          <p:blipFill rotWithShape="1">
            <a:blip r:embed="rId3">
              <a:alphaModFix/>
            </a:blip>
            <a:srcRect/>
            <a:stretch/>
          </p:blipFill>
          <p:spPr>
            <a:xfrm>
              <a:off x="4395091" y="911439"/>
              <a:ext cx="6408712" cy="4936711"/>
            </a:xfrm>
            <a:prstGeom prst="rect">
              <a:avLst/>
            </a:prstGeom>
            <a:noFill/>
            <a:ln>
              <a:noFill/>
            </a:ln>
          </p:spPr>
        </p:pic>
        <p:sp>
          <p:nvSpPr>
            <p:cNvPr id="1024" name="Google Shape;1024;p68"/>
            <p:cNvSpPr/>
            <p:nvPr/>
          </p:nvSpPr>
          <p:spPr>
            <a:xfrm>
              <a:off x="6516215" y="1772816"/>
              <a:ext cx="346848" cy="47774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b="1">
                  <a:solidFill>
                    <a:srgbClr val="002060"/>
                  </a:solidFill>
                  <a:latin typeface="Calibri"/>
                  <a:ea typeface="Calibri"/>
                  <a:cs typeface="Calibri"/>
                  <a:sym typeface="Calibri"/>
                </a:rPr>
                <a:t>*</a:t>
              </a:r>
              <a:endParaRPr sz="1800">
                <a:solidFill>
                  <a:srgbClr val="002060"/>
                </a:solidFill>
                <a:latin typeface="Calibri"/>
                <a:ea typeface="Calibri"/>
                <a:cs typeface="Calibri"/>
                <a:sym typeface="Calibri"/>
              </a:endParaRPr>
            </a:p>
          </p:txBody>
        </p:sp>
      </p:grpSp>
      <p:sp>
        <p:nvSpPr>
          <p:cNvPr id="1025" name="Google Shape;1025;p68"/>
          <p:cNvSpPr/>
          <p:nvPr/>
        </p:nvSpPr>
        <p:spPr>
          <a:xfrm>
            <a:off x="46280" y="1124744"/>
            <a:ext cx="5832647"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a:solidFill>
                  <a:srgbClr val="151515"/>
                </a:solidFill>
                <a:latin typeface="Arial"/>
                <a:ea typeface="Arial"/>
                <a:cs typeface="Arial"/>
                <a:sym typeface="Arial"/>
              </a:rPr>
              <a:t>Ostatní orgány jsou také postiženy v důsledku</a:t>
            </a:r>
            <a:endParaRPr/>
          </a:p>
          <a:p>
            <a:pPr marL="742950" marR="0" lvl="1" indent="-285750" algn="l" rtl="0">
              <a:spcBef>
                <a:spcPts val="0"/>
              </a:spcBef>
              <a:spcAft>
                <a:spcPts val="0"/>
              </a:spcAft>
              <a:buNone/>
            </a:pPr>
            <a:r>
              <a:rPr lang="cs-CZ" sz="1800" b="0" i="0" u="none" strike="noStrike" cap="none">
                <a:solidFill>
                  <a:srgbClr val="151515"/>
                </a:solidFill>
                <a:latin typeface="Arial"/>
                <a:ea typeface="Arial"/>
                <a:cs typeface="Arial"/>
                <a:sym typeface="Arial"/>
              </a:rPr>
              <a:t>- nízkého srdečního výdeje</a:t>
            </a:r>
            <a:endParaRPr/>
          </a:p>
          <a:p>
            <a:pPr marL="742950" marR="0" lvl="1" indent="-285750" algn="l" rtl="0">
              <a:spcBef>
                <a:spcPts val="0"/>
              </a:spcBef>
              <a:spcAft>
                <a:spcPts val="0"/>
              </a:spcAft>
              <a:buNone/>
            </a:pPr>
            <a:r>
              <a:rPr lang="cs-CZ" sz="1800" b="0" i="0" u="none" strike="noStrike" cap="none">
                <a:solidFill>
                  <a:srgbClr val="151515"/>
                </a:solidFill>
                <a:latin typeface="Arial"/>
                <a:ea typeface="Arial"/>
                <a:cs typeface="Arial"/>
                <a:sym typeface="Arial"/>
              </a:rPr>
              <a:t>- zvýšeného systémového žilního tlaku</a:t>
            </a:r>
            <a:endParaRPr/>
          </a:p>
          <a:p>
            <a:pPr marL="0" marR="0" lvl="0" indent="0" algn="l" rtl="0">
              <a:spcBef>
                <a:spcPts val="0"/>
              </a:spcBef>
              <a:spcAft>
                <a:spcPts val="0"/>
              </a:spcAft>
              <a:buNone/>
            </a:pPr>
            <a:r>
              <a:rPr lang="cs-CZ" sz="1800">
                <a:solidFill>
                  <a:srgbClr val="151515"/>
                </a:solidFill>
                <a:latin typeface="Arial"/>
                <a:ea typeface="Arial"/>
                <a:cs typeface="Arial"/>
                <a:sym typeface="Arial"/>
              </a:rPr>
              <a:t>       	- neurohumorální aktivace (SNS, RAAS)  </a:t>
            </a:r>
            <a:endParaRPr/>
          </a:p>
        </p:txBody>
      </p:sp>
      <p:sp>
        <p:nvSpPr>
          <p:cNvPr id="1026" name="Google Shape;1026;p68"/>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Srdeční selhání je systémové onemocnění      </a:t>
            </a:r>
            <a:endParaRPr sz="2400" b="1">
              <a:solidFill>
                <a:schemeClr val="lt1"/>
              </a:solidFill>
              <a:latin typeface="Arial"/>
              <a:ea typeface="Arial"/>
              <a:cs typeface="Arial"/>
              <a:sym typeface="Aria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Shape 1030"/>
        <p:cNvGrpSpPr/>
        <p:nvPr/>
      </p:nvGrpSpPr>
      <p:grpSpPr>
        <a:xfrm>
          <a:off x="0" y="0"/>
          <a:ext cx="0" cy="0"/>
          <a:chOff x="0" y="0"/>
          <a:chExt cx="0" cy="0"/>
        </a:xfrm>
      </p:grpSpPr>
      <p:grpSp>
        <p:nvGrpSpPr>
          <p:cNvPr id="1031" name="Google Shape;1031;p69"/>
          <p:cNvGrpSpPr/>
          <p:nvPr/>
        </p:nvGrpSpPr>
        <p:grpSpPr>
          <a:xfrm>
            <a:off x="7162800" y="3863844"/>
            <a:ext cx="3685728" cy="2875724"/>
            <a:chOff x="3147" y="528"/>
            <a:chExt cx="2640" cy="1742"/>
          </a:xfrm>
        </p:grpSpPr>
        <p:pic>
          <p:nvPicPr>
            <p:cNvPr id="1032" name="Google Shape;1032;p69" descr="Grigioni_2006_The-Journal-of-Heart-and-Lung-Transplantation4"/>
            <p:cNvPicPr preferRelativeResize="0"/>
            <p:nvPr/>
          </p:nvPicPr>
          <p:blipFill rotWithShape="1">
            <a:blip r:embed="rId3">
              <a:alphaModFix/>
            </a:blip>
            <a:srcRect/>
            <a:stretch/>
          </p:blipFill>
          <p:spPr>
            <a:xfrm>
              <a:off x="3147" y="528"/>
              <a:ext cx="2640" cy="1742"/>
            </a:xfrm>
            <a:prstGeom prst="rect">
              <a:avLst/>
            </a:prstGeom>
            <a:noFill/>
            <a:ln>
              <a:noFill/>
            </a:ln>
          </p:spPr>
        </p:pic>
        <p:sp>
          <p:nvSpPr>
            <p:cNvPr id="1033" name="Google Shape;1033;p69"/>
            <p:cNvSpPr txBox="1"/>
            <p:nvPr/>
          </p:nvSpPr>
          <p:spPr>
            <a:xfrm>
              <a:off x="3485" y="1855"/>
              <a:ext cx="1631" cy="1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800" b="1">
                  <a:solidFill>
                    <a:srgbClr val="151515"/>
                  </a:solidFill>
                  <a:latin typeface="Arial"/>
                  <a:ea typeface="Arial"/>
                  <a:cs typeface="Arial"/>
                  <a:sym typeface="Arial"/>
                </a:rPr>
                <a:t>Grigioni F, JHLT  2006; 25: 1241-6</a:t>
              </a:r>
              <a:endParaRPr/>
            </a:p>
          </p:txBody>
        </p:sp>
      </p:grpSp>
      <p:sp>
        <p:nvSpPr>
          <p:cNvPr id="1034" name="Google Shape;1034;p69"/>
          <p:cNvSpPr txBox="1"/>
          <p:nvPr/>
        </p:nvSpPr>
        <p:spPr>
          <a:xfrm>
            <a:off x="407368" y="4941168"/>
            <a:ext cx="6581328"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a:solidFill>
                  <a:srgbClr val="151515"/>
                </a:solidFill>
                <a:latin typeface="Arial"/>
                <a:ea typeface="Arial"/>
                <a:cs typeface="Arial"/>
                <a:sym typeface="Arial"/>
              </a:rPr>
              <a:t>pacienti s PH + CHSS mají 2-3x vyšší riziko úmrtí než ti bez PH </a:t>
            </a:r>
            <a:endParaRPr/>
          </a:p>
          <a:p>
            <a:pPr marL="0" marR="0" lvl="0" indent="0" algn="l" rtl="0">
              <a:spcBef>
                <a:spcPts val="0"/>
              </a:spcBef>
              <a:spcAft>
                <a:spcPts val="0"/>
              </a:spcAft>
              <a:buNone/>
            </a:pPr>
            <a:endParaRPr sz="1600" b="1">
              <a:solidFill>
                <a:srgbClr val="151515"/>
              </a:solidFill>
              <a:latin typeface="Arial"/>
              <a:ea typeface="Arial"/>
              <a:cs typeface="Arial"/>
              <a:sym typeface="Arial"/>
            </a:endParaRPr>
          </a:p>
          <a:p>
            <a:pPr marL="0" marR="0" lvl="0" indent="0" algn="l" rtl="0">
              <a:spcBef>
                <a:spcPts val="0"/>
              </a:spcBef>
              <a:spcAft>
                <a:spcPts val="0"/>
              </a:spcAft>
              <a:buNone/>
            </a:pPr>
            <a:endParaRPr sz="1600" b="1">
              <a:solidFill>
                <a:srgbClr val="151515"/>
              </a:solidFill>
              <a:latin typeface="Arial"/>
              <a:ea typeface="Arial"/>
              <a:cs typeface="Arial"/>
              <a:sym typeface="Arial"/>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rozvoj dysfunkce PK a pravostranného selhání je spojen se špatnou prognózou</a:t>
            </a:r>
            <a:endParaRPr sz="1600" b="1">
              <a:solidFill>
                <a:srgbClr val="151515"/>
              </a:solidFill>
              <a:latin typeface="Arial"/>
              <a:ea typeface="Arial"/>
              <a:cs typeface="Arial"/>
              <a:sym typeface="Arial"/>
            </a:endParaRPr>
          </a:p>
          <a:p>
            <a:pPr marL="0" marR="0" lvl="0" indent="0" algn="l" rtl="0">
              <a:spcBef>
                <a:spcPts val="0"/>
              </a:spcBef>
              <a:spcAft>
                <a:spcPts val="0"/>
              </a:spcAft>
              <a:buClr>
                <a:srgbClr val="FFCC00"/>
              </a:buClr>
              <a:buSzPts val="1600"/>
              <a:buFont typeface="Noto Sans Symbols"/>
              <a:buNone/>
            </a:pPr>
            <a:endParaRPr sz="1600" b="1" u="sng">
              <a:solidFill>
                <a:srgbClr val="151515"/>
              </a:solidFill>
              <a:latin typeface="Arial"/>
              <a:ea typeface="Arial"/>
              <a:cs typeface="Arial"/>
              <a:sym typeface="Arial"/>
            </a:endParaRPr>
          </a:p>
        </p:txBody>
      </p:sp>
      <p:grpSp>
        <p:nvGrpSpPr>
          <p:cNvPr id="1035" name="Google Shape;1035;p69"/>
          <p:cNvGrpSpPr/>
          <p:nvPr/>
        </p:nvGrpSpPr>
        <p:grpSpPr>
          <a:xfrm>
            <a:off x="6934200" y="910207"/>
            <a:ext cx="3770312" cy="2806171"/>
            <a:chOff x="5486400" y="1371600"/>
            <a:chExt cx="3038474" cy="2514600"/>
          </a:xfrm>
        </p:grpSpPr>
        <p:grpSp>
          <p:nvGrpSpPr>
            <p:cNvPr id="1036" name="Google Shape;1036;p69"/>
            <p:cNvGrpSpPr/>
            <p:nvPr/>
          </p:nvGrpSpPr>
          <p:grpSpPr>
            <a:xfrm>
              <a:off x="5486400" y="1463618"/>
              <a:ext cx="3038474" cy="2422582"/>
              <a:chOff x="3124200" y="1143000"/>
              <a:chExt cx="5248274" cy="4271962"/>
            </a:xfrm>
          </p:grpSpPr>
          <p:pic>
            <p:nvPicPr>
              <p:cNvPr id="1037" name="Google Shape;1037;p69"/>
              <p:cNvPicPr preferRelativeResize="0"/>
              <p:nvPr/>
            </p:nvPicPr>
            <p:blipFill rotWithShape="1">
              <a:blip r:embed="rId4">
                <a:alphaModFix/>
              </a:blip>
              <a:srcRect/>
              <a:stretch/>
            </p:blipFill>
            <p:spPr>
              <a:xfrm>
                <a:off x="3124200" y="1143000"/>
                <a:ext cx="5248274" cy="4271962"/>
              </a:xfrm>
              <a:prstGeom prst="rect">
                <a:avLst/>
              </a:prstGeom>
              <a:noFill/>
              <a:ln>
                <a:noFill/>
              </a:ln>
            </p:spPr>
          </p:pic>
          <p:sp>
            <p:nvSpPr>
              <p:cNvPr id="1038" name="Google Shape;1038;p69"/>
              <p:cNvSpPr txBox="1"/>
              <p:nvPr/>
            </p:nvSpPr>
            <p:spPr>
              <a:xfrm>
                <a:off x="5892521" y="3877057"/>
                <a:ext cx="1538505" cy="31606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600" b="1">
                    <a:solidFill>
                      <a:srgbClr val="151515"/>
                    </a:solidFill>
                    <a:latin typeface="Arial"/>
                    <a:ea typeface="Arial"/>
                    <a:cs typeface="Arial"/>
                    <a:sym typeface="Arial"/>
                  </a:rPr>
                  <a:t>high PVR / low RV EF</a:t>
                </a:r>
                <a:endParaRPr sz="600" b="1">
                  <a:solidFill>
                    <a:srgbClr val="151515"/>
                  </a:solidFill>
                  <a:latin typeface="Arial"/>
                  <a:ea typeface="Arial"/>
                  <a:cs typeface="Arial"/>
                  <a:sym typeface="Arial"/>
                </a:endParaRPr>
              </a:p>
            </p:txBody>
          </p:sp>
          <p:sp>
            <p:nvSpPr>
              <p:cNvPr id="1039" name="Google Shape;1039;p69"/>
              <p:cNvSpPr txBox="1"/>
              <p:nvPr/>
            </p:nvSpPr>
            <p:spPr>
              <a:xfrm>
                <a:off x="5506397" y="1463398"/>
                <a:ext cx="1900538" cy="31606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600" b="1">
                    <a:solidFill>
                      <a:srgbClr val="151515"/>
                    </a:solidFill>
                    <a:latin typeface="Arial"/>
                    <a:ea typeface="Arial"/>
                    <a:cs typeface="Arial"/>
                    <a:sym typeface="Arial"/>
                  </a:rPr>
                  <a:t>normal PVR / normal RV EF</a:t>
                </a:r>
                <a:endParaRPr sz="600" b="1">
                  <a:solidFill>
                    <a:srgbClr val="151515"/>
                  </a:solidFill>
                  <a:latin typeface="Arial"/>
                  <a:ea typeface="Arial"/>
                  <a:cs typeface="Arial"/>
                  <a:sym typeface="Arial"/>
                </a:endParaRPr>
              </a:p>
            </p:txBody>
          </p:sp>
          <p:sp>
            <p:nvSpPr>
              <p:cNvPr id="1040" name="Google Shape;1040;p69"/>
              <p:cNvSpPr txBox="1"/>
              <p:nvPr/>
            </p:nvSpPr>
            <p:spPr>
              <a:xfrm>
                <a:off x="6283038" y="2458810"/>
                <a:ext cx="1746482" cy="4740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600" b="1">
                    <a:solidFill>
                      <a:srgbClr val="151515"/>
                    </a:solidFill>
                    <a:latin typeface="Arial"/>
                    <a:ea typeface="Arial"/>
                    <a:cs typeface="Arial"/>
                    <a:sym typeface="Arial"/>
                  </a:rPr>
                  <a:t>high PVR / normal RV EF</a:t>
                </a:r>
                <a:endParaRPr/>
              </a:p>
              <a:p>
                <a:pPr marL="0" marR="0" lvl="0" indent="0" algn="l" rtl="0">
                  <a:spcBef>
                    <a:spcPts val="0"/>
                  </a:spcBef>
                  <a:spcAft>
                    <a:spcPts val="0"/>
                  </a:spcAft>
                  <a:buNone/>
                </a:pPr>
                <a:r>
                  <a:rPr lang="cs-CZ" sz="600" b="1">
                    <a:solidFill>
                      <a:srgbClr val="151515"/>
                    </a:solidFill>
                    <a:latin typeface="Arial"/>
                    <a:ea typeface="Arial"/>
                    <a:cs typeface="Arial"/>
                    <a:sym typeface="Arial"/>
                  </a:rPr>
                  <a:t>normal PVR /  low RV EF</a:t>
                </a:r>
                <a:endParaRPr sz="600" b="1">
                  <a:solidFill>
                    <a:srgbClr val="151515"/>
                  </a:solidFill>
                  <a:latin typeface="Arial"/>
                  <a:ea typeface="Arial"/>
                  <a:cs typeface="Arial"/>
                  <a:sym typeface="Arial"/>
                </a:endParaRPr>
              </a:p>
            </p:txBody>
          </p:sp>
        </p:grpSp>
        <p:sp>
          <p:nvSpPr>
            <p:cNvPr id="1041" name="Google Shape;1041;p69"/>
            <p:cNvSpPr txBox="1"/>
            <p:nvPr/>
          </p:nvSpPr>
          <p:spPr>
            <a:xfrm>
              <a:off x="6172200" y="3276600"/>
              <a:ext cx="1953566" cy="2389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000" b="1">
                  <a:solidFill>
                    <a:srgbClr val="151515"/>
                  </a:solidFill>
                  <a:latin typeface="Arial"/>
                  <a:ea typeface="Arial"/>
                  <a:cs typeface="Arial"/>
                  <a:sym typeface="Arial"/>
                </a:rPr>
                <a:t>Ghio  S: JACC  2001 ; 37: 183-8 </a:t>
              </a:r>
              <a:endParaRPr sz="1000" b="1">
                <a:solidFill>
                  <a:srgbClr val="151515"/>
                </a:solidFill>
                <a:latin typeface="Arial"/>
                <a:ea typeface="Arial"/>
                <a:cs typeface="Arial"/>
                <a:sym typeface="Arial"/>
              </a:endParaRPr>
            </a:p>
          </p:txBody>
        </p:sp>
        <p:sp>
          <p:nvSpPr>
            <p:cNvPr id="1042" name="Google Shape;1042;p69"/>
            <p:cNvSpPr txBox="1"/>
            <p:nvPr/>
          </p:nvSpPr>
          <p:spPr>
            <a:xfrm>
              <a:off x="6324600" y="1371600"/>
              <a:ext cx="1546263" cy="2389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000" b="1">
                  <a:solidFill>
                    <a:srgbClr val="151515"/>
                  </a:solidFill>
                  <a:latin typeface="Arial"/>
                  <a:ea typeface="Arial"/>
                  <a:cs typeface="Arial"/>
                  <a:sym typeface="Arial"/>
                </a:rPr>
                <a:t>377 pts with systolic HF </a:t>
              </a:r>
              <a:endParaRPr sz="1000" b="1">
                <a:solidFill>
                  <a:srgbClr val="151515"/>
                </a:solidFill>
                <a:latin typeface="Arial"/>
                <a:ea typeface="Arial"/>
                <a:cs typeface="Arial"/>
                <a:sym typeface="Arial"/>
              </a:endParaRPr>
            </a:p>
          </p:txBody>
        </p:sp>
      </p:grpSp>
      <p:pic>
        <p:nvPicPr>
          <p:cNvPr id="1043" name="Google Shape;1043;p69"/>
          <p:cNvPicPr preferRelativeResize="0"/>
          <p:nvPr/>
        </p:nvPicPr>
        <p:blipFill rotWithShape="1">
          <a:blip r:embed="rId5">
            <a:alphaModFix/>
          </a:blip>
          <a:srcRect/>
          <a:stretch/>
        </p:blipFill>
        <p:spPr>
          <a:xfrm>
            <a:off x="1752600" y="1033576"/>
            <a:ext cx="5257800" cy="3619560"/>
          </a:xfrm>
          <a:prstGeom prst="rect">
            <a:avLst/>
          </a:prstGeom>
          <a:noFill/>
          <a:ln>
            <a:noFill/>
          </a:ln>
        </p:spPr>
      </p:pic>
      <p:sp>
        <p:nvSpPr>
          <p:cNvPr id="1044" name="Google Shape;1044;p69"/>
          <p:cNvSpPr/>
          <p:nvPr/>
        </p:nvSpPr>
        <p:spPr>
          <a:xfrm>
            <a:off x="7011144" y="3696072"/>
            <a:ext cx="381000" cy="381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rgbClr val="FFFFFF"/>
              </a:solidFill>
              <a:latin typeface="Tahoma"/>
              <a:ea typeface="Tahoma"/>
              <a:cs typeface="Tahoma"/>
              <a:sym typeface="Tahoma"/>
            </a:endParaRPr>
          </a:p>
        </p:txBody>
      </p:sp>
      <p:sp>
        <p:nvSpPr>
          <p:cNvPr id="1045" name="Google Shape;1045;p69"/>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Konsekvence PH u CHSS: biventrikulární selhání</a:t>
            </a:r>
            <a:endParaRPr sz="2400" b="1">
              <a:solidFill>
                <a:schemeClr val="lt1"/>
              </a:solidFill>
              <a:latin typeface="Arial"/>
              <a:ea typeface="Arial"/>
              <a:cs typeface="Arial"/>
              <a:sym typeface="Aria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show="0">
  <p:cSld>
    <p:spTree>
      <p:nvGrpSpPr>
        <p:cNvPr id="1" name="Shape 1049"/>
        <p:cNvGrpSpPr/>
        <p:nvPr/>
      </p:nvGrpSpPr>
      <p:grpSpPr>
        <a:xfrm>
          <a:off x="0" y="0"/>
          <a:ext cx="0" cy="0"/>
          <a:chOff x="0" y="0"/>
          <a:chExt cx="0" cy="0"/>
        </a:xfrm>
      </p:grpSpPr>
      <p:pic>
        <p:nvPicPr>
          <p:cNvPr id="1050" name="Google Shape;1050;p70"/>
          <p:cNvPicPr preferRelativeResize="0"/>
          <p:nvPr/>
        </p:nvPicPr>
        <p:blipFill rotWithShape="1">
          <a:blip r:embed="rId3">
            <a:alphaModFix/>
          </a:blip>
          <a:srcRect l="1955" t="3566" r="1234" b="824"/>
          <a:stretch/>
        </p:blipFill>
        <p:spPr>
          <a:xfrm>
            <a:off x="1754961" y="1736076"/>
            <a:ext cx="4557064" cy="3637140"/>
          </a:xfrm>
          <a:prstGeom prst="rect">
            <a:avLst/>
          </a:prstGeom>
          <a:noFill/>
          <a:ln>
            <a:noFill/>
          </a:ln>
        </p:spPr>
      </p:pic>
      <p:sp>
        <p:nvSpPr>
          <p:cNvPr id="1051" name="Google Shape;1051;p70"/>
          <p:cNvSpPr/>
          <p:nvPr/>
        </p:nvSpPr>
        <p:spPr>
          <a:xfrm>
            <a:off x="1674541" y="1033100"/>
            <a:ext cx="8616534" cy="360039"/>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000" b="1">
                <a:solidFill>
                  <a:srgbClr val="FF0000"/>
                </a:solidFill>
                <a:latin typeface="Arial"/>
                <a:ea typeface="Arial"/>
                <a:cs typeface="Arial"/>
                <a:sym typeface="Arial"/>
              </a:rPr>
              <a:t>Endoteliální dysfunkce a vasokonstrikce plicního řečiště </a:t>
            </a:r>
            <a:endParaRPr/>
          </a:p>
        </p:txBody>
      </p:sp>
      <p:sp>
        <p:nvSpPr>
          <p:cNvPr id="1052" name="Google Shape;1052;p70"/>
          <p:cNvSpPr txBox="1"/>
          <p:nvPr/>
        </p:nvSpPr>
        <p:spPr>
          <a:xfrm>
            <a:off x="1754962" y="5394123"/>
            <a:ext cx="2983509" cy="113877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a:solidFill>
                  <a:srgbClr val="151515"/>
                </a:solidFill>
                <a:latin typeface="Arial"/>
                <a:ea typeface="Arial"/>
                <a:cs typeface="Arial"/>
                <a:sym typeface="Arial"/>
              </a:rPr>
              <a:t>↑  </a:t>
            </a:r>
            <a:r>
              <a:rPr lang="cs-CZ" sz="1200">
                <a:solidFill>
                  <a:srgbClr val="151515"/>
                </a:solidFill>
                <a:latin typeface="Arial"/>
                <a:ea typeface="Arial"/>
                <a:cs typeface="Arial"/>
                <a:sym typeface="Arial"/>
              </a:rPr>
              <a:t>endotheliální vasokonstriktory: ET-1</a:t>
            </a:r>
            <a:endParaRPr/>
          </a:p>
          <a:p>
            <a:pPr marL="0" marR="0" lvl="0" indent="0" algn="l" rtl="0">
              <a:spcBef>
                <a:spcPts val="0"/>
              </a:spcBef>
              <a:spcAft>
                <a:spcPts val="0"/>
              </a:spcAft>
              <a:buNone/>
            </a:pPr>
            <a:r>
              <a:rPr lang="cs-CZ" sz="1400">
                <a:solidFill>
                  <a:srgbClr val="151515"/>
                </a:solidFill>
                <a:latin typeface="Arial"/>
                <a:ea typeface="Arial"/>
                <a:cs typeface="Arial"/>
                <a:sym typeface="Arial"/>
              </a:rPr>
              <a:t>↓</a:t>
            </a:r>
            <a:r>
              <a:rPr lang="cs-CZ" sz="1100">
                <a:solidFill>
                  <a:srgbClr val="151515"/>
                </a:solidFill>
                <a:latin typeface="Arial"/>
                <a:ea typeface="Arial"/>
                <a:cs typeface="Arial"/>
                <a:sym typeface="Arial"/>
              </a:rPr>
              <a:t>  </a:t>
            </a:r>
            <a:r>
              <a:rPr lang="cs-CZ" sz="1200">
                <a:solidFill>
                  <a:srgbClr val="151515"/>
                </a:solidFill>
                <a:latin typeface="Arial"/>
                <a:ea typeface="Arial"/>
                <a:cs typeface="Arial"/>
                <a:sym typeface="Arial"/>
              </a:rPr>
              <a:t>endotheliální vasodilatátory: PGI</a:t>
            </a:r>
            <a:r>
              <a:rPr lang="cs-CZ" sz="1200" baseline="-25000">
                <a:solidFill>
                  <a:srgbClr val="151515"/>
                </a:solidFill>
                <a:latin typeface="Arial"/>
                <a:ea typeface="Arial"/>
                <a:cs typeface="Arial"/>
                <a:sym typeface="Arial"/>
              </a:rPr>
              <a:t>2 </a:t>
            </a:r>
            <a:r>
              <a:rPr lang="cs-CZ" sz="1200">
                <a:solidFill>
                  <a:srgbClr val="151515"/>
                </a:solidFill>
                <a:latin typeface="Arial"/>
                <a:ea typeface="Arial"/>
                <a:cs typeface="Arial"/>
                <a:sym typeface="Arial"/>
              </a:rPr>
              <a:t>, </a:t>
            </a:r>
            <a:r>
              <a:rPr lang="cs-CZ" sz="1100">
                <a:solidFill>
                  <a:srgbClr val="151515"/>
                </a:solidFill>
                <a:latin typeface="Arial"/>
                <a:ea typeface="Arial"/>
                <a:cs typeface="Arial"/>
                <a:sym typeface="Arial"/>
              </a:rPr>
              <a:t>NO </a:t>
            </a:r>
            <a:endParaRPr/>
          </a:p>
          <a:p>
            <a:pPr marL="0" marR="0" lvl="0" indent="0" algn="l" rtl="0">
              <a:spcBef>
                <a:spcPts val="0"/>
              </a:spcBef>
              <a:spcAft>
                <a:spcPts val="0"/>
              </a:spcAft>
              <a:buNone/>
            </a:pPr>
            <a:endParaRPr sz="1200">
              <a:solidFill>
                <a:srgbClr val="151515"/>
              </a:solidFill>
              <a:latin typeface="Arial"/>
              <a:ea typeface="Arial"/>
              <a:cs typeface="Arial"/>
              <a:sym typeface="Arial"/>
            </a:endParaRPr>
          </a:p>
          <a:p>
            <a:pPr marL="0" marR="0" lvl="0" indent="0" algn="l" rtl="0">
              <a:spcBef>
                <a:spcPts val="0"/>
              </a:spcBef>
              <a:spcAft>
                <a:spcPts val="0"/>
              </a:spcAft>
              <a:buNone/>
            </a:pPr>
            <a:r>
              <a:rPr lang="cs-CZ" sz="1400">
                <a:solidFill>
                  <a:srgbClr val="0C0C0C"/>
                </a:solidFill>
                <a:latin typeface="Arial"/>
                <a:ea typeface="Arial"/>
                <a:cs typeface="Arial"/>
                <a:sym typeface="Arial"/>
              </a:rPr>
              <a:t>Reverzibilní komponenta PVD </a:t>
            </a:r>
            <a:endParaRPr/>
          </a:p>
          <a:p>
            <a:pPr marL="0" marR="0" lvl="0" indent="0" algn="l" rtl="0">
              <a:spcBef>
                <a:spcPts val="0"/>
              </a:spcBef>
              <a:spcAft>
                <a:spcPts val="0"/>
              </a:spcAft>
              <a:buNone/>
            </a:pPr>
            <a:r>
              <a:rPr lang="cs-CZ" sz="1400" b="1">
                <a:solidFill>
                  <a:srgbClr val="0070C0"/>
                </a:solidFill>
                <a:latin typeface="Arial"/>
                <a:ea typeface="Arial"/>
                <a:cs typeface="Arial"/>
                <a:sym typeface="Arial"/>
              </a:rPr>
              <a:t>    je to systémový proces </a:t>
            </a:r>
            <a:endParaRPr sz="1400" b="1">
              <a:solidFill>
                <a:srgbClr val="0070C0"/>
              </a:solidFill>
              <a:latin typeface="Arial"/>
              <a:ea typeface="Arial"/>
              <a:cs typeface="Arial"/>
              <a:sym typeface="Arial"/>
            </a:endParaRPr>
          </a:p>
        </p:txBody>
      </p:sp>
      <p:sp>
        <p:nvSpPr>
          <p:cNvPr id="1053" name="Google Shape;1053;p70"/>
          <p:cNvSpPr txBox="1"/>
          <p:nvPr/>
        </p:nvSpPr>
        <p:spPr>
          <a:xfrm>
            <a:off x="6655083" y="5517233"/>
            <a:ext cx="4913525" cy="8002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000000"/>
                </a:solidFill>
                <a:latin typeface="Arial"/>
                <a:ea typeface="Arial"/>
                <a:cs typeface="Arial"/>
                <a:sym typeface="Arial"/>
              </a:rPr>
              <a:t>Plicní vaskulární rezistence (PVR)</a:t>
            </a:r>
            <a:endParaRPr/>
          </a:p>
          <a:p>
            <a:pPr marL="0" marR="0" lvl="0" indent="0" algn="l" rtl="0">
              <a:spcBef>
                <a:spcPts val="0"/>
              </a:spcBef>
              <a:spcAft>
                <a:spcPts val="0"/>
              </a:spcAft>
              <a:buNone/>
            </a:pPr>
            <a:r>
              <a:rPr lang="cs-CZ" sz="1400" b="1">
                <a:solidFill>
                  <a:srgbClr val="000000"/>
                </a:solidFill>
                <a:latin typeface="Arial"/>
                <a:ea typeface="Arial"/>
                <a:cs typeface="Arial"/>
                <a:sym typeface="Arial"/>
              </a:rPr>
              <a:t>koreluje s </a:t>
            </a:r>
            <a:r>
              <a:rPr lang="cs-CZ" sz="1400" b="1">
                <a:solidFill>
                  <a:srgbClr val="FF0000"/>
                </a:solidFill>
                <a:latin typeface="Arial"/>
                <a:ea typeface="Arial"/>
                <a:cs typeface="Arial"/>
                <a:sym typeface="Arial"/>
              </a:rPr>
              <a:t>flow-mediated dilatací (FMD) </a:t>
            </a:r>
            <a:r>
              <a:rPr lang="cs-CZ" sz="1400" b="1">
                <a:solidFill>
                  <a:srgbClr val="002060"/>
                </a:solidFill>
                <a:latin typeface="Arial"/>
                <a:ea typeface="Arial"/>
                <a:cs typeface="Arial"/>
                <a:sym typeface="Arial"/>
              </a:rPr>
              <a:t>brachiální tepny</a:t>
            </a:r>
            <a:endParaRPr/>
          </a:p>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1054" name="Google Shape;1054;p70"/>
          <p:cNvGrpSpPr/>
          <p:nvPr/>
        </p:nvGrpSpPr>
        <p:grpSpPr>
          <a:xfrm>
            <a:off x="6672065" y="1772816"/>
            <a:ext cx="3883069" cy="3711872"/>
            <a:chOff x="5148064" y="1772816"/>
            <a:chExt cx="3883069" cy="3711872"/>
          </a:xfrm>
        </p:grpSpPr>
        <p:pic>
          <p:nvPicPr>
            <p:cNvPr id="1055" name="Google Shape;1055;p70"/>
            <p:cNvPicPr preferRelativeResize="0"/>
            <p:nvPr/>
          </p:nvPicPr>
          <p:blipFill rotWithShape="1">
            <a:blip r:embed="rId4">
              <a:alphaModFix/>
            </a:blip>
            <a:srcRect/>
            <a:stretch/>
          </p:blipFill>
          <p:spPr>
            <a:xfrm>
              <a:off x="5148064" y="1772816"/>
              <a:ext cx="3883069" cy="3711872"/>
            </a:xfrm>
            <a:prstGeom prst="rect">
              <a:avLst/>
            </a:prstGeom>
            <a:noFill/>
            <a:ln>
              <a:noFill/>
            </a:ln>
          </p:spPr>
        </p:pic>
        <p:sp>
          <p:nvSpPr>
            <p:cNvPr id="1056" name="Google Shape;1056;p70"/>
            <p:cNvSpPr/>
            <p:nvPr/>
          </p:nvSpPr>
          <p:spPr>
            <a:xfrm>
              <a:off x="5364088" y="1988840"/>
              <a:ext cx="288032" cy="28803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1057" name="Google Shape;1057;p70"/>
          <p:cNvSpPr txBox="1"/>
          <p:nvPr/>
        </p:nvSpPr>
        <p:spPr>
          <a:xfrm>
            <a:off x="8256240" y="6604084"/>
            <a:ext cx="2252540"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050">
                <a:solidFill>
                  <a:srgbClr val="000000"/>
                </a:solidFill>
                <a:latin typeface="Arial"/>
                <a:ea typeface="Arial"/>
                <a:cs typeface="Arial"/>
                <a:sym typeface="Arial"/>
              </a:rPr>
              <a:t>Farrero M, Circ HF 2014;7: 791-98</a:t>
            </a:r>
            <a:endParaRPr sz="1050">
              <a:solidFill>
                <a:srgbClr val="000000"/>
              </a:solidFill>
              <a:latin typeface="Arial"/>
              <a:ea typeface="Arial"/>
              <a:cs typeface="Arial"/>
              <a:sym typeface="Arial"/>
            </a:endParaRPr>
          </a:p>
        </p:txBody>
      </p:sp>
      <p:sp>
        <p:nvSpPr>
          <p:cNvPr id="1058" name="Google Shape;1058;p70"/>
          <p:cNvSpPr txBox="1"/>
          <p:nvPr/>
        </p:nvSpPr>
        <p:spPr>
          <a:xfrm>
            <a:off x="2999656" y="6604084"/>
            <a:ext cx="2367956"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050">
                <a:solidFill>
                  <a:srgbClr val="000000"/>
                </a:solidFill>
                <a:latin typeface="Arial"/>
                <a:ea typeface="Arial"/>
                <a:cs typeface="Arial"/>
                <a:sym typeface="Arial"/>
              </a:rPr>
              <a:t>Moraes DL, Circ 2000; 102: 1718-23</a:t>
            </a:r>
            <a:endParaRPr sz="1050">
              <a:solidFill>
                <a:srgbClr val="000000"/>
              </a:solidFill>
              <a:latin typeface="Arial"/>
              <a:ea typeface="Arial"/>
              <a:cs typeface="Arial"/>
              <a:sym typeface="Arial"/>
            </a:endParaRPr>
          </a:p>
        </p:txBody>
      </p:sp>
      <p:sp>
        <p:nvSpPr>
          <p:cNvPr id="1059" name="Google Shape;1059;p70"/>
          <p:cNvSpPr txBox="1"/>
          <p:nvPr/>
        </p:nvSpPr>
        <p:spPr>
          <a:xfrm>
            <a:off x="8616281" y="2852937"/>
            <a:ext cx="1071127"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000000"/>
                </a:solidFill>
                <a:latin typeface="Arial"/>
                <a:ea typeface="Arial"/>
                <a:cs typeface="Arial"/>
                <a:sym typeface="Arial"/>
              </a:rPr>
              <a:t>PH-HFpEF</a:t>
            </a:r>
            <a:endParaRPr sz="1400" b="1">
              <a:solidFill>
                <a:srgbClr val="000000"/>
              </a:solidFill>
              <a:latin typeface="Arial"/>
              <a:ea typeface="Arial"/>
              <a:cs typeface="Arial"/>
              <a:sym typeface="Arial"/>
            </a:endParaRPr>
          </a:p>
        </p:txBody>
      </p:sp>
      <p:sp>
        <p:nvSpPr>
          <p:cNvPr id="1060" name="Google Shape;1060;p70"/>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Pacienti s ChSS mají zvýšenou plicní rezistenci  </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show="0">
  <p:cSld>
    <p:spTree>
      <p:nvGrpSpPr>
        <p:cNvPr id="1" name="Shape 1067"/>
        <p:cNvGrpSpPr/>
        <p:nvPr/>
      </p:nvGrpSpPr>
      <p:grpSpPr>
        <a:xfrm>
          <a:off x="0" y="0"/>
          <a:ext cx="0" cy="0"/>
          <a:chOff x="0" y="0"/>
          <a:chExt cx="0" cy="0"/>
        </a:xfrm>
      </p:grpSpPr>
      <p:sp>
        <p:nvSpPr>
          <p:cNvPr id="1068" name="Google Shape;1068;p71"/>
          <p:cNvSpPr/>
          <p:nvPr/>
        </p:nvSpPr>
        <p:spPr>
          <a:xfrm>
            <a:off x="2423592" y="908720"/>
            <a:ext cx="7704856" cy="57606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000" b="1">
                <a:solidFill>
                  <a:srgbClr val="FF0000"/>
                </a:solidFill>
                <a:latin typeface="Arial"/>
                <a:ea typeface="Arial"/>
                <a:cs typeface="Arial"/>
                <a:sym typeface="Arial"/>
              </a:rPr>
              <a:t>Strukturální změny v plicní cirkulaci </a:t>
            </a:r>
            <a:endParaRPr/>
          </a:p>
        </p:txBody>
      </p:sp>
      <p:sp>
        <p:nvSpPr>
          <p:cNvPr id="1069" name="Google Shape;1069;p71"/>
          <p:cNvSpPr txBox="1"/>
          <p:nvPr/>
        </p:nvSpPr>
        <p:spPr>
          <a:xfrm>
            <a:off x="1703513" y="1340768"/>
            <a:ext cx="224917" cy="2463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000">
                <a:solidFill>
                  <a:srgbClr val="151515"/>
                </a:solidFill>
                <a:latin typeface="Arial"/>
                <a:ea typeface="Arial"/>
                <a:cs typeface="Arial"/>
                <a:sym typeface="Arial"/>
              </a:rPr>
              <a:t> </a:t>
            </a:r>
            <a:endParaRPr/>
          </a:p>
        </p:txBody>
      </p:sp>
      <p:grpSp>
        <p:nvGrpSpPr>
          <p:cNvPr id="1070" name="Google Shape;1070;p71"/>
          <p:cNvGrpSpPr/>
          <p:nvPr/>
        </p:nvGrpSpPr>
        <p:grpSpPr>
          <a:xfrm>
            <a:off x="1779884" y="1571820"/>
            <a:ext cx="4038429" cy="2291994"/>
            <a:chOff x="556" y="1288"/>
            <a:chExt cx="4812" cy="2103"/>
          </a:xfrm>
        </p:grpSpPr>
        <p:sp>
          <p:nvSpPr>
            <p:cNvPr id="1071" name="Google Shape;1071;p71"/>
            <p:cNvSpPr/>
            <p:nvPr/>
          </p:nvSpPr>
          <p:spPr>
            <a:xfrm>
              <a:off x="556" y="1308"/>
              <a:ext cx="4792" cy="283"/>
            </a:xfrm>
            <a:prstGeom prst="rect">
              <a:avLst/>
            </a:prstGeom>
            <a:solidFill>
              <a:schemeClr val="dk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a:solidFill>
                  <a:srgbClr val="151515"/>
                </a:solidFill>
                <a:latin typeface="Arial"/>
                <a:ea typeface="Arial"/>
                <a:cs typeface="Arial"/>
                <a:sym typeface="Arial"/>
              </a:endParaRPr>
            </a:p>
          </p:txBody>
        </p:sp>
        <p:pic>
          <p:nvPicPr>
            <p:cNvPr id="1072" name="Google Shape;1072;p71"/>
            <p:cNvPicPr preferRelativeResize="0"/>
            <p:nvPr/>
          </p:nvPicPr>
          <p:blipFill rotWithShape="1">
            <a:blip r:embed="rId3">
              <a:alphaModFix/>
            </a:blip>
            <a:srcRect/>
            <a:stretch/>
          </p:blipFill>
          <p:spPr>
            <a:xfrm>
              <a:off x="556" y="1548"/>
              <a:ext cx="4812" cy="1843"/>
            </a:xfrm>
            <a:prstGeom prst="rect">
              <a:avLst/>
            </a:prstGeom>
            <a:noFill/>
            <a:ln>
              <a:noFill/>
            </a:ln>
          </p:spPr>
        </p:pic>
        <p:sp>
          <p:nvSpPr>
            <p:cNvPr id="1073" name="Google Shape;1073;p71"/>
            <p:cNvSpPr/>
            <p:nvPr/>
          </p:nvSpPr>
          <p:spPr>
            <a:xfrm>
              <a:off x="728" y="1288"/>
              <a:ext cx="2012" cy="22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000" b="1">
                  <a:solidFill>
                    <a:srgbClr val="151515"/>
                  </a:solidFill>
                  <a:latin typeface="Arial"/>
                  <a:ea typeface="Arial"/>
                  <a:cs typeface="Arial"/>
                  <a:sym typeface="Arial"/>
                </a:rPr>
                <a:t> ↑ PVR HFrEF</a:t>
              </a:r>
              <a:endParaRPr sz="1000" b="1">
                <a:solidFill>
                  <a:srgbClr val="151515"/>
                </a:solidFill>
                <a:latin typeface="Arial"/>
                <a:ea typeface="Arial"/>
                <a:cs typeface="Arial"/>
                <a:sym typeface="Arial"/>
              </a:endParaRPr>
            </a:p>
          </p:txBody>
        </p:sp>
        <p:sp>
          <p:nvSpPr>
            <p:cNvPr id="1074" name="Google Shape;1074;p71"/>
            <p:cNvSpPr/>
            <p:nvPr/>
          </p:nvSpPr>
          <p:spPr>
            <a:xfrm>
              <a:off x="2972" y="1311"/>
              <a:ext cx="2156" cy="22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000" b="1">
                  <a:solidFill>
                    <a:srgbClr val="151515"/>
                  </a:solidFill>
                  <a:latin typeface="Arial"/>
                  <a:ea typeface="Arial"/>
                  <a:cs typeface="Arial"/>
                  <a:sym typeface="Arial"/>
                </a:rPr>
                <a:t> ↓PVR HFrEF </a:t>
              </a:r>
              <a:endParaRPr sz="1000" b="1">
                <a:solidFill>
                  <a:srgbClr val="151515"/>
                </a:solidFill>
                <a:latin typeface="Arial"/>
                <a:ea typeface="Arial"/>
                <a:cs typeface="Arial"/>
                <a:sym typeface="Arial"/>
              </a:endParaRPr>
            </a:p>
          </p:txBody>
        </p:sp>
        <p:cxnSp>
          <p:nvCxnSpPr>
            <p:cNvPr id="1075" name="Google Shape;1075;p71"/>
            <p:cNvCxnSpPr/>
            <p:nvPr/>
          </p:nvCxnSpPr>
          <p:spPr>
            <a:xfrm>
              <a:off x="2253" y="2779"/>
              <a:ext cx="192" cy="0"/>
            </a:xfrm>
            <a:prstGeom prst="straightConnector1">
              <a:avLst/>
            </a:prstGeom>
            <a:noFill/>
            <a:ln w="25400" cap="flat" cmpd="sng">
              <a:solidFill>
                <a:srgbClr val="000000"/>
              </a:solidFill>
              <a:prstDash val="solid"/>
              <a:round/>
              <a:headEnd type="triangle" w="med" len="med"/>
              <a:tailEnd type="triangle" w="med" len="med"/>
            </a:ln>
          </p:spPr>
        </p:cxnSp>
        <p:cxnSp>
          <p:nvCxnSpPr>
            <p:cNvPr id="1076" name="Google Shape;1076;p71"/>
            <p:cNvCxnSpPr/>
            <p:nvPr/>
          </p:nvCxnSpPr>
          <p:spPr>
            <a:xfrm>
              <a:off x="1055" y="2461"/>
              <a:ext cx="1438" cy="0"/>
            </a:xfrm>
            <a:prstGeom prst="straightConnector1">
              <a:avLst/>
            </a:prstGeom>
            <a:noFill/>
            <a:ln w="25400" cap="flat" cmpd="sng">
              <a:solidFill>
                <a:srgbClr val="000000"/>
              </a:solidFill>
              <a:prstDash val="solid"/>
              <a:round/>
              <a:headEnd type="triangle" w="med" len="med"/>
              <a:tailEnd type="triangle" w="med" len="med"/>
            </a:ln>
          </p:spPr>
        </p:cxnSp>
      </p:grpSp>
      <p:sp>
        <p:nvSpPr>
          <p:cNvPr id="1077" name="Google Shape;1077;p71"/>
          <p:cNvSpPr txBox="1"/>
          <p:nvPr/>
        </p:nvSpPr>
        <p:spPr>
          <a:xfrm>
            <a:off x="1847529" y="3933056"/>
            <a:ext cx="3217547" cy="86177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C00000"/>
                </a:solidFill>
                <a:latin typeface="Arial"/>
                <a:ea typeface="Arial"/>
                <a:cs typeface="Arial"/>
                <a:sym typeface="Arial"/>
              </a:rPr>
              <a:t>Zesílení medie (MT) malých arteriol </a:t>
            </a:r>
            <a:endParaRPr/>
          </a:p>
          <a:p>
            <a:pPr marL="0" marR="0" lvl="0" indent="0" algn="l" rtl="0">
              <a:spcBef>
                <a:spcPts val="0"/>
              </a:spcBef>
              <a:spcAft>
                <a:spcPts val="0"/>
              </a:spcAft>
              <a:buNone/>
            </a:pPr>
            <a:r>
              <a:rPr lang="cs-CZ" sz="1200">
                <a:solidFill>
                  <a:srgbClr val="151515"/>
                </a:solidFill>
                <a:latin typeface="Arial"/>
                <a:ea typeface="Arial"/>
                <a:cs typeface="Arial"/>
                <a:sym typeface="Arial"/>
              </a:rPr>
              <a:t>      muskularizace medie</a:t>
            </a:r>
            <a:endParaRPr sz="1200">
              <a:solidFill>
                <a:srgbClr val="151515"/>
              </a:solidFill>
              <a:latin typeface="Arial"/>
              <a:ea typeface="Arial"/>
              <a:cs typeface="Arial"/>
              <a:sym typeface="Arial"/>
            </a:endParaRPr>
          </a:p>
          <a:p>
            <a:pPr marL="0" marR="0" lvl="0" indent="0" algn="l" rtl="0">
              <a:spcBef>
                <a:spcPts val="0"/>
              </a:spcBef>
              <a:spcAft>
                <a:spcPts val="0"/>
              </a:spcAft>
              <a:buNone/>
            </a:pPr>
            <a:r>
              <a:rPr lang="cs-CZ" sz="1200">
                <a:solidFill>
                  <a:srgbClr val="151515"/>
                </a:solidFill>
                <a:latin typeface="Arial"/>
                <a:ea typeface="Arial"/>
                <a:cs typeface="Arial"/>
                <a:sym typeface="Arial"/>
              </a:rPr>
              <a:t>      proliferace SMC</a:t>
            </a:r>
            <a:endParaRPr/>
          </a:p>
          <a:p>
            <a:pPr marL="0" marR="0" lvl="0" indent="0" algn="l" rtl="0">
              <a:spcBef>
                <a:spcPts val="0"/>
              </a:spcBef>
              <a:spcAft>
                <a:spcPts val="0"/>
              </a:spcAft>
              <a:buNone/>
            </a:pPr>
            <a:endParaRPr sz="1200">
              <a:solidFill>
                <a:srgbClr val="151515"/>
              </a:solidFill>
              <a:latin typeface="Arial"/>
              <a:ea typeface="Arial"/>
              <a:cs typeface="Arial"/>
              <a:sym typeface="Arial"/>
            </a:endParaRPr>
          </a:p>
        </p:txBody>
      </p:sp>
      <p:sp>
        <p:nvSpPr>
          <p:cNvPr id="1078" name="Google Shape;1078;p71"/>
          <p:cNvSpPr txBox="1"/>
          <p:nvPr/>
        </p:nvSpPr>
        <p:spPr>
          <a:xfrm>
            <a:off x="1847528" y="4725145"/>
            <a:ext cx="2635658"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000" b="1" i="1">
                <a:solidFill>
                  <a:srgbClr val="151515"/>
                </a:solidFill>
                <a:latin typeface="Arial"/>
                <a:ea typeface="Arial"/>
                <a:cs typeface="Arial"/>
                <a:sym typeface="Arial"/>
              </a:rPr>
              <a:t>         Delgado JF EJHF 2005 (7) 1011-16</a:t>
            </a:r>
            <a:endParaRPr sz="1000" b="1" i="1">
              <a:solidFill>
                <a:srgbClr val="151515"/>
              </a:solidFill>
              <a:latin typeface="Arial"/>
              <a:ea typeface="Arial"/>
              <a:cs typeface="Arial"/>
              <a:sym typeface="Arial"/>
            </a:endParaRPr>
          </a:p>
        </p:txBody>
      </p:sp>
      <p:grpSp>
        <p:nvGrpSpPr>
          <p:cNvPr id="1079" name="Google Shape;1079;p71"/>
          <p:cNvGrpSpPr/>
          <p:nvPr/>
        </p:nvGrpSpPr>
        <p:grpSpPr>
          <a:xfrm>
            <a:off x="1791278" y="1798784"/>
            <a:ext cx="9055047" cy="4964735"/>
            <a:chOff x="267277" y="1798783"/>
            <a:chExt cx="9055047" cy="4964735"/>
          </a:xfrm>
        </p:grpSpPr>
        <p:grpSp>
          <p:nvGrpSpPr>
            <p:cNvPr id="1080" name="Google Shape;1080;p71"/>
            <p:cNvGrpSpPr/>
            <p:nvPr/>
          </p:nvGrpSpPr>
          <p:grpSpPr>
            <a:xfrm>
              <a:off x="267277" y="1798783"/>
              <a:ext cx="9055047" cy="4964735"/>
              <a:chOff x="317166" y="1761585"/>
              <a:chExt cx="9055047" cy="4964735"/>
            </a:xfrm>
          </p:grpSpPr>
          <p:sp>
            <p:nvSpPr>
              <p:cNvPr id="1081" name="Google Shape;1081;p71"/>
              <p:cNvSpPr/>
              <p:nvPr/>
            </p:nvSpPr>
            <p:spPr>
              <a:xfrm>
                <a:off x="317166" y="6168960"/>
                <a:ext cx="590465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200" b="1">
                    <a:solidFill>
                      <a:srgbClr val="151515"/>
                    </a:solidFill>
                    <a:latin typeface="Arial"/>
                    <a:ea typeface="Arial"/>
                    <a:cs typeface="Arial"/>
                    <a:sym typeface="Arial"/>
                  </a:rPr>
                  <a:t>„fixovaná“ komponenta, která může regredovat při unloadingu LS (LVAD)  </a:t>
                </a:r>
                <a:endParaRPr sz="1200" b="1">
                  <a:solidFill>
                    <a:srgbClr val="151515"/>
                  </a:solidFill>
                  <a:latin typeface="Arial"/>
                  <a:ea typeface="Arial"/>
                  <a:cs typeface="Arial"/>
                  <a:sym typeface="Arial"/>
                </a:endParaRPr>
              </a:p>
            </p:txBody>
          </p:sp>
          <p:grpSp>
            <p:nvGrpSpPr>
              <p:cNvPr id="1082" name="Google Shape;1082;p71"/>
              <p:cNvGrpSpPr/>
              <p:nvPr/>
            </p:nvGrpSpPr>
            <p:grpSpPr>
              <a:xfrm>
                <a:off x="376938" y="1761585"/>
                <a:ext cx="8995275" cy="4964735"/>
                <a:chOff x="1704" y="2112497"/>
                <a:chExt cx="8995275" cy="4964735"/>
              </a:xfrm>
            </p:grpSpPr>
            <p:sp>
              <p:nvSpPr>
                <p:cNvPr id="1083" name="Google Shape;1083;p71"/>
                <p:cNvSpPr txBox="1"/>
                <p:nvPr/>
              </p:nvSpPr>
              <p:spPr>
                <a:xfrm>
                  <a:off x="1704" y="5141910"/>
                  <a:ext cx="4172874" cy="15773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400" b="1">
                    <a:solidFill>
                      <a:srgbClr val="151515"/>
                    </a:solidFill>
                    <a:latin typeface="Arial"/>
                    <a:ea typeface="Arial"/>
                    <a:cs typeface="Arial"/>
                    <a:sym typeface="Arial"/>
                  </a:endParaRPr>
                </a:p>
                <a:p>
                  <a:pPr marL="0" marR="0" lvl="0" indent="0" algn="l" rtl="0">
                    <a:spcBef>
                      <a:spcPts val="0"/>
                    </a:spcBef>
                    <a:spcAft>
                      <a:spcPts val="0"/>
                    </a:spcAft>
                    <a:buNone/>
                  </a:pPr>
                  <a:r>
                    <a:rPr lang="cs-CZ" sz="1600" b="1">
                      <a:solidFill>
                        <a:srgbClr val="C00000"/>
                      </a:solidFill>
                      <a:latin typeface="Arial"/>
                      <a:ea typeface="Arial"/>
                      <a:cs typeface="Arial"/>
                      <a:sym typeface="Arial"/>
                    </a:rPr>
                    <a:t>Zesílení intimy (IT) plicních žil </a:t>
                  </a:r>
                  <a:endParaRPr/>
                </a:p>
                <a:p>
                  <a:pPr marL="0" marR="0" lvl="0" indent="0" algn="l" rtl="0">
                    <a:spcBef>
                      <a:spcPts val="0"/>
                    </a:spcBef>
                    <a:spcAft>
                      <a:spcPts val="0"/>
                    </a:spcAft>
                    <a:buNone/>
                  </a:pPr>
                  <a:r>
                    <a:rPr lang="cs-CZ" sz="1400">
                      <a:solidFill>
                        <a:srgbClr val="151515"/>
                      </a:solidFill>
                      <a:latin typeface="Arial"/>
                      <a:ea typeface="Arial"/>
                      <a:cs typeface="Arial"/>
                      <a:sym typeface="Arial"/>
                    </a:rPr>
                    <a:t>více koreluje s TPG a PVR než arteriální změny </a:t>
                  </a:r>
                  <a:endParaRPr/>
                </a:p>
                <a:p>
                  <a:pPr marL="0" marR="0" lvl="0" indent="0" algn="l" rtl="0">
                    <a:spcBef>
                      <a:spcPts val="0"/>
                    </a:spcBef>
                    <a:spcAft>
                      <a:spcPts val="0"/>
                    </a:spcAft>
                    <a:buNone/>
                  </a:pPr>
                  <a:r>
                    <a:rPr lang="cs-CZ" sz="1400">
                      <a:solidFill>
                        <a:srgbClr val="151515"/>
                      </a:solidFill>
                      <a:latin typeface="Arial"/>
                      <a:ea typeface="Arial"/>
                      <a:cs typeface="Arial"/>
                      <a:sym typeface="Arial"/>
                    </a:rPr>
                    <a:t>změny podobné PVOD, ale méně denzní  </a:t>
                  </a:r>
                  <a:endParaRPr/>
                </a:p>
                <a:p>
                  <a:pPr marL="0" marR="0" lvl="0" indent="0" algn="l" rtl="0">
                    <a:spcBef>
                      <a:spcPts val="0"/>
                    </a:spcBef>
                    <a:spcAft>
                      <a:spcPts val="0"/>
                    </a:spcAft>
                    <a:buNone/>
                  </a:pPr>
                  <a:r>
                    <a:rPr lang="cs-CZ" sz="1400">
                      <a:solidFill>
                        <a:srgbClr val="151515"/>
                      </a:solidFill>
                      <a:latin typeface="Arial"/>
                      <a:ea typeface="Arial"/>
                      <a:cs typeface="Arial"/>
                      <a:sym typeface="Arial"/>
                    </a:rPr>
                    <a:t>                         (loose fibrosis, edematous intima)</a:t>
                  </a:r>
                  <a:endParaRPr/>
                </a:p>
                <a:p>
                  <a:pPr marL="0" marR="0" lvl="0" indent="0" algn="l" rtl="0">
                    <a:spcBef>
                      <a:spcPts val="0"/>
                    </a:spcBef>
                    <a:spcAft>
                      <a:spcPts val="0"/>
                    </a:spcAft>
                    <a:buNone/>
                  </a:pPr>
                  <a:r>
                    <a:rPr lang="cs-CZ" sz="1400">
                      <a:solidFill>
                        <a:srgbClr val="151515"/>
                      </a:solidFill>
                      <a:latin typeface="Arial"/>
                      <a:ea typeface="Arial"/>
                      <a:cs typeface="Arial"/>
                      <a:sym typeface="Arial"/>
                    </a:rPr>
                    <a:t> </a:t>
                  </a:r>
                  <a:endParaRPr/>
                </a:p>
                <a:p>
                  <a:pPr marL="0" marR="0" lvl="0" indent="0" algn="l" rtl="0">
                    <a:spcBef>
                      <a:spcPts val="0"/>
                    </a:spcBef>
                    <a:spcAft>
                      <a:spcPts val="0"/>
                    </a:spcAft>
                    <a:buNone/>
                  </a:pPr>
                  <a:r>
                    <a:rPr lang="cs-CZ" sz="1050" b="1">
                      <a:solidFill>
                        <a:srgbClr val="151515"/>
                      </a:solidFill>
                      <a:latin typeface="Arial"/>
                      <a:ea typeface="Arial"/>
                      <a:cs typeface="Arial"/>
                      <a:sym typeface="Arial"/>
                    </a:rPr>
                    <a:t>                                                     </a:t>
                  </a:r>
                  <a:endParaRPr sz="1000" b="1" i="1">
                    <a:solidFill>
                      <a:srgbClr val="151515"/>
                    </a:solidFill>
                    <a:latin typeface="Arial"/>
                    <a:ea typeface="Arial"/>
                    <a:cs typeface="Arial"/>
                    <a:sym typeface="Arial"/>
                  </a:endParaRPr>
                </a:p>
              </p:txBody>
            </p:sp>
            <p:grpSp>
              <p:nvGrpSpPr>
                <p:cNvPr id="1084" name="Google Shape;1084;p71"/>
                <p:cNvGrpSpPr/>
                <p:nvPr/>
              </p:nvGrpSpPr>
              <p:grpSpPr>
                <a:xfrm>
                  <a:off x="4321074" y="2112497"/>
                  <a:ext cx="4675905" cy="4964735"/>
                  <a:chOff x="4321074" y="2112497"/>
                  <a:chExt cx="4675905" cy="4964735"/>
                </a:xfrm>
              </p:grpSpPr>
              <p:grpSp>
                <p:nvGrpSpPr>
                  <p:cNvPr id="1085" name="Google Shape;1085;p71"/>
                  <p:cNvGrpSpPr/>
                  <p:nvPr/>
                </p:nvGrpSpPr>
                <p:grpSpPr>
                  <a:xfrm>
                    <a:off x="5381775" y="4278812"/>
                    <a:ext cx="3185360" cy="2552199"/>
                    <a:chOff x="5381775" y="4278812"/>
                    <a:chExt cx="3185360" cy="2552199"/>
                  </a:xfrm>
                </p:grpSpPr>
                <p:pic>
                  <p:nvPicPr>
                    <p:cNvPr id="1086" name="Google Shape;1086;p71"/>
                    <p:cNvPicPr preferRelativeResize="0"/>
                    <p:nvPr/>
                  </p:nvPicPr>
                  <p:blipFill rotWithShape="1">
                    <a:blip r:embed="rId4">
                      <a:alphaModFix/>
                    </a:blip>
                    <a:srcRect/>
                    <a:stretch/>
                  </p:blipFill>
                  <p:spPr>
                    <a:xfrm>
                      <a:off x="5846588" y="6589183"/>
                      <a:ext cx="2491383" cy="241828"/>
                    </a:xfrm>
                    <a:prstGeom prst="rect">
                      <a:avLst/>
                    </a:prstGeom>
                    <a:noFill/>
                    <a:ln>
                      <a:noFill/>
                    </a:ln>
                  </p:spPr>
                </p:pic>
                <p:pic>
                  <p:nvPicPr>
                    <p:cNvPr id="1087" name="Google Shape;1087;p71"/>
                    <p:cNvPicPr preferRelativeResize="0"/>
                    <p:nvPr/>
                  </p:nvPicPr>
                  <p:blipFill rotWithShape="1">
                    <a:blip r:embed="rId5">
                      <a:alphaModFix/>
                    </a:blip>
                    <a:srcRect/>
                    <a:stretch/>
                  </p:blipFill>
                  <p:spPr>
                    <a:xfrm>
                      <a:off x="5381775" y="4278812"/>
                      <a:ext cx="3185360" cy="2376264"/>
                    </a:xfrm>
                    <a:prstGeom prst="rect">
                      <a:avLst/>
                    </a:prstGeom>
                    <a:noFill/>
                    <a:ln>
                      <a:noFill/>
                    </a:ln>
                  </p:spPr>
                </p:pic>
              </p:grpSp>
              <p:sp>
                <p:nvSpPr>
                  <p:cNvPr id="1088" name="Google Shape;1088;p71"/>
                  <p:cNvSpPr/>
                  <p:nvPr/>
                </p:nvSpPr>
                <p:spPr>
                  <a:xfrm>
                    <a:off x="5972643" y="6831011"/>
                    <a:ext cx="3024336"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000" b="1" i="1">
                        <a:solidFill>
                          <a:schemeClr val="dk1"/>
                        </a:solidFill>
                        <a:latin typeface="Arial"/>
                        <a:ea typeface="Arial"/>
                        <a:cs typeface="Arial"/>
                        <a:sym typeface="Arial"/>
                      </a:rPr>
                      <a:t>Fayyaz AU, Circulation 2017 </a:t>
                    </a:r>
                    <a:endParaRPr sz="1800">
                      <a:solidFill>
                        <a:schemeClr val="dk1"/>
                      </a:solidFill>
                      <a:latin typeface="Tahoma"/>
                      <a:ea typeface="Tahoma"/>
                      <a:cs typeface="Tahoma"/>
                      <a:sym typeface="Tahoma"/>
                    </a:endParaRPr>
                  </a:p>
                </p:txBody>
              </p:sp>
              <p:grpSp>
                <p:nvGrpSpPr>
                  <p:cNvPr id="1089" name="Google Shape;1089;p71"/>
                  <p:cNvGrpSpPr/>
                  <p:nvPr/>
                </p:nvGrpSpPr>
                <p:grpSpPr>
                  <a:xfrm>
                    <a:off x="4321074" y="2112497"/>
                    <a:ext cx="4336077" cy="2160240"/>
                    <a:chOff x="4321074" y="2112497"/>
                    <a:chExt cx="4336077" cy="2160240"/>
                  </a:xfrm>
                </p:grpSpPr>
                <p:pic>
                  <p:nvPicPr>
                    <p:cNvPr id="1090" name="Google Shape;1090;p71"/>
                    <p:cNvPicPr preferRelativeResize="0"/>
                    <p:nvPr/>
                  </p:nvPicPr>
                  <p:blipFill rotWithShape="1">
                    <a:blip r:embed="rId6">
                      <a:alphaModFix/>
                    </a:blip>
                    <a:srcRect/>
                    <a:stretch/>
                  </p:blipFill>
                  <p:spPr>
                    <a:xfrm>
                      <a:off x="4321074" y="2112497"/>
                      <a:ext cx="4336077" cy="2160240"/>
                    </a:xfrm>
                    <a:prstGeom prst="rect">
                      <a:avLst/>
                    </a:prstGeom>
                    <a:noFill/>
                    <a:ln>
                      <a:noFill/>
                    </a:ln>
                  </p:spPr>
                </p:pic>
                <p:cxnSp>
                  <p:nvCxnSpPr>
                    <p:cNvPr id="1091" name="Google Shape;1091;p71"/>
                    <p:cNvCxnSpPr/>
                    <p:nvPr/>
                  </p:nvCxnSpPr>
                  <p:spPr>
                    <a:xfrm>
                      <a:off x="7521507" y="2252962"/>
                      <a:ext cx="0" cy="576064"/>
                    </a:xfrm>
                    <a:prstGeom prst="straightConnector1">
                      <a:avLst/>
                    </a:prstGeom>
                    <a:noFill/>
                    <a:ln w="104775" cap="flat" cmpd="sng">
                      <a:solidFill>
                        <a:srgbClr val="C00000"/>
                      </a:solidFill>
                      <a:prstDash val="solid"/>
                      <a:round/>
                      <a:headEnd type="none" w="sm" len="sm"/>
                      <a:tailEnd type="triangle" w="med" len="med"/>
                    </a:ln>
                  </p:spPr>
                </p:cxnSp>
              </p:grpSp>
            </p:grpSp>
          </p:grpSp>
        </p:grpSp>
        <p:sp>
          <p:nvSpPr>
            <p:cNvPr id="1092" name="Google Shape;1092;p71"/>
            <p:cNvSpPr/>
            <p:nvPr/>
          </p:nvSpPr>
          <p:spPr>
            <a:xfrm>
              <a:off x="4749741" y="1902050"/>
              <a:ext cx="483246" cy="379275"/>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ahoma"/>
                <a:ea typeface="Tahoma"/>
                <a:cs typeface="Tahoma"/>
                <a:sym typeface="Tahoma"/>
              </a:endParaRPr>
            </a:p>
          </p:txBody>
        </p:sp>
        <p:pic>
          <p:nvPicPr>
            <p:cNvPr id="1093" name="Google Shape;1093;p71"/>
            <p:cNvPicPr preferRelativeResize="0"/>
            <p:nvPr/>
          </p:nvPicPr>
          <p:blipFill rotWithShape="1">
            <a:blip r:embed="rId7">
              <a:alphaModFix/>
            </a:blip>
            <a:srcRect/>
            <a:stretch/>
          </p:blipFill>
          <p:spPr>
            <a:xfrm>
              <a:off x="6893012" y="1883605"/>
              <a:ext cx="481626" cy="377985"/>
            </a:xfrm>
            <a:prstGeom prst="rect">
              <a:avLst/>
            </a:prstGeom>
            <a:noFill/>
            <a:ln>
              <a:noFill/>
            </a:ln>
          </p:spPr>
        </p:pic>
      </p:grpSp>
      <p:sp>
        <p:nvSpPr>
          <p:cNvPr id="1094" name="Google Shape;1094;p71"/>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Proč pacienti s ChSS mají plicní vaskulární nemoc?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Shape 1098"/>
        <p:cNvGrpSpPr/>
        <p:nvPr/>
      </p:nvGrpSpPr>
      <p:grpSpPr>
        <a:xfrm>
          <a:off x="0" y="0"/>
          <a:ext cx="0" cy="0"/>
          <a:chOff x="0" y="0"/>
          <a:chExt cx="0" cy="0"/>
        </a:xfrm>
      </p:grpSpPr>
      <p:graphicFrame>
        <p:nvGraphicFramePr>
          <p:cNvPr id="1099" name="Google Shape;1099;p72"/>
          <p:cNvGraphicFramePr/>
          <p:nvPr/>
        </p:nvGraphicFramePr>
        <p:xfrm>
          <a:off x="1868839" y="957727"/>
          <a:ext cx="8043600" cy="2171600"/>
        </p:xfrm>
        <a:graphic>
          <a:graphicData uri="http://schemas.openxmlformats.org/drawingml/2006/table">
            <a:tbl>
              <a:tblPr firstRow="1" bandRow="1">
                <a:noFill/>
                <a:tableStyleId>{6C1B64EB-0CAE-49AB-952C-6B1985939DEF}</a:tableStyleId>
              </a:tblPr>
              <a:tblGrid>
                <a:gridCol w="2766850">
                  <a:extLst>
                    <a:ext uri="{9D8B030D-6E8A-4147-A177-3AD203B41FA5}">
                      <a16:colId xmlns:a16="http://schemas.microsoft.com/office/drawing/2014/main" val="20000"/>
                    </a:ext>
                  </a:extLst>
                </a:gridCol>
                <a:gridCol w="2534850">
                  <a:extLst>
                    <a:ext uri="{9D8B030D-6E8A-4147-A177-3AD203B41FA5}">
                      <a16:colId xmlns:a16="http://schemas.microsoft.com/office/drawing/2014/main" val="20001"/>
                    </a:ext>
                  </a:extLst>
                </a:gridCol>
                <a:gridCol w="2741900">
                  <a:extLst>
                    <a:ext uri="{9D8B030D-6E8A-4147-A177-3AD203B41FA5}">
                      <a16:colId xmlns:a16="http://schemas.microsoft.com/office/drawing/2014/main" val="20002"/>
                    </a:ext>
                  </a:extLst>
                </a:gridCol>
              </a:tblGrid>
              <a:tr h="360050">
                <a:tc>
                  <a:txBody>
                    <a:bodyPr/>
                    <a:lstStyle/>
                    <a:p>
                      <a:pPr marL="0" marR="0" lvl="0" indent="0" algn="l" rtl="0">
                        <a:spcBef>
                          <a:spcPts val="0"/>
                        </a:spcBef>
                        <a:spcAft>
                          <a:spcPts val="0"/>
                        </a:spcAft>
                        <a:buNone/>
                      </a:pPr>
                      <a:endParaRPr sz="2000">
                        <a:solidFill>
                          <a:schemeClr val="accent4"/>
                        </a:solidFill>
                        <a:latin typeface="Arial"/>
                        <a:ea typeface="Arial"/>
                        <a:cs typeface="Arial"/>
                        <a:sym typeface="Arial"/>
                      </a:endParaRPr>
                    </a:p>
                  </a:txBody>
                  <a:tcPr marL="91450" marR="91450" marT="45725" marB="45725" anchor="ctr"/>
                </a:tc>
                <a:tc>
                  <a:txBody>
                    <a:bodyPr/>
                    <a:lstStyle/>
                    <a:p>
                      <a:pPr marL="0" marR="0" lvl="0" indent="0" algn="ctr" rtl="0">
                        <a:spcBef>
                          <a:spcPts val="0"/>
                        </a:spcBef>
                        <a:spcAft>
                          <a:spcPts val="0"/>
                        </a:spcAft>
                        <a:buNone/>
                      </a:pPr>
                      <a:r>
                        <a:rPr lang="cs-CZ" sz="1600">
                          <a:solidFill>
                            <a:schemeClr val="accent4"/>
                          </a:solidFill>
                          <a:latin typeface="Arial"/>
                          <a:ea typeface="Arial"/>
                          <a:cs typeface="Arial"/>
                          <a:sym typeface="Arial"/>
                        </a:rPr>
                        <a:t>Pravá komora</a:t>
                      </a:r>
                      <a:endParaRPr sz="1600">
                        <a:solidFill>
                          <a:schemeClr val="accent4"/>
                        </a:solidFill>
                        <a:latin typeface="Arial"/>
                        <a:ea typeface="Arial"/>
                        <a:cs typeface="Arial"/>
                        <a:sym typeface="Arial"/>
                      </a:endParaRPr>
                    </a:p>
                  </a:txBody>
                  <a:tcPr marL="91450" marR="91450" marT="45725" marB="45725" anchor="ctr">
                    <a:solidFill>
                      <a:srgbClr val="D0D0F4"/>
                    </a:solidFill>
                  </a:tcPr>
                </a:tc>
                <a:tc>
                  <a:txBody>
                    <a:bodyPr/>
                    <a:lstStyle/>
                    <a:p>
                      <a:pPr marL="0" marR="0" lvl="0" indent="0" algn="ctr" rtl="0">
                        <a:spcBef>
                          <a:spcPts val="0"/>
                        </a:spcBef>
                        <a:spcAft>
                          <a:spcPts val="0"/>
                        </a:spcAft>
                        <a:buNone/>
                      </a:pPr>
                      <a:r>
                        <a:rPr lang="cs-CZ" sz="1600">
                          <a:solidFill>
                            <a:schemeClr val="accent4"/>
                          </a:solidFill>
                          <a:latin typeface="Arial"/>
                          <a:ea typeface="Arial"/>
                          <a:cs typeface="Arial"/>
                          <a:sym typeface="Arial"/>
                        </a:rPr>
                        <a:t>Levá komora</a:t>
                      </a:r>
                      <a:endParaRPr sz="1600">
                        <a:solidFill>
                          <a:schemeClr val="accent4"/>
                        </a:solidFill>
                        <a:latin typeface="Arial"/>
                        <a:ea typeface="Arial"/>
                        <a:cs typeface="Arial"/>
                        <a:sym typeface="Arial"/>
                      </a:endParaRPr>
                    </a:p>
                  </a:txBody>
                  <a:tcPr marL="91450" marR="91450" marT="45725" marB="45725" anchor="ctr">
                    <a:solidFill>
                      <a:srgbClr val="FFCC99"/>
                    </a:solidFill>
                  </a:tcPr>
                </a:tc>
                <a:extLst>
                  <a:ext uri="{0D108BD9-81ED-4DB2-BD59-A6C34878D82A}">
                    <a16:rowId xmlns:a16="http://schemas.microsoft.com/office/drawing/2014/main" val="10000"/>
                  </a:ext>
                </a:extLst>
              </a:tr>
              <a:tr h="313625">
                <a:tc>
                  <a:txBody>
                    <a:bodyPr/>
                    <a:lstStyle/>
                    <a:p>
                      <a:pPr marL="0" marR="0" lvl="0" indent="0" algn="l" rtl="0">
                        <a:spcBef>
                          <a:spcPts val="0"/>
                        </a:spcBef>
                        <a:spcAft>
                          <a:spcPts val="0"/>
                        </a:spcAft>
                        <a:buNone/>
                      </a:pPr>
                      <a:r>
                        <a:rPr lang="cs-CZ" sz="1400" b="1">
                          <a:solidFill>
                            <a:schemeClr val="accent4"/>
                          </a:solidFill>
                          <a:latin typeface="Arial"/>
                          <a:ea typeface="Arial"/>
                          <a:cs typeface="Arial"/>
                          <a:sym typeface="Arial"/>
                        </a:rPr>
                        <a:t>      Geometrie</a:t>
                      </a:r>
                      <a:endParaRPr sz="1400" b="1">
                        <a:solidFill>
                          <a:schemeClr val="accent4"/>
                        </a:solidFill>
                        <a:latin typeface="Arial"/>
                        <a:ea typeface="Arial"/>
                        <a:cs typeface="Arial"/>
                        <a:sym typeface="Arial"/>
                      </a:endParaRPr>
                    </a:p>
                  </a:txBody>
                  <a:tcPr marL="91450" marR="91450" marT="45725" marB="45725" anchor="ctr"/>
                </a:tc>
                <a:tc>
                  <a:txBody>
                    <a:bodyPr/>
                    <a:lstStyle/>
                    <a:p>
                      <a:pPr marL="0" marR="0" lvl="0" indent="0" algn="ctr" rtl="0">
                        <a:spcBef>
                          <a:spcPts val="0"/>
                        </a:spcBef>
                        <a:spcAft>
                          <a:spcPts val="0"/>
                        </a:spcAft>
                        <a:buNone/>
                      </a:pPr>
                      <a:r>
                        <a:rPr lang="cs-CZ" sz="1400">
                          <a:solidFill>
                            <a:schemeClr val="accent4"/>
                          </a:solidFill>
                          <a:latin typeface="Arial"/>
                          <a:ea typeface="Arial"/>
                          <a:cs typeface="Arial"/>
                          <a:sym typeface="Arial"/>
                        </a:rPr>
                        <a:t>komplexní</a:t>
                      </a:r>
                      <a:endParaRPr sz="1400">
                        <a:solidFill>
                          <a:schemeClr val="accent4"/>
                        </a:solidFill>
                        <a:latin typeface="Arial"/>
                        <a:ea typeface="Arial"/>
                        <a:cs typeface="Arial"/>
                        <a:sym typeface="Arial"/>
                      </a:endParaRPr>
                    </a:p>
                  </a:txBody>
                  <a:tcPr marL="91450" marR="91450" marT="45725" marB="45725" anchor="ctr">
                    <a:solidFill>
                      <a:srgbClr val="D0D0F4"/>
                    </a:solidFill>
                  </a:tcPr>
                </a:tc>
                <a:tc>
                  <a:txBody>
                    <a:bodyPr/>
                    <a:lstStyle/>
                    <a:p>
                      <a:pPr marL="0" marR="0" lvl="0" indent="0" algn="ctr" rtl="0">
                        <a:spcBef>
                          <a:spcPts val="0"/>
                        </a:spcBef>
                        <a:spcAft>
                          <a:spcPts val="0"/>
                        </a:spcAft>
                        <a:buNone/>
                      </a:pPr>
                      <a:r>
                        <a:rPr lang="cs-CZ" sz="1400">
                          <a:solidFill>
                            <a:schemeClr val="accent4"/>
                          </a:solidFill>
                          <a:latin typeface="Arial"/>
                          <a:ea typeface="Arial"/>
                          <a:cs typeface="Arial"/>
                          <a:sym typeface="Arial"/>
                        </a:rPr>
                        <a:t>elipsoid</a:t>
                      </a:r>
                      <a:endParaRPr sz="1400">
                        <a:solidFill>
                          <a:schemeClr val="accent4"/>
                        </a:solidFill>
                        <a:latin typeface="Arial"/>
                        <a:ea typeface="Arial"/>
                        <a:cs typeface="Arial"/>
                        <a:sym typeface="Arial"/>
                      </a:endParaRPr>
                    </a:p>
                  </a:txBody>
                  <a:tcPr marL="91450" marR="91450" marT="45725" marB="45725" anchor="ctr">
                    <a:solidFill>
                      <a:srgbClr val="FFCC99"/>
                    </a:solidFill>
                  </a:tcPr>
                </a:tc>
                <a:extLst>
                  <a:ext uri="{0D108BD9-81ED-4DB2-BD59-A6C34878D82A}">
                    <a16:rowId xmlns:a16="http://schemas.microsoft.com/office/drawing/2014/main" val="10001"/>
                  </a:ext>
                </a:extLst>
              </a:tr>
              <a:tr h="334450">
                <a:tc>
                  <a:txBody>
                    <a:bodyPr/>
                    <a:lstStyle/>
                    <a:p>
                      <a:pPr marL="0" marR="0" lvl="0" indent="0" algn="l" rtl="0">
                        <a:spcBef>
                          <a:spcPts val="0"/>
                        </a:spcBef>
                        <a:spcAft>
                          <a:spcPts val="0"/>
                        </a:spcAft>
                        <a:buNone/>
                      </a:pPr>
                      <a:r>
                        <a:rPr lang="cs-CZ" sz="1400" b="1">
                          <a:solidFill>
                            <a:schemeClr val="accent4"/>
                          </a:solidFill>
                          <a:latin typeface="Arial"/>
                          <a:ea typeface="Arial"/>
                          <a:cs typeface="Arial"/>
                          <a:sym typeface="Arial"/>
                        </a:rPr>
                        <a:t>      Koronární perfuze</a:t>
                      </a:r>
                      <a:endParaRPr sz="1400" b="1">
                        <a:solidFill>
                          <a:schemeClr val="accent4"/>
                        </a:solidFill>
                        <a:latin typeface="Arial"/>
                        <a:ea typeface="Arial"/>
                        <a:cs typeface="Arial"/>
                        <a:sym typeface="Arial"/>
                      </a:endParaRPr>
                    </a:p>
                  </a:txBody>
                  <a:tcPr marL="91450" marR="91450" marT="45725" marB="45725" anchor="ctr"/>
                </a:tc>
                <a:tc>
                  <a:txBody>
                    <a:bodyPr/>
                    <a:lstStyle/>
                    <a:p>
                      <a:pPr marL="0" marR="0" lvl="0" indent="0" algn="ctr" rtl="0">
                        <a:spcBef>
                          <a:spcPts val="0"/>
                        </a:spcBef>
                        <a:spcAft>
                          <a:spcPts val="0"/>
                        </a:spcAft>
                        <a:buNone/>
                      </a:pPr>
                      <a:r>
                        <a:rPr lang="cs-CZ" sz="1400">
                          <a:solidFill>
                            <a:schemeClr val="accent4"/>
                          </a:solidFill>
                          <a:latin typeface="Arial"/>
                          <a:ea typeface="Arial"/>
                          <a:cs typeface="Arial"/>
                          <a:sym typeface="Arial"/>
                        </a:rPr>
                        <a:t>systolicko-diastolická</a:t>
                      </a:r>
                      <a:endParaRPr sz="1400">
                        <a:solidFill>
                          <a:schemeClr val="accent4"/>
                        </a:solidFill>
                        <a:latin typeface="Arial"/>
                        <a:ea typeface="Arial"/>
                        <a:cs typeface="Arial"/>
                        <a:sym typeface="Arial"/>
                      </a:endParaRPr>
                    </a:p>
                  </a:txBody>
                  <a:tcPr marL="91450" marR="91450" marT="45725" marB="45725" anchor="ctr">
                    <a:solidFill>
                      <a:srgbClr val="D0D0F4"/>
                    </a:solidFill>
                  </a:tcPr>
                </a:tc>
                <a:tc>
                  <a:txBody>
                    <a:bodyPr/>
                    <a:lstStyle/>
                    <a:p>
                      <a:pPr marL="0" marR="0" lvl="0" indent="0" algn="ctr" rtl="0">
                        <a:spcBef>
                          <a:spcPts val="0"/>
                        </a:spcBef>
                        <a:spcAft>
                          <a:spcPts val="0"/>
                        </a:spcAft>
                        <a:buNone/>
                      </a:pPr>
                      <a:r>
                        <a:rPr lang="cs-CZ" sz="1400">
                          <a:solidFill>
                            <a:schemeClr val="accent4"/>
                          </a:solidFill>
                          <a:latin typeface="Arial"/>
                          <a:ea typeface="Arial"/>
                          <a:cs typeface="Arial"/>
                          <a:sym typeface="Arial"/>
                        </a:rPr>
                        <a:t>diastolická</a:t>
                      </a:r>
                      <a:endParaRPr/>
                    </a:p>
                  </a:txBody>
                  <a:tcPr marL="91450" marR="91450" marT="45725" marB="45725" anchor="ctr">
                    <a:solidFill>
                      <a:srgbClr val="FFCC99"/>
                    </a:solidFill>
                  </a:tcPr>
                </a:tc>
                <a:extLst>
                  <a:ext uri="{0D108BD9-81ED-4DB2-BD59-A6C34878D82A}">
                    <a16:rowId xmlns:a16="http://schemas.microsoft.com/office/drawing/2014/main" val="10002"/>
                  </a:ext>
                </a:extLst>
              </a:tr>
              <a:tr h="386325">
                <a:tc>
                  <a:txBody>
                    <a:bodyPr/>
                    <a:lstStyle/>
                    <a:p>
                      <a:pPr marL="0" marR="0" lvl="0" indent="0" algn="l" rtl="0">
                        <a:spcBef>
                          <a:spcPts val="0"/>
                        </a:spcBef>
                        <a:spcAft>
                          <a:spcPts val="0"/>
                        </a:spcAft>
                        <a:buNone/>
                      </a:pPr>
                      <a:r>
                        <a:rPr lang="cs-CZ" sz="1400" b="1">
                          <a:solidFill>
                            <a:schemeClr val="accent4"/>
                          </a:solidFill>
                          <a:latin typeface="Arial"/>
                          <a:ea typeface="Arial"/>
                          <a:cs typeface="Arial"/>
                          <a:sym typeface="Arial"/>
                        </a:rPr>
                        <a:t>      Typ práce</a:t>
                      </a:r>
                      <a:endParaRPr sz="1400" b="1">
                        <a:solidFill>
                          <a:schemeClr val="accent4"/>
                        </a:solidFill>
                        <a:latin typeface="Arial"/>
                        <a:ea typeface="Arial"/>
                        <a:cs typeface="Arial"/>
                        <a:sym typeface="Arial"/>
                      </a:endParaRPr>
                    </a:p>
                  </a:txBody>
                  <a:tcPr marL="91450" marR="91450" marT="45725" marB="45725" anchor="ctr"/>
                </a:tc>
                <a:tc>
                  <a:txBody>
                    <a:bodyPr/>
                    <a:lstStyle/>
                    <a:p>
                      <a:pPr marL="0" marR="0" lvl="0" indent="0" algn="ctr" rtl="0">
                        <a:spcBef>
                          <a:spcPts val="0"/>
                        </a:spcBef>
                        <a:spcAft>
                          <a:spcPts val="0"/>
                        </a:spcAft>
                        <a:buNone/>
                      </a:pPr>
                      <a:r>
                        <a:rPr lang="cs-CZ" sz="1400" b="1">
                          <a:solidFill>
                            <a:schemeClr val="accent4"/>
                          </a:solidFill>
                          <a:latin typeface="Arial"/>
                          <a:ea typeface="Arial"/>
                          <a:cs typeface="Arial"/>
                          <a:sym typeface="Arial"/>
                        </a:rPr>
                        <a:t>objemová pumpa  </a:t>
                      </a:r>
                      <a:endParaRPr sz="1400">
                        <a:solidFill>
                          <a:schemeClr val="accent4"/>
                        </a:solidFill>
                        <a:latin typeface="Arial"/>
                        <a:ea typeface="Arial"/>
                        <a:cs typeface="Arial"/>
                        <a:sym typeface="Arial"/>
                      </a:endParaRPr>
                    </a:p>
                  </a:txBody>
                  <a:tcPr marL="91450" marR="91450" marT="45725" marB="45725" anchor="ctr">
                    <a:solidFill>
                      <a:srgbClr val="D0D0F4"/>
                    </a:solidFill>
                  </a:tcPr>
                </a:tc>
                <a:tc>
                  <a:txBody>
                    <a:bodyPr/>
                    <a:lstStyle/>
                    <a:p>
                      <a:pPr marL="0" marR="0" lvl="0" indent="0" algn="ctr" rtl="0">
                        <a:spcBef>
                          <a:spcPts val="0"/>
                        </a:spcBef>
                        <a:spcAft>
                          <a:spcPts val="0"/>
                        </a:spcAft>
                        <a:buNone/>
                      </a:pPr>
                      <a:r>
                        <a:rPr lang="cs-CZ" sz="1400" b="1">
                          <a:solidFill>
                            <a:schemeClr val="accent4"/>
                          </a:solidFill>
                          <a:latin typeface="Arial"/>
                          <a:ea typeface="Arial"/>
                          <a:cs typeface="Arial"/>
                          <a:sym typeface="Arial"/>
                        </a:rPr>
                        <a:t>tlakově-objemová pumpa </a:t>
                      </a:r>
                      <a:endParaRPr/>
                    </a:p>
                  </a:txBody>
                  <a:tcPr marL="91450" marR="91450" marT="45725" marB="45725" anchor="ctr">
                    <a:solidFill>
                      <a:srgbClr val="FFCC99"/>
                    </a:solidFill>
                  </a:tcPr>
                </a:tc>
                <a:extLst>
                  <a:ext uri="{0D108BD9-81ED-4DB2-BD59-A6C34878D82A}">
                    <a16:rowId xmlns:a16="http://schemas.microsoft.com/office/drawing/2014/main" val="10003"/>
                  </a:ext>
                </a:extLst>
              </a:tr>
              <a:tr h="370250">
                <a:tc>
                  <a:txBody>
                    <a:bodyPr/>
                    <a:lstStyle/>
                    <a:p>
                      <a:pPr marL="0" marR="0" lvl="0" indent="0" algn="l" rtl="0">
                        <a:spcBef>
                          <a:spcPts val="0"/>
                        </a:spcBef>
                        <a:spcAft>
                          <a:spcPts val="0"/>
                        </a:spcAft>
                        <a:buNone/>
                      </a:pPr>
                      <a:r>
                        <a:rPr lang="cs-CZ" sz="1400" b="1">
                          <a:solidFill>
                            <a:schemeClr val="accent4"/>
                          </a:solidFill>
                          <a:latin typeface="Arial"/>
                          <a:ea typeface="Arial"/>
                          <a:cs typeface="Arial"/>
                          <a:sym typeface="Arial"/>
                        </a:rPr>
                        <a:t>      Schopnost hypertrofie </a:t>
                      </a:r>
                      <a:endParaRPr/>
                    </a:p>
                  </a:txBody>
                  <a:tcPr marL="91450" marR="91450" marT="45725" marB="45725" anchor="ctr"/>
                </a:tc>
                <a:tc>
                  <a:txBody>
                    <a:bodyPr/>
                    <a:lstStyle/>
                    <a:p>
                      <a:pPr marL="0" marR="0" lvl="0" indent="0" algn="ctr" rtl="0">
                        <a:spcBef>
                          <a:spcPts val="0"/>
                        </a:spcBef>
                        <a:spcAft>
                          <a:spcPts val="0"/>
                        </a:spcAft>
                        <a:buNone/>
                      </a:pPr>
                      <a:r>
                        <a:rPr lang="cs-CZ" sz="1400" b="1">
                          <a:solidFill>
                            <a:schemeClr val="accent4"/>
                          </a:solidFill>
                          <a:latin typeface="Arial"/>
                          <a:ea typeface="Arial"/>
                          <a:cs typeface="Arial"/>
                          <a:sym typeface="Arial"/>
                        </a:rPr>
                        <a:t>malá</a:t>
                      </a:r>
                      <a:endParaRPr sz="1400" b="1">
                        <a:solidFill>
                          <a:schemeClr val="accent4"/>
                        </a:solidFill>
                        <a:latin typeface="Arial"/>
                        <a:ea typeface="Arial"/>
                        <a:cs typeface="Arial"/>
                        <a:sym typeface="Arial"/>
                      </a:endParaRPr>
                    </a:p>
                  </a:txBody>
                  <a:tcPr marL="91450" marR="91450" marT="45725" marB="45725" anchor="ctr">
                    <a:solidFill>
                      <a:srgbClr val="D0D0F4"/>
                    </a:solidFill>
                  </a:tcPr>
                </a:tc>
                <a:tc>
                  <a:txBody>
                    <a:bodyPr/>
                    <a:lstStyle/>
                    <a:p>
                      <a:pPr marL="0" marR="0" lvl="0" indent="0" algn="ctr" rtl="0">
                        <a:spcBef>
                          <a:spcPts val="0"/>
                        </a:spcBef>
                        <a:spcAft>
                          <a:spcPts val="0"/>
                        </a:spcAft>
                        <a:buNone/>
                      </a:pPr>
                      <a:r>
                        <a:rPr lang="cs-CZ" sz="1400" b="1">
                          <a:solidFill>
                            <a:schemeClr val="accent4"/>
                          </a:solidFill>
                          <a:latin typeface="Arial"/>
                          <a:ea typeface="Arial"/>
                          <a:cs typeface="Arial"/>
                          <a:sym typeface="Arial"/>
                        </a:rPr>
                        <a:t>vysoká</a:t>
                      </a:r>
                      <a:endParaRPr sz="1400" b="1">
                        <a:solidFill>
                          <a:schemeClr val="accent4"/>
                        </a:solidFill>
                        <a:latin typeface="Arial"/>
                        <a:ea typeface="Arial"/>
                        <a:cs typeface="Arial"/>
                        <a:sym typeface="Arial"/>
                      </a:endParaRPr>
                    </a:p>
                  </a:txBody>
                  <a:tcPr marL="91450" marR="91450" marT="45725" marB="45725" anchor="ctr">
                    <a:solidFill>
                      <a:srgbClr val="FFCC99"/>
                    </a:solidFill>
                  </a:tcPr>
                </a:tc>
                <a:extLst>
                  <a:ext uri="{0D108BD9-81ED-4DB2-BD59-A6C34878D82A}">
                    <a16:rowId xmlns:a16="http://schemas.microsoft.com/office/drawing/2014/main" val="10004"/>
                  </a:ext>
                </a:extLst>
              </a:tr>
              <a:tr h="370700">
                <a:tc>
                  <a:txBody>
                    <a:bodyPr/>
                    <a:lstStyle/>
                    <a:p>
                      <a:pPr marL="0" marR="0" lvl="0" indent="0" algn="l" rtl="0">
                        <a:spcBef>
                          <a:spcPts val="0"/>
                        </a:spcBef>
                        <a:spcAft>
                          <a:spcPts val="0"/>
                        </a:spcAft>
                        <a:buNone/>
                      </a:pPr>
                      <a:r>
                        <a:rPr lang="cs-CZ" sz="1400" b="1">
                          <a:solidFill>
                            <a:schemeClr val="accent4"/>
                          </a:solidFill>
                          <a:latin typeface="Arial"/>
                          <a:ea typeface="Arial"/>
                          <a:cs typeface="Arial"/>
                          <a:sym typeface="Arial"/>
                        </a:rPr>
                        <a:t>      Toleruje přetížení</a:t>
                      </a:r>
                      <a:endParaRPr sz="1400" b="1">
                        <a:solidFill>
                          <a:schemeClr val="accent4"/>
                        </a:solidFill>
                        <a:latin typeface="Arial"/>
                        <a:ea typeface="Arial"/>
                        <a:cs typeface="Arial"/>
                        <a:sym typeface="Arial"/>
                      </a:endParaRPr>
                    </a:p>
                  </a:txBody>
                  <a:tcPr marL="91450" marR="91450" marT="45725" marB="45725" anchor="ctr"/>
                </a:tc>
                <a:tc>
                  <a:txBody>
                    <a:bodyPr/>
                    <a:lstStyle/>
                    <a:p>
                      <a:pPr marL="0" marR="0" lvl="0" indent="0" algn="ctr" rtl="0">
                        <a:spcBef>
                          <a:spcPts val="0"/>
                        </a:spcBef>
                        <a:spcAft>
                          <a:spcPts val="0"/>
                        </a:spcAft>
                        <a:buNone/>
                      </a:pPr>
                      <a:r>
                        <a:rPr lang="cs-CZ" sz="1400" b="1">
                          <a:solidFill>
                            <a:schemeClr val="accent4"/>
                          </a:solidFill>
                          <a:latin typeface="Arial"/>
                          <a:ea typeface="Arial"/>
                          <a:cs typeface="Arial"/>
                          <a:sym typeface="Arial"/>
                        </a:rPr>
                        <a:t>jen objemové</a:t>
                      </a:r>
                      <a:endParaRPr sz="1400" b="1">
                        <a:solidFill>
                          <a:schemeClr val="accent4"/>
                        </a:solidFill>
                        <a:latin typeface="Arial"/>
                        <a:ea typeface="Arial"/>
                        <a:cs typeface="Arial"/>
                        <a:sym typeface="Arial"/>
                      </a:endParaRPr>
                    </a:p>
                  </a:txBody>
                  <a:tcPr marL="91450" marR="91450" marT="45725" marB="45725" anchor="ctr">
                    <a:solidFill>
                      <a:srgbClr val="D0D0F4"/>
                    </a:solidFill>
                  </a:tcPr>
                </a:tc>
                <a:tc>
                  <a:txBody>
                    <a:bodyPr/>
                    <a:lstStyle/>
                    <a:p>
                      <a:pPr marL="0" marR="0" lvl="0" indent="0" algn="ctr" rtl="0">
                        <a:spcBef>
                          <a:spcPts val="0"/>
                        </a:spcBef>
                        <a:spcAft>
                          <a:spcPts val="0"/>
                        </a:spcAft>
                        <a:buNone/>
                      </a:pPr>
                      <a:r>
                        <a:rPr lang="cs-CZ" sz="1400" b="1">
                          <a:solidFill>
                            <a:schemeClr val="accent4"/>
                          </a:solidFill>
                          <a:latin typeface="Arial"/>
                          <a:ea typeface="Arial"/>
                          <a:cs typeface="Arial"/>
                          <a:sym typeface="Arial"/>
                        </a:rPr>
                        <a:t>tlakové i objemové</a:t>
                      </a:r>
                      <a:endParaRPr sz="1400" b="1">
                        <a:solidFill>
                          <a:schemeClr val="accent4"/>
                        </a:solidFill>
                        <a:latin typeface="Arial"/>
                        <a:ea typeface="Arial"/>
                        <a:cs typeface="Arial"/>
                        <a:sym typeface="Arial"/>
                      </a:endParaRPr>
                    </a:p>
                  </a:txBody>
                  <a:tcPr marL="91450" marR="91450" marT="45725" marB="45725" anchor="ctr">
                    <a:solidFill>
                      <a:srgbClr val="FFCC99"/>
                    </a:solidFill>
                  </a:tcPr>
                </a:tc>
                <a:extLst>
                  <a:ext uri="{0D108BD9-81ED-4DB2-BD59-A6C34878D82A}">
                    <a16:rowId xmlns:a16="http://schemas.microsoft.com/office/drawing/2014/main" val="10005"/>
                  </a:ext>
                </a:extLst>
              </a:tr>
            </a:tbl>
          </a:graphicData>
        </a:graphic>
      </p:graphicFrame>
      <p:pic>
        <p:nvPicPr>
          <p:cNvPr id="1100" name="Google Shape;1100;p72"/>
          <p:cNvPicPr preferRelativeResize="0"/>
          <p:nvPr/>
        </p:nvPicPr>
        <p:blipFill rotWithShape="1">
          <a:blip r:embed="rId3">
            <a:alphaModFix/>
          </a:blip>
          <a:srcRect/>
          <a:stretch/>
        </p:blipFill>
        <p:spPr>
          <a:xfrm>
            <a:off x="2063552" y="3717032"/>
            <a:ext cx="3168352" cy="2464274"/>
          </a:xfrm>
          <a:prstGeom prst="rect">
            <a:avLst/>
          </a:prstGeom>
          <a:noFill/>
          <a:ln>
            <a:noFill/>
          </a:ln>
        </p:spPr>
      </p:pic>
      <p:pic>
        <p:nvPicPr>
          <p:cNvPr id="1101" name="Google Shape;1101;p72"/>
          <p:cNvPicPr preferRelativeResize="0"/>
          <p:nvPr/>
        </p:nvPicPr>
        <p:blipFill rotWithShape="1">
          <a:blip r:embed="rId4">
            <a:alphaModFix/>
          </a:blip>
          <a:srcRect/>
          <a:stretch/>
        </p:blipFill>
        <p:spPr>
          <a:xfrm>
            <a:off x="7368540" y="3717033"/>
            <a:ext cx="2246066" cy="2520907"/>
          </a:xfrm>
          <a:prstGeom prst="rect">
            <a:avLst/>
          </a:prstGeom>
          <a:noFill/>
          <a:ln>
            <a:noFill/>
          </a:ln>
        </p:spPr>
      </p:pic>
      <p:sp>
        <p:nvSpPr>
          <p:cNvPr id="1102" name="Google Shape;1102;p72"/>
          <p:cNvSpPr txBox="1"/>
          <p:nvPr/>
        </p:nvSpPr>
        <p:spPr>
          <a:xfrm>
            <a:off x="1774032" y="3390183"/>
            <a:ext cx="4898033"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a:solidFill>
                  <a:srgbClr val="FF0000"/>
                </a:solidFill>
                <a:latin typeface="Arial"/>
                <a:ea typeface="Arial"/>
                <a:cs typeface="Arial"/>
                <a:sym typeface="Arial"/>
              </a:rPr>
              <a:t>výrazně vyšší citlivost PK na tlakové přetížení</a:t>
            </a:r>
            <a:endParaRPr sz="1600" b="1">
              <a:solidFill>
                <a:srgbClr val="FF0000"/>
              </a:solidFill>
              <a:latin typeface="Arial"/>
              <a:ea typeface="Arial"/>
              <a:cs typeface="Arial"/>
              <a:sym typeface="Arial"/>
            </a:endParaRPr>
          </a:p>
        </p:txBody>
      </p:sp>
      <p:sp>
        <p:nvSpPr>
          <p:cNvPr id="1103" name="Google Shape;1103;p72"/>
          <p:cNvSpPr txBox="1"/>
          <p:nvPr/>
        </p:nvSpPr>
        <p:spPr>
          <a:xfrm>
            <a:off x="6758548" y="3390341"/>
            <a:ext cx="341632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151515"/>
                </a:solidFill>
                <a:latin typeface="Arial"/>
                <a:ea typeface="Arial"/>
                <a:cs typeface="Arial"/>
                <a:sym typeface="Arial"/>
              </a:rPr>
              <a:t>plochá Frank-Starlingova křivka v PK</a:t>
            </a:r>
            <a:endParaRPr sz="1100" b="1">
              <a:solidFill>
                <a:srgbClr val="151515"/>
              </a:solidFill>
              <a:latin typeface="Arial"/>
              <a:ea typeface="Arial"/>
              <a:cs typeface="Arial"/>
              <a:sym typeface="Arial"/>
            </a:endParaRPr>
          </a:p>
        </p:txBody>
      </p:sp>
      <p:sp>
        <p:nvSpPr>
          <p:cNvPr id="1104" name="Google Shape;1104;p72"/>
          <p:cNvSpPr txBox="1"/>
          <p:nvPr/>
        </p:nvSpPr>
        <p:spPr>
          <a:xfrm>
            <a:off x="4583832" y="6611780"/>
            <a:ext cx="256993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000">
                <a:solidFill>
                  <a:srgbClr val="151515"/>
                </a:solidFill>
                <a:latin typeface="Arial"/>
                <a:ea typeface="Arial"/>
                <a:cs typeface="Arial"/>
                <a:sym typeface="Arial"/>
              </a:rPr>
              <a:t>Braunwald´s Heart Disease 1984; p. 1573</a:t>
            </a:r>
            <a:endParaRPr sz="1000">
              <a:solidFill>
                <a:srgbClr val="151515"/>
              </a:solidFill>
              <a:latin typeface="Arial"/>
              <a:ea typeface="Arial"/>
              <a:cs typeface="Arial"/>
              <a:sym typeface="Arial"/>
            </a:endParaRPr>
          </a:p>
        </p:txBody>
      </p:sp>
      <p:sp>
        <p:nvSpPr>
          <p:cNvPr id="1105" name="Google Shape;1105;p72"/>
          <p:cNvSpPr txBox="1"/>
          <p:nvPr/>
        </p:nvSpPr>
        <p:spPr>
          <a:xfrm>
            <a:off x="2185472" y="6237312"/>
            <a:ext cx="4342576"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000" b="1">
                <a:solidFill>
                  <a:srgbClr val="151515"/>
                </a:solidFill>
                <a:latin typeface="Arial"/>
                <a:ea typeface="Arial"/>
                <a:cs typeface="Arial"/>
                <a:sym typeface="Arial"/>
              </a:rPr>
              <a:t>Jak zvýšit práci selhávající PK? - snížit afterload!</a:t>
            </a:r>
            <a:endParaRPr sz="1000" b="1">
              <a:solidFill>
                <a:srgbClr val="151515"/>
              </a:solidFill>
              <a:latin typeface="Arial"/>
              <a:ea typeface="Arial"/>
              <a:cs typeface="Arial"/>
              <a:sym typeface="Arial"/>
            </a:endParaRPr>
          </a:p>
        </p:txBody>
      </p:sp>
      <p:sp>
        <p:nvSpPr>
          <p:cNvPr id="1106" name="Google Shape;1106;p72"/>
          <p:cNvSpPr txBox="1"/>
          <p:nvPr/>
        </p:nvSpPr>
        <p:spPr>
          <a:xfrm>
            <a:off x="7552244" y="6283032"/>
            <a:ext cx="4342576"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000" b="1">
                <a:solidFill>
                  <a:srgbClr val="151515"/>
                </a:solidFill>
                <a:latin typeface="Arial"/>
                <a:ea typeface="Arial"/>
                <a:cs typeface="Arial"/>
                <a:sym typeface="Arial"/>
              </a:rPr>
              <a:t>Dilatace PK jen minimálně zvýší práci  </a:t>
            </a:r>
            <a:endParaRPr/>
          </a:p>
          <a:p>
            <a:pPr marL="0" marR="0" lvl="0" indent="0" algn="l" rtl="0">
              <a:spcBef>
                <a:spcPts val="0"/>
              </a:spcBef>
              <a:spcAft>
                <a:spcPts val="0"/>
              </a:spcAft>
              <a:buNone/>
            </a:pPr>
            <a:endParaRPr sz="1000" b="1">
              <a:solidFill>
                <a:srgbClr val="151515"/>
              </a:solidFill>
              <a:latin typeface="Arial"/>
              <a:ea typeface="Arial"/>
              <a:cs typeface="Arial"/>
              <a:sym typeface="Arial"/>
            </a:endParaRPr>
          </a:p>
        </p:txBody>
      </p:sp>
      <p:sp>
        <p:nvSpPr>
          <p:cNvPr id="1107" name="Google Shape;1107;p72"/>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Čím se liší pravá komora od levé ? </a:t>
            </a:r>
            <a:endParaRPr sz="2400" b="1">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show="0">
  <p:cSld>
    <p:spTree>
      <p:nvGrpSpPr>
        <p:cNvPr id="1" name="Shape 146"/>
        <p:cNvGrpSpPr/>
        <p:nvPr/>
      </p:nvGrpSpPr>
      <p:grpSpPr>
        <a:xfrm>
          <a:off x="0" y="0"/>
          <a:ext cx="0" cy="0"/>
          <a:chOff x="0" y="0"/>
          <a:chExt cx="0" cy="0"/>
        </a:xfrm>
      </p:grpSpPr>
      <p:sp>
        <p:nvSpPr>
          <p:cNvPr id="147" name="Google Shape;147;p8"/>
          <p:cNvSpPr txBox="1">
            <a:spLocks noGrp="1"/>
          </p:cNvSpPr>
          <p:nvPr>
            <p:ph type="body" idx="1"/>
          </p:nvPr>
        </p:nvSpPr>
        <p:spPr>
          <a:xfrm>
            <a:off x="226142" y="929309"/>
            <a:ext cx="11749549" cy="3229737"/>
          </a:xfrm>
          <a:prstGeom prst="rect">
            <a:avLst/>
          </a:prstGeom>
          <a:noFill/>
          <a:ln>
            <a:noFill/>
          </a:ln>
        </p:spPr>
        <p:txBody>
          <a:bodyPr spcFirstLastPara="1" wrap="square" lIns="121900" tIns="121900" rIns="121900" bIns="121900" anchor="t" anchorCtr="0">
            <a:normAutofit/>
          </a:bodyPr>
          <a:lstStyle/>
          <a:p>
            <a:pPr marL="0" lvl="0" indent="0" algn="l" rtl="0">
              <a:spcBef>
                <a:spcPts val="0"/>
              </a:spcBef>
              <a:spcAft>
                <a:spcPts val="0"/>
              </a:spcAft>
              <a:buClr>
                <a:schemeClr val="dk1"/>
              </a:buClr>
              <a:buSzPts val="1100"/>
              <a:buNone/>
            </a:pPr>
            <a:r>
              <a:rPr lang="cs-CZ" sz="1467">
                <a:solidFill>
                  <a:srgbClr val="202122"/>
                </a:solidFill>
                <a:highlight>
                  <a:srgbClr val="FFFFFF"/>
                </a:highlight>
              </a:rPr>
              <a:t>- index citačního ohlasu vědeckých článků, publikovaných jedním vědeckým pracovníkem; hromadný ukazatel citovanosti </a:t>
            </a:r>
            <a:r>
              <a:rPr lang="cs-CZ" sz="1467" b="1">
                <a:solidFill>
                  <a:srgbClr val="C00000"/>
                </a:solidFill>
                <a:highlight>
                  <a:srgbClr val="FFFFFF"/>
                </a:highlight>
              </a:rPr>
              <a:t>(</a:t>
            </a:r>
            <a:r>
              <a:rPr lang="cs-CZ" sz="1467" b="1" i="1">
                <a:solidFill>
                  <a:srgbClr val="C00000"/>
                </a:solidFill>
                <a:highlight>
                  <a:srgbClr val="FFFFFF"/>
                </a:highlight>
              </a:rPr>
              <a:t>“IF vědce”</a:t>
            </a:r>
            <a:r>
              <a:rPr lang="cs-CZ" sz="1467" b="1">
                <a:solidFill>
                  <a:srgbClr val="C00000"/>
                </a:solidFill>
                <a:highlight>
                  <a:srgbClr val="FFFFFF"/>
                </a:highlight>
              </a:rPr>
              <a:t>)</a:t>
            </a:r>
            <a:endParaRPr sz="1467" b="1">
              <a:solidFill>
                <a:srgbClr val="C00000"/>
              </a:solidFill>
              <a:highlight>
                <a:srgbClr val="FFFFFF"/>
              </a:highlight>
            </a:endParaRPr>
          </a:p>
          <a:p>
            <a:pPr marL="0" lvl="0" indent="0" algn="l" rtl="0">
              <a:spcBef>
                <a:spcPts val="1600"/>
              </a:spcBef>
              <a:spcAft>
                <a:spcPts val="0"/>
              </a:spcAft>
              <a:buSzPts val="1800"/>
              <a:buNone/>
            </a:pPr>
            <a:r>
              <a:rPr lang="cs-CZ" sz="1467">
                <a:solidFill>
                  <a:srgbClr val="202122"/>
                </a:solidFill>
                <a:highlight>
                  <a:srgbClr val="FFFFFF"/>
                </a:highlight>
              </a:rPr>
              <a:t>- kolik článků daného autora dosahuje citovanosti vyšší, než je pořadové číslo článku dle počtu citací</a:t>
            </a:r>
            <a:endParaRPr sz="1467">
              <a:solidFill>
                <a:srgbClr val="202122"/>
              </a:solidFill>
              <a:highlight>
                <a:srgbClr val="FFFFFF"/>
              </a:highlight>
            </a:endParaRPr>
          </a:p>
          <a:p>
            <a:pPr marL="0" lvl="0" indent="0" algn="l" rtl="0">
              <a:spcBef>
                <a:spcPts val="1600"/>
              </a:spcBef>
              <a:spcAft>
                <a:spcPts val="0"/>
              </a:spcAft>
              <a:buSzPts val="1800"/>
              <a:buNone/>
            </a:pPr>
            <a:r>
              <a:rPr lang="cs-CZ" sz="1400">
                <a:solidFill>
                  <a:srgbClr val="202122"/>
                </a:solidFill>
                <a:highlight>
                  <a:srgbClr val="FFFFFF"/>
                </a:highlight>
              </a:rPr>
              <a:t>- Hirschův index jednotlivce je dán citačními ohlasy (indexy) jeho jednotlivých vědeckých prací. Jde o číslo h, označující počet článků mající citační index rovný či vyšší h. </a:t>
            </a:r>
            <a:r>
              <a:rPr lang="cs-CZ" sz="1400" i="1">
                <a:solidFill>
                  <a:srgbClr val="202122"/>
                </a:solidFill>
                <a:highlight>
                  <a:srgbClr val="FFFFFF"/>
                </a:highlight>
              </a:rPr>
              <a:t>Má-li např. devátý nejcitovanější článek autora citační index 10 a desátý článek citační index 8, pak pro daného vědce je Hirschův index h = 9. Lze si jej představit jako stranu největšího celočíselného čtverce, který lze vepsat pod setříděný graf počtu citací.</a:t>
            </a:r>
            <a:endParaRPr sz="1400" i="1">
              <a:solidFill>
                <a:srgbClr val="202122"/>
              </a:solidFill>
              <a:highlight>
                <a:srgbClr val="FFFFFF"/>
              </a:highlight>
            </a:endParaRPr>
          </a:p>
          <a:p>
            <a:pPr marL="0" lvl="0" indent="0" algn="l" rtl="0">
              <a:spcBef>
                <a:spcPts val="1600"/>
              </a:spcBef>
              <a:spcAft>
                <a:spcPts val="0"/>
              </a:spcAft>
              <a:buSzPts val="1800"/>
              <a:buNone/>
            </a:pPr>
            <a:r>
              <a:rPr lang="cs-CZ" sz="1400">
                <a:solidFill>
                  <a:srgbClr val="202122"/>
                </a:solidFill>
                <a:highlight>
                  <a:srgbClr val="FFFFFF"/>
                </a:highlight>
              </a:rPr>
              <a:t>- kromě vysoké publikační aktivity a citovanosti autora je to též míra početnosti a citačních zvyklostí této vědecké komunity </a:t>
            </a:r>
            <a:endParaRPr/>
          </a:p>
          <a:p>
            <a:pPr marL="0" lvl="0" indent="0" algn="l" rtl="0">
              <a:spcBef>
                <a:spcPts val="0"/>
              </a:spcBef>
              <a:spcAft>
                <a:spcPts val="0"/>
              </a:spcAft>
              <a:buSzPts val="1800"/>
              <a:buNone/>
            </a:pPr>
            <a:r>
              <a:rPr lang="cs-CZ" sz="1400" b="1">
                <a:solidFill>
                  <a:srgbClr val="202122"/>
                </a:solidFill>
                <a:highlight>
                  <a:srgbClr val="FFFFFF"/>
                </a:highlight>
              </a:rPr>
              <a:t>    </a:t>
            </a:r>
            <a:r>
              <a:rPr lang="cs-CZ" sz="1400">
                <a:solidFill>
                  <a:srgbClr val="202122"/>
                </a:solidFill>
                <a:highlight>
                  <a:srgbClr val="FFFFFF"/>
                </a:highlight>
              </a:rPr>
              <a:t>(NELZE porovnávat mezioborově – matematika x archeologie x medicína)</a:t>
            </a:r>
            <a:endParaRPr sz="1400">
              <a:solidFill>
                <a:srgbClr val="202122"/>
              </a:solidFill>
              <a:highlight>
                <a:srgbClr val="FFFFFF"/>
              </a:highlight>
            </a:endParaRPr>
          </a:p>
          <a:p>
            <a:pPr marL="0" lvl="0" indent="0" algn="l" rtl="0">
              <a:spcBef>
                <a:spcPts val="1600"/>
              </a:spcBef>
              <a:spcAft>
                <a:spcPts val="0"/>
              </a:spcAft>
              <a:buSzPts val="1800"/>
              <a:buNone/>
            </a:pPr>
            <a:r>
              <a:rPr lang="cs-CZ" sz="1400">
                <a:solidFill>
                  <a:srgbClr val="202122"/>
                </a:solidFill>
                <a:highlight>
                  <a:srgbClr val="FFFFFF"/>
                </a:highlight>
              </a:rPr>
              <a:t>- podle J. Hirsche je roční vzestup indexu h o 1 známkou kvalitní, a zvýšení o 3 pak zcela výjimečné publikační aktivity autora</a:t>
            </a:r>
            <a:endParaRPr sz="1400">
              <a:solidFill>
                <a:srgbClr val="202122"/>
              </a:solidFill>
              <a:highlight>
                <a:srgbClr val="FFFFFF"/>
              </a:highlight>
            </a:endParaRPr>
          </a:p>
          <a:p>
            <a:pPr marL="0" lvl="0" indent="0" algn="l" rtl="0">
              <a:spcBef>
                <a:spcPts val="1600"/>
              </a:spcBef>
              <a:spcAft>
                <a:spcPts val="1600"/>
              </a:spcAft>
              <a:buSzPts val="1800"/>
              <a:buNone/>
            </a:pPr>
            <a:endParaRPr sz="1400">
              <a:solidFill>
                <a:srgbClr val="202122"/>
              </a:solidFill>
              <a:highlight>
                <a:srgbClr val="FFFFFF"/>
              </a:highlight>
            </a:endParaRPr>
          </a:p>
        </p:txBody>
      </p:sp>
      <p:sp>
        <p:nvSpPr>
          <p:cNvPr id="148" name="Google Shape;148;p8"/>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3200" b="1">
                <a:solidFill>
                  <a:schemeClr val="lt1"/>
                </a:solidFill>
                <a:latin typeface="Calibri"/>
                <a:ea typeface="Calibri"/>
                <a:cs typeface="Calibri"/>
                <a:sym typeface="Calibri"/>
              </a:rPr>
              <a:t>Hirschův index (H-index či h-index)</a:t>
            </a:r>
            <a:endParaRPr sz="3200" b="1">
              <a:solidFill>
                <a:schemeClr val="lt1"/>
              </a:solidFill>
              <a:latin typeface="Arial"/>
              <a:ea typeface="Arial"/>
              <a:cs typeface="Arial"/>
              <a:sym typeface="Arial"/>
            </a:endParaRPr>
          </a:p>
        </p:txBody>
      </p:sp>
      <p:grpSp>
        <p:nvGrpSpPr>
          <p:cNvPr id="149" name="Google Shape;149;p8"/>
          <p:cNvGrpSpPr/>
          <p:nvPr/>
        </p:nvGrpSpPr>
        <p:grpSpPr>
          <a:xfrm>
            <a:off x="206477" y="3573016"/>
            <a:ext cx="10858075" cy="3284984"/>
            <a:chOff x="206477" y="3573016"/>
            <a:chExt cx="10858075" cy="3284984"/>
          </a:xfrm>
        </p:grpSpPr>
        <p:grpSp>
          <p:nvGrpSpPr>
            <p:cNvPr id="150" name="Google Shape;150;p8"/>
            <p:cNvGrpSpPr/>
            <p:nvPr/>
          </p:nvGrpSpPr>
          <p:grpSpPr>
            <a:xfrm>
              <a:off x="206477" y="3874133"/>
              <a:ext cx="7227800" cy="2983867"/>
              <a:chOff x="-1614949" y="2905600"/>
              <a:chExt cx="5420850" cy="2237900"/>
            </a:xfrm>
          </p:grpSpPr>
          <p:pic>
            <p:nvPicPr>
              <p:cNvPr id="151" name="Google Shape;151;p8"/>
              <p:cNvPicPr preferRelativeResize="0"/>
              <p:nvPr/>
            </p:nvPicPr>
            <p:blipFill rotWithShape="1">
              <a:blip r:embed="rId3">
                <a:alphaModFix/>
              </a:blip>
              <a:srcRect/>
              <a:stretch/>
            </p:blipFill>
            <p:spPr>
              <a:xfrm>
                <a:off x="889250" y="2905600"/>
                <a:ext cx="2916651" cy="2237900"/>
              </a:xfrm>
              <a:prstGeom prst="rect">
                <a:avLst/>
              </a:prstGeom>
              <a:noFill/>
              <a:ln>
                <a:noFill/>
              </a:ln>
            </p:spPr>
          </p:pic>
          <p:sp>
            <p:nvSpPr>
              <p:cNvPr id="152" name="Google Shape;152;p8"/>
              <p:cNvSpPr txBox="1"/>
              <p:nvPr/>
            </p:nvSpPr>
            <p:spPr>
              <a:xfrm>
                <a:off x="-1614949" y="3038167"/>
                <a:ext cx="2410420" cy="407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67">
                    <a:solidFill>
                      <a:srgbClr val="202122"/>
                    </a:solidFill>
                    <a:highlight>
                      <a:srgbClr val="FFFFFF"/>
                    </a:highlight>
                    <a:latin typeface="Calibri"/>
                    <a:ea typeface="Calibri"/>
                    <a:cs typeface="Calibri"/>
                    <a:sym typeface="Calibri"/>
                  </a:rPr>
                  <a:t>- např. prof. J. Veselka (22), P. Kala (4) :-)</a:t>
                </a:r>
                <a:endParaRPr/>
              </a:p>
              <a:p>
                <a:pPr marL="0" marR="0" lvl="0" indent="0" algn="l" rtl="0">
                  <a:spcBef>
                    <a:spcPts val="0"/>
                  </a:spcBef>
                  <a:spcAft>
                    <a:spcPts val="0"/>
                  </a:spcAft>
                  <a:buNone/>
                </a:pPr>
                <a:endParaRPr sz="1467">
                  <a:solidFill>
                    <a:schemeClr val="lt1"/>
                  </a:solidFill>
                  <a:latin typeface="Calibri"/>
                  <a:ea typeface="Calibri"/>
                  <a:cs typeface="Calibri"/>
                  <a:sym typeface="Calibri"/>
                </a:endParaRPr>
              </a:p>
            </p:txBody>
          </p:sp>
        </p:grpSp>
        <p:pic>
          <p:nvPicPr>
            <p:cNvPr id="153" name="Google Shape;153;p8"/>
            <p:cNvPicPr preferRelativeResize="0"/>
            <p:nvPr/>
          </p:nvPicPr>
          <p:blipFill rotWithShape="1">
            <a:blip r:embed="rId4">
              <a:alphaModFix/>
            </a:blip>
            <a:srcRect l="26966" t="13550" r="25784" b="8001"/>
            <a:stretch/>
          </p:blipFill>
          <p:spPr>
            <a:xfrm>
              <a:off x="7680176" y="3573016"/>
              <a:ext cx="3384376" cy="3160757"/>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Shape 1111"/>
        <p:cNvGrpSpPr/>
        <p:nvPr/>
      </p:nvGrpSpPr>
      <p:grpSpPr>
        <a:xfrm>
          <a:off x="0" y="0"/>
          <a:ext cx="0" cy="0"/>
          <a:chOff x="0" y="0"/>
          <a:chExt cx="0" cy="0"/>
        </a:xfrm>
      </p:grpSpPr>
      <p:sp>
        <p:nvSpPr>
          <p:cNvPr id="1112" name="Google Shape;1112;p73"/>
          <p:cNvSpPr txBox="1"/>
          <p:nvPr/>
        </p:nvSpPr>
        <p:spPr>
          <a:xfrm>
            <a:off x="7986016" y="3856996"/>
            <a:ext cx="2499402"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000" b="1" i="1">
                <a:solidFill>
                  <a:srgbClr val="151515"/>
                </a:solidFill>
                <a:latin typeface="Arial"/>
                <a:ea typeface="Arial"/>
                <a:cs typeface="Arial"/>
                <a:sym typeface="Arial"/>
              </a:rPr>
              <a:t>Melenovsky V EHJ, 2014; 35: 3452-62 </a:t>
            </a:r>
            <a:endParaRPr/>
          </a:p>
        </p:txBody>
      </p:sp>
      <p:sp>
        <p:nvSpPr>
          <p:cNvPr id="1113" name="Google Shape;1113;p73"/>
          <p:cNvSpPr txBox="1"/>
          <p:nvPr/>
        </p:nvSpPr>
        <p:spPr>
          <a:xfrm>
            <a:off x="1944248" y="4447701"/>
            <a:ext cx="4712637"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a:solidFill>
                  <a:srgbClr val="FF0000"/>
                </a:solidFill>
                <a:latin typeface="Arial"/>
                <a:ea typeface="Arial"/>
                <a:cs typeface="Arial"/>
                <a:sym typeface="Arial"/>
              </a:rPr>
              <a:t>Enhanced sensitivity of failing RV to afterload </a:t>
            </a:r>
            <a:endParaRPr sz="1600" b="1">
              <a:solidFill>
                <a:srgbClr val="151515"/>
              </a:solidFill>
              <a:latin typeface="Arial"/>
              <a:ea typeface="Arial"/>
              <a:cs typeface="Arial"/>
              <a:sym typeface="Arial"/>
            </a:endParaRPr>
          </a:p>
          <a:p>
            <a:pPr marL="0" marR="0" lvl="0" indent="0" algn="l" rtl="0">
              <a:spcBef>
                <a:spcPts val="0"/>
              </a:spcBef>
              <a:spcAft>
                <a:spcPts val="0"/>
              </a:spcAft>
              <a:buNone/>
            </a:pPr>
            <a:endParaRPr sz="1600" b="1">
              <a:solidFill>
                <a:srgbClr val="151515"/>
              </a:solidFill>
              <a:latin typeface="Arial"/>
              <a:ea typeface="Arial"/>
              <a:cs typeface="Arial"/>
              <a:sym typeface="Arial"/>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 Transition from „left“ HFpEF phenotype into</a:t>
            </a:r>
            <a:endParaRPr sz="1600" b="1">
              <a:solidFill>
                <a:srgbClr val="151515"/>
              </a:solidFill>
              <a:latin typeface="Arial"/>
              <a:ea typeface="Arial"/>
              <a:cs typeface="Arial"/>
              <a:sym typeface="Arial"/>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                        	„right“ HFpEF phenotype</a:t>
            </a:r>
            <a:endParaRPr sz="1600" b="1">
              <a:solidFill>
                <a:srgbClr val="151515"/>
              </a:solidFill>
              <a:latin typeface="Arial"/>
              <a:ea typeface="Arial"/>
              <a:cs typeface="Arial"/>
              <a:sym typeface="Arial"/>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  </a:t>
            </a:r>
            <a:endParaRPr/>
          </a:p>
        </p:txBody>
      </p:sp>
      <p:pic>
        <p:nvPicPr>
          <p:cNvPr id="1114" name="Google Shape;1114;p73"/>
          <p:cNvPicPr preferRelativeResize="0"/>
          <p:nvPr/>
        </p:nvPicPr>
        <p:blipFill rotWithShape="1">
          <a:blip r:embed="rId3">
            <a:alphaModFix/>
          </a:blip>
          <a:srcRect/>
          <a:stretch/>
        </p:blipFill>
        <p:spPr>
          <a:xfrm>
            <a:off x="1921671" y="1447678"/>
            <a:ext cx="5480710" cy="2935027"/>
          </a:xfrm>
          <a:prstGeom prst="rect">
            <a:avLst/>
          </a:prstGeom>
          <a:noFill/>
          <a:ln>
            <a:noFill/>
          </a:ln>
        </p:spPr>
      </p:pic>
      <p:pic>
        <p:nvPicPr>
          <p:cNvPr id="1115" name="Google Shape;1115;p73"/>
          <p:cNvPicPr preferRelativeResize="0"/>
          <p:nvPr/>
        </p:nvPicPr>
        <p:blipFill rotWithShape="1">
          <a:blip r:embed="rId4">
            <a:alphaModFix/>
          </a:blip>
          <a:srcRect/>
          <a:stretch/>
        </p:blipFill>
        <p:spPr>
          <a:xfrm>
            <a:off x="7824193" y="1591693"/>
            <a:ext cx="2547211" cy="2102186"/>
          </a:xfrm>
          <a:prstGeom prst="rect">
            <a:avLst/>
          </a:prstGeom>
          <a:noFill/>
          <a:ln>
            <a:noFill/>
          </a:ln>
        </p:spPr>
      </p:pic>
      <p:cxnSp>
        <p:nvCxnSpPr>
          <p:cNvPr id="1116" name="Google Shape;1116;p73"/>
          <p:cNvCxnSpPr/>
          <p:nvPr/>
        </p:nvCxnSpPr>
        <p:spPr>
          <a:xfrm flipH="1">
            <a:off x="6864842" y="2095749"/>
            <a:ext cx="483427" cy="295840"/>
          </a:xfrm>
          <a:prstGeom prst="straightConnector1">
            <a:avLst/>
          </a:prstGeom>
          <a:noFill/>
          <a:ln w="57150" cap="flat" cmpd="sng">
            <a:solidFill>
              <a:srgbClr val="FFC000"/>
            </a:solidFill>
            <a:prstDash val="solid"/>
            <a:round/>
            <a:headEnd type="none" w="sm" len="sm"/>
            <a:tailEnd type="triangle" w="med" len="med"/>
          </a:ln>
        </p:spPr>
      </p:cxnSp>
      <p:sp>
        <p:nvSpPr>
          <p:cNvPr id="1117" name="Google Shape;1117;p73"/>
          <p:cNvSpPr txBox="1"/>
          <p:nvPr/>
        </p:nvSpPr>
        <p:spPr>
          <a:xfrm>
            <a:off x="2063553" y="932825"/>
            <a:ext cx="251697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151515"/>
                </a:solidFill>
                <a:latin typeface="Arial"/>
                <a:ea typeface="Arial"/>
                <a:cs typeface="Arial"/>
                <a:sym typeface="Arial"/>
              </a:rPr>
              <a:t>PH leads to RV dysfunction</a:t>
            </a:r>
            <a:endParaRPr sz="1400" b="1">
              <a:solidFill>
                <a:srgbClr val="151515"/>
              </a:solidFill>
              <a:latin typeface="Arial"/>
              <a:ea typeface="Arial"/>
              <a:cs typeface="Arial"/>
              <a:sym typeface="Arial"/>
            </a:endParaRPr>
          </a:p>
        </p:txBody>
      </p:sp>
      <p:sp>
        <p:nvSpPr>
          <p:cNvPr id="1118" name="Google Shape;1118;p73"/>
          <p:cNvSpPr/>
          <p:nvPr/>
        </p:nvSpPr>
        <p:spPr>
          <a:xfrm>
            <a:off x="1653693" y="6437814"/>
            <a:ext cx="656140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b="1">
                <a:solidFill>
                  <a:srgbClr val="151515"/>
                </a:solidFill>
                <a:latin typeface="Arial"/>
                <a:ea typeface="Arial"/>
                <a:cs typeface="Arial"/>
                <a:sym typeface="Arial"/>
              </a:rPr>
              <a:t> RV dysfunction drives the prognosis of severe HFpEF </a:t>
            </a:r>
            <a:endParaRPr sz="1800">
              <a:solidFill>
                <a:srgbClr val="FFFFFF"/>
              </a:solidFill>
              <a:latin typeface="Tahoma"/>
              <a:ea typeface="Tahoma"/>
              <a:cs typeface="Tahoma"/>
              <a:sym typeface="Tahoma"/>
            </a:endParaRPr>
          </a:p>
        </p:txBody>
      </p:sp>
      <p:grpSp>
        <p:nvGrpSpPr>
          <p:cNvPr id="1119" name="Google Shape;1119;p73"/>
          <p:cNvGrpSpPr/>
          <p:nvPr/>
        </p:nvGrpSpPr>
        <p:grpSpPr>
          <a:xfrm>
            <a:off x="6906927" y="4756382"/>
            <a:ext cx="3465198" cy="1476766"/>
            <a:chOff x="5382927" y="4756382"/>
            <a:chExt cx="3465198" cy="1476766"/>
          </a:xfrm>
        </p:grpSpPr>
        <p:sp>
          <p:nvSpPr>
            <p:cNvPr id="1120" name="Google Shape;1120;p73"/>
            <p:cNvSpPr/>
            <p:nvPr/>
          </p:nvSpPr>
          <p:spPr>
            <a:xfrm>
              <a:off x="6982889" y="5315005"/>
              <a:ext cx="216024" cy="432048"/>
            </a:xfrm>
            <a:prstGeom prst="rightArrow">
              <a:avLst>
                <a:gd name="adj1" fmla="val 50000"/>
                <a:gd name="adj2" fmla="val 50000"/>
              </a:avLst>
            </a:prstGeom>
            <a:solidFill>
              <a:srgbClr val="FFC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ahoma"/>
                <a:ea typeface="Tahoma"/>
                <a:cs typeface="Tahoma"/>
                <a:sym typeface="Tahoma"/>
              </a:endParaRPr>
            </a:p>
          </p:txBody>
        </p:sp>
        <p:grpSp>
          <p:nvGrpSpPr>
            <p:cNvPr id="1121" name="Google Shape;1121;p73"/>
            <p:cNvGrpSpPr/>
            <p:nvPr/>
          </p:nvGrpSpPr>
          <p:grpSpPr>
            <a:xfrm>
              <a:off x="7471429" y="4789003"/>
              <a:ext cx="1376696" cy="1444145"/>
              <a:chOff x="6943424" y="4772464"/>
              <a:chExt cx="1536587" cy="1665350"/>
            </a:xfrm>
          </p:grpSpPr>
          <p:pic>
            <p:nvPicPr>
              <p:cNvPr id="1122" name="Google Shape;1122;p73"/>
              <p:cNvPicPr preferRelativeResize="0"/>
              <p:nvPr/>
            </p:nvPicPr>
            <p:blipFill rotWithShape="1">
              <a:blip r:embed="rId5">
                <a:alphaModFix/>
              </a:blip>
              <a:srcRect/>
              <a:stretch/>
            </p:blipFill>
            <p:spPr>
              <a:xfrm>
                <a:off x="6943424" y="4772464"/>
                <a:ext cx="1536587" cy="1665350"/>
              </a:xfrm>
              <a:prstGeom prst="rect">
                <a:avLst/>
              </a:prstGeom>
              <a:noFill/>
              <a:ln>
                <a:noFill/>
              </a:ln>
            </p:spPr>
          </p:pic>
          <p:sp>
            <p:nvSpPr>
              <p:cNvPr id="1123" name="Google Shape;1123;p73"/>
              <p:cNvSpPr txBox="1"/>
              <p:nvPr/>
            </p:nvSpPr>
            <p:spPr>
              <a:xfrm>
                <a:off x="7310644" y="5278597"/>
                <a:ext cx="447653" cy="3194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200" b="1">
                    <a:solidFill>
                      <a:srgbClr val="FFC000"/>
                    </a:solidFill>
                    <a:latin typeface="Tahoma"/>
                    <a:ea typeface="Tahoma"/>
                    <a:cs typeface="Tahoma"/>
                    <a:sym typeface="Tahoma"/>
                  </a:rPr>
                  <a:t>RV</a:t>
                </a:r>
                <a:endParaRPr sz="1200" b="1">
                  <a:solidFill>
                    <a:srgbClr val="FFC000"/>
                  </a:solidFill>
                  <a:latin typeface="Tahoma"/>
                  <a:ea typeface="Tahoma"/>
                  <a:cs typeface="Tahoma"/>
                  <a:sym typeface="Tahoma"/>
                </a:endParaRPr>
              </a:p>
            </p:txBody>
          </p:sp>
        </p:grpSp>
        <p:grpSp>
          <p:nvGrpSpPr>
            <p:cNvPr id="1124" name="Google Shape;1124;p73"/>
            <p:cNvGrpSpPr/>
            <p:nvPr/>
          </p:nvGrpSpPr>
          <p:grpSpPr>
            <a:xfrm>
              <a:off x="5382927" y="4756382"/>
              <a:ext cx="1382047" cy="1423462"/>
              <a:chOff x="5382927" y="4756382"/>
              <a:chExt cx="1382047" cy="1423462"/>
            </a:xfrm>
          </p:grpSpPr>
          <p:pic>
            <p:nvPicPr>
              <p:cNvPr id="1125" name="Google Shape;1125;p73"/>
              <p:cNvPicPr preferRelativeResize="0"/>
              <p:nvPr/>
            </p:nvPicPr>
            <p:blipFill rotWithShape="1">
              <a:blip r:embed="rId6">
                <a:alphaModFix/>
              </a:blip>
              <a:srcRect/>
              <a:stretch/>
            </p:blipFill>
            <p:spPr>
              <a:xfrm>
                <a:off x="5382927" y="4756382"/>
                <a:ext cx="1382047" cy="1423462"/>
              </a:xfrm>
              <a:prstGeom prst="rect">
                <a:avLst/>
              </a:prstGeom>
              <a:noFill/>
              <a:ln>
                <a:noFill/>
              </a:ln>
            </p:spPr>
          </p:pic>
          <p:sp>
            <p:nvSpPr>
              <p:cNvPr id="1126" name="Google Shape;1126;p73"/>
              <p:cNvSpPr txBox="1"/>
              <p:nvPr/>
            </p:nvSpPr>
            <p:spPr>
              <a:xfrm>
                <a:off x="5477309" y="5363444"/>
                <a:ext cx="40107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200" b="1">
                    <a:solidFill>
                      <a:srgbClr val="FFC000"/>
                    </a:solidFill>
                    <a:latin typeface="Tahoma"/>
                    <a:ea typeface="Tahoma"/>
                    <a:cs typeface="Tahoma"/>
                    <a:sym typeface="Tahoma"/>
                  </a:rPr>
                  <a:t>RV</a:t>
                </a:r>
                <a:endParaRPr sz="1200" b="1">
                  <a:solidFill>
                    <a:srgbClr val="FFC000"/>
                  </a:solidFill>
                  <a:latin typeface="Tahoma"/>
                  <a:ea typeface="Tahoma"/>
                  <a:cs typeface="Tahoma"/>
                  <a:sym typeface="Tahoma"/>
                </a:endParaRPr>
              </a:p>
            </p:txBody>
          </p:sp>
        </p:grpSp>
      </p:grpSp>
      <p:sp>
        <p:nvSpPr>
          <p:cNvPr id="1127" name="Google Shape;1127;p73"/>
          <p:cNvSpPr txBox="1"/>
          <p:nvPr/>
        </p:nvSpPr>
        <p:spPr>
          <a:xfrm>
            <a:off x="2003613" y="5900054"/>
            <a:ext cx="4378122"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900" b="1" i="1">
                <a:solidFill>
                  <a:srgbClr val="151515"/>
                </a:solidFill>
                <a:latin typeface="Arial"/>
                <a:ea typeface="Arial"/>
                <a:cs typeface="Arial"/>
                <a:sym typeface="Arial"/>
              </a:rPr>
              <a:t>                                                        D´Alto M J Cardiovasc Med 2017 18: 237-243</a:t>
            </a:r>
            <a:endParaRPr sz="900" b="1" i="1">
              <a:solidFill>
                <a:srgbClr val="151515"/>
              </a:solidFill>
              <a:latin typeface="Arial"/>
              <a:ea typeface="Arial"/>
              <a:cs typeface="Arial"/>
              <a:sym typeface="Arial"/>
            </a:endParaRPr>
          </a:p>
        </p:txBody>
      </p:sp>
      <p:sp>
        <p:nvSpPr>
          <p:cNvPr id="1128" name="Google Shape;1128;p73"/>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Dysfunkce PK u HFpEF?</a:t>
            </a:r>
            <a:endParaRPr sz="2400" b="1">
              <a:solidFill>
                <a:schemeClr val="lt1"/>
              </a:solidFill>
              <a:latin typeface="Arial"/>
              <a:ea typeface="Arial"/>
              <a:cs typeface="Arial"/>
              <a:sym typeface="Aria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Shape 1132"/>
        <p:cNvGrpSpPr/>
        <p:nvPr/>
      </p:nvGrpSpPr>
      <p:grpSpPr>
        <a:xfrm>
          <a:off x="0" y="0"/>
          <a:ext cx="0" cy="0"/>
          <a:chOff x="0" y="0"/>
          <a:chExt cx="0" cy="0"/>
        </a:xfrm>
      </p:grpSpPr>
      <p:sp>
        <p:nvSpPr>
          <p:cNvPr id="1133" name="Google Shape;1133;p74"/>
          <p:cNvSpPr/>
          <p:nvPr/>
        </p:nvSpPr>
        <p:spPr>
          <a:xfrm>
            <a:off x="7320136" y="980728"/>
            <a:ext cx="2304256" cy="50405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grpSp>
        <p:nvGrpSpPr>
          <p:cNvPr id="1134" name="Google Shape;1134;p74"/>
          <p:cNvGrpSpPr/>
          <p:nvPr/>
        </p:nvGrpSpPr>
        <p:grpSpPr>
          <a:xfrm>
            <a:off x="6903238" y="1052736"/>
            <a:ext cx="2865170" cy="4755006"/>
            <a:chOff x="5452704" y="1052736"/>
            <a:chExt cx="2791704" cy="4682960"/>
          </a:xfrm>
        </p:grpSpPr>
        <p:grpSp>
          <p:nvGrpSpPr>
            <p:cNvPr id="1135" name="Google Shape;1135;p74"/>
            <p:cNvGrpSpPr/>
            <p:nvPr/>
          </p:nvGrpSpPr>
          <p:grpSpPr>
            <a:xfrm>
              <a:off x="5452704" y="1196752"/>
              <a:ext cx="2639304" cy="4538944"/>
              <a:chOff x="5452704" y="1196752"/>
              <a:chExt cx="2639304" cy="4538944"/>
            </a:xfrm>
          </p:grpSpPr>
          <p:grpSp>
            <p:nvGrpSpPr>
              <p:cNvPr id="1136" name="Google Shape;1136;p74"/>
              <p:cNvGrpSpPr/>
              <p:nvPr/>
            </p:nvGrpSpPr>
            <p:grpSpPr>
              <a:xfrm>
                <a:off x="5652120" y="1196752"/>
                <a:ext cx="2332809" cy="4329600"/>
                <a:chOff x="5652120" y="1196752"/>
                <a:chExt cx="2332809" cy="4329600"/>
              </a:xfrm>
            </p:grpSpPr>
            <p:pic>
              <p:nvPicPr>
                <p:cNvPr id="1137" name="Google Shape;1137;p74"/>
                <p:cNvPicPr preferRelativeResize="0"/>
                <p:nvPr/>
              </p:nvPicPr>
              <p:blipFill rotWithShape="1">
                <a:blip r:embed="rId3">
                  <a:alphaModFix/>
                </a:blip>
                <a:srcRect/>
                <a:stretch/>
              </p:blipFill>
              <p:spPr>
                <a:xfrm>
                  <a:off x="5652120" y="1196752"/>
                  <a:ext cx="2332809" cy="4329600"/>
                </a:xfrm>
                <a:prstGeom prst="rect">
                  <a:avLst/>
                </a:prstGeom>
                <a:noFill/>
                <a:ln>
                  <a:noFill/>
                </a:ln>
              </p:spPr>
            </p:pic>
            <p:sp>
              <p:nvSpPr>
                <p:cNvPr id="1138" name="Google Shape;1138;p74"/>
                <p:cNvSpPr/>
                <p:nvPr/>
              </p:nvSpPr>
              <p:spPr>
                <a:xfrm>
                  <a:off x="6804248" y="1628800"/>
                  <a:ext cx="1008112" cy="72008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grpSp>
          <p:sp>
            <p:nvSpPr>
              <p:cNvPr id="1139" name="Google Shape;1139;p74"/>
              <p:cNvSpPr/>
              <p:nvPr/>
            </p:nvSpPr>
            <p:spPr>
              <a:xfrm>
                <a:off x="5452704" y="5231640"/>
                <a:ext cx="2304256" cy="50405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sp>
            <p:nvSpPr>
              <p:cNvPr id="1140" name="Google Shape;1140;p74"/>
              <p:cNvSpPr/>
              <p:nvPr/>
            </p:nvSpPr>
            <p:spPr>
              <a:xfrm>
                <a:off x="7380312" y="4509120"/>
                <a:ext cx="711696" cy="50405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grpSp>
        <p:sp>
          <p:nvSpPr>
            <p:cNvPr id="1141" name="Google Shape;1141;p74"/>
            <p:cNvSpPr/>
            <p:nvPr/>
          </p:nvSpPr>
          <p:spPr>
            <a:xfrm>
              <a:off x="5508104" y="1052736"/>
              <a:ext cx="2736304" cy="43204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grpSp>
      <p:grpSp>
        <p:nvGrpSpPr>
          <p:cNvPr id="1142" name="Google Shape;1142;p74"/>
          <p:cNvGrpSpPr/>
          <p:nvPr/>
        </p:nvGrpSpPr>
        <p:grpSpPr>
          <a:xfrm>
            <a:off x="2034101" y="1340768"/>
            <a:ext cx="3744416" cy="3888432"/>
            <a:chOff x="683568" y="1916832"/>
            <a:chExt cx="3744416" cy="3888432"/>
          </a:xfrm>
        </p:grpSpPr>
        <p:grpSp>
          <p:nvGrpSpPr>
            <p:cNvPr id="1143" name="Google Shape;1143;p74"/>
            <p:cNvGrpSpPr/>
            <p:nvPr/>
          </p:nvGrpSpPr>
          <p:grpSpPr>
            <a:xfrm>
              <a:off x="683568" y="2132856"/>
              <a:ext cx="3744416" cy="3672408"/>
              <a:chOff x="683568" y="1628800"/>
              <a:chExt cx="3744416" cy="3672408"/>
            </a:xfrm>
          </p:grpSpPr>
          <p:pic>
            <p:nvPicPr>
              <p:cNvPr id="1144" name="Google Shape;1144;p74"/>
              <p:cNvPicPr preferRelativeResize="0"/>
              <p:nvPr/>
            </p:nvPicPr>
            <p:blipFill rotWithShape="1">
              <a:blip r:embed="rId4">
                <a:alphaModFix/>
              </a:blip>
              <a:srcRect/>
              <a:stretch/>
            </p:blipFill>
            <p:spPr>
              <a:xfrm>
                <a:off x="683568" y="1628800"/>
                <a:ext cx="3672408" cy="3672408"/>
              </a:xfrm>
              <a:prstGeom prst="rect">
                <a:avLst/>
              </a:prstGeom>
              <a:noFill/>
              <a:ln>
                <a:noFill/>
              </a:ln>
            </p:spPr>
          </p:pic>
          <p:sp>
            <p:nvSpPr>
              <p:cNvPr id="1145" name="Google Shape;1145;p74"/>
              <p:cNvSpPr/>
              <p:nvPr/>
            </p:nvSpPr>
            <p:spPr>
              <a:xfrm>
                <a:off x="2555776" y="3645024"/>
                <a:ext cx="1872208" cy="93610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grpSp>
        <p:sp>
          <p:nvSpPr>
            <p:cNvPr id="1146" name="Google Shape;1146;p74"/>
            <p:cNvSpPr/>
            <p:nvPr/>
          </p:nvSpPr>
          <p:spPr>
            <a:xfrm>
              <a:off x="2051720" y="1916832"/>
              <a:ext cx="1656184" cy="64807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grpSp>
      <p:sp>
        <p:nvSpPr>
          <p:cNvPr id="1147" name="Google Shape;1147;p74"/>
          <p:cNvSpPr txBox="1"/>
          <p:nvPr/>
        </p:nvSpPr>
        <p:spPr>
          <a:xfrm>
            <a:off x="2034101" y="1032991"/>
            <a:ext cx="290977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151515"/>
                </a:solidFill>
                <a:latin typeface="Arial"/>
                <a:ea typeface="Arial"/>
                <a:cs typeface="Arial"/>
                <a:sym typeface="Arial"/>
              </a:rPr>
              <a:t>Dominující selhání </a:t>
            </a:r>
            <a:r>
              <a:rPr lang="cs-CZ" sz="1400" b="1">
                <a:solidFill>
                  <a:srgbClr val="C00000"/>
                </a:solidFill>
                <a:latin typeface="Arial"/>
                <a:ea typeface="Arial"/>
                <a:cs typeface="Arial"/>
                <a:sym typeface="Arial"/>
              </a:rPr>
              <a:t>levé komory </a:t>
            </a:r>
            <a:endParaRPr sz="1400" b="1">
              <a:solidFill>
                <a:srgbClr val="C00000"/>
              </a:solidFill>
              <a:latin typeface="Arial"/>
              <a:ea typeface="Arial"/>
              <a:cs typeface="Arial"/>
              <a:sym typeface="Arial"/>
            </a:endParaRPr>
          </a:p>
        </p:txBody>
      </p:sp>
      <p:sp>
        <p:nvSpPr>
          <p:cNvPr id="1148" name="Google Shape;1148;p74"/>
          <p:cNvSpPr txBox="1"/>
          <p:nvPr/>
        </p:nvSpPr>
        <p:spPr>
          <a:xfrm>
            <a:off x="1415480" y="5445225"/>
            <a:ext cx="4547864"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600">
                <a:solidFill>
                  <a:srgbClr val="151515"/>
                </a:solidFill>
                <a:latin typeface="Arial"/>
                <a:ea typeface="Arial"/>
                <a:cs typeface="Arial"/>
                <a:sym typeface="Arial"/>
              </a:rPr>
              <a:t>Chronická plicní kongesce/edém</a:t>
            </a:r>
            <a:endParaRPr/>
          </a:p>
          <a:p>
            <a:pPr marL="0" marR="0" lvl="0" indent="0" algn="ctr" rtl="0">
              <a:spcBef>
                <a:spcPts val="0"/>
              </a:spcBef>
              <a:spcAft>
                <a:spcPts val="0"/>
              </a:spcAft>
              <a:buNone/>
            </a:pPr>
            <a:r>
              <a:rPr lang="cs-CZ" sz="1600">
                <a:solidFill>
                  <a:srgbClr val="151515"/>
                </a:solidFill>
                <a:latin typeface="Arial"/>
                <a:ea typeface="Arial"/>
                <a:cs typeface="Arial"/>
                <a:sym typeface="Arial"/>
              </a:rPr>
              <a:t>Ortopnoe</a:t>
            </a:r>
            <a:endParaRPr/>
          </a:p>
          <a:p>
            <a:pPr marL="0" marR="0" lvl="0" indent="0" algn="ctr" rtl="0">
              <a:spcBef>
                <a:spcPts val="0"/>
              </a:spcBef>
              <a:spcAft>
                <a:spcPts val="0"/>
              </a:spcAft>
              <a:buNone/>
            </a:pPr>
            <a:endParaRPr sz="1600">
              <a:solidFill>
                <a:srgbClr val="151515"/>
              </a:solidFill>
              <a:latin typeface="Arial"/>
              <a:ea typeface="Arial"/>
              <a:cs typeface="Arial"/>
              <a:sym typeface="Arial"/>
            </a:endParaRPr>
          </a:p>
          <a:p>
            <a:pPr marL="0" marR="0" lvl="0" indent="0" algn="ctr" rtl="0">
              <a:spcBef>
                <a:spcPts val="0"/>
              </a:spcBef>
              <a:spcAft>
                <a:spcPts val="0"/>
              </a:spcAft>
              <a:buNone/>
            </a:pPr>
            <a:r>
              <a:rPr lang="cs-CZ" sz="1600" b="1">
                <a:solidFill>
                  <a:srgbClr val="151515"/>
                </a:solidFill>
                <a:latin typeface="Arial"/>
                <a:ea typeface="Arial"/>
                <a:cs typeface="Arial"/>
                <a:sym typeface="Arial"/>
              </a:rPr>
              <a:t>Stav po rozsáhlém IM levé komory</a:t>
            </a:r>
            <a:endParaRPr sz="1600" b="1">
              <a:solidFill>
                <a:srgbClr val="151515"/>
              </a:solidFill>
              <a:latin typeface="Arial"/>
              <a:ea typeface="Arial"/>
              <a:cs typeface="Arial"/>
              <a:sym typeface="Arial"/>
            </a:endParaRPr>
          </a:p>
        </p:txBody>
      </p:sp>
      <p:sp>
        <p:nvSpPr>
          <p:cNvPr id="1149" name="Google Shape;1149;p74"/>
          <p:cNvSpPr txBox="1"/>
          <p:nvPr/>
        </p:nvSpPr>
        <p:spPr>
          <a:xfrm>
            <a:off x="6096000" y="980728"/>
            <a:ext cx="5256582"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151515"/>
                </a:solidFill>
                <a:latin typeface="Arial"/>
                <a:ea typeface="Arial"/>
                <a:cs typeface="Arial"/>
                <a:sym typeface="Arial"/>
              </a:rPr>
              <a:t>Dominující </a:t>
            </a:r>
            <a:r>
              <a:rPr lang="cs-CZ" sz="1400" b="1">
                <a:solidFill>
                  <a:srgbClr val="C00000"/>
                </a:solidFill>
                <a:latin typeface="Arial"/>
                <a:ea typeface="Arial"/>
                <a:cs typeface="Arial"/>
                <a:sym typeface="Arial"/>
              </a:rPr>
              <a:t>pravostranné / biventrikulární selhání  </a:t>
            </a:r>
            <a:endParaRPr sz="1400" b="1">
              <a:solidFill>
                <a:srgbClr val="C00000"/>
              </a:solidFill>
              <a:latin typeface="Arial"/>
              <a:ea typeface="Arial"/>
              <a:cs typeface="Arial"/>
              <a:sym typeface="Arial"/>
            </a:endParaRPr>
          </a:p>
        </p:txBody>
      </p:sp>
      <p:sp>
        <p:nvSpPr>
          <p:cNvPr id="1150" name="Google Shape;1150;p74"/>
          <p:cNvSpPr txBox="1"/>
          <p:nvPr/>
        </p:nvSpPr>
        <p:spPr>
          <a:xfrm>
            <a:off x="6168008" y="5445225"/>
            <a:ext cx="5472608"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600">
                <a:solidFill>
                  <a:srgbClr val="151515"/>
                </a:solidFill>
                <a:latin typeface="Arial"/>
                <a:ea typeface="Arial"/>
                <a:cs typeface="Arial"/>
                <a:sym typeface="Arial"/>
              </a:rPr>
              <a:t>Otoky DK, hepatomegalie, anasarka, ascites, nechutenství</a:t>
            </a:r>
            <a:endParaRPr/>
          </a:p>
          <a:p>
            <a:pPr marL="0" marR="0" lvl="0" indent="0" algn="ctr" rtl="0">
              <a:spcBef>
                <a:spcPts val="0"/>
              </a:spcBef>
              <a:spcAft>
                <a:spcPts val="0"/>
              </a:spcAft>
              <a:buNone/>
            </a:pPr>
            <a:endParaRPr sz="1600">
              <a:solidFill>
                <a:srgbClr val="151515"/>
              </a:solidFill>
              <a:latin typeface="Arial"/>
              <a:ea typeface="Arial"/>
              <a:cs typeface="Arial"/>
              <a:sym typeface="Arial"/>
            </a:endParaRPr>
          </a:p>
          <a:p>
            <a:pPr marL="0" marR="0" lvl="0" indent="0" algn="ctr" rtl="0">
              <a:spcBef>
                <a:spcPts val="0"/>
              </a:spcBef>
              <a:spcAft>
                <a:spcPts val="0"/>
              </a:spcAft>
              <a:buNone/>
            </a:pPr>
            <a:endParaRPr sz="1600">
              <a:solidFill>
                <a:srgbClr val="151515"/>
              </a:solidFill>
              <a:latin typeface="Arial"/>
              <a:ea typeface="Arial"/>
              <a:cs typeface="Arial"/>
              <a:sym typeface="Arial"/>
            </a:endParaRPr>
          </a:p>
          <a:p>
            <a:pPr marL="0" marR="0" lvl="0" indent="0" algn="ctr" rtl="0">
              <a:spcBef>
                <a:spcPts val="0"/>
              </a:spcBef>
              <a:spcAft>
                <a:spcPts val="0"/>
              </a:spcAft>
              <a:buNone/>
            </a:pPr>
            <a:r>
              <a:rPr lang="cs-CZ" sz="1600" b="1">
                <a:solidFill>
                  <a:srgbClr val="151515"/>
                </a:solidFill>
                <a:latin typeface="Arial"/>
                <a:ea typeface="Arial"/>
                <a:cs typeface="Arial"/>
                <a:sym typeface="Arial"/>
              </a:rPr>
              <a:t>Dilatační kardiomyopatie</a:t>
            </a:r>
            <a:endParaRPr/>
          </a:p>
        </p:txBody>
      </p:sp>
      <p:sp>
        <p:nvSpPr>
          <p:cNvPr id="1151" name="Google Shape;1151;p74"/>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Levostranné vs. biventrikulární selhání </a:t>
            </a:r>
            <a:endParaRPr sz="2400" b="1">
              <a:solidFill>
                <a:schemeClr val="lt1"/>
              </a:solidFill>
              <a:latin typeface="Arial"/>
              <a:ea typeface="Arial"/>
              <a:cs typeface="Arial"/>
              <a:sym typeface="Arial"/>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Shape 1156"/>
        <p:cNvGrpSpPr/>
        <p:nvPr/>
      </p:nvGrpSpPr>
      <p:grpSpPr>
        <a:xfrm>
          <a:off x="0" y="0"/>
          <a:ext cx="0" cy="0"/>
          <a:chOff x="0" y="0"/>
          <a:chExt cx="0" cy="0"/>
        </a:xfrm>
      </p:grpSpPr>
      <p:pic>
        <p:nvPicPr>
          <p:cNvPr id="1157" name="Google Shape;1157;p75"/>
          <p:cNvPicPr preferRelativeResize="0"/>
          <p:nvPr/>
        </p:nvPicPr>
        <p:blipFill rotWithShape="1">
          <a:blip r:embed="rId3">
            <a:alphaModFix/>
          </a:blip>
          <a:srcRect/>
          <a:stretch/>
        </p:blipFill>
        <p:spPr>
          <a:xfrm>
            <a:off x="4880743" y="981593"/>
            <a:ext cx="4167585" cy="5833178"/>
          </a:xfrm>
          <a:prstGeom prst="rect">
            <a:avLst/>
          </a:prstGeom>
          <a:noFill/>
          <a:ln>
            <a:noFill/>
          </a:ln>
        </p:spPr>
      </p:pic>
      <p:sp>
        <p:nvSpPr>
          <p:cNvPr id="1158" name="Google Shape;1158;p75" descr="Výsledek obrázku pro third heart sound"/>
          <p:cNvSpPr/>
          <p:nvPr/>
        </p:nvSpPr>
        <p:spPr>
          <a:xfrm>
            <a:off x="1524001" y="-144463"/>
            <a:ext cx="304800" cy="30480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900">
              <a:solidFill>
                <a:srgbClr val="151515"/>
              </a:solidFill>
              <a:latin typeface="Arial"/>
              <a:ea typeface="Arial"/>
              <a:cs typeface="Arial"/>
              <a:sym typeface="Arial"/>
            </a:endParaRPr>
          </a:p>
        </p:txBody>
      </p:sp>
      <p:sp>
        <p:nvSpPr>
          <p:cNvPr id="1159" name="Google Shape;1159;p75"/>
          <p:cNvSpPr txBox="1"/>
          <p:nvPr/>
        </p:nvSpPr>
        <p:spPr>
          <a:xfrm>
            <a:off x="9061445" y="1402829"/>
            <a:ext cx="2363147" cy="2893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400" b="1">
              <a:solidFill>
                <a:srgbClr val="FF0000"/>
              </a:solidFill>
              <a:latin typeface="Arial"/>
              <a:ea typeface="Arial"/>
              <a:cs typeface="Arial"/>
              <a:sym typeface="Arial"/>
            </a:endParaRPr>
          </a:p>
          <a:p>
            <a:pPr marL="0" marR="0" lvl="0" indent="0" algn="l" rtl="0">
              <a:spcBef>
                <a:spcPts val="0"/>
              </a:spcBef>
              <a:spcAft>
                <a:spcPts val="0"/>
              </a:spcAft>
              <a:buNone/>
            </a:pPr>
            <a:r>
              <a:rPr lang="cs-CZ" sz="1400" b="1">
                <a:solidFill>
                  <a:srgbClr val="FF0000"/>
                </a:solidFill>
                <a:latin typeface="Arial"/>
                <a:ea typeface="Arial"/>
                <a:cs typeface="Arial"/>
                <a:sym typeface="Arial"/>
              </a:rPr>
              <a:t>Důsledky kongesce</a:t>
            </a:r>
            <a:endParaRPr/>
          </a:p>
          <a:p>
            <a:pPr marL="0" marR="0" lvl="0" indent="0" algn="l" rtl="0">
              <a:spcBef>
                <a:spcPts val="0"/>
              </a:spcBef>
              <a:spcAft>
                <a:spcPts val="0"/>
              </a:spcAft>
              <a:buNone/>
            </a:pPr>
            <a:endParaRPr sz="1400" b="1">
              <a:solidFill>
                <a:srgbClr val="151515"/>
              </a:solidFill>
              <a:latin typeface="Arial"/>
              <a:ea typeface="Arial"/>
              <a:cs typeface="Arial"/>
              <a:sym typeface="Arial"/>
            </a:endParaRPr>
          </a:p>
          <a:p>
            <a:pPr marL="0" marR="0" lvl="0" indent="0" algn="l" rtl="0">
              <a:spcBef>
                <a:spcPts val="0"/>
              </a:spcBef>
              <a:spcAft>
                <a:spcPts val="0"/>
              </a:spcAft>
              <a:buNone/>
            </a:pPr>
            <a:r>
              <a:rPr lang="cs-CZ" sz="1400" b="1">
                <a:solidFill>
                  <a:srgbClr val="151515"/>
                </a:solidFill>
                <a:latin typeface="Arial"/>
                <a:ea typeface="Arial"/>
                <a:cs typeface="Arial"/>
                <a:sym typeface="Arial"/>
              </a:rPr>
              <a:t>    symptomy (někdy)</a:t>
            </a:r>
            <a:endParaRPr/>
          </a:p>
          <a:p>
            <a:pPr marL="0" marR="0" lvl="0" indent="0" algn="l" rtl="0">
              <a:spcBef>
                <a:spcPts val="0"/>
              </a:spcBef>
              <a:spcAft>
                <a:spcPts val="0"/>
              </a:spcAft>
              <a:buNone/>
            </a:pPr>
            <a:r>
              <a:rPr lang="cs-CZ" sz="1400" b="1">
                <a:solidFill>
                  <a:srgbClr val="151515"/>
                </a:solidFill>
                <a:latin typeface="Arial"/>
                <a:ea typeface="Arial"/>
                <a:cs typeface="Arial"/>
                <a:sym typeface="Arial"/>
              </a:rPr>
              <a:t>    rehospitalizace</a:t>
            </a:r>
            <a:endParaRPr sz="1400" b="1">
              <a:solidFill>
                <a:srgbClr val="151515"/>
              </a:solidFill>
              <a:latin typeface="Arial"/>
              <a:ea typeface="Arial"/>
              <a:cs typeface="Arial"/>
              <a:sym typeface="Arial"/>
            </a:endParaRPr>
          </a:p>
          <a:p>
            <a:pPr marL="0" marR="0" lvl="0" indent="0" algn="l" rtl="0">
              <a:spcBef>
                <a:spcPts val="0"/>
              </a:spcBef>
              <a:spcAft>
                <a:spcPts val="0"/>
              </a:spcAft>
              <a:buNone/>
            </a:pPr>
            <a:endParaRPr sz="1400" b="1">
              <a:solidFill>
                <a:srgbClr val="151515"/>
              </a:solidFill>
              <a:latin typeface="Arial"/>
              <a:ea typeface="Arial"/>
              <a:cs typeface="Arial"/>
              <a:sym typeface="Arial"/>
            </a:endParaRPr>
          </a:p>
          <a:p>
            <a:pPr marL="0" marR="0" lvl="0" indent="0" algn="l" rtl="0">
              <a:spcBef>
                <a:spcPts val="0"/>
              </a:spcBef>
              <a:spcAft>
                <a:spcPts val="0"/>
              </a:spcAft>
              <a:buNone/>
            </a:pPr>
            <a:r>
              <a:rPr lang="cs-CZ" sz="1400" b="1">
                <a:solidFill>
                  <a:srgbClr val="151515"/>
                </a:solidFill>
                <a:latin typeface="Arial"/>
                <a:ea typeface="Arial"/>
                <a:cs typeface="Arial"/>
                <a:sym typeface="Arial"/>
              </a:rPr>
              <a:t>     jaterní dysfunkce </a:t>
            </a:r>
            <a:endParaRPr/>
          </a:p>
          <a:p>
            <a:pPr marL="0" marR="0" lvl="0" indent="0" algn="l" rtl="0">
              <a:spcBef>
                <a:spcPts val="0"/>
              </a:spcBef>
              <a:spcAft>
                <a:spcPts val="0"/>
              </a:spcAft>
              <a:buNone/>
            </a:pPr>
            <a:endParaRPr sz="1400" b="1">
              <a:solidFill>
                <a:srgbClr val="151515"/>
              </a:solidFill>
              <a:latin typeface="Arial"/>
              <a:ea typeface="Arial"/>
              <a:cs typeface="Arial"/>
              <a:sym typeface="Arial"/>
            </a:endParaRPr>
          </a:p>
          <a:p>
            <a:pPr marL="0" marR="0" lvl="0" indent="0" algn="l" rtl="0">
              <a:spcBef>
                <a:spcPts val="0"/>
              </a:spcBef>
              <a:spcAft>
                <a:spcPts val="0"/>
              </a:spcAft>
              <a:buNone/>
            </a:pPr>
            <a:r>
              <a:rPr lang="cs-CZ" sz="1400" b="1">
                <a:solidFill>
                  <a:srgbClr val="151515"/>
                </a:solidFill>
                <a:latin typeface="Arial"/>
                <a:ea typeface="Arial"/>
                <a:cs typeface="Arial"/>
                <a:sym typeface="Arial"/>
              </a:rPr>
              <a:t>     kardiorenální syndrom</a:t>
            </a:r>
            <a:endParaRPr/>
          </a:p>
          <a:p>
            <a:pPr marL="0" marR="0" lvl="0" indent="0" algn="l" rtl="0">
              <a:spcBef>
                <a:spcPts val="0"/>
              </a:spcBef>
              <a:spcAft>
                <a:spcPts val="0"/>
              </a:spcAft>
              <a:buNone/>
            </a:pPr>
            <a:r>
              <a:rPr lang="cs-CZ" sz="1400" b="1">
                <a:solidFill>
                  <a:srgbClr val="151515"/>
                </a:solidFill>
                <a:latin typeface="Arial"/>
                <a:ea typeface="Arial"/>
                <a:cs typeface="Arial"/>
                <a:sym typeface="Arial"/>
              </a:rPr>
              <a:t>     </a:t>
            </a:r>
            <a:endParaRPr/>
          </a:p>
          <a:p>
            <a:pPr marL="0" marR="0" lvl="0" indent="0" algn="l" rtl="0">
              <a:spcBef>
                <a:spcPts val="0"/>
              </a:spcBef>
              <a:spcAft>
                <a:spcPts val="0"/>
              </a:spcAft>
              <a:buNone/>
            </a:pPr>
            <a:r>
              <a:rPr lang="cs-CZ" sz="1400" b="1">
                <a:solidFill>
                  <a:srgbClr val="151515"/>
                </a:solidFill>
                <a:latin typeface="Arial"/>
                <a:ea typeface="Arial"/>
                <a:cs typeface="Arial"/>
                <a:sym typeface="Arial"/>
              </a:rPr>
              <a:t>     kachexie</a:t>
            </a:r>
            <a:endParaRPr/>
          </a:p>
          <a:p>
            <a:pPr marL="0" marR="0" lvl="0" indent="0" algn="l" rtl="0">
              <a:spcBef>
                <a:spcPts val="0"/>
              </a:spcBef>
              <a:spcAft>
                <a:spcPts val="0"/>
              </a:spcAft>
              <a:buNone/>
            </a:pPr>
            <a:r>
              <a:rPr lang="cs-CZ" sz="1400" b="1">
                <a:solidFill>
                  <a:srgbClr val="151515"/>
                </a:solidFill>
                <a:latin typeface="Arial"/>
                <a:ea typeface="Arial"/>
                <a:cs typeface="Arial"/>
                <a:sym typeface="Arial"/>
              </a:rPr>
              <a:t>    </a:t>
            </a:r>
            <a:endParaRPr/>
          </a:p>
          <a:p>
            <a:pPr marL="0" marR="0" lvl="0" indent="0" algn="l" rtl="0">
              <a:spcBef>
                <a:spcPts val="0"/>
              </a:spcBef>
              <a:spcAft>
                <a:spcPts val="0"/>
              </a:spcAft>
              <a:buNone/>
            </a:pPr>
            <a:r>
              <a:rPr lang="cs-CZ" sz="1400" b="1">
                <a:solidFill>
                  <a:srgbClr val="151515"/>
                </a:solidFill>
                <a:latin typeface="Arial"/>
                <a:ea typeface="Arial"/>
                <a:cs typeface="Arial"/>
                <a:sym typeface="Arial"/>
              </a:rPr>
              <a:t>      </a:t>
            </a:r>
            <a:endParaRPr sz="1400" b="1">
              <a:solidFill>
                <a:srgbClr val="151515"/>
              </a:solidFill>
              <a:latin typeface="Arial"/>
              <a:ea typeface="Arial"/>
              <a:cs typeface="Arial"/>
              <a:sym typeface="Arial"/>
            </a:endParaRPr>
          </a:p>
        </p:txBody>
      </p:sp>
      <p:grpSp>
        <p:nvGrpSpPr>
          <p:cNvPr id="1160" name="Google Shape;1160;p75"/>
          <p:cNvGrpSpPr/>
          <p:nvPr/>
        </p:nvGrpSpPr>
        <p:grpSpPr>
          <a:xfrm>
            <a:off x="1606686" y="4006674"/>
            <a:ext cx="2596705" cy="2510813"/>
            <a:chOff x="83373" y="4285892"/>
            <a:chExt cx="2596705" cy="2510813"/>
          </a:xfrm>
        </p:grpSpPr>
        <p:grpSp>
          <p:nvGrpSpPr>
            <p:cNvPr id="1161" name="Google Shape;1161;p75"/>
            <p:cNvGrpSpPr/>
            <p:nvPr/>
          </p:nvGrpSpPr>
          <p:grpSpPr>
            <a:xfrm>
              <a:off x="83373" y="4332120"/>
              <a:ext cx="2595330" cy="2418357"/>
              <a:chOff x="4252265" y="1012728"/>
              <a:chExt cx="3614910" cy="3082455"/>
            </a:xfrm>
          </p:grpSpPr>
          <p:pic>
            <p:nvPicPr>
              <p:cNvPr id="1162" name="Google Shape;1162;p75"/>
              <p:cNvPicPr preferRelativeResize="0"/>
              <p:nvPr/>
            </p:nvPicPr>
            <p:blipFill rotWithShape="1">
              <a:blip r:embed="rId4">
                <a:alphaModFix/>
              </a:blip>
              <a:srcRect/>
              <a:stretch/>
            </p:blipFill>
            <p:spPr>
              <a:xfrm>
                <a:off x="4252265" y="1012728"/>
                <a:ext cx="3614910" cy="3082455"/>
              </a:xfrm>
              <a:prstGeom prst="rect">
                <a:avLst/>
              </a:prstGeom>
              <a:noFill/>
              <a:ln>
                <a:noFill/>
              </a:ln>
            </p:spPr>
          </p:pic>
          <p:sp>
            <p:nvSpPr>
              <p:cNvPr id="1163" name="Google Shape;1163;p75"/>
              <p:cNvSpPr/>
              <p:nvPr/>
            </p:nvSpPr>
            <p:spPr>
              <a:xfrm>
                <a:off x="4460132" y="3742196"/>
                <a:ext cx="245659" cy="21836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ahoma"/>
                  <a:ea typeface="Tahoma"/>
                  <a:cs typeface="Tahoma"/>
                  <a:sym typeface="Tahoma"/>
                </a:endParaRPr>
              </a:p>
            </p:txBody>
          </p:sp>
        </p:grpSp>
        <p:sp>
          <p:nvSpPr>
            <p:cNvPr id="1164" name="Google Shape;1164;p75"/>
            <p:cNvSpPr txBox="1"/>
            <p:nvPr/>
          </p:nvSpPr>
          <p:spPr>
            <a:xfrm>
              <a:off x="751361" y="6581272"/>
              <a:ext cx="1928717" cy="21543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800" b="1" i="1">
                  <a:solidFill>
                    <a:srgbClr val="151515"/>
                  </a:solidFill>
                  <a:latin typeface="Arial"/>
                  <a:ea typeface="Arial"/>
                  <a:cs typeface="Arial"/>
                  <a:sym typeface="Arial"/>
                </a:rPr>
                <a:t>Drazner M, NEJM 2001 345: 574-581</a:t>
              </a:r>
              <a:endParaRPr sz="800" b="1" i="1">
                <a:solidFill>
                  <a:srgbClr val="151515"/>
                </a:solidFill>
                <a:latin typeface="Arial"/>
                <a:ea typeface="Arial"/>
                <a:cs typeface="Arial"/>
                <a:sym typeface="Arial"/>
              </a:endParaRPr>
            </a:p>
          </p:txBody>
        </p:sp>
        <p:sp>
          <p:nvSpPr>
            <p:cNvPr id="1165" name="Google Shape;1165;p75"/>
            <p:cNvSpPr txBox="1"/>
            <p:nvPr/>
          </p:nvSpPr>
          <p:spPr>
            <a:xfrm>
              <a:off x="751361" y="4285892"/>
              <a:ext cx="1794065" cy="21543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800" b="1">
                  <a:solidFill>
                    <a:srgbClr val="151515"/>
                  </a:solidFill>
                  <a:latin typeface="Arial"/>
                  <a:ea typeface="Arial"/>
                  <a:cs typeface="Arial"/>
                  <a:sym typeface="Arial"/>
                </a:rPr>
                <a:t>Studie SOLVD-treatment, n=2479</a:t>
              </a:r>
              <a:endParaRPr sz="800" b="1">
                <a:solidFill>
                  <a:srgbClr val="151515"/>
                </a:solidFill>
                <a:latin typeface="Arial"/>
                <a:ea typeface="Arial"/>
                <a:cs typeface="Arial"/>
                <a:sym typeface="Arial"/>
              </a:endParaRPr>
            </a:p>
          </p:txBody>
        </p:sp>
      </p:grpSp>
      <p:grpSp>
        <p:nvGrpSpPr>
          <p:cNvPr id="1166" name="Google Shape;1166;p75"/>
          <p:cNvGrpSpPr/>
          <p:nvPr/>
        </p:nvGrpSpPr>
        <p:grpSpPr>
          <a:xfrm>
            <a:off x="1755923" y="1406150"/>
            <a:ext cx="2901802" cy="2289550"/>
            <a:chOff x="171825" y="1252792"/>
            <a:chExt cx="1902956" cy="1599590"/>
          </a:xfrm>
        </p:grpSpPr>
        <p:pic>
          <p:nvPicPr>
            <p:cNvPr id="1167" name="Google Shape;1167;p75" descr="http://emsbasics.com/files/2011/10/head_ejdistension2.jpg"/>
            <p:cNvPicPr preferRelativeResize="0"/>
            <p:nvPr/>
          </p:nvPicPr>
          <p:blipFill rotWithShape="1">
            <a:blip r:embed="rId5">
              <a:alphaModFix/>
            </a:blip>
            <a:srcRect/>
            <a:stretch/>
          </p:blipFill>
          <p:spPr>
            <a:xfrm>
              <a:off x="171825" y="1252792"/>
              <a:ext cx="1902956" cy="1599590"/>
            </a:xfrm>
            <a:prstGeom prst="rect">
              <a:avLst/>
            </a:prstGeom>
            <a:noFill/>
            <a:ln>
              <a:noFill/>
            </a:ln>
          </p:spPr>
        </p:pic>
        <p:sp>
          <p:nvSpPr>
            <p:cNvPr id="1168" name="Google Shape;1168;p75"/>
            <p:cNvSpPr/>
            <p:nvPr/>
          </p:nvSpPr>
          <p:spPr>
            <a:xfrm>
              <a:off x="637671" y="1850979"/>
              <a:ext cx="413898" cy="110002"/>
            </a:xfrm>
            <a:prstGeom prst="rightArrow">
              <a:avLst>
                <a:gd name="adj1" fmla="val 50000"/>
                <a:gd name="adj2" fmla="val 50000"/>
              </a:avLst>
            </a:prstGeom>
            <a:solidFill>
              <a:srgbClr val="FFFF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ahoma"/>
                <a:ea typeface="Tahoma"/>
                <a:cs typeface="Tahoma"/>
                <a:sym typeface="Tahoma"/>
              </a:endParaRPr>
            </a:p>
          </p:txBody>
        </p:sp>
      </p:grpSp>
      <p:sp>
        <p:nvSpPr>
          <p:cNvPr id="1169" name="Google Shape;1169;p75"/>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Biventrikulární selhání se projeví </a:t>
            </a:r>
            <a:endParaRPr/>
          </a:p>
          <a:p>
            <a:pPr marL="0" marR="0" lvl="0" indent="0" algn="ctr" rtl="0">
              <a:spcBef>
                <a:spcPts val="0"/>
              </a:spcBef>
              <a:spcAft>
                <a:spcPts val="0"/>
              </a:spcAft>
              <a:buNone/>
            </a:pPr>
            <a:r>
              <a:rPr lang="cs-CZ" sz="2400" b="1">
                <a:solidFill>
                  <a:schemeClr val="lt1"/>
                </a:solidFill>
                <a:latin typeface="Arial"/>
                <a:ea typeface="Arial"/>
                <a:cs typeface="Arial"/>
                <a:sym typeface="Arial"/>
              </a:rPr>
              <a:t>chronickou žilní hypertenzí a kongescí </a:t>
            </a:r>
            <a:endParaRPr sz="2400" b="1">
              <a:solidFill>
                <a:schemeClr val="lt1"/>
              </a:solidFill>
              <a:latin typeface="Arial"/>
              <a:ea typeface="Arial"/>
              <a:cs typeface="Arial"/>
              <a:sym typeface="Aria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Shape 1174"/>
        <p:cNvGrpSpPr/>
        <p:nvPr/>
      </p:nvGrpSpPr>
      <p:grpSpPr>
        <a:xfrm>
          <a:off x="0" y="0"/>
          <a:ext cx="0" cy="0"/>
          <a:chOff x="0" y="0"/>
          <a:chExt cx="0" cy="0"/>
        </a:xfrm>
      </p:grpSpPr>
      <p:grpSp>
        <p:nvGrpSpPr>
          <p:cNvPr id="1175" name="Google Shape;1175;p76"/>
          <p:cNvGrpSpPr/>
          <p:nvPr/>
        </p:nvGrpSpPr>
        <p:grpSpPr>
          <a:xfrm>
            <a:off x="2279576" y="695696"/>
            <a:ext cx="8136904" cy="5943466"/>
            <a:chOff x="755576" y="983728"/>
            <a:chExt cx="8136904" cy="5943466"/>
          </a:xfrm>
        </p:grpSpPr>
        <p:grpSp>
          <p:nvGrpSpPr>
            <p:cNvPr id="1176" name="Google Shape;1176;p76"/>
            <p:cNvGrpSpPr/>
            <p:nvPr/>
          </p:nvGrpSpPr>
          <p:grpSpPr>
            <a:xfrm>
              <a:off x="5292079" y="983728"/>
              <a:ext cx="3321050" cy="3314032"/>
              <a:chOff x="5652120" y="980728"/>
              <a:chExt cx="2996225" cy="3181471"/>
            </a:xfrm>
          </p:grpSpPr>
          <p:pic>
            <p:nvPicPr>
              <p:cNvPr id="1177" name="Google Shape;1177;p76"/>
              <p:cNvPicPr preferRelativeResize="0"/>
              <p:nvPr/>
            </p:nvPicPr>
            <p:blipFill rotWithShape="1">
              <a:blip r:embed="rId3">
                <a:alphaModFix/>
              </a:blip>
              <a:srcRect/>
              <a:stretch/>
            </p:blipFill>
            <p:spPr>
              <a:xfrm>
                <a:off x="5911981" y="1185231"/>
                <a:ext cx="2736364" cy="2976968"/>
              </a:xfrm>
              <a:prstGeom prst="rect">
                <a:avLst/>
              </a:prstGeom>
              <a:noFill/>
              <a:ln>
                <a:noFill/>
              </a:ln>
            </p:spPr>
          </p:pic>
          <p:sp>
            <p:nvSpPr>
              <p:cNvPr id="1178" name="Google Shape;1178;p76"/>
              <p:cNvSpPr/>
              <p:nvPr/>
            </p:nvSpPr>
            <p:spPr>
              <a:xfrm>
                <a:off x="5652120" y="980728"/>
                <a:ext cx="504056" cy="28803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grpSp>
        <p:pic>
          <p:nvPicPr>
            <p:cNvPr id="1179" name="Google Shape;1179;p76"/>
            <p:cNvPicPr preferRelativeResize="0"/>
            <p:nvPr/>
          </p:nvPicPr>
          <p:blipFill rotWithShape="1">
            <a:blip r:embed="rId4">
              <a:alphaModFix/>
            </a:blip>
            <a:srcRect/>
            <a:stretch/>
          </p:blipFill>
          <p:spPr>
            <a:xfrm>
              <a:off x="5508105" y="4293096"/>
              <a:ext cx="3384375" cy="2634098"/>
            </a:xfrm>
            <a:prstGeom prst="rect">
              <a:avLst/>
            </a:prstGeom>
            <a:noFill/>
            <a:ln>
              <a:noFill/>
            </a:ln>
          </p:spPr>
        </p:pic>
        <p:pic>
          <p:nvPicPr>
            <p:cNvPr id="1180" name="Google Shape;1180;p76"/>
            <p:cNvPicPr preferRelativeResize="0"/>
            <p:nvPr/>
          </p:nvPicPr>
          <p:blipFill rotWithShape="1">
            <a:blip r:embed="rId5">
              <a:alphaModFix/>
            </a:blip>
            <a:srcRect/>
            <a:stretch/>
          </p:blipFill>
          <p:spPr>
            <a:xfrm>
              <a:off x="755576" y="1371971"/>
              <a:ext cx="3384376" cy="3353173"/>
            </a:xfrm>
            <a:prstGeom prst="rect">
              <a:avLst/>
            </a:prstGeom>
            <a:noFill/>
            <a:ln>
              <a:noFill/>
            </a:ln>
          </p:spPr>
        </p:pic>
      </p:grpSp>
      <p:sp>
        <p:nvSpPr>
          <p:cNvPr id="1181" name="Google Shape;1181;p76"/>
          <p:cNvSpPr txBox="1"/>
          <p:nvPr/>
        </p:nvSpPr>
        <p:spPr>
          <a:xfrm>
            <a:off x="551384" y="4797153"/>
            <a:ext cx="6044686" cy="150810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a:solidFill>
                  <a:srgbClr val="000000"/>
                </a:solidFill>
                <a:latin typeface="Arial"/>
                <a:ea typeface="Arial"/>
                <a:cs typeface="Arial"/>
                <a:sym typeface="Arial"/>
              </a:rPr>
              <a:t>kardiální kachexie: pokles váhy ≥ 6 % za 6 měsíců</a:t>
            </a:r>
            <a:endParaRPr/>
          </a:p>
          <a:p>
            <a:pPr marL="0" marR="0" lvl="0" indent="0" algn="l" rtl="0">
              <a:spcBef>
                <a:spcPts val="0"/>
              </a:spcBef>
              <a:spcAft>
                <a:spcPts val="0"/>
              </a:spcAft>
              <a:buNone/>
            </a:pPr>
            <a:r>
              <a:rPr lang="cs-CZ" sz="1200" b="1">
                <a:solidFill>
                  <a:srgbClr val="000000"/>
                </a:solidFill>
                <a:latin typeface="Arial"/>
                <a:ea typeface="Arial"/>
                <a:cs typeface="Arial"/>
                <a:sym typeface="Arial"/>
              </a:rPr>
              <a:t>(BMI může být ještě normální)</a:t>
            </a:r>
            <a:endParaRPr/>
          </a:p>
          <a:p>
            <a:pPr marL="0" marR="0" lvl="0" indent="0" algn="l" rtl="0">
              <a:spcBef>
                <a:spcPts val="0"/>
              </a:spcBef>
              <a:spcAft>
                <a:spcPts val="0"/>
              </a:spcAft>
              <a:buNone/>
            </a:pPr>
            <a:endParaRPr sz="1600" b="1">
              <a:solidFill>
                <a:srgbClr val="000000"/>
              </a:solidFill>
              <a:latin typeface="Arial"/>
              <a:ea typeface="Arial"/>
              <a:cs typeface="Arial"/>
              <a:sym typeface="Arial"/>
            </a:endParaRPr>
          </a:p>
          <a:p>
            <a:pPr marL="0" marR="0" lvl="0" indent="0" algn="l" rtl="0">
              <a:spcBef>
                <a:spcPts val="0"/>
              </a:spcBef>
              <a:spcAft>
                <a:spcPts val="0"/>
              </a:spcAft>
              <a:buNone/>
            </a:pPr>
            <a:r>
              <a:rPr lang="cs-CZ" sz="1600" b="1">
                <a:solidFill>
                  <a:srgbClr val="000000"/>
                </a:solidFill>
                <a:latin typeface="Arial"/>
                <a:ea typeface="Arial"/>
                <a:cs typeface="Arial"/>
                <a:sym typeface="Arial"/>
              </a:rPr>
              <a:t>velmi silný negativní prognostický faktor</a:t>
            </a:r>
            <a:endParaRPr/>
          </a:p>
          <a:p>
            <a:pPr marL="0" marR="0" lvl="0" indent="0" algn="l" rtl="0">
              <a:spcBef>
                <a:spcPts val="0"/>
              </a:spcBef>
              <a:spcAft>
                <a:spcPts val="0"/>
              </a:spcAft>
              <a:buNone/>
            </a:pPr>
            <a:endParaRPr sz="1600" b="1">
              <a:solidFill>
                <a:srgbClr val="000000"/>
              </a:solidFill>
              <a:latin typeface="Arial"/>
              <a:ea typeface="Arial"/>
              <a:cs typeface="Arial"/>
              <a:sym typeface="Arial"/>
            </a:endParaRPr>
          </a:p>
          <a:p>
            <a:pPr marL="0" marR="0" lvl="0" indent="0" algn="l" rtl="0">
              <a:spcBef>
                <a:spcPts val="0"/>
              </a:spcBef>
              <a:spcAft>
                <a:spcPts val="0"/>
              </a:spcAft>
              <a:buNone/>
            </a:pPr>
            <a:r>
              <a:rPr lang="cs-CZ" sz="1600" b="1">
                <a:solidFill>
                  <a:srgbClr val="000000"/>
                </a:solidFill>
                <a:latin typeface="Arial"/>
                <a:ea typeface="Arial"/>
                <a:cs typeface="Arial"/>
                <a:sym typeface="Arial"/>
              </a:rPr>
              <a:t>souvisí s dysfunkcí pravé komory</a:t>
            </a:r>
            <a:endParaRPr sz="1600" b="1">
              <a:solidFill>
                <a:srgbClr val="000000"/>
              </a:solidFill>
              <a:latin typeface="Arial"/>
              <a:ea typeface="Arial"/>
              <a:cs typeface="Arial"/>
              <a:sym typeface="Arial"/>
            </a:endParaRPr>
          </a:p>
        </p:txBody>
      </p:sp>
      <p:sp>
        <p:nvSpPr>
          <p:cNvPr id="1182" name="Google Shape;1182;p76"/>
          <p:cNvSpPr/>
          <p:nvPr/>
        </p:nvSpPr>
        <p:spPr>
          <a:xfrm>
            <a:off x="9351920" y="6611780"/>
            <a:ext cx="2792752"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000" b="1">
                <a:solidFill>
                  <a:srgbClr val="000000"/>
                </a:solidFill>
                <a:latin typeface="Arial"/>
                <a:ea typeface="Arial"/>
                <a:cs typeface="Arial"/>
                <a:sym typeface="Arial"/>
              </a:rPr>
              <a:t>Melenovsky V, JACC 2013; 62 (18): 1660-70</a:t>
            </a:r>
            <a:endParaRPr sz="1000">
              <a:solidFill>
                <a:srgbClr val="000000"/>
              </a:solidFill>
              <a:latin typeface="Arial"/>
              <a:ea typeface="Arial"/>
              <a:cs typeface="Arial"/>
              <a:sym typeface="Arial"/>
            </a:endParaRPr>
          </a:p>
        </p:txBody>
      </p:sp>
      <p:sp>
        <p:nvSpPr>
          <p:cNvPr id="1183" name="Google Shape;1183;p76"/>
          <p:cNvSpPr/>
          <p:nvPr/>
        </p:nvSpPr>
        <p:spPr>
          <a:xfrm>
            <a:off x="7176120" y="1052736"/>
            <a:ext cx="360040" cy="21602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184" name="Google Shape;1184;p76"/>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 </a:t>
            </a:r>
            <a:endParaRPr/>
          </a:p>
          <a:p>
            <a:pPr marL="0" marR="0" lvl="0" indent="0" algn="ctr" rtl="0">
              <a:spcBef>
                <a:spcPts val="0"/>
              </a:spcBef>
              <a:spcAft>
                <a:spcPts val="0"/>
              </a:spcAft>
              <a:buNone/>
            </a:pPr>
            <a:r>
              <a:rPr lang="cs-CZ" sz="2400" b="1">
                <a:solidFill>
                  <a:schemeClr val="lt1"/>
                </a:solidFill>
                <a:latin typeface="Arial"/>
                <a:ea typeface="Arial"/>
                <a:cs typeface="Arial"/>
                <a:sym typeface="Arial"/>
              </a:rPr>
              <a:t>Biventrikulární selhání a kachexie </a:t>
            </a:r>
            <a:endParaRPr/>
          </a:p>
          <a:p>
            <a:pPr marL="0" marR="0" lvl="0" indent="0" algn="ctr" rtl="0">
              <a:spcBef>
                <a:spcPts val="0"/>
              </a:spcBef>
              <a:spcAft>
                <a:spcPts val="0"/>
              </a:spcAft>
              <a:buNone/>
            </a:pPr>
            <a:r>
              <a:rPr lang="cs-CZ" sz="2400" b="1">
                <a:solidFill>
                  <a:schemeClr val="lt1"/>
                </a:solidFill>
                <a:latin typeface="Arial"/>
                <a:ea typeface="Arial"/>
                <a:cs typeface="Arial"/>
                <a:sym typeface="Arial"/>
              </a:rPr>
              <a:t>   </a:t>
            </a:r>
            <a:endParaRPr sz="2400" b="1">
              <a:solidFill>
                <a:schemeClr val="lt1"/>
              </a:solidFill>
              <a:latin typeface="Arial"/>
              <a:ea typeface="Arial"/>
              <a:cs typeface="Arial"/>
              <a:sym typeface="Arial"/>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Shape 1188"/>
        <p:cNvGrpSpPr/>
        <p:nvPr/>
      </p:nvGrpSpPr>
      <p:grpSpPr>
        <a:xfrm>
          <a:off x="0" y="0"/>
          <a:ext cx="0" cy="0"/>
          <a:chOff x="0" y="0"/>
          <a:chExt cx="0" cy="0"/>
        </a:xfrm>
      </p:grpSpPr>
      <p:pic>
        <p:nvPicPr>
          <p:cNvPr id="1189" name="Google Shape;1189;p77"/>
          <p:cNvPicPr preferRelativeResize="0"/>
          <p:nvPr/>
        </p:nvPicPr>
        <p:blipFill rotWithShape="1">
          <a:blip r:embed="rId3">
            <a:alphaModFix/>
          </a:blip>
          <a:srcRect/>
          <a:stretch/>
        </p:blipFill>
        <p:spPr>
          <a:xfrm>
            <a:off x="2172072" y="1294032"/>
            <a:ext cx="8388424" cy="5231312"/>
          </a:xfrm>
          <a:prstGeom prst="rect">
            <a:avLst/>
          </a:prstGeom>
          <a:noFill/>
          <a:ln>
            <a:noFill/>
          </a:ln>
        </p:spPr>
      </p:pic>
      <p:sp>
        <p:nvSpPr>
          <p:cNvPr id="1190" name="Google Shape;1190;p77"/>
          <p:cNvSpPr txBox="1"/>
          <p:nvPr/>
        </p:nvSpPr>
        <p:spPr>
          <a:xfrm>
            <a:off x="7456866" y="6396335"/>
            <a:ext cx="2832827" cy="4154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050" b="1">
                <a:solidFill>
                  <a:srgbClr val="000000"/>
                </a:solidFill>
                <a:latin typeface="Arial"/>
                <a:ea typeface="Arial"/>
                <a:cs typeface="Arial"/>
                <a:sym typeface="Arial"/>
              </a:rPr>
              <a:t>Ronco C, JACC 2008; 52: 1527-39</a:t>
            </a:r>
            <a:endParaRPr/>
          </a:p>
          <a:p>
            <a:pPr marL="0" marR="0" lvl="0" indent="0" algn="l" rtl="0">
              <a:spcBef>
                <a:spcPts val="0"/>
              </a:spcBef>
              <a:spcAft>
                <a:spcPts val="0"/>
              </a:spcAft>
              <a:buNone/>
            </a:pPr>
            <a:r>
              <a:rPr lang="cs-CZ" sz="1050" b="1">
                <a:solidFill>
                  <a:srgbClr val="000000"/>
                </a:solidFill>
                <a:latin typeface="Arial"/>
                <a:ea typeface="Arial"/>
                <a:cs typeface="Arial"/>
                <a:sym typeface="Arial"/>
              </a:rPr>
              <a:t>Schefold JC, Nat Review Cardiology 2016</a:t>
            </a:r>
            <a:endParaRPr sz="1050" b="1">
              <a:solidFill>
                <a:srgbClr val="000000"/>
              </a:solidFill>
              <a:latin typeface="Arial"/>
              <a:ea typeface="Arial"/>
              <a:cs typeface="Arial"/>
              <a:sym typeface="Arial"/>
            </a:endParaRPr>
          </a:p>
        </p:txBody>
      </p:sp>
      <p:sp>
        <p:nvSpPr>
          <p:cNvPr id="1191" name="Google Shape;1191;p77"/>
          <p:cNvSpPr txBox="1"/>
          <p:nvPr/>
        </p:nvSpPr>
        <p:spPr>
          <a:xfrm flipH="1">
            <a:off x="2243572" y="906087"/>
            <a:ext cx="7704856"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600">
                <a:solidFill>
                  <a:srgbClr val="151515"/>
                </a:solidFill>
                <a:latin typeface="Arial"/>
                <a:ea typeface="Arial"/>
                <a:cs typeface="Arial"/>
                <a:sym typeface="Arial"/>
              </a:rPr>
              <a:t>renesance zájmu o kardiorenální interakce v důsledku epidemie srdečního selhání</a:t>
            </a:r>
            <a:endParaRPr sz="1600">
              <a:solidFill>
                <a:srgbClr val="151515"/>
              </a:solidFill>
              <a:latin typeface="Arial"/>
              <a:ea typeface="Arial"/>
              <a:cs typeface="Arial"/>
              <a:sym typeface="Arial"/>
            </a:endParaRPr>
          </a:p>
        </p:txBody>
      </p:sp>
      <p:sp>
        <p:nvSpPr>
          <p:cNvPr id="1192" name="Google Shape;1192;p77"/>
          <p:cNvSpPr/>
          <p:nvPr/>
        </p:nvSpPr>
        <p:spPr>
          <a:xfrm>
            <a:off x="3489278" y="1196753"/>
            <a:ext cx="1665026" cy="5490651"/>
          </a:xfrm>
          <a:prstGeom prst="rect">
            <a:avLst/>
          </a:prstGeom>
          <a:solidFill>
            <a:srgbClr val="FF0000">
              <a:alpha val="7843"/>
            </a:srgbClr>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sp>
        <p:nvSpPr>
          <p:cNvPr id="1193" name="Google Shape;1193;p77"/>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Patofyziologické typy kardiorenálních syndromů</a:t>
            </a:r>
            <a:endParaRPr sz="2400" b="1">
              <a:solidFill>
                <a:schemeClr val="lt1"/>
              </a:solidFill>
              <a:latin typeface="Arial"/>
              <a:ea typeface="Arial"/>
              <a:cs typeface="Arial"/>
              <a:sym typeface="Arial"/>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Shape 1197"/>
        <p:cNvGrpSpPr/>
        <p:nvPr/>
      </p:nvGrpSpPr>
      <p:grpSpPr>
        <a:xfrm>
          <a:off x="0" y="0"/>
          <a:ext cx="0" cy="0"/>
          <a:chOff x="0" y="0"/>
          <a:chExt cx="0" cy="0"/>
        </a:xfrm>
      </p:grpSpPr>
      <p:pic>
        <p:nvPicPr>
          <p:cNvPr id="1198" name="Google Shape;1198;p78"/>
          <p:cNvPicPr preferRelativeResize="0"/>
          <p:nvPr/>
        </p:nvPicPr>
        <p:blipFill rotWithShape="1">
          <a:blip r:embed="rId3">
            <a:alphaModFix/>
          </a:blip>
          <a:srcRect/>
          <a:stretch/>
        </p:blipFill>
        <p:spPr>
          <a:xfrm>
            <a:off x="1524000" y="1881666"/>
            <a:ext cx="4890636" cy="3816424"/>
          </a:xfrm>
          <a:prstGeom prst="rect">
            <a:avLst/>
          </a:prstGeom>
          <a:noFill/>
          <a:ln>
            <a:noFill/>
          </a:ln>
        </p:spPr>
      </p:pic>
      <p:sp>
        <p:nvSpPr>
          <p:cNvPr id="1199" name="Google Shape;1199;p78"/>
          <p:cNvSpPr txBox="1"/>
          <p:nvPr/>
        </p:nvSpPr>
        <p:spPr>
          <a:xfrm>
            <a:off x="2524683" y="1894990"/>
            <a:ext cx="226696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b="1">
                <a:solidFill>
                  <a:srgbClr val="000000"/>
                </a:solidFill>
                <a:latin typeface="Tahoma"/>
                <a:ea typeface="Tahoma"/>
                <a:cs typeface="Tahoma"/>
                <a:sym typeface="Tahoma"/>
              </a:rPr>
              <a:t>CHARM – reduced</a:t>
            </a:r>
            <a:endParaRPr sz="1800" b="1">
              <a:solidFill>
                <a:srgbClr val="000000"/>
              </a:solidFill>
              <a:latin typeface="Tahoma"/>
              <a:ea typeface="Tahoma"/>
              <a:cs typeface="Tahoma"/>
              <a:sym typeface="Tahoma"/>
            </a:endParaRPr>
          </a:p>
          <a:p>
            <a:pPr marL="0" marR="0" lvl="0" indent="0" algn="l" rtl="0">
              <a:spcBef>
                <a:spcPts val="0"/>
              </a:spcBef>
              <a:spcAft>
                <a:spcPts val="0"/>
              </a:spcAft>
              <a:buNone/>
            </a:pPr>
            <a:r>
              <a:rPr lang="cs-CZ" sz="1800" b="1">
                <a:solidFill>
                  <a:srgbClr val="000000"/>
                </a:solidFill>
                <a:latin typeface="Tahoma"/>
                <a:ea typeface="Tahoma"/>
                <a:cs typeface="Tahoma"/>
                <a:sym typeface="Tahoma"/>
              </a:rPr>
              <a:t> (LV </a:t>
            </a:r>
            <a:r>
              <a:rPr lang="cs-CZ" sz="1800" b="1">
                <a:solidFill>
                  <a:srgbClr val="000000"/>
                </a:solidFill>
                <a:latin typeface="Arial"/>
                <a:ea typeface="Arial"/>
                <a:cs typeface="Arial"/>
                <a:sym typeface="Arial"/>
              </a:rPr>
              <a:t>EF &lt; 40%)</a:t>
            </a:r>
            <a:endParaRPr sz="1800" b="1">
              <a:solidFill>
                <a:srgbClr val="000000"/>
              </a:solidFill>
              <a:latin typeface="Arial"/>
              <a:ea typeface="Arial"/>
              <a:cs typeface="Arial"/>
              <a:sym typeface="Arial"/>
            </a:endParaRPr>
          </a:p>
        </p:txBody>
      </p:sp>
      <p:pic>
        <p:nvPicPr>
          <p:cNvPr id="1200" name="Google Shape;1200;p78"/>
          <p:cNvPicPr preferRelativeResize="0"/>
          <p:nvPr/>
        </p:nvPicPr>
        <p:blipFill rotWithShape="1">
          <a:blip r:embed="rId4">
            <a:alphaModFix/>
          </a:blip>
          <a:srcRect/>
          <a:stretch/>
        </p:blipFill>
        <p:spPr>
          <a:xfrm>
            <a:off x="5980882" y="2348880"/>
            <a:ext cx="4687119" cy="3672408"/>
          </a:xfrm>
          <a:prstGeom prst="rect">
            <a:avLst/>
          </a:prstGeom>
          <a:noFill/>
          <a:ln>
            <a:noFill/>
          </a:ln>
        </p:spPr>
      </p:pic>
      <p:sp>
        <p:nvSpPr>
          <p:cNvPr id="1201" name="Google Shape;1201;p78"/>
          <p:cNvSpPr txBox="1"/>
          <p:nvPr/>
        </p:nvSpPr>
        <p:spPr>
          <a:xfrm>
            <a:off x="7230170" y="1894990"/>
            <a:ext cx="248657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b="1">
                <a:solidFill>
                  <a:srgbClr val="000000"/>
                </a:solidFill>
                <a:latin typeface="Tahoma"/>
                <a:ea typeface="Tahoma"/>
                <a:cs typeface="Tahoma"/>
                <a:sym typeface="Tahoma"/>
              </a:rPr>
              <a:t>CHARM – preserved</a:t>
            </a:r>
            <a:endParaRPr sz="1800" b="1">
              <a:solidFill>
                <a:srgbClr val="000000"/>
              </a:solidFill>
              <a:latin typeface="Tahoma"/>
              <a:ea typeface="Tahoma"/>
              <a:cs typeface="Tahoma"/>
              <a:sym typeface="Tahoma"/>
            </a:endParaRPr>
          </a:p>
          <a:p>
            <a:pPr marL="0" marR="0" lvl="0" indent="0" algn="l" rtl="0">
              <a:spcBef>
                <a:spcPts val="0"/>
              </a:spcBef>
              <a:spcAft>
                <a:spcPts val="0"/>
              </a:spcAft>
              <a:buNone/>
            </a:pPr>
            <a:r>
              <a:rPr lang="cs-CZ" sz="1800" b="1">
                <a:solidFill>
                  <a:srgbClr val="000000"/>
                </a:solidFill>
                <a:latin typeface="Tahoma"/>
                <a:ea typeface="Tahoma"/>
                <a:cs typeface="Tahoma"/>
                <a:sym typeface="Tahoma"/>
              </a:rPr>
              <a:t> (LV EF nad 40%)</a:t>
            </a:r>
            <a:endParaRPr sz="1800" b="1">
              <a:solidFill>
                <a:srgbClr val="000000"/>
              </a:solidFill>
              <a:latin typeface="Tahoma"/>
              <a:ea typeface="Tahoma"/>
              <a:cs typeface="Tahoma"/>
              <a:sym typeface="Tahoma"/>
            </a:endParaRPr>
          </a:p>
        </p:txBody>
      </p:sp>
      <p:pic>
        <p:nvPicPr>
          <p:cNvPr id="1202" name="Google Shape;1202;p78"/>
          <p:cNvPicPr preferRelativeResize="0"/>
          <p:nvPr/>
        </p:nvPicPr>
        <p:blipFill rotWithShape="1">
          <a:blip r:embed="rId5">
            <a:alphaModFix/>
          </a:blip>
          <a:srcRect/>
          <a:stretch/>
        </p:blipFill>
        <p:spPr>
          <a:xfrm>
            <a:off x="13092608" y="404664"/>
            <a:ext cx="7056784" cy="5735540"/>
          </a:xfrm>
          <a:prstGeom prst="rect">
            <a:avLst/>
          </a:prstGeom>
          <a:noFill/>
          <a:ln>
            <a:noFill/>
          </a:ln>
        </p:spPr>
      </p:pic>
      <p:sp>
        <p:nvSpPr>
          <p:cNvPr id="1203" name="Google Shape;1203;p78"/>
          <p:cNvSpPr txBox="1"/>
          <p:nvPr/>
        </p:nvSpPr>
        <p:spPr>
          <a:xfrm>
            <a:off x="1991544" y="5949281"/>
            <a:ext cx="824440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a:solidFill>
                  <a:srgbClr val="001933"/>
                </a:solidFill>
                <a:latin typeface="Tahoma"/>
                <a:ea typeface="Tahoma"/>
                <a:cs typeface="Tahoma"/>
                <a:sym typeface="Tahoma"/>
              </a:rPr>
              <a:t>chronické onemocnění ledvin ovlivňuje prognózu ChSS nezávisle na LV EF</a:t>
            </a:r>
            <a:endParaRPr/>
          </a:p>
          <a:p>
            <a:pPr marL="0" marR="0" lvl="0" indent="0" algn="l" rtl="0">
              <a:spcBef>
                <a:spcPts val="0"/>
              </a:spcBef>
              <a:spcAft>
                <a:spcPts val="0"/>
              </a:spcAft>
              <a:buNone/>
            </a:pPr>
            <a:endParaRPr sz="1800">
              <a:solidFill>
                <a:srgbClr val="001933"/>
              </a:solidFill>
              <a:latin typeface="Tahoma"/>
              <a:ea typeface="Tahoma"/>
              <a:cs typeface="Tahoma"/>
              <a:sym typeface="Tahoma"/>
            </a:endParaRPr>
          </a:p>
        </p:txBody>
      </p:sp>
      <p:sp>
        <p:nvSpPr>
          <p:cNvPr id="1204" name="Google Shape;1204;p78"/>
          <p:cNvSpPr txBox="1"/>
          <p:nvPr/>
        </p:nvSpPr>
        <p:spPr>
          <a:xfrm>
            <a:off x="1991544" y="1052736"/>
            <a:ext cx="591540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b="1">
                <a:solidFill>
                  <a:srgbClr val="001933"/>
                </a:solidFill>
                <a:latin typeface="Tahoma"/>
                <a:ea typeface="Tahoma"/>
                <a:cs typeface="Tahoma"/>
                <a:sym typeface="Tahoma"/>
              </a:rPr>
              <a:t>Projekt CHARM (candesartan – placebo) u s ChSS</a:t>
            </a:r>
            <a:endParaRPr sz="1800" b="1">
              <a:solidFill>
                <a:srgbClr val="001933"/>
              </a:solidFill>
              <a:latin typeface="Tahoma"/>
              <a:ea typeface="Tahoma"/>
              <a:cs typeface="Tahoma"/>
              <a:sym typeface="Tahoma"/>
            </a:endParaRPr>
          </a:p>
        </p:txBody>
      </p:sp>
      <p:sp>
        <p:nvSpPr>
          <p:cNvPr id="1205" name="Google Shape;1205;p78"/>
          <p:cNvSpPr txBox="1"/>
          <p:nvPr/>
        </p:nvSpPr>
        <p:spPr>
          <a:xfrm>
            <a:off x="7777658" y="6581002"/>
            <a:ext cx="289034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200">
                <a:solidFill>
                  <a:srgbClr val="001933"/>
                </a:solidFill>
                <a:latin typeface="Tahoma"/>
                <a:ea typeface="Tahoma"/>
                <a:cs typeface="Tahoma"/>
                <a:sym typeface="Tahoma"/>
              </a:rPr>
              <a:t>Hillege HL, Circulation 2006; 113: 671-8</a:t>
            </a:r>
            <a:endParaRPr sz="1200">
              <a:solidFill>
                <a:srgbClr val="001933"/>
              </a:solidFill>
              <a:latin typeface="Tahoma"/>
              <a:ea typeface="Tahoma"/>
              <a:cs typeface="Tahoma"/>
              <a:sym typeface="Tahoma"/>
            </a:endParaRPr>
          </a:p>
        </p:txBody>
      </p:sp>
      <p:pic>
        <p:nvPicPr>
          <p:cNvPr id="1206" name="Google Shape;1206;p78"/>
          <p:cNvPicPr preferRelativeResize="0"/>
          <p:nvPr/>
        </p:nvPicPr>
        <p:blipFill rotWithShape="1">
          <a:blip r:embed="rId6">
            <a:alphaModFix/>
          </a:blip>
          <a:srcRect/>
          <a:stretch/>
        </p:blipFill>
        <p:spPr>
          <a:xfrm>
            <a:off x="1652589" y="1454967"/>
            <a:ext cx="8751384" cy="5117427"/>
          </a:xfrm>
          <a:prstGeom prst="rect">
            <a:avLst/>
          </a:prstGeom>
          <a:noFill/>
          <a:ln>
            <a:noFill/>
          </a:ln>
        </p:spPr>
      </p:pic>
      <p:sp>
        <p:nvSpPr>
          <p:cNvPr id="1207" name="Google Shape;1207;p78"/>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Vliv eGFR na prognózu u CHSS</a:t>
            </a:r>
            <a:endParaRPr sz="2400" b="1">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Shape 1211"/>
        <p:cNvGrpSpPr/>
        <p:nvPr/>
      </p:nvGrpSpPr>
      <p:grpSpPr>
        <a:xfrm>
          <a:off x="0" y="0"/>
          <a:ext cx="0" cy="0"/>
          <a:chOff x="0" y="0"/>
          <a:chExt cx="0" cy="0"/>
        </a:xfrm>
      </p:grpSpPr>
      <p:graphicFrame>
        <p:nvGraphicFramePr>
          <p:cNvPr id="1212" name="Google Shape;1212;p79"/>
          <p:cNvGraphicFramePr/>
          <p:nvPr/>
        </p:nvGraphicFramePr>
        <p:xfrm>
          <a:off x="1441723" y="3724897"/>
          <a:ext cx="3286125" cy="2795549"/>
        </p:xfrm>
        <a:graphic>
          <a:graphicData uri="http://schemas.openxmlformats.org/drawingml/2006/chart">
            <c:chart xmlns:c="http://schemas.openxmlformats.org/drawingml/2006/chart" xmlns:r="http://schemas.openxmlformats.org/officeDocument/2006/relationships" r:id="rId3"/>
          </a:graphicData>
        </a:graphic>
      </p:graphicFrame>
      <p:grpSp>
        <p:nvGrpSpPr>
          <p:cNvPr id="1213" name="Google Shape;1213;p79"/>
          <p:cNvGrpSpPr/>
          <p:nvPr/>
        </p:nvGrpSpPr>
        <p:grpSpPr>
          <a:xfrm>
            <a:off x="6724305" y="3717032"/>
            <a:ext cx="4268239" cy="2884353"/>
            <a:chOff x="4572000" y="2260564"/>
            <a:chExt cx="4268239" cy="3097840"/>
          </a:xfrm>
        </p:grpSpPr>
        <p:grpSp>
          <p:nvGrpSpPr>
            <p:cNvPr id="1214" name="Google Shape;1214;p79"/>
            <p:cNvGrpSpPr/>
            <p:nvPr/>
          </p:nvGrpSpPr>
          <p:grpSpPr>
            <a:xfrm>
              <a:off x="4572000" y="2260564"/>
              <a:ext cx="3528392" cy="2743200"/>
              <a:chOff x="4572000" y="2260564"/>
              <a:chExt cx="3528392" cy="2743200"/>
            </a:xfrm>
          </p:grpSpPr>
          <p:graphicFrame>
            <p:nvGraphicFramePr>
              <p:cNvPr id="1215" name="Google Shape;1215;p79"/>
              <p:cNvGraphicFramePr/>
              <p:nvPr/>
            </p:nvGraphicFramePr>
            <p:xfrm>
              <a:off x="4572000" y="2260564"/>
              <a:ext cx="3528392"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1216" name="Google Shape;1216;p79"/>
              <p:cNvSpPr txBox="1"/>
              <p:nvPr/>
            </p:nvSpPr>
            <p:spPr>
              <a:xfrm>
                <a:off x="5589732" y="2907642"/>
                <a:ext cx="797013" cy="2313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800" b="1">
                    <a:solidFill>
                      <a:srgbClr val="151515"/>
                    </a:solidFill>
                    <a:latin typeface="Arial"/>
                    <a:ea typeface="Arial"/>
                    <a:cs typeface="Arial"/>
                    <a:sym typeface="Arial"/>
                  </a:rPr>
                  <a:t>furosemid iv</a:t>
                </a:r>
                <a:endParaRPr sz="800" b="1">
                  <a:solidFill>
                    <a:srgbClr val="151515"/>
                  </a:solidFill>
                  <a:latin typeface="Arial"/>
                  <a:ea typeface="Arial"/>
                  <a:cs typeface="Arial"/>
                  <a:sym typeface="Arial"/>
                </a:endParaRPr>
              </a:p>
            </p:txBody>
          </p:sp>
          <p:sp>
            <p:nvSpPr>
              <p:cNvPr id="1217" name="Google Shape;1217;p79"/>
              <p:cNvSpPr txBox="1"/>
              <p:nvPr/>
            </p:nvSpPr>
            <p:spPr>
              <a:xfrm>
                <a:off x="6261469" y="3942847"/>
                <a:ext cx="744114" cy="21486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700" b="1">
                    <a:solidFill>
                      <a:srgbClr val="FF0000"/>
                    </a:solidFill>
                    <a:latin typeface="Arial"/>
                    <a:ea typeface="Arial"/>
                    <a:cs typeface="Arial"/>
                    <a:sym typeface="Arial"/>
                  </a:rPr>
                  <a:t>dobutamin iv</a:t>
                </a:r>
                <a:endParaRPr sz="700" b="1">
                  <a:solidFill>
                    <a:srgbClr val="FF0000"/>
                  </a:solidFill>
                  <a:latin typeface="Arial"/>
                  <a:ea typeface="Arial"/>
                  <a:cs typeface="Arial"/>
                  <a:sym typeface="Arial"/>
                </a:endParaRPr>
              </a:p>
            </p:txBody>
          </p:sp>
          <p:sp>
            <p:nvSpPr>
              <p:cNvPr id="1218" name="Google Shape;1218;p79"/>
              <p:cNvSpPr txBox="1"/>
              <p:nvPr/>
            </p:nvSpPr>
            <p:spPr>
              <a:xfrm>
                <a:off x="7129114" y="4052494"/>
                <a:ext cx="744114" cy="21486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700" b="1">
                    <a:solidFill>
                      <a:srgbClr val="FF0000"/>
                    </a:solidFill>
                    <a:latin typeface="Arial"/>
                    <a:ea typeface="Arial"/>
                    <a:cs typeface="Arial"/>
                    <a:sym typeface="Arial"/>
                  </a:rPr>
                  <a:t>dobutamin iv</a:t>
                </a:r>
                <a:endParaRPr sz="700" b="1">
                  <a:solidFill>
                    <a:srgbClr val="FF0000"/>
                  </a:solidFill>
                  <a:latin typeface="Arial"/>
                  <a:ea typeface="Arial"/>
                  <a:cs typeface="Arial"/>
                  <a:sym typeface="Arial"/>
                </a:endParaRPr>
              </a:p>
            </p:txBody>
          </p:sp>
        </p:grpSp>
        <p:sp>
          <p:nvSpPr>
            <p:cNvPr id="1219" name="Google Shape;1219;p79"/>
            <p:cNvSpPr txBox="1"/>
            <p:nvPr/>
          </p:nvSpPr>
          <p:spPr>
            <a:xfrm>
              <a:off x="6949978" y="5110487"/>
              <a:ext cx="1890261" cy="24791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900" b="1">
                  <a:solidFill>
                    <a:srgbClr val="336699"/>
                  </a:solidFill>
                  <a:latin typeface="Arial"/>
                  <a:ea typeface="Arial"/>
                  <a:cs typeface="Arial"/>
                  <a:sym typeface="Arial"/>
                </a:rPr>
                <a:t>WRF: worsening renal function</a:t>
              </a:r>
              <a:endParaRPr sz="900" b="1">
                <a:solidFill>
                  <a:srgbClr val="336699"/>
                </a:solidFill>
                <a:latin typeface="Arial"/>
                <a:ea typeface="Arial"/>
                <a:cs typeface="Arial"/>
                <a:sym typeface="Arial"/>
              </a:endParaRPr>
            </a:p>
          </p:txBody>
        </p:sp>
        <p:sp>
          <p:nvSpPr>
            <p:cNvPr id="1220" name="Google Shape;1220;p79"/>
            <p:cNvSpPr txBox="1"/>
            <p:nvPr/>
          </p:nvSpPr>
          <p:spPr>
            <a:xfrm>
              <a:off x="5893845" y="3320467"/>
              <a:ext cx="447558" cy="24791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900" b="1">
                  <a:solidFill>
                    <a:srgbClr val="336699"/>
                  </a:solidFill>
                  <a:latin typeface="Arial"/>
                  <a:ea typeface="Arial"/>
                  <a:cs typeface="Arial"/>
                  <a:sym typeface="Arial"/>
                </a:rPr>
                <a:t>WRF</a:t>
              </a:r>
              <a:endParaRPr sz="900" b="1">
                <a:solidFill>
                  <a:srgbClr val="336699"/>
                </a:solidFill>
                <a:latin typeface="Arial"/>
                <a:ea typeface="Arial"/>
                <a:cs typeface="Arial"/>
                <a:sym typeface="Arial"/>
              </a:endParaRPr>
            </a:p>
          </p:txBody>
        </p:sp>
        <p:sp>
          <p:nvSpPr>
            <p:cNvPr id="1221" name="Google Shape;1221;p79"/>
            <p:cNvSpPr txBox="1"/>
            <p:nvPr/>
          </p:nvSpPr>
          <p:spPr>
            <a:xfrm>
              <a:off x="6888481" y="2839855"/>
              <a:ext cx="447558" cy="24791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900" b="1">
                  <a:solidFill>
                    <a:srgbClr val="336699"/>
                  </a:solidFill>
                  <a:latin typeface="Arial"/>
                  <a:ea typeface="Arial"/>
                  <a:cs typeface="Arial"/>
                  <a:sym typeface="Arial"/>
                </a:rPr>
                <a:t>WRF</a:t>
              </a:r>
              <a:endParaRPr sz="900" b="1">
                <a:solidFill>
                  <a:srgbClr val="336699"/>
                </a:solidFill>
                <a:latin typeface="Arial"/>
                <a:ea typeface="Arial"/>
                <a:cs typeface="Arial"/>
                <a:sym typeface="Arial"/>
              </a:endParaRPr>
            </a:p>
          </p:txBody>
        </p:sp>
      </p:grpSp>
      <p:sp>
        <p:nvSpPr>
          <p:cNvPr id="1222" name="Google Shape;1222;p79"/>
          <p:cNvSpPr txBox="1"/>
          <p:nvPr/>
        </p:nvSpPr>
        <p:spPr>
          <a:xfrm>
            <a:off x="551384" y="1127234"/>
            <a:ext cx="5544616" cy="26776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2400" b="1">
                <a:solidFill>
                  <a:srgbClr val="C00000"/>
                </a:solidFill>
                <a:latin typeface="Arial"/>
                <a:ea typeface="Arial"/>
                <a:cs typeface="Arial"/>
                <a:sym typeface="Arial"/>
              </a:rPr>
              <a:t>Primární onemocnění ledvin   </a:t>
            </a:r>
            <a:endParaRPr/>
          </a:p>
          <a:p>
            <a:pPr marL="0" marR="0" lvl="0" indent="0" algn="l" rtl="0">
              <a:spcBef>
                <a:spcPts val="0"/>
              </a:spcBef>
              <a:spcAft>
                <a:spcPts val="0"/>
              </a:spcAft>
              <a:buNone/>
            </a:pPr>
            <a:r>
              <a:rPr lang="cs-CZ" sz="1600">
                <a:solidFill>
                  <a:srgbClr val="151515"/>
                </a:solidFill>
                <a:latin typeface="Arial"/>
                <a:ea typeface="Arial"/>
                <a:cs typeface="Arial"/>
                <a:sym typeface="Arial"/>
              </a:rPr>
              <a:t>DM nefropatie, intersticiální nefritida, glomeruloskleróza…</a:t>
            </a:r>
            <a:endParaRPr/>
          </a:p>
          <a:p>
            <a:pPr marL="0" marR="0" lvl="0" indent="0" algn="l" rtl="0">
              <a:spcBef>
                <a:spcPts val="0"/>
              </a:spcBef>
              <a:spcAft>
                <a:spcPts val="0"/>
              </a:spcAft>
              <a:buNone/>
            </a:pPr>
            <a:endParaRPr sz="1600">
              <a:solidFill>
                <a:srgbClr val="151515"/>
              </a:solidFill>
              <a:latin typeface="Arial"/>
              <a:ea typeface="Arial"/>
              <a:cs typeface="Arial"/>
              <a:sym typeface="Arial"/>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asymetrie velikosti ledvin, nerovný okraj redukce parenchymu</a:t>
            </a:r>
            <a:endParaRPr/>
          </a:p>
          <a:p>
            <a:pPr marL="0" marR="0" lvl="0" indent="0" algn="l" rtl="0">
              <a:spcBef>
                <a:spcPts val="0"/>
              </a:spcBef>
              <a:spcAft>
                <a:spcPts val="0"/>
              </a:spcAft>
              <a:buNone/>
            </a:pPr>
            <a:r>
              <a:rPr lang="cs-CZ" sz="1600">
                <a:solidFill>
                  <a:srgbClr val="151515"/>
                </a:solidFill>
                <a:latin typeface="Arial"/>
                <a:ea typeface="Arial"/>
                <a:cs typeface="Arial"/>
                <a:sym typeface="Arial"/>
              </a:rPr>
              <a:t>válce, erytrocyturie </a:t>
            </a:r>
            <a:endParaRPr/>
          </a:p>
          <a:p>
            <a:pPr marL="0" marR="0" lvl="0" indent="0" algn="l" rtl="0">
              <a:spcBef>
                <a:spcPts val="0"/>
              </a:spcBef>
              <a:spcAft>
                <a:spcPts val="0"/>
              </a:spcAft>
              <a:buNone/>
            </a:pPr>
            <a:r>
              <a:rPr lang="cs-CZ" sz="1600">
                <a:solidFill>
                  <a:srgbClr val="151515"/>
                </a:solidFill>
                <a:latin typeface="Arial"/>
                <a:ea typeface="Arial"/>
                <a:cs typeface="Arial"/>
                <a:sym typeface="Arial"/>
              </a:rPr>
              <a:t>porucha perfuze - doppler renálních tepen</a:t>
            </a:r>
            <a:endParaRPr/>
          </a:p>
          <a:p>
            <a:pPr marL="0" marR="0" lvl="0" indent="0" algn="l" rtl="0">
              <a:spcBef>
                <a:spcPts val="0"/>
              </a:spcBef>
              <a:spcAft>
                <a:spcPts val="0"/>
              </a:spcAft>
              <a:buNone/>
            </a:pPr>
            <a:r>
              <a:rPr lang="cs-CZ" sz="1600">
                <a:solidFill>
                  <a:srgbClr val="151515"/>
                </a:solidFill>
                <a:latin typeface="Arial"/>
                <a:ea typeface="Arial"/>
                <a:cs typeface="Arial"/>
                <a:sym typeface="Arial"/>
              </a:rPr>
              <a:t>proteinurie (˃ 0.2 g/24h)</a:t>
            </a:r>
            <a:endParaRPr/>
          </a:p>
          <a:p>
            <a:pPr marL="0" marR="0" lvl="0" indent="0" algn="l" rtl="0">
              <a:spcBef>
                <a:spcPts val="0"/>
              </a:spcBef>
              <a:spcAft>
                <a:spcPts val="0"/>
              </a:spcAft>
              <a:buNone/>
            </a:pPr>
            <a:r>
              <a:rPr lang="cs-CZ" sz="1600">
                <a:solidFill>
                  <a:srgbClr val="151515"/>
                </a:solidFill>
                <a:latin typeface="Arial"/>
                <a:ea typeface="Arial"/>
                <a:cs typeface="Arial"/>
                <a:sym typeface="Arial"/>
              </a:rPr>
              <a:t>irreverzibilní</a:t>
            </a:r>
            <a:endParaRPr sz="1600">
              <a:solidFill>
                <a:srgbClr val="151515"/>
              </a:solidFill>
              <a:latin typeface="Arial"/>
              <a:ea typeface="Arial"/>
              <a:cs typeface="Arial"/>
              <a:sym typeface="Arial"/>
            </a:endParaRPr>
          </a:p>
          <a:p>
            <a:pPr marL="0" marR="0" lvl="0" indent="0" algn="l" rtl="0">
              <a:spcBef>
                <a:spcPts val="0"/>
              </a:spcBef>
              <a:spcAft>
                <a:spcPts val="0"/>
              </a:spcAft>
              <a:buNone/>
            </a:pPr>
            <a:endParaRPr sz="1600">
              <a:solidFill>
                <a:srgbClr val="151515"/>
              </a:solidFill>
              <a:latin typeface="Arial"/>
              <a:ea typeface="Arial"/>
              <a:cs typeface="Arial"/>
              <a:sym typeface="Arial"/>
            </a:endParaRPr>
          </a:p>
        </p:txBody>
      </p:sp>
      <p:sp>
        <p:nvSpPr>
          <p:cNvPr id="1223" name="Google Shape;1223;p79"/>
          <p:cNvSpPr/>
          <p:nvPr/>
        </p:nvSpPr>
        <p:spPr>
          <a:xfrm>
            <a:off x="6394864" y="1145173"/>
            <a:ext cx="5544616" cy="21852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2400" b="1">
                <a:solidFill>
                  <a:srgbClr val="C00000"/>
                </a:solidFill>
                <a:latin typeface="Arial"/>
                <a:ea typeface="Arial"/>
                <a:cs typeface="Arial"/>
                <a:sym typeface="Arial"/>
              </a:rPr>
              <a:t>Sekundární „kardiorenální syndrom“</a:t>
            </a:r>
            <a:endParaRPr/>
          </a:p>
          <a:p>
            <a:pPr marL="0" marR="0" lvl="0" indent="0" algn="l" rtl="0">
              <a:spcBef>
                <a:spcPts val="0"/>
              </a:spcBef>
              <a:spcAft>
                <a:spcPts val="0"/>
              </a:spcAft>
              <a:buNone/>
            </a:pPr>
            <a:r>
              <a:rPr lang="cs-CZ" sz="1600">
                <a:solidFill>
                  <a:srgbClr val="151515"/>
                </a:solidFill>
                <a:latin typeface="Arial"/>
                <a:ea typeface="Arial"/>
                <a:cs typeface="Arial"/>
                <a:sym typeface="Arial"/>
              </a:rPr>
              <a:t>nízký srdeční výdej, žilní kongesce v ledvině, hypotenze</a:t>
            </a:r>
            <a:endParaRPr/>
          </a:p>
          <a:p>
            <a:pPr marL="0" marR="0" lvl="0" indent="0" algn="l" rtl="0">
              <a:spcBef>
                <a:spcPts val="0"/>
              </a:spcBef>
              <a:spcAft>
                <a:spcPts val="0"/>
              </a:spcAft>
              <a:buNone/>
            </a:pPr>
            <a:endParaRPr sz="1600">
              <a:solidFill>
                <a:srgbClr val="151515"/>
              </a:solidFill>
              <a:latin typeface="Arial"/>
              <a:ea typeface="Arial"/>
              <a:cs typeface="Arial"/>
              <a:sym typeface="Arial"/>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normální morfologie ledvin </a:t>
            </a:r>
            <a:endParaRPr/>
          </a:p>
          <a:p>
            <a:pPr marL="0" marR="0" lvl="0" indent="0" algn="l" rtl="0">
              <a:spcBef>
                <a:spcPts val="0"/>
              </a:spcBef>
              <a:spcAft>
                <a:spcPts val="0"/>
              </a:spcAft>
              <a:buNone/>
            </a:pPr>
            <a:r>
              <a:rPr lang="cs-CZ" sz="1600">
                <a:solidFill>
                  <a:srgbClr val="151515"/>
                </a:solidFill>
                <a:latin typeface="Arial"/>
                <a:ea typeface="Arial"/>
                <a:cs typeface="Arial"/>
                <a:sym typeface="Arial"/>
              </a:rPr>
              <a:t>Normální močový sediment, jen lehká proteinurie </a:t>
            </a:r>
            <a:endParaRPr/>
          </a:p>
          <a:p>
            <a:pPr marL="0" marR="0" lvl="0" indent="0" algn="l" rtl="0">
              <a:spcBef>
                <a:spcPts val="0"/>
              </a:spcBef>
              <a:spcAft>
                <a:spcPts val="0"/>
              </a:spcAft>
              <a:buNone/>
            </a:pPr>
            <a:r>
              <a:rPr lang="cs-CZ" sz="1600">
                <a:solidFill>
                  <a:srgbClr val="151515"/>
                </a:solidFill>
                <a:latin typeface="Arial"/>
                <a:ea typeface="Arial"/>
                <a:cs typeface="Arial"/>
                <a:sym typeface="Arial"/>
              </a:rPr>
              <a:t>  </a:t>
            </a:r>
            <a:endParaRPr/>
          </a:p>
          <a:p>
            <a:pPr marL="0" marR="0" lvl="0" indent="0" algn="l" rtl="0">
              <a:spcBef>
                <a:spcPts val="0"/>
              </a:spcBef>
              <a:spcAft>
                <a:spcPts val="0"/>
              </a:spcAft>
              <a:buNone/>
            </a:pPr>
            <a:r>
              <a:rPr lang="cs-CZ" sz="1600">
                <a:solidFill>
                  <a:srgbClr val="FF0000"/>
                </a:solidFill>
                <a:latin typeface="Arial"/>
                <a:ea typeface="Arial"/>
                <a:cs typeface="Arial"/>
                <a:sym typeface="Arial"/>
              </a:rPr>
              <a:t>zvýšená variabilita sérového kreatininu</a:t>
            </a:r>
            <a:endParaRPr/>
          </a:p>
          <a:p>
            <a:pPr marL="0" marR="0" lvl="0" indent="0" algn="l" rtl="0">
              <a:spcBef>
                <a:spcPts val="0"/>
              </a:spcBef>
              <a:spcAft>
                <a:spcPts val="0"/>
              </a:spcAft>
              <a:buNone/>
            </a:pPr>
            <a:r>
              <a:rPr lang="cs-CZ" sz="1600">
                <a:solidFill>
                  <a:srgbClr val="151515"/>
                </a:solidFill>
                <a:latin typeface="Arial"/>
                <a:ea typeface="Arial"/>
                <a:cs typeface="Arial"/>
                <a:sym typeface="Arial"/>
              </a:rPr>
              <a:t>reverzibilní po dobutaminu, Tx či LVAD      </a:t>
            </a:r>
            <a:endParaRPr/>
          </a:p>
        </p:txBody>
      </p:sp>
      <p:sp>
        <p:nvSpPr>
          <p:cNvPr id="1224" name="Google Shape;1224;p79"/>
          <p:cNvSpPr txBox="1"/>
          <p:nvPr/>
        </p:nvSpPr>
        <p:spPr>
          <a:xfrm rot="-5400000">
            <a:off x="527236" y="4963894"/>
            <a:ext cx="140455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200" b="1">
                <a:solidFill>
                  <a:srgbClr val="151515"/>
                </a:solidFill>
                <a:latin typeface="Arial"/>
                <a:ea typeface="Arial"/>
                <a:cs typeface="Arial"/>
                <a:sym typeface="Arial"/>
              </a:rPr>
              <a:t> kreatinin, µmol/l</a:t>
            </a:r>
            <a:endParaRPr sz="1200" b="1">
              <a:solidFill>
                <a:srgbClr val="151515"/>
              </a:solidFill>
              <a:latin typeface="Arial"/>
              <a:ea typeface="Arial"/>
              <a:cs typeface="Arial"/>
              <a:sym typeface="Arial"/>
            </a:endParaRPr>
          </a:p>
        </p:txBody>
      </p:sp>
      <p:sp>
        <p:nvSpPr>
          <p:cNvPr id="1225" name="Google Shape;1225;p79"/>
          <p:cNvSpPr txBox="1"/>
          <p:nvPr/>
        </p:nvSpPr>
        <p:spPr>
          <a:xfrm>
            <a:off x="8866967" y="3912239"/>
            <a:ext cx="797013"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800" b="1">
                <a:solidFill>
                  <a:srgbClr val="151515"/>
                </a:solidFill>
                <a:latin typeface="Arial"/>
                <a:ea typeface="Arial"/>
                <a:cs typeface="Arial"/>
                <a:sym typeface="Arial"/>
              </a:rPr>
              <a:t>furosemid iv</a:t>
            </a:r>
            <a:endParaRPr sz="800" b="1">
              <a:solidFill>
                <a:srgbClr val="151515"/>
              </a:solidFill>
              <a:latin typeface="Arial"/>
              <a:ea typeface="Arial"/>
              <a:cs typeface="Arial"/>
              <a:sym typeface="Arial"/>
            </a:endParaRPr>
          </a:p>
        </p:txBody>
      </p:sp>
      <p:sp>
        <p:nvSpPr>
          <p:cNvPr id="1226" name="Google Shape;1226;p79"/>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 Dysfunkce ledvin u srdečního selhání – klinické stopy</a:t>
            </a:r>
            <a:endParaRPr sz="2400" b="1">
              <a:solidFill>
                <a:schemeClr val="lt1"/>
              </a:solidFill>
              <a:latin typeface="Arial"/>
              <a:ea typeface="Arial"/>
              <a:cs typeface="Arial"/>
              <a:sym typeface="Arial"/>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Shape 1230"/>
        <p:cNvGrpSpPr/>
        <p:nvPr/>
      </p:nvGrpSpPr>
      <p:grpSpPr>
        <a:xfrm>
          <a:off x="0" y="0"/>
          <a:ext cx="0" cy="0"/>
          <a:chOff x="0" y="0"/>
          <a:chExt cx="0" cy="0"/>
        </a:xfrm>
      </p:grpSpPr>
      <p:pic>
        <p:nvPicPr>
          <p:cNvPr id="1231" name="Google Shape;1231;p80"/>
          <p:cNvPicPr preferRelativeResize="0"/>
          <p:nvPr/>
        </p:nvPicPr>
        <p:blipFill rotWithShape="1">
          <a:blip r:embed="rId3">
            <a:alphaModFix/>
          </a:blip>
          <a:srcRect/>
          <a:stretch/>
        </p:blipFill>
        <p:spPr>
          <a:xfrm>
            <a:off x="1775520" y="1484785"/>
            <a:ext cx="8336762" cy="4557735"/>
          </a:xfrm>
          <a:prstGeom prst="rect">
            <a:avLst/>
          </a:prstGeom>
          <a:noFill/>
          <a:ln>
            <a:noFill/>
          </a:ln>
        </p:spPr>
      </p:pic>
      <p:pic>
        <p:nvPicPr>
          <p:cNvPr id="1232" name="Google Shape;1232;p80"/>
          <p:cNvPicPr preferRelativeResize="0"/>
          <p:nvPr/>
        </p:nvPicPr>
        <p:blipFill rotWithShape="1">
          <a:blip r:embed="rId4">
            <a:alphaModFix/>
          </a:blip>
          <a:srcRect/>
          <a:stretch/>
        </p:blipFill>
        <p:spPr>
          <a:xfrm>
            <a:off x="1524000" y="980728"/>
            <a:ext cx="5334000" cy="476250"/>
          </a:xfrm>
          <a:prstGeom prst="rect">
            <a:avLst/>
          </a:prstGeom>
          <a:noFill/>
          <a:ln>
            <a:noFill/>
          </a:ln>
        </p:spPr>
      </p:pic>
      <p:cxnSp>
        <p:nvCxnSpPr>
          <p:cNvPr id="1233" name="Google Shape;1233;p80"/>
          <p:cNvCxnSpPr/>
          <p:nvPr/>
        </p:nvCxnSpPr>
        <p:spPr>
          <a:xfrm rot="10800000" flipH="1">
            <a:off x="2351584" y="1844824"/>
            <a:ext cx="2304256" cy="1008112"/>
          </a:xfrm>
          <a:prstGeom prst="straightConnector1">
            <a:avLst/>
          </a:prstGeom>
          <a:noFill/>
          <a:ln w="38100" cap="flat" cmpd="sng">
            <a:solidFill>
              <a:srgbClr val="FF0000"/>
            </a:solidFill>
            <a:prstDash val="solid"/>
            <a:round/>
            <a:headEnd type="none" w="sm" len="sm"/>
            <a:tailEnd type="triangle" w="med" len="med"/>
          </a:ln>
        </p:spPr>
      </p:cxnSp>
      <p:sp>
        <p:nvSpPr>
          <p:cNvPr id="1234" name="Google Shape;1234;p80"/>
          <p:cNvSpPr txBox="1"/>
          <p:nvPr/>
        </p:nvSpPr>
        <p:spPr>
          <a:xfrm>
            <a:off x="8472265" y="6381329"/>
            <a:ext cx="2027863"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a:solidFill>
                  <a:srgbClr val="001933"/>
                </a:solidFill>
                <a:latin typeface="Arial"/>
                <a:ea typeface="Arial"/>
                <a:cs typeface="Arial"/>
                <a:sym typeface="Arial"/>
              </a:rPr>
              <a:t>Mullens W, JACC 2009</a:t>
            </a:r>
            <a:endParaRPr sz="1400">
              <a:solidFill>
                <a:srgbClr val="001933"/>
              </a:solidFill>
              <a:latin typeface="Arial"/>
              <a:ea typeface="Arial"/>
              <a:cs typeface="Arial"/>
              <a:sym typeface="Arial"/>
            </a:endParaRPr>
          </a:p>
        </p:txBody>
      </p:sp>
      <p:sp>
        <p:nvSpPr>
          <p:cNvPr id="1235" name="Google Shape;1235;p80"/>
          <p:cNvSpPr txBox="1"/>
          <p:nvPr/>
        </p:nvSpPr>
        <p:spPr>
          <a:xfrm>
            <a:off x="1775521" y="6021288"/>
            <a:ext cx="8400761" cy="67710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a:solidFill>
                  <a:srgbClr val="001933"/>
                </a:solidFill>
                <a:latin typeface="Arial"/>
                <a:ea typeface="Arial"/>
                <a:cs typeface="Arial"/>
                <a:sym typeface="Arial"/>
              </a:rPr>
              <a:t>největší vliv na WRF má vysoký CVP, nikoliv CO či BP…. pokles filtračního tlaku</a:t>
            </a:r>
            <a:endParaRPr/>
          </a:p>
          <a:p>
            <a:pPr marL="0" marR="0" lvl="0" indent="0" algn="l" rtl="0">
              <a:spcBef>
                <a:spcPts val="0"/>
              </a:spcBef>
              <a:spcAft>
                <a:spcPts val="0"/>
              </a:spcAft>
              <a:buNone/>
            </a:pPr>
            <a:r>
              <a:rPr lang="cs-CZ" sz="2000" b="1">
                <a:solidFill>
                  <a:srgbClr val="FF0000"/>
                </a:solidFill>
                <a:latin typeface="Arial"/>
                <a:ea typeface="Arial"/>
                <a:cs typeface="Arial"/>
                <a:sym typeface="Arial"/>
              </a:rPr>
              <a:t>“congestive kidney failure“.. kongestivní nefropatie</a:t>
            </a:r>
            <a:endParaRPr/>
          </a:p>
        </p:txBody>
      </p:sp>
      <p:pic>
        <p:nvPicPr>
          <p:cNvPr id="1236" name="Google Shape;1236;p80"/>
          <p:cNvPicPr preferRelativeResize="0"/>
          <p:nvPr/>
        </p:nvPicPr>
        <p:blipFill rotWithShape="1">
          <a:blip r:embed="rId5">
            <a:alphaModFix/>
          </a:blip>
          <a:srcRect/>
          <a:stretch/>
        </p:blipFill>
        <p:spPr>
          <a:xfrm>
            <a:off x="14748792" y="2348881"/>
            <a:ext cx="8071337" cy="5955449"/>
          </a:xfrm>
          <a:prstGeom prst="rect">
            <a:avLst/>
          </a:prstGeom>
          <a:noFill/>
          <a:ln>
            <a:noFill/>
          </a:ln>
        </p:spPr>
      </p:pic>
      <p:sp>
        <p:nvSpPr>
          <p:cNvPr id="1237" name="Google Shape;1237;p80"/>
          <p:cNvSpPr txBox="1"/>
          <p:nvPr/>
        </p:nvSpPr>
        <p:spPr>
          <a:xfrm>
            <a:off x="7052780" y="1052736"/>
            <a:ext cx="402558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a:solidFill>
                  <a:srgbClr val="001933"/>
                </a:solidFill>
                <a:latin typeface="Arial"/>
                <a:ea typeface="Arial"/>
                <a:cs typeface="Arial"/>
                <a:sym typeface="Arial"/>
              </a:rPr>
              <a:t>n=149, ADHF, EFLK 20%, 40% WRF </a:t>
            </a:r>
            <a:endParaRPr sz="1800">
              <a:solidFill>
                <a:srgbClr val="001933"/>
              </a:solidFill>
              <a:latin typeface="Arial"/>
              <a:ea typeface="Arial"/>
              <a:cs typeface="Arial"/>
              <a:sym typeface="Arial"/>
            </a:endParaRPr>
          </a:p>
        </p:txBody>
      </p:sp>
      <p:sp>
        <p:nvSpPr>
          <p:cNvPr id="1238" name="Google Shape;1238;p80"/>
          <p:cNvSpPr txBox="1"/>
          <p:nvPr/>
        </p:nvSpPr>
        <p:spPr>
          <a:xfrm>
            <a:off x="2639617" y="1772816"/>
            <a:ext cx="65915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a:solidFill>
                  <a:srgbClr val="151515"/>
                </a:solidFill>
                <a:latin typeface="Arial"/>
                <a:ea typeface="Arial"/>
                <a:cs typeface="Arial"/>
                <a:sym typeface="Arial"/>
              </a:rPr>
              <a:t>CVP</a:t>
            </a:r>
            <a:endParaRPr sz="1800">
              <a:solidFill>
                <a:srgbClr val="151515"/>
              </a:solidFill>
              <a:latin typeface="Arial"/>
              <a:ea typeface="Arial"/>
              <a:cs typeface="Arial"/>
              <a:sym typeface="Arial"/>
            </a:endParaRPr>
          </a:p>
        </p:txBody>
      </p:sp>
      <p:sp>
        <p:nvSpPr>
          <p:cNvPr id="1239" name="Google Shape;1239;p80"/>
          <p:cNvSpPr txBox="1"/>
          <p:nvPr/>
        </p:nvSpPr>
        <p:spPr>
          <a:xfrm>
            <a:off x="6816080" y="1844824"/>
            <a:ext cx="41549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a:solidFill>
                  <a:srgbClr val="151515"/>
                </a:solidFill>
                <a:latin typeface="Arial"/>
                <a:ea typeface="Arial"/>
                <a:cs typeface="Arial"/>
                <a:sym typeface="Arial"/>
              </a:rPr>
              <a:t>CI</a:t>
            </a:r>
            <a:endParaRPr sz="1800">
              <a:solidFill>
                <a:srgbClr val="151515"/>
              </a:solidFill>
              <a:latin typeface="Arial"/>
              <a:ea typeface="Arial"/>
              <a:cs typeface="Arial"/>
              <a:sym typeface="Arial"/>
            </a:endParaRPr>
          </a:p>
        </p:txBody>
      </p:sp>
      <p:sp>
        <p:nvSpPr>
          <p:cNvPr id="1240" name="Google Shape;1240;p80"/>
          <p:cNvSpPr txBox="1"/>
          <p:nvPr/>
        </p:nvSpPr>
        <p:spPr>
          <a:xfrm>
            <a:off x="2711625" y="4221088"/>
            <a:ext cx="6463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a:solidFill>
                  <a:srgbClr val="151515"/>
                </a:solidFill>
                <a:latin typeface="Arial"/>
                <a:ea typeface="Arial"/>
                <a:cs typeface="Arial"/>
                <a:sym typeface="Arial"/>
              </a:rPr>
              <a:t>SBP</a:t>
            </a:r>
            <a:endParaRPr sz="1800">
              <a:solidFill>
                <a:srgbClr val="151515"/>
              </a:solidFill>
              <a:latin typeface="Arial"/>
              <a:ea typeface="Arial"/>
              <a:cs typeface="Arial"/>
              <a:sym typeface="Arial"/>
            </a:endParaRPr>
          </a:p>
        </p:txBody>
      </p:sp>
      <p:sp>
        <p:nvSpPr>
          <p:cNvPr id="1241" name="Google Shape;1241;p80"/>
          <p:cNvSpPr txBox="1"/>
          <p:nvPr/>
        </p:nvSpPr>
        <p:spPr>
          <a:xfrm>
            <a:off x="6672065" y="4221088"/>
            <a:ext cx="87716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a:solidFill>
                  <a:srgbClr val="151515"/>
                </a:solidFill>
                <a:latin typeface="Arial"/>
                <a:ea typeface="Arial"/>
                <a:cs typeface="Arial"/>
                <a:sym typeface="Arial"/>
              </a:rPr>
              <a:t>PCWP</a:t>
            </a:r>
            <a:endParaRPr sz="1800">
              <a:solidFill>
                <a:srgbClr val="151515"/>
              </a:solidFill>
              <a:latin typeface="Arial"/>
              <a:ea typeface="Arial"/>
              <a:cs typeface="Arial"/>
              <a:sym typeface="Arial"/>
            </a:endParaRPr>
          </a:p>
        </p:txBody>
      </p:sp>
      <p:sp>
        <p:nvSpPr>
          <p:cNvPr id="1242" name="Google Shape;1242;p80"/>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WRF u kardiální dekompenzace</a:t>
            </a:r>
            <a:endParaRPr sz="2400" b="1">
              <a:solidFill>
                <a:schemeClr val="lt1"/>
              </a:solidFill>
              <a:latin typeface="Arial"/>
              <a:ea typeface="Arial"/>
              <a:cs typeface="Arial"/>
              <a:sym typeface="Aria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Shape 1246"/>
        <p:cNvGrpSpPr/>
        <p:nvPr/>
      </p:nvGrpSpPr>
      <p:grpSpPr>
        <a:xfrm>
          <a:off x="0" y="0"/>
          <a:ext cx="0" cy="0"/>
          <a:chOff x="0" y="0"/>
          <a:chExt cx="0" cy="0"/>
        </a:xfrm>
      </p:grpSpPr>
      <p:pic>
        <p:nvPicPr>
          <p:cNvPr id="1247" name="Google Shape;1247;p81" descr="http://www.noranaes.org/logbook/resources/Ebooks/Miller1/Miller%20-%20Anesthesia%206th%20Ed/das/book/body/0/1255/f050047.jpg">
            <a:hlinkClick r:id="rId3"/>
          </p:cNvPr>
          <p:cNvPicPr preferRelativeResize="0"/>
          <p:nvPr/>
        </p:nvPicPr>
        <p:blipFill rotWithShape="1">
          <a:blip r:embed="rId4">
            <a:alphaModFix/>
          </a:blip>
          <a:srcRect/>
          <a:stretch/>
        </p:blipFill>
        <p:spPr>
          <a:xfrm>
            <a:off x="1632520" y="1124744"/>
            <a:ext cx="9035480" cy="5257486"/>
          </a:xfrm>
          <a:prstGeom prst="rect">
            <a:avLst/>
          </a:prstGeom>
          <a:noFill/>
          <a:ln>
            <a:noFill/>
          </a:ln>
        </p:spPr>
      </p:pic>
      <p:sp>
        <p:nvSpPr>
          <p:cNvPr id="1248" name="Google Shape;1248;p81"/>
          <p:cNvSpPr txBox="1"/>
          <p:nvPr/>
        </p:nvSpPr>
        <p:spPr>
          <a:xfrm>
            <a:off x="10811034" y="6596391"/>
            <a:ext cx="111761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000" b="1">
                <a:solidFill>
                  <a:srgbClr val="000000"/>
                </a:solidFill>
                <a:latin typeface="Arial"/>
                <a:ea typeface="Arial"/>
                <a:cs typeface="Arial"/>
                <a:sym typeface="Arial"/>
              </a:rPr>
              <a:t>Arnold M. Katz </a:t>
            </a:r>
            <a:endParaRPr sz="1000" b="1">
              <a:solidFill>
                <a:srgbClr val="000000"/>
              </a:solidFill>
              <a:latin typeface="Arial"/>
              <a:ea typeface="Arial"/>
              <a:cs typeface="Arial"/>
              <a:sym typeface="Arial"/>
            </a:endParaRPr>
          </a:p>
        </p:txBody>
      </p:sp>
      <p:sp>
        <p:nvSpPr>
          <p:cNvPr id="1249" name="Google Shape;1249;p81"/>
          <p:cNvSpPr txBox="1"/>
          <p:nvPr/>
        </p:nvSpPr>
        <p:spPr>
          <a:xfrm>
            <a:off x="4151784" y="899428"/>
            <a:ext cx="371127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b="1">
                <a:solidFill>
                  <a:srgbClr val="00B050"/>
                </a:solidFill>
                <a:latin typeface="Arial"/>
                <a:ea typeface="Arial"/>
                <a:cs typeface="Arial"/>
                <a:sym typeface="Arial"/>
              </a:rPr>
              <a:t>Failing heart is like a tired horse</a:t>
            </a:r>
            <a:endParaRPr sz="1800" b="1">
              <a:solidFill>
                <a:srgbClr val="00B050"/>
              </a:solidFill>
              <a:latin typeface="Arial"/>
              <a:ea typeface="Arial"/>
              <a:cs typeface="Arial"/>
              <a:sym typeface="Arial"/>
            </a:endParaRPr>
          </a:p>
        </p:txBody>
      </p:sp>
      <p:sp>
        <p:nvSpPr>
          <p:cNvPr id="1250" name="Google Shape;1250;p81"/>
          <p:cNvSpPr txBox="1"/>
          <p:nvPr/>
        </p:nvSpPr>
        <p:spPr>
          <a:xfrm>
            <a:off x="3287688" y="3573017"/>
            <a:ext cx="133722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200" b="1">
                <a:solidFill>
                  <a:srgbClr val="FF0000"/>
                </a:solidFill>
                <a:latin typeface="Arial"/>
                <a:ea typeface="Arial"/>
                <a:cs typeface="Arial"/>
                <a:sym typeface="Arial"/>
              </a:rPr>
              <a:t>catecholamines</a:t>
            </a:r>
            <a:endParaRPr sz="1200" b="1">
              <a:solidFill>
                <a:srgbClr val="FF0000"/>
              </a:solidFill>
              <a:latin typeface="Arial"/>
              <a:ea typeface="Arial"/>
              <a:cs typeface="Arial"/>
              <a:sym typeface="Arial"/>
            </a:endParaRPr>
          </a:p>
        </p:txBody>
      </p:sp>
      <p:sp>
        <p:nvSpPr>
          <p:cNvPr id="1251" name="Google Shape;1251;p81"/>
          <p:cNvSpPr txBox="1"/>
          <p:nvPr/>
        </p:nvSpPr>
        <p:spPr>
          <a:xfrm>
            <a:off x="5879976" y="3573016"/>
            <a:ext cx="153830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200" b="1">
                <a:solidFill>
                  <a:srgbClr val="FF0000"/>
                </a:solidFill>
                <a:latin typeface="Arial"/>
                <a:ea typeface="Arial"/>
                <a:cs typeface="Arial"/>
                <a:sym typeface="Arial"/>
              </a:rPr>
              <a:t>vasodilators, ACEi</a:t>
            </a:r>
            <a:endParaRPr sz="1200" b="1">
              <a:solidFill>
                <a:srgbClr val="FF0000"/>
              </a:solidFill>
              <a:latin typeface="Arial"/>
              <a:ea typeface="Arial"/>
              <a:cs typeface="Arial"/>
              <a:sym typeface="Arial"/>
            </a:endParaRPr>
          </a:p>
        </p:txBody>
      </p:sp>
      <p:sp>
        <p:nvSpPr>
          <p:cNvPr id="1252" name="Google Shape;1252;p81"/>
          <p:cNvSpPr txBox="1"/>
          <p:nvPr/>
        </p:nvSpPr>
        <p:spPr>
          <a:xfrm>
            <a:off x="8616281" y="3573016"/>
            <a:ext cx="3049457"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200" b="1">
                <a:solidFill>
                  <a:srgbClr val="FF0000"/>
                </a:solidFill>
                <a:latin typeface="Arial"/>
                <a:ea typeface="Arial"/>
                <a:cs typeface="Arial"/>
                <a:sym typeface="Arial"/>
              </a:rPr>
              <a:t>betablockers, ivabradine, digoxine</a:t>
            </a:r>
            <a:endParaRPr sz="1200" b="1">
              <a:solidFill>
                <a:srgbClr val="FF0000"/>
              </a:solidFill>
              <a:latin typeface="Arial"/>
              <a:ea typeface="Arial"/>
              <a:cs typeface="Arial"/>
              <a:sym typeface="Arial"/>
            </a:endParaRPr>
          </a:p>
        </p:txBody>
      </p:sp>
      <p:sp>
        <p:nvSpPr>
          <p:cNvPr id="1253" name="Google Shape;1253;p81"/>
          <p:cNvSpPr txBox="1"/>
          <p:nvPr/>
        </p:nvSpPr>
        <p:spPr>
          <a:xfrm>
            <a:off x="3151317" y="6309320"/>
            <a:ext cx="928459"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200" b="1">
                <a:solidFill>
                  <a:srgbClr val="FF0000"/>
                </a:solidFill>
                <a:latin typeface="Arial"/>
                <a:ea typeface="Arial"/>
                <a:cs typeface="Arial"/>
                <a:sym typeface="Arial"/>
              </a:rPr>
              <a:t>transplant</a:t>
            </a:r>
            <a:endParaRPr sz="1200" b="1">
              <a:solidFill>
                <a:srgbClr val="FF0000"/>
              </a:solidFill>
              <a:latin typeface="Arial"/>
              <a:ea typeface="Arial"/>
              <a:cs typeface="Arial"/>
              <a:sym typeface="Arial"/>
            </a:endParaRPr>
          </a:p>
        </p:txBody>
      </p:sp>
      <p:sp>
        <p:nvSpPr>
          <p:cNvPr id="1254" name="Google Shape;1254;p81"/>
          <p:cNvSpPr txBox="1"/>
          <p:nvPr/>
        </p:nvSpPr>
        <p:spPr>
          <a:xfrm>
            <a:off x="6312024" y="6309320"/>
            <a:ext cx="62350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200" b="1">
                <a:solidFill>
                  <a:srgbClr val="FF0000"/>
                </a:solidFill>
                <a:latin typeface="Arial"/>
                <a:ea typeface="Arial"/>
                <a:cs typeface="Arial"/>
                <a:sym typeface="Arial"/>
              </a:rPr>
              <a:t>LVAD </a:t>
            </a:r>
            <a:endParaRPr sz="1200" b="1">
              <a:solidFill>
                <a:srgbClr val="FF0000"/>
              </a:solidFill>
              <a:latin typeface="Arial"/>
              <a:ea typeface="Arial"/>
              <a:cs typeface="Arial"/>
              <a:sym typeface="Arial"/>
            </a:endParaRPr>
          </a:p>
        </p:txBody>
      </p:sp>
      <p:sp>
        <p:nvSpPr>
          <p:cNvPr id="1255" name="Google Shape;1255;p81"/>
          <p:cNvSpPr txBox="1"/>
          <p:nvPr/>
        </p:nvSpPr>
        <p:spPr>
          <a:xfrm>
            <a:off x="8832304" y="6309321"/>
            <a:ext cx="183415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200" b="1">
                <a:solidFill>
                  <a:srgbClr val="FF0000"/>
                </a:solidFill>
                <a:latin typeface="Arial"/>
                <a:ea typeface="Arial"/>
                <a:cs typeface="Arial"/>
                <a:sym typeface="Arial"/>
              </a:rPr>
              <a:t>cardiac regeneration?</a:t>
            </a:r>
            <a:endParaRPr sz="1200" b="1">
              <a:solidFill>
                <a:srgbClr val="FF0000"/>
              </a:solidFill>
              <a:latin typeface="Arial"/>
              <a:ea typeface="Arial"/>
              <a:cs typeface="Arial"/>
              <a:sym typeface="Arial"/>
            </a:endParaRPr>
          </a:p>
        </p:txBody>
      </p:sp>
      <p:sp>
        <p:nvSpPr>
          <p:cNvPr id="1256" name="Google Shape;1256;p81"/>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 </a:t>
            </a:r>
            <a:endParaRPr/>
          </a:p>
          <a:p>
            <a:pPr marL="0" marR="0" lvl="0" indent="0" algn="ctr" rtl="0">
              <a:spcBef>
                <a:spcPts val="0"/>
              </a:spcBef>
              <a:spcAft>
                <a:spcPts val="0"/>
              </a:spcAft>
              <a:buNone/>
            </a:pPr>
            <a:r>
              <a:rPr lang="cs-CZ" sz="2400" b="1">
                <a:solidFill>
                  <a:schemeClr val="lt1"/>
                </a:solidFill>
                <a:latin typeface="Arial"/>
                <a:ea typeface="Arial"/>
                <a:cs typeface="Arial"/>
                <a:sym typeface="Arial"/>
              </a:rPr>
              <a:t>How heart failure is treated?</a:t>
            </a:r>
            <a:endParaRPr/>
          </a:p>
          <a:p>
            <a:pPr marL="0" marR="0" lvl="0" indent="0" algn="ctr" rtl="0">
              <a:spcBef>
                <a:spcPts val="0"/>
              </a:spcBef>
              <a:spcAft>
                <a:spcPts val="0"/>
              </a:spcAft>
              <a:buNone/>
            </a:pPr>
            <a:r>
              <a:rPr lang="cs-CZ" sz="2400" b="1">
                <a:solidFill>
                  <a:schemeClr val="lt1"/>
                </a:solidFill>
                <a:latin typeface="Arial"/>
                <a:ea typeface="Arial"/>
                <a:cs typeface="Arial"/>
                <a:sym typeface="Arial"/>
              </a:rPr>
              <a:t>   </a:t>
            </a:r>
            <a:endParaRPr sz="2400" b="1">
              <a:solidFill>
                <a:schemeClr val="lt1"/>
              </a:solidFill>
              <a:latin typeface="Arial"/>
              <a:ea typeface="Arial"/>
              <a:cs typeface="Arial"/>
              <a:sym typeface="Arial"/>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Shape 1260"/>
        <p:cNvGrpSpPr/>
        <p:nvPr/>
      </p:nvGrpSpPr>
      <p:grpSpPr>
        <a:xfrm>
          <a:off x="0" y="0"/>
          <a:ext cx="0" cy="0"/>
          <a:chOff x="0" y="0"/>
          <a:chExt cx="0" cy="0"/>
        </a:xfrm>
      </p:grpSpPr>
      <p:sp>
        <p:nvSpPr>
          <p:cNvPr id="1261" name="Google Shape;1261;p82"/>
          <p:cNvSpPr/>
          <p:nvPr/>
        </p:nvSpPr>
        <p:spPr>
          <a:xfrm>
            <a:off x="1524000" y="5157192"/>
            <a:ext cx="9144000" cy="1700808"/>
          </a:xfrm>
          <a:prstGeom prst="rect">
            <a:avLst/>
          </a:prstGeom>
          <a:solidFill>
            <a:srgbClr val="FF0000">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ahoma"/>
              <a:ea typeface="Tahoma"/>
              <a:cs typeface="Tahoma"/>
              <a:sym typeface="Tahoma"/>
            </a:endParaRPr>
          </a:p>
        </p:txBody>
      </p:sp>
      <p:sp>
        <p:nvSpPr>
          <p:cNvPr id="1262" name="Google Shape;1262;p82"/>
          <p:cNvSpPr/>
          <p:nvPr/>
        </p:nvSpPr>
        <p:spPr>
          <a:xfrm>
            <a:off x="1524000" y="881336"/>
            <a:ext cx="9144000" cy="1683568"/>
          </a:xfrm>
          <a:prstGeom prst="rect">
            <a:avLst/>
          </a:prstGeom>
          <a:solidFill>
            <a:schemeClr val="accent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ahoma"/>
              <a:ea typeface="Tahoma"/>
              <a:cs typeface="Tahoma"/>
              <a:sym typeface="Tahoma"/>
            </a:endParaRPr>
          </a:p>
        </p:txBody>
      </p:sp>
      <p:sp>
        <p:nvSpPr>
          <p:cNvPr id="1263" name="Google Shape;1263;p82"/>
          <p:cNvSpPr/>
          <p:nvPr/>
        </p:nvSpPr>
        <p:spPr>
          <a:xfrm>
            <a:off x="1524000" y="2564904"/>
            <a:ext cx="9144000" cy="2592288"/>
          </a:xfrm>
          <a:prstGeom prst="rect">
            <a:avLst/>
          </a:prstGeom>
          <a:solidFill>
            <a:srgbClr val="FFC000">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ahoma"/>
              <a:ea typeface="Tahoma"/>
              <a:cs typeface="Tahoma"/>
              <a:sym typeface="Tahoma"/>
            </a:endParaRPr>
          </a:p>
        </p:txBody>
      </p:sp>
      <p:sp>
        <p:nvSpPr>
          <p:cNvPr id="1264" name="Google Shape;1264;p82"/>
          <p:cNvSpPr txBox="1"/>
          <p:nvPr/>
        </p:nvSpPr>
        <p:spPr>
          <a:xfrm>
            <a:off x="1991544" y="980729"/>
            <a:ext cx="8280920" cy="62170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u="sng">
                <a:solidFill>
                  <a:srgbClr val="151515"/>
                </a:solidFill>
                <a:latin typeface="Arial"/>
                <a:ea typeface="Arial"/>
                <a:cs typeface="Arial"/>
                <a:sym typeface="Arial"/>
              </a:rPr>
              <a:t>Korekce vyvolávající příčiny</a:t>
            </a:r>
            <a:endParaRPr/>
          </a:p>
          <a:p>
            <a:pPr marL="0" marR="0" lvl="0" indent="0" algn="l" rtl="0">
              <a:spcBef>
                <a:spcPts val="0"/>
              </a:spcBef>
              <a:spcAft>
                <a:spcPts val="0"/>
              </a:spcAft>
              <a:buNone/>
            </a:pPr>
            <a:endParaRPr sz="800" b="1">
              <a:solidFill>
                <a:srgbClr val="151515"/>
              </a:solidFill>
              <a:latin typeface="Arial"/>
              <a:ea typeface="Arial"/>
              <a:cs typeface="Arial"/>
              <a:sym typeface="Arial"/>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                  - operace chlopně</a:t>
            </a:r>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                  - koronární bypass či angioplastika</a:t>
            </a:r>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                  - zrušení arytmie         </a:t>
            </a:r>
            <a:endParaRPr/>
          </a:p>
          <a:p>
            <a:pPr marL="0" marR="0" lvl="0" indent="0" algn="l" rtl="0">
              <a:spcBef>
                <a:spcPts val="0"/>
              </a:spcBef>
              <a:spcAft>
                <a:spcPts val="0"/>
              </a:spcAft>
              <a:buNone/>
            </a:pPr>
            <a:endParaRPr sz="1600" b="1">
              <a:solidFill>
                <a:srgbClr val="151515"/>
              </a:solidFill>
              <a:latin typeface="Arial"/>
              <a:ea typeface="Arial"/>
              <a:cs typeface="Arial"/>
              <a:sym typeface="Arial"/>
            </a:endParaRPr>
          </a:p>
          <a:p>
            <a:pPr marL="0" marR="0" lvl="0" indent="0" algn="l" rtl="0">
              <a:spcBef>
                <a:spcPts val="0"/>
              </a:spcBef>
              <a:spcAft>
                <a:spcPts val="0"/>
              </a:spcAft>
              <a:buNone/>
            </a:pPr>
            <a:endParaRPr sz="1600" b="1">
              <a:solidFill>
                <a:srgbClr val="151515"/>
              </a:solidFill>
              <a:latin typeface="Arial"/>
              <a:ea typeface="Arial"/>
              <a:cs typeface="Arial"/>
              <a:sym typeface="Arial"/>
            </a:endParaRPr>
          </a:p>
          <a:p>
            <a:pPr marL="0" marR="0" lvl="0" indent="0" algn="l" rtl="0">
              <a:spcBef>
                <a:spcPts val="0"/>
              </a:spcBef>
              <a:spcAft>
                <a:spcPts val="0"/>
              </a:spcAft>
              <a:buNone/>
            </a:pPr>
            <a:r>
              <a:rPr lang="cs-CZ" sz="1600" b="1" u="sng">
                <a:solidFill>
                  <a:srgbClr val="151515"/>
                </a:solidFill>
                <a:latin typeface="Arial"/>
                <a:ea typeface="Arial"/>
                <a:cs typeface="Arial"/>
                <a:sym typeface="Arial"/>
              </a:rPr>
              <a:t>Léky</a:t>
            </a:r>
            <a:r>
              <a:rPr lang="cs-CZ" sz="1600" b="1">
                <a:solidFill>
                  <a:srgbClr val="151515"/>
                </a:solidFill>
                <a:latin typeface="Arial"/>
                <a:ea typeface="Arial"/>
                <a:cs typeface="Arial"/>
                <a:sym typeface="Arial"/>
              </a:rPr>
              <a:t>        - kontrola retence tekutin (diuretika)</a:t>
            </a:r>
            <a:endParaRPr/>
          </a:p>
          <a:p>
            <a:pPr marL="0" marR="0" lvl="0" indent="0" algn="l" rtl="0">
              <a:spcBef>
                <a:spcPts val="0"/>
              </a:spcBef>
              <a:spcAft>
                <a:spcPts val="0"/>
              </a:spcAft>
              <a:buNone/>
            </a:pPr>
            <a:endParaRPr sz="1600" b="1">
              <a:solidFill>
                <a:srgbClr val="151515"/>
              </a:solidFill>
              <a:latin typeface="Arial"/>
              <a:ea typeface="Arial"/>
              <a:cs typeface="Arial"/>
              <a:sym typeface="Arial"/>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                - inhibice neurohumorální odpovědi </a:t>
            </a:r>
            <a:endParaRPr/>
          </a:p>
          <a:p>
            <a:pPr marL="0" marR="0" lvl="0" indent="0" algn="l" rtl="0">
              <a:spcBef>
                <a:spcPts val="0"/>
              </a:spcBef>
              <a:spcAft>
                <a:spcPts val="0"/>
              </a:spcAft>
              <a:buNone/>
            </a:pPr>
            <a:endParaRPr sz="1000" b="1">
              <a:solidFill>
                <a:srgbClr val="151515"/>
              </a:solidFill>
              <a:latin typeface="Arial"/>
              <a:ea typeface="Arial"/>
              <a:cs typeface="Arial"/>
              <a:sym typeface="Arial"/>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                                                betablokátory </a:t>
            </a:r>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                                                ACE inhibitory</a:t>
            </a:r>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                                                / blokátory receptoru pro angiotensin (AT blokátory)</a:t>
            </a:r>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                                                blokátory receptoru pro aldosteron </a:t>
            </a:r>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			blokátory neprylisinu</a:t>
            </a:r>
            <a:endParaRPr sz="1600" b="1">
              <a:solidFill>
                <a:srgbClr val="151515"/>
              </a:solidFill>
              <a:latin typeface="Arial"/>
              <a:ea typeface="Arial"/>
              <a:cs typeface="Arial"/>
              <a:sym typeface="Arial"/>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			(stimulátory sGC)</a:t>
            </a:r>
            <a:endParaRPr/>
          </a:p>
          <a:p>
            <a:pPr marL="0" marR="0" lvl="0" indent="0" algn="l" rtl="0">
              <a:spcBef>
                <a:spcPts val="0"/>
              </a:spcBef>
              <a:spcAft>
                <a:spcPts val="0"/>
              </a:spcAft>
              <a:buNone/>
            </a:pPr>
            <a:endParaRPr sz="1600" b="1">
              <a:solidFill>
                <a:srgbClr val="151515"/>
              </a:solidFill>
              <a:latin typeface="Arial"/>
              <a:ea typeface="Arial"/>
              <a:cs typeface="Arial"/>
              <a:sym typeface="Arial"/>
            </a:endParaRPr>
          </a:p>
          <a:p>
            <a:pPr marL="0" marR="0" lvl="0" indent="0" algn="l" rtl="0">
              <a:spcBef>
                <a:spcPts val="0"/>
              </a:spcBef>
              <a:spcAft>
                <a:spcPts val="0"/>
              </a:spcAft>
              <a:buNone/>
            </a:pPr>
            <a:r>
              <a:rPr lang="cs-CZ" sz="1600" b="1" u="sng">
                <a:solidFill>
                  <a:srgbClr val="151515"/>
                </a:solidFill>
                <a:latin typeface="Arial"/>
                <a:ea typeface="Arial"/>
                <a:cs typeface="Arial"/>
                <a:sym typeface="Arial"/>
              </a:rPr>
              <a:t>Implantabilní přístroje </a:t>
            </a:r>
            <a:r>
              <a:rPr lang="cs-CZ" sz="1600" b="1">
                <a:solidFill>
                  <a:srgbClr val="151515"/>
                </a:solidFill>
                <a:latin typeface="Arial"/>
                <a:ea typeface="Arial"/>
                <a:cs typeface="Arial"/>
                <a:sym typeface="Arial"/>
              </a:rPr>
              <a:t>- ICD</a:t>
            </a:r>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                                       - biventrikulární pacemakery</a:t>
            </a:r>
            <a:endParaRPr sz="1600" b="1">
              <a:solidFill>
                <a:srgbClr val="151515"/>
              </a:solidFill>
              <a:latin typeface="Arial"/>
              <a:ea typeface="Arial"/>
              <a:cs typeface="Arial"/>
              <a:sym typeface="Arial"/>
            </a:endParaRPr>
          </a:p>
          <a:p>
            <a:pPr marL="0" marR="0" lvl="0" indent="0" algn="l" rtl="0">
              <a:spcBef>
                <a:spcPts val="0"/>
              </a:spcBef>
              <a:spcAft>
                <a:spcPts val="0"/>
              </a:spcAft>
              <a:buNone/>
            </a:pPr>
            <a:endParaRPr sz="1600" b="1">
              <a:solidFill>
                <a:srgbClr val="151515"/>
              </a:solidFill>
              <a:latin typeface="Arial"/>
              <a:ea typeface="Arial"/>
              <a:cs typeface="Arial"/>
              <a:sym typeface="Arial"/>
            </a:endParaRPr>
          </a:p>
          <a:p>
            <a:pPr marL="0" marR="0" lvl="0" indent="0" algn="l" rtl="0">
              <a:spcBef>
                <a:spcPts val="0"/>
              </a:spcBef>
              <a:spcAft>
                <a:spcPts val="0"/>
              </a:spcAft>
              <a:buNone/>
            </a:pPr>
            <a:endParaRPr sz="1600" b="1">
              <a:solidFill>
                <a:srgbClr val="151515"/>
              </a:solidFill>
              <a:latin typeface="Arial"/>
              <a:ea typeface="Arial"/>
              <a:cs typeface="Arial"/>
              <a:sym typeface="Arial"/>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Transplantace srdce a nové chirurgické alternativy (dlouhodobá čerpadla)                             </a:t>
            </a:r>
            <a:endParaRPr/>
          </a:p>
          <a:p>
            <a:pPr marL="0" marR="0" lvl="0" indent="0" algn="l" rtl="0">
              <a:spcBef>
                <a:spcPts val="0"/>
              </a:spcBef>
              <a:spcAft>
                <a:spcPts val="0"/>
              </a:spcAft>
              <a:buClr>
                <a:schemeClr val="lt1"/>
              </a:buClr>
              <a:buSzPts val="1600"/>
              <a:buFont typeface="Times New Roman"/>
              <a:buNone/>
            </a:pPr>
            <a:endParaRPr sz="1600" b="1">
              <a:solidFill>
                <a:srgbClr val="151515"/>
              </a:solidFill>
              <a:latin typeface="Arial"/>
              <a:ea typeface="Arial"/>
              <a:cs typeface="Arial"/>
              <a:sym typeface="Arial"/>
            </a:endParaRPr>
          </a:p>
          <a:p>
            <a:pPr marL="0" marR="0" lvl="0" indent="0" algn="l" rtl="0">
              <a:spcBef>
                <a:spcPts val="0"/>
              </a:spcBef>
              <a:spcAft>
                <a:spcPts val="0"/>
              </a:spcAft>
              <a:buClr>
                <a:schemeClr val="lt1"/>
              </a:buClr>
              <a:buSzPts val="1600"/>
              <a:buFont typeface="Arial"/>
              <a:buNone/>
            </a:pPr>
            <a:endParaRPr sz="1600" b="1">
              <a:solidFill>
                <a:srgbClr val="151515"/>
              </a:solidFill>
              <a:latin typeface="Arial"/>
              <a:ea typeface="Arial"/>
              <a:cs typeface="Arial"/>
              <a:sym typeface="Arial"/>
            </a:endParaRPr>
          </a:p>
        </p:txBody>
      </p:sp>
      <p:sp>
        <p:nvSpPr>
          <p:cNvPr id="1265" name="Google Shape;1265;p82"/>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 </a:t>
            </a:r>
            <a:endParaRPr/>
          </a:p>
          <a:p>
            <a:pPr marL="0" marR="0" lvl="0" indent="0" algn="ctr" rtl="0">
              <a:spcBef>
                <a:spcPts val="0"/>
              </a:spcBef>
              <a:spcAft>
                <a:spcPts val="0"/>
              </a:spcAft>
              <a:buNone/>
            </a:pPr>
            <a:r>
              <a:rPr lang="cs-CZ" sz="2400" b="1">
                <a:solidFill>
                  <a:schemeClr val="lt1"/>
                </a:solidFill>
                <a:latin typeface="Arial"/>
                <a:ea typeface="Arial"/>
                <a:cs typeface="Arial"/>
                <a:sym typeface="Arial"/>
              </a:rPr>
              <a:t>Terapie v kostce – vychází ze znalosti patofyziologie</a:t>
            </a:r>
            <a:endParaRPr/>
          </a:p>
          <a:p>
            <a:pPr marL="0" marR="0" lvl="0" indent="0" algn="ctr" rtl="0">
              <a:spcBef>
                <a:spcPts val="0"/>
              </a:spcBef>
              <a:spcAft>
                <a:spcPts val="0"/>
              </a:spcAft>
              <a:buNone/>
            </a:pPr>
            <a:r>
              <a:rPr lang="cs-CZ" sz="2400" b="1">
                <a:solidFill>
                  <a:schemeClr val="lt1"/>
                </a:solidFill>
                <a:latin typeface="Arial"/>
                <a:ea typeface="Arial"/>
                <a:cs typeface="Arial"/>
                <a:sym typeface="Arial"/>
              </a:rPr>
              <a:t>   </a:t>
            </a:r>
            <a:endParaRPr sz="2400" b="1">
              <a:solidFill>
                <a:schemeClr val="lt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157"/>
        <p:cNvGrpSpPr/>
        <p:nvPr/>
      </p:nvGrpSpPr>
      <p:grpSpPr>
        <a:xfrm>
          <a:off x="0" y="0"/>
          <a:ext cx="0" cy="0"/>
          <a:chOff x="0" y="0"/>
          <a:chExt cx="0" cy="0"/>
        </a:xfrm>
      </p:grpSpPr>
      <p:sp>
        <p:nvSpPr>
          <p:cNvPr id="158" name="Google Shape;158;p9"/>
          <p:cNvSpPr txBox="1"/>
          <p:nvPr/>
        </p:nvSpPr>
        <p:spPr>
          <a:xfrm>
            <a:off x="479376" y="3109024"/>
            <a:ext cx="11305256" cy="27392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2400" b="1">
                <a:solidFill>
                  <a:srgbClr val="FF0000"/>
                </a:solidFill>
                <a:latin typeface="Arial"/>
                <a:ea typeface="Arial"/>
                <a:cs typeface="Arial"/>
                <a:sym typeface="Arial"/>
              </a:rPr>
              <a:t>Klinická definice</a:t>
            </a:r>
            <a:endParaRPr/>
          </a:p>
          <a:p>
            <a:pPr marL="0" marR="0" lvl="0" indent="0" algn="l" rtl="0">
              <a:spcBef>
                <a:spcPts val="0"/>
              </a:spcBef>
              <a:spcAft>
                <a:spcPts val="0"/>
              </a:spcAft>
              <a:buNone/>
            </a:pPr>
            <a:endParaRPr sz="2400" b="1">
              <a:solidFill>
                <a:srgbClr val="FF0000"/>
              </a:solidFill>
              <a:latin typeface="Arial"/>
              <a:ea typeface="Arial"/>
              <a:cs typeface="Arial"/>
              <a:sym typeface="Arial"/>
            </a:endParaRPr>
          </a:p>
          <a:p>
            <a:pPr marL="0" marR="0" lvl="0" indent="0" algn="l" rtl="0">
              <a:spcBef>
                <a:spcPts val="0"/>
              </a:spcBef>
              <a:spcAft>
                <a:spcPts val="0"/>
              </a:spcAft>
              <a:buNone/>
            </a:pPr>
            <a:r>
              <a:rPr lang="cs-CZ" sz="2000" b="1">
                <a:solidFill>
                  <a:srgbClr val="FF0000"/>
                </a:solidFill>
                <a:latin typeface="Arial"/>
                <a:ea typeface="Arial"/>
                <a:cs typeface="Arial"/>
                <a:sym typeface="Arial"/>
              </a:rPr>
              <a:t>syndrom - soubor klinických známek a příznaků jehož primární příčinou je dysfunkce srdce</a:t>
            </a:r>
            <a:endParaRPr/>
          </a:p>
          <a:p>
            <a:pPr marL="0" marR="0" lvl="0" indent="0" algn="l" rtl="0">
              <a:spcBef>
                <a:spcPts val="0"/>
              </a:spcBef>
              <a:spcAft>
                <a:spcPts val="0"/>
              </a:spcAft>
              <a:buNone/>
            </a:pPr>
            <a:r>
              <a:rPr lang="cs-CZ" sz="2000" b="1">
                <a:solidFill>
                  <a:srgbClr val="7F7F7F"/>
                </a:solidFill>
                <a:latin typeface="Arial"/>
                <a:ea typeface="Arial"/>
                <a:cs typeface="Arial"/>
                <a:sym typeface="Arial"/>
              </a:rPr>
              <a:t>               </a:t>
            </a:r>
            <a:endParaRPr/>
          </a:p>
          <a:p>
            <a:pPr marL="0" marR="0" lvl="0" indent="0" algn="l" rtl="0">
              <a:spcBef>
                <a:spcPts val="0"/>
              </a:spcBef>
              <a:spcAft>
                <a:spcPts val="0"/>
              </a:spcAft>
              <a:buNone/>
            </a:pPr>
            <a:r>
              <a:rPr lang="cs-CZ" sz="2000" b="1">
                <a:solidFill>
                  <a:srgbClr val="7F7F7F"/>
                </a:solidFill>
                <a:latin typeface="Arial"/>
                <a:ea typeface="Arial"/>
                <a:cs typeface="Arial"/>
                <a:sym typeface="Arial"/>
              </a:rPr>
              <a:t>- v patofyziologii se však uplatňuje i sekundární dysfunkce dalších orgánů </a:t>
            </a:r>
            <a:endParaRPr/>
          </a:p>
          <a:p>
            <a:pPr marL="0" marR="0" lvl="0" indent="0" algn="l" rtl="0">
              <a:spcBef>
                <a:spcPts val="0"/>
              </a:spcBef>
              <a:spcAft>
                <a:spcPts val="0"/>
              </a:spcAft>
              <a:buNone/>
            </a:pPr>
            <a:r>
              <a:rPr lang="cs-CZ" sz="2000" b="1">
                <a:solidFill>
                  <a:srgbClr val="7F7F7F"/>
                </a:solidFill>
                <a:latin typeface="Arial"/>
                <a:ea typeface="Arial"/>
                <a:cs typeface="Arial"/>
                <a:sym typeface="Arial"/>
              </a:rPr>
              <a:t>	(ledviny, endokrinní systém, cévy)</a:t>
            </a:r>
            <a:endParaRPr/>
          </a:p>
          <a:p>
            <a:pPr marL="0" marR="0" lvl="0" indent="0" algn="l" rtl="0">
              <a:spcBef>
                <a:spcPts val="0"/>
              </a:spcBef>
              <a:spcAft>
                <a:spcPts val="0"/>
              </a:spcAft>
              <a:buNone/>
            </a:pPr>
            <a:r>
              <a:rPr lang="cs-CZ" sz="2000" b="1">
                <a:solidFill>
                  <a:srgbClr val="7F7F7F"/>
                </a:solidFill>
                <a:latin typeface="Arial"/>
                <a:ea typeface="Arial"/>
                <a:cs typeface="Arial"/>
                <a:sym typeface="Arial"/>
              </a:rPr>
              <a:t>  </a:t>
            </a:r>
            <a:endParaRPr/>
          </a:p>
          <a:p>
            <a:pPr marL="0" marR="0" lvl="0" indent="0" algn="l" rtl="0">
              <a:spcBef>
                <a:spcPts val="0"/>
              </a:spcBef>
              <a:spcAft>
                <a:spcPts val="0"/>
              </a:spcAft>
              <a:buNone/>
            </a:pPr>
            <a:r>
              <a:rPr lang="cs-CZ" sz="2000" b="1">
                <a:solidFill>
                  <a:srgbClr val="7F7F7F"/>
                </a:solidFill>
                <a:latin typeface="Arial"/>
                <a:ea typeface="Arial"/>
                <a:cs typeface="Arial"/>
                <a:sym typeface="Arial"/>
              </a:rPr>
              <a:t>- ne všichni pacienti s dysfunkcí srdce mají srdeční selhání               </a:t>
            </a:r>
            <a:r>
              <a:rPr lang="cs-CZ" sz="2400" b="1">
                <a:solidFill>
                  <a:srgbClr val="7F7F7F"/>
                </a:solidFill>
                <a:latin typeface="Arial"/>
                <a:ea typeface="Arial"/>
                <a:cs typeface="Arial"/>
                <a:sym typeface="Arial"/>
              </a:rPr>
              <a:t>                     </a:t>
            </a:r>
            <a:r>
              <a:rPr lang="cs-CZ" sz="2400">
                <a:solidFill>
                  <a:srgbClr val="7F7F7F"/>
                </a:solidFill>
                <a:latin typeface="Arial"/>
                <a:ea typeface="Arial"/>
                <a:cs typeface="Arial"/>
                <a:sym typeface="Arial"/>
              </a:rPr>
              <a:t>              </a:t>
            </a:r>
            <a:endParaRPr/>
          </a:p>
        </p:txBody>
      </p:sp>
      <p:sp>
        <p:nvSpPr>
          <p:cNvPr id="159" name="Google Shape;159;p9" descr="Výsledek obrázku pro braunwald e"/>
          <p:cNvSpPr/>
          <p:nvPr/>
        </p:nvSpPr>
        <p:spPr>
          <a:xfrm>
            <a:off x="1524000"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7F7F7F"/>
              </a:solidFill>
              <a:latin typeface="Calibri"/>
              <a:ea typeface="Calibri"/>
              <a:cs typeface="Calibri"/>
              <a:sym typeface="Calibri"/>
            </a:endParaRPr>
          </a:p>
        </p:txBody>
      </p:sp>
      <p:grpSp>
        <p:nvGrpSpPr>
          <p:cNvPr id="160" name="Google Shape;160;p9"/>
          <p:cNvGrpSpPr/>
          <p:nvPr/>
        </p:nvGrpSpPr>
        <p:grpSpPr>
          <a:xfrm>
            <a:off x="479376" y="1124744"/>
            <a:ext cx="11161240" cy="1663736"/>
            <a:chOff x="839417" y="3717032"/>
            <a:chExt cx="9271304" cy="1663736"/>
          </a:xfrm>
        </p:grpSpPr>
        <p:sp>
          <p:nvSpPr>
            <p:cNvPr id="161" name="Google Shape;161;p9"/>
            <p:cNvSpPr txBox="1"/>
            <p:nvPr/>
          </p:nvSpPr>
          <p:spPr>
            <a:xfrm>
              <a:off x="839417" y="4365105"/>
              <a:ext cx="9271304"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2000" b="1" i="1">
                  <a:solidFill>
                    <a:srgbClr val="7030A0"/>
                  </a:solidFill>
                  <a:latin typeface="Arial"/>
                  <a:ea typeface="Arial"/>
                  <a:cs typeface="Arial"/>
                  <a:sym typeface="Arial"/>
                </a:rPr>
                <a:t>Stav, kdy srdce není schopno pumpovat do těla dostatek krve k pokrytí metabolických nároků, a nebo k své práci vyžaduje zvýšený plnící tlak.</a:t>
              </a:r>
              <a:r>
                <a:rPr lang="cs-CZ" sz="2000">
                  <a:solidFill>
                    <a:srgbClr val="7F7F7F"/>
                  </a:solidFill>
                  <a:latin typeface="Arial"/>
                  <a:ea typeface="Arial"/>
                  <a:cs typeface="Arial"/>
                  <a:sym typeface="Arial"/>
                </a:rPr>
                <a:t>                                                                                         							</a:t>
              </a:r>
              <a:endParaRPr sz="2000" b="1" i="1">
                <a:solidFill>
                  <a:srgbClr val="7F7F7F"/>
                </a:solidFill>
                <a:latin typeface="Arial"/>
                <a:ea typeface="Arial"/>
                <a:cs typeface="Arial"/>
                <a:sym typeface="Arial"/>
              </a:endParaRPr>
            </a:p>
          </p:txBody>
        </p:sp>
        <p:sp>
          <p:nvSpPr>
            <p:cNvPr id="162" name="Google Shape;162;p9"/>
            <p:cNvSpPr txBox="1"/>
            <p:nvPr/>
          </p:nvSpPr>
          <p:spPr>
            <a:xfrm>
              <a:off x="865689" y="3717032"/>
              <a:ext cx="402866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2400" b="1">
                  <a:solidFill>
                    <a:srgbClr val="7030A0"/>
                  </a:solidFill>
                  <a:latin typeface="Arial"/>
                  <a:ea typeface="Arial"/>
                  <a:cs typeface="Arial"/>
                  <a:sym typeface="Arial"/>
                </a:rPr>
                <a:t>Patofyziologická definice  </a:t>
              </a:r>
              <a:endParaRPr sz="2400" b="1">
                <a:solidFill>
                  <a:srgbClr val="7030A0"/>
                </a:solidFill>
                <a:latin typeface="Arial"/>
                <a:ea typeface="Arial"/>
                <a:cs typeface="Arial"/>
                <a:sym typeface="Arial"/>
              </a:endParaRPr>
            </a:p>
          </p:txBody>
        </p:sp>
      </p:grpSp>
      <p:sp>
        <p:nvSpPr>
          <p:cNvPr id="163" name="Google Shape;163;p9"/>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3200" b="1">
                <a:solidFill>
                  <a:schemeClr val="lt1"/>
                </a:solidFill>
                <a:latin typeface="Calibri"/>
                <a:ea typeface="Calibri"/>
                <a:cs typeface="Calibri"/>
                <a:sym typeface="Calibri"/>
              </a:rPr>
              <a:t>Srdeční selhání</a:t>
            </a:r>
            <a:endParaRPr sz="3200" b="1">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Shape 1270"/>
        <p:cNvGrpSpPr/>
        <p:nvPr/>
      </p:nvGrpSpPr>
      <p:grpSpPr>
        <a:xfrm>
          <a:off x="0" y="0"/>
          <a:ext cx="0" cy="0"/>
          <a:chOff x="0" y="0"/>
          <a:chExt cx="0" cy="0"/>
        </a:xfrm>
      </p:grpSpPr>
      <p:grpSp>
        <p:nvGrpSpPr>
          <p:cNvPr id="1271" name="Google Shape;1271;p83"/>
          <p:cNvGrpSpPr/>
          <p:nvPr/>
        </p:nvGrpSpPr>
        <p:grpSpPr>
          <a:xfrm>
            <a:off x="911424" y="233264"/>
            <a:ext cx="10580219" cy="6364088"/>
            <a:chOff x="1432861" y="953344"/>
            <a:chExt cx="10058782" cy="5932040"/>
          </a:xfrm>
        </p:grpSpPr>
        <p:pic>
          <p:nvPicPr>
            <p:cNvPr id="1272" name="Google Shape;1272;p83"/>
            <p:cNvPicPr preferRelativeResize="0"/>
            <p:nvPr/>
          </p:nvPicPr>
          <p:blipFill rotWithShape="1">
            <a:blip r:embed="rId3">
              <a:alphaModFix/>
            </a:blip>
            <a:srcRect l="42131" t="14000" r="27551" b="4801"/>
            <a:stretch/>
          </p:blipFill>
          <p:spPr>
            <a:xfrm>
              <a:off x="1432861" y="953344"/>
              <a:ext cx="4015067" cy="5932040"/>
            </a:xfrm>
            <a:prstGeom prst="rect">
              <a:avLst/>
            </a:prstGeom>
            <a:noFill/>
            <a:ln>
              <a:noFill/>
            </a:ln>
          </p:spPr>
        </p:pic>
        <p:pic>
          <p:nvPicPr>
            <p:cNvPr id="1273" name="Google Shape;1273;p83" descr="Stephan Achenbach on X: &quot;Summary of new recommendations for drug treatment  of HFmrEF and HFpEF in the 2023 Focused Update of the 2021 ESC Guidelines  for the diagnosis and treatment of acute"/>
            <p:cNvPicPr preferRelativeResize="0"/>
            <p:nvPr/>
          </p:nvPicPr>
          <p:blipFill rotWithShape="1">
            <a:blip r:embed="rId4">
              <a:alphaModFix/>
            </a:blip>
            <a:srcRect/>
            <a:stretch/>
          </p:blipFill>
          <p:spPr>
            <a:xfrm>
              <a:off x="5559785" y="1340768"/>
              <a:ext cx="5931858" cy="3456384"/>
            </a:xfrm>
            <a:prstGeom prst="rect">
              <a:avLst/>
            </a:prstGeom>
            <a:noFill/>
            <a:ln>
              <a:noFill/>
            </a:ln>
          </p:spPr>
        </p:pic>
      </p:gr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Shape 1278"/>
        <p:cNvGrpSpPr/>
        <p:nvPr/>
      </p:nvGrpSpPr>
      <p:grpSpPr>
        <a:xfrm>
          <a:off x="0" y="0"/>
          <a:ext cx="0" cy="0"/>
          <a:chOff x="0" y="0"/>
          <a:chExt cx="0" cy="0"/>
        </a:xfrm>
      </p:grpSpPr>
      <p:sp>
        <p:nvSpPr>
          <p:cNvPr id="1279" name="Google Shape;1279;p84"/>
          <p:cNvSpPr/>
          <p:nvPr/>
        </p:nvSpPr>
        <p:spPr>
          <a:xfrm>
            <a:off x="4195480" y="3244334"/>
            <a:ext cx="380104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b="1">
                <a:solidFill>
                  <a:srgbClr val="FFFFFF"/>
                </a:solidFill>
                <a:latin typeface="Arial"/>
                <a:ea typeface="Arial"/>
                <a:cs typeface="Arial"/>
                <a:sym typeface="Arial"/>
              </a:rPr>
              <a:t>→ RF ablace ektopického fokusu</a:t>
            </a:r>
            <a:endParaRPr sz="1800">
              <a:solidFill>
                <a:srgbClr val="FFFFFF"/>
              </a:solidFill>
              <a:latin typeface="Arial"/>
              <a:ea typeface="Arial"/>
              <a:cs typeface="Arial"/>
              <a:sym typeface="Arial"/>
            </a:endParaRPr>
          </a:p>
        </p:txBody>
      </p:sp>
      <p:pic>
        <p:nvPicPr>
          <p:cNvPr id="1280" name="Google Shape;1280;p84" descr="Pathology of Congestion"/>
          <p:cNvPicPr preferRelativeResize="0"/>
          <p:nvPr/>
        </p:nvPicPr>
        <p:blipFill rotWithShape="1">
          <a:blip r:embed="rId3">
            <a:alphaModFix/>
          </a:blip>
          <a:srcRect/>
          <a:stretch/>
        </p:blipFill>
        <p:spPr>
          <a:xfrm>
            <a:off x="2135560" y="2969568"/>
            <a:ext cx="8319004" cy="3888432"/>
          </a:xfrm>
          <a:prstGeom prst="rect">
            <a:avLst/>
          </a:prstGeom>
          <a:noFill/>
          <a:ln>
            <a:noFill/>
          </a:ln>
        </p:spPr>
      </p:pic>
      <p:sp>
        <p:nvSpPr>
          <p:cNvPr id="1281" name="Google Shape;1281;p84"/>
          <p:cNvSpPr txBox="1"/>
          <p:nvPr/>
        </p:nvSpPr>
        <p:spPr>
          <a:xfrm>
            <a:off x="5591944" y="908720"/>
            <a:ext cx="5119350" cy="178510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a:solidFill>
                  <a:srgbClr val="151515"/>
                </a:solidFill>
                <a:latin typeface="Arial"/>
                <a:ea typeface="Arial"/>
                <a:cs typeface="Arial"/>
                <a:sym typeface="Arial"/>
              </a:rPr>
              <a:t>vzestup tlaku v plicnici je časným indikátorem </a:t>
            </a:r>
            <a:endParaRPr/>
          </a:p>
          <a:p>
            <a:pPr marL="0" marR="0" lvl="0" indent="0" algn="l" rtl="0">
              <a:spcBef>
                <a:spcPts val="0"/>
              </a:spcBef>
              <a:spcAft>
                <a:spcPts val="0"/>
              </a:spcAft>
              <a:buNone/>
            </a:pPr>
            <a:r>
              <a:rPr lang="cs-CZ" sz="1600">
                <a:solidFill>
                  <a:srgbClr val="151515"/>
                </a:solidFill>
                <a:latin typeface="Arial"/>
                <a:ea typeface="Arial"/>
                <a:cs typeface="Arial"/>
                <a:sym typeface="Arial"/>
              </a:rPr>
              <a:t>zhoršené kompenzace CHSS </a:t>
            </a:r>
            <a:endParaRPr/>
          </a:p>
          <a:p>
            <a:pPr marL="0" marR="0" lvl="0" indent="0" algn="l" rtl="0">
              <a:spcBef>
                <a:spcPts val="0"/>
              </a:spcBef>
              <a:spcAft>
                <a:spcPts val="0"/>
              </a:spcAft>
              <a:buNone/>
            </a:pPr>
            <a:endParaRPr sz="1600">
              <a:solidFill>
                <a:srgbClr val="151515"/>
              </a:solidFill>
              <a:latin typeface="Arial"/>
              <a:ea typeface="Arial"/>
              <a:cs typeface="Arial"/>
              <a:sym typeface="Arial"/>
            </a:endParaRPr>
          </a:p>
          <a:p>
            <a:pPr marL="0" marR="0" lvl="0" indent="0" algn="l" rtl="0">
              <a:spcBef>
                <a:spcPts val="0"/>
              </a:spcBef>
              <a:spcAft>
                <a:spcPts val="0"/>
              </a:spcAft>
              <a:buNone/>
            </a:pPr>
            <a:r>
              <a:rPr lang="cs-CZ" sz="1600">
                <a:solidFill>
                  <a:srgbClr val="151515"/>
                </a:solidFill>
                <a:latin typeface="Arial"/>
                <a:ea typeface="Arial"/>
                <a:cs typeface="Arial"/>
                <a:sym typeface="Arial"/>
              </a:rPr>
              <a:t>Vzestup tlaku v PA předchází 2-3 týdny dekompenzaci</a:t>
            </a:r>
            <a:endParaRPr/>
          </a:p>
          <a:p>
            <a:pPr marL="0" marR="0" lvl="0" indent="0" algn="l" rtl="0">
              <a:spcBef>
                <a:spcPts val="0"/>
              </a:spcBef>
              <a:spcAft>
                <a:spcPts val="0"/>
              </a:spcAft>
              <a:buNone/>
            </a:pPr>
            <a:r>
              <a:rPr lang="cs-CZ" sz="1600">
                <a:solidFill>
                  <a:srgbClr val="151515"/>
                </a:solidFill>
                <a:latin typeface="Arial"/>
                <a:ea typeface="Arial"/>
                <a:cs typeface="Arial"/>
                <a:sym typeface="Arial"/>
              </a:rPr>
              <a:t>příležitost k intervenci</a:t>
            </a:r>
            <a:endParaRPr/>
          </a:p>
          <a:p>
            <a:pPr marL="0" marR="0" lvl="0" indent="0" algn="l" rtl="0">
              <a:spcBef>
                <a:spcPts val="0"/>
              </a:spcBef>
              <a:spcAft>
                <a:spcPts val="0"/>
              </a:spcAft>
              <a:buNone/>
            </a:pPr>
            <a:endParaRPr sz="1600">
              <a:solidFill>
                <a:srgbClr val="151515"/>
              </a:solidFill>
              <a:latin typeface="Arial"/>
              <a:ea typeface="Arial"/>
              <a:cs typeface="Arial"/>
              <a:sym typeface="Arial"/>
            </a:endParaRPr>
          </a:p>
          <a:p>
            <a:pPr marL="0" marR="0" lvl="0" indent="0" algn="l" rtl="0">
              <a:spcBef>
                <a:spcPts val="0"/>
              </a:spcBef>
              <a:spcAft>
                <a:spcPts val="0"/>
              </a:spcAft>
              <a:buNone/>
            </a:pPr>
            <a:r>
              <a:rPr lang="cs-CZ" sz="1000">
                <a:solidFill>
                  <a:srgbClr val="151515"/>
                </a:solidFill>
                <a:latin typeface="Arial"/>
                <a:ea typeface="Arial"/>
                <a:cs typeface="Arial"/>
                <a:sym typeface="Arial"/>
              </a:rPr>
              <a:t>                                                       </a:t>
            </a:r>
            <a:r>
              <a:rPr lang="cs-CZ" sz="1400" b="1">
                <a:solidFill>
                  <a:srgbClr val="151515"/>
                </a:solidFill>
                <a:latin typeface="Arial"/>
                <a:ea typeface="Arial"/>
                <a:cs typeface="Arial"/>
                <a:sym typeface="Arial"/>
              </a:rPr>
              <a:t>Zile MR, Circ 2008, 118: 1433-41 </a:t>
            </a:r>
            <a:endParaRPr sz="1400" b="1">
              <a:solidFill>
                <a:srgbClr val="151515"/>
              </a:solidFill>
              <a:latin typeface="Arial"/>
              <a:ea typeface="Arial"/>
              <a:cs typeface="Arial"/>
              <a:sym typeface="Arial"/>
            </a:endParaRPr>
          </a:p>
        </p:txBody>
      </p:sp>
      <p:sp>
        <p:nvSpPr>
          <p:cNvPr id="1282" name="Google Shape;1282;p84"/>
          <p:cNvSpPr/>
          <p:nvPr/>
        </p:nvSpPr>
        <p:spPr>
          <a:xfrm>
            <a:off x="2855640" y="4725144"/>
            <a:ext cx="1296144" cy="1728192"/>
          </a:xfrm>
          <a:prstGeom prst="ellipse">
            <a:avLst/>
          </a:prstGeom>
          <a:noFill/>
          <a:ln w="381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ahoma"/>
              <a:ea typeface="Tahoma"/>
              <a:cs typeface="Tahoma"/>
              <a:sym typeface="Tahoma"/>
            </a:endParaRPr>
          </a:p>
        </p:txBody>
      </p:sp>
      <p:sp>
        <p:nvSpPr>
          <p:cNvPr id="1283" name="Google Shape;1283;p84"/>
          <p:cNvSpPr/>
          <p:nvPr/>
        </p:nvSpPr>
        <p:spPr>
          <a:xfrm>
            <a:off x="8184232" y="2924944"/>
            <a:ext cx="1152128" cy="3528392"/>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Tahoma"/>
              <a:ea typeface="Tahoma"/>
              <a:cs typeface="Tahoma"/>
              <a:sym typeface="Tahoma"/>
            </a:endParaRPr>
          </a:p>
        </p:txBody>
      </p:sp>
      <p:pic>
        <p:nvPicPr>
          <p:cNvPr id="1284" name="Google Shape;1284;p84"/>
          <p:cNvPicPr preferRelativeResize="0"/>
          <p:nvPr/>
        </p:nvPicPr>
        <p:blipFill rotWithShape="1">
          <a:blip r:embed="rId4">
            <a:alphaModFix/>
          </a:blip>
          <a:srcRect/>
          <a:stretch/>
        </p:blipFill>
        <p:spPr>
          <a:xfrm>
            <a:off x="1573645" y="980728"/>
            <a:ext cx="4012304" cy="2232248"/>
          </a:xfrm>
          <a:prstGeom prst="rect">
            <a:avLst/>
          </a:prstGeom>
          <a:noFill/>
          <a:ln>
            <a:noFill/>
          </a:ln>
        </p:spPr>
      </p:pic>
      <p:sp>
        <p:nvSpPr>
          <p:cNvPr id="1285" name="Google Shape;1285;p84"/>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 </a:t>
            </a:r>
            <a:endParaRPr/>
          </a:p>
          <a:p>
            <a:pPr marL="0" marR="0" lvl="0" indent="0" algn="ctr" rtl="0">
              <a:spcBef>
                <a:spcPts val="0"/>
              </a:spcBef>
              <a:spcAft>
                <a:spcPts val="0"/>
              </a:spcAft>
              <a:buNone/>
            </a:pPr>
            <a:r>
              <a:rPr lang="cs-CZ" sz="2400" b="1">
                <a:solidFill>
                  <a:schemeClr val="lt1"/>
                </a:solidFill>
                <a:latin typeface="Arial"/>
                <a:ea typeface="Arial"/>
                <a:cs typeface="Arial"/>
                <a:sym typeface="Arial"/>
              </a:rPr>
              <a:t>Časná detekce kongesce – časná intervence diuretiky</a:t>
            </a:r>
            <a:endParaRPr sz="2400" b="1">
              <a:solidFill>
                <a:schemeClr val="lt1"/>
              </a:solidFill>
              <a:latin typeface="Arial"/>
              <a:ea typeface="Arial"/>
              <a:cs typeface="Arial"/>
              <a:sym typeface="Arial"/>
            </a:endParaRPr>
          </a:p>
          <a:p>
            <a:pPr marL="0" marR="0" lvl="0" indent="0" algn="ctr" rtl="0">
              <a:spcBef>
                <a:spcPts val="0"/>
              </a:spcBef>
              <a:spcAft>
                <a:spcPts val="0"/>
              </a:spcAft>
              <a:buNone/>
            </a:pPr>
            <a:r>
              <a:rPr lang="cs-CZ" sz="2400" b="1">
                <a:solidFill>
                  <a:schemeClr val="lt1"/>
                </a:solidFill>
                <a:latin typeface="Arial"/>
                <a:ea typeface="Arial"/>
                <a:cs typeface="Arial"/>
                <a:sym typeface="Arial"/>
              </a:rPr>
              <a:t>   </a:t>
            </a:r>
            <a:endParaRPr sz="2400" b="1">
              <a:solidFill>
                <a:schemeClr val="lt1"/>
              </a:solidFill>
              <a:latin typeface="Arial"/>
              <a:ea typeface="Arial"/>
              <a:cs typeface="Arial"/>
              <a:sym typeface="Arial"/>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MasterSp="0" show="0">
  <p:cSld>
    <p:spTree>
      <p:nvGrpSpPr>
        <p:cNvPr id="1" name="Shape 1289"/>
        <p:cNvGrpSpPr/>
        <p:nvPr/>
      </p:nvGrpSpPr>
      <p:grpSpPr>
        <a:xfrm>
          <a:off x="0" y="0"/>
          <a:ext cx="0" cy="0"/>
          <a:chOff x="0" y="0"/>
          <a:chExt cx="0" cy="0"/>
        </a:xfrm>
      </p:grpSpPr>
      <p:grpSp>
        <p:nvGrpSpPr>
          <p:cNvPr id="1290" name="Google Shape;1290;p85"/>
          <p:cNvGrpSpPr/>
          <p:nvPr/>
        </p:nvGrpSpPr>
        <p:grpSpPr>
          <a:xfrm>
            <a:off x="6384032" y="908720"/>
            <a:ext cx="5184576" cy="3178498"/>
            <a:chOff x="4885203" y="620688"/>
            <a:chExt cx="4690845" cy="2990014"/>
          </a:xfrm>
        </p:grpSpPr>
        <p:sp>
          <p:nvSpPr>
            <p:cNvPr id="1291" name="Google Shape;1291;p85"/>
            <p:cNvSpPr/>
            <p:nvPr/>
          </p:nvSpPr>
          <p:spPr>
            <a:xfrm>
              <a:off x="5004048" y="620688"/>
              <a:ext cx="4572000" cy="434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a:solidFill>
                    <a:srgbClr val="151515"/>
                  </a:solidFill>
                  <a:latin typeface="Arial"/>
                  <a:ea typeface="Arial"/>
                  <a:cs typeface="Arial"/>
                  <a:sym typeface="Arial"/>
                </a:rPr>
                <a:t>Betablokátory</a:t>
              </a:r>
              <a:r>
                <a:rPr lang="cs-CZ" sz="1400" b="1">
                  <a:solidFill>
                    <a:srgbClr val="151515"/>
                  </a:solidFill>
                  <a:latin typeface="Arial"/>
                  <a:ea typeface="Arial"/>
                  <a:cs typeface="Arial"/>
                  <a:sym typeface="Arial"/>
                </a:rPr>
                <a:t> </a:t>
              </a:r>
              <a:endParaRPr/>
            </a:p>
            <a:p>
              <a:pPr marL="0" marR="0" lvl="0" indent="0" algn="l" rtl="0">
                <a:spcBef>
                  <a:spcPts val="0"/>
                </a:spcBef>
                <a:spcAft>
                  <a:spcPts val="0"/>
                </a:spcAft>
                <a:buNone/>
              </a:pPr>
              <a:r>
                <a:rPr lang="cs-CZ" sz="800">
                  <a:solidFill>
                    <a:srgbClr val="151515"/>
                  </a:solidFill>
                  <a:latin typeface="Arial"/>
                  <a:ea typeface="Arial"/>
                  <a:cs typeface="Arial"/>
                  <a:sym typeface="Arial"/>
                </a:rPr>
                <a:t>inhibitory beta-adrenergního receptoru</a:t>
              </a:r>
              <a:endParaRPr sz="800">
                <a:solidFill>
                  <a:srgbClr val="151515"/>
                </a:solidFill>
                <a:latin typeface="Arial"/>
                <a:ea typeface="Arial"/>
                <a:cs typeface="Arial"/>
                <a:sym typeface="Arial"/>
              </a:endParaRPr>
            </a:p>
          </p:txBody>
        </p:sp>
        <p:grpSp>
          <p:nvGrpSpPr>
            <p:cNvPr id="1292" name="Google Shape;1292;p85"/>
            <p:cNvGrpSpPr/>
            <p:nvPr/>
          </p:nvGrpSpPr>
          <p:grpSpPr>
            <a:xfrm>
              <a:off x="4885203" y="1090422"/>
              <a:ext cx="3024336" cy="2520280"/>
              <a:chOff x="4427984" y="1196752"/>
              <a:chExt cx="3024336" cy="2520280"/>
            </a:xfrm>
          </p:grpSpPr>
          <p:pic>
            <p:nvPicPr>
              <p:cNvPr id="1293" name="Google Shape;1293;p85"/>
              <p:cNvPicPr preferRelativeResize="0"/>
              <p:nvPr/>
            </p:nvPicPr>
            <p:blipFill rotWithShape="1">
              <a:blip r:embed="rId3">
                <a:alphaModFix/>
              </a:blip>
              <a:srcRect/>
              <a:stretch/>
            </p:blipFill>
            <p:spPr>
              <a:xfrm>
                <a:off x="4427984" y="1196752"/>
                <a:ext cx="3024336" cy="2520280"/>
              </a:xfrm>
              <a:prstGeom prst="rect">
                <a:avLst/>
              </a:prstGeom>
              <a:noFill/>
              <a:ln>
                <a:noFill/>
              </a:ln>
            </p:spPr>
          </p:pic>
          <p:sp>
            <p:nvSpPr>
              <p:cNvPr id="1294" name="Google Shape;1294;p85"/>
              <p:cNvSpPr/>
              <p:nvPr/>
            </p:nvSpPr>
            <p:spPr>
              <a:xfrm>
                <a:off x="4969823" y="2204865"/>
                <a:ext cx="2050449" cy="1143978"/>
              </a:xfrm>
              <a:custGeom>
                <a:avLst/>
                <a:gdLst/>
                <a:ahLst/>
                <a:cxnLst/>
                <a:rect l="l" t="t" r="r" b="b"/>
                <a:pathLst>
                  <a:path w="1888177" h="1043049" extrusionOk="0">
                    <a:moveTo>
                      <a:pt x="0" y="1043049"/>
                    </a:moveTo>
                    <a:cubicBezTo>
                      <a:pt x="51955" y="1019298"/>
                      <a:pt x="103910" y="995547"/>
                      <a:pt x="148442" y="965859"/>
                    </a:cubicBezTo>
                    <a:cubicBezTo>
                      <a:pt x="192974" y="936171"/>
                      <a:pt x="227611" y="889659"/>
                      <a:pt x="267195" y="864919"/>
                    </a:cubicBezTo>
                    <a:cubicBezTo>
                      <a:pt x="306779" y="840179"/>
                      <a:pt x="385948" y="817417"/>
                      <a:pt x="385948" y="817417"/>
                    </a:cubicBezTo>
                    <a:lnTo>
                      <a:pt x="528452" y="758041"/>
                    </a:lnTo>
                    <a:cubicBezTo>
                      <a:pt x="572984" y="740228"/>
                      <a:pt x="653143" y="710539"/>
                      <a:pt x="653143" y="710539"/>
                    </a:cubicBezTo>
                    <a:cubicBezTo>
                      <a:pt x="700644" y="692726"/>
                      <a:pt x="763980" y="675903"/>
                      <a:pt x="813460" y="651163"/>
                    </a:cubicBezTo>
                    <a:cubicBezTo>
                      <a:pt x="862941" y="626423"/>
                      <a:pt x="950026" y="562098"/>
                      <a:pt x="950026" y="562098"/>
                    </a:cubicBezTo>
                    <a:cubicBezTo>
                      <a:pt x="986642" y="538347"/>
                      <a:pt x="996538" y="531420"/>
                      <a:pt x="1033154" y="508659"/>
                    </a:cubicBezTo>
                    <a:cubicBezTo>
                      <a:pt x="1069770" y="485898"/>
                      <a:pt x="1132115" y="450272"/>
                      <a:pt x="1169720" y="425532"/>
                    </a:cubicBezTo>
                    <a:cubicBezTo>
                      <a:pt x="1207325" y="400792"/>
                      <a:pt x="1220190" y="383968"/>
                      <a:pt x="1258785" y="360217"/>
                    </a:cubicBezTo>
                    <a:cubicBezTo>
                      <a:pt x="1297380" y="336466"/>
                      <a:pt x="1369622" y="303810"/>
                      <a:pt x="1401289" y="283028"/>
                    </a:cubicBezTo>
                    <a:cubicBezTo>
                      <a:pt x="1432956" y="262246"/>
                      <a:pt x="1438894" y="248391"/>
                      <a:pt x="1448790" y="235526"/>
                    </a:cubicBezTo>
                    <a:cubicBezTo>
                      <a:pt x="1458686" y="222661"/>
                      <a:pt x="1433946" y="211776"/>
                      <a:pt x="1460665" y="205838"/>
                    </a:cubicBezTo>
                    <a:cubicBezTo>
                      <a:pt x="1487385" y="199901"/>
                      <a:pt x="1581398" y="211776"/>
                      <a:pt x="1609107" y="199901"/>
                    </a:cubicBezTo>
                    <a:cubicBezTo>
                      <a:pt x="1636816" y="188026"/>
                      <a:pt x="1614055" y="149430"/>
                      <a:pt x="1626920" y="134586"/>
                    </a:cubicBezTo>
                    <a:cubicBezTo>
                      <a:pt x="1639785" y="119742"/>
                      <a:pt x="1669473" y="126670"/>
                      <a:pt x="1686296" y="110836"/>
                    </a:cubicBezTo>
                    <a:cubicBezTo>
                      <a:pt x="1703119" y="95002"/>
                      <a:pt x="1712026" y="53439"/>
                      <a:pt x="1727860" y="39584"/>
                    </a:cubicBezTo>
                    <a:cubicBezTo>
                      <a:pt x="1743694" y="25729"/>
                      <a:pt x="1763486" y="33646"/>
                      <a:pt x="1781299" y="27708"/>
                    </a:cubicBezTo>
                    <a:cubicBezTo>
                      <a:pt x="1799112" y="21770"/>
                      <a:pt x="1816925" y="7916"/>
                      <a:pt x="1834738" y="3958"/>
                    </a:cubicBezTo>
                    <a:cubicBezTo>
                      <a:pt x="1852551" y="0"/>
                      <a:pt x="1870364" y="1979"/>
                      <a:pt x="1888177" y="3958"/>
                    </a:cubicBezTo>
                  </a:path>
                </a:pathLst>
              </a:custGeom>
              <a:noFill/>
              <a:ln w="41275" cap="flat" cmpd="sng">
                <a:solidFill>
                  <a:srgbClr val="FF0000">
                    <a:alpha val="48627"/>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151515"/>
                  </a:solidFill>
                  <a:latin typeface="Arial"/>
                  <a:ea typeface="Arial"/>
                  <a:cs typeface="Arial"/>
                  <a:sym typeface="Arial"/>
                </a:endParaRPr>
              </a:p>
            </p:txBody>
          </p:sp>
          <p:sp>
            <p:nvSpPr>
              <p:cNvPr id="1295" name="Google Shape;1295;p85"/>
              <p:cNvSpPr txBox="1"/>
              <p:nvPr/>
            </p:nvSpPr>
            <p:spPr>
              <a:xfrm>
                <a:off x="4946670" y="1332311"/>
                <a:ext cx="1337511" cy="781719"/>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200" b="1">
                    <a:solidFill>
                      <a:schemeClr val="dk1"/>
                    </a:solidFill>
                    <a:latin typeface="Arial"/>
                    <a:ea typeface="Arial"/>
                    <a:cs typeface="Arial"/>
                    <a:sym typeface="Arial"/>
                  </a:rPr>
                  <a:t>MERIT-HF trial </a:t>
                </a:r>
                <a:endParaRPr/>
              </a:p>
              <a:p>
                <a:pPr marL="0" marR="0" lvl="0" indent="0" algn="l" rtl="0">
                  <a:spcBef>
                    <a:spcPts val="0"/>
                  </a:spcBef>
                  <a:spcAft>
                    <a:spcPts val="0"/>
                  </a:spcAft>
                  <a:buNone/>
                </a:pPr>
                <a:r>
                  <a:rPr lang="cs-CZ" sz="1200" b="1">
                    <a:solidFill>
                      <a:schemeClr val="dk1"/>
                    </a:solidFill>
                    <a:latin typeface="Arial"/>
                    <a:ea typeface="Arial"/>
                    <a:cs typeface="Arial"/>
                    <a:sym typeface="Arial"/>
                  </a:rPr>
                  <a:t>metoprolol u CHF</a:t>
                </a:r>
                <a:endParaRPr/>
              </a:p>
              <a:p>
                <a:pPr marL="0" marR="0" lvl="0" indent="0" algn="l" rtl="0">
                  <a:spcBef>
                    <a:spcPts val="0"/>
                  </a:spcBef>
                  <a:spcAft>
                    <a:spcPts val="0"/>
                  </a:spcAft>
                  <a:buNone/>
                </a:pPr>
                <a:endParaRPr sz="1200" b="1">
                  <a:solidFill>
                    <a:schemeClr val="dk1"/>
                  </a:solidFill>
                  <a:latin typeface="Arial"/>
                  <a:ea typeface="Arial"/>
                  <a:cs typeface="Arial"/>
                  <a:sym typeface="Arial"/>
                </a:endParaRPr>
              </a:p>
              <a:p>
                <a:pPr marL="0" marR="0" lvl="0" indent="0" algn="l" rtl="0">
                  <a:spcBef>
                    <a:spcPts val="0"/>
                  </a:spcBef>
                  <a:spcAft>
                    <a:spcPts val="0"/>
                  </a:spcAft>
                  <a:buNone/>
                </a:pPr>
                <a:endParaRPr sz="1200" b="1">
                  <a:solidFill>
                    <a:schemeClr val="dk1"/>
                  </a:solidFill>
                  <a:latin typeface="Arial"/>
                  <a:ea typeface="Arial"/>
                  <a:cs typeface="Arial"/>
                  <a:sym typeface="Arial"/>
                </a:endParaRPr>
              </a:p>
            </p:txBody>
          </p:sp>
          <p:sp>
            <p:nvSpPr>
              <p:cNvPr id="1296" name="Google Shape;1296;p85"/>
              <p:cNvSpPr txBox="1"/>
              <p:nvPr/>
            </p:nvSpPr>
            <p:spPr>
              <a:xfrm>
                <a:off x="5580112" y="3140968"/>
                <a:ext cx="1233086" cy="20266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800" b="1">
                    <a:solidFill>
                      <a:srgbClr val="151515"/>
                    </a:solidFill>
                    <a:latin typeface="Arial"/>
                    <a:ea typeface="Arial"/>
                    <a:cs typeface="Arial"/>
                    <a:sym typeface="Arial"/>
                  </a:rPr>
                  <a:t>Lancet 1999 353: 2001-7</a:t>
                </a:r>
                <a:endParaRPr sz="800" b="1">
                  <a:solidFill>
                    <a:srgbClr val="151515"/>
                  </a:solidFill>
                  <a:latin typeface="Arial"/>
                  <a:ea typeface="Arial"/>
                  <a:cs typeface="Arial"/>
                  <a:sym typeface="Arial"/>
                </a:endParaRPr>
              </a:p>
            </p:txBody>
          </p:sp>
        </p:grpSp>
      </p:grpSp>
      <p:grpSp>
        <p:nvGrpSpPr>
          <p:cNvPr id="1297" name="Google Shape;1297;p85"/>
          <p:cNvGrpSpPr/>
          <p:nvPr/>
        </p:nvGrpSpPr>
        <p:grpSpPr>
          <a:xfrm>
            <a:off x="1847529" y="3990989"/>
            <a:ext cx="4552850" cy="2822387"/>
            <a:chOff x="447219" y="3836418"/>
            <a:chExt cx="4170384" cy="2704396"/>
          </a:xfrm>
        </p:grpSpPr>
        <p:pic>
          <p:nvPicPr>
            <p:cNvPr id="1298" name="Google Shape;1298;p85"/>
            <p:cNvPicPr preferRelativeResize="0"/>
            <p:nvPr/>
          </p:nvPicPr>
          <p:blipFill rotWithShape="1">
            <a:blip r:embed="rId4">
              <a:alphaModFix/>
            </a:blip>
            <a:srcRect/>
            <a:stretch/>
          </p:blipFill>
          <p:spPr>
            <a:xfrm>
              <a:off x="519227" y="4124450"/>
              <a:ext cx="3168352" cy="2416364"/>
            </a:xfrm>
            <a:prstGeom prst="rect">
              <a:avLst/>
            </a:prstGeom>
            <a:noFill/>
            <a:ln>
              <a:noFill/>
            </a:ln>
          </p:spPr>
        </p:pic>
        <p:sp>
          <p:nvSpPr>
            <p:cNvPr id="1299" name="Google Shape;1299;p85"/>
            <p:cNvSpPr txBox="1"/>
            <p:nvPr/>
          </p:nvSpPr>
          <p:spPr>
            <a:xfrm>
              <a:off x="447219" y="3836418"/>
              <a:ext cx="4170384" cy="3244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a:solidFill>
                    <a:srgbClr val="151515"/>
                  </a:solidFill>
                  <a:latin typeface="Arial"/>
                  <a:ea typeface="Arial"/>
                  <a:cs typeface="Arial"/>
                  <a:sym typeface="Arial"/>
                </a:rPr>
                <a:t>Inhibitory aldosteronového receptoru (MRA) </a:t>
              </a:r>
              <a:endParaRPr/>
            </a:p>
          </p:txBody>
        </p:sp>
        <p:sp>
          <p:nvSpPr>
            <p:cNvPr id="1300" name="Google Shape;1300;p85"/>
            <p:cNvSpPr txBox="1"/>
            <p:nvPr/>
          </p:nvSpPr>
          <p:spPr>
            <a:xfrm>
              <a:off x="1691680" y="4263891"/>
              <a:ext cx="1558204" cy="4423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200" b="1">
                  <a:solidFill>
                    <a:srgbClr val="151515"/>
                  </a:solidFill>
                  <a:latin typeface="Arial"/>
                  <a:ea typeface="Arial"/>
                  <a:cs typeface="Arial"/>
                  <a:sym typeface="Arial"/>
                </a:rPr>
                <a:t>RALES trial</a:t>
              </a:r>
              <a:endParaRPr/>
            </a:p>
            <a:p>
              <a:pPr marL="0" marR="0" lvl="0" indent="0" algn="l" rtl="0">
                <a:spcBef>
                  <a:spcPts val="0"/>
                </a:spcBef>
                <a:spcAft>
                  <a:spcPts val="0"/>
                </a:spcAft>
                <a:buNone/>
              </a:pPr>
              <a:r>
                <a:rPr lang="cs-CZ" sz="1200" b="1">
                  <a:solidFill>
                    <a:srgbClr val="151515"/>
                  </a:solidFill>
                  <a:latin typeface="Arial"/>
                  <a:ea typeface="Arial"/>
                  <a:cs typeface="Arial"/>
                  <a:sym typeface="Arial"/>
                </a:rPr>
                <a:t>spironolakton u CHF</a:t>
              </a:r>
              <a:endParaRPr sz="1200" b="1">
                <a:solidFill>
                  <a:srgbClr val="151515"/>
                </a:solidFill>
                <a:latin typeface="Arial"/>
                <a:ea typeface="Arial"/>
                <a:cs typeface="Arial"/>
                <a:sym typeface="Arial"/>
              </a:endParaRPr>
            </a:p>
          </p:txBody>
        </p:sp>
        <p:sp>
          <p:nvSpPr>
            <p:cNvPr id="1301" name="Google Shape;1301;p85"/>
            <p:cNvSpPr txBox="1"/>
            <p:nvPr/>
          </p:nvSpPr>
          <p:spPr>
            <a:xfrm>
              <a:off x="1115616" y="6021288"/>
              <a:ext cx="1210208" cy="20643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800" b="1">
                  <a:solidFill>
                    <a:srgbClr val="151515"/>
                  </a:solidFill>
                  <a:latin typeface="Arial"/>
                  <a:ea typeface="Arial"/>
                  <a:cs typeface="Arial"/>
                  <a:sym typeface="Arial"/>
                </a:rPr>
                <a:t>NEJM 1999; 341:709-17</a:t>
              </a:r>
              <a:endParaRPr sz="800" b="1">
                <a:solidFill>
                  <a:srgbClr val="151515"/>
                </a:solidFill>
                <a:latin typeface="Arial"/>
                <a:ea typeface="Arial"/>
                <a:cs typeface="Arial"/>
                <a:sym typeface="Arial"/>
              </a:endParaRPr>
            </a:p>
          </p:txBody>
        </p:sp>
      </p:grpSp>
      <p:grpSp>
        <p:nvGrpSpPr>
          <p:cNvPr id="1302" name="Google Shape;1302;p85"/>
          <p:cNvGrpSpPr/>
          <p:nvPr/>
        </p:nvGrpSpPr>
        <p:grpSpPr>
          <a:xfrm>
            <a:off x="1775520" y="943661"/>
            <a:ext cx="3574700" cy="3127755"/>
            <a:chOff x="518240" y="661286"/>
            <a:chExt cx="3240360" cy="2970682"/>
          </a:xfrm>
        </p:grpSpPr>
        <p:sp>
          <p:nvSpPr>
            <p:cNvPr id="1303" name="Google Shape;1303;p85"/>
            <p:cNvSpPr txBox="1"/>
            <p:nvPr/>
          </p:nvSpPr>
          <p:spPr>
            <a:xfrm>
              <a:off x="619175" y="661286"/>
              <a:ext cx="2038955" cy="4384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a:solidFill>
                    <a:srgbClr val="151515"/>
                  </a:solidFill>
                  <a:latin typeface="Arial"/>
                  <a:ea typeface="Arial"/>
                  <a:cs typeface="Arial"/>
                  <a:sym typeface="Arial"/>
                </a:rPr>
                <a:t>ACE inhibitory </a:t>
              </a:r>
              <a:endParaRPr/>
            </a:p>
            <a:p>
              <a:pPr marL="0" marR="0" lvl="0" indent="0" algn="l" rtl="0">
                <a:spcBef>
                  <a:spcPts val="0"/>
                </a:spcBef>
                <a:spcAft>
                  <a:spcPts val="0"/>
                </a:spcAft>
                <a:buNone/>
              </a:pPr>
              <a:r>
                <a:rPr lang="cs-CZ" sz="800">
                  <a:solidFill>
                    <a:srgbClr val="151515"/>
                  </a:solidFill>
                  <a:latin typeface="Arial"/>
                  <a:ea typeface="Arial"/>
                  <a:cs typeface="Arial"/>
                  <a:sym typeface="Arial"/>
                </a:rPr>
                <a:t>inhibitory angiotensin-konvertujícího enzymu </a:t>
              </a:r>
              <a:endParaRPr sz="800">
                <a:solidFill>
                  <a:srgbClr val="151515"/>
                </a:solidFill>
                <a:latin typeface="Arial"/>
                <a:ea typeface="Arial"/>
                <a:cs typeface="Arial"/>
                <a:sym typeface="Arial"/>
              </a:endParaRPr>
            </a:p>
          </p:txBody>
        </p:sp>
        <p:grpSp>
          <p:nvGrpSpPr>
            <p:cNvPr id="1304" name="Google Shape;1304;p85"/>
            <p:cNvGrpSpPr/>
            <p:nvPr/>
          </p:nvGrpSpPr>
          <p:grpSpPr>
            <a:xfrm>
              <a:off x="518240" y="1111688"/>
              <a:ext cx="3240360" cy="2520280"/>
              <a:chOff x="316213" y="1196752"/>
              <a:chExt cx="3240360" cy="2376264"/>
            </a:xfrm>
          </p:grpSpPr>
          <p:grpSp>
            <p:nvGrpSpPr>
              <p:cNvPr id="1305" name="Google Shape;1305;p85"/>
              <p:cNvGrpSpPr/>
              <p:nvPr/>
            </p:nvGrpSpPr>
            <p:grpSpPr>
              <a:xfrm>
                <a:off x="316213" y="1196752"/>
                <a:ext cx="3240360" cy="2376264"/>
                <a:chOff x="316213" y="1196752"/>
                <a:chExt cx="3240360" cy="2376264"/>
              </a:xfrm>
            </p:grpSpPr>
            <p:grpSp>
              <p:nvGrpSpPr>
                <p:cNvPr id="1306" name="Google Shape;1306;p85"/>
                <p:cNvGrpSpPr/>
                <p:nvPr/>
              </p:nvGrpSpPr>
              <p:grpSpPr>
                <a:xfrm>
                  <a:off x="316213" y="1196752"/>
                  <a:ext cx="3240360" cy="2376264"/>
                  <a:chOff x="-92816" y="836712"/>
                  <a:chExt cx="3672408" cy="2376264"/>
                </a:xfrm>
              </p:grpSpPr>
              <p:pic>
                <p:nvPicPr>
                  <p:cNvPr id="1307" name="Google Shape;1307;p85"/>
                  <p:cNvPicPr preferRelativeResize="0"/>
                  <p:nvPr/>
                </p:nvPicPr>
                <p:blipFill rotWithShape="1">
                  <a:blip r:embed="rId5">
                    <a:alphaModFix/>
                  </a:blip>
                  <a:srcRect/>
                  <a:stretch/>
                </p:blipFill>
                <p:spPr>
                  <a:xfrm>
                    <a:off x="-92816" y="836712"/>
                    <a:ext cx="3672408" cy="2376264"/>
                  </a:xfrm>
                  <a:prstGeom prst="rect">
                    <a:avLst/>
                  </a:prstGeom>
                  <a:noFill/>
                  <a:ln>
                    <a:noFill/>
                  </a:ln>
                </p:spPr>
              </p:pic>
              <p:sp>
                <p:nvSpPr>
                  <p:cNvPr id="1308" name="Google Shape;1308;p85"/>
                  <p:cNvSpPr txBox="1"/>
                  <p:nvPr/>
                </p:nvSpPr>
                <p:spPr>
                  <a:xfrm>
                    <a:off x="649956" y="908720"/>
                    <a:ext cx="1523636" cy="4134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200" b="1">
                        <a:solidFill>
                          <a:srgbClr val="151515"/>
                        </a:solidFill>
                        <a:latin typeface="Arial"/>
                        <a:ea typeface="Arial"/>
                        <a:cs typeface="Arial"/>
                        <a:sym typeface="Arial"/>
                      </a:rPr>
                      <a:t>CONSENSUS trial</a:t>
                    </a:r>
                    <a:endParaRPr/>
                  </a:p>
                  <a:p>
                    <a:pPr marL="0" marR="0" lvl="0" indent="0" algn="l" rtl="0">
                      <a:spcBef>
                        <a:spcPts val="0"/>
                      </a:spcBef>
                      <a:spcAft>
                        <a:spcPts val="0"/>
                      </a:spcAft>
                      <a:buNone/>
                    </a:pPr>
                    <a:r>
                      <a:rPr lang="cs-CZ" sz="1200" b="1">
                        <a:solidFill>
                          <a:srgbClr val="151515"/>
                        </a:solidFill>
                        <a:latin typeface="Arial"/>
                        <a:ea typeface="Arial"/>
                        <a:cs typeface="Arial"/>
                        <a:sym typeface="Arial"/>
                      </a:rPr>
                      <a:t>enalapril u CHF</a:t>
                    </a:r>
                    <a:endParaRPr sz="1200" b="1">
                      <a:solidFill>
                        <a:srgbClr val="151515"/>
                      </a:solidFill>
                      <a:latin typeface="Arial"/>
                      <a:ea typeface="Arial"/>
                      <a:cs typeface="Arial"/>
                      <a:sym typeface="Arial"/>
                    </a:endParaRPr>
                  </a:p>
                </p:txBody>
              </p:sp>
            </p:grpSp>
            <p:sp>
              <p:nvSpPr>
                <p:cNvPr id="1309" name="Google Shape;1309;p85"/>
                <p:cNvSpPr txBox="1"/>
                <p:nvPr/>
              </p:nvSpPr>
              <p:spPr>
                <a:xfrm>
                  <a:off x="1123394" y="2953062"/>
                  <a:ext cx="1245576" cy="1929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800" b="1">
                      <a:solidFill>
                        <a:srgbClr val="151515"/>
                      </a:solidFill>
                      <a:latin typeface="Arial"/>
                      <a:ea typeface="Arial"/>
                      <a:cs typeface="Arial"/>
                      <a:sym typeface="Arial"/>
                    </a:rPr>
                    <a:t>NEJM 1987 316: 1429-35</a:t>
                  </a:r>
                  <a:endParaRPr sz="800" b="1">
                    <a:solidFill>
                      <a:srgbClr val="151515"/>
                    </a:solidFill>
                    <a:latin typeface="Arial"/>
                    <a:ea typeface="Arial"/>
                    <a:cs typeface="Arial"/>
                    <a:sym typeface="Arial"/>
                  </a:endParaRPr>
                </a:p>
              </p:txBody>
            </p:sp>
          </p:grpSp>
          <p:sp>
            <p:nvSpPr>
              <p:cNvPr id="1310" name="Google Shape;1310;p85"/>
              <p:cNvSpPr/>
              <p:nvPr/>
            </p:nvSpPr>
            <p:spPr>
              <a:xfrm>
                <a:off x="734773" y="2052805"/>
                <a:ext cx="2701636" cy="1116281"/>
              </a:xfrm>
              <a:custGeom>
                <a:avLst/>
                <a:gdLst/>
                <a:ahLst/>
                <a:cxnLst/>
                <a:rect l="l" t="t" r="r" b="b"/>
                <a:pathLst>
                  <a:path w="2701636" h="1116281" extrusionOk="0">
                    <a:moveTo>
                      <a:pt x="0" y="1116281"/>
                    </a:moveTo>
                    <a:cubicBezTo>
                      <a:pt x="45027" y="1083129"/>
                      <a:pt x="90054" y="1049977"/>
                      <a:pt x="118753" y="1027216"/>
                    </a:cubicBezTo>
                    <a:cubicBezTo>
                      <a:pt x="147452" y="1004455"/>
                      <a:pt x="159327" y="996538"/>
                      <a:pt x="172192" y="979715"/>
                    </a:cubicBezTo>
                    <a:cubicBezTo>
                      <a:pt x="185057" y="962892"/>
                      <a:pt x="180109" y="938151"/>
                      <a:pt x="195943" y="926276"/>
                    </a:cubicBezTo>
                    <a:cubicBezTo>
                      <a:pt x="211777" y="914401"/>
                      <a:pt x="249382" y="911432"/>
                      <a:pt x="267195" y="908463"/>
                    </a:cubicBezTo>
                    <a:cubicBezTo>
                      <a:pt x="285008" y="905494"/>
                      <a:pt x="293915" y="915390"/>
                      <a:pt x="302821" y="908463"/>
                    </a:cubicBezTo>
                    <a:cubicBezTo>
                      <a:pt x="311727" y="901536"/>
                      <a:pt x="311728" y="876795"/>
                      <a:pt x="320634" y="866899"/>
                    </a:cubicBezTo>
                    <a:cubicBezTo>
                      <a:pt x="329541" y="857003"/>
                      <a:pt x="346364" y="860961"/>
                      <a:pt x="356260" y="849086"/>
                    </a:cubicBezTo>
                    <a:cubicBezTo>
                      <a:pt x="366156" y="837211"/>
                      <a:pt x="376052" y="809502"/>
                      <a:pt x="380010" y="795647"/>
                    </a:cubicBezTo>
                    <a:cubicBezTo>
                      <a:pt x="383968" y="781792"/>
                      <a:pt x="372093" y="773876"/>
                      <a:pt x="380010" y="765959"/>
                    </a:cubicBezTo>
                    <a:cubicBezTo>
                      <a:pt x="387927" y="758042"/>
                      <a:pt x="418606" y="755073"/>
                      <a:pt x="427512" y="748146"/>
                    </a:cubicBezTo>
                    <a:cubicBezTo>
                      <a:pt x="436418" y="741219"/>
                      <a:pt x="420584" y="728353"/>
                      <a:pt x="433449" y="724395"/>
                    </a:cubicBezTo>
                    <a:cubicBezTo>
                      <a:pt x="446314" y="720437"/>
                      <a:pt x="486888" y="726374"/>
                      <a:pt x="504701" y="724395"/>
                    </a:cubicBezTo>
                    <a:cubicBezTo>
                      <a:pt x="522514" y="722416"/>
                      <a:pt x="526473" y="717468"/>
                      <a:pt x="540327" y="712520"/>
                    </a:cubicBezTo>
                    <a:cubicBezTo>
                      <a:pt x="554181" y="707572"/>
                      <a:pt x="568036" y="703613"/>
                      <a:pt x="587828" y="694707"/>
                    </a:cubicBezTo>
                    <a:cubicBezTo>
                      <a:pt x="607620" y="685801"/>
                      <a:pt x="639288" y="671946"/>
                      <a:pt x="659080" y="659081"/>
                    </a:cubicBezTo>
                    <a:cubicBezTo>
                      <a:pt x="678872" y="646216"/>
                      <a:pt x="689759" y="626423"/>
                      <a:pt x="706582" y="617517"/>
                    </a:cubicBezTo>
                    <a:cubicBezTo>
                      <a:pt x="723405" y="608611"/>
                      <a:pt x="735281" y="607621"/>
                      <a:pt x="760021" y="605642"/>
                    </a:cubicBezTo>
                    <a:cubicBezTo>
                      <a:pt x="784761" y="603663"/>
                      <a:pt x="821376" y="608611"/>
                      <a:pt x="855023" y="605642"/>
                    </a:cubicBezTo>
                    <a:cubicBezTo>
                      <a:pt x="888670" y="602673"/>
                      <a:pt x="932213" y="593767"/>
                      <a:pt x="961901" y="587829"/>
                    </a:cubicBezTo>
                    <a:cubicBezTo>
                      <a:pt x="991589" y="581891"/>
                      <a:pt x="1006433" y="578923"/>
                      <a:pt x="1033153" y="570016"/>
                    </a:cubicBezTo>
                    <a:cubicBezTo>
                      <a:pt x="1059873" y="561109"/>
                      <a:pt x="1093519" y="541317"/>
                      <a:pt x="1122218" y="534390"/>
                    </a:cubicBezTo>
                    <a:cubicBezTo>
                      <a:pt x="1150917" y="527463"/>
                      <a:pt x="1172688" y="536369"/>
                      <a:pt x="1205345" y="528452"/>
                    </a:cubicBezTo>
                    <a:cubicBezTo>
                      <a:pt x="1238002" y="520535"/>
                      <a:pt x="1293421" y="504702"/>
                      <a:pt x="1318161" y="486889"/>
                    </a:cubicBezTo>
                    <a:cubicBezTo>
                      <a:pt x="1342901" y="469076"/>
                      <a:pt x="1338943" y="437408"/>
                      <a:pt x="1353787" y="421574"/>
                    </a:cubicBezTo>
                    <a:cubicBezTo>
                      <a:pt x="1368631" y="405740"/>
                      <a:pt x="1376548" y="396834"/>
                      <a:pt x="1407226" y="391886"/>
                    </a:cubicBezTo>
                    <a:cubicBezTo>
                      <a:pt x="1437904" y="386938"/>
                      <a:pt x="1511135" y="396834"/>
                      <a:pt x="1537854" y="391886"/>
                    </a:cubicBezTo>
                    <a:cubicBezTo>
                      <a:pt x="1564573" y="386938"/>
                      <a:pt x="1537855" y="369125"/>
                      <a:pt x="1567543" y="362198"/>
                    </a:cubicBezTo>
                    <a:cubicBezTo>
                      <a:pt x="1597231" y="355271"/>
                      <a:pt x="1658587" y="360218"/>
                      <a:pt x="1715984" y="350322"/>
                    </a:cubicBezTo>
                    <a:cubicBezTo>
                      <a:pt x="1773381" y="340426"/>
                      <a:pt x="1841665" y="326571"/>
                      <a:pt x="1911927" y="302821"/>
                    </a:cubicBezTo>
                    <a:cubicBezTo>
                      <a:pt x="1982189" y="279071"/>
                      <a:pt x="2060368" y="239486"/>
                      <a:pt x="2137558" y="207819"/>
                    </a:cubicBezTo>
                    <a:cubicBezTo>
                      <a:pt x="2214748" y="176152"/>
                      <a:pt x="2325585" y="141515"/>
                      <a:pt x="2375065" y="112816"/>
                    </a:cubicBezTo>
                    <a:cubicBezTo>
                      <a:pt x="2424546" y="84117"/>
                      <a:pt x="2412670" y="53439"/>
                      <a:pt x="2434441" y="35626"/>
                    </a:cubicBezTo>
                    <a:cubicBezTo>
                      <a:pt x="2456212" y="17813"/>
                      <a:pt x="2461161" y="11876"/>
                      <a:pt x="2505693" y="5938"/>
                    </a:cubicBezTo>
                    <a:cubicBezTo>
                      <a:pt x="2550225" y="0"/>
                      <a:pt x="2625930" y="0"/>
                      <a:pt x="2701636" y="0"/>
                    </a:cubicBezTo>
                  </a:path>
                </a:pathLst>
              </a:custGeom>
              <a:noFill/>
              <a:ln w="44450" cap="flat" cmpd="sng">
                <a:solidFill>
                  <a:srgbClr val="92D050">
                    <a:alpha val="50980"/>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151515"/>
                  </a:solidFill>
                  <a:latin typeface="Arial"/>
                  <a:ea typeface="Arial"/>
                  <a:cs typeface="Arial"/>
                  <a:sym typeface="Arial"/>
                </a:endParaRPr>
              </a:p>
            </p:txBody>
          </p:sp>
        </p:grpSp>
      </p:grpSp>
      <p:sp>
        <p:nvSpPr>
          <p:cNvPr id="1311" name="Google Shape;1311;p85"/>
          <p:cNvSpPr txBox="1"/>
          <p:nvPr/>
        </p:nvSpPr>
        <p:spPr>
          <a:xfrm>
            <a:off x="6755487" y="4927093"/>
            <a:ext cx="4237057"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a:solidFill>
                  <a:srgbClr val="151515"/>
                </a:solidFill>
                <a:latin typeface="Arial"/>
                <a:ea typeface="Arial"/>
                <a:cs typeface="Arial"/>
                <a:sym typeface="Arial"/>
              </a:rPr>
              <a:t>X podpora kontraktility zkracuje přežití </a:t>
            </a:r>
            <a:endParaRPr/>
          </a:p>
          <a:p>
            <a:pPr marL="0" marR="0" lvl="0" indent="0" algn="l" rtl="0">
              <a:spcBef>
                <a:spcPts val="0"/>
              </a:spcBef>
              <a:spcAft>
                <a:spcPts val="0"/>
              </a:spcAft>
              <a:buNone/>
            </a:pPr>
            <a:endParaRPr sz="1600" b="1">
              <a:solidFill>
                <a:srgbClr val="151515"/>
              </a:solidFill>
              <a:latin typeface="Arial"/>
              <a:ea typeface="Arial"/>
              <a:cs typeface="Arial"/>
              <a:sym typeface="Arial"/>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  - relativní nárůst spotřeby O</a:t>
            </a:r>
            <a:r>
              <a:rPr lang="cs-CZ" sz="1600" b="1" baseline="-25000">
                <a:solidFill>
                  <a:srgbClr val="151515"/>
                </a:solidFill>
                <a:latin typeface="Arial"/>
                <a:ea typeface="Arial"/>
                <a:cs typeface="Arial"/>
                <a:sym typeface="Arial"/>
              </a:rPr>
              <a:t>2</a:t>
            </a:r>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  - klesá energetická účinnost myokardu</a:t>
            </a:r>
            <a:endParaRPr/>
          </a:p>
          <a:p>
            <a:pPr marL="0" marR="0" lvl="0" indent="0" algn="l" rtl="0">
              <a:spcBef>
                <a:spcPts val="0"/>
              </a:spcBef>
              <a:spcAft>
                <a:spcPts val="0"/>
              </a:spcAft>
              <a:buNone/>
            </a:pPr>
            <a:r>
              <a:rPr lang="cs-CZ" sz="1600" b="1">
                <a:solidFill>
                  <a:srgbClr val="151515"/>
                </a:solidFill>
                <a:latin typeface="Arial"/>
                <a:ea typeface="Arial"/>
                <a:cs typeface="Arial"/>
                <a:sym typeface="Arial"/>
              </a:rPr>
              <a:t> </a:t>
            </a:r>
            <a:endParaRPr sz="1600" b="1">
              <a:solidFill>
                <a:srgbClr val="151515"/>
              </a:solidFill>
              <a:latin typeface="Arial"/>
              <a:ea typeface="Arial"/>
              <a:cs typeface="Arial"/>
              <a:sym typeface="Arial"/>
            </a:endParaRPr>
          </a:p>
        </p:txBody>
      </p:sp>
      <p:sp>
        <p:nvSpPr>
          <p:cNvPr id="1312" name="Google Shape;1312;p85"/>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 </a:t>
            </a:r>
            <a:endParaRPr/>
          </a:p>
          <a:p>
            <a:pPr marL="0" marR="0" lvl="0" indent="0" algn="ctr" rtl="0">
              <a:spcBef>
                <a:spcPts val="0"/>
              </a:spcBef>
              <a:spcAft>
                <a:spcPts val="0"/>
              </a:spcAft>
              <a:buNone/>
            </a:pPr>
            <a:r>
              <a:rPr lang="cs-CZ" sz="2400" b="1">
                <a:solidFill>
                  <a:schemeClr val="lt1"/>
                </a:solidFill>
                <a:latin typeface="Arial"/>
                <a:ea typeface="Arial"/>
                <a:cs typeface="Arial"/>
                <a:sym typeface="Arial"/>
              </a:rPr>
              <a:t>Inhibice neurohumorální aktivace prodlužuje život  </a:t>
            </a:r>
            <a:endParaRPr sz="2400">
              <a:solidFill>
                <a:schemeClr val="lt1"/>
              </a:solidFill>
              <a:latin typeface="Arial"/>
              <a:ea typeface="Arial"/>
              <a:cs typeface="Arial"/>
              <a:sym typeface="Arial"/>
            </a:endParaRPr>
          </a:p>
          <a:p>
            <a:pPr marL="0" marR="0" lvl="0" indent="0" algn="ctr" rtl="0">
              <a:spcBef>
                <a:spcPts val="0"/>
              </a:spcBef>
              <a:spcAft>
                <a:spcPts val="0"/>
              </a:spcAft>
              <a:buNone/>
            </a:pPr>
            <a:r>
              <a:rPr lang="cs-CZ" sz="2400" b="1">
                <a:solidFill>
                  <a:schemeClr val="lt1"/>
                </a:solidFill>
                <a:latin typeface="Arial"/>
                <a:ea typeface="Arial"/>
                <a:cs typeface="Arial"/>
                <a:sym typeface="Arial"/>
              </a:rPr>
              <a:t>   </a:t>
            </a:r>
            <a:endParaRPr sz="2400" b="1">
              <a:solidFill>
                <a:schemeClr val="lt1"/>
              </a:solidFill>
              <a:latin typeface="Arial"/>
              <a:ea typeface="Arial"/>
              <a:cs typeface="Arial"/>
              <a:sym typeface="Arial"/>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MasterSp="0" show="0">
  <p:cSld>
    <p:spTree>
      <p:nvGrpSpPr>
        <p:cNvPr id="1" name="Shape 1316"/>
        <p:cNvGrpSpPr/>
        <p:nvPr/>
      </p:nvGrpSpPr>
      <p:grpSpPr>
        <a:xfrm>
          <a:off x="0" y="0"/>
          <a:ext cx="0" cy="0"/>
          <a:chOff x="0" y="0"/>
          <a:chExt cx="0" cy="0"/>
        </a:xfrm>
      </p:grpSpPr>
      <p:pic>
        <p:nvPicPr>
          <p:cNvPr id="1317" name="Google Shape;1317;p86"/>
          <p:cNvPicPr preferRelativeResize="0"/>
          <p:nvPr/>
        </p:nvPicPr>
        <p:blipFill rotWithShape="1">
          <a:blip r:embed="rId3">
            <a:alphaModFix/>
          </a:blip>
          <a:srcRect/>
          <a:stretch/>
        </p:blipFill>
        <p:spPr>
          <a:xfrm>
            <a:off x="7320136" y="2060849"/>
            <a:ext cx="2808312" cy="2328835"/>
          </a:xfrm>
          <a:prstGeom prst="rect">
            <a:avLst/>
          </a:prstGeom>
          <a:noFill/>
          <a:ln>
            <a:noFill/>
          </a:ln>
        </p:spPr>
      </p:pic>
      <p:pic>
        <p:nvPicPr>
          <p:cNvPr id="1318" name="Google Shape;1318;p86"/>
          <p:cNvPicPr preferRelativeResize="0"/>
          <p:nvPr/>
        </p:nvPicPr>
        <p:blipFill rotWithShape="1">
          <a:blip r:embed="rId4">
            <a:alphaModFix/>
          </a:blip>
          <a:srcRect/>
          <a:stretch/>
        </p:blipFill>
        <p:spPr>
          <a:xfrm>
            <a:off x="8276000" y="2445841"/>
            <a:ext cx="1322218" cy="210393"/>
          </a:xfrm>
          <a:prstGeom prst="rect">
            <a:avLst/>
          </a:prstGeom>
          <a:noFill/>
          <a:ln>
            <a:noFill/>
          </a:ln>
        </p:spPr>
      </p:pic>
      <p:pic>
        <p:nvPicPr>
          <p:cNvPr id="1319" name="Google Shape;1319;p86"/>
          <p:cNvPicPr preferRelativeResize="0"/>
          <p:nvPr/>
        </p:nvPicPr>
        <p:blipFill rotWithShape="1">
          <a:blip r:embed="rId5">
            <a:alphaModFix/>
          </a:blip>
          <a:srcRect/>
          <a:stretch/>
        </p:blipFill>
        <p:spPr>
          <a:xfrm>
            <a:off x="7176121" y="4543676"/>
            <a:ext cx="3183443" cy="2314325"/>
          </a:xfrm>
          <a:prstGeom prst="rect">
            <a:avLst/>
          </a:prstGeom>
          <a:noFill/>
          <a:ln>
            <a:noFill/>
          </a:ln>
        </p:spPr>
      </p:pic>
      <p:pic>
        <p:nvPicPr>
          <p:cNvPr id="1320" name="Google Shape;1320;p86"/>
          <p:cNvPicPr preferRelativeResize="0"/>
          <p:nvPr/>
        </p:nvPicPr>
        <p:blipFill rotWithShape="1">
          <a:blip r:embed="rId6">
            <a:alphaModFix/>
          </a:blip>
          <a:srcRect/>
          <a:stretch/>
        </p:blipFill>
        <p:spPr>
          <a:xfrm>
            <a:off x="8040216" y="5085184"/>
            <a:ext cx="1596964" cy="232158"/>
          </a:xfrm>
          <a:prstGeom prst="rect">
            <a:avLst/>
          </a:prstGeom>
          <a:noFill/>
          <a:ln>
            <a:noFill/>
          </a:ln>
        </p:spPr>
      </p:pic>
      <p:pic>
        <p:nvPicPr>
          <p:cNvPr id="1321" name="Google Shape;1321;p86"/>
          <p:cNvPicPr preferRelativeResize="0"/>
          <p:nvPr/>
        </p:nvPicPr>
        <p:blipFill rotWithShape="1">
          <a:blip r:embed="rId7">
            <a:alphaModFix/>
          </a:blip>
          <a:srcRect/>
          <a:stretch/>
        </p:blipFill>
        <p:spPr>
          <a:xfrm>
            <a:off x="1524000" y="1124744"/>
            <a:ext cx="4824536" cy="4567912"/>
          </a:xfrm>
          <a:prstGeom prst="rect">
            <a:avLst/>
          </a:prstGeom>
          <a:noFill/>
          <a:ln>
            <a:noFill/>
          </a:ln>
        </p:spPr>
      </p:pic>
      <p:sp>
        <p:nvSpPr>
          <p:cNvPr id="1322" name="Google Shape;1322;p86"/>
          <p:cNvSpPr txBox="1"/>
          <p:nvPr/>
        </p:nvSpPr>
        <p:spPr>
          <a:xfrm>
            <a:off x="1919536" y="6021289"/>
            <a:ext cx="4916282"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a:solidFill>
                  <a:srgbClr val="000000"/>
                </a:solidFill>
                <a:latin typeface="Arial"/>
                <a:ea typeface="Arial"/>
                <a:cs typeface="Arial"/>
                <a:sym typeface="Arial"/>
              </a:rPr>
              <a:t>inhibice AT1R a degradace bioaktivní formy BNP</a:t>
            </a:r>
            <a:endParaRPr/>
          </a:p>
          <a:p>
            <a:pPr marL="0" marR="0" lvl="0" indent="0" algn="l" rtl="0">
              <a:spcBef>
                <a:spcPts val="0"/>
              </a:spcBef>
              <a:spcAft>
                <a:spcPts val="0"/>
              </a:spcAft>
              <a:buNone/>
            </a:pPr>
            <a:endParaRPr sz="1100" b="1">
              <a:solidFill>
                <a:srgbClr val="000000"/>
              </a:solidFill>
              <a:latin typeface="Arial"/>
              <a:ea typeface="Arial"/>
              <a:cs typeface="Arial"/>
              <a:sym typeface="Arial"/>
            </a:endParaRPr>
          </a:p>
          <a:p>
            <a:pPr marL="0" marR="0" lvl="0" indent="0" algn="l" rtl="0">
              <a:spcBef>
                <a:spcPts val="0"/>
              </a:spcBef>
              <a:spcAft>
                <a:spcPts val="0"/>
              </a:spcAft>
              <a:buNone/>
            </a:pPr>
            <a:r>
              <a:rPr lang="cs-CZ" sz="1600" b="1">
                <a:solidFill>
                  <a:srgbClr val="000000"/>
                </a:solidFill>
                <a:latin typeface="Arial"/>
                <a:ea typeface="Arial"/>
                <a:cs typeface="Arial"/>
                <a:sym typeface="Arial"/>
              </a:rPr>
              <a:t>tyto léky nahradí ACEi jako lék 1. volby CHSS</a:t>
            </a:r>
            <a:endParaRPr sz="1600" b="1">
              <a:solidFill>
                <a:srgbClr val="000000"/>
              </a:solidFill>
              <a:latin typeface="Arial"/>
              <a:ea typeface="Arial"/>
              <a:cs typeface="Arial"/>
              <a:sym typeface="Arial"/>
            </a:endParaRPr>
          </a:p>
        </p:txBody>
      </p:sp>
      <p:sp>
        <p:nvSpPr>
          <p:cNvPr id="1323" name="Google Shape;1323;p86"/>
          <p:cNvSpPr txBox="1"/>
          <p:nvPr/>
        </p:nvSpPr>
        <p:spPr>
          <a:xfrm>
            <a:off x="6962441" y="1016984"/>
            <a:ext cx="3098925" cy="81560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000000"/>
                </a:solidFill>
                <a:latin typeface="Arial"/>
                <a:ea typeface="Arial"/>
                <a:cs typeface="Arial"/>
                <a:sym typeface="Arial"/>
              </a:rPr>
              <a:t>Studie PARADIGM-HF</a:t>
            </a:r>
            <a:endParaRPr/>
          </a:p>
          <a:p>
            <a:pPr marL="0" marR="0" lvl="0" indent="0" algn="l" rtl="0">
              <a:spcBef>
                <a:spcPts val="0"/>
              </a:spcBef>
              <a:spcAft>
                <a:spcPts val="0"/>
              </a:spcAft>
              <a:buNone/>
            </a:pPr>
            <a:r>
              <a:rPr lang="cs-CZ" sz="1100">
                <a:solidFill>
                  <a:srgbClr val="000000"/>
                </a:solidFill>
                <a:latin typeface="Arial"/>
                <a:ea typeface="Arial"/>
                <a:cs typeface="Arial"/>
                <a:sym typeface="Arial"/>
              </a:rPr>
              <a:t>n=8442, HFrEF NYHA II-IV</a:t>
            </a:r>
            <a:endParaRPr/>
          </a:p>
          <a:p>
            <a:pPr marL="0" marR="0" lvl="0" indent="0" algn="l" rtl="0">
              <a:spcBef>
                <a:spcPts val="0"/>
              </a:spcBef>
              <a:spcAft>
                <a:spcPts val="0"/>
              </a:spcAft>
              <a:buNone/>
            </a:pPr>
            <a:r>
              <a:rPr lang="cs-CZ" sz="1100">
                <a:solidFill>
                  <a:srgbClr val="000000"/>
                </a:solidFill>
                <a:latin typeface="Arial"/>
                <a:ea typeface="Arial"/>
                <a:cs typeface="Arial"/>
                <a:sym typeface="Arial"/>
              </a:rPr>
              <a:t>LCZ696 (Novartis) x placebo</a:t>
            </a:r>
            <a:endParaRPr/>
          </a:p>
          <a:p>
            <a:pPr marL="0" marR="0" lvl="0" indent="0" algn="l" rtl="0">
              <a:spcBef>
                <a:spcPts val="0"/>
              </a:spcBef>
              <a:spcAft>
                <a:spcPts val="0"/>
              </a:spcAft>
              <a:buNone/>
            </a:pPr>
            <a:r>
              <a:rPr lang="cs-CZ" sz="1100" b="1">
                <a:solidFill>
                  <a:srgbClr val="000000"/>
                </a:solidFill>
                <a:latin typeface="Arial"/>
                <a:ea typeface="Arial"/>
                <a:cs typeface="Arial"/>
                <a:sym typeface="Arial"/>
              </a:rPr>
              <a:t>předčasně ukončena pro jasný benefit S/V </a:t>
            </a:r>
            <a:endParaRPr sz="1100" b="1">
              <a:solidFill>
                <a:srgbClr val="000000"/>
              </a:solidFill>
              <a:latin typeface="Arial"/>
              <a:ea typeface="Arial"/>
              <a:cs typeface="Arial"/>
              <a:sym typeface="Arial"/>
            </a:endParaRPr>
          </a:p>
        </p:txBody>
      </p:sp>
      <p:sp>
        <p:nvSpPr>
          <p:cNvPr id="1324" name="Google Shape;1324;p86"/>
          <p:cNvSpPr txBox="1"/>
          <p:nvPr/>
        </p:nvSpPr>
        <p:spPr>
          <a:xfrm>
            <a:off x="8472265" y="5445225"/>
            <a:ext cx="652743"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000000"/>
                </a:solidFill>
                <a:latin typeface="Arial"/>
                <a:ea typeface="Arial"/>
                <a:cs typeface="Arial"/>
                <a:sym typeface="Arial"/>
              </a:rPr>
              <a:t>-16 %</a:t>
            </a:r>
            <a:endParaRPr sz="1400" b="1">
              <a:solidFill>
                <a:srgbClr val="000000"/>
              </a:solidFill>
              <a:latin typeface="Arial"/>
              <a:ea typeface="Arial"/>
              <a:cs typeface="Arial"/>
              <a:sym typeface="Arial"/>
            </a:endParaRPr>
          </a:p>
        </p:txBody>
      </p:sp>
      <p:sp>
        <p:nvSpPr>
          <p:cNvPr id="1325" name="Google Shape;1325;p86"/>
          <p:cNvSpPr txBox="1"/>
          <p:nvPr/>
        </p:nvSpPr>
        <p:spPr>
          <a:xfrm>
            <a:off x="7983952" y="2708920"/>
            <a:ext cx="1879041"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400" b="1">
                <a:solidFill>
                  <a:srgbClr val="000000"/>
                </a:solidFill>
                <a:latin typeface="Arial"/>
                <a:ea typeface="Arial"/>
                <a:cs typeface="Arial"/>
                <a:sym typeface="Arial"/>
              </a:rPr>
              <a:t>HF hosp + CV death</a:t>
            </a:r>
            <a:endParaRPr sz="1400" b="1">
              <a:solidFill>
                <a:srgbClr val="000000"/>
              </a:solidFill>
              <a:latin typeface="Arial"/>
              <a:ea typeface="Arial"/>
              <a:cs typeface="Arial"/>
              <a:sym typeface="Arial"/>
            </a:endParaRPr>
          </a:p>
          <a:p>
            <a:pPr marL="0" marR="0" lvl="0" indent="0" algn="ctr" rtl="0">
              <a:spcBef>
                <a:spcPts val="0"/>
              </a:spcBef>
              <a:spcAft>
                <a:spcPts val="0"/>
              </a:spcAft>
              <a:buNone/>
            </a:pPr>
            <a:r>
              <a:rPr lang="cs-CZ" sz="1400" b="1">
                <a:solidFill>
                  <a:srgbClr val="000000"/>
                </a:solidFill>
                <a:latin typeface="Arial"/>
                <a:ea typeface="Arial"/>
                <a:cs typeface="Arial"/>
                <a:sym typeface="Arial"/>
              </a:rPr>
              <a:t>-21%</a:t>
            </a:r>
            <a:endParaRPr sz="1400" b="1">
              <a:solidFill>
                <a:srgbClr val="000000"/>
              </a:solidFill>
              <a:latin typeface="Arial"/>
              <a:ea typeface="Arial"/>
              <a:cs typeface="Arial"/>
              <a:sym typeface="Arial"/>
            </a:endParaRPr>
          </a:p>
        </p:txBody>
      </p:sp>
      <p:sp>
        <p:nvSpPr>
          <p:cNvPr id="1326" name="Google Shape;1326;p86"/>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Duální inhibitory angiotenzinového receptoru a neprilysinu    </a:t>
            </a:r>
            <a:endParaRPr sz="2400" b="1">
              <a:solidFill>
                <a:schemeClr val="lt1"/>
              </a:solidFill>
              <a:latin typeface="Arial"/>
              <a:ea typeface="Arial"/>
              <a:cs typeface="Arial"/>
              <a:sym typeface="Arial"/>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MasterSp="0" show="0">
  <p:cSld>
    <p:spTree>
      <p:nvGrpSpPr>
        <p:cNvPr id="1" name="Shape 1331"/>
        <p:cNvGrpSpPr/>
        <p:nvPr/>
      </p:nvGrpSpPr>
      <p:grpSpPr>
        <a:xfrm>
          <a:off x="0" y="0"/>
          <a:ext cx="0" cy="0"/>
          <a:chOff x="0" y="0"/>
          <a:chExt cx="0" cy="0"/>
        </a:xfrm>
      </p:grpSpPr>
      <p:pic>
        <p:nvPicPr>
          <p:cNvPr id="1332" name="Google Shape;1332;p94"/>
          <p:cNvPicPr preferRelativeResize="0"/>
          <p:nvPr/>
        </p:nvPicPr>
        <p:blipFill rotWithShape="1">
          <a:blip r:embed="rId3">
            <a:alphaModFix/>
          </a:blip>
          <a:srcRect l="1720" t="4938" r="29497" b="31099"/>
          <a:stretch/>
        </p:blipFill>
        <p:spPr>
          <a:xfrm>
            <a:off x="1343472" y="332656"/>
            <a:ext cx="9577064" cy="5400600"/>
          </a:xfrm>
          <a:prstGeom prst="rect">
            <a:avLst/>
          </a:prstGeom>
          <a:noFill/>
          <a:ln>
            <a:noFill/>
          </a:ln>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Shape 1336"/>
        <p:cNvGrpSpPr/>
        <p:nvPr/>
      </p:nvGrpSpPr>
      <p:grpSpPr>
        <a:xfrm>
          <a:off x="0" y="0"/>
          <a:ext cx="0" cy="0"/>
          <a:chOff x="0" y="0"/>
          <a:chExt cx="0" cy="0"/>
        </a:xfrm>
      </p:grpSpPr>
      <p:sp>
        <p:nvSpPr>
          <p:cNvPr id="1337" name="Google Shape;1337;p95" descr="mk:@MSITStore:C:\Documents%20and%20Settings\vome\Plocha\Braunwald_8th_Ed.chm::/HTML/f4-u1.0-B978-1-4160-4106-1..50025-X..gr5.jpg"/>
          <p:cNvSpPr/>
          <p:nvPr/>
        </p:nvSpPr>
        <p:spPr>
          <a:xfrm>
            <a:off x="1679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2060"/>
              </a:solidFill>
              <a:latin typeface="Tahoma"/>
              <a:ea typeface="Tahoma"/>
              <a:cs typeface="Tahoma"/>
              <a:sym typeface="Tahoma"/>
            </a:endParaRPr>
          </a:p>
        </p:txBody>
      </p:sp>
      <p:sp>
        <p:nvSpPr>
          <p:cNvPr id="1338" name="Google Shape;1338;p95"/>
          <p:cNvSpPr txBox="1"/>
          <p:nvPr/>
        </p:nvSpPr>
        <p:spPr>
          <a:xfrm>
            <a:off x="191344" y="1002214"/>
            <a:ext cx="11737304"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a:solidFill>
                  <a:srgbClr val="151515"/>
                </a:solidFill>
                <a:latin typeface="Arial"/>
                <a:ea typeface="Arial"/>
                <a:cs typeface="Arial"/>
                <a:sym typeface="Arial"/>
              </a:rPr>
              <a:t>Část HF pacientů má poškozený převodní systém (blok levého raménka) - dyssynchronie LK a PK -  méně účinný stah </a:t>
            </a:r>
            <a:endParaRPr sz="1600">
              <a:solidFill>
                <a:srgbClr val="151515"/>
              </a:solidFill>
              <a:latin typeface="Arial"/>
              <a:ea typeface="Arial"/>
              <a:cs typeface="Arial"/>
              <a:sym typeface="Arial"/>
            </a:endParaRPr>
          </a:p>
        </p:txBody>
      </p:sp>
      <p:sp>
        <p:nvSpPr>
          <p:cNvPr id="1339" name="Google Shape;1339;p95"/>
          <p:cNvSpPr txBox="1"/>
          <p:nvPr/>
        </p:nvSpPr>
        <p:spPr>
          <a:xfrm>
            <a:off x="6744073" y="4437112"/>
            <a:ext cx="3730508" cy="184665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b="1">
                <a:solidFill>
                  <a:srgbClr val="151515"/>
                </a:solidFill>
                <a:latin typeface="Arial"/>
                <a:ea typeface="Arial"/>
                <a:cs typeface="Arial"/>
                <a:sym typeface="Arial"/>
              </a:rPr>
              <a:t>   </a:t>
            </a:r>
            <a:r>
              <a:rPr lang="cs-CZ" sz="1600" b="1">
                <a:solidFill>
                  <a:srgbClr val="151515"/>
                </a:solidFill>
                <a:latin typeface="Arial"/>
                <a:ea typeface="Arial"/>
                <a:cs typeface="Arial"/>
                <a:sym typeface="Arial"/>
              </a:rPr>
              <a:t>biventrikulární stimulace </a:t>
            </a:r>
            <a:endParaRPr/>
          </a:p>
          <a:p>
            <a:pPr marL="0" marR="0" lvl="0" indent="0" algn="l" rtl="0">
              <a:spcBef>
                <a:spcPts val="0"/>
              </a:spcBef>
              <a:spcAft>
                <a:spcPts val="0"/>
              </a:spcAft>
              <a:buNone/>
            </a:pPr>
            <a:endParaRPr sz="1600">
              <a:solidFill>
                <a:srgbClr val="151515"/>
              </a:solidFill>
              <a:latin typeface="Arial"/>
              <a:ea typeface="Arial"/>
              <a:cs typeface="Arial"/>
              <a:sym typeface="Arial"/>
            </a:endParaRPr>
          </a:p>
          <a:p>
            <a:pPr marL="0" marR="0" lvl="0" indent="0" algn="l" rtl="0">
              <a:spcBef>
                <a:spcPts val="0"/>
              </a:spcBef>
              <a:spcAft>
                <a:spcPts val="0"/>
              </a:spcAft>
              <a:buNone/>
            </a:pPr>
            <a:r>
              <a:rPr lang="cs-CZ" sz="1600">
                <a:solidFill>
                  <a:srgbClr val="151515"/>
                </a:solidFill>
                <a:latin typeface="Arial"/>
                <a:ea typeface="Arial"/>
                <a:cs typeface="Arial"/>
                <a:sym typeface="Arial"/>
              </a:rPr>
              <a:t>               zlepšuje funkční stav </a:t>
            </a:r>
            <a:endParaRPr/>
          </a:p>
          <a:p>
            <a:pPr marL="0" marR="0" lvl="0" indent="0" algn="l" rtl="0">
              <a:spcBef>
                <a:spcPts val="0"/>
              </a:spcBef>
              <a:spcAft>
                <a:spcPts val="0"/>
              </a:spcAft>
              <a:buNone/>
            </a:pPr>
            <a:endParaRPr sz="1600">
              <a:solidFill>
                <a:srgbClr val="151515"/>
              </a:solidFill>
              <a:latin typeface="Arial"/>
              <a:ea typeface="Arial"/>
              <a:cs typeface="Arial"/>
              <a:sym typeface="Arial"/>
            </a:endParaRPr>
          </a:p>
          <a:p>
            <a:pPr marL="0" marR="0" lvl="0" indent="0" algn="l" rtl="0">
              <a:spcBef>
                <a:spcPts val="0"/>
              </a:spcBef>
              <a:spcAft>
                <a:spcPts val="0"/>
              </a:spcAft>
              <a:buNone/>
            </a:pPr>
            <a:r>
              <a:rPr lang="cs-CZ" sz="1600">
                <a:solidFill>
                  <a:srgbClr val="151515"/>
                </a:solidFill>
                <a:latin typeface="Arial"/>
                <a:ea typeface="Arial"/>
                <a:cs typeface="Arial"/>
                <a:sym typeface="Arial"/>
              </a:rPr>
              <a:t>               zmenšuje mitrální regurgitaci </a:t>
            </a:r>
            <a:endParaRPr/>
          </a:p>
          <a:p>
            <a:pPr marL="0" marR="0" lvl="0" indent="0" algn="l" rtl="0">
              <a:spcBef>
                <a:spcPts val="0"/>
              </a:spcBef>
              <a:spcAft>
                <a:spcPts val="0"/>
              </a:spcAft>
              <a:buNone/>
            </a:pPr>
            <a:endParaRPr sz="1600">
              <a:solidFill>
                <a:srgbClr val="151515"/>
              </a:solidFill>
              <a:latin typeface="Arial"/>
              <a:ea typeface="Arial"/>
              <a:cs typeface="Arial"/>
              <a:sym typeface="Arial"/>
            </a:endParaRPr>
          </a:p>
          <a:p>
            <a:pPr marL="0" marR="0" lvl="0" indent="0" algn="l" rtl="0">
              <a:spcBef>
                <a:spcPts val="0"/>
              </a:spcBef>
              <a:spcAft>
                <a:spcPts val="0"/>
              </a:spcAft>
              <a:buNone/>
            </a:pPr>
            <a:r>
              <a:rPr lang="cs-CZ" sz="1600">
                <a:solidFill>
                  <a:srgbClr val="151515"/>
                </a:solidFill>
                <a:latin typeface="Arial"/>
                <a:ea typeface="Arial"/>
                <a:cs typeface="Arial"/>
                <a:sym typeface="Arial"/>
              </a:rPr>
              <a:t>               snižuje mortalitu o 36 %</a:t>
            </a:r>
            <a:endParaRPr sz="1600">
              <a:solidFill>
                <a:srgbClr val="151515"/>
              </a:solidFill>
              <a:latin typeface="Arial"/>
              <a:ea typeface="Arial"/>
              <a:cs typeface="Arial"/>
              <a:sym typeface="Arial"/>
            </a:endParaRPr>
          </a:p>
        </p:txBody>
      </p:sp>
      <p:grpSp>
        <p:nvGrpSpPr>
          <p:cNvPr id="1340" name="Google Shape;1340;p95"/>
          <p:cNvGrpSpPr/>
          <p:nvPr/>
        </p:nvGrpSpPr>
        <p:grpSpPr>
          <a:xfrm>
            <a:off x="2146374" y="4077073"/>
            <a:ext cx="3877618" cy="2736305"/>
            <a:chOff x="5076056" y="908720"/>
            <a:chExt cx="3517578" cy="2376263"/>
          </a:xfrm>
        </p:grpSpPr>
        <p:pic>
          <p:nvPicPr>
            <p:cNvPr id="1341" name="Google Shape;1341;p95"/>
            <p:cNvPicPr preferRelativeResize="0"/>
            <p:nvPr/>
          </p:nvPicPr>
          <p:blipFill rotWithShape="1">
            <a:blip r:embed="rId3">
              <a:alphaModFix/>
            </a:blip>
            <a:srcRect/>
            <a:stretch/>
          </p:blipFill>
          <p:spPr>
            <a:xfrm>
              <a:off x="5076056" y="908720"/>
              <a:ext cx="3517578" cy="2376263"/>
            </a:xfrm>
            <a:prstGeom prst="rect">
              <a:avLst/>
            </a:prstGeom>
            <a:noFill/>
            <a:ln>
              <a:noFill/>
            </a:ln>
          </p:spPr>
        </p:pic>
        <p:sp>
          <p:nvSpPr>
            <p:cNvPr id="1342" name="Google Shape;1342;p95"/>
            <p:cNvSpPr txBox="1"/>
            <p:nvPr/>
          </p:nvSpPr>
          <p:spPr>
            <a:xfrm>
              <a:off x="6490554" y="1124055"/>
              <a:ext cx="1735107" cy="42764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a:solidFill>
                    <a:srgbClr val="151515"/>
                  </a:solidFill>
                  <a:latin typeface="Arial"/>
                  <a:ea typeface="Arial"/>
                  <a:cs typeface="Arial"/>
                  <a:sym typeface="Arial"/>
                </a:rPr>
                <a:t>STUDIE CARE-HF</a:t>
              </a:r>
              <a:endParaRPr/>
            </a:p>
            <a:p>
              <a:pPr marL="0" marR="0" lvl="0" indent="0" algn="l" rtl="0">
                <a:spcBef>
                  <a:spcPts val="0"/>
                </a:spcBef>
                <a:spcAft>
                  <a:spcPts val="0"/>
                </a:spcAft>
                <a:buNone/>
              </a:pPr>
              <a:r>
                <a:rPr lang="cs-CZ" sz="1000">
                  <a:solidFill>
                    <a:srgbClr val="151515"/>
                  </a:solidFill>
                  <a:latin typeface="Arial"/>
                  <a:ea typeface="Arial"/>
                  <a:cs typeface="Arial"/>
                  <a:sym typeface="Arial"/>
                </a:rPr>
                <a:t>Cleland J, NEJM 2006</a:t>
              </a:r>
              <a:endParaRPr sz="1000">
                <a:solidFill>
                  <a:srgbClr val="151515"/>
                </a:solidFill>
                <a:latin typeface="Arial"/>
                <a:ea typeface="Arial"/>
                <a:cs typeface="Arial"/>
                <a:sym typeface="Arial"/>
              </a:endParaRPr>
            </a:p>
          </p:txBody>
        </p:sp>
      </p:grpSp>
      <p:pic>
        <p:nvPicPr>
          <p:cNvPr id="1343" name="Google Shape;1343;p95" descr="LBBB.jpg"/>
          <p:cNvPicPr preferRelativeResize="0"/>
          <p:nvPr/>
        </p:nvPicPr>
        <p:blipFill rotWithShape="1">
          <a:blip r:embed="rId4">
            <a:alphaModFix/>
          </a:blip>
          <a:srcRect/>
          <a:stretch/>
        </p:blipFill>
        <p:spPr>
          <a:xfrm>
            <a:off x="1919536" y="1412776"/>
            <a:ext cx="4464496" cy="2736304"/>
          </a:xfrm>
          <a:prstGeom prst="rect">
            <a:avLst/>
          </a:prstGeom>
          <a:noFill/>
          <a:ln>
            <a:noFill/>
          </a:ln>
        </p:spPr>
      </p:pic>
      <p:pic>
        <p:nvPicPr>
          <p:cNvPr id="1344" name="Google Shape;1344;p95"/>
          <p:cNvPicPr preferRelativeResize="0"/>
          <p:nvPr/>
        </p:nvPicPr>
        <p:blipFill rotWithShape="1">
          <a:blip r:embed="rId5">
            <a:alphaModFix/>
          </a:blip>
          <a:srcRect/>
          <a:stretch/>
        </p:blipFill>
        <p:spPr>
          <a:xfrm>
            <a:off x="6888088" y="1628800"/>
            <a:ext cx="3622688" cy="2387072"/>
          </a:xfrm>
          <a:prstGeom prst="rect">
            <a:avLst/>
          </a:prstGeom>
          <a:noFill/>
          <a:ln>
            <a:noFill/>
          </a:ln>
        </p:spPr>
      </p:pic>
      <p:sp>
        <p:nvSpPr>
          <p:cNvPr id="1345" name="Google Shape;1345;p95"/>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Přístrojová léčba srdečního selhání</a:t>
            </a:r>
            <a:endParaRPr/>
          </a:p>
          <a:p>
            <a:pPr marL="0" marR="0" lvl="0" indent="0" algn="ctr" rtl="0">
              <a:spcBef>
                <a:spcPts val="0"/>
              </a:spcBef>
              <a:spcAft>
                <a:spcPts val="0"/>
              </a:spcAft>
              <a:buNone/>
            </a:pPr>
            <a:r>
              <a:rPr lang="cs-CZ" sz="2400" b="1">
                <a:solidFill>
                  <a:schemeClr val="lt1"/>
                </a:solidFill>
                <a:latin typeface="Arial"/>
                <a:ea typeface="Arial"/>
                <a:cs typeface="Arial"/>
                <a:sym typeface="Arial"/>
              </a:rPr>
              <a:t>Cardiac resynchronisation therapy (CRT) biventrikulární stimulací </a:t>
            </a:r>
            <a:endParaRPr sz="2000" b="1">
              <a:solidFill>
                <a:schemeClr val="lt1"/>
              </a:solidFill>
              <a:latin typeface="Arial"/>
              <a:ea typeface="Arial"/>
              <a:cs typeface="Arial"/>
              <a:sym typeface="Arial"/>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Shape 1349"/>
        <p:cNvGrpSpPr/>
        <p:nvPr/>
      </p:nvGrpSpPr>
      <p:grpSpPr>
        <a:xfrm>
          <a:off x="0" y="0"/>
          <a:ext cx="0" cy="0"/>
          <a:chOff x="0" y="0"/>
          <a:chExt cx="0" cy="0"/>
        </a:xfrm>
      </p:grpSpPr>
      <p:sp>
        <p:nvSpPr>
          <p:cNvPr id="1350" name="Google Shape;1350;p96"/>
          <p:cNvSpPr/>
          <p:nvPr/>
        </p:nvSpPr>
        <p:spPr>
          <a:xfrm>
            <a:off x="1343472" y="4293096"/>
            <a:ext cx="9577064"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a:solidFill>
                  <a:srgbClr val="151515"/>
                </a:solidFill>
                <a:latin typeface="Arial"/>
                <a:ea typeface="Arial"/>
                <a:cs typeface="Arial"/>
                <a:sym typeface="Arial"/>
              </a:rPr>
              <a:t>ICD snižuje mortalitu o 31%, indikován u HF pacientů s EF &lt; 35%, NYHA I-III, především pak u ICHS  </a:t>
            </a:r>
            <a:endParaRPr sz="1600">
              <a:solidFill>
                <a:srgbClr val="151515"/>
              </a:solidFill>
              <a:latin typeface="Arial"/>
              <a:ea typeface="Arial"/>
              <a:cs typeface="Arial"/>
              <a:sym typeface="Arial"/>
            </a:endParaRPr>
          </a:p>
        </p:txBody>
      </p:sp>
      <p:pic>
        <p:nvPicPr>
          <p:cNvPr id="1351" name="Google Shape;1351;p96" descr="http://patrisser.com/CurrentHeartHistory_files/image002.jpg"/>
          <p:cNvPicPr preferRelativeResize="0"/>
          <p:nvPr/>
        </p:nvPicPr>
        <p:blipFill rotWithShape="1">
          <a:blip r:embed="rId3">
            <a:alphaModFix/>
          </a:blip>
          <a:srcRect/>
          <a:stretch/>
        </p:blipFill>
        <p:spPr>
          <a:xfrm>
            <a:off x="7680176" y="2079093"/>
            <a:ext cx="2177380" cy="1637939"/>
          </a:xfrm>
          <a:prstGeom prst="rect">
            <a:avLst/>
          </a:prstGeom>
          <a:noFill/>
          <a:ln>
            <a:noFill/>
          </a:ln>
        </p:spPr>
      </p:pic>
      <p:sp>
        <p:nvSpPr>
          <p:cNvPr id="1352" name="Google Shape;1352;p96"/>
          <p:cNvSpPr txBox="1"/>
          <p:nvPr/>
        </p:nvSpPr>
        <p:spPr>
          <a:xfrm>
            <a:off x="1127448" y="900589"/>
            <a:ext cx="10481341" cy="8002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a:solidFill>
                  <a:srgbClr val="151515"/>
                </a:solidFill>
                <a:latin typeface="Arial"/>
                <a:ea typeface="Arial"/>
                <a:cs typeface="Arial"/>
                <a:sym typeface="Arial"/>
              </a:rPr>
              <a:t>většina méně symptomatických HF pacientů  (NYHA I-III) umírá náhlou srdeční smrtí (NSS)</a:t>
            </a:r>
            <a:endParaRPr/>
          </a:p>
          <a:p>
            <a:pPr marL="0" marR="0" lvl="0" indent="0" algn="l" rtl="0">
              <a:spcBef>
                <a:spcPts val="0"/>
              </a:spcBef>
              <a:spcAft>
                <a:spcPts val="0"/>
              </a:spcAft>
              <a:buNone/>
            </a:pPr>
            <a:endParaRPr sz="1000">
              <a:solidFill>
                <a:srgbClr val="151515"/>
              </a:solidFill>
              <a:latin typeface="Arial"/>
              <a:ea typeface="Arial"/>
              <a:cs typeface="Arial"/>
              <a:sym typeface="Arial"/>
            </a:endParaRPr>
          </a:p>
          <a:p>
            <a:pPr marL="0" marR="0" lvl="0" indent="0" algn="l" rtl="0">
              <a:spcBef>
                <a:spcPts val="0"/>
              </a:spcBef>
              <a:spcAft>
                <a:spcPts val="0"/>
              </a:spcAft>
              <a:buNone/>
            </a:pPr>
            <a:r>
              <a:rPr lang="cs-CZ" sz="1800">
                <a:solidFill>
                  <a:srgbClr val="151515"/>
                </a:solidFill>
                <a:latin typeface="Arial"/>
                <a:ea typeface="Arial"/>
                <a:cs typeface="Arial"/>
                <a:sym typeface="Arial"/>
              </a:rPr>
              <a:t>predikce NSS je velmi obtížná; řešení: preventivní implantace u osob ve zvýšeném riziku NSS  </a:t>
            </a:r>
            <a:endParaRPr/>
          </a:p>
        </p:txBody>
      </p:sp>
      <p:grpSp>
        <p:nvGrpSpPr>
          <p:cNvPr id="1353" name="Google Shape;1353;p96"/>
          <p:cNvGrpSpPr/>
          <p:nvPr/>
        </p:nvGrpSpPr>
        <p:grpSpPr>
          <a:xfrm>
            <a:off x="7248128" y="4653137"/>
            <a:ext cx="2843808" cy="1983409"/>
            <a:chOff x="467544" y="4365104"/>
            <a:chExt cx="3672408" cy="2746962"/>
          </a:xfrm>
        </p:grpSpPr>
        <p:pic>
          <p:nvPicPr>
            <p:cNvPr id="1354" name="Google Shape;1354;p96" descr="http://www.bostonscientific.com/cardiac-rhythm-resources/assets/images/subpages/MADIT_MADIT2_Prob-Survival.jpg"/>
            <p:cNvPicPr preferRelativeResize="0"/>
            <p:nvPr/>
          </p:nvPicPr>
          <p:blipFill rotWithShape="1">
            <a:blip r:embed="rId4">
              <a:alphaModFix/>
            </a:blip>
            <a:srcRect/>
            <a:stretch/>
          </p:blipFill>
          <p:spPr>
            <a:xfrm>
              <a:off x="467544" y="4365104"/>
              <a:ext cx="3672408" cy="2746962"/>
            </a:xfrm>
            <a:prstGeom prst="rect">
              <a:avLst/>
            </a:prstGeom>
            <a:noFill/>
            <a:ln>
              <a:noFill/>
            </a:ln>
          </p:spPr>
        </p:pic>
        <p:sp>
          <p:nvSpPr>
            <p:cNvPr id="1355" name="Google Shape;1355;p96"/>
            <p:cNvSpPr txBox="1"/>
            <p:nvPr/>
          </p:nvSpPr>
          <p:spPr>
            <a:xfrm>
              <a:off x="1403648" y="5354052"/>
              <a:ext cx="1163462" cy="6393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151515"/>
                  </a:solidFill>
                  <a:latin typeface="Arial"/>
                  <a:ea typeface="Arial"/>
                  <a:cs typeface="Arial"/>
                  <a:sym typeface="Arial"/>
                </a:rPr>
                <a:t>MADIT-II</a:t>
              </a:r>
              <a:endParaRPr/>
            </a:p>
            <a:p>
              <a:pPr marL="0" marR="0" lvl="0" indent="0" algn="l" rtl="0">
                <a:spcBef>
                  <a:spcPts val="0"/>
                </a:spcBef>
                <a:spcAft>
                  <a:spcPts val="0"/>
                </a:spcAft>
                <a:buNone/>
              </a:pPr>
              <a:r>
                <a:rPr lang="cs-CZ" sz="1000">
                  <a:solidFill>
                    <a:srgbClr val="151515"/>
                  </a:solidFill>
                  <a:latin typeface="Arial"/>
                  <a:ea typeface="Arial"/>
                  <a:cs typeface="Arial"/>
                  <a:sym typeface="Arial"/>
                </a:rPr>
                <a:t>NEJM 2001</a:t>
              </a:r>
              <a:endParaRPr sz="1000">
                <a:solidFill>
                  <a:srgbClr val="151515"/>
                </a:solidFill>
                <a:latin typeface="Arial"/>
                <a:ea typeface="Arial"/>
                <a:cs typeface="Arial"/>
                <a:sym typeface="Arial"/>
              </a:endParaRPr>
            </a:p>
          </p:txBody>
        </p:sp>
      </p:grpSp>
      <p:pic>
        <p:nvPicPr>
          <p:cNvPr id="1356" name="Google Shape;1356;p96" descr="CXR CRT.jpg"/>
          <p:cNvPicPr preferRelativeResize="0"/>
          <p:nvPr/>
        </p:nvPicPr>
        <p:blipFill rotWithShape="1">
          <a:blip r:embed="rId5">
            <a:alphaModFix/>
          </a:blip>
          <a:srcRect/>
          <a:stretch/>
        </p:blipFill>
        <p:spPr>
          <a:xfrm>
            <a:off x="4727848" y="1844824"/>
            <a:ext cx="2303934" cy="2154127"/>
          </a:xfrm>
          <a:prstGeom prst="rect">
            <a:avLst/>
          </a:prstGeom>
          <a:noFill/>
          <a:ln>
            <a:noFill/>
          </a:ln>
        </p:spPr>
      </p:pic>
      <p:pic>
        <p:nvPicPr>
          <p:cNvPr id="1357" name="Google Shape;1357;p96" descr="shock_ecg.png"/>
          <p:cNvPicPr preferRelativeResize="0"/>
          <p:nvPr/>
        </p:nvPicPr>
        <p:blipFill rotWithShape="1">
          <a:blip r:embed="rId6">
            <a:alphaModFix/>
          </a:blip>
          <a:srcRect/>
          <a:stretch/>
        </p:blipFill>
        <p:spPr>
          <a:xfrm>
            <a:off x="2135560" y="5229201"/>
            <a:ext cx="3999214" cy="1405129"/>
          </a:xfrm>
          <a:prstGeom prst="rect">
            <a:avLst/>
          </a:prstGeom>
          <a:noFill/>
          <a:ln>
            <a:noFill/>
          </a:ln>
        </p:spPr>
      </p:pic>
      <p:pic>
        <p:nvPicPr>
          <p:cNvPr id="1358" name="Google Shape;1358;p96"/>
          <p:cNvPicPr preferRelativeResize="0"/>
          <p:nvPr/>
        </p:nvPicPr>
        <p:blipFill rotWithShape="1">
          <a:blip r:embed="rId7">
            <a:alphaModFix/>
          </a:blip>
          <a:srcRect/>
          <a:stretch/>
        </p:blipFill>
        <p:spPr>
          <a:xfrm>
            <a:off x="1631504" y="1916831"/>
            <a:ext cx="2664296" cy="2376264"/>
          </a:xfrm>
          <a:prstGeom prst="rect">
            <a:avLst/>
          </a:prstGeom>
          <a:noFill/>
          <a:ln>
            <a:noFill/>
          </a:ln>
        </p:spPr>
      </p:pic>
      <p:sp>
        <p:nvSpPr>
          <p:cNvPr id="1359" name="Google Shape;1359;p96"/>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Léčbě a prevence arytmií – implantable cardiac defibrillator (ICD)</a:t>
            </a:r>
            <a:endParaRPr sz="2000" b="1">
              <a:solidFill>
                <a:schemeClr val="lt1"/>
              </a:solidFill>
              <a:latin typeface="Arial"/>
              <a:ea typeface="Arial"/>
              <a:cs typeface="Arial"/>
              <a:sym typeface="Arial"/>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MasterSp="0" show="0">
  <p:cSld>
    <p:spTree>
      <p:nvGrpSpPr>
        <p:cNvPr id="1" name="Shape 1363"/>
        <p:cNvGrpSpPr/>
        <p:nvPr/>
      </p:nvGrpSpPr>
      <p:grpSpPr>
        <a:xfrm>
          <a:off x="0" y="0"/>
          <a:ext cx="0" cy="0"/>
          <a:chOff x="0" y="0"/>
          <a:chExt cx="0" cy="0"/>
        </a:xfrm>
      </p:grpSpPr>
      <p:sp>
        <p:nvSpPr>
          <p:cNvPr id="1364" name="Google Shape;1364;p97"/>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Transplantace srdce a mechanické podpory</a:t>
            </a:r>
            <a:endParaRPr/>
          </a:p>
          <a:p>
            <a:pPr marL="0" marR="0" lvl="0" indent="0" algn="ctr" rtl="0">
              <a:spcBef>
                <a:spcPts val="0"/>
              </a:spcBef>
              <a:spcAft>
                <a:spcPts val="0"/>
              </a:spcAft>
              <a:buNone/>
            </a:pPr>
            <a:r>
              <a:rPr lang="cs-CZ" sz="1800" b="1">
                <a:solidFill>
                  <a:schemeClr val="lt1"/>
                </a:solidFill>
                <a:latin typeface="Arial"/>
                <a:ea typeface="Arial"/>
                <a:cs typeface="Arial"/>
                <a:sym typeface="Arial"/>
              </a:rPr>
              <a:t>viz. přednáška MUDr. Pokorného</a:t>
            </a:r>
            <a:endParaRPr sz="1600" b="1">
              <a:solidFill>
                <a:schemeClr val="lt1"/>
              </a:solidFill>
              <a:latin typeface="Arial"/>
              <a:ea typeface="Arial"/>
              <a:cs typeface="Arial"/>
              <a:sym typeface="Arial"/>
            </a:endParaRPr>
          </a:p>
        </p:txBody>
      </p:sp>
      <p:pic>
        <p:nvPicPr>
          <p:cNvPr id="1365" name="Google Shape;1365;p97"/>
          <p:cNvPicPr preferRelativeResize="0"/>
          <p:nvPr/>
        </p:nvPicPr>
        <p:blipFill rotWithShape="1">
          <a:blip r:embed="rId3">
            <a:alphaModFix/>
          </a:blip>
          <a:srcRect l="19877" t="21651" r="22240" b="17449"/>
          <a:stretch/>
        </p:blipFill>
        <p:spPr>
          <a:xfrm rot="-2226687">
            <a:off x="519269" y="2211396"/>
            <a:ext cx="5175167" cy="3062854"/>
          </a:xfrm>
          <a:prstGeom prst="rect">
            <a:avLst/>
          </a:prstGeom>
          <a:noFill/>
          <a:ln>
            <a:noFill/>
          </a:ln>
        </p:spPr>
      </p:pic>
      <p:pic>
        <p:nvPicPr>
          <p:cNvPr id="1366" name="Google Shape;1366;p97"/>
          <p:cNvPicPr preferRelativeResize="0"/>
          <p:nvPr/>
        </p:nvPicPr>
        <p:blipFill rotWithShape="1">
          <a:blip r:embed="rId4">
            <a:alphaModFix/>
          </a:blip>
          <a:srcRect l="15153" t="26900" r="41731" b="23749"/>
          <a:stretch/>
        </p:blipFill>
        <p:spPr>
          <a:xfrm rot="2437646">
            <a:off x="6166301" y="2272100"/>
            <a:ext cx="5158726" cy="3321372"/>
          </a:xfrm>
          <a:prstGeom prst="rect">
            <a:avLst/>
          </a:prstGeom>
          <a:noFill/>
          <a:ln>
            <a:noFill/>
          </a:ln>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showMasterSp="0" show="0">
  <p:cSld>
    <p:spTree>
      <p:nvGrpSpPr>
        <p:cNvPr id="1" name="Shape 1370"/>
        <p:cNvGrpSpPr/>
        <p:nvPr/>
      </p:nvGrpSpPr>
      <p:grpSpPr>
        <a:xfrm>
          <a:off x="0" y="0"/>
          <a:ext cx="0" cy="0"/>
          <a:chOff x="0" y="0"/>
          <a:chExt cx="0" cy="0"/>
        </a:xfrm>
      </p:grpSpPr>
      <p:pic>
        <p:nvPicPr>
          <p:cNvPr id="1371" name="Google Shape;1371;p98"/>
          <p:cNvPicPr preferRelativeResize="0">
            <a:picLocks noGrp="1"/>
          </p:cNvPicPr>
          <p:nvPr>
            <p:ph type="body" idx="1"/>
          </p:nvPr>
        </p:nvPicPr>
        <p:blipFill rotWithShape="1">
          <a:blip r:embed="rId3">
            <a:alphaModFix/>
          </a:blip>
          <a:srcRect/>
          <a:stretch/>
        </p:blipFill>
        <p:spPr>
          <a:xfrm>
            <a:off x="1511484" y="836712"/>
            <a:ext cx="5892080" cy="5040560"/>
          </a:xfrm>
          <a:prstGeom prst="rect">
            <a:avLst/>
          </a:prstGeom>
          <a:noFill/>
          <a:ln>
            <a:noFill/>
          </a:ln>
        </p:spPr>
      </p:pic>
      <p:cxnSp>
        <p:nvCxnSpPr>
          <p:cNvPr id="1372" name="Google Shape;1372;p98"/>
          <p:cNvCxnSpPr/>
          <p:nvPr/>
        </p:nvCxnSpPr>
        <p:spPr>
          <a:xfrm>
            <a:off x="3505220" y="2016880"/>
            <a:ext cx="0" cy="1110122"/>
          </a:xfrm>
          <a:prstGeom prst="straightConnector1">
            <a:avLst/>
          </a:prstGeom>
          <a:noFill/>
          <a:ln w="15875" cap="flat" cmpd="sng">
            <a:solidFill>
              <a:srgbClr val="FF0000"/>
            </a:solidFill>
            <a:prstDash val="solid"/>
            <a:round/>
            <a:headEnd type="none" w="sm" len="sm"/>
            <a:tailEnd type="none" w="sm" len="sm"/>
          </a:ln>
        </p:spPr>
      </p:cxnSp>
      <p:cxnSp>
        <p:nvCxnSpPr>
          <p:cNvPr id="1373" name="Google Shape;1373;p98"/>
          <p:cNvCxnSpPr/>
          <p:nvPr/>
        </p:nvCxnSpPr>
        <p:spPr>
          <a:xfrm>
            <a:off x="2844866" y="1951113"/>
            <a:ext cx="0" cy="884379"/>
          </a:xfrm>
          <a:prstGeom prst="straightConnector1">
            <a:avLst/>
          </a:prstGeom>
          <a:noFill/>
          <a:ln w="15875" cap="flat" cmpd="sng">
            <a:solidFill>
              <a:srgbClr val="FF0000"/>
            </a:solidFill>
            <a:prstDash val="solid"/>
            <a:round/>
            <a:headEnd type="none" w="sm" len="sm"/>
            <a:tailEnd type="none" w="sm" len="sm"/>
          </a:ln>
        </p:spPr>
      </p:cxnSp>
      <p:cxnSp>
        <p:nvCxnSpPr>
          <p:cNvPr id="1374" name="Google Shape;1374;p98"/>
          <p:cNvCxnSpPr/>
          <p:nvPr/>
        </p:nvCxnSpPr>
        <p:spPr>
          <a:xfrm>
            <a:off x="5156076" y="2513465"/>
            <a:ext cx="0" cy="1092123"/>
          </a:xfrm>
          <a:prstGeom prst="straightConnector1">
            <a:avLst/>
          </a:prstGeom>
          <a:noFill/>
          <a:ln w="15875" cap="flat" cmpd="sng">
            <a:solidFill>
              <a:srgbClr val="FF0000"/>
            </a:solidFill>
            <a:prstDash val="solid"/>
            <a:round/>
            <a:headEnd type="none" w="sm" len="sm"/>
            <a:tailEnd type="none" w="sm" len="sm"/>
          </a:ln>
        </p:spPr>
      </p:cxnSp>
      <p:cxnSp>
        <p:nvCxnSpPr>
          <p:cNvPr id="1375" name="Google Shape;1375;p98"/>
          <p:cNvCxnSpPr/>
          <p:nvPr/>
        </p:nvCxnSpPr>
        <p:spPr>
          <a:xfrm>
            <a:off x="2176882" y="1666509"/>
            <a:ext cx="0" cy="768083"/>
          </a:xfrm>
          <a:prstGeom prst="straightConnector1">
            <a:avLst/>
          </a:prstGeom>
          <a:noFill/>
          <a:ln w="15875" cap="flat" cmpd="sng">
            <a:solidFill>
              <a:srgbClr val="FF0000"/>
            </a:solidFill>
            <a:prstDash val="solid"/>
            <a:round/>
            <a:headEnd type="none" w="sm" len="sm"/>
            <a:tailEnd type="none" w="sm" len="sm"/>
          </a:ln>
        </p:spPr>
      </p:cxnSp>
      <p:sp>
        <p:nvSpPr>
          <p:cNvPr id="1376" name="Google Shape;1376;p98"/>
          <p:cNvSpPr txBox="1"/>
          <p:nvPr/>
        </p:nvSpPr>
        <p:spPr>
          <a:xfrm>
            <a:off x="5675372" y="3881616"/>
            <a:ext cx="881972"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800" b="1">
                <a:solidFill>
                  <a:srgbClr val="000099"/>
                </a:solidFill>
                <a:latin typeface="Arial"/>
                <a:ea typeface="Arial"/>
                <a:cs typeface="Arial"/>
                <a:sym typeface="Arial"/>
              </a:rPr>
              <a:t>1984-2005</a:t>
            </a:r>
            <a:endParaRPr/>
          </a:p>
        </p:txBody>
      </p:sp>
      <p:sp>
        <p:nvSpPr>
          <p:cNvPr id="1377" name="Google Shape;1377;p98"/>
          <p:cNvSpPr txBox="1"/>
          <p:nvPr/>
        </p:nvSpPr>
        <p:spPr>
          <a:xfrm>
            <a:off x="5171316" y="2585472"/>
            <a:ext cx="881972"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800" b="1">
                <a:solidFill>
                  <a:srgbClr val="3399FF"/>
                </a:solidFill>
                <a:latin typeface="Arial"/>
                <a:ea typeface="Arial"/>
                <a:cs typeface="Arial"/>
                <a:sym typeface="Arial"/>
              </a:rPr>
              <a:t>2006-2016</a:t>
            </a:r>
            <a:endParaRPr/>
          </a:p>
        </p:txBody>
      </p:sp>
      <p:sp>
        <p:nvSpPr>
          <p:cNvPr id="1378" name="Google Shape;1378;p98"/>
          <p:cNvSpPr txBox="1"/>
          <p:nvPr/>
        </p:nvSpPr>
        <p:spPr>
          <a:xfrm>
            <a:off x="2002964" y="1388616"/>
            <a:ext cx="4392488" cy="253916"/>
          </a:xfrm>
          <a:prstGeom prst="rect">
            <a:avLst/>
          </a:prstGeom>
          <a:solidFill>
            <a:srgbClr val="FF0000">
              <a:alpha val="16862"/>
            </a:srgbClr>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050" b="1">
                <a:solidFill>
                  <a:srgbClr val="FF0000"/>
                </a:solidFill>
                <a:latin typeface="Arial"/>
                <a:ea typeface="Arial"/>
                <a:cs typeface="Arial"/>
                <a:sym typeface="Arial"/>
              </a:rPr>
              <a:t>86%          80%           76%                                       59%</a:t>
            </a:r>
            <a:endParaRPr/>
          </a:p>
        </p:txBody>
      </p:sp>
      <p:sp>
        <p:nvSpPr>
          <p:cNvPr id="1379" name="Google Shape;1379;p98"/>
          <p:cNvSpPr txBox="1"/>
          <p:nvPr/>
        </p:nvSpPr>
        <p:spPr>
          <a:xfrm>
            <a:off x="1886697" y="2428744"/>
            <a:ext cx="450824"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800" b="1">
                <a:solidFill>
                  <a:srgbClr val="000000"/>
                </a:solidFill>
                <a:latin typeface="Arial"/>
                <a:ea typeface="Arial"/>
                <a:cs typeface="Arial"/>
                <a:sym typeface="Arial"/>
              </a:rPr>
              <a:t>79%</a:t>
            </a:r>
            <a:endParaRPr/>
          </a:p>
        </p:txBody>
      </p:sp>
      <p:sp>
        <p:nvSpPr>
          <p:cNvPr id="1380" name="Google Shape;1380;p98"/>
          <p:cNvSpPr txBox="1"/>
          <p:nvPr/>
        </p:nvSpPr>
        <p:spPr>
          <a:xfrm>
            <a:off x="2526452" y="2656716"/>
            <a:ext cx="450824"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800" b="1">
                <a:solidFill>
                  <a:srgbClr val="000000"/>
                </a:solidFill>
                <a:latin typeface="Arial"/>
                <a:ea typeface="Arial"/>
                <a:cs typeface="Arial"/>
                <a:sym typeface="Arial"/>
              </a:rPr>
              <a:t>74%</a:t>
            </a:r>
            <a:endParaRPr/>
          </a:p>
        </p:txBody>
      </p:sp>
      <p:sp>
        <p:nvSpPr>
          <p:cNvPr id="1381" name="Google Shape;1381;p98"/>
          <p:cNvSpPr txBox="1"/>
          <p:nvPr/>
        </p:nvSpPr>
        <p:spPr>
          <a:xfrm>
            <a:off x="3160266" y="2967018"/>
            <a:ext cx="450824"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800" b="1">
                <a:solidFill>
                  <a:srgbClr val="000000"/>
                </a:solidFill>
                <a:latin typeface="Arial"/>
                <a:ea typeface="Arial"/>
                <a:cs typeface="Arial"/>
                <a:sym typeface="Arial"/>
              </a:rPr>
              <a:t>67%</a:t>
            </a:r>
            <a:endParaRPr/>
          </a:p>
        </p:txBody>
      </p:sp>
      <p:sp>
        <p:nvSpPr>
          <p:cNvPr id="1382" name="Google Shape;1382;p98"/>
          <p:cNvSpPr txBox="1"/>
          <p:nvPr/>
        </p:nvSpPr>
        <p:spPr>
          <a:xfrm>
            <a:off x="5027300" y="3665592"/>
            <a:ext cx="450824"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800" b="1">
                <a:solidFill>
                  <a:srgbClr val="000000"/>
                </a:solidFill>
                <a:latin typeface="Arial"/>
                <a:ea typeface="Arial"/>
                <a:cs typeface="Arial"/>
                <a:sym typeface="Arial"/>
              </a:rPr>
              <a:t>52%</a:t>
            </a:r>
            <a:endParaRPr/>
          </a:p>
        </p:txBody>
      </p:sp>
      <p:sp>
        <p:nvSpPr>
          <p:cNvPr id="1383" name="Google Shape;1383;p98"/>
          <p:cNvSpPr txBox="1"/>
          <p:nvPr/>
        </p:nvSpPr>
        <p:spPr>
          <a:xfrm>
            <a:off x="5559545" y="3121536"/>
            <a:ext cx="772665"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800" b="1">
                <a:solidFill>
                  <a:srgbClr val="000000"/>
                </a:solidFill>
                <a:latin typeface="Arial"/>
                <a:ea typeface="Arial"/>
                <a:cs typeface="Arial"/>
                <a:sym typeface="Arial"/>
              </a:rPr>
              <a:t>p= 0.002</a:t>
            </a:r>
            <a:endParaRPr/>
          </a:p>
        </p:txBody>
      </p:sp>
      <p:sp>
        <p:nvSpPr>
          <p:cNvPr id="1384" name="Google Shape;1384;p98"/>
          <p:cNvSpPr/>
          <p:nvPr/>
        </p:nvSpPr>
        <p:spPr>
          <a:xfrm>
            <a:off x="9408369" y="3429000"/>
            <a:ext cx="491007" cy="115212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rgbClr val="FFFFFF"/>
              </a:solidFill>
              <a:latin typeface="Calibri"/>
              <a:ea typeface="Calibri"/>
              <a:cs typeface="Calibri"/>
              <a:sym typeface="Calibri"/>
            </a:endParaRPr>
          </a:p>
        </p:txBody>
      </p:sp>
      <p:sp>
        <p:nvSpPr>
          <p:cNvPr id="1385" name="Google Shape;1385;p98"/>
          <p:cNvSpPr txBox="1"/>
          <p:nvPr/>
        </p:nvSpPr>
        <p:spPr>
          <a:xfrm>
            <a:off x="6961739" y="867095"/>
            <a:ext cx="4894897" cy="25545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a:solidFill>
                  <a:srgbClr val="000000"/>
                </a:solidFill>
                <a:latin typeface="Arial"/>
                <a:ea typeface="Arial"/>
                <a:cs typeface="Arial"/>
                <a:sym typeface="Arial"/>
              </a:rPr>
              <a:t>Benefits of HTx: </a:t>
            </a:r>
            <a:endParaRPr sz="1600" b="1">
              <a:solidFill>
                <a:srgbClr val="000000"/>
              </a:solidFill>
              <a:latin typeface="Arial"/>
              <a:ea typeface="Arial"/>
              <a:cs typeface="Arial"/>
              <a:sym typeface="Arial"/>
            </a:endParaRPr>
          </a:p>
          <a:p>
            <a:pPr marL="0" marR="0" lvl="0" indent="0" algn="l" rtl="0">
              <a:spcBef>
                <a:spcPts val="0"/>
              </a:spcBef>
              <a:spcAft>
                <a:spcPts val="0"/>
              </a:spcAft>
              <a:buNone/>
            </a:pPr>
            <a:endParaRPr sz="1600" b="1">
              <a:solidFill>
                <a:srgbClr val="000000"/>
              </a:solidFill>
              <a:latin typeface="Arial"/>
              <a:ea typeface="Arial"/>
              <a:cs typeface="Arial"/>
              <a:sym typeface="Arial"/>
            </a:endParaRPr>
          </a:p>
          <a:p>
            <a:pPr marL="0" marR="0" lvl="0" indent="0" algn="l" rtl="0">
              <a:spcBef>
                <a:spcPts val="0"/>
              </a:spcBef>
              <a:spcAft>
                <a:spcPts val="0"/>
              </a:spcAft>
              <a:buNone/>
            </a:pPr>
            <a:r>
              <a:rPr lang="cs-CZ" sz="1600">
                <a:solidFill>
                  <a:srgbClr val="000000"/>
                </a:solidFill>
                <a:latin typeface="Arial"/>
                <a:ea typeface="Arial"/>
                <a:cs typeface="Arial"/>
                <a:sym typeface="Arial"/>
              </a:rPr>
              <a:t>1</a:t>
            </a:r>
            <a:r>
              <a:rPr lang="cs-CZ" sz="1600" baseline="30000">
                <a:solidFill>
                  <a:srgbClr val="000000"/>
                </a:solidFill>
                <a:latin typeface="Arial"/>
                <a:ea typeface="Arial"/>
                <a:cs typeface="Arial"/>
                <a:sym typeface="Arial"/>
              </a:rPr>
              <a:t>st</a:t>
            </a:r>
            <a:r>
              <a:rPr lang="cs-CZ" sz="1600">
                <a:solidFill>
                  <a:srgbClr val="000000"/>
                </a:solidFill>
                <a:latin typeface="Arial"/>
                <a:ea typeface="Arial"/>
                <a:cs typeface="Arial"/>
                <a:sym typeface="Arial"/>
              </a:rPr>
              <a:t> choice for congenital HD, </a:t>
            </a:r>
            <a:endParaRPr/>
          </a:p>
          <a:p>
            <a:pPr marL="0" marR="0" lvl="0" indent="0" algn="l" rtl="0">
              <a:spcBef>
                <a:spcPts val="0"/>
              </a:spcBef>
              <a:spcAft>
                <a:spcPts val="0"/>
              </a:spcAft>
              <a:buNone/>
            </a:pPr>
            <a:r>
              <a:rPr lang="cs-CZ" sz="1600">
                <a:solidFill>
                  <a:srgbClr val="000000"/>
                </a:solidFill>
                <a:latin typeface="Arial"/>
                <a:ea typeface="Arial"/>
                <a:cs typeface="Arial"/>
                <a:sym typeface="Arial"/>
              </a:rPr>
              <a:t>biventricular DCM, HCM</a:t>
            </a:r>
            <a:endParaRPr/>
          </a:p>
          <a:p>
            <a:pPr marL="0" marR="0" lvl="0" indent="0" algn="l" rtl="0">
              <a:spcBef>
                <a:spcPts val="0"/>
              </a:spcBef>
              <a:spcAft>
                <a:spcPts val="0"/>
              </a:spcAft>
              <a:buNone/>
            </a:pPr>
            <a:endParaRPr sz="1600">
              <a:solidFill>
                <a:srgbClr val="000000"/>
              </a:solidFill>
              <a:latin typeface="Arial"/>
              <a:ea typeface="Arial"/>
              <a:cs typeface="Arial"/>
              <a:sym typeface="Arial"/>
            </a:endParaRPr>
          </a:p>
          <a:p>
            <a:pPr marL="285750" marR="0" lvl="0" indent="-285750" algn="l" rtl="0">
              <a:spcBef>
                <a:spcPts val="0"/>
              </a:spcBef>
              <a:spcAft>
                <a:spcPts val="0"/>
              </a:spcAft>
              <a:buClr>
                <a:srgbClr val="000000"/>
              </a:buClr>
              <a:buSzPts val="1600"/>
              <a:buFont typeface="Times New Roman"/>
              <a:buChar char="-"/>
            </a:pPr>
            <a:r>
              <a:rPr lang="cs-CZ" sz="1600">
                <a:solidFill>
                  <a:srgbClr val="000000"/>
                </a:solidFill>
                <a:latin typeface="Arial"/>
                <a:ea typeface="Arial"/>
                <a:cs typeface="Arial"/>
                <a:sym typeface="Arial"/>
              </a:rPr>
              <a:t>improved of QoL</a:t>
            </a:r>
            <a:endParaRPr sz="1600">
              <a:solidFill>
                <a:srgbClr val="000000"/>
              </a:solidFill>
              <a:latin typeface="Arial"/>
              <a:ea typeface="Arial"/>
              <a:cs typeface="Arial"/>
              <a:sym typeface="Arial"/>
            </a:endParaRPr>
          </a:p>
          <a:p>
            <a:pPr marL="285750" marR="0" lvl="0" indent="-285750" algn="l" rtl="0">
              <a:spcBef>
                <a:spcPts val="0"/>
              </a:spcBef>
              <a:spcAft>
                <a:spcPts val="0"/>
              </a:spcAft>
              <a:buClr>
                <a:srgbClr val="000000"/>
              </a:buClr>
              <a:buSzPts val="1600"/>
              <a:buFont typeface="Times New Roman"/>
              <a:buChar char="-"/>
            </a:pPr>
            <a:r>
              <a:rPr lang="cs-CZ" sz="1600">
                <a:solidFill>
                  <a:srgbClr val="000000"/>
                </a:solidFill>
                <a:latin typeface="Arial"/>
                <a:ea typeface="Arial"/>
                <a:cs typeface="Arial"/>
                <a:sym typeface="Arial"/>
              </a:rPr>
              <a:t>almost normal exercise tolerance </a:t>
            </a:r>
            <a:endParaRPr/>
          </a:p>
          <a:p>
            <a:pPr marL="285750" marR="0" lvl="0" indent="-285750" algn="l" rtl="0">
              <a:spcBef>
                <a:spcPts val="0"/>
              </a:spcBef>
              <a:spcAft>
                <a:spcPts val="0"/>
              </a:spcAft>
              <a:buClr>
                <a:srgbClr val="000000"/>
              </a:buClr>
              <a:buSzPts val="1600"/>
              <a:buFont typeface="Times New Roman"/>
              <a:buChar char="-"/>
            </a:pPr>
            <a:r>
              <a:rPr lang="cs-CZ" sz="1600">
                <a:solidFill>
                  <a:srgbClr val="000000"/>
                </a:solidFill>
                <a:latin typeface="Arial"/>
                <a:ea typeface="Arial"/>
                <a:cs typeface="Arial"/>
                <a:sym typeface="Arial"/>
              </a:rPr>
              <a:t>prolonged survival </a:t>
            </a:r>
            <a:endParaRPr sz="1600">
              <a:solidFill>
                <a:srgbClr val="000000"/>
              </a:solidFill>
              <a:latin typeface="Arial"/>
              <a:ea typeface="Arial"/>
              <a:cs typeface="Arial"/>
              <a:sym typeface="Arial"/>
            </a:endParaRPr>
          </a:p>
          <a:p>
            <a:pPr marL="285750" marR="0" lvl="0" indent="-184150" algn="l" rtl="0">
              <a:spcBef>
                <a:spcPts val="0"/>
              </a:spcBef>
              <a:spcAft>
                <a:spcPts val="0"/>
              </a:spcAft>
              <a:buClr>
                <a:schemeClr val="lt1"/>
              </a:buClr>
              <a:buSzPts val="1600"/>
              <a:buFont typeface="Times New Roman"/>
              <a:buNone/>
            </a:pPr>
            <a:endParaRPr sz="1600" b="1">
              <a:solidFill>
                <a:srgbClr val="000000"/>
              </a:solidFill>
              <a:latin typeface="Arial"/>
              <a:ea typeface="Arial"/>
              <a:cs typeface="Arial"/>
              <a:sym typeface="Arial"/>
            </a:endParaRPr>
          </a:p>
          <a:p>
            <a:pPr marL="0" marR="0" lvl="0" indent="0" algn="l" rtl="0">
              <a:spcBef>
                <a:spcPts val="0"/>
              </a:spcBef>
              <a:spcAft>
                <a:spcPts val="0"/>
              </a:spcAft>
              <a:buNone/>
            </a:pPr>
            <a:endParaRPr sz="1600" b="1">
              <a:solidFill>
                <a:srgbClr val="000000"/>
              </a:solidFill>
              <a:latin typeface="Arial"/>
              <a:ea typeface="Arial"/>
              <a:cs typeface="Arial"/>
              <a:sym typeface="Arial"/>
            </a:endParaRPr>
          </a:p>
        </p:txBody>
      </p:sp>
      <p:sp>
        <p:nvSpPr>
          <p:cNvPr id="1386" name="Google Shape;1386;p98"/>
          <p:cNvSpPr/>
          <p:nvPr/>
        </p:nvSpPr>
        <p:spPr>
          <a:xfrm>
            <a:off x="6888088" y="3068960"/>
            <a:ext cx="504056" cy="108012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1387" name="Google Shape;1387;p98"/>
          <p:cNvPicPr preferRelativeResize="0"/>
          <p:nvPr/>
        </p:nvPicPr>
        <p:blipFill rotWithShape="1">
          <a:blip r:embed="rId4">
            <a:alphaModFix/>
          </a:blip>
          <a:srcRect/>
          <a:stretch/>
        </p:blipFill>
        <p:spPr>
          <a:xfrm>
            <a:off x="7037008" y="2996953"/>
            <a:ext cx="3384217" cy="2539561"/>
          </a:xfrm>
          <a:prstGeom prst="rect">
            <a:avLst/>
          </a:prstGeom>
          <a:noFill/>
          <a:ln>
            <a:noFill/>
          </a:ln>
        </p:spPr>
      </p:pic>
      <p:sp>
        <p:nvSpPr>
          <p:cNvPr id="1388" name="Google Shape;1388;p98"/>
          <p:cNvSpPr/>
          <p:nvPr/>
        </p:nvSpPr>
        <p:spPr>
          <a:xfrm rot="-9347667">
            <a:off x="10256583" y="5072576"/>
            <a:ext cx="360039" cy="327825"/>
          </a:xfrm>
          <a:prstGeom prst="right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89" name="Google Shape;1389;p98"/>
          <p:cNvSpPr txBox="1"/>
          <p:nvPr/>
        </p:nvSpPr>
        <p:spPr>
          <a:xfrm>
            <a:off x="9300522" y="5555678"/>
            <a:ext cx="1202557" cy="4308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cs-CZ" sz="1100" b="1">
                <a:solidFill>
                  <a:srgbClr val="000000"/>
                </a:solidFill>
                <a:latin typeface="Arial"/>
                <a:ea typeface="Arial"/>
                <a:cs typeface="Arial"/>
                <a:sym typeface="Arial"/>
              </a:rPr>
              <a:t>35 years after </a:t>
            </a:r>
            <a:endParaRPr/>
          </a:p>
          <a:p>
            <a:pPr marL="0" marR="0" lvl="0" indent="0" algn="ctr" rtl="0">
              <a:spcBef>
                <a:spcPts val="0"/>
              </a:spcBef>
              <a:spcAft>
                <a:spcPts val="0"/>
              </a:spcAft>
              <a:buNone/>
            </a:pPr>
            <a:r>
              <a:rPr lang="cs-CZ" sz="1100" b="1">
                <a:solidFill>
                  <a:srgbClr val="000000"/>
                </a:solidFill>
                <a:latin typeface="Arial"/>
                <a:ea typeface="Arial"/>
                <a:cs typeface="Arial"/>
                <a:sym typeface="Arial"/>
              </a:rPr>
              <a:t>transplantation</a:t>
            </a:r>
            <a:endParaRPr/>
          </a:p>
        </p:txBody>
      </p:sp>
      <p:sp>
        <p:nvSpPr>
          <p:cNvPr id="1390" name="Google Shape;1390;p98"/>
          <p:cNvSpPr txBox="1"/>
          <p:nvPr/>
        </p:nvSpPr>
        <p:spPr>
          <a:xfrm>
            <a:off x="1725014" y="5826259"/>
            <a:ext cx="8964488" cy="107720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600" b="1">
                <a:solidFill>
                  <a:srgbClr val="000000"/>
                </a:solidFill>
                <a:latin typeface="Arial"/>
                <a:ea typeface="Arial"/>
                <a:cs typeface="Arial"/>
                <a:sym typeface="Arial"/>
              </a:rPr>
              <a:t>Limits:</a:t>
            </a:r>
            <a:endParaRPr sz="1600" b="1">
              <a:solidFill>
                <a:srgbClr val="000000"/>
              </a:solidFill>
              <a:latin typeface="Arial"/>
              <a:ea typeface="Arial"/>
              <a:cs typeface="Arial"/>
              <a:sym typeface="Arial"/>
            </a:endParaRPr>
          </a:p>
          <a:p>
            <a:pPr marL="0" marR="0" lvl="0" indent="0" algn="l" rtl="0">
              <a:spcBef>
                <a:spcPts val="0"/>
              </a:spcBef>
              <a:spcAft>
                <a:spcPts val="0"/>
              </a:spcAft>
              <a:buNone/>
            </a:pPr>
            <a:r>
              <a:rPr lang="cs-CZ" sz="1600">
                <a:solidFill>
                  <a:srgbClr val="000000"/>
                </a:solidFill>
                <a:latin typeface="Arial"/>
                <a:ea typeface="Arial"/>
                <a:cs typeface="Arial"/>
                <a:sym typeface="Arial"/>
              </a:rPr>
              <a:t>         - side effects of imunosupression (malignancy, kidney failure, infection)</a:t>
            </a:r>
            <a:endParaRPr/>
          </a:p>
          <a:p>
            <a:pPr marL="0" marR="0" lvl="0" indent="0" algn="l" rtl="0">
              <a:spcBef>
                <a:spcPts val="0"/>
              </a:spcBef>
              <a:spcAft>
                <a:spcPts val="0"/>
              </a:spcAft>
              <a:buNone/>
            </a:pPr>
            <a:r>
              <a:rPr lang="cs-CZ" sz="1600">
                <a:solidFill>
                  <a:srgbClr val="000000"/>
                </a:solidFill>
                <a:latin typeface="Arial"/>
                <a:ea typeface="Arial"/>
                <a:cs typeface="Arial"/>
                <a:sym typeface="Arial"/>
              </a:rPr>
              <a:t>         - graft failure: vasculopathy/chronic rejection </a:t>
            </a:r>
            <a:endParaRPr/>
          </a:p>
          <a:p>
            <a:pPr marL="0" marR="0" lvl="0" indent="0" algn="l" rtl="0">
              <a:spcBef>
                <a:spcPts val="0"/>
              </a:spcBef>
              <a:spcAft>
                <a:spcPts val="0"/>
              </a:spcAft>
              <a:buNone/>
            </a:pPr>
            <a:r>
              <a:rPr lang="cs-CZ" sz="1600" b="1">
                <a:solidFill>
                  <a:srgbClr val="000000"/>
                </a:solidFill>
                <a:latin typeface="Arial"/>
                <a:ea typeface="Arial"/>
                <a:cs typeface="Arial"/>
                <a:sym typeface="Arial"/>
              </a:rPr>
              <a:t> </a:t>
            </a:r>
            <a:r>
              <a:rPr lang="cs-CZ" sz="1600" b="1">
                <a:solidFill>
                  <a:srgbClr val="FF0000"/>
                </a:solidFill>
                <a:latin typeface="Arial"/>
                <a:ea typeface="Arial"/>
                <a:cs typeface="Arial"/>
                <a:sym typeface="Arial"/>
              </a:rPr>
              <a:t>        - fundamental limitation: number of donors </a:t>
            </a:r>
            <a:endParaRPr/>
          </a:p>
        </p:txBody>
      </p:sp>
      <p:pic>
        <p:nvPicPr>
          <p:cNvPr id="1391" name="Google Shape;1391;p98"/>
          <p:cNvPicPr preferRelativeResize="0"/>
          <p:nvPr/>
        </p:nvPicPr>
        <p:blipFill rotWithShape="1">
          <a:blip r:embed="rId5">
            <a:alphaModFix/>
          </a:blip>
          <a:srcRect/>
          <a:stretch/>
        </p:blipFill>
        <p:spPr>
          <a:xfrm>
            <a:off x="1869846" y="3397584"/>
            <a:ext cx="3024094" cy="1976928"/>
          </a:xfrm>
          <a:prstGeom prst="rect">
            <a:avLst/>
          </a:prstGeom>
          <a:noFill/>
          <a:ln>
            <a:noFill/>
          </a:ln>
        </p:spPr>
      </p:pic>
      <p:sp>
        <p:nvSpPr>
          <p:cNvPr id="1392" name="Google Shape;1392;p98"/>
          <p:cNvSpPr/>
          <p:nvPr/>
        </p:nvSpPr>
        <p:spPr>
          <a:xfrm>
            <a:off x="1886698" y="945549"/>
            <a:ext cx="2064989"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400" b="1">
                <a:solidFill>
                  <a:srgbClr val="000000"/>
                </a:solidFill>
                <a:latin typeface="Arial"/>
                <a:ea typeface="Arial"/>
                <a:cs typeface="Arial"/>
                <a:sym typeface="Arial"/>
              </a:rPr>
              <a:t>IKEM HTx experience:</a:t>
            </a:r>
            <a:endParaRPr/>
          </a:p>
        </p:txBody>
      </p:sp>
      <p:sp>
        <p:nvSpPr>
          <p:cNvPr id="1393" name="Google Shape;1393;p98"/>
          <p:cNvSpPr/>
          <p:nvPr/>
        </p:nvSpPr>
        <p:spPr>
          <a:xfrm>
            <a:off x="3900984" y="990272"/>
            <a:ext cx="2238113"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100" b="1">
                <a:solidFill>
                  <a:srgbClr val="000000"/>
                </a:solidFill>
                <a:latin typeface="Arial"/>
                <a:ea typeface="Arial"/>
                <a:cs typeface="Arial"/>
                <a:sym typeface="Arial"/>
              </a:rPr>
              <a:t>31.1.1984 - 31.12.2020, n=1240 </a:t>
            </a:r>
            <a:endParaRPr/>
          </a:p>
        </p:txBody>
      </p:sp>
      <p:sp>
        <p:nvSpPr>
          <p:cNvPr id="1394" name="Google Shape;1394;p98"/>
          <p:cNvSpPr/>
          <p:nvPr/>
        </p:nvSpPr>
        <p:spPr>
          <a:xfrm>
            <a:off x="0" y="-27384"/>
            <a:ext cx="12192000" cy="908720"/>
          </a:xfrm>
          <a:prstGeom prst="rect">
            <a:avLst/>
          </a:prstGeom>
          <a:solidFill>
            <a:srgbClr val="0070C0">
              <a:alpha val="75686"/>
            </a:srgbClr>
          </a:solid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2400" b="1">
                <a:solidFill>
                  <a:schemeClr val="lt1"/>
                </a:solidFill>
                <a:latin typeface="Arial"/>
                <a:ea typeface="Arial"/>
                <a:cs typeface="Arial"/>
                <a:sym typeface="Arial"/>
              </a:rPr>
              <a:t>Heart transplantation</a:t>
            </a:r>
            <a:endParaRPr sz="2000" b="1">
              <a:solidFill>
                <a:schemeClr val="lt1"/>
              </a:solidFill>
              <a:latin typeface="Arial"/>
              <a:ea typeface="Arial"/>
              <a:cs typeface="Arial"/>
              <a:sym typeface="Arial"/>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showMasterSp="0" show="0">
  <p:cSld>
    <p:spTree>
      <p:nvGrpSpPr>
        <p:cNvPr id="1" name="Shape 1398"/>
        <p:cNvGrpSpPr/>
        <p:nvPr/>
      </p:nvGrpSpPr>
      <p:grpSpPr>
        <a:xfrm>
          <a:off x="0" y="0"/>
          <a:ext cx="0" cy="0"/>
          <a:chOff x="0" y="0"/>
          <a:chExt cx="0" cy="0"/>
        </a:xfrm>
      </p:grpSpPr>
      <p:pic>
        <p:nvPicPr>
          <p:cNvPr id="1399" name="Google Shape;1399;p99" descr="Terminator 3: Rise of the Machines">
            <a:hlinkClick r:id="rId3"/>
          </p:cNvPr>
          <p:cNvPicPr preferRelativeResize="0">
            <a:picLocks noGrp="1"/>
          </p:cNvPicPr>
          <p:nvPr>
            <p:ph type="body" idx="1"/>
          </p:nvPr>
        </p:nvPicPr>
        <p:blipFill rotWithShape="1">
          <a:blip r:embed="rId4">
            <a:alphaModFix/>
          </a:blip>
          <a:srcRect/>
          <a:stretch/>
        </p:blipFill>
        <p:spPr>
          <a:xfrm>
            <a:off x="1740024" y="404665"/>
            <a:ext cx="8460432" cy="5913821"/>
          </a:xfrm>
          <a:prstGeom prst="rect">
            <a:avLst/>
          </a:prstGeom>
          <a:noFill/>
          <a:ln>
            <a:noFill/>
          </a:ln>
        </p:spPr>
      </p:pic>
      <p:sp>
        <p:nvSpPr>
          <p:cNvPr id="1400" name="Google Shape;1400;p99"/>
          <p:cNvSpPr txBox="1"/>
          <p:nvPr/>
        </p:nvSpPr>
        <p:spPr>
          <a:xfrm>
            <a:off x="1991544" y="404664"/>
            <a:ext cx="5616624" cy="42319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400" b="1">
              <a:solidFill>
                <a:srgbClr val="FFFF00"/>
              </a:solidFill>
              <a:latin typeface="Arial"/>
              <a:ea typeface="Arial"/>
              <a:cs typeface="Arial"/>
              <a:sym typeface="Arial"/>
            </a:endParaRPr>
          </a:p>
          <a:p>
            <a:pPr marL="0" marR="0" lvl="0" indent="0" algn="l" rtl="0">
              <a:spcBef>
                <a:spcPts val="0"/>
              </a:spcBef>
              <a:spcAft>
                <a:spcPts val="0"/>
              </a:spcAft>
              <a:buNone/>
            </a:pPr>
            <a:r>
              <a:rPr lang="cs-CZ" sz="2400" b="1">
                <a:solidFill>
                  <a:srgbClr val="FFFF00"/>
                </a:solidFill>
                <a:latin typeface="Arial"/>
                <a:ea typeface="Arial"/>
                <a:cs typeface="Arial"/>
                <a:sym typeface="Arial"/>
              </a:rPr>
              <a:t>„</a:t>
            </a:r>
            <a:r>
              <a:rPr lang="cs-CZ" sz="3200" b="1">
                <a:solidFill>
                  <a:srgbClr val="FFFF00"/>
                </a:solidFill>
                <a:latin typeface="Arial"/>
                <a:ea typeface="Arial"/>
                <a:cs typeface="Arial"/>
                <a:sym typeface="Arial"/>
              </a:rPr>
              <a:t>Rise of the Machines“</a:t>
            </a:r>
            <a:endParaRPr/>
          </a:p>
          <a:p>
            <a:pPr marL="0" marR="0" lvl="0" indent="0" algn="l" rtl="0">
              <a:spcBef>
                <a:spcPts val="0"/>
              </a:spcBef>
              <a:spcAft>
                <a:spcPts val="0"/>
              </a:spcAft>
              <a:buNone/>
            </a:pPr>
            <a:endParaRPr sz="2400" b="1">
              <a:solidFill>
                <a:srgbClr val="FFFF00"/>
              </a:solidFill>
              <a:latin typeface="Arial"/>
              <a:ea typeface="Arial"/>
              <a:cs typeface="Arial"/>
              <a:sym typeface="Arial"/>
            </a:endParaRPr>
          </a:p>
          <a:p>
            <a:pPr marL="0" marR="0" lvl="0" indent="0" algn="l" rtl="0">
              <a:spcBef>
                <a:spcPts val="0"/>
              </a:spcBef>
              <a:spcAft>
                <a:spcPts val="0"/>
              </a:spcAft>
              <a:buNone/>
            </a:pPr>
            <a:endParaRPr sz="900" b="1" i="1">
              <a:solidFill>
                <a:srgbClr val="FABF8E"/>
              </a:solidFill>
              <a:latin typeface="Arial"/>
              <a:ea typeface="Arial"/>
              <a:cs typeface="Arial"/>
              <a:sym typeface="Arial"/>
            </a:endParaRPr>
          </a:p>
          <a:p>
            <a:pPr marL="0" marR="0" lvl="0" indent="0" algn="l" rtl="0">
              <a:spcBef>
                <a:spcPts val="0"/>
              </a:spcBef>
              <a:spcAft>
                <a:spcPts val="0"/>
              </a:spcAft>
              <a:buNone/>
            </a:pPr>
            <a:endParaRPr sz="900" b="1" i="1">
              <a:solidFill>
                <a:srgbClr val="FABF8E"/>
              </a:solidFill>
              <a:latin typeface="Arial"/>
              <a:ea typeface="Arial"/>
              <a:cs typeface="Arial"/>
              <a:sym typeface="Arial"/>
            </a:endParaRPr>
          </a:p>
          <a:p>
            <a:pPr marL="0" marR="0" lvl="0" indent="0" algn="l" rtl="0">
              <a:spcBef>
                <a:spcPts val="0"/>
              </a:spcBef>
              <a:spcAft>
                <a:spcPts val="0"/>
              </a:spcAft>
              <a:buNone/>
            </a:pPr>
            <a:endParaRPr sz="900" b="1" i="1">
              <a:solidFill>
                <a:srgbClr val="FABF8E"/>
              </a:solidFill>
              <a:latin typeface="Arial"/>
              <a:ea typeface="Arial"/>
              <a:cs typeface="Arial"/>
              <a:sym typeface="Arial"/>
            </a:endParaRPr>
          </a:p>
          <a:p>
            <a:pPr marL="0" marR="0" lvl="0" indent="0" algn="l" rtl="0">
              <a:spcBef>
                <a:spcPts val="0"/>
              </a:spcBef>
              <a:spcAft>
                <a:spcPts val="0"/>
              </a:spcAft>
              <a:buNone/>
            </a:pPr>
            <a:endParaRPr sz="900" b="1" i="1">
              <a:solidFill>
                <a:srgbClr val="FABF8E"/>
              </a:solidFill>
              <a:latin typeface="Arial"/>
              <a:ea typeface="Arial"/>
              <a:cs typeface="Arial"/>
              <a:sym typeface="Arial"/>
            </a:endParaRPr>
          </a:p>
          <a:p>
            <a:pPr marL="0" marR="0" lvl="0" indent="0" algn="l" rtl="0">
              <a:spcBef>
                <a:spcPts val="0"/>
              </a:spcBef>
              <a:spcAft>
                <a:spcPts val="0"/>
              </a:spcAft>
              <a:buNone/>
            </a:pPr>
            <a:endParaRPr sz="900" b="1" i="1">
              <a:solidFill>
                <a:srgbClr val="FABF8E"/>
              </a:solidFill>
              <a:latin typeface="Arial"/>
              <a:ea typeface="Arial"/>
              <a:cs typeface="Arial"/>
              <a:sym typeface="Arial"/>
            </a:endParaRPr>
          </a:p>
          <a:p>
            <a:pPr marL="0" marR="0" lvl="0" indent="0" algn="l" rtl="0">
              <a:spcBef>
                <a:spcPts val="0"/>
              </a:spcBef>
              <a:spcAft>
                <a:spcPts val="0"/>
              </a:spcAft>
              <a:buNone/>
            </a:pPr>
            <a:endParaRPr sz="900" b="1" i="1">
              <a:solidFill>
                <a:srgbClr val="FABF8E"/>
              </a:solidFill>
              <a:latin typeface="Arial"/>
              <a:ea typeface="Arial"/>
              <a:cs typeface="Arial"/>
              <a:sym typeface="Arial"/>
            </a:endParaRPr>
          </a:p>
          <a:p>
            <a:pPr marL="0" marR="0" lvl="0" indent="0" algn="l" rtl="0">
              <a:spcBef>
                <a:spcPts val="0"/>
              </a:spcBef>
              <a:spcAft>
                <a:spcPts val="0"/>
              </a:spcAft>
              <a:buNone/>
            </a:pPr>
            <a:endParaRPr sz="900" b="1" i="1">
              <a:solidFill>
                <a:srgbClr val="FABF8E"/>
              </a:solidFill>
              <a:latin typeface="Arial"/>
              <a:ea typeface="Arial"/>
              <a:cs typeface="Arial"/>
              <a:sym typeface="Arial"/>
            </a:endParaRPr>
          </a:p>
          <a:p>
            <a:pPr marL="0" marR="0" lvl="0" indent="0" algn="l" rtl="0">
              <a:spcBef>
                <a:spcPts val="0"/>
              </a:spcBef>
              <a:spcAft>
                <a:spcPts val="0"/>
              </a:spcAft>
              <a:buNone/>
            </a:pPr>
            <a:endParaRPr sz="900" b="1" i="1">
              <a:solidFill>
                <a:srgbClr val="FABF8E"/>
              </a:solidFill>
              <a:latin typeface="Arial"/>
              <a:ea typeface="Arial"/>
              <a:cs typeface="Arial"/>
              <a:sym typeface="Arial"/>
            </a:endParaRPr>
          </a:p>
          <a:p>
            <a:pPr marL="0" marR="0" lvl="0" indent="0" algn="l" rtl="0">
              <a:spcBef>
                <a:spcPts val="0"/>
              </a:spcBef>
              <a:spcAft>
                <a:spcPts val="0"/>
              </a:spcAft>
              <a:buNone/>
            </a:pPr>
            <a:endParaRPr sz="900" b="1" i="1">
              <a:solidFill>
                <a:srgbClr val="FABF8E"/>
              </a:solidFill>
              <a:latin typeface="Arial"/>
              <a:ea typeface="Arial"/>
              <a:cs typeface="Arial"/>
              <a:sym typeface="Arial"/>
            </a:endParaRPr>
          </a:p>
          <a:p>
            <a:pPr marL="0" marR="0" lvl="0" indent="0" algn="l" rtl="0">
              <a:spcBef>
                <a:spcPts val="0"/>
              </a:spcBef>
              <a:spcAft>
                <a:spcPts val="0"/>
              </a:spcAft>
              <a:buNone/>
            </a:pPr>
            <a:endParaRPr sz="900" b="1" i="1">
              <a:solidFill>
                <a:srgbClr val="FABF8E"/>
              </a:solidFill>
              <a:latin typeface="Arial"/>
              <a:ea typeface="Arial"/>
              <a:cs typeface="Arial"/>
              <a:sym typeface="Arial"/>
            </a:endParaRPr>
          </a:p>
          <a:p>
            <a:pPr marL="0" marR="0" lvl="0" indent="0" algn="l" rtl="0">
              <a:spcBef>
                <a:spcPts val="0"/>
              </a:spcBef>
              <a:spcAft>
                <a:spcPts val="0"/>
              </a:spcAft>
              <a:buNone/>
            </a:pPr>
            <a:endParaRPr sz="900" b="1" i="1">
              <a:solidFill>
                <a:srgbClr val="FABF8E"/>
              </a:solidFill>
              <a:latin typeface="Arial"/>
              <a:ea typeface="Arial"/>
              <a:cs typeface="Arial"/>
              <a:sym typeface="Arial"/>
            </a:endParaRPr>
          </a:p>
          <a:p>
            <a:pPr marL="0" marR="0" lvl="0" indent="0" algn="l" rtl="0">
              <a:spcBef>
                <a:spcPts val="0"/>
              </a:spcBef>
              <a:spcAft>
                <a:spcPts val="0"/>
              </a:spcAft>
              <a:buNone/>
            </a:pPr>
            <a:endParaRPr sz="900" b="1" i="1">
              <a:solidFill>
                <a:srgbClr val="FABF8E"/>
              </a:solidFill>
              <a:latin typeface="Arial"/>
              <a:ea typeface="Arial"/>
              <a:cs typeface="Arial"/>
              <a:sym typeface="Arial"/>
            </a:endParaRPr>
          </a:p>
          <a:p>
            <a:pPr marL="0" marR="0" lvl="0" indent="0" algn="l" rtl="0">
              <a:spcBef>
                <a:spcPts val="0"/>
              </a:spcBef>
              <a:spcAft>
                <a:spcPts val="0"/>
              </a:spcAft>
              <a:buNone/>
            </a:pPr>
            <a:endParaRPr sz="900" b="1" i="1">
              <a:solidFill>
                <a:srgbClr val="FABF8E"/>
              </a:solidFill>
              <a:latin typeface="Arial"/>
              <a:ea typeface="Arial"/>
              <a:cs typeface="Arial"/>
              <a:sym typeface="Arial"/>
            </a:endParaRPr>
          </a:p>
          <a:p>
            <a:pPr marL="0" marR="0" lvl="0" indent="0" algn="l" rtl="0">
              <a:spcBef>
                <a:spcPts val="0"/>
              </a:spcBef>
              <a:spcAft>
                <a:spcPts val="0"/>
              </a:spcAft>
              <a:buNone/>
            </a:pPr>
            <a:r>
              <a:rPr lang="cs-CZ" sz="2800" b="1" i="1">
                <a:solidFill>
                  <a:srgbClr val="F2F2F2"/>
                </a:solidFill>
                <a:latin typeface="Arial"/>
                <a:ea typeface="Arial"/>
                <a:cs typeface="Arial"/>
                <a:sym typeface="Arial"/>
              </a:rPr>
              <a:t>Mechanical circulatory support</a:t>
            </a:r>
            <a:endParaRPr/>
          </a:p>
          <a:p>
            <a:pPr marL="0" marR="0" lvl="0" indent="0" algn="l" rtl="0">
              <a:spcBef>
                <a:spcPts val="0"/>
              </a:spcBef>
              <a:spcAft>
                <a:spcPts val="0"/>
              </a:spcAft>
              <a:buNone/>
            </a:pPr>
            <a:r>
              <a:rPr lang="cs-CZ" sz="2800" b="1" i="1">
                <a:solidFill>
                  <a:srgbClr val="F2F2F2"/>
                </a:solidFill>
                <a:latin typeface="Arial"/>
                <a:ea typeface="Arial"/>
                <a:cs typeface="Arial"/>
                <a:sym typeface="Arial"/>
              </a:rPr>
              <a:t>for advanced heart failure  </a:t>
            </a:r>
            <a:endParaRPr/>
          </a:p>
          <a:p>
            <a:pPr marL="0" marR="0" lvl="0" indent="0" algn="l" rtl="0">
              <a:spcBef>
                <a:spcPts val="0"/>
              </a:spcBef>
              <a:spcAft>
                <a:spcPts val="0"/>
              </a:spcAft>
              <a:buNone/>
            </a:pPr>
            <a:endParaRPr sz="900" b="1">
              <a:solidFill>
                <a:srgbClr val="FFFF00"/>
              </a:solidFill>
              <a:latin typeface="Arial"/>
              <a:ea typeface="Arial"/>
              <a:cs typeface="Arial"/>
              <a:sym typeface="Arial"/>
            </a:endParaRPr>
          </a:p>
          <a:p>
            <a:pPr marL="0" marR="0" lvl="0" indent="0" algn="l" rtl="0">
              <a:spcBef>
                <a:spcPts val="0"/>
              </a:spcBef>
              <a:spcAft>
                <a:spcPts val="0"/>
              </a:spcAft>
              <a:buNone/>
            </a:pPr>
            <a:endParaRPr sz="700" b="1">
              <a:solidFill>
                <a:srgbClr val="FFFF00"/>
              </a:solidFill>
              <a:latin typeface="Arial"/>
              <a:ea typeface="Arial"/>
              <a:cs typeface="Arial"/>
              <a:sym typeface="Arial"/>
            </a:endParaRPr>
          </a:p>
        </p:txBody>
      </p:sp>
      <p:sp>
        <p:nvSpPr>
          <p:cNvPr id="1401" name="Google Shape;1401;p99"/>
          <p:cNvSpPr txBox="1"/>
          <p:nvPr/>
        </p:nvSpPr>
        <p:spPr>
          <a:xfrm>
            <a:off x="8188400" y="6475890"/>
            <a:ext cx="203850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cs-CZ" sz="1800">
                <a:solidFill>
                  <a:schemeClr val="lt1"/>
                </a:solidFill>
                <a:latin typeface="Calibri"/>
                <a:ea typeface="Calibri"/>
                <a:cs typeface="Calibri"/>
                <a:sym typeface="Calibri"/>
              </a:rPr>
              <a:t>Fang JC, NEJM 2009</a:t>
            </a:r>
            <a:endParaRPr sz="18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1_Motiv systému Office">
  <a:themeElements>
    <a:clrScheme name="Motiv systému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0</TotalTime>
  <Words>5674</Words>
  <Application>Microsoft Office PowerPoint</Application>
  <PresentationFormat>Širokoúhlá obrazovka</PresentationFormat>
  <Paragraphs>1226</Paragraphs>
  <Slides>111</Slides>
  <Notes>111</Notes>
  <HiddenSlides>31</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111</vt:i4>
      </vt:variant>
    </vt:vector>
  </HeadingPairs>
  <TitlesOfParts>
    <vt:vector size="117" baseType="lpstr">
      <vt:lpstr>Times New Roman</vt:lpstr>
      <vt:lpstr>Tahoma</vt:lpstr>
      <vt:lpstr>Noto Sans Symbols</vt:lpstr>
      <vt:lpstr>Calibri</vt:lpstr>
      <vt:lpstr>Arial</vt:lpstr>
      <vt:lpstr>1_Motiv systému Office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Jiří Bonaventura</dc:creator>
  <cp:lastModifiedBy>Petr Kala</cp:lastModifiedBy>
  <cp:revision>1</cp:revision>
  <dcterms:created xsi:type="dcterms:W3CDTF">2016-01-26T08:49:10Z</dcterms:created>
  <dcterms:modified xsi:type="dcterms:W3CDTF">2025-04-07T19:20:04Z</dcterms:modified>
</cp:coreProperties>
</file>