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366A7B-F0EA-424A-99E5-76D8EF9FB6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D5867A8-2E61-4B4D-8619-CBD2A02CF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069624-9E37-4788-9294-E1DD444AA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DD0F8-11CE-4A89-9DAD-C3B546D866C6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52494B-4667-4C6E-823C-0A8B3E1C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6FACDE-8F76-435A-9325-4271AB7FB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9FBB-712F-49C9-A524-D6C7EBE98F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558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668521-A52D-439E-85D7-72920B4B0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56152E2-B2DD-4277-B9F1-C104AC629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B0C001-6605-438D-B1A6-2085D49B1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DD0F8-11CE-4A89-9DAD-C3B546D866C6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04238DC-669F-4572-A2AE-DA85B88E3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5AAAE1-5B6E-4282-965C-61FAD647F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9FBB-712F-49C9-A524-D6C7EBE98F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7391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0A07613-D907-4892-9315-980C77376C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377C573-14EA-4D61-9231-9251298F4A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F246028-E635-49DB-BD80-E6579074E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DD0F8-11CE-4A89-9DAD-C3B546D866C6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C1AD476-4AD1-480F-95F8-8B3566847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D40763-5DA4-44FA-846D-002513145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9FBB-712F-49C9-A524-D6C7EBE98F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8658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8662E1-0BEC-4145-BCA9-ADE4C8BCF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1EA2B54-9F04-4D7B-8FA9-74347813B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6D391E-18C0-48E0-AE4E-41CC86DB2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DD0F8-11CE-4A89-9DAD-C3B546D866C6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F1DA327-2F49-44F9-B999-B44812630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7EFEF7-F432-468E-A4A5-A2E72317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9FBB-712F-49C9-A524-D6C7EBE98F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4423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E9BC32-A371-49DC-BAA9-B9E8D148B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068C1B4-C2D1-4B16-95A3-2D8B81C74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620BC1F-5901-484B-BD9D-7E627962E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DD0F8-11CE-4A89-9DAD-C3B546D866C6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D01D557-59CC-48FD-8060-A35007657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DE49D8-9522-4D87-A151-A68C2066A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9FBB-712F-49C9-A524-D6C7EBE98F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7252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713942-E9A3-4402-89FD-97D0B5A9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D83C1D2-C615-4DF7-8897-A00743FB7F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1EC3385-917E-4994-8461-9690C84FF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E97C92-8A4B-4005-BB57-2DD0BB8C3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DD0F8-11CE-4A89-9DAD-C3B546D866C6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7A1146C-21C3-41C7-89CC-B9C9E4F9B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1CF908C-D718-4D40-8877-DD16B8D00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9FBB-712F-49C9-A524-D6C7EBE98F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1390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CFC64B-8B87-4854-9CBA-67927541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A2D2877-9ADF-4B35-8E36-B81BAA5D5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1E50E6B-C44F-4739-A997-66D73AED99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C3C10C2-5D99-4B2F-8647-0CD4CFEB58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34819C1B-C96A-43FE-9E5A-55D8E34E64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F67B32E-6602-4E51-B3A7-77A6CD04C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DD0F8-11CE-4A89-9DAD-C3B546D866C6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46EC7F8-572C-4563-9F63-8D543E11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E078A08-DB7B-4695-842C-065F326F6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9FBB-712F-49C9-A524-D6C7EBE98F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9034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0121F1-BB11-48ED-ABFD-7C3A5624B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851589E-B0D8-4D95-83F5-DC1C008EE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DD0F8-11CE-4A89-9DAD-C3B546D866C6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69C67D5-CB96-4986-8FA3-77E94CA81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A9A0E6B-AE41-4897-AC90-D79900EAD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9FBB-712F-49C9-A524-D6C7EBE98F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7733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C3B5F2F-A0B9-432E-A845-CBACDD4F1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DD0F8-11CE-4A89-9DAD-C3B546D866C6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11FE046-6AFC-4449-8EA4-7646C01DF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44CAE04-71CA-4053-818B-994A40AE0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9FBB-712F-49C9-A524-D6C7EBE98F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50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86DE24-D577-48DD-A4EB-C49359A6B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D4402B-9355-41AF-B00A-00B037546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E8A6854-A5C3-4BA7-BEDD-4DD3B19E00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F442303-BCFA-48E0-B8BC-D06E58327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DD0F8-11CE-4A89-9DAD-C3B546D866C6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8E237C0-5444-46F2-B536-F0B1C179E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1C9D8EF-7F60-4278-8FE5-21E0CACDF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9FBB-712F-49C9-A524-D6C7EBE98F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233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D45F10-4C2F-45EF-A4E1-9F4349C9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E6C57A1-F768-4B6F-8848-38B6E6CDF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A5DB200-25DD-4AF6-B54D-CFF1F46798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E400B73-B4E5-47C3-A48B-964230A39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DD0F8-11CE-4A89-9DAD-C3B546D866C6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D2A99B7-04AB-48C0-BC8A-5199D4C6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8A1A713-156E-4C7F-AF9B-7F015EC0E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9FBB-712F-49C9-A524-D6C7EBE98F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5374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6FBA67E-7D2A-47CD-845B-A2FA2B116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EE196A7-8D1F-4B80-A596-68566AD99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B871AF6-F17E-47AE-99BA-007EF86986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DD0F8-11CE-4A89-9DAD-C3B546D866C6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C80A49-F2B4-4A8C-B80E-E5565EB81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E8140A3-F2C1-492D-A972-A48C1697F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19FBB-712F-49C9-A524-D6C7EBE98F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0839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648C65-D98C-42FA-A9C0-CAC8AE02BE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14. Měnový kurz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B86CF0E-C17F-4847-87AB-8942E0C02C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Holman. Ekonomie. Kap. 27 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0004100-6870-453E-9AF7-480377495D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4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7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2BADEB-0241-4F57-8C0F-D7DE68A00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102728"/>
          </a:xfrm>
        </p:spPr>
        <p:txBody>
          <a:bodyPr/>
          <a:lstStyle/>
          <a:p>
            <a:r>
              <a:rPr lang="cs-CZ" dirty="0"/>
              <a:t>MĚNOVÝ </a:t>
            </a:r>
            <a:r>
              <a:rPr lang="cs-CZ" b="1" dirty="0"/>
              <a:t>KURZ A </a:t>
            </a:r>
            <a:r>
              <a:rPr lang="cs-CZ" dirty="0"/>
              <a:t>MĚNOVÝ </a:t>
            </a:r>
            <a:r>
              <a:rPr lang="cs-CZ" b="1" dirty="0"/>
              <a:t>TRH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D52C9DE-E264-4E39-96CA-831FD2EA96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Měnový </a:t>
            </a:r>
            <a:r>
              <a:rPr lang="cs-CZ" i="1" dirty="0"/>
              <a:t>kurz </a:t>
            </a:r>
            <a:r>
              <a:rPr lang="cs-CZ" dirty="0"/>
              <a:t>(též devizový kurz) je cena měny vyjádřená v zahraničních měnách.</a:t>
            </a:r>
          </a:p>
          <a:p>
            <a:r>
              <a:rPr lang="cs-CZ" dirty="0"/>
              <a:t>Měny různých zemí se směňují na měnovém trhu.</a:t>
            </a:r>
          </a:p>
          <a:p>
            <a:r>
              <a:rPr lang="cs-CZ" dirty="0"/>
              <a:t>Když poptávka po určité měně vzroste oproti její nabídce, dochází k </a:t>
            </a:r>
            <a:r>
              <a:rPr lang="cs-CZ" i="1" dirty="0" err="1"/>
              <a:t>apreciaci</a:t>
            </a:r>
            <a:r>
              <a:rPr lang="cs-CZ" i="1" dirty="0"/>
              <a:t> </a:t>
            </a:r>
            <a:r>
              <a:rPr lang="cs-CZ" dirty="0"/>
              <a:t>měny - k jejímu </a:t>
            </a:r>
            <a:r>
              <a:rPr lang="cs-CZ" i="1" dirty="0"/>
              <a:t>zhodnocení </a:t>
            </a:r>
            <a:r>
              <a:rPr lang="cs-CZ" dirty="0"/>
              <a:t>v poměru k zahraničním měnám. </a:t>
            </a:r>
          </a:p>
          <a:p>
            <a:r>
              <a:rPr lang="cs-CZ" dirty="0"/>
              <a:t>Když naopak nabídka měny vzroste oproti poptávce po ní, dochází k </a:t>
            </a:r>
            <a:r>
              <a:rPr lang="cs-CZ" i="1" dirty="0"/>
              <a:t>depreciaci </a:t>
            </a:r>
            <a:r>
              <a:rPr lang="cs-CZ" dirty="0"/>
              <a:t>měny - k jejímu </a:t>
            </a:r>
            <a:r>
              <a:rPr lang="cs-CZ" i="1" dirty="0"/>
              <a:t>znehodnocení </a:t>
            </a:r>
            <a:r>
              <a:rPr lang="cs-CZ" dirty="0"/>
              <a:t>vůči zahraničním měnám.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4B29029-5433-41E8-9CF4-9C970271BD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59306"/>
            <a:ext cx="5183188" cy="1660358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Poptávka a nabídka na měnovém trhu - Poptávku po dolarech a nabídku korun vytvářejí čeští dovozci zboží a služeb a investoři nakupující dolarová aktiva za koruny. Poptávku po korunách a nabídku dolarů vytvářejí čeští vývozci zboží a služeb a investoři nakupující česká aktiva za dolary.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02CFCF46-98C6-428E-A5EF-1281EB8C44F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172200" y="3226401"/>
            <a:ext cx="5183188" cy="2556777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E7B0803-EFFE-433E-B3A2-0BB5DD34BB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3221" y="3068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3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651FD4-95DB-426C-A7A1-EB386B9AC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MĚNOVÝ </a:t>
            </a:r>
            <a:r>
              <a:rPr lang="cs-CZ" b="1" dirty="0"/>
              <a:t>KURZ A ÚROKOVÁ PARITA</a:t>
            </a:r>
            <a:endParaRPr lang="cs-CZ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71824FE8-6618-445B-B6C4-ADC461B31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měnový kurz musí splňovat podmínku </a:t>
            </a:r>
            <a:r>
              <a:rPr lang="cs-CZ" i="1" dirty="0"/>
              <a:t>úrokové parity </a:t>
            </a:r>
            <a:r>
              <a:rPr lang="cs-CZ" dirty="0"/>
              <a:t>– měnový kurz se ustálí na takové úrovni, při které jsou očekávané </a:t>
            </a:r>
            <a:r>
              <a:rPr lang="cs-CZ" i="1" dirty="0"/>
              <a:t>míry výnosu </a:t>
            </a:r>
            <a:r>
              <a:rPr lang="cs-CZ" dirty="0"/>
              <a:t>z aktiv v obou zemích stejné.</a:t>
            </a:r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61B8571-C856-4EAA-A69F-730BB40FDA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40716" y="230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2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006D10-A01B-46D9-AAFE-885D29134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TEORIE PARITY </a:t>
            </a:r>
            <a:r>
              <a:rPr lang="cs-CZ" b="1" dirty="0" err="1"/>
              <a:t>KUPNí</a:t>
            </a:r>
            <a:r>
              <a:rPr lang="cs-CZ" b="1" dirty="0"/>
              <a:t> </a:t>
            </a:r>
            <a:r>
              <a:rPr lang="cs-CZ" b="1" dirty="0" err="1"/>
              <a:t>SíLY</a:t>
            </a:r>
            <a:r>
              <a:rPr lang="cs-CZ" b="1" dirty="0"/>
              <a:t> - </a:t>
            </a:r>
            <a:r>
              <a:rPr lang="cs-CZ" b="1" dirty="0" err="1"/>
              <a:t>ABSOLUTNí</a:t>
            </a:r>
            <a:r>
              <a:rPr lang="cs-CZ" b="1" dirty="0"/>
              <a:t> </a:t>
            </a:r>
            <a:r>
              <a:rPr lang="cs-CZ" dirty="0"/>
              <a:t>VERZE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AD8CB6E-0ABD-4A0B-8CFE-4433931DA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i="1" dirty="0"/>
              <a:t>Absolutní verze </a:t>
            </a:r>
            <a:r>
              <a:rPr lang="cs-CZ" dirty="0"/>
              <a:t>teorie parity kupní síly se snaží vysvětlit </a:t>
            </a:r>
            <a:r>
              <a:rPr lang="cs-CZ" i="1" dirty="0"/>
              <a:t>výši </a:t>
            </a:r>
            <a:r>
              <a:rPr lang="cs-CZ" dirty="0"/>
              <a:t>měnových kurzů.</a:t>
            </a:r>
          </a:p>
          <a:p>
            <a:r>
              <a:rPr lang="cs-CZ" dirty="0"/>
              <a:t>Parita kupní síly měny znamená, že lze za tuto měnu koupit stejné množství zboží a služeb doma i v zahraničí. Měna má stejnou </a:t>
            </a:r>
            <a:r>
              <a:rPr lang="pl-PL" dirty="0"/>
              <a:t>kupní sílu doma i v zahraničí.</a:t>
            </a:r>
            <a:endParaRPr lang="cs-CZ" dirty="0"/>
          </a:p>
          <a:p>
            <a:r>
              <a:rPr lang="cs-CZ" dirty="0"/>
              <a:t>kurz dvou měn bude tíhnout k takové úrovni, která odpovídá poměru cenových hladin v těchto zemích.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Hlavním problémem teorie parity kupní síly je však existence </a:t>
            </a:r>
            <a:r>
              <a:rPr lang="cs-CZ" i="1" dirty="0"/>
              <a:t>neobchodovatelných </a:t>
            </a:r>
            <a:r>
              <a:rPr lang="cs-CZ" dirty="0"/>
              <a:t>statků. </a:t>
            </a:r>
          </a:p>
          <a:p>
            <a:r>
              <a:rPr lang="cs-CZ" dirty="0"/>
              <a:t>parita kupní síly objasňuje výši měnových kurzů jen velmi přibližně.</a:t>
            </a:r>
          </a:p>
          <a:p>
            <a:r>
              <a:rPr lang="cs-CZ" dirty="0"/>
              <a:t>Odchylky kurzů od parity kupní síly mohou být významné, a to nejen v krátkém, </a:t>
            </a:r>
            <a:r>
              <a:rPr lang="pl-PL" dirty="0"/>
              <a:t>ale i v dlouhém období. 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8849917-5B60-4934-9A09-9A154C7F4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394" y="3186627"/>
            <a:ext cx="2201935" cy="967066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4028B6C-FEBA-40A3-B46A-BD870E71F5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5516" y="36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9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8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6EB80A-7956-4C89-9988-382A5EFDD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TEORIE </a:t>
            </a:r>
            <a:r>
              <a:rPr lang="cs-CZ" dirty="0"/>
              <a:t>PARITY </a:t>
            </a:r>
            <a:r>
              <a:rPr lang="cs-CZ" dirty="0" err="1"/>
              <a:t>KUPNí</a:t>
            </a:r>
            <a:r>
              <a:rPr lang="cs-CZ" dirty="0"/>
              <a:t> SÍLY - </a:t>
            </a:r>
            <a:r>
              <a:rPr lang="cs-CZ" dirty="0" err="1"/>
              <a:t>RELATIVNí</a:t>
            </a:r>
            <a:r>
              <a:rPr lang="cs-CZ" dirty="0"/>
              <a:t> </a:t>
            </a:r>
            <a:r>
              <a:rPr lang="cs-CZ" b="1" dirty="0"/>
              <a:t>VERZE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B3930F7-9624-4C13-8F21-9A158A594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i="1" dirty="0"/>
              <a:t>Relativní verze </a:t>
            </a:r>
            <a:r>
              <a:rPr lang="cs-CZ" dirty="0"/>
              <a:t>teorie parity kupní síly vychází rovněž ze zákona jediné ceny. Má však menší ambice než její absolutní verze. Nesnaží se vysvětlit </a:t>
            </a:r>
            <a:r>
              <a:rPr lang="cs-CZ" i="1" dirty="0"/>
              <a:t>výši </a:t>
            </a:r>
            <a:r>
              <a:rPr lang="cs-CZ" dirty="0"/>
              <a:t>měnových kurzů, nýbrž pouze změny měnových kurzů.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Pokud domácí cenová hladina vzroste více než zahraniční cenová hladina, dojde k depreciaci domácí měny. Pokud naopak více vzroste zahraniční cenová hladina, dojde k </a:t>
            </a:r>
            <a:r>
              <a:rPr lang="cs-CZ" dirty="0" err="1"/>
              <a:t>apreciaci</a:t>
            </a:r>
            <a:r>
              <a:rPr lang="cs-CZ" dirty="0"/>
              <a:t> domácí měny. Přitom rozsah změny kurzu je dán rozdílem ve změně cenových hladin.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190B76E-FBEE-45E8-8E35-5A42A5272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916" y="3256547"/>
            <a:ext cx="9079831" cy="1093164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E70BF0C-A3BC-4AE5-BB87-D972F2EE7F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3537" y="1155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8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E17BF4-4906-40EA-9BC4-E6090817E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INTERVENCE STÁTU DO MĚNOVÉHO KURZU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1DA104-7B31-44F6-B57D-E11191284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centrální banky na měnovém trhu </a:t>
            </a:r>
            <a:r>
              <a:rPr lang="cs-CZ" i="1" dirty="0"/>
              <a:t>intervenují, </a:t>
            </a:r>
            <a:r>
              <a:rPr lang="cs-CZ" dirty="0"/>
              <a:t>aby zabránily větším výkyvům měnového kurzu. Ke svým intervencím využívají </a:t>
            </a:r>
            <a:r>
              <a:rPr lang="cs-CZ" i="1" dirty="0"/>
              <a:t>devizové rezervy.</a:t>
            </a:r>
          </a:p>
          <a:p>
            <a:r>
              <a:rPr lang="cs-CZ" dirty="0"/>
              <a:t>Intervence centrální banky na měnovém trhu má dát investorům signál, že jejich ztráta důvěry v měnu není odůvodněná.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66CFE5C-4B33-4C5D-8ABD-C803A5D89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230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8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7DD185-1911-48AB-88B4-95496F6DF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REŽiMY</a:t>
            </a:r>
            <a:r>
              <a:rPr lang="cs-CZ" b="1" dirty="0"/>
              <a:t> </a:t>
            </a:r>
            <a:r>
              <a:rPr lang="cs-CZ" b="1" dirty="0" err="1"/>
              <a:t>STABILNíHO</a:t>
            </a:r>
            <a:r>
              <a:rPr lang="cs-CZ" b="1" dirty="0"/>
              <a:t> KURZU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AC4B79A-1022-4823-AC25-D26E34AF4C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Až dosud jsme vycházeli z předpokladu, že je měnový kurz volně </a:t>
            </a:r>
            <a:r>
              <a:rPr lang="cs-CZ" i="1" dirty="0"/>
              <a:t>pohyblivý (flexibilní; pružný, plovoucí). </a:t>
            </a:r>
            <a:r>
              <a:rPr lang="cs-CZ" dirty="0"/>
              <a:t>Ale některé země stabilizují měnový kurz (pomocí intervencí centrální banky na měnovém trhu) podle předem stanoveného režimu. V tom případě mluvíme o </a:t>
            </a:r>
            <a:r>
              <a:rPr lang="cs-CZ" i="1" dirty="0"/>
              <a:t>režimu </a:t>
            </a:r>
            <a:r>
              <a:rPr lang="cs-CZ" i="1" dirty="0" err="1"/>
              <a:t>stabilniho</a:t>
            </a:r>
            <a:r>
              <a:rPr lang="cs-CZ" i="1" dirty="0"/>
              <a:t> kurzu (pevného, fixního).</a:t>
            </a:r>
          </a:p>
          <a:p>
            <a:r>
              <a:rPr lang="cs-CZ" i="1" dirty="0"/>
              <a:t>Kurzové </a:t>
            </a:r>
            <a:r>
              <a:rPr lang="cs-CZ" dirty="0"/>
              <a:t>fluktuační </a:t>
            </a:r>
            <a:r>
              <a:rPr lang="cs-CZ" i="1" dirty="0"/>
              <a:t>pásmo </a:t>
            </a:r>
            <a:r>
              <a:rPr lang="cs-CZ" dirty="0"/>
              <a:t>znamená, že centrální banka vyhlásí horní a dolní limit, v němž ponechá kurz měny volně "plavat".</a:t>
            </a:r>
          </a:p>
          <a:p>
            <a:r>
              <a:rPr lang="cs-CZ" dirty="0"/>
              <a:t>Režim kurzového pásma znamená, že kurz měny je vázán obvykle na určitý </a:t>
            </a:r>
            <a:r>
              <a:rPr lang="cs-CZ" i="1" dirty="0"/>
              <a:t>koš </a:t>
            </a:r>
            <a:r>
              <a:rPr lang="cs-CZ" dirty="0"/>
              <a:t>zahraničních měn.</a:t>
            </a:r>
          </a:p>
          <a:p>
            <a:r>
              <a:rPr lang="cs-CZ" dirty="0"/>
              <a:t>Zavěšeni měny například na dolar znamená, že centrální banka nedovolí, aby se kurz měny vůči dolaru odchýlil od určité hodnoty.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46AB4F6-A526-4039-B462-EFC954982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3726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2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532</Words>
  <Application>Microsoft Office PowerPoint</Application>
  <PresentationFormat>Širokoúhlá obrazovka</PresentationFormat>
  <Paragraphs>34</Paragraphs>
  <Slides>7</Slides>
  <Notes>0</Notes>
  <HiddenSlides>0</HiddenSlides>
  <MMClips>7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Motiv Office</vt:lpstr>
      <vt:lpstr>14. Měnový kurz</vt:lpstr>
      <vt:lpstr>MĚNOVÝ KURZ A MĚNOVÝ TRH</vt:lpstr>
      <vt:lpstr>MĚNOVÝ KURZ A ÚROKOVÁ PARITA</vt:lpstr>
      <vt:lpstr>TEORIE PARITY KUPNí SíLY - ABSOLUTNí VERZE</vt:lpstr>
      <vt:lpstr>TEORIE PARITY KUPNí SÍLY - RELATIVNí VERZE</vt:lpstr>
      <vt:lpstr>INTERVENCE STÁTU DO MĚNOVÉHO KURZU</vt:lpstr>
      <vt:lpstr>REŽiMY STABILNíHO KURZU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Měnový kurz</dc:title>
  <dc:creator>Čábelková Inna</dc:creator>
  <cp:lastModifiedBy>Čábelková Inna</cp:lastModifiedBy>
  <cp:revision>12</cp:revision>
  <dcterms:created xsi:type="dcterms:W3CDTF">2020-11-26T11:50:40Z</dcterms:created>
  <dcterms:modified xsi:type="dcterms:W3CDTF">2020-11-26T13:49:20Z</dcterms:modified>
</cp:coreProperties>
</file>