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81" r:id="rId4"/>
    <p:sldId id="282" r:id="rId5"/>
    <p:sldId id="289" r:id="rId6"/>
    <p:sldId id="283" r:id="rId7"/>
    <p:sldId id="284" r:id="rId8"/>
    <p:sldId id="285" r:id="rId9"/>
    <p:sldId id="286" r:id="rId10"/>
    <p:sldId id="287" r:id="rId11"/>
    <p:sldId id="290" r:id="rId12"/>
    <p:sldId id="263" r:id="rId13"/>
    <p:sldId id="295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96" r:id="rId22"/>
    <p:sldId id="297" r:id="rId23"/>
    <p:sldId id="272" r:id="rId24"/>
    <p:sldId id="298" r:id="rId25"/>
    <p:sldId id="273" r:id="rId26"/>
    <p:sldId id="274" r:id="rId27"/>
    <p:sldId id="275" r:id="rId28"/>
    <p:sldId id="276" r:id="rId29"/>
    <p:sldId id="299" r:id="rId30"/>
    <p:sldId id="277" r:id="rId31"/>
    <p:sldId id="278" r:id="rId32"/>
    <p:sldId id="279" r:id="rId33"/>
    <p:sldId id="300" r:id="rId34"/>
    <p:sldId id="262" r:id="rId35"/>
    <p:sldId id="301" r:id="rId36"/>
    <p:sldId id="302" r:id="rId37"/>
    <p:sldId id="303" r:id="rId38"/>
    <p:sldId id="304" r:id="rId39"/>
    <p:sldId id="305" r:id="rId40"/>
  </p:sldIdLst>
  <p:sldSz cx="12192000" cy="6858000"/>
  <p:notesSz cx="6858000" cy="9144000"/>
  <p:defaultTextStyle>
    <a:defPPr>
      <a:defRPr lang="de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96"/>
    <p:restoredTop sz="94676"/>
  </p:normalViewPr>
  <p:slideViewPr>
    <p:cSldViewPr snapToGrid="0" snapToObjects="1">
      <p:cViewPr varScale="1">
        <p:scale>
          <a:sx n="107" d="100"/>
          <a:sy n="107" d="100"/>
        </p:scale>
        <p:origin x="168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Z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65432-E79C-C747-82ED-5D65CD6734B5}" type="datetimeFigureOut">
              <a:rPr lang="de-CZ" smtClean="0"/>
              <a:t>31.10.2025</a:t>
            </a:fld>
            <a:endParaRPr lang="de-CZ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Z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Z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36C66-0E79-A54A-9782-7D95F1AEE549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59296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D092DF0F-2CDB-F04C-9F71-B08618B753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6526" cy="12485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04C274D8-1376-AE43-9529-E67CE72531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1">
            <a:extLst>
              <a:ext uri="{FF2B5EF4-FFF2-40B4-BE49-F238E27FC236}">
                <a16:creationId xmlns:a16="http://schemas.microsoft.com/office/drawing/2014/main" id="{1311C7AB-7EC0-DA4A-9ED4-C38961A1B6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3BB170E1-488F-EE48-8582-93D01CCF11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>
            <a:extLst>
              <a:ext uri="{FF2B5EF4-FFF2-40B4-BE49-F238E27FC236}">
                <a16:creationId xmlns:a16="http://schemas.microsoft.com/office/drawing/2014/main" id="{52BC4075-172F-E64E-A5C9-88A90ADF72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CD832D62-0646-E845-B1BB-FE459507F3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">
            <a:extLst>
              <a:ext uri="{FF2B5EF4-FFF2-40B4-BE49-F238E27FC236}">
                <a16:creationId xmlns:a16="http://schemas.microsoft.com/office/drawing/2014/main" id="{21F36467-2262-1D47-A0CC-EB6221EC90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8950" y="-11796713"/>
            <a:ext cx="22190075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CCE13A25-0E0D-3D4C-A055-5CD4913EEF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>
            <a:extLst>
              <a:ext uri="{FF2B5EF4-FFF2-40B4-BE49-F238E27FC236}">
                <a16:creationId xmlns:a16="http://schemas.microsoft.com/office/drawing/2014/main" id="{A514BF75-47D3-4F4B-AD9F-361BD16268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77C45C71-08FF-5F43-B032-EBC909076D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>
            <a:extLst>
              <a:ext uri="{FF2B5EF4-FFF2-40B4-BE49-F238E27FC236}">
                <a16:creationId xmlns:a16="http://schemas.microsoft.com/office/drawing/2014/main" id="{73DE90B0-5B14-AA44-AD62-6FA797708D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0294842C-ADF2-284F-8848-CD3716B24B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>
            <a:extLst>
              <a:ext uri="{FF2B5EF4-FFF2-40B4-BE49-F238E27FC236}">
                <a16:creationId xmlns:a16="http://schemas.microsoft.com/office/drawing/2014/main" id="{9C95D827-7874-724E-B4E2-DC64A7A770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21F77DF4-75EB-5C4D-8F28-5BCDC83095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>
            <a:extLst>
              <a:ext uri="{FF2B5EF4-FFF2-40B4-BE49-F238E27FC236}">
                <a16:creationId xmlns:a16="http://schemas.microsoft.com/office/drawing/2014/main" id="{897946D8-1BF6-2944-B134-DABD9C241C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94ECE251-4378-4E42-8E72-BE4819C7BE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>
            <a:extLst>
              <a:ext uri="{FF2B5EF4-FFF2-40B4-BE49-F238E27FC236}">
                <a16:creationId xmlns:a16="http://schemas.microsoft.com/office/drawing/2014/main" id="{9F45A4B5-F2FE-EC4D-BAC0-FC9A16D8B4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0A7090C5-3C0F-7441-B9E9-B346EBE949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>
            <a:extLst>
              <a:ext uri="{FF2B5EF4-FFF2-40B4-BE49-F238E27FC236}">
                <a16:creationId xmlns:a16="http://schemas.microsoft.com/office/drawing/2014/main" id="{DE1462CC-E35B-6544-AD0D-9CFB6F22F1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605D173C-8DF2-5D42-9F71-4E24CAE898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>
            <a:extLst>
              <a:ext uri="{FF2B5EF4-FFF2-40B4-BE49-F238E27FC236}">
                <a16:creationId xmlns:a16="http://schemas.microsoft.com/office/drawing/2014/main" id="{99899D04-EA35-3145-B9C8-FF085FAE72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15A2F2AB-6970-F746-AC8F-7BE7AF5E93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4FA893AA-07CC-EF43-A36D-200919F928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865DBFAD-5ED9-D74B-AEDC-D21040F319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">
            <a:extLst>
              <a:ext uri="{FF2B5EF4-FFF2-40B4-BE49-F238E27FC236}">
                <a16:creationId xmlns:a16="http://schemas.microsoft.com/office/drawing/2014/main" id="{C24E1BFE-E837-3D41-BD6A-2751EB4EF5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3825" cy="12476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37BBF664-8AA6-2346-AF73-EC79813451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68938" cy="4097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">
            <a:extLst>
              <a:ext uri="{FF2B5EF4-FFF2-40B4-BE49-F238E27FC236}">
                <a16:creationId xmlns:a16="http://schemas.microsoft.com/office/drawing/2014/main" id="{35C0ABF2-24CD-8F43-81BE-19D4AB206D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3825" cy="12476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420C0150-B5BF-A849-8ABD-F07D5CE4B9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68938" cy="4097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>
            <a:extLst>
              <a:ext uri="{FF2B5EF4-FFF2-40B4-BE49-F238E27FC236}">
                <a16:creationId xmlns:a16="http://schemas.microsoft.com/office/drawing/2014/main" id="{BD4C7052-A414-2C4A-AD66-36FBBF76D2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AB06A4E7-C08F-ED4B-91DF-7DC367E140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1">
            <a:extLst>
              <a:ext uri="{FF2B5EF4-FFF2-40B4-BE49-F238E27FC236}">
                <a16:creationId xmlns:a16="http://schemas.microsoft.com/office/drawing/2014/main" id="{C9134C7E-A658-D440-B7F1-FDC9FCEF45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8950" y="-11796713"/>
            <a:ext cx="22190075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45ED17EF-EE07-E942-90FF-0655AFE2EE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>
            <a:extLst>
              <a:ext uri="{FF2B5EF4-FFF2-40B4-BE49-F238E27FC236}">
                <a16:creationId xmlns:a16="http://schemas.microsoft.com/office/drawing/2014/main" id="{3E560BFA-DFF3-4C4B-9EA5-69FB40E057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B624742E-FA15-D748-BC29-ED2D8C1F64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>
            <a:extLst>
              <a:ext uri="{FF2B5EF4-FFF2-40B4-BE49-F238E27FC236}">
                <a16:creationId xmlns:a16="http://schemas.microsoft.com/office/drawing/2014/main" id="{7FEB944D-7C97-4D43-B4E3-907455776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7F56D347-257C-5043-9E06-9DC02837FE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>
            <a:extLst>
              <a:ext uri="{FF2B5EF4-FFF2-40B4-BE49-F238E27FC236}">
                <a16:creationId xmlns:a16="http://schemas.microsoft.com/office/drawing/2014/main" id="{2ED60B8D-4805-0E42-BB34-D54A3020A2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5D7E625E-E0CE-A542-B584-2C57DB934C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>
            <a:extLst>
              <a:ext uri="{FF2B5EF4-FFF2-40B4-BE49-F238E27FC236}">
                <a16:creationId xmlns:a16="http://schemas.microsoft.com/office/drawing/2014/main" id="{A6AEBBA1-A071-5D42-B8ED-E3CA5F5358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3825" cy="12476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4F66FB51-2C1B-7846-8D4E-4C0AB89B2F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68938" cy="4097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">
            <a:extLst>
              <a:ext uri="{FF2B5EF4-FFF2-40B4-BE49-F238E27FC236}">
                <a16:creationId xmlns:a16="http://schemas.microsoft.com/office/drawing/2014/main" id="{6DC00391-9751-7D4D-AC7F-7B121F2255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3825" cy="12476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2">
            <a:extLst>
              <a:ext uri="{FF2B5EF4-FFF2-40B4-BE49-F238E27FC236}">
                <a16:creationId xmlns:a16="http://schemas.microsoft.com/office/drawing/2014/main" id="{1F55A4BD-1F84-2240-81E9-16126182BD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68938" cy="4097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">
            <a:extLst>
              <a:ext uri="{FF2B5EF4-FFF2-40B4-BE49-F238E27FC236}">
                <a16:creationId xmlns:a16="http://schemas.microsoft.com/office/drawing/2014/main" id="{96EF9455-0658-604D-A44F-45943D3457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3825" cy="12476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DDE65007-D7C7-9C44-9FC3-59BCB8DAA6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68938" cy="4097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36E569E0-314B-524C-81EB-F4C394C5A7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99429605-464F-6D4C-93C0-1A07D530E8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23858F03-A855-1142-B20F-3FB920BC04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7002125" y="-11796713"/>
            <a:ext cx="22204363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Text Box 2">
            <a:extLst>
              <a:ext uri="{FF2B5EF4-FFF2-40B4-BE49-F238E27FC236}">
                <a16:creationId xmlns:a16="http://schemas.microsoft.com/office/drawing/2014/main" id="{4FB71646-E2B7-3A4F-BA2B-333A5A9C32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268D892C-5C77-1E4E-8F8C-C82BD566DC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Text Box 2">
            <a:extLst>
              <a:ext uri="{FF2B5EF4-FFF2-40B4-BE49-F238E27FC236}">
                <a16:creationId xmlns:a16="http://schemas.microsoft.com/office/drawing/2014/main" id="{17E1CB6E-AFE1-CE47-8EF0-98E147496E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8988DFBD-5588-DE42-8C7E-6C8AF0A243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7002125" y="-11796713"/>
            <a:ext cx="22204363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Text Box 2">
            <a:extLst>
              <a:ext uri="{FF2B5EF4-FFF2-40B4-BE49-F238E27FC236}">
                <a16:creationId xmlns:a16="http://schemas.microsoft.com/office/drawing/2014/main" id="{F086BDAB-FDF1-8D43-A9A2-4129F33B74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A342ABAB-65FA-1243-9FA6-2300FB45DF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Text Box 2">
            <a:extLst>
              <a:ext uri="{FF2B5EF4-FFF2-40B4-BE49-F238E27FC236}">
                <a16:creationId xmlns:a16="http://schemas.microsoft.com/office/drawing/2014/main" id="{69D155EE-8582-7C48-8A4B-10D9954251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12FC75B9-DF88-4449-9639-65F8E6310E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Text Box 2">
            <a:extLst>
              <a:ext uri="{FF2B5EF4-FFF2-40B4-BE49-F238E27FC236}">
                <a16:creationId xmlns:a16="http://schemas.microsoft.com/office/drawing/2014/main" id="{9D666122-FE88-0F4E-BAC7-5DF4BA73CB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4AB75C4B-EC35-3F4C-98C4-F4E3C208C2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Text Box 2">
            <a:extLst>
              <a:ext uri="{FF2B5EF4-FFF2-40B4-BE49-F238E27FC236}">
                <a16:creationId xmlns:a16="http://schemas.microsoft.com/office/drawing/2014/main" id="{F4017796-E142-1B45-927E-FBF015A722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1">
            <a:extLst>
              <a:ext uri="{FF2B5EF4-FFF2-40B4-BE49-F238E27FC236}">
                <a16:creationId xmlns:a16="http://schemas.microsoft.com/office/drawing/2014/main" id="{713DFC70-5FC4-9848-AC44-3E3D29594D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87180D21-4CB6-4948-AE02-57EA7EEC56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FCB73921-F491-A841-A141-4907B77712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9EFBCD35-9A53-524E-A1D8-718103C81F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63FAACAE-F6A3-044F-914D-607B520CEE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EA029EA5-ECAA-ED4B-9D02-FC086BA490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BE2A12FB-2CCA-C445-BD49-B2C0549DF2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31D3B896-AE87-464A-B178-D19A2A80BD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5D429F16-2571-7143-8837-38EFE70CA0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228DCC4D-9BE7-934A-9EEB-0C13E3E470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6D2128EB-3639-A945-914B-701CAC0AE6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083B4E76-DAA9-934A-BBD6-531E1F7BB7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A0A98B-58B9-8E42-BC6A-3A9CCF141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41F5B8E-7B95-AB42-AE22-F9C18BA19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95A861-5F70-714F-826A-50397FD4D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31.10.2025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AB1C42-E821-4F48-9999-E9BFF00CF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84909C-9A75-AD42-81E4-EBE05837D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875130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D5B37-3AC5-7646-838D-B681A35DA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D296545-0DC6-5C48-8D7D-A52BC42456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857CD9-0B2D-334F-BB42-5B6816C9F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31.10.2025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DAD3D7-7AAA-564F-B838-DFB8B6F08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2720DD-1A9F-4543-B090-257BC6E11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844797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916BBBD-6EC9-C842-8383-BF04A99DA6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8796921-1F64-8A4F-B94E-ECDE60B4F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DFE6F32-52B6-C749-A4C8-B2D208FDD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31.10.2025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DCBC56-414C-7F40-92A2-52F0A4E96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BAF14D-5026-1046-BA79-D8B907634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539843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000DF0-1A1E-1341-8B8D-EB3A95E2E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4D704E-3D36-E743-84AC-13E843FA5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B35760-F89E-BF48-A75E-9266FC622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31.10.2025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6DA693-1705-4641-BF10-1F9692AEB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661119-D7F9-F44E-8537-AF577971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16491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1EACB3-D071-BA4B-B7F2-2DF6B27D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D88DE6-0D88-BE49-9345-E372260D7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01B8D1-6D39-EA44-B0B8-9BC44D4A0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31.10.2025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5BDCD3-A1E1-D049-9D5C-85D993BED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7BFC5-080D-A74B-8152-4E7728EA6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344700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B6941A-0A6F-824A-861C-3B018603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A6D8FF-0300-DE40-BE53-55FF3B8BD7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52103EF-66F6-F944-98A0-8E779722C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F551E8-AD9F-1F47-9F30-812BA4E6D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31.10.2025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B54461-850A-3740-8514-D3147CDAB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1DD3ADC-CD98-6043-8F5D-51FB944C2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4559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569B18-7BEE-CE4B-8D8F-0D4B6C233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0C22B0-30EB-8241-A6EE-014DAFE53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B73704-9C44-1B41-B257-4B0063FF1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B9B86F5-DBEF-B046-9525-C420F7B58E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B0DDBF8-2800-3E47-A9B2-A62DE99EA3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403C669-CB9B-F34E-87F5-BEC119DE7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31.10.2025</a:t>
            </a:fld>
            <a:endParaRPr lang="de-CZ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5E66BD1-B4E8-6748-99F1-E825A73A6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35D0550-8037-4B4E-B891-6EEED480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011888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F16DA0-A1E4-764B-B01A-196E0DF5F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EF19F8-8E13-8F49-BF45-B9978AC9D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31.10.2025</a:t>
            </a:fld>
            <a:endParaRPr lang="de-CZ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433E2DA-6835-6C45-B074-FB7FD24AD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769CDC-D403-CD47-8CB1-3CA23E19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14044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68AABDC-4D0B-A149-A950-68A4CFC19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31.10.2025</a:t>
            </a:fld>
            <a:endParaRPr lang="de-CZ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F7A5CED-469A-EF4C-8617-79D0EFC09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4C9C43-F3F7-C347-BF93-2CE26BE8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615353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57727F-B89A-284B-9684-A642BD39A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471023-F094-624B-AB1C-56AF86714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F49BC09-B75A-B64B-A7A5-C63EAFA7A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1D6CAC0-CB8F-684D-8DE1-F30DEA7B0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31.10.2025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6B4D11C-91E5-D840-A34C-A0663C67A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74AC100-5922-514B-B2A8-AB50C94CE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22919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3538BF-5F11-FB44-922A-BC9CBF390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2E26C06-7655-1F4D-9A01-C1FB067F13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Z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C09BEC2-BC0D-9D4C-A66B-86C25C2259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CE52ABA-665E-3B48-92D8-338CEAFEA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31.10.2025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75C401-3FE3-F146-8091-36F46F9B6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E16EEB-2D09-B648-9765-DBE69C080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92869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8A6AB70-42D0-DD44-95EA-B31F11D6B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C6ADBC-B894-B044-B3D2-F771B53E7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2B6C56-8E84-6840-B568-C9DE2196AF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44DF4-5D1E-5942-A77F-9BE4AD2B8A72}" type="datetimeFigureOut">
              <a:rPr lang="de-CZ" smtClean="0"/>
              <a:t>31.10.2025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B0DD01-9E1B-4247-83C8-834397B050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5200B0-D699-AA41-8E32-C0648576D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23510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14F77B-6DD2-2C47-ADA1-C7858EFD6C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русский язык</a:t>
            </a:r>
            <a:endParaRPr lang="de-CZ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1C56CED-BFD0-2E44-89F1-BA077E3F71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Markus </a:t>
            </a:r>
            <a:r>
              <a:rPr lang="cs-CZ" dirty="0" err="1"/>
              <a:t>Giger</a:t>
            </a:r>
            <a:endParaRPr lang="de-CZ" dirty="0"/>
          </a:p>
        </p:txBody>
      </p:sp>
    </p:spTree>
    <p:extLst>
      <p:ext uri="{BB962C8B-B14F-4D97-AF65-F5344CB8AC3E}">
        <p14:creationId xmlns:p14="http://schemas.microsoft.com/office/powerpoint/2010/main" val="2563005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DE9AE963-F1FA-C04A-BFE6-F57E7FE89FC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74826" y="188914"/>
            <a:ext cx="8569325" cy="6480175"/>
          </a:xfrm>
        </p:spPr>
        <p:txBody>
          <a:bodyPr anchor="t"/>
          <a:lstStyle/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На основе окончаний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разделяются глаголы русс. лит. языка в два спряжения, первое спряжение с окончаниями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u, -oš</a:t>
            </a:r>
            <a:r>
              <a:rPr lang="cs-CZ" altLang="de-DE" sz="2400" i="1" baseline="-200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3-е л. мн. ч.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ut</a:t>
            </a:r>
            <a:r>
              <a:rPr lang="cs-CZ" altLang="de-DE" sz="2800" i="1" baseline="-200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второе спряжение с окончаниями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u, -iš</a:t>
            </a:r>
            <a:r>
              <a:rPr lang="cs-CZ" altLang="de-DE" sz="2400" i="1" baseline="-200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3-е л. мн. ч.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</a:t>
            </a:r>
            <a:r>
              <a:rPr lang="cs-CZ" altLang="de-DE" sz="2800" i="1" baseline="-200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Окончания 3-го л. мн. ч.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русс. лит. языке всегда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дистинктивны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т.е. независимо от места ударения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ср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лают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произношением окончания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[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ʊ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t]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ю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бят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произношением окончания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[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ət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])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Исходя из них можно отличать два спряжения и том случае, где все остальные формы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звучат из-за безударных окончаний одинаково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11404497-6248-C046-B73A-8A9507DD927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74826" y="188914"/>
            <a:ext cx="8569325" cy="6480175"/>
          </a:xfrm>
        </p:spPr>
        <p:txBody>
          <a:bodyPr anchor="t"/>
          <a:lstStyle/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 помощью отношения основы инфинитива и основы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можно разделить глаголы на классы. Этот принцип употребляется в разных формах в славистике уже с времен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Добровского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D145CFA2-E1A9-5F45-8592-95341B41239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946275" y="287338"/>
            <a:ext cx="8434388" cy="6191250"/>
          </a:xfrm>
        </p:spPr>
        <p:txBody>
          <a:bodyPr anchor="t"/>
          <a:lstStyle/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Колебания между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глаголов</a:t>
            </a:r>
          </a:p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 некоторых глаголов происходит колебание образования форм между продуктивным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непродуктивным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глаголов, т.е. между типом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делать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типом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(классы по Исаченко 1960)</a:t>
            </a:r>
          </a:p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Феномен как таковой знаком из разных слав. языков, ср. ч.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kousat (kousá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kouše)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lízat (lízá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líže)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тп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Переход форм деепричастия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в новый класс при этом происходит быстрее, чем у других форм, образованных от основы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45284613-89FB-4446-9F84-7C27AA030F4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946275" y="287338"/>
            <a:ext cx="8434388" cy="6191250"/>
          </a:xfrm>
        </p:spPr>
        <p:txBody>
          <a:bodyPr anchor="t"/>
          <a:lstStyle/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Даже это имеет параллель в ч. я., ср.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kázat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(kážu)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деепричастием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kázaje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тд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Крысин 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(1974) изучали глаголы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колых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ться (кол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ы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шусь/колых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юсь), мах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 (маш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/мах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ю), бр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ы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згать (бр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ы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зжу/бр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ы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згаю)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двух разных сочетаниях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пать (к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плю/к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паю)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55561BC4-78C1-B04A-A1CF-E1E629205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164" y="765176"/>
            <a:ext cx="78454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">
            <a:extLst>
              <a:ext uri="{FF2B5EF4-FFF2-40B4-BE49-F238E27FC236}">
                <a16:creationId xmlns:a16="http://schemas.microsoft.com/office/drawing/2014/main" id="{2E419DBD-DF6A-BB43-BCF1-0A7E3EE43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239" y="360363"/>
            <a:ext cx="8135937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">
            <a:extLst>
              <a:ext uri="{FF2B5EF4-FFF2-40B4-BE49-F238E27FC236}">
                <a16:creationId xmlns:a16="http://schemas.microsoft.com/office/drawing/2014/main" id="{B6FBF38F-4074-1244-9537-CB76660EF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339" y="384176"/>
            <a:ext cx="8567737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">
            <a:extLst>
              <a:ext uri="{FF2B5EF4-FFF2-40B4-BE49-F238E27FC236}">
                <a16:creationId xmlns:a16="http://schemas.microsoft.com/office/drawing/2014/main" id="{F713090E-6284-644E-8C29-0668E1E61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8" y="431800"/>
            <a:ext cx="8134350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75" name="Picture 2">
            <a:extLst>
              <a:ext uri="{FF2B5EF4-FFF2-40B4-BE49-F238E27FC236}">
                <a16:creationId xmlns:a16="http://schemas.microsoft.com/office/drawing/2014/main" id="{86AEE367-77C6-8641-97CA-B47068C84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238" y="3976688"/>
            <a:ext cx="8064500" cy="257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1">
            <a:extLst>
              <a:ext uri="{FF2B5EF4-FFF2-40B4-BE49-F238E27FC236}">
                <a16:creationId xmlns:a16="http://schemas.microsoft.com/office/drawing/2014/main" id="{CF46AAF0-E996-1E44-8796-C78365267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864" y="376238"/>
            <a:ext cx="7856537" cy="480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F3BF5CA0-2C33-BE49-A6E7-370B320AD2B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73250" y="287339"/>
            <a:ext cx="8650288" cy="2447925"/>
          </a:xfrm>
        </p:spPr>
        <p:txBody>
          <a:bodyPr anchor="t"/>
          <a:lstStyle/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Отдельно рассматриваются формы деепричастия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конкретно глаголов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махать, брызгать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и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полоск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 (полощ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полоск</a:t>
            </a:r>
            <a:r>
              <a:rPr lang="ru-RU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ю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полощ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полоск</a:t>
            </a:r>
            <a:r>
              <a:rPr lang="ru-RU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я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 первых двух частота формы образованной по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классу гораздо выше, чем для форм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58371" name="Picture 2">
            <a:extLst>
              <a:ext uri="{FF2B5EF4-FFF2-40B4-BE49-F238E27FC236}">
                <a16:creationId xmlns:a16="http://schemas.microsoft.com/office/drawing/2014/main" id="{EA3BE2F9-71AE-E449-BB36-A761B028A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225" y="2665414"/>
            <a:ext cx="807085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C4C76625-894C-7049-A9E6-7B0EECEF0C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128588"/>
            <a:ext cx="8221663" cy="14351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Глагол</a:t>
            </a:r>
            <a:r>
              <a:rPr lang="de-CH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ru-RU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несколько общих замечаний</a:t>
            </a:r>
            <a:endParaRPr lang="de-CH" altLang="de-DE" sz="32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1526B478-8FDC-1040-A036-01486704E9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9289" y="1557339"/>
            <a:ext cx="8542337" cy="5068887"/>
          </a:xfrm>
        </p:spPr>
        <p:txBody>
          <a:bodyPr/>
          <a:lstStyle/>
          <a:p>
            <a:pPr marL="339725" indent="-339725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Глагол имеет большее количество грамматических категорий, граммем и форм, чем существительное.</a:t>
            </a:r>
          </a:p>
          <a:p>
            <a:pPr marL="339725" indent="-339725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современном русском литературном языке глагол имеет следующие категории: лицо </a:t>
            </a:r>
            <a:r>
              <a:rPr lang="cs-CZ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(1., 2., 3.)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число (ед. и мн.), время (наст., прош., буд.), наклонение (изъяв., сосл., повел.), залог (дейст., страд.), вид (несов., сов.)</a:t>
            </a:r>
          </a:p>
          <a:p>
            <a:pPr marL="339725" indent="-339725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Теоретически глагол имеет </a:t>
            </a:r>
            <a:r>
              <a:rPr lang="cs-CZ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3x2x3x3x2x2=216 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определенных форм, которых однако реально нет ни у какого глагола, потому что разные комбинации категорий не существуют, императив имеет только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">
            <a:extLst>
              <a:ext uri="{FF2B5EF4-FFF2-40B4-BE49-F238E27FC236}">
                <a16:creationId xmlns:a16="http://schemas.microsoft.com/office/drawing/2014/main" id="{AF710C54-DB4D-9B41-8B4D-AA8BC780F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88" y="431800"/>
            <a:ext cx="8261350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>
            <a:extLst>
              <a:ext uri="{FF2B5EF4-FFF2-40B4-BE49-F238E27FC236}">
                <a16:creationId xmlns:a16="http://schemas.microsoft.com/office/drawing/2014/main" id="{746C9686-5617-584C-B419-30B009B57A1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39900" y="242888"/>
            <a:ext cx="8712200" cy="6381750"/>
          </a:xfrm>
        </p:spPr>
        <p:txBody>
          <a:bodyPr anchor="t"/>
          <a:lstStyle/>
          <a:p>
            <a:pPr marL="342900" indent="-341313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Граудина/Ицкович/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Катлинская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(1976: 202)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констатируют, что таких и подобных глаголов с колебанием форм – около 40. Колебание не редко регистрируется еще в текстах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XVIII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или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XIX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вв.</a:t>
            </a:r>
          </a:p>
          <a:p>
            <a:pPr marL="342900" indent="-341313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эксцерпциях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авторов, однако, все-таки в общем доминируют формы с чередованием, т. е. формы образованные по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или другому непродуктивному классу (это, в конце  концов отвечает и результатам Крысина 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1974, с исключением форм деепричастий)</a:t>
            </a:r>
          </a:p>
          <a:p>
            <a:pPr marL="342900" indent="-341313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Отдельные глаголы, однако, ведут себя по-разному, иногда формы имеют разные семантические оттенки, более часто они отличаются между собой стилистически, чаще всего таким образом, что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>
            <a:extLst>
              <a:ext uri="{FF2B5EF4-FFF2-40B4-BE49-F238E27FC236}">
                <a16:creationId xmlns:a16="http://schemas.microsoft.com/office/drawing/2014/main" id="{75F05335-E7B5-4447-9A97-312108BCF7F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39900" y="242888"/>
            <a:ext cx="8712200" cy="6381750"/>
          </a:xfrm>
        </p:spPr>
        <p:txBody>
          <a:bodyPr anchor="t"/>
          <a:lstStyle/>
          <a:p>
            <a:pPr marL="342900" indent="-341313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традиционные формы с чередованием согласных – стилистически нейтральные, а формы образованные по продуктивным классам – разговорные.</a:t>
            </a:r>
          </a:p>
          <a:p>
            <a:pPr marL="342900" indent="-341313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Актуально ситуация могла через 50 лет измениться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>
            <a:extLst>
              <a:ext uri="{FF2B5EF4-FFF2-40B4-BE49-F238E27FC236}">
                <a16:creationId xmlns:a16="http://schemas.microsoft.com/office/drawing/2014/main" id="{7ACA512D-BA95-444C-982B-B027C3C96B9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946275" y="287339"/>
            <a:ext cx="8434388" cy="6454775"/>
          </a:xfrm>
        </p:spPr>
        <p:txBody>
          <a:bodyPr anchor="t"/>
          <a:lstStyle/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Колебания между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глаголов</a:t>
            </a:r>
          </a:p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Более специфичным случаем является тенденция глаголов типа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обеззубеть, обезлесеть, обезводеть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– глаголов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II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по Исаченко (тип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краснеть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но с ударением на основе) – перейти в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глаголов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тип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ходить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Феномен связан с фонетическими условиями (иканье), он является определенным (противоположенным) аналогом образования формы 3-го л. мн. ч. глаголов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спряжения с ударением на основе окончанием -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ут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-ют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старомосковском произношении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>
            <a:extLst>
              <a:ext uri="{FF2B5EF4-FFF2-40B4-BE49-F238E27FC236}">
                <a16:creationId xmlns:a16="http://schemas.microsoft.com/office/drawing/2014/main" id="{FC15A9E1-277F-1947-A896-13DCC2173DC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946275" y="287339"/>
            <a:ext cx="8434388" cy="6454775"/>
          </a:xfrm>
        </p:spPr>
        <p:txBody>
          <a:bodyPr anchor="t"/>
          <a:lstStyle/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отличие от этого случая колебание глаголов типа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обезводет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было в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XX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в. актуальным, частота «новых» форм высокая и кроме этого значительно нарастает от самого пожилого поколения до самой молодой группы респондентов (Крысин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колл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1974: 221n.)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Роль играет в некоторых случаях существование параллельных переходных глаголов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класса, ср.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обессилеть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,zeslábnout, vysílit se‘,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обессилить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,oslabit, vysílit‘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Но такая параллель не действует у всех глаголов данной группы (ср. Граудина/Ицкович/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Катлинская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1976: 212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сл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.)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>
            <a:extLst>
              <a:ext uri="{FF2B5EF4-FFF2-40B4-BE49-F238E27FC236}">
                <a16:creationId xmlns:a16="http://schemas.microsoft.com/office/drawing/2014/main" id="{E8536236-6DF4-B744-95EB-DEE0AC1C700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39900" y="268289"/>
            <a:ext cx="8712200" cy="1647825"/>
          </a:xfrm>
        </p:spPr>
        <p:txBody>
          <a:bodyPr anchor="t"/>
          <a:lstStyle/>
          <a:p>
            <a:pPr marL="336550" indent="-336550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Исследованы были глаголы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опротиветь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обессилеть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выздороветь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в 3-м л. мн. ч. или в 1-м л. ед. ч.</a:t>
            </a:r>
          </a:p>
        </p:txBody>
      </p:sp>
      <p:pic>
        <p:nvPicPr>
          <p:cNvPr id="64515" name="Picture 2">
            <a:extLst>
              <a:ext uri="{FF2B5EF4-FFF2-40B4-BE49-F238E27FC236}">
                <a16:creationId xmlns:a16="http://schemas.microsoft.com/office/drawing/2014/main" id="{BA39807D-381A-5242-9FCB-8DAEEB603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2276476"/>
            <a:ext cx="7366000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">
            <a:extLst>
              <a:ext uri="{FF2B5EF4-FFF2-40B4-BE49-F238E27FC236}">
                <a16:creationId xmlns:a16="http://schemas.microsoft.com/office/drawing/2014/main" id="{81E2A0A7-5622-814B-BE69-AB1E9CAA9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800" y="315914"/>
            <a:ext cx="8351838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1">
            <a:extLst>
              <a:ext uri="{FF2B5EF4-FFF2-40B4-BE49-F238E27FC236}">
                <a16:creationId xmlns:a16="http://schemas.microsoft.com/office/drawing/2014/main" id="{98EEE375-3D21-2246-9726-B9CA8DB35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5" y="204788"/>
            <a:ext cx="5175250" cy="641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>
            <a:extLst>
              <a:ext uri="{FF2B5EF4-FFF2-40B4-BE49-F238E27FC236}">
                <a16:creationId xmlns:a16="http://schemas.microsoft.com/office/drawing/2014/main" id="{E847D592-F3A5-9B4B-B20B-13D0D2488CB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08164" y="287339"/>
            <a:ext cx="8643937" cy="6408737"/>
          </a:xfrm>
        </p:spPr>
        <p:txBody>
          <a:bodyPr anchor="t"/>
          <a:lstStyle/>
          <a:p>
            <a:pPr marL="342900" indent="-341313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Граудина/Ицкович/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Катлинская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(1976: 21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3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констатируют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что формы образованные по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классу распространены в разговорной речи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проникают в письменные тексты:</a:t>
            </a:r>
          </a:p>
          <a:p>
            <a:pPr marL="342900" indent="-341313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«У таких глаголов, как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выздороветь, опостылеть, опротиветь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нек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др. в устной речи предпочитаются формы по продуктивному классу: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выздоровлю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опостылю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опротивлю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Эти формы проникают и в письменные стили.»</a:t>
            </a:r>
          </a:p>
          <a:p>
            <a:pPr marL="342900" indent="-341313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Это ситуация почти 45 лет тому назад, между тем могла ситуация измениться. Зализняк (2008) приводит только традиционные формы по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классу (образец 1а,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жалеть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>
            <a:extLst>
              <a:ext uri="{FF2B5EF4-FFF2-40B4-BE49-F238E27FC236}">
                <a16:creationId xmlns:a16="http://schemas.microsoft.com/office/drawing/2014/main" id="{9F720F75-AE7F-C942-BFCB-641F9775727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08164" y="287339"/>
            <a:ext cx="8643937" cy="6408737"/>
          </a:xfrm>
        </p:spPr>
        <p:txBody>
          <a:bodyPr anchor="t"/>
          <a:lstStyle/>
          <a:p>
            <a:pPr marL="342900" indent="-341313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Викисловарь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показывал некоторое время две парадигмы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ситуация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24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ноября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201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6 г.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но позже удалил некодифицированные формы по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классу: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A3D45112-5671-4046-B374-6C8E9340C48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74825" y="260351"/>
            <a:ext cx="8713788" cy="6264275"/>
          </a:xfrm>
        </p:spPr>
        <p:txBody>
          <a:bodyPr anchor="t"/>
          <a:lstStyle/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три формы, обычно не выступает в пассиве 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тд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Большая часть форм образуется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перифрастически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(описательно) (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сосл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накл.,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несов. буд.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пассив) </a:t>
            </a: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Формы видов образуются чаще всего на основе словообразовательного материала – приставок, суффиксов, иногда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супплетивно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Отнюдь не все глаголы образуют все формы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есть такие глаголы как одновидовые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(imperfektiva tantum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или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perfektiva tantum),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безличные, непереходные (не образуют пассив), глаголы состояния (не образуют императив). Кроме этого существуют другие рестрикции, напр. фонетико-фонологические.</a:t>
            </a:r>
          </a:p>
          <a:p>
            <a:pPr marL="339725" indent="-339725">
              <a:spcBef>
                <a:spcPts val="800"/>
              </a:spcBef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1">
            <a:extLst>
              <a:ext uri="{FF2B5EF4-FFF2-40B4-BE49-F238E27FC236}">
                <a16:creationId xmlns:a16="http://schemas.microsoft.com/office/drawing/2014/main" id="{6FE949C9-FAEB-8D46-8A42-62C2A989B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1438"/>
            <a:ext cx="9144000" cy="597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Inhaltsplatzhalter 2">
            <a:extLst>
              <a:ext uri="{FF2B5EF4-FFF2-40B4-BE49-F238E27FC236}">
                <a16:creationId xmlns:a16="http://schemas.microsoft.com/office/drawing/2014/main" id="{D146874B-57AE-B94E-B2C2-A5C9CF6FC6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11339" y="260350"/>
            <a:ext cx="8677275" cy="5976938"/>
          </a:xfrm>
        </p:spPr>
        <p:txBody>
          <a:bodyPr/>
          <a:lstStyle/>
          <a:p>
            <a:pPr marL="457200" indent="-457200"/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</a:t>
            </a:r>
            <a:r>
              <a:rPr lang="cs-CZ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НКРЯ</a:t>
            </a:r>
            <a:r>
              <a:rPr lang="cs-CZ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основной корпус, ноябрь 2015</a:t>
            </a:r>
            <a:r>
              <a:rPr lang="cs-CZ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отношение </a:t>
            </a:r>
            <a:r>
              <a:rPr lang="ru-RU" altLang="de-DE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опротивят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ru-RU" altLang="de-DE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опротивеют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 0 : 1, </a:t>
            </a:r>
            <a:r>
              <a:rPr lang="ru-RU" altLang="de-DE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обессилю – обесилею 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3 : 0, </a:t>
            </a:r>
            <a:r>
              <a:rPr lang="ru-RU" altLang="de-DE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выздоровлю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ru-RU" altLang="de-DE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выздоровею </a:t>
            </a:r>
            <a:r>
              <a:rPr lang="cs-CZ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35: 45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Интересна – дистрибуция по годам:</a:t>
            </a:r>
          </a:p>
          <a:p>
            <a:pPr marL="457200" indent="-457200"/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74754" name="Bild 1" descr="Bildschirmfoto 2014-11-27 um 21.28.30.png">
            <a:extLst>
              <a:ext uri="{FF2B5EF4-FFF2-40B4-BE49-F238E27FC236}">
                <a16:creationId xmlns:a16="http://schemas.microsoft.com/office/drawing/2014/main" id="{FEE7048E-B2ED-884B-88AC-71404EED7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55864"/>
            <a:ext cx="9144000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Inhaltsplatzhalter 2">
            <a:extLst>
              <a:ext uri="{FF2B5EF4-FFF2-40B4-BE49-F238E27FC236}">
                <a16:creationId xmlns:a16="http://schemas.microsoft.com/office/drawing/2014/main" id="{78E08E1B-EAB6-1A40-9E4D-009A1EB6BC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31951" y="4508500"/>
            <a:ext cx="8785225" cy="2349500"/>
          </a:xfrm>
        </p:spPr>
        <p:txBody>
          <a:bodyPr/>
          <a:lstStyle/>
          <a:p>
            <a:pPr marL="457200" indent="-457200"/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Нельзя наблюдать тенденцию в том смысле, что форма </a:t>
            </a:r>
            <a:r>
              <a:rPr lang="ru-RU" altLang="de-DE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выздоровлю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моложе, чем форма </a:t>
            </a:r>
            <a:r>
              <a:rPr lang="ru-RU" altLang="de-DE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выздоровею</a:t>
            </a:r>
            <a:endParaRPr lang="ru-RU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 форм </a:t>
            </a:r>
            <a:r>
              <a:rPr lang="ru-RU" altLang="de-DE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выздоровеют</a:t>
            </a:r>
            <a:r>
              <a:rPr lang="de-CH" altLang="de-DE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ru-RU" altLang="de-DE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выздоровят 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отношение в корпусе </a:t>
            </a:r>
            <a:r>
              <a:rPr lang="cs-CZ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10: 1, 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единственный пример формы</a:t>
            </a:r>
            <a:r>
              <a:rPr lang="cs-CZ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выздоровят 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 конца 90-х гг. </a:t>
            </a:r>
            <a:r>
              <a:rPr lang="cs-CZ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XX</a:t>
            </a:r>
            <a:r>
              <a:rPr lang="ru-RU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в.</a:t>
            </a:r>
            <a:endParaRPr lang="cs-CZ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75778" name="Bild 3" descr="Bildschirmfoto 2014-11-27 um 21.28.08.png">
            <a:extLst>
              <a:ext uri="{FF2B5EF4-FFF2-40B4-BE49-F238E27FC236}">
                <a16:creationId xmlns:a16="http://schemas.microsoft.com/office/drawing/2014/main" id="{092CE68E-9F53-F449-BFAA-2132ACB50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Inhaltsplatzhalter 2">
            <a:extLst>
              <a:ext uri="{FF2B5EF4-FFF2-40B4-BE49-F238E27FC236}">
                <a16:creationId xmlns:a16="http://schemas.microsoft.com/office/drawing/2014/main" id="{78E08E1B-EAB6-1A40-9E4D-009A1EB6BC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92468" y="316326"/>
            <a:ext cx="11338461" cy="6351759"/>
          </a:xfrm>
        </p:spPr>
        <p:txBody>
          <a:bodyPr>
            <a:normAutofit/>
          </a:bodyPr>
          <a:lstStyle/>
          <a:p>
            <a:pPr marL="457200" indent="-457200"/>
            <a:r>
              <a:rPr lang="cs-CZ" altLang="de-DE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NB: </a:t>
            </a:r>
            <a:r>
              <a:rPr lang="ru-RU" altLang="de-DE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Несколько слов еще про дефективные глаголы без формы 1 л. ед. ч. наст./буд. </a:t>
            </a:r>
            <a:r>
              <a:rPr lang="ru-RU" altLang="de-DE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.:</a:t>
            </a:r>
          </a:p>
          <a:p>
            <a:pPr marL="457200" indent="-457200"/>
            <a:endParaRPr lang="ru-RU" altLang="de-DE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ru-RU" altLang="de-DE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См. дискуссию в интернете:</a:t>
            </a:r>
          </a:p>
          <a:p>
            <a:pPr marL="457200" indent="-457200"/>
            <a:endParaRPr lang="ru-RU" altLang="de-DE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dirty="0">
                <a:latin typeface="Times New Roman" panose="02020603050405020304" pitchFamily="18" charset="0"/>
              </a:rPr>
              <a:t>вопрос</a:t>
            </a:r>
            <a:r>
              <a:rPr lang="de-CH" altLang="de-DE" dirty="0">
                <a:latin typeface="Times New Roman" panose="02020603050405020304" pitchFamily="18" charset="0"/>
              </a:rPr>
              <a:t>: </a:t>
            </a:r>
            <a:r>
              <a:rPr lang="ru-RU" altLang="de-DE" dirty="0">
                <a:latin typeface="Times New Roman" panose="02020603050405020304" pitchFamily="18" charset="0"/>
              </a:rPr>
              <a:t>Как пишется, я </a:t>
            </a:r>
            <a:r>
              <a:rPr lang="ru-RU" altLang="de-DE" i="1" dirty="0" err="1">
                <a:latin typeface="Times New Roman" panose="02020603050405020304" pitchFamily="18" charset="0"/>
              </a:rPr>
              <a:t>побежду</a:t>
            </a:r>
            <a:r>
              <a:rPr lang="ru-RU" altLang="de-DE" dirty="0">
                <a:latin typeface="Times New Roman" panose="02020603050405020304" pitchFamily="18" charset="0"/>
              </a:rPr>
              <a:t> или я </a:t>
            </a:r>
            <a:r>
              <a:rPr lang="ru-RU" altLang="de-DE" i="1" dirty="0" err="1">
                <a:latin typeface="Times New Roman" panose="02020603050405020304" pitchFamily="18" charset="0"/>
              </a:rPr>
              <a:t>побежу</a:t>
            </a:r>
            <a:r>
              <a:rPr lang="ru-RU" altLang="de-DE" dirty="0">
                <a:latin typeface="Times New Roman" panose="02020603050405020304" pitchFamily="18" charset="0"/>
              </a:rPr>
              <a:t>?</a:t>
            </a: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dirty="0">
                <a:latin typeface="Times New Roman" panose="02020603050405020304" pitchFamily="18" charset="0"/>
              </a:rPr>
              <a:t>ответ</a:t>
            </a:r>
            <a:r>
              <a:rPr lang="de-CH" altLang="de-DE" dirty="0">
                <a:latin typeface="Times New Roman" panose="02020603050405020304" pitchFamily="18" charset="0"/>
              </a:rPr>
              <a:t>:</a:t>
            </a:r>
            <a:r>
              <a:rPr lang="ru-RU" altLang="de-DE" dirty="0">
                <a:latin typeface="Times New Roman" panose="02020603050405020304" pitchFamily="18" charset="0"/>
              </a:rPr>
              <a:t> вот так Я БУДУ ПОБЕЖДАТЬ –</a:t>
            </a:r>
            <a:r>
              <a:rPr lang="cs-CZ" altLang="de-DE" dirty="0">
                <a:latin typeface="Times New Roman" panose="02020603050405020304" pitchFamily="18" charset="0"/>
              </a:rPr>
              <a:t> </a:t>
            </a:r>
            <a:r>
              <a:rPr lang="ru-RU" altLang="de-DE" dirty="0">
                <a:latin typeface="Times New Roman" panose="02020603050405020304" pitchFamily="18" charset="0"/>
              </a:rPr>
              <a:t>А ПО-ДРУГОМУ НЕ СКЛОНЯЕТСЯ</a:t>
            </a: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dirty="0" err="1">
                <a:latin typeface="Times New Roman" panose="02020603050405020304" pitchFamily="18" charset="0"/>
              </a:rPr>
              <a:t>я</a:t>
            </a:r>
            <a:r>
              <a:rPr lang="de-CH" altLang="de-DE" dirty="0">
                <a:latin typeface="Times New Roman" panose="02020603050405020304" pitchFamily="18" charset="0"/>
              </a:rPr>
              <a:t> </a:t>
            </a:r>
            <a:r>
              <a:rPr lang="de-CH" altLang="de-DE" dirty="0" err="1">
                <a:latin typeface="Times New Roman" panose="02020603050405020304" pitchFamily="18" charset="0"/>
              </a:rPr>
              <a:t>победю</a:t>
            </a:r>
            <a:endParaRPr lang="de-CH" altLang="de-DE" dirty="0">
              <a:latin typeface="Times New Roman" panose="02020603050405020304" pitchFamily="18" charset="0"/>
            </a:endParaRP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dirty="0" err="1">
                <a:latin typeface="Times New Roman" panose="02020603050405020304" pitchFamily="18" charset="0"/>
              </a:rPr>
              <a:t>я</a:t>
            </a:r>
            <a:r>
              <a:rPr lang="de-CH" altLang="de-DE" dirty="0">
                <a:latin typeface="Times New Roman" panose="02020603050405020304" pitchFamily="18" charset="0"/>
              </a:rPr>
              <a:t> </a:t>
            </a:r>
            <a:r>
              <a:rPr lang="de-CH" altLang="de-DE" dirty="0" err="1">
                <a:latin typeface="Times New Roman" panose="02020603050405020304" pitchFamily="18" charset="0"/>
              </a:rPr>
              <a:t>одержу</a:t>
            </a:r>
            <a:r>
              <a:rPr lang="de-CH" altLang="de-DE" dirty="0">
                <a:latin typeface="Times New Roman" panose="02020603050405020304" pitchFamily="18" charset="0"/>
              </a:rPr>
              <a:t> </a:t>
            </a:r>
            <a:r>
              <a:rPr lang="de-CH" altLang="de-DE" dirty="0" err="1">
                <a:latin typeface="Times New Roman" panose="02020603050405020304" pitchFamily="18" charset="0"/>
              </a:rPr>
              <a:t>победу</a:t>
            </a:r>
            <a:r>
              <a:rPr lang="de-CH" altLang="de-DE" dirty="0">
                <a:latin typeface="Times New Roman" panose="02020603050405020304" pitchFamily="18" charset="0"/>
              </a:rPr>
              <a:t> </a:t>
            </a: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dirty="0" err="1">
                <a:latin typeface="Times New Roman" panose="02020603050405020304" pitchFamily="18" charset="0"/>
              </a:rPr>
              <a:t>Таких</a:t>
            </a:r>
            <a:r>
              <a:rPr lang="de-CH" altLang="de-DE" dirty="0">
                <a:latin typeface="Times New Roman" panose="02020603050405020304" pitchFamily="18" charset="0"/>
              </a:rPr>
              <a:t> </a:t>
            </a:r>
            <a:r>
              <a:rPr lang="de-CH" altLang="de-DE" dirty="0" err="1">
                <a:latin typeface="Times New Roman" panose="02020603050405020304" pitchFamily="18" charset="0"/>
              </a:rPr>
              <a:t>слов</a:t>
            </a:r>
            <a:r>
              <a:rPr lang="de-CH" altLang="de-DE" dirty="0">
                <a:latin typeface="Times New Roman" panose="02020603050405020304" pitchFamily="18" charset="0"/>
              </a:rPr>
              <a:t> </a:t>
            </a:r>
            <a:r>
              <a:rPr lang="de-CH" altLang="de-DE" dirty="0" err="1">
                <a:latin typeface="Times New Roman" panose="02020603050405020304" pitchFamily="18" charset="0"/>
              </a:rPr>
              <a:t>нет</a:t>
            </a:r>
            <a:r>
              <a:rPr lang="de-CH" altLang="de-DE" dirty="0">
                <a:latin typeface="Times New Roman" panose="02020603050405020304" pitchFamily="18" charset="0"/>
              </a:rPr>
              <a:t>.</a:t>
            </a: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dirty="0" err="1">
                <a:latin typeface="Times New Roman" panose="02020603050405020304" pitchFamily="18" charset="0"/>
              </a:rPr>
              <a:t>я</a:t>
            </a:r>
            <a:r>
              <a:rPr lang="de-CH" altLang="de-DE" dirty="0">
                <a:latin typeface="Times New Roman" panose="02020603050405020304" pitchFamily="18" charset="0"/>
              </a:rPr>
              <a:t> </a:t>
            </a:r>
            <a:r>
              <a:rPr lang="de-CH" altLang="de-DE" dirty="0" err="1">
                <a:latin typeface="Times New Roman" panose="02020603050405020304" pitchFamily="18" charset="0"/>
              </a:rPr>
              <a:t>победю</a:t>
            </a:r>
            <a:r>
              <a:rPr lang="de-CH" altLang="de-DE" dirty="0">
                <a:latin typeface="Times New Roman" panose="02020603050405020304" pitchFamily="18" charset="0"/>
              </a:rPr>
              <a:t>))))))))))</a:t>
            </a:r>
          </a:p>
        </p:txBody>
      </p:sp>
    </p:spTree>
    <p:extLst>
      <p:ext uri="{BB962C8B-B14F-4D97-AF65-F5344CB8AC3E}">
        <p14:creationId xmlns:p14="http://schemas.microsoft.com/office/powerpoint/2010/main" val="39434728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910E92EA-8A3F-4244-BCBA-A5ACF012D16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74825" y="188914"/>
            <a:ext cx="8497888" cy="6264275"/>
          </a:xfrm>
        </p:spPr>
        <p:txBody>
          <a:bodyPr anchor="t"/>
          <a:lstStyle/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sz="2800" dirty="0" err="1">
                <a:latin typeface="Times New Roman" panose="02020603050405020304" pitchFamily="18" charset="0"/>
              </a:rPr>
              <a:t>Одержу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победу</a:t>
            </a:r>
            <a:r>
              <a:rPr lang="de-CH" altLang="de-DE" sz="2800" dirty="0">
                <a:latin typeface="Times New Roman" panose="02020603050405020304" pitchFamily="18" charset="0"/>
              </a:rPr>
              <a:t> ))</a:t>
            </a: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sz="2800" dirty="0" err="1">
                <a:latin typeface="Times New Roman" panose="02020603050405020304" pitchFamily="18" charset="0"/>
              </a:rPr>
              <a:t>Я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одержу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победу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sz="2800" dirty="0" err="1">
                <a:latin typeface="Times New Roman" panose="02020603050405020304" pitchFamily="18" charset="0"/>
              </a:rPr>
              <a:t>смогу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победить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или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победа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будет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моей</a:t>
            </a:r>
            <a:endParaRPr lang="de-CH" altLang="de-DE" sz="2800" dirty="0">
              <a:latin typeface="Times New Roman" panose="02020603050405020304" pitchFamily="18" charset="0"/>
            </a:endParaRP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sz="2800" dirty="0" err="1">
                <a:latin typeface="Times New Roman" panose="02020603050405020304" pitchFamily="18" charset="0"/>
              </a:rPr>
              <a:t>Одержу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победу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de-CH" altLang="de-DE" sz="2800" dirty="0" err="1">
                <a:latin typeface="Times New Roman" panose="02020603050405020304" pitchFamily="18" charset="0"/>
              </a:rPr>
              <a:t>стремлюсь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к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победе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de-CH" altLang="de-DE" sz="2800" dirty="0" err="1">
                <a:latin typeface="Times New Roman" panose="02020603050405020304" pitchFamily="18" charset="0"/>
              </a:rPr>
              <a:t>стану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победителем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победа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будет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моей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завоюю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пальму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первенства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лидирую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и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т.д</a:t>
            </a:r>
            <a:r>
              <a:rPr lang="de-CH" altLang="de-DE" sz="2800" dirty="0">
                <a:latin typeface="Times New Roman" panose="02020603050405020304" pitchFamily="18" charset="0"/>
              </a:rPr>
              <a:t>.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и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т.п</a:t>
            </a:r>
            <a:r>
              <a:rPr lang="de-CH" altLang="de-DE" sz="2800" dirty="0">
                <a:latin typeface="Times New Roman" panose="02020603050405020304" pitchFamily="18" charset="0"/>
              </a:rPr>
              <a:t>.</a:t>
            </a: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sz="2800" dirty="0" err="1">
                <a:latin typeface="Times New Roman" panose="02020603050405020304" pitchFamily="18" charset="0"/>
              </a:rPr>
              <a:t>есть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такие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глаголы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от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которых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невозможно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образовать</a:t>
            </a:r>
            <a:r>
              <a:rPr lang="de-CH" altLang="de-DE" sz="2800" dirty="0">
                <a:latin typeface="Times New Roman" panose="02020603050405020304" pitchFamily="18" charset="0"/>
              </a:rPr>
              <a:t> 1л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ед.ч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глагол</a:t>
            </a:r>
            <a:r>
              <a:rPr lang="de-CH" altLang="de-DE" sz="2800" dirty="0">
                <a:latin typeface="Times New Roman" panose="02020603050405020304" pitchFamily="18" charset="0"/>
              </a:rPr>
              <a:t> ПОБЕДИТЬ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относится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именно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к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таким</a:t>
            </a:r>
            <a:endParaRPr lang="de-CH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19D61B1B-56CA-5248-ACEA-44966C10100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03389" y="260350"/>
            <a:ext cx="8785225" cy="6408738"/>
          </a:xfrm>
        </p:spPr>
        <p:txBody>
          <a:bodyPr anchor="t"/>
          <a:lstStyle/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Метаязыков</a:t>
            </a:r>
            <a:r>
              <a:rPr lang="cs-CZ" altLang="de-DE" sz="2800" dirty="0">
                <a:latin typeface="Times New Roman" panose="02020603050405020304" pitchFamily="18" charset="0"/>
              </a:rPr>
              <a:t>o</a:t>
            </a:r>
            <a:r>
              <a:rPr lang="ru-RU" altLang="de-DE" sz="2800" dirty="0">
                <a:latin typeface="Times New Roman" panose="02020603050405020304" pitchFamily="18" charset="0"/>
              </a:rPr>
              <a:t>е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размышление</a:t>
            </a:r>
            <a:r>
              <a:rPr lang="cs-CZ" altLang="de-DE" sz="2800" dirty="0">
                <a:latin typeface="Times New Roman" panose="02020603050405020304" pitchFamily="18" charset="0"/>
              </a:rPr>
              <a:t>:</a:t>
            </a:r>
            <a:br>
              <a:rPr lang="cs-CZ" altLang="de-DE" sz="2800" dirty="0">
                <a:latin typeface="Times New Roman" panose="02020603050405020304" pitchFamily="18" charset="0"/>
              </a:rPr>
            </a:br>
            <a:r>
              <a:rPr lang="ru-RU" altLang="de-DE" sz="2800" i="1" dirty="0" err="1">
                <a:latin typeface="Times New Roman" panose="02020603050405020304" pitchFamily="18" charset="0"/>
              </a:rPr>
              <a:t>победю</a:t>
            </a:r>
            <a:r>
              <a:rPr lang="ru-RU" altLang="de-DE" sz="2800" i="1" dirty="0">
                <a:latin typeface="Times New Roman" panose="02020603050405020304" pitchFamily="18" charset="0"/>
              </a:rPr>
              <a:t>...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побежду</a:t>
            </a:r>
            <a:r>
              <a:rPr lang="ru-RU" altLang="de-DE" sz="2800" i="1" dirty="0">
                <a:latin typeface="Times New Roman" panose="02020603050405020304" pitchFamily="18" charset="0"/>
              </a:rPr>
              <a:t>.. нет такого слова... а почему?</a:t>
            </a: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с предполагаемыми неязыковыми фактами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de-DE" sz="2800" i="1" dirty="0">
                <a:latin typeface="Times New Roman" panose="02020603050405020304" pitchFamily="18" charset="0"/>
              </a:rPr>
              <a:t>Ну, вот как, к примеру, объяснить отсутствие у глагола «победить» будущего времени в единственном числе? Я вижу в этой загадочной прорехе 1) признак национального пессимизма, 2) неверие в силы одного отдельно взятого человека, причем не кого-то там («он» или «она» запросто «победит») и не коллектива («мы победим», это без вопросов), а неверие лично в себя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  <a:br>
              <a:rPr lang="ru-RU" altLang="de-DE" sz="2800" dirty="0">
                <a:latin typeface="Times New Roman" panose="02020603050405020304" pitchFamily="18" charset="0"/>
              </a:rPr>
            </a:br>
            <a:br>
              <a:rPr lang="ru-RU" altLang="de-DE" sz="2800" dirty="0">
                <a:latin typeface="Times New Roman" panose="02020603050405020304" pitchFamily="18" charset="0"/>
              </a:rPr>
            </a:b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>
            <a:extLst>
              <a:ext uri="{FF2B5EF4-FFF2-40B4-BE49-F238E27FC236}">
                <a16:creationId xmlns:a16="http://schemas.microsoft.com/office/drawing/2014/main" id="{A6969F5A-13A1-9342-97C7-DE9D4B70FD4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74825" y="260351"/>
            <a:ext cx="8642350" cy="5616575"/>
          </a:xfrm>
        </p:spPr>
        <p:txBody>
          <a:bodyPr anchor="t"/>
          <a:lstStyle/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Поэтому предлагаю ввести в употребление слово</a:t>
            </a:r>
            <a:r>
              <a:rPr lang="ru-RU" altLang="de-DE" sz="32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b="1" i="1" dirty="0">
                <a:latin typeface="Times New Roman" panose="02020603050405020304" pitchFamily="18" charset="0"/>
              </a:rPr>
              <a:t>ПОБЕЖДУ</a:t>
            </a:r>
            <a:r>
              <a:rPr lang="ru-RU" altLang="de-DE" sz="2800" i="1" dirty="0">
                <a:latin typeface="Times New Roman" panose="02020603050405020304" pitchFamily="18" charset="0"/>
              </a:rPr>
              <a:t>, впечатать его во все словари. И сразу же после этого уяснить, что мне (а не кому-то там) все под силу, твердо поверить в персональное светлое будущее и немедленно начать побеждать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NB: </a:t>
            </a:r>
            <a:r>
              <a:rPr lang="ru-RU" altLang="de-DE" sz="2800" dirty="0">
                <a:latin typeface="Times New Roman" panose="02020603050405020304" pitchFamily="18" charset="0"/>
              </a:rPr>
              <a:t>В грамматиках и текстах </a:t>
            </a:r>
            <a:r>
              <a:rPr lang="cs-CZ" altLang="de-DE" sz="2800" dirty="0">
                <a:latin typeface="Times New Roman" panose="02020603050405020304" pitchFamily="18" charset="0"/>
              </a:rPr>
              <a:t>XIX </a:t>
            </a:r>
            <a:r>
              <a:rPr lang="ru-RU" altLang="de-DE" sz="2800" dirty="0">
                <a:latin typeface="Times New Roman" panose="02020603050405020304" pitchFamily="18" charset="0"/>
              </a:rPr>
              <a:t>в. можно формы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побежду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или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убежу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dirty="0">
                <a:latin typeface="Times New Roman" panose="02020603050405020304" pitchFamily="18" charset="0"/>
              </a:rPr>
              <a:t>от глагола </a:t>
            </a:r>
            <a:r>
              <a:rPr lang="ru-RU" altLang="de-DE" sz="2800" i="1" dirty="0">
                <a:latin typeface="Times New Roman" panose="02020603050405020304" pitchFamily="18" charset="0"/>
              </a:rPr>
              <a:t>убедить</a:t>
            </a:r>
            <a:r>
              <a:rPr lang="cs-CZ" altLang="de-DE" sz="2800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 на самом деле найти</a:t>
            </a: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341313" indent="-341313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«</a:t>
            </a:r>
            <a:r>
              <a:rPr lang="cs-CZ" altLang="de-DE" sz="2800" dirty="0">
                <a:latin typeface="Times New Roman" panose="02020603050405020304" pitchFamily="18" charset="0"/>
              </a:rPr>
              <a:t>licentia poetica</a:t>
            </a:r>
            <a:r>
              <a:rPr lang="ru-RU" altLang="de-DE" sz="2800" dirty="0">
                <a:latin typeface="Times New Roman" panose="02020603050405020304" pitchFamily="18" charset="0"/>
              </a:rPr>
              <a:t>»</a:t>
            </a:r>
            <a:r>
              <a:rPr lang="cs-CZ" altLang="de-DE" sz="2800" dirty="0">
                <a:latin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A7023E54-AE77-8546-B381-D06637CF3C8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74825" y="260350"/>
            <a:ext cx="8497888" cy="6389688"/>
          </a:xfrm>
        </p:spPr>
        <p:txBody>
          <a:bodyPr anchor="t"/>
          <a:lstStyle/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CH" altLang="de-DE" sz="800" dirty="0"/>
              <a:t>	</a:t>
            </a:r>
            <a:r>
              <a:rPr lang="ru-RU" altLang="de-DE" sz="2800" dirty="0">
                <a:latin typeface="Times New Roman" panose="02020603050405020304" pitchFamily="18" charset="0"/>
              </a:rPr>
              <a:t>Винни-Пух в переводе на русский язык </a:t>
            </a:r>
            <a:r>
              <a:rPr lang="de-CH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 err="1">
                <a:latin typeface="Times New Roman" panose="02020603050405020304" pitchFamily="18" charset="0"/>
              </a:rPr>
              <a:t>гл</a:t>
            </a:r>
            <a:r>
              <a:rPr lang="de-CH" altLang="de-DE" sz="2800" dirty="0">
                <a:latin typeface="Times New Roman" panose="02020603050405020304" pitchFamily="18" charset="0"/>
              </a:rPr>
              <a:t>. 8.1)</a:t>
            </a:r>
          </a:p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CH" altLang="de-DE" sz="800" dirty="0"/>
              <a:t>	</a:t>
            </a:r>
          </a:p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CH" altLang="de-DE" sz="800" dirty="0"/>
              <a:t>	</a:t>
            </a:r>
            <a:r>
              <a:rPr lang="ru-RU" altLang="de-DE" sz="2800" i="1" dirty="0">
                <a:latin typeface="Times New Roman" panose="02020603050405020304" pitchFamily="18" charset="0"/>
              </a:rPr>
              <a:t>Хорошо быть медведем, ура!</a:t>
            </a:r>
          </a:p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Побежу</a:t>
            </a:r>
            <a:r>
              <a:rPr lang="ru-RU" altLang="de-DE" sz="2800" i="1" dirty="0">
                <a:latin typeface="Times New Roman" panose="02020603050405020304" pitchFamily="18" charset="0"/>
              </a:rPr>
              <a:t>...</a:t>
            </a:r>
          </a:p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(Нет,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победю</a:t>
            </a:r>
            <a:r>
              <a:rPr lang="ru-RU" altLang="de-DE" sz="2800" i="1" dirty="0">
                <a:latin typeface="Times New Roman" panose="02020603050405020304" pitchFamily="18" charset="0"/>
              </a:rPr>
              <a:t>!)</a:t>
            </a:r>
          </a:p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Победю</a:t>
            </a:r>
            <a:r>
              <a:rPr lang="ru-RU" altLang="de-DE" sz="2800" i="1" dirty="0">
                <a:latin typeface="Times New Roman" panose="02020603050405020304" pitchFamily="18" charset="0"/>
              </a:rPr>
              <a:t> я и жару и мороз,</a:t>
            </a:r>
          </a:p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Лишь бы медом был вымазан нос!</a:t>
            </a:r>
          </a:p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Победю</a:t>
            </a:r>
            <a:r>
              <a:rPr lang="ru-RU" altLang="de-DE" sz="2800" i="1" dirty="0">
                <a:latin typeface="Times New Roman" panose="02020603050405020304" pitchFamily="18" charset="0"/>
              </a:rPr>
              <a:t>...</a:t>
            </a:r>
          </a:p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(Нет,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побежду</a:t>
            </a:r>
            <a:r>
              <a:rPr lang="ru-RU" altLang="de-DE" sz="2800" i="1" dirty="0">
                <a:latin typeface="Times New Roman" panose="02020603050405020304" pitchFamily="18" charset="0"/>
              </a:rPr>
              <a:t>!)</a:t>
            </a:r>
          </a:p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Побежду</a:t>
            </a:r>
            <a:r>
              <a:rPr lang="ru-RU" altLang="de-DE" sz="2800" i="1" dirty="0">
                <a:latin typeface="Times New Roman" panose="02020603050405020304" pitchFamily="18" charset="0"/>
              </a:rPr>
              <a:t> я любую беду,</a:t>
            </a:r>
          </a:p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Лишь бы были все лапки в меду!..</a:t>
            </a:r>
          </a:p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Ура, Винни-Пух!</a:t>
            </a:r>
          </a:p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CH" altLang="de-DE" sz="2800" dirty="0">
                <a:latin typeface="Times New Roman" panose="02020603050405020304" pitchFamily="18" charset="0"/>
              </a:rPr>
              <a:t>	(</a:t>
            </a:r>
            <a:r>
              <a:rPr lang="ru-RU" altLang="de-DE" sz="2800" dirty="0">
                <a:latin typeface="Times New Roman" panose="02020603050405020304" pitchFamily="18" charset="0"/>
              </a:rPr>
              <a:t>Б.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Заходер</a:t>
            </a:r>
            <a:r>
              <a:rPr lang="de-CH" altLang="de-DE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41313">
              <a:lnSpc>
                <a:spcPct val="80000"/>
              </a:lnSpc>
              <a:spcBef>
                <a:spcPts val="8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de-CH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74BFD518-84FF-A74C-9154-376AC25EB93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74826" y="260351"/>
            <a:ext cx="8226425" cy="4824413"/>
          </a:xfrm>
        </p:spPr>
        <p:txBody>
          <a:bodyPr anchor="t"/>
          <a:lstStyle/>
          <a:p>
            <a:pPr marL="341313" indent="-341313">
              <a:spcBef>
                <a:spcPts val="800"/>
              </a:spcBef>
              <a:buFont typeface="Times New Roman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charset="0"/>
              </a:rPr>
              <a:t>Оригинал</a:t>
            </a:r>
            <a:r>
              <a:rPr lang="de-CH" sz="2800" dirty="0">
                <a:latin typeface="Times New Roman" charset="0"/>
              </a:rPr>
              <a:t>:</a:t>
            </a:r>
            <a:br>
              <a:rPr lang="ru-RU" sz="2800" dirty="0">
                <a:latin typeface="Times New Roman" charset="0"/>
              </a:rPr>
            </a:br>
            <a:r>
              <a:rPr lang="de-CH" sz="2800" i="1" dirty="0">
                <a:latin typeface="Times New Roman" charset="0"/>
              </a:rPr>
              <a:t>Sing Ho! </a:t>
            </a:r>
            <a:r>
              <a:rPr lang="de-CH" sz="2800" i="1" dirty="0" err="1">
                <a:latin typeface="Times New Roman" charset="0"/>
              </a:rPr>
              <a:t>for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the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life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of</a:t>
            </a:r>
            <a:r>
              <a:rPr lang="de-CH" sz="2800" i="1" dirty="0">
                <a:latin typeface="Times New Roman" charset="0"/>
              </a:rPr>
              <a:t> a Bear!</a:t>
            </a:r>
            <a:r>
              <a:rPr lang="de-CH" sz="2800" dirty="0">
                <a:latin typeface="Times New Roman" charset="0"/>
              </a:rPr>
              <a:t> </a:t>
            </a:r>
            <a:br>
              <a:rPr lang="de-CH" sz="2800" dirty="0">
                <a:latin typeface="Times New Roman" charset="0"/>
              </a:rPr>
            </a:br>
            <a:r>
              <a:rPr lang="de-CH" sz="2800" i="1" dirty="0">
                <a:latin typeface="Times New Roman" charset="0"/>
              </a:rPr>
              <a:t>Sing Ho! </a:t>
            </a:r>
            <a:r>
              <a:rPr lang="de-CH" sz="2800" i="1" dirty="0" err="1">
                <a:latin typeface="Times New Roman" charset="0"/>
              </a:rPr>
              <a:t>for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the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life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of</a:t>
            </a:r>
            <a:r>
              <a:rPr lang="de-CH" sz="2800" i="1" dirty="0">
                <a:latin typeface="Times New Roman" charset="0"/>
              </a:rPr>
              <a:t> a Bear!</a:t>
            </a:r>
            <a:r>
              <a:rPr lang="de-CH" sz="2800" dirty="0">
                <a:latin typeface="Times New Roman" charset="0"/>
              </a:rPr>
              <a:t> </a:t>
            </a:r>
            <a:br>
              <a:rPr lang="de-CH" sz="2800" dirty="0">
                <a:latin typeface="Times New Roman" charset="0"/>
              </a:rPr>
            </a:br>
            <a:r>
              <a:rPr lang="de-CH" sz="2800" i="1" dirty="0">
                <a:latin typeface="Times New Roman" charset="0"/>
              </a:rPr>
              <a:t>I </a:t>
            </a:r>
            <a:r>
              <a:rPr lang="de-CH" sz="2800" i="1" dirty="0" err="1">
                <a:latin typeface="Times New Roman" charset="0"/>
              </a:rPr>
              <a:t>don't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much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mind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if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it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rains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or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snows</a:t>
            </a:r>
            <a:r>
              <a:rPr lang="de-CH" sz="2800" i="1" dirty="0">
                <a:latin typeface="Times New Roman" charset="0"/>
              </a:rPr>
              <a:t>,</a:t>
            </a:r>
            <a:r>
              <a:rPr lang="de-CH" sz="2800" dirty="0">
                <a:latin typeface="Times New Roman" charset="0"/>
              </a:rPr>
              <a:t> </a:t>
            </a:r>
            <a:br>
              <a:rPr lang="de-CH" sz="2800" dirty="0">
                <a:latin typeface="Times New Roman" charset="0"/>
              </a:rPr>
            </a:br>
            <a:r>
              <a:rPr lang="de-CH" sz="2800" i="1" dirty="0">
                <a:latin typeface="Times New Roman" charset="0"/>
              </a:rPr>
              <a:t>'Cos </a:t>
            </a:r>
            <a:r>
              <a:rPr lang="de-CH" sz="2800" i="1" dirty="0" err="1">
                <a:latin typeface="Times New Roman" charset="0"/>
              </a:rPr>
              <a:t>I've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got</a:t>
            </a:r>
            <a:r>
              <a:rPr lang="de-CH" sz="2800" i="1" dirty="0">
                <a:latin typeface="Times New Roman" charset="0"/>
              </a:rPr>
              <a:t> a </a:t>
            </a:r>
            <a:r>
              <a:rPr lang="de-CH" sz="2800" i="1" dirty="0" err="1">
                <a:latin typeface="Times New Roman" charset="0"/>
              </a:rPr>
              <a:t>lot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of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honey</a:t>
            </a:r>
            <a:r>
              <a:rPr lang="de-CH" sz="2800" i="1" dirty="0">
                <a:latin typeface="Times New Roman" charset="0"/>
              </a:rPr>
              <a:t> on </a:t>
            </a:r>
            <a:r>
              <a:rPr lang="de-CH" sz="2800" i="1" dirty="0" err="1">
                <a:latin typeface="Times New Roman" charset="0"/>
              </a:rPr>
              <a:t>my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nice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new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nose</a:t>
            </a:r>
            <a:r>
              <a:rPr lang="de-CH" sz="2800" i="1" dirty="0">
                <a:latin typeface="Times New Roman" charset="0"/>
              </a:rPr>
              <a:t>!</a:t>
            </a:r>
            <a:r>
              <a:rPr lang="de-CH" sz="2800" dirty="0">
                <a:latin typeface="Times New Roman" charset="0"/>
              </a:rPr>
              <a:t> </a:t>
            </a:r>
            <a:br>
              <a:rPr lang="de-CH" sz="2800" dirty="0">
                <a:latin typeface="Times New Roman" charset="0"/>
              </a:rPr>
            </a:br>
            <a:r>
              <a:rPr lang="de-CH" sz="2800" i="1" dirty="0">
                <a:latin typeface="Times New Roman" charset="0"/>
              </a:rPr>
              <a:t>I </a:t>
            </a:r>
            <a:r>
              <a:rPr lang="de-CH" sz="2800" i="1" dirty="0" err="1">
                <a:latin typeface="Times New Roman" charset="0"/>
              </a:rPr>
              <a:t>don't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much</a:t>
            </a:r>
            <a:r>
              <a:rPr lang="de-CH" sz="2800" i="1" dirty="0">
                <a:latin typeface="Times New Roman" charset="0"/>
              </a:rPr>
              <a:t> care </a:t>
            </a:r>
            <a:r>
              <a:rPr lang="de-CH" sz="2800" i="1" dirty="0" err="1">
                <a:latin typeface="Times New Roman" charset="0"/>
              </a:rPr>
              <a:t>if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it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snows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or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thaws</a:t>
            </a:r>
            <a:r>
              <a:rPr lang="de-CH" sz="2800" i="1" dirty="0">
                <a:latin typeface="Times New Roman" charset="0"/>
              </a:rPr>
              <a:t>,</a:t>
            </a:r>
            <a:r>
              <a:rPr lang="de-CH" sz="2800" dirty="0">
                <a:latin typeface="Times New Roman" charset="0"/>
              </a:rPr>
              <a:t> </a:t>
            </a:r>
            <a:br>
              <a:rPr lang="de-CH" sz="2800" dirty="0">
                <a:latin typeface="Times New Roman" charset="0"/>
              </a:rPr>
            </a:br>
            <a:r>
              <a:rPr lang="de-CH" sz="2800" i="1" dirty="0">
                <a:latin typeface="Times New Roman" charset="0"/>
              </a:rPr>
              <a:t>'Cos </a:t>
            </a:r>
            <a:r>
              <a:rPr lang="de-CH" sz="2800" i="1" dirty="0" err="1">
                <a:latin typeface="Times New Roman" charset="0"/>
              </a:rPr>
              <a:t>I've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got</a:t>
            </a:r>
            <a:r>
              <a:rPr lang="de-CH" sz="2800" i="1" dirty="0">
                <a:latin typeface="Times New Roman" charset="0"/>
              </a:rPr>
              <a:t> a </a:t>
            </a:r>
            <a:r>
              <a:rPr lang="de-CH" sz="2800" i="1" dirty="0" err="1">
                <a:latin typeface="Times New Roman" charset="0"/>
              </a:rPr>
              <a:t>lot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of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honey</a:t>
            </a:r>
            <a:r>
              <a:rPr lang="de-CH" sz="2800" i="1" dirty="0">
                <a:latin typeface="Times New Roman" charset="0"/>
              </a:rPr>
              <a:t> on </a:t>
            </a:r>
            <a:r>
              <a:rPr lang="de-CH" sz="2800" i="1" dirty="0" err="1">
                <a:latin typeface="Times New Roman" charset="0"/>
              </a:rPr>
              <a:t>my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nice</a:t>
            </a:r>
            <a:r>
              <a:rPr lang="de-CH" sz="2800" i="1" dirty="0">
                <a:latin typeface="Times New Roman" charset="0"/>
              </a:rPr>
              <a:t> clean </a:t>
            </a:r>
            <a:r>
              <a:rPr lang="de-CH" sz="2800" i="1" dirty="0" err="1">
                <a:latin typeface="Times New Roman" charset="0"/>
              </a:rPr>
              <a:t>paws</a:t>
            </a:r>
            <a:r>
              <a:rPr lang="de-CH" sz="2800" i="1" dirty="0">
                <a:latin typeface="Times New Roman" charset="0"/>
              </a:rPr>
              <a:t>!</a:t>
            </a:r>
            <a:r>
              <a:rPr lang="de-CH" sz="2800" dirty="0">
                <a:latin typeface="Times New Roman" charset="0"/>
              </a:rPr>
              <a:t> </a:t>
            </a:r>
            <a:br>
              <a:rPr lang="de-CH" sz="2800" dirty="0">
                <a:latin typeface="Times New Roman" charset="0"/>
              </a:rPr>
            </a:br>
            <a:r>
              <a:rPr lang="de-CH" sz="2800" i="1" dirty="0">
                <a:latin typeface="Times New Roman" charset="0"/>
              </a:rPr>
              <a:t>Sing Ho! </a:t>
            </a:r>
            <a:r>
              <a:rPr lang="de-CH" sz="2800" i="1" dirty="0" err="1">
                <a:latin typeface="Times New Roman" charset="0"/>
              </a:rPr>
              <a:t>for</a:t>
            </a:r>
            <a:r>
              <a:rPr lang="de-CH" sz="2800" i="1" dirty="0">
                <a:latin typeface="Times New Roman" charset="0"/>
              </a:rPr>
              <a:t> a Bear!</a:t>
            </a:r>
            <a:r>
              <a:rPr lang="de-CH" sz="2800" dirty="0"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>
            <a:extLst>
              <a:ext uri="{FF2B5EF4-FFF2-40B4-BE49-F238E27FC236}">
                <a16:creationId xmlns:a16="http://schemas.microsoft.com/office/drawing/2014/main" id="{D93215E4-1F4C-B34F-9038-823BB689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47700"/>
            <a:ext cx="7620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05F50619-F370-2F4D-BD81-A7BE24A5ED9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74826" y="188914"/>
            <a:ext cx="8226425" cy="5976937"/>
          </a:xfrm>
        </p:spPr>
        <p:txBody>
          <a:bodyPr anchor="t"/>
          <a:lstStyle/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Часть глагольных форм выражает именной род (м., ж., ср.)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Кроме финитных форм глаголы образуют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инфинитные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формы не выражающие категорию лица, это инфинитив, причастия (традиционно отличаются четыре причастия, но реально их больше), деепричастия (два, с более менее комплементарным видом)</a:t>
            </a: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Причастные и деепричастные формы подвержены разным рестрикциям, т.е. не все глаголы образуют все формы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5B885290-BAB0-5F4D-A139-D44528CBC67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74826" y="188914"/>
            <a:ext cx="8226425" cy="6480175"/>
          </a:xfrm>
        </p:spPr>
        <p:txBody>
          <a:bodyPr anchor="t"/>
          <a:lstStyle/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Отглагольные существительные типа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писание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чаще всего в русском языке не считают глагольной формой (в отличие от чешского и других западнославянских языков). Причина здесь – разные рестрикции,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бóльшая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вариативность суффиксов, невозможность видовых пар</a:t>
            </a: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«Парадигматике лит. русс. языка» Л.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Дюрович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считает 147 форм русского глагола (без личных форм пассива, но включая причастия как таковые)</a:t>
            </a: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Количество парадигматических форм глагола, однако, увеличивается из-за существования разных классов глагола: одну и ту же форму можно у разных глаголов образовать по–разному (подобно как у существительных).</a:t>
            </a: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7B079929-BB1C-A047-8AEE-86BD0F5EA78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74826" y="188914"/>
            <a:ext cx="8353425" cy="6408737"/>
          </a:xfrm>
        </p:spPr>
        <p:txBody>
          <a:bodyPr anchor="t"/>
          <a:lstStyle/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отличие от существительного можно у глагола наблюдать систематичные альтернации (чередования): это не касается только случаев как 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я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пиш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фонологически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/</a:t>
            </a:r>
            <a:r>
              <a:rPr lang="de-CH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p,isát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- /</a:t>
            </a:r>
            <a:r>
              <a:rPr lang="de-CH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p,išú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но и случаев как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делать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я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делаю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фонологически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cs-CZ" altLang="de-DE" sz="2000" u="sng" baseline="-200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1</a:t>
            </a:r>
            <a:r>
              <a:rPr lang="cs-CZ" altLang="de-DE" sz="2800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éla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t,/ - /</a:t>
            </a:r>
            <a:r>
              <a:rPr lang="cs-CZ" altLang="de-DE" sz="2800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cs-CZ" altLang="de-DE" sz="2000" u="sng" baseline="-200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1</a:t>
            </a:r>
            <a:r>
              <a:rPr lang="cs-CZ" altLang="de-DE" sz="2800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élaj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u/)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с точки зрения систематики глагольного формоизменения это одно и то же явление</a:t>
            </a: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Количество чередований и место, где они вы-ступают, в разных глагольных классах разные, эти различия относятся как раз к их определяющим свойствам: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писать, пишу, пишешь, пишут; нести – несу, несешь, несут; мочь – могу, можешь, могут; любить – люблю, любишь, любят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т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д.</a:t>
            </a: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02A1D764-ECB9-4D4B-9C8B-A792E34BF44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74825" y="188914"/>
            <a:ext cx="8605838" cy="6696075"/>
          </a:xfrm>
        </p:spPr>
        <p:txBody>
          <a:bodyPr anchor="t"/>
          <a:lstStyle/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Самая важная – оппозиция между основой настоящего времени и основой инфинитива: от </a:t>
            </a:r>
            <a:r>
              <a:rPr lang="ru-RU" altLang="de-DE" sz="2800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основы настоящего времени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образуется настоящее время, императив, действительное причастие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страдательное причастие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деепричастие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частично и прошедшее время и страдательное причастие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От </a:t>
            </a:r>
            <a:r>
              <a:rPr lang="ru-RU" altLang="de-DE" sz="2800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основы инфинитива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(которую иногда называют основой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.) образуются инфинитив, действительное причастие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деепричастие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чаще всего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овая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форма (т. е. прошедшее время 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сосл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накл.), частично страдательное причастие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D8ED43CC-A272-F84B-93F3-1448795B708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919289" y="188914"/>
            <a:ext cx="8226425" cy="6192837"/>
          </a:xfrm>
        </p:spPr>
        <p:txBody>
          <a:bodyPr anchor="t"/>
          <a:lstStyle/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Некоторые глаголы имеют особую основу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ср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исчезнуть, исчезнувший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но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исчез, исчезла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Основа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у некоторых глагольных классов имеет еще другие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алломорфические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варианты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;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отдельные глаголы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есть, дать, хотеть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др.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имеют другие особенности</a:t>
            </a: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Для большинства глаголов достаточно знать основу инфинитива и основу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чтобы образовать все формы. Из-за этого словари и учебники обычно приводят инфинитив и 1-ое л. ед. ч., к тому еще – чтобы определить тип ударения – 2-ое л. ед. ч.: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E67BDBA5-380D-F54A-8F6E-D2E01414A4A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47851" y="188914"/>
            <a:ext cx="8226425" cy="6472237"/>
          </a:xfrm>
        </p:spPr>
        <p:txBody>
          <a:bodyPr anchor="t"/>
          <a:lstStyle/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 – пиш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п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шешь, люб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 – любл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ю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л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ю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бишь, говор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 – говор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ю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говор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тд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собственных окончаний невелико, особенно по сравнению со склонением существительного, и особых вариантов окончаний с определенным значением (как, например, у сущ. род. п.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пред. п.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 на -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у/ю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нет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Парадигмы ударения могут быть разными и независимыми на себе в частичных системах (наст.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императив)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2150</Words>
  <Application>Microsoft Macintosh PowerPoint</Application>
  <PresentationFormat>Breitbild</PresentationFormat>
  <Paragraphs>93</Paragraphs>
  <Slides>39</Slides>
  <Notes>35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Wingdings</vt:lpstr>
      <vt:lpstr>Office</vt:lpstr>
      <vt:lpstr>Современный русский язык</vt:lpstr>
      <vt:lpstr>Глагол: несколько общих замечаний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русский язык</dc:title>
  <dc:creator>Giger, Markus</dc:creator>
  <cp:lastModifiedBy>Giger, Markus</cp:lastModifiedBy>
  <cp:revision>348</cp:revision>
  <dcterms:created xsi:type="dcterms:W3CDTF">2021-09-25T11:08:35Z</dcterms:created>
  <dcterms:modified xsi:type="dcterms:W3CDTF">2025-10-31T09:06:18Z</dcterms:modified>
</cp:coreProperties>
</file>