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2" r:id="rId2"/>
  </p:sldMasterIdLst>
  <p:notesMasterIdLst>
    <p:notesMasterId r:id="rId74"/>
  </p:notesMasterIdLst>
  <p:sldIdLst>
    <p:sldId id="437" r:id="rId3"/>
    <p:sldId id="384" r:id="rId4"/>
    <p:sldId id="257" r:id="rId5"/>
    <p:sldId id="338" r:id="rId6"/>
    <p:sldId id="346" r:id="rId7"/>
    <p:sldId id="344" r:id="rId8"/>
    <p:sldId id="285" r:id="rId9"/>
    <p:sldId id="261" r:id="rId10"/>
    <p:sldId id="265" r:id="rId11"/>
    <p:sldId id="350" r:id="rId12"/>
    <p:sldId id="348" r:id="rId13"/>
    <p:sldId id="347" r:id="rId14"/>
    <p:sldId id="349" r:id="rId15"/>
    <p:sldId id="345" r:id="rId16"/>
    <p:sldId id="258" r:id="rId17"/>
    <p:sldId id="305" r:id="rId18"/>
    <p:sldId id="259" r:id="rId19"/>
    <p:sldId id="260" r:id="rId20"/>
    <p:sldId id="262" r:id="rId21"/>
    <p:sldId id="306" r:id="rId22"/>
    <p:sldId id="420" r:id="rId23"/>
    <p:sldId id="284" r:id="rId24"/>
    <p:sldId id="405" r:id="rId25"/>
    <p:sldId id="406" r:id="rId26"/>
    <p:sldId id="315" r:id="rId27"/>
    <p:sldId id="316" r:id="rId28"/>
    <p:sldId id="320" r:id="rId29"/>
    <p:sldId id="321" r:id="rId30"/>
    <p:sldId id="308" r:id="rId31"/>
    <p:sldId id="307" r:id="rId32"/>
    <p:sldId id="324" r:id="rId33"/>
    <p:sldId id="309" r:id="rId34"/>
    <p:sldId id="325" r:id="rId35"/>
    <p:sldId id="311" r:id="rId36"/>
    <p:sldId id="314" r:id="rId37"/>
    <p:sldId id="326" r:id="rId38"/>
    <p:sldId id="298" r:id="rId39"/>
    <p:sldId id="424" r:id="rId40"/>
    <p:sldId id="425" r:id="rId41"/>
    <p:sldId id="365" r:id="rId42"/>
    <p:sldId id="368" r:id="rId43"/>
    <p:sldId id="317" r:id="rId44"/>
    <p:sldId id="273" r:id="rId45"/>
    <p:sldId id="274" r:id="rId46"/>
    <p:sldId id="275" r:id="rId47"/>
    <p:sldId id="276" r:id="rId48"/>
    <p:sldId id="436" r:id="rId49"/>
    <p:sldId id="419" r:id="rId50"/>
    <p:sldId id="263" r:id="rId51"/>
    <p:sldId id="386" r:id="rId52"/>
    <p:sldId id="342" r:id="rId53"/>
    <p:sldId id="426" r:id="rId54"/>
    <p:sldId id="421" r:id="rId55"/>
    <p:sldId id="354" r:id="rId56"/>
    <p:sldId id="352" r:id="rId57"/>
    <p:sldId id="355" r:id="rId58"/>
    <p:sldId id="353" r:id="rId59"/>
    <p:sldId id="356" r:id="rId60"/>
    <p:sldId id="413" r:id="rId61"/>
    <p:sldId id="357" r:id="rId62"/>
    <p:sldId id="434" r:id="rId63"/>
    <p:sldId id="427" r:id="rId64"/>
    <p:sldId id="358" r:id="rId65"/>
    <p:sldId id="428" r:id="rId66"/>
    <p:sldId id="435" r:id="rId67"/>
    <p:sldId id="431" r:id="rId68"/>
    <p:sldId id="429" r:id="rId69"/>
    <p:sldId id="432" r:id="rId70"/>
    <p:sldId id="433" r:id="rId71"/>
    <p:sldId id="418" r:id="rId72"/>
    <p:sldId id="417"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ova Zuzana" initials="MZ"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Grid="0">
      <p:cViewPr varScale="1">
        <p:scale>
          <a:sx n="76" d="100"/>
          <a:sy n="76" d="100"/>
        </p:scale>
        <p:origin x="86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C94C6F-13DE-40DF-9F30-213D66BDA6A0}" type="datetimeFigureOut">
              <a:rPr lang="cs-CZ" smtClean="0"/>
              <a:pPr/>
              <a:t>18.12.2023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F57764-72E9-49D4-8F23-0C983F796CDB}" type="slidenum">
              <a:rPr lang="cs-CZ" smtClean="0"/>
              <a:pPr/>
              <a:t>‹#›</a:t>
            </a:fld>
            <a:endParaRPr lang="cs-CZ"/>
          </a:p>
        </p:txBody>
      </p:sp>
    </p:spTree>
    <p:extLst>
      <p:ext uri="{BB962C8B-B14F-4D97-AF65-F5344CB8AC3E}">
        <p14:creationId xmlns:p14="http://schemas.microsoft.com/office/powerpoint/2010/main" val="3364300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F57764-72E9-49D4-8F23-0C983F796CD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4057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7876D17-BD48-4BB9-BE60-5A6FD42F7554}" type="slidenum">
              <a:rPr lang="cs-CZ" smtClean="0"/>
              <a:pPr/>
              <a:t>16</a:t>
            </a:fld>
            <a:endParaRPr lang="cs-CZ"/>
          </a:p>
        </p:txBody>
      </p:sp>
    </p:spTree>
    <p:extLst>
      <p:ext uri="{BB962C8B-B14F-4D97-AF65-F5344CB8AC3E}">
        <p14:creationId xmlns:p14="http://schemas.microsoft.com/office/powerpoint/2010/main" val="526527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CF57764-72E9-49D4-8F23-0C983F796CDB}" type="slidenum">
              <a:rPr lang="cs-CZ" smtClean="0"/>
              <a:pPr/>
              <a:t>17</a:t>
            </a:fld>
            <a:endParaRPr lang="cs-CZ"/>
          </a:p>
        </p:txBody>
      </p:sp>
    </p:spTree>
    <p:extLst>
      <p:ext uri="{BB962C8B-B14F-4D97-AF65-F5344CB8AC3E}">
        <p14:creationId xmlns:p14="http://schemas.microsoft.com/office/powerpoint/2010/main" val="4103826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F57764-72E9-49D4-8F23-0C983F796CD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083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F57764-72E9-49D4-8F23-0C983F796CD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4057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F57764-72E9-49D4-8F23-0C983F796CD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4057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F57764-72E9-49D4-8F23-0C983F796CDB}"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4057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CF57764-72E9-49D4-8F23-0C983F796CDB}" type="slidenum">
              <a:rPr lang="cs-CZ" smtClean="0"/>
              <a:pPr/>
              <a:t>68</a:t>
            </a:fld>
            <a:endParaRPr lang="cs-CZ"/>
          </a:p>
        </p:txBody>
      </p:sp>
    </p:spTree>
    <p:extLst>
      <p:ext uri="{BB962C8B-B14F-4D97-AF65-F5344CB8AC3E}">
        <p14:creationId xmlns:p14="http://schemas.microsoft.com/office/powerpoint/2010/main" val="733685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85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4277727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423350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5EBDD6-EFA6-4AC3-BC91-7F8494FFF56B}"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681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198964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5EBDD6-EFA6-4AC3-BC91-7F8494FFF56B}"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00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10851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9728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1792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863548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405586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2230960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BA2B965-4B1B-4B1E-BC7A-46CAC4929825}" type="datetimeFigureOut">
              <a:rPr lang="cs-CZ" smtClean="0"/>
              <a:pPr/>
              <a:t>18.12.2023</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75EBDD6-EFA6-4AC3-BC91-7F8494FFF56B}" type="slidenum">
              <a:rPr lang="cs-CZ" smtClean="0"/>
              <a:pPr/>
              <a:t>‹#›</a:t>
            </a:fld>
            <a:endParaRPr lang="cs-CZ"/>
          </a:p>
        </p:txBody>
      </p:sp>
    </p:spTree>
    <p:extLst>
      <p:ext uri="{BB962C8B-B14F-4D97-AF65-F5344CB8AC3E}">
        <p14:creationId xmlns:p14="http://schemas.microsoft.com/office/powerpoint/2010/main" val="1572530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91997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133229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1017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BA2B965-4B1B-4B1E-BC7A-46CAC4929825}"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75EBDD6-EFA6-4AC3-BC91-7F8494FFF56B}" type="slidenum">
              <a:rPr lang="cs-CZ" smtClean="0"/>
              <a:pPr/>
              <a:t>‹#›</a:t>
            </a:fld>
            <a:endParaRPr lang="cs-CZ"/>
          </a:p>
        </p:txBody>
      </p:sp>
    </p:spTree>
    <p:extLst>
      <p:ext uri="{BB962C8B-B14F-4D97-AF65-F5344CB8AC3E}">
        <p14:creationId xmlns:p14="http://schemas.microsoft.com/office/powerpoint/2010/main" val="335171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96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860622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9728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1792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45230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89575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437938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80939CA-D328-4AE7-A6AC-10661A5843BC}" type="datetimeFigureOut">
              <a:rPr lang="cs-CZ" smtClean="0"/>
              <a:pPr/>
              <a:t>18.12.2023</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EDDB370-8917-4344-A0BE-EFD97CCE4009}" type="slidenum">
              <a:rPr lang="cs-CZ" smtClean="0"/>
              <a:pPr/>
              <a:t>‹#›</a:t>
            </a:fld>
            <a:endParaRPr lang="cs-CZ"/>
          </a:p>
        </p:txBody>
      </p:sp>
    </p:spTree>
    <p:extLst>
      <p:ext uri="{BB962C8B-B14F-4D97-AF65-F5344CB8AC3E}">
        <p14:creationId xmlns:p14="http://schemas.microsoft.com/office/powerpoint/2010/main" val="4200109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80939CA-D328-4AE7-A6AC-10661A5843BC}" type="datetimeFigureOut">
              <a:rPr lang="cs-CZ" smtClean="0"/>
              <a:pPr/>
              <a:t>18.12.2023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55849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BA2B965-4B1B-4B1E-BC7A-46CAC4929825}" type="datetimeFigureOut">
              <a:rPr lang="cs-CZ" smtClean="0"/>
              <a:pPr/>
              <a:t>18.12.2023</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75EBDD6-EFA6-4AC3-BC91-7F8494FFF56B}" type="slidenum">
              <a:rPr lang="cs-CZ" smtClean="0"/>
              <a:pPr/>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561038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BA2B965-4B1B-4B1E-BC7A-46CAC4929825}" type="datetimeFigureOut">
              <a:rPr lang="cs-CZ" smtClean="0"/>
              <a:pPr/>
              <a:t>18.12.2023</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75EBDD6-EFA6-4AC3-BC91-7F8494FFF56B}" type="slidenum">
              <a:rPr lang="cs-CZ" smtClean="0"/>
              <a:pPr/>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38831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gif"/><Relationship Id="rId1" Type="http://schemas.openxmlformats.org/officeDocument/2006/relationships/slideLayout" Target="../slideLayouts/slideLayout13.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3.xml"/><Relationship Id="rId4" Type="http://schemas.openxmlformats.org/officeDocument/2006/relationships/image" Target="../media/image25.emf"/></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jpe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5" Type="http://schemas.openxmlformats.org/officeDocument/2006/relationships/image" Target="../media/image44.png"/><Relationship Id="rId10" Type="http://schemas.openxmlformats.org/officeDocument/2006/relationships/image" Target="../media/image39.tiff"/><Relationship Id="rId4" Type="http://schemas.openxmlformats.org/officeDocument/2006/relationships/image" Target="../media/image33.jpeg"/><Relationship Id="rId9" Type="http://schemas.openxmlformats.org/officeDocument/2006/relationships/image" Target="../media/image38.png"/><Relationship Id="rId1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tiff"/><Relationship Id="rId1" Type="http://schemas.openxmlformats.org/officeDocument/2006/relationships/slideLayout" Target="../slideLayouts/slideLayout13.xml"/><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2" Type="http://schemas.openxmlformats.org/officeDocument/2006/relationships/image" Target="../media/image53.tiff"/><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tiff"/><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jpeg"/><Relationship Id="rId11" Type="http://schemas.openxmlformats.org/officeDocument/2006/relationships/image" Target="../media/image63.jpe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56.jpeg"/><Relationship Id="rId9" Type="http://schemas.openxmlformats.org/officeDocument/2006/relationships/image" Target="../media/image61.tiff"/></Relationships>
</file>

<file path=ppt/slides/_rels/slide24.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tiff"/><Relationship Id="rId5" Type="http://schemas.openxmlformats.org/officeDocument/2006/relationships/image" Target="../media/image67.jpeg"/><Relationship Id="rId4" Type="http://schemas.openxmlformats.org/officeDocument/2006/relationships/image" Target="../media/image66.jpeg"/><Relationship Id="rId9" Type="http://schemas.openxmlformats.org/officeDocument/2006/relationships/image" Target="../media/image71.jpeg"/></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3.xml"/><Relationship Id="rId6" Type="http://schemas.openxmlformats.org/officeDocument/2006/relationships/image" Target="../media/image70.jpeg"/><Relationship Id="rId5" Type="http://schemas.openxmlformats.org/officeDocument/2006/relationships/image" Target="../media/image75.jpeg"/><Relationship Id="rId4" Type="http://schemas.openxmlformats.org/officeDocument/2006/relationships/image" Target="../media/image74.jpeg"/></Relationships>
</file>

<file path=ppt/slides/_rels/slide26.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7.jpeg"/><Relationship Id="rId7" Type="http://schemas.openxmlformats.org/officeDocument/2006/relationships/image" Target="../media/image80.jpeg"/><Relationship Id="rId2" Type="http://schemas.openxmlformats.org/officeDocument/2006/relationships/image" Target="../media/image76.jpeg"/><Relationship Id="rId1" Type="http://schemas.openxmlformats.org/officeDocument/2006/relationships/slideLayout" Target="../slideLayouts/slideLayout13.xml"/><Relationship Id="rId6" Type="http://schemas.openxmlformats.org/officeDocument/2006/relationships/image" Target="../media/image73.jpeg"/><Relationship Id="rId5" Type="http://schemas.openxmlformats.org/officeDocument/2006/relationships/image" Target="../media/image79.emf"/><Relationship Id="rId4" Type="http://schemas.openxmlformats.org/officeDocument/2006/relationships/image" Target="../media/image78.jpeg"/></Relationships>
</file>

<file path=ppt/slides/_rels/slide2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tiff"/><Relationship Id="rId1" Type="http://schemas.openxmlformats.org/officeDocument/2006/relationships/slideLayout" Target="../slideLayouts/slideLayout13.xml"/><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4.png"/></Relationships>
</file>

<file path=ppt/slides/_rels/slide28.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image" Target="../media/image87.emf"/><Relationship Id="rId1" Type="http://schemas.openxmlformats.org/officeDocument/2006/relationships/slideLayout" Target="../slideLayouts/slideLayout13.xml"/><Relationship Id="rId5" Type="http://schemas.openxmlformats.org/officeDocument/2006/relationships/image" Target="../media/image90.jpeg"/><Relationship Id="rId4" Type="http://schemas.openxmlformats.org/officeDocument/2006/relationships/image" Target="../media/image89.jpeg"/></Relationships>
</file>

<file path=ppt/slides/_rels/slide2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5.tiff"/><Relationship Id="rId1" Type="http://schemas.openxmlformats.org/officeDocument/2006/relationships/slideLayout" Target="../slideLayouts/slideLayout13.xml"/><Relationship Id="rId4" Type="http://schemas.openxmlformats.org/officeDocument/2006/relationships/image" Target="../media/image96.png"/></Relationships>
</file>

<file path=ppt/slides/_rels/slide3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69.jpeg"/><Relationship Id="rId1" Type="http://schemas.openxmlformats.org/officeDocument/2006/relationships/slideLayout" Target="../slideLayouts/slideLayout13.xml"/><Relationship Id="rId6" Type="http://schemas.openxmlformats.org/officeDocument/2006/relationships/image" Target="../media/image99.jpeg"/><Relationship Id="rId5" Type="http://schemas.openxmlformats.org/officeDocument/2006/relationships/image" Target="../media/image98.png"/><Relationship Id="rId4" Type="http://schemas.openxmlformats.org/officeDocument/2006/relationships/image" Target="../media/image97.jpeg"/></Relationships>
</file>

<file path=ppt/slides/_rels/slide3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3.xml"/><Relationship Id="rId6" Type="http://schemas.openxmlformats.org/officeDocument/2006/relationships/image" Target="../media/image103.tiff"/><Relationship Id="rId5" Type="http://schemas.openxmlformats.org/officeDocument/2006/relationships/image" Target="../media/image102.png"/><Relationship Id="rId4" Type="http://schemas.openxmlformats.org/officeDocument/2006/relationships/image" Target="../media/image94.jpeg"/></Relationships>
</file>

<file path=ppt/slides/_rels/slide3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112.jpeg"/><Relationship Id="rId1" Type="http://schemas.openxmlformats.org/officeDocument/2006/relationships/slideLayout" Target="../slideLayouts/slideLayout2.xml"/><Relationship Id="rId4" Type="http://schemas.openxmlformats.org/officeDocument/2006/relationships/image" Target="../media/image113.emf"/></Relationships>
</file>

<file path=ppt/slides/_rels/slide4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4" Type="http://schemas.openxmlformats.org/officeDocument/2006/relationships/image" Target="../media/image117.tiff"/></Relationships>
</file>

<file path=ppt/slides/_rels/slide46.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3.jpeg"/><Relationship Id="rId7" Type="http://schemas.openxmlformats.org/officeDocument/2006/relationships/image" Target="../media/image127.jpeg"/><Relationship Id="rId2" Type="http://schemas.openxmlformats.org/officeDocument/2006/relationships/image" Target="../media/image122.jpeg"/><Relationship Id="rId1" Type="http://schemas.openxmlformats.org/officeDocument/2006/relationships/slideLayout" Target="../slideLayouts/slideLayout2.xml"/><Relationship Id="rId6" Type="http://schemas.openxmlformats.org/officeDocument/2006/relationships/image" Target="../media/image126.tiff"/><Relationship Id="rId5" Type="http://schemas.openxmlformats.org/officeDocument/2006/relationships/image" Target="../media/image125.jpeg"/><Relationship Id="rId4" Type="http://schemas.openxmlformats.org/officeDocument/2006/relationships/image" Target="../media/image124.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29.png"/><Relationship Id="rId1" Type="http://schemas.openxmlformats.org/officeDocument/2006/relationships/slideLayout" Target="../slideLayouts/slideLayout13.xml"/><Relationship Id="rId4" Type="http://schemas.openxmlformats.org/officeDocument/2006/relationships/image" Target="../media/image131.jpeg"/></Relationships>
</file>

<file path=ppt/slides/_rels/slide54.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13.xml"/><Relationship Id="rId4" Type="http://schemas.openxmlformats.org/officeDocument/2006/relationships/image" Target="../media/image134.jpeg"/></Relationships>
</file>

<file path=ppt/slides/_rels/slide55.xml.rels><?xml version="1.0" encoding="UTF-8" standalone="yes"?>
<Relationships xmlns="http://schemas.openxmlformats.org/package/2006/relationships"><Relationship Id="rId8" Type="http://schemas.openxmlformats.org/officeDocument/2006/relationships/image" Target="../media/image141.jpeg"/><Relationship Id="rId3" Type="http://schemas.openxmlformats.org/officeDocument/2006/relationships/image" Target="../media/image136.jpeg"/><Relationship Id="rId7" Type="http://schemas.openxmlformats.org/officeDocument/2006/relationships/image" Target="../media/image140.jpeg"/><Relationship Id="rId12" Type="http://schemas.openxmlformats.org/officeDocument/2006/relationships/image" Target="../media/image145.jpeg"/><Relationship Id="rId2" Type="http://schemas.openxmlformats.org/officeDocument/2006/relationships/image" Target="../media/image135.jpeg"/><Relationship Id="rId1" Type="http://schemas.openxmlformats.org/officeDocument/2006/relationships/slideLayout" Target="../slideLayouts/slideLayout13.xml"/><Relationship Id="rId6" Type="http://schemas.openxmlformats.org/officeDocument/2006/relationships/image" Target="../media/image139.jpeg"/><Relationship Id="rId11" Type="http://schemas.openxmlformats.org/officeDocument/2006/relationships/image" Target="../media/image144.jpeg"/><Relationship Id="rId5" Type="http://schemas.openxmlformats.org/officeDocument/2006/relationships/image" Target="../media/image138.jpeg"/><Relationship Id="rId10" Type="http://schemas.openxmlformats.org/officeDocument/2006/relationships/image" Target="../media/image143.jpeg"/><Relationship Id="rId4" Type="http://schemas.openxmlformats.org/officeDocument/2006/relationships/image" Target="../media/image137.jpeg"/><Relationship Id="rId9" Type="http://schemas.openxmlformats.org/officeDocument/2006/relationships/image" Target="../media/image142.jpeg"/></Relationships>
</file>

<file path=ppt/slides/_rels/slide56.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147.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56.jpeg"/><Relationship Id="rId7" Type="http://schemas.openxmlformats.org/officeDocument/2006/relationships/image" Target="../media/image160.jpeg"/><Relationship Id="rId2" Type="http://schemas.openxmlformats.org/officeDocument/2006/relationships/image" Target="../media/image155.jpeg"/><Relationship Id="rId1" Type="http://schemas.openxmlformats.org/officeDocument/2006/relationships/slideLayout" Target="../slideLayouts/slideLayout13.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s>
</file>

<file path=ppt/slides/_rels/slide64.xml.rels><?xml version="1.0" encoding="UTF-8" standalone="yes"?>
<Relationships xmlns="http://schemas.openxmlformats.org/package/2006/relationships"><Relationship Id="rId3" Type="http://schemas.openxmlformats.org/officeDocument/2006/relationships/image" Target="../media/image162.emf"/><Relationship Id="rId2" Type="http://schemas.openxmlformats.org/officeDocument/2006/relationships/image" Target="../media/image161.emf"/><Relationship Id="rId1" Type="http://schemas.openxmlformats.org/officeDocument/2006/relationships/slideLayout" Target="../slideLayouts/slideLayout13.xml"/><Relationship Id="rId4" Type="http://schemas.openxmlformats.org/officeDocument/2006/relationships/image" Target="../media/image163.jpeg"/></Relationships>
</file>

<file path=ppt/slides/_rels/slide65.xml.rels><?xml version="1.0" encoding="UTF-8" standalone="yes"?>
<Relationships xmlns="http://schemas.openxmlformats.org/package/2006/relationships"><Relationship Id="rId3" Type="http://schemas.openxmlformats.org/officeDocument/2006/relationships/image" Target="../media/image165.emf"/><Relationship Id="rId2" Type="http://schemas.openxmlformats.org/officeDocument/2006/relationships/image" Target="../media/image164.emf"/><Relationship Id="rId1" Type="http://schemas.openxmlformats.org/officeDocument/2006/relationships/slideLayout" Target="../slideLayouts/slideLayout13.xml"/><Relationship Id="rId5" Type="http://schemas.openxmlformats.org/officeDocument/2006/relationships/image" Target="../media/image167.emf"/><Relationship Id="rId4" Type="http://schemas.openxmlformats.org/officeDocument/2006/relationships/image" Target="../media/image166.emf"/></Relationships>
</file>

<file path=ppt/slides/_rels/slide66.xml.rels><?xml version="1.0" encoding="UTF-8" standalone="yes"?>
<Relationships xmlns="http://schemas.openxmlformats.org/package/2006/relationships"><Relationship Id="rId3" Type="http://schemas.openxmlformats.org/officeDocument/2006/relationships/image" Target="../media/image169.jpeg"/><Relationship Id="rId7" Type="http://schemas.openxmlformats.org/officeDocument/2006/relationships/image" Target="../media/image173.jpeg"/><Relationship Id="rId2" Type="http://schemas.openxmlformats.org/officeDocument/2006/relationships/image" Target="../media/image168.jpeg"/><Relationship Id="rId1" Type="http://schemas.openxmlformats.org/officeDocument/2006/relationships/slideLayout" Target="../slideLayouts/slideLayout13.xml"/><Relationship Id="rId6" Type="http://schemas.openxmlformats.org/officeDocument/2006/relationships/image" Target="../media/image172.jpeg"/><Relationship Id="rId5" Type="http://schemas.openxmlformats.org/officeDocument/2006/relationships/image" Target="../media/image171.jpeg"/><Relationship Id="rId4" Type="http://schemas.openxmlformats.org/officeDocument/2006/relationships/image" Target="../media/image170.jpeg"/></Relationships>
</file>

<file path=ppt/slides/_rels/slide67.xml.rels><?xml version="1.0" encoding="UTF-8" standalone="yes"?>
<Relationships xmlns="http://schemas.openxmlformats.org/package/2006/relationships"><Relationship Id="rId3" Type="http://schemas.openxmlformats.org/officeDocument/2006/relationships/image" Target="../media/image175.jpg"/><Relationship Id="rId2" Type="http://schemas.openxmlformats.org/officeDocument/2006/relationships/image" Target="../media/image174.jpg"/><Relationship Id="rId1" Type="http://schemas.openxmlformats.org/officeDocument/2006/relationships/slideLayout" Target="../slideLayouts/slideLayout13.xml"/><Relationship Id="rId6" Type="http://schemas.openxmlformats.org/officeDocument/2006/relationships/image" Target="../media/image178.jpg"/><Relationship Id="rId5" Type="http://schemas.openxmlformats.org/officeDocument/2006/relationships/image" Target="../media/image177.jpg"/><Relationship Id="rId4" Type="http://schemas.openxmlformats.org/officeDocument/2006/relationships/image" Target="../media/image176.jpg"/></Relationships>
</file>

<file path=ppt/slides/_rels/slide68.xml.rels><?xml version="1.0" encoding="UTF-8" standalone="yes"?>
<Relationships xmlns="http://schemas.openxmlformats.org/package/2006/relationships"><Relationship Id="rId3" Type="http://schemas.openxmlformats.org/officeDocument/2006/relationships/image" Target="../media/image179.png"/><Relationship Id="rId7" Type="http://schemas.openxmlformats.org/officeDocument/2006/relationships/image" Target="../media/image183.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82.jpeg"/><Relationship Id="rId5" Type="http://schemas.openxmlformats.org/officeDocument/2006/relationships/image" Target="../media/image181.png"/><Relationship Id="rId4" Type="http://schemas.openxmlformats.org/officeDocument/2006/relationships/image" Target="../media/image180.png"/></Relationships>
</file>

<file path=ppt/slides/_rels/slide69.xml.rels><?xml version="1.0" encoding="UTF-8" standalone="yes"?>
<Relationships xmlns="http://schemas.openxmlformats.org/package/2006/relationships"><Relationship Id="rId3" Type="http://schemas.openxmlformats.org/officeDocument/2006/relationships/image" Target="../media/image185.jpeg"/><Relationship Id="rId7" Type="http://schemas.openxmlformats.org/officeDocument/2006/relationships/image" Target="../media/image189.jpg"/><Relationship Id="rId2" Type="http://schemas.openxmlformats.org/officeDocument/2006/relationships/image" Target="../media/image184.emf"/><Relationship Id="rId1" Type="http://schemas.openxmlformats.org/officeDocument/2006/relationships/slideLayout" Target="../slideLayouts/slideLayout13.xml"/><Relationship Id="rId6" Type="http://schemas.openxmlformats.org/officeDocument/2006/relationships/image" Target="../media/image188.tiff"/><Relationship Id="rId5" Type="http://schemas.openxmlformats.org/officeDocument/2006/relationships/image" Target="../media/image187.jpeg"/><Relationship Id="rId4" Type="http://schemas.openxmlformats.org/officeDocument/2006/relationships/image" Target="../media/image186.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91.jpeg"/><Relationship Id="rId7" Type="http://schemas.openxmlformats.org/officeDocument/2006/relationships/image" Target="../media/image195.jpeg"/><Relationship Id="rId2" Type="http://schemas.openxmlformats.org/officeDocument/2006/relationships/image" Target="../media/image190.jpeg"/><Relationship Id="rId1" Type="http://schemas.openxmlformats.org/officeDocument/2006/relationships/slideLayout" Target="../slideLayouts/slideLayout13.xml"/><Relationship Id="rId6" Type="http://schemas.openxmlformats.org/officeDocument/2006/relationships/image" Target="../media/image194.jpeg"/><Relationship Id="rId5" Type="http://schemas.openxmlformats.org/officeDocument/2006/relationships/image" Target="../media/image193.tiff"/><Relationship Id="rId4" Type="http://schemas.openxmlformats.org/officeDocument/2006/relationships/image" Target="../media/image192.jpeg"/></Relationships>
</file>

<file path=ppt/slides/_rels/slide71.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image" Target="../media/image91.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0691BD-FDF9-452C-8FD8-68E55C6FC276}"/>
              </a:ext>
            </a:extLst>
          </p:cNvPr>
          <p:cNvSpPr>
            <a:spLocks noGrp="1"/>
          </p:cNvSpPr>
          <p:nvPr>
            <p:ph type="ctrTitle"/>
          </p:nvPr>
        </p:nvSpPr>
        <p:spPr>
          <a:xfrm>
            <a:off x="1097280" y="1706252"/>
            <a:ext cx="9979215" cy="2639504"/>
          </a:xfrm>
        </p:spPr>
        <p:txBody>
          <a:bodyPr>
            <a:noAutofit/>
          </a:bodyPr>
          <a:lstStyle/>
          <a:p>
            <a:r>
              <a:rPr lang="en-US" sz="6000" dirty="0"/>
              <a:t>10</a:t>
            </a:r>
            <a:r>
              <a:rPr lang="cs-CZ" sz="6000" dirty="0"/>
              <a:t> –</a:t>
            </a:r>
            <a:r>
              <a:rPr lang="en-US" sz="6000" dirty="0"/>
              <a:t> Central cave sanctuary </a:t>
            </a:r>
            <a:r>
              <a:rPr lang="en-US" sz="6000" dirty="0" err="1"/>
              <a:t>Habrůvka</a:t>
            </a:r>
            <a:r>
              <a:rPr lang="en-US" sz="6000" dirty="0"/>
              <a:t> ‒ "</a:t>
            </a:r>
            <a:r>
              <a:rPr lang="en-US" sz="6000" dirty="0" err="1"/>
              <a:t>Býčí</a:t>
            </a:r>
            <a:r>
              <a:rPr lang="en-US" sz="6000" dirty="0"/>
              <a:t> </a:t>
            </a:r>
            <a:r>
              <a:rPr lang="en-US" sz="6000" dirty="0" err="1"/>
              <a:t>skála</a:t>
            </a:r>
            <a:r>
              <a:rPr lang="en-US" sz="6000" dirty="0"/>
              <a:t>"</a:t>
            </a:r>
            <a:endParaRPr lang="cs-CZ" sz="6000" dirty="0"/>
          </a:p>
        </p:txBody>
      </p:sp>
      <p:sp>
        <p:nvSpPr>
          <p:cNvPr id="3" name="Podnadpis 2">
            <a:extLst>
              <a:ext uri="{FF2B5EF4-FFF2-40B4-BE49-F238E27FC236}">
                <a16:creationId xmlns:a16="http://schemas.microsoft.com/office/drawing/2014/main" id="{D75E91B4-ADE5-4903-BA47-72566DD42A11}"/>
              </a:ext>
            </a:extLst>
          </p:cNvPr>
          <p:cNvSpPr>
            <a:spLocks noGrp="1"/>
          </p:cNvSpPr>
          <p:nvPr>
            <p:ph type="subTitle" idx="1"/>
          </p:nvPr>
        </p:nvSpPr>
        <p:spPr/>
        <p:txBody>
          <a:bodyPr/>
          <a:lstStyle/>
          <a:p>
            <a:r>
              <a:rPr lang="en-US" dirty="0"/>
              <a:t>Early Iron Age in the Central European context on the example of Moravia</a:t>
            </a:r>
            <a:r>
              <a:rPr lang="cs-CZ" dirty="0"/>
              <a:t> 10/12 (UPA UK)</a:t>
            </a:r>
          </a:p>
          <a:p>
            <a:endParaRPr lang="cs-CZ" dirty="0"/>
          </a:p>
        </p:txBody>
      </p:sp>
      <p:sp>
        <p:nvSpPr>
          <p:cNvPr id="4" name="Podnadpis 2">
            <a:extLst>
              <a:ext uri="{FF2B5EF4-FFF2-40B4-BE49-F238E27FC236}">
                <a16:creationId xmlns:a16="http://schemas.microsoft.com/office/drawing/2014/main" id="{83CCF3A7-6547-4C3B-A21F-18EC9C7E56F4}"/>
              </a:ext>
            </a:extLst>
          </p:cNvPr>
          <p:cNvSpPr txBox="1">
            <a:spLocks/>
          </p:cNvSpPr>
          <p:nvPr/>
        </p:nvSpPr>
        <p:spPr>
          <a:xfrm>
            <a:off x="1097280" y="6523348"/>
            <a:ext cx="11094720" cy="3346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cs-CZ" sz="1200" b="0" i="0" u="none" strike="noStrike" kern="1200" cap="all" spc="200" normalizeH="0" baseline="0" noProof="0" dirty="0">
                <a:ln>
                  <a:noFill/>
                </a:ln>
                <a:solidFill>
                  <a:prstClr val="white"/>
                </a:solidFill>
                <a:effectLst/>
                <a:uLnTx/>
                <a:uFillTx/>
                <a:latin typeface="Calibri Light"/>
                <a:ea typeface="+mn-ea"/>
                <a:cs typeface="+mn-cs"/>
              </a:rPr>
              <a:t>Mgr. Zuzana Golec mírová, Department of </a:t>
            </a:r>
            <a:r>
              <a:rPr kumimoji="0" lang="cs-CZ" sz="1200" b="0" i="0" u="none" strike="noStrike" kern="1200" cap="all" spc="200" normalizeH="0" baseline="0" noProof="0" dirty="0" err="1">
                <a:ln>
                  <a:noFill/>
                </a:ln>
                <a:solidFill>
                  <a:prstClr val="white"/>
                </a:solidFill>
                <a:effectLst/>
                <a:uLnTx/>
                <a:uFillTx/>
                <a:latin typeface="Calibri Light"/>
                <a:ea typeface="+mn-ea"/>
                <a:cs typeface="+mn-cs"/>
              </a:rPr>
              <a:t>archaeology</a:t>
            </a:r>
            <a:r>
              <a:rPr kumimoji="0" lang="cs-CZ" sz="1200" b="0" i="0" u="none" strike="noStrike" kern="1200" cap="all" spc="200" normalizeH="0" baseline="0" noProof="0" dirty="0">
                <a:ln>
                  <a:noFill/>
                </a:ln>
                <a:solidFill>
                  <a:prstClr val="white"/>
                </a:solidFill>
                <a:effectLst/>
                <a:uLnTx/>
                <a:uFillTx/>
                <a:latin typeface="Calibri Light"/>
                <a:ea typeface="+mn-ea"/>
                <a:cs typeface="+mn-cs"/>
              </a:rPr>
              <a:t>, </a:t>
            </a:r>
            <a:r>
              <a:rPr kumimoji="0" lang="cs-CZ" sz="1200" b="0" i="0" u="none" strike="noStrike" kern="1200" cap="all" spc="200" normalizeH="0" baseline="0" noProof="0" dirty="0" err="1">
                <a:ln>
                  <a:noFill/>
                </a:ln>
                <a:solidFill>
                  <a:prstClr val="white"/>
                </a:solidFill>
                <a:effectLst/>
                <a:uLnTx/>
                <a:uFillTx/>
                <a:latin typeface="Calibri Light"/>
                <a:ea typeface="+mn-ea"/>
                <a:cs typeface="+mn-cs"/>
              </a:rPr>
              <a:t>Faculty</a:t>
            </a:r>
            <a:r>
              <a:rPr kumimoji="0" lang="cs-CZ" sz="1200" b="0" i="0" u="none" strike="noStrike" kern="1200" cap="all" spc="200" normalizeH="0" baseline="0" noProof="0" dirty="0">
                <a:ln>
                  <a:noFill/>
                </a:ln>
                <a:solidFill>
                  <a:prstClr val="white"/>
                </a:solidFill>
                <a:effectLst/>
                <a:uLnTx/>
                <a:uFillTx/>
                <a:latin typeface="Calibri Light"/>
                <a:ea typeface="+mn-ea"/>
                <a:cs typeface="+mn-cs"/>
              </a:rPr>
              <a:t> of </a:t>
            </a:r>
            <a:r>
              <a:rPr kumimoji="0" lang="cs-CZ" sz="1200" b="0" i="0" u="none" strike="noStrike" kern="1200" cap="all" spc="200" normalizeH="0" baseline="0" noProof="0" dirty="0" err="1">
                <a:ln>
                  <a:noFill/>
                </a:ln>
                <a:solidFill>
                  <a:prstClr val="white"/>
                </a:solidFill>
                <a:effectLst/>
                <a:uLnTx/>
                <a:uFillTx/>
                <a:latin typeface="Calibri Light"/>
                <a:ea typeface="+mn-ea"/>
                <a:cs typeface="+mn-cs"/>
              </a:rPr>
              <a:t>arts</a:t>
            </a:r>
            <a:r>
              <a:rPr kumimoji="0" lang="cs-CZ" sz="1200" b="0" i="0" u="none" strike="noStrike" kern="1200" cap="all" spc="200" normalizeH="0" baseline="0" noProof="0" dirty="0">
                <a:ln>
                  <a:noFill/>
                </a:ln>
                <a:solidFill>
                  <a:prstClr val="white"/>
                </a:solidFill>
                <a:effectLst/>
                <a:uLnTx/>
                <a:uFillTx/>
                <a:latin typeface="Calibri Light"/>
                <a:ea typeface="+mn-ea"/>
                <a:cs typeface="+mn-cs"/>
              </a:rPr>
              <a:t>, Charles university </a:t>
            </a:r>
            <a:r>
              <a:rPr kumimoji="0" lang="cs-CZ" sz="1200" b="0" i="0" u="none" strike="noStrike" kern="1200" cap="all" spc="200" normalizeH="0" baseline="0" noProof="0" dirty="0" err="1">
                <a:ln>
                  <a:noFill/>
                </a:ln>
                <a:solidFill>
                  <a:prstClr val="white"/>
                </a:solidFill>
                <a:effectLst/>
                <a:uLnTx/>
                <a:uFillTx/>
                <a:latin typeface="Calibri Light"/>
                <a:ea typeface="+mn-ea"/>
                <a:cs typeface="+mn-cs"/>
              </a:rPr>
              <a:t>prague</a:t>
            </a:r>
            <a:endParaRPr kumimoji="0" lang="cs-CZ" sz="1200" b="0" i="0" u="none" strike="noStrike" kern="1200" cap="all" spc="200" normalizeH="0" baseline="0" noProof="0" dirty="0">
              <a:ln>
                <a:noFill/>
              </a:ln>
              <a:solidFill>
                <a:prstClr val="white"/>
              </a:solidFill>
              <a:effectLst/>
              <a:uLnTx/>
              <a:uFillTx/>
              <a:latin typeface="Calibri Light"/>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endParaRPr kumimoji="0" lang="cs-CZ" sz="2400" b="0" i="0" u="none" strike="noStrike" kern="1200" cap="all" spc="200" normalizeH="0" baseline="0" noProof="0" dirty="0">
              <a:ln>
                <a:noFill/>
              </a:ln>
              <a:solidFill>
                <a:srgbClr val="637052"/>
              </a:solidFill>
              <a:effectLst/>
              <a:uLnTx/>
              <a:uFillTx/>
              <a:latin typeface="Calibri Light"/>
              <a:ea typeface="+mn-ea"/>
              <a:cs typeface="+mn-cs"/>
            </a:endParaRPr>
          </a:p>
        </p:txBody>
      </p:sp>
    </p:spTree>
    <p:extLst>
      <p:ext uri="{BB962C8B-B14F-4D97-AF65-F5344CB8AC3E}">
        <p14:creationId xmlns:p14="http://schemas.microsoft.com/office/powerpoint/2010/main" val="89381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2D915EBB-3D40-4C40-8D02-BAA9F0E0E7D9}"/>
              </a:ext>
            </a:extLst>
          </p:cNvPr>
          <p:cNvPicPr>
            <a:picLocks noChangeAspect="1"/>
          </p:cNvPicPr>
          <p:nvPr/>
        </p:nvPicPr>
        <p:blipFill>
          <a:blip r:embed="rId2"/>
          <a:stretch>
            <a:fillRect/>
          </a:stretch>
        </p:blipFill>
        <p:spPr>
          <a:xfrm>
            <a:off x="5929459" y="0"/>
            <a:ext cx="6262541" cy="4211419"/>
          </a:xfrm>
          <a:prstGeom prst="rect">
            <a:avLst/>
          </a:prstGeom>
        </p:spPr>
      </p:pic>
      <p:pic>
        <p:nvPicPr>
          <p:cNvPr id="7" name="Obrázek 6">
            <a:extLst>
              <a:ext uri="{FF2B5EF4-FFF2-40B4-BE49-F238E27FC236}">
                <a16:creationId xmlns:a16="http://schemas.microsoft.com/office/drawing/2014/main" id="{66F7C91B-AB7C-4F69-8EEF-0AA26BBF0C5A}"/>
              </a:ext>
            </a:extLst>
          </p:cNvPr>
          <p:cNvPicPr>
            <a:picLocks noChangeAspect="1"/>
          </p:cNvPicPr>
          <p:nvPr/>
        </p:nvPicPr>
        <p:blipFill>
          <a:blip r:embed="rId3"/>
          <a:stretch>
            <a:fillRect/>
          </a:stretch>
        </p:blipFill>
        <p:spPr>
          <a:xfrm>
            <a:off x="6825006" y="4303674"/>
            <a:ext cx="5366994" cy="2554325"/>
          </a:xfrm>
          <a:prstGeom prst="rect">
            <a:avLst/>
          </a:prstGeom>
        </p:spPr>
      </p:pic>
      <p:pic>
        <p:nvPicPr>
          <p:cNvPr id="9" name="Obrázek 8">
            <a:extLst>
              <a:ext uri="{FF2B5EF4-FFF2-40B4-BE49-F238E27FC236}">
                <a16:creationId xmlns:a16="http://schemas.microsoft.com/office/drawing/2014/main" id="{44A45247-D14D-4C71-B20B-604FCCF6AD3C}"/>
              </a:ext>
            </a:extLst>
          </p:cNvPr>
          <p:cNvPicPr>
            <a:picLocks noChangeAspect="1"/>
          </p:cNvPicPr>
          <p:nvPr/>
        </p:nvPicPr>
        <p:blipFill>
          <a:blip r:embed="rId4"/>
          <a:stretch>
            <a:fillRect/>
          </a:stretch>
        </p:blipFill>
        <p:spPr>
          <a:xfrm>
            <a:off x="4069342" y="2952097"/>
            <a:ext cx="2614262" cy="3905901"/>
          </a:xfrm>
          <a:prstGeom prst="rect">
            <a:avLst/>
          </a:prstGeom>
        </p:spPr>
      </p:pic>
      <p:pic>
        <p:nvPicPr>
          <p:cNvPr id="11" name="Obrázek 10">
            <a:extLst>
              <a:ext uri="{FF2B5EF4-FFF2-40B4-BE49-F238E27FC236}">
                <a16:creationId xmlns:a16="http://schemas.microsoft.com/office/drawing/2014/main" id="{27DDCAAC-9377-43F6-A493-FB797B6ACF36}"/>
              </a:ext>
            </a:extLst>
          </p:cNvPr>
          <p:cNvPicPr>
            <a:picLocks noChangeAspect="1"/>
          </p:cNvPicPr>
          <p:nvPr/>
        </p:nvPicPr>
        <p:blipFill>
          <a:blip r:embed="rId5"/>
          <a:stretch>
            <a:fillRect/>
          </a:stretch>
        </p:blipFill>
        <p:spPr>
          <a:xfrm>
            <a:off x="-1" y="-18855"/>
            <a:ext cx="5796905" cy="2890761"/>
          </a:xfrm>
          <a:prstGeom prst="rect">
            <a:avLst/>
          </a:prstGeom>
        </p:spPr>
      </p:pic>
      <p:pic>
        <p:nvPicPr>
          <p:cNvPr id="13" name="Obrázek 12">
            <a:extLst>
              <a:ext uri="{FF2B5EF4-FFF2-40B4-BE49-F238E27FC236}">
                <a16:creationId xmlns:a16="http://schemas.microsoft.com/office/drawing/2014/main" id="{90156003-EA5B-4812-8C07-B35AAFE7022F}"/>
              </a:ext>
            </a:extLst>
          </p:cNvPr>
          <p:cNvPicPr>
            <a:picLocks noChangeAspect="1"/>
          </p:cNvPicPr>
          <p:nvPr/>
        </p:nvPicPr>
        <p:blipFill>
          <a:blip r:embed="rId6"/>
          <a:stretch>
            <a:fillRect/>
          </a:stretch>
        </p:blipFill>
        <p:spPr>
          <a:xfrm>
            <a:off x="0" y="2950066"/>
            <a:ext cx="3992451" cy="2522706"/>
          </a:xfrm>
          <a:prstGeom prst="rect">
            <a:avLst/>
          </a:prstGeom>
        </p:spPr>
      </p:pic>
      <p:sp>
        <p:nvSpPr>
          <p:cNvPr id="14" name="Nadpis 1">
            <a:extLst>
              <a:ext uri="{FF2B5EF4-FFF2-40B4-BE49-F238E27FC236}">
                <a16:creationId xmlns:a16="http://schemas.microsoft.com/office/drawing/2014/main" id="{4F5CC920-955B-4122-B85E-143A1A6077AF}"/>
              </a:ext>
            </a:extLst>
          </p:cNvPr>
          <p:cNvSpPr>
            <a:spLocks noGrp="1"/>
          </p:cNvSpPr>
          <p:nvPr>
            <p:ph type="title"/>
          </p:nvPr>
        </p:nvSpPr>
        <p:spPr>
          <a:xfrm>
            <a:off x="265784" y="5292521"/>
            <a:ext cx="3460881" cy="1320800"/>
          </a:xfrm>
        </p:spPr>
        <p:txBody>
          <a:bodyPr>
            <a:normAutofit/>
          </a:bodyPr>
          <a:lstStyle/>
          <a:p>
            <a:r>
              <a:rPr lang="cs-CZ" sz="2800" b="1" dirty="0" err="1">
                <a:solidFill>
                  <a:schemeClr val="accent1"/>
                </a:solidFill>
              </a:rPr>
              <a:t>Light</a:t>
            </a:r>
            <a:r>
              <a:rPr lang="cs-CZ" sz="2800" b="1" dirty="0">
                <a:solidFill>
                  <a:schemeClr val="accent1"/>
                </a:solidFill>
              </a:rPr>
              <a:t> and rock – </a:t>
            </a:r>
            <a:r>
              <a:rPr lang="cs-CZ" sz="2800" b="1" dirty="0" err="1">
                <a:solidFill>
                  <a:schemeClr val="accent1"/>
                </a:solidFill>
              </a:rPr>
              <a:t>atmosphere</a:t>
            </a:r>
            <a:r>
              <a:rPr lang="cs-CZ" sz="2800" b="1" dirty="0">
                <a:solidFill>
                  <a:schemeClr val="accent1"/>
                </a:solidFill>
              </a:rPr>
              <a:t> </a:t>
            </a:r>
            <a:r>
              <a:rPr lang="cs-CZ" sz="2800" b="1" dirty="0" err="1">
                <a:solidFill>
                  <a:schemeClr val="accent1"/>
                </a:solidFill>
              </a:rPr>
              <a:t>of</a:t>
            </a:r>
            <a:r>
              <a:rPr lang="cs-CZ" sz="2800" b="1" dirty="0">
                <a:solidFill>
                  <a:schemeClr val="accent1"/>
                </a:solidFill>
              </a:rPr>
              <a:t> </a:t>
            </a:r>
            <a:r>
              <a:rPr lang="cs-CZ" sz="2800" b="1" dirty="0" err="1">
                <a:solidFill>
                  <a:schemeClr val="accent1"/>
                </a:solidFill>
              </a:rPr>
              <a:t>the</a:t>
            </a:r>
            <a:r>
              <a:rPr lang="cs-CZ" sz="2800" b="1" dirty="0">
                <a:solidFill>
                  <a:schemeClr val="accent1"/>
                </a:solidFill>
              </a:rPr>
              <a:t> </a:t>
            </a:r>
            <a:r>
              <a:rPr lang="cs-CZ" sz="2800" b="1" dirty="0" err="1">
                <a:solidFill>
                  <a:schemeClr val="accent1"/>
                </a:solidFill>
              </a:rPr>
              <a:t>cave</a:t>
            </a:r>
            <a:endParaRPr lang="cs-CZ" sz="2800" b="1" dirty="0">
              <a:solidFill>
                <a:schemeClr val="accent1"/>
              </a:solidFill>
            </a:endParaRPr>
          </a:p>
        </p:txBody>
      </p:sp>
    </p:spTree>
    <p:extLst>
      <p:ext uri="{BB962C8B-B14F-4D97-AF65-F5344CB8AC3E}">
        <p14:creationId xmlns:p14="http://schemas.microsoft.com/office/powerpoint/2010/main" val="3196234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541173-E925-45C5-8384-8946F8C5B345}"/>
              </a:ext>
            </a:extLst>
          </p:cNvPr>
          <p:cNvSpPr>
            <a:spLocks noGrp="1"/>
          </p:cNvSpPr>
          <p:nvPr>
            <p:ph type="title"/>
          </p:nvPr>
        </p:nvSpPr>
        <p:spPr>
          <a:xfrm>
            <a:off x="116700" y="141402"/>
            <a:ext cx="4930218" cy="729455"/>
          </a:xfrm>
        </p:spPr>
        <p:txBody>
          <a:bodyPr>
            <a:noAutofit/>
          </a:bodyPr>
          <a:lstStyle/>
          <a:p>
            <a:r>
              <a:rPr lang="cs-CZ" sz="4000" dirty="0">
                <a:solidFill>
                  <a:schemeClr val="accent1"/>
                </a:solidFill>
                <a:effectLst>
                  <a:outerShdw blurRad="38100" dist="38100" dir="2700000" algn="tl">
                    <a:srgbClr val="000000">
                      <a:alpha val="43137"/>
                    </a:srgbClr>
                  </a:outerShdw>
                </a:effectLst>
              </a:rPr>
              <a:t>The </a:t>
            </a:r>
            <a:r>
              <a:rPr lang="cs-CZ" sz="4000" dirty="0" err="1">
                <a:solidFill>
                  <a:schemeClr val="accent1"/>
                </a:solidFill>
                <a:effectLst>
                  <a:outerShdw blurRad="38100" dist="38100" dir="2700000" algn="tl">
                    <a:srgbClr val="000000">
                      <a:alpha val="43137"/>
                    </a:srgbClr>
                  </a:outerShdw>
                </a:effectLst>
              </a:rPr>
              <a:t>history</a:t>
            </a:r>
            <a:r>
              <a:rPr lang="cs-CZ" sz="4000" dirty="0">
                <a:solidFill>
                  <a:schemeClr val="accent1"/>
                </a:solidFill>
                <a:effectLst>
                  <a:outerShdw blurRad="38100" dist="38100" dir="2700000" algn="tl">
                    <a:srgbClr val="000000">
                      <a:alpha val="43137"/>
                    </a:srgbClr>
                  </a:outerShdw>
                </a:effectLst>
              </a:rPr>
              <a:t> of </a:t>
            </a:r>
            <a:r>
              <a:rPr lang="cs-CZ" sz="4000" dirty="0" err="1">
                <a:solidFill>
                  <a:schemeClr val="accent1"/>
                </a:solidFill>
                <a:effectLst>
                  <a:outerShdw blurRad="38100" dist="38100" dir="2700000" algn="tl">
                    <a:srgbClr val="000000">
                      <a:alpha val="43137"/>
                    </a:srgbClr>
                  </a:outerShdw>
                </a:effectLst>
              </a:rPr>
              <a:t>research</a:t>
            </a:r>
            <a:endParaRPr lang="cs-CZ" sz="4000" dirty="0">
              <a:solidFill>
                <a:schemeClr val="accent1"/>
              </a:solidFill>
              <a:effectLst>
                <a:outerShdw blurRad="38100" dist="38100" dir="2700000" algn="tl">
                  <a:srgbClr val="000000">
                    <a:alpha val="43137"/>
                  </a:srgbClr>
                </a:outerShdw>
              </a:effectLst>
            </a:endParaRPr>
          </a:p>
        </p:txBody>
      </p:sp>
      <p:sp>
        <p:nvSpPr>
          <p:cNvPr id="8" name="TextovéPole 7">
            <a:extLst>
              <a:ext uri="{FF2B5EF4-FFF2-40B4-BE49-F238E27FC236}">
                <a16:creationId xmlns:a16="http://schemas.microsoft.com/office/drawing/2014/main" id="{76CC8EBE-5845-4169-BE66-6A8A1B5CDD7B}"/>
              </a:ext>
            </a:extLst>
          </p:cNvPr>
          <p:cNvSpPr txBox="1"/>
          <p:nvPr/>
        </p:nvSpPr>
        <p:spPr>
          <a:xfrm>
            <a:off x="2747" y="883395"/>
            <a:ext cx="7142336" cy="3231654"/>
          </a:xfrm>
          <a:prstGeom prst="rect">
            <a:avLst/>
          </a:prstGeom>
          <a:noFill/>
        </p:spPr>
        <p:txBody>
          <a:bodyPr wrap="square" rtlCol="0">
            <a:spAutoFit/>
          </a:bodyPr>
          <a:lstStyle/>
          <a:p>
            <a:pPr marL="285750" indent="-285750">
              <a:buFontTx/>
              <a:buChar char="-"/>
            </a:pPr>
            <a:r>
              <a:rPr lang="cs-CZ" sz="2400" dirty="0"/>
              <a:t>Not just </a:t>
            </a:r>
            <a:r>
              <a:rPr lang="cs-CZ" sz="2400" dirty="0" err="1"/>
              <a:t>archaeologist</a:t>
            </a:r>
            <a:r>
              <a:rPr lang="cs-CZ" sz="2400" dirty="0"/>
              <a:t>, but </a:t>
            </a:r>
            <a:r>
              <a:rPr lang="cs-CZ" sz="2400" dirty="0" err="1"/>
              <a:t>also</a:t>
            </a:r>
            <a:r>
              <a:rPr lang="cs-CZ" sz="2400" dirty="0"/>
              <a:t> many </a:t>
            </a:r>
            <a:r>
              <a:rPr lang="cs-CZ" sz="2400" dirty="0" err="1"/>
              <a:t>speleologist</a:t>
            </a:r>
            <a:r>
              <a:rPr lang="cs-CZ" sz="2400" dirty="0"/>
              <a:t>, </a:t>
            </a:r>
            <a:r>
              <a:rPr lang="cs-CZ" sz="2400" dirty="0" err="1"/>
              <a:t>geologist</a:t>
            </a:r>
            <a:r>
              <a:rPr lang="cs-CZ" sz="2400" dirty="0"/>
              <a:t> and </a:t>
            </a:r>
            <a:r>
              <a:rPr lang="cs-CZ" sz="2400" dirty="0" err="1"/>
              <a:t>other</a:t>
            </a:r>
            <a:r>
              <a:rPr lang="cs-CZ" sz="2400" dirty="0"/>
              <a:t> </a:t>
            </a:r>
            <a:r>
              <a:rPr lang="cs-CZ" sz="2400" dirty="0" err="1"/>
              <a:t>scientists</a:t>
            </a:r>
            <a:r>
              <a:rPr lang="cs-CZ" sz="2400" dirty="0"/>
              <a:t> enter the </a:t>
            </a:r>
            <a:r>
              <a:rPr lang="cs-CZ" sz="2400" dirty="0" err="1"/>
              <a:t>Cave</a:t>
            </a:r>
            <a:endParaRPr lang="cs-CZ" sz="2400" dirty="0"/>
          </a:p>
          <a:p>
            <a:pPr marL="285750" indent="-285750">
              <a:buFontTx/>
              <a:buChar char="-"/>
            </a:pPr>
            <a:r>
              <a:rPr lang="cs-CZ" sz="2400"/>
              <a:t>The </a:t>
            </a:r>
            <a:r>
              <a:rPr lang="cs-CZ" sz="2400" dirty="0" err="1"/>
              <a:t>c</a:t>
            </a:r>
            <a:r>
              <a:rPr lang="cs-CZ" sz="2400"/>
              <a:t>ave </a:t>
            </a:r>
            <a:r>
              <a:rPr lang="cs-CZ" sz="2400" dirty="0" err="1"/>
              <a:t>influenced</a:t>
            </a:r>
            <a:r>
              <a:rPr lang="cs-CZ" sz="2400" dirty="0"/>
              <a:t> </a:t>
            </a:r>
            <a:r>
              <a:rPr lang="cs-CZ" sz="2400"/>
              <a:t>by sand mining </a:t>
            </a:r>
            <a:r>
              <a:rPr lang="cs-CZ" sz="2400" dirty="0"/>
              <a:t>(</a:t>
            </a:r>
            <a:r>
              <a:rPr lang="cs-CZ" sz="2400" dirty="0" err="1"/>
              <a:t>mid</a:t>
            </a:r>
            <a:r>
              <a:rPr lang="cs-CZ" sz="2400"/>
              <a:t>. 19 century)</a:t>
            </a:r>
            <a:endParaRPr lang="cs-CZ" sz="2400" dirty="0"/>
          </a:p>
          <a:p>
            <a:pPr marL="285750" indent="-285750">
              <a:buFontTx/>
              <a:buChar char="-"/>
            </a:pPr>
            <a:r>
              <a:rPr lang="cs-CZ" sz="2400" b="1" dirty="0"/>
              <a:t>Vranov-Křtiny Liechtenstein </a:t>
            </a:r>
            <a:r>
              <a:rPr lang="cs-CZ" sz="2400" b="1" dirty="0" err="1"/>
              <a:t>Complex</a:t>
            </a:r>
            <a:r>
              <a:rPr lang="cs-CZ" sz="2400" b="1" dirty="0"/>
              <a:t> </a:t>
            </a:r>
            <a:r>
              <a:rPr lang="cs-CZ" sz="2400" dirty="0"/>
              <a:t>(1796-1821, </a:t>
            </a:r>
            <a:r>
              <a:rPr lang="cs-CZ" sz="2400" dirty="0" err="1"/>
              <a:t>founded</a:t>
            </a:r>
            <a:r>
              <a:rPr lang="cs-CZ" sz="2400" dirty="0"/>
              <a:t> by Alois I. Joseph and Jan I. Joseph </a:t>
            </a:r>
            <a:r>
              <a:rPr lang="cs-CZ" sz="2400" err="1"/>
              <a:t>from</a:t>
            </a:r>
            <a:r>
              <a:rPr lang="cs-CZ" sz="2400"/>
              <a:t> Liechtenstein, architect </a:t>
            </a:r>
            <a:r>
              <a:rPr lang="cs-CZ" sz="2400" dirty="0"/>
              <a:t>J. </a:t>
            </a:r>
            <a:r>
              <a:rPr lang="cs-CZ" sz="2400" dirty="0" err="1"/>
              <a:t>Hardtmuth</a:t>
            </a:r>
            <a:r>
              <a:rPr lang="cs-CZ" sz="2400" dirty="0"/>
              <a:t> </a:t>
            </a:r>
            <a:r>
              <a:rPr lang="cs-CZ" sz="2400"/>
              <a:t>and landscape architect B</a:t>
            </a:r>
            <a:r>
              <a:rPr lang="cs-CZ" sz="2400" dirty="0"/>
              <a:t>. </a:t>
            </a:r>
            <a:r>
              <a:rPr lang="cs-CZ" sz="2400" dirty="0" err="1"/>
              <a:t>Petri</a:t>
            </a:r>
            <a:r>
              <a:rPr lang="cs-CZ" sz="2400" dirty="0"/>
              <a:t>)</a:t>
            </a:r>
          </a:p>
          <a:p>
            <a:pPr marL="285750" indent="-285750">
              <a:buFontTx/>
              <a:buChar char="-"/>
            </a:pPr>
            <a:endParaRPr lang="cs-CZ" dirty="0"/>
          </a:p>
          <a:p>
            <a:pPr marL="285750" indent="-285750">
              <a:buFontTx/>
              <a:buChar char="-"/>
            </a:pPr>
            <a:endParaRPr lang="cs-CZ" dirty="0"/>
          </a:p>
        </p:txBody>
      </p:sp>
      <p:pic>
        <p:nvPicPr>
          <p:cNvPr id="1026" name="Picture 2">
            <a:extLst>
              <a:ext uri="{FF2B5EF4-FFF2-40B4-BE49-F238E27FC236}">
                <a16:creationId xmlns:a16="http://schemas.microsoft.com/office/drawing/2014/main" id="{DC25EE6B-95DA-45B0-A35E-238C0838EE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5084" y="0"/>
            <a:ext cx="5046916" cy="3549664"/>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684F790E-6382-4021-8C92-586D0797D936}"/>
              </a:ext>
            </a:extLst>
          </p:cNvPr>
          <p:cNvPicPr>
            <a:picLocks noChangeAspect="1"/>
          </p:cNvPicPr>
          <p:nvPr/>
        </p:nvPicPr>
        <p:blipFill>
          <a:blip r:embed="rId3" cstate="print"/>
          <a:stretch>
            <a:fillRect/>
          </a:stretch>
        </p:blipFill>
        <p:spPr>
          <a:xfrm>
            <a:off x="9663768" y="3549664"/>
            <a:ext cx="2528232" cy="3308336"/>
          </a:xfrm>
          <a:prstGeom prst="rect">
            <a:avLst/>
          </a:prstGeom>
        </p:spPr>
      </p:pic>
      <p:pic>
        <p:nvPicPr>
          <p:cNvPr id="1030" name="Picture 6">
            <a:extLst>
              <a:ext uri="{FF2B5EF4-FFF2-40B4-BE49-F238E27FC236}">
                <a16:creationId xmlns:a16="http://schemas.microsoft.com/office/drawing/2014/main" id="{90C10A9C-49AF-4FBF-8B36-81AE4E9B6B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562201"/>
            <a:ext cx="4974978" cy="32957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62B1947-B48F-4F44-87E0-598522B3F44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168" t="11553" r="16526" b="20736"/>
          <a:stretch/>
        </p:blipFill>
        <p:spPr bwMode="auto">
          <a:xfrm>
            <a:off x="4528456" y="3562202"/>
            <a:ext cx="5135311" cy="3295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016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541173-E925-45C5-8384-8946F8C5B345}"/>
              </a:ext>
            </a:extLst>
          </p:cNvPr>
          <p:cNvSpPr>
            <a:spLocks noGrp="1"/>
          </p:cNvSpPr>
          <p:nvPr>
            <p:ph type="title"/>
          </p:nvPr>
        </p:nvSpPr>
        <p:spPr>
          <a:xfrm>
            <a:off x="276952" y="0"/>
            <a:ext cx="4930218" cy="729455"/>
          </a:xfrm>
        </p:spPr>
        <p:txBody>
          <a:bodyPr>
            <a:noAutofit/>
          </a:bodyPr>
          <a:lstStyle/>
          <a:p>
            <a:r>
              <a:rPr lang="cs-CZ" sz="3600" dirty="0">
                <a:solidFill>
                  <a:schemeClr val="accent1"/>
                </a:solidFill>
                <a:effectLst>
                  <a:outerShdw blurRad="38100" dist="38100" dir="2700000" algn="tl">
                    <a:srgbClr val="000000">
                      <a:alpha val="43137"/>
                    </a:srgbClr>
                  </a:outerShdw>
                </a:effectLst>
              </a:rPr>
              <a:t>The </a:t>
            </a:r>
            <a:r>
              <a:rPr lang="cs-CZ" sz="3600" dirty="0" err="1">
                <a:solidFill>
                  <a:schemeClr val="accent1"/>
                </a:solidFill>
                <a:effectLst>
                  <a:outerShdw blurRad="38100" dist="38100" dir="2700000" algn="tl">
                    <a:srgbClr val="000000">
                      <a:alpha val="43137"/>
                    </a:srgbClr>
                  </a:outerShdw>
                </a:effectLst>
              </a:rPr>
              <a:t>history</a:t>
            </a:r>
            <a:r>
              <a:rPr lang="cs-CZ" sz="3600" dirty="0">
                <a:solidFill>
                  <a:schemeClr val="accent1"/>
                </a:solidFill>
                <a:effectLst>
                  <a:outerShdw blurRad="38100" dist="38100" dir="2700000" algn="tl">
                    <a:srgbClr val="000000">
                      <a:alpha val="43137"/>
                    </a:srgbClr>
                  </a:outerShdw>
                </a:effectLst>
              </a:rPr>
              <a:t> of </a:t>
            </a:r>
            <a:r>
              <a:rPr lang="cs-CZ" sz="3600" dirty="0" err="1">
                <a:solidFill>
                  <a:schemeClr val="accent1"/>
                </a:solidFill>
                <a:effectLst>
                  <a:outerShdw blurRad="38100" dist="38100" dir="2700000" algn="tl">
                    <a:srgbClr val="000000">
                      <a:alpha val="43137"/>
                    </a:srgbClr>
                  </a:outerShdw>
                </a:effectLst>
              </a:rPr>
              <a:t>research</a:t>
            </a:r>
            <a:endParaRPr lang="cs-CZ" sz="3600" dirty="0">
              <a:solidFill>
                <a:schemeClr val="accent1"/>
              </a:solidFill>
              <a:effectLst>
                <a:outerShdw blurRad="38100" dist="38100" dir="2700000" algn="tl">
                  <a:srgbClr val="000000">
                    <a:alpha val="43137"/>
                  </a:srgbClr>
                </a:outerShdw>
              </a:effectLst>
            </a:endParaRPr>
          </a:p>
        </p:txBody>
      </p:sp>
      <p:sp>
        <p:nvSpPr>
          <p:cNvPr id="8" name="TextovéPole 7">
            <a:extLst>
              <a:ext uri="{FF2B5EF4-FFF2-40B4-BE49-F238E27FC236}">
                <a16:creationId xmlns:a16="http://schemas.microsoft.com/office/drawing/2014/main" id="{76CC8EBE-5845-4169-BE66-6A8A1B5CDD7B}"/>
              </a:ext>
            </a:extLst>
          </p:cNvPr>
          <p:cNvSpPr txBox="1"/>
          <p:nvPr/>
        </p:nvSpPr>
        <p:spPr>
          <a:xfrm>
            <a:off x="0" y="841674"/>
            <a:ext cx="6826678" cy="3477875"/>
          </a:xfrm>
          <a:prstGeom prst="rect">
            <a:avLst/>
          </a:prstGeom>
          <a:noFill/>
        </p:spPr>
        <p:txBody>
          <a:bodyPr wrap="square" rtlCol="0">
            <a:spAutoFit/>
          </a:bodyPr>
          <a:lstStyle/>
          <a:p>
            <a:pPr marL="285750" indent="-285750" defTabSz="914400">
              <a:lnSpc>
                <a:spcPct val="90000"/>
              </a:lnSpc>
              <a:spcAft>
                <a:spcPts val="600"/>
              </a:spcAft>
              <a:buClr>
                <a:schemeClr val="accent1"/>
              </a:buClr>
              <a:buFont typeface="Wingdings" pitchFamily="2" charset="2"/>
              <a:buChar char="§"/>
            </a:pPr>
            <a:r>
              <a:rPr lang="en-US" sz="1800" dirty="0"/>
              <a:t>1868, 1872 – </a:t>
            </a:r>
            <a:r>
              <a:rPr lang="en-US" sz="1800" b="1" dirty="0"/>
              <a:t>H. Wankel </a:t>
            </a:r>
            <a:r>
              <a:rPr lang="en-US" sz="1800" dirty="0"/>
              <a:t>(Entrance Hall and sondage in South Branch and Pagan Stones)</a:t>
            </a:r>
          </a:p>
          <a:p>
            <a:pPr marL="285750" indent="-285750" defTabSz="914400">
              <a:lnSpc>
                <a:spcPct val="90000"/>
              </a:lnSpc>
              <a:spcAft>
                <a:spcPts val="600"/>
              </a:spcAft>
              <a:buClr>
                <a:schemeClr val="accent1"/>
              </a:buClr>
              <a:buFont typeface="Wingdings" pitchFamily="2" charset="2"/>
              <a:buChar char="§"/>
            </a:pPr>
            <a:r>
              <a:rPr lang="en-US" sz="1800" dirty="0"/>
              <a:t>1891–1892 – M. </a:t>
            </a:r>
            <a:r>
              <a:rPr lang="en-US" sz="1800" dirty="0" err="1"/>
              <a:t>Kříž</a:t>
            </a:r>
            <a:endParaRPr lang="en-US" sz="1800" dirty="0"/>
          </a:p>
          <a:p>
            <a:pPr marL="285750" indent="-285750" defTabSz="914400">
              <a:lnSpc>
                <a:spcPct val="90000"/>
              </a:lnSpc>
              <a:spcAft>
                <a:spcPts val="600"/>
              </a:spcAft>
              <a:buClr>
                <a:schemeClr val="accent1"/>
              </a:buClr>
              <a:buFont typeface="Wingdings" pitchFamily="2" charset="2"/>
              <a:buChar char="§"/>
            </a:pPr>
            <a:r>
              <a:rPr lang="en-US" sz="1800" dirty="0"/>
              <a:t>1920s – German amateur archaeologists (South Branch)</a:t>
            </a:r>
          </a:p>
          <a:p>
            <a:pPr marL="285750" indent="-285750" defTabSz="914400">
              <a:lnSpc>
                <a:spcPct val="90000"/>
              </a:lnSpc>
              <a:spcAft>
                <a:spcPts val="600"/>
              </a:spcAft>
              <a:buClr>
                <a:schemeClr val="accent1"/>
              </a:buClr>
              <a:buFont typeface="Wingdings" pitchFamily="2" charset="2"/>
              <a:buChar char="§"/>
            </a:pPr>
            <a:r>
              <a:rPr lang="en-US" sz="1800" dirty="0"/>
              <a:t>1936–1938 – K. </a:t>
            </a:r>
            <a:r>
              <a:rPr lang="en-US" sz="1800" dirty="0" err="1"/>
              <a:t>Absolon</a:t>
            </a:r>
            <a:r>
              <a:rPr lang="en-US" sz="1800" dirty="0"/>
              <a:t> (South Branch, </a:t>
            </a:r>
            <a:r>
              <a:rPr lang="en-US" sz="1800" dirty="0" err="1"/>
              <a:t>paleolitics</a:t>
            </a:r>
            <a:r>
              <a:rPr lang="en-US" sz="1800" dirty="0"/>
              <a:t>)</a:t>
            </a:r>
            <a:endParaRPr lang="cs-CZ" sz="1800" dirty="0"/>
          </a:p>
          <a:p>
            <a:pPr marL="285750" indent="-285750" defTabSz="914400">
              <a:lnSpc>
                <a:spcPct val="90000"/>
              </a:lnSpc>
              <a:spcAft>
                <a:spcPts val="600"/>
              </a:spcAft>
              <a:buClr>
                <a:schemeClr val="accent1"/>
              </a:buClr>
              <a:buFont typeface="Wingdings" pitchFamily="2" charset="2"/>
              <a:buChar char="§"/>
            </a:pPr>
            <a:r>
              <a:rPr lang="en-US" sz="1800" dirty="0"/>
              <a:t>1937 – H. Freising (Entrance Hall)</a:t>
            </a:r>
          </a:p>
          <a:p>
            <a:pPr marL="285750" indent="-285750" defTabSz="914400">
              <a:lnSpc>
                <a:spcPct val="90000"/>
              </a:lnSpc>
              <a:spcAft>
                <a:spcPts val="600"/>
              </a:spcAft>
              <a:buClr>
                <a:schemeClr val="accent1"/>
              </a:buClr>
              <a:buFont typeface="Wingdings" pitchFamily="2" charset="2"/>
              <a:buChar char="§"/>
            </a:pPr>
            <a:r>
              <a:rPr lang="en-US" sz="1800" dirty="0"/>
              <a:t>1990s – attempt to raise funding for the excavation by the </a:t>
            </a:r>
            <a:r>
              <a:rPr lang="en-US" sz="1800" dirty="0" err="1"/>
              <a:t>Býčí</a:t>
            </a:r>
            <a:r>
              <a:rPr lang="en-US" sz="1800" dirty="0"/>
              <a:t> </a:t>
            </a:r>
            <a:r>
              <a:rPr lang="en-US" sz="1800" dirty="0" err="1"/>
              <a:t>skála</a:t>
            </a:r>
            <a:r>
              <a:rPr lang="en-US" sz="1800" dirty="0"/>
              <a:t> foundation, never </a:t>
            </a:r>
            <a:r>
              <a:rPr lang="en-US" sz="1800" dirty="0" err="1"/>
              <a:t>realised</a:t>
            </a:r>
            <a:endParaRPr lang="en-US" sz="1800" dirty="0"/>
          </a:p>
          <a:p>
            <a:pPr marL="285750" indent="-285750" defTabSz="914400">
              <a:lnSpc>
                <a:spcPct val="90000"/>
              </a:lnSpc>
              <a:spcAft>
                <a:spcPts val="600"/>
              </a:spcAft>
              <a:buClr>
                <a:schemeClr val="accent1"/>
              </a:buClr>
              <a:buFont typeface="Wingdings" pitchFamily="2" charset="2"/>
              <a:buChar char="§"/>
            </a:pPr>
            <a:r>
              <a:rPr lang="en-US" sz="1800" dirty="0"/>
              <a:t>2020–2021 – M. Golec, Z. Golec Mírová and wider team</a:t>
            </a:r>
          </a:p>
          <a:p>
            <a:pPr marL="285750" indent="-285750" defTabSz="914400">
              <a:lnSpc>
                <a:spcPct val="90000"/>
              </a:lnSpc>
              <a:spcAft>
                <a:spcPts val="600"/>
              </a:spcAft>
              <a:buClr>
                <a:schemeClr val="accent1"/>
              </a:buClr>
              <a:buFont typeface="Calibri" panose="020F0502020204030204" pitchFamily="34" charset="0"/>
              <a:buChar char="-"/>
            </a:pPr>
            <a:endParaRPr lang="cs-CZ" dirty="0"/>
          </a:p>
          <a:p>
            <a:pPr marL="285750" indent="-285750">
              <a:buFontTx/>
              <a:buChar char="-"/>
            </a:pPr>
            <a:endParaRPr lang="cs-CZ" dirty="0"/>
          </a:p>
        </p:txBody>
      </p:sp>
      <p:pic>
        <p:nvPicPr>
          <p:cNvPr id="14" name="Obrázek 13" descr="4.27.jpg">
            <a:extLst>
              <a:ext uri="{FF2B5EF4-FFF2-40B4-BE49-F238E27FC236}">
                <a16:creationId xmlns:a16="http://schemas.microsoft.com/office/drawing/2014/main" id="{85A24661-7D6A-4EF8-9846-F89827396EB5}"/>
              </a:ext>
            </a:extLst>
          </p:cNvPr>
          <p:cNvPicPr>
            <a:picLocks noChangeAspect="1"/>
          </p:cNvPicPr>
          <p:nvPr/>
        </p:nvPicPr>
        <p:blipFill>
          <a:blip r:embed="rId2" cstate="print"/>
          <a:stretch>
            <a:fillRect/>
          </a:stretch>
        </p:blipFill>
        <p:spPr>
          <a:xfrm>
            <a:off x="6890657" y="1"/>
            <a:ext cx="5301343" cy="6858011"/>
          </a:xfrm>
          <a:prstGeom prst="rect">
            <a:avLst/>
          </a:prstGeom>
        </p:spPr>
      </p:pic>
      <p:pic>
        <p:nvPicPr>
          <p:cNvPr id="15" name="Obrázek 14" descr="20130227154210.jpg">
            <a:extLst>
              <a:ext uri="{FF2B5EF4-FFF2-40B4-BE49-F238E27FC236}">
                <a16:creationId xmlns:a16="http://schemas.microsoft.com/office/drawing/2014/main" id="{CAD0F202-05CA-4E36-AA94-34C18ADA0FA0}"/>
              </a:ext>
            </a:extLst>
          </p:cNvPr>
          <p:cNvPicPr>
            <a:picLocks noChangeAspect="1"/>
          </p:cNvPicPr>
          <p:nvPr/>
        </p:nvPicPr>
        <p:blipFill>
          <a:blip r:embed="rId3" cstate="print"/>
          <a:stretch>
            <a:fillRect/>
          </a:stretch>
        </p:blipFill>
        <p:spPr>
          <a:xfrm>
            <a:off x="121298" y="3752490"/>
            <a:ext cx="2329133" cy="3105510"/>
          </a:xfrm>
          <a:prstGeom prst="rect">
            <a:avLst/>
          </a:prstGeom>
        </p:spPr>
      </p:pic>
      <p:pic>
        <p:nvPicPr>
          <p:cNvPr id="4" name="Obrázek 3">
            <a:extLst>
              <a:ext uri="{FF2B5EF4-FFF2-40B4-BE49-F238E27FC236}">
                <a16:creationId xmlns:a16="http://schemas.microsoft.com/office/drawing/2014/main" id="{4A8BCC01-8B25-4252-92C0-7417653AA6FD}"/>
              </a:ext>
            </a:extLst>
          </p:cNvPr>
          <p:cNvPicPr>
            <a:picLocks noChangeAspect="1"/>
          </p:cNvPicPr>
          <p:nvPr/>
        </p:nvPicPr>
        <p:blipFill>
          <a:blip r:embed="rId4" cstate="print"/>
          <a:stretch>
            <a:fillRect/>
          </a:stretch>
        </p:blipFill>
        <p:spPr>
          <a:xfrm>
            <a:off x="2527743" y="3752490"/>
            <a:ext cx="4222642" cy="3105510"/>
          </a:xfrm>
          <a:prstGeom prst="rect">
            <a:avLst/>
          </a:prstGeom>
        </p:spPr>
      </p:pic>
    </p:spTree>
    <p:extLst>
      <p:ext uri="{BB962C8B-B14F-4D97-AF65-F5344CB8AC3E}">
        <p14:creationId xmlns:p14="http://schemas.microsoft.com/office/powerpoint/2010/main" val="43412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541173-E925-45C5-8384-8946F8C5B345}"/>
              </a:ext>
            </a:extLst>
          </p:cNvPr>
          <p:cNvSpPr>
            <a:spLocks noGrp="1"/>
          </p:cNvSpPr>
          <p:nvPr>
            <p:ph type="title"/>
          </p:nvPr>
        </p:nvSpPr>
        <p:spPr>
          <a:xfrm>
            <a:off x="6652256" y="634946"/>
            <a:ext cx="4821283" cy="1450757"/>
          </a:xfrm>
        </p:spPr>
        <p:txBody>
          <a:bodyPr vert="horz" lIns="91440" tIns="45720" rIns="91440" bIns="45720" rtlCol="0" anchor="b">
            <a:normAutofit/>
          </a:bodyPr>
          <a:lstStyle/>
          <a:p>
            <a:r>
              <a:rPr lang="en-US" b="1" dirty="0">
                <a:solidFill>
                  <a:schemeClr val="accent1"/>
                </a:solidFill>
              </a:rPr>
              <a:t>Some publications</a:t>
            </a:r>
          </a:p>
        </p:txBody>
      </p:sp>
      <p:pic>
        <p:nvPicPr>
          <p:cNvPr id="10" name="Zástupný symbol pro obsah 5" descr="IMG_20170907_101202.jpg">
            <a:extLst>
              <a:ext uri="{FF2B5EF4-FFF2-40B4-BE49-F238E27FC236}">
                <a16:creationId xmlns:a16="http://schemas.microsoft.com/office/drawing/2014/main" id="{A6A07E31-4814-450F-B39F-B51F2980A994}"/>
              </a:ext>
            </a:extLst>
          </p:cNvPr>
          <p:cNvPicPr>
            <a:picLocks noGrp="1" noChangeAspect="1"/>
          </p:cNvPicPr>
          <p:nvPr>
            <p:ph idx="1"/>
          </p:nvPr>
        </p:nvPicPr>
        <p:blipFill>
          <a:blip r:embed="rId2" cstate="print"/>
          <a:stretch>
            <a:fillRect/>
          </a:stretch>
        </p:blipFill>
        <p:spPr>
          <a:xfrm>
            <a:off x="907089" y="3467167"/>
            <a:ext cx="1593617" cy="2378534"/>
          </a:xfrm>
          <a:prstGeom prst="rect">
            <a:avLst/>
          </a:prstGeom>
        </p:spPr>
      </p:pic>
      <p:pic>
        <p:nvPicPr>
          <p:cNvPr id="3" name="Picture 2" descr="Die Byci skála-Höhle - Ein Hallstattzeitlicher Höhlenopferplatz in Mähren">
            <a:extLst>
              <a:ext uri="{FF2B5EF4-FFF2-40B4-BE49-F238E27FC236}">
                <a16:creationId xmlns:a16="http://schemas.microsoft.com/office/drawing/2014/main" id="{6947DD8B-821C-A87A-9EB1-32186E52EC4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31793" y="591463"/>
            <a:ext cx="2335905" cy="23359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ilder aus der Mährischen Schweiz und ihrer Vergangenheit“ (Heinrich  Wankel) – Buch antiquarisch kaufen – A02v5S5w01ZZq">
            <a:extLst>
              <a:ext uri="{FF2B5EF4-FFF2-40B4-BE49-F238E27FC236}">
                <a16:creationId xmlns:a16="http://schemas.microsoft.com/office/drawing/2014/main" id="{09238DAA-EBC6-46E7-AF21-4DBDB5184BA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907089" y="533581"/>
            <a:ext cx="1666250" cy="2363474"/>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76CC8EBE-5845-4169-BE66-6A8A1B5CDD7B}"/>
              </a:ext>
            </a:extLst>
          </p:cNvPr>
          <p:cNvSpPr txBox="1"/>
          <p:nvPr/>
        </p:nvSpPr>
        <p:spPr>
          <a:xfrm>
            <a:off x="6652256" y="2198914"/>
            <a:ext cx="4821283" cy="3670180"/>
          </a:xfrm>
          <a:prstGeom prst="rect">
            <a:avLst/>
          </a:prstGeom>
        </p:spPr>
        <p:txBody>
          <a:bodyPr vert="horz" lIns="0" tIns="45720" rIns="0" bIns="45720" rtlCol="0">
            <a:normAutofit/>
          </a:bodyPr>
          <a:lstStyle/>
          <a:p>
            <a:pPr marL="285750" indent="-285750" defTabSz="9144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Wankel, H. 1882: Bilder aus der Mährischen Schweiz und ihrer Vergangenheit. Wien.</a:t>
            </a:r>
          </a:p>
          <a:p>
            <a:pPr marL="285750" indent="-285750" defTabSz="9144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Parzinger, H. – Nekvasil, J. – Barth, F. E. 1995: Die Býčí skála Höhle. Mainz.</a:t>
            </a:r>
          </a:p>
          <a:p>
            <a:pPr marL="285750" indent="-285750" defTabSz="9144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Přichystal, A. – Náplava, M. 1995: Záhada Býčí skály aneb jeskyně plná otazníků. Třebíč.</a:t>
            </a:r>
          </a:p>
          <a:p>
            <a:pPr marL="285750" indent="-285750" defTabSz="9144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Oliva, M. – Golec, M. – Kratochvíl, R. – Kostrhun, P. 2015: Jeskyně Býčí skála ve svých dějích a pradějích. Brno.</a:t>
            </a:r>
          </a:p>
          <a:p>
            <a:pPr marL="285750" indent="-285750" defTabSz="9144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Stloukal, M. – Nekvasil, J. 2015 – Věčná tajemství Býčí skály. Praha.</a:t>
            </a:r>
          </a:p>
          <a:p>
            <a:pPr marL="285750" indent="-285750" defTabSz="914400">
              <a:lnSpc>
                <a:spcPct val="90000"/>
              </a:lnSpc>
              <a:spcAft>
                <a:spcPts val="600"/>
              </a:spcAft>
              <a:buClr>
                <a:schemeClr val="accent1"/>
              </a:buClr>
              <a:buFont typeface="Calibri" panose="020F0502020204030204" pitchFamily="34" charset="0"/>
              <a:buChar char="-"/>
            </a:pPr>
            <a:r>
              <a:rPr lang="en-US" sz="1700">
                <a:solidFill>
                  <a:schemeClr val="tx1">
                    <a:lumMod val="75000"/>
                    <a:lumOff val="25000"/>
                  </a:schemeClr>
                </a:solidFill>
              </a:rPr>
              <a:t>Golec, M. 2017: The Phenomenon of The Býčí skála Cave. Olomouc.</a:t>
            </a:r>
          </a:p>
        </p:txBody>
      </p:sp>
      <p:pic>
        <p:nvPicPr>
          <p:cNvPr id="1028" name="Picture 4" descr="Martin Golec et al.: The Phenomenon of Býčí Skála Cave | Vydavatelství  Filozofické fakulty Univerzity Palackého v Olomouci">
            <a:extLst>
              <a:ext uri="{FF2B5EF4-FFF2-40B4-BE49-F238E27FC236}">
                <a16:creationId xmlns:a16="http://schemas.microsoft.com/office/drawing/2014/main" id="{5F31B1C5-6EA3-4C5A-87DD-06FC0504B3F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862589" y="3468453"/>
            <a:ext cx="1666719" cy="2375962"/>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FA6B5DF1-26E1-E48D-50E9-F67D73C63DC8}"/>
              </a:ext>
            </a:extLst>
          </p:cNvPr>
          <p:cNvSpPr txBox="1"/>
          <p:nvPr/>
        </p:nvSpPr>
        <p:spPr>
          <a:xfrm>
            <a:off x="2515310" y="2778873"/>
            <a:ext cx="652744" cy="369332"/>
          </a:xfrm>
          <a:prstGeom prst="rect">
            <a:avLst/>
          </a:prstGeom>
          <a:noFill/>
        </p:spPr>
        <p:txBody>
          <a:bodyPr wrap="none" rtlCol="0">
            <a:spAutoFit/>
          </a:bodyPr>
          <a:lstStyle/>
          <a:p>
            <a:pPr algn="ctr"/>
            <a:r>
              <a:rPr lang="cs-CZ" dirty="0"/>
              <a:t>1882</a:t>
            </a:r>
          </a:p>
        </p:txBody>
      </p:sp>
      <p:sp>
        <p:nvSpPr>
          <p:cNvPr id="5" name="TextovéPole 4">
            <a:extLst>
              <a:ext uri="{FF2B5EF4-FFF2-40B4-BE49-F238E27FC236}">
                <a16:creationId xmlns:a16="http://schemas.microsoft.com/office/drawing/2014/main" id="{AA3A914D-BA6C-1484-FB0D-CE8C6C8235C4}"/>
              </a:ext>
            </a:extLst>
          </p:cNvPr>
          <p:cNvSpPr txBox="1"/>
          <p:nvPr/>
        </p:nvSpPr>
        <p:spPr>
          <a:xfrm>
            <a:off x="5482224" y="2738896"/>
            <a:ext cx="652744" cy="369332"/>
          </a:xfrm>
          <a:prstGeom prst="rect">
            <a:avLst/>
          </a:prstGeom>
          <a:noFill/>
        </p:spPr>
        <p:txBody>
          <a:bodyPr wrap="none" rtlCol="0">
            <a:spAutoFit/>
          </a:bodyPr>
          <a:lstStyle/>
          <a:p>
            <a:pPr algn="ctr"/>
            <a:r>
              <a:rPr lang="cs-CZ" dirty="0"/>
              <a:t>1995</a:t>
            </a:r>
          </a:p>
        </p:txBody>
      </p:sp>
      <p:sp>
        <p:nvSpPr>
          <p:cNvPr id="6" name="TextovéPole 5">
            <a:extLst>
              <a:ext uri="{FF2B5EF4-FFF2-40B4-BE49-F238E27FC236}">
                <a16:creationId xmlns:a16="http://schemas.microsoft.com/office/drawing/2014/main" id="{D19EC8F8-4A65-0133-7FA5-9885FDAAA6DB}"/>
              </a:ext>
            </a:extLst>
          </p:cNvPr>
          <p:cNvSpPr txBox="1"/>
          <p:nvPr/>
        </p:nvSpPr>
        <p:spPr>
          <a:xfrm>
            <a:off x="2483053" y="5605050"/>
            <a:ext cx="652744" cy="369332"/>
          </a:xfrm>
          <a:prstGeom prst="rect">
            <a:avLst/>
          </a:prstGeom>
          <a:noFill/>
        </p:spPr>
        <p:txBody>
          <a:bodyPr wrap="none" rtlCol="0">
            <a:spAutoFit/>
          </a:bodyPr>
          <a:lstStyle/>
          <a:p>
            <a:pPr algn="ctr"/>
            <a:r>
              <a:rPr lang="cs-CZ" dirty="0"/>
              <a:t>2015</a:t>
            </a:r>
          </a:p>
        </p:txBody>
      </p:sp>
      <p:sp>
        <p:nvSpPr>
          <p:cNvPr id="7" name="TextovéPole 6">
            <a:extLst>
              <a:ext uri="{FF2B5EF4-FFF2-40B4-BE49-F238E27FC236}">
                <a16:creationId xmlns:a16="http://schemas.microsoft.com/office/drawing/2014/main" id="{A5416EF9-9C69-7FC0-E8C0-E7B6E0665518}"/>
              </a:ext>
            </a:extLst>
          </p:cNvPr>
          <p:cNvSpPr txBox="1"/>
          <p:nvPr/>
        </p:nvSpPr>
        <p:spPr>
          <a:xfrm>
            <a:off x="5476114" y="5600351"/>
            <a:ext cx="652744" cy="369332"/>
          </a:xfrm>
          <a:prstGeom prst="rect">
            <a:avLst/>
          </a:prstGeom>
          <a:noFill/>
        </p:spPr>
        <p:txBody>
          <a:bodyPr wrap="none" rtlCol="0">
            <a:spAutoFit/>
          </a:bodyPr>
          <a:lstStyle/>
          <a:p>
            <a:pPr algn="ctr"/>
            <a:r>
              <a:rPr lang="cs-CZ" dirty="0"/>
              <a:t>2019</a:t>
            </a:r>
          </a:p>
        </p:txBody>
      </p:sp>
    </p:spTree>
    <p:extLst>
      <p:ext uri="{BB962C8B-B14F-4D97-AF65-F5344CB8AC3E}">
        <p14:creationId xmlns:p14="http://schemas.microsoft.com/office/powerpoint/2010/main" val="216291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572B8798-EB55-4E44-AE95-F656936FF931}"/>
              </a:ext>
            </a:extLst>
          </p:cNvPr>
          <p:cNvPicPr>
            <a:picLocks noChangeAspect="1"/>
          </p:cNvPicPr>
          <p:nvPr/>
        </p:nvPicPr>
        <p:blipFill>
          <a:blip r:embed="rId2" cstate="print"/>
          <a:stretch>
            <a:fillRect/>
          </a:stretch>
        </p:blipFill>
        <p:spPr>
          <a:xfrm>
            <a:off x="4561389" y="0"/>
            <a:ext cx="7630611" cy="6858000"/>
          </a:xfrm>
          <a:prstGeom prst="rect">
            <a:avLst/>
          </a:prstGeom>
        </p:spPr>
      </p:pic>
      <p:sp>
        <p:nvSpPr>
          <p:cNvPr id="2" name="Nadpis 1">
            <a:extLst>
              <a:ext uri="{FF2B5EF4-FFF2-40B4-BE49-F238E27FC236}">
                <a16:creationId xmlns:a16="http://schemas.microsoft.com/office/drawing/2014/main" id="{AC871857-F5D9-4126-9725-C6027ED86AB7}"/>
              </a:ext>
            </a:extLst>
          </p:cNvPr>
          <p:cNvSpPr>
            <a:spLocks noGrp="1"/>
          </p:cNvSpPr>
          <p:nvPr>
            <p:ph type="title"/>
          </p:nvPr>
        </p:nvSpPr>
        <p:spPr>
          <a:xfrm>
            <a:off x="360994" y="833382"/>
            <a:ext cx="3971946" cy="914400"/>
          </a:xfrm>
        </p:spPr>
        <p:txBody>
          <a:bodyPr>
            <a:noAutofit/>
          </a:bodyPr>
          <a:lstStyle/>
          <a:p>
            <a:r>
              <a:rPr lang="en-US" sz="4000" dirty="0">
                <a:solidFill>
                  <a:schemeClr val="accent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The cave and its use in time</a:t>
            </a:r>
            <a:endParaRPr lang="cs-CZ" sz="4000" dirty="0">
              <a:solidFill>
                <a:schemeClr val="accent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
        <p:nvSpPr>
          <p:cNvPr id="8" name="Šipka doprava 7"/>
          <p:cNvSpPr/>
          <p:nvPr/>
        </p:nvSpPr>
        <p:spPr>
          <a:xfrm>
            <a:off x="3990682" y="1834980"/>
            <a:ext cx="690113" cy="3968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16" name="Zástupný obsah 2">
            <a:extLst>
              <a:ext uri="{FF2B5EF4-FFF2-40B4-BE49-F238E27FC236}">
                <a16:creationId xmlns:a16="http://schemas.microsoft.com/office/drawing/2014/main" id="{0A033B08-1E96-4580-B39E-355D7AAAB35F}"/>
              </a:ext>
            </a:extLst>
          </p:cNvPr>
          <p:cNvSpPr txBox="1">
            <a:spLocks/>
          </p:cNvSpPr>
          <p:nvPr/>
        </p:nvSpPr>
        <p:spPr>
          <a:xfrm>
            <a:off x="545799" y="2033388"/>
            <a:ext cx="3129499" cy="502449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
            </a:pPr>
            <a:r>
              <a:rPr lang="cs-CZ" dirty="0"/>
              <a:t> </a:t>
            </a:r>
            <a:r>
              <a:rPr lang="cs-CZ" dirty="0" err="1">
                <a:solidFill>
                  <a:schemeClr val="tx1"/>
                </a:solidFill>
              </a:rPr>
              <a:t>Palaeolithic</a:t>
            </a:r>
            <a:r>
              <a:rPr lang="cs-CZ" dirty="0">
                <a:solidFill>
                  <a:schemeClr val="tx1"/>
                </a:solidFill>
              </a:rPr>
              <a:t> (</a:t>
            </a:r>
            <a:r>
              <a:rPr lang="cs-CZ" dirty="0" err="1">
                <a:solidFill>
                  <a:schemeClr val="tx1"/>
                </a:solidFill>
              </a:rPr>
              <a:t>Magdalenien</a:t>
            </a:r>
            <a:r>
              <a:rPr lang="cs-CZ" dirty="0">
                <a:solidFill>
                  <a:schemeClr val="tx1"/>
                </a:solidFill>
              </a:rPr>
              <a:t>) – settlement</a:t>
            </a:r>
          </a:p>
          <a:p>
            <a:pPr>
              <a:buFont typeface="Wingdings" panose="05000000000000000000" pitchFamily="2" charset="2"/>
              <a:buChar char="§"/>
            </a:pPr>
            <a:r>
              <a:rPr lang="cs-CZ" dirty="0">
                <a:solidFill>
                  <a:schemeClr val="tx1"/>
                </a:solidFill>
              </a:rPr>
              <a:t> </a:t>
            </a:r>
            <a:r>
              <a:rPr lang="cs-CZ" dirty="0" err="1">
                <a:solidFill>
                  <a:schemeClr val="tx1"/>
                </a:solidFill>
              </a:rPr>
              <a:t>Eneolithic</a:t>
            </a:r>
            <a:r>
              <a:rPr lang="cs-CZ" dirty="0">
                <a:solidFill>
                  <a:schemeClr val="tx1"/>
                </a:solidFill>
              </a:rPr>
              <a:t> – </a:t>
            </a:r>
            <a:r>
              <a:rPr lang="cs-CZ" dirty="0" err="1">
                <a:solidFill>
                  <a:schemeClr val="tx1"/>
                </a:solidFill>
              </a:rPr>
              <a:t>drawings</a:t>
            </a:r>
            <a:r>
              <a:rPr lang="cs-CZ" dirty="0">
                <a:solidFill>
                  <a:schemeClr val="tx1"/>
                </a:solidFill>
              </a:rPr>
              <a:t> </a:t>
            </a:r>
          </a:p>
          <a:p>
            <a:pPr>
              <a:buFont typeface="Wingdings" panose="05000000000000000000" pitchFamily="2" charset="2"/>
              <a:buChar char="§"/>
            </a:pPr>
            <a:r>
              <a:rPr lang="cs-CZ" dirty="0">
                <a:solidFill>
                  <a:schemeClr val="tx1"/>
                </a:solidFill>
              </a:rPr>
              <a:t> </a:t>
            </a:r>
            <a:r>
              <a:rPr lang="cs-CZ" dirty="0" err="1">
                <a:solidFill>
                  <a:schemeClr val="tx1"/>
                </a:solidFill>
              </a:rPr>
              <a:t>Hallstatt</a:t>
            </a:r>
            <a:r>
              <a:rPr lang="cs-CZ" dirty="0">
                <a:solidFill>
                  <a:schemeClr val="tx1"/>
                </a:solidFill>
              </a:rPr>
              <a:t> Period – </a:t>
            </a:r>
            <a:r>
              <a:rPr lang="cs-CZ" dirty="0" err="1">
                <a:solidFill>
                  <a:schemeClr val="tx1"/>
                </a:solidFill>
              </a:rPr>
              <a:t>central</a:t>
            </a:r>
            <a:r>
              <a:rPr lang="cs-CZ" dirty="0">
                <a:solidFill>
                  <a:schemeClr val="tx1"/>
                </a:solidFill>
              </a:rPr>
              <a:t> </a:t>
            </a:r>
            <a:r>
              <a:rPr lang="cs-CZ" dirty="0" err="1">
                <a:solidFill>
                  <a:schemeClr val="tx1"/>
                </a:solidFill>
              </a:rPr>
              <a:t>cave</a:t>
            </a:r>
            <a:r>
              <a:rPr lang="cs-CZ" dirty="0">
                <a:solidFill>
                  <a:schemeClr val="tx1"/>
                </a:solidFill>
              </a:rPr>
              <a:t> </a:t>
            </a:r>
            <a:r>
              <a:rPr lang="cs-CZ" dirty="0" err="1">
                <a:solidFill>
                  <a:schemeClr val="tx1"/>
                </a:solidFill>
              </a:rPr>
              <a:t>sanctuary</a:t>
            </a:r>
            <a:endParaRPr lang="cs-CZ" dirty="0">
              <a:solidFill>
                <a:schemeClr val="tx1"/>
              </a:solidFill>
            </a:endParaRPr>
          </a:p>
          <a:p>
            <a:pPr>
              <a:buFont typeface="Wingdings" panose="05000000000000000000" pitchFamily="2" charset="2"/>
              <a:buChar char="§"/>
            </a:pPr>
            <a:r>
              <a:rPr lang="cs-CZ" dirty="0">
                <a:solidFill>
                  <a:schemeClr val="tx1"/>
                </a:solidFill>
              </a:rPr>
              <a:t> </a:t>
            </a:r>
            <a:r>
              <a:rPr lang="cs-CZ" dirty="0" err="1">
                <a:solidFill>
                  <a:schemeClr val="tx1"/>
                </a:solidFill>
              </a:rPr>
              <a:t>Romanticism</a:t>
            </a:r>
            <a:r>
              <a:rPr lang="cs-CZ" dirty="0">
                <a:solidFill>
                  <a:schemeClr val="tx1"/>
                </a:solidFill>
              </a:rPr>
              <a:t> – </a:t>
            </a:r>
            <a:r>
              <a:rPr lang="cs-CZ" dirty="0" err="1">
                <a:solidFill>
                  <a:schemeClr val="tx1"/>
                </a:solidFill>
              </a:rPr>
              <a:t>romantic</a:t>
            </a:r>
            <a:r>
              <a:rPr lang="cs-CZ" dirty="0">
                <a:solidFill>
                  <a:schemeClr val="tx1"/>
                </a:solidFill>
              </a:rPr>
              <a:t> park area </a:t>
            </a:r>
          </a:p>
          <a:p>
            <a:pPr>
              <a:buFont typeface="Wingdings" panose="05000000000000000000" pitchFamily="2" charset="2"/>
              <a:buChar char="§"/>
            </a:pPr>
            <a:r>
              <a:rPr lang="cs-CZ" dirty="0">
                <a:solidFill>
                  <a:schemeClr val="tx1"/>
                </a:solidFill>
              </a:rPr>
              <a:t> Word </a:t>
            </a:r>
            <a:r>
              <a:rPr lang="cs-CZ" dirty="0" err="1">
                <a:solidFill>
                  <a:schemeClr val="tx1"/>
                </a:solidFill>
              </a:rPr>
              <a:t>War</a:t>
            </a:r>
            <a:r>
              <a:rPr lang="cs-CZ" dirty="0">
                <a:solidFill>
                  <a:schemeClr val="tx1"/>
                </a:solidFill>
              </a:rPr>
              <a:t> II – </a:t>
            </a:r>
            <a:r>
              <a:rPr lang="cs-CZ" dirty="0" err="1">
                <a:solidFill>
                  <a:schemeClr val="tx1"/>
                </a:solidFill>
              </a:rPr>
              <a:t>attempt</a:t>
            </a:r>
            <a:r>
              <a:rPr lang="cs-CZ" dirty="0">
                <a:solidFill>
                  <a:schemeClr val="tx1"/>
                </a:solidFill>
              </a:rPr>
              <a:t> to the </a:t>
            </a:r>
            <a:r>
              <a:rPr lang="cs-CZ" dirty="0" err="1">
                <a:solidFill>
                  <a:schemeClr val="tx1"/>
                </a:solidFill>
              </a:rPr>
              <a:t>construction</a:t>
            </a:r>
            <a:r>
              <a:rPr lang="cs-CZ" dirty="0">
                <a:solidFill>
                  <a:schemeClr val="tx1"/>
                </a:solidFill>
              </a:rPr>
              <a:t> of the </a:t>
            </a:r>
            <a:r>
              <a:rPr lang="cs-CZ" dirty="0" err="1">
                <a:solidFill>
                  <a:schemeClr val="tx1"/>
                </a:solidFill>
              </a:rPr>
              <a:t>secret</a:t>
            </a:r>
            <a:r>
              <a:rPr lang="cs-CZ" dirty="0">
                <a:solidFill>
                  <a:schemeClr val="tx1"/>
                </a:solidFill>
              </a:rPr>
              <a:t> underground </a:t>
            </a:r>
            <a:r>
              <a:rPr lang="cs-CZ" dirty="0" err="1">
                <a:solidFill>
                  <a:schemeClr val="tx1"/>
                </a:solidFill>
              </a:rPr>
              <a:t>factory</a:t>
            </a:r>
            <a:r>
              <a:rPr lang="cs-CZ" dirty="0">
                <a:solidFill>
                  <a:schemeClr val="tx1"/>
                </a:solidFill>
              </a:rPr>
              <a:t> </a:t>
            </a:r>
          </a:p>
        </p:txBody>
      </p:sp>
      <p:sp>
        <p:nvSpPr>
          <p:cNvPr id="7" name="Šipka doprava 7">
            <a:extLst>
              <a:ext uri="{FF2B5EF4-FFF2-40B4-BE49-F238E27FC236}">
                <a16:creationId xmlns:a16="http://schemas.microsoft.com/office/drawing/2014/main" id="{E295536A-14C8-4A83-A701-767598AAE7A5}"/>
              </a:ext>
            </a:extLst>
          </p:cNvPr>
          <p:cNvSpPr/>
          <p:nvPr/>
        </p:nvSpPr>
        <p:spPr>
          <a:xfrm>
            <a:off x="3990682" y="70433"/>
            <a:ext cx="690113" cy="3968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9" name="Šipka doprava 7">
            <a:extLst>
              <a:ext uri="{FF2B5EF4-FFF2-40B4-BE49-F238E27FC236}">
                <a16:creationId xmlns:a16="http://schemas.microsoft.com/office/drawing/2014/main" id="{3CB1EFB0-2240-4738-BFD9-F07800B8637D}"/>
              </a:ext>
            </a:extLst>
          </p:cNvPr>
          <p:cNvSpPr/>
          <p:nvPr/>
        </p:nvSpPr>
        <p:spPr>
          <a:xfrm>
            <a:off x="3970662" y="4627697"/>
            <a:ext cx="690113" cy="3968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10" name="Šipka doprava 7">
            <a:extLst>
              <a:ext uri="{FF2B5EF4-FFF2-40B4-BE49-F238E27FC236}">
                <a16:creationId xmlns:a16="http://schemas.microsoft.com/office/drawing/2014/main" id="{CF3266CA-A8EF-4B5D-A0BD-8886EB550EC4}"/>
              </a:ext>
            </a:extLst>
          </p:cNvPr>
          <p:cNvSpPr/>
          <p:nvPr/>
        </p:nvSpPr>
        <p:spPr>
          <a:xfrm>
            <a:off x="3990682" y="5647610"/>
            <a:ext cx="690113" cy="3968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11" name="Šipka doprava 7">
            <a:extLst>
              <a:ext uri="{FF2B5EF4-FFF2-40B4-BE49-F238E27FC236}">
                <a16:creationId xmlns:a16="http://schemas.microsoft.com/office/drawing/2014/main" id="{C1468C0D-62FC-4D3F-AD0A-31C905CCBEE9}"/>
              </a:ext>
            </a:extLst>
          </p:cNvPr>
          <p:cNvSpPr/>
          <p:nvPr/>
        </p:nvSpPr>
        <p:spPr>
          <a:xfrm>
            <a:off x="3987884" y="1131003"/>
            <a:ext cx="690113" cy="3968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3" name="Obdélník 2">
            <a:extLst>
              <a:ext uri="{FF2B5EF4-FFF2-40B4-BE49-F238E27FC236}">
                <a16:creationId xmlns:a16="http://schemas.microsoft.com/office/drawing/2014/main" id="{7BFF0CD9-9B29-448D-6CD0-7CC016A5F290}"/>
              </a:ext>
            </a:extLst>
          </p:cNvPr>
          <p:cNvSpPr/>
          <p:nvPr/>
        </p:nvSpPr>
        <p:spPr>
          <a:xfrm>
            <a:off x="4660775" y="1834980"/>
            <a:ext cx="7397247" cy="315936"/>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265315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98039" y="359924"/>
            <a:ext cx="5284666" cy="1450757"/>
          </a:xfrm>
        </p:spPr>
        <p:txBody>
          <a:bodyPr>
            <a:normAutofit fontScale="90000"/>
          </a:bodyPr>
          <a:lstStyle/>
          <a:p>
            <a:r>
              <a:rPr lang="cs-CZ" dirty="0">
                <a:solidFill>
                  <a:schemeClr val="accent1"/>
                </a:solidFill>
                <a:effectLst>
                  <a:outerShdw blurRad="38100" dist="38100" dir="2700000" algn="tl">
                    <a:srgbClr val="000000">
                      <a:alpha val="43137"/>
                    </a:srgbClr>
                  </a:outerShdw>
                </a:effectLst>
              </a:rPr>
              <a:t>Basic </a:t>
            </a:r>
            <a:r>
              <a:rPr lang="cs-CZ" dirty="0" err="1">
                <a:solidFill>
                  <a:schemeClr val="accent1"/>
                </a:solidFill>
                <a:effectLst>
                  <a:outerShdw blurRad="38100" dist="38100" dir="2700000" algn="tl">
                    <a:srgbClr val="000000">
                      <a:alpha val="43137"/>
                    </a:srgbClr>
                  </a:outerShdw>
                </a:effectLst>
              </a:rPr>
              <a:t>principles</a:t>
            </a:r>
            <a:r>
              <a:rPr lang="cs-CZ" dirty="0">
                <a:solidFill>
                  <a:schemeClr val="accent1"/>
                </a:solidFill>
                <a:effectLst>
                  <a:outerShdw blurRad="38100" dist="38100" dir="2700000" algn="tl">
                    <a:srgbClr val="000000">
                      <a:alpha val="43137"/>
                    </a:srgbClr>
                  </a:outerShdw>
                </a:effectLst>
              </a:rPr>
              <a:t> – </a:t>
            </a:r>
            <a:r>
              <a:rPr lang="cs-CZ" dirty="0" err="1">
                <a:solidFill>
                  <a:schemeClr val="accent1"/>
                </a:solidFill>
                <a:effectLst>
                  <a:outerShdw blurRad="38100" dist="38100" dir="2700000" algn="tl">
                    <a:srgbClr val="000000">
                      <a:alpha val="43137"/>
                    </a:srgbClr>
                  </a:outerShdw>
                </a:effectLst>
              </a:rPr>
              <a:t>why</a:t>
            </a:r>
            <a:r>
              <a:rPr lang="cs-CZ" dirty="0">
                <a:solidFill>
                  <a:schemeClr val="accent1"/>
                </a:solidFill>
                <a:effectLst>
                  <a:outerShdw blurRad="38100" dist="38100" dir="2700000" algn="tl">
                    <a:srgbClr val="000000">
                      <a:alpha val="43137"/>
                    </a:srgbClr>
                  </a:outerShdw>
                </a:effectLst>
              </a:rPr>
              <a:t> to study the Býčí skála </a:t>
            </a:r>
            <a:r>
              <a:rPr lang="cs-CZ" dirty="0" err="1">
                <a:solidFill>
                  <a:schemeClr val="accent1"/>
                </a:solidFill>
                <a:effectLst>
                  <a:outerShdw blurRad="38100" dist="38100" dir="2700000" algn="tl">
                    <a:srgbClr val="000000">
                      <a:alpha val="43137"/>
                    </a:srgbClr>
                  </a:outerShdw>
                </a:effectLst>
              </a:rPr>
              <a:t>cave</a:t>
            </a:r>
            <a:r>
              <a:rPr lang="cs-CZ" dirty="0">
                <a:solidFill>
                  <a:schemeClr val="accent1"/>
                </a:solidFill>
                <a:effectLst>
                  <a:outerShdw blurRad="38100" dist="38100" dir="2700000" algn="tl">
                    <a:srgbClr val="000000">
                      <a:alpha val="43137"/>
                    </a:srgbClr>
                  </a:outerShdw>
                </a:effectLst>
              </a:rPr>
              <a:t> </a:t>
            </a:r>
            <a:r>
              <a:rPr lang="cs-CZ" dirty="0" err="1">
                <a:solidFill>
                  <a:schemeClr val="accent1"/>
                </a:solidFill>
                <a:effectLst>
                  <a:outerShdw blurRad="38100" dist="38100" dir="2700000" algn="tl">
                    <a:srgbClr val="000000">
                      <a:alpha val="43137"/>
                    </a:srgbClr>
                  </a:outerShdw>
                </a:effectLst>
              </a:rPr>
              <a:t>again</a:t>
            </a:r>
            <a:r>
              <a:rPr lang="cs-CZ" dirty="0">
                <a:solidFill>
                  <a:schemeClr val="accent1"/>
                </a:solidFill>
                <a:effectLst>
                  <a:outerShdw blurRad="38100" dist="38100" dir="2700000" algn="tl">
                    <a:srgbClr val="000000">
                      <a:alpha val="43137"/>
                    </a:srgbClr>
                  </a:outerShdw>
                </a:effectLst>
              </a:rPr>
              <a:t>… and </a:t>
            </a:r>
            <a:r>
              <a:rPr lang="cs-CZ" dirty="0" err="1">
                <a:solidFill>
                  <a:schemeClr val="accent1"/>
                </a:solidFill>
                <a:effectLst>
                  <a:outerShdw blurRad="38100" dist="38100" dir="2700000" algn="tl">
                    <a:srgbClr val="000000">
                      <a:alpha val="43137"/>
                    </a:srgbClr>
                  </a:outerShdw>
                </a:effectLst>
              </a:rPr>
              <a:t>again</a:t>
            </a:r>
            <a:r>
              <a:rPr lang="cs-CZ" dirty="0">
                <a:solidFill>
                  <a:schemeClr val="accent1"/>
                </a:solidFill>
                <a:effectLst>
                  <a:outerShdw blurRad="38100" dist="38100" dir="2700000" algn="tl">
                    <a:srgbClr val="000000">
                      <a:alpha val="43137"/>
                    </a:srgbClr>
                  </a:outerShdw>
                </a:effectLst>
              </a:rPr>
              <a:t>! </a:t>
            </a:r>
          </a:p>
        </p:txBody>
      </p:sp>
      <p:sp>
        <p:nvSpPr>
          <p:cNvPr id="3" name="Zástupný obsah 2">
            <a:extLst>
              <a:ext uri="{FF2B5EF4-FFF2-40B4-BE49-F238E27FC236}">
                <a16:creationId xmlns:a16="http://schemas.microsoft.com/office/drawing/2014/main" id="{71EB341F-F0B7-4E01-AFFD-B1C676C91C39}"/>
              </a:ext>
            </a:extLst>
          </p:cNvPr>
          <p:cNvSpPr>
            <a:spLocks noGrp="1"/>
          </p:cNvSpPr>
          <p:nvPr>
            <p:ph idx="1"/>
          </p:nvPr>
        </p:nvSpPr>
        <p:spPr>
          <a:xfrm>
            <a:off x="98039" y="1906622"/>
            <a:ext cx="5117056" cy="4951378"/>
          </a:xfrm>
        </p:spPr>
        <p:txBody>
          <a:bodyPr>
            <a:normAutofit/>
          </a:bodyPr>
          <a:lstStyle/>
          <a:p>
            <a:pPr>
              <a:buFontTx/>
              <a:buChar char="-"/>
            </a:pPr>
            <a:r>
              <a:rPr lang="en-US" sz="2400" dirty="0">
                <a:solidFill>
                  <a:schemeClr val="tx1"/>
                </a:solidFill>
              </a:rPr>
              <a:t> Systematic data </a:t>
            </a:r>
            <a:r>
              <a:rPr lang="en-US" sz="2400" dirty="0" err="1">
                <a:solidFill>
                  <a:schemeClr val="tx1"/>
                </a:solidFill>
              </a:rPr>
              <a:t>colection</a:t>
            </a:r>
            <a:r>
              <a:rPr lang="en-US" sz="2400" dirty="0">
                <a:solidFill>
                  <a:schemeClr val="tx1"/>
                </a:solidFill>
              </a:rPr>
              <a:t> of elites since 2017; for Býčí skála Cave since 2007</a:t>
            </a:r>
          </a:p>
          <a:p>
            <a:pPr>
              <a:buFontTx/>
              <a:buChar char="-"/>
            </a:pPr>
            <a:r>
              <a:rPr lang="en-US" sz="2400" dirty="0">
                <a:solidFill>
                  <a:schemeClr val="tx1"/>
                </a:solidFill>
              </a:rPr>
              <a:t> </a:t>
            </a:r>
            <a:r>
              <a:rPr lang="en-US" sz="2400" dirty="0" err="1">
                <a:solidFill>
                  <a:schemeClr val="tx1"/>
                </a:solidFill>
              </a:rPr>
              <a:t>Colection</a:t>
            </a:r>
            <a:r>
              <a:rPr lang="en-US" sz="2400" dirty="0">
                <a:solidFill>
                  <a:schemeClr val="tx1"/>
                </a:solidFill>
              </a:rPr>
              <a:t> data in both Moravian groups and its evaluation together </a:t>
            </a:r>
          </a:p>
          <a:p>
            <a:pPr>
              <a:buFontTx/>
              <a:buChar char="-"/>
            </a:pPr>
            <a:r>
              <a:rPr lang="en-US" sz="2400" dirty="0">
                <a:solidFill>
                  <a:schemeClr val="tx1"/>
                </a:solidFill>
              </a:rPr>
              <a:t> both groups belongs to the East Hallstatt Culture; very similar cultural setting</a:t>
            </a:r>
          </a:p>
          <a:p>
            <a:pPr>
              <a:buFontTx/>
              <a:buChar char="-"/>
            </a:pPr>
            <a:r>
              <a:rPr lang="en-US" sz="2400" dirty="0">
                <a:solidFill>
                  <a:schemeClr val="tx1"/>
                </a:solidFill>
              </a:rPr>
              <a:t> the Býčí skála Cave lies on the border of groups </a:t>
            </a:r>
          </a:p>
          <a:p>
            <a:pPr>
              <a:buFontTx/>
              <a:buChar char="-"/>
            </a:pPr>
            <a:r>
              <a:rPr lang="en-US" sz="2400" dirty="0">
                <a:solidFill>
                  <a:schemeClr val="tx1"/>
                </a:solidFill>
              </a:rPr>
              <a:t> the Býčí skála Cave includes characteristic of both groups </a:t>
            </a:r>
            <a:endParaRPr lang="en-US" sz="2400" dirty="0"/>
          </a:p>
          <a:p>
            <a:pPr>
              <a:buFontTx/>
              <a:buChar char="-"/>
            </a:pPr>
            <a:endParaRPr lang="en-US" sz="1800" dirty="0"/>
          </a:p>
          <a:p>
            <a:pPr>
              <a:buFontTx/>
              <a:buChar char="-"/>
            </a:pPr>
            <a:endParaRPr lang="en-US" sz="1800" dirty="0"/>
          </a:p>
          <a:p>
            <a:pPr>
              <a:buFontTx/>
              <a:buChar char="-"/>
            </a:pPr>
            <a:endParaRPr lang="en-US" sz="1800" dirty="0"/>
          </a:p>
          <a:p>
            <a:pPr marL="0" indent="0">
              <a:buNone/>
            </a:pPr>
            <a:endParaRPr lang="en-US" sz="1800" dirty="0"/>
          </a:p>
        </p:txBody>
      </p:sp>
      <p:pic>
        <p:nvPicPr>
          <p:cNvPr id="4" name="Obrázek 3" descr="Obsah obrázku text, mapa&#10;&#10;Popis vygenerován s velmi vysokou mírou spolehlivosti">
            <a:extLst>
              <a:ext uri="{FF2B5EF4-FFF2-40B4-BE49-F238E27FC236}">
                <a16:creationId xmlns:a16="http://schemas.microsoft.com/office/drawing/2014/main" id="{4C36C37D-C03C-4317-9183-64117CEAD24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0213"/>
          <a:stretch/>
        </p:blipFill>
        <p:spPr>
          <a:xfrm>
            <a:off x="5382705" y="0"/>
            <a:ext cx="6809295" cy="6858000"/>
          </a:xfrm>
          <a:prstGeom prst="rect">
            <a:avLst/>
          </a:prstGeom>
        </p:spPr>
      </p:pic>
      <p:sp>
        <p:nvSpPr>
          <p:cNvPr id="5" name="TextovéPole 4">
            <a:extLst>
              <a:ext uri="{FF2B5EF4-FFF2-40B4-BE49-F238E27FC236}">
                <a16:creationId xmlns:a16="http://schemas.microsoft.com/office/drawing/2014/main" id="{D49744B6-A34F-449D-8AD4-1F091C3EAC02}"/>
              </a:ext>
            </a:extLst>
          </p:cNvPr>
          <p:cNvSpPr txBox="1"/>
          <p:nvPr/>
        </p:nvSpPr>
        <p:spPr>
          <a:xfrm>
            <a:off x="10348290" y="0"/>
            <a:ext cx="1843710" cy="461665"/>
          </a:xfrm>
          <a:prstGeom prst="rect">
            <a:avLst/>
          </a:prstGeom>
          <a:noFill/>
        </p:spPr>
        <p:txBody>
          <a:bodyPr wrap="none" rtlCol="0">
            <a:spAutoFit/>
          </a:bodyPr>
          <a:lstStyle/>
          <a:p>
            <a:r>
              <a:rPr lang="cs-CZ" sz="2400" b="1" dirty="0">
                <a:solidFill>
                  <a:schemeClr val="bg1"/>
                </a:solidFill>
              </a:rPr>
              <a:t>State in 2019</a:t>
            </a:r>
          </a:p>
        </p:txBody>
      </p:sp>
      <p:sp>
        <p:nvSpPr>
          <p:cNvPr id="6" name="Ovál 5">
            <a:extLst>
              <a:ext uri="{FF2B5EF4-FFF2-40B4-BE49-F238E27FC236}">
                <a16:creationId xmlns:a16="http://schemas.microsoft.com/office/drawing/2014/main" id="{77582274-6400-4BD9-8982-5C0B879A30F6}"/>
              </a:ext>
            </a:extLst>
          </p:cNvPr>
          <p:cNvSpPr/>
          <p:nvPr/>
        </p:nvSpPr>
        <p:spPr>
          <a:xfrm>
            <a:off x="8286750" y="3343275"/>
            <a:ext cx="714375" cy="381000"/>
          </a:xfrm>
          <a:prstGeom prst="ellipse">
            <a:avLst/>
          </a:prstGeom>
          <a:solidFill>
            <a:srgbClr val="00B050">
              <a:alpha val="54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a:extLst>
              <a:ext uri="{FF2B5EF4-FFF2-40B4-BE49-F238E27FC236}">
                <a16:creationId xmlns:a16="http://schemas.microsoft.com/office/drawing/2014/main" id="{D55C2D0B-BA9F-45B1-ADFA-70A1B2049FA3}"/>
              </a:ext>
            </a:extLst>
          </p:cNvPr>
          <p:cNvSpPr/>
          <p:nvPr/>
        </p:nvSpPr>
        <p:spPr>
          <a:xfrm>
            <a:off x="8262387" y="3010555"/>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a:t>
            </a:r>
          </a:p>
        </p:txBody>
      </p:sp>
    </p:spTree>
    <p:extLst>
      <p:ext uri="{BB962C8B-B14F-4D97-AF65-F5344CB8AC3E}">
        <p14:creationId xmlns:p14="http://schemas.microsoft.com/office/powerpoint/2010/main" val="241073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3CCDE5-9C71-4A29-9A51-369FD3DD3E18}"/>
              </a:ext>
            </a:extLst>
          </p:cNvPr>
          <p:cNvSpPr>
            <a:spLocks noGrp="1"/>
          </p:cNvSpPr>
          <p:nvPr>
            <p:ph type="title" idx="4294967295"/>
          </p:nvPr>
        </p:nvSpPr>
        <p:spPr>
          <a:xfrm>
            <a:off x="173038" y="180975"/>
            <a:ext cx="12018962" cy="495300"/>
          </a:xfrm>
        </p:spPr>
        <p:txBody>
          <a:bodyPr>
            <a:noAutofit/>
          </a:bodyPr>
          <a:lstStyle/>
          <a:p>
            <a:r>
              <a:rPr lang="cs-CZ" sz="3600" dirty="0" err="1">
                <a:solidFill>
                  <a:schemeClr val="accent1"/>
                </a:solidFill>
                <a:effectLst>
                  <a:outerShdw blurRad="38100" dist="38100" dir="2700000" algn="tl">
                    <a:srgbClr val="000000">
                      <a:alpha val="43137"/>
                    </a:srgbClr>
                  </a:outerShdw>
                </a:effectLst>
              </a:rPr>
              <a:t>Key</a:t>
            </a:r>
            <a:r>
              <a:rPr lang="en-US" sz="3600" dirty="0">
                <a:solidFill>
                  <a:schemeClr val="accent1"/>
                </a:solidFill>
                <a:effectLst>
                  <a:outerShdw blurRad="38100" dist="38100" dir="2700000" algn="tl">
                    <a:srgbClr val="000000">
                      <a:alpha val="43137"/>
                    </a:srgbClr>
                  </a:outerShdw>
                </a:effectLst>
              </a:rPr>
              <a:t> elements for </a:t>
            </a:r>
            <a:r>
              <a:rPr lang="cs-CZ" sz="3600" dirty="0" err="1">
                <a:solidFill>
                  <a:schemeClr val="accent1"/>
                </a:solidFill>
                <a:effectLst>
                  <a:outerShdw blurRad="38100" dist="38100" dir="2700000" algn="tl">
                    <a:srgbClr val="000000">
                      <a:alpha val="43137"/>
                    </a:srgbClr>
                  </a:outerShdw>
                </a:effectLst>
              </a:rPr>
              <a:t>the</a:t>
            </a:r>
            <a:r>
              <a:rPr lang="en-US" sz="3600" dirty="0">
                <a:solidFill>
                  <a:schemeClr val="accent1"/>
                </a:solidFill>
                <a:effectLst>
                  <a:outerShdw blurRad="38100" dist="38100" dir="2700000" algn="tl">
                    <a:srgbClr val="000000">
                      <a:alpha val="43137"/>
                    </a:srgbClr>
                  </a:outerShdw>
                </a:effectLst>
              </a:rPr>
              <a:t> chronology</a:t>
            </a:r>
            <a:r>
              <a:rPr lang="cs-CZ" sz="3600" dirty="0">
                <a:solidFill>
                  <a:schemeClr val="accent1"/>
                </a:solidFill>
                <a:effectLst>
                  <a:outerShdw blurRad="38100" dist="38100" dir="2700000" algn="tl">
                    <a:srgbClr val="000000">
                      <a:alpha val="43137"/>
                    </a:srgbClr>
                  </a:outerShdw>
                </a:effectLst>
              </a:rPr>
              <a:t> – </a:t>
            </a:r>
            <a:r>
              <a:rPr lang="cs-CZ" sz="3600" dirty="0" err="1">
                <a:solidFill>
                  <a:schemeClr val="accent1"/>
                </a:solidFill>
                <a:effectLst>
                  <a:outerShdw blurRad="38100" dist="38100" dir="2700000" algn="tl">
                    <a:srgbClr val="000000">
                      <a:alpha val="43137"/>
                    </a:srgbClr>
                  </a:outerShdw>
                </a:effectLst>
              </a:rPr>
              <a:t>based</a:t>
            </a:r>
            <a:r>
              <a:rPr lang="cs-CZ" sz="3600" dirty="0">
                <a:solidFill>
                  <a:schemeClr val="accent1"/>
                </a:solidFill>
                <a:effectLst>
                  <a:outerShdw blurRad="38100" dist="38100" dir="2700000" algn="tl">
                    <a:srgbClr val="000000">
                      <a:alpha val="43137"/>
                    </a:srgbClr>
                  </a:outerShdw>
                </a:effectLst>
              </a:rPr>
              <a:t> on metal </a:t>
            </a:r>
            <a:r>
              <a:rPr lang="cs-CZ" sz="3600" dirty="0" err="1">
                <a:solidFill>
                  <a:schemeClr val="accent1"/>
                </a:solidFill>
                <a:effectLst>
                  <a:outerShdw blurRad="38100" dist="38100" dir="2700000" algn="tl">
                    <a:srgbClr val="000000">
                      <a:alpha val="43137"/>
                    </a:srgbClr>
                  </a:outerShdw>
                </a:effectLst>
              </a:rPr>
              <a:t>finds</a:t>
            </a:r>
            <a:r>
              <a:rPr lang="cs-CZ" sz="3600" dirty="0">
                <a:solidFill>
                  <a:schemeClr val="accent1"/>
                </a:solidFill>
                <a:effectLst>
                  <a:outerShdw blurRad="38100" dist="38100" dir="2700000" algn="tl">
                    <a:srgbClr val="000000">
                      <a:alpha val="43137"/>
                    </a:srgbClr>
                  </a:outerShdw>
                </a:effectLst>
              </a:rPr>
              <a:t> and </a:t>
            </a:r>
            <a:r>
              <a:rPr lang="cs-CZ" sz="3600" dirty="0" err="1">
                <a:solidFill>
                  <a:schemeClr val="accent1"/>
                </a:solidFill>
                <a:effectLst>
                  <a:outerShdw blurRad="38100" dist="38100" dir="2700000" algn="tl">
                    <a:srgbClr val="000000">
                      <a:alpha val="43137"/>
                    </a:srgbClr>
                  </a:outerShdw>
                </a:effectLst>
              </a:rPr>
              <a:t>glass</a:t>
            </a:r>
            <a:endParaRPr lang="cs-CZ" sz="3600" dirty="0">
              <a:solidFill>
                <a:schemeClr val="accent1"/>
              </a:solidFill>
              <a:effectLst>
                <a:outerShdw blurRad="38100" dist="38100" dir="2700000" algn="tl">
                  <a:srgbClr val="000000">
                    <a:alpha val="43137"/>
                  </a:srgbClr>
                </a:outerShdw>
              </a:effectLst>
            </a:endParaRPr>
          </a:p>
        </p:txBody>
      </p:sp>
      <p:pic>
        <p:nvPicPr>
          <p:cNvPr id="4" name="Zástupný obsah 6" descr="Obsah obrázku vsedě&#10;&#10;Popis byl vytvořen automaticky">
            <a:extLst>
              <a:ext uri="{FF2B5EF4-FFF2-40B4-BE49-F238E27FC236}">
                <a16:creationId xmlns:a16="http://schemas.microsoft.com/office/drawing/2014/main" id="{8F74FD3C-9ED1-4A7E-8A18-D50C9AEFB87A}"/>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0" y="936625"/>
            <a:ext cx="2211388" cy="1997075"/>
          </a:xfrm>
        </p:spPr>
      </p:pic>
      <p:sp>
        <p:nvSpPr>
          <p:cNvPr id="5" name="TextovéPole 4">
            <a:extLst>
              <a:ext uri="{FF2B5EF4-FFF2-40B4-BE49-F238E27FC236}">
                <a16:creationId xmlns:a16="http://schemas.microsoft.com/office/drawing/2014/main" id="{7C806FE6-1F12-4EAF-94B5-D6ED0A4F41D3}"/>
              </a:ext>
            </a:extLst>
          </p:cNvPr>
          <p:cNvSpPr txBox="1"/>
          <p:nvPr/>
        </p:nvSpPr>
        <p:spPr>
          <a:xfrm>
            <a:off x="1591127" y="936184"/>
            <a:ext cx="777585" cy="307777"/>
          </a:xfrm>
          <a:prstGeom prst="rect">
            <a:avLst/>
          </a:prstGeom>
          <a:noFill/>
        </p:spPr>
        <p:txBody>
          <a:bodyPr wrap="none" rtlCol="0">
            <a:spAutoFit/>
          </a:bodyPr>
          <a:lstStyle/>
          <a:p>
            <a:pPr algn="ctr"/>
            <a:r>
              <a:rPr lang="cs-CZ" sz="1400" dirty="0" err="1">
                <a:solidFill>
                  <a:schemeClr val="bg1"/>
                </a:solidFill>
              </a:rPr>
              <a:t>Wagons</a:t>
            </a:r>
            <a:endParaRPr lang="cs-CZ" sz="1400" dirty="0">
              <a:solidFill>
                <a:schemeClr val="bg1"/>
              </a:solidFill>
            </a:endParaRPr>
          </a:p>
        </p:txBody>
      </p:sp>
      <p:pic>
        <p:nvPicPr>
          <p:cNvPr id="6" name="Obrázek 5" descr="Obsah obrázku zrcadlo&#10;&#10;Popis byl vytvořen automaticky">
            <a:extLst>
              <a:ext uri="{FF2B5EF4-FFF2-40B4-BE49-F238E27FC236}">
                <a16:creationId xmlns:a16="http://schemas.microsoft.com/office/drawing/2014/main" id="{182C79BE-2956-45BC-ADAA-7AF289B6F5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4787" y="936184"/>
            <a:ext cx="3696785" cy="1997716"/>
          </a:xfrm>
          <a:prstGeom prst="rect">
            <a:avLst/>
          </a:prstGeom>
        </p:spPr>
      </p:pic>
      <p:sp>
        <p:nvSpPr>
          <p:cNvPr id="7" name="TextovéPole 6">
            <a:extLst>
              <a:ext uri="{FF2B5EF4-FFF2-40B4-BE49-F238E27FC236}">
                <a16:creationId xmlns:a16="http://schemas.microsoft.com/office/drawing/2014/main" id="{A1F339CB-8115-4504-8D3E-F988062AD7FF}"/>
              </a:ext>
            </a:extLst>
          </p:cNvPr>
          <p:cNvSpPr txBox="1"/>
          <p:nvPr/>
        </p:nvSpPr>
        <p:spPr>
          <a:xfrm>
            <a:off x="2807185" y="1624908"/>
            <a:ext cx="602858" cy="307777"/>
          </a:xfrm>
          <a:prstGeom prst="rect">
            <a:avLst/>
          </a:prstGeom>
          <a:noFill/>
        </p:spPr>
        <p:txBody>
          <a:bodyPr wrap="none" rtlCol="0">
            <a:spAutoFit/>
          </a:bodyPr>
          <a:lstStyle/>
          <a:p>
            <a:pPr algn="ctr"/>
            <a:r>
              <a:rPr lang="cs-CZ" sz="1400" dirty="0" err="1"/>
              <a:t>Yokes</a:t>
            </a:r>
            <a:endParaRPr lang="cs-CZ" sz="1400" dirty="0"/>
          </a:p>
        </p:txBody>
      </p:sp>
      <p:pic>
        <p:nvPicPr>
          <p:cNvPr id="8" name="Obrázek 7">
            <a:extLst>
              <a:ext uri="{FF2B5EF4-FFF2-40B4-BE49-F238E27FC236}">
                <a16:creationId xmlns:a16="http://schemas.microsoft.com/office/drawing/2014/main" id="{1E1F49D4-C282-42B3-9C4A-95EB016C89B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362" b="8247"/>
          <a:stretch/>
        </p:blipFill>
        <p:spPr>
          <a:xfrm flipH="1">
            <a:off x="6626053" y="936184"/>
            <a:ext cx="1701374" cy="2130599"/>
          </a:xfrm>
          <a:prstGeom prst="rect">
            <a:avLst/>
          </a:prstGeom>
        </p:spPr>
      </p:pic>
      <p:sp>
        <p:nvSpPr>
          <p:cNvPr id="9" name="TextovéPole 8">
            <a:extLst>
              <a:ext uri="{FF2B5EF4-FFF2-40B4-BE49-F238E27FC236}">
                <a16:creationId xmlns:a16="http://schemas.microsoft.com/office/drawing/2014/main" id="{A2CFF609-2C9D-464E-A1AC-76FB49AE97D8}"/>
              </a:ext>
            </a:extLst>
          </p:cNvPr>
          <p:cNvSpPr txBox="1"/>
          <p:nvPr/>
        </p:nvSpPr>
        <p:spPr>
          <a:xfrm>
            <a:off x="6509464" y="2626123"/>
            <a:ext cx="1399166" cy="307777"/>
          </a:xfrm>
          <a:prstGeom prst="rect">
            <a:avLst/>
          </a:prstGeom>
          <a:noFill/>
        </p:spPr>
        <p:txBody>
          <a:bodyPr wrap="none" rtlCol="0">
            <a:spAutoFit/>
          </a:bodyPr>
          <a:lstStyle/>
          <a:p>
            <a:pPr algn="ctr"/>
            <a:r>
              <a:rPr lang="cs-CZ" sz="1400" dirty="0" err="1"/>
              <a:t>Horse</a:t>
            </a:r>
            <a:r>
              <a:rPr lang="cs-CZ" sz="1400" dirty="0"/>
              <a:t> </a:t>
            </a:r>
            <a:r>
              <a:rPr lang="cs-CZ" sz="1400" dirty="0" err="1"/>
              <a:t>harnesses</a:t>
            </a:r>
            <a:endParaRPr lang="cs-CZ" sz="1400" dirty="0"/>
          </a:p>
        </p:txBody>
      </p:sp>
      <p:pic>
        <p:nvPicPr>
          <p:cNvPr id="11" name="Obrázek 10">
            <a:extLst>
              <a:ext uri="{FF2B5EF4-FFF2-40B4-BE49-F238E27FC236}">
                <a16:creationId xmlns:a16="http://schemas.microsoft.com/office/drawing/2014/main" id="{B2950149-BD40-4011-BBA3-8581F4281C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62830" y="1165459"/>
            <a:ext cx="2091800" cy="1576774"/>
          </a:xfrm>
          <a:prstGeom prst="rect">
            <a:avLst/>
          </a:prstGeom>
        </p:spPr>
      </p:pic>
      <p:sp>
        <p:nvSpPr>
          <p:cNvPr id="12" name="TextovéPole 11">
            <a:extLst>
              <a:ext uri="{FF2B5EF4-FFF2-40B4-BE49-F238E27FC236}">
                <a16:creationId xmlns:a16="http://schemas.microsoft.com/office/drawing/2014/main" id="{DDC63E64-EA18-4F8C-B3D3-44776007943D}"/>
              </a:ext>
            </a:extLst>
          </p:cNvPr>
          <p:cNvSpPr txBox="1"/>
          <p:nvPr/>
        </p:nvSpPr>
        <p:spPr>
          <a:xfrm>
            <a:off x="9513892" y="1716847"/>
            <a:ext cx="715260" cy="307777"/>
          </a:xfrm>
          <a:prstGeom prst="rect">
            <a:avLst/>
          </a:prstGeom>
          <a:noFill/>
        </p:spPr>
        <p:txBody>
          <a:bodyPr wrap="none" rtlCol="0">
            <a:spAutoFit/>
          </a:bodyPr>
          <a:lstStyle/>
          <a:p>
            <a:pPr algn="ctr"/>
            <a:r>
              <a:rPr lang="cs-CZ" sz="1400" dirty="0" err="1"/>
              <a:t>Fibulae</a:t>
            </a:r>
            <a:endParaRPr lang="cs-CZ" sz="1400" dirty="0"/>
          </a:p>
        </p:txBody>
      </p:sp>
      <p:pic>
        <p:nvPicPr>
          <p:cNvPr id="13" name="Obrázek 12">
            <a:extLst>
              <a:ext uri="{FF2B5EF4-FFF2-40B4-BE49-F238E27FC236}">
                <a16:creationId xmlns:a16="http://schemas.microsoft.com/office/drawing/2014/main" id="{1AE2CCD7-7A05-4AAD-ABAF-CC49A58B0518}"/>
              </a:ext>
            </a:extLst>
          </p:cNvPr>
          <p:cNvPicPr>
            <a:picLocks noChangeAspect="1"/>
          </p:cNvPicPr>
          <p:nvPr/>
        </p:nvPicPr>
        <p:blipFill>
          <a:blip r:embed="rId7" cstate="print"/>
          <a:stretch>
            <a:fillRect/>
          </a:stretch>
        </p:blipFill>
        <p:spPr>
          <a:xfrm>
            <a:off x="10948908" y="954988"/>
            <a:ext cx="965929" cy="1997716"/>
          </a:xfrm>
          <a:prstGeom prst="rect">
            <a:avLst/>
          </a:prstGeom>
        </p:spPr>
      </p:pic>
      <p:sp>
        <p:nvSpPr>
          <p:cNvPr id="14" name="TextovéPole 13">
            <a:extLst>
              <a:ext uri="{FF2B5EF4-FFF2-40B4-BE49-F238E27FC236}">
                <a16:creationId xmlns:a16="http://schemas.microsoft.com/office/drawing/2014/main" id="{B1D5FA9F-831C-4DD4-ADCA-F5602C1709EE}"/>
              </a:ext>
            </a:extLst>
          </p:cNvPr>
          <p:cNvSpPr txBox="1"/>
          <p:nvPr/>
        </p:nvSpPr>
        <p:spPr>
          <a:xfrm>
            <a:off x="11184849" y="2024624"/>
            <a:ext cx="494046" cy="307777"/>
          </a:xfrm>
          <a:prstGeom prst="rect">
            <a:avLst/>
          </a:prstGeom>
          <a:noFill/>
        </p:spPr>
        <p:txBody>
          <a:bodyPr wrap="none" rtlCol="0">
            <a:spAutoFit/>
          </a:bodyPr>
          <a:lstStyle/>
          <a:p>
            <a:pPr algn="ctr"/>
            <a:r>
              <a:rPr lang="cs-CZ" sz="1400" dirty="0" err="1"/>
              <a:t>Pins</a:t>
            </a:r>
            <a:endParaRPr lang="cs-CZ" sz="1400" dirty="0"/>
          </a:p>
        </p:txBody>
      </p:sp>
      <p:pic>
        <p:nvPicPr>
          <p:cNvPr id="15" name="Obrázek 14">
            <a:extLst>
              <a:ext uri="{FF2B5EF4-FFF2-40B4-BE49-F238E27FC236}">
                <a16:creationId xmlns:a16="http://schemas.microsoft.com/office/drawing/2014/main" id="{8D6A63C4-3FA2-4D90-BC87-87C60270A01C}"/>
              </a:ext>
            </a:extLst>
          </p:cNvPr>
          <p:cNvPicPr>
            <a:picLocks noChangeAspect="1"/>
          </p:cNvPicPr>
          <p:nvPr/>
        </p:nvPicPr>
        <p:blipFill>
          <a:blip r:embed="rId8" cstate="print"/>
          <a:stretch>
            <a:fillRect/>
          </a:stretch>
        </p:blipFill>
        <p:spPr>
          <a:xfrm>
            <a:off x="277816" y="3205059"/>
            <a:ext cx="2297542" cy="1586683"/>
          </a:xfrm>
          <a:prstGeom prst="rect">
            <a:avLst/>
          </a:prstGeom>
        </p:spPr>
      </p:pic>
      <p:sp>
        <p:nvSpPr>
          <p:cNvPr id="16" name="TextovéPole 15">
            <a:extLst>
              <a:ext uri="{FF2B5EF4-FFF2-40B4-BE49-F238E27FC236}">
                <a16:creationId xmlns:a16="http://schemas.microsoft.com/office/drawing/2014/main" id="{2AA4E40B-6D3C-475B-9E25-EE378687543A}"/>
              </a:ext>
            </a:extLst>
          </p:cNvPr>
          <p:cNvSpPr txBox="1"/>
          <p:nvPr/>
        </p:nvSpPr>
        <p:spPr>
          <a:xfrm>
            <a:off x="999098" y="4722105"/>
            <a:ext cx="867161" cy="307777"/>
          </a:xfrm>
          <a:prstGeom prst="rect">
            <a:avLst/>
          </a:prstGeom>
          <a:noFill/>
        </p:spPr>
        <p:txBody>
          <a:bodyPr wrap="none" rtlCol="0">
            <a:spAutoFit/>
          </a:bodyPr>
          <a:lstStyle/>
          <a:p>
            <a:pPr algn="ctr"/>
            <a:r>
              <a:rPr lang="cs-CZ" sz="1400" dirty="0" err="1"/>
              <a:t>Bracelets</a:t>
            </a:r>
            <a:endParaRPr lang="cs-CZ" sz="1400" dirty="0"/>
          </a:p>
        </p:txBody>
      </p:sp>
      <p:pic>
        <p:nvPicPr>
          <p:cNvPr id="17" name="Obrázek 16">
            <a:extLst>
              <a:ext uri="{FF2B5EF4-FFF2-40B4-BE49-F238E27FC236}">
                <a16:creationId xmlns:a16="http://schemas.microsoft.com/office/drawing/2014/main" id="{CFF1DF64-EC7A-4D04-ADF5-F6FC65AB845B}"/>
              </a:ext>
            </a:extLst>
          </p:cNvPr>
          <p:cNvPicPr>
            <a:picLocks noChangeAspect="1"/>
          </p:cNvPicPr>
          <p:nvPr/>
        </p:nvPicPr>
        <p:blipFill>
          <a:blip r:embed="rId9" cstate="print"/>
          <a:stretch>
            <a:fillRect/>
          </a:stretch>
        </p:blipFill>
        <p:spPr>
          <a:xfrm>
            <a:off x="3131261" y="3065321"/>
            <a:ext cx="2552365" cy="2000031"/>
          </a:xfrm>
          <a:prstGeom prst="rect">
            <a:avLst/>
          </a:prstGeom>
        </p:spPr>
      </p:pic>
      <p:pic>
        <p:nvPicPr>
          <p:cNvPr id="20" name="Obrázek 19">
            <a:extLst>
              <a:ext uri="{FF2B5EF4-FFF2-40B4-BE49-F238E27FC236}">
                <a16:creationId xmlns:a16="http://schemas.microsoft.com/office/drawing/2014/main" id="{2013D964-B599-4F0A-8041-7F38C353207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02213" y="3195482"/>
            <a:ext cx="2366437" cy="1726073"/>
          </a:xfrm>
          <a:prstGeom prst="rect">
            <a:avLst/>
          </a:prstGeom>
        </p:spPr>
      </p:pic>
      <p:sp>
        <p:nvSpPr>
          <p:cNvPr id="21" name="TextovéPole 20">
            <a:extLst>
              <a:ext uri="{FF2B5EF4-FFF2-40B4-BE49-F238E27FC236}">
                <a16:creationId xmlns:a16="http://schemas.microsoft.com/office/drawing/2014/main" id="{D0EDA822-A955-403C-842F-37B32ACA29CA}"/>
              </a:ext>
            </a:extLst>
          </p:cNvPr>
          <p:cNvSpPr txBox="1"/>
          <p:nvPr/>
        </p:nvSpPr>
        <p:spPr>
          <a:xfrm>
            <a:off x="8431022" y="4816480"/>
            <a:ext cx="575800" cy="307777"/>
          </a:xfrm>
          <a:prstGeom prst="rect">
            <a:avLst/>
          </a:prstGeom>
          <a:noFill/>
        </p:spPr>
        <p:txBody>
          <a:bodyPr wrap="none" rtlCol="0">
            <a:spAutoFit/>
          </a:bodyPr>
          <a:lstStyle/>
          <a:p>
            <a:pPr algn="ctr"/>
            <a:r>
              <a:rPr lang="cs-CZ" sz="1400" dirty="0" err="1"/>
              <a:t>Glass</a:t>
            </a:r>
            <a:endParaRPr lang="cs-CZ" sz="1400" dirty="0"/>
          </a:p>
        </p:txBody>
      </p:sp>
      <p:pic>
        <p:nvPicPr>
          <p:cNvPr id="23" name="Obrázek 22" descr="Obsah obrázku kovové nádobí&#10;&#10;Popis byl vytvořen automaticky">
            <a:extLst>
              <a:ext uri="{FF2B5EF4-FFF2-40B4-BE49-F238E27FC236}">
                <a16:creationId xmlns:a16="http://schemas.microsoft.com/office/drawing/2014/main" id="{65DC31A8-ACC8-4C09-9916-97FFA72D78C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5400000">
            <a:off x="9307239" y="2661574"/>
            <a:ext cx="1981659" cy="2474657"/>
          </a:xfrm>
          <a:prstGeom prst="rect">
            <a:avLst/>
          </a:prstGeom>
        </p:spPr>
      </p:pic>
      <p:pic>
        <p:nvPicPr>
          <p:cNvPr id="24" name="Obrázek 23">
            <a:extLst>
              <a:ext uri="{FF2B5EF4-FFF2-40B4-BE49-F238E27FC236}">
                <a16:creationId xmlns:a16="http://schemas.microsoft.com/office/drawing/2014/main" id="{F9DE8C42-26FB-4467-925A-3D8E4BEA50B5}"/>
              </a:ext>
            </a:extLst>
          </p:cNvPr>
          <p:cNvPicPr>
            <a:picLocks noChangeAspect="1"/>
          </p:cNvPicPr>
          <p:nvPr/>
        </p:nvPicPr>
        <p:blipFill>
          <a:blip r:embed="rId12" cstate="print"/>
          <a:stretch>
            <a:fillRect/>
          </a:stretch>
        </p:blipFill>
        <p:spPr>
          <a:xfrm>
            <a:off x="3394484" y="5052824"/>
            <a:ext cx="2439234" cy="1502742"/>
          </a:xfrm>
          <a:prstGeom prst="rect">
            <a:avLst/>
          </a:prstGeom>
        </p:spPr>
      </p:pic>
      <p:pic>
        <p:nvPicPr>
          <p:cNvPr id="25" name="Obrázek 24">
            <a:extLst>
              <a:ext uri="{FF2B5EF4-FFF2-40B4-BE49-F238E27FC236}">
                <a16:creationId xmlns:a16="http://schemas.microsoft.com/office/drawing/2014/main" id="{E52EF2CF-18A2-4251-9FF2-61DD7DC8D028}"/>
              </a:ext>
            </a:extLst>
          </p:cNvPr>
          <p:cNvPicPr>
            <a:picLocks noChangeAspect="1"/>
          </p:cNvPicPr>
          <p:nvPr/>
        </p:nvPicPr>
        <p:blipFill>
          <a:blip r:embed="rId13" cstate="print"/>
          <a:stretch>
            <a:fillRect/>
          </a:stretch>
        </p:blipFill>
        <p:spPr>
          <a:xfrm>
            <a:off x="172825" y="5027980"/>
            <a:ext cx="3011125" cy="1432794"/>
          </a:xfrm>
          <a:prstGeom prst="rect">
            <a:avLst/>
          </a:prstGeom>
        </p:spPr>
      </p:pic>
      <p:pic>
        <p:nvPicPr>
          <p:cNvPr id="28" name="Obrázek 27" descr="Obsah obrázku objekt&#10;&#10;Popis byl vytvořen automaticky">
            <a:extLst>
              <a:ext uri="{FF2B5EF4-FFF2-40B4-BE49-F238E27FC236}">
                <a16:creationId xmlns:a16="http://schemas.microsoft.com/office/drawing/2014/main" id="{C860726C-5B45-4029-8BDE-C25F60C712A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93905" y="5425227"/>
            <a:ext cx="2674177" cy="763875"/>
          </a:xfrm>
          <a:prstGeom prst="rect">
            <a:avLst/>
          </a:prstGeom>
        </p:spPr>
      </p:pic>
      <p:pic>
        <p:nvPicPr>
          <p:cNvPr id="29" name="Obrázek 28">
            <a:extLst>
              <a:ext uri="{FF2B5EF4-FFF2-40B4-BE49-F238E27FC236}">
                <a16:creationId xmlns:a16="http://schemas.microsoft.com/office/drawing/2014/main" id="{29BE7BCB-B162-4F54-BC58-A15A9B8BF22D}"/>
              </a:ext>
            </a:extLst>
          </p:cNvPr>
          <p:cNvPicPr>
            <a:picLocks noChangeAspect="1"/>
          </p:cNvPicPr>
          <p:nvPr/>
        </p:nvPicPr>
        <p:blipFill>
          <a:blip r:embed="rId15" cstate="print"/>
          <a:stretch>
            <a:fillRect/>
          </a:stretch>
        </p:blipFill>
        <p:spPr>
          <a:xfrm>
            <a:off x="9895471" y="4952346"/>
            <a:ext cx="1569139" cy="1458809"/>
          </a:xfrm>
          <a:prstGeom prst="rect">
            <a:avLst/>
          </a:prstGeom>
        </p:spPr>
      </p:pic>
      <p:sp>
        <p:nvSpPr>
          <p:cNvPr id="30" name="TextovéPole 29">
            <a:extLst>
              <a:ext uri="{FF2B5EF4-FFF2-40B4-BE49-F238E27FC236}">
                <a16:creationId xmlns:a16="http://schemas.microsoft.com/office/drawing/2014/main" id="{4672BE70-34A6-48CF-9137-7C073F02E0A4}"/>
              </a:ext>
            </a:extLst>
          </p:cNvPr>
          <p:cNvSpPr txBox="1"/>
          <p:nvPr/>
        </p:nvSpPr>
        <p:spPr>
          <a:xfrm>
            <a:off x="10644732" y="4581955"/>
            <a:ext cx="856453" cy="307777"/>
          </a:xfrm>
          <a:prstGeom prst="rect">
            <a:avLst/>
          </a:prstGeom>
          <a:noFill/>
        </p:spPr>
        <p:txBody>
          <a:bodyPr wrap="none" rtlCol="0">
            <a:spAutoFit/>
          </a:bodyPr>
          <a:lstStyle/>
          <a:p>
            <a:pPr algn="ctr"/>
            <a:r>
              <a:rPr lang="cs-CZ" sz="1400" dirty="0" err="1"/>
              <a:t>Toreutics</a:t>
            </a:r>
            <a:endParaRPr lang="cs-CZ" sz="1400" dirty="0"/>
          </a:p>
        </p:txBody>
      </p:sp>
      <p:sp>
        <p:nvSpPr>
          <p:cNvPr id="31" name="TextovéPole 30">
            <a:extLst>
              <a:ext uri="{FF2B5EF4-FFF2-40B4-BE49-F238E27FC236}">
                <a16:creationId xmlns:a16="http://schemas.microsoft.com/office/drawing/2014/main" id="{D61974F9-A952-4E65-821C-982E81FDFA87}"/>
              </a:ext>
            </a:extLst>
          </p:cNvPr>
          <p:cNvSpPr txBox="1"/>
          <p:nvPr/>
        </p:nvSpPr>
        <p:spPr>
          <a:xfrm>
            <a:off x="3328910" y="6103378"/>
            <a:ext cx="1664303" cy="307777"/>
          </a:xfrm>
          <a:prstGeom prst="rect">
            <a:avLst/>
          </a:prstGeom>
          <a:noFill/>
        </p:spPr>
        <p:txBody>
          <a:bodyPr wrap="none" rtlCol="0">
            <a:spAutoFit/>
          </a:bodyPr>
          <a:lstStyle/>
          <a:p>
            <a:pPr algn="ctr"/>
            <a:r>
              <a:rPr lang="cs-CZ" sz="1400" dirty="0" err="1"/>
              <a:t>Swords</a:t>
            </a:r>
            <a:r>
              <a:rPr lang="cs-CZ" sz="1400" dirty="0"/>
              <a:t> and </a:t>
            </a:r>
            <a:r>
              <a:rPr lang="cs-CZ" sz="1400" dirty="0" err="1"/>
              <a:t>daggers</a:t>
            </a:r>
            <a:endParaRPr lang="cs-CZ" sz="1400" dirty="0"/>
          </a:p>
        </p:txBody>
      </p:sp>
      <p:sp>
        <p:nvSpPr>
          <p:cNvPr id="32" name="TextovéPole 31">
            <a:extLst>
              <a:ext uri="{FF2B5EF4-FFF2-40B4-BE49-F238E27FC236}">
                <a16:creationId xmlns:a16="http://schemas.microsoft.com/office/drawing/2014/main" id="{EB6F2E6F-9574-44F6-8E70-D2F414E22E30}"/>
              </a:ext>
            </a:extLst>
          </p:cNvPr>
          <p:cNvSpPr txBox="1"/>
          <p:nvPr/>
        </p:nvSpPr>
        <p:spPr>
          <a:xfrm>
            <a:off x="6493905" y="5135795"/>
            <a:ext cx="1322478" cy="307777"/>
          </a:xfrm>
          <a:prstGeom prst="rect">
            <a:avLst/>
          </a:prstGeom>
          <a:noFill/>
        </p:spPr>
        <p:txBody>
          <a:bodyPr wrap="none" rtlCol="0">
            <a:spAutoFit/>
          </a:bodyPr>
          <a:lstStyle/>
          <a:p>
            <a:pPr algn="ctr"/>
            <a:r>
              <a:rPr lang="cs-CZ" sz="1400" dirty="0" err="1"/>
              <a:t>Chosen</a:t>
            </a:r>
            <a:r>
              <a:rPr lang="cs-CZ" sz="1400" dirty="0"/>
              <a:t> </a:t>
            </a:r>
            <a:r>
              <a:rPr lang="cs-CZ" sz="1400" dirty="0" err="1"/>
              <a:t>pottery</a:t>
            </a:r>
            <a:endParaRPr lang="cs-CZ" sz="1400" dirty="0"/>
          </a:p>
        </p:txBody>
      </p:sp>
      <p:sp>
        <p:nvSpPr>
          <p:cNvPr id="33" name="TextovéPole 32">
            <a:extLst>
              <a:ext uri="{FF2B5EF4-FFF2-40B4-BE49-F238E27FC236}">
                <a16:creationId xmlns:a16="http://schemas.microsoft.com/office/drawing/2014/main" id="{60C1AE9C-B62E-4A97-AE8C-1F30D2424C77}"/>
              </a:ext>
            </a:extLst>
          </p:cNvPr>
          <p:cNvSpPr txBox="1"/>
          <p:nvPr/>
        </p:nvSpPr>
        <p:spPr>
          <a:xfrm>
            <a:off x="9533328" y="5985813"/>
            <a:ext cx="1144737" cy="307777"/>
          </a:xfrm>
          <a:prstGeom prst="rect">
            <a:avLst/>
          </a:prstGeom>
          <a:noFill/>
        </p:spPr>
        <p:txBody>
          <a:bodyPr wrap="none" rtlCol="0">
            <a:spAutoFit/>
          </a:bodyPr>
          <a:lstStyle/>
          <a:p>
            <a:pPr algn="ctr"/>
            <a:r>
              <a:rPr lang="cs-CZ" sz="1400" dirty="0" err="1"/>
              <a:t>Eastern</a:t>
            </a:r>
            <a:r>
              <a:rPr lang="cs-CZ" sz="1400" dirty="0"/>
              <a:t> </a:t>
            </a:r>
            <a:r>
              <a:rPr lang="cs-CZ" sz="1400" dirty="0" err="1"/>
              <a:t>finds</a:t>
            </a:r>
            <a:endParaRPr lang="cs-CZ" sz="1400" dirty="0"/>
          </a:p>
        </p:txBody>
      </p:sp>
      <p:sp>
        <p:nvSpPr>
          <p:cNvPr id="34" name="TextovéPole 33">
            <a:extLst>
              <a:ext uri="{FF2B5EF4-FFF2-40B4-BE49-F238E27FC236}">
                <a16:creationId xmlns:a16="http://schemas.microsoft.com/office/drawing/2014/main" id="{D13EF243-2378-47EC-9878-4B1B9D5120F8}"/>
              </a:ext>
            </a:extLst>
          </p:cNvPr>
          <p:cNvSpPr txBox="1"/>
          <p:nvPr/>
        </p:nvSpPr>
        <p:spPr>
          <a:xfrm>
            <a:off x="1030226" y="5537440"/>
            <a:ext cx="545342" cy="307777"/>
          </a:xfrm>
          <a:prstGeom prst="rect">
            <a:avLst/>
          </a:prstGeom>
          <a:noFill/>
        </p:spPr>
        <p:txBody>
          <a:bodyPr wrap="none" rtlCol="0">
            <a:spAutoFit/>
          </a:bodyPr>
          <a:lstStyle/>
          <a:p>
            <a:pPr algn="ctr"/>
            <a:r>
              <a:rPr lang="cs-CZ" sz="1400" dirty="0" err="1"/>
              <a:t>Spits</a:t>
            </a:r>
            <a:endParaRPr lang="cs-CZ" sz="1400" dirty="0"/>
          </a:p>
        </p:txBody>
      </p:sp>
      <p:sp>
        <p:nvSpPr>
          <p:cNvPr id="18" name="TextovéPole 17">
            <a:extLst>
              <a:ext uri="{FF2B5EF4-FFF2-40B4-BE49-F238E27FC236}">
                <a16:creationId xmlns:a16="http://schemas.microsoft.com/office/drawing/2014/main" id="{4A743AF8-A6AA-4883-9853-0099A1F64E69}"/>
              </a:ext>
            </a:extLst>
          </p:cNvPr>
          <p:cNvSpPr txBox="1"/>
          <p:nvPr/>
        </p:nvSpPr>
        <p:spPr>
          <a:xfrm>
            <a:off x="5273728" y="4848653"/>
            <a:ext cx="554960" cy="307777"/>
          </a:xfrm>
          <a:prstGeom prst="rect">
            <a:avLst/>
          </a:prstGeom>
          <a:noFill/>
        </p:spPr>
        <p:txBody>
          <a:bodyPr wrap="none" rtlCol="0">
            <a:spAutoFit/>
          </a:bodyPr>
          <a:lstStyle/>
          <a:p>
            <a:pPr algn="ctr"/>
            <a:r>
              <a:rPr lang="cs-CZ" sz="1400" dirty="0" err="1"/>
              <a:t>Belts</a:t>
            </a:r>
            <a:endParaRPr lang="cs-CZ" sz="1400" dirty="0"/>
          </a:p>
        </p:txBody>
      </p:sp>
    </p:spTree>
    <p:extLst>
      <p:ext uri="{BB962C8B-B14F-4D97-AF65-F5344CB8AC3E}">
        <p14:creationId xmlns:p14="http://schemas.microsoft.com/office/powerpoint/2010/main" val="23044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Obrázek 4" descr="Obsah obrázku text, snímek obrazovky&#10;&#10;Popis byl vytvořen automaticky">
            <a:extLst>
              <a:ext uri="{FF2B5EF4-FFF2-40B4-BE49-F238E27FC236}">
                <a16:creationId xmlns:a16="http://schemas.microsoft.com/office/drawing/2014/main" id="{D9C95B6E-C9A2-40AD-94FB-8A73786AF5A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939"/>
          <a:stretch/>
        </p:blipFill>
        <p:spPr>
          <a:xfrm>
            <a:off x="607368" y="274069"/>
            <a:ext cx="11584632" cy="6588000"/>
          </a:xfrm>
          <a:prstGeom prst="rect">
            <a:avLst/>
          </a:prstGeom>
        </p:spPr>
      </p:pic>
      <p:sp>
        <p:nvSpPr>
          <p:cNvPr id="6" name="Obdélník 5">
            <a:extLst>
              <a:ext uri="{FF2B5EF4-FFF2-40B4-BE49-F238E27FC236}">
                <a16:creationId xmlns:a16="http://schemas.microsoft.com/office/drawing/2014/main" id="{4FA0096F-77A7-494A-AB29-B0C3835E0C15}"/>
              </a:ext>
            </a:extLst>
          </p:cNvPr>
          <p:cNvSpPr/>
          <p:nvPr/>
        </p:nvSpPr>
        <p:spPr>
          <a:xfrm>
            <a:off x="0" y="434325"/>
            <a:ext cx="12191999" cy="465056"/>
          </a:xfrm>
          <a:prstGeom prst="rect">
            <a:avLst/>
          </a:prstGeom>
          <a:solidFill>
            <a:schemeClr val="accent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7" name="Obdélník 6">
            <a:extLst>
              <a:ext uri="{FF2B5EF4-FFF2-40B4-BE49-F238E27FC236}">
                <a16:creationId xmlns:a16="http://schemas.microsoft.com/office/drawing/2014/main" id="{518CE128-5F30-45AC-8699-EF3F6E489F10}"/>
              </a:ext>
            </a:extLst>
          </p:cNvPr>
          <p:cNvSpPr/>
          <p:nvPr/>
        </p:nvSpPr>
        <p:spPr>
          <a:xfrm>
            <a:off x="0" y="899381"/>
            <a:ext cx="12192000" cy="4257773"/>
          </a:xfrm>
          <a:prstGeom prst="rect">
            <a:avLst/>
          </a:prstGeom>
          <a:solidFill>
            <a:schemeClr val="bg2">
              <a:lumMod val="50000"/>
              <a:alpha val="18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dirty="0">
              <a:solidFill>
                <a:schemeClr val="tx2">
                  <a:lumMod val="75000"/>
                </a:schemeClr>
              </a:solidFill>
            </a:endParaRPr>
          </a:p>
        </p:txBody>
      </p:sp>
      <p:sp>
        <p:nvSpPr>
          <p:cNvPr id="8" name="Obdélník 7">
            <a:extLst>
              <a:ext uri="{FF2B5EF4-FFF2-40B4-BE49-F238E27FC236}">
                <a16:creationId xmlns:a16="http://schemas.microsoft.com/office/drawing/2014/main" id="{7F5CB3A3-BE8A-45F9-B803-1F211F9AC5F8}"/>
              </a:ext>
            </a:extLst>
          </p:cNvPr>
          <p:cNvSpPr/>
          <p:nvPr/>
        </p:nvSpPr>
        <p:spPr>
          <a:xfrm>
            <a:off x="0" y="5157154"/>
            <a:ext cx="12192000" cy="1704916"/>
          </a:xfrm>
          <a:prstGeom prst="rect">
            <a:avLst/>
          </a:prstGeom>
          <a:solidFill>
            <a:schemeClr val="accent1">
              <a:alpha val="33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9" name="Obdélník 8">
            <a:extLst>
              <a:ext uri="{FF2B5EF4-FFF2-40B4-BE49-F238E27FC236}">
                <a16:creationId xmlns:a16="http://schemas.microsoft.com/office/drawing/2014/main" id="{DD330721-97B7-4A91-9DAB-B4FF766A90E0}"/>
              </a:ext>
            </a:extLst>
          </p:cNvPr>
          <p:cNvSpPr/>
          <p:nvPr/>
        </p:nvSpPr>
        <p:spPr>
          <a:xfrm>
            <a:off x="140015" y="264849"/>
            <a:ext cx="327333" cy="769441"/>
          </a:xfrm>
          <a:prstGeom prst="rect">
            <a:avLst/>
          </a:prstGeom>
          <a:noFill/>
        </p:spPr>
        <p:txBody>
          <a:bodyPr wrap="none" lIns="91440" tIns="45720" rIns="91440" bIns="45720">
            <a:spAutoFit/>
          </a:bodyPr>
          <a:lstStyle/>
          <a:p>
            <a:pPr algn="ctr"/>
            <a:r>
              <a:rPr lang="cs-CZ" sz="4400" dirty="0">
                <a:ln w="0"/>
                <a:solidFill>
                  <a:schemeClr val="accent1"/>
                </a:solidFill>
                <a:effectLst>
                  <a:outerShdw blurRad="38100" dist="25400" dir="5400000" algn="ctr" rotWithShape="0">
                    <a:srgbClr val="6E747A">
                      <a:alpha val="43000"/>
                    </a:srgbClr>
                  </a:outerShdw>
                </a:effectLst>
              </a:rPr>
              <a:t>I</a:t>
            </a:r>
            <a:endParaRPr lang="cs-CZ" sz="4400" b="0" cap="none" spc="0" dirty="0">
              <a:ln w="0"/>
              <a:solidFill>
                <a:schemeClr val="accent1"/>
              </a:solidFill>
              <a:effectLst>
                <a:outerShdw blurRad="38100" dist="25400" dir="5400000" algn="ctr" rotWithShape="0">
                  <a:srgbClr val="6E747A">
                    <a:alpha val="43000"/>
                  </a:srgbClr>
                </a:outerShdw>
              </a:effectLst>
            </a:endParaRPr>
          </a:p>
        </p:txBody>
      </p:sp>
      <p:sp>
        <p:nvSpPr>
          <p:cNvPr id="10" name="Obdélník 9">
            <a:extLst>
              <a:ext uri="{FF2B5EF4-FFF2-40B4-BE49-F238E27FC236}">
                <a16:creationId xmlns:a16="http://schemas.microsoft.com/office/drawing/2014/main" id="{00DD3552-EE6E-421C-862E-00D4194B6330}"/>
              </a:ext>
            </a:extLst>
          </p:cNvPr>
          <p:cNvSpPr/>
          <p:nvPr/>
        </p:nvSpPr>
        <p:spPr>
          <a:xfrm>
            <a:off x="-16276" y="1690943"/>
            <a:ext cx="639919" cy="646331"/>
          </a:xfrm>
          <a:prstGeom prst="rect">
            <a:avLst/>
          </a:prstGeom>
          <a:noFill/>
        </p:spPr>
        <p:txBody>
          <a:bodyPr wrap="none" lIns="91440" tIns="45720" rIns="91440" bIns="45720">
            <a:spAutoFit/>
          </a:bodyPr>
          <a:lstStyle/>
          <a:p>
            <a:pPr algn="ctr"/>
            <a:r>
              <a:rPr lang="cs-CZ" sz="3600" dirty="0" err="1">
                <a:ln w="0"/>
                <a:solidFill>
                  <a:schemeClr val="accent1"/>
                </a:solidFill>
                <a:effectLst>
                  <a:outerShdw blurRad="38100" dist="25400" dir="5400000" algn="ctr" rotWithShape="0">
                    <a:srgbClr val="6E747A">
                      <a:alpha val="43000"/>
                    </a:srgbClr>
                  </a:outerShdw>
                </a:effectLst>
              </a:rPr>
              <a:t>IIa</a:t>
            </a:r>
            <a:endParaRPr lang="cs-CZ" sz="3600" b="0" cap="none" spc="0" dirty="0">
              <a:ln w="0"/>
              <a:solidFill>
                <a:schemeClr val="accent1"/>
              </a:solidFill>
              <a:effectLst>
                <a:outerShdw blurRad="38100" dist="25400" dir="5400000" algn="ctr" rotWithShape="0">
                  <a:srgbClr val="6E747A">
                    <a:alpha val="43000"/>
                  </a:srgbClr>
                </a:outerShdw>
              </a:effectLst>
            </a:endParaRPr>
          </a:p>
        </p:txBody>
      </p:sp>
      <p:sp>
        <p:nvSpPr>
          <p:cNvPr id="11" name="Obdélník 10">
            <a:extLst>
              <a:ext uri="{FF2B5EF4-FFF2-40B4-BE49-F238E27FC236}">
                <a16:creationId xmlns:a16="http://schemas.microsoft.com/office/drawing/2014/main" id="{290128F8-5702-485A-8731-E6BFA9A7CF71}"/>
              </a:ext>
            </a:extLst>
          </p:cNvPr>
          <p:cNvSpPr/>
          <p:nvPr/>
        </p:nvSpPr>
        <p:spPr>
          <a:xfrm>
            <a:off x="-103639" y="5288337"/>
            <a:ext cx="756937" cy="646331"/>
          </a:xfrm>
          <a:prstGeom prst="rect">
            <a:avLst/>
          </a:prstGeom>
          <a:noFill/>
        </p:spPr>
        <p:txBody>
          <a:bodyPr wrap="none" lIns="91440" tIns="45720" rIns="91440" bIns="45720">
            <a:spAutoFit/>
          </a:bodyPr>
          <a:lstStyle/>
          <a:p>
            <a:pPr algn="ctr"/>
            <a:r>
              <a:rPr lang="cs-CZ" sz="3600" dirty="0" err="1">
                <a:ln w="0"/>
                <a:solidFill>
                  <a:schemeClr val="accent1"/>
                </a:solidFill>
                <a:effectLst>
                  <a:outerShdw blurRad="38100" dist="25400" dir="5400000" algn="ctr" rotWithShape="0">
                    <a:srgbClr val="6E747A">
                      <a:alpha val="43000"/>
                    </a:srgbClr>
                  </a:outerShdw>
                </a:effectLst>
              </a:rPr>
              <a:t>IIIa</a:t>
            </a:r>
            <a:endParaRPr lang="cs-CZ" sz="3600" b="0" cap="none" spc="0" dirty="0">
              <a:ln w="0"/>
              <a:solidFill>
                <a:schemeClr val="accent1"/>
              </a:solidFill>
              <a:effectLst>
                <a:outerShdw blurRad="38100" dist="25400" dir="5400000" algn="ctr" rotWithShape="0">
                  <a:srgbClr val="6E747A">
                    <a:alpha val="43000"/>
                  </a:srgbClr>
                </a:outerShdw>
              </a:effectLst>
            </a:endParaRPr>
          </a:p>
        </p:txBody>
      </p:sp>
      <p:sp>
        <p:nvSpPr>
          <p:cNvPr id="12" name="Obdélník 11">
            <a:extLst>
              <a:ext uri="{FF2B5EF4-FFF2-40B4-BE49-F238E27FC236}">
                <a16:creationId xmlns:a16="http://schemas.microsoft.com/office/drawing/2014/main" id="{C9EB743D-473F-4E7E-8621-9CF3CB60F15F}"/>
              </a:ext>
            </a:extLst>
          </p:cNvPr>
          <p:cNvSpPr/>
          <p:nvPr/>
        </p:nvSpPr>
        <p:spPr>
          <a:xfrm>
            <a:off x="-26696" y="3792667"/>
            <a:ext cx="660758" cy="646331"/>
          </a:xfrm>
          <a:prstGeom prst="rect">
            <a:avLst/>
          </a:prstGeom>
          <a:noFill/>
        </p:spPr>
        <p:txBody>
          <a:bodyPr wrap="none" lIns="91440" tIns="45720" rIns="91440" bIns="45720">
            <a:spAutoFit/>
          </a:bodyPr>
          <a:lstStyle/>
          <a:p>
            <a:pPr algn="ctr"/>
            <a:r>
              <a:rPr lang="cs-CZ" sz="3600" dirty="0" err="1">
                <a:ln w="0"/>
                <a:solidFill>
                  <a:schemeClr val="accent1"/>
                </a:solidFill>
                <a:effectLst>
                  <a:outerShdw blurRad="38100" dist="25400" dir="5400000" algn="ctr" rotWithShape="0">
                    <a:srgbClr val="6E747A">
                      <a:alpha val="43000"/>
                    </a:srgbClr>
                  </a:outerShdw>
                </a:effectLst>
              </a:rPr>
              <a:t>IIb</a:t>
            </a:r>
            <a:endParaRPr lang="cs-CZ" sz="3600" b="0" cap="none" spc="0" dirty="0">
              <a:ln w="0"/>
              <a:solidFill>
                <a:schemeClr val="accent1"/>
              </a:solidFill>
              <a:effectLst>
                <a:outerShdw blurRad="38100" dist="25400" dir="5400000" algn="ctr" rotWithShape="0">
                  <a:srgbClr val="6E747A">
                    <a:alpha val="43000"/>
                  </a:srgbClr>
                </a:outerShdw>
              </a:effectLst>
            </a:endParaRPr>
          </a:p>
        </p:txBody>
      </p:sp>
      <p:sp>
        <p:nvSpPr>
          <p:cNvPr id="13" name="Obdélník 12">
            <a:extLst>
              <a:ext uri="{FF2B5EF4-FFF2-40B4-BE49-F238E27FC236}">
                <a16:creationId xmlns:a16="http://schemas.microsoft.com/office/drawing/2014/main" id="{1CC51AC3-37CE-4268-A15C-1DBCC0C2AF07}"/>
              </a:ext>
            </a:extLst>
          </p:cNvPr>
          <p:cNvSpPr/>
          <p:nvPr/>
        </p:nvSpPr>
        <p:spPr>
          <a:xfrm>
            <a:off x="-114060" y="6085812"/>
            <a:ext cx="777777" cy="646331"/>
          </a:xfrm>
          <a:prstGeom prst="rect">
            <a:avLst/>
          </a:prstGeom>
          <a:noFill/>
        </p:spPr>
        <p:txBody>
          <a:bodyPr wrap="none" lIns="91440" tIns="45720" rIns="91440" bIns="45720">
            <a:spAutoFit/>
          </a:bodyPr>
          <a:lstStyle/>
          <a:p>
            <a:pPr algn="ctr"/>
            <a:r>
              <a:rPr lang="cs-CZ" sz="3600" dirty="0" err="1">
                <a:ln w="0"/>
                <a:solidFill>
                  <a:schemeClr val="accent1"/>
                </a:solidFill>
                <a:effectLst>
                  <a:outerShdw blurRad="38100" dist="25400" dir="5400000" algn="ctr" rotWithShape="0">
                    <a:srgbClr val="6E747A">
                      <a:alpha val="43000"/>
                    </a:srgbClr>
                  </a:outerShdw>
                </a:effectLst>
              </a:rPr>
              <a:t>IIIb</a:t>
            </a:r>
            <a:endParaRPr lang="cs-CZ" sz="3600" b="0" cap="none" spc="0" dirty="0">
              <a:ln w="0"/>
              <a:solidFill>
                <a:schemeClr val="accent1"/>
              </a:solidFill>
              <a:effectLst>
                <a:outerShdw blurRad="38100" dist="25400" dir="5400000" algn="ctr" rotWithShape="0">
                  <a:srgbClr val="6E747A">
                    <a:alpha val="43000"/>
                  </a:srgbClr>
                </a:outerShdw>
              </a:effectLst>
            </a:endParaRPr>
          </a:p>
        </p:txBody>
      </p:sp>
      <p:sp>
        <p:nvSpPr>
          <p:cNvPr id="2" name="TextovéPole 1">
            <a:extLst>
              <a:ext uri="{FF2B5EF4-FFF2-40B4-BE49-F238E27FC236}">
                <a16:creationId xmlns:a16="http://schemas.microsoft.com/office/drawing/2014/main" id="{B295995A-9AAA-43BB-9613-C9F2D4052D6F}"/>
              </a:ext>
            </a:extLst>
          </p:cNvPr>
          <p:cNvSpPr txBox="1"/>
          <p:nvPr/>
        </p:nvSpPr>
        <p:spPr>
          <a:xfrm>
            <a:off x="607363" y="-47654"/>
            <a:ext cx="8197822" cy="369332"/>
          </a:xfrm>
          <a:prstGeom prst="rect">
            <a:avLst/>
          </a:prstGeom>
          <a:noFill/>
        </p:spPr>
        <p:txBody>
          <a:bodyPr wrap="none" rtlCol="0">
            <a:spAutoFit/>
          </a:bodyPr>
          <a:lstStyle/>
          <a:p>
            <a:r>
              <a:rPr lang="cs-CZ" b="1" dirty="0" err="1">
                <a:solidFill>
                  <a:schemeClr val="accent1">
                    <a:lumMod val="75000"/>
                  </a:schemeClr>
                </a:solidFill>
              </a:rPr>
              <a:t>Sources</a:t>
            </a:r>
            <a:r>
              <a:rPr lang="cs-CZ" b="1" dirty="0">
                <a:solidFill>
                  <a:schemeClr val="accent1">
                    <a:lumMod val="75000"/>
                  </a:schemeClr>
                </a:solidFill>
              </a:rPr>
              <a:t> </a:t>
            </a:r>
            <a:r>
              <a:rPr lang="cs-CZ" b="1" dirty="0" err="1">
                <a:solidFill>
                  <a:schemeClr val="accent1">
                    <a:lumMod val="75000"/>
                  </a:schemeClr>
                </a:solidFill>
              </a:rPr>
              <a:t>for</a:t>
            </a:r>
            <a:r>
              <a:rPr lang="cs-CZ" b="1" dirty="0">
                <a:solidFill>
                  <a:schemeClr val="accent1">
                    <a:lumMod val="75000"/>
                  </a:schemeClr>
                </a:solidFill>
              </a:rPr>
              <a:t> chronology (metal and </a:t>
            </a:r>
            <a:r>
              <a:rPr lang="cs-CZ" b="1" dirty="0" err="1">
                <a:solidFill>
                  <a:schemeClr val="accent1">
                    <a:lumMod val="75000"/>
                  </a:schemeClr>
                </a:solidFill>
              </a:rPr>
              <a:t>glass</a:t>
            </a:r>
            <a:r>
              <a:rPr lang="cs-CZ" b="1" dirty="0">
                <a:solidFill>
                  <a:schemeClr val="accent1">
                    <a:lumMod val="75000"/>
                  </a:schemeClr>
                </a:solidFill>
              </a:rPr>
              <a:t> </a:t>
            </a:r>
            <a:r>
              <a:rPr lang="cs-CZ" b="1" dirty="0" err="1">
                <a:solidFill>
                  <a:schemeClr val="accent1">
                    <a:lumMod val="75000"/>
                  </a:schemeClr>
                </a:solidFill>
              </a:rPr>
              <a:t>from</a:t>
            </a:r>
            <a:r>
              <a:rPr lang="cs-CZ" b="1" dirty="0">
                <a:solidFill>
                  <a:schemeClr val="accent1">
                    <a:lumMod val="75000"/>
                  </a:schemeClr>
                </a:solidFill>
              </a:rPr>
              <a:t> </a:t>
            </a:r>
            <a:r>
              <a:rPr lang="cs-CZ" b="1" dirty="0" err="1">
                <a:solidFill>
                  <a:schemeClr val="accent1">
                    <a:lumMod val="75000"/>
                  </a:schemeClr>
                </a:solidFill>
              </a:rPr>
              <a:t>elites</a:t>
            </a:r>
            <a:r>
              <a:rPr lang="cs-CZ" b="1" dirty="0">
                <a:solidFill>
                  <a:schemeClr val="accent1">
                    <a:lumMod val="75000"/>
                  </a:schemeClr>
                </a:solidFill>
              </a:rPr>
              <a:t> and non </a:t>
            </a:r>
            <a:r>
              <a:rPr lang="cs-CZ" b="1" dirty="0" err="1">
                <a:solidFill>
                  <a:schemeClr val="accent1">
                    <a:lumMod val="75000"/>
                  </a:schemeClr>
                </a:solidFill>
              </a:rPr>
              <a:t>elits</a:t>
            </a:r>
            <a:r>
              <a:rPr lang="cs-CZ" b="1" dirty="0">
                <a:solidFill>
                  <a:schemeClr val="accent1">
                    <a:lumMod val="75000"/>
                  </a:schemeClr>
                </a:solidFill>
              </a:rPr>
              <a:t> </a:t>
            </a:r>
            <a:r>
              <a:rPr lang="cs-CZ" b="1" dirty="0" err="1">
                <a:solidFill>
                  <a:schemeClr val="accent1">
                    <a:lumMod val="75000"/>
                  </a:schemeClr>
                </a:solidFill>
              </a:rPr>
              <a:t>graves</a:t>
            </a:r>
            <a:r>
              <a:rPr lang="cs-CZ" b="1" dirty="0">
                <a:solidFill>
                  <a:schemeClr val="accent1">
                    <a:lumMod val="75000"/>
                  </a:schemeClr>
                </a:solidFill>
              </a:rPr>
              <a:t> and </a:t>
            </a:r>
            <a:r>
              <a:rPr lang="cs-CZ" b="1" dirty="0" err="1">
                <a:solidFill>
                  <a:schemeClr val="accent1">
                    <a:lumMod val="75000"/>
                  </a:schemeClr>
                </a:solidFill>
              </a:rPr>
              <a:t>hoards</a:t>
            </a:r>
            <a:r>
              <a:rPr lang="cs-CZ" b="1" dirty="0">
                <a:solidFill>
                  <a:schemeClr val="accent1">
                    <a:lumMod val="75000"/>
                  </a:schemeClr>
                </a:solidFill>
              </a:rPr>
              <a:t>)</a:t>
            </a:r>
          </a:p>
        </p:txBody>
      </p:sp>
      <p:sp>
        <p:nvSpPr>
          <p:cNvPr id="4" name="TextovéPole 3">
            <a:extLst>
              <a:ext uri="{FF2B5EF4-FFF2-40B4-BE49-F238E27FC236}">
                <a16:creationId xmlns:a16="http://schemas.microsoft.com/office/drawing/2014/main" id="{7807E8B6-171D-4AB8-8650-8438507B321C}"/>
              </a:ext>
            </a:extLst>
          </p:cNvPr>
          <p:cNvSpPr txBox="1"/>
          <p:nvPr/>
        </p:nvSpPr>
        <p:spPr>
          <a:xfrm>
            <a:off x="10868570" y="-47654"/>
            <a:ext cx="1432123" cy="369332"/>
          </a:xfrm>
          <a:prstGeom prst="rect">
            <a:avLst/>
          </a:prstGeom>
          <a:noFill/>
        </p:spPr>
        <p:txBody>
          <a:bodyPr wrap="none" rtlCol="0">
            <a:spAutoFit/>
          </a:bodyPr>
          <a:lstStyle/>
          <a:p>
            <a:r>
              <a:rPr lang="cs-CZ" dirty="0">
                <a:solidFill>
                  <a:schemeClr val="tx2">
                    <a:lumMod val="75000"/>
                  </a:schemeClr>
                </a:solidFill>
              </a:rPr>
              <a:t>130 </a:t>
            </a:r>
            <a:r>
              <a:rPr lang="cs-CZ" dirty="0" err="1">
                <a:solidFill>
                  <a:schemeClr val="tx2">
                    <a:lumMod val="75000"/>
                  </a:schemeClr>
                </a:solidFill>
              </a:rPr>
              <a:t>contexts</a:t>
            </a:r>
            <a:r>
              <a:rPr lang="cs-CZ" dirty="0">
                <a:solidFill>
                  <a:schemeClr val="tx2">
                    <a:lumMod val="75000"/>
                  </a:schemeClr>
                </a:solidFill>
              </a:rPr>
              <a:t> </a:t>
            </a:r>
          </a:p>
        </p:txBody>
      </p:sp>
      <p:sp>
        <p:nvSpPr>
          <p:cNvPr id="16" name="TextovéPole 15">
            <a:extLst>
              <a:ext uri="{FF2B5EF4-FFF2-40B4-BE49-F238E27FC236}">
                <a16:creationId xmlns:a16="http://schemas.microsoft.com/office/drawing/2014/main" id="{F19C9F0E-883C-4C04-9972-A6A772A13AAE}"/>
              </a:ext>
            </a:extLst>
          </p:cNvPr>
          <p:cNvSpPr txBox="1"/>
          <p:nvPr/>
        </p:nvSpPr>
        <p:spPr>
          <a:xfrm>
            <a:off x="-47534" y="813499"/>
            <a:ext cx="667170" cy="369332"/>
          </a:xfrm>
          <a:prstGeom prst="rect">
            <a:avLst/>
          </a:prstGeom>
          <a:noFill/>
        </p:spPr>
        <p:txBody>
          <a:bodyPr wrap="none" rtlCol="0">
            <a:spAutoFit/>
          </a:bodyPr>
          <a:lstStyle/>
          <a:p>
            <a:r>
              <a:rPr lang="cs-CZ" sz="1600" dirty="0">
                <a:solidFill>
                  <a:schemeClr val="tx2">
                    <a:lumMod val="75000"/>
                  </a:schemeClr>
                </a:solidFill>
              </a:rPr>
              <a:t>8 </a:t>
            </a:r>
            <a:r>
              <a:rPr lang="cs-CZ" sz="1600" dirty="0" err="1">
                <a:solidFill>
                  <a:schemeClr val="tx2">
                    <a:lumMod val="75000"/>
                  </a:schemeClr>
                </a:solidFill>
              </a:rPr>
              <a:t>pcs</a:t>
            </a:r>
            <a:r>
              <a:rPr lang="cs-CZ" dirty="0">
                <a:solidFill>
                  <a:schemeClr val="tx2">
                    <a:lumMod val="75000"/>
                  </a:schemeClr>
                </a:solidFill>
              </a:rPr>
              <a:t>.</a:t>
            </a:r>
          </a:p>
        </p:txBody>
      </p:sp>
      <p:sp>
        <p:nvSpPr>
          <p:cNvPr id="17" name="TextovéPole 16">
            <a:extLst>
              <a:ext uri="{FF2B5EF4-FFF2-40B4-BE49-F238E27FC236}">
                <a16:creationId xmlns:a16="http://schemas.microsoft.com/office/drawing/2014/main" id="{0506035C-CAA2-4DCC-B22B-671048086137}"/>
              </a:ext>
            </a:extLst>
          </p:cNvPr>
          <p:cNvSpPr txBox="1"/>
          <p:nvPr/>
        </p:nvSpPr>
        <p:spPr>
          <a:xfrm>
            <a:off x="-57152" y="2170108"/>
            <a:ext cx="764953" cy="338554"/>
          </a:xfrm>
          <a:prstGeom prst="rect">
            <a:avLst/>
          </a:prstGeom>
          <a:noFill/>
        </p:spPr>
        <p:txBody>
          <a:bodyPr wrap="none" rtlCol="0">
            <a:spAutoFit/>
          </a:bodyPr>
          <a:lstStyle/>
          <a:p>
            <a:r>
              <a:rPr lang="cs-CZ" sz="1600" dirty="0">
                <a:solidFill>
                  <a:schemeClr val="tx2">
                    <a:lumMod val="75000"/>
                  </a:schemeClr>
                </a:solidFill>
              </a:rPr>
              <a:t>46 </a:t>
            </a:r>
            <a:r>
              <a:rPr lang="cs-CZ" sz="1600" dirty="0" err="1">
                <a:solidFill>
                  <a:schemeClr val="tx2">
                    <a:lumMod val="75000"/>
                  </a:schemeClr>
                </a:solidFill>
              </a:rPr>
              <a:t>pcs</a:t>
            </a:r>
            <a:r>
              <a:rPr lang="cs-CZ" sz="1600" dirty="0">
                <a:solidFill>
                  <a:schemeClr val="tx2">
                    <a:lumMod val="75000"/>
                  </a:schemeClr>
                </a:solidFill>
              </a:rPr>
              <a:t>.</a:t>
            </a:r>
          </a:p>
        </p:txBody>
      </p:sp>
      <p:sp>
        <p:nvSpPr>
          <p:cNvPr id="18" name="TextovéPole 17">
            <a:extLst>
              <a:ext uri="{FF2B5EF4-FFF2-40B4-BE49-F238E27FC236}">
                <a16:creationId xmlns:a16="http://schemas.microsoft.com/office/drawing/2014/main" id="{A34ED5FA-5388-4DB8-9B17-6EAFE4BB72A5}"/>
              </a:ext>
            </a:extLst>
          </p:cNvPr>
          <p:cNvSpPr txBox="1"/>
          <p:nvPr/>
        </p:nvSpPr>
        <p:spPr>
          <a:xfrm>
            <a:off x="-5055" y="3055430"/>
            <a:ext cx="660758" cy="338554"/>
          </a:xfrm>
          <a:prstGeom prst="rect">
            <a:avLst/>
          </a:prstGeom>
          <a:noFill/>
        </p:spPr>
        <p:txBody>
          <a:bodyPr wrap="none" rtlCol="0">
            <a:spAutoFit/>
          </a:bodyPr>
          <a:lstStyle/>
          <a:p>
            <a:r>
              <a:rPr lang="cs-CZ" sz="1600" dirty="0">
                <a:solidFill>
                  <a:schemeClr val="tx2">
                    <a:lumMod val="75000"/>
                  </a:schemeClr>
                </a:solidFill>
              </a:rPr>
              <a:t>2 </a:t>
            </a:r>
            <a:r>
              <a:rPr lang="cs-CZ" sz="1600" dirty="0" err="1">
                <a:solidFill>
                  <a:schemeClr val="tx2">
                    <a:lumMod val="75000"/>
                  </a:schemeClr>
                </a:solidFill>
              </a:rPr>
              <a:t>pcs</a:t>
            </a:r>
            <a:r>
              <a:rPr lang="cs-CZ" sz="1600" dirty="0">
                <a:solidFill>
                  <a:schemeClr val="tx2">
                    <a:lumMod val="75000"/>
                  </a:schemeClr>
                </a:solidFill>
              </a:rPr>
              <a:t>.</a:t>
            </a:r>
          </a:p>
        </p:txBody>
      </p:sp>
      <p:sp>
        <p:nvSpPr>
          <p:cNvPr id="19" name="TextovéPole 18">
            <a:extLst>
              <a:ext uri="{FF2B5EF4-FFF2-40B4-BE49-F238E27FC236}">
                <a16:creationId xmlns:a16="http://schemas.microsoft.com/office/drawing/2014/main" id="{09341025-206D-40AA-AF6C-ADB02032ABC0}"/>
              </a:ext>
            </a:extLst>
          </p:cNvPr>
          <p:cNvSpPr txBox="1"/>
          <p:nvPr/>
        </p:nvSpPr>
        <p:spPr>
          <a:xfrm>
            <a:off x="-69916" y="4280172"/>
            <a:ext cx="764953" cy="338554"/>
          </a:xfrm>
          <a:prstGeom prst="rect">
            <a:avLst/>
          </a:prstGeom>
          <a:noFill/>
        </p:spPr>
        <p:txBody>
          <a:bodyPr wrap="none" rtlCol="0">
            <a:spAutoFit/>
          </a:bodyPr>
          <a:lstStyle/>
          <a:p>
            <a:r>
              <a:rPr lang="cs-CZ" sz="1600" dirty="0">
                <a:solidFill>
                  <a:schemeClr val="tx2">
                    <a:lumMod val="75000"/>
                  </a:schemeClr>
                </a:solidFill>
              </a:rPr>
              <a:t>26 </a:t>
            </a:r>
            <a:r>
              <a:rPr lang="cs-CZ" sz="1600" dirty="0" err="1">
                <a:solidFill>
                  <a:schemeClr val="tx2">
                    <a:lumMod val="75000"/>
                  </a:schemeClr>
                </a:solidFill>
              </a:rPr>
              <a:t>pcs</a:t>
            </a:r>
            <a:r>
              <a:rPr lang="cs-CZ" sz="1600" dirty="0">
                <a:solidFill>
                  <a:schemeClr val="tx2">
                    <a:lumMod val="75000"/>
                  </a:schemeClr>
                </a:solidFill>
              </a:rPr>
              <a:t>.</a:t>
            </a:r>
          </a:p>
        </p:txBody>
      </p:sp>
      <p:sp>
        <p:nvSpPr>
          <p:cNvPr id="20" name="TextovéPole 19">
            <a:extLst>
              <a:ext uri="{FF2B5EF4-FFF2-40B4-BE49-F238E27FC236}">
                <a16:creationId xmlns:a16="http://schemas.microsoft.com/office/drawing/2014/main" id="{8B122662-D682-41C7-8DFD-B33B91E2985F}"/>
              </a:ext>
            </a:extLst>
          </p:cNvPr>
          <p:cNvSpPr txBox="1"/>
          <p:nvPr/>
        </p:nvSpPr>
        <p:spPr>
          <a:xfrm>
            <a:off x="-79851" y="4965803"/>
            <a:ext cx="764953" cy="338554"/>
          </a:xfrm>
          <a:prstGeom prst="rect">
            <a:avLst/>
          </a:prstGeom>
          <a:noFill/>
        </p:spPr>
        <p:txBody>
          <a:bodyPr wrap="none" rtlCol="0">
            <a:spAutoFit/>
          </a:bodyPr>
          <a:lstStyle/>
          <a:p>
            <a:r>
              <a:rPr lang="cs-CZ" sz="1600" dirty="0">
                <a:solidFill>
                  <a:schemeClr val="tx2">
                    <a:lumMod val="75000"/>
                  </a:schemeClr>
                </a:solidFill>
              </a:rPr>
              <a:t>25 </a:t>
            </a:r>
            <a:r>
              <a:rPr lang="cs-CZ" sz="1600" dirty="0" err="1">
                <a:solidFill>
                  <a:schemeClr val="tx2">
                    <a:lumMod val="75000"/>
                  </a:schemeClr>
                </a:solidFill>
              </a:rPr>
              <a:t>pcs</a:t>
            </a:r>
            <a:r>
              <a:rPr lang="cs-CZ" sz="1600" dirty="0">
                <a:solidFill>
                  <a:schemeClr val="tx2">
                    <a:lumMod val="75000"/>
                  </a:schemeClr>
                </a:solidFill>
              </a:rPr>
              <a:t>.</a:t>
            </a:r>
          </a:p>
        </p:txBody>
      </p:sp>
      <p:sp>
        <p:nvSpPr>
          <p:cNvPr id="21" name="TextovéPole 20">
            <a:extLst>
              <a:ext uri="{FF2B5EF4-FFF2-40B4-BE49-F238E27FC236}">
                <a16:creationId xmlns:a16="http://schemas.microsoft.com/office/drawing/2014/main" id="{6FB0F6A3-D505-4DCA-B0AF-FF8D0AFAFFDC}"/>
              </a:ext>
            </a:extLst>
          </p:cNvPr>
          <p:cNvSpPr txBox="1"/>
          <p:nvPr/>
        </p:nvSpPr>
        <p:spPr>
          <a:xfrm>
            <a:off x="-88333" y="5785866"/>
            <a:ext cx="764953" cy="338554"/>
          </a:xfrm>
          <a:prstGeom prst="rect">
            <a:avLst/>
          </a:prstGeom>
          <a:noFill/>
        </p:spPr>
        <p:txBody>
          <a:bodyPr wrap="none" rtlCol="0">
            <a:spAutoFit/>
          </a:bodyPr>
          <a:lstStyle/>
          <a:p>
            <a:r>
              <a:rPr lang="cs-CZ" sz="1600" dirty="0">
                <a:solidFill>
                  <a:schemeClr val="tx2">
                    <a:lumMod val="75000"/>
                  </a:schemeClr>
                </a:solidFill>
              </a:rPr>
              <a:t>12 </a:t>
            </a:r>
            <a:r>
              <a:rPr lang="cs-CZ" sz="1600" dirty="0" err="1">
                <a:solidFill>
                  <a:schemeClr val="tx2">
                    <a:lumMod val="75000"/>
                  </a:schemeClr>
                </a:solidFill>
              </a:rPr>
              <a:t>pcs</a:t>
            </a:r>
            <a:r>
              <a:rPr lang="cs-CZ" sz="1600" dirty="0">
                <a:solidFill>
                  <a:schemeClr val="tx2">
                    <a:lumMod val="75000"/>
                  </a:schemeClr>
                </a:solidFill>
              </a:rPr>
              <a:t>.</a:t>
            </a:r>
          </a:p>
        </p:txBody>
      </p:sp>
      <p:sp>
        <p:nvSpPr>
          <p:cNvPr id="22" name="TextovéPole 21">
            <a:extLst>
              <a:ext uri="{FF2B5EF4-FFF2-40B4-BE49-F238E27FC236}">
                <a16:creationId xmlns:a16="http://schemas.microsoft.com/office/drawing/2014/main" id="{1677DA1D-240B-4A8E-9281-390A4FF8C4A5}"/>
              </a:ext>
            </a:extLst>
          </p:cNvPr>
          <p:cNvSpPr txBox="1"/>
          <p:nvPr/>
        </p:nvSpPr>
        <p:spPr>
          <a:xfrm>
            <a:off x="-79852" y="6574324"/>
            <a:ext cx="764953" cy="338554"/>
          </a:xfrm>
          <a:prstGeom prst="rect">
            <a:avLst/>
          </a:prstGeom>
          <a:noFill/>
        </p:spPr>
        <p:txBody>
          <a:bodyPr wrap="none" rtlCol="0">
            <a:spAutoFit/>
          </a:bodyPr>
          <a:lstStyle/>
          <a:p>
            <a:r>
              <a:rPr lang="cs-CZ" sz="1600" dirty="0">
                <a:solidFill>
                  <a:schemeClr val="tx2">
                    <a:lumMod val="75000"/>
                  </a:schemeClr>
                </a:solidFill>
              </a:rPr>
              <a:t>12 </a:t>
            </a:r>
            <a:r>
              <a:rPr lang="cs-CZ" sz="1600" dirty="0" err="1">
                <a:solidFill>
                  <a:schemeClr val="tx2">
                    <a:lumMod val="75000"/>
                  </a:schemeClr>
                </a:solidFill>
              </a:rPr>
              <a:t>pcs</a:t>
            </a:r>
            <a:r>
              <a:rPr lang="cs-CZ" sz="1600" dirty="0">
                <a:solidFill>
                  <a:schemeClr val="tx2">
                    <a:lumMod val="75000"/>
                  </a:schemeClr>
                </a:solidFill>
              </a:rPr>
              <a:t>.</a:t>
            </a:r>
          </a:p>
        </p:txBody>
      </p:sp>
      <p:sp>
        <p:nvSpPr>
          <p:cNvPr id="14" name="Obdélník 13">
            <a:extLst>
              <a:ext uri="{FF2B5EF4-FFF2-40B4-BE49-F238E27FC236}">
                <a16:creationId xmlns:a16="http://schemas.microsoft.com/office/drawing/2014/main" id="{75A1DA21-7BF1-485C-BDEA-0BF51A10290B}"/>
              </a:ext>
            </a:extLst>
          </p:cNvPr>
          <p:cNvSpPr/>
          <p:nvPr/>
        </p:nvSpPr>
        <p:spPr>
          <a:xfrm>
            <a:off x="6122693" y="4579450"/>
            <a:ext cx="1316332" cy="4592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Obdélník 23">
            <a:extLst>
              <a:ext uri="{FF2B5EF4-FFF2-40B4-BE49-F238E27FC236}">
                <a16:creationId xmlns:a16="http://schemas.microsoft.com/office/drawing/2014/main" id="{C296AAF7-CF53-4F9A-9350-BE012140794C}"/>
              </a:ext>
            </a:extLst>
          </p:cNvPr>
          <p:cNvSpPr/>
          <p:nvPr/>
        </p:nvSpPr>
        <p:spPr>
          <a:xfrm>
            <a:off x="7439025" y="3792666"/>
            <a:ext cx="2533650" cy="4592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bdélník 24">
            <a:extLst>
              <a:ext uri="{FF2B5EF4-FFF2-40B4-BE49-F238E27FC236}">
                <a16:creationId xmlns:a16="http://schemas.microsoft.com/office/drawing/2014/main" id="{E4CEA702-84AA-4792-A8D9-58D71C8DF2C9}"/>
              </a:ext>
            </a:extLst>
          </p:cNvPr>
          <p:cNvSpPr/>
          <p:nvPr/>
        </p:nvSpPr>
        <p:spPr>
          <a:xfrm>
            <a:off x="2931817" y="5744382"/>
            <a:ext cx="1783057" cy="3179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Obdélník 25">
            <a:extLst>
              <a:ext uri="{FF2B5EF4-FFF2-40B4-BE49-F238E27FC236}">
                <a16:creationId xmlns:a16="http://schemas.microsoft.com/office/drawing/2014/main" id="{8225CCE1-B76E-4D50-B89A-3F3800B63CC3}"/>
              </a:ext>
            </a:extLst>
          </p:cNvPr>
          <p:cNvSpPr/>
          <p:nvPr/>
        </p:nvSpPr>
        <p:spPr>
          <a:xfrm>
            <a:off x="4714874" y="6180797"/>
            <a:ext cx="1783057" cy="20329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Obdélník 27">
            <a:extLst>
              <a:ext uri="{FF2B5EF4-FFF2-40B4-BE49-F238E27FC236}">
                <a16:creationId xmlns:a16="http://schemas.microsoft.com/office/drawing/2014/main" id="{142FACF8-AC63-499D-B34E-079FBF4D4099}"/>
              </a:ext>
            </a:extLst>
          </p:cNvPr>
          <p:cNvSpPr/>
          <p:nvPr/>
        </p:nvSpPr>
        <p:spPr>
          <a:xfrm>
            <a:off x="6497931" y="6218964"/>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BS3</a:t>
            </a:r>
          </a:p>
        </p:txBody>
      </p:sp>
      <p:sp>
        <p:nvSpPr>
          <p:cNvPr id="29" name="Obdélník 28">
            <a:extLst>
              <a:ext uri="{FF2B5EF4-FFF2-40B4-BE49-F238E27FC236}">
                <a16:creationId xmlns:a16="http://schemas.microsoft.com/office/drawing/2014/main" id="{EECA2F68-5D36-4614-8CF3-69C176B8AD7C}"/>
              </a:ext>
            </a:extLst>
          </p:cNvPr>
          <p:cNvSpPr/>
          <p:nvPr/>
        </p:nvSpPr>
        <p:spPr>
          <a:xfrm>
            <a:off x="9982200" y="5579095"/>
            <a:ext cx="1438276" cy="35557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Obdélník 30">
            <a:extLst>
              <a:ext uri="{FF2B5EF4-FFF2-40B4-BE49-F238E27FC236}">
                <a16:creationId xmlns:a16="http://schemas.microsoft.com/office/drawing/2014/main" id="{801C58B0-A38A-4953-AAF9-C41D45705394}"/>
              </a:ext>
            </a:extLst>
          </p:cNvPr>
          <p:cNvSpPr/>
          <p:nvPr/>
        </p:nvSpPr>
        <p:spPr>
          <a:xfrm>
            <a:off x="4684068" y="5411448"/>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BS2</a:t>
            </a:r>
          </a:p>
        </p:txBody>
      </p:sp>
      <p:sp>
        <p:nvSpPr>
          <p:cNvPr id="32" name="Obdélník 31">
            <a:extLst>
              <a:ext uri="{FF2B5EF4-FFF2-40B4-BE49-F238E27FC236}">
                <a16:creationId xmlns:a16="http://schemas.microsoft.com/office/drawing/2014/main" id="{7FFD8EC1-D4B2-422C-A775-9241E0548B5D}"/>
              </a:ext>
            </a:extLst>
          </p:cNvPr>
          <p:cNvSpPr/>
          <p:nvPr/>
        </p:nvSpPr>
        <p:spPr>
          <a:xfrm>
            <a:off x="5449640" y="4823226"/>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BS1</a:t>
            </a:r>
          </a:p>
        </p:txBody>
      </p:sp>
    </p:spTree>
    <p:extLst>
      <p:ext uri="{BB962C8B-B14F-4D97-AF65-F5344CB8AC3E}">
        <p14:creationId xmlns:p14="http://schemas.microsoft.com/office/powerpoint/2010/main" val="4007552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1B5DCE-C2BD-4F24-A9C0-6F6FEAD9B918}"/>
              </a:ext>
            </a:extLst>
          </p:cNvPr>
          <p:cNvSpPr>
            <a:spLocks noGrp="1"/>
          </p:cNvSpPr>
          <p:nvPr>
            <p:ph type="title"/>
          </p:nvPr>
        </p:nvSpPr>
        <p:spPr>
          <a:xfrm>
            <a:off x="91436" y="66439"/>
            <a:ext cx="7871464" cy="1038462"/>
          </a:xfrm>
        </p:spPr>
        <p:txBody>
          <a:bodyPr>
            <a:normAutofit/>
          </a:bodyPr>
          <a:lstStyle/>
          <a:p>
            <a:r>
              <a:rPr lang="cs-CZ" sz="3600" dirty="0">
                <a:solidFill>
                  <a:schemeClr val="accent1"/>
                </a:solidFill>
                <a:effectLst>
                  <a:outerShdw blurRad="38100" dist="38100" dir="2700000" algn="tl">
                    <a:srgbClr val="000000">
                      <a:alpha val="43137"/>
                    </a:srgbClr>
                  </a:outerShdw>
                </a:effectLst>
              </a:rPr>
              <a:t>3 </a:t>
            </a:r>
            <a:r>
              <a:rPr lang="cs-CZ" sz="3600" dirty="0" err="1">
                <a:solidFill>
                  <a:schemeClr val="accent1"/>
                </a:solidFill>
                <a:effectLst>
                  <a:outerShdw blurRad="38100" dist="38100" dir="2700000" algn="tl">
                    <a:srgbClr val="000000">
                      <a:alpha val="43137"/>
                    </a:srgbClr>
                  </a:outerShdw>
                </a:effectLst>
              </a:rPr>
              <a:t>chronological</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topics</a:t>
            </a:r>
            <a:r>
              <a:rPr lang="cs-CZ" sz="3600" dirty="0">
                <a:solidFill>
                  <a:schemeClr val="accent1"/>
                </a:solidFill>
                <a:effectLst>
                  <a:outerShdw blurRad="38100" dist="38100" dir="2700000" algn="tl">
                    <a:srgbClr val="000000">
                      <a:alpha val="43137"/>
                    </a:srgbClr>
                  </a:outerShdw>
                </a:effectLst>
              </a:rPr>
              <a:t> </a:t>
            </a:r>
            <a:br>
              <a:rPr lang="cs-CZ" sz="3600" dirty="0">
                <a:solidFill>
                  <a:schemeClr val="accent1"/>
                </a:solidFill>
                <a:effectLst>
                  <a:outerShdw blurRad="38100" dist="38100" dir="2700000" algn="tl">
                    <a:srgbClr val="000000">
                      <a:alpha val="43137"/>
                    </a:srgbClr>
                  </a:outerShdw>
                </a:effectLst>
              </a:rPr>
            </a:br>
            <a:r>
              <a:rPr lang="cs-CZ" sz="3600" dirty="0">
                <a:solidFill>
                  <a:schemeClr val="accent1"/>
                </a:solidFill>
                <a:effectLst>
                  <a:outerShdw blurRad="38100" dist="38100" dir="2700000" algn="tl">
                    <a:srgbClr val="000000">
                      <a:alpha val="43137"/>
                    </a:srgbClr>
                  </a:outerShdw>
                </a:effectLst>
              </a:rPr>
              <a:t>and </a:t>
            </a:r>
            <a:r>
              <a:rPr lang="cs-CZ" sz="3600" dirty="0" err="1">
                <a:solidFill>
                  <a:schemeClr val="accent1"/>
                </a:solidFill>
                <a:effectLst>
                  <a:outerShdw blurRad="38100" dist="38100" dir="2700000" algn="tl">
                    <a:srgbClr val="000000">
                      <a:alpha val="43137"/>
                    </a:srgbClr>
                  </a:outerShdw>
                </a:effectLst>
              </a:rPr>
              <a:t>problematics</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of</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sources</a:t>
            </a:r>
            <a:endParaRPr lang="cs-CZ" sz="3600" dirty="0">
              <a:solidFill>
                <a:schemeClr val="accent1"/>
              </a:solidFill>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4A92AA59-4C88-4C67-937A-22FE4A0572A2}"/>
              </a:ext>
            </a:extLst>
          </p:cNvPr>
          <p:cNvSpPr>
            <a:spLocks noGrp="1"/>
          </p:cNvSpPr>
          <p:nvPr>
            <p:ph idx="1"/>
          </p:nvPr>
        </p:nvSpPr>
        <p:spPr>
          <a:xfrm>
            <a:off x="91436" y="1264588"/>
            <a:ext cx="6875351" cy="5526973"/>
          </a:xfrm>
        </p:spPr>
        <p:txBody>
          <a:bodyPr>
            <a:normAutofit lnSpcReduction="10000"/>
          </a:bodyPr>
          <a:lstStyle/>
          <a:p>
            <a:pPr>
              <a:buFont typeface="Arial" panose="020B0604020202020204" pitchFamily="34" charset="0"/>
              <a:buChar char="•"/>
            </a:pPr>
            <a:r>
              <a:rPr lang="cs-CZ" dirty="0" err="1">
                <a:solidFill>
                  <a:schemeClr val="accent1">
                    <a:lumMod val="75000"/>
                  </a:schemeClr>
                </a:solidFill>
              </a:rPr>
              <a:t>Topic</a:t>
            </a:r>
            <a:r>
              <a:rPr lang="en-US" dirty="0">
                <a:solidFill>
                  <a:schemeClr val="accent1">
                    <a:lumMod val="75000"/>
                  </a:schemeClr>
                </a:solidFill>
              </a:rPr>
              <a:t> </a:t>
            </a:r>
            <a:r>
              <a:rPr lang="cs-CZ" dirty="0">
                <a:solidFill>
                  <a:schemeClr val="accent1">
                    <a:lumMod val="75000"/>
                  </a:schemeClr>
                </a:solidFill>
              </a:rPr>
              <a:t>I</a:t>
            </a:r>
            <a:r>
              <a:rPr lang="en-US" dirty="0">
                <a:solidFill>
                  <a:schemeClr val="accent1">
                    <a:lumMod val="75000"/>
                  </a:schemeClr>
                </a:solidFill>
              </a:rPr>
              <a:t> </a:t>
            </a:r>
            <a:r>
              <a:rPr lang="cs-CZ" dirty="0">
                <a:solidFill>
                  <a:schemeClr val="tx2">
                    <a:lumMod val="50000"/>
                  </a:schemeClr>
                </a:solidFill>
              </a:rPr>
              <a:t>/Ha C1/ </a:t>
            </a:r>
            <a:r>
              <a:rPr lang="en-US" dirty="0">
                <a:solidFill>
                  <a:schemeClr val="tx2">
                    <a:lumMod val="50000"/>
                  </a:schemeClr>
                </a:solidFill>
              </a:rPr>
              <a:t>‒ </a:t>
            </a:r>
            <a:r>
              <a:rPr lang="cs-CZ" dirty="0" err="1"/>
              <a:t>hoards</a:t>
            </a:r>
            <a:r>
              <a:rPr lang="en-US" dirty="0"/>
              <a:t>, </a:t>
            </a:r>
            <a:r>
              <a:rPr lang="en-US" dirty="0" err="1"/>
              <a:t>Thraco</a:t>
            </a:r>
            <a:r>
              <a:rPr lang="cs-CZ" dirty="0"/>
              <a:t>-c</a:t>
            </a:r>
            <a:r>
              <a:rPr lang="en-US" dirty="0" err="1"/>
              <a:t>immerian</a:t>
            </a:r>
            <a:r>
              <a:rPr lang="en-US" dirty="0"/>
              <a:t> </a:t>
            </a:r>
            <a:r>
              <a:rPr lang="cs-CZ" dirty="0"/>
              <a:t>bronze </a:t>
            </a:r>
            <a:r>
              <a:rPr lang="cs-CZ" dirty="0" err="1"/>
              <a:t>artefacts</a:t>
            </a:r>
            <a:r>
              <a:rPr lang="en-US" dirty="0"/>
              <a:t>, </a:t>
            </a:r>
            <a:r>
              <a:rPr lang="cs-CZ" dirty="0" err="1"/>
              <a:t>collapse</a:t>
            </a:r>
            <a:r>
              <a:rPr lang="en-US" dirty="0"/>
              <a:t> of </a:t>
            </a:r>
            <a:r>
              <a:rPr lang="cs-CZ" dirty="0"/>
              <a:t>Bronze Age</a:t>
            </a:r>
            <a:r>
              <a:rPr lang="en-US" dirty="0"/>
              <a:t> centers, survival of </a:t>
            </a:r>
            <a:r>
              <a:rPr lang="cs-CZ" dirty="0" err="1"/>
              <a:t>cremation</a:t>
            </a:r>
            <a:r>
              <a:rPr lang="en-US" dirty="0"/>
              <a:t> rite </a:t>
            </a:r>
            <a:r>
              <a:rPr lang="cs-CZ" dirty="0" err="1"/>
              <a:t>both</a:t>
            </a:r>
            <a:r>
              <a:rPr lang="cs-CZ" dirty="0"/>
              <a:t> in HG and PG</a:t>
            </a:r>
            <a:endParaRPr lang="en-US" dirty="0"/>
          </a:p>
          <a:p>
            <a:pPr>
              <a:buFont typeface="Arial" panose="020B0604020202020204" pitchFamily="34" charset="0"/>
              <a:buChar char="•"/>
            </a:pPr>
            <a:r>
              <a:rPr lang="cs-CZ" dirty="0" err="1">
                <a:solidFill>
                  <a:schemeClr val="accent1">
                    <a:lumMod val="75000"/>
                  </a:schemeClr>
                </a:solidFill>
              </a:rPr>
              <a:t>Topic</a:t>
            </a:r>
            <a:r>
              <a:rPr lang="en-US" dirty="0">
                <a:solidFill>
                  <a:schemeClr val="accent1">
                    <a:lumMod val="75000"/>
                  </a:schemeClr>
                </a:solidFill>
              </a:rPr>
              <a:t> </a:t>
            </a:r>
            <a:r>
              <a:rPr lang="cs-CZ" dirty="0">
                <a:solidFill>
                  <a:schemeClr val="accent1">
                    <a:lumMod val="75000"/>
                  </a:schemeClr>
                </a:solidFill>
              </a:rPr>
              <a:t>II</a:t>
            </a:r>
            <a:r>
              <a:rPr lang="en-US" dirty="0">
                <a:solidFill>
                  <a:schemeClr val="accent1">
                    <a:lumMod val="75000"/>
                  </a:schemeClr>
                </a:solidFill>
              </a:rPr>
              <a:t> </a:t>
            </a:r>
            <a:r>
              <a:rPr lang="en-US" dirty="0"/>
              <a:t>‒ elites in graves, </a:t>
            </a:r>
            <a:r>
              <a:rPr lang="cs-CZ" dirty="0" err="1"/>
              <a:t>hoards</a:t>
            </a:r>
            <a:r>
              <a:rPr lang="en-US" dirty="0"/>
              <a:t> in P</a:t>
            </a:r>
            <a:r>
              <a:rPr lang="cs-CZ" dirty="0"/>
              <a:t>G</a:t>
            </a:r>
            <a:r>
              <a:rPr lang="en-US" dirty="0"/>
              <a:t> in Ha D, </a:t>
            </a:r>
            <a:r>
              <a:rPr lang="cs-CZ" dirty="0" err="1"/>
              <a:t>inhumation</a:t>
            </a:r>
            <a:r>
              <a:rPr lang="en-US" dirty="0"/>
              <a:t> rite in </a:t>
            </a:r>
            <a:r>
              <a:rPr lang="cs-CZ" dirty="0"/>
              <a:t>HG</a:t>
            </a:r>
            <a:endParaRPr lang="en-US" dirty="0"/>
          </a:p>
          <a:p>
            <a:r>
              <a:rPr lang="cs-CZ" dirty="0">
                <a:solidFill>
                  <a:schemeClr val="accent1"/>
                </a:solidFill>
              </a:rPr>
              <a:t>II</a:t>
            </a:r>
            <a:r>
              <a:rPr lang="en-US" dirty="0">
                <a:solidFill>
                  <a:schemeClr val="accent1"/>
                </a:solidFill>
              </a:rPr>
              <a:t>a</a:t>
            </a:r>
            <a:r>
              <a:rPr lang="en-US" dirty="0"/>
              <a:t> </a:t>
            </a:r>
            <a:r>
              <a:rPr lang="cs-CZ" dirty="0"/>
              <a:t>/Ha </a:t>
            </a:r>
            <a:r>
              <a:rPr lang="en-US" dirty="0"/>
              <a:t>C2</a:t>
            </a:r>
            <a:r>
              <a:rPr lang="cs-CZ" dirty="0"/>
              <a:t>/</a:t>
            </a:r>
            <a:r>
              <a:rPr lang="en-US" dirty="0"/>
              <a:t> ‒ large </a:t>
            </a:r>
            <a:r>
              <a:rPr lang="cs-CZ" dirty="0" err="1"/>
              <a:t>burial</a:t>
            </a:r>
            <a:r>
              <a:rPr lang="cs-CZ" dirty="0"/>
              <a:t> </a:t>
            </a:r>
            <a:r>
              <a:rPr lang="cs-CZ" dirty="0" err="1"/>
              <a:t>mounds</a:t>
            </a:r>
            <a:r>
              <a:rPr lang="en-US" dirty="0"/>
              <a:t>, local chiefs, without significant centers</a:t>
            </a:r>
          </a:p>
          <a:p>
            <a:r>
              <a:rPr lang="cs-CZ" dirty="0">
                <a:solidFill>
                  <a:schemeClr val="accent1"/>
                </a:solidFill>
              </a:rPr>
              <a:t>II</a:t>
            </a:r>
            <a:r>
              <a:rPr lang="en-US" dirty="0">
                <a:solidFill>
                  <a:schemeClr val="accent1"/>
                </a:solidFill>
              </a:rPr>
              <a:t>b</a:t>
            </a:r>
            <a:r>
              <a:rPr lang="en-US" dirty="0"/>
              <a:t> </a:t>
            </a:r>
            <a:r>
              <a:rPr lang="cs-CZ" dirty="0"/>
              <a:t>/Ha </a:t>
            </a:r>
            <a:r>
              <a:rPr lang="en-US" dirty="0"/>
              <a:t>D1</a:t>
            </a:r>
            <a:r>
              <a:rPr lang="cs-CZ" dirty="0"/>
              <a:t>/</a:t>
            </a:r>
            <a:r>
              <a:rPr lang="en-US" dirty="0"/>
              <a:t> ‒ end of local chiefs, </a:t>
            </a:r>
            <a:r>
              <a:rPr lang="en-US" dirty="0" err="1"/>
              <a:t>Bratčice</a:t>
            </a:r>
            <a:r>
              <a:rPr lang="en-US" dirty="0"/>
              <a:t> and </a:t>
            </a:r>
            <a:r>
              <a:rPr lang="cs-CZ" dirty="0" err="1"/>
              <a:t>compound</a:t>
            </a:r>
            <a:r>
              <a:rPr lang="cs-CZ" dirty="0"/>
              <a:t> </a:t>
            </a:r>
            <a:r>
              <a:rPr lang="en-US" dirty="0"/>
              <a:t>belt lad</a:t>
            </a:r>
            <a:r>
              <a:rPr lang="cs-CZ" dirty="0" err="1"/>
              <a:t>ies</a:t>
            </a:r>
            <a:r>
              <a:rPr lang="en-US" dirty="0"/>
              <a:t>, </a:t>
            </a:r>
            <a:r>
              <a:rPr lang="en-US" b="1" dirty="0"/>
              <a:t>beginning of institutionalization of the </a:t>
            </a:r>
            <a:r>
              <a:rPr lang="en-US" b="1" dirty="0" err="1"/>
              <a:t>Býčí</a:t>
            </a:r>
            <a:r>
              <a:rPr lang="en-US" b="1" dirty="0"/>
              <a:t> </a:t>
            </a:r>
            <a:r>
              <a:rPr lang="en-US" b="1" dirty="0" err="1"/>
              <a:t>skála</a:t>
            </a:r>
            <a:r>
              <a:rPr lang="cs-CZ" b="1" dirty="0"/>
              <a:t> </a:t>
            </a:r>
            <a:r>
              <a:rPr lang="cs-CZ" b="1" dirty="0" err="1"/>
              <a:t>Cave</a:t>
            </a:r>
            <a:r>
              <a:rPr lang="en-US" b="1" dirty="0"/>
              <a:t> </a:t>
            </a:r>
            <a:r>
              <a:rPr lang="cs-CZ" b="1" dirty="0" err="1"/>
              <a:t>sanctuary</a:t>
            </a:r>
            <a:r>
              <a:rPr lang="en-US" dirty="0"/>
              <a:t>, hillfort</a:t>
            </a:r>
          </a:p>
          <a:p>
            <a:pPr>
              <a:buFont typeface="Arial" panose="020B0604020202020204" pitchFamily="34" charset="0"/>
              <a:buChar char="•"/>
            </a:pPr>
            <a:r>
              <a:rPr lang="cs-CZ" dirty="0" err="1">
                <a:solidFill>
                  <a:schemeClr val="accent1">
                    <a:lumMod val="75000"/>
                  </a:schemeClr>
                </a:solidFill>
              </a:rPr>
              <a:t>Topic</a:t>
            </a:r>
            <a:r>
              <a:rPr lang="en-US" dirty="0">
                <a:solidFill>
                  <a:schemeClr val="accent1">
                    <a:lumMod val="75000"/>
                  </a:schemeClr>
                </a:solidFill>
              </a:rPr>
              <a:t> </a:t>
            </a:r>
            <a:r>
              <a:rPr lang="cs-CZ" dirty="0">
                <a:solidFill>
                  <a:schemeClr val="accent1">
                    <a:lumMod val="75000"/>
                  </a:schemeClr>
                </a:solidFill>
              </a:rPr>
              <a:t>III </a:t>
            </a:r>
            <a:r>
              <a:rPr lang="cs-CZ" dirty="0"/>
              <a:t>/Ha D2‒LT A/</a:t>
            </a:r>
            <a:endParaRPr lang="en-US" dirty="0"/>
          </a:p>
          <a:p>
            <a:r>
              <a:rPr lang="cs-CZ" dirty="0">
                <a:solidFill>
                  <a:schemeClr val="accent1"/>
                </a:solidFill>
              </a:rPr>
              <a:t>III</a:t>
            </a:r>
            <a:r>
              <a:rPr lang="en-US" dirty="0">
                <a:solidFill>
                  <a:schemeClr val="accent1"/>
                </a:solidFill>
              </a:rPr>
              <a:t>a</a:t>
            </a:r>
            <a:r>
              <a:rPr lang="en-US" dirty="0"/>
              <a:t> ‒ Ha D2 culminating centralization processes, </a:t>
            </a:r>
            <a:r>
              <a:rPr lang="en-US" dirty="0" err="1"/>
              <a:t>elit</a:t>
            </a:r>
            <a:r>
              <a:rPr lang="cs-CZ" dirty="0"/>
              <a:t>e</a:t>
            </a:r>
            <a:r>
              <a:rPr lang="en-US" dirty="0"/>
              <a:t>s disappearing from the landscape, moving to </a:t>
            </a:r>
            <a:r>
              <a:rPr lang="cs-CZ" dirty="0"/>
              <a:t> Býčí skála </a:t>
            </a:r>
            <a:r>
              <a:rPr lang="cs-CZ" dirty="0" err="1"/>
              <a:t>cave</a:t>
            </a:r>
            <a:r>
              <a:rPr lang="en-US" dirty="0"/>
              <a:t>, </a:t>
            </a:r>
            <a:r>
              <a:rPr lang="cs-CZ" dirty="0" err="1"/>
              <a:t>hoards</a:t>
            </a:r>
            <a:r>
              <a:rPr lang="en-US" dirty="0"/>
              <a:t>, duration of Hallstatt</a:t>
            </a:r>
            <a:r>
              <a:rPr lang="cs-CZ" dirty="0"/>
              <a:t> Period</a:t>
            </a:r>
            <a:r>
              <a:rPr lang="en-US" dirty="0"/>
              <a:t> fortified </a:t>
            </a:r>
            <a:r>
              <a:rPr lang="cs-CZ" dirty="0" err="1"/>
              <a:t>hilltop</a:t>
            </a:r>
            <a:r>
              <a:rPr lang="cs-CZ" dirty="0"/>
              <a:t> </a:t>
            </a:r>
            <a:r>
              <a:rPr lang="en-US" dirty="0"/>
              <a:t>settlements</a:t>
            </a:r>
          </a:p>
          <a:p>
            <a:r>
              <a:rPr lang="cs-CZ" dirty="0">
                <a:solidFill>
                  <a:schemeClr val="accent1"/>
                </a:solidFill>
              </a:rPr>
              <a:t>III</a:t>
            </a:r>
            <a:r>
              <a:rPr lang="en-US" dirty="0">
                <a:solidFill>
                  <a:schemeClr val="accent1"/>
                </a:solidFill>
              </a:rPr>
              <a:t>b</a:t>
            </a:r>
            <a:r>
              <a:rPr lang="cs-CZ" dirty="0"/>
              <a:t> – in </a:t>
            </a:r>
            <a:r>
              <a:rPr lang="en-US" b="1" dirty="0"/>
              <a:t>Ha D3 last elite in B</a:t>
            </a:r>
            <a:r>
              <a:rPr lang="cs-CZ" b="1" dirty="0" err="1"/>
              <a:t>ýčí</a:t>
            </a:r>
            <a:r>
              <a:rPr lang="cs-CZ" b="1" dirty="0"/>
              <a:t> skála </a:t>
            </a:r>
            <a:r>
              <a:rPr lang="cs-CZ" b="1" dirty="0" err="1"/>
              <a:t>Cave</a:t>
            </a:r>
            <a:r>
              <a:rPr lang="en-US" dirty="0"/>
              <a:t>, no </a:t>
            </a:r>
            <a:r>
              <a:rPr lang="cs-CZ" dirty="0" err="1"/>
              <a:t>other</a:t>
            </a:r>
            <a:r>
              <a:rPr lang="cs-CZ" dirty="0"/>
              <a:t> </a:t>
            </a:r>
            <a:r>
              <a:rPr lang="en-US" dirty="0"/>
              <a:t>graves </a:t>
            </a:r>
            <a:r>
              <a:rPr lang="cs-CZ" dirty="0"/>
              <a:t>of </a:t>
            </a:r>
            <a:r>
              <a:rPr lang="cs-CZ" dirty="0" err="1"/>
              <a:t>elites</a:t>
            </a:r>
            <a:r>
              <a:rPr lang="cs-CZ" dirty="0"/>
              <a:t>;</a:t>
            </a:r>
            <a:r>
              <a:rPr lang="en-US" dirty="0"/>
              <a:t> LT A new structure of hillforts (7), LT A </a:t>
            </a:r>
            <a:r>
              <a:rPr lang="cs-CZ" dirty="0" err="1"/>
              <a:t>hoards</a:t>
            </a:r>
            <a:endParaRPr lang="cs-CZ" dirty="0"/>
          </a:p>
        </p:txBody>
      </p:sp>
      <p:pic>
        <p:nvPicPr>
          <p:cNvPr id="7" name="Obrázek 6">
            <a:extLst>
              <a:ext uri="{FF2B5EF4-FFF2-40B4-BE49-F238E27FC236}">
                <a16:creationId xmlns:a16="http://schemas.microsoft.com/office/drawing/2014/main" id="{D3D5B2C4-F352-47C5-BC8B-54C970FD24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6787" y="0"/>
            <a:ext cx="5225213" cy="5981700"/>
          </a:xfrm>
          <a:prstGeom prst="rect">
            <a:avLst/>
          </a:prstGeom>
        </p:spPr>
      </p:pic>
      <p:sp>
        <p:nvSpPr>
          <p:cNvPr id="15" name="Obdélník 14">
            <a:extLst>
              <a:ext uri="{FF2B5EF4-FFF2-40B4-BE49-F238E27FC236}">
                <a16:creationId xmlns:a16="http://schemas.microsoft.com/office/drawing/2014/main" id="{3A92916A-98B2-4ED7-9632-72B703713D05}"/>
              </a:ext>
            </a:extLst>
          </p:cNvPr>
          <p:cNvSpPr/>
          <p:nvPr/>
        </p:nvSpPr>
        <p:spPr>
          <a:xfrm>
            <a:off x="6966787" y="719689"/>
            <a:ext cx="5225213" cy="1709186"/>
          </a:xfrm>
          <a:prstGeom prst="rect">
            <a:avLst/>
          </a:prstGeom>
          <a:solidFill>
            <a:schemeClr val="accent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17" name="Obdélník 16">
            <a:extLst>
              <a:ext uri="{FF2B5EF4-FFF2-40B4-BE49-F238E27FC236}">
                <a16:creationId xmlns:a16="http://schemas.microsoft.com/office/drawing/2014/main" id="{66B1D4CD-8217-4D1D-BCB5-D3BAC494BE19}"/>
              </a:ext>
            </a:extLst>
          </p:cNvPr>
          <p:cNvSpPr/>
          <p:nvPr/>
        </p:nvSpPr>
        <p:spPr>
          <a:xfrm>
            <a:off x="6966786" y="2428874"/>
            <a:ext cx="5225213" cy="1485901"/>
          </a:xfrm>
          <a:prstGeom prst="rect">
            <a:avLst/>
          </a:prstGeom>
          <a:solidFill>
            <a:schemeClr val="bg2">
              <a:lumMod val="50000"/>
              <a:alpha val="18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dirty="0">
              <a:solidFill>
                <a:schemeClr val="tx2">
                  <a:lumMod val="75000"/>
                </a:schemeClr>
              </a:solidFill>
            </a:endParaRPr>
          </a:p>
        </p:txBody>
      </p:sp>
      <p:sp>
        <p:nvSpPr>
          <p:cNvPr id="19" name="Obdélník 18">
            <a:extLst>
              <a:ext uri="{FF2B5EF4-FFF2-40B4-BE49-F238E27FC236}">
                <a16:creationId xmlns:a16="http://schemas.microsoft.com/office/drawing/2014/main" id="{30FF892C-FBDF-40BD-9A56-6B813C16369E}"/>
              </a:ext>
            </a:extLst>
          </p:cNvPr>
          <p:cNvSpPr/>
          <p:nvPr/>
        </p:nvSpPr>
        <p:spPr>
          <a:xfrm>
            <a:off x="6966785" y="3876882"/>
            <a:ext cx="5225214" cy="2104818"/>
          </a:xfrm>
          <a:prstGeom prst="rect">
            <a:avLst/>
          </a:prstGeom>
          <a:solidFill>
            <a:schemeClr val="accent1">
              <a:alpha val="33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45DEE014-E510-47DF-AC99-B1B16DD2F2F8}"/>
              </a:ext>
            </a:extLst>
          </p:cNvPr>
          <p:cNvSpPr/>
          <p:nvPr/>
        </p:nvSpPr>
        <p:spPr>
          <a:xfrm>
            <a:off x="7824398" y="1381676"/>
            <a:ext cx="288862" cy="584775"/>
          </a:xfrm>
          <a:prstGeom prst="rect">
            <a:avLst/>
          </a:prstGeom>
          <a:noFill/>
        </p:spPr>
        <p:txBody>
          <a:bodyPr wrap="none" lIns="91440" tIns="45720" rIns="91440" bIns="45720">
            <a:spAutoFit/>
          </a:bodyPr>
          <a:lstStyle/>
          <a:p>
            <a:pPr algn="ctr"/>
            <a:r>
              <a:rPr lang="cs-CZ" sz="3200" dirty="0">
                <a:ln w="0"/>
                <a:solidFill>
                  <a:schemeClr val="accent1"/>
                </a:solidFill>
                <a:effectLst>
                  <a:outerShdw blurRad="38100" dist="25400" dir="5400000" algn="ctr" rotWithShape="0">
                    <a:srgbClr val="6E747A">
                      <a:alpha val="43000"/>
                    </a:srgbClr>
                  </a:outerShdw>
                </a:effectLst>
              </a:rPr>
              <a:t>I</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1" name="Obdélník 20">
            <a:extLst>
              <a:ext uri="{FF2B5EF4-FFF2-40B4-BE49-F238E27FC236}">
                <a16:creationId xmlns:a16="http://schemas.microsoft.com/office/drawing/2014/main" id="{41FB4F8D-357D-424B-9808-B53E7031C18A}"/>
              </a:ext>
            </a:extLst>
          </p:cNvPr>
          <p:cNvSpPr/>
          <p:nvPr/>
        </p:nvSpPr>
        <p:spPr>
          <a:xfrm>
            <a:off x="7800725" y="2415139"/>
            <a:ext cx="590225"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IIa</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2" name="Obdélník 21">
            <a:extLst>
              <a:ext uri="{FF2B5EF4-FFF2-40B4-BE49-F238E27FC236}">
                <a16:creationId xmlns:a16="http://schemas.microsoft.com/office/drawing/2014/main" id="{D3C22E4D-DBD3-4999-B4CB-F4E5C8A5DA68}"/>
              </a:ext>
            </a:extLst>
          </p:cNvPr>
          <p:cNvSpPr/>
          <p:nvPr/>
        </p:nvSpPr>
        <p:spPr>
          <a:xfrm>
            <a:off x="7756432" y="3903700"/>
            <a:ext cx="694421"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IIIa</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3" name="Obdélník 22">
            <a:extLst>
              <a:ext uri="{FF2B5EF4-FFF2-40B4-BE49-F238E27FC236}">
                <a16:creationId xmlns:a16="http://schemas.microsoft.com/office/drawing/2014/main" id="{0951B82F-B49F-46DE-BD9F-E43314BDDC44}"/>
              </a:ext>
            </a:extLst>
          </p:cNvPr>
          <p:cNvSpPr/>
          <p:nvPr/>
        </p:nvSpPr>
        <p:spPr>
          <a:xfrm>
            <a:off x="7800725" y="3169950"/>
            <a:ext cx="609462"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IIb</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4" name="Obdélník 23">
            <a:extLst>
              <a:ext uri="{FF2B5EF4-FFF2-40B4-BE49-F238E27FC236}">
                <a16:creationId xmlns:a16="http://schemas.microsoft.com/office/drawing/2014/main" id="{CA830058-E1DD-455D-A415-065912A06728}"/>
              </a:ext>
            </a:extLst>
          </p:cNvPr>
          <p:cNvSpPr/>
          <p:nvPr/>
        </p:nvSpPr>
        <p:spPr>
          <a:xfrm>
            <a:off x="7756432" y="4791743"/>
            <a:ext cx="713657"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IIIb</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5" name="Obdélník 24">
            <a:extLst>
              <a:ext uri="{FF2B5EF4-FFF2-40B4-BE49-F238E27FC236}">
                <a16:creationId xmlns:a16="http://schemas.microsoft.com/office/drawing/2014/main" id="{C6A0CA1C-FF61-47F1-A039-2932452499A7}"/>
              </a:ext>
            </a:extLst>
          </p:cNvPr>
          <p:cNvSpPr/>
          <p:nvPr/>
        </p:nvSpPr>
        <p:spPr>
          <a:xfrm>
            <a:off x="9636542" y="4531553"/>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BS3</a:t>
            </a:r>
          </a:p>
        </p:txBody>
      </p:sp>
      <p:sp>
        <p:nvSpPr>
          <p:cNvPr id="26" name="Obdélník 25">
            <a:extLst>
              <a:ext uri="{FF2B5EF4-FFF2-40B4-BE49-F238E27FC236}">
                <a16:creationId xmlns:a16="http://schemas.microsoft.com/office/drawing/2014/main" id="{1882FBCC-3CC9-4C88-942C-C9654D9BDC26}"/>
              </a:ext>
            </a:extLst>
          </p:cNvPr>
          <p:cNvSpPr/>
          <p:nvPr/>
        </p:nvSpPr>
        <p:spPr>
          <a:xfrm>
            <a:off x="9636542" y="4065459"/>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BS2</a:t>
            </a:r>
          </a:p>
        </p:txBody>
      </p:sp>
      <p:sp>
        <p:nvSpPr>
          <p:cNvPr id="27" name="Obdélník 26">
            <a:extLst>
              <a:ext uri="{FF2B5EF4-FFF2-40B4-BE49-F238E27FC236}">
                <a16:creationId xmlns:a16="http://schemas.microsoft.com/office/drawing/2014/main" id="{FD215F9F-80D4-452F-AA89-D488DE44E810}"/>
              </a:ext>
            </a:extLst>
          </p:cNvPr>
          <p:cNvSpPr/>
          <p:nvPr/>
        </p:nvSpPr>
        <p:spPr>
          <a:xfrm>
            <a:off x="9636542" y="3641960"/>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BS1</a:t>
            </a:r>
          </a:p>
        </p:txBody>
      </p:sp>
      <p:sp>
        <p:nvSpPr>
          <p:cNvPr id="4" name="Rámeček 3">
            <a:extLst>
              <a:ext uri="{FF2B5EF4-FFF2-40B4-BE49-F238E27FC236}">
                <a16:creationId xmlns:a16="http://schemas.microsoft.com/office/drawing/2014/main" id="{E3057BAE-BF43-4DB2-3A04-8C59DDE54A6F}"/>
              </a:ext>
            </a:extLst>
          </p:cNvPr>
          <p:cNvSpPr/>
          <p:nvPr/>
        </p:nvSpPr>
        <p:spPr>
          <a:xfrm>
            <a:off x="0" y="3429001"/>
            <a:ext cx="6966784" cy="2981848"/>
          </a:xfrm>
          <a:prstGeom prst="frame">
            <a:avLst>
              <a:gd name="adj1" fmla="val 20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274048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Nadpis 1">
            <a:extLst>
              <a:ext uri="{FF2B5EF4-FFF2-40B4-BE49-F238E27FC236}">
                <a16:creationId xmlns:a16="http://schemas.microsoft.com/office/drawing/2014/main" id="{2EF0D527-2101-4390-867D-B8A59959216E}"/>
              </a:ext>
            </a:extLst>
          </p:cNvPr>
          <p:cNvSpPr>
            <a:spLocks noGrp="1"/>
          </p:cNvSpPr>
          <p:nvPr>
            <p:ph type="title"/>
          </p:nvPr>
        </p:nvSpPr>
        <p:spPr>
          <a:xfrm>
            <a:off x="0" y="-165380"/>
            <a:ext cx="3511959" cy="2169277"/>
          </a:xfrm>
        </p:spPr>
        <p:txBody>
          <a:bodyPr>
            <a:normAutofit fontScale="90000"/>
          </a:bodyPr>
          <a:lstStyle/>
          <a:p>
            <a:r>
              <a:rPr lang="cs-CZ" dirty="0" err="1">
                <a:solidFill>
                  <a:schemeClr val="accent1"/>
                </a:solidFill>
                <a:effectLst>
                  <a:outerShdw blurRad="38100" dist="38100" dir="2700000" algn="tl">
                    <a:srgbClr val="000000">
                      <a:alpha val="43137"/>
                    </a:srgbClr>
                  </a:outerShdw>
                </a:effectLst>
              </a:rPr>
              <a:t>Centres</a:t>
            </a:r>
            <a:r>
              <a:rPr lang="cs-CZ" dirty="0">
                <a:solidFill>
                  <a:schemeClr val="accent1"/>
                </a:solidFill>
                <a:effectLst>
                  <a:outerShdw blurRad="38100" dist="38100" dir="2700000" algn="tl">
                    <a:srgbClr val="000000">
                      <a:alpha val="43137"/>
                    </a:srgbClr>
                  </a:outerShdw>
                </a:effectLst>
              </a:rPr>
              <a:t> </a:t>
            </a:r>
            <a:r>
              <a:rPr lang="cs-CZ" dirty="0" err="1">
                <a:solidFill>
                  <a:schemeClr val="accent1"/>
                </a:solidFill>
                <a:effectLst>
                  <a:outerShdw blurRad="38100" dist="38100" dir="2700000" algn="tl">
                    <a:srgbClr val="000000">
                      <a:alpha val="43137"/>
                    </a:srgbClr>
                  </a:outerShdw>
                </a:effectLst>
              </a:rPr>
              <a:t>of</a:t>
            </a:r>
            <a:r>
              <a:rPr lang="cs-CZ" dirty="0">
                <a:solidFill>
                  <a:schemeClr val="accent1"/>
                </a:solidFill>
                <a:effectLst>
                  <a:outerShdw blurRad="38100" dist="38100" dir="2700000" algn="tl">
                    <a:srgbClr val="000000">
                      <a:alpha val="43137"/>
                    </a:srgbClr>
                  </a:outerShdw>
                </a:effectLst>
              </a:rPr>
              <a:t> HG, PG and Býčí skála </a:t>
            </a:r>
            <a:r>
              <a:rPr lang="cs-CZ" dirty="0" err="1">
                <a:solidFill>
                  <a:schemeClr val="accent1"/>
                </a:solidFill>
                <a:effectLst>
                  <a:outerShdw blurRad="38100" dist="38100" dir="2700000" algn="tl">
                    <a:srgbClr val="000000">
                      <a:alpha val="43137"/>
                    </a:srgbClr>
                  </a:outerShdw>
                </a:effectLst>
              </a:rPr>
              <a:t>Cave</a:t>
            </a:r>
            <a:endParaRPr lang="cs-CZ" dirty="0">
              <a:solidFill>
                <a:schemeClr val="accent1"/>
              </a:solidFill>
              <a:effectLst>
                <a:outerShdw blurRad="38100" dist="38100" dir="2700000" algn="tl">
                  <a:srgbClr val="000000">
                    <a:alpha val="43137"/>
                  </a:srgbClr>
                </a:outerShdw>
              </a:effectLst>
            </a:endParaRPr>
          </a:p>
        </p:txBody>
      </p:sp>
      <p:sp>
        <p:nvSpPr>
          <p:cNvPr id="2" name="TextovéPole 1">
            <a:extLst>
              <a:ext uri="{FF2B5EF4-FFF2-40B4-BE49-F238E27FC236}">
                <a16:creationId xmlns:a16="http://schemas.microsoft.com/office/drawing/2014/main" id="{C4964252-5227-4196-BF86-A73E093A0609}"/>
              </a:ext>
            </a:extLst>
          </p:cNvPr>
          <p:cNvSpPr txBox="1"/>
          <p:nvPr/>
        </p:nvSpPr>
        <p:spPr>
          <a:xfrm>
            <a:off x="0" y="2003897"/>
            <a:ext cx="3608962" cy="4401205"/>
          </a:xfrm>
          <a:prstGeom prst="rect">
            <a:avLst/>
          </a:prstGeom>
          <a:noFill/>
        </p:spPr>
        <p:txBody>
          <a:bodyPr wrap="square" rtlCol="0">
            <a:spAutoFit/>
          </a:bodyPr>
          <a:lstStyle/>
          <a:p>
            <a:pPr marL="285750" indent="-285750">
              <a:buFontTx/>
              <a:buChar char="-"/>
            </a:pPr>
            <a:r>
              <a:rPr lang="cs-CZ" sz="2000" dirty="0" err="1"/>
              <a:t>Confrontation</a:t>
            </a:r>
            <a:r>
              <a:rPr lang="cs-CZ" sz="2000" dirty="0"/>
              <a:t> </a:t>
            </a:r>
            <a:r>
              <a:rPr lang="cs-CZ" sz="2000" dirty="0" err="1"/>
              <a:t>of</a:t>
            </a:r>
            <a:r>
              <a:rPr lang="cs-CZ" sz="2000" dirty="0"/>
              <a:t> </a:t>
            </a:r>
            <a:r>
              <a:rPr lang="cs-CZ" sz="2000" dirty="0" err="1"/>
              <a:t>the</a:t>
            </a:r>
            <a:r>
              <a:rPr lang="cs-CZ" sz="2000" dirty="0"/>
              <a:t> </a:t>
            </a:r>
            <a:r>
              <a:rPr lang="cs-CZ" sz="2000" dirty="0" err="1"/>
              <a:t>archeological</a:t>
            </a:r>
            <a:r>
              <a:rPr lang="cs-CZ" sz="2000" dirty="0"/>
              <a:t> </a:t>
            </a:r>
            <a:r>
              <a:rPr lang="cs-CZ" sz="2000" dirty="0" err="1"/>
              <a:t>datas</a:t>
            </a:r>
            <a:r>
              <a:rPr lang="cs-CZ" sz="2000" dirty="0"/>
              <a:t> with </a:t>
            </a:r>
            <a:r>
              <a:rPr lang="cs-CZ" sz="2000" dirty="0" err="1"/>
              <a:t>the</a:t>
            </a:r>
            <a:r>
              <a:rPr lang="cs-CZ" sz="2000" dirty="0"/>
              <a:t> </a:t>
            </a:r>
            <a:r>
              <a:rPr lang="cs-CZ" sz="2000" dirty="0" err="1"/>
              <a:t>research</a:t>
            </a:r>
            <a:r>
              <a:rPr lang="cs-CZ" sz="2000" dirty="0"/>
              <a:t> </a:t>
            </a:r>
            <a:r>
              <a:rPr lang="cs-CZ" sz="2000" dirty="0" err="1"/>
              <a:t>of</a:t>
            </a:r>
            <a:r>
              <a:rPr lang="cs-CZ" sz="2000" dirty="0"/>
              <a:t> </a:t>
            </a:r>
            <a:r>
              <a:rPr lang="cs-CZ" sz="2000" dirty="0" err="1"/>
              <a:t>the</a:t>
            </a:r>
            <a:r>
              <a:rPr lang="cs-CZ" sz="2000" dirty="0"/>
              <a:t> </a:t>
            </a:r>
            <a:r>
              <a:rPr lang="cs-CZ" sz="2000" dirty="0" err="1"/>
              <a:t>prehistoric</a:t>
            </a:r>
            <a:r>
              <a:rPr lang="cs-CZ" sz="2000" dirty="0"/>
              <a:t> and early </a:t>
            </a:r>
            <a:r>
              <a:rPr lang="cs-CZ" sz="2000" dirty="0" err="1"/>
              <a:t>historic</a:t>
            </a:r>
            <a:r>
              <a:rPr lang="cs-CZ" sz="2000" dirty="0"/>
              <a:t> </a:t>
            </a:r>
            <a:r>
              <a:rPr lang="cs-CZ" sz="2000" dirty="0" err="1"/>
              <a:t>roads</a:t>
            </a:r>
            <a:r>
              <a:rPr lang="cs-CZ" sz="2000" dirty="0"/>
              <a:t> (</a:t>
            </a:r>
            <a:r>
              <a:rPr lang="cs-CZ" sz="2000" dirty="0" err="1"/>
              <a:t>stybology</a:t>
            </a:r>
            <a:r>
              <a:rPr lang="cs-CZ" sz="2000" dirty="0"/>
              <a:t>; </a:t>
            </a:r>
            <a:r>
              <a:rPr lang="cs-CZ" sz="2000" dirty="0" err="1"/>
              <a:t>depends</a:t>
            </a:r>
            <a:r>
              <a:rPr lang="cs-CZ" sz="2000" dirty="0"/>
              <a:t> on LIDAR data, </a:t>
            </a:r>
            <a:r>
              <a:rPr lang="cs-CZ" sz="2000" dirty="0" err="1"/>
              <a:t>old</a:t>
            </a:r>
            <a:r>
              <a:rPr lang="cs-CZ" sz="2000" dirty="0"/>
              <a:t> </a:t>
            </a:r>
            <a:r>
              <a:rPr lang="cs-CZ" sz="2000" dirty="0" err="1"/>
              <a:t>maps</a:t>
            </a:r>
            <a:r>
              <a:rPr lang="cs-CZ" sz="2000" dirty="0"/>
              <a:t> and </a:t>
            </a:r>
            <a:r>
              <a:rPr lang="cs-CZ" sz="2000" dirty="0" err="1"/>
              <a:t>archeolgical</a:t>
            </a:r>
            <a:r>
              <a:rPr lang="cs-CZ" sz="2000" dirty="0"/>
              <a:t> </a:t>
            </a:r>
            <a:r>
              <a:rPr lang="cs-CZ" sz="2000" dirty="0" err="1"/>
              <a:t>prospection</a:t>
            </a:r>
            <a:r>
              <a:rPr lang="cs-CZ" sz="2000" dirty="0"/>
              <a:t>)</a:t>
            </a:r>
          </a:p>
          <a:p>
            <a:pPr marL="285750" indent="-285750">
              <a:buFontTx/>
              <a:buChar char="-"/>
            </a:pPr>
            <a:r>
              <a:rPr lang="cs-CZ" sz="2000" dirty="0"/>
              <a:t>16 most </a:t>
            </a:r>
            <a:r>
              <a:rPr lang="cs-CZ" sz="2000" dirty="0" err="1"/>
              <a:t>important</a:t>
            </a:r>
            <a:r>
              <a:rPr lang="cs-CZ" sz="2000" dirty="0"/>
              <a:t> </a:t>
            </a:r>
            <a:r>
              <a:rPr lang="cs-CZ" sz="2000" dirty="0" err="1"/>
              <a:t>traffical</a:t>
            </a:r>
            <a:r>
              <a:rPr lang="cs-CZ" sz="2000" dirty="0"/>
              <a:t> </a:t>
            </a:r>
            <a:r>
              <a:rPr lang="cs-CZ" sz="2000" dirty="0" err="1"/>
              <a:t>nodes</a:t>
            </a:r>
            <a:r>
              <a:rPr lang="cs-CZ" sz="2000" dirty="0"/>
              <a:t> (</a:t>
            </a:r>
            <a:r>
              <a:rPr lang="cs-CZ" sz="2000" dirty="0" err="1"/>
              <a:t>lying</a:t>
            </a:r>
            <a:r>
              <a:rPr lang="cs-CZ" sz="2000" dirty="0"/>
              <a:t> on </a:t>
            </a:r>
            <a:r>
              <a:rPr lang="cs-CZ" sz="2000" dirty="0" err="1"/>
              <a:t>crossroads</a:t>
            </a:r>
            <a:r>
              <a:rPr lang="cs-CZ" sz="2000" dirty="0"/>
              <a:t> </a:t>
            </a:r>
            <a:r>
              <a:rPr lang="cs-CZ" sz="2000" dirty="0" err="1"/>
              <a:t>or</a:t>
            </a:r>
            <a:r>
              <a:rPr lang="cs-CZ" sz="2000" dirty="0"/>
              <a:t> </a:t>
            </a:r>
            <a:r>
              <a:rPr lang="cs-CZ" sz="2000" dirty="0" err="1"/>
              <a:t>fords</a:t>
            </a:r>
            <a:r>
              <a:rPr lang="cs-CZ" sz="2000" dirty="0"/>
              <a:t>) with </a:t>
            </a:r>
            <a:r>
              <a:rPr lang="cs-CZ" sz="2000" dirty="0" err="1"/>
              <a:t>important</a:t>
            </a:r>
            <a:r>
              <a:rPr lang="cs-CZ" sz="2000" dirty="0"/>
              <a:t> </a:t>
            </a:r>
            <a:r>
              <a:rPr lang="cs-CZ" sz="2000" dirty="0" err="1"/>
              <a:t>sites</a:t>
            </a:r>
            <a:endParaRPr lang="cs-CZ" sz="2000" dirty="0"/>
          </a:p>
          <a:p>
            <a:pPr marL="285750" indent="-285750">
              <a:buFontTx/>
              <a:buChar char="-"/>
            </a:pPr>
            <a:r>
              <a:rPr lang="cs-CZ" sz="2000" dirty="0"/>
              <a:t>8 </a:t>
            </a:r>
            <a:r>
              <a:rPr lang="cs-CZ" sz="2000" dirty="0" err="1"/>
              <a:t>important</a:t>
            </a:r>
            <a:r>
              <a:rPr lang="cs-CZ" sz="2000" dirty="0"/>
              <a:t> </a:t>
            </a:r>
            <a:r>
              <a:rPr lang="cs-CZ" sz="2000" dirty="0" err="1"/>
              <a:t>controling</a:t>
            </a:r>
            <a:r>
              <a:rPr lang="cs-CZ" sz="2000" dirty="0"/>
              <a:t> </a:t>
            </a:r>
            <a:r>
              <a:rPr lang="cs-CZ" sz="2000" dirty="0" err="1"/>
              <a:t>crossroads</a:t>
            </a:r>
            <a:r>
              <a:rPr lang="cs-CZ" sz="2000" dirty="0"/>
              <a:t> (</a:t>
            </a:r>
            <a:r>
              <a:rPr lang="cs-CZ" sz="2000" dirty="0" err="1">
                <a:solidFill>
                  <a:srgbClr val="FF9900"/>
                </a:solidFill>
              </a:rPr>
              <a:t>orange</a:t>
            </a:r>
            <a:r>
              <a:rPr lang="cs-CZ" sz="2000" dirty="0"/>
              <a:t>) and 8 </a:t>
            </a:r>
            <a:r>
              <a:rPr lang="cs-CZ" sz="2000" dirty="0" err="1"/>
              <a:t>important</a:t>
            </a:r>
            <a:r>
              <a:rPr lang="cs-CZ" sz="2000" dirty="0"/>
              <a:t> </a:t>
            </a:r>
            <a:r>
              <a:rPr lang="cs-CZ" sz="2000" dirty="0" err="1"/>
              <a:t>controling</a:t>
            </a:r>
            <a:r>
              <a:rPr lang="cs-CZ" sz="2000" dirty="0"/>
              <a:t> </a:t>
            </a:r>
            <a:r>
              <a:rPr lang="cs-CZ" sz="2000" dirty="0" err="1"/>
              <a:t>fords</a:t>
            </a:r>
            <a:r>
              <a:rPr lang="cs-CZ" sz="2000" dirty="0"/>
              <a:t>/</a:t>
            </a:r>
            <a:r>
              <a:rPr lang="cs-CZ" sz="2000" dirty="0" err="1"/>
              <a:t>river</a:t>
            </a:r>
            <a:r>
              <a:rPr lang="cs-CZ" sz="2000" dirty="0"/>
              <a:t> </a:t>
            </a:r>
            <a:r>
              <a:rPr lang="cs-CZ" sz="2000" dirty="0" err="1"/>
              <a:t>crossings</a:t>
            </a:r>
            <a:r>
              <a:rPr lang="cs-CZ" sz="2000" dirty="0"/>
              <a:t> (</a:t>
            </a:r>
            <a:r>
              <a:rPr lang="cs-CZ" sz="2000" dirty="0">
                <a:solidFill>
                  <a:srgbClr val="0070C0"/>
                </a:solidFill>
              </a:rPr>
              <a:t>blue</a:t>
            </a:r>
            <a:r>
              <a:rPr lang="cs-CZ" sz="2000" dirty="0"/>
              <a:t>)</a:t>
            </a:r>
          </a:p>
        </p:txBody>
      </p:sp>
      <p:pic>
        <p:nvPicPr>
          <p:cNvPr id="18" name="Obrázek 17" descr="obr. 69.jpg">
            <a:extLst>
              <a:ext uri="{FF2B5EF4-FFF2-40B4-BE49-F238E27FC236}">
                <a16:creationId xmlns:a16="http://schemas.microsoft.com/office/drawing/2014/main" id="{625AF117-452D-4ED3-BE1A-AC331E5B842E}"/>
              </a:ext>
            </a:extLst>
          </p:cNvPr>
          <p:cNvPicPr>
            <a:picLocks noChangeAspect="1"/>
          </p:cNvPicPr>
          <p:nvPr/>
        </p:nvPicPr>
        <p:blipFill>
          <a:blip r:embed="rId2" cstate="print"/>
          <a:stretch>
            <a:fillRect/>
          </a:stretch>
        </p:blipFill>
        <p:spPr>
          <a:xfrm>
            <a:off x="3511959" y="-1"/>
            <a:ext cx="8680041" cy="6138153"/>
          </a:xfrm>
          <a:prstGeom prst="rect">
            <a:avLst/>
          </a:prstGeom>
        </p:spPr>
      </p:pic>
      <p:sp>
        <p:nvSpPr>
          <p:cNvPr id="20" name="TextovéPole 19">
            <a:extLst>
              <a:ext uri="{FF2B5EF4-FFF2-40B4-BE49-F238E27FC236}">
                <a16:creationId xmlns:a16="http://schemas.microsoft.com/office/drawing/2014/main" id="{F0A7A154-C817-49C3-B6CA-5022D9260476}"/>
              </a:ext>
            </a:extLst>
          </p:cNvPr>
          <p:cNvSpPr txBox="1"/>
          <p:nvPr/>
        </p:nvSpPr>
        <p:spPr>
          <a:xfrm>
            <a:off x="3511960" y="6211669"/>
            <a:ext cx="8853968" cy="646331"/>
          </a:xfrm>
          <a:prstGeom prst="rect">
            <a:avLst/>
          </a:prstGeom>
          <a:noFill/>
        </p:spPr>
        <p:txBody>
          <a:bodyPr wrap="square">
            <a:spAutoFit/>
          </a:bodyPr>
          <a:lstStyle/>
          <a:p>
            <a:r>
              <a:rPr lang="en-US" dirty="0"/>
              <a:t>The sanctuary was sacralized during the heyday of the Moravian Hallstatt</a:t>
            </a:r>
            <a:r>
              <a:rPr lang="cs-CZ" dirty="0"/>
              <a:t> Period</a:t>
            </a:r>
            <a:r>
              <a:rPr lang="en-US" dirty="0"/>
              <a:t>.</a:t>
            </a:r>
          </a:p>
          <a:p>
            <a:r>
              <a:rPr lang="en-US" dirty="0"/>
              <a:t>In its background stood her rich donors (sponsors) from Brno and </a:t>
            </a:r>
            <a:r>
              <a:rPr lang="en-US" dirty="0" err="1"/>
              <a:t>Prostějov</a:t>
            </a:r>
            <a:r>
              <a:rPr lang="en-US" dirty="0"/>
              <a:t> centers.</a:t>
            </a:r>
          </a:p>
        </p:txBody>
      </p:sp>
    </p:spTree>
    <p:extLst>
      <p:ext uri="{BB962C8B-B14F-4D97-AF65-F5344CB8AC3E}">
        <p14:creationId xmlns:p14="http://schemas.microsoft.com/office/powerpoint/2010/main" val="1310585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TextovéPole 30"/>
          <p:cNvSpPr txBox="1"/>
          <p:nvPr/>
        </p:nvSpPr>
        <p:spPr>
          <a:xfrm>
            <a:off x="4537496" y="3433313"/>
            <a:ext cx="61427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pit 4</a:t>
            </a:r>
          </a:p>
        </p:txBody>
      </p:sp>
      <p:sp>
        <p:nvSpPr>
          <p:cNvPr id="10" name="Zástupný obsah 2">
            <a:extLst>
              <a:ext uri="{FF2B5EF4-FFF2-40B4-BE49-F238E27FC236}">
                <a16:creationId xmlns:a16="http://schemas.microsoft.com/office/drawing/2014/main" id="{68B37074-F73D-4789-B1DF-7A6F143FB73E}"/>
              </a:ext>
            </a:extLst>
          </p:cNvPr>
          <p:cNvSpPr txBox="1">
            <a:spLocks/>
          </p:cNvSpPr>
          <p:nvPr/>
        </p:nvSpPr>
        <p:spPr>
          <a:xfrm>
            <a:off x="1714500" y="2371723"/>
            <a:ext cx="8572500" cy="186690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ctr"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r>
              <a:rPr kumimoji="0" lang="cs-CZ" sz="4000" b="0" i="1" u="none" strike="noStrike" kern="1200" cap="none" spc="0" normalizeH="0" baseline="0" noProof="0" dirty="0">
                <a:ln>
                  <a:noFill/>
                </a:ln>
                <a:solidFill>
                  <a:srgbClr val="0070C0"/>
                </a:solidFill>
                <a:effectLst/>
                <a:uLnTx/>
                <a:uFillTx/>
                <a:latin typeface="Calibri"/>
                <a:ea typeface="+mn-ea"/>
                <a:cs typeface="+mn-cs"/>
              </a:rPr>
              <a:t>Part 1: </a:t>
            </a:r>
          </a:p>
          <a:p>
            <a:pPr marL="91440" marR="0" lvl="0" indent="-91440" algn="ctr"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r>
              <a:rPr lang="cs-CZ" sz="4000" i="1" dirty="0">
                <a:solidFill>
                  <a:srgbClr val="0070C0"/>
                </a:solidFill>
                <a:latin typeface="Calibri"/>
              </a:rPr>
              <a:t>The </a:t>
            </a:r>
            <a:r>
              <a:rPr kumimoji="0" lang="cs-CZ" sz="4000" b="0" i="1" u="none" strike="noStrike" kern="1200" cap="none" spc="0" normalizeH="0" baseline="0" noProof="0" dirty="0">
                <a:ln>
                  <a:noFill/>
                </a:ln>
                <a:solidFill>
                  <a:srgbClr val="0070C0"/>
                </a:solidFill>
                <a:effectLst/>
                <a:uLnTx/>
                <a:uFillTx/>
                <a:latin typeface="Calibri"/>
                <a:ea typeface="+mn-ea"/>
                <a:cs typeface="+mn-cs"/>
              </a:rPr>
              <a:t>Býčí skála</a:t>
            </a:r>
            <a:r>
              <a:rPr kumimoji="0" lang="en-US" sz="4000" b="0" i="1" u="none" strike="noStrike" kern="1200" cap="none" spc="0" normalizeH="0" baseline="0" noProof="0" dirty="0">
                <a:ln>
                  <a:noFill/>
                </a:ln>
                <a:solidFill>
                  <a:srgbClr val="0070C0"/>
                </a:solidFill>
                <a:effectLst/>
                <a:uLnTx/>
                <a:uFillTx/>
                <a:latin typeface="Calibri"/>
                <a:ea typeface="+mn-ea"/>
                <a:cs typeface="+mn-cs"/>
              </a:rPr>
              <a:t> </a:t>
            </a:r>
            <a:r>
              <a:rPr kumimoji="0" lang="cs-CZ" sz="4000" b="0" i="1" u="none" strike="noStrike" kern="1200" cap="none" spc="0" normalizeH="0" baseline="0" noProof="0" dirty="0" err="1">
                <a:ln>
                  <a:noFill/>
                </a:ln>
                <a:solidFill>
                  <a:srgbClr val="0070C0"/>
                </a:solidFill>
                <a:effectLst/>
                <a:uLnTx/>
                <a:uFillTx/>
                <a:latin typeface="Calibri"/>
                <a:ea typeface="+mn-ea"/>
                <a:cs typeface="+mn-cs"/>
              </a:rPr>
              <a:t>Cave</a:t>
            </a:r>
            <a:r>
              <a:rPr kumimoji="0" lang="cs-CZ" sz="4000" b="0" i="1" u="none" strike="noStrike" kern="1200" cap="none" spc="0" normalizeH="0" baseline="0" noProof="0" dirty="0">
                <a:ln>
                  <a:noFill/>
                </a:ln>
                <a:solidFill>
                  <a:srgbClr val="0070C0"/>
                </a:solidFill>
                <a:effectLst/>
                <a:uLnTx/>
                <a:uFillTx/>
                <a:latin typeface="Calibri"/>
                <a:ea typeface="+mn-ea"/>
                <a:cs typeface="+mn-cs"/>
              </a:rPr>
              <a:t> </a:t>
            </a:r>
            <a:r>
              <a:rPr kumimoji="0" lang="en-US" sz="4000" b="0" i="1" u="none" strike="noStrike" kern="1200" cap="none" spc="0" normalizeH="0" baseline="0" noProof="0" dirty="0">
                <a:ln>
                  <a:noFill/>
                </a:ln>
                <a:solidFill>
                  <a:srgbClr val="0070C0"/>
                </a:solidFill>
                <a:effectLst/>
                <a:uLnTx/>
                <a:uFillTx/>
                <a:latin typeface="Calibri"/>
                <a:ea typeface="+mn-ea"/>
                <a:cs typeface="+mn-cs"/>
              </a:rPr>
              <a:t>until 2020</a:t>
            </a:r>
            <a:endParaRPr kumimoji="0" lang="cs-CZ" sz="4000" b="0" i="1" u="none" strike="noStrike" kern="1200" cap="none" spc="0" normalizeH="0" baseline="0" noProof="0" dirty="0">
              <a:ln>
                <a:noFill/>
              </a:ln>
              <a:solidFill>
                <a:srgbClr val="0070C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328845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145A9-789B-4E83-8A1C-8498F69C6626}"/>
              </a:ext>
            </a:extLst>
          </p:cNvPr>
          <p:cNvSpPr>
            <a:spLocks noGrp="1"/>
          </p:cNvSpPr>
          <p:nvPr>
            <p:ph type="title"/>
          </p:nvPr>
        </p:nvSpPr>
        <p:spPr>
          <a:xfrm>
            <a:off x="85724" y="85725"/>
            <a:ext cx="4755921" cy="1495425"/>
          </a:xfrm>
        </p:spPr>
        <p:txBody>
          <a:bodyPr>
            <a:noAutofit/>
          </a:bodyPr>
          <a:lstStyle/>
          <a:p>
            <a:r>
              <a:rPr lang="cs-CZ" sz="3600" dirty="0">
                <a:solidFill>
                  <a:schemeClr val="accent1"/>
                </a:solidFill>
                <a:effectLst>
                  <a:outerShdw blurRad="38100" dist="38100" dir="2700000" algn="tl">
                    <a:srgbClr val="000000">
                      <a:alpha val="43137"/>
                    </a:srgbClr>
                  </a:outerShdw>
                </a:effectLst>
              </a:rPr>
              <a:t>Role </a:t>
            </a:r>
            <a:r>
              <a:rPr lang="cs-CZ" sz="3600" dirty="0" err="1">
                <a:solidFill>
                  <a:schemeClr val="accent1"/>
                </a:solidFill>
                <a:effectLst>
                  <a:outerShdw blurRad="38100" dist="38100" dir="2700000" algn="tl">
                    <a:srgbClr val="000000">
                      <a:alpha val="43137"/>
                    </a:srgbClr>
                  </a:outerShdw>
                </a:effectLst>
              </a:rPr>
              <a:t>of</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the</a:t>
            </a:r>
            <a:r>
              <a:rPr lang="cs-CZ" sz="3600" dirty="0">
                <a:solidFill>
                  <a:schemeClr val="accent1"/>
                </a:solidFill>
                <a:effectLst>
                  <a:outerShdw blurRad="38100" dist="38100" dir="2700000" algn="tl">
                    <a:srgbClr val="000000">
                      <a:alpha val="43137"/>
                    </a:srgbClr>
                  </a:outerShdw>
                </a:effectLst>
              </a:rPr>
              <a:t> Býčí skála </a:t>
            </a:r>
            <a:r>
              <a:rPr lang="cs-CZ" sz="3600" dirty="0" err="1">
                <a:solidFill>
                  <a:schemeClr val="accent1"/>
                </a:solidFill>
                <a:effectLst>
                  <a:outerShdw blurRad="38100" dist="38100" dir="2700000" algn="tl">
                    <a:srgbClr val="000000">
                      <a:alpha val="43137"/>
                    </a:srgbClr>
                  </a:outerShdw>
                </a:effectLst>
              </a:rPr>
              <a:t>Cave</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for</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the</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research</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of</a:t>
            </a:r>
            <a:r>
              <a:rPr lang="cs-CZ" sz="3600" dirty="0">
                <a:solidFill>
                  <a:schemeClr val="accent1"/>
                </a:solidFill>
                <a:effectLst>
                  <a:outerShdw blurRad="38100" dist="38100" dir="2700000" algn="tl">
                    <a:srgbClr val="000000">
                      <a:alpha val="43137"/>
                    </a:srgbClr>
                  </a:outerShdw>
                </a:effectLst>
              </a:rPr>
              <a:t> Ha D in Moravia</a:t>
            </a:r>
          </a:p>
        </p:txBody>
      </p:sp>
      <p:pic>
        <p:nvPicPr>
          <p:cNvPr id="5" name="Zástupný obsah 4" descr="Obsah obrázku text, mapa&#10;&#10;Popis byl vytvořen automaticky">
            <a:extLst>
              <a:ext uri="{FF2B5EF4-FFF2-40B4-BE49-F238E27FC236}">
                <a16:creationId xmlns:a16="http://schemas.microsoft.com/office/drawing/2014/main" id="{113B7DDB-2461-4019-9621-86FAB420F13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27546" y="1937385"/>
            <a:ext cx="2797233" cy="3840480"/>
          </a:xfrm>
        </p:spPr>
      </p:pic>
      <p:pic>
        <p:nvPicPr>
          <p:cNvPr id="7" name="Obrázek 6" descr="Obsah obrázku exteriér, tráva, ovce, pole&#10;&#10;Popis byl vytvořen automaticky">
            <a:extLst>
              <a:ext uri="{FF2B5EF4-FFF2-40B4-BE49-F238E27FC236}">
                <a16:creationId xmlns:a16="http://schemas.microsoft.com/office/drawing/2014/main" id="{B933DD48-D2DC-471C-AF5A-A57ED951D9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46" r="10528"/>
          <a:stretch/>
        </p:blipFill>
        <p:spPr>
          <a:xfrm>
            <a:off x="7956000" y="13024"/>
            <a:ext cx="4248000" cy="3011864"/>
          </a:xfrm>
          <a:prstGeom prst="rect">
            <a:avLst/>
          </a:prstGeom>
        </p:spPr>
      </p:pic>
      <p:pic>
        <p:nvPicPr>
          <p:cNvPr id="9" name="Obrázek 8" descr="Obsah obrázku text, mapa&#10;&#10;Popis byl vytvořen automaticky">
            <a:extLst>
              <a:ext uri="{FF2B5EF4-FFF2-40B4-BE49-F238E27FC236}">
                <a16:creationId xmlns:a16="http://schemas.microsoft.com/office/drawing/2014/main" id="{21AEA151-5603-47B9-809C-CD827BA697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1646" y="-3445"/>
            <a:ext cx="4045179" cy="6848431"/>
          </a:xfrm>
          <a:prstGeom prst="rect">
            <a:avLst/>
          </a:prstGeom>
        </p:spPr>
      </p:pic>
      <p:sp>
        <p:nvSpPr>
          <p:cNvPr id="10" name="Zástupný obsah 2">
            <a:extLst>
              <a:ext uri="{FF2B5EF4-FFF2-40B4-BE49-F238E27FC236}">
                <a16:creationId xmlns:a16="http://schemas.microsoft.com/office/drawing/2014/main" id="{68B37074-F73D-4789-B1DF-7A6F143FB73E}"/>
              </a:ext>
            </a:extLst>
          </p:cNvPr>
          <p:cNvSpPr txBox="1">
            <a:spLocks/>
          </p:cNvSpPr>
          <p:nvPr/>
        </p:nvSpPr>
        <p:spPr>
          <a:xfrm>
            <a:off x="85724" y="1581149"/>
            <a:ext cx="4755922" cy="519112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
            </a:pPr>
            <a:r>
              <a:rPr lang="cs-CZ" dirty="0">
                <a:solidFill>
                  <a:schemeClr val="tx1"/>
                </a:solidFill>
              </a:rPr>
              <a:t> </a:t>
            </a:r>
            <a:r>
              <a:rPr lang="cs-CZ" b="1" dirty="0" err="1">
                <a:solidFill>
                  <a:schemeClr val="tx1"/>
                </a:solidFill>
              </a:rPr>
              <a:t>horizontal</a:t>
            </a:r>
            <a:r>
              <a:rPr lang="cs-CZ" b="1" dirty="0">
                <a:solidFill>
                  <a:schemeClr val="tx1"/>
                </a:solidFill>
              </a:rPr>
              <a:t> </a:t>
            </a:r>
            <a:r>
              <a:rPr lang="cs-CZ" b="1" dirty="0" err="1">
                <a:solidFill>
                  <a:schemeClr val="tx1"/>
                </a:solidFill>
              </a:rPr>
              <a:t>cave</a:t>
            </a:r>
            <a:r>
              <a:rPr lang="cs-CZ" b="1" dirty="0">
                <a:solidFill>
                  <a:schemeClr val="tx1"/>
                </a:solidFill>
              </a:rPr>
              <a:t> </a:t>
            </a:r>
            <a:r>
              <a:rPr lang="cs-CZ" dirty="0">
                <a:solidFill>
                  <a:schemeClr val="tx1"/>
                </a:solidFill>
              </a:rPr>
              <a:t>with </a:t>
            </a:r>
            <a:r>
              <a:rPr lang="cs-CZ" dirty="0" err="1">
                <a:solidFill>
                  <a:schemeClr val="tx1"/>
                </a:solidFill>
              </a:rPr>
              <a:t>small</a:t>
            </a:r>
            <a:r>
              <a:rPr lang="cs-CZ" dirty="0">
                <a:solidFill>
                  <a:schemeClr val="tx1"/>
                </a:solidFill>
              </a:rPr>
              <a:t> </a:t>
            </a:r>
            <a:r>
              <a:rPr lang="cs-CZ" dirty="0" err="1">
                <a:solidFill>
                  <a:schemeClr val="tx1"/>
                </a:solidFill>
              </a:rPr>
              <a:t>entrances</a:t>
            </a:r>
            <a:r>
              <a:rPr lang="cs-CZ" dirty="0">
                <a:solidFill>
                  <a:schemeClr val="tx1"/>
                </a:solidFill>
              </a:rPr>
              <a:t> /not </a:t>
            </a:r>
            <a:r>
              <a:rPr lang="cs-CZ" dirty="0" err="1">
                <a:solidFill>
                  <a:schemeClr val="tx1"/>
                </a:solidFill>
              </a:rPr>
              <a:t>opened</a:t>
            </a:r>
            <a:r>
              <a:rPr lang="cs-CZ" dirty="0">
                <a:solidFill>
                  <a:schemeClr val="tx1"/>
                </a:solidFill>
              </a:rPr>
              <a:t> </a:t>
            </a:r>
            <a:r>
              <a:rPr lang="cs-CZ" dirty="0" err="1">
                <a:solidFill>
                  <a:schemeClr val="tx1"/>
                </a:solidFill>
              </a:rPr>
              <a:t>portal</a:t>
            </a:r>
            <a:r>
              <a:rPr lang="cs-CZ" dirty="0">
                <a:solidFill>
                  <a:schemeClr val="tx1"/>
                </a:solidFill>
              </a:rPr>
              <a:t> </a:t>
            </a:r>
            <a:r>
              <a:rPr lang="cs-CZ" dirty="0" err="1">
                <a:solidFill>
                  <a:schemeClr val="tx1"/>
                </a:solidFill>
              </a:rPr>
              <a:t>cave</a:t>
            </a:r>
            <a:r>
              <a:rPr lang="cs-CZ" dirty="0">
                <a:solidFill>
                  <a:schemeClr val="tx1"/>
                </a:solidFill>
              </a:rPr>
              <a:t> </a:t>
            </a:r>
            <a:r>
              <a:rPr lang="cs-CZ" dirty="0" err="1">
                <a:solidFill>
                  <a:schemeClr val="tx1"/>
                </a:solidFill>
              </a:rPr>
              <a:t>or</a:t>
            </a:r>
            <a:r>
              <a:rPr lang="cs-CZ" dirty="0">
                <a:solidFill>
                  <a:schemeClr val="tx1"/>
                </a:solidFill>
              </a:rPr>
              <a:t> </a:t>
            </a:r>
            <a:r>
              <a:rPr lang="cs-CZ" dirty="0" err="1">
                <a:solidFill>
                  <a:schemeClr val="tx1"/>
                </a:solidFill>
              </a:rPr>
              <a:t>chimney</a:t>
            </a:r>
            <a:r>
              <a:rPr lang="cs-CZ" dirty="0">
                <a:solidFill>
                  <a:schemeClr val="tx1"/>
                </a:solidFill>
              </a:rPr>
              <a:t> </a:t>
            </a:r>
            <a:r>
              <a:rPr lang="cs-CZ" dirty="0" err="1">
                <a:solidFill>
                  <a:schemeClr val="tx1"/>
                </a:solidFill>
              </a:rPr>
              <a:t>cave</a:t>
            </a:r>
            <a:r>
              <a:rPr lang="cs-CZ" dirty="0">
                <a:solidFill>
                  <a:schemeClr val="tx1"/>
                </a:solidFill>
              </a:rPr>
              <a:t>/ - </a:t>
            </a:r>
            <a:r>
              <a:rPr lang="cs-CZ" dirty="0" err="1">
                <a:solidFill>
                  <a:schemeClr val="tx1"/>
                </a:solidFill>
              </a:rPr>
              <a:t>like</a:t>
            </a:r>
            <a:r>
              <a:rPr lang="cs-CZ" dirty="0">
                <a:solidFill>
                  <a:schemeClr val="tx1"/>
                </a:solidFill>
              </a:rPr>
              <a:t> „</a:t>
            </a:r>
            <a:r>
              <a:rPr lang="cs-CZ" i="1" dirty="0">
                <a:solidFill>
                  <a:schemeClr val="tx1"/>
                </a:solidFill>
              </a:rPr>
              <a:t>stone house</a:t>
            </a:r>
            <a:r>
              <a:rPr lang="cs-CZ" dirty="0">
                <a:solidFill>
                  <a:schemeClr val="tx1"/>
                </a:solidFill>
              </a:rPr>
              <a:t>“; </a:t>
            </a:r>
            <a:r>
              <a:rPr lang="cs-CZ" b="1" dirty="0" err="1">
                <a:solidFill>
                  <a:schemeClr val="tx1"/>
                </a:solidFill>
              </a:rPr>
              <a:t>multifunctional</a:t>
            </a:r>
            <a:r>
              <a:rPr lang="cs-CZ" b="1" dirty="0">
                <a:solidFill>
                  <a:schemeClr val="tx1"/>
                </a:solidFill>
              </a:rPr>
              <a:t> area</a:t>
            </a:r>
          </a:p>
          <a:p>
            <a:pPr>
              <a:buFont typeface="Wingdings" panose="05000000000000000000" pitchFamily="2" charset="2"/>
              <a:buChar char="§"/>
            </a:pPr>
            <a:r>
              <a:rPr lang="cs-CZ" dirty="0">
                <a:solidFill>
                  <a:schemeClr val="tx1"/>
                </a:solidFill>
              </a:rPr>
              <a:t> </a:t>
            </a:r>
            <a:r>
              <a:rPr lang="cs-CZ" dirty="0" err="1">
                <a:solidFill>
                  <a:schemeClr val="tx1"/>
                </a:solidFill>
              </a:rPr>
              <a:t>Interpretation</a:t>
            </a:r>
            <a:r>
              <a:rPr lang="cs-CZ" dirty="0">
                <a:solidFill>
                  <a:schemeClr val="tx1"/>
                </a:solidFill>
              </a:rPr>
              <a:t> in 2019 (M. </a:t>
            </a:r>
            <a:r>
              <a:rPr lang="cs-CZ" dirty="0" err="1">
                <a:solidFill>
                  <a:schemeClr val="tx1"/>
                </a:solidFill>
              </a:rPr>
              <a:t>Golec</a:t>
            </a:r>
            <a:r>
              <a:rPr lang="cs-CZ" dirty="0">
                <a:solidFill>
                  <a:schemeClr val="tx1"/>
                </a:solidFill>
              </a:rPr>
              <a:t>) – </a:t>
            </a:r>
            <a:r>
              <a:rPr lang="cs-CZ" dirty="0" err="1">
                <a:solidFill>
                  <a:schemeClr val="tx1"/>
                </a:solidFill>
              </a:rPr>
              <a:t>burial-votive</a:t>
            </a:r>
            <a:r>
              <a:rPr lang="cs-CZ" dirty="0">
                <a:solidFill>
                  <a:schemeClr val="tx1"/>
                </a:solidFill>
              </a:rPr>
              <a:t> </a:t>
            </a:r>
            <a:r>
              <a:rPr lang="cs-CZ" dirty="0" err="1">
                <a:solidFill>
                  <a:schemeClr val="tx1"/>
                </a:solidFill>
              </a:rPr>
              <a:t>sanctuary</a:t>
            </a:r>
            <a:r>
              <a:rPr lang="cs-CZ" dirty="0">
                <a:solidFill>
                  <a:schemeClr val="tx1"/>
                </a:solidFill>
              </a:rPr>
              <a:t> with 4 </a:t>
            </a:r>
            <a:r>
              <a:rPr lang="cs-CZ" dirty="0" err="1">
                <a:solidFill>
                  <a:schemeClr val="tx1"/>
                </a:solidFill>
              </a:rPr>
              <a:t>practical</a:t>
            </a:r>
            <a:r>
              <a:rPr lang="cs-CZ" dirty="0">
                <a:solidFill>
                  <a:schemeClr val="tx1"/>
                </a:solidFill>
              </a:rPr>
              <a:t> </a:t>
            </a:r>
            <a:r>
              <a:rPr lang="cs-CZ" dirty="0" err="1">
                <a:solidFill>
                  <a:schemeClr val="tx1"/>
                </a:solidFill>
              </a:rPr>
              <a:t>functions</a:t>
            </a:r>
            <a:r>
              <a:rPr lang="cs-CZ" dirty="0">
                <a:solidFill>
                  <a:schemeClr val="tx1"/>
                </a:solidFill>
              </a:rPr>
              <a:t>: </a:t>
            </a:r>
          </a:p>
          <a:p>
            <a:pPr>
              <a:buFont typeface="Wingdings" panose="05000000000000000000" pitchFamily="2" charset="2"/>
              <a:buChar char="§"/>
            </a:pPr>
            <a:r>
              <a:rPr lang="cs-CZ" dirty="0">
                <a:solidFill>
                  <a:schemeClr val="tx1"/>
                </a:solidFill>
              </a:rPr>
              <a:t> 1 – </a:t>
            </a:r>
            <a:r>
              <a:rPr lang="cs-CZ" dirty="0" err="1">
                <a:solidFill>
                  <a:schemeClr val="tx1"/>
                </a:solidFill>
              </a:rPr>
              <a:t>visiting</a:t>
            </a:r>
            <a:r>
              <a:rPr lang="cs-CZ" dirty="0">
                <a:solidFill>
                  <a:schemeClr val="tx1"/>
                </a:solidFill>
              </a:rPr>
              <a:t>/</a:t>
            </a:r>
            <a:r>
              <a:rPr lang="cs-CZ" dirty="0" err="1">
                <a:solidFill>
                  <a:schemeClr val="tx1"/>
                </a:solidFill>
              </a:rPr>
              <a:t>residential</a:t>
            </a:r>
            <a:endParaRPr lang="cs-CZ" dirty="0">
              <a:solidFill>
                <a:schemeClr val="tx1"/>
              </a:solidFill>
            </a:endParaRPr>
          </a:p>
          <a:p>
            <a:pPr>
              <a:buFont typeface="Wingdings" panose="05000000000000000000" pitchFamily="2" charset="2"/>
              <a:buChar char="§"/>
            </a:pPr>
            <a:r>
              <a:rPr lang="cs-CZ" dirty="0">
                <a:solidFill>
                  <a:schemeClr val="tx1"/>
                </a:solidFill>
              </a:rPr>
              <a:t> 2 – </a:t>
            </a:r>
            <a:r>
              <a:rPr lang="cs-CZ" dirty="0" err="1">
                <a:solidFill>
                  <a:schemeClr val="tx1"/>
                </a:solidFill>
              </a:rPr>
              <a:t>production</a:t>
            </a:r>
            <a:endParaRPr lang="cs-CZ" dirty="0">
              <a:solidFill>
                <a:schemeClr val="tx1"/>
              </a:solidFill>
            </a:endParaRPr>
          </a:p>
          <a:p>
            <a:pPr>
              <a:buFont typeface="Wingdings" panose="05000000000000000000" pitchFamily="2" charset="2"/>
              <a:buChar char="§"/>
            </a:pPr>
            <a:r>
              <a:rPr lang="cs-CZ" dirty="0">
                <a:solidFill>
                  <a:schemeClr val="tx1"/>
                </a:solidFill>
              </a:rPr>
              <a:t> 3 – </a:t>
            </a:r>
            <a:r>
              <a:rPr lang="cs-CZ" dirty="0" err="1">
                <a:solidFill>
                  <a:schemeClr val="tx1"/>
                </a:solidFill>
              </a:rPr>
              <a:t>sacrificial</a:t>
            </a:r>
            <a:r>
              <a:rPr lang="cs-CZ" dirty="0">
                <a:solidFill>
                  <a:schemeClr val="tx1"/>
                </a:solidFill>
              </a:rPr>
              <a:t>/</a:t>
            </a:r>
            <a:r>
              <a:rPr lang="cs-CZ" dirty="0" err="1">
                <a:solidFill>
                  <a:schemeClr val="tx1"/>
                </a:solidFill>
              </a:rPr>
              <a:t>burial</a:t>
            </a:r>
            <a:endParaRPr lang="cs-CZ" dirty="0">
              <a:solidFill>
                <a:schemeClr val="tx1"/>
              </a:solidFill>
            </a:endParaRPr>
          </a:p>
          <a:p>
            <a:pPr>
              <a:buFont typeface="Wingdings" panose="05000000000000000000" pitchFamily="2" charset="2"/>
              <a:buChar char="§"/>
            </a:pPr>
            <a:r>
              <a:rPr lang="cs-CZ" dirty="0">
                <a:solidFill>
                  <a:schemeClr val="tx1"/>
                </a:solidFill>
              </a:rPr>
              <a:t> 4 – </a:t>
            </a:r>
            <a:r>
              <a:rPr lang="cs-CZ" dirty="0" err="1">
                <a:solidFill>
                  <a:schemeClr val="tx1"/>
                </a:solidFill>
              </a:rPr>
              <a:t>sacrificial</a:t>
            </a:r>
            <a:r>
              <a:rPr lang="cs-CZ" dirty="0">
                <a:solidFill>
                  <a:schemeClr val="tx1"/>
                </a:solidFill>
              </a:rPr>
              <a:t>/</a:t>
            </a:r>
            <a:r>
              <a:rPr lang="cs-CZ" dirty="0" err="1">
                <a:solidFill>
                  <a:schemeClr val="tx1"/>
                </a:solidFill>
              </a:rPr>
              <a:t>votive</a:t>
            </a:r>
            <a:endParaRPr lang="cs-CZ" dirty="0">
              <a:solidFill>
                <a:schemeClr val="tx1"/>
              </a:solidFill>
            </a:endParaRPr>
          </a:p>
          <a:p>
            <a:pPr>
              <a:buFont typeface="Wingdings" panose="05000000000000000000" pitchFamily="2" charset="2"/>
              <a:buChar char="§"/>
            </a:pPr>
            <a:r>
              <a:rPr lang="cs-CZ" dirty="0">
                <a:solidFill>
                  <a:schemeClr val="tx1"/>
                </a:solidFill>
              </a:rPr>
              <a:t> </a:t>
            </a:r>
            <a:r>
              <a:rPr lang="cs-CZ" dirty="0" err="1">
                <a:solidFill>
                  <a:schemeClr val="tx1"/>
                </a:solidFill>
              </a:rPr>
              <a:t>Work</a:t>
            </a:r>
            <a:r>
              <a:rPr lang="cs-CZ" dirty="0">
                <a:solidFill>
                  <a:schemeClr val="tx1"/>
                </a:solidFill>
              </a:rPr>
              <a:t> with </a:t>
            </a:r>
            <a:r>
              <a:rPr lang="cs-CZ" b="1" i="1" dirty="0" err="1">
                <a:solidFill>
                  <a:schemeClr val="tx1"/>
                </a:solidFill>
              </a:rPr>
              <a:t>contexts</a:t>
            </a:r>
            <a:r>
              <a:rPr lang="cs-CZ" b="1" i="1" dirty="0">
                <a:solidFill>
                  <a:schemeClr val="tx1"/>
                </a:solidFill>
              </a:rPr>
              <a:t> </a:t>
            </a:r>
            <a:r>
              <a:rPr lang="cs-CZ" dirty="0">
                <a:solidFill>
                  <a:schemeClr val="tx1"/>
                </a:solidFill>
              </a:rPr>
              <a:t>(return to the </a:t>
            </a:r>
            <a:r>
              <a:rPr lang="cs-CZ" dirty="0" err="1">
                <a:solidFill>
                  <a:schemeClr val="tx1"/>
                </a:solidFill>
              </a:rPr>
              <a:t>original</a:t>
            </a:r>
            <a:r>
              <a:rPr lang="cs-CZ" dirty="0">
                <a:solidFill>
                  <a:schemeClr val="tx1"/>
                </a:solidFill>
              </a:rPr>
              <a:t> </a:t>
            </a:r>
            <a:r>
              <a:rPr lang="cs-CZ" dirty="0" err="1">
                <a:solidFill>
                  <a:schemeClr val="tx1"/>
                </a:solidFill>
              </a:rPr>
              <a:t>sources</a:t>
            </a:r>
            <a:r>
              <a:rPr lang="cs-CZ" dirty="0">
                <a:solidFill>
                  <a:schemeClr val="tx1"/>
                </a:solidFill>
              </a:rPr>
              <a:t> of </a:t>
            </a:r>
            <a:r>
              <a:rPr lang="cs-CZ" dirty="0" err="1">
                <a:solidFill>
                  <a:schemeClr val="tx1"/>
                </a:solidFill>
              </a:rPr>
              <a:t>finder</a:t>
            </a:r>
            <a:r>
              <a:rPr lang="cs-CZ" dirty="0">
                <a:solidFill>
                  <a:schemeClr val="tx1"/>
                </a:solidFill>
              </a:rPr>
              <a:t> H. </a:t>
            </a:r>
            <a:r>
              <a:rPr lang="cs-CZ" dirty="0" err="1">
                <a:solidFill>
                  <a:schemeClr val="tx1"/>
                </a:solidFill>
              </a:rPr>
              <a:t>Wankel</a:t>
            </a:r>
            <a:r>
              <a:rPr lang="cs-CZ" dirty="0">
                <a:solidFill>
                  <a:schemeClr val="tx1"/>
                </a:solidFill>
              </a:rPr>
              <a:t>; 1872‒1880) </a:t>
            </a:r>
            <a:r>
              <a:rPr lang="cs-CZ" dirty="0">
                <a:solidFill>
                  <a:schemeClr val="tx1"/>
                </a:solidFill>
                <a:sym typeface="Wingdings" panose="05000000000000000000" pitchFamily="2" charset="2"/>
              </a:rPr>
              <a:t></a:t>
            </a:r>
            <a:r>
              <a:rPr lang="en-US" dirty="0">
                <a:solidFill>
                  <a:schemeClr val="tx1"/>
                </a:solidFill>
                <a:sym typeface="Wingdings" panose="05000000000000000000" pitchFamily="2" charset="2"/>
              </a:rPr>
              <a:t> </a:t>
            </a:r>
            <a:r>
              <a:rPr lang="cs-CZ" dirty="0" err="1">
                <a:solidFill>
                  <a:schemeClr val="tx1"/>
                </a:solidFill>
                <a:sym typeface="Wingdings" panose="05000000000000000000" pitchFamily="2" charset="2"/>
              </a:rPr>
              <a:t>the</a:t>
            </a:r>
            <a:r>
              <a:rPr lang="cs-CZ" dirty="0">
                <a:solidFill>
                  <a:schemeClr val="tx1"/>
                </a:solidFill>
                <a:sym typeface="Wingdings" panose="05000000000000000000" pitchFamily="2" charset="2"/>
              </a:rPr>
              <a:t> </a:t>
            </a:r>
            <a:r>
              <a:rPr lang="cs-CZ" dirty="0" err="1">
                <a:solidFill>
                  <a:schemeClr val="tx1"/>
                </a:solidFill>
                <a:sym typeface="Wingdings" panose="05000000000000000000" pitchFamily="2" charset="2"/>
              </a:rPr>
              <a:t>biggest</a:t>
            </a:r>
            <a:r>
              <a:rPr lang="cs-CZ" dirty="0">
                <a:solidFill>
                  <a:schemeClr val="tx1"/>
                </a:solidFill>
                <a:sym typeface="Wingdings" panose="05000000000000000000" pitchFamily="2" charset="2"/>
              </a:rPr>
              <a:t> </a:t>
            </a:r>
            <a:r>
              <a:rPr lang="cs-CZ" dirty="0" err="1">
                <a:solidFill>
                  <a:schemeClr val="tx1"/>
                </a:solidFill>
                <a:sym typeface="Wingdings" panose="05000000000000000000" pitchFamily="2" charset="2"/>
              </a:rPr>
              <a:t>change</a:t>
            </a:r>
            <a:r>
              <a:rPr lang="cs-CZ" dirty="0">
                <a:solidFill>
                  <a:schemeClr val="tx1"/>
                </a:solidFill>
                <a:sym typeface="Wingdings" panose="05000000000000000000" pitchFamily="2" charset="2"/>
              </a:rPr>
              <a:t> </a:t>
            </a:r>
            <a:r>
              <a:rPr lang="cs-CZ" dirty="0" err="1">
                <a:solidFill>
                  <a:schemeClr val="tx1"/>
                </a:solidFill>
                <a:sym typeface="Wingdings" panose="05000000000000000000" pitchFamily="2" charset="2"/>
              </a:rPr>
              <a:t>against</a:t>
            </a:r>
            <a:r>
              <a:rPr lang="cs-CZ" dirty="0">
                <a:solidFill>
                  <a:schemeClr val="tx1"/>
                </a:solidFill>
                <a:sym typeface="Wingdings" panose="05000000000000000000" pitchFamily="2" charset="2"/>
              </a:rPr>
              <a:t> </a:t>
            </a:r>
            <a:r>
              <a:rPr lang="cs-CZ" dirty="0" err="1">
                <a:solidFill>
                  <a:schemeClr val="tx1"/>
                </a:solidFill>
                <a:sym typeface="Wingdings" panose="05000000000000000000" pitchFamily="2" charset="2"/>
              </a:rPr>
              <a:t>the</a:t>
            </a:r>
            <a:r>
              <a:rPr lang="cs-CZ" dirty="0">
                <a:solidFill>
                  <a:schemeClr val="tx1"/>
                </a:solidFill>
                <a:sym typeface="Wingdings" panose="05000000000000000000" pitchFamily="2" charset="2"/>
              </a:rPr>
              <a:t> </a:t>
            </a:r>
            <a:r>
              <a:rPr lang="cs-CZ" dirty="0" err="1">
                <a:solidFill>
                  <a:schemeClr val="tx1"/>
                </a:solidFill>
                <a:sym typeface="Wingdings" panose="05000000000000000000" pitchFamily="2" charset="2"/>
              </a:rPr>
              <a:t>work</a:t>
            </a:r>
            <a:r>
              <a:rPr lang="cs-CZ" dirty="0">
                <a:solidFill>
                  <a:schemeClr val="tx1"/>
                </a:solidFill>
                <a:sym typeface="Wingdings" panose="05000000000000000000" pitchFamily="2" charset="2"/>
              </a:rPr>
              <a:t> </a:t>
            </a:r>
            <a:r>
              <a:rPr lang="cs-CZ" dirty="0" err="1">
                <a:solidFill>
                  <a:schemeClr val="tx1"/>
                </a:solidFill>
                <a:sym typeface="Wingdings" panose="05000000000000000000" pitchFamily="2" charset="2"/>
              </a:rPr>
              <a:t>of</a:t>
            </a:r>
            <a:r>
              <a:rPr lang="cs-CZ" dirty="0">
                <a:solidFill>
                  <a:schemeClr val="tx1"/>
                </a:solidFill>
                <a:sym typeface="Wingdings" panose="05000000000000000000" pitchFamily="2" charset="2"/>
              </a:rPr>
              <a:t> H. </a:t>
            </a:r>
            <a:r>
              <a:rPr lang="cs-CZ" dirty="0" err="1">
                <a:solidFill>
                  <a:schemeClr val="tx1"/>
                </a:solidFill>
                <a:sym typeface="Wingdings" panose="05000000000000000000" pitchFamily="2" charset="2"/>
              </a:rPr>
              <a:t>Parzinger</a:t>
            </a:r>
            <a:r>
              <a:rPr lang="cs-CZ" dirty="0">
                <a:solidFill>
                  <a:schemeClr val="tx1"/>
                </a:solidFill>
                <a:sym typeface="Wingdings" panose="05000000000000000000" pitchFamily="2" charset="2"/>
              </a:rPr>
              <a:t> (1995) </a:t>
            </a:r>
            <a:r>
              <a:rPr lang="en-US" dirty="0">
                <a:solidFill>
                  <a:schemeClr val="tx1"/>
                </a:solidFill>
                <a:sym typeface="Wingdings" panose="05000000000000000000" pitchFamily="2" charset="2"/>
              </a:rPr>
              <a:t>– cave sacrificial place</a:t>
            </a:r>
            <a:endParaRPr lang="cs-CZ" dirty="0">
              <a:solidFill>
                <a:schemeClr val="tx1"/>
              </a:solidFill>
            </a:endParaRPr>
          </a:p>
        </p:txBody>
      </p:sp>
      <p:pic>
        <p:nvPicPr>
          <p:cNvPr id="6" name="Zástupný obsah 4" descr="Obsah obrázku text, mapa&#10;&#10;Popis byl vytvořen automaticky">
            <a:extLst>
              <a:ext uri="{FF2B5EF4-FFF2-40B4-BE49-F238E27FC236}">
                <a16:creationId xmlns:a16="http://schemas.microsoft.com/office/drawing/2014/main" id="{76E3A462-3C65-964A-A83E-F097D78FF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1460" y="3021974"/>
            <a:ext cx="2793476" cy="3836026"/>
          </a:xfrm>
          <a:prstGeom prst="rect">
            <a:avLst/>
          </a:prstGeom>
        </p:spPr>
      </p:pic>
      <p:sp>
        <p:nvSpPr>
          <p:cNvPr id="4" name="Šipka: doprava 3">
            <a:extLst>
              <a:ext uri="{FF2B5EF4-FFF2-40B4-BE49-F238E27FC236}">
                <a16:creationId xmlns:a16="http://schemas.microsoft.com/office/drawing/2014/main" id="{97F2A58F-CF5B-4C1D-9809-5C0985E6126B}"/>
              </a:ext>
            </a:extLst>
          </p:cNvPr>
          <p:cNvSpPr/>
          <p:nvPr/>
        </p:nvSpPr>
        <p:spPr>
          <a:xfrm rot="19697684">
            <a:off x="9466339" y="4634744"/>
            <a:ext cx="695325" cy="28575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3" name="TextovéPole 2">
            <a:extLst>
              <a:ext uri="{FF2B5EF4-FFF2-40B4-BE49-F238E27FC236}">
                <a16:creationId xmlns:a16="http://schemas.microsoft.com/office/drawing/2014/main" id="{65A8843C-36CA-4E74-9E3E-6885E0358BBA}"/>
              </a:ext>
            </a:extLst>
          </p:cNvPr>
          <p:cNvSpPr txBox="1"/>
          <p:nvPr/>
        </p:nvSpPr>
        <p:spPr>
          <a:xfrm>
            <a:off x="8935580" y="5030330"/>
            <a:ext cx="1323975" cy="923330"/>
          </a:xfrm>
          <a:prstGeom prst="rect">
            <a:avLst/>
          </a:prstGeom>
          <a:noFill/>
        </p:spPr>
        <p:txBody>
          <a:bodyPr wrap="square" rtlCol="0">
            <a:spAutoFit/>
          </a:bodyPr>
          <a:lstStyle/>
          <a:p>
            <a:r>
              <a:rPr lang="cs-CZ" dirty="0" err="1">
                <a:solidFill>
                  <a:schemeClr val="tx2">
                    <a:lumMod val="75000"/>
                  </a:schemeClr>
                </a:solidFill>
              </a:rPr>
              <a:t>Position</a:t>
            </a:r>
            <a:r>
              <a:rPr lang="cs-CZ" dirty="0">
                <a:solidFill>
                  <a:schemeClr val="tx2">
                    <a:lumMod val="75000"/>
                  </a:schemeClr>
                </a:solidFill>
              </a:rPr>
              <a:t> </a:t>
            </a:r>
            <a:r>
              <a:rPr lang="cs-CZ" dirty="0" err="1">
                <a:solidFill>
                  <a:schemeClr val="tx2">
                    <a:lumMod val="75000"/>
                  </a:schemeClr>
                </a:solidFill>
              </a:rPr>
              <a:t>of</a:t>
            </a:r>
            <a:r>
              <a:rPr lang="cs-CZ" dirty="0">
                <a:solidFill>
                  <a:schemeClr val="tx2">
                    <a:lumMod val="75000"/>
                  </a:schemeClr>
                </a:solidFill>
              </a:rPr>
              <a:t> </a:t>
            </a:r>
            <a:r>
              <a:rPr lang="cs-CZ" dirty="0" err="1">
                <a:solidFill>
                  <a:schemeClr val="tx2">
                    <a:lumMod val="75000"/>
                  </a:schemeClr>
                </a:solidFill>
              </a:rPr>
              <a:t>the</a:t>
            </a:r>
            <a:r>
              <a:rPr lang="cs-CZ" dirty="0">
                <a:solidFill>
                  <a:schemeClr val="tx2">
                    <a:lumMod val="75000"/>
                  </a:schemeClr>
                </a:solidFill>
              </a:rPr>
              <a:t> </a:t>
            </a:r>
            <a:r>
              <a:rPr lang="cs-CZ" dirty="0" err="1">
                <a:solidFill>
                  <a:schemeClr val="tx2">
                    <a:lumMod val="75000"/>
                  </a:schemeClr>
                </a:solidFill>
              </a:rPr>
              <a:t>wagon</a:t>
            </a:r>
            <a:r>
              <a:rPr lang="cs-CZ" dirty="0">
                <a:solidFill>
                  <a:schemeClr val="tx2">
                    <a:lumMod val="75000"/>
                  </a:schemeClr>
                </a:solidFill>
              </a:rPr>
              <a:t> V1</a:t>
            </a:r>
          </a:p>
        </p:txBody>
      </p:sp>
    </p:spTree>
    <p:extLst>
      <p:ext uri="{BB962C8B-B14F-4D97-AF65-F5344CB8AC3E}">
        <p14:creationId xmlns:p14="http://schemas.microsoft.com/office/powerpoint/2010/main" val="91276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1"/>
            <a:ext cx="12192000" cy="707365"/>
          </a:xfrm>
        </p:spPr>
        <p:txBody>
          <a:bodyPr>
            <a:normAutofit/>
          </a:bodyPr>
          <a:lstStyle/>
          <a:p>
            <a:r>
              <a:rPr lang="cs-CZ" sz="4000" dirty="0" err="1">
                <a:solidFill>
                  <a:schemeClr val="accent1"/>
                </a:solidFill>
                <a:effectLst>
                  <a:outerShdw blurRad="38100" dist="38100" dir="2700000" algn="tl">
                    <a:srgbClr val="000000">
                      <a:alpha val="43137"/>
                    </a:srgbClr>
                  </a:outerShdw>
                </a:effectLst>
              </a:rPr>
              <a:t>Methodics</a:t>
            </a:r>
            <a:r>
              <a:rPr lang="cs-CZ" sz="4000" dirty="0">
                <a:solidFill>
                  <a:schemeClr val="accent1"/>
                </a:solidFill>
                <a:effectLst>
                  <a:outerShdw blurRad="38100" dist="38100" dir="2700000" algn="tl">
                    <a:srgbClr val="000000">
                      <a:alpha val="43137"/>
                    </a:srgbClr>
                  </a:outerShdw>
                </a:effectLst>
              </a:rPr>
              <a:t> of </a:t>
            </a:r>
            <a:r>
              <a:rPr lang="cs-CZ" sz="4000" dirty="0" err="1">
                <a:solidFill>
                  <a:schemeClr val="accent1"/>
                </a:solidFill>
                <a:effectLst>
                  <a:outerShdw blurRad="38100" dist="38100" dir="2700000" algn="tl">
                    <a:srgbClr val="000000">
                      <a:alpha val="43137"/>
                    </a:srgbClr>
                  </a:outerShdw>
                </a:effectLst>
              </a:rPr>
              <a:t>dentification</a:t>
            </a:r>
            <a:r>
              <a:rPr lang="cs-CZ" sz="4000" dirty="0">
                <a:solidFill>
                  <a:schemeClr val="accent1"/>
                </a:solidFill>
                <a:effectLst>
                  <a:outerShdw blurRad="38100" dist="38100" dir="2700000" algn="tl">
                    <a:srgbClr val="000000">
                      <a:alpha val="43137"/>
                    </a:srgbClr>
                  </a:outerShdw>
                </a:effectLst>
              </a:rPr>
              <a:t> of </a:t>
            </a:r>
            <a:r>
              <a:rPr lang="cs-CZ" sz="4000" dirty="0" err="1">
                <a:solidFill>
                  <a:schemeClr val="accent1"/>
                </a:solidFill>
                <a:effectLst>
                  <a:outerShdw blurRad="38100" dist="38100" dir="2700000" algn="tl">
                    <a:srgbClr val="000000">
                      <a:alpha val="43137"/>
                    </a:srgbClr>
                  </a:outerShdw>
                </a:effectLst>
              </a:rPr>
              <a:t>elites</a:t>
            </a:r>
            <a:endParaRPr lang="cs-CZ" sz="4000" dirty="0">
              <a:solidFill>
                <a:schemeClr val="accent1"/>
              </a:solidFill>
              <a:effectLst>
                <a:outerShdw blurRad="38100" dist="38100" dir="2700000" algn="tl">
                  <a:srgbClr val="000000">
                    <a:alpha val="43137"/>
                  </a:srgbClr>
                </a:outerShdw>
              </a:effectLst>
            </a:endParaRPr>
          </a:p>
        </p:txBody>
      </p:sp>
      <p:sp>
        <p:nvSpPr>
          <p:cNvPr id="8" name="Zástupný obsah 2">
            <a:extLst>
              <a:ext uri="{FF2B5EF4-FFF2-40B4-BE49-F238E27FC236}">
                <a16:creationId xmlns:a16="http://schemas.microsoft.com/office/drawing/2014/main" id="{68B37074-F73D-4789-B1DF-7A6F143FB73E}"/>
              </a:ext>
            </a:extLst>
          </p:cNvPr>
          <p:cNvSpPr txBox="1">
            <a:spLocks/>
          </p:cNvSpPr>
          <p:nvPr/>
        </p:nvSpPr>
        <p:spPr>
          <a:xfrm>
            <a:off x="85724" y="854014"/>
            <a:ext cx="3784527" cy="6003985"/>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kumimoji="0" lang="en-US" sz="2000" b="1" i="0" u="none" strike="noStrike" kern="1200" cap="none" spc="0" normalizeH="0" baseline="0" noProof="0" dirty="0">
                <a:ln>
                  <a:noFill/>
                </a:ln>
                <a:solidFill>
                  <a:schemeClr val="tx1"/>
                </a:solidFill>
                <a:effectLst/>
                <a:uLnTx/>
                <a:uFillTx/>
                <a:latin typeface="Calibri"/>
                <a:ea typeface="+mn-ea"/>
                <a:cs typeface="+mn-cs"/>
              </a:rPr>
              <a:t>The identification of elites </a:t>
            </a:r>
            <a:r>
              <a:rPr kumimoji="0" lang="en-US" sz="2000" b="0" i="0" u="none" strike="noStrike" kern="1200" cap="none" spc="0" normalizeH="0" baseline="0" noProof="0" dirty="0">
                <a:ln>
                  <a:noFill/>
                </a:ln>
                <a:solidFill>
                  <a:schemeClr val="tx1"/>
                </a:solidFill>
                <a:effectLst/>
                <a:uLnTx/>
                <a:uFillTx/>
                <a:latin typeface="Calibri"/>
                <a:ea typeface="+mn-ea"/>
                <a:cs typeface="+mn-cs"/>
              </a:rPr>
              <a:t>must be justified by a correctly set methodology</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Correctly set parameters of elite identification enable the conception of the Hallstatt </a:t>
            </a:r>
            <a:r>
              <a:rPr kumimoji="0" lang="en-US" sz="2000" i="0" u="none" strike="noStrike" kern="1200" cap="none" spc="0" normalizeH="0" baseline="0" noProof="0" dirty="0">
                <a:ln>
                  <a:noFill/>
                </a:ln>
                <a:solidFill>
                  <a:schemeClr val="tx1"/>
                </a:solidFill>
                <a:effectLst/>
                <a:uLnTx/>
                <a:uFillTx/>
                <a:latin typeface="Calibri"/>
                <a:ea typeface="+mn-ea"/>
                <a:cs typeface="+mn-cs"/>
              </a:rPr>
              <a:t>landscape</a:t>
            </a:r>
            <a:r>
              <a:rPr kumimoji="0" lang="en-US" sz="2000" b="1" i="0" u="none" strike="noStrike" kern="1200" cap="none" spc="0" normalizeH="0" baseline="0" noProof="0" dirty="0">
                <a:ln>
                  <a:noFill/>
                </a:ln>
                <a:solidFill>
                  <a:schemeClr val="tx1"/>
                </a:solidFill>
                <a:effectLst/>
                <a:uLnTx/>
                <a:uFillTx/>
                <a:latin typeface="Calibri"/>
                <a:ea typeface="+mn-ea"/>
                <a:cs typeface="+mn-cs"/>
              </a:rPr>
              <a:t> as a social </a:t>
            </a:r>
            <a:r>
              <a:rPr kumimoji="0" lang="en-US" sz="2000" b="0" i="0" u="none" strike="noStrike" kern="1200" cap="none" spc="0" normalizeH="0" baseline="0" noProof="0" dirty="0">
                <a:ln>
                  <a:noFill/>
                </a:ln>
                <a:solidFill>
                  <a:schemeClr val="tx1"/>
                </a:solidFill>
                <a:effectLst/>
                <a:uLnTx/>
                <a:uFillTx/>
                <a:latin typeface="Calibri"/>
                <a:ea typeface="+mn-ea"/>
                <a:cs typeface="+mn-cs"/>
              </a:rPr>
              <a:t>(not environmental) </a:t>
            </a:r>
            <a:r>
              <a:rPr kumimoji="0" lang="en-US" sz="2000" b="1" i="0" u="none" strike="noStrike" kern="1200" cap="none" spc="0" normalizeH="0" baseline="0" noProof="0" dirty="0">
                <a:ln>
                  <a:noFill/>
                </a:ln>
                <a:solidFill>
                  <a:schemeClr val="tx1"/>
                </a:solidFill>
                <a:effectLst/>
                <a:uLnTx/>
                <a:uFillTx/>
                <a:latin typeface="Calibri"/>
                <a:ea typeface="+mn-ea"/>
                <a:cs typeface="+mn-cs"/>
              </a:rPr>
              <a:t>landscape</a:t>
            </a:r>
            <a:endParaRPr kumimoji="0" lang="cs-CZ" sz="2000" b="1"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lang="cs-CZ" dirty="0">
                <a:solidFill>
                  <a:schemeClr val="tx1"/>
                </a:solidFill>
                <a:latin typeface="Calibri"/>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Movable</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and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im</a:t>
            </a:r>
            <a:r>
              <a:rPr kumimoji="0" lang="en-US" sz="2000" b="0" i="0" u="none" strike="noStrike" kern="1200" cap="none" spc="0" normalizeH="0" baseline="0" noProof="0" dirty="0">
                <a:ln>
                  <a:noFill/>
                </a:ln>
                <a:solidFill>
                  <a:schemeClr val="tx1"/>
                </a:solidFill>
                <a:effectLst/>
                <a:uLnTx/>
                <a:uFillTx/>
                <a:latin typeface="Calibri"/>
                <a:ea typeface="+mn-ea"/>
                <a:cs typeface="+mn-cs"/>
              </a:rPr>
              <a:t>movable contexts must meet a number of parameters. Both components blend very well</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E.g. a large mound and a large tomb chamber usually contain exceptional movable inventory</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W. </a:t>
            </a:r>
            <a:r>
              <a:rPr kumimoji="0" lang="en-US" sz="2000" b="0" i="0" u="none" strike="noStrike" kern="1200" cap="none" spc="0" normalizeH="0" baseline="0" noProof="0" dirty="0" err="1">
                <a:ln>
                  <a:noFill/>
                </a:ln>
                <a:solidFill>
                  <a:schemeClr val="tx1"/>
                </a:solidFill>
                <a:effectLst/>
                <a:uLnTx/>
                <a:uFillTx/>
                <a:latin typeface="Calibri"/>
                <a:ea typeface="+mn-ea"/>
                <a:cs typeface="+mn-cs"/>
              </a:rPr>
              <a:t>Kimmig</a:t>
            </a:r>
            <a:r>
              <a:rPr kumimoji="0" lang="en-US"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1" i="0" u="none" strike="noStrike" kern="1200" cap="none" spc="0" normalizeH="0" baseline="0" noProof="0" dirty="0">
                <a:ln>
                  <a:noFill/>
                </a:ln>
                <a:solidFill>
                  <a:schemeClr val="tx1"/>
                </a:solidFill>
                <a:effectLst/>
                <a:uLnTx/>
                <a:uFillTx/>
                <a:latin typeface="Calibri"/>
                <a:ea typeface="+mn-ea"/>
                <a:cs typeface="+mn-cs"/>
              </a:rPr>
              <a:t>princely </a:t>
            </a:r>
            <a:r>
              <a:rPr kumimoji="0" lang="cs-CZ" sz="2000" b="1" i="0" u="none" strike="noStrike" kern="1200" cap="none" spc="0" normalizeH="0" baseline="0" noProof="0" dirty="0" err="1">
                <a:ln>
                  <a:noFill/>
                </a:ln>
                <a:solidFill>
                  <a:schemeClr val="tx1"/>
                </a:solidFill>
                <a:effectLst/>
                <a:uLnTx/>
                <a:uFillTx/>
                <a:latin typeface="Calibri"/>
                <a:ea typeface="+mn-ea"/>
                <a:cs typeface="+mn-cs"/>
              </a:rPr>
              <a:t>seats</a:t>
            </a:r>
            <a:r>
              <a:rPr kumimoji="0" lang="en-US" sz="2000" b="1" i="0" u="none" strike="noStrike" kern="1200" cap="none" spc="0" normalizeH="0" baseline="0" noProof="0" dirty="0">
                <a:ln>
                  <a:noFill/>
                </a:ln>
                <a:solidFill>
                  <a:schemeClr val="tx1"/>
                </a:solidFill>
                <a:effectLst/>
                <a:uLnTx/>
                <a:uFillTx/>
                <a:latin typeface="Calibri"/>
                <a:ea typeface="+mn-ea"/>
                <a:cs typeface="+mn-cs"/>
              </a:rPr>
              <a:t>, </a:t>
            </a:r>
            <a:r>
              <a:rPr kumimoji="0" lang="cs-CZ" sz="2000" b="1" i="0" u="none" strike="noStrike" kern="1200" cap="none" spc="0" normalizeH="0" baseline="0" noProof="0" dirty="0" err="1">
                <a:ln>
                  <a:noFill/>
                </a:ln>
                <a:solidFill>
                  <a:schemeClr val="tx1"/>
                </a:solidFill>
                <a:effectLst/>
                <a:uLnTx/>
                <a:uFillTx/>
                <a:latin typeface="Calibri"/>
                <a:ea typeface="+mn-ea"/>
                <a:cs typeface="+mn-cs"/>
              </a:rPr>
              <a:t>burial</a:t>
            </a:r>
            <a:r>
              <a:rPr kumimoji="0" lang="en-US" sz="2000" b="1" i="0" u="none" strike="noStrike" kern="1200" cap="none" spc="0" normalizeH="0" baseline="0" noProof="0" dirty="0">
                <a:ln>
                  <a:noFill/>
                </a:ln>
                <a:solidFill>
                  <a:schemeClr val="tx1"/>
                </a:solidFill>
                <a:effectLst/>
                <a:uLnTx/>
                <a:uFillTx/>
                <a:latin typeface="Calibri"/>
                <a:ea typeface="+mn-ea"/>
                <a:cs typeface="+mn-cs"/>
              </a:rPr>
              <a:t> monuments and luxury / import </a:t>
            </a:r>
            <a:r>
              <a:rPr kumimoji="0" lang="en-US" sz="2000" b="0" i="0" u="none" strike="noStrike" kern="1200" cap="none" spc="0" normalizeH="0" baseline="0" noProof="0" dirty="0">
                <a:ln>
                  <a:noFill/>
                </a:ln>
                <a:solidFill>
                  <a:schemeClr val="tx1"/>
                </a:solidFill>
                <a:effectLst/>
                <a:uLnTx/>
                <a:uFillTx/>
                <a:latin typeface="Calibri"/>
                <a:ea typeface="+mn-ea"/>
                <a:cs typeface="+mn-cs"/>
              </a:rPr>
              <a:t>- is basically still valid today. It can be traced across the Hallstatt regions</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Below are the local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magnates</a:t>
            </a:r>
            <a:r>
              <a:rPr kumimoji="0" lang="en-US" sz="2000" b="0" i="0" u="none" strike="noStrike" kern="1200" cap="none" spc="0" normalizeH="0" baseline="0" noProof="0" dirty="0">
                <a:ln>
                  <a:noFill/>
                </a:ln>
                <a:solidFill>
                  <a:schemeClr val="tx1"/>
                </a:solidFill>
                <a:effectLst/>
                <a:uLnTx/>
                <a:uFillTx/>
                <a:latin typeface="Calibri"/>
                <a:ea typeface="+mn-ea"/>
                <a:cs typeface="+mn-cs"/>
              </a:rPr>
              <a:t>, the middle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layer</a:t>
            </a:r>
            <a:r>
              <a:rPr kumimoji="0" lang="en-US" sz="2000" b="0" i="0" u="none" strike="noStrike" kern="1200" cap="none" spc="0" normalizeH="0" baseline="0" noProof="0" dirty="0">
                <a:ln>
                  <a:noFill/>
                </a:ln>
                <a:solidFill>
                  <a:schemeClr val="tx1"/>
                </a:solidFill>
                <a:effectLst/>
                <a:uLnTx/>
                <a:uFillTx/>
                <a:latin typeface="Calibri"/>
                <a:ea typeface="+mn-ea"/>
                <a:cs typeface="+mn-cs"/>
              </a:rPr>
              <a:t> and the lowest layer / non-free</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p:txBody>
      </p:sp>
      <p:pic>
        <p:nvPicPr>
          <p:cNvPr id="2050" name="Picture 2"/>
          <p:cNvPicPr>
            <a:picLocks noChangeAspect="1" noChangeArrowheads="1"/>
          </p:cNvPicPr>
          <p:nvPr/>
        </p:nvPicPr>
        <p:blipFill>
          <a:blip r:embed="rId3" cstate="print"/>
          <a:srcRect/>
          <a:stretch>
            <a:fillRect/>
          </a:stretch>
        </p:blipFill>
        <p:spPr bwMode="auto">
          <a:xfrm>
            <a:off x="8277557" y="594583"/>
            <a:ext cx="3914443" cy="6093296"/>
          </a:xfrm>
          <a:prstGeom prst="rect">
            <a:avLst/>
          </a:prstGeom>
          <a:noFill/>
          <a:ln w="9525">
            <a:noFill/>
            <a:miter lim="800000"/>
            <a:headEnd/>
            <a:tailEnd/>
          </a:ln>
        </p:spPr>
      </p:pic>
      <p:sp>
        <p:nvSpPr>
          <p:cNvPr id="5" name="Zástupný obsah 2">
            <a:extLst>
              <a:ext uri="{FF2B5EF4-FFF2-40B4-BE49-F238E27FC236}">
                <a16:creationId xmlns:a16="http://schemas.microsoft.com/office/drawing/2014/main" id="{68B37074-F73D-4789-B1DF-7A6F143FB73E}"/>
              </a:ext>
            </a:extLst>
          </p:cNvPr>
          <p:cNvSpPr txBox="1">
            <a:spLocks/>
          </p:cNvSpPr>
          <p:nvPr/>
        </p:nvSpPr>
        <p:spPr>
          <a:xfrm>
            <a:off x="10806885" y="382773"/>
            <a:ext cx="1385115" cy="37213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hoards</a:t>
            </a: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pic>
        <p:nvPicPr>
          <p:cNvPr id="6" name="Obrázek 5" descr="opasky_bronzové3.jpg"/>
          <p:cNvPicPr>
            <a:picLocks noChangeAspect="1"/>
          </p:cNvPicPr>
          <p:nvPr/>
        </p:nvPicPr>
        <p:blipFill>
          <a:blip r:embed="rId4" cstate="print"/>
          <a:stretch>
            <a:fillRect/>
          </a:stretch>
        </p:blipFill>
        <p:spPr>
          <a:xfrm>
            <a:off x="3870243" y="708382"/>
            <a:ext cx="4408967" cy="6149617"/>
          </a:xfrm>
          <a:prstGeom prst="rect">
            <a:avLst/>
          </a:prstGeom>
        </p:spPr>
      </p:pic>
      <p:sp>
        <p:nvSpPr>
          <p:cNvPr id="7" name="Zástupný obsah 2">
            <a:extLst>
              <a:ext uri="{FF2B5EF4-FFF2-40B4-BE49-F238E27FC236}">
                <a16:creationId xmlns:a16="http://schemas.microsoft.com/office/drawing/2014/main" id="{68B37074-F73D-4789-B1DF-7A6F143FB73E}"/>
              </a:ext>
            </a:extLst>
          </p:cNvPr>
          <p:cNvSpPr txBox="1">
            <a:spLocks/>
          </p:cNvSpPr>
          <p:nvPr/>
        </p:nvSpPr>
        <p:spPr>
          <a:xfrm>
            <a:off x="7117810" y="369666"/>
            <a:ext cx="1172176" cy="372139"/>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itchFamily="2" charset="2"/>
              <a:buChar char="§"/>
              <a:tabLst/>
              <a:defRPr/>
            </a:pPr>
            <a:r>
              <a:rPr kumimoji="0" lang="cs-CZ" sz="2000" b="0" i="0" u="none" strike="noStrike" kern="1200" cap="none" spc="0" normalizeH="0" baseline="0" noProof="0">
                <a:ln>
                  <a:noFill/>
                </a:ln>
                <a:solidFill>
                  <a:prstClr val="black">
                    <a:lumMod val="75000"/>
                    <a:lumOff val="25000"/>
                  </a:prstClr>
                </a:solidFill>
                <a:effectLst/>
                <a:uLnTx/>
                <a:uFillTx/>
                <a:latin typeface="Calibri"/>
                <a:ea typeface="+mn-ea"/>
                <a:cs typeface="+mn-cs"/>
              </a:rPr>
              <a:t> Elite </a:t>
            </a:r>
            <a:r>
              <a:rPr kumimoji="0" lang="cs-CZ" sz="20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graves</a:t>
            </a: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9" name="Přímá spojovací čára 8"/>
          <p:cNvCxnSpPr/>
          <p:nvPr/>
        </p:nvCxnSpPr>
        <p:spPr>
          <a:xfrm>
            <a:off x="8282785" y="659219"/>
            <a:ext cx="0" cy="619878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738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sah obrázku obloha&#10;&#10;Popis vygenerován s velmi vysokou mírou spolehlivosti">
            <a:extLst>
              <a:ext uri="{FF2B5EF4-FFF2-40B4-BE49-F238E27FC236}">
                <a16:creationId xmlns:a16="http://schemas.microsoft.com/office/drawing/2014/main" id="{1BEAF7B2-B8AA-4C9A-8FE5-5A36F7AE7E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63"/>
          <a:stretch/>
        </p:blipFill>
        <p:spPr>
          <a:xfrm>
            <a:off x="0" y="10"/>
            <a:ext cx="12191980" cy="6857990"/>
          </a:xfrm>
          <a:prstGeom prst="rect">
            <a:avLst/>
          </a:prstGeom>
        </p:spPr>
      </p:pic>
      <p:sp>
        <p:nvSpPr>
          <p:cNvPr id="21" name="TextovéPole 20">
            <a:extLst>
              <a:ext uri="{FF2B5EF4-FFF2-40B4-BE49-F238E27FC236}">
                <a16:creationId xmlns:a16="http://schemas.microsoft.com/office/drawing/2014/main" id="{CFE0E9CF-C4D4-4EEA-B785-3E2111FCBDA3}"/>
              </a:ext>
            </a:extLst>
          </p:cNvPr>
          <p:cNvSpPr txBox="1"/>
          <p:nvPr/>
        </p:nvSpPr>
        <p:spPr>
          <a:xfrm>
            <a:off x="11098431" y="1937634"/>
            <a:ext cx="982961" cy="646331"/>
          </a:xfrm>
          <a:prstGeom prst="rect">
            <a:avLst/>
          </a:prstGeom>
          <a:noFill/>
        </p:spPr>
        <p:txBody>
          <a:bodyPr wrap="none" rtlCol="0">
            <a:spAutoFit/>
          </a:bodyPr>
          <a:lstStyle/>
          <a:p>
            <a:r>
              <a:rPr lang="cs-CZ" sz="3600" dirty="0">
                <a:solidFill>
                  <a:schemeClr val="accent1"/>
                </a:solidFill>
                <a:effectLst>
                  <a:outerShdw blurRad="38100" dist="38100" dir="2700000" algn="tl">
                    <a:srgbClr val="000000">
                      <a:alpha val="43137"/>
                    </a:srgbClr>
                  </a:outerShdw>
                </a:effectLst>
              </a:rPr>
              <a:t>40%</a:t>
            </a:r>
          </a:p>
        </p:txBody>
      </p:sp>
      <p:sp>
        <p:nvSpPr>
          <p:cNvPr id="22" name="TextovéPole 21">
            <a:extLst>
              <a:ext uri="{FF2B5EF4-FFF2-40B4-BE49-F238E27FC236}">
                <a16:creationId xmlns:a16="http://schemas.microsoft.com/office/drawing/2014/main" id="{E9D19C7B-9107-4C32-B0FA-3E25312E9B66}"/>
              </a:ext>
            </a:extLst>
          </p:cNvPr>
          <p:cNvSpPr txBox="1"/>
          <p:nvPr/>
        </p:nvSpPr>
        <p:spPr>
          <a:xfrm>
            <a:off x="925439" y="845915"/>
            <a:ext cx="3664813" cy="2062103"/>
          </a:xfrm>
          <a:prstGeom prst="rect">
            <a:avLst/>
          </a:prstGeom>
          <a:noFill/>
        </p:spPr>
        <p:txBody>
          <a:bodyPr wrap="square" rtlCol="0">
            <a:spAutoFit/>
          </a:bodyPr>
          <a:lstStyle/>
          <a:p>
            <a:r>
              <a:rPr lang="cs-CZ" sz="3200" dirty="0" err="1">
                <a:solidFill>
                  <a:schemeClr val="accent1"/>
                </a:solidFill>
                <a:effectLst>
                  <a:outerShdw blurRad="38100" dist="38100" dir="2700000" algn="tl">
                    <a:srgbClr val="000000">
                      <a:alpha val="43137"/>
                    </a:srgbClr>
                  </a:outerShdw>
                </a:effectLst>
              </a:rPr>
              <a:t>All</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movable</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cases</a:t>
            </a:r>
            <a:r>
              <a:rPr lang="cs-CZ" sz="3200" dirty="0">
                <a:solidFill>
                  <a:schemeClr val="accent1"/>
                </a:solidFill>
                <a:effectLst>
                  <a:outerShdw blurRad="38100" dist="38100" dir="2700000" algn="tl">
                    <a:srgbClr val="000000">
                      <a:alpha val="43137"/>
                    </a:srgbClr>
                  </a:outerShdw>
                </a:effectLst>
              </a:rPr>
              <a:t> </a:t>
            </a:r>
            <a:br>
              <a:rPr lang="cs-CZ" sz="3200" dirty="0">
                <a:solidFill>
                  <a:schemeClr val="accent1"/>
                </a:solidFill>
                <a:effectLst>
                  <a:outerShdw blurRad="38100" dist="38100" dir="2700000" algn="tl">
                    <a:srgbClr val="000000">
                      <a:alpha val="43137"/>
                    </a:srgbClr>
                  </a:outerShdw>
                </a:effectLst>
              </a:rPr>
            </a:br>
            <a:r>
              <a:rPr lang="cs-CZ" sz="3200" dirty="0" err="1">
                <a:solidFill>
                  <a:schemeClr val="accent1"/>
                </a:solidFill>
                <a:effectLst>
                  <a:outerShdw blurRad="38100" dist="38100" dir="2700000" algn="tl">
                    <a:srgbClr val="000000">
                      <a:alpha val="43137"/>
                    </a:srgbClr>
                  </a:outerShdw>
                </a:effectLst>
              </a:rPr>
              <a:t>of</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elites</a:t>
            </a:r>
            <a:r>
              <a:rPr lang="cs-CZ" sz="3200" dirty="0">
                <a:solidFill>
                  <a:schemeClr val="accent1"/>
                </a:solidFill>
                <a:effectLst>
                  <a:outerShdw blurRad="38100" dist="38100" dir="2700000" algn="tl">
                    <a:srgbClr val="000000">
                      <a:alpha val="43137"/>
                    </a:srgbClr>
                  </a:outerShdw>
                </a:effectLst>
              </a:rPr>
              <a:t> in Moravia </a:t>
            </a:r>
          </a:p>
          <a:p>
            <a:r>
              <a:rPr lang="cs-CZ" sz="3200" dirty="0">
                <a:solidFill>
                  <a:schemeClr val="accent1"/>
                </a:solidFill>
                <a:effectLst>
                  <a:outerShdw blurRad="38100" dist="38100" dir="2700000" algn="tl">
                    <a:srgbClr val="000000">
                      <a:alpha val="43137"/>
                    </a:srgbClr>
                  </a:outerShdw>
                </a:effectLst>
              </a:rPr>
              <a:t>= 113 </a:t>
            </a:r>
            <a:r>
              <a:rPr lang="cs-CZ" sz="3200" dirty="0" err="1">
                <a:solidFill>
                  <a:schemeClr val="accent1"/>
                </a:solidFill>
                <a:effectLst>
                  <a:outerShdw blurRad="38100" dist="38100" dir="2700000" algn="tl">
                    <a:srgbClr val="000000">
                      <a:alpha val="43137"/>
                    </a:srgbClr>
                  </a:outerShdw>
                </a:effectLst>
              </a:rPr>
              <a:t>pcs</a:t>
            </a:r>
            <a:r>
              <a:rPr lang="cs-CZ" sz="3200" dirty="0">
                <a:solidFill>
                  <a:schemeClr val="accent1"/>
                </a:solidFill>
                <a:effectLst>
                  <a:outerShdw blurRad="38100" dist="38100" dir="2700000" algn="tl">
                    <a:srgbClr val="000000">
                      <a:alpha val="43137"/>
                    </a:srgbClr>
                  </a:outerShdw>
                </a:effectLst>
              </a:rPr>
              <a:t> (to </a:t>
            </a:r>
            <a:r>
              <a:rPr lang="cs-CZ" sz="3200" dirty="0" err="1">
                <a:solidFill>
                  <a:schemeClr val="accent1"/>
                </a:solidFill>
                <a:effectLst>
                  <a:outerShdw blurRad="38100" dist="38100" dir="2700000" algn="tl">
                    <a:srgbClr val="000000">
                      <a:alpha val="43137"/>
                    </a:srgbClr>
                  </a:outerShdw>
                </a:effectLst>
              </a:rPr>
              <a:t>the</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year</a:t>
            </a:r>
            <a:r>
              <a:rPr lang="cs-CZ" sz="3200" dirty="0">
                <a:solidFill>
                  <a:schemeClr val="accent1"/>
                </a:solidFill>
                <a:effectLst>
                  <a:outerShdw blurRad="38100" dist="38100" dir="2700000" algn="tl">
                    <a:srgbClr val="000000">
                      <a:alpha val="43137"/>
                    </a:srgbClr>
                  </a:outerShdw>
                </a:effectLst>
              </a:rPr>
              <a:t> 2018)</a:t>
            </a:r>
          </a:p>
        </p:txBody>
      </p:sp>
      <p:sp>
        <p:nvSpPr>
          <p:cNvPr id="23" name="TextovéPole 22">
            <a:extLst>
              <a:ext uri="{FF2B5EF4-FFF2-40B4-BE49-F238E27FC236}">
                <a16:creationId xmlns:a16="http://schemas.microsoft.com/office/drawing/2014/main" id="{949A0E0E-196A-46BB-9B2A-F05BB90110C1}"/>
              </a:ext>
            </a:extLst>
          </p:cNvPr>
          <p:cNvSpPr txBox="1"/>
          <p:nvPr/>
        </p:nvSpPr>
        <p:spPr>
          <a:xfrm>
            <a:off x="5266970" y="645023"/>
            <a:ext cx="5903091" cy="400110"/>
          </a:xfrm>
          <a:prstGeom prst="rect">
            <a:avLst/>
          </a:prstGeom>
          <a:noFill/>
        </p:spPr>
        <p:txBody>
          <a:bodyPr wrap="none" rtlCol="0">
            <a:spAutoFit/>
          </a:bodyPr>
          <a:lstStyle/>
          <a:p>
            <a:r>
              <a:rPr lang="cs-CZ" sz="2000" dirty="0" err="1">
                <a:solidFill>
                  <a:schemeClr val="tx2">
                    <a:lumMod val="75000"/>
                  </a:schemeClr>
                </a:solidFill>
                <a:effectLst>
                  <a:outerShdw blurRad="38100" dist="38100" dir="2700000" algn="tl">
                    <a:srgbClr val="000000">
                      <a:alpha val="43137"/>
                    </a:srgbClr>
                  </a:outerShdw>
                </a:effectLst>
              </a:rPr>
              <a:t>Movable</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cases</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of</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elites</a:t>
            </a:r>
            <a:r>
              <a:rPr lang="cs-CZ" sz="2000" dirty="0">
                <a:solidFill>
                  <a:schemeClr val="tx2">
                    <a:lumMod val="75000"/>
                  </a:schemeClr>
                </a:solidFill>
                <a:effectLst>
                  <a:outerShdw blurRad="38100" dist="38100" dir="2700000" algn="tl">
                    <a:srgbClr val="000000">
                      <a:alpha val="43137"/>
                    </a:srgbClr>
                  </a:outerShdw>
                </a:effectLst>
              </a:rPr>
              <a:t> in </a:t>
            </a:r>
            <a:r>
              <a:rPr lang="cs-CZ" sz="2000" dirty="0" err="1">
                <a:solidFill>
                  <a:schemeClr val="tx2">
                    <a:lumMod val="75000"/>
                  </a:schemeClr>
                </a:solidFill>
                <a:effectLst>
                  <a:outerShdw blurRad="38100" dist="38100" dir="2700000" algn="tl">
                    <a:srgbClr val="000000">
                      <a:alpha val="43137"/>
                    </a:srgbClr>
                  </a:outerShdw>
                </a:effectLst>
              </a:rPr>
              <a:t>the</a:t>
            </a:r>
            <a:r>
              <a:rPr lang="cs-CZ" sz="2000" dirty="0">
                <a:solidFill>
                  <a:schemeClr val="tx2">
                    <a:lumMod val="75000"/>
                  </a:schemeClr>
                </a:solidFill>
                <a:effectLst>
                  <a:outerShdw blurRad="38100" dist="38100" dir="2700000" algn="tl">
                    <a:srgbClr val="000000">
                      <a:alpha val="43137"/>
                    </a:srgbClr>
                  </a:outerShdw>
                </a:effectLst>
              </a:rPr>
              <a:t> centre </a:t>
            </a:r>
            <a:r>
              <a:rPr lang="cs-CZ" sz="2000" dirty="0" err="1">
                <a:solidFill>
                  <a:schemeClr val="tx2">
                    <a:lumMod val="75000"/>
                  </a:schemeClr>
                </a:solidFill>
                <a:effectLst>
                  <a:outerShdw blurRad="38100" dist="38100" dir="2700000" algn="tl">
                    <a:srgbClr val="000000">
                      <a:alpha val="43137"/>
                    </a:srgbClr>
                  </a:outerShdw>
                </a:effectLst>
              </a:rPr>
              <a:t>of</a:t>
            </a:r>
            <a:r>
              <a:rPr lang="cs-CZ" sz="2000" dirty="0">
                <a:solidFill>
                  <a:schemeClr val="tx2">
                    <a:lumMod val="75000"/>
                  </a:schemeClr>
                </a:solidFill>
                <a:effectLst>
                  <a:outerShdw blurRad="38100" dist="38100" dir="2700000" algn="tl">
                    <a:srgbClr val="000000">
                      <a:alpha val="43137"/>
                    </a:srgbClr>
                  </a:outerShdw>
                </a:effectLst>
              </a:rPr>
              <a:t> </a:t>
            </a:r>
            <a:r>
              <a:rPr lang="cs-CZ" sz="2000" b="1" dirty="0">
                <a:solidFill>
                  <a:schemeClr val="tx2">
                    <a:lumMod val="75000"/>
                  </a:schemeClr>
                </a:solidFill>
                <a:effectLst>
                  <a:outerShdw blurRad="38100" dist="38100" dir="2700000" algn="tl">
                    <a:srgbClr val="000000">
                      <a:alpha val="43137"/>
                    </a:srgbClr>
                  </a:outerShdw>
                </a:effectLst>
              </a:rPr>
              <a:t>Horákov </a:t>
            </a:r>
            <a:r>
              <a:rPr lang="cs-CZ" sz="2000" b="1" dirty="0" err="1">
                <a:solidFill>
                  <a:schemeClr val="tx2">
                    <a:lumMod val="75000"/>
                  </a:schemeClr>
                </a:solidFill>
                <a:effectLst>
                  <a:outerShdw blurRad="38100" dist="38100" dir="2700000" algn="tl">
                    <a:srgbClr val="000000">
                      <a:alpha val="43137"/>
                    </a:srgbClr>
                  </a:outerShdw>
                </a:effectLst>
              </a:rPr>
              <a:t>group</a:t>
            </a:r>
            <a:r>
              <a:rPr lang="cs-CZ" sz="2000" b="1" dirty="0">
                <a:solidFill>
                  <a:schemeClr val="tx2">
                    <a:lumMod val="75000"/>
                  </a:schemeClr>
                </a:solidFill>
                <a:effectLst>
                  <a:outerShdw blurRad="38100" dist="38100" dir="2700000" algn="tl">
                    <a:srgbClr val="000000">
                      <a:alpha val="43137"/>
                    </a:srgbClr>
                  </a:outerShdw>
                </a:effectLst>
              </a:rPr>
              <a:t> </a:t>
            </a:r>
          </a:p>
        </p:txBody>
      </p:sp>
      <p:sp>
        <p:nvSpPr>
          <p:cNvPr id="24" name="TextovéPole 23">
            <a:extLst>
              <a:ext uri="{FF2B5EF4-FFF2-40B4-BE49-F238E27FC236}">
                <a16:creationId xmlns:a16="http://schemas.microsoft.com/office/drawing/2014/main" id="{31C14689-D3C1-4121-BB3C-99F67709922E}"/>
              </a:ext>
            </a:extLst>
          </p:cNvPr>
          <p:cNvSpPr txBox="1"/>
          <p:nvPr/>
        </p:nvSpPr>
        <p:spPr>
          <a:xfrm>
            <a:off x="5266970" y="1295695"/>
            <a:ext cx="5999591" cy="400110"/>
          </a:xfrm>
          <a:prstGeom prst="rect">
            <a:avLst/>
          </a:prstGeom>
          <a:noFill/>
        </p:spPr>
        <p:txBody>
          <a:bodyPr wrap="none" rtlCol="0">
            <a:spAutoFit/>
          </a:bodyPr>
          <a:lstStyle/>
          <a:p>
            <a:r>
              <a:rPr lang="cs-CZ" sz="2000" dirty="0" err="1">
                <a:solidFill>
                  <a:schemeClr val="tx2">
                    <a:lumMod val="75000"/>
                  </a:schemeClr>
                </a:solidFill>
                <a:effectLst>
                  <a:outerShdw blurRad="38100" dist="38100" dir="2700000" algn="tl">
                    <a:srgbClr val="000000">
                      <a:alpha val="43137"/>
                    </a:srgbClr>
                  </a:outerShdw>
                </a:effectLst>
              </a:rPr>
              <a:t>Movable</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cases</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of</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elites</a:t>
            </a:r>
            <a:r>
              <a:rPr lang="cs-CZ" sz="2000" dirty="0">
                <a:solidFill>
                  <a:schemeClr val="tx2">
                    <a:lumMod val="75000"/>
                  </a:schemeClr>
                </a:solidFill>
                <a:effectLst>
                  <a:outerShdw blurRad="38100" dist="38100" dir="2700000" algn="tl">
                    <a:srgbClr val="000000">
                      <a:alpha val="43137"/>
                    </a:srgbClr>
                  </a:outerShdw>
                </a:effectLst>
              </a:rPr>
              <a:t> in </a:t>
            </a:r>
            <a:r>
              <a:rPr lang="cs-CZ" sz="2000" dirty="0" err="1">
                <a:solidFill>
                  <a:schemeClr val="tx2">
                    <a:lumMod val="75000"/>
                  </a:schemeClr>
                </a:solidFill>
                <a:effectLst>
                  <a:outerShdw blurRad="38100" dist="38100" dir="2700000" algn="tl">
                    <a:srgbClr val="000000">
                      <a:alpha val="43137"/>
                    </a:srgbClr>
                  </a:outerShdw>
                </a:effectLst>
              </a:rPr>
              <a:t>the</a:t>
            </a:r>
            <a:r>
              <a:rPr lang="cs-CZ" sz="2000" dirty="0">
                <a:solidFill>
                  <a:schemeClr val="tx2">
                    <a:lumMod val="75000"/>
                  </a:schemeClr>
                </a:solidFill>
                <a:effectLst>
                  <a:outerShdw blurRad="38100" dist="38100" dir="2700000" algn="tl">
                    <a:srgbClr val="000000">
                      <a:alpha val="43137"/>
                    </a:srgbClr>
                  </a:outerShdw>
                </a:effectLst>
              </a:rPr>
              <a:t> centre </a:t>
            </a:r>
            <a:r>
              <a:rPr lang="cs-CZ" sz="2000" dirty="0" err="1">
                <a:solidFill>
                  <a:schemeClr val="tx2">
                    <a:lumMod val="75000"/>
                  </a:schemeClr>
                </a:solidFill>
                <a:effectLst>
                  <a:outerShdw blurRad="38100" dist="38100" dir="2700000" algn="tl">
                    <a:srgbClr val="000000">
                      <a:alpha val="43137"/>
                    </a:srgbClr>
                  </a:outerShdw>
                </a:effectLst>
              </a:rPr>
              <a:t>of</a:t>
            </a:r>
            <a:r>
              <a:rPr lang="cs-CZ" sz="2000" dirty="0">
                <a:solidFill>
                  <a:schemeClr val="tx2">
                    <a:lumMod val="75000"/>
                  </a:schemeClr>
                </a:solidFill>
                <a:effectLst>
                  <a:outerShdw blurRad="38100" dist="38100" dir="2700000" algn="tl">
                    <a:srgbClr val="000000">
                      <a:alpha val="43137"/>
                    </a:srgbClr>
                  </a:outerShdw>
                </a:effectLst>
              </a:rPr>
              <a:t> </a:t>
            </a:r>
            <a:r>
              <a:rPr lang="cs-CZ" sz="2000" b="1" dirty="0">
                <a:solidFill>
                  <a:schemeClr val="tx2">
                    <a:lumMod val="75000"/>
                  </a:schemeClr>
                </a:solidFill>
                <a:effectLst>
                  <a:outerShdw blurRad="38100" dist="38100" dir="2700000" algn="tl">
                    <a:srgbClr val="000000">
                      <a:alpha val="43137"/>
                    </a:srgbClr>
                  </a:outerShdw>
                </a:effectLst>
              </a:rPr>
              <a:t>Platěnice </a:t>
            </a:r>
            <a:r>
              <a:rPr lang="cs-CZ" sz="2000" b="1" dirty="0" err="1">
                <a:solidFill>
                  <a:schemeClr val="tx2">
                    <a:lumMod val="75000"/>
                  </a:schemeClr>
                </a:solidFill>
                <a:effectLst>
                  <a:outerShdw blurRad="38100" dist="38100" dir="2700000" algn="tl">
                    <a:srgbClr val="000000">
                      <a:alpha val="43137"/>
                    </a:srgbClr>
                  </a:outerShdw>
                </a:effectLst>
              </a:rPr>
              <a:t>group</a:t>
            </a:r>
            <a:r>
              <a:rPr lang="cs-CZ" sz="2000" b="1" dirty="0">
                <a:solidFill>
                  <a:schemeClr val="tx2">
                    <a:lumMod val="75000"/>
                  </a:schemeClr>
                </a:solidFill>
                <a:effectLst>
                  <a:outerShdw blurRad="38100" dist="38100" dir="2700000" algn="tl">
                    <a:srgbClr val="000000">
                      <a:alpha val="43137"/>
                    </a:srgbClr>
                  </a:outerShdw>
                </a:effectLst>
              </a:rPr>
              <a:t> </a:t>
            </a:r>
          </a:p>
        </p:txBody>
      </p:sp>
      <p:sp>
        <p:nvSpPr>
          <p:cNvPr id="26" name="TextovéPole 25">
            <a:extLst>
              <a:ext uri="{FF2B5EF4-FFF2-40B4-BE49-F238E27FC236}">
                <a16:creationId xmlns:a16="http://schemas.microsoft.com/office/drawing/2014/main" id="{74C5F59E-616B-41A4-9566-C95B88613770}"/>
              </a:ext>
            </a:extLst>
          </p:cNvPr>
          <p:cNvSpPr txBox="1"/>
          <p:nvPr/>
        </p:nvSpPr>
        <p:spPr>
          <a:xfrm>
            <a:off x="5266970" y="3439793"/>
            <a:ext cx="4522841" cy="400110"/>
          </a:xfrm>
          <a:prstGeom prst="rect">
            <a:avLst/>
          </a:prstGeom>
          <a:noFill/>
        </p:spPr>
        <p:txBody>
          <a:bodyPr wrap="none" rtlCol="0">
            <a:spAutoFit/>
          </a:bodyPr>
          <a:lstStyle/>
          <a:p>
            <a:r>
              <a:rPr lang="cs-CZ" sz="2000" dirty="0" err="1">
                <a:solidFill>
                  <a:schemeClr val="tx2">
                    <a:lumMod val="75000"/>
                  </a:schemeClr>
                </a:solidFill>
                <a:effectLst>
                  <a:outerShdw blurRad="38100" dist="38100" dir="2700000" algn="tl">
                    <a:srgbClr val="000000">
                      <a:alpha val="43137"/>
                    </a:srgbClr>
                  </a:outerShdw>
                </a:effectLst>
              </a:rPr>
              <a:t>Movable</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cases</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of</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elites</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out</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of</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the</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centres</a:t>
            </a:r>
            <a:endParaRPr lang="cs-CZ" sz="2000" dirty="0">
              <a:solidFill>
                <a:schemeClr val="tx2">
                  <a:lumMod val="75000"/>
                </a:schemeClr>
              </a:solidFill>
              <a:effectLst>
                <a:outerShdw blurRad="38100" dist="38100" dir="2700000" algn="tl">
                  <a:srgbClr val="000000">
                    <a:alpha val="43137"/>
                  </a:srgbClr>
                </a:outerShdw>
              </a:effectLst>
            </a:endParaRPr>
          </a:p>
        </p:txBody>
      </p:sp>
      <p:sp>
        <p:nvSpPr>
          <p:cNvPr id="28" name="TextovéPole 27">
            <a:extLst>
              <a:ext uri="{FF2B5EF4-FFF2-40B4-BE49-F238E27FC236}">
                <a16:creationId xmlns:a16="http://schemas.microsoft.com/office/drawing/2014/main" id="{B8B59B0C-A5E7-439F-92B9-FA5D808DFFE2}"/>
              </a:ext>
            </a:extLst>
          </p:cNvPr>
          <p:cNvSpPr txBox="1"/>
          <p:nvPr/>
        </p:nvSpPr>
        <p:spPr>
          <a:xfrm>
            <a:off x="5268440" y="2007280"/>
            <a:ext cx="5554982" cy="400110"/>
          </a:xfrm>
          <a:prstGeom prst="rect">
            <a:avLst/>
          </a:prstGeom>
          <a:noFill/>
        </p:spPr>
        <p:txBody>
          <a:bodyPr wrap="none" rtlCol="0">
            <a:spAutoFit/>
          </a:bodyPr>
          <a:lstStyle/>
          <a:p>
            <a:r>
              <a:rPr lang="cs-CZ" sz="2000" dirty="0" err="1">
                <a:solidFill>
                  <a:schemeClr val="tx2">
                    <a:lumMod val="75000"/>
                  </a:schemeClr>
                </a:solidFill>
                <a:effectLst>
                  <a:outerShdw blurRad="38100" dist="38100" dir="2700000" algn="tl">
                    <a:srgbClr val="000000">
                      <a:alpha val="43137"/>
                    </a:srgbClr>
                  </a:outerShdw>
                </a:effectLst>
              </a:rPr>
              <a:t>Movable</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cases</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of</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elites</a:t>
            </a:r>
            <a:r>
              <a:rPr lang="cs-CZ" sz="2000" dirty="0">
                <a:solidFill>
                  <a:schemeClr val="tx2">
                    <a:lumMod val="75000"/>
                  </a:schemeClr>
                </a:solidFill>
                <a:effectLst>
                  <a:outerShdw blurRad="38100" dist="38100" dir="2700000" algn="tl">
                    <a:srgbClr val="000000">
                      <a:alpha val="43137"/>
                    </a:srgbClr>
                  </a:outerShdw>
                </a:effectLst>
              </a:rPr>
              <a:t> in </a:t>
            </a:r>
            <a:r>
              <a:rPr lang="cs-CZ" sz="2000" b="1" dirty="0">
                <a:solidFill>
                  <a:schemeClr val="tx2">
                    <a:lumMod val="75000"/>
                  </a:schemeClr>
                </a:solidFill>
                <a:effectLst>
                  <a:outerShdw blurRad="38100" dist="38100" dir="2700000" algn="tl">
                    <a:srgbClr val="000000">
                      <a:alpha val="43137"/>
                    </a:srgbClr>
                  </a:outerShdw>
                </a:effectLst>
              </a:rPr>
              <a:t>Býčí Skála </a:t>
            </a:r>
            <a:r>
              <a:rPr lang="cs-CZ" sz="2000" b="1" dirty="0" err="1">
                <a:solidFill>
                  <a:schemeClr val="tx2">
                    <a:lumMod val="75000"/>
                  </a:schemeClr>
                </a:solidFill>
                <a:effectLst>
                  <a:outerShdw blurRad="38100" dist="38100" dir="2700000" algn="tl">
                    <a:srgbClr val="000000">
                      <a:alpha val="43137"/>
                    </a:srgbClr>
                  </a:outerShdw>
                </a:effectLst>
              </a:rPr>
              <a:t>Cave</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sanctuary</a:t>
            </a:r>
            <a:endParaRPr lang="cs-CZ" sz="2000" dirty="0">
              <a:solidFill>
                <a:schemeClr val="tx2">
                  <a:lumMod val="75000"/>
                </a:schemeClr>
              </a:solidFill>
              <a:effectLst>
                <a:outerShdw blurRad="38100" dist="38100" dir="2700000" algn="tl">
                  <a:srgbClr val="000000">
                    <a:alpha val="43137"/>
                  </a:srgbClr>
                </a:outerShdw>
              </a:effectLst>
            </a:endParaRPr>
          </a:p>
        </p:txBody>
      </p:sp>
      <p:sp>
        <p:nvSpPr>
          <p:cNvPr id="34" name="TextovéPole 33">
            <a:extLst>
              <a:ext uri="{FF2B5EF4-FFF2-40B4-BE49-F238E27FC236}">
                <a16:creationId xmlns:a16="http://schemas.microsoft.com/office/drawing/2014/main" id="{E7E3C1B2-AF63-4258-A029-0A020DCE6C1A}"/>
              </a:ext>
            </a:extLst>
          </p:cNvPr>
          <p:cNvSpPr txBox="1"/>
          <p:nvPr/>
        </p:nvSpPr>
        <p:spPr>
          <a:xfrm>
            <a:off x="11098430" y="495226"/>
            <a:ext cx="982961" cy="646331"/>
          </a:xfrm>
          <a:prstGeom prst="rect">
            <a:avLst/>
          </a:prstGeom>
          <a:noFill/>
        </p:spPr>
        <p:txBody>
          <a:bodyPr wrap="none" rtlCol="0">
            <a:spAutoFit/>
          </a:bodyPr>
          <a:lstStyle/>
          <a:p>
            <a:r>
              <a:rPr lang="cs-CZ" sz="3600" dirty="0">
                <a:solidFill>
                  <a:schemeClr val="accent1"/>
                </a:solidFill>
                <a:effectLst>
                  <a:outerShdw blurRad="38100" dist="38100" dir="2700000" algn="tl">
                    <a:srgbClr val="000000">
                      <a:alpha val="43137"/>
                    </a:srgbClr>
                  </a:outerShdw>
                </a:effectLst>
              </a:rPr>
              <a:t>28%</a:t>
            </a:r>
          </a:p>
        </p:txBody>
      </p:sp>
      <p:sp>
        <p:nvSpPr>
          <p:cNvPr id="35" name="TextovéPole 34">
            <a:extLst>
              <a:ext uri="{FF2B5EF4-FFF2-40B4-BE49-F238E27FC236}">
                <a16:creationId xmlns:a16="http://schemas.microsoft.com/office/drawing/2014/main" id="{82CBB864-9A6B-4273-AB4C-40226B9FCFDE}"/>
              </a:ext>
            </a:extLst>
          </p:cNvPr>
          <p:cNvSpPr txBox="1"/>
          <p:nvPr/>
        </p:nvSpPr>
        <p:spPr>
          <a:xfrm>
            <a:off x="11121699" y="1213288"/>
            <a:ext cx="982961" cy="646331"/>
          </a:xfrm>
          <a:prstGeom prst="rect">
            <a:avLst/>
          </a:prstGeom>
          <a:noFill/>
        </p:spPr>
        <p:txBody>
          <a:bodyPr wrap="none" rtlCol="0">
            <a:spAutoFit/>
          </a:bodyPr>
          <a:lstStyle/>
          <a:p>
            <a:r>
              <a:rPr lang="cs-CZ" sz="3600" dirty="0">
                <a:solidFill>
                  <a:schemeClr val="accent1"/>
                </a:solidFill>
                <a:effectLst>
                  <a:outerShdw blurRad="38100" dist="38100" dir="2700000" algn="tl">
                    <a:srgbClr val="000000">
                      <a:alpha val="43137"/>
                    </a:srgbClr>
                  </a:outerShdw>
                </a:effectLst>
              </a:rPr>
              <a:t>21%</a:t>
            </a:r>
          </a:p>
        </p:txBody>
      </p:sp>
      <p:sp>
        <p:nvSpPr>
          <p:cNvPr id="36" name="TextovéPole 35">
            <a:extLst>
              <a:ext uri="{FF2B5EF4-FFF2-40B4-BE49-F238E27FC236}">
                <a16:creationId xmlns:a16="http://schemas.microsoft.com/office/drawing/2014/main" id="{345C7F1B-7C88-41FA-B0D0-B67BF86DC111}"/>
              </a:ext>
            </a:extLst>
          </p:cNvPr>
          <p:cNvSpPr txBox="1"/>
          <p:nvPr/>
        </p:nvSpPr>
        <p:spPr>
          <a:xfrm>
            <a:off x="11121700" y="3316682"/>
            <a:ext cx="982961" cy="646331"/>
          </a:xfrm>
          <a:prstGeom prst="rect">
            <a:avLst/>
          </a:prstGeom>
          <a:noFill/>
        </p:spPr>
        <p:txBody>
          <a:bodyPr wrap="none" rtlCol="0">
            <a:spAutoFit/>
          </a:bodyPr>
          <a:lstStyle/>
          <a:p>
            <a:r>
              <a:rPr lang="cs-CZ" sz="3600" dirty="0">
                <a:solidFill>
                  <a:schemeClr val="accent1"/>
                </a:solidFill>
                <a:effectLst>
                  <a:outerShdw blurRad="38100" dist="38100" dir="2700000" algn="tl">
                    <a:srgbClr val="000000">
                      <a:alpha val="43137"/>
                    </a:srgbClr>
                  </a:outerShdw>
                </a:effectLst>
              </a:rPr>
              <a:t>11%</a:t>
            </a:r>
          </a:p>
        </p:txBody>
      </p:sp>
      <p:sp>
        <p:nvSpPr>
          <p:cNvPr id="37" name="TextovéPole 36">
            <a:extLst>
              <a:ext uri="{FF2B5EF4-FFF2-40B4-BE49-F238E27FC236}">
                <a16:creationId xmlns:a16="http://schemas.microsoft.com/office/drawing/2014/main" id="{A3F29AA0-D1E7-4842-BB2D-1D0ECB2F51EB}"/>
              </a:ext>
            </a:extLst>
          </p:cNvPr>
          <p:cNvSpPr txBox="1"/>
          <p:nvPr/>
        </p:nvSpPr>
        <p:spPr>
          <a:xfrm>
            <a:off x="5266969" y="2742956"/>
            <a:ext cx="4937185" cy="400110"/>
          </a:xfrm>
          <a:prstGeom prst="rect">
            <a:avLst/>
          </a:prstGeom>
          <a:noFill/>
        </p:spPr>
        <p:txBody>
          <a:bodyPr wrap="none" rtlCol="0">
            <a:spAutoFit/>
          </a:bodyPr>
          <a:lstStyle/>
          <a:p>
            <a:r>
              <a:rPr lang="cs-CZ" sz="2000" dirty="0" err="1">
                <a:solidFill>
                  <a:schemeClr val="tx2">
                    <a:lumMod val="75000"/>
                  </a:schemeClr>
                </a:solidFill>
                <a:effectLst>
                  <a:outerShdw blurRad="38100" dist="38100" dir="2700000" algn="tl">
                    <a:srgbClr val="000000">
                      <a:alpha val="43137"/>
                    </a:srgbClr>
                  </a:outerShdw>
                </a:effectLst>
              </a:rPr>
              <a:t>All</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movable</a:t>
            </a:r>
            <a:r>
              <a:rPr lang="cs-CZ" sz="2000" dirty="0">
                <a:solidFill>
                  <a:schemeClr val="tx2">
                    <a:lumMod val="75000"/>
                  </a:schemeClr>
                </a:solidFill>
                <a:effectLst>
                  <a:outerShdw blurRad="38100" dist="38100" dir="2700000" algn="tl">
                    <a:srgbClr val="000000">
                      <a:alpha val="43137"/>
                    </a:srgbClr>
                  </a:outerShdw>
                </a:effectLst>
              </a:rPr>
              <a:t> </a:t>
            </a:r>
            <a:r>
              <a:rPr lang="cs-CZ" sz="2000" dirty="0" err="1">
                <a:solidFill>
                  <a:schemeClr val="tx2">
                    <a:lumMod val="75000"/>
                  </a:schemeClr>
                </a:solidFill>
                <a:effectLst>
                  <a:outerShdw blurRad="38100" dist="38100" dir="2700000" algn="tl">
                    <a:srgbClr val="000000">
                      <a:alpha val="43137"/>
                    </a:srgbClr>
                  </a:outerShdw>
                </a:effectLst>
              </a:rPr>
              <a:t>cases</a:t>
            </a:r>
            <a:r>
              <a:rPr lang="cs-CZ" sz="2000" dirty="0">
                <a:solidFill>
                  <a:schemeClr val="tx2">
                    <a:lumMod val="75000"/>
                  </a:schemeClr>
                </a:solidFill>
                <a:effectLst>
                  <a:outerShdw blurRad="38100" dist="38100" dir="2700000" algn="tl">
                    <a:srgbClr val="000000">
                      <a:alpha val="43137"/>
                    </a:srgbClr>
                  </a:outerShdw>
                </a:effectLst>
              </a:rPr>
              <a:t> in </a:t>
            </a:r>
            <a:r>
              <a:rPr lang="cs-CZ" sz="2000" b="1" dirty="0" err="1">
                <a:solidFill>
                  <a:schemeClr val="tx2">
                    <a:lumMod val="75000"/>
                  </a:schemeClr>
                </a:solidFill>
                <a:effectLst>
                  <a:outerShdw blurRad="38100" dist="38100" dir="2700000" algn="tl">
                    <a:srgbClr val="000000">
                      <a:alpha val="43137"/>
                    </a:srgbClr>
                  </a:outerShdw>
                </a:effectLst>
              </a:rPr>
              <a:t>centres</a:t>
            </a:r>
            <a:r>
              <a:rPr lang="cs-CZ" sz="2000" b="1" dirty="0">
                <a:solidFill>
                  <a:schemeClr val="tx2">
                    <a:lumMod val="75000"/>
                  </a:schemeClr>
                </a:solidFill>
                <a:effectLst>
                  <a:outerShdw blurRad="38100" dist="38100" dir="2700000" algn="tl">
                    <a:srgbClr val="000000">
                      <a:alpha val="43137"/>
                    </a:srgbClr>
                  </a:outerShdw>
                </a:effectLst>
              </a:rPr>
              <a:t> and in Býčí Skála</a:t>
            </a:r>
          </a:p>
        </p:txBody>
      </p:sp>
      <p:sp>
        <p:nvSpPr>
          <p:cNvPr id="38" name="TextovéPole 37">
            <a:extLst>
              <a:ext uri="{FF2B5EF4-FFF2-40B4-BE49-F238E27FC236}">
                <a16:creationId xmlns:a16="http://schemas.microsoft.com/office/drawing/2014/main" id="{04120664-2D3A-4442-96A3-423EFB732E84}"/>
              </a:ext>
            </a:extLst>
          </p:cNvPr>
          <p:cNvSpPr txBox="1"/>
          <p:nvPr/>
        </p:nvSpPr>
        <p:spPr>
          <a:xfrm>
            <a:off x="11098432" y="2650374"/>
            <a:ext cx="982961" cy="646331"/>
          </a:xfrm>
          <a:prstGeom prst="rect">
            <a:avLst/>
          </a:prstGeom>
          <a:noFill/>
        </p:spPr>
        <p:txBody>
          <a:bodyPr wrap="none" rtlCol="0">
            <a:spAutoFit/>
          </a:bodyPr>
          <a:lstStyle/>
          <a:p>
            <a:r>
              <a:rPr lang="cs-CZ" sz="3600" dirty="0">
                <a:solidFill>
                  <a:schemeClr val="accent1"/>
                </a:solidFill>
                <a:effectLst>
                  <a:outerShdw blurRad="38100" dist="38100" dir="2700000" algn="tl">
                    <a:srgbClr val="000000">
                      <a:alpha val="43137"/>
                    </a:srgbClr>
                  </a:outerShdw>
                </a:effectLst>
              </a:rPr>
              <a:t>89%</a:t>
            </a:r>
          </a:p>
        </p:txBody>
      </p:sp>
      <p:sp>
        <p:nvSpPr>
          <p:cNvPr id="2" name="Obdélník 1">
            <a:extLst>
              <a:ext uri="{FF2B5EF4-FFF2-40B4-BE49-F238E27FC236}">
                <a16:creationId xmlns:a16="http://schemas.microsoft.com/office/drawing/2014/main" id="{B3030EC5-6713-4BF2-A93B-E931E0B4788A}"/>
              </a:ext>
            </a:extLst>
          </p:cNvPr>
          <p:cNvSpPr/>
          <p:nvPr/>
        </p:nvSpPr>
        <p:spPr>
          <a:xfrm>
            <a:off x="8233781" y="6459738"/>
            <a:ext cx="3958199" cy="646331"/>
          </a:xfrm>
          <a:prstGeom prst="rect">
            <a:avLst/>
          </a:prstGeom>
        </p:spPr>
        <p:txBody>
          <a:bodyPr wrap="none">
            <a:spAutoFit/>
          </a:bodyPr>
          <a:lstStyle/>
          <a:p>
            <a:r>
              <a:rPr lang="cs-CZ" dirty="0">
                <a:solidFill>
                  <a:srgbClr val="0070C0"/>
                </a:solidFill>
              </a:rPr>
              <a:t>Horákov </a:t>
            </a:r>
            <a:r>
              <a:rPr lang="cs-CZ" dirty="0" err="1">
                <a:solidFill>
                  <a:srgbClr val="0070C0"/>
                </a:solidFill>
              </a:rPr>
              <a:t>group</a:t>
            </a:r>
            <a:r>
              <a:rPr lang="cs-CZ" dirty="0">
                <a:solidFill>
                  <a:srgbClr val="0070C0"/>
                </a:solidFill>
              </a:rPr>
              <a:t> </a:t>
            </a:r>
            <a:r>
              <a:rPr lang="cs-CZ" dirty="0"/>
              <a:t>and </a:t>
            </a:r>
            <a:r>
              <a:rPr lang="cs-CZ" dirty="0" err="1">
                <a:solidFill>
                  <a:srgbClr val="FF9900"/>
                </a:solidFill>
              </a:rPr>
              <a:t>platěnice</a:t>
            </a:r>
            <a:r>
              <a:rPr lang="cs-CZ" dirty="0">
                <a:solidFill>
                  <a:srgbClr val="FF9900"/>
                </a:solidFill>
              </a:rPr>
              <a:t> </a:t>
            </a:r>
            <a:r>
              <a:rPr lang="cs-CZ" dirty="0" err="1">
                <a:solidFill>
                  <a:srgbClr val="FF9900"/>
                </a:solidFill>
              </a:rPr>
              <a:t>group</a:t>
            </a:r>
            <a:r>
              <a:rPr lang="cs-CZ" dirty="0"/>
              <a:t>, LHP</a:t>
            </a:r>
          </a:p>
          <a:p>
            <a:endParaRPr lang="cs-CZ" dirty="0"/>
          </a:p>
        </p:txBody>
      </p:sp>
      <p:sp>
        <p:nvSpPr>
          <p:cNvPr id="3" name="TextovéPole 2">
            <a:extLst>
              <a:ext uri="{FF2B5EF4-FFF2-40B4-BE49-F238E27FC236}">
                <a16:creationId xmlns:a16="http://schemas.microsoft.com/office/drawing/2014/main" id="{5A420F0B-82C9-4B1E-962A-BAB16047C2BF}"/>
              </a:ext>
            </a:extLst>
          </p:cNvPr>
          <p:cNvSpPr txBox="1"/>
          <p:nvPr/>
        </p:nvSpPr>
        <p:spPr>
          <a:xfrm rot="16200000">
            <a:off x="3761931" y="1637321"/>
            <a:ext cx="1959511" cy="369332"/>
          </a:xfrm>
          <a:prstGeom prst="rect">
            <a:avLst/>
          </a:prstGeom>
          <a:noFill/>
        </p:spPr>
        <p:txBody>
          <a:bodyPr wrap="none" rtlCol="0">
            <a:spAutoFit/>
          </a:bodyPr>
          <a:lstStyle/>
          <a:p>
            <a:r>
              <a:rPr lang="en-US" dirty="0">
                <a:solidFill>
                  <a:schemeClr val="tx2">
                    <a:lumMod val="75000"/>
                  </a:schemeClr>
                </a:solidFill>
              </a:rPr>
              <a:t>BS without context</a:t>
            </a:r>
            <a:endParaRPr lang="cs-CZ" dirty="0">
              <a:solidFill>
                <a:schemeClr val="tx2">
                  <a:lumMod val="75000"/>
                </a:schemeClr>
              </a:solidFill>
            </a:endParaRPr>
          </a:p>
        </p:txBody>
      </p:sp>
      <p:sp>
        <p:nvSpPr>
          <p:cNvPr id="16" name="TextovéPole 15">
            <a:extLst>
              <a:ext uri="{FF2B5EF4-FFF2-40B4-BE49-F238E27FC236}">
                <a16:creationId xmlns:a16="http://schemas.microsoft.com/office/drawing/2014/main" id="{DCF2FD13-5F02-40EA-AF67-307FF3A05FE5}"/>
              </a:ext>
            </a:extLst>
          </p:cNvPr>
          <p:cNvSpPr txBox="1"/>
          <p:nvPr/>
        </p:nvSpPr>
        <p:spPr>
          <a:xfrm rot="16200000">
            <a:off x="2886955" y="4333083"/>
            <a:ext cx="1638910" cy="369332"/>
          </a:xfrm>
          <a:prstGeom prst="rect">
            <a:avLst/>
          </a:prstGeom>
          <a:noFill/>
        </p:spPr>
        <p:txBody>
          <a:bodyPr wrap="none" rtlCol="0">
            <a:spAutoFit/>
          </a:bodyPr>
          <a:lstStyle/>
          <a:p>
            <a:r>
              <a:rPr lang="en-US" dirty="0">
                <a:solidFill>
                  <a:schemeClr val="tx2">
                    <a:lumMod val="75000"/>
                  </a:schemeClr>
                </a:solidFill>
              </a:rPr>
              <a:t>BS with context</a:t>
            </a:r>
            <a:endParaRPr lang="cs-CZ" dirty="0">
              <a:solidFill>
                <a:schemeClr val="tx2">
                  <a:lumMod val="75000"/>
                </a:schemeClr>
              </a:solidFill>
            </a:endParaRPr>
          </a:p>
        </p:txBody>
      </p:sp>
      <p:sp>
        <p:nvSpPr>
          <p:cNvPr id="17" name="TextovéPole 16">
            <a:extLst>
              <a:ext uri="{FF2B5EF4-FFF2-40B4-BE49-F238E27FC236}">
                <a16:creationId xmlns:a16="http://schemas.microsoft.com/office/drawing/2014/main" id="{A8394EC7-37C1-49DE-B427-617139AA8AE2}"/>
              </a:ext>
            </a:extLst>
          </p:cNvPr>
          <p:cNvSpPr txBox="1"/>
          <p:nvPr/>
        </p:nvSpPr>
        <p:spPr>
          <a:xfrm rot="16200000">
            <a:off x="3197925" y="4171158"/>
            <a:ext cx="1638910" cy="369332"/>
          </a:xfrm>
          <a:prstGeom prst="rect">
            <a:avLst/>
          </a:prstGeom>
          <a:noFill/>
        </p:spPr>
        <p:txBody>
          <a:bodyPr wrap="none" rtlCol="0">
            <a:spAutoFit/>
          </a:bodyPr>
          <a:lstStyle/>
          <a:p>
            <a:r>
              <a:rPr lang="en-US" dirty="0">
                <a:solidFill>
                  <a:schemeClr val="tx2">
                    <a:lumMod val="75000"/>
                  </a:schemeClr>
                </a:solidFill>
              </a:rPr>
              <a:t>BS with context</a:t>
            </a:r>
            <a:endParaRPr lang="cs-CZ" dirty="0">
              <a:solidFill>
                <a:schemeClr val="tx2">
                  <a:lumMod val="75000"/>
                </a:schemeClr>
              </a:solidFill>
            </a:endParaRPr>
          </a:p>
        </p:txBody>
      </p:sp>
      <p:sp>
        <p:nvSpPr>
          <p:cNvPr id="18" name="TextovéPole 17">
            <a:extLst>
              <a:ext uri="{FF2B5EF4-FFF2-40B4-BE49-F238E27FC236}">
                <a16:creationId xmlns:a16="http://schemas.microsoft.com/office/drawing/2014/main" id="{9B39BE15-853E-469C-9DB4-DD9B64F4A1F1}"/>
              </a:ext>
            </a:extLst>
          </p:cNvPr>
          <p:cNvSpPr txBox="1"/>
          <p:nvPr/>
        </p:nvSpPr>
        <p:spPr>
          <a:xfrm rot="16200000">
            <a:off x="3465560" y="4171158"/>
            <a:ext cx="1638910" cy="369332"/>
          </a:xfrm>
          <a:prstGeom prst="rect">
            <a:avLst/>
          </a:prstGeom>
          <a:noFill/>
        </p:spPr>
        <p:txBody>
          <a:bodyPr wrap="none" rtlCol="0">
            <a:spAutoFit/>
          </a:bodyPr>
          <a:lstStyle/>
          <a:p>
            <a:r>
              <a:rPr lang="en-US" dirty="0">
                <a:solidFill>
                  <a:schemeClr val="tx2">
                    <a:lumMod val="75000"/>
                  </a:schemeClr>
                </a:solidFill>
              </a:rPr>
              <a:t>BS with context</a:t>
            </a:r>
            <a:endParaRPr lang="cs-CZ" dirty="0">
              <a:solidFill>
                <a:schemeClr val="tx2">
                  <a:lumMod val="75000"/>
                </a:schemeClr>
              </a:solidFill>
            </a:endParaRPr>
          </a:p>
        </p:txBody>
      </p:sp>
      <p:sp>
        <p:nvSpPr>
          <p:cNvPr id="19" name="TextovéPole 18">
            <a:extLst>
              <a:ext uri="{FF2B5EF4-FFF2-40B4-BE49-F238E27FC236}">
                <a16:creationId xmlns:a16="http://schemas.microsoft.com/office/drawing/2014/main" id="{5E84A291-2772-4788-A761-DD9D50568039}"/>
              </a:ext>
            </a:extLst>
          </p:cNvPr>
          <p:cNvSpPr txBox="1"/>
          <p:nvPr/>
        </p:nvSpPr>
        <p:spPr>
          <a:xfrm rot="16200000">
            <a:off x="3723208" y="4171158"/>
            <a:ext cx="1638910" cy="369332"/>
          </a:xfrm>
          <a:prstGeom prst="rect">
            <a:avLst/>
          </a:prstGeom>
          <a:noFill/>
        </p:spPr>
        <p:txBody>
          <a:bodyPr wrap="none" rtlCol="0">
            <a:spAutoFit/>
          </a:bodyPr>
          <a:lstStyle/>
          <a:p>
            <a:r>
              <a:rPr lang="en-US" dirty="0">
                <a:solidFill>
                  <a:schemeClr val="tx2">
                    <a:lumMod val="75000"/>
                  </a:schemeClr>
                </a:solidFill>
              </a:rPr>
              <a:t>BS with context</a:t>
            </a:r>
            <a:endParaRPr lang="cs-CZ" dirty="0">
              <a:solidFill>
                <a:schemeClr val="tx2">
                  <a:lumMod val="75000"/>
                </a:schemeClr>
              </a:solidFill>
            </a:endParaRPr>
          </a:p>
        </p:txBody>
      </p:sp>
      <p:sp>
        <p:nvSpPr>
          <p:cNvPr id="20" name="TextovéPole 19">
            <a:extLst>
              <a:ext uri="{FF2B5EF4-FFF2-40B4-BE49-F238E27FC236}">
                <a16:creationId xmlns:a16="http://schemas.microsoft.com/office/drawing/2014/main" id="{9CC070E8-031A-43FC-92C7-E09937EC210F}"/>
              </a:ext>
            </a:extLst>
          </p:cNvPr>
          <p:cNvSpPr txBox="1"/>
          <p:nvPr/>
        </p:nvSpPr>
        <p:spPr>
          <a:xfrm rot="16200000">
            <a:off x="3942283" y="4323558"/>
            <a:ext cx="1638910" cy="369332"/>
          </a:xfrm>
          <a:prstGeom prst="rect">
            <a:avLst/>
          </a:prstGeom>
          <a:noFill/>
        </p:spPr>
        <p:txBody>
          <a:bodyPr wrap="none" rtlCol="0">
            <a:spAutoFit/>
          </a:bodyPr>
          <a:lstStyle/>
          <a:p>
            <a:r>
              <a:rPr lang="en-US" dirty="0">
                <a:solidFill>
                  <a:schemeClr val="tx2">
                    <a:lumMod val="75000"/>
                  </a:schemeClr>
                </a:solidFill>
              </a:rPr>
              <a:t>BS with context</a:t>
            </a:r>
            <a:endParaRPr lang="cs-CZ" dirty="0">
              <a:solidFill>
                <a:schemeClr val="tx2">
                  <a:lumMod val="75000"/>
                </a:schemeClr>
              </a:solidFill>
            </a:endParaRPr>
          </a:p>
        </p:txBody>
      </p:sp>
    </p:spTree>
    <p:extLst>
      <p:ext uri="{BB962C8B-B14F-4D97-AF65-F5344CB8AC3E}">
        <p14:creationId xmlns:p14="http://schemas.microsoft.com/office/powerpoint/2010/main" val="343761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Obrázek 9" descr="Obr. 5.jpg">
            <a:extLst>
              <a:ext uri="{FF2B5EF4-FFF2-40B4-BE49-F238E27FC236}">
                <a16:creationId xmlns:a16="http://schemas.microsoft.com/office/drawing/2014/main" id="{842E592A-B75F-4F37-B4F6-75B93AEE0214}"/>
              </a:ext>
            </a:extLst>
          </p:cNvPr>
          <p:cNvPicPr>
            <a:picLocks noChangeAspect="1"/>
          </p:cNvPicPr>
          <p:nvPr/>
        </p:nvPicPr>
        <p:blipFill>
          <a:blip r:embed="rId2" cstate="print"/>
          <a:stretch>
            <a:fillRect/>
          </a:stretch>
        </p:blipFill>
        <p:spPr>
          <a:xfrm>
            <a:off x="0" y="0"/>
            <a:ext cx="3670263" cy="5323967"/>
          </a:xfrm>
          <a:prstGeom prst="rect">
            <a:avLst/>
          </a:prstGeom>
        </p:spPr>
      </p:pic>
      <p:sp>
        <p:nvSpPr>
          <p:cNvPr id="13" name="Nadpis 1">
            <a:extLst>
              <a:ext uri="{FF2B5EF4-FFF2-40B4-BE49-F238E27FC236}">
                <a16:creationId xmlns:a16="http://schemas.microsoft.com/office/drawing/2014/main" id="{084AABAB-090B-4CA8-B2D0-1079F7E37D03}"/>
              </a:ext>
            </a:extLst>
          </p:cNvPr>
          <p:cNvSpPr>
            <a:spLocks noGrp="1"/>
          </p:cNvSpPr>
          <p:nvPr>
            <p:ph type="title"/>
          </p:nvPr>
        </p:nvSpPr>
        <p:spPr>
          <a:xfrm>
            <a:off x="99600" y="5644521"/>
            <a:ext cx="6184878" cy="1239208"/>
          </a:xfrm>
        </p:spPr>
        <p:txBody>
          <a:bodyPr>
            <a:normAutofit/>
          </a:bodyPr>
          <a:lstStyle/>
          <a:p>
            <a:r>
              <a:rPr lang="cs-CZ" dirty="0" err="1">
                <a:solidFill>
                  <a:schemeClr val="accent2"/>
                </a:solidFill>
                <a:effectLst>
                  <a:outerShdw blurRad="38100" dist="38100" dir="2700000" algn="tl">
                    <a:srgbClr val="000000">
                      <a:alpha val="43137"/>
                    </a:srgbClr>
                  </a:outerShdw>
                </a:effectLst>
              </a:rPr>
              <a:t>Elite</a:t>
            </a:r>
            <a:r>
              <a:rPr lang="cs-CZ" dirty="0">
                <a:solidFill>
                  <a:schemeClr val="accent2"/>
                </a:solidFill>
                <a:effectLst>
                  <a:outerShdw blurRad="38100" dist="38100" dir="2700000" algn="tl">
                    <a:srgbClr val="000000">
                      <a:alpha val="43137"/>
                    </a:srgbClr>
                  </a:outerShdw>
                </a:effectLst>
              </a:rPr>
              <a:t> </a:t>
            </a:r>
            <a:r>
              <a:rPr lang="cs-CZ" dirty="0" err="1">
                <a:solidFill>
                  <a:schemeClr val="accent2"/>
                </a:solidFill>
                <a:effectLst>
                  <a:outerShdw blurRad="38100" dist="38100" dir="2700000" algn="tl">
                    <a:srgbClr val="000000">
                      <a:alpha val="43137"/>
                    </a:srgbClr>
                  </a:outerShdw>
                </a:effectLst>
              </a:rPr>
              <a:t>contexts</a:t>
            </a:r>
            <a:r>
              <a:rPr lang="cs-CZ" dirty="0">
                <a:solidFill>
                  <a:schemeClr val="accent2"/>
                </a:solidFill>
                <a:effectLst>
                  <a:outerShdw blurRad="38100" dist="38100" dir="2700000" algn="tl">
                    <a:srgbClr val="000000">
                      <a:alpha val="43137"/>
                    </a:srgbClr>
                  </a:outerShdw>
                </a:effectLst>
              </a:rPr>
              <a:t> – Ha D</a:t>
            </a:r>
          </a:p>
        </p:txBody>
      </p:sp>
      <p:sp>
        <p:nvSpPr>
          <p:cNvPr id="15" name="TextovéPole 14">
            <a:extLst>
              <a:ext uri="{FF2B5EF4-FFF2-40B4-BE49-F238E27FC236}">
                <a16:creationId xmlns:a16="http://schemas.microsoft.com/office/drawing/2014/main" id="{34855601-4D1C-45D0-AF7E-9F11AA9A4FA6}"/>
              </a:ext>
            </a:extLst>
          </p:cNvPr>
          <p:cNvSpPr txBox="1"/>
          <p:nvPr/>
        </p:nvSpPr>
        <p:spPr>
          <a:xfrm>
            <a:off x="0" y="5349922"/>
            <a:ext cx="1900963"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effectLst/>
                <a:uLnTx/>
                <a:uFillTx/>
                <a:latin typeface="Calibri"/>
                <a:ea typeface="+mn-ea"/>
                <a:cs typeface="+mn-cs"/>
              </a:rPr>
              <a:t>Modřice H818 – „Sádky“ </a:t>
            </a:r>
          </a:p>
        </p:txBody>
      </p:sp>
      <p:sp>
        <p:nvSpPr>
          <p:cNvPr id="18" name="TextovéPole 17">
            <a:extLst>
              <a:ext uri="{FF2B5EF4-FFF2-40B4-BE49-F238E27FC236}">
                <a16:creationId xmlns:a16="http://schemas.microsoft.com/office/drawing/2014/main" id="{B5F02CDF-67D3-4352-90A9-94FDCCE7937E}"/>
              </a:ext>
            </a:extLst>
          </p:cNvPr>
          <p:cNvSpPr txBox="1"/>
          <p:nvPr/>
        </p:nvSpPr>
        <p:spPr>
          <a:xfrm>
            <a:off x="6903232" y="3221514"/>
            <a:ext cx="1590429"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effectLst/>
                <a:uLnTx/>
                <a:uFillTx/>
                <a:latin typeface="Calibri"/>
                <a:ea typeface="+mn-ea"/>
                <a:cs typeface="+mn-cs"/>
              </a:rPr>
              <a:t>Bratčice – „Mělčanská“ </a:t>
            </a:r>
          </a:p>
        </p:txBody>
      </p:sp>
      <p:pic>
        <p:nvPicPr>
          <p:cNvPr id="14" name="Obrázek 13" descr="obr. 35.tif">
            <a:extLst>
              <a:ext uri="{FF2B5EF4-FFF2-40B4-BE49-F238E27FC236}">
                <a16:creationId xmlns:a16="http://schemas.microsoft.com/office/drawing/2014/main" id="{522168F5-E362-4A54-9CAF-54F55A6D3430}"/>
              </a:ext>
            </a:extLst>
          </p:cNvPr>
          <p:cNvPicPr>
            <a:picLocks noChangeAspect="1"/>
          </p:cNvPicPr>
          <p:nvPr/>
        </p:nvPicPr>
        <p:blipFill>
          <a:blip r:embed="rId3" cstate="print"/>
          <a:stretch>
            <a:fillRect/>
          </a:stretch>
        </p:blipFill>
        <p:spPr>
          <a:xfrm>
            <a:off x="3668241" y="9608"/>
            <a:ext cx="3723115" cy="2162175"/>
          </a:xfrm>
          <a:prstGeom prst="rect">
            <a:avLst/>
          </a:prstGeom>
        </p:spPr>
      </p:pic>
      <p:pic>
        <p:nvPicPr>
          <p:cNvPr id="19" name="Obrázek 18" descr="Bratčice 3.jpg">
            <a:extLst>
              <a:ext uri="{FF2B5EF4-FFF2-40B4-BE49-F238E27FC236}">
                <a16:creationId xmlns:a16="http://schemas.microsoft.com/office/drawing/2014/main" id="{B850A8FA-F1E9-4941-9A96-519C178F2F8D}"/>
              </a:ext>
            </a:extLst>
          </p:cNvPr>
          <p:cNvPicPr>
            <a:picLocks noChangeAspect="1"/>
          </p:cNvPicPr>
          <p:nvPr/>
        </p:nvPicPr>
        <p:blipFill>
          <a:blip r:embed="rId4" cstate="print"/>
          <a:srcRect l="42616" t="751" r="1152" b="47285"/>
          <a:stretch>
            <a:fillRect/>
          </a:stretch>
        </p:blipFill>
        <p:spPr>
          <a:xfrm>
            <a:off x="6270951" y="2128229"/>
            <a:ext cx="977080" cy="692835"/>
          </a:xfrm>
          <a:prstGeom prst="rect">
            <a:avLst/>
          </a:prstGeom>
        </p:spPr>
      </p:pic>
      <p:pic>
        <p:nvPicPr>
          <p:cNvPr id="20" name="Obrázek 19" descr="Bratčice 2.jpg">
            <a:extLst>
              <a:ext uri="{FF2B5EF4-FFF2-40B4-BE49-F238E27FC236}">
                <a16:creationId xmlns:a16="http://schemas.microsoft.com/office/drawing/2014/main" id="{E2E1AE9D-F0C5-47F1-AE05-DB703E27B918}"/>
              </a:ext>
            </a:extLst>
          </p:cNvPr>
          <p:cNvPicPr>
            <a:picLocks noChangeAspect="1"/>
          </p:cNvPicPr>
          <p:nvPr/>
        </p:nvPicPr>
        <p:blipFill>
          <a:blip r:embed="rId5" cstate="print"/>
          <a:stretch>
            <a:fillRect/>
          </a:stretch>
        </p:blipFill>
        <p:spPr>
          <a:xfrm>
            <a:off x="5230969" y="2862427"/>
            <a:ext cx="791661" cy="1122831"/>
          </a:xfrm>
          <a:prstGeom prst="rect">
            <a:avLst/>
          </a:prstGeom>
        </p:spPr>
      </p:pic>
      <p:pic>
        <p:nvPicPr>
          <p:cNvPr id="21" name="Obrázek 20" descr="bratčice šálek.jpg">
            <a:extLst>
              <a:ext uri="{FF2B5EF4-FFF2-40B4-BE49-F238E27FC236}">
                <a16:creationId xmlns:a16="http://schemas.microsoft.com/office/drawing/2014/main" id="{76BADF95-B88F-4609-9C51-65B1CCDB3401}"/>
              </a:ext>
            </a:extLst>
          </p:cNvPr>
          <p:cNvPicPr>
            <a:picLocks noChangeAspect="1"/>
          </p:cNvPicPr>
          <p:nvPr/>
        </p:nvPicPr>
        <p:blipFill>
          <a:blip r:embed="rId6" cstate="print"/>
          <a:stretch>
            <a:fillRect/>
          </a:stretch>
        </p:blipFill>
        <p:spPr>
          <a:xfrm>
            <a:off x="5230969" y="2110755"/>
            <a:ext cx="971501" cy="644480"/>
          </a:xfrm>
          <a:prstGeom prst="rect">
            <a:avLst/>
          </a:prstGeom>
        </p:spPr>
      </p:pic>
      <p:pic>
        <p:nvPicPr>
          <p:cNvPr id="22" name="Picture 2">
            <a:extLst>
              <a:ext uri="{FF2B5EF4-FFF2-40B4-BE49-F238E27FC236}">
                <a16:creationId xmlns:a16="http://schemas.microsoft.com/office/drawing/2014/main" id="{AD1CB694-4020-4BCB-8296-4F9F4E3033BC}"/>
              </a:ext>
            </a:extLst>
          </p:cNvPr>
          <p:cNvPicPr>
            <a:picLocks noChangeAspect="1" noChangeArrowheads="1"/>
          </p:cNvPicPr>
          <p:nvPr/>
        </p:nvPicPr>
        <p:blipFill>
          <a:blip r:embed="rId7" cstate="print"/>
          <a:srcRect/>
          <a:stretch>
            <a:fillRect/>
          </a:stretch>
        </p:blipFill>
        <p:spPr bwMode="auto">
          <a:xfrm>
            <a:off x="3738744" y="2107466"/>
            <a:ext cx="1423744" cy="1993241"/>
          </a:xfrm>
          <a:prstGeom prst="rect">
            <a:avLst/>
          </a:prstGeom>
          <a:noFill/>
          <a:ln w="9525">
            <a:noFill/>
            <a:miter lim="800000"/>
            <a:headEnd/>
            <a:tailEnd/>
          </a:ln>
        </p:spPr>
      </p:pic>
      <p:pic>
        <p:nvPicPr>
          <p:cNvPr id="23" name="Picture 3">
            <a:extLst>
              <a:ext uri="{FF2B5EF4-FFF2-40B4-BE49-F238E27FC236}">
                <a16:creationId xmlns:a16="http://schemas.microsoft.com/office/drawing/2014/main" id="{395B1C43-B22F-46BB-A251-D52816E0144A}"/>
              </a:ext>
            </a:extLst>
          </p:cNvPr>
          <p:cNvPicPr>
            <a:picLocks noChangeAspect="1" noChangeArrowheads="1"/>
          </p:cNvPicPr>
          <p:nvPr/>
        </p:nvPicPr>
        <p:blipFill>
          <a:blip r:embed="rId8" cstate="print"/>
          <a:srcRect/>
          <a:stretch>
            <a:fillRect/>
          </a:stretch>
        </p:blipFill>
        <p:spPr bwMode="auto">
          <a:xfrm>
            <a:off x="6169372" y="2980928"/>
            <a:ext cx="788295" cy="927224"/>
          </a:xfrm>
          <a:prstGeom prst="rect">
            <a:avLst/>
          </a:prstGeom>
          <a:noFill/>
          <a:ln w="9525">
            <a:noFill/>
            <a:miter lim="800000"/>
            <a:headEnd/>
            <a:tailEnd/>
          </a:ln>
        </p:spPr>
      </p:pic>
      <p:pic>
        <p:nvPicPr>
          <p:cNvPr id="24" name="Obrázek 23" descr="obr. 36.tif">
            <a:extLst>
              <a:ext uri="{FF2B5EF4-FFF2-40B4-BE49-F238E27FC236}">
                <a16:creationId xmlns:a16="http://schemas.microsoft.com/office/drawing/2014/main" id="{E5D140C8-02A2-4A6C-8B3B-E1EBAF29EF0A}"/>
              </a:ext>
            </a:extLst>
          </p:cNvPr>
          <p:cNvPicPr>
            <a:picLocks noChangeAspect="1"/>
          </p:cNvPicPr>
          <p:nvPr/>
        </p:nvPicPr>
        <p:blipFill>
          <a:blip r:embed="rId9" cstate="print"/>
          <a:stretch>
            <a:fillRect/>
          </a:stretch>
        </p:blipFill>
        <p:spPr>
          <a:xfrm>
            <a:off x="7391356" y="9609"/>
            <a:ext cx="4800644" cy="3154372"/>
          </a:xfrm>
          <a:prstGeom prst="rect">
            <a:avLst/>
          </a:prstGeom>
        </p:spPr>
      </p:pic>
      <p:sp>
        <p:nvSpPr>
          <p:cNvPr id="26" name="TextovéPole 25">
            <a:extLst>
              <a:ext uri="{FF2B5EF4-FFF2-40B4-BE49-F238E27FC236}">
                <a16:creationId xmlns:a16="http://schemas.microsoft.com/office/drawing/2014/main" id="{45D45258-15CE-47C1-9E44-089D4ECA63B8}"/>
              </a:ext>
            </a:extLst>
          </p:cNvPr>
          <p:cNvSpPr txBox="1"/>
          <p:nvPr/>
        </p:nvSpPr>
        <p:spPr>
          <a:xfrm>
            <a:off x="6024564" y="3163981"/>
            <a:ext cx="6167436" cy="3693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effectLst/>
                <a:uLnTx/>
                <a:uFillTx/>
                <a:latin typeface="Calibri"/>
                <a:ea typeface="+mn-ea"/>
                <a:cs typeface="+mn-cs"/>
              </a:rPr>
              <a:t>Vojkovice H111– „Vojkovické nivy“ </a:t>
            </a:r>
          </a:p>
        </p:txBody>
      </p:sp>
      <p:pic>
        <p:nvPicPr>
          <p:cNvPr id="27" name="Obrázek 26" descr="Jevíčko 2.jpg">
            <a:extLst>
              <a:ext uri="{FF2B5EF4-FFF2-40B4-BE49-F238E27FC236}">
                <a16:creationId xmlns:a16="http://schemas.microsoft.com/office/drawing/2014/main" id="{A18959DF-A169-45DD-B00D-0E8FA29D4E8D}"/>
              </a:ext>
            </a:extLst>
          </p:cNvPr>
          <p:cNvPicPr>
            <a:picLocks noChangeAspect="1"/>
          </p:cNvPicPr>
          <p:nvPr/>
        </p:nvPicPr>
        <p:blipFill>
          <a:blip r:embed="rId10" cstate="print"/>
          <a:stretch>
            <a:fillRect/>
          </a:stretch>
        </p:blipFill>
        <p:spPr>
          <a:xfrm>
            <a:off x="8220075" y="3460165"/>
            <a:ext cx="3951539" cy="3388226"/>
          </a:xfrm>
          <a:prstGeom prst="rect">
            <a:avLst/>
          </a:prstGeom>
        </p:spPr>
      </p:pic>
      <p:sp>
        <p:nvSpPr>
          <p:cNvPr id="29" name="TextovéPole 28">
            <a:extLst>
              <a:ext uri="{FF2B5EF4-FFF2-40B4-BE49-F238E27FC236}">
                <a16:creationId xmlns:a16="http://schemas.microsoft.com/office/drawing/2014/main" id="{DE62AF86-CF40-446E-998D-7A4245F3E7EF}"/>
              </a:ext>
            </a:extLst>
          </p:cNvPr>
          <p:cNvSpPr txBox="1"/>
          <p:nvPr/>
        </p:nvSpPr>
        <p:spPr>
          <a:xfrm>
            <a:off x="5924550" y="6202060"/>
            <a:ext cx="2295525" cy="64633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effectLst/>
                <a:uLnTx/>
                <a:uFillTx/>
                <a:latin typeface="Calibri"/>
                <a:ea typeface="+mn-ea"/>
                <a:cs typeface="+mn-cs"/>
              </a:rPr>
              <a:t>Jevíčko III, A/39 a B/39 – „</a:t>
            </a:r>
            <a:r>
              <a:rPr kumimoji="0" lang="cs-CZ" sz="1800" b="0" i="0" u="none" strike="noStrike" kern="1200" cap="none" spc="0" normalizeH="0" baseline="0" noProof="0">
                <a:ln>
                  <a:noFill/>
                </a:ln>
                <a:effectLst/>
                <a:uLnTx/>
                <a:uFillTx/>
                <a:latin typeface="Calibri"/>
                <a:ea typeface="+mn-ea"/>
                <a:cs typeface="+mn-cs"/>
              </a:rPr>
              <a:t>Na Panském</a:t>
            </a:r>
            <a:r>
              <a:rPr kumimoji="0" lang="cs-CZ" sz="1800" b="0" i="0" u="none" strike="noStrike" kern="1200" cap="none" spc="0" normalizeH="0" baseline="0" noProof="0" dirty="0">
                <a:ln>
                  <a:noFill/>
                </a:ln>
                <a:effectLst/>
                <a:uLnTx/>
                <a:uFillTx/>
                <a:latin typeface="Calibri"/>
                <a:ea typeface="+mn-ea"/>
                <a:cs typeface="+mn-cs"/>
              </a:rPr>
              <a:t>“</a:t>
            </a:r>
          </a:p>
        </p:txBody>
      </p:sp>
      <p:pic>
        <p:nvPicPr>
          <p:cNvPr id="30" name="Obrázek 29">
            <a:extLst>
              <a:ext uri="{FF2B5EF4-FFF2-40B4-BE49-F238E27FC236}">
                <a16:creationId xmlns:a16="http://schemas.microsoft.com/office/drawing/2014/main" id="{627F7019-BC8C-4B12-9FD6-B961341FE7C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65" t="27320" r="165" b="1839"/>
          <a:stretch/>
        </p:blipFill>
        <p:spPr>
          <a:xfrm>
            <a:off x="3796839" y="4095548"/>
            <a:ext cx="4296660" cy="2029918"/>
          </a:xfrm>
          <a:prstGeom prst="rect">
            <a:avLst/>
          </a:prstGeom>
        </p:spPr>
      </p:pic>
      <p:sp>
        <p:nvSpPr>
          <p:cNvPr id="31" name="TextovéPole 30">
            <a:extLst>
              <a:ext uri="{FF2B5EF4-FFF2-40B4-BE49-F238E27FC236}">
                <a16:creationId xmlns:a16="http://schemas.microsoft.com/office/drawing/2014/main" id="{5FA09BB0-6FBA-4886-8105-7814AFBAE8B0}"/>
              </a:ext>
            </a:extLst>
          </p:cNvPr>
          <p:cNvSpPr txBox="1"/>
          <p:nvPr/>
        </p:nvSpPr>
        <p:spPr>
          <a:xfrm>
            <a:off x="1451514" y="5405374"/>
            <a:ext cx="2295525" cy="64633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effectLst/>
                <a:uLnTx/>
                <a:uFillTx/>
                <a:latin typeface="Calibri"/>
                <a:ea typeface="+mn-ea"/>
                <a:cs typeface="+mn-cs"/>
              </a:rPr>
              <a:t>Náklo – „Pod Dědinou“</a:t>
            </a:r>
          </a:p>
        </p:txBody>
      </p:sp>
    </p:spTree>
    <p:extLst>
      <p:ext uri="{BB962C8B-B14F-4D97-AF65-F5344CB8AC3E}">
        <p14:creationId xmlns:p14="http://schemas.microsoft.com/office/powerpoint/2010/main" val="286645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Nadpis 1">
            <a:extLst>
              <a:ext uri="{FF2B5EF4-FFF2-40B4-BE49-F238E27FC236}">
                <a16:creationId xmlns:a16="http://schemas.microsoft.com/office/drawing/2014/main" id="{084AABAB-090B-4CA8-B2D0-1079F7E37D03}"/>
              </a:ext>
            </a:extLst>
          </p:cNvPr>
          <p:cNvSpPr>
            <a:spLocks noGrp="1"/>
          </p:cNvSpPr>
          <p:nvPr>
            <p:ph type="title"/>
          </p:nvPr>
        </p:nvSpPr>
        <p:spPr>
          <a:xfrm>
            <a:off x="99600" y="5153583"/>
            <a:ext cx="3501100" cy="1730146"/>
          </a:xfrm>
        </p:spPr>
        <p:txBody>
          <a:bodyPr>
            <a:normAutofit/>
          </a:bodyPr>
          <a:lstStyle/>
          <a:p>
            <a:r>
              <a:rPr lang="cs-CZ" b="1" i="1" dirty="0" err="1">
                <a:solidFill>
                  <a:schemeClr val="accent1"/>
                </a:solidFill>
              </a:rPr>
              <a:t>Elite</a:t>
            </a:r>
            <a:r>
              <a:rPr lang="cs-CZ" b="1" i="1" dirty="0">
                <a:solidFill>
                  <a:schemeClr val="accent1"/>
                </a:solidFill>
              </a:rPr>
              <a:t> </a:t>
            </a:r>
            <a:r>
              <a:rPr lang="cs-CZ" b="1" i="1" dirty="0" err="1">
                <a:solidFill>
                  <a:schemeClr val="accent1"/>
                </a:solidFill>
              </a:rPr>
              <a:t>conexts</a:t>
            </a:r>
            <a:r>
              <a:rPr lang="cs-CZ" b="1" i="1" dirty="0">
                <a:solidFill>
                  <a:schemeClr val="accent1"/>
                </a:solidFill>
              </a:rPr>
              <a:t> – Ha D – LT A</a:t>
            </a:r>
          </a:p>
        </p:txBody>
      </p:sp>
      <p:sp>
        <p:nvSpPr>
          <p:cNvPr id="15" name="TextovéPole 14">
            <a:extLst>
              <a:ext uri="{FF2B5EF4-FFF2-40B4-BE49-F238E27FC236}">
                <a16:creationId xmlns:a16="http://schemas.microsoft.com/office/drawing/2014/main" id="{34855601-4D1C-45D0-AF7E-9F11AA9A4FA6}"/>
              </a:ext>
            </a:extLst>
          </p:cNvPr>
          <p:cNvSpPr txBox="1"/>
          <p:nvPr/>
        </p:nvSpPr>
        <p:spPr>
          <a:xfrm>
            <a:off x="1640453" y="5228463"/>
            <a:ext cx="300165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effectLst/>
                <a:uLnTx/>
                <a:uFillTx/>
                <a:latin typeface="Calibri"/>
                <a:ea typeface="+mn-ea"/>
                <a:cs typeface="+mn-cs"/>
              </a:rPr>
              <a:t>Ježkovice – „</a:t>
            </a:r>
            <a:r>
              <a:rPr kumimoji="0" lang="cs-CZ" sz="1800" b="0" i="0" u="none" strike="noStrike" kern="1200" cap="none" spc="0" normalizeH="0" baseline="0" noProof="0">
                <a:ln>
                  <a:noFill/>
                </a:ln>
                <a:effectLst/>
                <a:uLnTx/>
                <a:uFillTx/>
                <a:latin typeface="Calibri"/>
                <a:ea typeface="+mn-ea"/>
                <a:cs typeface="+mn-cs"/>
              </a:rPr>
              <a:t>Černov“ 1 and 6</a:t>
            </a:r>
            <a:endParaRPr kumimoji="0" lang="cs-CZ" sz="1800" b="0" i="0" u="none" strike="noStrike" kern="1200" cap="none" spc="0" normalizeH="0" baseline="0" noProof="0" dirty="0">
              <a:ln>
                <a:noFill/>
              </a:ln>
              <a:effectLst/>
              <a:uLnTx/>
              <a:uFillTx/>
              <a:latin typeface="Calibri"/>
              <a:ea typeface="+mn-ea"/>
              <a:cs typeface="+mn-cs"/>
            </a:endParaRPr>
          </a:p>
        </p:txBody>
      </p:sp>
      <p:pic>
        <p:nvPicPr>
          <p:cNvPr id="3" name="Obrázek 2" descr="Obsah obrázku zbraň, tmavé&#10;&#10;Popis byl vytvořen automaticky">
            <a:extLst>
              <a:ext uri="{FF2B5EF4-FFF2-40B4-BE49-F238E27FC236}">
                <a16:creationId xmlns:a16="http://schemas.microsoft.com/office/drawing/2014/main" id="{8AF741D9-5ED8-4806-8B5C-6FBFD873ED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9724" y="0"/>
            <a:ext cx="2962275" cy="4443413"/>
          </a:xfrm>
          <a:prstGeom prst="rect">
            <a:avLst/>
          </a:prstGeom>
        </p:spPr>
      </p:pic>
      <p:pic>
        <p:nvPicPr>
          <p:cNvPr id="25" name="Obrázek 24" descr="Obsah obrázku text, mapa&#10;&#10;Popis byl vytvořen automaticky">
            <a:extLst>
              <a:ext uri="{FF2B5EF4-FFF2-40B4-BE49-F238E27FC236}">
                <a16:creationId xmlns:a16="http://schemas.microsoft.com/office/drawing/2014/main" id="{14F8F26D-7853-4DE2-9555-43CFB2795D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3018"/>
            <a:ext cx="3807733" cy="2615912"/>
          </a:xfrm>
          <a:prstGeom prst="rect">
            <a:avLst/>
          </a:prstGeom>
        </p:spPr>
      </p:pic>
      <p:pic>
        <p:nvPicPr>
          <p:cNvPr id="28" name="Obrázek 27" descr="Obsah obrázku čokoláda, kobliha, černá, vsedě&#10;&#10;Popis byl vytvořen automaticky">
            <a:extLst>
              <a:ext uri="{FF2B5EF4-FFF2-40B4-BE49-F238E27FC236}">
                <a16:creationId xmlns:a16="http://schemas.microsoft.com/office/drawing/2014/main" id="{A46E5222-E1CC-4D7A-9E0E-E8F3661E64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1688" y="2495693"/>
            <a:ext cx="2615912" cy="2615912"/>
          </a:xfrm>
          <a:prstGeom prst="rect">
            <a:avLst/>
          </a:prstGeom>
        </p:spPr>
      </p:pic>
      <p:pic>
        <p:nvPicPr>
          <p:cNvPr id="32" name="Obrázek 31" descr="IMG_0005.jpg">
            <a:extLst>
              <a:ext uri="{FF2B5EF4-FFF2-40B4-BE49-F238E27FC236}">
                <a16:creationId xmlns:a16="http://schemas.microsoft.com/office/drawing/2014/main" id="{29437935-BBEB-408C-BE5F-4714F3E38100}"/>
              </a:ext>
            </a:extLst>
          </p:cNvPr>
          <p:cNvPicPr>
            <a:picLocks noChangeAspect="1"/>
          </p:cNvPicPr>
          <p:nvPr/>
        </p:nvPicPr>
        <p:blipFill>
          <a:blip r:embed="rId5" cstate="print"/>
          <a:stretch>
            <a:fillRect/>
          </a:stretch>
        </p:blipFill>
        <p:spPr>
          <a:xfrm>
            <a:off x="0" y="2572894"/>
            <a:ext cx="2531688" cy="2580689"/>
          </a:xfrm>
          <a:prstGeom prst="rect">
            <a:avLst/>
          </a:prstGeom>
        </p:spPr>
      </p:pic>
      <p:pic>
        <p:nvPicPr>
          <p:cNvPr id="33" name="Obrázek 32" descr="obr. 33.tif">
            <a:extLst>
              <a:ext uri="{FF2B5EF4-FFF2-40B4-BE49-F238E27FC236}">
                <a16:creationId xmlns:a16="http://schemas.microsoft.com/office/drawing/2014/main" id="{BC5AAB79-BB1B-47B0-A1B8-3B3B49D96E45}"/>
              </a:ext>
            </a:extLst>
          </p:cNvPr>
          <p:cNvPicPr>
            <a:picLocks noChangeAspect="1"/>
          </p:cNvPicPr>
          <p:nvPr/>
        </p:nvPicPr>
        <p:blipFill>
          <a:blip r:embed="rId6" cstate="print"/>
          <a:srcRect l="2391" t="4928" r="2989" b="6160"/>
          <a:stretch>
            <a:fillRect/>
          </a:stretch>
        </p:blipFill>
        <p:spPr>
          <a:xfrm>
            <a:off x="3794037" y="-13816"/>
            <a:ext cx="5415026" cy="2467531"/>
          </a:xfrm>
          <a:prstGeom prst="rect">
            <a:avLst/>
          </a:prstGeom>
        </p:spPr>
      </p:pic>
      <p:sp>
        <p:nvSpPr>
          <p:cNvPr id="34" name="TextovéPole 33">
            <a:extLst>
              <a:ext uri="{FF2B5EF4-FFF2-40B4-BE49-F238E27FC236}">
                <a16:creationId xmlns:a16="http://schemas.microsoft.com/office/drawing/2014/main" id="{1DF7BD64-7009-4B82-8138-71AB73DF263E}"/>
              </a:ext>
            </a:extLst>
          </p:cNvPr>
          <p:cNvSpPr txBox="1"/>
          <p:nvPr/>
        </p:nvSpPr>
        <p:spPr>
          <a:xfrm>
            <a:off x="6096000" y="383401"/>
            <a:ext cx="102196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sz="1200" dirty="0" err="1">
                <a:solidFill>
                  <a:srgbClr val="000000"/>
                </a:solidFill>
                <a:latin typeface="Calibri"/>
              </a:rPr>
              <a:t>Economical</a:t>
            </a:r>
            <a:r>
              <a:rPr lang="cs-CZ" sz="1200" dirty="0">
                <a:solidFill>
                  <a:srgbClr val="000000"/>
                </a:solidFill>
                <a:latin typeface="Calibri"/>
              </a:rPr>
              <a:t> part</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6" name="TextovéPole 35">
            <a:extLst>
              <a:ext uri="{FF2B5EF4-FFF2-40B4-BE49-F238E27FC236}">
                <a16:creationId xmlns:a16="http://schemas.microsoft.com/office/drawing/2014/main" id="{0E729A1C-F8B2-4905-9859-CC42244FDA78}"/>
              </a:ext>
            </a:extLst>
          </p:cNvPr>
          <p:cNvSpPr txBox="1"/>
          <p:nvPr/>
        </p:nvSpPr>
        <p:spPr>
          <a:xfrm>
            <a:off x="3982225" y="152569"/>
            <a:ext cx="165371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Residential-production</a:t>
            </a:r>
            <a:r>
              <a:rPr kumimoji="0" lang="cs-CZ" sz="1200" b="0" i="0" u="none" strike="noStrike" kern="1200" cap="none" spc="0" normalizeH="0" baseline="0" noProof="0" dirty="0">
                <a:ln>
                  <a:noFill/>
                </a:ln>
                <a:solidFill>
                  <a:srgbClr val="000000"/>
                </a:solidFill>
                <a:effectLst/>
                <a:uLnTx/>
                <a:uFillTx/>
                <a:latin typeface="Calibri"/>
                <a:ea typeface="+mn-ea"/>
                <a:cs typeface="+mn-cs"/>
              </a:rPr>
              <a:t> part</a:t>
            </a:r>
          </a:p>
        </p:txBody>
      </p:sp>
      <p:sp>
        <p:nvSpPr>
          <p:cNvPr id="37" name="TextovéPole 36">
            <a:extLst>
              <a:ext uri="{FF2B5EF4-FFF2-40B4-BE49-F238E27FC236}">
                <a16:creationId xmlns:a16="http://schemas.microsoft.com/office/drawing/2014/main" id="{86A113D9-E12D-473C-8055-6FC5E563A2E6}"/>
              </a:ext>
            </a:extLst>
          </p:cNvPr>
          <p:cNvSpPr txBox="1"/>
          <p:nvPr/>
        </p:nvSpPr>
        <p:spPr>
          <a:xfrm>
            <a:off x="4027223" y="1442723"/>
            <a:ext cx="1229764"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0000"/>
                </a:solidFill>
                <a:effectLst/>
                <a:uLnTx/>
                <a:uFillTx/>
                <a:latin typeface="Calibri"/>
                <a:ea typeface="+mn-ea"/>
                <a:cs typeface="+mn-cs"/>
              </a:rPr>
              <a:t>dílny</a:t>
            </a:r>
          </a:p>
        </p:txBody>
      </p:sp>
      <p:sp>
        <p:nvSpPr>
          <p:cNvPr id="38" name="TextovéPole 37">
            <a:extLst>
              <a:ext uri="{FF2B5EF4-FFF2-40B4-BE49-F238E27FC236}">
                <a16:creationId xmlns:a16="http://schemas.microsoft.com/office/drawing/2014/main" id="{CA6214B0-8D13-4398-9DAB-4FBB2A1F8139}"/>
              </a:ext>
            </a:extLst>
          </p:cNvPr>
          <p:cNvSpPr txBox="1"/>
          <p:nvPr/>
        </p:nvSpPr>
        <p:spPr>
          <a:xfrm>
            <a:off x="4390758" y="586642"/>
            <a:ext cx="68129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0000"/>
                </a:solidFill>
                <a:effectLst/>
                <a:uLnTx/>
                <a:uFillTx/>
                <a:latin typeface="Calibri"/>
                <a:ea typeface="+mn-ea"/>
                <a:cs typeface="+mn-cs"/>
              </a:rPr>
              <a:t>Halový dům</a:t>
            </a:r>
          </a:p>
        </p:txBody>
      </p:sp>
      <p:sp>
        <p:nvSpPr>
          <p:cNvPr id="39" name="TextovéPole 38">
            <a:extLst>
              <a:ext uri="{FF2B5EF4-FFF2-40B4-BE49-F238E27FC236}">
                <a16:creationId xmlns:a16="http://schemas.microsoft.com/office/drawing/2014/main" id="{C4196831-CE9B-478A-AB30-CB2185A18063}"/>
              </a:ext>
            </a:extLst>
          </p:cNvPr>
          <p:cNvSpPr txBox="1"/>
          <p:nvPr/>
        </p:nvSpPr>
        <p:spPr>
          <a:xfrm>
            <a:off x="7936006" y="845066"/>
            <a:ext cx="102196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0000"/>
                </a:solidFill>
                <a:effectLst/>
                <a:uLnTx/>
                <a:uFillTx/>
                <a:latin typeface="Calibri"/>
                <a:ea typeface="+mn-ea"/>
                <a:cs typeface="+mn-cs"/>
              </a:rPr>
              <a:t>Sacral part</a:t>
            </a:r>
          </a:p>
        </p:txBody>
      </p:sp>
      <p:sp>
        <p:nvSpPr>
          <p:cNvPr id="40" name="TextovéPole 39">
            <a:extLst>
              <a:ext uri="{FF2B5EF4-FFF2-40B4-BE49-F238E27FC236}">
                <a16:creationId xmlns:a16="http://schemas.microsoft.com/office/drawing/2014/main" id="{3E17873D-7A85-49EE-9774-838DACADE3FD}"/>
              </a:ext>
            </a:extLst>
          </p:cNvPr>
          <p:cNvSpPr txBox="1"/>
          <p:nvPr/>
        </p:nvSpPr>
        <p:spPr>
          <a:xfrm>
            <a:off x="4822441" y="1920706"/>
            <a:ext cx="2295525" cy="3693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effectLst/>
                <a:uLnTx/>
                <a:uFillTx/>
                <a:latin typeface="Calibri"/>
                <a:ea typeface="+mn-ea"/>
                <a:cs typeface="+mn-cs"/>
              </a:rPr>
              <a:t>Kuřim (homestead)</a:t>
            </a:r>
            <a:endParaRPr kumimoji="0" lang="cs-CZ" sz="1800" b="0" i="0" u="none" strike="noStrike" kern="1200" cap="none" spc="0" normalizeH="0" baseline="0" noProof="0" dirty="0">
              <a:ln>
                <a:noFill/>
              </a:ln>
              <a:effectLst/>
              <a:uLnTx/>
              <a:uFillTx/>
              <a:latin typeface="Calibri"/>
              <a:ea typeface="+mn-ea"/>
              <a:cs typeface="+mn-cs"/>
            </a:endParaRPr>
          </a:p>
        </p:txBody>
      </p:sp>
      <p:sp>
        <p:nvSpPr>
          <p:cNvPr id="31" name="TextovéPole 30">
            <a:extLst>
              <a:ext uri="{FF2B5EF4-FFF2-40B4-BE49-F238E27FC236}">
                <a16:creationId xmlns:a16="http://schemas.microsoft.com/office/drawing/2014/main" id="{5FA09BB0-6FBA-4886-8105-7814AFBAE8B0}"/>
              </a:ext>
            </a:extLst>
          </p:cNvPr>
          <p:cNvSpPr txBox="1"/>
          <p:nvPr/>
        </p:nvSpPr>
        <p:spPr>
          <a:xfrm>
            <a:off x="9209063" y="0"/>
            <a:ext cx="2295525"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a:ea typeface="+mn-ea"/>
                <a:cs typeface="+mn-cs"/>
              </a:rPr>
              <a:t>Kralice na Hané – „Kralický háj“</a:t>
            </a:r>
          </a:p>
        </p:txBody>
      </p:sp>
      <p:pic>
        <p:nvPicPr>
          <p:cNvPr id="41" name="Obrázek 40" descr="Obsah obrázku doprava&#10;&#10;Popis byl vytvořen automaticky">
            <a:extLst>
              <a:ext uri="{FF2B5EF4-FFF2-40B4-BE49-F238E27FC236}">
                <a16:creationId xmlns:a16="http://schemas.microsoft.com/office/drawing/2014/main" id="{54032980-81EB-4A9F-9213-3292B5879E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47600" y="2482917"/>
            <a:ext cx="4042748" cy="2867005"/>
          </a:xfrm>
          <a:prstGeom prst="rect">
            <a:avLst/>
          </a:prstGeom>
        </p:spPr>
      </p:pic>
      <p:pic>
        <p:nvPicPr>
          <p:cNvPr id="42" name="Obrázek 41" descr="Obsah obrázku jídlo, štětec&#10;&#10;Popis byl vytvořen automaticky">
            <a:extLst>
              <a:ext uri="{FF2B5EF4-FFF2-40B4-BE49-F238E27FC236}">
                <a16:creationId xmlns:a16="http://schemas.microsoft.com/office/drawing/2014/main" id="{EE1F6B71-B50C-45BA-A214-41851D2E3D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82962" y="5412702"/>
            <a:ext cx="3501100" cy="1445298"/>
          </a:xfrm>
          <a:prstGeom prst="rect">
            <a:avLst/>
          </a:prstGeom>
        </p:spPr>
      </p:pic>
      <p:pic>
        <p:nvPicPr>
          <p:cNvPr id="43" name="Zástupný symbol pro obsah 10" descr="obr. 20.jpg">
            <a:extLst>
              <a:ext uri="{FF2B5EF4-FFF2-40B4-BE49-F238E27FC236}">
                <a16:creationId xmlns:a16="http://schemas.microsoft.com/office/drawing/2014/main" id="{F143EB97-131B-40EB-8D25-8DE380808B05}"/>
              </a:ext>
            </a:extLst>
          </p:cNvPr>
          <p:cNvPicPr>
            <a:picLocks noChangeAspect="1"/>
          </p:cNvPicPr>
          <p:nvPr/>
        </p:nvPicPr>
        <p:blipFill>
          <a:blip r:embed="rId9" cstate="print"/>
          <a:stretch>
            <a:fillRect/>
          </a:stretch>
        </p:blipFill>
        <p:spPr>
          <a:xfrm>
            <a:off x="9229724" y="4566459"/>
            <a:ext cx="2903818" cy="2156124"/>
          </a:xfrm>
          <a:prstGeom prst="rect">
            <a:avLst/>
          </a:prstGeom>
        </p:spPr>
      </p:pic>
      <p:sp>
        <p:nvSpPr>
          <p:cNvPr id="44" name="TextovéPole 43">
            <a:extLst>
              <a:ext uri="{FF2B5EF4-FFF2-40B4-BE49-F238E27FC236}">
                <a16:creationId xmlns:a16="http://schemas.microsoft.com/office/drawing/2014/main" id="{C01FE988-8BBA-4A02-AC5D-010FBD7835A6}"/>
              </a:ext>
            </a:extLst>
          </p:cNvPr>
          <p:cNvSpPr txBox="1"/>
          <p:nvPr/>
        </p:nvSpPr>
        <p:spPr>
          <a:xfrm>
            <a:off x="7297676" y="5828651"/>
            <a:ext cx="1900963" cy="64633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effectLst/>
                <a:uLnTx/>
                <a:uFillTx/>
                <a:latin typeface="Calibri"/>
                <a:ea typeface="+mn-ea"/>
                <a:cs typeface="+mn-cs"/>
              </a:rPr>
              <a:t>Habrůvka </a:t>
            </a:r>
            <a:r>
              <a:rPr kumimoji="0" lang="cs-CZ" sz="1800" b="0" i="0" u="none" strike="noStrike" kern="1200" cap="none" spc="0" normalizeH="0" baseline="0" noProof="0">
                <a:ln>
                  <a:noFill/>
                </a:ln>
                <a:effectLst/>
                <a:uLnTx/>
                <a:uFillTx/>
                <a:latin typeface="Calibri"/>
                <a:ea typeface="+mn-ea"/>
                <a:cs typeface="+mn-cs"/>
              </a:rPr>
              <a:t>–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effectLst/>
                <a:uLnTx/>
                <a:uFillTx/>
                <a:latin typeface="Calibri"/>
                <a:ea typeface="+mn-ea"/>
                <a:cs typeface="+mn-cs"/>
              </a:rPr>
              <a:t>„</a:t>
            </a:r>
            <a:r>
              <a:rPr kumimoji="0" lang="cs-CZ" sz="1800" b="0" i="0" u="none" strike="noStrike" kern="1200" cap="none" spc="0" normalizeH="0" baseline="0" noProof="0" dirty="0">
                <a:ln>
                  <a:noFill/>
                </a:ln>
                <a:effectLst/>
                <a:uLnTx/>
                <a:uFillTx/>
                <a:latin typeface="Calibri"/>
                <a:ea typeface="+mn-ea"/>
                <a:cs typeface="+mn-cs"/>
              </a:rPr>
              <a:t>Býčí skála“</a:t>
            </a:r>
          </a:p>
        </p:txBody>
      </p:sp>
    </p:spTree>
    <p:extLst>
      <p:ext uri="{BB962C8B-B14F-4D97-AF65-F5344CB8AC3E}">
        <p14:creationId xmlns:p14="http://schemas.microsoft.com/office/powerpoint/2010/main" val="617620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444102-2747-4CF8-904A-DF258967AE7B}"/>
              </a:ext>
            </a:extLst>
          </p:cNvPr>
          <p:cNvSpPr>
            <a:spLocks noGrp="1"/>
          </p:cNvSpPr>
          <p:nvPr>
            <p:ph type="title"/>
          </p:nvPr>
        </p:nvSpPr>
        <p:spPr>
          <a:xfrm>
            <a:off x="36389" y="1080350"/>
            <a:ext cx="3803479" cy="1310476"/>
          </a:xfrm>
        </p:spPr>
        <p:txBody>
          <a:bodyPr>
            <a:noAutofit/>
          </a:bodyPr>
          <a:lstStyle/>
          <a:p>
            <a:r>
              <a:rPr lang="en-US" sz="3600" dirty="0">
                <a:solidFill>
                  <a:schemeClr val="accent1"/>
                </a:solidFill>
                <a:effectLst>
                  <a:outerShdw blurRad="38100" dist="38100" dir="2700000" algn="tl">
                    <a:srgbClr val="000000">
                      <a:alpha val="43137"/>
                    </a:srgbClr>
                  </a:outerShdw>
                </a:effectLst>
              </a:rPr>
              <a:t>Social back</a:t>
            </a:r>
            <a:r>
              <a:rPr lang="cs-CZ" sz="3600" dirty="0">
                <a:solidFill>
                  <a:schemeClr val="accent1"/>
                </a:solidFill>
                <a:effectLst>
                  <a:outerShdw blurRad="38100" dist="38100" dir="2700000" algn="tl">
                    <a:srgbClr val="000000">
                      <a:alpha val="43137"/>
                    </a:srgbClr>
                  </a:outerShdw>
                </a:effectLst>
              </a:rPr>
              <a:t>g</a:t>
            </a:r>
            <a:r>
              <a:rPr lang="en-US" sz="3600" dirty="0">
                <a:solidFill>
                  <a:schemeClr val="accent1"/>
                </a:solidFill>
                <a:effectLst>
                  <a:outerShdw blurRad="38100" dist="38100" dir="2700000" algn="tl">
                    <a:srgbClr val="000000">
                      <a:alpha val="43137"/>
                    </a:srgbClr>
                  </a:outerShdw>
                </a:effectLst>
              </a:rPr>
              <a:t>round</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of</a:t>
            </a:r>
            <a:r>
              <a:rPr lang="cs-CZ" sz="3600" dirty="0">
                <a:solidFill>
                  <a:schemeClr val="accent1"/>
                </a:solidFill>
                <a:effectLst>
                  <a:outerShdw blurRad="38100" dist="38100" dir="2700000" algn="tl">
                    <a:srgbClr val="000000">
                      <a:alpha val="43137"/>
                    </a:srgbClr>
                  </a:outerShdw>
                </a:effectLst>
              </a:rPr>
              <a:t> Býčí skála </a:t>
            </a:r>
            <a:r>
              <a:rPr lang="cs-CZ" sz="3600" dirty="0" err="1">
                <a:solidFill>
                  <a:schemeClr val="accent1"/>
                </a:solidFill>
                <a:effectLst>
                  <a:outerShdw blurRad="38100" dist="38100" dir="2700000" algn="tl">
                    <a:srgbClr val="000000">
                      <a:alpha val="43137"/>
                    </a:srgbClr>
                  </a:outerShdw>
                </a:effectLst>
              </a:rPr>
              <a:t>Cave</a:t>
            </a:r>
            <a:r>
              <a:rPr lang="cs-CZ" sz="3600" dirty="0">
                <a:solidFill>
                  <a:schemeClr val="accent1"/>
                </a:solidFill>
                <a:effectLst>
                  <a:outerShdw blurRad="38100" dist="38100" dir="2700000" algn="tl">
                    <a:srgbClr val="000000">
                      <a:alpha val="43137"/>
                    </a:srgbClr>
                  </a:outerShdw>
                </a:effectLst>
              </a:rPr>
              <a:t> </a:t>
            </a:r>
            <a:br>
              <a:rPr lang="cs-CZ" sz="3600" dirty="0">
                <a:solidFill>
                  <a:schemeClr val="accent1"/>
                </a:solidFill>
                <a:effectLst>
                  <a:outerShdw blurRad="38100" dist="38100" dir="2700000" algn="tl">
                    <a:srgbClr val="000000">
                      <a:alpha val="43137"/>
                    </a:srgbClr>
                  </a:outerShdw>
                </a:effectLst>
              </a:rPr>
            </a:b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compound</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belt</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women</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graves</a:t>
            </a:r>
            <a:r>
              <a:rPr lang="cs-CZ" sz="3600" dirty="0">
                <a:solidFill>
                  <a:schemeClr val="accent1"/>
                </a:solidFill>
                <a:effectLst>
                  <a:outerShdw blurRad="38100" dist="38100" dir="2700000" algn="tl">
                    <a:srgbClr val="000000">
                      <a:alpha val="43137"/>
                    </a:srgbClr>
                  </a:outerShdw>
                </a:effectLst>
              </a:rPr>
              <a:t> (HG) /</a:t>
            </a:r>
            <a:r>
              <a:rPr lang="cs-CZ" sz="3600" dirty="0" err="1">
                <a:solidFill>
                  <a:schemeClr val="accent1"/>
                </a:solidFill>
                <a:effectLst>
                  <a:outerShdw blurRad="38100" dist="38100" dir="2700000" algn="tl">
                    <a:srgbClr val="000000">
                      <a:alpha val="43137"/>
                    </a:srgbClr>
                  </a:outerShdw>
                </a:effectLst>
              </a:rPr>
              <a:t>Gürtelfrauen</a:t>
            </a:r>
            <a:r>
              <a:rPr lang="cs-CZ" sz="3600" dirty="0">
                <a:solidFill>
                  <a:schemeClr val="accent1"/>
                </a:solidFill>
                <a:effectLst>
                  <a:outerShdw blurRad="38100" dist="38100" dir="2700000" algn="tl">
                    <a:srgbClr val="000000">
                      <a:alpha val="43137"/>
                    </a:srgbClr>
                  </a:outerShdw>
                </a:effectLst>
              </a:rPr>
              <a:t>/</a:t>
            </a:r>
          </a:p>
        </p:txBody>
      </p:sp>
      <p:pic>
        <p:nvPicPr>
          <p:cNvPr id="7" name="Obrázek 6" descr="Obsah obrázku text&#10;&#10;Popis byl vytvořen automaticky">
            <a:extLst>
              <a:ext uri="{FF2B5EF4-FFF2-40B4-BE49-F238E27FC236}">
                <a16:creationId xmlns:a16="http://schemas.microsoft.com/office/drawing/2014/main" id="{D383E18E-A810-420D-A819-E47984C90C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1081" y="0"/>
            <a:ext cx="4880919" cy="6858000"/>
          </a:xfrm>
          <a:prstGeom prst="rect">
            <a:avLst/>
          </a:prstGeom>
        </p:spPr>
      </p:pic>
      <p:pic>
        <p:nvPicPr>
          <p:cNvPr id="9" name="Obrázek 8" descr="Obsah obrázku text, mapa, tráva&#10;&#10;Popis byl vytvořen automaticky">
            <a:extLst>
              <a:ext uri="{FF2B5EF4-FFF2-40B4-BE49-F238E27FC236}">
                <a16:creationId xmlns:a16="http://schemas.microsoft.com/office/drawing/2014/main" id="{F73BD210-DBAC-40F4-A77A-05BC4B7E82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18328"/>
            <a:ext cx="4505058" cy="4553327"/>
          </a:xfrm>
          <a:prstGeom prst="rect">
            <a:avLst/>
          </a:prstGeom>
        </p:spPr>
      </p:pic>
      <p:pic>
        <p:nvPicPr>
          <p:cNvPr id="12" name="Obrázek 11" descr="princezna_BS.jpg">
            <a:extLst>
              <a:ext uri="{FF2B5EF4-FFF2-40B4-BE49-F238E27FC236}">
                <a16:creationId xmlns:a16="http://schemas.microsoft.com/office/drawing/2014/main" id="{510930FE-52DD-4A76-A721-04B6AF1CB8D3}"/>
              </a:ext>
            </a:extLst>
          </p:cNvPr>
          <p:cNvPicPr>
            <a:picLocks noChangeAspect="1"/>
          </p:cNvPicPr>
          <p:nvPr/>
        </p:nvPicPr>
        <p:blipFill>
          <a:blip r:embed="rId4" cstate="print"/>
          <a:stretch>
            <a:fillRect/>
          </a:stretch>
        </p:blipFill>
        <p:spPr>
          <a:xfrm>
            <a:off x="4948394" y="2318328"/>
            <a:ext cx="1935164" cy="4553327"/>
          </a:xfrm>
          <a:prstGeom prst="rect">
            <a:avLst/>
          </a:prstGeom>
          <a:effectLst>
            <a:softEdge rad="101600"/>
          </a:effectLst>
        </p:spPr>
      </p:pic>
      <p:sp>
        <p:nvSpPr>
          <p:cNvPr id="3" name="TextovéPole 2">
            <a:extLst>
              <a:ext uri="{FF2B5EF4-FFF2-40B4-BE49-F238E27FC236}">
                <a16:creationId xmlns:a16="http://schemas.microsoft.com/office/drawing/2014/main" id="{DFFDF358-9654-48E1-A4F9-A5929E499E35}"/>
              </a:ext>
            </a:extLst>
          </p:cNvPr>
          <p:cNvSpPr txBox="1"/>
          <p:nvPr/>
        </p:nvSpPr>
        <p:spPr>
          <a:xfrm>
            <a:off x="7311081" y="4895850"/>
            <a:ext cx="532518" cy="369332"/>
          </a:xfrm>
          <a:prstGeom prst="rect">
            <a:avLst/>
          </a:prstGeom>
          <a:noFill/>
        </p:spPr>
        <p:txBody>
          <a:bodyPr wrap="none" rtlCol="0">
            <a:spAutoFit/>
          </a:bodyPr>
          <a:lstStyle/>
          <a:p>
            <a:r>
              <a:rPr lang="cs-CZ" dirty="0"/>
              <a:t>BS1</a:t>
            </a:r>
          </a:p>
        </p:txBody>
      </p:sp>
      <p:sp>
        <p:nvSpPr>
          <p:cNvPr id="8" name="TextovéPole 7">
            <a:extLst>
              <a:ext uri="{FF2B5EF4-FFF2-40B4-BE49-F238E27FC236}">
                <a16:creationId xmlns:a16="http://schemas.microsoft.com/office/drawing/2014/main" id="{401E2B68-12B0-46B4-94B8-D13817018407}"/>
              </a:ext>
            </a:extLst>
          </p:cNvPr>
          <p:cNvSpPr txBox="1"/>
          <p:nvPr/>
        </p:nvSpPr>
        <p:spPr>
          <a:xfrm>
            <a:off x="7253931" y="1501542"/>
            <a:ext cx="1077603" cy="369332"/>
          </a:xfrm>
          <a:prstGeom prst="rect">
            <a:avLst/>
          </a:prstGeom>
          <a:noFill/>
        </p:spPr>
        <p:txBody>
          <a:bodyPr wrap="none" rtlCol="0">
            <a:spAutoFit/>
          </a:bodyPr>
          <a:lstStyle/>
          <a:p>
            <a:r>
              <a:rPr lang="cs-CZ" dirty="0" err="1"/>
              <a:t>Hoard</a:t>
            </a:r>
            <a:r>
              <a:rPr lang="cs-CZ" dirty="0"/>
              <a:t> PG</a:t>
            </a:r>
          </a:p>
        </p:txBody>
      </p:sp>
      <p:sp>
        <p:nvSpPr>
          <p:cNvPr id="10" name="TextovéPole 9">
            <a:extLst>
              <a:ext uri="{FF2B5EF4-FFF2-40B4-BE49-F238E27FC236}">
                <a16:creationId xmlns:a16="http://schemas.microsoft.com/office/drawing/2014/main" id="{573A6BB4-2E1A-4E83-8E88-D66901F0DE27}"/>
              </a:ext>
            </a:extLst>
          </p:cNvPr>
          <p:cNvSpPr txBox="1"/>
          <p:nvPr/>
        </p:nvSpPr>
        <p:spPr>
          <a:xfrm>
            <a:off x="7251090" y="3014030"/>
            <a:ext cx="1073114" cy="369332"/>
          </a:xfrm>
          <a:prstGeom prst="rect">
            <a:avLst/>
          </a:prstGeom>
          <a:noFill/>
        </p:spPr>
        <p:txBody>
          <a:bodyPr wrap="none" rtlCol="0">
            <a:spAutoFit/>
          </a:bodyPr>
          <a:lstStyle/>
          <a:p>
            <a:r>
              <a:rPr lang="cs-CZ" dirty="0" err="1"/>
              <a:t>Grave</a:t>
            </a:r>
            <a:r>
              <a:rPr lang="cs-CZ" dirty="0"/>
              <a:t> HG</a:t>
            </a:r>
          </a:p>
        </p:txBody>
      </p:sp>
      <p:sp>
        <p:nvSpPr>
          <p:cNvPr id="11" name="TextovéPole 10">
            <a:extLst>
              <a:ext uri="{FF2B5EF4-FFF2-40B4-BE49-F238E27FC236}">
                <a16:creationId xmlns:a16="http://schemas.microsoft.com/office/drawing/2014/main" id="{796704B7-BE8B-41A7-9DA0-6284662FAD26}"/>
              </a:ext>
            </a:extLst>
          </p:cNvPr>
          <p:cNvSpPr txBox="1"/>
          <p:nvPr/>
        </p:nvSpPr>
        <p:spPr>
          <a:xfrm>
            <a:off x="7281086" y="6488668"/>
            <a:ext cx="1073114" cy="369332"/>
          </a:xfrm>
          <a:prstGeom prst="rect">
            <a:avLst/>
          </a:prstGeom>
          <a:noFill/>
        </p:spPr>
        <p:txBody>
          <a:bodyPr wrap="none" rtlCol="0">
            <a:spAutoFit/>
          </a:bodyPr>
          <a:lstStyle/>
          <a:p>
            <a:r>
              <a:rPr lang="cs-CZ" dirty="0" err="1">
                <a:solidFill>
                  <a:schemeClr val="bg1"/>
                </a:solidFill>
              </a:rPr>
              <a:t>Grave</a:t>
            </a:r>
            <a:r>
              <a:rPr lang="cs-CZ" dirty="0">
                <a:solidFill>
                  <a:schemeClr val="bg1"/>
                </a:solidFill>
              </a:rPr>
              <a:t> HG</a:t>
            </a:r>
          </a:p>
        </p:txBody>
      </p:sp>
      <p:sp>
        <p:nvSpPr>
          <p:cNvPr id="13" name="TextovéPole 12">
            <a:extLst>
              <a:ext uri="{FF2B5EF4-FFF2-40B4-BE49-F238E27FC236}">
                <a16:creationId xmlns:a16="http://schemas.microsoft.com/office/drawing/2014/main" id="{2F08839E-0EAA-43A2-8B36-64CCB4AF217D}"/>
              </a:ext>
            </a:extLst>
          </p:cNvPr>
          <p:cNvSpPr txBox="1"/>
          <p:nvPr/>
        </p:nvSpPr>
        <p:spPr>
          <a:xfrm>
            <a:off x="10829030" y="4449228"/>
            <a:ext cx="1073114" cy="369332"/>
          </a:xfrm>
          <a:prstGeom prst="rect">
            <a:avLst/>
          </a:prstGeom>
          <a:noFill/>
        </p:spPr>
        <p:txBody>
          <a:bodyPr wrap="none" rtlCol="0">
            <a:spAutoFit/>
          </a:bodyPr>
          <a:lstStyle/>
          <a:p>
            <a:r>
              <a:rPr lang="cs-CZ" dirty="0" err="1"/>
              <a:t>Grave</a:t>
            </a:r>
            <a:r>
              <a:rPr lang="cs-CZ" dirty="0"/>
              <a:t> HG</a:t>
            </a:r>
          </a:p>
        </p:txBody>
      </p:sp>
      <p:sp>
        <p:nvSpPr>
          <p:cNvPr id="14" name="TextovéPole 13">
            <a:extLst>
              <a:ext uri="{FF2B5EF4-FFF2-40B4-BE49-F238E27FC236}">
                <a16:creationId xmlns:a16="http://schemas.microsoft.com/office/drawing/2014/main" id="{031DED43-F4C5-4947-922A-FBFFFFF2A338}"/>
              </a:ext>
            </a:extLst>
          </p:cNvPr>
          <p:cNvSpPr txBox="1"/>
          <p:nvPr/>
        </p:nvSpPr>
        <p:spPr>
          <a:xfrm>
            <a:off x="10910111" y="2779120"/>
            <a:ext cx="1073114" cy="369332"/>
          </a:xfrm>
          <a:prstGeom prst="rect">
            <a:avLst/>
          </a:prstGeom>
          <a:noFill/>
        </p:spPr>
        <p:txBody>
          <a:bodyPr wrap="none" rtlCol="0">
            <a:spAutoFit/>
          </a:bodyPr>
          <a:lstStyle/>
          <a:p>
            <a:r>
              <a:rPr lang="cs-CZ" dirty="0" err="1"/>
              <a:t>Grave</a:t>
            </a:r>
            <a:r>
              <a:rPr lang="cs-CZ" dirty="0"/>
              <a:t> HG</a:t>
            </a:r>
          </a:p>
        </p:txBody>
      </p:sp>
      <p:sp>
        <p:nvSpPr>
          <p:cNvPr id="15" name="TextovéPole 14">
            <a:extLst>
              <a:ext uri="{FF2B5EF4-FFF2-40B4-BE49-F238E27FC236}">
                <a16:creationId xmlns:a16="http://schemas.microsoft.com/office/drawing/2014/main" id="{30BE3B7D-D452-4CB1-A0A4-DF263705D56E}"/>
              </a:ext>
            </a:extLst>
          </p:cNvPr>
          <p:cNvSpPr txBox="1"/>
          <p:nvPr/>
        </p:nvSpPr>
        <p:spPr>
          <a:xfrm>
            <a:off x="11176036" y="6536293"/>
            <a:ext cx="1073114" cy="369332"/>
          </a:xfrm>
          <a:prstGeom prst="rect">
            <a:avLst/>
          </a:prstGeom>
          <a:noFill/>
        </p:spPr>
        <p:txBody>
          <a:bodyPr wrap="none" rtlCol="0">
            <a:spAutoFit/>
          </a:bodyPr>
          <a:lstStyle/>
          <a:p>
            <a:r>
              <a:rPr lang="cs-CZ" dirty="0" err="1"/>
              <a:t>Grave</a:t>
            </a:r>
            <a:r>
              <a:rPr lang="cs-CZ" dirty="0"/>
              <a:t> HG</a:t>
            </a:r>
          </a:p>
        </p:txBody>
      </p:sp>
      <p:sp>
        <p:nvSpPr>
          <p:cNvPr id="16" name="TextovéPole 15">
            <a:extLst>
              <a:ext uri="{FF2B5EF4-FFF2-40B4-BE49-F238E27FC236}">
                <a16:creationId xmlns:a16="http://schemas.microsoft.com/office/drawing/2014/main" id="{358E9E55-9816-4629-A31F-28BED6ED6DE0}"/>
              </a:ext>
            </a:extLst>
          </p:cNvPr>
          <p:cNvSpPr txBox="1"/>
          <p:nvPr/>
        </p:nvSpPr>
        <p:spPr>
          <a:xfrm>
            <a:off x="10878379" y="1735588"/>
            <a:ext cx="1073114" cy="369332"/>
          </a:xfrm>
          <a:prstGeom prst="rect">
            <a:avLst/>
          </a:prstGeom>
          <a:noFill/>
        </p:spPr>
        <p:txBody>
          <a:bodyPr wrap="none" rtlCol="0">
            <a:spAutoFit/>
          </a:bodyPr>
          <a:lstStyle/>
          <a:p>
            <a:r>
              <a:rPr lang="cs-CZ" dirty="0" err="1"/>
              <a:t>Grave</a:t>
            </a:r>
            <a:r>
              <a:rPr lang="cs-CZ" dirty="0"/>
              <a:t> HG</a:t>
            </a:r>
          </a:p>
        </p:txBody>
      </p:sp>
      <p:sp>
        <p:nvSpPr>
          <p:cNvPr id="17" name="TextovéPole 16">
            <a:extLst>
              <a:ext uri="{FF2B5EF4-FFF2-40B4-BE49-F238E27FC236}">
                <a16:creationId xmlns:a16="http://schemas.microsoft.com/office/drawing/2014/main" id="{F9BD5BE1-3D9E-4E28-86B4-AB4628C32339}"/>
              </a:ext>
            </a:extLst>
          </p:cNvPr>
          <p:cNvSpPr txBox="1"/>
          <p:nvPr/>
        </p:nvSpPr>
        <p:spPr>
          <a:xfrm>
            <a:off x="9813828" y="715868"/>
            <a:ext cx="1077603" cy="369332"/>
          </a:xfrm>
          <a:prstGeom prst="rect">
            <a:avLst/>
          </a:prstGeom>
          <a:noFill/>
        </p:spPr>
        <p:txBody>
          <a:bodyPr wrap="none" rtlCol="0">
            <a:spAutoFit/>
          </a:bodyPr>
          <a:lstStyle/>
          <a:p>
            <a:r>
              <a:rPr lang="cs-CZ" dirty="0" err="1"/>
              <a:t>Hoard</a:t>
            </a:r>
            <a:r>
              <a:rPr lang="cs-CZ" dirty="0"/>
              <a:t> PG</a:t>
            </a:r>
          </a:p>
        </p:txBody>
      </p:sp>
      <p:pic>
        <p:nvPicPr>
          <p:cNvPr id="5" name="Obrázek 4" descr="Obsah obrázku zvíře&#10;&#10;Popis byl vytvořen automaticky">
            <a:extLst>
              <a:ext uri="{FF2B5EF4-FFF2-40B4-BE49-F238E27FC236}">
                <a16:creationId xmlns:a16="http://schemas.microsoft.com/office/drawing/2014/main" id="{67D7B424-F880-4181-9E0A-33EC21BDFA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3479" y="0"/>
            <a:ext cx="3530614" cy="2304673"/>
          </a:xfrm>
          <a:prstGeom prst="rect">
            <a:avLst/>
          </a:prstGeom>
        </p:spPr>
      </p:pic>
      <p:sp>
        <p:nvSpPr>
          <p:cNvPr id="6" name="TextovéPole 5">
            <a:extLst>
              <a:ext uri="{FF2B5EF4-FFF2-40B4-BE49-F238E27FC236}">
                <a16:creationId xmlns:a16="http://schemas.microsoft.com/office/drawing/2014/main" id="{F7030763-9090-48D1-88F6-A81C63D47E4C}"/>
              </a:ext>
            </a:extLst>
          </p:cNvPr>
          <p:cNvSpPr txBox="1"/>
          <p:nvPr/>
        </p:nvSpPr>
        <p:spPr>
          <a:xfrm>
            <a:off x="3784298" y="1686208"/>
            <a:ext cx="3412483" cy="646331"/>
          </a:xfrm>
          <a:prstGeom prst="rect">
            <a:avLst/>
          </a:prstGeom>
          <a:noFill/>
        </p:spPr>
        <p:txBody>
          <a:bodyPr wrap="square" rtlCol="0">
            <a:spAutoFit/>
          </a:bodyPr>
          <a:lstStyle/>
          <a:p>
            <a:r>
              <a:rPr lang="cs-CZ" b="1" dirty="0" err="1">
                <a:solidFill>
                  <a:schemeClr val="bg1"/>
                </a:solidFill>
              </a:rPr>
              <a:t>Altheim-Heiligkreutzhal</a:t>
            </a:r>
            <a:r>
              <a:rPr lang="cs-CZ" dirty="0">
                <a:solidFill>
                  <a:schemeClr val="bg1"/>
                </a:solidFill>
              </a:rPr>
              <a:t>, </a:t>
            </a:r>
            <a:r>
              <a:rPr lang="cs-CZ" dirty="0" err="1">
                <a:solidFill>
                  <a:schemeClr val="bg1"/>
                </a:solidFill>
              </a:rPr>
              <a:t>Speckau</a:t>
            </a:r>
            <a:r>
              <a:rPr lang="cs-CZ" dirty="0">
                <a:solidFill>
                  <a:schemeClr val="bg1"/>
                </a:solidFill>
              </a:rPr>
              <a:t> </a:t>
            </a:r>
            <a:r>
              <a:rPr lang="cs-CZ" dirty="0" err="1">
                <a:solidFill>
                  <a:schemeClr val="bg1"/>
                </a:solidFill>
              </a:rPr>
              <a:t>Hügel</a:t>
            </a:r>
            <a:r>
              <a:rPr lang="cs-CZ" dirty="0">
                <a:solidFill>
                  <a:schemeClr val="bg1"/>
                </a:solidFill>
              </a:rPr>
              <a:t> 17/4</a:t>
            </a:r>
          </a:p>
        </p:txBody>
      </p:sp>
      <p:pic>
        <p:nvPicPr>
          <p:cNvPr id="19" name="Obrázek 18" descr="Obsah obrázku jídlo, štětec&#10;&#10;Popis byl vytvořen automaticky">
            <a:extLst>
              <a:ext uri="{FF2B5EF4-FFF2-40B4-BE49-F238E27FC236}">
                <a16:creationId xmlns:a16="http://schemas.microsoft.com/office/drawing/2014/main" id="{29D22811-A245-417A-98C4-97BB63E47B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4895" y="5767666"/>
            <a:ext cx="2649947" cy="1093931"/>
          </a:xfrm>
          <a:prstGeom prst="rect">
            <a:avLst/>
          </a:prstGeom>
        </p:spPr>
      </p:pic>
      <p:sp>
        <p:nvSpPr>
          <p:cNvPr id="20" name="Šipka: doprava 19">
            <a:extLst>
              <a:ext uri="{FF2B5EF4-FFF2-40B4-BE49-F238E27FC236}">
                <a16:creationId xmlns:a16="http://schemas.microsoft.com/office/drawing/2014/main" id="{31F7D2FF-6871-4532-98F8-60625B26466D}"/>
              </a:ext>
            </a:extLst>
          </p:cNvPr>
          <p:cNvSpPr/>
          <p:nvPr/>
        </p:nvSpPr>
        <p:spPr>
          <a:xfrm>
            <a:off x="6795774" y="4199218"/>
            <a:ext cx="603092" cy="3745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vál 20">
            <a:extLst>
              <a:ext uri="{FF2B5EF4-FFF2-40B4-BE49-F238E27FC236}">
                <a16:creationId xmlns:a16="http://schemas.microsoft.com/office/drawing/2014/main" id="{002C5C48-F678-46A4-872C-EF75B1726F37}"/>
              </a:ext>
            </a:extLst>
          </p:cNvPr>
          <p:cNvSpPr/>
          <p:nvPr/>
        </p:nvSpPr>
        <p:spPr>
          <a:xfrm rot="1361641">
            <a:off x="1237927" y="4631925"/>
            <a:ext cx="1211229" cy="1043040"/>
          </a:xfrm>
          <a:prstGeom prst="ellipse">
            <a:avLst/>
          </a:prstGeom>
          <a:noFill/>
          <a:ln w="53975">
            <a:solidFill>
              <a:schemeClr val="accent1"/>
            </a:solidFill>
            <a:extLst>
              <a:ext uri="{C807C97D-BFC1-408E-A445-0C87EB9F89A2}">
                <ask:lineSketchStyleProps xmlns:ask="http://schemas.microsoft.com/office/drawing/2018/sketchyshapes" sd="292492287">
                  <a:custGeom>
                    <a:avLst/>
                    <a:gdLst>
                      <a:gd name="connsiteX0" fmla="*/ 0 w 2584193"/>
                      <a:gd name="connsiteY0" fmla="*/ 843123 h 1686245"/>
                      <a:gd name="connsiteX1" fmla="*/ 1292097 w 2584193"/>
                      <a:gd name="connsiteY1" fmla="*/ 0 h 1686245"/>
                      <a:gd name="connsiteX2" fmla="*/ 2584194 w 2584193"/>
                      <a:gd name="connsiteY2" fmla="*/ 843123 h 1686245"/>
                      <a:gd name="connsiteX3" fmla="*/ 1292097 w 2584193"/>
                      <a:gd name="connsiteY3" fmla="*/ 1686246 h 1686245"/>
                      <a:gd name="connsiteX4" fmla="*/ 0 w 2584193"/>
                      <a:gd name="connsiteY4" fmla="*/ 843123 h 168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4193" h="1686245" extrusionOk="0">
                        <a:moveTo>
                          <a:pt x="0" y="843123"/>
                        </a:moveTo>
                        <a:cubicBezTo>
                          <a:pt x="131913" y="363868"/>
                          <a:pt x="650207" y="116655"/>
                          <a:pt x="1292097" y="0"/>
                        </a:cubicBezTo>
                        <a:cubicBezTo>
                          <a:pt x="2044452" y="3842"/>
                          <a:pt x="2720978" y="352422"/>
                          <a:pt x="2584194" y="843123"/>
                        </a:cubicBezTo>
                        <a:cubicBezTo>
                          <a:pt x="2562875" y="1217407"/>
                          <a:pt x="1996567" y="1714530"/>
                          <a:pt x="1292097" y="1686246"/>
                        </a:cubicBezTo>
                        <a:cubicBezTo>
                          <a:pt x="592323" y="1608933"/>
                          <a:pt x="-130285" y="1265921"/>
                          <a:pt x="0" y="843123"/>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Šipka: dolů 21">
            <a:extLst>
              <a:ext uri="{FF2B5EF4-FFF2-40B4-BE49-F238E27FC236}">
                <a16:creationId xmlns:a16="http://schemas.microsoft.com/office/drawing/2014/main" id="{AB1AC86E-7459-42BD-925E-DD98B8271357}"/>
              </a:ext>
            </a:extLst>
          </p:cNvPr>
          <p:cNvSpPr/>
          <p:nvPr/>
        </p:nvSpPr>
        <p:spPr>
          <a:xfrm>
            <a:off x="1737051" y="4277219"/>
            <a:ext cx="238125" cy="3799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bdélník 22">
            <a:extLst>
              <a:ext uri="{FF2B5EF4-FFF2-40B4-BE49-F238E27FC236}">
                <a16:creationId xmlns:a16="http://schemas.microsoft.com/office/drawing/2014/main" id="{C5911ECA-4253-42B5-B3DE-75A33864FC0E}"/>
              </a:ext>
            </a:extLst>
          </p:cNvPr>
          <p:cNvSpPr/>
          <p:nvPr/>
        </p:nvSpPr>
        <p:spPr>
          <a:xfrm>
            <a:off x="1737051" y="3773159"/>
            <a:ext cx="596637" cy="584775"/>
          </a:xfrm>
          <a:prstGeom prst="rect">
            <a:avLst/>
          </a:prstGeom>
          <a:noFill/>
        </p:spPr>
        <p:txBody>
          <a:bodyPr wrap="none" lIns="91440" tIns="45720" rIns="91440" bIns="45720">
            <a:spAutoFit/>
          </a:bodyPr>
          <a:lstStyle/>
          <a:p>
            <a:pPr algn="ctr"/>
            <a:r>
              <a:rPr lang="cs-CZ" sz="3200" b="0" cap="none" spc="0" dirty="0">
                <a:ln w="0"/>
                <a:solidFill>
                  <a:schemeClr val="accent1"/>
                </a:solidFill>
                <a:effectLst>
                  <a:outerShdw blurRad="38100" dist="25400" dir="5400000" algn="ctr" rotWithShape="0">
                    <a:srgbClr val="6E747A">
                      <a:alpha val="43000"/>
                    </a:srgbClr>
                  </a:outerShdw>
                </a:effectLst>
              </a:rPr>
              <a:t>BS</a:t>
            </a:r>
          </a:p>
        </p:txBody>
      </p:sp>
    </p:spTree>
    <p:extLst>
      <p:ext uri="{BB962C8B-B14F-4D97-AF65-F5344CB8AC3E}">
        <p14:creationId xmlns:p14="http://schemas.microsoft.com/office/powerpoint/2010/main" val="28692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FB19E8-A7E1-478E-8C66-C6EB44367796}"/>
              </a:ext>
            </a:extLst>
          </p:cNvPr>
          <p:cNvSpPr>
            <a:spLocks noGrp="1"/>
          </p:cNvSpPr>
          <p:nvPr>
            <p:ph type="title"/>
          </p:nvPr>
        </p:nvSpPr>
        <p:spPr>
          <a:xfrm>
            <a:off x="0" y="317644"/>
            <a:ext cx="5372216" cy="592820"/>
          </a:xfrm>
        </p:spPr>
        <p:txBody>
          <a:bodyPr>
            <a:normAutofit fontScale="90000"/>
          </a:bodyPr>
          <a:lstStyle/>
          <a:p>
            <a:r>
              <a:rPr lang="cs-CZ" sz="3600" dirty="0" err="1">
                <a:solidFill>
                  <a:schemeClr val="accent1"/>
                </a:solidFill>
                <a:effectLst>
                  <a:outerShdw blurRad="38100" dist="38100" dir="2700000" algn="tl">
                    <a:srgbClr val="000000">
                      <a:alpha val="43137"/>
                    </a:srgbClr>
                  </a:outerShdw>
                </a:effectLst>
              </a:rPr>
              <a:t>Contexts</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from</a:t>
            </a:r>
            <a:r>
              <a:rPr lang="cs-CZ" sz="3600" dirty="0">
                <a:solidFill>
                  <a:schemeClr val="accent1"/>
                </a:solidFill>
                <a:effectLst>
                  <a:outerShdw blurRad="38100" dist="38100" dir="2700000" algn="tl">
                    <a:srgbClr val="000000">
                      <a:alpha val="43137"/>
                    </a:srgbClr>
                  </a:outerShdw>
                </a:effectLst>
              </a:rPr>
              <a:t> PG in Býčí skála </a:t>
            </a:r>
            <a:r>
              <a:rPr lang="cs-CZ" sz="3600" dirty="0" err="1">
                <a:solidFill>
                  <a:schemeClr val="accent1"/>
                </a:solidFill>
                <a:effectLst>
                  <a:outerShdw blurRad="38100" dist="38100" dir="2700000" algn="tl">
                    <a:srgbClr val="000000">
                      <a:alpha val="43137"/>
                    </a:srgbClr>
                  </a:outerShdw>
                </a:effectLst>
              </a:rPr>
              <a:t>Cave</a:t>
            </a:r>
            <a:r>
              <a:rPr lang="cs-CZ" sz="3600" dirty="0">
                <a:solidFill>
                  <a:schemeClr val="accent1"/>
                </a:solidFill>
                <a:effectLst>
                  <a:outerShdw blurRad="38100" dist="38100" dir="2700000" algn="tl">
                    <a:srgbClr val="000000">
                      <a:alpha val="43137"/>
                    </a:srgbClr>
                  </a:outerShdw>
                </a:effectLst>
              </a:rPr>
              <a:t> – </a:t>
            </a:r>
            <a:r>
              <a:rPr lang="cs-CZ" sz="3600" dirty="0" err="1">
                <a:solidFill>
                  <a:schemeClr val="accent1"/>
                </a:solidFill>
                <a:effectLst>
                  <a:outerShdw blurRad="38100" dist="38100" dir="2700000" algn="tl">
                    <a:srgbClr val="000000">
                      <a:alpha val="43137"/>
                    </a:srgbClr>
                  </a:outerShdw>
                </a:effectLst>
              </a:rPr>
              <a:t>Hoards</a:t>
            </a:r>
            <a:endParaRPr lang="cs-CZ" sz="3600" dirty="0">
              <a:solidFill>
                <a:schemeClr val="accent1"/>
              </a:solidFill>
              <a:effectLst>
                <a:outerShdw blurRad="38100" dist="38100" dir="2700000" algn="tl">
                  <a:srgbClr val="000000">
                    <a:alpha val="43137"/>
                  </a:srgbClr>
                </a:outerShdw>
              </a:effectLst>
            </a:endParaRPr>
          </a:p>
        </p:txBody>
      </p:sp>
      <p:pic>
        <p:nvPicPr>
          <p:cNvPr id="4" name="Obrázek 3" descr="obr. 3.jpg">
            <a:extLst>
              <a:ext uri="{FF2B5EF4-FFF2-40B4-BE49-F238E27FC236}">
                <a16:creationId xmlns:a16="http://schemas.microsoft.com/office/drawing/2014/main" id="{075411E9-4E38-4C48-9BE3-A2A53205EEB3}"/>
              </a:ext>
            </a:extLst>
          </p:cNvPr>
          <p:cNvPicPr>
            <a:picLocks noChangeAspect="1"/>
          </p:cNvPicPr>
          <p:nvPr/>
        </p:nvPicPr>
        <p:blipFill>
          <a:blip r:embed="rId2" cstate="print"/>
          <a:stretch>
            <a:fillRect/>
          </a:stretch>
        </p:blipFill>
        <p:spPr>
          <a:xfrm>
            <a:off x="4518239" y="4603397"/>
            <a:ext cx="3155523" cy="2254603"/>
          </a:xfrm>
          <a:prstGeom prst="rect">
            <a:avLst/>
          </a:prstGeom>
        </p:spPr>
      </p:pic>
      <p:pic>
        <p:nvPicPr>
          <p:cNvPr id="6" name="Obrázek 5" descr="Obsah obrázku text, mapa&#10;&#10;Popis byl vytvořen automaticky">
            <a:extLst>
              <a:ext uri="{FF2B5EF4-FFF2-40B4-BE49-F238E27FC236}">
                <a16:creationId xmlns:a16="http://schemas.microsoft.com/office/drawing/2014/main" id="{0A7799E1-67FE-44E5-8954-D51FC5257D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3762" y="2380488"/>
            <a:ext cx="4518238" cy="4477512"/>
          </a:xfrm>
          <a:prstGeom prst="rect">
            <a:avLst/>
          </a:prstGeom>
        </p:spPr>
      </p:pic>
      <p:pic>
        <p:nvPicPr>
          <p:cNvPr id="8" name="Obrázek 7">
            <a:extLst>
              <a:ext uri="{FF2B5EF4-FFF2-40B4-BE49-F238E27FC236}">
                <a16:creationId xmlns:a16="http://schemas.microsoft.com/office/drawing/2014/main" id="{45A5CE6E-2772-4CBE-AFFA-713E4A67A3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9386" r="69" b="-19386"/>
          <a:stretch/>
        </p:blipFill>
        <p:spPr>
          <a:xfrm>
            <a:off x="7709279" y="0"/>
            <a:ext cx="4482721" cy="2990850"/>
          </a:xfrm>
          <a:prstGeom prst="rect">
            <a:avLst/>
          </a:prstGeom>
        </p:spPr>
      </p:pic>
      <p:pic>
        <p:nvPicPr>
          <p:cNvPr id="5" name="Obrázek 4">
            <a:extLst>
              <a:ext uri="{FF2B5EF4-FFF2-40B4-BE49-F238E27FC236}">
                <a16:creationId xmlns:a16="http://schemas.microsoft.com/office/drawing/2014/main" id="{A619A114-59C0-454F-8F78-8B41A02C437C}"/>
              </a:ext>
            </a:extLst>
          </p:cNvPr>
          <p:cNvPicPr>
            <a:picLocks noChangeAspect="1"/>
          </p:cNvPicPr>
          <p:nvPr/>
        </p:nvPicPr>
        <p:blipFill>
          <a:blip r:embed="rId5" cstate="print"/>
          <a:stretch>
            <a:fillRect/>
          </a:stretch>
        </p:blipFill>
        <p:spPr>
          <a:xfrm>
            <a:off x="5415796" y="143627"/>
            <a:ext cx="2278956" cy="2156282"/>
          </a:xfrm>
          <a:prstGeom prst="rect">
            <a:avLst/>
          </a:prstGeom>
        </p:spPr>
      </p:pic>
      <p:pic>
        <p:nvPicPr>
          <p:cNvPr id="9" name="Obrázek 8" descr="Obsah obrázku text, mapa, tráva&#10;&#10;Popis byl vytvořen automaticky">
            <a:extLst>
              <a:ext uri="{FF2B5EF4-FFF2-40B4-BE49-F238E27FC236}">
                <a16:creationId xmlns:a16="http://schemas.microsoft.com/office/drawing/2014/main" id="{F2E21C23-6EF0-4824-BD1B-C4F6AF24B1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318328"/>
            <a:ext cx="4505058" cy="4553327"/>
          </a:xfrm>
          <a:prstGeom prst="rect">
            <a:avLst/>
          </a:prstGeom>
        </p:spPr>
      </p:pic>
      <p:sp>
        <p:nvSpPr>
          <p:cNvPr id="12" name="Ovál 11">
            <a:extLst>
              <a:ext uri="{FF2B5EF4-FFF2-40B4-BE49-F238E27FC236}">
                <a16:creationId xmlns:a16="http://schemas.microsoft.com/office/drawing/2014/main" id="{9BB78F85-A132-4168-98B4-E24583FFA875}"/>
              </a:ext>
            </a:extLst>
          </p:cNvPr>
          <p:cNvSpPr/>
          <p:nvPr/>
        </p:nvSpPr>
        <p:spPr>
          <a:xfrm rot="1361641">
            <a:off x="1832103" y="3700302"/>
            <a:ext cx="2584193" cy="1686245"/>
          </a:xfrm>
          <a:prstGeom prst="ellipse">
            <a:avLst/>
          </a:prstGeom>
          <a:noFill/>
          <a:ln w="53975">
            <a:extLst>
              <a:ext uri="{C807C97D-BFC1-408E-A445-0C87EB9F89A2}">
                <ask:lineSketchStyleProps xmlns:ask="http://schemas.microsoft.com/office/drawing/2018/sketchyshapes" sd="292492287">
                  <a:custGeom>
                    <a:avLst/>
                    <a:gdLst>
                      <a:gd name="connsiteX0" fmla="*/ 0 w 2584193"/>
                      <a:gd name="connsiteY0" fmla="*/ 843123 h 1686245"/>
                      <a:gd name="connsiteX1" fmla="*/ 1292097 w 2584193"/>
                      <a:gd name="connsiteY1" fmla="*/ 0 h 1686245"/>
                      <a:gd name="connsiteX2" fmla="*/ 2584194 w 2584193"/>
                      <a:gd name="connsiteY2" fmla="*/ 843123 h 1686245"/>
                      <a:gd name="connsiteX3" fmla="*/ 1292097 w 2584193"/>
                      <a:gd name="connsiteY3" fmla="*/ 1686246 h 1686245"/>
                      <a:gd name="connsiteX4" fmla="*/ 0 w 2584193"/>
                      <a:gd name="connsiteY4" fmla="*/ 843123 h 168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4193" h="1686245" extrusionOk="0">
                        <a:moveTo>
                          <a:pt x="0" y="843123"/>
                        </a:moveTo>
                        <a:cubicBezTo>
                          <a:pt x="131913" y="363868"/>
                          <a:pt x="650207" y="116655"/>
                          <a:pt x="1292097" y="0"/>
                        </a:cubicBezTo>
                        <a:cubicBezTo>
                          <a:pt x="2044452" y="3842"/>
                          <a:pt x="2720978" y="352422"/>
                          <a:pt x="2584194" y="843123"/>
                        </a:cubicBezTo>
                        <a:cubicBezTo>
                          <a:pt x="2562875" y="1217407"/>
                          <a:pt x="1996567" y="1714530"/>
                          <a:pt x="1292097" y="1686246"/>
                        </a:cubicBezTo>
                        <a:cubicBezTo>
                          <a:pt x="592323" y="1608933"/>
                          <a:pt x="-130285" y="1265921"/>
                          <a:pt x="0" y="843123"/>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Šipka: dolů 13">
            <a:extLst>
              <a:ext uri="{FF2B5EF4-FFF2-40B4-BE49-F238E27FC236}">
                <a16:creationId xmlns:a16="http://schemas.microsoft.com/office/drawing/2014/main" id="{4DFDC4B7-9BB0-4B8A-8AF4-D129F36876BD}"/>
              </a:ext>
            </a:extLst>
          </p:cNvPr>
          <p:cNvSpPr/>
          <p:nvPr/>
        </p:nvSpPr>
        <p:spPr>
          <a:xfrm>
            <a:off x="1737051" y="4277219"/>
            <a:ext cx="238125" cy="3799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a:extLst>
              <a:ext uri="{FF2B5EF4-FFF2-40B4-BE49-F238E27FC236}">
                <a16:creationId xmlns:a16="http://schemas.microsoft.com/office/drawing/2014/main" id="{9064131A-4654-41D4-A613-054A9BF0D3C4}"/>
              </a:ext>
            </a:extLst>
          </p:cNvPr>
          <p:cNvSpPr/>
          <p:nvPr/>
        </p:nvSpPr>
        <p:spPr>
          <a:xfrm>
            <a:off x="1856113" y="3882399"/>
            <a:ext cx="596637" cy="584775"/>
          </a:xfrm>
          <a:prstGeom prst="rect">
            <a:avLst/>
          </a:prstGeom>
          <a:noFill/>
        </p:spPr>
        <p:txBody>
          <a:bodyPr wrap="none" lIns="91440" tIns="45720" rIns="91440" bIns="45720">
            <a:spAutoFit/>
          </a:bodyPr>
          <a:lstStyle/>
          <a:p>
            <a:pPr algn="ctr"/>
            <a:r>
              <a:rPr lang="cs-CZ" sz="3200" b="0" cap="none" spc="0" dirty="0">
                <a:ln w="0"/>
                <a:solidFill>
                  <a:schemeClr val="accent1"/>
                </a:solidFill>
                <a:effectLst>
                  <a:outerShdw blurRad="38100" dist="25400" dir="5400000" algn="ctr" rotWithShape="0">
                    <a:srgbClr val="6E747A">
                      <a:alpha val="43000"/>
                    </a:srgbClr>
                  </a:outerShdw>
                </a:effectLst>
              </a:rPr>
              <a:t>BS</a:t>
            </a:r>
          </a:p>
        </p:txBody>
      </p:sp>
      <p:pic>
        <p:nvPicPr>
          <p:cNvPr id="17" name="Obrázek 16">
            <a:extLst>
              <a:ext uri="{FF2B5EF4-FFF2-40B4-BE49-F238E27FC236}">
                <a16:creationId xmlns:a16="http://schemas.microsoft.com/office/drawing/2014/main" id="{C37E56B6-1CA2-443E-86AE-79799B2834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66578" y="646559"/>
            <a:ext cx="3034691" cy="1620391"/>
          </a:xfrm>
          <a:prstGeom prst="rect">
            <a:avLst/>
          </a:prstGeom>
        </p:spPr>
      </p:pic>
      <p:pic>
        <p:nvPicPr>
          <p:cNvPr id="21" name="Obrázek 20">
            <a:extLst>
              <a:ext uri="{FF2B5EF4-FFF2-40B4-BE49-F238E27FC236}">
                <a16:creationId xmlns:a16="http://schemas.microsoft.com/office/drawing/2014/main" id="{7F16B903-FF5F-4D46-ADE1-A5CF21BE19D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27158" y="2600325"/>
            <a:ext cx="3124014" cy="1983137"/>
          </a:xfrm>
          <a:prstGeom prst="rect">
            <a:avLst/>
          </a:prstGeom>
        </p:spPr>
      </p:pic>
      <p:sp>
        <p:nvSpPr>
          <p:cNvPr id="22" name="TextovéPole 21">
            <a:extLst>
              <a:ext uri="{FF2B5EF4-FFF2-40B4-BE49-F238E27FC236}">
                <a16:creationId xmlns:a16="http://schemas.microsoft.com/office/drawing/2014/main" id="{12120D2C-90E8-465B-AD15-7C2003D73A7A}"/>
              </a:ext>
            </a:extLst>
          </p:cNvPr>
          <p:cNvSpPr txBox="1"/>
          <p:nvPr/>
        </p:nvSpPr>
        <p:spPr>
          <a:xfrm>
            <a:off x="116410" y="957314"/>
            <a:ext cx="2187245" cy="1200329"/>
          </a:xfrm>
          <a:prstGeom prst="rect">
            <a:avLst/>
          </a:prstGeom>
          <a:noFill/>
        </p:spPr>
        <p:txBody>
          <a:bodyPr wrap="square" rtlCol="0">
            <a:spAutoFit/>
          </a:bodyPr>
          <a:lstStyle/>
          <a:p>
            <a:r>
              <a:rPr lang="cs-CZ" dirty="0">
                <a:solidFill>
                  <a:schemeClr val="tx2">
                    <a:lumMod val="75000"/>
                  </a:schemeClr>
                </a:solidFill>
              </a:rPr>
              <a:t>- </a:t>
            </a:r>
            <a:r>
              <a:rPr lang="cs-CZ" dirty="0" err="1"/>
              <a:t>About</a:t>
            </a:r>
            <a:r>
              <a:rPr lang="cs-CZ" dirty="0"/>
              <a:t> 150 </a:t>
            </a:r>
            <a:r>
              <a:rPr lang="cs-CZ" dirty="0" err="1"/>
              <a:t>armrings</a:t>
            </a:r>
            <a:r>
              <a:rPr lang="cs-CZ" dirty="0"/>
              <a:t> in Býčí skála </a:t>
            </a:r>
            <a:r>
              <a:rPr lang="cs-CZ" dirty="0" err="1"/>
              <a:t>Cave</a:t>
            </a:r>
            <a:endParaRPr lang="cs-CZ" dirty="0"/>
          </a:p>
          <a:p>
            <a:r>
              <a:rPr lang="cs-CZ" dirty="0"/>
              <a:t>- 17 </a:t>
            </a:r>
            <a:r>
              <a:rPr lang="cs-CZ" dirty="0" err="1"/>
              <a:t>hoards</a:t>
            </a:r>
            <a:r>
              <a:rPr lang="cs-CZ" dirty="0"/>
              <a:t> in PG + Býčí skála </a:t>
            </a:r>
            <a:r>
              <a:rPr lang="cs-CZ" dirty="0" err="1"/>
              <a:t>Cave</a:t>
            </a:r>
            <a:endParaRPr lang="cs-CZ" dirty="0"/>
          </a:p>
        </p:txBody>
      </p:sp>
      <p:sp>
        <p:nvSpPr>
          <p:cNvPr id="3" name="TextovéPole 2">
            <a:extLst>
              <a:ext uri="{FF2B5EF4-FFF2-40B4-BE49-F238E27FC236}">
                <a16:creationId xmlns:a16="http://schemas.microsoft.com/office/drawing/2014/main" id="{B2C9397C-968F-4FB1-99DF-529B440C0BF2}"/>
              </a:ext>
            </a:extLst>
          </p:cNvPr>
          <p:cNvSpPr txBox="1"/>
          <p:nvPr/>
        </p:nvSpPr>
        <p:spPr>
          <a:xfrm>
            <a:off x="11236750" y="3089151"/>
            <a:ext cx="801279" cy="923330"/>
          </a:xfrm>
          <a:prstGeom prst="rect">
            <a:avLst/>
          </a:prstGeom>
          <a:noFill/>
        </p:spPr>
        <p:txBody>
          <a:bodyPr wrap="square" rtlCol="0">
            <a:spAutoFit/>
          </a:bodyPr>
          <a:lstStyle/>
          <a:p>
            <a:r>
              <a:rPr lang="cs-CZ" dirty="0"/>
              <a:t>Kralice na Hané</a:t>
            </a:r>
          </a:p>
        </p:txBody>
      </p:sp>
      <p:sp>
        <p:nvSpPr>
          <p:cNvPr id="16" name="TextovéPole 15">
            <a:extLst>
              <a:ext uri="{FF2B5EF4-FFF2-40B4-BE49-F238E27FC236}">
                <a16:creationId xmlns:a16="http://schemas.microsoft.com/office/drawing/2014/main" id="{45B4D091-382C-42CF-8969-4267DEB98E40}"/>
              </a:ext>
            </a:extLst>
          </p:cNvPr>
          <p:cNvSpPr txBox="1"/>
          <p:nvPr/>
        </p:nvSpPr>
        <p:spPr>
          <a:xfrm>
            <a:off x="7709279" y="0"/>
            <a:ext cx="801279" cy="369332"/>
          </a:xfrm>
          <a:prstGeom prst="rect">
            <a:avLst/>
          </a:prstGeom>
          <a:noFill/>
        </p:spPr>
        <p:txBody>
          <a:bodyPr wrap="square" rtlCol="0">
            <a:spAutoFit/>
          </a:bodyPr>
          <a:lstStyle/>
          <a:p>
            <a:r>
              <a:rPr lang="cs-CZ" dirty="0">
                <a:solidFill>
                  <a:schemeClr val="bg1"/>
                </a:solidFill>
              </a:rPr>
              <a:t>Náklo</a:t>
            </a:r>
          </a:p>
        </p:txBody>
      </p:sp>
      <p:sp>
        <p:nvSpPr>
          <p:cNvPr id="18" name="TextovéPole 17">
            <a:extLst>
              <a:ext uri="{FF2B5EF4-FFF2-40B4-BE49-F238E27FC236}">
                <a16:creationId xmlns:a16="http://schemas.microsoft.com/office/drawing/2014/main" id="{25C84957-7590-44C0-A95C-F6B1CB7C547C}"/>
              </a:ext>
            </a:extLst>
          </p:cNvPr>
          <p:cNvSpPr txBox="1"/>
          <p:nvPr/>
        </p:nvSpPr>
        <p:spPr>
          <a:xfrm>
            <a:off x="4518239" y="4570438"/>
            <a:ext cx="1166124" cy="646331"/>
          </a:xfrm>
          <a:prstGeom prst="rect">
            <a:avLst/>
          </a:prstGeom>
          <a:noFill/>
        </p:spPr>
        <p:txBody>
          <a:bodyPr wrap="square" rtlCol="0">
            <a:spAutoFit/>
          </a:bodyPr>
          <a:lstStyle/>
          <a:p>
            <a:r>
              <a:rPr lang="cs-CZ" dirty="0">
                <a:solidFill>
                  <a:schemeClr val="bg1"/>
                </a:solidFill>
              </a:rPr>
              <a:t>Prostějov-</a:t>
            </a:r>
            <a:r>
              <a:rPr lang="cs-CZ" dirty="0" err="1">
                <a:solidFill>
                  <a:schemeClr val="bg1"/>
                </a:solidFill>
              </a:rPr>
              <a:t>Čechůvky</a:t>
            </a:r>
            <a:endParaRPr lang="cs-CZ" dirty="0">
              <a:solidFill>
                <a:schemeClr val="bg1"/>
              </a:solidFill>
            </a:endParaRPr>
          </a:p>
        </p:txBody>
      </p:sp>
      <p:sp>
        <p:nvSpPr>
          <p:cNvPr id="19" name="TextovéPole 18">
            <a:extLst>
              <a:ext uri="{FF2B5EF4-FFF2-40B4-BE49-F238E27FC236}">
                <a16:creationId xmlns:a16="http://schemas.microsoft.com/office/drawing/2014/main" id="{378487EF-FF50-4D29-AAEC-2A06B7295A5A}"/>
              </a:ext>
            </a:extLst>
          </p:cNvPr>
          <p:cNvSpPr txBox="1"/>
          <p:nvPr/>
        </p:nvSpPr>
        <p:spPr>
          <a:xfrm>
            <a:off x="6807606" y="2176350"/>
            <a:ext cx="1166124" cy="369332"/>
          </a:xfrm>
          <a:prstGeom prst="rect">
            <a:avLst/>
          </a:prstGeom>
          <a:noFill/>
        </p:spPr>
        <p:txBody>
          <a:bodyPr wrap="square" rtlCol="0">
            <a:spAutoFit/>
          </a:bodyPr>
          <a:lstStyle/>
          <a:p>
            <a:r>
              <a:rPr lang="cs-CZ" dirty="0"/>
              <a:t>Podomí</a:t>
            </a:r>
          </a:p>
        </p:txBody>
      </p:sp>
      <p:sp>
        <p:nvSpPr>
          <p:cNvPr id="20" name="TextovéPole 19">
            <a:extLst>
              <a:ext uri="{FF2B5EF4-FFF2-40B4-BE49-F238E27FC236}">
                <a16:creationId xmlns:a16="http://schemas.microsoft.com/office/drawing/2014/main" id="{C04C0625-8DCD-489F-863F-F3D7D47E158D}"/>
              </a:ext>
            </a:extLst>
          </p:cNvPr>
          <p:cNvSpPr txBox="1"/>
          <p:nvPr/>
        </p:nvSpPr>
        <p:spPr>
          <a:xfrm>
            <a:off x="4504568" y="2226533"/>
            <a:ext cx="1166124" cy="369332"/>
          </a:xfrm>
          <a:prstGeom prst="rect">
            <a:avLst/>
          </a:prstGeom>
          <a:noFill/>
        </p:spPr>
        <p:txBody>
          <a:bodyPr wrap="square" rtlCol="0">
            <a:spAutoFit/>
          </a:bodyPr>
          <a:lstStyle/>
          <a:p>
            <a:r>
              <a:rPr lang="cs-CZ" dirty="0"/>
              <a:t>Býčí skála</a:t>
            </a:r>
          </a:p>
        </p:txBody>
      </p:sp>
      <p:sp>
        <p:nvSpPr>
          <p:cNvPr id="23" name="TextovéPole 22">
            <a:extLst>
              <a:ext uri="{FF2B5EF4-FFF2-40B4-BE49-F238E27FC236}">
                <a16:creationId xmlns:a16="http://schemas.microsoft.com/office/drawing/2014/main" id="{C4E7AC4A-14FA-4613-85DF-E41AB3535A9A}"/>
              </a:ext>
            </a:extLst>
          </p:cNvPr>
          <p:cNvSpPr txBox="1"/>
          <p:nvPr/>
        </p:nvSpPr>
        <p:spPr>
          <a:xfrm>
            <a:off x="3794058" y="410515"/>
            <a:ext cx="1166124" cy="369332"/>
          </a:xfrm>
          <a:prstGeom prst="rect">
            <a:avLst/>
          </a:prstGeom>
          <a:noFill/>
        </p:spPr>
        <p:txBody>
          <a:bodyPr wrap="square" rtlCol="0">
            <a:spAutoFit/>
          </a:bodyPr>
          <a:lstStyle/>
          <a:p>
            <a:r>
              <a:rPr lang="cs-CZ" dirty="0"/>
              <a:t>Býčí skála</a:t>
            </a:r>
          </a:p>
        </p:txBody>
      </p:sp>
    </p:spTree>
    <p:extLst>
      <p:ext uri="{BB962C8B-B14F-4D97-AF65-F5344CB8AC3E}">
        <p14:creationId xmlns:p14="http://schemas.microsoft.com/office/powerpoint/2010/main" val="14718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061139-2F72-4008-9BD9-12F705567A4E}"/>
              </a:ext>
            </a:extLst>
          </p:cNvPr>
          <p:cNvSpPr>
            <a:spLocks noGrp="1"/>
          </p:cNvSpPr>
          <p:nvPr>
            <p:ph type="title"/>
          </p:nvPr>
        </p:nvSpPr>
        <p:spPr>
          <a:xfrm>
            <a:off x="104775" y="114301"/>
            <a:ext cx="3843130" cy="1009650"/>
          </a:xfrm>
        </p:spPr>
        <p:txBody>
          <a:bodyPr>
            <a:noAutofit/>
          </a:bodyPr>
          <a:lstStyle/>
          <a:p>
            <a:r>
              <a:rPr lang="en-US" sz="4000" dirty="0">
                <a:solidFill>
                  <a:schemeClr val="accent1"/>
                </a:solidFill>
                <a:effectLst>
                  <a:outerShdw blurRad="38100" dist="38100" dir="2700000" algn="tl">
                    <a:srgbClr val="000000">
                      <a:alpha val="43137"/>
                    </a:srgbClr>
                  </a:outerShdw>
                </a:effectLst>
              </a:rPr>
              <a:t>Amber as a key commodity</a:t>
            </a:r>
            <a:endParaRPr lang="cs-CZ" sz="4000" dirty="0">
              <a:solidFill>
                <a:schemeClr val="accent1"/>
              </a:solidFill>
              <a:effectLst>
                <a:outerShdw blurRad="38100" dist="38100" dir="2700000" algn="tl">
                  <a:srgbClr val="000000">
                    <a:alpha val="43137"/>
                  </a:srgbClr>
                </a:outerShdw>
              </a:effectLst>
            </a:endParaRPr>
          </a:p>
        </p:txBody>
      </p:sp>
      <p:pic>
        <p:nvPicPr>
          <p:cNvPr id="5" name="Zástupný symbol pro obsah 5">
            <a:extLst>
              <a:ext uri="{FF2B5EF4-FFF2-40B4-BE49-F238E27FC236}">
                <a16:creationId xmlns:a16="http://schemas.microsoft.com/office/drawing/2014/main" id="{4141CD08-59A0-4297-A6A5-9D0100A55C5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885" y="1070357"/>
            <a:ext cx="2041294" cy="2257182"/>
          </a:xfrm>
        </p:spPr>
      </p:pic>
      <p:pic>
        <p:nvPicPr>
          <p:cNvPr id="4" name="Obrázek 3" descr="11.jpg">
            <a:extLst>
              <a:ext uri="{FF2B5EF4-FFF2-40B4-BE49-F238E27FC236}">
                <a16:creationId xmlns:a16="http://schemas.microsoft.com/office/drawing/2014/main" id="{32187CAC-1027-4783-920A-0BDD9D4FD141}"/>
              </a:ext>
            </a:extLst>
          </p:cNvPr>
          <p:cNvPicPr>
            <a:picLocks noChangeAspect="1"/>
          </p:cNvPicPr>
          <p:nvPr/>
        </p:nvPicPr>
        <p:blipFill>
          <a:blip r:embed="rId3" cstate="print"/>
          <a:stretch>
            <a:fillRect/>
          </a:stretch>
        </p:blipFill>
        <p:spPr>
          <a:xfrm>
            <a:off x="3843130" y="0"/>
            <a:ext cx="8348870" cy="6858000"/>
          </a:xfrm>
          <a:prstGeom prst="rect">
            <a:avLst/>
          </a:prstGeom>
        </p:spPr>
      </p:pic>
      <p:sp>
        <p:nvSpPr>
          <p:cNvPr id="3" name="TextovéPole 2">
            <a:extLst>
              <a:ext uri="{FF2B5EF4-FFF2-40B4-BE49-F238E27FC236}">
                <a16:creationId xmlns:a16="http://schemas.microsoft.com/office/drawing/2014/main" id="{A312583F-6624-44C3-8FDD-7276CD592602}"/>
              </a:ext>
            </a:extLst>
          </p:cNvPr>
          <p:cNvSpPr txBox="1"/>
          <p:nvPr/>
        </p:nvSpPr>
        <p:spPr>
          <a:xfrm rot="18230465">
            <a:off x="6449089" y="3734595"/>
            <a:ext cx="2927404" cy="369332"/>
          </a:xfrm>
          <a:prstGeom prst="rect">
            <a:avLst/>
          </a:prstGeom>
          <a:noFill/>
        </p:spPr>
        <p:txBody>
          <a:bodyPr wrap="none" rtlCol="0">
            <a:spAutoFit/>
          </a:bodyPr>
          <a:lstStyle/>
          <a:p>
            <a:r>
              <a:rPr lang="cs-CZ" dirty="0">
                <a:solidFill>
                  <a:schemeClr val="bg1"/>
                </a:solidFill>
              </a:rPr>
              <a:t>Amber </a:t>
            </a:r>
            <a:r>
              <a:rPr lang="cs-CZ" dirty="0" err="1">
                <a:solidFill>
                  <a:schemeClr val="bg1"/>
                </a:solidFill>
              </a:rPr>
              <a:t>road</a:t>
            </a:r>
            <a:r>
              <a:rPr lang="cs-CZ" dirty="0">
                <a:solidFill>
                  <a:schemeClr val="bg1"/>
                </a:solidFill>
              </a:rPr>
              <a:t> </a:t>
            </a:r>
            <a:r>
              <a:rPr lang="cs-CZ" dirty="0" err="1">
                <a:solidFill>
                  <a:schemeClr val="bg1"/>
                </a:solidFill>
              </a:rPr>
              <a:t>through</a:t>
            </a:r>
            <a:r>
              <a:rPr lang="cs-CZ" dirty="0">
                <a:solidFill>
                  <a:schemeClr val="bg1"/>
                </a:solidFill>
              </a:rPr>
              <a:t> Moravia</a:t>
            </a:r>
          </a:p>
        </p:txBody>
      </p:sp>
      <p:sp>
        <p:nvSpPr>
          <p:cNvPr id="6" name="TextovéPole 5">
            <a:extLst>
              <a:ext uri="{FF2B5EF4-FFF2-40B4-BE49-F238E27FC236}">
                <a16:creationId xmlns:a16="http://schemas.microsoft.com/office/drawing/2014/main" id="{9F70E87E-6B49-402E-9DEC-7D89B5C85D21}"/>
              </a:ext>
            </a:extLst>
          </p:cNvPr>
          <p:cNvSpPr txBox="1"/>
          <p:nvPr/>
        </p:nvSpPr>
        <p:spPr>
          <a:xfrm>
            <a:off x="3843130" y="4191000"/>
            <a:ext cx="871521" cy="369332"/>
          </a:xfrm>
          <a:prstGeom prst="rect">
            <a:avLst/>
          </a:prstGeom>
          <a:noFill/>
        </p:spPr>
        <p:txBody>
          <a:bodyPr wrap="none" rtlCol="0">
            <a:spAutoFit/>
          </a:bodyPr>
          <a:lstStyle/>
          <a:p>
            <a:r>
              <a:rPr lang="cs-CZ" dirty="0" err="1">
                <a:solidFill>
                  <a:schemeClr val="bg1"/>
                </a:solidFill>
              </a:rPr>
              <a:t>Bavaria</a:t>
            </a:r>
            <a:endParaRPr lang="cs-CZ" dirty="0">
              <a:solidFill>
                <a:schemeClr val="bg1"/>
              </a:solidFill>
            </a:endParaRPr>
          </a:p>
        </p:txBody>
      </p:sp>
      <p:sp>
        <p:nvSpPr>
          <p:cNvPr id="7" name="TextovéPole 6">
            <a:extLst>
              <a:ext uri="{FF2B5EF4-FFF2-40B4-BE49-F238E27FC236}">
                <a16:creationId xmlns:a16="http://schemas.microsoft.com/office/drawing/2014/main" id="{2B89CBB8-E479-4B93-BA5F-1A6842EC26F3}"/>
              </a:ext>
            </a:extLst>
          </p:cNvPr>
          <p:cNvSpPr txBox="1"/>
          <p:nvPr/>
        </p:nvSpPr>
        <p:spPr>
          <a:xfrm>
            <a:off x="4457700" y="5524500"/>
            <a:ext cx="1292790" cy="369332"/>
          </a:xfrm>
          <a:prstGeom prst="rect">
            <a:avLst/>
          </a:prstGeom>
          <a:noFill/>
        </p:spPr>
        <p:txBody>
          <a:bodyPr wrap="none" rtlCol="0">
            <a:spAutoFit/>
          </a:bodyPr>
          <a:lstStyle/>
          <a:p>
            <a:r>
              <a:rPr lang="cs-CZ" dirty="0" err="1">
                <a:solidFill>
                  <a:schemeClr val="bg1"/>
                </a:solidFill>
              </a:rPr>
              <a:t>Hallstatt</a:t>
            </a:r>
            <a:r>
              <a:rPr lang="cs-CZ" dirty="0">
                <a:solidFill>
                  <a:schemeClr val="bg1"/>
                </a:solidFill>
              </a:rPr>
              <a:t> (A)</a:t>
            </a:r>
          </a:p>
        </p:txBody>
      </p:sp>
      <p:sp>
        <p:nvSpPr>
          <p:cNvPr id="8" name="TextovéPole 7">
            <a:extLst>
              <a:ext uri="{FF2B5EF4-FFF2-40B4-BE49-F238E27FC236}">
                <a16:creationId xmlns:a16="http://schemas.microsoft.com/office/drawing/2014/main" id="{4AE2E077-34CE-4005-8E45-DFFC1FA62CC2}"/>
              </a:ext>
            </a:extLst>
          </p:cNvPr>
          <p:cNvSpPr txBox="1"/>
          <p:nvPr/>
        </p:nvSpPr>
        <p:spPr>
          <a:xfrm>
            <a:off x="8377030" y="1331576"/>
            <a:ext cx="1175322" cy="369332"/>
          </a:xfrm>
          <a:prstGeom prst="rect">
            <a:avLst/>
          </a:prstGeom>
          <a:noFill/>
        </p:spPr>
        <p:txBody>
          <a:bodyPr wrap="none" rtlCol="0">
            <a:spAutoFit/>
          </a:bodyPr>
          <a:lstStyle/>
          <a:p>
            <a:r>
              <a:rPr lang="cs-CZ" dirty="0" err="1">
                <a:solidFill>
                  <a:schemeClr val="bg1"/>
                </a:solidFill>
              </a:rPr>
              <a:t>Silesia</a:t>
            </a:r>
            <a:r>
              <a:rPr lang="cs-CZ" dirty="0">
                <a:solidFill>
                  <a:schemeClr val="bg1"/>
                </a:solidFill>
              </a:rPr>
              <a:t> (PL)</a:t>
            </a:r>
          </a:p>
        </p:txBody>
      </p:sp>
      <p:sp>
        <p:nvSpPr>
          <p:cNvPr id="9" name="TextovéPole 8">
            <a:extLst>
              <a:ext uri="{FF2B5EF4-FFF2-40B4-BE49-F238E27FC236}">
                <a16:creationId xmlns:a16="http://schemas.microsoft.com/office/drawing/2014/main" id="{28C215A3-3CCC-4BA3-BABF-A7B652B972F5}"/>
              </a:ext>
            </a:extLst>
          </p:cNvPr>
          <p:cNvSpPr txBox="1"/>
          <p:nvPr/>
        </p:nvSpPr>
        <p:spPr>
          <a:xfrm>
            <a:off x="6490107" y="3666572"/>
            <a:ext cx="1016625" cy="369332"/>
          </a:xfrm>
          <a:prstGeom prst="rect">
            <a:avLst/>
          </a:prstGeom>
          <a:noFill/>
        </p:spPr>
        <p:txBody>
          <a:bodyPr wrap="none" rtlCol="0">
            <a:spAutoFit/>
          </a:bodyPr>
          <a:lstStyle/>
          <a:p>
            <a:r>
              <a:rPr lang="cs-CZ" dirty="0">
                <a:solidFill>
                  <a:schemeClr val="bg1"/>
                </a:solidFill>
              </a:rPr>
              <a:t>Bohemia</a:t>
            </a:r>
          </a:p>
        </p:txBody>
      </p:sp>
      <p:sp>
        <p:nvSpPr>
          <p:cNvPr id="10" name="TextovéPole 9">
            <a:extLst>
              <a:ext uri="{FF2B5EF4-FFF2-40B4-BE49-F238E27FC236}">
                <a16:creationId xmlns:a16="http://schemas.microsoft.com/office/drawing/2014/main" id="{3F7E2F18-BCAE-46C2-AB59-BCFC2EB7AF0B}"/>
              </a:ext>
            </a:extLst>
          </p:cNvPr>
          <p:cNvSpPr txBox="1"/>
          <p:nvPr/>
        </p:nvSpPr>
        <p:spPr>
          <a:xfrm>
            <a:off x="8277713" y="3725456"/>
            <a:ext cx="415498" cy="369332"/>
          </a:xfrm>
          <a:prstGeom prst="rect">
            <a:avLst/>
          </a:prstGeom>
          <a:noFill/>
        </p:spPr>
        <p:txBody>
          <a:bodyPr wrap="none" rtlCol="0">
            <a:spAutoFit/>
          </a:bodyPr>
          <a:lstStyle/>
          <a:p>
            <a:r>
              <a:rPr lang="cs-CZ" dirty="0">
                <a:solidFill>
                  <a:schemeClr val="bg1"/>
                </a:solidFill>
              </a:rPr>
              <a:t>BS</a:t>
            </a:r>
          </a:p>
        </p:txBody>
      </p:sp>
      <p:sp>
        <p:nvSpPr>
          <p:cNvPr id="11" name="TextovéPole 10">
            <a:extLst>
              <a:ext uri="{FF2B5EF4-FFF2-40B4-BE49-F238E27FC236}">
                <a16:creationId xmlns:a16="http://schemas.microsoft.com/office/drawing/2014/main" id="{A9EB9045-2C86-4A90-B51C-D46CC35B2AF1}"/>
              </a:ext>
            </a:extLst>
          </p:cNvPr>
          <p:cNvSpPr txBox="1"/>
          <p:nvPr/>
        </p:nvSpPr>
        <p:spPr>
          <a:xfrm>
            <a:off x="7793522" y="6488668"/>
            <a:ext cx="833626" cy="369332"/>
          </a:xfrm>
          <a:prstGeom prst="rect">
            <a:avLst/>
          </a:prstGeom>
          <a:noFill/>
        </p:spPr>
        <p:txBody>
          <a:bodyPr wrap="none" rtlCol="0">
            <a:spAutoFit/>
          </a:bodyPr>
          <a:lstStyle/>
          <a:p>
            <a:r>
              <a:rPr lang="cs-CZ" dirty="0">
                <a:solidFill>
                  <a:schemeClr val="bg1"/>
                </a:solidFill>
              </a:rPr>
              <a:t>to Italy</a:t>
            </a:r>
          </a:p>
        </p:txBody>
      </p:sp>
      <p:cxnSp>
        <p:nvCxnSpPr>
          <p:cNvPr id="13" name="Přímá spojnice se šipkou 12">
            <a:extLst>
              <a:ext uri="{FF2B5EF4-FFF2-40B4-BE49-F238E27FC236}">
                <a16:creationId xmlns:a16="http://schemas.microsoft.com/office/drawing/2014/main" id="{780A4420-3C20-472D-88C2-65EF58EE5847}"/>
              </a:ext>
            </a:extLst>
          </p:cNvPr>
          <p:cNvCxnSpPr/>
          <p:nvPr/>
        </p:nvCxnSpPr>
        <p:spPr>
          <a:xfrm>
            <a:off x="8627148" y="6488668"/>
            <a:ext cx="0" cy="302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4" name="Obrázek 13">
            <a:extLst>
              <a:ext uri="{FF2B5EF4-FFF2-40B4-BE49-F238E27FC236}">
                <a16:creationId xmlns:a16="http://schemas.microsoft.com/office/drawing/2014/main" id="{D364513C-DCF7-4186-91BF-3B737322E50F}"/>
              </a:ext>
            </a:extLst>
          </p:cNvPr>
          <p:cNvPicPr>
            <a:picLocks noChangeAspect="1"/>
          </p:cNvPicPr>
          <p:nvPr/>
        </p:nvPicPr>
        <p:blipFill>
          <a:blip r:embed="rId4" cstate="print"/>
          <a:stretch>
            <a:fillRect/>
          </a:stretch>
        </p:blipFill>
        <p:spPr>
          <a:xfrm>
            <a:off x="0" y="4667723"/>
            <a:ext cx="2172599" cy="2190277"/>
          </a:xfrm>
          <a:prstGeom prst="rect">
            <a:avLst/>
          </a:prstGeom>
        </p:spPr>
      </p:pic>
      <p:pic>
        <p:nvPicPr>
          <p:cNvPr id="15" name="Obrázek 14">
            <a:extLst>
              <a:ext uri="{FF2B5EF4-FFF2-40B4-BE49-F238E27FC236}">
                <a16:creationId xmlns:a16="http://schemas.microsoft.com/office/drawing/2014/main" id="{68204520-DEEB-4ADF-89EE-91AA8951D9A1}"/>
              </a:ext>
            </a:extLst>
          </p:cNvPr>
          <p:cNvPicPr>
            <a:picLocks noChangeAspect="1"/>
          </p:cNvPicPr>
          <p:nvPr/>
        </p:nvPicPr>
        <p:blipFill>
          <a:blip r:embed="rId5" cstate="print"/>
          <a:stretch>
            <a:fillRect/>
          </a:stretch>
        </p:blipFill>
        <p:spPr>
          <a:xfrm>
            <a:off x="2196018" y="5524500"/>
            <a:ext cx="1658999" cy="1333499"/>
          </a:xfrm>
          <a:prstGeom prst="rect">
            <a:avLst/>
          </a:prstGeom>
        </p:spPr>
      </p:pic>
      <p:sp>
        <p:nvSpPr>
          <p:cNvPr id="16" name="TextovéPole 15">
            <a:extLst>
              <a:ext uri="{FF2B5EF4-FFF2-40B4-BE49-F238E27FC236}">
                <a16:creationId xmlns:a16="http://schemas.microsoft.com/office/drawing/2014/main" id="{F3CB1BDC-D738-4293-BD28-EEA4104D5C7B}"/>
              </a:ext>
            </a:extLst>
          </p:cNvPr>
          <p:cNvSpPr txBox="1"/>
          <p:nvPr/>
        </p:nvSpPr>
        <p:spPr>
          <a:xfrm>
            <a:off x="2271292" y="4424852"/>
            <a:ext cx="1932676" cy="1200329"/>
          </a:xfrm>
          <a:prstGeom prst="rect">
            <a:avLst/>
          </a:prstGeom>
          <a:noFill/>
        </p:spPr>
        <p:txBody>
          <a:bodyPr wrap="square" rtlCol="0">
            <a:spAutoFit/>
          </a:bodyPr>
          <a:lstStyle/>
          <a:p>
            <a:r>
              <a:rPr lang="cs-CZ" dirty="0"/>
              <a:t>Serpentine </a:t>
            </a:r>
            <a:r>
              <a:rPr lang="cs-CZ" dirty="0" err="1"/>
              <a:t>fibulae</a:t>
            </a:r>
            <a:endParaRPr lang="cs-CZ" dirty="0"/>
          </a:p>
          <a:p>
            <a:r>
              <a:rPr lang="cs-CZ" dirty="0"/>
              <a:t>type IIIA by T. </a:t>
            </a:r>
            <a:r>
              <a:rPr lang="cs-CZ" dirty="0" err="1"/>
              <a:t>Hvala</a:t>
            </a:r>
            <a:endParaRPr lang="cs-CZ" dirty="0"/>
          </a:p>
          <a:p>
            <a:r>
              <a:rPr lang="cs-CZ" dirty="0"/>
              <a:t>Ha D1b; 6 </a:t>
            </a:r>
            <a:r>
              <a:rPr lang="cs-CZ" dirty="0" err="1"/>
              <a:t>pcs</a:t>
            </a:r>
            <a:r>
              <a:rPr lang="cs-CZ" dirty="0"/>
              <a:t>.</a:t>
            </a:r>
          </a:p>
        </p:txBody>
      </p:sp>
      <p:pic>
        <p:nvPicPr>
          <p:cNvPr id="19" name="Obrázek 18">
            <a:extLst>
              <a:ext uri="{FF2B5EF4-FFF2-40B4-BE49-F238E27FC236}">
                <a16:creationId xmlns:a16="http://schemas.microsoft.com/office/drawing/2014/main" id="{F6915344-9300-4B0F-9775-718824D01A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0978" y="3201647"/>
            <a:ext cx="2768137" cy="1466075"/>
          </a:xfrm>
          <a:prstGeom prst="rect">
            <a:avLst/>
          </a:prstGeom>
          <a:effectLst>
            <a:softEdge rad="215900"/>
          </a:effectLst>
        </p:spPr>
      </p:pic>
      <p:sp>
        <p:nvSpPr>
          <p:cNvPr id="20" name="TextovéPole 19">
            <a:extLst>
              <a:ext uri="{FF2B5EF4-FFF2-40B4-BE49-F238E27FC236}">
                <a16:creationId xmlns:a16="http://schemas.microsoft.com/office/drawing/2014/main" id="{905AFE01-FBAF-4FC1-AC68-5370D86570D3}"/>
              </a:ext>
            </a:extLst>
          </p:cNvPr>
          <p:cNvSpPr txBox="1"/>
          <p:nvPr/>
        </p:nvSpPr>
        <p:spPr>
          <a:xfrm>
            <a:off x="1985620" y="1134844"/>
            <a:ext cx="1676485" cy="646331"/>
          </a:xfrm>
          <a:prstGeom prst="rect">
            <a:avLst/>
          </a:prstGeom>
          <a:noFill/>
        </p:spPr>
        <p:txBody>
          <a:bodyPr wrap="none" rtlCol="0">
            <a:spAutoFit/>
          </a:bodyPr>
          <a:lstStyle/>
          <a:p>
            <a:r>
              <a:rPr lang="cs-CZ" b="1" dirty="0"/>
              <a:t>Býčí skála </a:t>
            </a:r>
            <a:r>
              <a:rPr lang="cs-CZ" b="1" dirty="0" err="1"/>
              <a:t>Cave</a:t>
            </a:r>
            <a:r>
              <a:rPr lang="cs-CZ" dirty="0"/>
              <a:t>;</a:t>
            </a:r>
            <a:br>
              <a:rPr lang="cs-CZ" dirty="0"/>
            </a:br>
            <a:r>
              <a:rPr lang="cs-CZ" dirty="0"/>
              <a:t>1830 </a:t>
            </a:r>
            <a:r>
              <a:rPr lang="cs-CZ" dirty="0" err="1"/>
              <a:t>pcs</a:t>
            </a:r>
            <a:r>
              <a:rPr lang="cs-CZ" dirty="0"/>
              <a:t>.</a:t>
            </a:r>
          </a:p>
        </p:txBody>
      </p:sp>
      <p:sp>
        <p:nvSpPr>
          <p:cNvPr id="21" name="TextovéPole 20">
            <a:extLst>
              <a:ext uri="{FF2B5EF4-FFF2-40B4-BE49-F238E27FC236}">
                <a16:creationId xmlns:a16="http://schemas.microsoft.com/office/drawing/2014/main" id="{67B235AC-8EBA-4235-930F-AB757FEC46E7}"/>
              </a:ext>
            </a:extLst>
          </p:cNvPr>
          <p:cNvSpPr txBox="1"/>
          <p:nvPr/>
        </p:nvSpPr>
        <p:spPr>
          <a:xfrm>
            <a:off x="0" y="3306650"/>
            <a:ext cx="1834975" cy="923330"/>
          </a:xfrm>
          <a:prstGeom prst="rect">
            <a:avLst/>
          </a:prstGeom>
          <a:noFill/>
        </p:spPr>
        <p:txBody>
          <a:bodyPr wrap="square" rtlCol="0">
            <a:spAutoFit/>
          </a:bodyPr>
          <a:lstStyle/>
          <a:p>
            <a:r>
              <a:rPr lang="cs-CZ" b="1" dirty="0" err="1"/>
              <a:t>Magdalenenberg</a:t>
            </a:r>
            <a:r>
              <a:rPr lang="cs-CZ" b="1" dirty="0"/>
              <a:t> </a:t>
            </a:r>
            <a:r>
              <a:rPr lang="cs-CZ" b="1" dirty="0" err="1"/>
              <a:t>bei</a:t>
            </a:r>
            <a:r>
              <a:rPr lang="cs-CZ" b="1" dirty="0"/>
              <a:t> </a:t>
            </a:r>
            <a:r>
              <a:rPr lang="cs-CZ" b="1" dirty="0" err="1"/>
              <a:t>Villingen</a:t>
            </a:r>
            <a:br>
              <a:rPr lang="cs-CZ" b="1" dirty="0"/>
            </a:br>
            <a:r>
              <a:rPr lang="cs-CZ" b="1" dirty="0"/>
              <a:t>G81</a:t>
            </a:r>
          </a:p>
        </p:txBody>
      </p:sp>
      <p:sp>
        <p:nvSpPr>
          <p:cNvPr id="22" name="TextovéPole 21">
            <a:extLst>
              <a:ext uri="{FF2B5EF4-FFF2-40B4-BE49-F238E27FC236}">
                <a16:creationId xmlns:a16="http://schemas.microsoft.com/office/drawing/2014/main" id="{B2471EE2-43CD-4766-BFFC-428BE2A24D32}"/>
              </a:ext>
            </a:extLst>
          </p:cNvPr>
          <p:cNvSpPr txBox="1"/>
          <p:nvPr/>
        </p:nvSpPr>
        <p:spPr>
          <a:xfrm>
            <a:off x="-6244" y="4346609"/>
            <a:ext cx="2408608" cy="369332"/>
          </a:xfrm>
          <a:prstGeom prst="rect">
            <a:avLst/>
          </a:prstGeom>
          <a:noFill/>
        </p:spPr>
        <p:txBody>
          <a:bodyPr wrap="none" rtlCol="0">
            <a:spAutoFit/>
          </a:bodyPr>
          <a:lstStyle/>
          <a:p>
            <a:r>
              <a:rPr lang="cs-CZ" b="1" dirty="0"/>
              <a:t>Bánov</a:t>
            </a:r>
            <a:r>
              <a:rPr lang="cs-CZ" dirty="0"/>
              <a:t>; 1500‒2000 </a:t>
            </a:r>
            <a:r>
              <a:rPr lang="cs-CZ" dirty="0" err="1"/>
              <a:t>pcs</a:t>
            </a:r>
            <a:r>
              <a:rPr lang="cs-CZ" dirty="0"/>
              <a:t>. </a:t>
            </a:r>
          </a:p>
        </p:txBody>
      </p:sp>
    </p:spTree>
    <p:extLst>
      <p:ext uri="{BB962C8B-B14F-4D97-AF65-F5344CB8AC3E}">
        <p14:creationId xmlns:p14="http://schemas.microsoft.com/office/powerpoint/2010/main" val="4021401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061139-2F72-4008-9BD9-12F705567A4E}"/>
              </a:ext>
            </a:extLst>
          </p:cNvPr>
          <p:cNvSpPr>
            <a:spLocks noGrp="1"/>
          </p:cNvSpPr>
          <p:nvPr>
            <p:ph type="title"/>
          </p:nvPr>
        </p:nvSpPr>
        <p:spPr>
          <a:xfrm>
            <a:off x="20955" y="0"/>
            <a:ext cx="3542378" cy="611078"/>
          </a:xfrm>
        </p:spPr>
        <p:txBody>
          <a:bodyPr>
            <a:normAutofit/>
          </a:bodyPr>
          <a:lstStyle/>
          <a:p>
            <a:r>
              <a:rPr lang="cs-CZ" sz="3600" dirty="0" err="1">
                <a:solidFill>
                  <a:schemeClr val="accent1"/>
                </a:solidFill>
                <a:effectLst>
                  <a:outerShdw blurRad="38100" dist="38100" dir="2700000" algn="tl">
                    <a:srgbClr val="000000">
                      <a:alpha val="43137"/>
                    </a:srgbClr>
                  </a:outerShdw>
                </a:effectLst>
              </a:rPr>
              <a:t>Glass</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beads</a:t>
            </a:r>
            <a:endParaRPr lang="cs-CZ" sz="3600" dirty="0">
              <a:solidFill>
                <a:schemeClr val="accent1"/>
              </a:solidFill>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2B9E9A84-98D6-4061-A154-79135372F2EC}"/>
              </a:ext>
            </a:extLst>
          </p:cNvPr>
          <p:cNvSpPr>
            <a:spLocks noGrp="1"/>
          </p:cNvSpPr>
          <p:nvPr>
            <p:ph idx="1"/>
          </p:nvPr>
        </p:nvSpPr>
        <p:spPr>
          <a:xfrm>
            <a:off x="124329" y="651946"/>
            <a:ext cx="3847596" cy="4023360"/>
          </a:xfrm>
        </p:spPr>
        <p:txBody>
          <a:bodyPr>
            <a:normAutofit lnSpcReduction="10000"/>
          </a:bodyPr>
          <a:lstStyle/>
          <a:p>
            <a:pPr>
              <a:buFont typeface="Wingdings" panose="05000000000000000000" pitchFamily="2" charset="2"/>
              <a:buChar char="§"/>
            </a:pPr>
            <a:r>
              <a:rPr lang="cs-CZ">
                <a:solidFill>
                  <a:schemeClr val="tx1"/>
                </a:solidFill>
              </a:rPr>
              <a:t> small </a:t>
            </a:r>
            <a:r>
              <a:rPr lang="cs-CZ" dirty="0" err="1">
                <a:solidFill>
                  <a:schemeClr val="tx1"/>
                </a:solidFill>
              </a:rPr>
              <a:t>beads</a:t>
            </a:r>
            <a:r>
              <a:rPr lang="cs-CZ" dirty="0">
                <a:solidFill>
                  <a:schemeClr val="tx1"/>
                </a:solidFill>
              </a:rPr>
              <a:t> </a:t>
            </a:r>
            <a:r>
              <a:rPr lang="cs-CZ" dirty="0" err="1">
                <a:solidFill>
                  <a:schemeClr val="tx1"/>
                </a:solidFill>
              </a:rPr>
              <a:t>since</a:t>
            </a:r>
            <a:r>
              <a:rPr lang="cs-CZ" dirty="0">
                <a:solidFill>
                  <a:schemeClr val="tx1"/>
                </a:solidFill>
              </a:rPr>
              <a:t> Ha D1</a:t>
            </a:r>
          </a:p>
          <a:p>
            <a:pPr>
              <a:buFont typeface="Wingdings" panose="05000000000000000000" pitchFamily="2" charset="2"/>
              <a:buChar char="§"/>
            </a:pPr>
            <a:r>
              <a:rPr lang="cs-CZ" b="1">
                <a:solidFill>
                  <a:schemeClr val="tx1"/>
                </a:solidFill>
              </a:rPr>
              <a:t> Býčí </a:t>
            </a:r>
            <a:r>
              <a:rPr lang="cs-CZ" b="1" dirty="0">
                <a:solidFill>
                  <a:schemeClr val="tx1"/>
                </a:solidFill>
              </a:rPr>
              <a:t>skála </a:t>
            </a:r>
            <a:r>
              <a:rPr lang="cs-CZ" b="1" dirty="0" err="1">
                <a:solidFill>
                  <a:schemeClr val="tx1"/>
                </a:solidFill>
              </a:rPr>
              <a:t>Cave</a:t>
            </a:r>
            <a:r>
              <a:rPr lang="cs-CZ" b="1" dirty="0">
                <a:solidFill>
                  <a:schemeClr val="tx1"/>
                </a:solidFill>
              </a:rPr>
              <a:t> </a:t>
            </a:r>
            <a:r>
              <a:rPr lang="cs-CZ" dirty="0">
                <a:solidFill>
                  <a:schemeClr val="tx1"/>
                </a:solidFill>
              </a:rPr>
              <a:t>– 4000 </a:t>
            </a:r>
            <a:r>
              <a:rPr lang="cs-CZ" dirty="0" err="1">
                <a:solidFill>
                  <a:schemeClr val="tx1"/>
                </a:solidFill>
              </a:rPr>
              <a:t>subtile</a:t>
            </a:r>
            <a:r>
              <a:rPr lang="cs-CZ" dirty="0">
                <a:solidFill>
                  <a:schemeClr val="tx1"/>
                </a:solidFill>
              </a:rPr>
              <a:t> </a:t>
            </a:r>
            <a:r>
              <a:rPr lang="cs-CZ" dirty="0" err="1">
                <a:solidFill>
                  <a:schemeClr val="tx1"/>
                </a:solidFill>
              </a:rPr>
              <a:t>beads</a:t>
            </a:r>
            <a:r>
              <a:rPr lang="cs-CZ" dirty="0">
                <a:solidFill>
                  <a:schemeClr val="tx1"/>
                </a:solidFill>
              </a:rPr>
              <a:t> (</a:t>
            </a:r>
            <a:r>
              <a:rPr lang="cs-CZ" dirty="0" err="1">
                <a:solidFill>
                  <a:schemeClr val="tx1"/>
                </a:solidFill>
              </a:rPr>
              <a:t>around</a:t>
            </a:r>
            <a:r>
              <a:rPr lang="cs-CZ" dirty="0">
                <a:solidFill>
                  <a:schemeClr val="tx1"/>
                </a:solidFill>
              </a:rPr>
              <a:t> 0,5 cm)</a:t>
            </a:r>
          </a:p>
          <a:p>
            <a:pPr>
              <a:buFont typeface="Wingdings" panose="05000000000000000000" pitchFamily="2" charset="2"/>
              <a:buChar char="§"/>
            </a:pPr>
            <a:r>
              <a:rPr lang="cs-CZ">
                <a:solidFill>
                  <a:schemeClr val="tx1"/>
                </a:solidFill>
              </a:rPr>
              <a:t> Context </a:t>
            </a:r>
            <a:r>
              <a:rPr lang="cs-CZ" dirty="0">
                <a:solidFill>
                  <a:schemeClr val="tx1"/>
                </a:solidFill>
              </a:rPr>
              <a:t>1: 1224 </a:t>
            </a:r>
            <a:r>
              <a:rPr lang="cs-CZ" dirty="0" err="1">
                <a:solidFill>
                  <a:schemeClr val="tx1"/>
                </a:solidFill>
              </a:rPr>
              <a:t>pcs</a:t>
            </a:r>
            <a:r>
              <a:rPr lang="cs-CZ" dirty="0">
                <a:solidFill>
                  <a:schemeClr val="tx1"/>
                </a:solidFill>
              </a:rPr>
              <a:t>.; </a:t>
            </a:r>
            <a:r>
              <a:rPr lang="cs-CZ" dirty="0" err="1">
                <a:solidFill>
                  <a:schemeClr val="tx1"/>
                </a:solidFill>
              </a:rPr>
              <a:t>context</a:t>
            </a:r>
            <a:r>
              <a:rPr lang="cs-CZ" dirty="0">
                <a:solidFill>
                  <a:schemeClr val="tx1"/>
                </a:solidFill>
              </a:rPr>
              <a:t> 2: 708 </a:t>
            </a:r>
            <a:r>
              <a:rPr lang="cs-CZ" dirty="0" err="1">
                <a:solidFill>
                  <a:schemeClr val="tx1"/>
                </a:solidFill>
              </a:rPr>
              <a:t>pcs</a:t>
            </a:r>
            <a:r>
              <a:rPr lang="cs-CZ" dirty="0">
                <a:solidFill>
                  <a:schemeClr val="tx1"/>
                </a:solidFill>
              </a:rPr>
              <a:t>.; </a:t>
            </a:r>
            <a:r>
              <a:rPr lang="cs-CZ" dirty="0" err="1">
                <a:solidFill>
                  <a:schemeClr val="tx1"/>
                </a:solidFill>
              </a:rPr>
              <a:t>context</a:t>
            </a:r>
            <a:r>
              <a:rPr lang="cs-CZ" dirty="0">
                <a:solidFill>
                  <a:schemeClr val="tx1"/>
                </a:solidFill>
              </a:rPr>
              <a:t> 3: 796 </a:t>
            </a:r>
            <a:r>
              <a:rPr lang="cs-CZ" dirty="0" err="1">
                <a:solidFill>
                  <a:schemeClr val="tx1"/>
                </a:solidFill>
              </a:rPr>
              <a:t>pcs</a:t>
            </a:r>
            <a:r>
              <a:rPr lang="cs-CZ" dirty="0">
                <a:solidFill>
                  <a:schemeClr val="tx1"/>
                </a:solidFill>
              </a:rPr>
              <a:t>. and </a:t>
            </a:r>
            <a:r>
              <a:rPr lang="cs-CZ" dirty="0" err="1">
                <a:solidFill>
                  <a:schemeClr val="tx1"/>
                </a:solidFill>
              </a:rPr>
              <a:t>other</a:t>
            </a:r>
            <a:endParaRPr lang="cs-CZ" dirty="0">
              <a:solidFill>
                <a:schemeClr val="tx1"/>
              </a:solidFill>
            </a:endParaRPr>
          </a:p>
          <a:p>
            <a:pPr>
              <a:buFont typeface="Wingdings" panose="05000000000000000000" pitchFamily="2" charset="2"/>
              <a:buChar char="§"/>
            </a:pPr>
            <a:r>
              <a:rPr lang="cs-CZ">
                <a:solidFill>
                  <a:schemeClr val="tx1"/>
                </a:solidFill>
              </a:rPr>
              <a:t> T</a:t>
            </a:r>
            <a:r>
              <a:rPr lang="cs-CZ" dirty="0">
                <a:solidFill>
                  <a:schemeClr val="tx1"/>
                </a:solidFill>
              </a:rPr>
              <a:t>. E. </a:t>
            </a:r>
            <a:r>
              <a:rPr lang="cs-CZ" dirty="0" err="1">
                <a:solidFill>
                  <a:schemeClr val="tx1"/>
                </a:solidFill>
              </a:rPr>
              <a:t>Haevernick</a:t>
            </a:r>
            <a:r>
              <a:rPr lang="cs-CZ">
                <a:solidFill>
                  <a:schemeClr val="tx1"/>
                </a:solidFill>
              </a:rPr>
              <a:t> (1979)</a:t>
            </a:r>
            <a:br>
              <a:rPr lang="cs-CZ" dirty="0">
                <a:solidFill>
                  <a:schemeClr val="tx1"/>
                </a:solidFill>
              </a:rPr>
            </a:br>
            <a:r>
              <a:rPr lang="cs-CZ" dirty="0">
                <a:solidFill>
                  <a:schemeClr val="tx1"/>
                </a:solidFill>
              </a:rPr>
              <a:t>(</a:t>
            </a:r>
            <a:r>
              <a:rPr lang="cs-CZ" dirty="0" err="1">
                <a:solidFill>
                  <a:schemeClr val="tx1"/>
                </a:solidFill>
              </a:rPr>
              <a:t>local</a:t>
            </a:r>
            <a:r>
              <a:rPr lang="cs-CZ" dirty="0">
                <a:solidFill>
                  <a:schemeClr val="tx1"/>
                </a:solidFill>
              </a:rPr>
              <a:t> workshop in </a:t>
            </a:r>
            <a:br>
              <a:rPr lang="cs-CZ" dirty="0">
                <a:solidFill>
                  <a:schemeClr val="tx1"/>
                </a:solidFill>
              </a:rPr>
            </a:br>
            <a:r>
              <a:rPr lang="cs-CZ" dirty="0">
                <a:solidFill>
                  <a:schemeClr val="tx1"/>
                </a:solidFill>
              </a:rPr>
              <a:t>Býčí skála </a:t>
            </a:r>
            <a:r>
              <a:rPr lang="cs-CZ" dirty="0" err="1">
                <a:solidFill>
                  <a:schemeClr val="tx1"/>
                </a:solidFill>
              </a:rPr>
              <a:t>Cave</a:t>
            </a:r>
            <a:r>
              <a:rPr lang="cs-CZ" dirty="0">
                <a:solidFill>
                  <a:schemeClr val="tx1"/>
                </a:solidFill>
              </a:rPr>
              <a:t>?</a:t>
            </a:r>
          </a:p>
          <a:p>
            <a:pPr>
              <a:buFont typeface="Wingdings" panose="05000000000000000000" pitchFamily="2" charset="2"/>
              <a:buChar char="§"/>
            </a:pPr>
            <a:r>
              <a:rPr lang="cs-CZ">
                <a:solidFill>
                  <a:schemeClr val="tx1"/>
                </a:solidFill>
              </a:rPr>
              <a:t> Hochmichele </a:t>
            </a:r>
            <a:r>
              <a:rPr lang="cs-CZ" dirty="0" err="1">
                <a:solidFill>
                  <a:schemeClr val="tx1"/>
                </a:solidFill>
              </a:rPr>
              <a:t>central</a:t>
            </a:r>
            <a:r>
              <a:rPr lang="cs-CZ" dirty="0">
                <a:solidFill>
                  <a:schemeClr val="tx1"/>
                </a:solidFill>
              </a:rPr>
              <a:t> </a:t>
            </a:r>
            <a:br>
              <a:rPr lang="cs-CZ" dirty="0">
                <a:solidFill>
                  <a:schemeClr val="tx1"/>
                </a:solidFill>
              </a:rPr>
            </a:br>
            <a:r>
              <a:rPr lang="cs-CZ" dirty="0" err="1">
                <a:solidFill>
                  <a:schemeClr val="tx1"/>
                </a:solidFill>
              </a:rPr>
              <a:t>grave</a:t>
            </a:r>
            <a:r>
              <a:rPr lang="cs-CZ" dirty="0">
                <a:solidFill>
                  <a:schemeClr val="tx1"/>
                </a:solidFill>
              </a:rPr>
              <a:t>, </a:t>
            </a:r>
            <a:r>
              <a:rPr lang="cs-CZ" dirty="0" err="1">
                <a:solidFill>
                  <a:schemeClr val="tx1"/>
                </a:solidFill>
              </a:rPr>
              <a:t>additional</a:t>
            </a:r>
            <a:r>
              <a:rPr lang="cs-CZ" dirty="0">
                <a:solidFill>
                  <a:schemeClr val="tx1"/>
                </a:solidFill>
              </a:rPr>
              <a:t> </a:t>
            </a:r>
            <a:br>
              <a:rPr lang="cs-CZ" dirty="0">
                <a:solidFill>
                  <a:schemeClr val="tx1"/>
                </a:solidFill>
              </a:rPr>
            </a:br>
            <a:r>
              <a:rPr lang="cs-CZ" dirty="0" err="1">
                <a:solidFill>
                  <a:schemeClr val="tx1"/>
                </a:solidFill>
              </a:rPr>
              <a:t>burial</a:t>
            </a:r>
            <a:r>
              <a:rPr lang="cs-CZ" dirty="0">
                <a:solidFill>
                  <a:schemeClr val="tx1"/>
                </a:solidFill>
              </a:rPr>
              <a:t> 6</a:t>
            </a:r>
          </a:p>
          <a:p>
            <a:pPr>
              <a:buFont typeface="Wingdings" panose="05000000000000000000" pitchFamily="2" charset="2"/>
              <a:buChar char="§"/>
            </a:pPr>
            <a:endParaRPr lang="cs-CZ" dirty="0"/>
          </a:p>
          <a:p>
            <a:pPr>
              <a:buFont typeface="Wingdings" panose="05000000000000000000" pitchFamily="2" charset="2"/>
              <a:buChar char="§"/>
            </a:pPr>
            <a:endParaRPr lang="cs-CZ" dirty="0"/>
          </a:p>
          <a:p>
            <a:endParaRPr lang="cs-CZ" dirty="0"/>
          </a:p>
        </p:txBody>
      </p:sp>
      <p:pic>
        <p:nvPicPr>
          <p:cNvPr id="4" name="Obrázek 3">
            <a:extLst>
              <a:ext uri="{FF2B5EF4-FFF2-40B4-BE49-F238E27FC236}">
                <a16:creationId xmlns:a16="http://schemas.microsoft.com/office/drawing/2014/main" id="{6923492B-6D28-4EA8-A8C6-9F667C075BC9}"/>
              </a:ext>
            </a:extLst>
          </p:cNvPr>
          <p:cNvPicPr>
            <a:picLocks noChangeAspect="1"/>
          </p:cNvPicPr>
          <p:nvPr/>
        </p:nvPicPr>
        <p:blipFill>
          <a:blip r:embed="rId2" cstate="print"/>
          <a:stretch>
            <a:fillRect/>
          </a:stretch>
        </p:blipFill>
        <p:spPr>
          <a:xfrm>
            <a:off x="20955" y="4981574"/>
            <a:ext cx="2672135" cy="1844727"/>
          </a:xfrm>
          <a:prstGeom prst="rect">
            <a:avLst/>
          </a:prstGeom>
        </p:spPr>
      </p:pic>
      <p:pic>
        <p:nvPicPr>
          <p:cNvPr id="6" name="Obrázek 5" descr="Obsah obrázku interiér, řetěz, visící, vsedě&#10;&#10;Popis byl vytvořen automaticky">
            <a:extLst>
              <a:ext uri="{FF2B5EF4-FFF2-40B4-BE49-F238E27FC236}">
                <a16:creationId xmlns:a16="http://schemas.microsoft.com/office/drawing/2014/main" id="{06B288F7-C3AD-4823-9285-8DC319CAAB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1925" y="72565"/>
            <a:ext cx="3752741" cy="2784815"/>
          </a:xfrm>
          <a:prstGeom prst="rect">
            <a:avLst/>
          </a:prstGeom>
        </p:spPr>
      </p:pic>
      <p:pic>
        <p:nvPicPr>
          <p:cNvPr id="8" name="Obrázek 7" descr="Obsah obrázku jídlo&#10;&#10;Popis byl vytvořen automaticky">
            <a:extLst>
              <a:ext uri="{FF2B5EF4-FFF2-40B4-BE49-F238E27FC236}">
                <a16:creationId xmlns:a16="http://schemas.microsoft.com/office/drawing/2014/main" id="{CC3EB07D-BEB7-4CF9-A958-C9F62215AF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0452" y="31697"/>
            <a:ext cx="4530593" cy="6794605"/>
          </a:xfrm>
          <a:prstGeom prst="rect">
            <a:avLst/>
          </a:prstGeom>
        </p:spPr>
      </p:pic>
      <p:pic>
        <p:nvPicPr>
          <p:cNvPr id="7" name="Obrázek 6" descr="opasky Brno-Zábrdovice.jpg">
            <a:extLst>
              <a:ext uri="{FF2B5EF4-FFF2-40B4-BE49-F238E27FC236}">
                <a16:creationId xmlns:a16="http://schemas.microsoft.com/office/drawing/2014/main" id="{E49AB2F7-61A2-420C-B839-3DA80B279FF0}"/>
              </a:ext>
            </a:extLst>
          </p:cNvPr>
          <p:cNvPicPr>
            <a:picLocks noChangeAspect="1"/>
          </p:cNvPicPr>
          <p:nvPr/>
        </p:nvPicPr>
        <p:blipFill>
          <a:blip r:embed="rId5" cstate="print"/>
          <a:stretch>
            <a:fillRect/>
          </a:stretch>
        </p:blipFill>
        <p:spPr>
          <a:xfrm>
            <a:off x="2742943" y="3704293"/>
            <a:ext cx="4841342" cy="3081142"/>
          </a:xfrm>
          <a:prstGeom prst="rect">
            <a:avLst/>
          </a:prstGeom>
        </p:spPr>
      </p:pic>
      <p:sp>
        <p:nvSpPr>
          <p:cNvPr id="5" name="TextovéPole 4">
            <a:extLst>
              <a:ext uri="{FF2B5EF4-FFF2-40B4-BE49-F238E27FC236}">
                <a16:creationId xmlns:a16="http://schemas.microsoft.com/office/drawing/2014/main" id="{BC1A0216-BA22-47B2-A920-3D3DAA8CBBB3}"/>
              </a:ext>
            </a:extLst>
          </p:cNvPr>
          <p:cNvSpPr txBox="1"/>
          <p:nvPr/>
        </p:nvSpPr>
        <p:spPr>
          <a:xfrm>
            <a:off x="2686776" y="2857380"/>
            <a:ext cx="4953676" cy="923330"/>
          </a:xfrm>
          <a:prstGeom prst="rect">
            <a:avLst/>
          </a:prstGeom>
          <a:noFill/>
        </p:spPr>
        <p:txBody>
          <a:bodyPr wrap="square" rtlCol="0">
            <a:spAutoFit/>
          </a:bodyPr>
          <a:lstStyle/>
          <a:p>
            <a:r>
              <a:rPr lang="cs-CZ" b="1" dirty="0"/>
              <a:t>Brno-Zábrdovice 214/19</a:t>
            </a:r>
            <a:r>
              <a:rPr lang="cs-CZ" dirty="0"/>
              <a:t>; </a:t>
            </a:r>
            <a:r>
              <a:rPr lang="cs-CZ" dirty="0" err="1"/>
              <a:t>compound</a:t>
            </a:r>
            <a:r>
              <a:rPr lang="cs-CZ" dirty="0"/>
              <a:t> </a:t>
            </a:r>
            <a:r>
              <a:rPr lang="cs-CZ" dirty="0" err="1"/>
              <a:t>belt</a:t>
            </a:r>
            <a:r>
              <a:rPr lang="cs-CZ" dirty="0"/>
              <a:t> </a:t>
            </a:r>
            <a:r>
              <a:rPr lang="cs-CZ" dirty="0" err="1"/>
              <a:t>woman</a:t>
            </a:r>
            <a:r>
              <a:rPr lang="cs-CZ" dirty="0"/>
              <a:t> I – 29 amber and 160 </a:t>
            </a:r>
            <a:r>
              <a:rPr lang="cs-CZ" dirty="0" err="1"/>
              <a:t>glass</a:t>
            </a:r>
            <a:r>
              <a:rPr lang="cs-CZ" dirty="0"/>
              <a:t> </a:t>
            </a:r>
            <a:r>
              <a:rPr lang="cs-CZ" dirty="0" err="1"/>
              <a:t>beads</a:t>
            </a:r>
            <a:r>
              <a:rPr lang="cs-CZ" dirty="0"/>
              <a:t>; </a:t>
            </a:r>
            <a:r>
              <a:rPr lang="cs-CZ" dirty="0" err="1"/>
              <a:t>woman</a:t>
            </a:r>
            <a:r>
              <a:rPr lang="cs-CZ" dirty="0"/>
              <a:t> II – 10 amber and 52 </a:t>
            </a:r>
            <a:r>
              <a:rPr lang="cs-CZ" dirty="0" err="1"/>
              <a:t>glass</a:t>
            </a:r>
            <a:r>
              <a:rPr lang="cs-CZ" dirty="0"/>
              <a:t> </a:t>
            </a:r>
            <a:r>
              <a:rPr lang="cs-CZ" dirty="0" err="1"/>
              <a:t>beads</a:t>
            </a:r>
            <a:endParaRPr lang="cs-CZ" dirty="0"/>
          </a:p>
        </p:txBody>
      </p:sp>
      <p:sp>
        <p:nvSpPr>
          <p:cNvPr id="9" name="TextovéPole 8">
            <a:extLst>
              <a:ext uri="{FF2B5EF4-FFF2-40B4-BE49-F238E27FC236}">
                <a16:creationId xmlns:a16="http://schemas.microsoft.com/office/drawing/2014/main" id="{6AE98948-F588-4CDF-B875-3D763D410D97}"/>
              </a:ext>
            </a:extLst>
          </p:cNvPr>
          <p:cNvSpPr txBox="1"/>
          <p:nvPr/>
        </p:nvSpPr>
        <p:spPr>
          <a:xfrm>
            <a:off x="3927969" y="2551112"/>
            <a:ext cx="4953676" cy="369332"/>
          </a:xfrm>
          <a:prstGeom prst="rect">
            <a:avLst/>
          </a:prstGeom>
          <a:noFill/>
        </p:spPr>
        <p:txBody>
          <a:bodyPr wrap="square" rtlCol="0">
            <a:spAutoFit/>
          </a:bodyPr>
          <a:lstStyle/>
          <a:p>
            <a:r>
              <a:rPr lang="cs-CZ" b="1" dirty="0"/>
              <a:t>Býčí skála </a:t>
            </a:r>
            <a:r>
              <a:rPr lang="cs-CZ" b="1" dirty="0" err="1"/>
              <a:t>Cave</a:t>
            </a:r>
            <a:r>
              <a:rPr lang="cs-CZ" dirty="0"/>
              <a:t>; 4500 </a:t>
            </a:r>
            <a:r>
              <a:rPr lang="cs-CZ" dirty="0" err="1"/>
              <a:t>glass</a:t>
            </a:r>
            <a:r>
              <a:rPr lang="cs-CZ" dirty="0"/>
              <a:t> </a:t>
            </a:r>
            <a:r>
              <a:rPr lang="cs-CZ" dirty="0" err="1"/>
              <a:t>beads</a:t>
            </a:r>
            <a:endParaRPr lang="cs-CZ" dirty="0"/>
          </a:p>
        </p:txBody>
      </p:sp>
      <p:sp>
        <p:nvSpPr>
          <p:cNvPr id="10" name="TextovéPole 9">
            <a:extLst>
              <a:ext uri="{FF2B5EF4-FFF2-40B4-BE49-F238E27FC236}">
                <a16:creationId xmlns:a16="http://schemas.microsoft.com/office/drawing/2014/main" id="{A6B186F4-B339-4190-9A72-E06B24EDA8B6}"/>
              </a:ext>
            </a:extLst>
          </p:cNvPr>
          <p:cNvSpPr txBox="1"/>
          <p:nvPr/>
        </p:nvSpPr>
        <p:spPr>
          <a:xfrm>
            <a:off x="0" y="4597064"/>
            <a:ext cx="2742943" cy="646331"/>
          </a:xfrm>
          <a:prstGeom prst="rect">
            <a:avLst/>
          </a:prstGeom>
          <a:noFill/>
        </p:spPr>
        <p:txBody>
          <a:bodyPr wrap="square" rtlCol="0">
            <a:spAutoFit/>
          </a:bodyPr>
          <a:lstStyle/>
          <a:p>
            <a:r>
              <a:rPr lang="cs-CZ" b="1" dirty="0"/>
              <a:t>Provodov </a:t>
            </a:r>
            <a:r>
              <a:rPr lang="cs-CZ" b="1" dirty="0" err="1"/>
              <a:t>hoard</a:t>
            </a:r>
            <a:r>
              <a:rPr lang="cs-CZ" b="1" dirty="0"/>
              <a:t> II</a:t>
            </a:r>
            <a:r>
              <a:rPr lang="cs-CZ" dirty="0"/>
              <a:t>; </a:t>
            </a:r>
            <a:r>
              <a:rPr lang="cs-CZ" dirty="0" err="1"/>
              <a:t>glass</a:t>
            </a:r>
            <a:r>
              <a:rPr lang="cs-CZ" dirty="0"/>
              <a:t> + amber</a:t>
            </a:r>
          </a:p>
        </p:txBody>
      </p:sp>
      <p:sp>
        <p:nvSpPr>
          <p:cNvPr id="11" name="TextovéPole 10">
            <a:extLst>
              <a:ext uri="{FF2B5EF4-FFF2-40B4-BE49-F238E27FC236}">
                <a16:creationId xmlns:a16="http://schemas.microsoft.com/office/drawing/2014/main" id="{E3BB1693-3C03-49F9-A17F-4D521C616BB7}"/>
              </a:ext>
            </a:extLst>
          </p:cNvPr>
          <p:cNvSpPr txBox="1"/>
          <p:nvPr/>
        </p:nvSpPr>
        <p:spPr>
          <a:xfrm>
            <a:off x="7634138" y="4981574"/>
            <a:ext cx="4953676" cy="369332"/>
          </a:xfrm>
          <a:prstGeom prst="rect">
            <a:avLst/>
          </a:prstGeom>
          <a:noFill/>
        </p:spPr>
        <p:txBody>
          <a:bodyPr wrap="square" rtlCol="0">
            <a:spAutoFit/>
          </a:bodyPr>
          <a:lstStyle/>
          <a:p>
            <a:r>
              <a:rPr lang="cs-CZ" b="1" dirty="0"/>
              <a:t>Býčí skála </a:t>
            </a:r>
            <a:r>
              <a:rPr lang="cs-CZ" b="1" dirty="0" err="1"/>
              <a:t>Cave</a:t>
            </a:r>
            <a:r>
              <a:rPr lang="cs-CZ" dirty="0"/>
              <a:t>; </a:t>
            </a:r>
            <a:r>
              <a:rPr lang="cs-CZ" dirty="0" err="1"/>
              <a:t>typological</a:t>
            </a:r>
            <a:r>
              <a:rPr lang="cs-CZ" dirty="0"/>
              <a:t> </a:t>
            </a:r>
            <a:r>
              <a:rPr lang="cs-CZ" dirty="0" err="1"/>
              <a:t>spectrum</a:t>
            </a:r>
            <a:r>
              <a:rPr lang="cs-CZ" dirty="0"/>
              <a:t> </a:t>
            </a:r>
            <a:r>
              <a:rPr lang="cs-CZ" dirty="0" err="1"/>
              <a:t>of</a:t>
            </a:r>
            <a:r>
              <a:rPr lang="cs-CZ" dirty="0"/>
              <a:t> </a:t>
            </a:r>
            <a:r>
              <a:rPr lang="cs-CZ" dirty="0" err="1"/>
              <a:t>beads</a:t>
            </a:r>
            <a:endParaRPr lang="cs-CZ" dirty="0"/>
          </a:p>
        </p:txBody>
      </p:sp>
      <p:sp>
        <p:nvSpPr>
          <p:cNvPr id="12" name="Šipka: doprava 11">
            <a:extLst>
              <a:ext uri="{FF2B5EF4-FFF2-40B4-BE49-F238E27FC236}">
                <a16:creationId xmlns:a16="http://schemas.microsoft.com/office/drawing/2014/main" id="{F0C6CEF9-ED95-4965-AB7F-C8574CB7AC74}"/>
              </a:ext>
            </a:extLst>
          </p:cNvPr>
          <p:cNvSpPr/>
          <p:nvPr/>
        </p:nvSpPr>
        <p:spPr>
          <a:xfrm>
            <a:off x="3799492" y="2244957"/>
            <a:ext cx="409575" cy="287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Šipka: doprava 12">
            <a:extLst>
              <a:ext uri="{FF2B5EF4-FFF2-40B4-BE49-F238E27FC236}">
                <a16:creationId xmlns:a16="http://schemas.microsoft.com/office/drawing/2014/main" id="{806CFDE7-5FE7-4407-A9FF-F6BAC78AF993}"/>
              </a:ext>
            </a:extLst>
          </p:cNvPr>
          <p:cNvSpPr/>
          <p:nvPr/>
        </p:nvSpPr>
        <p:spPr>
          <a:xfrm rot="14229499">
            <a:off x="5256071" y="6302607"/>
            <a:ext cx="409575" cy="287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Šipka: doprava 13">
            <a:extLst>
              <a:ext uri="{FF2B5EF4-FFF2-40B4-BE49-F238E27FC236}">
                <a16:creationId xmlns:a16="http://schemas.microsoft.com/office/drawing/2014/main" id="{BBBB6B7F-DE0A-4030-8589-757E3C2F40DB}"/>
              </a:ext>
            </a:extLst>
          </p:cNvPr>
          <p:cNvSpPr/>
          <p:nvPr/>
        </p:nvSpPr>
        <p:spPr>
          <a:xfrm rot="14229499">
            <a:off x="5759940" y="5760050"/>
            <a:ext cx="409575" cy="287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id="{1BBA7A0F-BB80-4DED-805D-27AB5868F858}"/>
              </a:ext>
            </a:extLst>
          </p:cNvPr>
          <p:cNvSpPr txBox="1"/>
          <p:nvPr/>
        </p:nvSpPr>
        <p:spPr>
          <a:xfrm>
            <a:off x="5726812" y="6261827"/>
            <a:ext cx="1100456" cy="369332"/>
          </a:xfrm>
          <a:prstGeom prst="rect">
            <a:avLst/>
          </a:prstGeom>
          <a:noFill/>
        </p:spPr>
        <p:txBody>
          <a:bodyPr wrap="square" rtlCol="0">
            <a:spAutoFit/>
          </a:bodyPr>
          <a:lstStyle/>
          <a:p>
            <a:r>
              <a:rPr lang="cs-CZ" dirty="0" err="1"/>
              <a:t>necklaces</a:t>
            </a:r>
            <a:endParaRPr lang="cs-CZ" dirty="0"/>
          </a:p>
        </p:txBody>
      </p:sp>
    </p:spTree>
    <p:extLst>
      <p:ext uri="{BB962C8B-B14F-4D97-AF65-F5344CB8AC3E}">
        <p14:creationId xmlns:p14="http://schemas.microsoft.com/office/powerpoint/2010/main" val="892952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145A9-789B-4E83-8A1C-8498F69C6626}"/>
              </a:ext>
            </a:extLst>
          </p:cNvPr>
          <p:cNvSpPr>
            <a:spLocks noGrp="1"/>
          </p:cNvSpPr>
          <p:nvPr>
            <p:ph type="title"/>
          </p:nvPr>
        </p:nvSpPr>
        <p:spPr>
          <a:xfrm>
            <a:off x="0" y="433631"/>
            <a:ext cx="6089954" cy="603315"/>
          </a:xfrm>
        </p:spPr>
        <p:txBody>
          <a:bodyPr>
            <a:noAutofit/>
          </a:bodyPr>
          <a:lstStyle/>
          <a:p>
            <a:r>
              <a:rPr lang="cs-CZ" sz="3600" dirty="0" err="1">
                <a:solidFill>
                  <a:schemeClr val="accent1"/>
                </a:solidFill>
                <a:effectLst>
                  <a:outerShdw blurRad="38100" dist="38100" dir="2700000" algn="tl">
                    <a:srgbClr val="000000">
                      <a:alpha val="43137"/>
                    </a:srgbClr>
                  </a:outerShdw>
                </a:effectLst>
              </a:rPr>
              <a:t>The</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topic</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of</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wagons</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from</a:t>
            </a:r>
            <a:r>
              <a:rPr lang="cs-CZ" sz="3600" dirty="0">
                <a:solidFill>
                  <a:schemeClr val="accent1"/>
                </a:solidFill>
                <a:effectLst>
                  <a:outerShdw blurRad="38100" dist="38100" dir="2700000" algn="tl">
                    <a:srgbClr val="000000">
                      <a:alpha val="43137"/>
                    </a:srgbClr>
                  </a:outerShdw>
                </a:effectLst>
              </a:rPr>
              <a:t> Býčí skála </a:t>
            </a:r>
            <a:r>
              <a:rPr lang="cs-CZ" sz="3600" dirty="0" err="1">
                <a:solidFill>
                  <a:schemeClr val="accent1"/>
                </a:solidFill>
                <a:effectLst>
                  <a:outerShdw blurRad="38100" dist="38100" dir="2700000" algn="tl">
                    <a:srgbClr val="000000">
                      <a:alpha val="43137"/>
                    </a:srgbClr>
                  </a:outerShdw>
                </a:effectLst>
              </a:rPr>
              <a:t>Cave</a:t>
            </a:r>
            <a:endParaRPr lang="cs-CZ" sz="3600" dirty="0">
              <a:solidFill>
                <a:schemeClr val="accent1"/>
              </a:solidFill>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2BE60E24-D0C1-4A1E-A4EB-F412D6B77E8C}"/>
              </a:ext>
            </a:extLst>
          </p:cNvPr>
          <p:cNvSpPr>
            <a:spLocks noGrp="1"/>
          </p:cNvSpPr>
          <p:nvPr>
            <p:ph idx="1"/>
          </p:nvPr>
        </p:nvSpPr>
        <p:spPr>
          <a:xfrm>
            <a:off x="151781" y="904972"/>
            <a:ext cx="5929460" cy="5953028"/>
          </a:xfrm>
        </p:spPr>
        <p:txBody>
          <a:bodyPr numCol="1">
            <a:noAutofit/>
          </a:bodyPr>
          <a:lstStyle/>
          <a:p>
            <a:pPr>
              <a:lnSpc>
                <a:spcPct val="120000"/>
              </a:lnSpc>
              <a:buFont typeface="Wingdings" panose="05000000000000000000" pitchFamily="2" charset="2"/>
              <a:buChar char="§"/>
            </a:pPr>
            <a:r>
              <a:rPr lang="cs-CZ" sz="1800">
                <a:solidFill>
                  <a:schemeClr val="tx1"/>
                </a:solidFill>
              </a:rPr>
              <a:t> Necessity </a:t>
            </a:r>
            <a:r>
              <a:rPr lang="cs-CZ" sz="1800" dirty="0" err="1">
                <a:solidFill>
                  <a:schemeClr val="tx1"/>
                </a:solidFill>
              </a:rPr>
              <a:t>of</a:t>
            </a:r>
            <a:r>
              <a:rPr lang="cs-CZ" sz="1800" dirty="0">
                <a:solidFill>
                  <a:schemeClr val="tx1"/>
                </a:solidFill>
              </a:rPr>
              <a:t> </a:t>
            </a:r>
            <a:r>
              <a:rPr lang="cs-CZ" sz="1800" dirty="0" err="1">
                <a:solidFill>
                  <a:schemeClr val="tx1"/>
                </a:solidFill>
              </a:rPr>
              <a:t>the</a:t>
            </a:r>
            <a:r>
              <a:rPr lang="cs-CZ" sz="1800" dirty="0">
                <a:solidFill>
                  <a:schemeClr val="tx1"/>
                </a:solidFill>
              </a:rPr>
              <a:t> </a:t>
            </a:r>
            <a:r>
              <a:rPr lang="cs-CZ" sz="1800" dirty="0" err="1">
                <a:solidFill>
                  <a:schemeClr val="tx1"/>
                </a:solidFill>
              </a:rPr>
              <a:t>new</a:t>
            </a:r>
            <a:r>
              <a:rPr lang="cs-CZ" sz="1800" dirty="0">
                <a:solidFill>
                  <a:schemeClr val="tx1"/>
                </a:solidFill>
              </a:rPr>
              <a:t> </a:t>
            </a:r>
            <a:r>
              <a:rPr lang="cs-CZ" sz="1800" dirty="0" err="1">
                <a:solidFill>
                  <a:schemeClr val="tx1"/>
                </a:solidFill>
              </a:rPr>
              <a:t>analysis</a:t>
            </a:r>
            <a:r>
              <a:rPr lang="cs-CZ" sz="1800" dirty="0">
                <a:solidFill>
                  <a:schemeClr val="tx1"/>
                </a:solidFill>
              </a:rPr>
              <a:t> (</a:t>
            </a:r>
            <a:r>
              <a:rPr lang="cs-CZ" sz="1800" dirty="0" err="1">
                <a:solidFill>
                  <a:schemeClr val="tx1"/>
                </a:solidFill>
              </a:rPr>
              <a:t>interest</a:t>
            </a:r>
            <a:r>
              <a:rPr lang="cs-CZ" sz="1800" dirty="0">
                <a:solidFill>
                  <a:schemeClr val="tx1"/>
                </a:solidFill>
              </a:rPr>
              <a:t> </a:t>
            </a:r>
            <a:r>
              <a:rPr lang="cs-CZ" sz="1800" dirty="0" err="1">
                <a:solidFill>
                  <a:schemeClr val="tx1"/>
                </a:solidFill>
              </a:rPr>
              <a:t>about</a:t>
            </a:r>
            <a:r>
              <a:rPr lang="cs-CZ" sz="1800" dirty="0">
                <a:solidFill>
                  <a:schemeClr val="tx1"/>
                </a:solidFill>
              </a:rPr>
              <a:t> </a:t>
            </a:r>
            <a:r>
              <a:rPr lang="cs-CZ" sz="1800" dirty="0" err="1">
                <a:solidFill>
                  <a:schemeClr val="tx1"/>
                </a:solidFill>
              </a:rPr>
              <a:t>wagons</a:t>
            </a:r>
            <a:r>
              <a:rPr lang="cs-CZ" sz="1800" dirty="0">
                <a:solidFill>
                  <a:schemeClr val="tx1"/>
                </a:solidFill>
              </a:rPr>
              <a:t> and </a:t>
            </a:r>
            <a:r>
              <a:rPr lang="cs-CZ" sz="1800" dirty="0" err="1">
                <a:solidFill>
                  <a:schemeClr val="tx1"/>
                </a:solidFill>
              </a:rPr>
              <a:t>horse</a:t>
            </a:r>
            <a:r>
              <a:rPr lang="cs-CZ" sz="1800" dirty="0">
                <a:solidFill>
                  <a:schemeClr val="tx1"/>
                </a:solidFill>
              </a:rPr>
              <a:t> </a:t>
            </a:r>
            <a:r>
              <a:rPr lang="cs-CZ" sz="1800" dirty="0" err="1">
                <a:solidFill>
                  <a:schemeClr val="tx1"/>
                </a:solidFill>
              </a:rPr>
              <a:t>harnesses</a:t>
            </a:r>
            <a:r>
              <a:rPr lang="cs-CZ" sz="1800" dirty="0">
                <a:solidFill>
                  <a:schemeClr val="tx1"/>
                </a:solidFill>
              </a:rPr>
              <a:t> </a:t>
            </a:r>
            <a:r>
              <a:rPr lang="cs-CZ" sz="1800" dirty="0" err="1">
                <a:solidFill>
                  <a:schemeClr val="tx1"/>
                </a:solidFill>
              </a:rPr>
              <a:t>since</a:t>
            </a:r>
            <a:r>
              <a:rPr lang="cs-CZ" sz="1800" dirty="0">
                <a:solidFill>
                  <a:schemeClr val="tx1"/>
                </a:solidFill>
              </a:rPr>
              <a:t> 2014, </a:t>
            </a:r>
            <a:r>
              <a:rPr lang="cs-CZ" sz="1800" dirty="0" err="1">
                <a:solidFill>
                  <a:schemeClr val="tx1"/>
                </a:solidFill>
              </a:rPr>
              <a:t>wagons</a:t>
            </a:r>
            <a:r>
              <a:rPr lang="cs-CZ" sz="1800" dirty="0">
                <a:solidFill>
                  <a:schemeClr val="tx1"/>
                </a:solidFill>
              </a:rPr>
              <a:t> </a:t>
            </a:r>
            <a:r>
              <a:rPr lang="cs-CZ" sz="1800" dirty="0" err="1">
                <a:solidFill>
                  <a:schemeClr val="tx1"/>
                </a:solidFill>
              </a:rPr>
              <a:t>from</a:t>
            </a:r>
            <a:r>
              <a:rPr lang="cs-CZ" sz="1800" dirty="0">
                <a:solidFill>
                  <a:schemeClr val="tx1"/>
                </a:solidFill>
              </a:rPr>
              <a:t> BS 2019)</a:t>
            </a:r>
          </a:p>
          <a:p>
            <a:pPr>
              <a:lnSpc>
                <a:spcPct val="120000"/>
              </a:lnSpc>
              <a:buFont typeface="Wingdings" panose="05000000000000000000" pitchFamily="2" charset="2"/>
              <a:buChar char="§"/>
            </a:pPr>
            <a:r>
              <a:rPr lang="cs-CZ" sz="1800">
                <a:solidFill>
                  <a:schemeClr val="tx1"/>
                </a:solidFill>
              </a:rPr>
              <a:t> Chronological-typological </a:t>
            </a:r>
            <a:r>
              <a:rPr lang="cs-CZ" sz="1800" dirty="0" err="1">
                <a:solidFill>
                  <a:schemeClr val="tx1"/>
                </a:solidFill>
              </a:rPr>
              <a:t>analysis</a:t>
            </a:r>
            <a:r>
              <a:rPr lang="cs-CZ" sz="1800" dirty="0">
                <a:solidFill>
                  <a:schemeClr val="tx1"/>
                </a:solidFill>
              </a:rPr>
              <a:t> </a:t>
            </a:r>
            <a:r>
              <a:rPr lang="cs-CZ" sz="1800" dirty="0" err="1">
                <a:solidFill>
                  <a:schemeClr val="tx1"/>
                </a:solidFill>
              </a:rPr>
              <a:t>based</a:t>
            </a:r>
            <a:r>
              <a:rPr lang="cs-CZ" sz="1800" dirty="0">
                <a:solidFill>
                  <a:schemeClr val="tx1"/>
                </a:solidFill>
              </a:rPr>
              <a:t> on </a:t>
            </a:r>
            <a:r>
              <a:rPr lang="cs-CZ" sz="1800" dirty="0" err="1">
                <a:solidFill>
                  <a:schemeClr val="tx1"/>
                </a:solidFill>
              </a:rPr>
              <a:t>works</a:t>
            </a:r>
            <a:r>
              <a:rPr lang="cs-CZ" sz="1800" dirty="0">
                <a:solidFill>
                  <a:schemeClr val="tx1"/>
                </a:solidFill>
              </a:rPr>
              <a:t> </a:t>
            </a:r>
            <a:r>
              <a:rPr lang="cs-CZ" sz="1800" dirty="0" err="1">
                <a:solidFill>
                  <a:schemeClr val="tx1"/>
                </a:solidFill>
              </a:rPr>
              <a:t>of</a:t>
            </a:r>
            <a:r>
              <a:rPr lang="cs-CZ" sz="1800" dirty="0">
                <a:solidFill>
                  <a:schemeClr val="tx1"/>
                </a:solidFill>
              </a:rPr>
              <a:t> Ch. Pare (1992) and M. </a:t>
            </a:r>
            <a:r>
              <a:rPr lang="cs-CZ" sz="1800" dirty="0" err="1">
                <a:solidFill>
                  <a:schemeClr val="tx1"/>
                </a:solidFill>
              </a:rPr>
              <a:t>Trachsel</a:t>
            </a:r>
            <a:r>
              <a:rPr lang="cs-CZ" sz="1800" dirty="0">
                <a:solidFill>
                  <a:schemeClr val="tx1"/>
                </a:solidFill>
              </a:rPr>
              <a:t> (2004)</a:t>
            </a:r>
          </a:p>
          <a:p>
            <a:pPr>
              <a:lnSpc>
                <a:spcPct val="120000"/>
              </a:lnSpc>
              <a:buFont typeface="Wingdings" panose="05000000000000000000" pitchFamily="2" charset="2"/>
              <a:buChar char="§"/>
            </a:pPr>
            <a:r>
              <a:rPr lang="cs-CZ" sz="1800" i="1">
                <a:solidFill>
                  <a:schemeClr val="tx1"/>
                </a:solidFill>
              </a:rPr>
              <a:t> How </a:t>
            </a:r>
            <a:r>
              <a:rPr lang="cs-CZ" sz="1800" i="1" dirty="0">
                <a:solidFill>
                  <a:schemeClr val="tx1"/>
                </a:solidFill>
              </a:rPr>
              <a:t>many </a:t>
            </a:r>
            <a:r>
              <a:rPr lang="cs-CZ" sz="1800" i="1" dirty="0" err="1">
                <a:solidFill>
                  <a:schemeClr val="tx1"/>
                </a:solidFill>
              </a:rPr>
              <a:t>wagons</a:t>
            </a:r>
            <a:r>
              <a:rPr lang="cs-CZ" sz="1800" i="1" dirty="0">
                <a:solidFill>
                  <a:schemeClr val="tx1"/>
                </a:solidFill>
              </a:rPr>
              <a:t> </a:t>
            </a:r>
            <a:r>
              <a:rPr lang="cs-CZ" sz="1800" i="1" dirty="0" err="1">
                <a:solidFill>
                  <a:schemeClr val="tx1"/>
                </a:solidFill>
              </a:rPr>
              <a:t>we</a:t>
            </a:r>
            <a:r>
              <a:rPr lang="cs-CZ" sz="1800" i="1" dirty="0">
                <a:solidFill>
                  <a:schemeClr val="tx1"/>
                </a:solidFill>
              </a:rPr>
              <a:t> </a:t>
            </a:r>
            <a:r>
              <a:rPr lang="cs-CZ" sz="1800" i="1" dirty="0" err="1">
                <a:solidFill>
                  <a:schemeClr val="tx1"/>
                </a:solidFill>
              </a:rPr>
              <a:t>have</a:t>
            </a:r>
            <a:r>
              <a:rPr lang="cs-CZ" sz="1800" i="1" dirty="0">
                <a:solidFill>
                  <a:schemeClr val="tx1"/>
                </a:solidFill>
              </a:rPr>
              <a:t>? </a:t>
            </a:r>
          </a:p>
          <a:p>
            <a:pPr lvl="1">
              <a:lnSpc>
                <a:spcPct val="120000"/>
              </a:lnSpc>
              <a:buFont typeface="Wingdings" panose="05000000000000000000" pitchFamily="2" charset="2"/>
              <a:buChar char="Ø"/>
            </a:pPr>
            <a:r>
              <a:rPr lang="cs-CZ" dirty="0" err="1">
                <a:solidFill>
                  <a:schemeClr val="tx1"/>
                </a:solidFill>
              </a:rPr>
              <a:t>Finder</a:t>
            </a:r>
            <a:r>
              <a:rPr lang="cs-CZ" dirty="0">
                <a:solidFill>
                  <a:schemeClr val="tx1"/>
                </a:solidFill>
              </a:rPr>
              <a:t> </a:t>
            </a:r>
            <a:r>
              <a:rPr lang="de-DE" dirty="0">
                <a:solidFill>
                  <a:schemeClr val="tx1"/>
                </a:solidFill>
              </a:rPr>
              <a:t>H</a:t>
            </a:r>
            <a:r>
              <a:rPr lang="cs-CZ" dirty="0">
                <a:solidFill>
                  <a:schemeClr val="tx1"/>
                </a:solidFill>
              </a:rPr>
              <a:t>.</a:t>
            </a:r>
            <a:r>
              <a:rPr lang="de-DE" dirty="0">
                <a:solidFill>
                  <a:schemeClr val="tx1"/>
                </a:solidFill>
              </a:rPr>
              <a:t> Wankel (1875; 1882)</a:t>
            </a:r>
            <a:r>
              <a:rPr lang="cs-CZ" dirty="0">
                <a:solidFill>
                  <a:schemeClr val="tx1"/>
                </a:solidFill>
              </a:rPr>
              <a:t>, F. Adámek (1972), F. E. Barth (1987; 1995) – 3 </a:t>
            </a:r>
            <a:r>
              <a:rPr lang="cs-CZ" dirty="0" err="1">
                <a:solidFill>
                  <a:schemeClr val="tx1"/>
                </a:solidFill>
              </a:rPr>
              <a:t>wagons</a:t>
            </a:r>
            <a:r>
              <a:rPr lang="cs-CZ" dirty="0">
                <a:solidFill>
                  <a:schemeClr val="tx1"/>
                </a:solidFill>
              </a:rPr>
              <a:t>; Ch. Pare (1992) – 5 </a:t>
            </a:r>
            <a:r>
              <a:rPr lang="cs-CZ" dirty="0" err="1">
                <a:solidFill>
                  <a:schemeClr val="tx1"/>
                </a:solidFill>
              </a:rPr>
              <a:t>wagons</a:t>
            </a:r>
            <a:r>
              <a:rPr lang="cs-CZ" dirty="0">
                <a:solidFill>
                  <a:schemeClr val="tx1"/>
                </a:solidFill>
              </a:rPr>
              <a:t>, M. </a:t>
            </a:r>
            <a:r>
              <a:rPr lang="cs-CZ" dirty="0" err="1">
                <a:solidFill>
                  <a:schemeClr val="tx1"/>
                </a:solidFill>
              </a:rPr>
              <a:t>Trachsel</a:t>
            </a:r>
            <a:r>
              <a:rPr lang="cs-CZ" dirty="0">
                <a:solidFill>
                  <a:schemeClr val="tx1"/>
                </a:solidFill>
              </a:rPr>
              <a:t> (2004) – 10 </a:t>
            </a:r>
            <a:r>
              <a:rPr lang="cs-CZ" dirty="0" err="1">
                <a:solidFill>
                  <a:schemeClr val="tx1"/>
                </a:solidFill>
              </a:rPr>
              <a:t>units</a:t>
            </a:r>
            <a:r>
              <a:rPr lang="cs-CZ" dirty="0">
                <a:solidFill>
                  <a:schemeClr val="tx1"/>
                </a:solidFill>
              </a:rPr>
              <a:t> (not </a:t>
            </a:r>
            <a:r>
              <a:rPr lang="cs-CZ" dirty="0" err="1">
                <a:solidFill>
                  <a:schemeClr val="tx1"/>
                </a:solidFill>
              </a:rPr>
              <a:t>the</a:t>
            </a:r>
            <a:r>
              <a:rPr lang="cs-CZ" dirty="0">
                <a:solidFill>
                  <a:schemeClr val="tx1"/>
                </a:solidFill>
              </a:rPr>
              <a:t> </a:t>
            </a:r>
            <a:r>
              <a:rPr lang="cs-CZ" dirty="0" err="1">
                <a:solidFill>
                  <a:schemeClr val="tx1"/>
                </a:solidFill>
              </a:rPr>
              <a:t>final</a:t>
            </a:r>
            <a:r>
              <a:rPr lang="cs-CZ" dirty="0">
                <a:solidFill>
                  <a:schemeClr val="tx1"/>
                </a:solidFill>
              </a:rPr>
              <a:t> </a:t>
            </a:r>
            <a:r>
              <a:rPr lang="cs-CZ" dirty="0" err="1">
                <a:solidFill>
                  <a:schemeClr val="tx1"/>
                </a:solidFill>
              </a:rPr>
              <a:t>number</a:t>
            </a:r>
            <a:r>
              <a:rPr lang="cs-CZ" dirty="0">
                <a:solidFill>
                  <a:schemeClr val="tx1"/>
                </a:solidFill>
              </a:rPr>
              <a:t> </a:t>
            </a:r>
            <a:r>
              <a:rPr lang="cs-CZ" dirty="0" err="1">
                <a:solidFill>
                  <a:schemeClr val="tx1"/>
                </a:solidFill>
              </a:rPr>
              <a:t>of</a:t>
            </a:r>
            <a:r>
              <a:rPr lang="cs-CZ" dirty="0">
                <a:solidFill>
                  <a:schemeClr val="tx1"/>
                </a:solidFill>
              </a:rPr>
              <a:t> </a:t>
            </a:r>
            <a:r>
              <a:rPr lang="cs-CZ" dirty="0" err="1">
                <a:solidFill>
                  <a:schemeClr val="tx1"/>
                </a:solidFill>
              </a:rPr>
              <a:t>wagons</a:t>
            </a:r>
            <a:r>
              <a:rPr lang="cs-CZ" dirty="0">
                <a:solidFill>
                  <a:schemeClr val="tx1"/>
                </a:solidFill>
              </a:rPr>
              <a:t>); </a:t>
            </a:r>
            <a:r>
              <a:rPr lang="cs-CZ" dirty="0" err="1">
                <a:solidFill>
                  <a:schemeClr val="tx1"/>
                </a:solidFill>
              </a:rPr>
              <a:t>some</a:t>
            </a:r>
            <a:r>
              <a:rPr lang="cs-CZ" dirty="0">
                <a:solidFill>
                  <a:schemeClr val="tx1"/>
                </a:solidFill>
              </a:rPr>
              <a:t> </a:t>
            </a:r>
            <a:r>
              <a:rPr lang="cs-CZ" dirty="0" err="1">
                <a:solidFill>
                  <a:schemeClr val="tx1"/>
                </a:solidFill>
              </a:rPr>
              <a:t>of</a:t>
            </a:r>
            <a:r>
              <a:rPr lang="cs-CZ" dirty="0">
                <a:solidFill>
                  <a:schemeClr val="tx1"/>
                </a:solidFill>
              </a:rPr>
              <a:t> </a:t>
            </a:r>
            <a:r>
              <a:rPr lang="cs-CZ" dirty="0" err="1">
                <a:solidFill>
                  <a:schemeClr val="tx1"/>
                </a:solidFill>
              </a:rPr>
              <a:t>analogies</a:t>
            </a:r>
            <a:r>
              <a:rPr lang="cs-CZ" dirty="0">
                <a:solidFill>
                  <a:schemeClr val="tx1"/>
                </a:solidFill>
              </a:rPr>
              <a:t> J. K. Koch (2006)</a:t>
            </a:r>
          </a:p>
          <a:p>
            <a:pPr lvl="1">
              <a:lnSpc>
                <a:spcPct val="120000"/>
              </a:lnSpc>
              <a:buFont typeface="Wingdings" panose="05000000000000000000" pitchFamily="2" charset="2"/>
              <a:buChar char="Ø"/>
            </a:pPr>
            <a:r>
              <a:rPr lang="cs-CZ" dirty="0" err="1">
                <a:solidFill>
                  <a:schemeClr val="tx1"/>
                </a:solidFill>
              </a:rPr>
              <a:t>Problems</a:t>
            </a:r>
            <a:r>
              <a:rPr lang="cs-CZ" dirty="0">
                <a:solidFill>
                  <a:schemeClr val="tx1"/>
                </a:solidFill>
              </a:rPr>
              <a:t> – </a:t>
            </a:r>
            <a:r>
              <a:rPr lang="cs-CZ" dirty="0" err="1">
                <a:solidFill>
                  <a:schemeClr val="tx1"/>
                </a:solidFill>
              </a:rPr>
              <a:t>reseachers</a:t>
            </a:r>
            <a:r>
              <a:rPr lang="cs-CZ" dirty="0">
                <a:solidFill>
                  <a:schemeClr val="tx1"/>
                </a:solidFill>
              </a:rPr>
              <a:t> </a:t>
            </a:r>
            <a:r>
              <a:rPr lang="en-US" dirty="0">
                <a:solidFill>
                  <a:schemeClr val="tx1"/>
                </a:solidFill>
              </a:rPr>
              <a:t>only work</a:t>
            </a:r>
            <a:r>
              <a:rPr lang="cs-CZ" dirty="0" err="1">
                <a:solidFill>
                  <a:schemeClr val="tx1"/>
                </a:solidFill>
              </a:rPr>
              <a:t>ed</a:t>
            </a:r>
            <a:r>
              <a:rPr lang="en-US" dirty="0">
                <a:solidFill>
                  <a:schemeClr val="tx1"/>
                </a:solidFill>
              </a:rPr>
              <a:t> with the wheel components</a:t>
            </a:r>
            <a:r>
              <a:rPr lang="cs-CZ" dirty="0">
                <a:solidFill>
                  <a:schemeClr val="tx1"/>
                </a:solidFill>
              </a:rPr>
              <a:t> </a:t>
            </a:r>
            <a:r>
              <a:rPr lang="en-US" dirty="0">
                <a:solidFill>
                  <a:schemeClr val="tx1"/>
                </a:solidFill>
              </a:rPr>
              <a:t>and did not consider </a:t>
            </a:r>
            <a:r>
              <a:rPr lang="cs-CZ" dirty="0" err="1">
                <a:solidFill>
                  <a:schemeClr val="tx1"/>
                </a:solidFill>
              </a:rPr>
              <a:t>others</a:t>
            </a:r>
            <a:r>
              <a:rPr lang="cs-CZ" dirty="0">
                <a:solidFill>
                  <a:schemeClr val="tx1"/>
                </a:solidFill>
              </a:rPr>
              <a:t>, </a:t>
            </a:r>
            <a:r>
              <a:rPr lang="cs-CZ" dirty="0" err="1">
                <a:solidFill>
                  <a:schemeClr val="tx1"/>
                </a:solidFill>
              </a:rPr>
              <a:t>which</a:t>
            </a:r>
            <a:r>
              <a:rPr lang="cs-CZ" dirty="0">
                <a:solidFill>
                  <a:schemeClr val="tx1"/>
                </a:solidFill>
              </a:rPr>
              <a:t> F. E. Barth </a:t>
            </a:r>
            <a:r>
              <a:rPr lang="en-US" dirty="0">
                <a:solidFill>
                  <a:schemeClr val="tx1"/>
                </a:solidFill>
              </a:rPr>
              <a:t>did not </a:t>
            </a:r>
            <a:r>
              <a:rPr lang="cs-CZ" dirty="0" err="1">
                <a:solidFill>
                  <a:schemeClr val="tx1"/>
                </a:solidFill>
              </a:rPr>
              <a:t>safely</a:t>
            </a:r>
            <a:r>
              <a:rPr lang="cs-CZ" dirty="0">
                <a:solidFill>
                  <a:schemeClr val="tx1"/>
                </a:solidFill>
              </a:rPr>
              <a:t> arranged</a:t>
            </a:r>
            <a:r>
              <a:rPr lang="en-US" dirty="0">
                <a:solidFill>
                  <a:schemeClr val="tx1"/>
                </a:solidFill>
              </a:rPr>
              <a:t> among the parts of </a:t>
            </a:r>
            <a:r>
              <a:rPr lang="cs-CZ" dirty="0" err="1">
                <a:solidFill>
                  <a:schemeClr val="tx1"/>
                </a:solidFill>
              </a:rPr>
              <a:t>wagons</a:t>
            </a:r>
            <a:endParaRPr lang="cs-CZ" dirty="0">
              <a:solidFill>
                <a:schemeClr val="tx1"/>
              </a:solidFill>
            </a:endParaRPr>
          </a:p>
          <a:p>
            <a:pPr>
              <a:lnSpc>
                <a:spcPct val="120000"/>
              </a:lnSpc>
              <a:buFont typeface="Wingdings" panose="05000000000000000000" pitchFamily="2" charset="2"/>
              <a:buChar char="§"/>
            </a:pPr>
            <a:r>
              <a:rPr lang="cs-CZ" sz="1800" i="1">
                <a:solidFill>
                  <a:schemeClr val="tx1"/>
                </a:solidFill>
              </a:rPr>
              <a:t> Can </a:t>
            </a:r>
            <a:r>
              <a:rPr lang="cs-CZ" sz="1800" i="1" dirty="0" err="1">
                <a:solidFill>
                  <a:schemeClr val="tx1"/>
                </a:solidFill>
              </a:rPr>
              <a:t>we</a:t>
            </a:r>
            <a:r>
              <a:rPr lang="cs-CZ" sz="1800" i="1" dirty="0">
                <a:solidFill>
                  <a:schemeClr val="tx1"/>
                </a:solidFill>
              </a:rPr>
              <a:t> </a:t>
            </a:r>
            <a:r>
              <a:rPr lang="cs-CZ" sz="1800" i="1" dirty="0" err="1">
                <a:solidFill>
                  <a:schemeClr val="tx1"/>
                </a:solidFill>
              </a:rPr>
              <a:t>speak</a:t>
            </a:r>
            <a:r>
              <a:rPr lang="cs-CZ" sz="1800" i="1" dirty="0">
                <a:solidFill>
                  <a:schemeClr val="tx1"/>
                </a:solidFill>
              </a:rPr>
              <a:t> </a:t>
            </a:r>
            <a:r>
              <a:rPr lang="cs-CZ" sz="1800" i="1" dirty="0" err="1">
                <a:solidFill>
                  <a:schemeClr val="tx1"/>
                </a:solidFill>
              </a:rPr>
              <a:t>about</a:t>
            </a:r>
            <a:r>
              <a:rPr lang="cs-CZ" sz="1800" i="1" dirty="0">
                <a:solidFill>
                  <a:schemeClr val="tx1"/>
                </a:solidFill>
              </a:rPr>
              <a:t> </a:t>
            </a:r>
            <a:r>
              <a:rPr lang="cs-CZ" sz="1800" i="1" dirty="0" err="1">
                <a:solidFill>
                  <a:schemeClr val="tx1"/>
                </a:solidFill>
              </a:rPr>
              <a:t>funeral</a:t>
            </a:r>
            <a:r>
              <a:rPr lang="cs-CZ" sz="1800" i="1" dirty="0">
                <a:solidFill>
                  <a:schemeClr val="tx1"/>
                </a:solidFill>
              </a:rPr>
              <a:t> </a:t>
            </a:r>
            <a:r>
              <a:rPr lang="cs-CZ" sz="1800" i="1" dirty="0" err="1">
                <a:solidFill>
                  <a:schemeClr val="tx1"/>
                </a:solidFill>
              </a:rPr>
              <a:t>wagons</a:t>
            </a:r>
            <a:r>
              <a:rPr lang="cs-CZ" sz="1800" i="1" dirty="0">
                <a:solidFill>
                  <a:schemeClr val="tx1"/>
                </a:solidFill>
              </a:rPr>
              <a:t>? </a:t>
            </a:r>
          </a:p>
          <a:p>
            <a:pPr lvl="1">
              <a:lnSpc>
                <a:spcPct val="120000"/>
              </a:lnSpc>
              <a:buFont typeface="Wingdings" panose="05000000000000000000" pitchFamily="2" charset="2"/>
              <a:buChar char="Ø"/>
            </a:pPr>
            <a:r>
              <a:rPr lang="cs-CZ" dirty="0">
                <a:solidFill>
                  <a:schemeClr val="tx1"/>
                </a:solidFill>
              </a:rPr>
              <a:t> </a:t>
            </a:r>
            <a:r>
              <a:rPr lang="cs-CZ" dirty="0" err="1">
                <a:solidFill>
                  <a:schemeClr val="tx1"/>
                </a:solidFill>
              </a:rPr>
              <a:t>description</a:t>
            </a:r>
            <a:r>
              <a:rPr lang="cs-CZ" dirty="0">
                <a:solidFill>
                  <a:schemeClr val="tx1"/>
                </a:solidFill>
              </a:rPr>
              <a:t> </a:t>
            </a:r>
            <a:r>
              <a:rPr lang="cs-CZ" dirty="0" err="1">
                <a:solidFill>
                  <a:schemeClr val="tx1"/>
                </a:solidFill>
              </a:rPr>
              <a:t>of</a:t>
            </a:r>
            <a:r>
              <a:rPr lang="cs-CZ" dirty="0">
                <a:solidFill>
                  <a:schemeClr val="tx1"/>
                </a:solidFill>
              </a:rPr>
              <a:t> </a:t>
            </a:r>
            <a:r>
              <a:rPr lang="cs-CZ" dirty="0" err="1">
                <a:solidFill>
                  <a:schemeClr val="tx1"/>
                </a:solidFill>
              </a:rPr>
              <a:t>finding</a:t>
            </a:r>
            <a:r>
              <a:rPr lang="cs-CZ" dirty="0">
                <a:solidFill>
                  <a:schemeClr val="tx1"/>
                </a:solidFill>
              </a:rPr>
              <a:t> </a:t>
            </a:r>
            <a:r>
              <a:rPr lang="cs-CZ" dirty="0" err="1">
                <a:solidFill>
                  <a:schemeClr val="tx1"/>
                </a:solidFill>
              </a:rPr>
              <a:t>situation</a:t>
            </a:r>
            <a:r>
              <a:rPr lang="cs-CZ" dirty="0">
                <a:solidFill>
                  <a:schemeClr val="tx1"/>
                </a:solidFill>
              </a:rPr>
              <a:t>: H. </a:t>
            </a:r>
            <a:r>
              <a:rPr lang="cs-CZ" dirty="0" err="1">
                <a:solidFill>
                  <a:schemeClr val="tx1"/>
                </a:solidFill>
              </a:rPr>
              <a:t>Wankel</a:t>
            </a:r>
            <a:r>
              <a:rPr lang="cs-CZ" dirty="0">
                <a:solidFill>
                  <a:schemeClr val="tx1"/>
                </a:solidFill>
              </a:rPr>
              <a:t> (</a:t>
            </a:r>
            <a:r>
              <a:rPr lang="cs-CZ" dirty="0" err="1">
                <a:solidFill>
                  <a:schemeClr val="tx1"/>
                </a:solidFill>
              </a:rPr>
              <a:t>wagon</a:t>
            </a:r>
            <a:r>
              <a:rPr lang="cs-CZ" dirty="0">
                <a:solidFill>
                  <a:schemeClr val="tx1"/>
                </a:solidFill>
              </a:rPr>
              <a:t> V1)</a:t>
            </a:r>
          </a:p>
          <a:p>
            <a:pPr lvl="1">
              <a:lnSpc>
                <a:spcPct val="120000"/>
              </a:lnSpc>
              <a:buFont typeface="Wingdings" panose="05000000000000000000" pitchFamily="2" charset="2"/>
              <a:buChar char="Ø"/>
            </a:pPr>
            <a:r>
              <a:rPr lang="cs-CZ" dirty="0">
                <a:solidFill>
                  <a:schemeClr val="tx1"/>
                </a:solidFill>
              </a:rPr>
              <a:t>All </a:t>
            </a:r>
            <a:r>
              <a:rPr lang="cs-CZ" dirty="0" err="1">
                <a:solidFill>
                  <a:schemeClr val="tx1"/>
                </a:solidFill>
              </a:rPr>
              <a:t>other</a:t>
            </a:r>
            <a:r>
              <a:rPr lang="cs-CZ" dirty="0">
                <a:solidFill>
                  <a:schemeClr val="tx1"/>
                </a:solidFill>
              </a:rPr>
              <a:t> </a:t>
            </a:r>
            <a:r>
              <a:rPr lang="cs-CZ" dirty="0" err="1">
                <a:solidFill>
                  <a:schemeClr val="tx1"/>
                </a:solidFill>
              </a:rPr>
              <a:t>wagons</a:t>
            </a:r>
            <a:r>
              <a:rPr lang="cs-CZ" dirty="0">
                <a:solidFill>
                  <a:schemeClr val="tx1"/>
                </a:solidFill>
              </a:rPr>
              <a:t> in </a:t>
            </a:r>
            <a:r>
              <a:rPr lang="cs-CZ" dirty="0" err="1">
                <a:solidFill>
                  <a:schemeClr val="tx1"/>
                </a:solidFill>
              </a:rPr>
              <a:t>Europe</a:t>
            </a:r>
            <a:r>
              <a:rPr lang="cs-CZ" dirty="0">
                <a:solidFill>
                  <a:schemeClr val="tx1"/>
                </a:solidFill>
              </a:rPr>
              <a:t> in </a:t>
            </a:r>
            <a:r>
              <a:rPr lang="cs-CZ" dirty="0" err="1">
                <a:solidFill>
                  <a:schemeClr val="tx1"/>
                </a:solidFill>
              </a:rPr>
              <a:t>funeral</a:t>
            </a:r>
            <a:r>
              <a:rPr lang="cs-CZ" dirty="0">
                <a:solidFill>
                  <a:schemeClr val="tx1"/>
                </a:solidFill>
              </a:rPr>
              <a:t>/</a:t>
            </a:r>
            <a:r>
              <a:rPr lang="cs-CZ" dirty="0" err="1">
                <a:solidFill>
                  <a:schemeClr val="tx1"/>
                </a:solidFill>
              </a:rPr>
              <a:t>burial</a:t>
            </a:r>
            <a:r>
              <a:rPr lang="cs-CZ" dirty="0">
                <a:solidFill>
                  <a:schemeClr val="tx1"/>
                </a:solidFill>
              </a:rPr>
              <a:t> </a:t>
            </a:r>
            <a:r>
              <a:rPr lang="cs-CZ" dirty="0" err="1">
                <a:solidFill>
                  <a:schemeClr val="tx1"/>
                </a:solidFill>
              </a:rPr>
              <a:t>contexts</a:t>
            </a:r>
            <a:endParaRPr lang="cs-CZ" dirty="0">
              <a:solidFill>
                <a:schemeClr val="tx1"/>
              </a:solidFill>
            </a:endParaRPr>
          </a:p>
          <a:p>
            <a:pPr>
              <a:lnSpc>
                <a:spcPct val="120000"/>
              </a:lnSpc>
              <a:buFont typeface="Wingdings" panose="05000000000000000000" pitchFamily="2" charset="2"/>
              <a:buChar char="§"/>
            </a:pPr>
            <a:endParaRPr lang="cs-CZ" sz="1800" i="1" dirty="0"/>
          </a:p>
          <a:p>
            <a:pPr>
              <a:buFont typeface="Wingdings" panose="05000000000000000000" pitchFamily="2" charset="2"/>
              <a:buChar char="§"/>
            </a:pPr>
            <a:endParaRPr lang="cs-CZ" sz="1800" dirty="0"/>
          </a:p>
        </p:txBody>
      </p:sp>
      <p:sp>
        <p:nvSpPr>
          <p:cNvPr id="4" name="Obdélník 3">
            <a:extLst>
              <a:ext uri="{FF2B5EF4-FFF2-40B4-BE49-F238E27FC236}">
                <a16:creationId xmlns:a16="http://schemas.microsoft.com/office/drawing/2014/main" id="{9BB88B7A-9768-4976-BD66-17EC5DDC5F3F}"/>
              </a:ext>
            </a:extLst>
          </p:cNvPr>
          <p:cNvSpPr/>
          <p:nvPr/>
        </p:nvSpPr>
        <p:spPr>
          <a:xfrm>
            <a:off x="6089954" y="4502094"/>
            <a:ext cx="6096000" cy="1200329"/>
          </a:xfrm>
          <a:prstGeom prst="rect">
            <a:avLst/>
          </a:prstGeom>
        </p:spPr>
        <p:txBody>
          <a:bodyPr>
            <a:spAutoFit/>
          </a:bodyPr>
          <a:lstStyle/>
          <a:p>
            <a:r>
              <a:rPr lang="de-DE" i="1" dirty="0"/>
              <a:t>„… auf und in der Kohle lagen Stücke von Rädern, Radbüchseln von Eisen, mit Bronze bekleidet, und unter ihnen die theils calcinirten, theils verkohlten Reste eines Menschen.“ </a:t>
            </a:r>
            <a:r>
              <a:rPr lang="de-DE" dirty="0"/>
              <a:t>(Wankel 1882, 384)</a:t>
            </a:r>
            <a:endParaRPr lang="cs-CZ" dirty="0"/>
          </a:p>
        </p:txBody>
      </p:sp>
      <p:sp>
        <p:nvSpPr>
          <p:cNvPr id="5" name="Obdélník 4">
            <a:extLst>
              <a:ext uri="{FF2B5EF4-FFF2-40B4-BE49-F238E27FC236}">
                <a16:creationId xmlns:a16="http://schemas.microsoft.com/office/drawing/2014/main" id="{D427E384-B48F-434C-939A-336557FAA062}"/>
              </a:ext>
            </a:extLst>
          </p:cNvPr>
          <p:cNvSpPr/>
          <p:nvPr/>
        </p:nvSpPr>
        <p:spPr>
          <a:xfrm>
            <a:off x="6096000" y="5702423"/>
            <a:ext cx="6096000" cy="923330"/>
          </a:xfrm>
          <a:prstGeom prst="rect">
            <a:avLst/>
          </a:prstGeom>
        </p:spPr>
        <p:txBody>
          <a:bodyPr>
            <a:spAutoFit/>
          </a:bodyPr>
          <a:lstStyle/>
          <a:p>
            <a:r>
              <a:rPr lang="cs-CZ" i="1" dirty="0">
                <a:latin typeface="Calibri" panose="020F0502020204030204" pitchFamily="34" charset="0"/>
                <a:ea typeface="Calibri" panose="020F0502020204030204" pitchFamily="34" charset="0"/>
              </a:rPr>
              <a:t>"... in </a:t>
            </a:r>
            <a:r>
              <a:rPr lang="cs-CZ" i="1" dirty="0" err="1">
                <a:latin typeface="Calibri" panose="020F0502020204030204" pitchFamily="34" charset="0"/>
                <a:ea typeface="Calibri" panose="020F0502020204030204" pitchFamily="34" charset="0"/>
              </a:rPr>
              <a:t>the</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coal</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lay</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pieces</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of</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wheels</a:t>
            </a:r>
            <a:r>
              <a:rPr lang="cs-CZ" i="1" dirty="0">
                <a:latin typeface="Calibri" panose="020F0502020204030204" pitchFamily="34" charset="0"/>
                <a:ea typeface="Calibri" panose="020F0502020204030204" pitchFamily="34" charset="0"/>
              </a:rPr>
              <a:t>, iron </a:t>
            </a:r>
            <a:r>
              <a:rPr lang="cs-CZ" i="1" dirty="0" err="1">
                <a:latin typeface="Calibri" panose="020F0502020204030204" pitchFamily="34" charset="0"/>
                <a:ea typeface="Calibri" panose="020F0502020204030204" pitchFamily="34" charset="0"/>
              </a:rPr>
              <a:t>naves</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of</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wheels</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lined</a:t>
            </a:r>
            <a:r>
              <a:rPr lang="cs-CZ" i="1" dirty="0">
                <a:latin typeface="Calibri" panose="020F0502020204030204" pitchFamily="34" charset="0"/>
                <a:ea typeface="Calibri" panose="020F0502020204030204" pitchFamily="34" charset="0"/>
              </a:rPr>
              <a:t> with bronze, and </a:t>
            </a:r>
            <a:r>
              <a:rPr lang="cs-CZ" i="1" dirty="0" err="1">
                <a:latin typeface="Calibri" panose="020F0502020204030204" pitchFamily="34" charset="0"/>
                <a:ea typeface="Calibri" panose="020F0502020204030204" pitchFamily="34" charset="0"/>
              </a:rPr>
              <a:t>beneath</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them</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some</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partially</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calcified</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partially</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charred</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remains</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of</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an</a:t>
            </a:r>
            <a:r>
              <a:rPr lang="cs-CZ" i="1" dirty="0">
                <a:latin typeface="Calibri" panose="020F0502020204030204" pitchFamily="34" charset="0"/>
                <a:ea typeface="Calibri" panose="020F0502020204030204" pitchFamily="34" charset="0"/>
              </a:rPr>
              <a:t> </a:t>
            </a:r>
            <a:r>
              <a:rPr lang="cs-CZ" i="1" dirty="0" err="1">
                <a:latin typeface="Calibri" panose="020F0502020204030204" pitchFamily="34" charset="0"/>
                <a:ea typeface="Calibri" panose="020F0502020204030204" pitchFamily="34" charset="0"/>
              </a:rPr>
              <a:t>individual</a:t>
            </a:r>
            <a:r>
              <a:rPr lang="cs-CZ" i="1" dirty="0">
                <a:latin typeface="Calibri" panose="020F0502020204030204" pitchFamily="34" charset="0"/>
                <a:ea typeface="Calibri" panose="020F0502020204030204" pitchFamily="34" charset="0"/>
              </a:rPr>
              <a:t>.„ </a:t>
            </a:r>
            <a:r>
              <a:rPr lang="cs-CZ" dirty="0">
                <a:latin typeface="Calibri" panose="020F0502020204030204" pitchFamily="34" charset="0"/>
                <a:ea typeface="Calibri" panose="020F0502020204030204" pitchFamily="34" charset="0"/>
              </a:rPr>
              <a:t>(</a:t>
            </a:r>
            <a:r>
              <a:rPr lang="cs-CZ" dirty="0" err="1">
                <a:latin typeface="Calibri" panose="020F0502020204030204" pitchFamily="34" charset="0"/>
                <a:ea typeface="Calibri" panose="020F0502020204030204" pitchFamily="34" charset="0"/>
              </a:rPr>
              <a:t>translation</a:t>
            </a:r>
            <a:r>
              <a:rPr lang="cs-CZ" dirty="0">
                <a:latin typeface="Calibri" panose="020F0502020204030204" pitchFamily="34" charset="0"/>
                <a:ea typeface="Calibri" panose="020F0502020204030204" pitchFamily="34" charset="0"/>
              </a:rPr>
              <a:t>)</a:t>
            </a:r>
            <a:endParaRPr lang="cs-CZ" i="1" dirty="0"/>
          </a:p>
        </p:txBody>
      </p:sp>
      <p:pic>
        <p:nvPicPr>
          <p:cNvPr id="6" name="Picture 4" descr="Pohřeb velmože">
            <a:extLst>
              <a:ext uri="{FF2B5EF4-FFF2-40B4-BE49-F238E27FC236}">
                <a16:creationId xmlns:a16="http://schemas.microsoft.com/office/drawing/2014/main" id="{C524468B-978F-47C1-B8BB-203B40B242E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010"/>
          <a:stretch/>
        </p:blipFill>
        <p:spPr bwMode="auto">
          <a:xfrm>
            <a:off x="6102048" y="136259"/>
            <a:ext cx="5917366" cy="4127613"/>
          </a:xfrm>
          <a:prstGeom prst="rect">
            <a:avLst/>
          </a:prstGeom>
          <a:noFill/>
          <a:extLst>
            <a:ext uri="{909E8E84-426E-40DD-AFC4-6F175D3DCCD1}">
              <a14:hiddenFill xmlns:a14="http://schemas.microsoft.com/office/drawing/2010/main">
                <a:solidFill>
                  <a:srgbClr val="FFFFFF"/>
                </a:solidFill>
              </a14:hiddenFill>
            </a:ext>
          </a:extLst>
        </p:spPr>
      </p:pic>
      <p:sp>
        <p:nvSpPr>
          <p:cNvPr id="8" name="Šipka: dolů 7">
            <a:extLst>
              <a:ext uri="{FF2B5EF4-FFF2-40B4-BE49-F238E27FC236}">
                <a16:creationId xmlns:a16="http://schemas.microsoft.com/office/drawing/2014/main" id="{A5E34E0E-B225-4E9E-B963-94AA72C6EFDD}"/>
              </a:ext>
            </a:extLst>
          </p:cNvPr>
          <p:cNvSpPr/>
          <p:nvPr/>
        </p:nvSpPr>
        <p:spPr>
          <a:xfrm>
            <a:off x="7805393" y="1798346"/>
            <a:ext cx="348792" cy="461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Šipka: doprava 6">
            <a:extLst>
              <a:ext uri="{FF2B5EF4-FFF2-40B4-BE49-F238E27FC236}">
                <a16:creationId xmlns:a16="http://schemas.microsoft.com/office/drawing/2014/main" id="{22510725-C0C4-417C-8707-5A05B78A66A1}"/>
              </a:ext>
            </a:extLst>
          </p:cNvPr>
          <p:cNvSpPr/>
          <p:nvPr/>
        </p:nvSpPr>
        <p:spPr>
          <a:xfrm>
            <a:off x="5629994" y="5620622"/>
            <a:ext cx="480767" cy="3128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8">
            <a:extLst>
              <a:ext uri="{FF2B5EF4-FFF2-40B4-BE49-F238E27FC236}">
                <a16:creationId xmlns:a16="http://schemas.microsoft.com/office/drawing/2014/main" id="{C1E152AD-6E0A-40BE-8B3D-F700B5FD6BCC}"/>
              </a:ext>
            </a:extLst>
          </p:cNvPr>
          <p:cNvSpPr txBox="1"/>
          <p:nvPr/>
        </p:nvSpPr>
        <p:spPr>
          <a:xfrm>
            <a:off x="8380429" y="136259"/>
            <a:ext cx="3731599" cy="369332"/>
          </a:xfrm>
          <a:prstGeom prst="rect">
            <a:avLst/>
          </a:prstGeom>
          <a:noFill/>
        </p:spPr>
        <p:txBody>
          <a:bodyPr wrap="none" rtlCol="0">
            <a:spAutoFit/>
          </a:bodyPr>
          <a:lstStyle/>
          <a:p>
            <a:r>
              <a:rPr lang="cs-CZ" dirty="0" err="1">
                <a:solidFill>
                  <a:schemeClr val="bg1"/>
                </a:solidFill>
              </a:rPr>
              <a:t>Reconstruction</a:t>
            </a:r>
            <a:r>
              <a:rPr lang="cs-CZ" dirty="0">
                <a:solidFill>
                  <a:schemeClr val="bg1"/>
                </a:solidFill>
              </a:rPr>
              <a:t> </a:t>
            </a:r>
            <a:r>
              <a:rPr lang="cs-CZ" dirty="0" err="1">
                <a:solidFill>
                  <a:schemeClr val="bg1"/>
                </a:solidFill>
              </a:rPr>
              <a:t>of</a:t>
            </a:r>
            <a:r>
              <a:rPr lang="cs-CZ" dirty="0">
                <a:solidFill>
                  <a:schemeClr val="bg1"/>
                </a:solidFill>
              </a:rPr>
              <a:t> </a:t>
            </a:r>
            <a:r>
              <a:rPr lang="cs-CZ" dirty="0" err="1">
                <a:solidFill>
                  <a:schemeClr val="bg1"/>
                </a:solidFill>
              </a:rPr>
              <a:t>princely</a:t>
            </a:r>
            <a:r>
              <a:rPr lang="cs-CZ" dirty="0">
                <a:solidFill>
                  <a:schemeClr val="bg1"/>
                </a:solidFill>
              </a:rPr>
              <a:t> </a:t>
            </a:r>
            <a:r>
              <a:rPr lang="cs-CZ" dirty="0" err="1">
                <a:solidFill>
                  <a:schemeClr val="bg1"/>
                </a:solidFill>
              </a:rPr>
              <a:t>burial</a:t>
            </a:r>
            <a:r>
              <a:rPr lang="cs-CZ" dirty="0">
                <a:solidFill>
                  <a:schemeClr val="bg1"/>
                </a:solidFill>
              </a:rPr>
              <a:t> (V6) </a:t>
            </a:r>
          </a:p>
        </p:txBody>
      </p:sp>
    </p:spTree>
    <p:extLst>
      <p:ext uri="{BB962C8B-B14F-4D97-AF65-F5344CB8AC3E}">
        <p14:creationId xmlns:p14="http://schemas.microsoft.com/office/powerpoint/2010/main" val="26715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541173-E925-45C5-8384-8946F8C5B345}"/>
              </a:ext>
            </a:extLst>
          </p:cNvPr>
          <p:cNvSpPr>
            <a:spLocks noGrp="1"/>
          </p:cNvSpPr>
          <p:nvPr>
            <p:ph type="title"/>
          </p:nvPr>
        </p:nvSpPr>
        <p:spPr>
          <a:xfrm>
            <a:off x="116700" y="141402"/>
            <a:ext cx="4930218" cy="1022808"/>
          </a:xfrm>
        </p:spPr>
        <p:txBody>
          <a:bodyPr>
            <a:noAutofit/>
          </a:bodyPr>
          <a:lstStyle/>
          <a:p>
            <a:r>
              <a:rPr lang="cs-CZ" sz="3600" dirty="0" err="1">
                <a:solidFill>
                  <a:schemeClr val="accent1"/>
                </a:solidFill>
                <a:effectLst>
                  <a:outerShdw blurRad="38100" dist="38100" dir="2700000" algn="tl">
                    <a:srgbClr val="000000">
                      <a:alpha val="43137"/>
                    </a:srgbClr>
                  </a:outerShdw>
                </a:effectLst>
              </a:rPr>
              <a:t>Geographical</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position</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of</a:t>
            </a:r>
            <a:r>
              <a:rPr lang="cs-CZ" sz="3600" dirty="0">
                <a:solidFill>
                  <a:schemeClr val="accent1"/>
                </a:solidFill>
                <a:effectLst>
                  <a:outerShdw blurRad="38100" dist="38100" dir="2700000" algn="tl">
                    <a:srgbClr val="000000">
                      <a:alpha val="43137"/>
                    </a:srgbClr>
                  </a:outerShdw>
                </a:effectLst>
              </a:rPr>
              <a:t> Moravia and terminology</a:t>
            </a:r>
          </a:p>
        </p:txBody>
      </p:sp>
      <p:pic>
        <p:nvPicPr>
          <p:cNvPr id="5" name="Obrázek 4" descr="Obsah obrázku text, mapa&#10;&#10;Popis byl vytvořen automaticky">
            <a:extLst>
              <a:ext uri="{FF2B5EF4-FFF2-40B4-BE49-F238E27FC236}">
                <a16:creationId xmlns:a16="http://schemas.microsoft.com/office/drawing/2014/main" id="{F10C040E-EBA5-4CA8-94D9-215F0FBA01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0"/>
            <a:ext cx="6934200" cy="5829300"/>
          </a:xfrm>
          <a:prstGeom prst="rect">
            <a:avLst/>
          </a:prstGeom>
        </p:spPr>
      </p:pic>
      <p:pic>
        <p:nvPicPr>
          <p:cNvPr id="4" name="Obrázek 3" descr="Obsah obrázku text, mapa&#10;&#10;Popis byl vytvořen automaticky">
            <a:extLst>
              <a:ext uri="{FF2B5EF4-FFF2-40B4-BE49-F238E27FC236}">
                <a16:creationId xmlns:a16="http://schemas.microsoft.com/office/drawing/2014/main" id="{44735FC2-37A0-4504-9839-50B4D7DA94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355942"/>
            <a:ext cx="5163618" cy="3502058"/>
          </a:xfrm>
          <a:prstGeom prst="rect">
            <a:avLst/>
          </a:prstGeom>
        </p:spPr>
      </p:pic>
      <p:sp>
        <p:nvSpPr>
          <p:cNvPr id="8" name="TextovéPole 7">
            <a:extLst>
              <a:ext uri="{FF2B5EF4-FFF2-40B4-BE49-F238E27FC236}">
                <a16:creationId xmlns:a16="http://schemas.microsoft.com/office/drawing/2014/main" id="{76CC8EBE-5845-4169-BE66-6A8A1B5CDD7B}"/>
              </a:ext>
            </a:extLst>
          </p:cNvPr>
          <p:cNvSpPr txBox="1"/>
          <p:nvPr/>
        </p:nvSpPr>
        <p:spPr>
          <a:xfrm>
            <a:off x="11259" y="1081131"/>
            <a:ext cx="5141100" cy="230832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Ha C1a – D3.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i.e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800 – 450 BC</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Die Býčí skála-</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Höhle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1995 (H.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Parzinger</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Die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Geheimlisse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von Horákov 1995 (W.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Torbrügge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New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excavations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and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sources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in last 30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years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about</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90 %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of</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new</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informations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from</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1989)</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Weak</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knowledge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about</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Moravia in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foreign</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countries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Šipka: dolů 8">
            <a:extLst>
              <a:ext uri="{FF2B5EF4-FFF2-40B4-BE49-F238E27FC236}">
                <a16:creationId xmlns:a16="http://schemas.microsoft.com/office/drawing/2014/main" id="{A2DD6195-9984-4B52-BCA1-C5C16CC19FCC}"/>
              </a:ext>
            </a:extLst>
          </p:cNvPr>
          <p:cNvSpPr/>
          <p:nvPr/>
        </p:nvSpPr>
        <p:spPr>
          <a:xfrm>
            <a:off x="8564644" y="1287055"/>
            <a:ext cx="320512" cy="41477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Šipka: dolů 9">
            <a:extLst>
              <a:ext uri="{FF2B5EF4-FFF2-40B4-BE49-F238E27FC236}">
                <a16:creationId xmlns:a16="http://schemas.microsoft.com/office/drawing/2014/main" id="{9A20E9E1-1F88-4E69-9FCC-F0434242F337}"/>
              </a:ext>
            </a:extLst>
          </p:cNvPr>
          <p:cNvSpPr/>
          <p:nvPr/>
        </p:nvSpPr>
        <p:spPr>
          <a:xfrm rot="16200000">
            <a:off x="7486258" y="2006147"/>
            <a:ext cx="320512" cy="41477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ovéPole 10">
            <a:extLst>
              <a:ext uri="{FF2B5EF4-FFF2-40B4-BE49-F238E27FC236}">
                <a16:creationId xmlns:a16="http://schemas.microsoft.com/office/drawing/2014/main" id="{331A3E70-C435-4A15-85B7-CD8FFCE5536A}"/>
              </a:ext>
            </a:extLst>
          </p:cNvPr>
          <p:cNvSpPr txBox="1"/>
          <p:nvPr/>
        </p:nvSpPr>
        <p:spPr>
          <a:xfrm>
            <a:off x="5257800" y="5829300"/>
            <a:ext cx="693420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Reasons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quantity</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of</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unpublished</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sources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local</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outputs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in Czech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language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few</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texts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in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English</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/German, no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monographs</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low</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presentation</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abroad</a:t>
            </a:r>
            <a:endPar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7" name="Grafický objekt 6" descr="Býk se souvislou výplní">
            <a:extLst>
              <a:ext uri="{FF2B5EF4-FFF2-40B4-BE49-F238E27FC236}">
                <a16:creationId xmlns:a16="http://schemas.microsoft.com/office/drawing/2014/main" id="{0A0D87F3-CF47-4848-82D0-D4701C38ED1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31154" y="1701834"/>
            <a:ext cx="320513" cy="320513"/>
          </a:xfrm>
          <a:prstGeom prst="rect">
            <a:avLst/>
          </a:prstGeom>
        </p:spPr>
      </p:pic>
      <p:sp>
        <p:nvSpPr>
          <p:cNvPr id="13" name="TextovéPole 12">
            <a:extLst>
              <a:ext uri="{FF2B5EF4-FFF2-40B4-BE49-F238E27FC236}">
                <a16:creationId xmlns:a16="http://schemas.microsoft.com/office/drawing/2014/main" id="{5AAC02B4-4121-47B1-9905-D7609CEE9FB5}"/>
              </a:ext>
            </a:extLst>
          </p:cNvPr>
          <p:cNvSpPr txBox="1"/>
          <p:nvPr/>
        </p:nvSpPr>
        <p:spPr>
          <a:xfrm>
            <a:off x="9590315" y="162617"/>
            <a:ext cx="2484985"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The Býčí skála </a:t>
            </a:r>
            <a:r>
              <a:rPr kumimoji="0" lang="cs-CZ" sz="1800" b="0" i="0" u="none" strike="noStrike" kern="1200" cap="none" spc="0" normalizeH="0" baseline="0" noProof="0" dirty="0" err="1">
                <a:ln>
                  <a:noFill/>
                </a:ln>
                <a:solidFill>
                  <a:srgbClr val="000000"/>
                </a:solidFill>
                <a:effectLst/>
                <a:uLnTx/>
                <a:uFillTx/>
                <a:latin typeface="Calibri" panose="020F0502020204030204"/>
                <a:ea typeface="+mn-ea"/>
                <a:cs typeface="+mn-cs"/>
              </a:rPr>
              <a:t>Cave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cs-CZ" sz="1800" b="0" i="0" u="none" strike="noStrike" kern="1200" cap="none" spc="0" normalizeH="0" baseline="0" noProof="0">
                <a:ln>
                  <a:noFill/>
                </a:ln>
                <a:solidFill>
                  <a:srgbClr val="000000"/>
                </a:solidFill>
                <a:effectLst/>
                <a:uLnTx/>
                <a:uFillTx/>
                <a:latin typeface="Calibri" panose="020F0502020204030204"/>
                <a:ea typeface="+mn-ea"/>
                <a:cs typeface="+mn-cs"/>
              </a:rPr>
              <a:t>(Stierfels-Höhle</a:t>
            </a:r>
            <a:r>
              <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p:pic>
        <p:nvPicPr>
          <p:cNvPr id="12" name="Grafický objekt 11" descr="Býk se souvislou výplní">
            <a:extLst>
              <a:ext uri="{FF2B5EF4-FFF2-40B4-BE49-F238E27FC236}">
                <a16:creationId xmlns:a16="http://schemas.microsoft.com/office/drawing/2014/main" id="{F5F353AD-22C4-44DD-85F4-7E1E36AEFD5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01669" y="332293"/>
            <a:ext cx="320513" cy="320513"/>
          </a:xfrm>
          <a:prstGeom prst="rect">
            <a:avLst/>
          </a:prstGeom>
        </p:spPr>
      </p:pic>
    </p:spTree>
    <p:extLst>
      <p:ext uri="{BB962C8B-B14F-4D97-AF65-F5344CB8AC3E}">
        <p14:creationId xmlns:p14="http://schemas.microsoft.com/office/powerpoint/2010/main" val="322440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145A9-789B-4E83-8A1C-8498F69C6626}"/>
              </a:ext>
            </a:extLst>
          </p:cNvPr>
          <p:cNvSpPr>
            <a:spLocks noGrp="1"/>
          </p:cNvSpPr>
          <p:nvPr>
            <p:ph type="title"/>
          </p:nvPr>
        </p:nvSpPr>
        <p:spPr>
          <a:xfrm>
            <a:off x="0" y="1"/>
            <a:ext cx="6096000" cy="1112362"/>
          </a:xfrm>
        </p:spPr>
        <p:txBody>
          <a:bodyPr>
            <a:normAutofit/>
          </a:bodyPr>
          <a:lstStyle/>
          <a:p>
            <a:r>
              <a:rPr lang="cs-CZ" sz="3600" dirty="0" err="1">
                <a:solidFill>
                  <a:schemeClr val="accent1"/>
                </a:solidFill>
                <a:effectLst>
                  <a:outerShdw blurRad="38100" dist="38100" dir="2700000" algn="tl">
                    <a:srgbClr val="000000">
                      <a:alpha val="43137"/>
                    </a:srgbClr>
                  </a:outerShdw>
                </a:effectLst>
              </a:rPr>
              <a:t>Wagon</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components</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from</a:t>
            </a:r>
            <a:r>
              <a:rPr lang="cs-CZ" sz="3600" dirty="0">
                <a:solidFill>
                  <a:schemeClr val="accent1"/>
                </a:solidFill>
                <a:effectLst>
                  <a:outerShdw blurRad="38100" dist="38100" dir="2700000" algn="tl">
                    <a:srgbClr val="000000">
                      <a:alpha val="43137"/>
                    </a:srgbClr>
                  </a:outerShdw>
                </a:effectLst>
              </a:rPr>
              <a:t> Býčí skála </a:t>
            </a:r>
            <a:r>
              <a:rPr lang="cs-CZ" sz="3600" dirty="0" err="1">
                <a:solidFill>
                  <a:schemeClr val="accent1"/>
                </a:solidFill>
                <a:effectLst>
                  <a:outerShdw blurRad="38100" dist="38100" dir="2700000" algn="tl">
                    <a:srgbClr val="000000">
                      <a:alpha val="43137"/>
                    </a:srgbClr>
                  </a:outerShdw>
                </a:effectLst>
              </a:rPr>
              <a:t>Cave</a:t>
            </a:r>
            <a:r>
              <a:rPr lang="cs-CZ" sz="3600" dirty="0">
                <a:solidFill>
                  <a:schemeClr val="accent1"/>
                </a:solidFill>
                <a:effectLst>
                  <a:outerShdw blurRad="38100" dist="38100" dir="2700000" algn="tl">
                    <a:srgbClr val="000000">
                      <a:alpha val="43137"/>
                    </a:srgbClr>
                  </a:outerShdw>
                </a:effectLst>
              </a:rPr>
              <a:t> and </a:t>
            </a:r>
            <a:r>
              <a:rPr lang="cs-CZ" sz="3600" dirty="0" err="1">
                <a:solidFill>
                  <a:schemeClr val="accent1"/>
                </a:solidFill>
                <a:effectLst>
                  <a:outerShdw blurRad="38100" dist="38100" dir="2700000" algn="tl">
                    <a:srgbClr val="000000">
                      <a:alpha val="43137"/>
                    </a:srgbClr>
                  </a:outerShdw>
                </a:effectLst>
              </a:rPr>
              <a:t>their</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contexts</a:t>
            </a:r>
            <a:endParaRPr lang="cs-CZ" sz="3600" dirty="0">
              <a:solidFill>
                <a:schemeClr val="accent1"/>
              </a:solidFill>
              <a:effectLst>
                <a:outerShdw blurRad="38100" dist="38100" dir="2700000" algn="tl">
                  <a:srgbClr val="000000">
                    <a:alpha val="43137"/>
                  </a:srgbClr>
                </a:outerShdw>
              </a:effectLst>
            </a:endParaRPr>
          </a:p>
        </p:txBody>
      </p:sp>
      <p:pic>
        <p:nvPicPr>
          <p:cNvPr id="8" name="Obrázek 7" descr="Obsah obrázku text&#10;&#10;Popis byl vytvořen automaticky">
            <a:extLst>
              <a:ext uri="{FF2B5EF4-FFF2-40B4-BE49-F238E27FC236}">
                <a16:creationId xmlns:a16="http://schemas.microsoft.com/office/drawing/2014/main" id="{3E70157B-0B4E-440F-A926-94454D3A0B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6306" y="122548"/>
            <a:ext cx="5799615" cy="4399552"/>
          </a:xfrm>
          <a:prstGeom prst="rect">
            <a:avLst/>
          </a:prstGeom>
        </p:spPr>
      </p:pic>
      <p:pic>
        <p:nvPicPr>
          <p:cNvPr id="10" name="Obrázek 9" descr="Obsah obrázku snímek obrazovky&#10;&#10;Popis byl vytvořen automaticky">
            <a:extLst>
              <a:ext uri="{FF2B5EF4-FFF2-40B4-BE49-F238E27FC236}">
                <a16:creationId xmlns:a16="http://schemas.microsoft.com/office/drawing/2014/main" id="{FCE40A8A-E519-4425-9225-CD29C33E94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1102" y="4647414"/>
            <a:ext cx="8054819" cy="2088038"/>
          </a:xfrm>
          <a:prstGeom prst="rect">
            <a:avLst/>
          </a:prstGeom>
        </p:spPr>
      </p:pic>
      <p:sp>
        <p:nvSpPr>
          <p:cNvPr id="3" name="Obdélník 2">
            <a:extLst>
              <a:ext uri="{FF2B5EF4-FFF2-40B4-BE49-F238E27FC236}">
                <a16:creationId xmlns:a16="http://schemas.microsoft.com/office/drawing/2014/main" id="{1A39B7F2-2E5D-4694-ADAB-7640E28AA0B5}"/>
              </a:ext>
            </a:extLst>
          </p:cNvPr>
          <p:cNvSpPr/>
          <p:nvPr/>
        </p:nvSpPr>
        <p:spPr>
          <a:xfrm>
            <a:off x="0" y="1103141"/>
            <a:ext cx="6146153" cy="5632311"/>
          </a:xfrm>
          <a:prstGeom prst="rect">
            <a:avLst/>
          </a:prstGeom>
        </p:spPr>
        <p:txBody>
          <a:bodyPr wrap="square">
            <a:spAutoFit/>
          </a:bodyPr>
          <a:lstStyle/>
          <a:p>
            <a:pPr marL="285750" indent="-285750">
              <a:buClr>
                <a:schemeClr val="accent1"/>
              </a:buClr>
              <a:buFont typeface="Wingdings" panose="05000000000000000000" pitchFamily="2" charset="2"/>
              <a:buChar char="§"/>
            </a:pPr>
            <a:r>
              <a:rPr lang="cs-CZ" dirty="0"/>
              <a:t>1st step: </a:t>
            </a:r>
            <a:r>
              <a:rPr lang="cs-CZ" dirty="0" err="1"/>
              <a:t>typological-chronological</a:t>
            </a:r>
            <a:r>
              <a:rPr lang="cs-CZ" dirty="0"/>
              <a:t> </a:t>
            </a:r>
            <a:r>
              <a:rPr lang="cs-CZ" dirty="0" err="1"/>
              <a:t>determinitation</a:t>
            </a:r>
            <a:r>
              <a:rPr lang="cs-CZ" dirty="0"/>
              <a:t> </a:t>
            </a:r>
            <a:r>
              <a:rPr lang="cs-CZ" dirty="0" err="1"/>
              <a:t>of</a:t>
            </a:r>
            <a:r>
              <a:rPr lang="cs-CZ" dirty="0"/>
              <a:t> </a:t>
            </a:r>
            <a:r>
              <a:rPr lang="cs-CZ" dirty="0" err="1"/>
              <a:t>wagon</a:t>
            </a:r>
            <a:r>
              <a:rPr lang="cs-CZ" dirty="0"/>
              <a:t> </a:t>
            </a:r>
            <a:r>
              <a:rPr lang="cs-CZ" dirty="0" err="1"/>
              <a:t>components</a:t>
            </a:r>
            <a:endParaRPr lang="cs-CZ" dirty="0"/>
          </a:p>
          <a:p>
            <a:pPr marL="285750" indent="-285750">
              <a:buClr>
                <a:schemeClr val="accent1"/>
              </a:buClr>
              <a:buFont typeface="Wingdings" panose="05000000000000000000" pitchFamily="2" charset="2"/>
              <a:buChar char="§"/>
            </a:pPr>
            <a:r>
              <a:rPr lang="cs-CZ" dirty="0" err="1"/>
              <a:t>Combination</a:t>
            </a:r>
            <a:r>
              <a:rPr lang="cs-CZ" dirty="0"/>
              <a:t> table </a:t>
            </a:r>
            <a:r>
              <a:rPr lang="cs-CZ" dirty="0" err="1"/>
              <a:t>representing</a:t>
            </a:r>
            <a:r>
              <a:rPr lang="cs-CZ" dirty="0"/>
              <a:t> </a:t>
            </a:r>
            <a:r>
              <a:rPr lang="cs-CZ" dirty="0" err="1"/>
              <a:t>individual</a:t>
            </a:r>
            <a:r>
              <a:rPr lang="cs-CZ" dirty="0"/>
              <a:t> </a:t>
            </a:r>
            <a:r>
              <a:rPr lang="cs-CZ" dirty="0" err="1"/>
              <a:t>wagons</a:t>
            </a:r>
            <a:r>
              <a:rPr lang="cs-CZ" dirty="0"/>
              <a:t> and </a:t>
            </a:r>
            <a:r>
              <a:rPr lang="cs-CZ" dirty="0" err="1"/>
              <a:t>their</a:t>
            </a:r>
            <a:r>
              <a:rPr lang="cs-CZ" dirty="0"/>
              <a:t> </a:t>
            </a:r>
            <a:r>
              <a:rPr lang="cs-CZ" dirty="0" err="1"/>
              <a:t>components</a:t>
            </a:r>
            <a:r>
              <a:rPr lang="cs-CZ" dirty="0"/>
              <a:t> </a:t>
            </a:r>
            <a:r>
              <a:rPr lang="cs-CZ" dirty="0" err="1"/>
              <a:t>based</a:t>
            </a:r>
            <a:r>
              <a:rPr lang="cs-CZ" dirty="0"/>
              <a:t> on </a:t>
            </a:r>
            <a:r>
              <a:rPr lang="cs-CZ" dirty="0" err="1"/>
              <a:t>several</a:t>
            </a:r>
            <a:r>
              <a:rPr lang="cs-CZ" dirty="0"/>
              <a:t> </a:t>
            </a:r>
            <a:r>
              <a:rPr lang="cs-CZ" dirty="0" err="1"/>
              <a:t>factors</a:t>
            </a:r>
            <a:r>
              <a:rPr lang="cs-CZ" dirty="0"/>
              <a:t>: </a:t>
            </a:r>
          </a:p>
          <a:p>
            <a:pPr marL="742950" lvl="1" indent="-285750">
              <a:buClr>
                <a:schemeClr val="accent1"/>
              </a:buClr>
              <a:buFont typeface="Wingdings" panose="05000000000000000000" pitchFamily="2" charset="2"/>
              <a:buChar char="Ø"/>
            </a:pPr>
            <a:r>
              <a:rPr lang="cs-CZ" dirty="0"/>
              <a:t>chronology and typology</a:t>
            </a:r>
          </a:p>
          <a:p>
            <a:pPr marL="742950" lvl="1" indent="-285750">
              <a:buClr>
                <a:schemeClr val="accent1"/>
              </a:buClr>
              <a:buFont typeface="Wingdings" panose="05000000000000000000" pitchFamily="2" charset="2"/>
              <a:buChar char="Ø"/>
            </a:pPr>
            <a:r>
              <a:rPr lang="cs-CZ" dirty="0" err="1"/>
              <a:t>typological</a:t>
            </a:r>
            <a:r>
              <a:rPr lang="cs-CZ" dirty="0"/>
              <a:t> and </a:t>
            </a:r>
            <a:r>
              <a:rPr lang="cs-CZ" dirty="0" err="1"/>
              <a:t>chronological</a:t>
            </a:r>
            <a:r>
              <a:rPr lang="cs-CZ" dirty="0"/>
              <a:t> </a:t>
            </a:r>
            <a:r>
              <a:rPr lang="cs-CZ" dirty="0" err="1"/>
              <a:t>contemporaneity</a:t>
            </a:r>
            <a:endParaRPr lang="cs-CZ" dirty="0"/>
          </a:p>
          <a:p>
            <a:pPr marL="742950" lvl="1" indent="-285750">
              <a:buClr>
                <a:schemeClr val="accent1"/>
              </a:buClr>
              <a:buFont typeface="Wingdings" panose="05000000000000000000" pitchFamily="2" charset="2"/>
              <a:buChar char="Ø"/>
            </a:pPr>
            <a:r>
              <a:rPr lang="cs-CZ" dirty="0"/>
              <a:t>minimum </a:t>
            </a:r>
            <a:r>
              <a:rPr lang="cs-CZ" dirty="0" err="1"/>
              <a:t>number</a:t>
            </a:r>
            <a:r>
              <a:rPr lang="cs-CZ" dirty="0"/>
              <a:t> </a:t>
            </a:r>
            <a:r>
              <a:rPr lang="cs-CZ" dirty="0" err="1"/>
              <a:t>of</a:t>
            </a:r>
            <a:r>
              <a:rPr lang="cs-CZ" dirty="0"/>
              <a:t> </a:t>
            </a:r>
            <a:r>
              <a:rPr lang="cs-CZ" dirty="0" err="1"/>
              <a:t>different</a:t>
            </a:r>
            <a:r>
              <a:rPr lang="cs-CZ" dirty="0"/>
              <a:t> </a:t>
            </a:r>
            <a:r>
              <a:rPr lang="cs-CZ" dirty="0" err="1"/>
              <a:t>components</a:t>
            </a:r>
            <a:endParaRPr lang="cs-CZ" dirty="0"/>
          </a:p>
          <a:p>
            <a:pPr marL="742950" lvl="1" indent="-285750">
              <a:buClr>
                <a:schemeClr val="accent1"/>
              </a:buClr>
              <a:buFont typeface="Wingdings" panose="05000000000000000000" pitchFamily="2" charset="2"/>
              <a:buChar char="Ø"/>
            </a:pPr>
            <a:r>
              <a:rPr lang="cs-CZ" dirty="0"/>
              <a:t>style </a:t>
            </a:r>
            <a:r>
              <a:rPr lang="cs-CZ" dirty="0" err="1"/>
              <a:t>similarity</a:t>
            </a:r>
            <a:endParaRPr lang="cs-CZ" dirty="0"/>
          </a:p>
          <a:p>
            <a:pPr marL="742950" lvl="1" indent="-285750">
              <a:buClr>
                <a:schemeClr val="accent1"/>
              </a:buClr>
              <a:buFont typeface="Wingdings" panose="05000000000000000000" pitchFamily="2" charset="2"/>
              <a:buChar char="Ø"/>
            </a:pPr>
            <a:r>
              <a:rPr lang="cs-CZ" dirty="0" err="1"/>
              <a:t>Helping</a:t>
            </a:r>
            <a:r>
              <a:rPr lang="cs-CZ" dirty="0"/>
              <a:t>: existence </a:t>
            </a:r>
            <a:r>
              <a:rPr lang="cs-CZ" dirty="0" err="1"/>
              <a:t>of</a:t>
            </a:r>
            <a:r>
              <a:rPr lang="cs-CZ" dirty="0"/>
              <a:t> a </a:t>
            </a:r>
            <a:r>
              <a:rPr lang="cs-CZ" dirty="0" err="1"/>
              <a:t>reconstructed</a:t>
            </a:r>
            <a:r>
              <a:rPr lang="cs-CZ" dirty="0"/>
              <a:t> </a:t>
            </a:r>
            <a:r>
              <a:rPr lang="cs-CZ" dirty="0" err="1"/>
              <a:t>wagon</a:t>
            </a:r>
            <a:r>
              <a:rPr lang="cs-CZ" dirty="0"/>
              <a:t> (</a:t>
            </a:r>
            <a:r>
              <a:rPr lang="cs-CZ" dirty="0" err="1"/>
              <a:t>exhibited</a:t>
            </a:r>
            <a:r>
              <a:rPr lang="cs-CZ" dirty="0"/>
              <a:t> </a:t>
            </a:r>
            <a:r>
              <a:rPr lang="cs-CZ" dirty="0" err="1"/>
              <a:t>at</a:t>
            </a:r>
            <a:r>
              <a:rPr lang="cs-CZ" dirty="0"/>
              <a:t> </a:t>
            </a:r>
            <a:r>
              <a:rPr lang="cs-CZ" dirty="0" err="1"/>
              <a:t>the</a:t>
            </a:r>
            <a:r>
              <a:rPr lang="cs-CZ" dirty="0"/>
              <a:t> </a:t>
            </a:r>
            <a:r>
              <a:rPr lang="cs-CZ" dirty="0" err="1"/>
              <a:t>Naturhistorisches</a:t>
            </a:r>
            <a:r>
              <a:rPr lang="cs-CZ" dirty="0"/>
              <a:t> </a:t>
            </a:r>
            <a:r>
              <a:rPr lang="cs-CZ" dirty="0" err="1"/>
              <a:t>Musem</a:t>
            </a:r>
            <a:r>
              <a:rPr lang="cs-CZ" dirty="0"/>
              <a:t> </a:t>
            </a:r>
            <a:r>
              <a:rPr lang="cs-CZ" dirty="0" err="1"/>
              <a:t>Wien</a:t>
            </a:r>
            <a:r>
              <a:rPr lang="cs-CZ" dirty="0"/>
              <a:t>) and </a:t>
            </a:r>
            <a:r>
              <a:rPr lang="cs-CZ" dirty="0" err="1"/>
              <a:t>the</a:t>
            </a:r>
            <a:r>
              <a:rPr lang="cs-CZ" dirty="0"/>
              <a:t> </a:t>
            </a:r>
            <a:r>
              <a:rPr lang="cs-CZ" dirty="0" err="1"/>
              <a:t>identification</a:t>
            </a:r>
            <a:r>
              <a:rPr lang="cs-CZ" dirty="0"/>
              <a:t> </a:t>
            </a:r>
            <a:r>
              <a:rPr lang="cs-CZ" dirty="0" err="1"/>
              <a:t>of</a:t>
            </a:r>
            <a:r>
              <a:rPr lang="cs-CZ" dirty="0"/>
              <a:t> </a:t>
            </a:r>
            <a:r>
              <a:rPr lang="cs-CZ" dirty="0" err="1"/>
              <a:t>parts</a:t>
            </a:r>
            <a:r>
              <a:rPr lang="cs-CZ" dirty="0"/>
              <a:t> </a:t>
            </a:r>
            <a:r>
              <a:rPr lang="cs-CZ" dirty="0" err="1"/>
              <a:t>of</a:t>
            </a:r>
            <a:r>
              <a:rPr lang="cs-CZ" dirty="0"/>
              <a:t> </a:t>
            </a:r>
            <a:r>
              <a:rPr lang="cs-CZ" dirty="0" err="1"/>
              <a:t>the</a:t>
            </a:r>
            <a:r>
              <a:rPr lang="cs-CZ" dirty="0"/>
              <a:t> </a:t>
            </a:r>
            <a:r>
              <a:rPr lang="cs-CZ" dirty="0" err="1"/>
              <a:t>almost</a:t>
            </a:r>
            <a:r>
              <a:rPr lang="cs-CZ" dirty="0"/>
              <a:t> </a:t>
            </a:r>
            <a:r>
              <a:rPr lang="cs-CZ" dirty="0" err="1"/>
              <a:t>identical</a:t>
            </a:r>
            <a:r>
              <a:rPr lang="cs-CZ" dirty="0"/>
              <a:t> </a:t>
            </a:r>
            <a:r>
              <a:rPr lang="cs-CZ" dirty="0" err="1"/>
              <a:t>wagon</a:t>
            </a:r>
            <a:r>
              <a:rPr lang="cs-CZ" dirty="0"/>
              <a:t> </a:t>
            </a:r>
            <a:r>
              <a:rPr lang="cs-CZ" dirty="0" err="1"/>
              <a:t>like</a:t>
            </a:r>
            <a:r>
              <a:rPr lang="cs-CZ" dirty="0"/>
              <a:t> </a:t>
            </a:r>
            <a:r>
              <a:rPr lang="cs-CZ" dirty="0" err="1"/>
              <a:t>Eberdingen-Hochdorf</a:t>
            </a:r>
            <a:endParaRPr lang="cs-CZ" dirty="0"/>
          </a:p>
          <a:p>
            <a:pPr marL="285750" indent="-285750">
              <a:buClr>
                <a:schemeClr val="accent1"/>
              </a:buClr>
              <a:buFont typeface="Wingdings" panose="05000000000000000000" pitchFamily="2" charset="2"/>
              <a:buChar char="Ø"/>
            </a:pPr>
            <a:r>
              <a:rPr lang="en-US" b="1" dirty="0"/>
              <a:t>7</a:t>
            </a:r>
            <a:r>
              <a:rPr lang="cs-CZ" b="1" dirty="0"/>
              <a:t> </a:t>
            </a:r>
            <a:r>
              <a:rPr lang="cs-CZ" b="1" dirty="0" err="1"/>
              <a:t>contexts</a:t>
            </a:r>
            <a:r>
              <a:rPr lang="cs-CZ" b="1" dirty="0"/>
              <a:t> </a:t>
            </a:r>
            <a:r>
              <a:rPr lang="cs-CZ" b="1" dirty="0" err="1"/>
              <a:t>of</a:t>
            </a:r>
            <a:r>
              <a:rPr lang="cs-CZ" b="1" dirty="0"/>
              <a:t> </a:t>
            </a:r>
            <a:r>
              <a:rPr lang="cs-CZ" b="1" dirty="0" err="1"/>
              <a:t>wagons</a:t>
            </a:r>
            <a:r>
              <a:rPr lang="cs-CZ" b="1" dirty="0"/>
              <a:t> Býčí skála </a:t>
            </a:r>
            <a:r>
              <a:rPr lang="cs-CZ" b="1" dirty="0" err="1"/>
              <a:t>cave</a:t>
            </a:r>
            <a:endParaRPr lang="cs-CZ" b="1" dirty="0"/>
          </a:p>
          <a:p>
            <a:pPr marL="285750" indent="-285750">
              <a:buClr>
                <a:schemeClr val="accent1"/>
              </a:buClr>
              <a:buFont typeface="Wingdings" panose="05000000000000000000" pitchFamily="2" charset="2"/>
              <a:buChar char="Ø"/>
            </a:pPr>
            <a:r>
              <a:rPr lang="cs-CZ" dirty="0" err="1"/>
              <a:t>Six</a:t>
            </a:r>
            <a:r>
              <a:rPr lang="cs-CZ" dirty="0"/>
              <a:t> </a:t>
            </a:r>
            <a:r>
              <a:rPr lang="cs-CZ" dirty="0" err="1"/>
              <a:t>contexts</a:t>
            </a:r>
            <a:r>
              <a:rPr lang="cs-CZ" dirty="0"/>
              <a:t> ‒ </a:t>
            </a:r>
            <a:r>
              <a:rPr lang="cs-CZ" dirty="0" err="1"/>
              <a:t>physical</a:t>
            </a:r>
            <a:r>
              <a:rPr lang="cs-CZ" dirty="0"/>
              <a:t> existence </a:t>
            </a:r>
            <a:r>
              <a:rPr lang="cs-CZ" dirty="0" err="1"/>
              <a:t>of</a:t>
            </a:r>
            <a:r>
              <a:rPr lang="cs-CZ" dirty="0"/>
              <a:t> </a:t>
            </a:r>
            <a:br>
              <a:rPr lang="en-US" dirty="0"/>
            </a:br>
            <a:r>
              <a:rPr lang="cs-CZ" dirty="0" err="1"/>
              <a:t>six</a:t>
            </a:r>
            <a:r>
              <a:rPr lang="cs-CZ" dirty="0"/>
              <a:t> </a:t>
            </a:r>
            <a:r>
              <a:rPr lang="cs-CZ" dirty="0" err="1"/>
              <a:t>different</a:t>
            </a:r>
            <a:r>
              <a:rPr lang="cs-CZ" dirty="0"/>
              <a:t> </a:t>
            </a:r>
            <a:r>
              <a:rPr lang="cs-CZ" dirty="0" err="1"/>
              <a:t>wagons</a:t>
            </a:r>
            <a:r>
              <a:rPr lang="cs-CZ" dirty="0"/>
              <a:t> (V1 ‒ V6)</a:t>
            </a:r>
          </a:p>
          <a:p>
            <a:pPr marL="285750" indent="-285750">
              <a:buClr>
                <a:schemeClr val="accent1"/>
              </a:buClr>
              <a:buFont typeface="Wingdings" panose="05000000000000000000" pitchFamily="2" charset="2"/>
              <a:buChar char="Ø"/>
            </a:pPr>
            <a:r>
              <a:rPr lang="cs-CZ" dirty="0" err="1"/>
              <a:t>Seventh</a:t>
            </a:r>
            <a:r>
              <a:rPr lang="cs-CZ" dirty="0"/>
              <a:t> </a:t>
            </a:r>
            <a:r>
              <a:rPr lang="cs-CZ" dirty="0" err="1"/>
              <a:t>context</a:t>
            </a:r>
            <a:r>
              <a:rPr lang="cs-CZ" dirty="0"/>
              <a:t> </a:t>
            </a:r>
            <a:r>
              <a:rPr lang="cs-CZ" dirty="0" err="1"/>
              <a:t>is</a:t>
            </a:r>
            <a:r>
              <a:rPr lang="cs-CZ" dirty="0"/>
              <a:t> </a:t>
            </a:r>
            <a:r>
              <a:rPr lang="cs-CZ" dirty="0" err="1"/>
              <a:t>unrecognized</a:t>
            </a:r>
            <a:r>
              <a:rPr lang="cs-CZ" dirty="0"/>
              <a:t> </a:t>
            </a:r>
            <a:br>
              <a:rPr lang="en-US" dirty="0"/>
            </a:br>
            <a:r>
              <a:rPr lang="cs-CZ" dirty="0" err="1"/>
              <a:t>semi-finished</a:t>
            </a:r>
            <a:r>
              <a:rPr lang="cs-CZ" dirty="0"/>
              <a:t> </a:t>
            </a:r>
            <a:r>
              <a:rPr lang="cs-CZ" dirty="0" err="1"/>
              <a:t>products</a:t>
            </a:r>
            <a:r>
              <a:rPr lang="cs-CZ" dirty="0"/>
              <a:t> </a:t>
            </a:r>
            <a:r>
              <a:rPr lang="cs-CZ" dirty="0" err="1"/>
              <a:t>for</a:t>
            </a:r>
            <a:r>
              <a:rPr lang="cs-CZ" dirty="0"/>
              <a:t> </a:t>
            </a:r>
            <a:r>
              <a:rPr lang="cs-CZ" dirty="0" err="1"/>
              <a:t>the</a:t>
            </a:r>
            <a:r>
              <a:rPr lang="cs-CZ" dirty="0"/>
              <a:t> </a:t>
            </a:r>
            <a:br>
              <a:rPr lang="en-US" dirty="0"/>
            </a:br>
            <a:r>
              <a:rPr lang="cs-CZ" dirty="0" err="1"/>
              <a:t>production</a:t>
            </a:r>
            <a:r>
              <a:rPr lang="cs-CZ" dirty="0"/>
              <a:t> </a:t>
            </a:r>
            <a:r>
              <a:rPr lang="cs-CZ" dirty="0" err="1"/>
              <a:t>of</a:t>
            </a:r>
            <a:r>
              <a:rPr lang="cs-CZ" dirty="0"/>
              <a:t> </a:t>
            </a:r>
            <a:r>
              <a:rPr lang="cs-CZ" dirty="0" err="1"/>
              <a:t>sheet</a:t>
            </a:r>
            <a:r>
              <a:rPr lang="cs-CZ" dirty="0"/>
              <a:t> metal </a:t>
            </a:r>
            <a:r>
              <a:rPr lang="cs-CZ" dirty="0" err="1"/>
              <a:t>parts</a:t>
            </a:r>
            <a:r>
              <a:rPr lang="cs-CZ" dirty="0"/>
              <a:t> </a:t>
            </a:r>
            <a:br>
              <a:rPr lang="en-US" dirty="0"/>
            </a:br>
            <a:r>
              <a:rPr lang="cs-CZ" dirty="0" err="1"/>
              <a:t>of</a:t>
            </a:r>
            <a:r>
              <a:rPr lang="cs-CZ" dirty="0"/>
              <a:t> </a:t>
            </a:r>
            <a:r>
              <a:rPr lang="cs-CZ" dirty="0" err="1"/>
              <a:t>the</a:t>
            </a:r>
            <a:r>
              <a:rPr lang="cs-CZ" dirty="0"/>
              <a:t> </a:t>
            </a:r>
            <a:r>
              <a:rPr lang="cs-CZ" dirty="0" err="1"/>
              <a:t>wagon</a:t>
            </a:r>
            <a:r>
              <a:rPr lang="cs-CZ" dirty="0"/>
              <a:t> body (V7)</a:t>
            </a:r>
            <a:br>
              <a:rPr lang="en-US" dirty="0"/>
            </a:br>
            <a:r>
              <a:rPr lang="cs-CZ" dirty="0"/>
              <a:t> </a:t>
            </a:r>
            <a:r>
              <a:rPr lang="cs-CZ" dirty="0">
                <a:sym typeface="Wingdings" panose="05000000000000000000" pitchFamily="2" charset="2"/>
              </a:rPr>
              <a:t></a:t>
            </a:r>
            <a:r>
              <a:rPr lang="en-US" dirty="0">
                <a:sym typeface="Wingdings" panose="05000000000000000000" pitchFamily="2" charset="2"/>
              </a:rPr>
              <a:t> </a:t>
            </a:r>
            <a:r>
              <a:rPr lang="en-US" b="1" dirty="0">
                <a:sym typeface="Wingdings" panose="05000000000000000000" pitchFamily="2" charset="2"/>
              </a:rPr>
              <a:t>local </a:t>
            </a:r>
            <a:r>
              <a:rPr lang="cs-CZ" b="1" dirty="0" err="1"/>
              <a:t>production</a:t>
            </a:r>
            <a:r>
              <a:rPr lang="cs-CZ" b="1" dirty="0"/>
              <a:t> workshop</a:t>
            </a:r>
          </a:p>
        </p:txBody>
      </p:sp>
      <p:sp>
        <p:nvSpPr>
          <p:cNvPr id="4" name="Obdélník 3">
            <a:extLst>
              <a:ext uri="{FF2B5EF4-FFF2-40B4-BE49-F238E27FC236}">
                <a16:creationId xmlns:a16="http://schemas.microsoft.com/office/drawing/2014/main" id="{7BCCEF30-913F-4C6B-8A6F-698376530583}"/>
              </a:ext>
            </a:extLst>
          </p:cNvPr>
          <p:cNvSpPr/>
          <p:nvPr/>
        </p:nvSpPr>
        <p:spPr>
          <a:xfrm>
            <a:off x="11519555" y="263951"/>
            <a:ext cx="476366" cy="424206"/>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a:extLst>
              <a:ext uri="{FF2B5EF4-FFF2-40B4-BE49-F238E27FC236}">
                <a16:creationId xmlns:a16="http://schemas.microsoft.com/office/drawing/2014/main" id="{7377AE74-8338-4F75-BD34-17B1825E3BFD}"/>
              </a:ext>
            </a:extLst>
          </p:cNvPr>
          <p:cNvSpPr/>
          <p:nvPr/>
        </p:nvSpPr>
        <p:spPr>
          <a:xfrm>
            <a:off x="11519555" y="1679543"/>
            <a:ext cx="476366" cy="564036"/>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a:extLst>
              <a:ext uri="{FF2B5EF4-FFF2-40B4-BE49-F238E27FC236}">
                <a16:creationId xmlns:a16="http://schemas.microsoft.com/office/drawing/2014/main" id="{7FBF1880-21BE-4FCC-8F8C-7BFC093D2EDF}"/>
              </a:ext>
            </a:extLst>
          </p:cNvPr>
          <p:cNvSpPr/>
          <p:nvPr/>
        </p:nvSpPr>
        <p:spPr>
          <a:xfrm>
            <a:off x="11519555" y="3100821"/>
            <a:ext cx="476366" cy="405950"/>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a:extLst>
              <a:ext uri="{FF2B5EF4-FFF2-40B4-BE49-F238E27FC236}">
                <a16:creationId xmlns:a16="http://schemas.microsoft.com/office/drawing/2014/main" id="{60161D6F-6A65-44C3-B131-812E7BC8B7F7}"/>
              </a:ext>
            </a:extLst>
          </p:cNvPr>
          <p:cNvSpPr/>
          <p:nvPr/>
        </p:nvSpPr>
        <p:spPr>
          <a:xfrm>
            <a:off x="3941101" y="4799217"/>
            <a:ext cx="8054819" cy="405950"/>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a:extLst>
              <a:ext uri="{FF2B5EF4-FFF2-40B4-BE49-F238E27FC236}">
                <a16:creationId xmlns:a16="http://schemas.microsoft.com/office/drawing/2014/main" id="{2394AED2-BC89-466F-B128-352FCD42B960}"/>
              </a:ext>
            </a:extLst>
          </p:cNvPr>
          <p:cNvSpPr/>
          <p:nvPr/>
        </p:nvSpPr>
        <p:spPr>
          <a:xfrm>
            <a:off x="3941101" y="5488458"/>
            <a:ext cx="8054819" cy="535270"/>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a:extLst>
              <a:ext uri="{FF2B5EF4-FFF2-40B4-BE49-F238E27FC236}">
                <a16:creationId xmlns:a16="http://schemas.microsoft.com/office/drawing/2014/main" id="{6333CA43-7EF4-47D5-83DD-64AF55E40874}"/>
              </a:ext>
            </a:extLst>
          </p:cNvPr>
          <p:cNvSpPr/>
          <p:nvPr/>
        </p:nvSpPr>
        <p:spPr>
          <a:xfrm>
            <a:off x="3941100" y="6326414"/>
            <a:ext cx="8054819" cy="267635"/>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Šipka: doprava 4">
            <a:extLst>
              <a:ext uri="{FF2B5EF4-FFF2-40B4-BE49-F238E27FC236}">
                <a16:creationId xmlns:a16="http://schemas.microsoft.com/office/drawing/2014/main" id="{EB85CBB0-075C-455B-AE67-9151D24899E4}"/>
              </a:ext>
            </a:extLst>
          </p:cNvPr>
          <p:cNvSpPr/>
          <p:nvPr/>
        </p:nvSpPr>
        <p:spPr>
          <a:xfrm>
            <a:off x="5669787" y="1437831"/>
            <a:ext cx="476366" cy="348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Šipka: doprava 13">
            <a:extLst>
              <a:ext uri="{FF2B5EF4-FFF2-40B4-BE49-F238E27FC236}">
                <a16:creationId xmlns:a16="http://schemas.microsoft.com/office/drawing/2014/main" id="{06437098-FE32-4F73-8E25-55E9004D4F58}"/>
              </a:ext>
            </a:extLst>
          </p:cNvPr>
          <p:cNvSpPr/>
          <p:nvPr/>
        </p:nvSpPr>
        <p:spPr>
          <a:xfrm>
            <a:off x="3414582" y="5002192"/>
            <a:ext cx="476366" cy="348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Šipka: doprava 14">
            <a:extLst>
              <a:ext uri="{FF2B5EF4-FFF2-40B4-BE49-F238E27FC236}">
                <a16:creationId xmlns:a16="http://schemas.microsoft.com/office/drawing/2014/main" id="{6AFFF19E-54FD-4CBE-A906-4358EEE62BFF}"/>
              </a:ext>
            </a:extLst>
          </p:cNvPr>
          <p:cNvSpPr/>
          <p:nvPr/>
        </p:nvSpPr>
        <p:spPr>
          <a:xfrm>
            <a:off x="3414582" y="6484312"/>
            <a:ext cx="476366" cy="348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90385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145A9-789B-4E83-8A1C-8498F69C6626}"/>
              </a:ext>
            </a:extLst>
          </p:cNvPr>
          <p:cNvSpPr>
            <a:spLocks noGrp="1"/>
          </p:cNvSpPr>
          <p:nvPr>
            <p:ph type="title"/>
          </p:nvPr>
        </p:nvSpPr>
        <p:spPr>
          <a:xfrm>
            <a:off x="0" y="0"/>
            <a:ext cx="2856322" cy="827116"/>
          </a:xfrm>
        </p:spPr>
        <p:txBody>
          <a:bodyPr/>
          <a:lstStyle/>
          <a:p>
            <a:r>
              <a:rPr lang="cs-CZ" dirty="0" err="1">
                <a:solidFill>
                  <a:schemeClr val="accent1"/>
                </a:solidFill>
                <a:effectLst>
                  <a:outerShdw blurRad="38100" dist="38100" dir="2700000" algn="tl">
                    <a:srgbClr val="000000">
                      <a:alpha val="43137"/>
                    </a:srgbClr>
                  </a:outerShdw>
                </a:effectLst>
              </a:rPr>
              <a:t>Wagon</a:t>
            </a:r>
            <a:r>
              <a:rPr lang="cs-CZ" dirty="0">
                <a:solidFill>
                  <a:schemeClr val="accent1"/>
                </a:solidFill>
                <a:effectLst>
                  <a:outerShdw blurRad="38100" dist="38100" dir="2700000" algn="tl">
                    <a:srgbClr val="000000">
                      <a:alpha val="43137"/>
                    </a:srgbClr>
                  </a:outerShdw>
                </a:effectLst>
              </a:rPr>
              <a:t> V1</a:t>
            </a:r>
          </a:p>
        </p:txBody>
      </p:sp>
      <p:pic>
        <p:nvPicPr>
          <p:cNvPr id="6" name="Obrázek 5" descr="Obsah obrázku snímek obrazovky&#10;&#10;Popis byl vytvořen automaticky">
            <a:extLst>
              <a:ext uri="{FF2B5EF4-FFF2-40B4-BE49-F238E27FC236}">
                <a16:creationId xmlns:a16="http://schemas.microsoft.com/office/drawing/2014/main" id="{A6DB4094-E9F8-4F4C-8F6C-762353A0F6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7864" y="5070844"/>
            <a:ext cx="6894136" cy="1787156"/>
          </a:xfrm>
          <a:prstGeom prst="rect">
            <a:avLst/>
          </a:prstGeom>
        </p:spPr>
      </p:pic>
      <p:sp>
        <p:nvSpPr>
          <p:cNvPr id="7" name="Obdélník 6">
            <a:extLst>
              <a:ext uri="{FF2B5EF4-FFF2-40B4-BE49-F238E27FC236}">
                <a16:creationId xmlns:a16="http://schemas.microsoft.com/office/drawing/2014/main" id="{05528A2E-A89D-42A2-9474-62182194BD0D}"/>
              </a:ext>
            </a:extLst>
          </p:cNvPr>
          <p:cNvSpPr/>
          <p:nvPr/>
        </p:nvSpPr>
        <p:spPr>
          <a:xfrm>
            <a:off x="5297864" y="5203767"/>
            <a:ext cx="6894136" cy="339194"/>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 2">
            <a:extLst>
              <a:ext uri="{FF2B5EF4-FFF2-40B4-BE49-F238E27FC236}">
                <a16:creationId xmlns:a16="http://schemas.microsoft.com/office/drawing/2014/main" id="{9AC96D8F-81E6-4E5F-9B99-1C7E4527C602}"/>
              </a:ext>
            </a:extLst>
          </p:cNvPr>
          <p:cNvSpPr/>
          <p:nvPr/>
        </p:nvSpPr>
        <p:spPr>
          <a:xfrm>
            <a:off x="0" y="827116"/>
            <a:ext cx="5297864" cy="5909310"/>
          </a:xfrm>
          <a:prstGeom prst="rect">
            <a:avLst/>
          </a:prstGeom>
        </p:spPr>
        <p:txBody>
          <a:bodyPr wrap="square">
            <a:spAutoFit/>
          </a:bodyPr>
          <a:lstStyle/>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cap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Mühltal</a:t>
            </a:r>
            <a:r>
              <a:rPr lang="cs-CZ" dirty="0">
                <a:latin typeface="Times New Roman" panose="02020603050405020304" pitchFamily="18" charset="0"/>
                <a:ea typeface="Calibri" panose="020F0502020204030204" pitchFamily="34" charset="0"/>
                <a:cs typeface="Times New Roman" panose="02020603050405020304" pitchFamily="18" charset="0"/>
              </a:rPr>
              <a:t> (NBS 08b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WN3</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D1b‒D2a</a:t>
            </a:r>
            <a:r>
              <a:rPr lang="cs-CZ" b="1"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Starnberg-Mühltal</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socket</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(NBK 04c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WNS3</a:t>
            </a:r>
            <a:r>
              <a:rPr lang="cs-CZ" dirty="0">
                <a:latin typeface="Times New Roman" panose="02020603050405020304" pitchFamily="18" charset="0"/>
                <a:ea typeface="Calibri" panose="020F0502020204030204" pitchFamily="34" charset="0"/>
                <a:cs typeface="Times New Roman" panose="02020603050405020304" pitchFamily="18" charset="0"/>
              </a:rPr>
              <a:t>). Germany: </a:t>
            </a:r>
            <a:r>
              <a:rPr lang="cs-CZ" dirty="0" err="1">
                <a:latin typeface="Times New Roman" panose="02020603050405020304" pitchFamily="18" charset="0"/>
                <a:ea typeface="Calibri" panose="020F0502020204030204" pitchFamily="34" charset="0"/>
                <a:cs typeface="Times New Roman" panose="02020603050405020304" pitchFamily="18" charset="0"/>
              </a:rPr>
              <a:t>Starnberg-Mühltal</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Königswieder</a:t>
            </a:r>
            <a:r>
              <a:rPr lang="cs-CZ" dirty="0">
                <a:latin typeface="Times New Roman" panose="02020603050405020304" pitchFamily="18" charset="0"/>
                <a:ea typeface="Calibri" panose="020F0502020204030204" pitchFamily="34" charset="0"/>
                <a:cs typeface="Times New Roman" panose="02020603050405020304" pitchFamily="18" charset="0"/>
              </a:rPr>
              <a:t> Forst“ </a:t>
            </a:r>
            <a:r>
              <a:rPr lang="cs-CZ" dirty="0" err="1">
                <a:latin typeface="Times New Roman" panose="02020603050405020304" pitchFamily="18" charset="0"/>
                <a:ea typeface="Calibri" panose="020F0502020204030204" pitchFamily="34" charset="0"/>
                <a:cs typeface="Times New Roman" panose="02020603050405020304" pitchFamily="18" charset="0"/>
              </a:rPr>
              <a:t>or</a:t>
            </a:r>
            <a:r>
              <a:rPr lang="cs-CZ" dirty="0">
                <a:latin typeface="Times New Roman" panose="02020603050405020304" pitchFamily="18" charset="0"/>
                <a:ea typeface="Calibri" panose="020F0502020204030204" pitchFamily="34" charset="0"/>
                <a:cs typeface="Times New Roman" panose="02020603050405020304" pitchFamily="18" charset="0"/>
              </a:rPr>
              <a:t> Stuttgart-</a:t>
            </a:r>
            <a:r>
              <a:rPr lang="cs-CZ" dirty="0" err="1">
                <a:latin typeface="Times New Roman" panose="02020603050405020304" pitchFamily="18" charset="0"/>
                <a:ea typeface="Calibri" panose="020F0502020204030204" pitchFamily="34" charset="0"/>
                <a:cs typeface="Times New Roman" panose="02020603050405020304" pitchFamily="18" charset="0"/>
              </a:rPr>
              <a:t>Bad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Steinhaldenfeld</a:t>
            </a:r>
            <a:r>
              <a:rPr lang="cs-CZ" dirty="0">
                <a:latin typeface="Times New Roman" panose="02020603050405020304" pitchFamily="18" charset="0"/>
                <a:ea typeface="Calibri" panose="020F0502020204030204" pitchFamily="34" charset="0"/>
                <a:cs typeface="Times New Roman" panose="02020603050405020304" pitchFamily="18" charset="0"/>
              </a:rPr>
              <a:t>“; France: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Motte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central</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Bad</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(NBH 08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WNSc1</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Bavaria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Donauwörth</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Riegelholz</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Starnberg-Mühltal</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Königswieder</a:t>
            </a:r>
            <a:r>
              <a:rPr lang="cs-CZ" dirty="0">
                <a:latin typeface="Times New Roman" panose="02020603050405020304" pitchFamily="18" charset="0"/>
                <a:ea typeface="Calibri" panose="020F0502020204030204" pitchFamily="34" charset="0"/>
                <a:cs typeface="Times New Roman" panose="02020603050405020304" pitchFamily="18" charset="0"/>
              </a:rPr>
              <a:t> Forst“),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Asperg</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Grafenbuhl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Ludwigsburg</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Römmerhügel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or</a:t>
            </a:r>
            <a:r>
              <a:rPr lang="cs-CZ" dirty="0">
                <a:latin typeface="Times New Roman" panose="02020603050405020304" pitchFamily="18" charset="0"/>
                <a:ea typeface="Calibri" panose="020F0502020204030204" pitchFamily="34" charset="0"/>
                <a:cs typeface="Times New Roman" panose="02020603050405020304" pitchFamily="18" charset="0"/>
              </a:rPr>
              <a:t> Stuttgart-</a:t>
            </a:r>
            <a:r>
              <a:rPr lang="cs-CZ" dirty="0" err="1">
                <a:latin typeface="Times New Roman" panose="02020603050405020304" pitchFamily="18" charset="0"/>
                <a:ea typeface="Calibri" panose="020F0502020204030204" pitchFamily="34" charset="0"/>
                <a:cs typeface="Times New Roman" panose="02020603050405020304" pitchFamily="18" charset="0"/>
              </a:rPr>
              <a:t>Bad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Steinhaldenfeld</a:t>
            </a:r>
            <a:r>
              <a:rPr lang="cs-CZ" dirty="0">
                <a:latin typeface="Times New Roman" panose="02020603050405020304" pitchFamily="18" charset="0"/>
                <a:ea typeface="Calibri" panose="020F0502020204030204" pitchFamily="34" charset="0"/>
                <a:cs typeface="Times New Roman" panose="02020603050405020304" pitchFamily="18" charset="0"/>
              </a:rPr>
              <a:t>“) and France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Motte</a:t>
            </a:r>
            <a:r>
              <a:rPr lang="cs-CZ" dirty="0">
                <a:latin typeface="Times New Roman" panose="02020603050405020304" pitchFamily="18" charset="0"/>
                <a:ea typeface="Calibri" panose="020F0502020204030204" pitchFamily="34" charset="0"/>
                <a:cs typeface="Times New Roman" panose="02020603050405020304" pitchFamily="18" charset="0"/>
              </a:rPr>
              <a:t>“ 1 a 2, Burgund). </a:t>
            </a:r>
            <a:r>
              <a:rPr lang="cs-CZ" b="1" i="1" dirty="0">
                <a:latin typeface="Times New Roman" panose="02020603050405020304" pitchFamily="18" charset="0"/>
                <a:ea typeface="Calibri" panose="020F0502020204030204" pitchFamily="34" charset="0"/>
                <a:cs typeface="Times New Roman" panose="02020603050405020304" pitchFamily="18" charset="0"/>
              </a:rPr>
              <a:t>Ha D2a‒D3. </a:t>
            </a:r>
          </a:p>
          <a:p>
            <a:pPr>
              <a:spcAft>
                <a:spcPts val="0"/>
              </a:spcAft>
            </a:pPr>
            <a:r>
              <a:rPr lang="cs-CZ" b="1" i="1" dirty="0" err="1">
                <a:latin typeface="Times New Roman" panose="02020603050405020304" pitchFamily="18" charset="0"/>
                <a:ea typeface="Calibri" panose="020F0502020204030204" pitchFamily="34" charset="0"/>
              </a:rPr>
              <a:t>Nave</a:t>
            </a:r>
            <a:r>
              <a:rPr lang="cs-CZ" b="1" i="1" dirty="0">
                <a:latin typeface="Times New Roman" panose="02020603050405020304" pitchFamily="18" charset="0"/>
                <a:ea typeface="Calibri" panose="020F0502020204030204" pitchFamily="34" charset="0"/>
              </a:rPr>
              <a:t> </a:t>
            </a:r>
            <a:r>
              <a:rPr lang="cs-CZ" b="1" i="1" dirty="0" err="1">
                <a:latin typeface="Times New Roman" panose="02020603050405020304" pitchFamily="18" charset="0"/>
                <a:ea typeface="Calibri" panose="020F0502020204030204" pitchFamily="34" charset="0"/>
              </a:rPr>
              <a:t>midle</a:t>
            </a:r>
            <a:r>
              <a:rPr lang="cs-CZ" b="1" i="1" dirty="0">
                <a:latin typeface="Times New Roman" panose="02020603050405020304" pitchFamily="18" charset="0"/>
                <a:ea typeface="Calibri" panose="020F0502020204030204" pitchFamily="34" charset="0"/>
              </a:rPr>
              <a:t> </a:t>
            </a:r>
            <a:r>
              <a:rPr lang="cs-CZ" b="1" i="1" dirty="0" err="1">
                <a:latin typeface="Times New Roman" panose="02020603050405020304" pitchFamily="18" charset="0"/>
                <a:ea typeface="Calibri" panose="020F0502020204030204" pitchFamily="34" charset="0"/>
              </a:rPr>
              <a:t>fitting</a:t>
            </a:r>
            <a:r>
              <a:rPr lang="cs-CZ" b="1" i="1" dirty="0">
                <a:latin typeface="Times New Roman" panose="02020603050405020304" pitchFamily="18" charset="0"/>
                <a:ea typeface="Calibri" panose="020F0502020204030204" pitchFamily="34" charset="0"/>
              </a:rPr>
              <a:t> type </a:t>
            </a:r>
            <a:r>
              <a:rPr lang="cs-CZ" b="1" i="1" dirty="0" err="1">
                <a:latin typeface="Times New Roman" panose="02020603050405020304" pitchFamily="18" charset="0"/>
                <a:ea typeface="Calibri" panose="020F0502020204030204" pitchFamily="34" charset="0"/>
              </a:rPr>
              <a:t>Ludwigsburg</a:t>
            </a:r>
            <a:r>
              <a:rPr lang="cs-CZ" dirty="0">
                <a:latin typeface="Times New Roman" panose="02020603050405020304" pitchFamily="18" charset="0"/>
                <a:ea typeface="Calibri" panose="020F0502020204030204" pitchFamily="34" charset="0"/>
              </a:rPr>
              <a:t> (NBZ 01 </a:t>
            </a:r>
            <a:r>
              <a:rPr lang="cs-CZ" dirty="0" err="1">
                <a:latin typeface="Times New Roman" panose="02020603050405020304" pitchFamily="18" charset="0"/>
                <a:ea typeface="Calibri" panose="020F0502020204030204" pitchFamily="34" charset="0"/>
              </a:rPr>
              <a:t>after</a:t>
            </a:r>
            <a:r>
              <a:rPr lang="cs-CZ" dirty="0">
                <a:latin typeface="Times New Roman" panose="02020603050405020304" pitchFamily="18" charset="0"/>
                <a:ea typeface="Calibri" panose="020F0502020204030204" pitchFamily="34" charset="0"/>
              </a:rPr>
              <a:t> </a:t>
            </a:r>
            <a:r>
              <a:rPr lang="cs-CZ" i="1" dirty="0" err="1">
                <a:latin typeface="Times New Roman" panose="02020603050405020304" pitchFamily="18" charset="0"/>
                <a:ea typeface="Calibri" panose="020F0502020204030204" pitchFamily="34" charset="0"/>
              </a:rPr>
              <a:t>Trachsel</a:t>
            </a:r>
            <a:r>
              <a:rPr lang="cs-CZ" i="1" dirty="0">
                <a:latin typeface="Times New Roman" panose="02020603050405020304" pitchFamily="18" charset="0"/>
                <a:ea typeface="Calibri" panose="020F0502020204030204" pitchFamily="34" charset="0"/>
              </a:rPr>
              <a:t> 2004</a:t>
            </a:r>
            <a:r>
              <a:rPr lang="cs-CZ" dirty="0">
                <a:latin typeface="Times New Roman" panose="02020603050405020304" pitchFamily="18" charset="0"/>
                <a:ea typeface="Calibri" panose="020F0502020204030204" pitchFamily="34" charset="0"/>
              </a:rPr>
              <a:t>; </a:t>
            </a:r>
            <a:r>
              <a:rPr lang="cs-CZ" b="1" i="1" dirty="0">
                <a:latin typeface="Times New Roman" panose="02020603050405020304" pitchFamily="18" charset="0"/>
                <a:ea typeface="Calibri" panose="020F0502020204030204" pitchFamily="34" charset="0"/>
              </a:rPr>
              <a:t>M WC2</a:t>
            </a:r>
            <a:r>
              <a:rPr lang="cs-CZ" dirty="0">
                <a:latin typeface="Times New Roman" panose="02020603050405020304" pitchFamily="18" charset="0"/>
                <a:ea typeface="Calibri" panose="020F0502020204030204" pitchFamily="34" charset="0"/>
              </a:rPr>
              <a:t>). </a:t>
            </a:r>
            <a:r>
              <a:rPr lang="cs-CZ" dirty="0" err="1">
                <a:latin typeface="Times New Roman" panose="02020603050405020304" pitchFamily="18" charset="0"/>
                <a:ea typeface="Calibri" panose="020F0502020204030204" pitchFamily="34" charset="0"/>
              </a:rPr>
              <a:t>Bavaria</a:t>
            </a:r>
            <a:r>
              <a:rPr lang="cs-CZ" dirty="0">
                <a:latin typeface="Times New Roman" panose="02020603050405020304" pitchFamily="18" charset="0"/>
                <a:ea typeface="Calibri" panose="020F0502020204030204" pitchFamily="34" charset="0"/>
              </a:rPr>
              <a:t> (</a:t>
            </a:r>
            <a:r>
              <a:rPr lang="cs-CZ" dirty="0" err="1">
                <a:latin typeface="Times New Roman" panose="02020603050405020304" pitchFamily="18" charset="0"/>
                <a:ea typeface="Calibri" panose="020F0502020204030204" pitchFamily="34" charset="0"/>
              </a:rPr>
              <a:t>Asperg</a:t>
            </a:r>
            <a:r>
              <a:rPr lang="cs-CZ" dirty="0">
                <a:latin typeface="Times New Roman" panose="02020603050405020304" pitchFamily="18" charset="0"/>
                <a:ea typeface="Calibri" panose="020F0502020204030204" pitchFamily="34" charset="0"/>
              </a:rPr>
              <a:t> ‒ „</a:t>
            </a:r>
            <a:r>
              <a:rPr lang="cs-CZ" dirty="0" err="1">
                <a:latin typeface="Times New Roman" panose="02020603050405020304" pitchFamily="18" charset="0"/>
                <a:ea typeface="Calibri" panose="020F0502020204030204" pitchFamily="34" charset="0"/>
              </a:rPr>
              <a:t>Grafenbuhl</a:t>
            </a:r>
            <a:r>
              <a:rPr lang="cs-CZ" dirty="0">
                <a:latin typeface="Times New Roman" panose="02020603050405020304" pitchFamily="18" charset="0"/>
                <a:ea typeface="Calibri" panose="020F0502020204030204" pitchFamily="34" charset="0"/>
              </a:rPr>
              <a:t>“, </a:t>
            </a:r>
            <a:r>
              <a:rPr lang="cs-CZ" dirty="0" err="1">
                <a:latin typeface="Times New Roman" panose="02020603050405020304" pitchFamily="18" charset="0"/>
                <a:ea typeface="Calibri" panose="020F0502020204030204" pitchFamily="34" charset="0"/>
              </a:rPr>
              <a:t>Ludwigsburg</a:t>
            </a:r>
            <a:r>
              <a:rPr lang="cs-CZ" dirty="0">
                <a:latin typeface="Times New Roman" panose="02020603050405020304" pitchFamily="18" charset="0"/>
                <a:ea typeface="Calibri" panose="020F0502020204030204" pitchFamily="34" charset="0"/>
              </a:rPr>
              <a:t> ‒ „</a:t>
            </a:r>
            <a:r>
              <a:rPr lang="cs-CZ" dirty="0" err="1">
                <a:latin typeface="Times New Roman" panose="02020603050405020304" pitchFamily="18" charset="0"/>
                <a:ea typeface="Calibri" panose="020F0502020204030204" pitchFamily="34" charset="0"/>
              </a:rPr>
              <a:t>Römmerhügel</a:t>
            </a:r>
            <a:r>
              <a:rPr lang="cs-CZ" dirty="0">
                <a:latin typeface="Times New Roman" panose="02020603050405020304" pitchFamily="18" charset="0"/>
                <a:ea typeface="Calibri" panose="020F0502020204030204" pitchFamily="34" charset="0"/>
              </a:rPr>
              <a:t>“, </a:t>
            </a:r>
            <a:r>
              <a:rPr lang="cs-CZ" dirty="0" err="1">
                <a:latin typeface="Times New Roman" panose="02020603050405020304" pitchFamily="18" charset="0"/>
                <a:ea typeface="Calibri" panose="020F0502020204030204" pitchFamily="34" charset="0"/>
              </a:rPr>
              <a:t>Starnberg-Mühltal</a:t>
            </a:r>
            <a:r>
              <a:rPr lang="cs-CZ" dirty="0">
                <a:latin typeface="Times New Roman" panose="02020603050405020304" pitchFamily="18" charset="0"/>
                <a:ea typeface="Calibri" panose="020F0502020204030204" pitchFamily="34" charset="0"/>
              </a:rPr>
              <a:t> ‒ „</a:t>
            </a:r>
            <a:r>
              <a:rPr lang="cs-CZ" dirty="0" err="1">
                <a:latin typeface="Times New Roman" panose="02020603050405020304" pitchFamily="18" charset="0"/>
                <a:ea typeface="Calibri" panose="020F0502020204030204" pitchFamily="34" charset="0"/>
              </a:rPr>
              <a:t>Königswieder</a:t>
            </a:r>
            <a:r>
              <a:rPr lang="cs-CZ" dirty="0">
                <a:latin typeface="Times New Roman" panose="02020603050405020304" pitchFamily="18" charset="0"/>
                <a:ea typeface="Calibri" panose="020F0502020204030204" pitchFamily="34" charset="0"/>
              </a:rPr>
              <a:t> Forst“ </a:t>
            </a:r>
            <a:r>
              <a:rPr lang="cs-CZ" dirty="0" err="1">
                <a:latin typeface="Times New Roman" panose="02020603050405020304" pitchFamily="18" charset="0"/>
                <a:ea typeface="Calibri" panose="020F0502020204030204" pitchFamily="34" charset="0"/>
              </a:rPr>
              <a:t>or</a:t>
            </a:r>
            <a:r>
              <a:rPr lang="cs-CZ" dirty="0">
                <a:latin typeface="Times New Roman" panose="02020603050405020304" pitchFamily="18" charset="0"/>
                <a:ea typeface="Calibri" panose="020F0502020204030204" pitchFamily="34" charset="0"/>
              </a:rPr>
              <a:t> Stuttgart-</a:t>
            </a:r>
            <a:r>
              <a:rPr lang="cs-CZ" dirty="0" err="1">
                <a:latin typeface="Times New Roman" panose="02020603050405020304" pitchFamily="18" charset="0"/>
                <a:ea typeface="Calibri" panose="020F0502020204030204" pitchFamily="34" charset="0"/>
              </a:rPr>
              <a:t>Bad</a:t>
            </a:r>
            <a:r>
              <a:rPr lang="cs-CZ" dirty="0">
                <a:latin typeface="Times New Roman" panose="02020603050405020304" pitchFamily="18" charset="0"/>
                <a:ea typeface="Calibri" panose="020F0502020204030204" pitchFamily="34" charset="0"/>
              </a:rPr>
              <a:t> </a:t>
            </a:r>
            <a:r>
              <a:rPr lang="cs-CZ" dirty="0" err="1">
                <a:latin typeface="Times New Roman" panose="02020603050405020304" pitchFamily="18" charset="0"/>
                <a:ea typeface="Calibri" panose="020F0502020204030204" pitchFamily="34" charset="0"/>
              </a:rPr>
              <a:t>Cannstatt</a:t>
            </a:r>
            <a:r>
              <a:rPr lang="cs-CZ" dirty="0">
                <a:latin typeface="Times New Roman" panose="02020603050405020304" pitchFamily="18" charset="0"/>
                <a:ea typeface="Calibri" panose="020F0502020204030204" pitchFamily="34" charset="0"/>
              </a:rPr>
              <a:t> ‒ „</a:t>
            </a:r>
            <a:r>
              <a:rPr lang="cs-CZ" dirty="0" err="1">
                <a:latin typeface="Times New Roman" panose="02020603050405020304" pitchFamily="18" charset="0"/>
                <a:ea typeface="Calibri" panose="020F0502020204030204" pitchFamily="34" charset="0"/>
              </a:rPr>
              <a:t>Steinhaldenfeld</a:t>
            </a:r>
            <a:r>
              <a:rPr lang="cs-CZ" dirty="0">
                <a:latin typeface="Times New Roman" panose="02020603050405020304" pitchFamily="18" charset="0"/>
                <a:ea typeface="Calibri" panose="020F0502020204030204" pitchFamily="34" charset="0"/>
              </a:rPr>
              <a:t>“) and France (</a:t>
            </a:r>
            <a:r>
              <a:rPr lang="cs-CZ" dirty="0" err="1">
                <a:latin typeface="Times New Roman" panose="02020603050405020304" pitchFamily="18" charset="0"/>
                <a:ea typeface="Calibri" panose="020F0502020204030204" pitchFamily="34" charset="0"/>
              </a:rPr>
              <a:t>Apremont</a:t>
            </a:r>
            <a:r>
              <a:rPr lang="cs-CZ" dirty="0">
                <a:latin typeface="Times New Roman" panose="02020603050405020304" pitchFamily="18" charset="0"/>
                <a:ea typeface="Calibri" panose="020F0502020204030204" pitchFamily="34" charset="0"/>
              </a:rPr>
              <a:t> ‒ „Tumulus de la </a:t>
            </a:r>
            <a:r>
              <a:rPr lang="cs-CZ" dirty="0" err="1">
                <a:latin typeface="Times New Roman" panose="02020603050405020304" pitchFamily="18" charset="0"/>
                <a:ea typeface="Calibri" panose="020F0502020204030204" pitchFamily="34" charset="0"/>
              </a:rPr>
              <a:t>Motte</a:t>
            </a:r>
            <a:r>
              <a:rPr lang="cs-CZ" dirty="0">
                <a:latin typeface="Times New Roman" panose="02020603050405020304" pitchFamily="18" charset="0"/>
                <a:ea typeface="Calibri" panose="020F0502020204030204" pitchFamily="34" charset="0"/>
              </a:rPr>
              <a:t>“ 1 and 2; </a:t>
            </a:r>
            <a:r>
              <a:rPr lang="cs-CZ" dirty="0" err="1">
                <a:latin typeface="Times New Roman" panose="02020603050405020304" pitchFamily="18" charset="0"/>
                <a:ea typeface="Calibri" panose="020F0502020204030204" pitchFamily="34" charset="0"/>
              </a:rPr>
              <a:t>Sainte</a:t>
            </a:r>
            <a:r>
              <a:rPr lang="cs-CZ" dirty="0">
                <a:latin typeface="Times New Roman" panose="02020603050405020304" pitchFamily="18" charset="0"/>
                <a:ea typeface="Calibri" panose="020F0502020204030204" pitchFamily="34" charset="0"/>
              </a:rPr>
              <a:t> </a:t>
            </a:r>
            <a:r>
              <a:rPr lang="cs-CZ" dirty="0" err="1">
                <a:latin typeface="Times New Roman" panose="02020603050405020304" pitchFamily="18" charset="0"/>
                <a:ea typeface="Calibri" panose="020F0502020204030204" pitchFamily="34" charset="0"/>
              </a:rPr>
              <a:t>Colombe</a:t>
            </a:r>
            <a:r>
              <a:rPr lang="cs-CZ" dirty="0">
                <a:latin typeface="Times New Roman" panose="02020603050405020304" pitchFamily="18" charset="0"/>
                <a:ea typeface="Calibri" panose="020F0502020204030204" pitchFamily="34" charset="0"/>
              </a:rPr>
              <a:t> ‒ „Tumulus de la </a:t>
            </a:r>
            <a:r>
              <a:rPr lang="cs-CZ" dirty="0" err="1">
                <a:latin typeface="Times New Roman" panose="02020603050405020304" pitchFamily="18" charset="0"/>
                <a:ea typeface="Calibri" panose="020F0502020204030204" pitchFamily="34" charset="0"/>
              </a:rPr>
              <a:t>Garenne</a:t>
            </a:r>
            <a:r>
              <a:rPr lang="cs-CZ" dirty="0">
                <a:latin typeface="Times New Roman" panose="02020603050405020304" pitchFamily="18" charset="0"/>
                <a:ea typeface="Calibri" panose="020F0502020204030204" pitchFamily="34" charset="0"/>
              </a:rPr>
              <a:t>“). </a:t>
            </a:r>
            <a:r>
              <a:rPr lang="cs-CZ" b="1" i="1" dirty="0">
                <a:latin typeface="Times New Roman" panose="02020603050405020304" pitchFamily="18" charset="0"/>
                <a:ea typeface="Calibri" panose="020F0502020204030204" pitchFamily="34" charset="0"/>
              </a:rPr>
              <a:t>Ha D2a‒D3. </a:t>
            </a:r>
            <a:endParaRPr lang="cs-CZ"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Obdélník 4">
            <a:extLst>
              <a:ext uri="{FF2B5EF4-FFF2-40B4-BE49-F238E27FC236}">
                <a16:creationId xmlns:a16="http://schemas.microsoft.com/office/drawing/2014/main" id="{5DB98C03-C3DB-414E-8449-DCC917C84661}"/>
              </a:ext>
            </a:extLst>
          </p:cNvPr>
          <p:cNvSpPr/>
          <p:nvPr/>
        </p:nvSpPr>
        <p:spPr>
          <a:xfrm>
            <a:off x="5508396" y="116027"/>
            <a:ext cx="6683604" cy="5078313"/>
          </a:xfrm>
          <a:prstGeom prst="rect">
            <a:avLst/>
          </a:prstGeom>
        </p:spPr>
        <p:txBody>
          <a:bodyPr wrap="square">
            <a:spAutoFit/>
          </a:bodyPr>
          <a:lstStyle/>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Spoke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 </a:t>
            </a:r>
            <a:r>
              <a:rPr lang="cs-CZ" b="1" i="1" dirty="0" err="1">
                <a:latin typeface="Times New Roman" panose="02020603050405020304" pitchFamily="18" charset="0"/>
                <a:ea typeface="Calibri" panose="020F0502020204030204" pitchFamily="34" charset="0"/>
                <a:cs typeface="Times New Roman" panose="02020603050405020304" pitchFamily="18" charset="0"/>
              </a:rPr>
              <a:t>Nürtingen</a:t>
            </a:r>
            <a:r>
              <a:rPr lang="cs-CZ" dirty="0">
                <a:latin typeface="Times New Roman" panose="02020603050405020304" pitchFamily="18" charset="0"/>
                <a:ea typeface="Calibri" panose="020F0502020204030204" pitchFamily="34" charset="0"/>
                <a:cs typeface="Times New Roman" panose="02020603050405020304" pitchFamily="18" charset="0"/>
              </a:rPr>
              <a:t> (SPB 05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WS1</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Bavaria</a:t>
            </a:r>
            <a:r>
              <a:rPr lang="cs-CZ" dirty="0">
                <a:latin typeface="Times New Roman" panose="02020603050405020304" pitchFamily="18" charset="0"/>
                <a:ea typeface="Calibri" panose="020F0502020204030204" pitchFamily="34" charset="0"/>
                <a:cs typeface="Times New Roman" panose="02020603050405020304" pitchFamily="18" charset="0"/>
              </a:rPr>
              <a:t>: Augsburg-</a:t>
            </a:r>
            <a:r>
              <a:rPr lang="cs-CZ" dirty="0" err="1">
                <a:latin typeface="Times New Roman" panose="02020603050405020304" pitchFamily="18" charset="0"/>
                <a:ea typeface="Calibri" panose="020F0502020204030204" pitchFamily="34" charset="0"/>
                <a:cs typeface="Times New Roman" panose="02020603050405020304" pitchFamily="18" charset="0"/>
              </a:rPr>
              <a:t>Wellenburg</a:t>
            </a:r>
            <a:r>
              <a:rPr lang="cs-CZ" dirty="0">
                <a:latin typeface="Times New Roman" panose="02020603050405020304" pitchFamily="18" charset="0"/>
                <a:ea typeface="Calibri" panose="020F0502020204030204" pitchFamily="34" charset="0"/>
                <a:cs typeface="Times New Roman" panose="02020603050405020304" pitchFamily="18" charset="0"/>
              </a:rPr>
              <a:t>,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Nürtingen-Rosedorff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D1b‒D2a.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Felly</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Habrůvka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WF1a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D1b‒D2</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Tyre</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Rumpenheim</a:t>
            </a:r>
            <a:r>
              <a:rPr lang="cs-CZ" dirty="0">
                <a:latin typeface="Times New Roman" panose="02020603050405020304" pitchFamily="18" charset="0"/>
                <a:ea typeface="Calibri" panose="020F0502020204030204" pitchFamily="34" charset="0"/>
                <a:cs typeface="Times New Roman" panose="02020603050405020304" pitchFamily="18" charset="0"/>
              </a:rPr>
              <a:t> (RDR 07c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WT3</a:t>
            </a:r>
            <a:r>
              <a:rPr lang="cs-CZ" dirty="0">
                <a:latin typeface="Times New Roman" panose="02020603050405020304" pitchFamily="18" charset="0"/>
                <a:ea typeface="Calibri" panose="020F0502020204030204" pitchFamily="34" charset="0"/>
                <a:cs typeface="Times New Roman" panose="02020603050405020304" pitchFamily="18" charset="0"/>
              </a:rPr>
              <a:t>). Germany: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Switzerland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Mühlenberg-Allenlüften</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Unghürhubel</a:t>
            </a:r>
            <a:r>
              <a:rPr lang="cs-CZ" dirty="0">
                <a:latin typeface="Times New Roman" panose="02020603050405020304" pitchFamily="18" charset="0"/>
                <a:ea typeface="Calibri" panose="020F0502020204030204" pitchFamily="34" charset="0"/>
                <a:cs typeface="Times New Roman" panose="02020603050405020304" pitchFamily="18" charset="0"/>
              </a:rPr>
              <a:t>“, France: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Motte</a:t>
            </a:r>
            <a:r>
              <a:rPr lang="cs-CZ" dirty="0">
                <a:latin typeface="Times New Roman" panose="02020603050405020304" pitchFamily="18" charset="0"/>
                <a:ea typeface="Calibri" panose="020F0502020204030204" pitchFamily="34" charset="0"/>
                <a:cs typeface="Times New Roman" panose="02020603050405020304" pitchFamily="18" charset="0"/>
              </a:rPr>
              <a:t>“ 1 and 2. </a:t>
            </a:r>
            <a:r>
              <a:rPr lang="cs-CZ" b="1" i="1" dirty="0">
                <a:latin typeface="Times New Roman" panose="02020603050405020304" pitchFamily="18" charset="0"/>
                <a:ea typeface="Calibri" panose="020F0502020204030204" pitchFamily="34" charset="0"/>
                <a:cs typeface="Times New Roman" panose="02020603050405020304" pitchFamily="18" charset="0"/>
              </a:rPr>
              <a:t>Ha D1b</a:t>
            </a:r>
            <a:r>
              <a:rPr lang="cs-CZ" b="1" dirty="0">
                <a:latin typeface="Times New Roman" panose="02020603050405020304" pitchFamily="18" charset="0"/>
                <a:ea typeface="Calibri" panose="020F0502020204030204" pitchFamily="34" charset="0"/>
                <a:cs typeface="Times New Roman" panose="02020603050405020304" pitchFamily="18" charset="0"/>
              </a:rPr>
              <a:t>‒</a:t>
            </a:r>
            <a:r>
              <a:rPr lang="cs-CZ" b="1" i="1" dirty="0">
                <a:latin typeface="Times New Roman" panose="02020603050405020304" pitchFamily="18" charset="0"/>
                <a:ea typeface="Calibri" panose="020F0502020204030204" pitchFamily="34" charset="0"/>
                <a:cs typeface="Times New Roman" panose="02020603050405020304" pitchFamily="18" charset="0"/>
              </a:rPr>
              <a:t>D2. </a:t>
            </a:r>
          </a:p>
          <a:p>
            <a:pPr>
              <a:spcAft>
                <a:spcPts val="0"/>
              </a:spcAft>
            </a:pPr>
            <a:r>
              <a:rPr lang="cs-CZ" b="1" i="1" dirty="0">
                <a:latin typeface="Times New Roman" panose="02020603050405020304" pitchFamily="18" charset="0"/>
                <a:ea typeface="Calibri" panose="020F0502020204030204" pitchFamily="34" charset="0"/>
                <a:cs typeface="Times New Roman" panose="02020603050405020304" pitchFamily="18" charset="0"/>
              </a:rPr>
              <a:t>Body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Dotternhausen</a:t>
            </a:r>
            <a:r>
              <a:rPr lang="cs-CZ" dirty="0">
                <a:latin typeface="Times New Roman" panose="02020603050405020304" pitchFamily="18" charset="0"/>
                <a:ea typeface="Calibri" panose="020F0502020204030204" pitchFamily="34" charset="0"/>
                <a:cs typeface="Times New Roman" panose="02020603050405020304" pitchFamily="18" charset="0"/>
              </a:rPr>
              <a:t> (WKB 10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WB3</a:t>
            </a:r>
            <a:r>
              <a:rPr lang="cs-CZ" dirty="0">
                <a:latin typeface="Times New Roman" panose="02020603050405020304" pitchFamily="18" charset="0"/>
                <a:ea typeface="Calibri" panose="020F0502020204030204" pitchFamily="34" charset="0"/>
                <a:cs typeface="Times New Roman" panose="02020603050405020304" pitchFamily="18" charset="0"/>
              </a:rPr>
              <a:t>). Germany: </a:t>
            </a:r>
            <a:r>
              <a:rPr lang="cs-CZ" dirty="0" err="1">
                <a:latin typeface="Times New Roman" panose="02020603050405020304" pitchFamily="18" charset="0"/>
                <a:ea typeface="Calibri" panose="020F0502020204030204" pitchFamily="34" charset="0"/>
                <a:cs typeface="Times New Roman" panose="02020603050405020304" pitchFamily="18" charset="0"/>
              </a:rPr>
              <a:t>Dotternhausen</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Tübingen-Bebenhausen</a:t>
            </a:r>
            <a:r>
              <a:rPr lang="cs-CZ" dirty="0">
                <a:latin typeface="Times New Roman" panose="02020603050405020304" pitchFamily="18" charset="0"/>
                <a:ea typeface="Calibri" panose="020F0502020204030204" pitchFamily="34" charset="0"/>
                <a:cs typeface="Times New Roman" panose="02020603050405020304" pitchFamily="18" charset="0"/>
              </a:rPr>
              <a:t>), France (</a:t>
            </a:r>
            <a:r>
              <a:rPr lang="cs-CZ" dirty="0" err="1">
                <a:latin typeface="Times New Roman" panose="02020603050405020304" pitchFamily="18" charset="0"/>
                <a:ea typeface="Calibri" panose="020F0502020204030204" pitchFamily="34" charset="0"/>
                <a:cs typeface="Times New Roman" panose="02020603050405020304" pitchFamily="18" charset="0"/>
              </a:rPr>
              <a:t>Quinçai</a:t>
            </a:r>
            <a:r>
              <a:rPr lang="cs-CZ" dirty="0">
                <a:latin typeface="Times New Roman" panose="02020603050405020304" pitchFamily="18" charset="0"/>
                <a:ea typeface="Calibri" panose="020F0502020204030204" pitchFamily="34" charset="0"/>
                <a:cs typeface="Times New Roman" panose="02020603050405020304" pitchFamily="18" charset="0"/>
              </a:rPr>
              <a:t>-Camp de </a:t>
            </a:r>
            <a:r>
              <a:rPr lang="cs-CZ" dirty="0" err="1">
                <a:latin typeface="Times New Roman" panose="02020603050405020304" pitchFamily="18" charset="0"/>
                <a:ea typeface="Calibri" panose="020F0502020204030204" pitchFamily="34" charset="0"/>
                <a:cs typeface="Times New Roman" panose="02020603050405020304" pitchFamily="18" charset="0"/>
              </a:rPr>
              <a:t>Séneret</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cs-CZ" b="1" i="1" dirty="0">
                <a:latin typeface="Times New Roman" panose="02020603050405020304" pitchFamily="18" charset="0"/>
                <a:ea typeface="Calibri" panose="020F0502020204030204" pitchFamily="34" charset="0"/>
                <a:cs typeface="Times New Roman" panose="02020603050405020304" pitchFamily="18" charset="0"/>
              </a:rPr>
              <a:t>Body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(WKB 12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WB5</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Schessling-Demmelsdorf</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Lohe</a:t>
            </a:r>
            <a:r>
              <a:rPr lang="cs-CZ" dirty="0">
                <a:latin typeface="Times New Roman" panose="02020603050405020304" pitchFamily="18" charset="0"/>
                <a:ea typeface="Calibri" panose="020F0502020204030204" pitchFamily="34" charset="0"/>
                <a:cs typeface="Times New Roman" panose="02020603050405020304" pitchFamily="18" charset="0"/>
              </a:rPr>
              <a:t>“, Stuttgart-</a:t>
            </a:r>
            <a:r>
              <a:rPr lang="cs-CZ" dirty="0" err="1">
                <a:latin typeface="Times New Roman" panose="02020603050405020304" pitchFamily="18" charset="0"/>
                <a:ea typeface="Calibri" panose="020F0502020204030204" pitchFamily="34" charset="0"/>
                <a:cs typeface="Times New Roman" panose="02020603050405020304" pitchFamily="18" charset="0"/>
              </a:rPr>
              <a:t>Bad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Steinhaldenfeld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D2‒D3</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cs-CZ" b="1" i="1" dirty="0">
                <a:latin typeface="Times New Roman" panose="02020603050405020304" pitchFamily="18" charset="0"/>
                <a:ea typeface="Calibri" panose="020F0502020204030204" pitchFamily="34" charset="0"/>
                <a:cs typeface="Times New Roman" panose="02020603050405020304" pitchFamily="18" charset="0"/>
              </a:rPr>
              <a:t>Body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Habrůvka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 6</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Altheim-Heiligkreuztal</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Hochmichele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Motte</a:t>
            </a:r>
            <a:r>
              <a:rPr lang="cs-CZ" dirty="0">
                <a:latin typeface="Times New Roman" panose="02020603050405020304" pitchFamily="18" charset="0"/>
                <a:ea typeface="Calibri" panose="020F0502020204030204" pitchFamily="34" charset="0"/>
                <a:cs typeface="Times New Roman" panose="02020603050405020304" pitchFamily="18" charset="0"/>
              </a:rPr>
              <a:t>“ 1 and 2, </a:t>
            </a:r>
            <a:r>
              <a:rPr lang="cs-CZ" dirty="0" err="1">
                <a:latin typeface="Times New Roman" panose="02020603050405020304" pitchFamily="18" charset="0"/>
                <a:ea typeface="Calibri" panose="020F0502020204030204" pitchFamily="34" charset="0"/>
                <a:cs typeface="Times New Roman" panose="02020603050405020304" pitchFamily="18" charset="0"/>
              </a:rPr>
              <a:t>Savigné</a:t>
            </a:r>
            <a:r>
              <a:rPr lang="cs-CZ" dirty="0">
                <a:latin typeface="Times New Roman" panose="02020603050405020304" pitchFamily="18" charset="0"/>
                <a:ea typeface="Calibri" panose="020F0502020204030204" pitchFamily="34" charset="0"/>
                <a:cs typeface="Times New Roman" panose="02020603050405020304" pitchFamily="18" charset="0"/>
              </a:rPr>
              <a:t>, Stuttgart-</a:t>
            </a:r>
            <a:r>
              <a:rPr lang="cs-CZ" dirty="0" err="1">
                <a:latin typeface="Times New Roman" panose="02020603050405020304" pitchFamily="18" charset="0"/>
                <a:ea typeface="Calibri" panose="020F0502020204030204" pitchFamily="34" charset="0"/>
                <a:cs typeface="Times New Roman" panose="02020603050405020304" pitchFamily="18" charset="0"/>
              </a:rPr>
              <a:t>Bad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Steinhaldenfeld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endParaRPr lang="cs-CZ"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411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145A9-789B-4E83-8A1C-8498F69C6626}"/>
              </a:ext>
            </a:extLst>
          </p:cNvPr>
          <p:cNvSpPr>
            <a:spLocks noGrp="1"/>
          </p:cNvSpPr>
          <p:nvPr>
            <p:ph type="title"/>
          </p:nvPr>
        </p:nvSpPr>
        <p:spPr>
          <a:xfrm>
            <a:off x="0" y="0"/>
            <a:ext cx="2856322" cy="827116"/>
          </a:xfrm>
        </p:spPr>
        <p:txBody>
          <a:bodyPr/>
          <a:lstStyle/>
          <a:p>
            <a:r>
              <a:rPr lang="cs-CZ" dirty="0" err="1">
                <a:solidFill>
                  <a:schemeClr val="accent1"/>
                </a:solidFill>
                <a:effectLst>
                  <a:outerShdw blurRad="38100" dist="38100" dir="2700000" algn="tl">
                    <a:srgbClr val="000000">
                      <a:alpha val="43137"/>
                    </a:srgbClr>
                  </a:outerShdw>
                </a:effectLst>
              </a:rPr>
              <a:t>Wagon</a:t>
            </a:r>
            <a:r>
              <a:rPr lang="cs-CZ" dirty="0">
                <a:solidFill>
                  <a:schemeClr val="accent1"/>
                </a:solidFill>
                <a:effectLst>
                  <a:outerShdw blurRad="38100" dist="38100" dir="2700000" algn="tl">
                    <a:srgbClr val="000000">
                      <a:alpha val="43137"/>
                    </a:srgbClr>
                  </a:outerShdw>
                </a:effectLst>
              </a:rPr>
              <a:t> V1</a:t>
            </a:r>
          </a:p>
        </p:txBody>
      </p:sp>
      <p:pic>
        <p:nvPicPr>
          <p:cNvPr id="4" name="Obrázek 3" descr="Obsah obrázku interiér, vsedě, stůl, malé&#10;&#10;Popis byl vytvořen automaticky">
            <a:extLst>
              <a:ext uri="{FF2B5EF4-FFF2-40B4-BE49-F238E27FC236}">
                <a16:creationId xmlns:a16="http://schemas.microsoft.com/office/drawing/2014/main" id="{DA6BD09A-D5F6-4AA1-BD1E-BFDFA19CC2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1280" y="0"/>
            <a:ext cx="5760720" cy="5203767"/>
          </a:xfrm>
          <a:prstGeom prst="rect">
            <a:avLst/>
          </a:prstGeom>
        </p:spPr>
      </p:pic>
      <p:pic>
        <p:nvPicPr>
          <p:cNvPr id="6" name="Obrázek 5" descr="Obsah obrázku snímek obrazovky&#10;&#10;Popis byl vytvořen automaticky">
            <a:extLst>
              <a:ext uri="{FF2B5EF4-FFF2-40B4-BE49-F238E27FC236}">
                <a16:creationId xmlns:a16="http://schemas.microsoft.com/office/drawing/2014/main" id="{A6DB4094-E9F8-4F4C-8F6C-762353A0F6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7864" y="5070844"/>
            <a:ext cx="6894136" cy="1787156"/>
          </a:xfrm>
          <a:prstGeom prst="rect">
            <a:avLst/>
          </a:prstGeom>
        </p:spPr>
      </p:pic>
      <p:sp>
        <p:nvSpPr>
          <p:cNvPr id="7" name="Obdélník 6">
            <a:extLst>
              <a:ext uri="{FF2B5EF4-FFF2-40B4-BE49-F238E27FC236}">
                <a16:creationId xmlns:a16="http://schemas.microsoft.com/office/drawing/2014/main" id="{05528A2E-A89D-42A2-9474-62182194BD0D}"/>
              </a:ext>
            </a:extLst>
          </p:cNvPr>
          <p:cNvSpPr/>
          <p:nvPr/>
        </p:nvSpPr>
        <p:spPr>
          <a:xfrm>
            <a:off x="5297864" y="5203767"/>
            <a:ext cx="6894136" cy="339194"/>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 name="Obrázek 9">
            <a:extLst>
              <a:ext uri="{FF2B5EF4-FFF2-40B4-BE49-F238E27FC236}">
                <a16:creationId xmlns:a16="http://schemas.microsoft.com/office/drawing/2014/main" id="{D72EDBD0-82D3-4B29-BC4A-896C109A0B4C}"/>
              </a:ext>
            </a:extLst>
          </p:cNvPr>
          <p:cNvPicPr>
            <a:picLocks noChangeAspect="1"/>
          </p:cNvPicPr>
          <p:nvPr/>
        </p:nvPicPr>
        <p:blipFill>
          <a:blip r:embed="rId4" cstate="print"/>
          <a:stretch>
            <a:fillRect/>
          </a:stretch>
        </p:blipFill>
        <p:spPr>
          <a:xfrm>
            <a:off x="433633" y="827116"/>
            <a:ext cx="4567077" cy="6030884"/>
          </a:xfrm>
          <a:prstGeom prst="rect">
            <a:avLst/>
          </a:prstGeom>
        </p:spPr>
      </p:pic>
      <p:sp>
        <p:nvSpPr>
          <p:cNvPr id="11" name="Obdélník 10">
            <a:extLst>
              <a:ext uri="{FF2B5EF4-FFF2-40B4-BE49-F238E27FC236}">
                <a16:creationId xmlns:a16="http://schemas.microsoft.com/office/drawing/2014/main" id="{FCD7E9F4-A32F-475A-94C9-3E912FCEFCB7}"/>
              </a:ext>
            </a:extLst>
          </p:cNvPr>
          <p:cNvSpPr/>
          <p:nvPr/>
        </p:nvSpPr>
        <p:spPr>
          <a:xfrm>
            <a:off x="3489018" y="2311080"/>
            <a:ext cx="1058944"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WNS3</a:t>
            </a:r>
            <a:endParaRPr lang="cs-CZ" dirty="0"/>
          </a:p>
        </p:txBody>
      </p:sp>
      <p:sp>
        <p:nvSpPr>
          <p:cNvPr id="12" name="Obdélník 11">
            <a:extLst>
              <a:ext uri="{FF2B5EF4-FFF2-40B4-BE49-F238E27FC236}">
                <a16:creationId xmlns:a16="http://schemas.microsoft.com/office/drawing/2014/main" id="{00B0B4AC-B0A4-42E6-ADA6-7C69A01F4D5B}"/>
              </a:ext>
            </a:extLst>
          </p:cNvPr>
          <p:cNvSpPr/>
          <p:nvPr/>
        </p:nvSpPr>
        <p:spPr>
          <a:xfrm>
            <a:off x="1180006" y="2311080"/>
            <a:ext cx="1161536"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WNSc1</a:t>
            </a:r>
            <a:endParaRPr lang="cs-CZ" dirty="0"/>
          </a:p>
        </p:txBody>
      </p:sp>
      <p:sp>
        <p:nvSpPr>
          <p:cNvPr id="13" name="Obdélník 12">
            <a:extLst>
              <a:ext uri="{FF2B5EF4-FFF2-40B4-BE49-F238E27FC236}">
                <a16:creationId xmlns:a16="http://schemas.microsoft.com/office/drawing/2014/main" id="{7B3C883F-9E96-41B6-9F65-A8398AEC205A}"/>
              </a:ext>
            </a:extLst>
          </p:cNvPr>
          <p:cNvSpPr/>
          <p:nvPr/>
        </p:nvSpPr>
        <p:spPr>
          <a:xfrm>
            <a:off x="4771275" y="4287954"/>
            <a:ext cx="917880"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WB6</a:t>
            </a:r>
            <a:endParaRPr lang="cs-CZ" dirty="0"/>
          </a:p>
        </p:txBody>
      </p:sp>
      <p:sp>
        <p:nvSpPr>
          <p:cNvPr id="14" name="Obdélník 13">
            <a:extLst>
              <a:ext uri="{FF2B5EF4-FFF2-40B4-BE49-F238E27FC236}">
                <a16:creationId xmlns:a16="http://schemas.microsoft.com/office/drawing/2014/main" id="{3476731A-EDDB-4A8A-8C9B-B24727721FC1}"/>
              </a:ext>
            </a:extLst>
          </p:cNvPr>
          <p:cNvSpPr/>
          <p:nvPr/>
        </p:nvSpPr>
        <p:spPr>
          <a:xfrm>
            <a:off x="4312335" y="5956584"/>
            <a:ext cx="917880"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WB5</a:t>
            </a:r>
            <a:endParaRPr lang="cs-CZ" dirty="0"/>
          </a:p>
        </p:txBody>
      </p:sp>
      <p:sp>
        <p:nvSpPr>
          <p:cNvPr id="15" name="Obdélník 14">
            <a:extLst>
              <a:ext uri="{FF2B5EF4-FFF2-40B4-BE49-F238E27FC236}">
                <a16:creationId xmlns:a16="http://schemas.microsoft.com/office/drawing/2014/main" id="{C3DE197A-1E68-462E-9B58-731BAA1B3A19}"/>
              </a:ext>
            </a:extLst>
          </p:cNvPr>
          <p:cNvSpPr/>
          <p:nvPr/>
        </p:nvSpPr>
        <p:spPr>
          <a:xfrm>
            <a:off x="4549261" y="1315039"/>
            <a:ext cx="1882019" cy="1200329"/>
          </a:xfrm>
          <a:prstGeom prst="rect">
            <a:avLst/>
          </a:prstGeom>
        </p:spPr>
        <p:txBody>
          <a:bodyPr wrap="square">
            <a:spAutoFit/>
          </a:bodyPr>
          <a:lstStyle/>
          <a:p>
            <a:r>
              <a:rPr lang="cs-CZ" dirty="0">
                <a:latin typeface="Times New Roman" panose="02020603050405020304" pitchFamily="18" charset="0"/>
                <a:ea typeface="Calibri" panose="020F0502020204030204" pitchFamily="34" charset="0"/>
                <a:cs typeface="Times New Roman" panose="02020603050405020304" pitchFamily="18" charset="0"/>
              </a:rPr>
              <a:t>Stuttgart-</a:t>
            </a:r>
            <a:r>
              <a:rPr lang="cs-CZ" dirty="0" err="1">
                <a:latin typeface="Times New Roman" panose="02020603050405020304" pitchFamily="18" charset="0"/>
                <a:ea typeface="Calibri" panose="020F0502020204030204" pitchFamily="34" charset="0"/>
                <a:cs typeface="Times New Roman" panose="02020603050405020304" pitchFamily="18" charset="0"/>
              </a:rPr>
              <a:t>Bad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Steinhaldenfeld</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r>
              <a:rPr lang="cs-CZ" dirty="0">
                <a:latin typeface="Times New Roman" panose="02020603050405020304" pitchFamily="18" charset="0"/>
                <a:cs typeface="Times New Roman" panose="02020603050405020304" pitchFamily="18" charset="0"/>
              </a:rPr>
              <a:t>‒ 5 </a:t>
            </a:r>
            <a:r>
              <a:rPr lang="cs-CZ" dirty="0" err="1">
                <a:latin typeface="Times New Roman" panose="02020603050405020304" pitchFamily="18" charset="0"/>
                <a:cs typeface="Times New Roman" panose="02020603050405020304" pitchFamily="18" charset="0"/>
              </a:rPr>
              <a:t>analogies</a:t>
            </a:r>
            <a:endParaRPr lang="cs-CZ" dirty="0"/>
          </a:p>
        </p:txBody>
      </p:sp>
      <p:sp>
        <p:nvSpPr>
          <p:cNvPr id="16" name="Obdélník 15">
            <a:extLst>
              <a:ext uri="{FF2B5EF4-FFF2-40B4-BE49-F238E27FC236}">
                <a16:creationId xmlns:a16="http://schemas.microsoft.com/office/drawing/2014/main" id="{EC6E13ED-0F67-473A-9210-DE0C8B1A0A2A}"/>
              </a:ext>
            </a:extLst>
          </p:cNvPr>
          <p:cNvSpPr/>
          <p:nvPr/>
        </p:nvSpPr>
        <p:spPr>
          <a:xfrm>
            <a:off x="2242092" y="2311080"/>
            <a:ext cx="917880"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WC2</a:t>
            </a:r>
            <a:endParaRPr lang="cs-CZ" dirty="0"/>
          </a:p>
        </p:txBody>
      </p:sp>
    </p:spTree>
    <p:extLst>
      <p:ext uri="{BB962C8B-B14F-4D97-AF65-F5344CB8AC3E}">
        <p14:creationId xmlns:p14="http://schemas.microsoft.com/office/powerpoint/2010/main" val="212627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Nadpis 1">
            <a:extLst>
              <a:ext uri="{FF2B5EF4-FFF2-40B4-BE49-F238E27FC236}">
                <a16:creationId xmlns:a16="http://schemas.microsoft.com/office/drawing/2014/main" id="{6ABF2C32-3A06-4C3A-811D-9E05C84D6A80}"/>
              </a:ext>
            </a:extLst>
          </p:cNvPr>
          <p:cNvSpPr txBox="1">
            <a:spLocks/>
          </p:cNvSpPr>
          <p:nvPr/>
        </p:nvSpPr>
        <p:spPr>
          <a:xfrm>
            <a:off x="0" y="0"/>
            <a:ext cx="2856322" cy="82711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s-CZ" dirty="0" err="1">
                <a:solidFill>
                  <a:schemeClr val="accent1"/>
                </a:solidFill>
                <a:effectLst>
                  <a:outerShdw blurRad="38100" dist="38100" dir="2700000" algn="tl">
                    <a:srgbClr val="000000">
                      <a:alpha val="43137"/>
                    </a:srgbClr>
                  </a:outerShdw>
                </a:effectLst>
              </a:rPr>
              <a:t>Wagon</a:t>
            </a:r>
            <a:r>
              <a:rPr lang="cs-CZ" dirty="0">
                <a:solidFill>
                  <a:schemeClr val="accent1"/>
                </a:solidFill>
                <a:effectLst>
                  <a:outerShdw blurRad="38100" dist="38100" dir="2700000" algn="tl">
                    <a:srgbClr val="000000">
                      <a:alpha val="43137"/>
                    </a:srgbClr>
                  </a:outerShdw>
                </a:effectLst>
              </a:rPr>
              <a:t> V3</a:t>
            </a:r>
          </a:p>
        </p:txBody>
      </p:sp>
      <p:sp>
        <p:nvSpPr>
          <p:cNvPr id="7" name="Obdélník 6">
            <a:extLst>
              <a:ext uri="{FF2B5EF4-FFF2-40B4-BE49-F238E27FC236}">
                <a16:creationId xmlns:a16="http://schemas.microsoft.com/office/drawing/2014/main" id="{69F10F9F-AF28-4B6B-BBD9-D8A569B54F07}"/>
              </a:ext>
            </a:extLst>
          </p:cNvPr>
          <p:cNvSpPr/>
          <p:nvPr/>
        </p:nvSpPr>
        <p:spPr>
          <a:xfrm>
            <a:off x="-1" y="725246"/>
            <a:ext cx="5432979" cy="6463308"/>
          </a:xfrm>
          <a:prstGeom prst="rect">
            <a:avLst/>
          </a:prstGeom>
        </p:spPr>
        <p:txBody>
          <a:bodyPr wrap="square">
            <a:spAutoFit/>
          </a:bodyPr>
          <a:lstStyle/>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cap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Wellenburg</a:t>
            </a:r>
            <a:r>
              <a:rPr lang="cs-CZ" dirty="0">
                <a:latin typeface="Times New Roman" panose="02020603050405020304" pitchFamily="18" charset="0"/>
                <a:ea typeface="Calibri" panose="020F0502020204030204" pitchFamily="34" charset="0"/>
                <a:cs typeface="Times New Roman" panose="02020603050405020304" pitchFamily="18" charset="0"/>
              </a:rPr>
              <a:t> (NBS 07b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WN4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 </a:t>
            </a:r>
            <a:r>
              <a:rPr lang="cs-CZ" dirty="0">
                <a:latin typeface="Times New Roman" panose="02020603050405020304" pitchFamily="18" charset="0"/>
                <a:ea typeface="Calibri" panose="020F0502020204030204" pitchFamily="34" charset="0"/>
                <a:cs typeface="Times New Roman" panose="02020603050405020304" pitchFamily="18" charset="0"/>
              </a:rPr>
              <a:t>France: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„La </a:t>
            </a:r>
            <a:r>
              <a:rPr lang="cs-CZ" dirty="0" err="1">
                <a:latin typeface="Times New Roman" panose="02020603050405020304" pitchFamily="18" charset="0"/>
                <a:ea typeface="Calibri" panose="020F0502020204030204" pitchFamily="34" charset="0"/>
                <a:cs typeface="Times New Roman" panose="02020603050405020304" pitchFamily="18" charset="0"/>
              </a:rPr>
              <a:t>Mottte</a:t>
            </a:r>
            <a:r>
              <a:rPr lang="cs-CZ" dirty="0">
                <a:latin typeface="Times New Roman" panose="02020603050405020304" pitchFamily="18" charset="0"/>
                <a:ea typeface="Calibri" panose="020F0502020204030204" pitchFamily="34" charset="0"/>
                <a:cs typeface="Times New Roman" panose="02020603050405020304" pitchFamily="18" charset="0"/>
              </a:rPr>
              <a:t>“, Germany: </a:t>
            </a:r>
            <a:r>
              <a:rPr lang="cs-CZ" dirty="0" err="1">
                <a:latin typeface="Times New Roman" panose="02020603050405020304" pitchFamily="18" charset="0"/>
                <a:ea typeface="Calibri" panose="020F0502020204030204" pitchFamily="34" charset="0"/>
                <a:cs typeface="Times New Roman" panose="02020603050405020304" pitchFamily="18" charset="0"/>
              </a:rPr>
              <a:t>Ausgburgu-Wellenburgu</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or</a:t>
            </a:r>
            <a:r>
              <a:rPr lang="cs-CZ" dirty="0">
                <a:latin typeface="Times New Roman" panose="02020603050405020304" pitchFamily="18" charset="0"/>
                <a:ea typeface="Calibri" panose="020F0502020204030204" pitchFamily="34" charset="0"/>
                <a:cs typeface="Times New Roman" panose="02020603050405020304" pitchFamily="18" charset="0"/>
              </a:rPr>
              <a:t> Stuttgartu-</a:t>
            </a:r>
            <a:r>
              <a:rPr lang="cs-CZ" dirty="0" err="1">
                <a:latin typeface="Times New Roman" panose="02020603050405020304" pitchFamily="18" charset="0"/>
                <a:ea typeface="Calibri" panose="020F0502020204030204" pitchFamily="34" charset="0"/>
                <a:cs typeface="Times New Roman" panose="02020603050405020304" pitchFamily="18" charset="0"/>
              </a:rPr>
              <a:t>Bad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Cannstattu</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socket</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Grafenbühl</a:t>
            </a:r>
            <a:r>
              <a:rPr lang="cs-CZ" dirty="0">
                <a:latin typeface="Times New Roman" panose="02020603050405020304" pitchFamily="18" charset="0"/>
                <a:ea typeface="Calibri" panose="020F0502020204030204" pitchFamily="34" charset="0"/>
                <a:cs typeface="Times New Roman" panose="02020603050405020304" pitchFamily="18" charset="0"/>
              </a:rPr>
              <a:t> (NBK 04d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WNS4</a:t>
            </a:r>
            <a:r>
              <a:rPr lang="cs-CZ" dirty="0">
                <a:latin typeface="Times New Roman" panose="02020603050405020304" pitchFamily="18" charset="0"/>
                <a:ea typeface="Calibri" panose="020F0502020204030204" pitchFamily="34" charset="0"/>
                <a:cs typeface="Times New Roman" panose="02020603050405020304" pitchFamily="18" charset="0"/>
              </a:rPr>
              <a:t>).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Asperg</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Grafenbuhl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Ludwigsburg</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Römmerhügel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D2b</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middle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(NBZ 02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WC3</a:t>
            </a:r>
            <a:r>
              <a:rPr lang="cs-CZ" dirty="0">
                <a:latin typeface="Times New Roman" panose="02020603050405020304" pitchFamily="18" charset="0"/>
                <a:ea typeface="Calibri" panose="020F0502020204030204" pitchFamily="34" charset="0"/>
                <a:cs typeface="Times New Roman" panose="02020603050405020304" pitchFamily="18" charset="0"/>
              </a:rPr>
              <a:t>). 3 </a:t>
            </a:r>
            <a:r>
              <a:rPr lang="cs-CZ" dirty="0" err="1">
                <a:latin typeface="Times New Roman" panose="02020603050405020304" pitchFamily="18" charset="0"/>
                <a:ea typeface="Calibri" panose="020F0502020204030204" pitchFamily="34" charset="0"/>
                <a:cs typeface="Times New Roman" panose="02020603050405020304" pitchFamily="18" charset="0"/>
              </a:rPr>
              <a:t>sites</a:t>
            </a:r>
            <a:r>
              <a:rPr lang="cs-CZ" dirty="0">
                <a:latin typeface="Times New Roman" panose="02020603050405020304" pitchFamily="18" charset="0"/>
                <a:ea typeface="Calibri" panose="020F0502020204030204" pitchFamily="34" charset="0"/>
                <a:cs typeface="Times New Roman" panose="02020603050405020304" pitchFamily="18" charset="0"/>
              </a:rPr>
              <a:t>: Germany: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France: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Motte</a:t>
            </a:r>
            <a:r>
              <a:rPr lang="cs-CZ" dirty="0">
                <a:latin typeface="Times New Roman" panose="02020603050405020304" pitchFamily="18" charset="0"/>
                <a:ea typeface="Calibri" panose="020F0502020204030204" pitchFamily="34" charset="0"/>
                <a:cs typeface="Times New Roman" panose="02020603050405020304" pitchFamily="18" charset="0"/>
              </a:rPr>
              <a:t>“ and </a:t>
            </a:r>
            <a:r>
              <a:rPr lang="cs-CZ" dirty="0" err="1">
                <a:latin typeface="Times New Roman" panose="02020603050405020304" pitchFamily="18" charset="0"/>
                <a:ea typeface="Calibri" panose="020F0502020204030204" pitchFamily="34" charset="0"/>
                <a:cs typeface="Times New Roman" panose="02020603050405020304" pitchFamily="18" charset="0"/>
              </a:rPr>
              <a:t>Sainte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Colombe</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Butte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Spoke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(SPB 06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WS2</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Motte</a:t>
            </a:r>
            <a:r>
              <a:rPr lang="cs-CZ" dirty="0">
                <a:latin typeface="Times New Roman" panose="02020603050405020304" pitchFamily="18" charset="0"/>
                <a:ea typeface="Calibri" panose="020F0502020204030204" pitchFamily="34" charset="0"/>
                <a:cs typeface="Times New Roman" panose="02020603050405020304" pitchFamily="18" charset="0"/>
              </a:rPr>
              <a:t>“ 1 and 2. </a:t>
            </a:r>
            <a:r>
              <a:rPr lang="cs-CZ" b="1" i="1" dirty="0">
                <a:latin typeface="Times New Roman" panose="02020603050405020304" pitchFamily="18" charset="0"/>
                <a:ea typeface="Calibri" panose="020F0502020204030204" pitchFamily="34" charset="0"/>
                <a:cs typeface="Times New Roman" panose="02020603050405020304" pitchFamily="18" charset="0"/>
              </a:rPr>
              <a:t>Ha D2. </a:t>
            </a:r>
          </a:p>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Spoke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Hochdorf</a:t>
            </a:r>
            <a:r>
              <a:rPr lang="cs-CZ" dirty="0">
                <a:latin typeface="Times New Roman" panose="02020603050405020304" pitchFamily="18" charset="0"/>
                <a:ea typeface="Calibri" panose="020F0502020204030204" pitchFamily="34" charset="0"/>
                <a:cs typeface="Times New Roman" panose="02020603050405020304" pitchFamily="18" charset="0"/>
              </a:rPr>
              <a:t> (SPB 08a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a:t>
            </a:r>
            <a:r>
              <a:rPr lang="cs-CZ"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WS3</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r>
              <a:rPr lang="cs-CZ" b="1" i="1" dirty="0" err="1">
                <a:latin typeface="Times New Roman" panose="02020603050405020304" pitchFamily="18" charset="0"/>
                <a:ea typeface="Calibri" panose="020F0502020204030204" pitchFamily="34" charset="0"/>
                <a:cs typeface="Times New Roman" panose="02020603050405020304" pitchFamily="18" charset="0"/>
              </a:rPr>
              <a:t>Felly</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Habrůvka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WF1c</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D1b‒D2</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r>
              <a:rPr lang="cs-CZ" b="1" i="1" dirty="0" err="1">
                <a:latin typeface="Times New Roman" panose="02020603050405020304" pitchFamily="18" charset="0"/>
                <a:ea typeface="Calibri" panose="020F0502020204030204" pitchFamily="34" charset="0"/>
                <a:cs typeface="Times New Roman" panose="02020603050405020304" pitchFamily="18" charset="0"/>
              </a:rPr>
              <a:t>Tyre</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Wellenburg</a:t>
            </a:r>
            <a:r>
              <a:rPr lang="cs-CZ" dirty="0">
                <a:latin typeface="Times New Roman" panose="02020603050405020304" pitchFamily="18" charset="0"/>
                <a:ea typeface="Calibri" panose="020F0502020204030204" pitchFamily="34" charset="0"/>
                <a:cs typeface="Times New Roman" panose="02020603050405020304" pitchFamily="18" charset="0"/>
              </a:rPr>
              <a:t> (RDR 07b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br>
              <a:rPr lang="cs-CZ" dirty="0">
                <a:latin typeface="Times New Roman" panose="02020603050405020304" pitchFamily="18" charset="0"/>
                <a:ea typeface="Calibri" panose="020F0502020204030204" pitchFamily="34" charset="0"/>
                <a:cs typeface="Times New Roman" panose="02020603050405020304" pitchFamily="18" charset="0"/>
              </a:rPr>
            </a:br>
            <a:r>
              <a:rPr lang="cs-CZ" b="1" i="1" dirty="0">
                <a:latin typeface="Times New Roman" panose="02020603050405020304" pitchFamily="18" charset="0"/>
                <a:ea typeface="Calibri" panose="020F0502020204030204" pitchFamily="34" charset="0"/>
                <a:cs typeface="Times New Roman" panose="02020603050405020304" pitchFamily="18" charset="0"/>
              </a:rPr>
              <a:t>M WT2</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Baden-</a:t>
            </a:r>
            <a:r>
              <a:rPr lang="cs-CZ"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Altheim-Heiligkreuztal</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Hochmichele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Kappel-Graffenhausen</a:t>
            </a:r>
            <a:r>
              <a:rPr lang="cs-CZ" dirty="0">
                <a:latin typeface="Times New Roman" panose="02020603050405020304" pitchFamily="18" charset="0"/>
                <a:ea typeface="Calibri" panose="020F0502020204030204" pitchFamily="34" charset="0"/>
                <a:cs typeface="Times New Roman" panose="02020603050405020304" pitchFamily="18" charset="0"/>
              </a:rPr>
              <a:t>, Stuttgart-</a:t>
            </a:r>
            <a:r>
              <a:rPr lang="cs-CZ" dirty="0" err="1">
                <a:latin typeface="Times New Roman" panose="02020603050405020304" pitchFamily="18" charset="0"/>
                <a:ea typeface="Calibri" panose="020F0502020204030204" pitchFamily="34" charset="0"/>
                <a:cs typeface="Times New Roman" panose="02020603050405020304" pitchFamily="18" charset="0"/>
              </a:rPr>
              <a:t>Bad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Cannstatt</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Steinhaldenfeld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D1b‒D2. </a:t>
            </a:r>
          </a:p>
          <a:p>
            <a:endParaRPr lang="cs-CZ"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Obrázek 8" descr="Obsah obrázku snímek obrazovky&#10;&#10;Popis byl vytvořen automaticky">
            <a:extLst>
              <a:ext uri="{FF2B5EF4-FFF2-40B4-BE49-F238E27FC236}">
                <a16:creationId xmlns:a16="http://schemas.microsoft.com/office/drawing/2014/main" id="{70DB6705-AB78-4293-B9C5-95C661A85A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7864" y="5070844"/>
            <a:ext cx="6894136" cy="1787156"/>
          </a:xfrm>
          <a:prstGeom prst="rect">
            <a:avLst/>
          </a:prstGeom>
        </p:spPr>
      </p:pic>
      <p:sp>
        <p:nvSpPr>
          <p:cNvPr id="10" name="Obdélník 9">
            <a:extLst>
              <a:ext uri="{FF2B5EF4-FFF2-40B4-BE49-F238E27FC236}">
                <a16:creationId xmlns:a16="http://schemas.microsoft.com/office/drawing/2014/main" id="{F516B183-02E8-49FE-9B9B-1CAC6F17B8ED}"/>
              </a:ext>
            </a:extLst>
          </p:cNvPr>
          <p:cNvSpPr/>
          <p:nvPr/>
        </p:nvSpPr>
        <p:spPr>
          <a:xfrm>
            <a:off x="5297864" y="5788058"/>
            <a:ext cx="6894136" cy="461912"/>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1">
            <a:extLst>
              <a:ext uri="{FF2B5EF4-FFF2-40B4-BE49-F238E27FC236}">
                <a16:creationId xmlns:a16="http://schemas.microsoft.com/office/drawing/2014/main" id="{1706C120-10E9-4C90-94C6-BFE0F1E821D9}"/>
              </a:ext>
            </a:extLst>
          </p:cNvPr>
          <p:cNvSpPr/>
          <p:nvPr/>
        </p:nvSpPr>
        <p:spPr>
          <a:xfrm>
            <a:off x="5432981" y="0"/>
            <a:ext cx="6759019" cy="5355312"/>
          </a:xfrm>
          <a:prstGeom prst="rect">
            <a:avLst/>
          </a:prstGeom>
        </p:spPr>
        <p:txBody>
          <a:bodyPr wrap="square">
            <a:spAutoFit/>
          </a:bodyPr>
          <a:lstStyle/>
          <a:p>
            <a:pPr>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Decoration</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drawbar</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Habrůvka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WDB1</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r>
              <a:rPr lang="cs-CZ" b="1" i="1" dirty="0">
                <a:latin typeface="Times New Roman" panose="02020603050405020304" pitchFamily="18" charset="0"/>
                <a:ea typeface="Calibri" panose="020F0502020204030204" pitchFamily="34" charset="0"/>
                <a:cs typeface="Times New Roman" panose="02020603050405020304" pitchFamily="18" charset="0"/>
              </a:rPr>
              <a:t>Body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Dotternhausen</a:t>
            </a:r>
            <a:r>
              <a:rPr lang="cs-CZ" dirty="0">
                <a:latin typeface="Times New Roman" panose="02020603050405020304" pitchFamily="18" charset="0"/>
                <a:ea typeface="Calibri" panose="020F0502020204030204" pitchFamily="34" charset="0"/>
                <a:cs typeface="Times New Roman" panose="02020603050405020304" pitchFamily="18" charset="0"/>
              </a:rPr>
              <a:t> (WKB 10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WB3</a:t>
            </a:r>
            <a:r>
              <a:rPr lang="cs-CZ" dirty="0">
                <a:latin typeface="Times New Roman" panose="02020603050405020304" pitchFamily="18" charset="0"/>
                <a:ea typeface="Calibri" panose="020F0502020204030204" pitchFamily="34" charset="0"/>
                <a:cs typeface="Times New Roman" panose="02020603050405020304" pitchFamily="18" charset="0"/>
              </a:rPr>
              <a:t>). Germany: </a:t>
            </a:r>
            <a:r>
              <a:rPr lang="cs-CZ" dirty="0" err="1">
                <a:latin typeface="Times New Roman" panose="02020603050405020304" pitchFamily="18" charset="0"/>
                <a:ea typeface="Calibri" panose="020F0502020204030204" pitchFamily="34" charset="0"/>
                <a:cs typeface="Times New Roman" panose="02020603050405020304" pitchFamily="18" charset="0"/>
              </a:rPr>
              <a:t>Dotternhausen</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Tübingen-Bebenhausen</a:t>
            </a:r>
            <a:r>
              <a:rPr lang="cs-CZ" dirty="0">
                <a:latin typeface="Times New Roman" panose="02020603050405020304" pitchFamily="18" charset="0"/>
                <a:ea typeface="Calibri" panose="020F0502020204030204" pitchFamily="34" charset="0"/>
                <a:cs typeface="Times New Roman" panose="02020603050405020304" pitchFamily="18" charset="0"/>
              </a:rPr>
              <a:t>), France (</a:t>
            </a:r>
            <a:r>
              <a:rPr lang="cs-CZ" dirty="0" err="1">
                <a:latin typeface="Times New Roman" panose="02020603050405020304" pitchFamily="18" charset="0"/>
                <a:ea typeface="Calibri" panose="020F0502020204030204" pitchFamily="34" charset="0"/>
                <a:cs typeface="Times New Roman" panose="02020603050405020304" pitchFamily="18" charset="0"/>
              </a:rPr>
              <a:t>Quinçai</a:t>
            </a:r>
            <a:r>
              <a:rPr lang="cs-CZ" dirty="0">
                <a:latin typeface="Times New Roman" panose="02020603050405020304" pitchFamily="18" charset="0"/>
                <a:ea typeface="Calibri" panose="020F0502020204030204" pitchFamily="34" charset="0"/>
                <a:cs typeface="Times New Roman" panose="02020603050405020304" pitchFamily="18" charset="0"/>
              </a:rPr>
              <a:t>-Camp de </a:t>
            </a:r>
            <a:r>
              <a:rPr lang="cs-CZ" dirty="0" err="1">
                <a:latin typeface="Times New Roman" panose="02020603050405020304" pitchFamily="18" charset="0"/>
                <a:ea typeface="Calibri" panose="020F0502020204030204" pitchFamily="34" charset="0"/>
                <a:cs typeface="Times New Roman" panose="02020603050405020304" pitchFamily="18" charset="0"/>
              </a:rPr>
              <a:t>Séneret</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cs-CZ" b="1" i="1" dirty="0">
                <a:latin typeface="Times New Roman" panose="02020603050405020304" pitchFamily="18" charset="0"/>
                <a:ea typeface="Calibri" panose="020F0502020204030204" pitchFamily="34" charset="0"/>
                <a:cs typeface="Times New Roman" panose="02020603050405020304" pitchFamily="18" charset="0"/>
              </a:rPr>
              <a:t>Body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Allenlüften</a:t>
            </a:r>
            <a:r>
              <a:rPr lang="cs-CZ" dirty="0">
                <a:latin typeface="Times New Roman" panose="02020603050405020304" pitchFamily="18" charset="0"/>
                <a:ea typeface="Calibri" panose="020F0502020204030204" pitchFamily="34" charset="0"/>
                <a:cs typeface="Times New Roman" panose="02020603050405020304" pitchFamily="18" charset="0"/>
              </a:rPr>
              <a:t> (WKB 11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WB4</a:t>
            </a:r>
            <a:r>
              <a:rPr lang="cs-CZ" dirty="0">
                <a:latin typeface="Times New Roman" panose="02020603050405020304" pitchFamily="18" charset="0"/>
                <a:ea typeface="Calibri" panose="020F0502020204030204" pitchFamily="34" charset="0"/>
                <a:cs typeface="Times New Roman" panose="02020603050405020304" pitchFamily="18" charset="0"/>
              </a:rPr>
              <a:t>). 4 </a:t>
            </a:r>
            <a:r>
              <a:rPr lang="cs-CZ" dirty="0" err="1">
                <a:latin typeface="Times New Roman" panose="02020603050405020304" pitchFamily="18" charset="0"/>
                <a:ea typeface="Calibri" panose="020F0502020204030204" pitchFamily="34" charset="0"/>
                <a:cs typeface="Times New Roman" panose="02020603050405020304" pitchFamily="18" charset="0"/>
              </a:rPr>
              <a:t>sites</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Apremont</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Motte</a:t>
            </a:r>
            <a:r>
              <a:rPr lang="cs-CZ" dirty="0">
                <a:latin typeface="Times New Roman" panose="02020603050405020304" pitchFamily="18" charset="0"/>
                <a:ea typeface="Calibri" panose="020F0502020204030204" pitchFamily="34" charset="0"/>
                <a:cs typeface="Times New Roman" panose="02020603050405020304" pitchFamily="18" charset="0"/>
              </a:rPr>
              <a:t>“ 1, Augsburg-</a:t>
            </a:r>
            <a:r>
              <a:rPr lang="cs-CZ" dirty="0" err="1">
                <a:latin typeface="Times New Roman" panose="02020603050405020304" pitchFamily="18" charset="0"/>
                <a:ea typeface="Calibri" panose="020F0502020204030204" pitchFamily="34" charset="0"/>
                <a:cs typeface="Times New Roman" panose="02020603050405020304" pitchFamily="18" charset="0"/>
              </a:rPr>
              <a:t>Wellenburg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Mühlenberg-Allenlüften</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Unghürhubel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D1b‒D2</a:t>
            </a:r>
          </a:p>
          <a:p>
            <a:pPr>
              <a:spcAft>
                <a:spcPts val="0"/>
              </a:spcAft>
            </a:pPr>
            <a:r>
              <a:rPr lang="cs-CZ" b="1" i="1" dirty="0">
                <a:latin typeface="Times New Roman" panose="02020603050405020304" pitchFamily="18" charset="0"/>
                <a:ea typeface="Calibri" panose="020F0502020204030204" pitchFamily="34" charset="0"/>
                <a:cs typeface="Times New Roman" panose="02020603050405020304" pitchFamily="18" charset="0"/>
              </a:rPr>
              <a:t>Body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Wellenburg</a:t>
            </a:r>
            <a:r>
              <a:rPr lang="cs-CZ" dirty="0">
                <a:latin typeface="Times New Roman" panose="02020603050405020304" pitchFamily="18" charset="0"/>
                <a:ea typeface="Calibri" panose="020F0502020204030204" pitchFamily="34" charset="0"/>
                <a:cs typeface="Times New Roman" panose="02020603050405020304" pitchFamily="18" charset="0"/>
              </a:rPr>
              <a:t> (WKB 05a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WB7</a:t>
            </a:r>
            <a:r>
              <a:rPr lang="cs-CZ" dirty="0">
                <a:latin typeface="Times New Roman" panose="02020603050405020304" pitchFamily="18" charset="0"/>
                <a:ea typeface="Calibri" panose="020F0502020204030204" pitchFamily="34" charset="0"/>
                <a:cs typeface="Times New Roman" panose="02020603050405020304" pitchFamily="18" charset="0"/>
              </a:rPr>
              <a:t>).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Altheim-Heiligkreuztal</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Hochmichele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and Francie (</a:t>
            </a:r>
            <a:r>
              <a:rPr lang="cs-CZ" dirty="0" err="1">
                <a:latin typeface="Times New Roman" panose="02020603050405020304" pitchFamily="18" charset="0"/>
                <a:ea typeface="Calibri" panose="020F0502020204030204" pitchFamily="34" charset="0"/>
                <a:cs typeface="Times New Roman" panose="02020603050405020304" pitchFamily="18" charset="0"/>
              </a:rPr>
              <a:t>Chilly</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Moidons</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Papillard</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Sainte-Colombe</a:t>
            </a:r>
            <a:r>
              <a:rPr lang="cs-CZ" dirty="0">
                <a:latin typeface="Times New Roman" panose="02020603050405020304" pitchFamily="18" charset="0"/>
                <a:ea typeface="Calibri" panose="020F0502020204030204" pitchFamily="34" charset="0"/>
                <a:cs typeface="Times New Roman" panose="02020603050405020304" pitchFamily="18" charset="0"/>
              </a:rPr>
              <a:t> ‒ „Tumulus de la </a:t>
            </a:r>
            <a:r>
              <a:rPr lang="cs-CZ" dirty="0" err="1">
                <a:latin typeface="Times New Roman" panose="02020603050405020304" pitchFamily="18" charset="0"/>
                <a:ea typeface="Calibri" panose="020F0502020204030204" pitchFamily="34" charset="0"/>
                <a:cs typeface="Times New Roman" panose="02020603050405020304" pitchFamily="18" charset="0"/>
              </a:rPr>
              <a:t>Butte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D1b‒D2. </a:t>
            </a:r>
          </a:p>
          <a:p>
            <a:pPr>
              <a:spcAft>
                <a:spcPts val="0"/>
              </a:spcAft>
            </a:pPr>
            <a:r>
              <a:rPr lang="cs-CZ" b="1" i="1" dirty="0">
                <a:latin typeface="Times New Roman" panose="02020603050405020304" pitchFamily="18" charset="0"/>
                <a:ea typeface="Calibri" panose="020F0502020204030204" pitchFamily="34" charset="0"/>
                <a:cs typeface="Times New Roman" panose="02020603050405020304" pitchFamily="18" charset="0"/>
              </a:rPr>
              <a:t>Body </a:t>
            </a:r>
            <a:r>
              <a:rPr lang="cs-CZ" b="1" i="1" dirty="0" err="1">
                <a:latin typeface="Times New Roman" panose="02020603050405020304" pitchFamily="18" charset="0"/>
                <a:ea typeface="Calibri" panose="020F0502020204030204" pitchFamily="34" charset="0"/>
                <a:cs typeface="Times New Roman" panose="02020603050405020304" pitchFamily="18" charset="0"/>
              </a:rPr>
              <a:t>fitting</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Donauwörth</a:t>
            </a:r>
            <a:r>
              <a:rPr lang="cs-CZ" dirty="0">
                <a:latin typeface="Times New Roman" panose="02020603050405020304" pitchFamily="18" charset="0"/>
                <a:ea typeface="Calibri" panose="020F0502020204030204" pitchFamily="34" charset="0"/>
                <a:cs typeface="Times New Roman" panose="02020603050405020304" pitchFamily="18" charset="0"/>
              </a:rPr>
              <a:t> (WKB 05b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WB8</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Bavaria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Donauwörth</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Riegelholz</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Starnberg-Mühltahl</a:t>
            </a:r>
            <a:r>
              <a:rPr lang="cs-CZ" dirty="0">
                <a:latin typeface="Times New Roman" panose="02020603050405020304" pitchFamily="18" charset="0"/>
                <a:ea typeface="Calibri" panose="020F0502020204030204" pitchFamily="34" charset="0"/>
                <a:cs typeface="Times New Roman" panose="02020603050405020304" pitchFamily="18" charset="0"/>
              </a:rPr>
              <a:t>) and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Dotternhausen</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Eberdingen-Hochdorf</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Herbetingen-Hundersingen</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Heunenburg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Tübingen-Bebenhausen</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Waldhäuser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Höhe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 </a:t>
            </a:r>
            <a:endParaRPr lang="cs-CZ"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cs-CZ"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559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rázek 3" descr="Obsah obrázku doprava&#10;&#10;Popis byl vytvořen automaticky">
            <a:extLst>
              <a:ext uri="{FF2B5EF4-FFF2-40B4-BE49-F238E27FC236}">
                <a16:creationId xmlns:a16="http://schemas.microsoft.com/office/drawing/2014/main" id="{F7E62504-F71C-4455-833C-847A832450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1631" y="0"/>
            <a:ext cx="7150370" cy="5070844"/>
          </a:xfrm>
          <a:prstGeom prst="rect">
            <a:avLst/>
          </a:prstGeom>
        </p:spPr>
      </p:pic>
      <p:pic>
        <p:nvPicPr>
          <p:cNvPr id="9" name="Obrázek 8" descr="Obsah obrázku snímek obrazovky&#10;&#10;Popis byl vytvořen automaticky">
            <a:extLst>
              <a:ext uri="{FF2B5EF4-FFF2-40B4-BE49-F238E27FC236}">
                <a16:creationId xmlns:a16="http://schemas.microsoft.com/office/drawing/2014/main" id="{70DB6705-AB78-4293-B9C5-95C661A85A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7864" y="5070844"/>
            <a:ext cx="6894136" cy="1787156"/>
          </a:xfrm>
          <a:prstGeom prst="rect">
            <a:avLst/>
          </a:prstGeom>
        </p:spPr>
      </p:pic>
      <p:sp>
        <p:nvSpPr>
          <p:cNvPr id="10" name="Obdélník 9">
            <a:extLst>
              <a:ext uri="{FF2B5EF4-FFF2-40B4-BE49-F238E27FC236}">
                <a16:creationId xmlns:a16="http://schemas.microsoft.com/office/drawing/2014/main" id="{F516B183-02E8-49FE-9B9B-1CAC6F17B8ED}"/>
              </a:ext>
            </a:extLst>
          </p:cNvPr>
          <p:cNvSpPr/>
          <p:nvPr/>
        </p:nvSpPr>
        <p:spPr>
          <a:xfrm>
            <a:off x="5297864" y="5788058"/>
            <a:ext cx="6894136" cy="461912"/>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2" name="Obrázek 11" descr="Obsah obrázku kolo, žlutá, vsedě, černá&#10;&#10;Popis byl vytvořen automaticky">
            <a:extLst>
              <a:ext uri="{FF2B5EF4-FFF2-40B4-BE49-F238E27FC236}">
                <a16:creationId xmlns:a16="http://schemas.microsoft.com/office/drawing/2014/main" id="{41DA999E-0A31-427D-B862-BDBA8BE154A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394" r="32" b="-4656"/>
          <a:stretch/>
        </p:blipFill>
        <p:spPr>
          <a:xfrm>
            <a:off x="1631" y="551458"/>
            <a:ext cx="5040000" cy="3348000"/>
          </a:xfrm>
          <a:prstGeom prst="rect">
            <a:avLst/>
          </a:prstGeom>
        </p:spPr>
      </p:pic>
      <p:sp>
        <p:nvSpPr>
          <p:cNvPr id="5" name="Nadpis 1">
            <a:extLst>
              <a:ext uri="{FF2B5EF4-FFF2-40B4-BE49-F238E27FC236}">
                <a16:creationId xmlns:a16="http://schemas.microsoft.com/office/drawing/2014/main" id="{6ABF2C32-3A06-4C3A-811D-9E05C84D6A80}"/>
              </a:ext>
            </a:extLst>
          </p:cNvPr>
          <p:cNvSpPr txBox="1">
            <a:spLocks/>
          </p:cNvSpPr>
          <p:nvPr/>
        </p:nvSpPr>
        <p:spPr>
          <a:xfrm>
            <a:off x="0" y="-72971"/>
            <a:ext cx="2856322" cy="82711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s-CZ" dirty="0" err="1">
                <a:solidFill>
                  <a:schemeClr val="accent1"/>
                </a:solidFill>
                <a:effectLst>
                  <a:outerShdw blurRad="38100" dist="38100" dir="2700000" algn="tl">
                    <a:srgbClr val="000000">
                      <a:alpha val="43137"/>
                    </a:srgbClr>
                  </a:outerShdw>
                </a:effectLst>
              </a:rPr>
              <a:t>Wagon</a:t>
            </a:r>
            <a:r>
              <a:rPr lang="cs-CZ" dirty="0">
                <a:solidFill>
                  <a:schemeClr val="accent1"/>
                </a:solidFill>
                <a:effectLst>
                  <a:outerShdw blurRad="38100" dist="38100" dir="2700000" algn="tl">
                    <a:srgbClr val="000000">
                      <a:alpha val="43137"/>
                    </a:srgbClr>
                  </a:outerShdw>
                </a:effectLst>
              </a:rPr>
              <a:t> V3</a:t>
            </a:r>
          </a:p>
        </p:txBody>
      </p:sp>
      <p:pic>
        <p:nvPicPr>
          <p:cNvPr id="14" name="Obrázek 13">
            <a:extLst>
              <a:ext uri="{FF2B5EF4-FFF2-40B4-BE49-F238E27FC236}">
                <a16:creationId xmlns:a16="http://schemas.microsoft.com/office/drawing/2014/main" id="{2B8F3E31-E5B2-45D9-8D7C-6B4779366D8F}"/>
              </a:ext>
            </a:extLst>
          </p:cNvPr>
          <p:cNvPicPr>
            <a:picLocks noChangeAspect="1"/>
          </p:cNvPicPr>
          <p:nvPr/>
        </p:nvPicPr>
        <p:blipFill rotWithShape="1">
          <a:blip r:embed="rId5" cstate="print"/>
          <a:srcRect l="24228" r="-24228"/>
          <a:stretch/>
        </p:blipFill>
        <p:spPr>
          <a:xfrm>
            <a:off x="0" y="4289196"/>
            <a:ext cx="2674756" cy="2568804"/>
          </a:xfrm>
          <a:prstGeom prst="rect">
            <a:avLst/>
          </a:prstGeom>
        </p:spPr>
      </p:pic>
      <p:pic>
        <p:nvPicPr>
          <p:cNvPr id="18" name="Obrázek 17" descr="Obsah obrázku vsedě, stůl&#10;&#10;Popis byl vytvořen automaticky">
            <a:extLst>
              <a:ext uri="{FF2B5EF4-FFF2-40B4-BE49-F238E27FC236}">
                <a16:creationId xmlns:a16="http://schemas.microsoft.com/office/drawing/2014/main" id="{8BC0D6E1-E459-48E4-AB68-BAAA36FF360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6472" y="3801999"/>
            <a:ext cx="2844862" cy="1974128"/>
          </a:xfrm>
          <a:prstGeom prst="rect">
            <a:avLst/>
          </a:prstGeom>
        </p:spPr>
      </p:pic>
      <p:sp>
        <p:nvSpPr>
          <p:cNvPr id="13" name="Obdélník 12">
            <a:extLst>
              <a:ext uri="{FF2B5EF4-FFF2-40B4-BE49-F238E27FC236}">
                <a16:creationId xmlns:a16="http://schemas.microsoft.com/office/drawing/2014/main" id="{0566994B-9B67-4532-B718-B385F31B13B4}"/>
              </a:ext>
            </a:extLst>
          </p:cNvPr>
          <p:cNvSpPr/>
          <p:nvPr/>
        </p:nvSpPr>
        <p:spPr>
          <a:xfrm>
            <a:off x="27653" y="3946592"/>
            <a:ext cx="917880"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WC3</a:t>
            </a:r>
            <a:endParaRPr lang="cs-CZ" dirty="0"/>
          </a:p>
        </p:txBody>
      </p:sp>
      <p:sp>
        <p:nvSpPr>
          <p:cNvPr id="19" name="Obdélník 18">
            <a:extLst>
              <a:ext uri="{FF2B5EF4-FFF2-40B4-BE49-F238E27FC236}">
                <a16:creationId xmlns:a16="http://schemas.microsoft.com/office/drawing/2014/main" id="{76BBA3CB-4C46-49F7-BC84-F7F425F786BA}"/>
              </a:ext>
            </a:extLst>
          </p:cNvPr>
          <p:cNvSpPr/>
          <p:nvPr/>
        </p:nvSpPr>
        <p:spPr>
          <a:xfrm>
            <a:off x="1570208" y="6375753"/>
            <a:ext cx="892232"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WS3</a:t>
            </a:r>
            <a:endParaRPr lang="cs-CZ" dirty="0"/>
          </a:p>
        </p:txBody>
      </p:sp>
      <p:sp>
        <p:nvSpPr>
          <p:cNvPr id="20" name="Obdélník 19">
            <a:extLst>
              <a:ext uri="{FF2B5EF4-FFF2-40B4-BE49-F238E27FC236}">
                <a16:creationId xmlns:a16="http://schemas.microsoft.com/office/drawing/2014/main" id="{BF88948E-0E5F-4901-B9F6-A712976F5843}"/>
              </a:ext>
            </a:extLst>
          </p:cNvPr>
          <p:cNvSpPr/>
          <p:nvPr/>
        </p:nvSpPr>
        <p:spPr>
          <a:xfrm>
            <a:off x="1124092" y="4104530"/>
            <a:ext cx="892232"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WS2</a:t>
            </a:r>
            <a:endParaRPr lang="cs-CZ" dirty="0"/>
          </a:p>
        </p:txBody>
      </p:sp>
      <p:sp>
        <p:nvSpPr>
          <p:cNvPr id="21" name="Obdélník 20">
            <a:extLst>
              <a:ext uri="{FF2B5EF4-FFF2-40B4-BE49-F238E27FC236}">
                <a16:creationId xmlns:a16="http://schemas.microsoft.com/office/drawing/2014/main" id="{41F8E4F8-B156-469C-8B21-C2B11950FF40}"/>
              </a:ext>
            </a:extLst>
          </p:cNvPr>
          <p:cNvSpPr/>
          <p:nvPr/>
        </p:nvSpPr>
        <p:spPr>
          <a:xfrm>
            <a:off x="1233991" y="2712278"/>
            <a:ext cx="1084592"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WDB1</a:t>
            </a:r>
            <a:endParaRPr lang="cs-CZ" dirty="0"/>
          </a:p>
        </p:txBody>
      </p:sp>
      <p:sp>
        <p:nvSpPr>
          <p:cNvPr id="23" name="Obdélník 22">
            <a:extLst>
              <a:ext uri="{FF2B5EF4-FFF2-40B4-BE49-F238E27FC236}">
                <a16:creationId xmlns:a16="http://schemas.microsoft.com/office/drawing/2014/main" id="{022C6B0C-C423-4AD6-9CCB-FA434AEA8C46}"/>
              </a:ext>
            </a:extLst>
          </p:cNvPr>
          <p:cNvSpPr/>
          <p:nvPr/>
        </p:nvSpPr>
        <p:spPr>
          <a:xfrm>
            <a:off x="3112330" y="5882494"/>
            <a:ext cx="917880"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WB7</a:t>
            </a:r>
            <a:endParaRPr lang="cs-CZ" dirty="0"/>
          </a:p>
        </p:txBody>
      </p:sp>
      <p:sp>
        <p:nvSpPr>
          <p:cNvPr id="24" name="Obdélník 23">
            <a:extLst>
              <a:ext uri="{FF2B5EF4-FFF2-40B4-BE49-F238E27FC236}">
                <a16:creationId xmlns:a16="http://schemas.microsoft.com/office/drawing/2014/main" id="{04C70C66-5D72-41EF-B8DD-D9951614D9A6}"/>
              </a:ext>
            </a:extLst>
          </p:cNvPr>
          <p:cNvSpPr/>
          <p:nvPr/>
        </p:nvSpPr>
        <p:spPr>
          <a:xfrm>
            <a:off x="2169266" y="5893506"/>
            <a:ext cx="917880"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WB8</a:t>
            </a:r>
            <a:endParaRPr lang="cs-CZ" dirty="0"/>
          </a:p>
        </p:txBody>
      </p:sp>
      <p:sp>
        <p:nvSpPr>
          <p:cNvPr id="25" name="Obdélník 24">
            <a:extLst>
              <a:ext uri="{FF2B5EF4-FFF2-40B4-BE49-F238E27FC236}">
                <a16:creationId xmlns:a16="http://schemas.microsoft.com/office/drawing/2014/main" id="{D4DEC5DF-281C-49AD-9A62-79C8D743879A}"/>
              </a:ext>
            </a:extLst>
          </p:cNvPr>
          <p:cNvSpPr/>
          <p:nvPr/>
        </p:nvSpPr>
        <p:spPr>
          <a:xfrm>
            <a:off x="4027054" y="5880638"/>
            <a:ext cx="917880" cy="369332"/>
          </a:xfrm>
          <a:prstGeom prst="rect">
            <a:avLst/>
          </a:prstGeom>
        </p:spPr>
        <p:txBody>
          <a:bodyPr wrap="none">
            <a:spAutoFit/>
          </a:bodyPr>
          <a:lstStyle/>
          <a:p>
            <a:r>
              <a:rPr lang="cs-CZ" b="1" i="1" dirty="0">
                <a:latin typeface="Times New Roman" panose="02020603050405020304" pitchFamily="18" charset="0"/>
                <a:ea typeface="Calibri" panose="020F0502020204030204" pitchFamily="34" charset="0"/>
                <a:cs typeface="Times New Roman" panose="02020603050405020304" pitchFamily="18" charset="0"/>
              </a:rPr>
              <a:t>M WB4</a:t>
            </a:r>
            <a:endParaRPr lang="cs-CZ" dirty="0"/>
          </a:p>
        </p:txBody>
      </p:sp>
      <p:cxnSp>
        <p:nvCxnSpPr>
          <p:cNvPr id="27" name="Přímá spojnice se šipkou 26">
            <a:extLst>
              <a:ext uri="{FF2B5EF4-FFF2-40B4-BE49-F238E27FC236}">
                <a16:creationId xmlns:a16="http://schemas.microsoft.com/office/drawing/2014/main" id="{9E65C466-BB97-415F-8555-1C2F6D85C310}"/>
              </a:ext>
            </a:extLst>
          </p:cNvPr>
          <p:cNvCxnSpPr>
            <a:stCxn id="13" idx="2"/>
          </p:cNvCxnSpPr>
          <p:nvPr/>
        </p:nvCxnSpPr>
        <p:spPr>
          <a:xfrm>
            <a:off x="486593" y="4315924"/>
            <a:ext cx="88442" cy="105735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8" name="Přímá spojnice se šipkou 27">
            <a:extLst>
              <a:ext uri="{FF2B5EF4-FFF2-40B4-BE49-F238E27FC236}">
                <a16:creationId xmlns:a16="http://schemas.microsoft.com/office/drawing/2014/main" id="{37CFBFBA-1E74-46C9-B7D5-6C1DC0FC0FD3}"/>
              </a:ext>
            </a:extLst>
          </p:cNvPr>
          <p:cNvCxnSpPr>
            <a:cxnSpLocks/>
          </p:cNvCxnSpPr>
          <p:nvPr/>
        </p:nvCxnSpPr>
        <p:spPr>
          <a:xfrm flipH="1">
            <a:off x="990592" y="4370021"/>
            <a:ext cx="582857" cy="70082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0" name="Přímá spojnice se šipkou 29">
            <a:extLst>
              <a:ext uri="{FF2B5EF4-FFF2-40B4-BE49-F238E27FC236}">
                <a16:creationId xmlns:a16="http://schemas.microsoft.com/office/drawing/2014/main" id="{83E08663-D3CF-4C77-B02B-F508B7E907E7}"/>
              </a:ext>
            </a:extLst>
          </p:cNvPr>
          <p:cNvCxnSpPr>
            <a:cxnSpLocks/>
          </p:cNvCxnSpPr>
          <p:nvPr/>
        </p:nvCxnSpPr>
        <p:spPr>
          <a:xfrm flipH="1" flipV="1">
            <a:off x="1157818" y="6262838"/>
            <a:ext cx="491503" cy="2363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2" name="Přímá spojnice se šipkou 31">
            <a:extLst>
              <a:ext uri="{FF2B5EF4-FFF2-40B4-BE49-F238E27FC236}">
                <a16:creationId xmlns:a16="http://schemas.microsoft.com/office/drawing/2014/main" id="{3CB6A0D4-73B3-44F6-8E17-888889F30E98}"/>
              </a:ext>
            </a:extLst>
          </p:cNvPr>
          <p:cNvCxnSpPr>
            <a:cxnSpLocks/>
          </p:cNvCxnSpPr>
          <p:nvPr/>
        </p:nvCxnSpPr>
        <p:spPr>
          <a:xfrm flipV="1">
            <a:off x="2658550" y="4771892"/>
            <a:ext cx="333483" cy="114761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4" name="Přímá spojnice se šipkou 33">
            <a:extLst>
              <a:ext uri="{FF2B5EF4-FFF2-40B4-BE49-F238E27FC236}">
                <a16:creationId xmlns:a16="http://schemas.microsoft.com/office/drawing/2014/main" id="{A647C4B6-EEEC-4981-8297-A4AC67030ED1}"/>
              </a:ext>
            </a:extLst>
          </p:cNvPr>
          <p:cNvCxnSpPr>
            <a:cxnSpLocks/>
          </p:cNvCxnSpPr>
          <p:nvPr/>
        </p:nvCxnSpPr>
        <p:spPr>
          <a:xfrm flipH="1" flipV="1">
            <a:off x="3294843" y="4005825"/>
            <a:ext cx="297173" cy="193085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6" name="Přímá spojnice se šipkou 35">
            <a:extLst>
              <a:ext uri="{FF2B5EF4-FFF2-40B4-BE49-F238E27FC236}">
                <a16:creationId xmlns:a16="http://schemas.microsoft.com/office/drawing/2014/main" id="{1C0F5FB0-0888-4D04-BBB4-7AC93D5261BD}"/>
              </a:ext>
            </a:extLst>
          </p:cNvPr>
          <p:cNvCxnSpPr>
            <a:cxnSpLocks/>
          </p:cNvCxnSpPr>
          <p:nvPr/>
        </p:nvCxnSpPr>
        <p:spPr>
          <a:xfrm flipH="1" flipV="1">
            <a:off x="4333020" y="4619847"/>
            <a:ext cx="269671" cy="131032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8" name="Přímá spojnice se šipkou 37">
            <a:extLst>
              <a:ext uri="{FF2B5EF4-FFF2-40B4-BE49-F238E27FC236}">
                <a16:creationId xmlns:a16="http://schemas.microsoft.com/office/drawing/2014/main" id="{98FD6B15-7086-444E-BAE2-A91F39CA0212}"/>
              </a:ext>
            </a:extLst>
          </p:cNvPr>
          <p:cNvCxnSpPr>
            <a:cxnSpLocks/>
          </p:cNvCxnSpPr>
          <p:nvPr/>
        </p:nvCxnSpPr>
        <p:spPr>
          <a:xfrm flipH="1" flipV="1">
            <a:off x="1570209" y="2108754"/>
            <a:ext cx="286871" cy="71161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2112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B801E926-4259-416A-875E-04BB369F8404}"/>
              </a:ext>
            </a:extLst>
          </p:cNvPr>
          <p:cNvSpPr txBox="1">
            <a:spLocks/>
          </p:cNvSpPr>
          <p:nvPr/>
        </p:nvSpPr>
        <p:spPr>
          <a:xfrm>
            <a:off x="0" y="0"/>
            <a:ext cx="2856322" cy="82711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s-CZ" dirty="0" err="1">
                <a:solidFill>
                  <a:schemeClr val="accent1"/>
                </a:solidFill>
                <a:effectLst>
                  <a:outerShdw blurRad="38100" dist="38100" dir="2700000" algn="tl">
                    <a:srgbClr val="000000">
                      <a:alpha val="43137"/>
                    </a:srgbClr>
                  </a:outerShdw>
                </a:effectLst>
              </a:rPr>
              <a:t>Wagon</a:t>
            </a:r>
            <a:r>
              <a:rPr lang="cs-CZ" dirty="0">
                <a:solidFill>
                  <a:schemeClr val="accent1"/>
                </a:solidFill>
                <a:effectLst>
                  <a:outerShdw blurRad="38100" dist="38100" dir="2700000" algn="tl">
                    <a:srgbClr val="000000">
                      <a:alpha val="43137"/>
                    </a:srgbClr>
                  </a:outerShdw>
                </a:effectLst>
              </a:rPr>
              <a:t> V6</a:t>
            </a:r>
          </a:p>
        </p:txBody>
      </p:sp>
      <p:pic>
        <p:nvPicPr>
          <p:cNvPr id="8" name="Obrázek 7" descr="Obsah obrázku snímek obrazovky&#10;&#10;Popis byl vytvořen automaticky">
            <a:extLst>
              <a:ext uri="{FF2B5EF4-FFF2-40B4-BE49-F238E27FC236}">
                <a16:creationId xmlns:a16="http://schemas.microsoft.com/office/drawing/2014/main" id="{B1B6CB99-792C-440B-98E1-2101B6C69A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7864" y="5070844"/>
            <a:ext cx="6894136" cy="1787156"/>
          </a:xfrm>
          <a:prstGeom prst="rect">
            <a:avLst/>
          </a:prstGeom>
        </p:spPr>
      </p:pic>
      <p:sp>
        <p:nvSpPr>
          <p:cNvPr id="9" name="Obdélník 8">
            <a:extLst>
              <a:ext uri="{FF2B5EF4-FFF2-40B4-BE49-F238E27FC236}">
                <a16:creationId xmlns:a16="http://schemas.microsoft.com/office/drawing/2014/main" id="{48EA8639-469C-44B4-8973-15CA62E9DA40}"/>
              </a:ext>
            </a:extLst>
          </p:cNvPr>
          <p:cNvSpPr/>
          <p:nvPr/>
        </p:nvSpPr>
        <p:spPr>
          <a:xfrm>
            <a:off x="5297864" y="6495068"/>
            <a:ext cx="6894136" cy="226243"/>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CEFDD559-2A18-4B98-B3E6-8F20B1B8BFDB}"/>
              </a:ext>
            </a:extLst>
          </p:cNvPr>
          <p:cNvSpPr/>
          <p:nvPr/>
        </p:nvSpPr>
        <p:spPr>
          <a:xfrm>
            <a:off x="1" y="673488"/>
            <a:ext cx="5297864" cy="6690550"/>
          </a:xfrm>
          <a:prstGeom prst="rect">
            <a:avLst/>
          </a:prstGeom>
        </p:spPr>
        <p:txBody>
          <a:bodyPr wrap="square">
            <a:spAutoFit/>
          </a:bodyPr>
          <a:lstStyle/>
          <a:p>
            <a:pPr>
              <a:lnSpc>
                <a:spcPct val="150000"/>
              </a:lnSpc>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cap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Urtenen</a:t>
            </a:r>
            <a:r>
              <a:rPr lang="cs-CZ" dirty="0">
                <a:latin typeface="Times New Roman" panose="02020603050405020304" pitchFamily="18" charset="0"/>
                <a:ea typeface="Calibri" panose="020F0502020204030204" pitchFamily="34" charset="0"/>
                <a:cs typeface="Times New Roman" panose="02020603050405020304" pitchFamily="18" charset="0"/>
              </a:rPr>
              <a:t> (NBS 08c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WN5</a:t>
            </a:r>
            <a:r>
              <a:rPr lang="cs-CZ" dirty="0">
                <a:latin typeface="Times New Roman" panose="02020603050405020304" pitchFamily="18" charset="0"/>
                <a:ea typeface="Calibri" panose="020F0502020204030204" pitchFamily="34" charset="0"/>
                <a:cs typeface="Times New Roman" panose="02020603050405020304" pitchFamily="18" charset="0"/>
              </a:rPr>
              <a:t>).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Asperg</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Grafenbuhl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Filderstadt-Plattenhardt</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D3. </a:t>
            </a:r>
          </a:p>
          <a:p>
            <a:pPr>
              <a:lnSpc>
                <a:spcPct val="150000"/>
              </a:lnSpc>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Nave</a:t>
            </a:r>
            <a:r>
              <a:rPr lang="cs-CZ" b="1" i="1"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latin typeface="Times New Roman" panose="02020603050405020304" pitchFamily="18" charset="0"/>
                <a:ea typeface="Calibri" panose="020F0502020204030204" pitchFamily="34" charset="0"/>
                <a:cs typeface="Times New Roman" panose="02020603050405020304" pitchFamily="18" charset="0"/>
              </a:rPr>
              <a:t>socket</a:t>
            </a:r>
            <a:r>
              <a:rPr lang="cs-CZ" b="1" i="1" dirty="0">
                <a:latin typeface="Times New Roman" panose="02020603050405020304" pitchFamily="18" charset="0"/>
                <a:ea typeface="Calibri" panose="020F0502020204030204" pitchFamily="34" charset="0"/>
                <a:cs typeface="Times New Roman" panose="02020603050405020304" pitchFamily="18" charset="0"/>
              </a:rPr>
              <a:t> type </a:t>
            </a:r>
            <a:r>
              <a:rPr lang="cs-CZ" b="1" i="1" dirty="0" err="1">
                <a:latin typeface="Times New Roman" panose="02020603050405020304" pitchFamily="18" charset="0"/>
                <a:ea typeface="Calibri" panose="020F0502020204030204" pitchFamily="34" charset="0"/>
                <a:cs typeface="Times New Roman" panose="02020603050405020304" pitchFamily="18" charset="0"/>
              </a:rPr>
              <a:t>Grafenbühl</a:t>
            </a:r>
            <a:r>
              <a:rPr lang="cs-CZ" dirty="0">
                <a:latin typeface="Times New Roman" panose="02020603050405020304" pitchFamily="18" charset="0"/>
                <a:ea typeface="Calibri" panose="020F0502020204030204" pitchFamily="34" charset="0"/>
                <a:cs typeface="Times New Roman" panose="02020603050405020304" pitchFamily="18" charset="0"/>
              </a:rPr>
              <a:t> (NBK 04d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WNS4</a:t>
            </a:r>
            <a:r>
              <a:rPr lang="cs-CZ" dirty="0">
                <a:latin typeface="Times New Roman" panose="02020603050405020304" pitchFamily="18" charset="0"/>
                <a:ea typeface="Calibri" panose="020F0502020204030204" pitchFamily="34" charset="0"/>
                <a:cs typeface="Times New Roman" panose="02020603050405020304" pitchFamily="18" charset="0"/>
              </a:rPr>
              <a:t>).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Asperg</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Grafenbuhl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Ludwigsburg</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Römmerhügel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D2b</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lnSpc>
                <a:spcPct val="150000"/>
              </a:lnSpc>
              <a:spcAft>
                <a:spcPts val="0"/>
              </a:spcAft>
            </a:pPr>
            <a:r>
              <a:rPr lang="cs-CZ" b="1" i="1" dirty="0" err="1">
                <a:latin typeface="Times New Roman" panose="02020603050405020304" pitchFamily="18" charset="0"/>
                <a:ea typeface="Calibri" panose="020F0502020204030204" pitchFamily="34" charset="0"/>
                <a:cs typeface="Times New Roman" panose="02020603050405020304" pitchFamily="18" charset="0"/>
              </a:rPr>
              <a:t>Tyre</a:t>
            </a:r>
            <a:r>
              <a:rPr lang="cs-CZ" b="1" i="1" dirty="0">
                <a:latin typeface="Times New Roman" panose="02020603050405020304" pitchFamily="18" charset="0"/>
                <a:ea typeface="Calibri" panose="020F0502020204030204" pitchFamily="34" charset="0"/>
                <a:cs typeface="Times New Roman" panose="02020603050405020304" pitchFamily="18" charset="0"/>
              </a:rPr>
              <a:t> typ Bubeneč</a:t>
            </a:r>
            <a:r>
              <a:rPr lang="cs-CZ" dirty="0">
                <a:latin typeface="Times New Roman" panose="02020603050405020304" pitchFamily="18" charset="0"/>
                <a:ea typeface="Calibri" panose="020F0502020204030204" pitchFamily="34" charset="0"/>
                <a:cs typeface="Times New Roman" panose="02020603050405020304" pitchFamily="18" charset="0"/>
              </a:rPr>
              <a:t> (RDR 07d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WT4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Bavaria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Donnauwörth</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Riegelholz</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Kitzingen-Reperndorf</a:t>
            </a:r>
            <a:r>
              <a:rPr lang="cs-CZ" dirty="0">
                <a:latin typeface="Times New Roman" panose="02020603050405020304" pitchFamily="18" charset="0"/>
                <a:ea typeface="Calibri" panose="020F0502020204030204" pitchFamily="34" charset="0"/>
                <a:cs typeface="Times New Roman" panose="02020603050405020304" pitchFamily="18" charset="0"/>
              </a:rPr>
              <a:t>) and Baden-</a:t>
            </a:r>
            <a:r>
              <a:rPr lang="cs-CZ" dirty="0" err="1">
                <a:latin typeface="Times New Roman" panose="02020603050405020304" pitchFamily="18" charset="0"/>
                <a:ea typeface="Calibri" panose="020F0502020204030204" pitchFamily="34" charset="0"/>
                <a:cs typeface="Times New Roman" panose="02020603050405020304" pitchFamily="18" charset="0"/>
              </a:rPr>
              <a:t>Württemberg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Herbetingen-Hundersingen</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Heuneburg</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Herbetingen-Hundersingen</a:t>
            </a:r>
            <a:r>
              <a:rPr lang="cs-CZ" dirty="0">
                <a:latin typeface="Times New Roman" panose="02020603050405020304" pitchFamily="18" charset="0"/>
                <a:ea typeface="Calibri" panose="020F0502020204030204" pitchFamily="34" charset="0"/>
                <a:cs typeface="Times New Roman" panose="02020603050405020304" pitchFamily="18" charset="0"/>
              </a:rPr>
              <a:t> ‒ „</a:t>
            </a:r>
            <a:r>
              <a:rPr lang="cs-CZ" dirty="0" err="1">
                <a:latin typeface="Times New Roman" panose="02020603050405020304" pitchFamily="18" charset="0"/>
                <a:ea typeface="Calibri" panose="020F0502020204030204" pitchFamily="34" charset="0"/>
                <a:cs typeface="Times New Roman" panose="02020603050405020304" pitchFamily="18" charset="0"/>
              </a:rPr>
              <a:t>Giessübel</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D3. </a:t>
            </a:r>
          </a:p>
          <a:p>
            <a:pPr>
              <a:lnSpc>
                <a:spcPct val="150000"/>
              </a:lnSpc>
              <a:spcAft>
                <a:spcPts val="0"/>
              </a:spcAft>
            </a:pPr>
            <a:r>
              <a:rPr lang="en-US" b="1" i="1" dirty="0">
                <a:latin typeface="Times New Roman" panose="02020603050405020304" pitchFamily="18" charset="0"/>
                <a:ea typeface="Calibri" panose="020F0502020204030204" pitchFamily="34" charset="0"/>
                <a:cs typeface="Times New Roman" panose="02020603050405020304" pitchFamily="18" charset="0"/>
              </a:rPr>
              <a:t>Balustrade pillars with antler clamp type </a:t>
            </a:r>
            <a:r>
              <a:rPr lang="cs-CZ" b="1" i="1" dirty="0">
                <a:latin typeface="Times New Roman" panose="02020603050405020304" pitchFamily="18" charset="0"/>
                <a:ea typeface="Calibri" panose="020F0502020204030204" pitchFamily="34" charset="0"/>
                <a:cs typeface="Times New Roman" panose="02020603050405020304" pitchFamily="18" charset="0"/>
              </a:rPr>
              <a:t>Rovná</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M WB9</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Como-Ca´Morta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Diarville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Vix</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Times New Roman" panose="02020603050405020304" pitchFamily="18" charset="0"/>
              </a:rPr>
              <a:t>Ha D3</a:t>
            </a:r>
            <a:r>
              <a:rPr lang="cs-CZ" dirty="0">
                <a:latin typeface="Times New Roman" panose="02020603050405020304" pitchFamily="18" charset="0"/>
                <a:ea typeface="Calibri" panose="020F0502020204030204" pitchFamily="34" charset="0"/>
                <a:cs typeface="Times New Roman" panose="02020603050405020304" pitchFamily="18" charset="0"/>
              </a:rPr>
              <a:t>. </a:t>
            </a:r>
          </a:p>
          <a:p>
            <a:pPr>
              <a:lnSpc>
                <a:spcPct val="150000"/>
              </a:lnSpc>
              <a:spcAft>
                <a:spcPts val="0"/>
              </a:spcAft>
            </a:pPr>
            <a:endParaRPr lang="cs-CZ" b="1" i="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Obdélník 10">
            <a:extLst>
              <a:ext uri="{FF2B5EF4-FFF2-40B4-BE49-F238E27FC236}">
                <a16:creationId xmlns:a16="http://schemas.microsoft.com/office/drawing/2014/main" id="{200C57CE-0190-4182-A3D3-B0496E010331}"/>
              </a:ext>
            </a:extLst>
          </p:cNvPr>
          <p:cNvSpPr/>
          <p:nvPr/>
        </p:nvSpPr>
        <p:spPr>
          <a:xfrm>
            <a:off x="5791200" y="136689"/>
            <a:ext cx="6096000" cy="4613058"/>
          </a:xfrm>
          <a:prstGeom prst="rect">
            <a:avLst/>
          </a:prstGeom>
        </p:spPr>
        <p:txBody>
          <a:bodyPr>
            <a:spAutoFit/>
          </a:bodyPr>
          <a:lstStyle/>
          <a:p>
            <a:pPr>
              <a:lnSpc>
                <a:spcPct val="150000"/>
              </a:lnSpc>
            </a:pPr>
            <a:r>
              <a:rPr lang="en-US" b="1" i="1" dirty="0">
                <a:latin typeface="Times New Roman" panose="02020603050405020304" pitchFamily="18" charset="0"/>
                <a:ea typeface="Calibri" panose="020F0502020204030204" pitchFamily="34" charset="0"/>
                <a:cs typeface="Calibri" panose="020F0502020204030204" pitchFamily="34" charset="0"/>
              </a:rPr>
              <a:t>Decorative pins of </a:t>
            </a:r>
            <a:r>
              <a:rPr lang="cs-CZ" b="1" i="1" dirty="0" err="1">
                <a:latin typeface="Times New Roman" panose="02020603050405020304" pitchFamily="18" charset="0"/>
                <a:ea typeface="Calibri" panose="020F0502020204030204" pitchFamily="34" charset="0"/>
                <a:cs typeface="Calibri" panose="020F0502020204030204" pitchFamily="34" charset="0"/>
              </a:rPr>
              <a:t>wagon</a:t>
            </a:r>
            <a:r>
              <a:rPr lang="cs-CZ" b="1" i="1" dirty="0">
                <a:latin typeface="Times New Roman" panose="02020603050405020304" pitchFamily="18" charset="0"/>
                <a:ea typeface="Calibri" panose="020F0502020204030204" pitchFamily="34" charset="0"/>
                <a:cs typeface="Calibri" panose="020F0502020204030204" pitchFamily="34" charset="0"/>
              </a:rPr>
              <a:t> body</a:t>
            </a:r>
            <a:r>
              <a:rPr lang="en-US" b="1" i="1" dirty="0">
                <a:latin typeface="Times New Roman" panose="02020603050405020304" pitchFamily="18" charset="0"/>
                <a:ea typeface="Calibri" panose="020F0502020204030204" pitchFamily="34" charset="0"/>
                <a:cs typeface="Calibri" panose="020F0502020204030204" pitchFamily="34" charset="0"/>
              </a:rPr>
              <a:t> type </a:t>
            </a:r>
            <a:r>
              <a:rPr lang="cs-CZ" b="1" i="1" dirty="0" err="1">
                <a:latin typeface="Times New Roman" panose="02020603050405020304" pitchFamily="18" charset="0"/>
                <a:ea typeface="Calibri" panose="020F0502020204030204" pitchFamily="34" charset="0"/>
                <a:cs typeface="Calibri" panose="020F0502020204030204" pitchFamily="34" charset="0"/>
              </a:rPr>
              <a:t>Vix</a:t>
            </a:r>
            <a:r>
              <a:rPr lang="cs-CZ" dirty="0">
                <a:latin typeface="Times New Roman" panose="02020603050405020304" pitchFamily="18" charset="0"/>
                <a:ea typeface="Calibri" panose="020F0502020204030204" pitchFamily="34" charset="0"/>
                <a:cs typeface="Calibri" panose="020F0502020204030204" pitchFamily="34" charset="0"/>
              </a:rPr>
              <a:t> (WKB 17 </a:t>
            </a:r>
            <a:r>
              <a:rPr lang="cs-CZ" dirty="0" err="1">
                <a:latin typeface="Times New Roman" panose="02020603050405020304" pitchFamily="18" charset="0"/>
                <a:ea typeface="Calibri" panose="020F0502020204030204" pitchFamily="34" charset="0"/>
                <a:cs typeface="Times New Roman" panose="02020603050405020304" pitchFamily="18" charset="0"/>
              </a:rPr>
              <a:t>after</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i="1" dirty="0" err="1">
                <a:latin typeface="Times New Roman" panose="02020603050405020304" pitchFamily="18" charset="0"/>
                <a:ea typeface="Calibri" panose="020F0502020204030204" pitchFamily="34" charset="0"/>
                <a:cs typeface="Times New Roman" panose="02020603050405020304" pitchFamily="18" charset="0"/>
              </a:rPr>
              <a:t>Trachsel</a:t>
            </a:r>
            <a:r>
              <a:rPr lang="cs-CZ" i="1" dirty="0">
                <a:latin typeface="Times New Roman" panose="02020603050405020304" pitchFamily="18" charset="0"/>
                <a:ea typeface="Calibri" panose="020F0502020204030204" pitchFamily="34" charset="0"/>
                <a:cs typeface="Times New Roman" panose="02020603050405020304" pitchFamily="18" charset="0"/>
              </a:rPr>
              <a:t> 2004</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a:latin typeface="Times New Roman" panose="02020603050405020304" pitchFamily="18" charset="0"/>
                <a:ea typeface="Calibri" panose="020F0502020204030204" pitchFamily="34" charset="0"/>
                <a:cs typeface="Calibri" panose="020F0502020204030204" pitchFamily="34" charset="0"/>
              </a:rPr>
              <a:t>M WB13</a:t>
            </a:r>
            <a:r>
              <a:rPr lang="cs-CZ" dirty="0">
                <a:latin typeface="Times New Roman" panose="02020603050405020304" pitchFamily="18" charset="0"/>
                <a:ea typeface="Calibri" panose="020F0502020204030204" pitchFamily="34" charset="0"/>
                <a:cs typeface="Calibri" panose="020F0502020204030204" pitchFamily="34" charset="0"/>
              </a:rPr>
              <a:t>). H175 </a:t>
            </a:r>
            <a:r>
              <a:rPr lang="cs-CZ" dirty="0" err="1">
                <a:latin typeface="Times New Roman" panose="02020603050405020304" pitchFamily="18" charset="0"/>
                <a:ea typeface="Calibri" panose="020F0502020204030204" pitchFamily="34" charset="0"/>
                <a:cs typeface="Calibri" panose="020F0502020204030204" pitchFamily="34" charset="0"/>
              </a:rPr>
              <a:t>Nynice</a:t>
            </a:r>
            <a:r>
              <a:rPr lang="cs-CZ" dirty="0">
                <a:latin typeface="Times New Roman" panose="02020603050405020304" pitchFamily="18" charset="0"/>
                <a:ea typeface="Calibri" panose="020F0502020204030204" pitchFamily="34" charset="0"/>
                <a:cs typeface="Calibri" panose="020F0502020204030204" pitchFamily="34" charset="0"/>
              </a:rPr>
              <a:t> (Bohemia), </a:t>
            </a:r>
            <a:r>
              <a:rPr lang="cs-CZ" dirty="0" err="1">
                <a:latin typeface="Times New Roman" panose="02020603050405020304" pitchFamily="18" charset="0"/>
                <a:ea typeface="Calibri" panose="020F0502020204030204" pitchFamily="34" charset="0"/>
                <a:cs typeface="Calibri" panose="020F0502020204030204" pitchFamily="34" charset="0"/>
              </a:rPr>
              <a:t>Leinach-Oberleinach</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Bavaria</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Asperg</a:t>
            </a:r>
            <a:r>
              <a:rPr lang="cs-CZ" dirty="0">
                <a:latin typeface="Times New Roman" panose="02020603050405020304" pitchFamily="18" charset="0"/>
                <a:ea typeface="Calibri" panose="020F0502020204030204" pitchFamily="34" charset="0"/>
                <a:cs typeface="Calibri" panose="020F0502020204030204" pitchFamily="34" charset="0"/>
              </a:rPr>
              <a:t> ‒ </a:t>
            </a:r>
            <a:r>
              <a:rPr lang="cs-CZ" dirty="0" err="1">
                <a:latin typeface="Times New Roman" panose="02020603050405020304" pitchFamily="18" charset="0"/>
                <a:ea typeface="Calibri" panose="020F0502020204030204" pitchFamily="34" charset="0"/>
                <a:cs typeface="Calibri" panose="020F0502020204030204" pitchFamily="34" charset="0"/>
              </a:rPr>
              <a:t>Grafenbühl</a:t>
            </a:r>
            <a:r>
              <a:rPr lang="cs-CZ" dirty="0">
                <a:latin typeface="Times New Roman" panose="02020603050405020304" pitchFamily="18" charset="0"/>
                <a:ea typeface="Calibri" panose="020F0502020204030204" pitchFamily="34" charset="0"/>
                <a:cs typeface="Calibri" panose="020F0502020204030204" pitchFamily="34" charset="0"/>
              </a:rPr>
              <a:t> (Baden-</a:t>
            </a:r>
            <a:r>
              <a:rPr lang="cs-CZ" dirty="0" err="1">
                <a:latin typeface="Times New Roman" panose="02020603050405020304" pitchFamily="18" charset="0"/>
                <a:ea typeface="Calibri" panose="020F0502020204030204" pitchFamily="34" charset="0"/>
                <a:cs typeface="Calibri" panose="020F0502020204030204" pitchFamily="34" charset="0"/>
              </a:rPr>
              <a:t>W</a:t>
            </a:r>
            <a:r>
              <a:rPr lang="cs-CZ" dirty="0" err="1">
                <a:latin typeface="Times New Roman" panose="02020603050405020304" pitchFamily="18" charset="0"/>
                <a:ea typeface="Calibri" panose="020F0502020204030204" pitchFamily="34" charset="0"/>
                <a:cs typeface="Times New Roman" panose="02020603050405020304" pitchFamily="18" charset="0"/>
              </a:rPr>
              <a:t>ü</a:t>
            </a:r>
            <a:r>
              <a:rPr lang="cs-CZ" dirty="0" err="1">
                <a:latin typeface="Times New Roman" panose="02020603050405020304" pitchFamily="18" charset="0"/>
                <a:ea typeface="Calibri" panose="020F0502020204030204" pitchFamily="34" charset="0"/>
                <a:cs typeface="Calibri" panose="020F0502020204030204" pitchFamily="34" charset="0"/>
              </a:rPr>
              <a:t>rttemberg</a:t>
            </a:r>
            <a:r>
              <a:rPr lang="cs-CZ" dirty="0">
                <a:latin typeface="Times New Roman" panose="02020603050405020304" pitchFamily="18" charset="0"/>
                <a:ea typeface="Calibri" panose="020F0502020204030204" pitchFamily="34" charset="0"/>
                <a:cs typeface="Calibri" panose="020F0502020204030204" pitchFamily="34" charset="0"/>
              </a:rPr>
              <a:t>), Bell and </a:t>
            </a:r>
            <a:r>
              <a:rPr lang="cs-CZ" dirty="0" err="1">
                <a:latin typeface="Times New Roman" panose="02020603050405020304" pitchFamily="18" charset="0"/>
                <a:ea typeface="Calibri" panose="020F0502020204030204" pitchFamily="34" charset="0"/>
                <a:cs typeface="Calibri" panose="020F0502020204030204" pitchFamily="34" charset="0"/>
              </a:rPr>
              <a:t>Hennweiler</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North</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Rhine-Westphalia</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Diarville</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Hatten</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Sainte-Colombe</a:t>
            </a:r>
            <a:r>
              <a:rPr lang="cs-CZ" dirty="0">
                <a:latin typeface="Times New Roman" panose="02020603050405020304" pitchFamily="18" charset="0"/>
                <a:ea typeface="Calibri" panose="020F0502020204030204" pitchFamily="34" charset="0"/>
                <a:cs typeface="Calibri" panose="020F0502020204030204" pitchFamily="34" charset="0"/>
              </a:rPr>
              <a:t> and </a:t>
            </a:r>
            <a:r>
              <a:rPr lang="cs-CZ" dirty="0" err="1">
                <a:latin typeface="Times New Roman" panose="02020603050405020304" pitchFamily="18" charset="0"/>
                <a:ea typeface="Calibri" panose="020F0502020204030204" pitchFamily="34" charset="0"/>
                <a:cs typeface="Calibri" panose="020F0502020204030204" pitchFamily="34" charset="0"/>
              </a:rPr>
              <a:t>Vix</a:t>
            </a:r>
            <a:r>
              <a:rPr lang="cs-CZ" dirty="0">
                <a:latin typeface="Times New Roman" panose="02020603050405020304" pitchFamily="18" charset="0"/>
                <a:ea typeface="Calibri" panose="020F0502020204030204" pitchFamily="34" charset="0"/>
                <a:cs typeface="Calibri" panose="020F0502020204030204" pitchFamily="34" charset="0"/>
              </a:rPr>
              <a:t> (France). </a:t>
            </a:r>
            <a:r>
              <a:rPr lang="cs-CZ" b="1" i="1" dirty="0">
                <a:latin typeface="Times New Roman" panose="02020603050405020304" pitchFamily="18" charset="0"/>
                <a:ea typeface="Calibri" panose="020F0502020204030204" pitchFamily="34" charset="0"/>
                <a:cs typeface="Calibri" panose="020F0502020204030204" pitchFamily="34" charset="0"/>
              </a:rPr>
              <a:t>Ha D3</a:t>
            </a:r>
          </a:p>
          <a:p>
            <a:pPr>
              <a:lnSpc>
                <a:spcPct val="150000"/>
              </a:lnSpc>
              <a:spcAft>
                <a:spcPts val="0"/>
              </a:spcAft>
            </a:pPr>
            <a:r>
              <a:rPr lang="cs-CZ" b="1" i="1" dirty="0" err="1">
                <a:latin typeface="Times New Roman" panose="02020603050405020304" pitchFamily="18" charset="0"/>
                <a:ea typeface="Calibri" panose="020F0502020204030204" pitchFamily="34" charset="0"/>
                <a:cs typeface="Calibri" panose="020F0502020204030204" pitchFamily="34" charset="0"/>
              </a:rPr>
              <a:t>Hinge</a:t>
            </a:r>
            <a:r>
              <a:rPr lang="cs-CZ" b="1" i="1" dirty="0">
                <a:latin typeface="Times New Roman" panose="02020603050405020304" pitchFamily="18" charset="0"/>
                <a:ea typeface="Calibri" panose="020F0502020204030204" pitchFamily="34" charset="0"/>
                <a:cs typeface="Calibri" panose="020F0502020204030204" pitchFamily="34" charset="0"/>
              </a:rPr>
              <a:t> </a:t>
            </a:r>
            <a:r>
              <a:rPr lang="cs-CZ" b="1" i="1" dirty="0" err="1">
                <a:latin typeface="Times New Roman" panose="02020603050405020304" pitchFamily="18" charset="0"/>
                <a:ea typeface="Calibri" panose="020F0502020204030204" pitchFamily="34" charset="0"/>
                <a:cs typeface="Calibri" panose="020F0502020204030204" pitchFamily="34" charset="0"/>
              </a:rPr>
              <a:t>peg</a:t>
            </a:r>
            <a:r>
              <a:rPr lang="cs-CZ" b="1" i="1" dirty="0">
                <a:latin typeface="Times New Roman" panose="02020603050405020304" pitchFamily="18" charset="0"/>
                <a:ea typeface="Calibri" panose="020F0502020204030204" pitchFamily="34" charset="0"/>
                <a:cs typeface="Calibri" panose="020F0502020204030204" pitchFamily="34" charset="0"/>
              </a:rPr>
              <a:t> type </a:t>
            </a:r>
            <a:r>
              <a:rPr lang="cs-CZ" b="1" i="1" dirty="0" err="1">
                <a:latin typeface="Times New Roman" panose="02020603050405020304" pitchFamily="18" charset="0"/>
                <a:ea typeface="Calibri" panose="020F0502020204030204" pitchFamily="34" charset="0"/>
                <a:cs typeface="Calibri" panose="020F0502020204030204" pitchFamily="34" charset="0"/>
              </a:rPr>
              <a:t>Mírkovice</a:t>
            </a:r>
            <a:r>
              <a:rPr lang="cs-CZ" dirty="0">
                <a:latin typeface="Times New Roman" panose="02020603050405020304" pitchFamily="18" charset="0"/>
                <a:ea typeface="Calibri" panose="020F0502020204030204" pitchFamily="34" charset="0"/>
                <a:cs typeface="Calibri" panose="020F0502020204030204" pitchFamily="34" charset="0"/>
              </a:rPr>
              <a:t> (WUB 06a </a:t>
            </a:r>
            <a:r>
              <a:rPr lang="cs-CZ" dirty="0" err="1">
                <a:latin typeface="Times New Roman" panose="02020603050405020304" pitchFamily="18" charset="0"/>
                <a:ea typeface="Calibri" panose="020F0502020204030204" pitchFamily="34" charset="0"/>
                <a:cs typeface="Calibri" panose="020F0502020204030204" pitchFamily="34" charset="0"/>
              </a:rPr>
              <a:t>after</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i="1" dirty="0" err="1">
                <a:latin typeface="Times New Roman" panose="02020603050405020304" pitchFamily="18" charset="0"/>
                <a:ea typeface="Calibri" panose="020F0502020204030204" pitchFamily="34" charset="0"/>
                <a:cs typeface="Calibri" panose="020F0502020204030204" pitchFamily="34" charset="0"/>
              </a:rPr>
              <a:t>Trachsel</a:t>
            </a:r>
            <a:r>
              <a:rPr lang="cs-CZ" i="1" dirty="0">
                <a:latin typeface="Times New Roman" panose="02020603050405020304" pitchFamily="18" charset="0"/>
                <a:ea typeface="Calibri" panose="020F0502020204030204" pitchFamily="34" charset="0"/>
                <a:cs typeface="Calibri" panose="020F0502020204030204" pitchFamily="34" charset="0"/>
              </a:rPr>
              <a:t> 2004</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b="1" i="1" dirty="0">
                <a:latin typeface="Times New Roman" panose="02020603050405020304" pitchFamily="18" charset="0"/>
                <a:ea typeface="Calibri" panose="020F0502020204030204" pitchFamily="34" charset="0"/>
                <a:cs typeface="Calibri" panose="020F0502020204030204" pitchFamily="34" charset="0"/>
              </a:rPr>
              <a:t>M WCE1</a:t>
            </a:r>
            <a:r>
              <a:rPr lang="cs-CZ" dirty="0">
                <a:latin typeface="Times New Roman" panose="02020603050405020304" pitchFamily="18" charset="0"/>
                <a:ea typeface="Calibri" panose="020F0502020204030204" pitchFamily="34" charset="0"/>
                <a:cs typeface="Calibri" panose="020F0502020204030204" pitchFamily="34" charset="0"/>
              </a:rPr>
              <a:t>). Bohemia: </a:t>
            </a:r>
            <a:r>
              <a:rPr lang="cs-CZ" dirty="0" err="1">
                <a:latin typeface="Times New Roman" panose="02020603050405020304" pitchFamily="18" charset="0"/>
                <a:ea typeface="Calibri" panose="020F0502020204030204" pitchFamily="34" charset="0"/>
                <a:cs typeface="Calibri" panose="020F0502020204030204" pitchFamily="34" charset="0"/>
              </a:rPr>
              <a:t>Mírkovice</a:t>
            </a:r>
            <a:r>
              <a:rPr lang="cs-CZ" dirty="0">
                <a:latin typeface="Times New Roman" panose="02020603050405020304" pitchFamily="18" charset="0"/>
                <a:ea typeface="Calibri" panose="020F0502020204030204" pitchFamily="34" charset="0"/>
                <a:cs typeface="Calibri" panose="020F0502020204030204" pitchFamily="34" charset="0"/>
              </a:rPr>
              <a:t>, Sedlec-Hůrka, Želkovice and </a:t>
            </a:r>
            <a:r>
              <a:rPr lang="cs-CZ" dirty="0" err="1">
                <a:latin typeface="Times New Roman" panose="02020603050405020304" pitchFamily="18" charset="0"/>
                <a:ea typeface="Calibri" panose="020F0502020204030204" pitchFamily="34" charset="0"/>
                <a:cs typeface="Calibri" panose="020F0502020204030204" pitchFamily="34" charset="0"/>
              </a:rPr>
              <a:t>Eastern</a:t>
            </a:r>
            <a:r>
              <a:rPr lang="cs-CZ" dirty="0">
                <a:latin typeface="Times New Roman" panose="02020603050405020304" pitchFamily="18" charset="0"/>
                <a:ea typeface="Calibri" panose="020F0502020204030204" pitchFamily="34" charset="0"/>
                <a:cs typeface="Calibri" panose="020F0502020204030204" pitchFamily="34" charset="0"/>
              </a:rPr>
              <a:t> France: </a:t>
            </a:r>
            <a:r>
              <a:rPr lang="cs-CZ" dirty="0" err="1">
                <a:latin typeface="Times New Roman" panose="02020603050405020304" pitchFamily="18" charset="0"/>
                <a:ea typeface="Calibri" panose="020F0502020204030204" pitchFamily="34" charset="0"/>
                <a:cs typeface="Calibri" panose="020F0502020204030204" pitchFamily="34" charset="0"/>
              </a:rPr>
              <a:t>Diarville</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Nijon</a:t>
            </a:r>
            <a:r>
              <a:rPr lang="cs-CZ" dirty="0">
                <a:latin typeface="Times New Roman" panose="02020603050405020304" pitchFamily="18" charset="0"/>
                <a:ea typeface="Calibri" panose="020F0502020204030204" pitchFamily="34" charset="0"/>
                <a:cs typeface="Calibri" panose="020F0502020204030204" pitchFamily="34" charset="0"/>
              </a:rPr>
              <a:t>, Saint-</a:t>
            </a:r>
            <a:r>
              <a:rPr lang="cs-CZ" dirty="0" err="1">
                <a:latin typeface="Times New Roman" panose="02020603050405020304" pitchFamily="18" charset="0"/>
                <a:ea typeface="Calibri" panose="020F0502020204030204" pitchFamily="34" charset="0"/>
                <a:cs typeface="Calibri" panose="020F0502020204030204" pitchFamily="34" charset="0"/>
              </a:rPr>
              <a:t>Rémy</a:t>
            </a:r>
            <a:r>
              <a:rPr lang="cs-CZ" dirty="0">
                <a:latin typeface="Times New Roman" panose="02020603050405020304" pitchFamily="18" charset="0"/>
                <a:ea typeface="Calibri" panose="020F0502020204030204" pitchFamily="34" charset="0"/>
                <a:cs typeface="Calibri" panose="020F0502020204030204" pitchFamily="34" charset="0"/>
              </a:rPr>
              <a:t>-</a:t>
            </a:r>
            <a:r>
              <a:rPr lang="cs-CZ" dirty="0" err="1">
                <a:latin typeface="Times New Roman" panose="02020603050405020304" pitchFamily="18" charset="0"/>
                <a:ea typeface="Calibri" panose="020F0502020204030204" pitchFamily="34" charset="0"/>
                <a:cs typeface="Calibri" panose="020F0502020204030204" pitchFamily="34" charset="0"/>
              </a:rPr>
              <a:t>sur-Bussy</a:t>
            </a:r>
            <a:r>
              <a:rPr lang="cs-CZ" dirty="0">
                <a:latin typeface="Times New Roman" panose="02020603050405020304" pitchFamily="18" charset="0"/>
                <a:ea typeface="Calibri" panose="020F0502020204030204" pitchFamily="34" charset="0"/>
                <a:cs typeface="Calibri" panose="020F0502020204030204" pitchFamily="34" charset="0"/>
              </a:rPr>
              <a:t>, Germany: Bell. </a:t>
            </a:r>
            <a:r>
              <a:rPr lang="cs-CZ" b="1" i="1" dirty="0">
                <a:latin typeface="Times New Roman" panose="02020603050405020304" pitchFamily="18" charset="0"/>
                <a:ea typeface="Calibri" panose="020F0502020204030204" pitchFamily="34" charset="0"/>
                <a:cs typeface="Calibri" panose="020F0502020204030204" pitchFamily="34" charset="0"/>
              </a:rPr>
              <a:t>Ha D3 ‒ LT A. </a:t>
            </a:r>
            <a:endParaRPr lang="cs-CZ"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b="1" i="1" dirty="0">
                <a:latin typeface="Times New Roman" panose="02020603050405020304" pitchFamily="18" charset="0"/>
                <a:ea typeface="Calibri" panose="020F0502020204030204" pitchFamily="34" charset="0"/>
                <a:cs typeface="Calibri" panose="020F0502020204030204" pitchFamily="34" charset="0"/>
              </a:rPr>
              <a:t>H</a:t>
            </a:r>
            <a:r>
              <a:rPr lang="cs-CZ" b="1" i="1" dirty="0" err="1">
                <a:latin typeface="Times New Roman" panose="02020603050405020304" pitchFamily="18" charset="0"/>
                <a:ea typeface="Calibri" panose="020F0502020204030204" pitchFamily="34" charset="0"/>
                <a:cs typeface="Calibri" panose="020F0502020204030204" pitchFamily="34" charset="0"/>
              </a:rPr>
              <a:t>inge</a:t>
            </a:r>
            <a:r>
              <a:rPr lang="en-US" b="1" i="1" dirty="0">
                <a:latin typeface="Times New Roman" panose="02020603050405020304" pitchFamily="18" charset="0"/>
                <a:ea typeface="Calibri" panose="020F0502020204030204" pitchFamily="34" charset="0"/>
                <a:cs typeface="Calibri" panose="020F0502020204030204" pitchFamily="34" charset="0"/>
              </a:rPr>
              <a:t> </a:t>
            </a:r>
            <a:r>
              <a:rPr lang="cs-CZ" b="1" i="1" dirty="0" err="1">
                <a:latin typeface="Times New Roman" panose="02020603050405020304" pitchFamily="18" charset="0"/>
                <a:ea typeface="Calibri" panose="020F0502020204030204" pitchFamily="34" charset="0"/>
                <a:cs typeface="Calibri" panose="020F0502020204030204" pitchFamily="34" charset="0"/>
              </a:rPr>
              <a:t>peg</a:t>
            </a:r>
            <a:r>
              <a:rPr lang="en-US" b="1" i="1" dirty="0">
                <a:latin typeface="Times New Roman" panose="02020603050405020304" pitchFamily="18" charset="0"/>
                <a:ea typeface="Calibri" panose="020F0502020204030204" pitchFamily="34" charset="0"/>
                <a:cs typeface="Calibri" panose="020F0502020204030204" pitchFamily="34" charset="0"/>
              </a:rPr>
              <a:t> with eye </a:t>
            </a:r>
            <a:r>
              <a:rPr lang="cs-CZ" b="1" i="1" dirty="0">
                <a:latin typeface="Times New Roman" panose="02020603050405020304" pitchFamily="18" charset="0"/>
                <a:ea typeface="Calibri" panose="020F0502020204030204" pitchFamily="34" charset="0"/>
                <a:cs typeface="Calibri" panose="020F0502020204030204" pitchFamily="34" charset="0"/>
              </a:rPr>
              <a:t>type </a:t>
            </a:r>
            <a:r>
              <a:rPr lang="en-US" b="1" i="1" dirty="0" err="1">
                <a:latin typeface="Times New Roman" panose="02020603050405020304" pitchFamily="18" charset="0"/>
                <a:ea typeface="Calibri" panose="020F0502020204030204" pitchFamily="34" charset="0"/>
                <a:cs typeface="Calibri" panose="020F0502020204030204" pitchFamily="34" charset="0"/>
              </a:rPr>
              <a:t>Habrůvka</a:t>
            </a:r>
            <a:r>
              <a:rPr lang="en-US" b="1" i="1" dirty="0">
                <a:latin typeface="Times New Roman" panose="02020603050405020304" pitchFamily="18" charset="0"/>
                <a:ea typeface="Calibri" panose="020F0502020204030204" pitchFamily="34" charset="0"/>
                <a:cs typeface="Calibri" panose="020F0502020204030204" pitchFamily="34" charset="0"/>
              </a:rPr>
              <a:t> </a:t>
            </a:r>
            <a:r>
              <a:rPr lang="cs-CZ" dirty="0">
                <a:latin typeface="Times New Roman" panose="02020603050405020304" pitchFamily="18" charset="0"/>
                <a:ea typeface="Calibri" panose="020F0502020204030204" pitchFamily="34" charset="0"/>
                <a:cs typeface="Calibri" panose="020F0502020204030204" pitchFamily="34" charset="0"/>
              </a:rPr>
              <a:t>(</a:t>
            </a:r>
            <a:r>
              <a:rPr lang="cs-CZ" b="1" i="1" dirty="0">
                <a:latin typeface="Times New Roman" panose="02020603050405020304" pitchFamily="18" charset="0"/>
                <a:ea typeface="Calibri" panose="020F0502020204030204" pitchFamily="34" charset="0"/>
                <a:cs typeface="Calibri" panose="020F0502020204030204" pitchFamily="34" charset="0"/>
              </a:rPr>
              <a:t>M WCE2</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dirty="0" err="1">
                <a:latin typeface="Times New Roman" panose="02020603050405020304" pitchFamily="18" charset="0"/>
                <a:ea typeface="Calibri" panose="020F0502020204030204" pitchFamily="34" charset="0"/>
                <a:cs typeface="Calibri" panose="020F0502020204030204" pitchFamily="34" charset="0"/>
              </a:rPr>
              <a:t>Diarville</a:t>
            </a:r>
            <a:r>
              <a:rPr lang="cs-CZ" dirty="0">
                <a:latin typeface="Times New Roman" panose="02020603050405020304" pitchFamily="18" charset="0"/>
                <a:ea typeface="Calibri" panose="020F0502020204030204" pitchFamily="34" charset="0"/>
                <a:cs typeface="Calibri" panose="020F0502020204030204" pitchFamily="34" charset="0"/>
              </a:rPr>
              <a:t>. </a:t>
            </a:r>
            <a:r>
              <a:rPr lang="cs-CZ" b="1" i="1" dirty="0">
                <a:latin typeface="Times New Roman" panose="02020603050405020304" pitchFamily="18" charset="0"/>
                <a:ea typeface="Calibri" panose="020F0502020204030204" pitchFamily="34" charset="0"/>
                <a:cs typeface="Calibri" panose="020F0502020204030204" pitchFamily="34" charset="0"/>
              </a:rPr>
              <a:t>Ha D3 ‒ LT A</a:t>
            </a:r>
            <a:r>
              <a:rPr lang="cs-CZ" dirty="0">
                <a:latin typeface="Times New Roman" panose="02020603050405020304" pitchFamily="18" charset="0"/>
                <a:ea typeface="Calibri" panose="020F0502020204030204" pitchFamily="34" charset="0"/>
                <a:cs typeface="Calibri" panose="020F0502020204030204" pitchFamily="34" charset="0"/>
              </a:rPr>
              <a:t>. </a:t>
            </a:r>
            <a:endParaRPr lang="cs-CZ"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253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DB26BC8-8193-42CA-BA5C-6DF6F6017A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34337"/>
            <a:ext cx="4487159" cy="2323663"/>
          </a:xfrm>
          <a:prstGeom prst="rect">
            <a:avLst/>
          </a:prstGeom>
        </p:spPr>
      </p:pic>
      <p:pic>
        <p:nvPicPr>
          <p:cNvPr id="5" name="Obrázek 4" descr="Obsah obrázku zbraň, pistole&#10;&#10;Popis byl vytvořen automaticky">
            <a:extLst>
              <a:ext uri="{FF2B5EF4-FFF2-40B4-BE49-F238E27FC236}">
                <a16:creationId xmlns:a16="http://schemas.microsoft.com/office/drawing/2014/main" id="{DFE7B728-CC15-4EAF-8564-629FED8851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2666" y="0"/>
            <a:ext cx="8374386" cy="5070844"/>
          </a:xfrm>
          <a:prstGeom prst="rect">
            <a:avLst/>
          </a:prstGeom>
        </p:spPr>
      </p:pic>
      <p:sp>
        <p:nvSpPr>
          <p:cNvPr id="7" name="Nadpis 1">
            <a:extLst>
              <a:ext uri="{FF2B5EF4-FFF2-40B4-BE49-F238E27FC236}">
                <a16:creationId xmlns:a16="http://schemas.microsoft.com/office/drawing/2014/main" id="{B801E926-4259-416A-875E-04BB369F8404}"/>
              </a:ext>
            </a:extLst>
          </p:cNvPr>
          <p:cNvSpPr txBox="1">
            <a:spLocks/>
          </p:cNvSpPr>
          <p:nvPr/>
        </p:nvSpPr>
        <p:spPr>
          <a:xfrm>
            <a:off x="0" y="0"/>
            <a:ext cx="2856322" cy="82711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s-CZ" dirty="0" err="1">
                <a:solidFill>
                  <a:schemeClr val="accent1"/>
                </a:solidFill>
                <a:effectLst>
                  <a:outerShdw blurRad="38100" dist="38100" dir="2700000" algn="tl">
                    <a:srgbClr val="000000">
                      <a:alpha val="43137"/>
                    </a:srgbClr>
                  </a:outerShdw>
                </a:effectLst>
              </a:rPr>
              <a:t>Wagon</a:t>
            </a:r>
            <a:r>
              <a:rPr lang="cs-CZ" dirty="0">
                <a:solidFill>
                  <a:schemeClr val="accent1"/>
                </a:solidFill>
                <a:effectLst>
                  <a:outerShdw blurRad="38100" dist="38100" dir="2700000" algn="tl">
                    <a:srgbClr val="000000">
                      <a:alpha val="43137"/>
                    </a:srgbClr>
                  </a:outerShdw>
                </a:effectLst>
              </a:rPr>
              <a:t> V6</a:t>
            </a:r>
          </a:p>
        </p:txBody>
      </p:sp>
      <p:pic>
        <p:nvPicPr>
          <p:cNvPr id="8" name="Obrázek 7" descr="Obsah obrázku snímek obrazovky&#10;&#10;Popis byl vytvořen automaticky">
            <a:extLst>
              <a:ext uri="{FF2B5EF4-FFF2-40B4-BE49-F238E27FC236}">
                <a16:creationId xmlns:a16="http://schemas.microsoft.com/office/drawing/2014/main" id="{B1B6CB99-792C-440B-98E1-2101B6C69A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7864" y="5070844"/>
            <a:ext cx="6894136" cy="1787156"/>
          </a:xfrm>
          <a:prstGeom prst="rect">
            <a:avLst/>
          </a:prstGeom>
        </p:spPr>
      </p:pic>
      <p:sp>
        <p:nvSpPr>
          <p:cNvPr id="9" name="Obdélník 8">
            <a:extLst>
              <a:ext uri="{FF2B5EF4-FFF2-40B4-BE49-F238E27FC236}">
                <a16:creationId xmlns:a16="http://schemas.microsoft.com/office/drawing/2014/main" id="{48EA8639-469C-44B4-8973-15CA62E9DA40}"/>
              </a:ext>
            </a:extLst>
          </p:cNvPr>
          <p:cNvSpPr/>
          <p:nvPr/>
        </p:nvSpPr>
        <p:spPr>
          <a:xfrm>
            <a:off x="5297864" y="6495068"/>
            <a:ext cx="6894136" cy="226243"/>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1" name="Obrázek 10">
            <a:extLst>
              <a:ext uri="{FF2B5EF4-FFF2-40B4-BE49-F238E27FC236}">
                <a16:creationId xmlns:a16="http://schemas.microsoft.com/office/drawing/2014/main" id="{5C1B2E90-AC05-4753-B50E-9DC80EC811F6}"/>
              </a:ext>
            </a:extLst>
          </p:cNvPr>
          <p:cNvPicPr>
            <a:picLocks noChangeAspect="1"/>
          </p:cNvPicPr>
          <p:nvPr/>
        </p:nvPicPr>
        <p:blipFill>
          <a:blip r:embed="rId5" cstate="print"/>
          <a:stretch>
            <a:fillRect/>
          </a:stretch>
        </p:blipFill>
        <p:spPr>
          <a:xfrm>
            <a:off x="0" y="838921"/>
            <a:ext cx="2273872" cy="2170718"/>
          </a:xfrm>
          <a:prstGeom prst="rect">
            <a:avLst/>
          </a:prstGeom>
        </p:spPr>
      </p:pic>
      <p:pic>
        <p:nvPicPr>
          <p:cNvPr id="6" name="Obrázek 5" descr="Obsah obrázku řetěz&#10;&#10;Popis byl vytvořen automaticky">
            <a:extLst>
              <a:ext uri="{FF2B5EF4-FFF2-40B4-BE49-F238E27FC236}">
                <a16:creationId xmlns:a16="http://schemas.microsoft.com/office/drawing/2014/main" id="{DED65144-5F7C-4E47-BF72-9FE5114BA7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59947" y="925794"/>
            <a:ext cx="1792749" cy="3219255"/>
          </a:xfrm>
          <a:prstGeom prst="rect">
            <a:avLst/>
          </a:prstGeom>
        </p:spPr>
      </p:pic>
      <p:sp>
        <p:nvSpPr>
          <p:cNvPr id="12" name="TextovéPole 11">
            <a:extLst>
              <a:ext uri="{FF2B5EF4-FFF2-40B4-BE49-F238E27FC236}">
                <a16:creationId xmlns:a16="http://schemas.microsoft.com/office/drawing/2014/main" id="{6A07224A-11EB-4DDE-8D3C-F2283574B3CE}"/>
              </a:ext>
            </a:extLst>
          </p:cNvPr>
          <p:cNvSpPr txBox="1"/>
          <p:nvPr/>
        </p:nvSpPr>
        <p:spPr>
          <a:xfrm>
            <a:off x="256025" y="2861976"/>
            <a:ext cx="1510413" cy="369332"/>
          </a:xfrm>
          <a:prstGeom prst="rect">
            <a:avLst/>
          </a:prstGeom>
          <a:noFill/>
        </p:spPr>
        <p:txBody>
          <a:bodyPr wrap="none" rtlCol="0">
            <a:spAutoFit/>
          </a:bodyPr>
          <a:lstStyle/>
          <a:p>
            <a:r>
              <a:rPr lang="cs-CZ" dirty="0" err="1"/>
              <a:t>Phalera</a:t>
            </a:r>
            <a:r>
              <a:rPr lang="cs-CZ" dirty="0"/>
              <a:t> Ha D3</a:t>
            </a:r>
          </a:p>
        </p:txBody>
      </p:sp>
      <p:sp>
        <p:nvSpPr>
          <p:cNvPr id="13" name="TextovéPole 12">
            <a:extLst>
              <a:ext uri="{FF2B5EF4-FFF2-40B4-BE49-F238E27FC236}">
                <a16:creationId xmlns:a16="http://schemas.microsoft.com/office/drawing/2014/main" id="{0199F8C5-3E57-4FAA-801C-4743E018DFA3}"/>
              </a:ext>
            </a:extLst>
          </p:cNvPr>
          <p:cNvSpPr txBox="1"/>
          <p:nvPr/>
        </p:nvSpPr>
        <p:spPr>
          <a:xfrm>
            <a:off x="2243579" y="4231922"/>
            <a:ext cx="1537665" cy="369332"/>
          </a:xfrm>
          <a:prstGeom prst="rect">
            <a:avLst/>
          </a:prstGeom>
          <a:noFill/>
        </p:spPr>
        <p:txBody>
          <a:bodyPr wrap="none" rtlCol="0">
            <a:spAutoFit/>
          </a:bodyPr>
          <a:lstStyle/>
          <a:p>
            <a:r>
              <a:rPr lang="cs-CZ" dirty="0" err="1"/>
              <a:t>Coral</a:t>
            </a:r>
            <a:r>
              <a:rPr lang="cs-CZ" dirty="0"/>
              <a:t> </a:t>
            </a:r>
            <a:r>
              <a:rPr lang="cs-CZ" dirty="0" err="1"/>
              <a:t>necklace</a:t>
            </a:r>
            <a:endParaRPr lang="cs-CZ" dirty="0"/>
          </a:p>
        </p:txBody>
      </p:sp>
      <p:sp>
        <p:nvSpPr>
          <p:cNvPr id="14" name="Šipka: nahoru 13">
            <a:extLst>
              <a:ext uri="{FF2B5EF4-FFF2-40B4-BE49-F238E27FC236}">
                <a16:creationId xmlns:a16="http://schemas.microsoft.com/office/drawing/2014/main" id="{50A14F0B-C222-4614-9D6B-910A467D0F8D}"/>
              </a:ext>
            </a:extLst>
          </p:cNvPr>
          <p:cNvSpPr/>
          <p:nvPr/>
        </p:nvSpPr>
        <p:spPr>
          <a:xfrm>
            <a:off x="3242821" y="3930977"/>
            <a:ext cx="254523" cy="3127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id="{F011FBF6-063B-4138-973E-CD4966CDA825}"/>
              </a:ext>
            </a:extLst>
          </p:cNvPr>
          <p:cNvSpPr txBox="1"/>
          <p:nvPr/>
        </p:nvSpPr>
        <p:spPr>
          <a:xfrm>
            <a:off x="114758" y="3720675"/>
            <a:ext cx="1572784" cy="1200329"/>
          </a:xfrm>
          <a:prstGeom prst="rect">
            <a:avLst/>
          </a:prstGeom>
          <a:noFill/>
        </p:spPr>
        <p:txBody>
          <a:bodyPr wrap="square" rtlCol="0">
            <a:spAutoFit/>
          </a:bodyPr>
          <a:lstStyle/>
          <a:p>
            <a:r>
              <a:rPr lang="cs-CZ" dirty="0" err="1"/>
              <a:t>Decoration</a:t>
            </a:r>
            <a:r>
              <a:rPr lang="cs-CZ" dirty="0"/>
              <a:t> </a:t>
            </a:r>
            <a:r>
              <a:rPr lang="cs-CZ" dirty="0" err="1"/>
              <a:t>pins</a:t>
            </a:r>
            <a:r>
              <a:rPr lang="cs-CZ" dirty="0"/>
              <a:t> Ha D3</a:t>
            </a:r>
          </a:p>
          <a:p>
            <a:r>
              <a:rPr lang="cs-CZ" dirty="0" err="1"/>
              <a:t>With</a:t>
            </a:r>
            <a:r>
              <a:rPr lang="cs-CZ" dirty="0"/>
              <a:t> </a:t>
            </a:r>
            <a:r>
              <a:rPr lang="cs-CZ" dirty="0" err="1"/>
              <a:t>laced</a:t>
            </a:r>
            <a:r>
              <a:rPr lang="cs-CZ" dirty="0"/>
              <a:t> </a:t>
            </a:r>
            <a:r>
              <a:rPr lang="cs-CZ" dirty="0" err="1"/>
              <a:t>coral</a:t>
            </a:r>
            <a:endParaRPr lang="cs-CZ" dirty="0"/>
          </a:p>
        </p:txBody>
      </p:sp>
    </p:spTree>
    <p:extLst>
      <p:ext uri="{BB962C8B-B14F-4D97-AF65-F5344CB8AC3E}">
        <p14:creationId xmlns:p14="http://schemas.microsoft.com/office/powerpoint/2010/main" val="330341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descr="Obsah obrázku text, mapa&#10;&#10;Popis byl vytvořen automaticky">
            <a:extLst>
              <a:ext uri="{FF2B5EF4-FFF2-40B4-BE49-F238E27FC236}">
                <a16:creationId xmlns:a16="http://schemas.microsoft.com/office/drawing/2014/main" id="{0E20B63E-C436-4C10-A795-76CF0F9484B5}"/>
              </a:ext>
            </a:extLst>
          </p:cNvPr>
          <p:cNvPicPr>
            <a:picLocks noChangeAspect="1"/>
          </p:cNvPicPr>
          <p:nvPr/>
        </p:nvPicPr>
        <p:blipFill>
          <a:blip r:embed="rId2" cstate="print"/>
          <a:stretch>
            <a:fillRect/>
          </a:stretch>
        </p:blipFill>
        <p:spPr>
          <a:xfrm>
            <a:off x="0" y="0"/>
            <a:ext cx="12192000" cy="6858001"/>
          </a:xfrm>
          <a:prstGeom prst="rect">
            <a:avLst/>
          </a:prstGeom>
        </p:spPr>
      </p:pic>
      <p:sp>
        <p:nvSpPr>
          <p:cNvPr id="8" name="Nadpis 1">
            <a:extLst>
              <a:ext uri="{FF2B5EF4-FFF2-40B4-BE49-F238E27FC236}">
                <a16:creationId xmlns:a16="http://schemas.microsoft.com/office/drawing/2014/main" id="{83654137-FBF9-43AA-9B13-39D7ED0FA2CA}"/>
              </a:ext>
            </a:extLst>
          </p:cNvPr>
          <p:cNvSpPr txBox="1">
            <a:spLocks/>
          </p:cNvSpPr>
          <p:nvPr/>
        </p:nvSpPr>
        <p:spPr>
          <a:xfrm>
            <a:off x="0" y="0"/>
            <a:ext cx="4086251" cy="1347972"/>
          </a:xfrm>
          <a:prstGeom prst="rect">
            <a:avLst/>
          </a:prstGeom>
          <a:solidFill>
            <a:schemeClr val="tx2">
              <a:alpha val="40000"/>
            </a:schemeClr>
          </a:solidFill>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s-CZ" sz="3200" dirty="0" err="1">
                <a:solidFill>
                  <a:schemeClr val="accent1"/>
                </a:solidFill>
                <a:effectLst>
                  <a:outerShdw blurRad="38100" dist="38100" dir="2700000" algn="tl">
                    <a:srgbClr val="000000">
                      <a:alpha val="43137"/>
                    </a:srgbClr>
                  </a:outerShdw>
                </a:effectLst>
              </a:rPr>
              <a:t>Interregional</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contact</a:t>
            </a:r>
            <a:r>
              <a:rPr lang="cs-CZ" sz="3200" dirty="0">
                <a:solidFill>
                  <a:schemeClr val="accent1"/>
                </a:solidFill>
                <a:effectLst>
                  <a:outerShdw blurRad="38100" dist="38100" dir="2700000" algn="tl">
                    <a:srgbClr val="000000">
                      <a:alpha val="43137"/>
                    </a:srgbClr>
                  </a:outerShdw>
                </a:effectLst>
              </a:rPr>
              <a:t> on </a:t>
            </a:r>
          </a:p>
          <a:p>
            <a:r>
              <a:rPr lang="cs-CZ" sz="3200" dirty="0" err="1">
                <a:solidFill>
                  <a:schemeClr val="accent1"/>
                </a:solidFill>
                <a:effectLst>
                  <a:outerShdw blurRad="38100" dist="38100" dir="2700000" algn="tl">
                    <a:srgbClr val="000000">
                      <a:alpha val="43137"/>
                    </a:srgbClr>
                  </a:outerShdw>
                </a:effectLst>
              </a:rPr>
              <a:t>the</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example</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of</a:t>
            </a:r>
            <a:r>
              <a:rPr lang="cs-CZ" sz="3200" dirty="0">
                <a:solidFill>
                  <a:schemeClr val="accent1"/>
                </a:solidFill>
                <a:effectLst>
                  <a:outerShdw blurRad="38100" dist="38100" dir="2700000" algn="tl">
                    <a:srgbClr val="000000">
                      <a:alpha val="43137"/>
                    </a:srgbClr>
                  </a:outerShdw>
                </a:effectLst>
              </a:rPr>
              <a:t> </a:t>
            </a:r>
            <a:r>
              <a:rPr lang="cs-CZ" sz="3200" dirty="0" err="1">
                <a:solidFill>
                  <a:schemeClr val="accent1"/>
                </a:solidFill>
                <a:effectLst>
                  <a:outerShdw blurRad="38100" dist="38100" dir="2700000" algn="tl">
                    <a:srgbClr val="000000">
                      <a:alpha val="43137"/>
                    </a:srgbClr>
                  </a:outerShdw>
                </a:effectLst>
              </a:rPr>
              <a:t>wagons</a:t>
            </a:r>
            <a:endParaRPr lang="cs-CZ" sz="3200" dirty="0">
              <a:solidFill>
                <a:schemeClr val="accent1"/>
              </a:solidFill>
              <a:effectLst>
                <a:outerShdw blurRad="38100" dist="38100" dir="2700000" algn="tl">
                  <a:srgbClr val="000000">
                    <a:alpha val="43137"/>
                  </a:srgbClr>
                </a:outerShdw>
              </a:effectLst>
            </a:endParaRPr>
          </a:p>
          <a:p>
            <a:r>
              <a:rPr lang="cs-CZ" sz="3200" dirty="0" err="1">
                <a:solidFill>
                  <a:schemeClr val="accent1"/>
                </a:solidFill>
                <a:effectLst>
                  <a:outerShdw blurRad="38100" dist="38100" dir="2700000" algn="tl">
                    <a:srgbClr val="000000">
                      <a:alpha val="43137"/>
                    </a:srgbClr>
                  </a:outerShdw>
                </a:effectLst>
              </a:rPr>
              <a:t>from</a:t>
            </a:r>
            <a:r>
              <a:rPr lang="cs-CZ" sz="3200" dirty="0">
                <a:solidFill>
                  <a:schemeClr val="accent1"/>
                </a:solidFill>
                <a:effectLst>
                  <a:outerShdw blurRad="38100" dist="38100" dir="2700000" algn="tl">
                    <a:srgbClr val="000000">
                      <a:alpha val="43137"/>
                    </a:srgbClr>
                  </a:outerShdw>
                </a:effectLst>
              </a:rPr>
              <a:t> Býčí Skála </a:t>
            </a:r>
            <a:r>
              <a:rPr lang="cs-CZ" sz="3200" dirty="0" err="1">
                <a:solidFill>
                  <a:schemeClr val="accent1"/>
                </a:solidFill>
                <a:effectLst>
                  <a:outerShdw blurRad="38100" dist="38100" dir="2700000" algn="tl">
                    <a:srgbClr val="000000">
                      <a:alpha val="43137"/>
                    </a:srgbClr>
                  </a:outerShdw>
                </a:effectLst>
              </a:rPr>
              <a:t>Cave</a:t>
            </a:r>
            <a:endParaRPr lang="cs-CZ" sz="3200" dirty="0">
              <a:solidFill>
                <a:schemeClr val="accent1"/>
              </a:solidFill>
              <a:effectLst>
                <a:outerShdw blurRad="38100" dist="38100" dir="2700000" algn="tl">
                  <a:srgbClr val="000000">
                    <a:alpha val="43137"/>
                  </a:srgbClr>
                </a:outerShdw>
              </a:effectLst>
            </a:endParaRPr>
          </a:p>
        </p:txBody>
      </p:sp>
      <p:sp>
        <p:nvSpPr>
          <p:cNvPr id="2" name="Ovál 1">
            <a:extLst>
              <a:ext uri="{FF2B5EF4-FFF2-40B4-BE49-F238E27FC236}">
                <a16:creationId xmlns:a16="http://schemas.microsoft.com/office/drawing/2014/main" id="{5815A66A-6090-4D4F-BF61-0D751606731B}"/>
              </a:ext>
            </a:extLst>
          </p:cNvPr>
          <p:cNvSpPr/>
          <p:nvPr/>
        </p:nvSpPr>
        <p:spPr>
          <a:xfrm>
            <a:off x="7505544" y="1681782"/>
            <a:ext cx="113122" cy="103694"/>
          </a:xfrm>
          <a:prstGeom prst="ellipse">
            <a:avLst/>
          </a:prstGeom>
          <a:solidFill>
            <a:srgbClr val="FF0000">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21557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B801E926-4259-416A-875E-04BB369F8404}"/>
              </a:ext>
            </a:extLst>
          </p:cNvPr>
          <p:cNvSpPr txBox="1">
            <a:spLocks/>
          </p:cNvSpPr>
          <p:nvPr/>
        </p:nvSpPr>
        <p:spPr>
          <a:xfrm>
            <a:off x="1770184" y="0"/>
            <a:ext cx="8651631" cy="82711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cs-CZ" dirty="0">
                <a:solidFill>
                  <a:schemeClr val="accent1"/>
                </a:solidFill>
                <a:effectLst>
                  <a:outerShdw blurRad="38100" dist="38100" dir="2700000" algn="tl">
                    <a:srgbClr val="000000">
                      <a:alpha val="43137"/>
                    </a:srgbClr>
                  </a:outerShdw>
                </a:effectLst>
              </a:rPr>
              <a:t>Base </a:t>
            </a:r>
            <a:r>
              <a:rPr lang="cs-CZ" dirty="0" err="1">
                <a:solidFill>
                  <a:schemeClr val="accent1"/>
                </a:solidFill>
                <a:effectLst>
                  <a:outerShdw blurRad="38100" dist="38100" dir="2700000" algn="tl">
                    <a:srgbClr val="000000">
                      <a:alpha val="43137"/>
                    </a:srgbClr>
                  </a:outerShdw>
                </a:effectLst>
              </a:rPr>
              <a:t>for</a:t>
            </a:r>
            <a:r>
              <a:rPr lang="cs-CZ" dirty="0">
                <a:solidFill>
                  <a:schemeClr val="accent1"/>
                </a:solidFill>
                <a:effectLst>
                  <a:outerShdw blurRad="38100" dist="38100" dir="2700000" algn="tl">
                    <a:srgbClr val="000000">
                      <a:alpha val="43137"/>
                    </a:srgbClr>
                  </a:outerShdw>
                </a:effectLst>
              </a:rPr>
              <a:t> the chronology – CZ </a:t>
            </a:r>
          </a:p>
        </p:txBody>
      </p:sp>
      <p:pic>
        <p:nvPicPr>
          <p:cNvPr id="4" name="Obrázek 3" descr="Obsah obrázku text, číslo, diagram, Paralelní&#10;&#10;Popis byl vytvořen automaticky">
            <a:extLst>
              <a:ext uri="{FF2B5EF4-FFF2-40B4-BE49-F238E27FC236}">
                <a16:creationId xmlns:a16="http://schemas.microsoft.com/office/drawing/2014/main" id="{EE933D08-1E5E-0593-F288-133893D2E0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714" y="876096"/>
            <a:ext cx="10166569" cy="5981904"/>
          </a:xfrm>
          <a:prstGeom prst="rect">
            <a:avLst/>
          </a:prstGeom>
        </p:spPr>
      </p:pic>
      <p:sp>
        <p:nvSpPr>
          <p:cNvPr id="10" name="Obdélník 9">
            <a:extLst>
              <a:ext uri="{FF2B5EF4-FFF2-40B4-BE49-F238E27FC236}">
                <a16:creationId xmlns:a16="http://schemas.microsoft.com/office/drawing/2014/main" id="{0AE36F90-6C94-13FF-CD0B-4DDD28381A45}"/>
              </a:ext>
            </a:extLst>
          </p:cNvPr>
          <p:cNvSpPr/>
          <p:nvPr/>
        </p:nvSpPr>
        <p:spPr>
          <a:xfrm>
            <a:off x="1012714" y="4622242"/>
            <a:ext cx="10166569" cy="1597688"/>
          </a:xfrm>
          <a:prstGeom prst="rect">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80045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B801E926-4259-416A-875E-04BB369F8404}"/>
              </a:ext>
            </a:extLst>
          </p:cNvPr>
          <p:cNvSpPr txBox="1">
            <a:spLocks/>
          </p:cNvSpPr>
          <p:nvPr/>
        </p:nvSpPr>
        <p:spPr>
          <a:xfrm>
            <a:off x="1770184" y="0"/>
            <a:ext cx="8651631" cy="82711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cs-CZ" dirty="0">
                <a:solidFill>
                  <a:schemeClr val="accent1"/>
                </a:solidFill>
                <a:effectLst>
                  <a:outerShdw blurRad="38100" dist="38100" dir="2700000" algn="tl">
                    <a:srgbClr val="000000">
                      <a:alpha val="43137"/>
                    </a:srgbClr>
                  </a:outerShdw>
                </a:effectLst>
              </a:rPr>
              <a:t>Base </a:t>
            </a:r>
            <a:r>
              <a:rPr lang="cs-CZ" dirty="0" err="1">
                <a:solidFill>
                  <a:schemeClr val="accent1"/>
                </a:solidFill>
                <a:effectLst>
                  <a:outerShdw blurRad="38100" dist="38100" dir="2700000" algn="tl">
                    <a:srgbClr val="000000">
                      <a:alpha val="43137"/>
                    </a:srgbClr>
                  </a:outerShdw>
                </a:effectLst>
              </a:rPr>
              <a:t>for</a:t>
            </a:r>
            <a:r>
              <a:rPr lang="cs-CZ" dirty="0">
                <a:solidFill>
                  <a:schemeClr val="accent1"/>
                </a:solidFill>
                <a:effectLst>
                  <a:outerShdw blurRad="38100" dist="38100" dir="2700000" algn="tl">
                    <a:srgbClr val="000000">
                      <a:alpha val="43137"/>
                    </a:srgbClr>
                  </a:outerShdw>
                </a:effectLst>
              </a:rPr>
              <a:t> the chronology - </a:t>
            </a:r>
            <a:r>
              <a:rPr lang="cs-CZ" dirty="0" err="1">
                <a:solidFill>
                  <a:schemeClr val="accent1"/>
                </a:solidFill>
                <a:effectLst>
                  <a:outerShdw blurRad="38100" dist="38100" dir="2700000" algn="tl">
                    <a:srgbClr val="000000">
                      <a:alpha val="43137"/>
                    </a:srgbClr>
                  </a:outerShdw>
                </a:effectLst>
              </a:rPr>
              <a:t>Europe</a:t>
            </a:r>
            <a:endParaRPr lang="cs-CZ" dirty="0">
              <a:solidFill>
                <a:schemeClr val="accent1"/>
              </a:solidFill>
              <a:effectLst>
                <a:outerShdw blurRad="38100" dist="38100" dir="2700000" algn="tl">
                  <a:srgbClr val="000000">
                    <a:alpha val="43137"/>
                  </a:srgbClr>
                </a:outerShdw>
              </a:effectLst>
            </a:endParaRPr>
          </a:p>
        </p:txBody>
      </p:sp>
      <p:pic>
        <p:nvPicPr>
          <p:cNvPr id="3" name="Obrázek 2" descr="Obsah obrázku text, číslo, diagram, Paralelní&#10;&#10;Popis byl vytvořen automaticky">
            <a:extLst>
              <a:ext uri="{FF2B5EF4-FFF2-40B4-BE49-F238E27FC236}">
                <a16:creationId xmlns:a16="http://schemas.microsoft.com/office/drawing/2014/main" id="{EAF10527-1E8A-3674-778C-E0F0EE9328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502" y="935736"/>
            <a:ext cx="11058996" cy="5922264"/>
          </a:xfrm>
          <a:prstGeom prst="rect">
            <a:avLst/>
          </a:prstGeom>
        </p:spPr>
      </p:pic>
      <p:sp>
        <p:nvSpPr>
          <p:cNvPr id="10" name="Obdélník 9">
            <a:extLst>
              <a:ext uri="{FF2B5EF4-FFF2-40B4-BE49-F238E27FC236}">
                <a16:creationId xmlns:a16="http://schemas.microsoft.com/office/drawing/2014/main" id="{0AE36F90-6C94-13FF-CD0B-4DDD28381A45}"/>
              </a:ext>
            </a:extLst>
          </p:cNvPr>
          <p:cNvSpPr/>
          <p:nvPr/>
        </p:nvSpPr>
        <p:spPr>
          <a:xfrm>
            <a:off x="566502" y="3778180"/>
            <a:ext cx="11058996" cy="3079819"/>
          </a:xfrm>
          <a:prstGeom prst="rect">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0645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541173-E925-45C5-8384-8946F8C5B345}"/>
              </a:ext>
            </a:extLst>
          </p:cNvPr>
          <p:cNvSpPr>
            <a:spLocks noGrp="1"/>
          </p:cNvSpPr>
          <p:nvPr>
            <p:ph type="title"/>
          </p:nvPr>
        </p:nvSpPr>
        <p:spPr>
          <a:xfrm>
            <a:off x="0" y="0"/>
            <a:ext cx="5848139" cy="1647930"/>
          </a:xfrm>
        </p:spPr>
        <p:txBody>
          <a:bodyPr>
            <a:noAutofit/>
          </a:bodyPr>
          <a:lstStyle/>
          <a:p>
            <a:r>
              <a:rPr lang="cs-CZ" sz="4000" dirty="0" err="1">
                <a:solidFill>
                  <a:schemeClr val="accent1"/>
                </a:solidFill>
                <a:effectLst>
                  <a:outerShdw blurRad="38100" dist="38100" dir="2700000" algn="tl">
                    <a:srgbClr val="000000">
                      <a:alpha val="43137"/>
                    </a:srgbClr>
                  </a:outerShdw>
                </a:effectLst>
              </a:rPr>
              <a:t>Geographical</a:t>
            </a:r>
            <a:r>
              <a:rPr lang="cs-CZ" sz="4000" dirty="0">
                <a:solidFill>
                  <a:schemeClr val="accent1"/>
                </a:solidFill>
                <a:effectLst>
                  <a:outerShdw blurRad="38100" dist="38100" dir="2700000" algn="tl">
                    <a:srgbClr val="000000">
                      <a:alpha val="43137"/>
                    </a:srgbClr>
                  </a:outerShdw>
                </a:effectLst>
              </a:rPr>
              <a:t> and </a:t>
            </a:r>
            <a:r>
              <a:rPr lang="cs-CZ" sz="4000" dirty="0" err="1">
                <a:solidFill>
                  <a:schemeClr val="accent1"/>
                </a:solidFill>
                <a:effectLst>
                  <a:outerShdw blurRad="38100" dist="38100" dir="2700000" algn="tl">
                    <a:srgbClr val="000000">
                      <a:alpha val="43137"/>
                    </a:srgbClr>
                  </a:outerShdw>
                </a:effectLst>
              </a:rPr>
              <a:t>cultural</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position</a:t>
            </a:r>
            <a:r>
              <a:rPr lang="cs-CZ" sz="4000" dirty="0">
                <a:solidFill>
                  <a:schemeClr val="accent1"/>
                </a:solidFill>
                <a:effectLst>
                  <a:outerShdw blurRad="38100" dist="38100" dir="2700000" algn="tl">
                    <a:srgbClr val="000000">
                      <a:alpha val="43137"/>
                    </a:srgbClr>
                  </a:outerShdw>
                </a:effectLst>
              </a:rPr>
              <a:t> of Moravia and Bohemia (CZ)</a:t>
            </a:r>
          </a:p>
        </p:txBody>
      </p:sp>
      <p:sp>
        <p:nvSpPr>
          <p:cNvPr id="8" name="TextovéPole 7">
            <a:extLst>
              <a:ext uri="{FF2B5EF4-FFF2-40B4-BE49-F238E27FC236}">
                <a16:creationId xmlns:a16="http://schemas.microsoft.com/office/drawing/2014/main" id="{76CC8EBE-5845-4169-BE66-6A8A1B5CDD7B}"/>
              </a:ext>
            </a:extLst>
          </p:cNvPr>
          <p:cNvSpPr txBox="1"/>
          <p:nvPr/>
        </p:nvSpPr>
        <p:spPr>
          <a:xfrm>
            <a:off x="37470" y="1647930"/>
            <a:ext cx="5810670" cy="1477328"/>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Horákov (H) and Platěnice (I) groups of the East Hallstatt culture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Bylany (L) and Hallstatt Tumulus culture (M) of the </a:t>
            </a:r>
            <a:r>
              <a:rPr kumimoji="0" lang="cs-CZ" sz="1800" b="0" i="0" u="none" strike="noStrike" kern="1200" cap="none" spc="0" normalizeH="0" baseline="0" noProof="0" dirty="0" err="1">
                <a:ln>
                  <a:noFill/>
                </a:ln>
                <a:solidFill>
                  <a:prstClr val="black"/>
                </a:solidFill>
                <a:effectLst/>
                <a:uLnTx/>
                <a:uFillTx/>
                <a:latin typeface="Calibri" panose="020F0502020204030204"/>
                <a:ea typeface="+mn-ea"/>
                <a:cs typeface="+mn-cs"/>
              </a:rPr>
              <a:t>West</a:t>
            </a: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 Hallstatt culture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Obrázek 4" descr="Obr.jpg"/>
          <p:cNvPicPr>
            <a:picLocks noChangeAspect="1"/>
          </p:cNvPicPr>
          <p:nvPr/>
        </p:nvPicPr>
        <p:blipFill>
          <a:blip r:embed="rId2" cstate="print"/>
          <a:stretch>
            <a:fillRect/>
          </a:stretch>
        </p:blipFill>
        <p:spPr>
          <a:xfrm>
            <a:off x="5848140" y="1"/>
            <a:ext cx="6343859" cy="4486106"/>
          </a:xfrm>
          <a:prstGeom prst="rect">
            <a:avLst/>
          </a:prstGeom>
        </p:spPr>
      </p:pic>
      <p:pic>
        <p:nvPicPr>
          <p:cNvPr id="4" name="Obrázek 3" descr="Obsah obrázku mapa&#10;&#10;Popis byl vytvořen automaticky">
            <a:extLst>
              <a:ext uri="{FF2B5EF4-FFF2-40B4-BE49-F238E27FC236}">
                <a16:creationId xmlns:a16="http://schemas.microsoft.com/office/drawing/2014/main" id="{792D8FBF-0EC3-4859-8AB4-5D35FFCDA9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2891688"/>
            <a:ext cx="5848141" cy="3966314"/>
          </a:xfrm>
          <a:prstGeom prst="rect">
            <a:avLst/>
          </a:prstGeom>
        </p:spPr>
      </p:pic>
      <p:sp>
        <p:nvSpPr>
          <p:cNvPr id="7" name="TextovéPole 6">
            <a:extLst>
              <a:ext uri="{FF2B5EF4-FFF2-40B4-BE49-F238E27FC236}">
                <a16:creationId xmlns:a16="http://schemas.microsoft.com/office/drawing/2014/main" id="{97A5DE23-C5BA-4D90-9740-0B4EB4D54DCA}"/>
              </a:ext>
            </a:extLst>
          </p:cNvPr>
          <p:cNvSpPr txBox="1"/>
          <p:nvPr/>
        </p:nvSpPr>
        <p:spPr>
          <a:xfrm>
            <a:off x="5948624" y="4712678"/>
            <a:ext cx="6243376" cy="1477328"/>
          </a:xfrm>
          <a:prstGeom prst="rect">
            <a:avLst/>
          </a:prstGeom>
          <a:noFill/>
        </p:spPr>
        <p:txBody>
          <a:bodyPr wrap="square" rtlCol="0">
            <a:spAutoFit/>
          </a:bodyPr>
          <a:lstStyle/>
          <a:p>
            <a:r>
              <a:rPr lang="cs-CZ" dirty="0" err="1"/>
              <a:t>Two</a:t>
            </a:r>
            <a:r>
              <a:rPr lang="cs-CZ" dirty="0"/>
              <a:t> </a:t>
            </a:r>
            <a:r>
              <a:rPr lang="cs-CZ" dirty="0" err="1"/>
              <a:t>cultural</a:t>
            </a:r>
            <a:r>
              <a:rPr lang="cs-CZ" dirty="0"/>
              <a:t> </a:t>
            </a:r>
            <a:r>
              <a:rPr lang="cs-CZ" dirty="0" err="1"/>
              <a:t>blocks</a:t>
            </a:r>
            <a:r>
              <a:rPr lang="cs-CZ" dirty="0"/>
              <a:t>: </a:t>
            </a:r>
            <a:r>
              <a:rPr lang="cs-CZ" b="1" dirty="0" err="1"/>
              <a:t>West</a:t>
            </a:r>
            <a:r>
              <a:rPr lang="cs-CZ" b="1" dirty="0"/>
              <a:t> </a:t>
            </a:r>
            <a:r>
              <a:rPr lang="cs-CZ" b="1" dirty="0" err="1"/>
              <a:t>Hallstatt</a:t>
            </a:r>
            <a:r>
              <a:rPr lang="cs-CZ" b="1" dirty="0"/>
              <a:t> </a:t>
            </a:r>
            <a:r>
              <a:rPr lang="cs-CZ" dirty="0"/>
              <a:t>and </a:t>
            </a:r>
            <a:r>
              <a:rPr lang="cs-CZ" b="1" dirty="0"/>
              <a:t>East </a:t>
            </a:r>
            <a:r>
              <a:rPr lang="cs-CZ" b="1" dirty="0" err="1"/>
              <a:t>Hallstatt</a:t>
            </a:r>
            <a:r>
              <a:rPr lang="cs-CZ" b="1" dirty="0"/>
              <a:t> </a:t>
            </a:r>
            <a:r>
              <a:rPr lang="cs-CZ" b="1" dirty="0" err="1"/>
              <a:t>Cultures</a:t>
            </a:r>
            <a:r>
              <a:rPr lang="cs-CZ" dirty="0"/>
              <a:t>, Moravia </a:t>
            </a:r>
            <a:r>
              <a:rPr lang="cs-CZ" dirty="0" err="1"/>
              <a:t>is</a:t>
            </a:r>
            <a:r>
              <a:rPr lang="cs-CZ" dirty="0"/>
              <a:t> part of the East </a:t>
            </a:r>
            <a:r>
              <a:rPr lang="cs-CZ" dirty="0" err="1"/>
              <a:t>Hallstatt</a:t>
            </a:r>
            <a:r>
              <a:rPr lang="cs-CZ" dirty="0"/>
              <a:t> </a:t>
            </a:r>
            <a:r>
              <a:rPr lang="cs-CZ" dirty="0" err="1"/>
              <a:t>Culture</a:t>
            </a:r>
            <a:r>
              <a:rPr lang="cs-CZ" dirty="0"/>
              <a:t>. </a:t>
            </a:r>
            <a:r>
              <a:rPr lang="cs-CZ" dirty="0" err="1"/>
              <a:t>Divided</a:t>
            </a:r>
            <a:r>
              <a:rPr lang="cs-CZ" dirty="0"/>
              <a:t> </a:t>
            </a:r>
            <a:r>
              <a:rPr lang="cs-CZ" dirty="0" err="1"/>
              <a:t>into</a:t>
            </a:r>
            <a:r>
              <a:rPr lang="cs-CZ" dirty="0"/>
              <a:t> </a:t>
            </a:r>
            <a:r>
              <a:rPr lang="cs-CZ" b="1" dirty="0"/>
              <a:t>Platěnice and Horákov </a:t>
            </a:r>
            <a:r>
              <a:rPr lang="cs-CZ" b="1" dirty="0" err="1"/>
              <a:t>groups</a:t>
            </a:r>
            <a:r>
              <a:rPr lang="cs-CZ" b="1" dirty="0"/>
              <a:t> </a:t>
            </a:r>
            <a:r>
              <a:rPr lang="cs-CZ" dirty="0"/>
              <a:t>in Ha C1–D1, in Ha D2–D3 </a:t>
            </a:r>
            <a:r>
              <a:rPr lang="cs-CZ" dirty="0" err="1"/>
              <a:t>cultural</a:t>
            </a:r>
            <a:r>
              <a:rPr lang="cs-CZ" dirty="0"/>
              <a:t> </a:t>
            </a:r>
            <a:r>
              <a:rPr lang="cs-CZ" dirty="0" err="1"/>
              <a:t>differences</a:t>
            </a:r>
            <a:r>
              <a:rPr lang="cs-CZ" dirty="0"/>
              <a:t> </a:t>
            </a:r>
            <a:r>
              <a:rPr lang="cs-CZ" dirty="0" err="1"/>
              <a:t>dissapear</a:t>
            </a:r>
            <a:r>
              <a:rPr lang="cs-CZ" dirty="0"/>
              <a:t> – Moravia in the Late </a:t>
            </a:r>
            <a:r>
              <a:rPr lang="cs-CZ" dirty="0" err="1"/>
              <a:t>Hallstatt</a:t>
            </a:r>
            <a:r>
              <a:rPr lang="cs-CZ" dirty="0"/>
              <a:t> Period</a:t>
            </a:r>
          </a:p>
          <a:p>
            <a:endParaRPr lang="cs-CZ" dirty="0"/>
          </a:p>
        </p:txBody>
      </p:sp>
      <p:pic>
        <p:nvPicPr>
          <p:cNvPr id="3" name="Grafický objekt 2" descr="Býk se souvislou výplní">
            <a:extLst>
              <a:ext uri="{FF2B5EF4-FFF2-40B4-BE49-F238E27FC236}">
                <a16:creationId xmlns:a16="http://schemas.microsoft.com/office/drawing/2014/main" id="{E0C712AD-E691-14ED-E80E-2AAAB029D6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99555" y="1327417"/>
            <a:ext cx="320513" cy="320513"/>
          </a:xfrm>
          <a:prstGeom prst="rect">
            <a:avLst/>
          </a:prstGeom>
        </p:spPr>
      </p:pic>
    </p:spTree>
    <p:extLst>
      <p:ext uri="{BB962C8B-B14F-4D97-AF65-F5344CB8AC3E}">
        <p14:creationId xmlns:p14="http://schemas.microsoft.com/office/powerpoint/2010/main" val="492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Nadpis 15"/>
          <p:cNvSpPr>
            <a:spLocks noGrp="1"/>
          </p:cNvSpPr>
          <p:nvPr>
            <p:ph type="title"/>
          </p:nvPr>
        </p:nvSpPr>
        <p:spPr>
          <a:xfrm>
            <a:off x="17434" y="419143"/>
            <a:ext cx="6289098" cy="566308"/>
          </a:xfrm>
        </p:spPr>
        <p:txBody>
          <a:bodyPr>
            <a:noAutofit/>
          </a:bodyPr>
          <a:lstStyle/>
          <a:p>
            <a:r>
              <a:rPr lang="en-US" sz="3200" dirty="0">
                <a:solidFill>
                  <a:schemeClr val="accent2"/>
                </a:solidFill>
                <a:effectLst>
                  <a:outerShdw blurRad="38100" dist="38100" dir="2700000" algn="tl">
                    <a:srgbClr val="000000">
                      <a:alpha val="43137"/>
                    </a:srgbClr>
                  </a:outerShdw>
                </a:effectLst>
              </a:rPr>
              <a:t>Source areas of objects found in the </a:t>
            </a:r>
            <a:r>
              <a:rPr lang="en-US" sz="3200" dirty="0" err="1">
                <a:solidFill>
                  <a:schemeClr val="accent2"/>
                </a:solidFill>
                <a:effectLst>
                  <a:outerShdw blurRad="38100" dist="38100" dir="2700000" algn="tl">
                    <a:srgbClr val="000000">
                      <a:alpha val="43137"/>
                    </a:srgbClr>
                  </a:outerShdw>
                </a:effectLst>
              </a:rPr>
              <a:t>Habrůvka</a:t>
            </a:r>
            <a:r>
              <a:rPr lang="en-US" sz="3200" dirty="0">
                <a:solidFill>
                  <a:schemeClr val="accent2"/>
                </a:solidFill>
                <a:effectLst>
                  <a:outerShdw blurRad="38100" dist="38100" dir="2700000" algn="tl">
                    <a:srgbClr val="000000">
                      <a:alpha val="43137"/>
                    </a:srgbClr>
                  </a:outerShdw>
                </a:effectLst>
              </a:rPr>
              <a:t> </a:t>
            </a:r>
            <a:r>
              <a:rPr lang="en-US" sz="3200">
                <a:solidFill>
                  <a:schemeClr val="accent2"/>
                </a:solidFill>
                <a:effectLst>
                  <a:outerShdw blurRad="38100" dist="38100" dir="2700000" algn="tl">
                    <a:srgbClr val="000000">
                      <a:alpha val="43137"/>
                    </a:srgbClr>
                  </a:outerShdw>
                </a:effectLst>
              </a:rPr>
              <a:t>– </a:t>
            </a:r>
            <a:r>
              <a:rPr lang="cs-CZ" sz="3200">
                <a:solidFill>
                  <a:schemeClr val="accent2"/>
                </a:solidFill>
                <a:effectLst>
                  <a:outerShdw blurRad="38100" dist="38100" dir="2700000" algn="tl">
                    <a:srgbClr val="000000">
                      <a:alpha val="43137"/>
                    </a:srgbClr>
                  </a:outerShdw>
                </a:effectLst>
              </a:rPr>
              <a:t>“</a:t>
            </a:r>
            <a:r>
              <a:rPr lang="en-US" sz="3200">
                <a:solidFill>
                  <a:schemeClr val="accent2"/>
                </a:solidFill>
                <a:effectLst>
                  <a:outerShdw blurRad="38100" dist="38100" dir="2700000" algn="tl">
                    <a:srgbClr val="000000">
                      <a:alpha val="43137"/>
                    </a:srgbClr>
                  </a:outerShdw>
                </a:effectLst>
              </a:rPr>
              <a:t>Býčí skála</a:t>
            </a:r>
            <a:r>
              <a:rPr lang="cs-CZ" sz="3200">
                <a:solidFill>
                  <a:schemeClr val="accent2"/>
                </a:solidFill>
                <a:effectLst>
                  <a:outerShdw blurRad="38100" dist="38100" dir="2700000" algn="tl">
                    <a:srgbClr val="000000">
                      <a:alpha val="43137"/>
                    </a:srgbClr>
                  </a:outerShdw>
                </a:effectLst>
              </a:rPr>
              <a:t>“ </a:t>
            </a:r>
            <a:r>
              <a:rPr lang="en-US" sz="3200" dirty="0">
                <a:solidFill>
                  <a:schemeClr val="accent2"/>
                </a:solidFill>
                <a:effectLst>
                  <a:outerShdw blurRad="38100" dist="38100" dir="2700000" algn="tl">
                    <a:srgbClr val="000000">
                      <a:alpha val="43137"/>
                    </a:srgbClr>
                  </a:outerShdw>
                </a:effectLst>
              </a:rPr>
              <a:t>cave sanctuary</a:t>
            </a:r>
            <a:endParaRPr lang="cs-CZ" sz="3200" dirty="0">
              <a:solidFill>
                <a:schemeClr val="accent2"/>
              </a:solidFill>
              <a:effectLst>
                <a:outerShdw blurRad="38100" dist="38100" dir="2700000" algn="tl">
                  <a:srgbClr val="000000">
                    <a:alpha val="43137"/>
                  </a:srgbClr>
                </a:outerShdw>
              </a:effectLst>
            </a:endParaRPr>
          </a:p>
        </p:txBody>
      </p:sp>
      <p:pic>
        <p:nvPicPr>
          <p:cNvPr id="9" name="Obrázek 8" descr="Obsah obrázku text, perokresba, klipart&#10;&#10;Popis byl vytvořen automaticky">
            <a:extLst>
              <a:ext uri="{FF2B5EF4-FFF2-40B4-BE49-F238E27FC236}">
                <a16:creationId xmlns:a16="http://schemas.microsoft.com/office/drawing/2014/main" id="{D780BA0C-747F-47D7-9CFC-AA73C0362A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951" y="4063166"/>
            <a:ext cx="6289098" cy="2548009"/>
          </a:xfrm>
          <a:prstGeom prst="rect">
            <a:avLst/>
          </a:prstGeom>
        </p:spPr>
      </p:pic>
      <p:sp>
        <p:nvSpPr>
          <p:cNvPr id="6" name="TextovéPole 5">
            <a:extLst>
              <a:ext uri="{FF2B5EF4-FFF2-40B4-BE49-F238E27FC236}">
                <a16:creationId xmlns:a16="http://schemas.microsoft.com/office/drawing/2014/main" id="{EF737D3E-1F1E-40C9-94EC-E618416F95C6}"/>
              </a:ext>
            </a:extLst>
          </p:cNvPr>
          <p:cNvSpPr txBox="1"/>
          <p:nvPr/>
        </p:nvSpPr>
        <p:spPr>
          <a:xfrm>
            <a:off x="93952" y="6519446"/>
            <a:ext cx="6289097"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a:ln>
                  <a:noFill/>
                </a:ln>
                <a:effectLst/>
                <a:uLnTx/>
                <a:uFillTx/>
                <a:latin typeface="Calibri"/>
                <a:ea typeface="+mn-ea"/>
                <a:cs typeface="+mn-cs"/>
              </a:rPr>
              <a:t>Kuffern – </a:t>
            </a:r>
            <a:r>
              <a:rPr kumimoji="0" lang="en-US" sz="1600" b="0" i="0" u="none" strike="noStrike" kern="1200" cap="none" spc="0" normalizeH="0" baseline="0" noProof="0">
                <a:ln>
                  <a:noFill/>
                </a:ln>
                <a:effectLst/>
                <a:uLnTx/>
                <a:uFillTx/>
                <a:latin typeface="Calibri"/>
                <a:ea typeface="+mn-ea"/>
                <a:cs typeface="+mn-cs"/>
              </a:rPr>
              <a:t>Traders </a:t>
            </a:r>
            <a:r>
              <a:rPr kumimoji="0" lang="en-US" sz="1600" b="0" i="0" u="none" strike="noStrike" kern="1200" cap="none" spc="0" normalizeH="0" baseline="0" noProof="0" dirty="0">
                <a:ln>
                  <a:noFill/>
                </a:ln>
                <a:effectLst/>
                <a:uLnTx/>
                <a:uFillTx/>
                <a:latin typeface="Calibri"/>
                <a:ea typeface="+mn-ea"/>
                <a:cs typeface="+mn-cs"/>
              </a:rPr>
              <a:t>offer elite bronze vessels (according to </a:t>
            </a:r>
            <a:r>
              <a:rPr kumimoji="0" lang="en-US" sz="1600" b="0" i="0" u="none" strike="noStrike" kern="1200" cap="none" spc="0" normalizeH="0" baseline="0" noProof="0" dirty="0" err="1">
                <a:ln>
                  <a:noFill/>
                </a:ln>
                <a:effectLst/>
                <a:uLnTx/>
                <a:uFillTx/>
                <a:latin typeface="Calibri"/>
                <a:ea typeface="+mn-ea"/>
                <a:cs typeface="+mn-cs"/>
              </a:rPr>
              <a:t>Rebay</a:t>
            </a:r>
            <a:r>
              <a:rPr kumimoji="0" lang="en-US" sz="1600" b="0" i="0" u="none" strike="noStrike" kern="1200" cap="none" spc="0" normalizeH="0" baseline="0" noProof="0" dirty="0">
                <a:ln>
                  <a:noFill/>
                </a:ln>
                <a:effectLst/>
                <a:uLnTx/>
                <a:uFillTx/>
                <a:latin typeface="Calibri"/>
                <a:ea typeface="+mn-ea"/>
                <a:cs typeface="+mn-cs"/>
              </a:rPr>
              <a:t>-Salisbury)</a:t>
            </a:r>
            <a:endParaRPr kumimoji="0" lang="cs-CZ" sz="1400" b="0" i="0" u="none" strike="noStrike" kern="1200" cap="none" spc="0" normalizeH="0" baseline="0" noProof="0" dirty="0">
              <a:ln>
                <a:noFill/>
              </a:ln>
              <a:effectLst/>
              <a:uLnTx/>
              <a:uFillTx/>
              <a:latin typeface="Calibri"/>
              <a:ea typeface="+mn-ea"/>
              <a:cs typeface="+mn-cs"/>
            </a:endParaRPr>
          </a:p>
        </p:txBody>
      </p:sp>
      <p:sp>
        <p:nvSpPr>
          <p:cNvPr id="8" name="Zástupný symbol pro obsah 6"/>
          <p:cNvSpPr txBox="1">
            <a:spLocks/>
          </p:cNvSpPr>
          <p:nvPr/>
        </p:nvSpPr>
        <p:spPr>
          <a:xfrm>
            <a:off x="150829" y="985451"/>
            <a:ext cx="6155703" cy="3255475"/>
          </a:xfrm>
          <a:prstGeom prst="rect">
            <a:avLst/>
          </a:prstGeom>
        </p:spPr>
        <p:txBody>
          <a:bodyPr vert="horz" lIns="0" tIns="45720" rIns="0" bIns="45720" rtlCol="0">
            <a:normAutofit fontScale="92500" lnSpcReduction="10000"/>
          </a:bodyPr>
          <a:lstStyle/>
          <a:p>
            <a:pPr marL="0" marR="0" lvl="0" indent="0" algn="l" defTabSz="914400" rtl="0" eaLnBrk="1" fontAlgn="auto" latinLnBrk="0" hangingPunct="1">
              <a:lnSpc>
                <a:spcPct val="90000"/>
              </a:lnSpc>
              <a:spcBef>
                <a:spcPts val="1200"/>
              </a:spcBef>
              <a:spcAft>
                <a:spcPts val="200"/>
              </a:spcAft>
              <a:buClr>
                <a:srgbClr val="E48312"/>
              </a:buClr>
              <a:buSzPct val="100000"/>
              <a:buFontTx/>
              <a:buNone/>
              <a:tabLst/>
              <a:defRPr/>
            </a:pPr>
            <a:r>
              <a:rPr kumimoji="0" lang="cs-CZ" sz="2000" b="0" i="0" u="none" strike="noStrike" kern="1200" cap="none" spc="0" normalizeH="0" baseline="0" noProof="0" dirty="0">
                <a:ln>
                  <a:noFill/>
                </a:ln>
                <a:effectLst/>
                <a:uLnTx/>
                <a:uFillTx/>
                <a:latin typeface="Calibri"/>
                <a:ea typeface="+mn-ea"/>
                <a:cs typeface="+mn-cs"/>
              </a:rPr>
              <a:t>A - Býčí skála </a:t>
            </a:r>
            <a:r>
              <a:rPr kumimoji="0" lang="cs-CZ" sz="2000" b="0" i="0" u="none" strike="noStrike" kern="1200" cap="none" spc="0" normalizeH="0" baseline="0" noProof="0" dirty="0" err="1">
                <a:ln>
                  <a:noFill/>
                </a:ln>
                <a:effectLst/>
                <a:uLnTx/>
                <a:uFillTx/>
                <a:latin typeface="Calibri"/>
                <a:ea typeface="+mn-ea"/>
                <a:cs typeface="+mn-cs"/>
              </a:rPr>
              <a:t>site</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with</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its</a:t>
            </a:r>
            <a:r>
              <a:rPr kumimoji="0" lang="cs-CZ" sz="2000" b="0" i="0" u="none" strike="noStrike" kern="1200" cap="none" spc="0" normalizeH="0" baseline="0" noProof="0" dirty="0">
                <a:ln>
                  <a:noFill/>
                </a:ln>
                <a:effectLst/>
                <a:uLnTx/>
                <a:uFillTx/>
                <a:latin typeface="Calibri"/>
                <a:ea typeface="+mn-ea"/>
                <a:cs typeface="+mn-cs"/>
              </a:rPr>
              <a:t> economic background, B - </a:t>
            </a:r>
            <a:r>
              <a:rPr kumimoji="0" lang="cs-CZ" sz="2000" b="0" i="0" u="none" strike="noStrike" kern="1200" cap="none" spc="0" normalizeH="0" baseline="0" noProof="0" dirty="0" err="1">
                <a:ln>
                  <a:noFill/>
                </a:ln>
                <a:effectLst/>
                <a:uLnTx/>
                <a:uFillTx/>
                <a:latin typeface="Calibri"/>
                <a:ea typeface="+mn-ea"/>
                <a:cs typeface="+mn-cs"/>
              </a:rPr>
              <a:t>Pomeranian</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C - </a:t>
            </a:r>
            <a:r>
              <a:rPr kumimoji="0" lang="cs-CZ" sz="2000" b="0" i="0" u="none" strike="noStrike" kern="1200" cap="none" spc="0" normalizeH="0" baseline="0" noProof="0" dirty="0" err="1">
                <a:ln>
                  <a:noFill/>
                </a:ln>
                <a:effectLst/>
                <a:uLnTx/>
                <a:uFillTx/>
                <a:latin typeface="Calibri"/>
                <a:ea typeface="+mn-ea"/>
                <a:cs typeface="+mn-cs"/>
              </a:rPr>
              <a:t>Lusatian</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in </a:t>
            </a:r>
            <a:r>
              <a:rPr kumimoji="0" lang="cs-CZ" sz="2000" b="0" i="0" u="none" strike="noStrike" kern="1200" cap="none" spc="0" normalizeH="0" baseline="0" noProof="0" dirty="0" err="1">
                <a:ln>
                  <a:noFill/>
                </a:ln>
                <a:effectLst/>
                <a:uLnTx/>
                <a:uFillTx/>
                <a:latin typeface="Calibri"/>
                <a:ea typeface="+mn-ea"/>
                <a:cs typeface="+mn-cs"/>
              </a:rPr>
              <a:t>Lower</a:t>
            </a:r>
            <a:r>
              <a:rPr kumimoji="0" lang="cs-CZ" sz="2000" b="0" i="0" u="none" strike="noStrike" kern="1200" cap="none" spc="0" normalizeH="0" baseline="0" noProof="0" dirty="0">
                <a:ln>
                  <a:noFill/>
                </a:ln>
                <a:effectLst/>
                <a:uLnTx/>
                <a:uFillTx/>
                <a:latin typeface="Calibri"/>
                <a:ea typeface="+mn-ea"/>
                <a:cs typeface="+mn-cs"/>
              </a:rPr>
              <a:t> / </a:t>
            </a:r>
            <a:r>
              <a:rPr kumimoji="0" lang="cs-CZ" sz="2000" b="0" i="0" u="none" strike="noStrike" kern="1200" cap="none" spc="0" normalizeH="0" baseline="0" noProof="0" dirty="0" err="1">
                <a:ln>
                  <a:noFill/>
                </a:ln>
                <a:effectLst/>
                <a:uLnTx/>
                <a:uFillTx/>
                <a:latin typeface="Calibri"/>
                <a:ea typeface="+mn-ea"/>
                <a:cs typeface="+mn-cs"/>
              </a:rPr>
              <a:t>Upper</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Silesia</a:t>
            </a:r>
            <a:r>
              <a:rPr kumimoji="0" lang="cs-CZ" sz="2000" b="0" i="0" u="none" strike="noStrike" kern="1200" cap="none" spc="0" normalizeH="0" baseline="0" noProof="0" dirty="0">
                <a:ln>
                  <a:noFill/>
                </a:ln>
                <a:effectLst/>
                <a:uLnTx/>
                <a:uFillTx/>
                <a:latin typeface="Calibri"/>
                <a:ea typeface="+mn-ea"/>
                <a:cs typeface="+mn-cs"/>
              </a:rPr>
              <a:t>, D - </a:t>
            </a:r>
            <a:r>
              <a:rPr kumimoji="0" lang="cs-CZ" sz="2000" b="0" i="0" u="none" strike="noStrike" kern="1200" cap="none" spc="0" normalizeH="0" baseline="0" noProof="0" dirty="0" err="1">
                <a:ln>
                  <a:noFill/>
                </a:ln>
                <a:effectLst/>
                <a:uLnTx/>
                <a:uFillTx/>
                <a:latin typeface="Calibri"/>
                <a:ea typeface="+mn-ea"/>
                <a:cs typeface="+mn-cs"/>
              </a:rPr>
              <a:t>Lusatian</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in </a:t>
            </a:r>
            <a:r>
              <a:rPr kumimoji="0" lang="cs-CZ" sz="2000" b="0" i="0" u="none" strike="noStrike" kern="1200" cap="none" spc="0" normalizeH="0" baseline="0" noProof="0" dirty="0" err="1">
                <a:ln>
                  <a:noFill/>
                </a:ln>
                <a:effectLst/>
                <a:uLnTx/>
                <a:uFillTx/>
                <a:latin typeface="Calibri"/>
                <a:ea typeface="+mn-ea"/>
                <a:cs typeface="+mn-cs"/>
              </a:rPr>
              <a:t>Upper</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Silesia</a:t>
            </a:r>
            <a:r>
              <a:rPr kumimoji="0" lang="cs-CZ" sz="2000" b="0" i="0" u="none" strike="noStrike" kern="1200" cap="none" spc="0" normalizeH="0" baseline="0" noProof="0" dirty="0">
                <a:ln>
                  <a:noFill/>
                </a:ln>
                <a:effectLst/>
                <a:uLnTx/>
                <a:uFillTx/>
                <a:latin typeface="Calibri"/>
                <a:ea typeface="+mn-ea"/>
                <a:cs typeface="+mn-cs"/>
              </a:rPr>
              <a:t>, E - Vekerzug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F - </a:t>
            </a:r>
            <a:r>
              <a:rPr kumimoji="0" lang="cs-CZ" sz="2000" b="0" i="0" u="none" strike="noStrike" kern="1200" cap="none" spc="0" normalizeH="0" baseline="0" noProof="0" dirty="0" err="1">
                <a:ln>
                  <a:noFill/>
                </a:ln>
                <a:effectLst/>
                <a:uLnTx/>
                <a:uFillTx/>
                <a:latin typeface="Calibri"/>
                <a:ea typeface="+mn-ea"/>
                <a:cs typeface="+mn-cs"/>
              </a:rPr>
              <a:t>Cultures</a:t>
            </a:r>
            <a:r>
              <a:rPr kumimoji="0" lang="cs-CZ" sz="2000" b="0" i="0" u="none" strike="noStrike" kern="1200" cap="none" spc="0" normalizeH="0" baseline="0" noProof="0" dirty="0">
                <a:ln>
                  <a:noFill/>
                </a:ln>
                <a:effectLst/>
                <a:uLnTx/>
                <a:uFillTx/>
                <a:latin typeface="Calibri"/>
                <a:ea typeface="+mn-ea"/>
                <a:cs typeface="+mn-cs"/>
              </a:rPr>
              <a:t> of </a:t>
            </a:r>
            <a:r>
              <a:rPr kumimoji="0" lang="cs-CZ" sz="2000" b="0" i="0" u="none" strike="noStrike" kern="1200" cap="none" spc="0" normalizeH="0" baseline="0" noProof="0" dirty="0" err="1">
                <a:ln>
                  <a:noFill/>
                </a:ln>
                <a:effectLst/>
                <a:uLnTx/>
                <a:uFillTx/>
                <a:latin typeface="Calibri"/>
                <a:ea typeface="+mn-ea"/>
                <a:cs typeface="+mn-cs"/>
              </a:rPr>
              <a:t>steppe</a:t>
            </a:r>
            <a:r>
              <a:rPr kumimoji="0" lang="cs-CZ" sz="2000" b="0" i="0" u="none" strike="noStrike" kern="1200" cap="none" spc="0" normalizeH="0" baseline="0" noProof="0" dirty="0">
                <a:ln>
                  <a:noFill/>
                </a:ln>
                <a:effectLst/>
                <a:uLnTx/>
                <a:uFillTx/>
                <a:latin typeface="Calibri"/>
                <a:ea typeface="+mn-ea"/>
                <a:cs typeface="+mn-cs"/>
              </a:rPr>
              <a:t> and </a:t>
            </a:r>
            <a:r>
              <a:rPr kumimoji="0" lang="cs-CZ" sz="2000" b="0" i="0" u="none" strike="noStrike" kern="1200" cap="none" spc="0" normalizeH="0" baseline="0" noProof="0" dirty="0" err="1">
                <a:ln>
                  <a:noFill/>
                </a:ln>
                <a:effectLst/>
                <a:uLnTx/>
                <a:uFillTx/>
                <a:latin typeface="Calibri"/>
                <a:ea typeface="+mn-ea"/>
                <a:cs typeface="+mn-cs"/>
              </a:rPr>
              <a:t>forest</a:t>
            </a:r>
            <a:r>
              <a:rPr kumimoji="0" lang="cs-CZ" sz="2000" b="0" i="0" u="none" strike="noStrike" kern="1200" cap="none" spc="0" normalizeH="0" baseline="0" noProof="0" dirty="0">
                <a:ln>
                  <a:noFill/>
                </a:ln>
                <a:effectLst/>
                <a:uLnTx/>
                <a:uFillTx/>
                <a:latin typeface="Calibri"/>
                <a:ea typeface="+mn-ea"/>
                <a:cs typeface="+mn-cs"/>
              </a:rPr>
              <a:t> - </a:t>
            </a:r>
            <a:r>
              <a:rPr kumimoji="0" lang="cs-CZ" sz="2000" b="0" i="0" u="none" strike="noStrike" kern="1200" cap="none" spc="0" normalizeH="0" baseline="0" noProof="0" dirty="0" err="1">
                <a:ln>
                  <a:noFill/>
                </a:ln>
                <a:effectLst/>
                <a:uLnTx/>
                <a:uFillTx/>
                <a:latin typeface="Calibri"/>
                <a:ea typeface="+mn-ea"/>
                <a:cs typeface="+mn-cs"/>
              </a:rPr>
              <a:t>steppe</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zones</a:t>
            </a:r>
            <a:r>
              <a:rPr kumimoji="0" lang="cs-CZ" sz="2000" b="0" i="0" u="none" strike="noStrike" kern="1200" cap="none" spc="0" normalizeH="0" baseline="0" noProof="0" dirty="0">
                <a:ln>
                  <a:noFill/>
                </a:ln>
                <a:effectLst/>
                <a:uLnTx/>
                <a:uFillTx/>
                <a:latin typeface="Calibri"/>
                <a:ea typeface="+mn-ea"/>
                <a:cs typeface="+mn-cs"/>
              </a:rPr>
              <a:t> of </a:t>
            </a:r>
            <a:r>
              <a:rPr kumimoji="0" lang="cs-CZ" sz="2000" b="0" i="0" u="none" strike="noStrike" kern="1200" cap="none" spc="0" normalizeH="0" baseline="0" noProof="0" dirty="0" err="1">
                <a:ln>
                  <a:noFill/>
                </a:ln>
                <a:effectLst/>
                <a:uLnTx/>
                <a:uFillTx/>
                <a:latin typeface="Calibri"/>
                <a:ea typeface="+mn-ea"/>
                <a:cs typeface="+mn-cs"/>
              </a:rPr>
              <a:t>Eastern</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Europe</a:t>
            </a:r>
            <a:r>
              <a:rPr kumimoji="0" lang="cs-CZ" sz="2000" b="0" i="0" u="none" strike="noStrike" kern="1200" cap="none" spc="0" normalizeH="0" baseline="0" noProof="0" dirty="0">
                <a:ln>
                  <a:noFill/>
                </a:ln>
                <a:effectLst/>
                <a:uLnTx/>
                <a:uFillTx/>
                <a:latin typeface="Calibri"/>
                <a:ea typeface="+mn-ea"/>
                <a:cs typeface="+mn-cs"/>
              </a:rPr>
              <a:t>, G - </a:t>
            </a:r>
            <a:r>
              <a:rPr kumimoji="0" lang="cs-CZ" sz="2000" b="0" i="0" u="none" strike="noStrike" kern="1200" cap="none" spc="0" normalizeH="0" baseline="0" noProof="0" dirty="0" err="1">
                <a:ln>
                  <a:noFill/>
                </a:ln>
                <a:effectLst/>
                <a:uLnTx/>
                <a:uFillTx/>
                <a:latin typeface="Calibri"/>
                <a:ea typeface="+mn-ea"/>
                <a:cs typeface="+mn-cs"/>
              </a:rPr>
              <a:t>Sulmtal</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H -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cultures</a:t>
            </a:r>
            <a:r>
              <a:rPr kumimoji="0" lang="cs-CZ" sz="2000" b="0" i="0" u="none" strike="noStrike" kern="1200" cap="none" spc="0" normalizeH="0" baseline="0" noProof="0" dirty="0">
                <a:ln>
                  <a:noFill/>
                </a:ln>
                <a:effectLst/>
                <a:uLnTx/>
                <a:uFillTx/>
                <a:latin typeface="Calibri"/>
                <a:ea typeface="+mn-ea"/>
                <a:cs typeface="+mn-cs"/>
              </a:rPr>
              <a:t> of </a:t>
            </a:r>
            <a:r>
              <a:rPr kumimoji="0" lang="cs-CZ" sz="2000" b="0" i="0" u="none" strike="noStrike" kern="1200" cap="none" spc="0" normalizeH="0" baseline="0" noProof="0" dirty="0" err="1">
                <a:ln>
                  <a:noFill/>
                </a:ln>
                <a:effectLst/>
                <a:uLnTx/>
                <a:uFillTx/>
                <a:latin typeface="Calibri"/>
                <a:ea typeface="+mn-ea"/>
                <a:cs typeface="+mn-cs"/>
              </a:rPr>
              <a:t>Slovenia</a:t>
            </a:r>
            <a:r>
              <a:rPr kumimoji="0" lang="cs-CZ" sz="2000" b="0" i="0" u="none" strike="noStrike" kern="1200" cap="none" spc="0" normalizeH="0" baseline="0" noProof="0" dirty="0">
                <a:ln>
                  <a:noFill/>
                </a:ln>
                <a:effectLst/>
                <a:uLnTx/>
                <a:uFillTx/>
                <a:latin typeface="Calibri"/>
                <a:ea typeface="+mn-ea"/>
                <a:cs typeface="+mn-cs"/>
              </a:rPr>
              <a:t> (H1 - </a:t>
            </a:r>
            <a:r>
              <a:rPr kumimoji="0" lang="cs-CZ" sz="2000" b="0" i="0" u="none" strike="noStrike" kern="1200" cap="none" spc="0" normalizeH="0" baseline="0" noProof="0" dirty="0" err="1">
                <a:ln>
                  <a:noFill/>
                </a:ln>
                <a:effectLst/>
                <a:uLnTx/>
                <a:uFillTx/>
                <a:latin typeface="Calibri"/>
                <a:ea typeface="+mn-ea"/>
                <a:cs typeface="+mn-cs"/>
              </a:rPr>
              <a:t>Lower</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Carniola</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group</a:t>
            </a:r>
            <a:r>
              <a:rPr kumimoji="0" lang="cs-CZ" sz="2000" b="0" i="0" u="none" strike="noStrike" kern="1200" cap="none" spc="0" normalizeH="0" baseline="0" noProof="0" dirty="0">
                <a:ln>
                  <a:noFill/>
                </a:ln>
                <a:effectLst/>
                <a:uLnTx/>
                <a:uFillTx/>
                <a:latin typeface="Calibri"/>
                <a:ea typeface="+mn-ea"/>
                <a:cs typeface="+mn-cs"/>
              </a:rPr>
              <a:t>, H2 - </a:t>
            </a:r>
            <a:r>
              <a:rPr kumimoji="0" lang="cs-CZ" sz="2000" b="0" i="0" u="none" strike="noStrike" kern="1200" cap="none" spc="0" normalizeH="0" baseline="0" noProof="0" dirty="0" err="1">
                <a:ln>
                  <a:noFill/>
                </a:ln>
                <a:effectLst/>
                <a:uLnTx/>
                <a:uFillTx/>
                <a:latin typeface="Calibri"/>
                <a:ea typeface="+mn-ea"/>
                <a:cs typeface="+mn-cs"/>
              </a:rPr>
              <a:t>Lower</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Carniola</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group</a:t>
            </a:r>
            <a:r>
              <a:rPr kumimoji="0" lang="cs-CZ" sz="2000" b="0" i="0" u="none" strike="noStrike" kern="1200" cap="none" spc="0" normalizeH="0" baseline="0" noProof="0" dirty="0">
                <a:ln>
                  <a:noFill/>
                </a:ln>
                <a:effectLst/>
                <a:uLnTx/>
                <a:uFillTx/>
                <a:latin typeface="Calibri"/>
                <a:ea typeface="+mn-ea"/>
                <a:cs typeface="+mn-cs"/>
              </a:rPr>
              <a:t>, H3 - </a:t>
            </a:r>
            <a:r>
              <a:rPr kumimoji="0" lang="cs-CZ" sz="2000" b="0" i="0" u="none" strike="noStrike" kern="1200" cap="none" spc="0" normalizeH="0" baseline="0" noProof="0" dirty="0" err="1">
                <a:ln>
                  <a:noFill/>
                </a:ln>
                <a:effectLst/>
                <a:uLnTx/>
                <a:uFillTx/>
                <a:latin typeface="Calibri"/>
                <a:ea typeface="+mn-ea"/>
                <a:cs typeface="+mn-cs"/>
              </a:rPr>
              <a:t>Ljubljana</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group</a:t>
            </a:r>
            <a:r>
              <a:rPr kumimoji="0" lang="cs-CZ" sz="2000" b="0" i="0" u="none" strike="noStrike" kern="1200" cap="none" spc="0" normalizeH="0" baseline="0" noProof="0" dirty="0">
                <a:ln>
                  <a:noFill/>
                </a:ln>
                <a:effectLst/>
                <a:uLnTx/>
                <a:uFillTx/>
                <a:latin typeface="Calibri"/>
                <a:ea typeface="+mn-ea"/>
                <a:cs typeface="+mn-cs"/>
              </a:rPr>
              <a:t>, H4 - St. Lucian </a:t>
            </a:r>
            <a:r>
              <a:rPr kumimoji="0" lang="cs-CZ" sz="2000" b="0" i="0" u="none" strike="noStrike" kern="1200" cap="none" spc="0" normalizeH="0" baseline="0" noProof="0" dirty="0" err="1">
                <a:ln>
                  <a:noFill/>
                </a:ln>
                <a:effectLst/>
                <a:uLnTx/>
                <a:uFillTx/>
                <a:latin typeface="Calibri"/>
                <a:ea typeface="+mn-ea"/>
                <a:cs typeface="+mn-cs"/>
              </a:rPr>
              <a:t>group</a:t>
            </a:r>
            <a:r>
              <a:rPr kumimoji="0" lang="cs-CZ" sz="2000" b="0" i="0" u="none" strike="noStrike" kern="1200" cap="none" spc="0" normalizeH="0" baseline="0" noProof="0" dirty="0">
                <a:ln>
                  <a:noFill/>
                </a:ln>
                <a:effectLst/>
                <a:uLnTx/>
                <a:uFillTx/>
                <a:latin typeface="Calibri"/>
                <a:ea typeface="+mn-ea"/>
                <a:cs typeface="+mn-cs"/>
              </a:rPr>
              <a:t>), I - </a:t>
            </a:r>
            <a:r>
              <a:rPr kumimoji="0" lang="cs-CZ" sz="2000" b="0" i="0" u="none" strike="noStrike" kern="1200" cap="none" spc="0" normalizeH="0" baseline="0" noProof="0" dirty="0" err="1">
                <a:ln>
                  <a:noFill/>
                </a:ln>
                <a:effectLst/>
                <a:uLnTx/>
                <a:uFillTx/>
                <a:latin typeface="Calibri"/>
                <a:ea typeface="+mn-ea"/>
                <a:cs typeface="+mn-cs"/>
              </a:rPr>
              <a:t>Styrian</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group</a:t>
            </a:r>
            <a:r>
              <a:rPr kumimoji="0" lang="cs-CZ" sz="2000" b="0" i="0" u="none" strike="noStrike" kern="1200" cap="none" spc="0" normalizeH="0" baseline="0" noProof="0" dirty="0">
                <a:ln>
                  <a:noFill/>
                </a:ln>
                <a:effectLst/>
                <a:uLnTx/>
                <a:uFillTx/>
                <a:latin typeface="Calibri"/>
                <a:ea typeface="+mn-ea"/>
                <a:cs typeface="+mn-cs"/>
              </a:rPr>
              <a:t>, J - </a:t>
            </a:r>
            <a:r>
              <a:rPr kumimoji="0" lang="cs-CZ" sz="2000" b="0" i="0" u="none" strike="noStrike" kern="1200" cap="none" spc="0" normalizeH="0" baseline="0" noProof="0" dirty="0" err="1">
                <a:ln>
                  <a:noFill/>
                </a:ln>
                <a:effectLst/>
                <a:uLnTx/>
                <a:uFillTx/>
                <a:latin typeface="Calibri"/>
                <a:ea typeface="+mn-ea"/>
                <a:cs typeface="+mn-cs"/>
              </a:rPr>
              <a:t>Carinthian</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group</a:t>
            </a:r>
            <a:r>
              <a:rPr kumimoji="0" lang="cs-CZ" sz="2000" b="0" i="0" u="none" strike="noStrike" kern="1200" cap="none" spc="0" normalizeH="0" baseline="0" noProof="0" dirty="0">
                <a:ln>
                  <a:noFill/>
                </a:ln>
                <a:effectLst/>
                <a:uLnTx/>
                <a:uFillTx/>
                <a:latin typeface="Calibri"/>
                <a:ea typeface="+mn-ea"/>
                <a:cs typeface="+mn-cs"/>
              </a:rPr>
              <a:t>, K - </a:t>
            </a:r>
            <a:r>
              <a:rPr kumimoji="0" lang="cs-CZ" sz="2000" b="0" i="0" u="none" strike="noStrike" kern="1200" cap="none" spc="0" normalizeH="0" baseline="0" noProof="0" dirty="0" err="1">
                <a:ln>
                  <a:noFill/>
                </a:ln>
                <a:effectLst/>
                <a:uLnTx/>
                <a:uFillTx/>
                <a:latin typeface="Calibri"/>
                <a:ea typeface="+mn-ea"/>
                <a:cs typeface="+mn-cs"/>
              </a:rPr>
              <a:t>central</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site</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L -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Este</a:t>
            </a:r>
            <a:r>
              <a:rPr kumimoji="0" lang="cs-CZ" sz="2000" b="0" i="0" u="none" strike="noStrike" kern="1200" cap="none" spc="0" normalizeH="0" baseline="0" noProof="0" dirty="0">
                <a:ln>
                  <a:noFill/>
                </a:ln>
                <a:effectLst/>
                <a:uLnTx/>
                <a:uFillTx/>
                <a:latin typeface="Calibri"/>
                <a:ea typeface="+mn-ea"/>
                <a:cs typeface="+mn-cs"/>
              </a:rPr>
              <a:t>, M - </a:t>
            </a:r>
            <a:r>
              <a:rPr kumimoji="0" lang="cs-CZ" sz="2000" b="0" i="0" u="none" strike="noStrike" kern="1200" cap="none" spc="0" normalizeH="0" baseline="0" noProof="0" dirty="0" err="1">
                <a:ln>
                  <a:noFill/>
                </a:ln>
                <a:effectLst/>
                <a:uLnTx/>
                <a:uFillTx/>
                <a:latin typeface="Calibri"/>
                <a:ea typeface="+mn-ea"/>
                <a:cs typeface="+mn-cs"/>
              </a:rPr>
              <a:t>Etruria</a:t>
            </a:r>
            <a:r>
              <a:rPr kumimoji="0" lang="cs-CZ" sz="2000" b="0" i="0" u="none" strike="noStrike" kern="1200" cap="none" spc="0" normalizeH="0" baseline="0" noProof="0" dirty="0">
                <a:ln>
                  <a:noFill/>
                </a:ln>
                <a:effectLst/>
                <a:uLnTx/>
                <a:uFillTx/>
                <a:latin typeface="Calibri"/>
                <a:ea typeface="+mn-ea"/>
                <a:cs typeface="+mn-cs"/>
              </a:rPr>
              <a:t>, N - </a:t>
            </a:r>
            <a:r>
              <a:rPr kumimoji="0" lang="cs-CZ" sz="2000" b="0" i="0" u="none" strike="noStrike" kern="1200" cap="none" spc="0" normalizeH="0" baseline="0" noProof="0" dirty="0" err="1">
                <a:ln>
                  <a:noFill/>
                </a:ln>
                <a:effectLst/>
                <a:uLnTx/>
                <a:uFillTx/>
                <a:latin typeface="Calibri"/>
                <a:ea typeface="+mn-ea"/>
                <a:cs typeface="+mn-cs"/>
              </a:rPr>
              <a:t>Picenum</a:t>
            </a:r>
            <a:r>
              <a:rPr kumimoji="0" lang="cs-CZ" sz="2000" b="0" i="0" u="none" strike="noStrike" kern="1200" cap="none" spc="0" normalizeH="0" baseline="0" noProof="0" dirty="0">
                <a:ln>
                  <a:noFill/>
                </a:ln>
                <a:effectLst/>
                <a:uLnTx/>
                <a:uFillTx/>
                <a:latin typeface="Calibri"/>
                <a:ea typeface="+mn-ea"/>
                <a:cs typeface="+mn-cs"/>
              </a:rPr>
              <a:t>, O -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Golasecca</a:t>
            </a:r>
            <a:r>
              <a:rPr kumimoji="0" lang="cs-CZ" sz="2000" b="0" i="0" u="none" strike="noStrike" kern="1200" cap="none" spc="0" normalizeH="0" baseline="0" noProof="0" dirty="0">
                <a:ln>
                  <a:noFill/>
                </a:ln>
                <a:effectLst/>
                <a:uLnTx/>
                <a:uFillTx/>
                <a:latin typeface="Calibri"/>
                <a:ea typeface="+mn-ea"/>
                <a:cs typeface="+mn-cs"/>
              </a:rPr>
              <a:t>, P -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tumuli</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 Late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in </a:t>
            </a:r>
            <a:r>
              <a:rPr kumimoji="0" lang="cs-CZ" sz="2000" b="0" i="0" u="none" strike="noStrike" kern="1200" cap="none" spc="0" normalizeH="0" baseline="0" noProof="0" dirty="0" err="1">
                <a:ln>
                  <a:noFill/>
                </a:ln>
                <a:effectLst/>
                <a:uLnTx/>
                <a:uFillTx/>
                <a:latin typeface="Calibri"/>
                <a:ea typeface="+mn-ea"/>
                <a:cs typeface="+mn-cs"/>
              </a:rPr>
              <a:t>southern</a:t>
            </a:r>
            <a:r>
              <a:rPr kumimoji="0" lang="cs-CZ" sz="2000" b="0" i="0" u="none" strike="noStrike" kern="1200" cap="none" spc="0" normalizeH="0" baseline="0" noProof="0" dirty="0">
                <a:ln>
                  <a:noFill/>
                </a:ln>
                <a:effectLst/>
                <a:uLnTx/>
                <a:uFillTx/>
                <a:latin typeface="Calibri"/>
                <a:ea typeface="+mn-ea"/>
                <a:cs typeface="+mn-cs"/>
              </a:rPr>
              <a:t> Bohemia, Q -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in </a:t>
            </a:r>
            <a:r>
              <a:rPr kumimoji="0" lang="cs-CZ" sz="2000" b="0" i="0" u="none" strike="noStrike" kern="1200" cap="none" spc="0" normalizeH="0" baseline="0" noProof="0" dirty="0" err="1">
                <a:ln>
                  <a:noFill/>
                </a:ln>
                <a:effectLst/>
                <a:uLnTx/>
                <a:uFillTx/>
                <a:latin typeface="Calibri"/>
                <a:ea typeface="+mn-ea"/>
                <a:cs typeface="+mn-cs"/>
              </a:rPr>
              <a:t>Bavaria</a:t>
            </a:r>
            <a:r>
              <a:rPr kumimoji="0" lang="cs-CZ" sz="2000" b="0" i="0" u="none" strike="noStrike" kern="1200" cap="none" spc="0" normalizeH="0" baseline="0" noProof="0" dirty="0">
                <a:ln>
                  <a:noFill/>
                </a:ln>
                <a:effectLst/>
                <a:uLnTx/>
                <a:uFillTx/>
                <a:latin typeface="Calibri"/>
                <a:ea typeface="+mn-ea"/>
                <a:cs typeface="+mn-cs"/>
              </a:rPr>
              <a:t>, R -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in Baden-</a:t>
            </a:r>
            <a:r>
              <a:rPr kumimoji="0" lang="cs-CZ" sz="2000" b="0" i="0" u="none" strike="noStrike" kern="1200" cap="none" spc="0" normalizeH="0" baseline="0" noProof="0" dirty="0" err="1">
                <a:ln>
                  <a:noFill/>
                </a:ln>
                <a:effectLst/>
                <a:uLnTx/>
                <a:uFillTx/>
                <a:latin typeface="Calibri"/>
                <a:ea typeface="+mn-ea"/>
                <a:cs typeface="+mn-cs"/>
              </a:rPr>
              <a:t>Württemberg</a:t>
            </a:r>
            <a:r>
              <a:rPr kumimoji="0" lang="cs-CZ" sz="2000" b="0" i="0" u="none" strike="noStrike" kern="1200" cap="none" spc="0" normalizeH="0" baseline="0" noProof="0" dirty="0">
                <a:ln>
                  <a:noFill/>
                </a:ln>
                <a:effectLst/>
                <a:uLnTx/>
                <a:uFillTx/>
                <a:latin typeface="Calibri"/>
                <a:ea typeface="+mn-ea"/>
                <a:cs typeface="+mn-cs"/>
              </a:rPr>
              <a:t>, S -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Hunsrück</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Eifel</a:t>
            </a:r>
            <a:r>
              <a:rPr kumimoji="0" lang="cs-CZ" sz="2000" b="0" i="0" u="none" strike="noStrike" kern="1200" cap="none" spc="0" normalizeH="0" baseline="0" noProof="0" dirty="0">
                <a:ln>
                  <a:noFill/>
                </a:ln>
                <a:effectLst/>
                <a:uLnTx/>
                <a:uFillTx/>
                <a:latin typeface="Calibri"/>
                <a:ea typeface="+mn-ea"/>
                <a:cs typeface="+mn-cs"/>
              </a:rPr>
              <a:t>, T -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in </a:t>
            </a:r>
            <a:r>
              <a:rPr kumimoji="0" lang="cs-CZ" sz="2000" b="0" i="0" u="none" strike="noStrike" kern="1200" cap="none" spc="0" normalizeH="0" baseline="0" noProof="0" dirty="0" err="1">
                <a:ln>
                  <a:noFill/>
                </a:ln>
                <a:effectLst/>
                <a:uLnTx/>
                <a:uFillTx/>
                <a:latin typeface="Calibri"/>
                <a:ea typeface="+mn-ea"/>
                <a:cs typeface="+mn-cs"/>
              </a:rPr>
              <a:t>eastern</a:t>
            </a:r>
            <a:r>
              <a:rPr kumimoji="0" lang="cs-CZ" sz="2000" b="0" i="0" u="none" strike="noStrike" kern="1200" cap="none" spc="0" normalizeH="0" baseline="0" noProof="0" dirty="0">
                <a:ln>
                  <a:noFill/>
                </a:ln>
                <a:effectLst/>
                <a:uLnTx/>
                <a:uFillTx/>
                <a:latin typeface="Calibri"/>
                <a:ea typeface="+mn-ea"/>
                <a:cs typeface="+mn-cs"/>
              </a:rPr>
              <a:t> France, U - </a:t>
            </a:r>
            <a:r>
              <a:rPr kumimoji="0" lang="cs-CZ" sz="2000" b="0" i="0" u="none" strike="noStrike" kern="1200" cap="none" spc="0" normalizeH="0" baseline="0" noProof="0" dirty="0" err="1">
                <a:ln>
                  <a:noFill/>
                </a:ln>
                <a:effectLst/>
                <a:uLnTx/>
                <a:uFillTx/>
                <a:latin typeface="Calibri"/>
                <a:ea typeface="+mn-ea"/>
                <a:cs typeface="+mn-cs"/>
              </a:rPr>
              <a:t>Hallstatt</a:t>
            </a:r>
            <a:r>
              <a:rPr kumimoji="0" lang="cs-CZ" sz="2000" b="0" i="0" u="none" strike="noStrike" kern="1200" cap="none" spc="0" normalizeH="0" baseline="0" noProof="0" dirty="0">
                <a:ln>
                  <a:noFill/>
                </a:ln>
                <a:effectLst/>
                <a:uLnTx/>
                <a:uFillTx/>
                <a:latin typeface="Calibri"/>
                <a:ea typeface="+mn-ea"/>
                <a:cs typeface="+mn-cs"/>
              </a:rPr>
              <a:t> </a:t>
            </a:r>
            <a:r>
              <a:rPr kumimoji="0" lang="cs-CZ" sz="2000" b="0" i="0" u="none" strike="noStrike" kern="1200" cap="none" spc="0" normalizeH="0" baseline="0" noProof="0" dirty="0" err="1">
                <a:ln>
                  <a:noFill/>
                </a:ln>
                <a:effectLst/>
                <a:uLnTx/>
                <a:uFillTx/>
                <a:latin typeface="Calibri"/>
                <a:ea typeface="+mn-ea"/>
                <a:cs typeface="+mn-cs"/>
              </a:rPr>
              <a:t>culture</a:t>
            </a:r>
            <a:r>
              <a:rPr kumimoji="0" lang="cs-CZ" sz="2000" b="0" i="0" u="none" strike="noStrike" kern="1200" cap="none" spc="0" normalizeH="0" baseline="0" noProof="0" dirty="0">
                <a:ln>
                  <a:noFill/>
                </a:ln>
                <a:effectLst/>
                <a:uLnTx/>
                <a:uFillTx/>
                <a:latin typeface="Calibri"/>
                <a:ea typeface="+mn-ea"/>
                <a:cs typeface="+mn-cs"/>
              </a:rPr>
              <a:t> in </a:t>
            </a:r>
            <a:r>
              <a:rPr kumimoji="0" lang="cs-CZ" sz="2000" b="0" i="0" u="none" strike="noStrike" kern="1200" cap="none" spc="0" normalizeH="0" baseline="0" noProof="0" dirty="0" err="1">
                <a:ln>
                  <a:noFill/>
                </a:ln>
                <a:effectLst/>
                <a:uLnTx/>
                <a:uFillTx/>
                <a:latin typeface="Calibri"/>
                <a:ea typeface="+mn-ea"/>
                <a:cs typeface="+mn-cs"/>
              </a:rPr>
              <a:t>Switzerland</a:t>
            </a:r>
            <a:endParaRPr kumimoji="0" lang="cs-CZ" sz="2000" b="0" i="0" u="none" strike="noStrike" kern="1200" cap="none" spc="0" normalizeH="0" baseline="0" noProof="0" dirty="0">
              <a:ln>
                <a:noFill/>
              </a:ln>
              <a:effectLst/>
              <a:uLnTx/>
              <a:uFillTx/>
              <a:latin typeface="Calibri"/>
              <a:ea typeface="+mn-ea"/>
              <a:cs typeface="+mn-cs"/>
            </a:endParaRPr>
          </a:p>
        </p:txBody>
      </p:sp>
      <p:pic>
        <p:nvPicPr>
          <p:cNvPr id="7" name="Obrázek 6" descr="Obsah obrázku mapa&#10;&#10;Popis byl vytvořen automaticky">
            <a:extLst>
              <a:ext uri="{FF2B5EF4-FFF2-40B4-BE49-F238E27FC236}">
                <a16:creationId xmlns:a16="http://schemas.microsoft.com/office/drawing/2014/main" id="{926BE5A0-289E-4CA3-8376-42EAEAC13D4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439927" y="0"/>
            <a:ext cx="5760720" cy="6858000"/>
          </a:xfrm>
          <a:prstGeom prst="rect">
            <a:avLst/>
          </a:prstGeom>
        </p:spPr>
      </p:pic>
    </p:spTree>
    <p:extLst>
      <p:ext uri="{BB962C8B-B14F-4D97-AF65-F5344CB8AC3E}">
        <p14:creationId xmlns:p14="http://schemas.microsoft.com/office/powerpoint/2010/main" val="4140428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Zástupný symbol pro obsah 6"/>
          <p:cNvSpPr txBox="1">
            <a:spLocks/>
          </p:cNvSpPr>
          <p:nvPr/>
        </p:nvSpPr>
        <p:spPr>
          <a:xfrm>
            <a:off x="17433" y="6334125"/>
            <a:ext cx="7231091" cy="523874"/>
          </a:xfrm>
          <a:prstGeom prst="rect">
            <a:avLst/>
          </a:prstGeom>
        </p:spPr>
        <p:txBody>
          <a:bodyPr vert="horz" lIns="0" tIns="45720" rIns="0" bIns="45720" rtlCol="0">
            <a:normAutofit lnSpcReduction="10000"/>
          </a:bodyPr>
          <a:lstStyle/>
          <a:p>
            <a:pPr marL="0" marR="0" lvl="0" indent="0" algn="r" defTabSz="914400" rtl="0" eaLnBrk="1" fontAlgn="auto" latinLnBrk="0" hangingPunct="1">
              <a:lnSpc>
                <a:spcPct val="90000"/>
              </a:lnSpc>
              <a:spcBef>
                <a:spcPts val="1200"/>
              </a:spcBef>
              <a:spcAft>
                <a:spcPts val="200"/>
              </a:spcAft>
              <a:buClr>
                <a:srgbClr val="E48312"/>
              </a:buClr>
              <a:buSzPct val="100000"/>
              <a:buFontTx/>
              <a:buNone/>
              <a:tabLst/>
              <a:defRPr/>
            </a:pPr>
            <a:r>
              <a:rPr kumimoji="0" lang="en-US" sz="1600" b="0" i="0" u="none" strike="noStrike" kern="1200" cap="none" spc="0" normalizeH="0" baseline="0" noProof="0" dirty="0">
                <a:ln>
                  <a:noFill/>
                </a:ln>
                <a:effectLst/>
                <a:uLnTx/>
                <a:uFillTx/>
                <a:latin typeface="Calibri"/>
                <a:ea typeface="+mn-ea"/>
                <a:cs typeface="+mn-cs"/>
              </a:rPr>
              <a:t>object size ratios are not met</a:t>
            </a:r>
            <a:r>
              <a:rPr kumimoji="0" lang="cs-CZ" sz="1600" b="0" i="0" u="none" strike="noStrike" kern="1200" cap="none" spc="0" normalizeH="0" baseline="0" noProof="0" dirty="0">
                <a:ln>
                  <a:noFill/>
                </a:ln>
                <a:effectLst/>
                <a:uLnTx/>
                <a:uFillTx/>
                <a:latin typeface="Calibri"/>
                <a:ea typeface="+mn-ea"/>
                <a:cs typeface="+mn-cs"/>
              </a:rPr>
              <a:t>; © NHM </a:t>
            </a:r>
            <a:r>
              <a:rPr kumimoji="0" lang="cs-CZ" sz="1600" b="0" i="0" u="none" strike="noStrike" kern="1200" cap="none" spc="0" normalizeH="0" baseline="0" noProof="0" dirty="0" err="1">
                <a:ln>
                  <a:noFill/>
                </a:ln>
                <a:effectLst/>
                <a:uLnTx/>
                <a:uFillTx/>
                <a:latin typeface="Calibri"/>
                <a:ea typeface="+mn-ea"/>
                <a:cs typeface="+mn-cs"/>
              </a:rPr>
              <a:t>Wien</a:t>
            </a:r>
            <a:r>
              <a:rPr kumimoji="0" lang="cs-CZ" sz="1600" b="0" i="0" u="none" strike="noStrike" kern="1200" cap="none" spc="0" normalizeH="0" baseline="0" noProof="0" dirty="0">
                <a:ln>
                  <a:noFill/>
                </a:ln>
                <a:effectLst/>
                <a:uLnTx/>
                <a:uFillTx/>
                <a:latin typeface="Calibri"/>
                <a:ea typeface="+mn-ea"/>
                <a:cs typeface="+mn-cs"/>
              </a:rPr>
              <a:t>; </a:t>
            </a:r>
            <a:r>
              <a:rPr kumimoji="0" lang="cs-CZ" sz="1600" b="0" i="0" u="none" strike="noStrike" kern="1200" cap="none" spc="0" normalizeH="0" baseline="0" noProof="0" dirty="0" err="1">
                <a:ln>
                  <a:noFill/>
                </a:ln>
                <a:effectLst/>
                <a:uLnTx/>
                <a:uFillTx/>
                <a:latin typeface="Calibri"/>
                <a:ea typeface="+mn-ea"/>
                <a:cs typeface="+mn-cs"/>
              </a:rPr>
              <a:t>photo</a:t>
            </a:r>
            <a:r>
              <a:rPr kumimoji="0" lang="cs-CZ" sz="1600" b="0" i="0" u="none" strike="noStrike" kern="1200" cap="none" spc="0" normalizeH="0" baseline="0" noProof="0" dirty="0">
                <a:ln>
                  <a:noFill/>
                </a:ln>
                <a:effectLst/>
                <a:uLnTx/>
                <a:uFillTx/>
                <a:latin typeface="Calibri"/>
                <a:ea typeface="+mn-ea"/>
                <a:cs typeface="+mn-cs"/>
              </a:rPr>
              <a:t> M. Golec and Z. Mírová, </a:t>
            </a:r>
            <a:r>
              <a:rPr kumimoji="0" lang="cs-CZ" sz="1600" b="0" i="0" u="none" strike="noStrike" kern="1200" cap="none" spc="0" normalizeH="0" baseline="0" noProof="0" dirty="0" err="1">
                <a:ln>
                  <a:noFill/>
                </a:ln>
                <a:effectLst/>
                <a:uLnTx/>
                <a:uFillTx/>
                <a:latin typeface="Calibri"/>
                <a:ea typeface="+mn-ea"/>
                <a:cs typeface="+mn-cs"/>
              </a:rPr>
              <a:t>drawings</a:t>
            </a:r>
            <a:r>
              <a:rPr kumimoji="0" lang="cs-CZ" sz="1600" b="0" i="0" u="none" strike="noStrike" kern="1200" cap="none" spc="0" normalizeH="0" baseline="0" noProof="0" dirty="0">
                <a:ln>
                  <a:noFill/>
                </a:ln>
                <a:effectLst/>
                <a:uLnTx/>
                <a:uFillTx/>
                <a:latin typeface="Calibri"/>
                <a:ea typeface="+mn-ea"/>
                <a:cs typeface="+mn-cs"/>
              </a:rPr>
              <a:t> PARZINGER ‒ NEKVASIL ‒ BARTH 1995</a:t>
            </a:r>
          </a:p>
        </p:txBody>
      </p:sp>
      <p:sp>
        <p:nvSpPr>
          <p:cNvPr id="7" name="TextovéPole 6">
            <a:extLst>
              <a:ext uri="{FF2B5EF4-FFF2-40B4-BE49-F238E27FC236}">
                <a16:creationId xmlns:a16="http://schemas.microsoft.com/office/drawing/2014/main" id="{47E6585E-8952-4A2B-8085-3FB878712CE1}"/>
              </a:ext>
            </a:extLst>
          </p:cNvPr>
          <p:cNvSpPr txBox="1"/>
          <p:nvPr/>
        </p:nvSpPr>
        <p:spPr>
          <a:xfrm>
            <a:off x="17434" y="533400"/>
            <a:ext cx="7212042" cy="5986968"/>
          </a:xfrm>
          <a:prstGeom prst="rect">
            <a:avLst/>
          </a:prstGeom>
          <a:noFill/>
        </p:spPr>
        <p:txBody>
          <a:bodyPr wrap="square">
            <a:spAutoFit/>
          </a:bodyPr>
          <a:lstStyle/>
          <a:p>
            <a:r>
              <a:rPr lang="en-GB" sz="1500"/>
              <a:t>1.  </a:t>
            </a:r>
            <a:r>
              <a:rPr lang="en-GB" sz="1500" i="1"/>
              <a:t>The Moravian origin of items</a:t>
            </a:r>
            <a:r>
              <a:rPr lang="en-GB" sz="1500"/>
              <a:t> ‒ bronze female compound belts of Moravian type (</a:t>
            </a:r>
            <a:r>
              <a:rPr lang="en-GB" sz="1500" b="1"/>
              <a:t>Fig. 1</a:t>
            </a:r>
            <a:r>
              <a:rPr lang="en-GB" sz="1500"/>
              <a:t>), bronze ripped bracelets/armlets of the Býčí skála variant (</a:t>
            </a:r>
            <a:r>
              <a:rPr lang="en-GB" sz="1500" b="1"/>
              <a:t>Fig. 2</a:t>
            </a:r>
            <a:r>
              <a:rPr lang="en-GB" sz="1500"/>
              <a:t>), bronze ripped bracelets/armlets of the Hallstatt variant (</a:t>
            </a:r>
            <a:r>
              <a:rPr lang="en-GB" sz="1500" b="1"/>
              <a:t>Fig. 3</a:t>
            </a:r>
            <a:r>
              <a:rPr lang="en-GB" sz="1500"/>
              <a:t>), bronze spiral bracelet/armlets of the Býčí skála variant (</a:t>
            </a:r>
            <a:r>
              <a:rPr lang="en-GB" sz="1500" b="1"/>
              <a:t>Fig. 4</a:t>
            </a:r>
            <a:r>
              <a:rPr lang="en-GB" sz="1500"/>
              <a:t>), bronze spiral earings/hairrings (</a:t>
            </a:r>
            <a:r>
              <a:rPr lang="en-GB" sz="1500" b="1"/>
              <a:t>Fig. 5</a:t>
            </a:r>
            <a:r>
              <a:rPr lang="en-GB" sz="1500"/>
              <a:t>), waste from the production of the bronze melon-like bracelet/armlet (</a:t>
            </a:r>
            <a:r>
              <a:rPr lang="en-GB" sz="1500" b="1"/>
              <a:t>Fig. 6</a:t>
            </a:r>
            <a:r>
              <a:rPr lang="en-GB" sz="1500"/>
              <a:t>) and waste from the production of bronze cheets of the wagon body (</a:t>
            </a:r>
            <a:r>
              <a:rPr lang="en-GB" sz="1500" b="1"/>
              <a:t>Fig. 7</a:t>
            </a:r>
            <a:r>
              <a:rPr lang="en-GB" sz="1500"/>
              <a:t>);</a:t>
            </a:r>
            <a:endParaRPr lang="cs-CZ" sz="1500"/>
          </a:p>
          <a:p>
            <a:r>
              <a:rPr lang="en-GB" sz="1500"/>
              <a:t>2. </a:t>
            </a:r>
            <a:r>
              <a:rPr lang="en-GB" sz="1500" i="1"/>
              <a:t>The northern origin of items</a:t>
            </a:r>
            <a:r>
              <a:rPr lang="en-GB" sz="1500"/>
              <a:t> ‒ amber raw material, items were produced in Moravia (</a:t>
            </a:r>
            <a:r>
              <a:rPr lang="en-GB" sz="1500" b="1"/>
              <a:t>Fig. 8</a:t>
            </a:r>
            <a:r>
              <a:rPr lang="en-GB" sz="1500"/>
              <a:t>);</a:t>
            </a:r>
            <a:endParaRPr lang="cs-CZ" sz="1500"/>
          </a:p>
          <a:p>
            <a:r>
              <a:rPr lang="en-GB" sz="1500"/>
              <a:t>3. </a:t>
            </a:r>
            <a:r>
              <a:rPr lang="en-GB" sz="1500" i="1"/>
              <a:t>The western origin of items</a:t>
            </a:r>
            <a:r>
              <a:rPr lang="en-GB" sz="1500"/>
              <a:t> ‒ wagons V1, V2, V3, V4, V5, V6 (V3 and V6 ‒ </a:t>
            </a:r>
            <a:r>
              <a:rPr lang="en-GB" sz="1500" b="1"/>
              <a:t>Fig. 9‒10</a:t>
            </a:r>
            <a:r>
              <a:rPr lang="en-GB" sz="1500"/>
              <a:t>; V1, V3 and V6), gold earrings/hairrings (</a:t>
            </a:r>
            <a:r>
              <a:rPr lang="en-GB" sz="1500" b="1"/>
              <a:t>Fig. 11</a:t>
            </a:r>
            <a:r>
              <a:rPr lang="en-GB" sz="1500"/>
              <a:t>), iron dagger of the Etting type (</a:t>
            </a:r>
            <a:r>
              <a:rPr lang="en-GB" sz="1500" b="1"/>
              <a:t>Fig. 12</a:t>
            </a:r>
            <a:r>
              <a:rPr lang="en-GB" sz="1500"/>
              <a:t>), dagger-like knife of the Estavayer-le-Lac type (</a:t>
            </a:r>
            <a:r>
              <a:rPr lang="en-GB" sz="1500" b="1"/>
              <a:t>Fig. 13</a:t>
            </a:r>
            <a:r>
              <a:rPr lang="en-GB" sz="1500"/>
              <a:t>), bronze phalera of the Obernricht type (</a:t>
            </a:r>
            <a:r>
              <a:rPr lang="en-GB" sz="1500" b="1"/>
              <a:t>Fig. 14</a:t>
            </a:r>
            <a:r>
              <a:rPr lang="en-GB" sz="1500"/>
              <a:t>), bronze phalera of the Opařany type (</a:t>
            </a:r>
            <a:r>
              <a:rPr lang="en-GB" sz="1500" b="1"/>
              <a:t>Fig. 15</a:t>
            </a:r>
            <a:r>
              <a:rPr lang="en-GB" sz="1500"/>
              <a:t>), bronze phalerae of the Niederrieden type (</a:t>
            </a:r>
            <a:r>
              <a:rPr lang="en-GB" sz="1500" b="1"/>
              <a:t>Fig. </a:t>
            </a:r>
            <a:r>
              <a:rPr lang="cs-CZ" sz="1500" b="1"/>
              <a:t>1</a:t>
            </a:r>
            <a:r>
              <a:rPr lang="en-GB" sz="1500" b="1"/>
              <a:t>6</a:t>
            </a:r>
            <a:r>
              <a:rPr lang="en-GB" sz="1500"/>
              <a:t>),  bronze turbans (</a:t>
            </a:r>
            <a:r>
              <a:rPr lang="en-GB" sz="1500" b="1"/>
              <a:t>Fig. 17</a:t>
            </a:r>
            <a:r>
              <a:rPr lang="en-GB" sz="1500"/>
              <a:t>), bronze melon-like bracelets (</a:t>
            </a:r>
            <a:r>
              <a:rPr lang="en-GB" sz="1500" b="1"/>
              <a:t>Fig. 18</a:t>
            </a:r>
            <a:r>
              <a:rPr lang="en-GB" sz="1500"/>
              <a:t>), bronze smooth bracelets with engraved ends (</a:t>
            </a:r>
            <a:r>
              <a:rPr lang="en-GB" sz="1500" b="1"/>
              <a:t>Fig. 19</a:t>
            </a:r>
            <a:r>
              <a:rPr lang="en-GB" sz="1500"/>
              <a:t>), bronze swing-like anklets (</a:t>
            </a:r>
            <a:r>
              <a:rPr lang="en-GB" sz="1500" b="1"/>
              <a:t>Fig. </a:t>
            </a:r>
            <a:r>
              <a:rPr lang="cs-CZ" sz="1500" b="1"/>
              <a:t>2</a:t>
            </a:r>
            <a:r>
              <a:rPr lang="en-GB" sz="1500" b="1"/>
              <a:t>0</a:t>
            </a:r>
            <a:r>
              <a:rPr lang="en-GB" sz="1500"/>
              <a:t>), iron axes with socket of the northern Alpine type (</a:t>
            </a:r>
            <a:r>
              <a:rPr lang="en-GB" sz="1500" b="1"/>
              <a:t>Fig. 21</a:t>
            </a:r>
            <a:r>
              <a:rPr lang="en-GB" sz="1500"/>
              <a:t>), bronze four spiral </a:t>
            </a:r>
            <a:r>
              <a:rPr lang="cs-CZ" sz="1500"/>
              <a:t> </a:t>
            </a:r>
            <a:r>
              <a:rPr lang="en-GB" sz="1500"/>
              <a:t>fibula (</a:t>
            </a:r>
            <a:r>
              <a:rPr lang="en-GB" sz="1500" b="1"/>
              <a:t>Fig. 22</a:t>
            </a:r>
            <a:r>
              <a:rPr lang="en-GB" sz="1500"/>
              <a:t>), bronze navicella fibulae with transverse engraving (</a:t>
            </a:r>
            <a:r>
              <a:rPr lang="en-GB" sz="1500" b="1"/>
              <a:t>Fig. 23</a:t>
            </a:r>
            <a:r>
              <a:rPr lang="en-GB" sz="1500"/>
              <a:t>) and belt of the Hohenaltheim type (</a:t>
            </a:r>
            <a:r>
              <a:rPr lang="en-GB" sz="1500" b="1"/>
              <a:t>Fig. 24</a:t>
            </a:r>
            <a:r>
              <a:rPr lang="en-GB" sz="1500"/>
              <a:t>);</a:t>
            </a:r>
            <a:endParaRPr lang="cs-CZ" sz="1500"/>
          </a:p>
          <a:p>
            <a:r>
              <a:rPr lang="en-GB" sz="1500"/>
              <a:t>4. </a:t>
            </a:r>
            <a:r>
              <a:rPr lang="en-GB" sz="1500" i="1"/>
              <a:t>The eastern origin of items</a:t>
            </a:r>
            <a:r>
              <a:rPr lang="en-GB" sz="1500"/>
              <a:t> ‒ iron chakans (battle axes) (</a:t>
            </a:r>
            <a:r>
              <a:rPr lang="en-GB" sz="1500" b="1"/>
              <a:t>Fig. 25</a:t>
            </a:r>
            <a:r>
              <a:rPr lang="en-GB" sz="1500"/>
              <a:t>), bronze arrows (</a:t>
            </a:r>
            <a:r>
              <a:rPr lang="en-GB" sz="1500" b="1"/>
              <a:t>Fig. 26</a:t>
            </a:r>
            <a:r>
              <a:rPr lang="en-GB" sz="1500"/>
              <a:t>), bronze (</a:t>
            </a:r>
            <a:r>
              <a:rPr lang="en-GB" sz="1500" b="1"/>
              <a:t>Fig. 27</a:t>
            </a:r>
            <a:r>
              <a:rPr lang="en-GB" sz="1500"/>
              <a:t>) and bone (</a:t>
            </a:r>
            <a:r>
              <a:rPr lang="en-GB" sz="1500" b="1"/>
              <a:t>Fig. 28</a:t>
            </a:r>
            <a:r>
              <a:rPr lang="en-GB" sz="1500"/>
              <a:t>) horse harness; </a:t>
            </a:r>
            <a:endParaRPr lang="cs-CZ" sz="1500"/>
          </a:p>
          <a:p>
            <a:r>
              <a:rPr lang="en-GB" sz="1500"/>
              <a:t>5. </a:t>
            </a:r>
            <a:r>
              <a:rPr lang="en-GB" sz="1500" i="1"/>
              <a:t>The southern origin of items</a:t>
            </a:r>
            <a:r>
              <a:rPr lang="en-GB" sz="1500"/>
              <a:t> ‒ glass beads (</a:t>
            </a:r>
            <a:r>
              <a:rPr lang="en-GB" sz="1500" b="1"/>
              <a:t>Fig. 29</a:t>
            </a:r>
            <a:r>
              <a:rPr lang="en-GB" sz="1500"/>
              <a:t>), bronze navicella fibulae with the smooth bow (</a:t>
            </a:r>
            <a:r>
              <a:rPr lang="en-GB" sz="1500" b="1"/>
              <a:t>Fig. 30</a:t>
            </a:r>
            <a:r>
              <a:rPr lang="en-GB" sz="1500"/>
              <a:t>), Šmarjeta type (</a:t>
            </a:r>
            <a:r>
              <a:rPr lang="en-GB" sz="1500" b="1"/>
              <a:t>Fig. 31</a:t>
            </a:r>
            <a:r>
              <a:rPr lang="en-GB" sz="1500"/>
              <a:t>) and with transverse ribs (</a:t>
            </a:r>
            <a:r>
              <a:rPr lang="en-GB" sz="1500" b="1"/>
              <a:t>Fig. 32</a:t>
            </a:r>
            <a:r>
              <a:rPr lang="en-GB" sz="1500"/>
              <a:t>), bronze pendant of the yoke (</a:t>
            </a:r>
            <a:r>
              <a:rPr lang="en-GB" sz="1500" b="1"/>
              <a:t>Fig. 33</a:t>
            </a:r>
            <a:r>
              <a:rPr lang="en-GB" sz="1500"/>
              <a:t>), bronze helm (</a:t>
            </a:r>
            <a:r>
              <a:rPr lang="en-GB" sz="1500" b="1"/>
              <a:t>Fig. 34</a:t>
            </a:r>
            <a:r>
              <a:rPr lang="en-GB" sz="1500"/>
              <a:t>), bronze situlae (</a:t>
            </a:r>
            <a:r>
              <a:rPr lang="en-GB" sz="1500" b="1"/>
              <a:t>Fig. 35</a:t>
            </a:r>
            <a:r>
              <a:rPr lang="en-GB" sz="1500"/>
              <a:t>), bronze toreutics with hammered decoration (</a:t>
            </a:r>
            <a:r>
              <a:rPr lang="en-GB" sz="1500" b="1"/>
              <a:t>Fig. 36</a:t>
            </a:r>
            <a:r>
              <a:rPr lang="en-GB" sz="1500"/>
              <a:t>), bronze cists (</a:t>
            </a:r>
            <a:r>
              <a:rPr lang="en-GB" sz="1500" b="1"/>
              <a:t>Fig. 37</a:t>
            </a:r>
            <a:r>
              <a:rPr lang="en-GB" sz="1500"/>
              <a:t>), bronze cauldron with cross attachments (</a:t>
            </a:r>
            <a:r>
              <a:rPr lang="en-GB" sz="1500" b="1"/>
              <a:t>Fig. 38</a:t>
            </a:r>
            <a:r>
              <a:rPr lang="en-GB" sz="1500"/>
              <a:t>), sea corals/shells (</a:t>
            </a:r>
            <a:r>
              <a:rPr lang="en-GB" sz="1500" b="1"/>
              <a:t>Fig. 39‒40</a:t>
            </a:r>
            <a:r>
              <a:rPr lang="en-GB" sz="1500"/>
              <a:t>), glass flacon (</a:t>
            </a:r>
            <a:r>
              <a:rPr lang="en-GB" sz="1500" b="1"/>
              <a:t>Fig. 41</a:t>
            </a:r>
            <a:r>
              <a:rPr lang="en-GB" sz="1500"/>
              <a:t>), bronze Kurd bucket (</a:t>
            </a:r>
            <a:r>
              <a:rPr lang="en-GB" sz="1500" b="1"/>
              <a:t>Fig. 42‒43</a:t>
            </a:r>
            <a:r>
              <a:rPr lang="en-GB" sz="1500"/>
              <a:t>) and iron axe with socket of the south-eastern type (</a:t>
            </a:r>
            <a:r>
              <a:rPr lang="en-GB" sz="1500" b="1"/>
              <a:t>Fig. 44</a:t>
            </a:r>
            <a:r>
              <a:rPr lang="en-GB" sz="1500"/>
              <a:t>).</a:t>
            </a:r>
            <a:endParaRPr lang="cs-CZ" sz="1500"/>
          </a:p>
        </p:txBody>
      </p:sp>
      <p:pic>
        <p:nvPicPr>
          <p:cNvPr id="9" name="Obrázek 8" descr="Fig. 4.jpg"/>
          <p:cNvPicPr>
            <a:picLocks noChangeAspect="1"/>
          </p:cNvPicPr>
          <p:nvPr/>
        </p:nvPicPr>
        <p:blipFill>
          <a:blip r:embed="rId2" cstate="print"/>
          <a:stretch>
            <a:fillRect/>
          </a:stretch>
        </p:blipFill>
        <p:spPr>
          <a:xfrm>
            <a:off x="7264033" y="0"/>
            <a:ext cx="4883883" cy="6858000"/>
          </a:xfrm>
          <a:prstGeom prst="rect">
            <a:avLst/>
          </a:prstGeom>
        </p:spPr>
      </p:pic>
      <p:sp>
        <p:nvSpPr>
          <p:cNvPr id="5" name="Nadpis 15"/>
          <p:cNvSpPr>
            <a:spLocks noGrp="1"/>
          </p:cNvSpPr>
          <p:nvPr>
            <p:ph type="title"/>
          </p:nvPr>
        </p:nvSpPr>
        <p:spPr>
          <a:xfrm>
            <a:off x="-47626" y="-66675"/>
            <a:ext cx="7362826" cy="628650"/>
          </a:xfrm>
        </p:spPr>
        <p:txBody>
          <a:bodyPr>
            <a:noAutofit/>
          </a:bodyPr>
          <a:lstStyle/>
          <a:p>
            <a:r>
              <a:rPr lang="cs-CZ" sz="3200" b="1" dirty="0" err="1">
                <a:solidFill>
                  <a:schemeClr val="accent2"/>
                </a:solidFill>
                <a:effectLst>
                  <a:outerShdw blurRad="38100" dist="38100" dir="2700000" algn="tl">
                    <a:srgbClr val="000000">
                      <a:alpha val="43137"/>
                    </a:srgbClr>
                  </a:outerShdw>
                </a:effectLst>
              </a:rPr>
              <a:t>Hallstatt</a:t>
            </a:r>
            <a:r>
              <a:rPr lang="cs-CZ" sz="3200" b="1" dirty="0">
                <a:solidFill>
                  <a:schemeClr val="accent2"/>
                </a:solidFill>
                <a:effectLst>
                  <a:outerShdw blurRad="38100" dist="38100" dir="2700000" algn="tl">
                    <a:srgbClr val="000000">
                      <a:alpha val="43137"/>
                    </a:srgbClr>
                  </a:outerShdw>
                </a:effectLst>
              </a:rPr>
              <a:t> </a:t>
            </a:r>
            <a:r>
              <a:rPr lang="cs-CZ" sz="3200" b="1" dirty="0" err="1">
                <a:solidFill>
                  <a:schemeClr val="accent2"/>
                </a:solidFill>
                <a:effectLst>
                  <a:outerShdw blurRad="38100" dist="38100" dir="2700000" algn="tl">
                    <a:srgbClr val="000000">
                      <a:alpha val="43137"/>
                    </a:srgbClr>
                  </a:outerShdw>
                </a:effectLst>
              </a:rPr>
              <a:t>artifacts</a:t>
            </a:r>
            <a:r>
              <a:rPr lang="cs-CZ" sz="3200" b="1" dirty="0">
                <a:solidFill>
                  <a:schemeClr val="accent2"/>
                </a:solidFill>
                <a:effectLst>
                  <a:outerShdw blurRad="38100" dist="38100" dir="2700000" algn="tl">
                    <a:srgbClr val="000000">
                      <a:alpha val="43137"/>
                    </a:srgbClr>
                  </a:outerShdw>
                </a:effectLst>
              </a:rPr>
              <a:t> </a:t>
            </a:r>
            <a:r>
              <a:rPr lang="cs-CZ" sz="3200" b="1" dirty="0" err="1">
                <a:solidFill>
                  <a:schemeClr val="accent2"/>
                </a:solidFill>
                <a:effectLst>
                  <a:outerShdw blurRad="38100" dist="38100" dir="2700000" algn="tl">
                    <a:srgbClr val="000000">
                      <a:alpha val="43137"/>
                    </a:srgbClr>
                  </a:outerShdw>
                </a:effectLst>
              </a:rPr>
              <a:t>from</a:t>
            </a:r>
            <a:r>
              <a:rPr lang="cs-CZ" sz="3200" b="1" dirty="0">
                <a:solidFill>
                  <a:schemeClr val="accent2"/>
                </a:solidFill>
                <a:effectLst>
                  <a:outerShdw blurRad="38100" dist="38100" dir="2700000" algn="tl">
                    <a:srgbClr val="000000">
                      <a:alpha val="43137"/>
                    </a:srgbClr>
                  </a:outerShdw>
                </a:effectLst>
              </a:rPr>
              <a:t> Habrůvka </a:t>
            </a:r>
            <a:r>
              <a:rPr lang="cs-CZ" sz="3200" b="1">
                <a:solidFill>
                  <a:schemeClr val="accent2"/>
                </a:solidFill>
                <a:effectLst>
                  <a:outerShdw blurRad="38100" dist="38100" dir="2700000" algn="tl">
                    <a:srgbClr val="000000">
                      <a:alpha val="43137"/>
                    </a:srgbClr>
                  </a:outerShdw>
                </a:effectLst>
              </a:rPr>
              <a:t>‒ “Býčí </a:t>
            </a:r>
            <a:r>
              <a:rPr lang="cs-CZ" sz="3200" b="1" dirty="0">
                <a:solidFill>
                  <a:schemeClr val="accent2"/>
                </a:solidFill>
                <a:effectLst>
                  <a:outerShdw blurRad="38100" dist="38100" dir="2700000" algn="tl">
                    <a:srgbClr val="000000">
                      <a:alpha val="43137"/>
                    </a:srgbClr>
                  </a:outerShdw>
                </a:effectLst>
              </a:rPr>
              <a:t>skála“ </a:t>
            </a:r>
          </a:p>
        </p:txBody>
      </p:sp>
    </p:spTree>
    <p:extLst>
      <p:ext uri="{BB962C8B-B14F-4D97-AF65-F5344CB8AC3E}">
        <p14:creationId xmlns:p14="http://schemas.microsoft.com/office/powerpoint/2010/main" val="410155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3C402E8-5918-4A4A-B8F5-F8112C86FABA}"/>
              </a:ext>
            </a:extLst>
          </p:cNvPr>
          <p:cNvSpPr>
            <a:spLocks noGrp="1"/>
          </p:cNvSpPr>
          <p:nvPr>
            <p:ph idx="1"/>
          </p:nvPr>
        </p:nvSpPr>
        <p:spPr>
          <a:xfrm>
            <a:off x="-17872" y="695324"/>
            <a:ext cx="7161621" cy="6162675"/>
          </a:xfrm>
        </p:spPr>
        <p:txBody>
          <a:bodyPr>
            <a:noAutofit/>
          </a:bodyPr>
          <a:lstStyle/>
          <a:p>
            <a:pPr lvl="0">
              <a:lnSpc>
                <a:spcPct val="100000"/>
              </a:lnSpc>
            </a:pPr>
            <a:r>
              <a:rPr lang="en-US" sz="1800" b="1" dirty="0">
                <a:solidFill>
                  <a:schemeClr val="accent1"/>
                </a:solidFill>
              </a:rPr>
              <a:t>Facts</a:t>
            </a:r>
            <a:endParaRPr lang="cs-CZ" sz="1800" dirty="0">
              <a:solidFill>
                <a:schemeClr val="accent1"/>
              </a:solidFill>
            </a:endParaRPr>
          </a:p>
          <a:p>
            <a:pPr lvl="0"/>
            <a:r>
              <a:rPr lang="en-US" sz="1800" dirty="0">
                <a:solidFill>
                  <a:schemeClr val="tx1"/>
                </a:solidFill>
              </a:rPr>
              <a:t>1. in Ha D1b we no longer register elite </a:t>
            </a:r>
            <a:r>
              <a:rPr lang="cs-CZ" sz="1800" dirty="0" err="1">
                <a:solidFill>
                  <a:schemeClr val="tx1"/>
                </a:solidFill>
              </a:rPr>
              <a:t>burials</a:t>
            </a:r>
            <a:r>
              <a:rPr lang="en-US" sz="1800" dirty="0">
                <a:solidFill>
                  <a:schemeClr val="tx1"/>
                </a:solidFill>
              </a:rPr>
              <a:t> in the landscape</a:t>
            </a:r>
            <a:endParaRPr lang="cs-CZ" sz="1800" dirty="0">
              <a:solidFill>
                <a:schemeClr val="tx1"/>
              </a:solidFill>
            </a:endParaRPr>
          </a:p>
          <a:p>
            <a:pPr lvl="0"/>
            <a:r>
              <a:rPr lang="en-US" sz="1800" dirty="0">
                <a:solidFill>
                  <a:schemeClr val="tx1"/>
                </a:solidFill>
              </a:rPr>
              <a:t>2</a:t>
            </a:r>
            <a:r>
              <a:rPr lang="cs-CZ" sz="1800" dirty="0">
                <a:solidFill>
                  <a:schemeClr val="tx1"/>
                </a:solidFill>
              </a:rPr>
              <a:t>. </a:t>
            </a:r>
            <a:r>
              <a:rPr lang="en-US" sz="1800" dirty="0">
                <a:solidFill>
                  <a:schemeClr val="tx1"/>
                </a:solidFill>
              </a:rPr>
              <a:t>number of </a:t>
            </a:r>
            <a:r>
              <a:rPr lang="cs-CZ" sz="1800" dirty="0" err="1">
                <a:solidFill>
                  <a:schemeClr val="tx1"/>
                </a:solidFill>
              </a:rPr>
              <a:t>wagons</a:t>
            </a:r>
            <a:r>
              <a:rPr lang="cs-CZ" sz="1800" dirty="0">
                <a:solidFill>
                  <a:schemeClr val="tx1"/>
                </a:solidFill>
              </a:rPr>
              <a:t>: </a:t>
            </a:r>
            <a:r>
              <a:rPr lang="en-US" sz="1800" dirty="0">
                <a:solidFill>
                  <a:schemeClr val="tx1"/>
                </a:solidFill>
              </a:rPr>
              <a:t>6 + workshop</a:t>
            </a:r>
            <a:endParaRPr lang="cs-CZ" sz="1800" dirty="0">
              <a:solidFill>
                <a:schemeClr val="tx1"/>
              </a:solidFill>
            </a:endParaRPr>
          </a:p>
          <a:p>
            <a:pPr lvl="0"/>
            <a:r>
              <a:rPr lang="en-US" sz="1800" dirty="0">
                <a:solidFill>
                  <a:schemeClr val="tx1"/>
                </a:solidFill>
              </a:rPr>
              <a:t>3. dating </a:t>
            </a:r>
            <a:r>
              <a:rPr lang="cs-CZ" sz="1800" dirty="0" err="1">
                <a:solidFill>
                  <a:schemeClr val="tx1"/>
                </a:solidFill>
              </a:rPr>
              <a:t>of</a:t>
            </a:r>
            <a:r>
              <a:rPr lang="cs-CZ" sz="1800" dirty="0">
                <a:solidFill>
                  <a:schemeClr val="tx1"/>
                </a:solidFill>
              </a:rPr>
              <a:t> </a:t>
            </a:r>
            <a:r>
              <a:rPr lang="cs-CZ" sz="1800" dirty="0" err="1">
                <a:solidFill>
                  <a:schemeClr val="tx1"/>
                </a:solidFill>
              </a:rPr>
              <a:t>wagons</a:t>
            </a:r>
            <a:r>
              <a:rPr lang="cs-CZ" sz="1800" dirty="0">
                <a:solidFill>
                  <a:schemeClr val="tx1"/>
                </a:solidFill>
              </a:rPr>
              <a:t>: </a:t>
            </a:r>
            <a:r>
              <a:rPr lang="en-US" sz="1800" b="1" dirty="0">
                <a:solidFill>
                  <a:schemeClr val="tx1"/>
                </a:solidFill>
              </a:rPr>
              <a:t>Ha D1b‒</a:t>
            </a:r>
            <a:r>
              <a:rPr lang="cs-CZ" sz="1800" b="1" dirty="0">
                <a:solidFill>
                  <a:schemeClr val="tx1"/>
                </a:solidFill>
              </a:rPr>
              <a:t>D</a:t>
            </a:r>
            <a:r>
              <a:rPr lang="en-US" sz="1800" b="1" dirty="0">
                <a:solidFill>
                  <a:schemeClr val="tx1"/>
                </a:solidFill>
              </a:rPr>
              <a:t>2</a:t>
            </a:r>
            <a:r>
              <a:rPr lang="en-US" sz="1800" dirty="0">
                <a:solidFill>
                  <a:schemeClr val="tx1"/>
                </a:solidFill>
              </a:rPr>
              <a:t>, </a:t>
            </a:r>
            <a:r>
              <a:rPr lang="en-US" sz="1800" b="1" dirty="0">
                <a:solidFill>
                  <a:schemeClr val="tx1"/>
                </a:solidFill>
              </a:rPr>
              <a:t>Ha D3</a:t>
            </a:r>
            <a:r>
              <a:rPr lang="en-US" sz="1800" dirty="0">
                <a:solidFill>
                  <a:schemeClr val="tx1"/>
                </a:solidFill>
              </a:rPr>
              <a:t>.</a:t>
            </a:r>
            <a:endParaRPr lang="cs-CZ" sz="1800" dirty="0">
              <a:solidFill>
                <a:schemeClr val="tx1"/>
              </a:solidFill>
            </a:endParaRPr>
          </a:p>
          <a:p>
            <a:pPr lvl="0"/>
            <a:r>
              <a:rPr lang="en-US" sz="1800" dirty="0">
                <a:solidFill>
                  <a:schemeClr val="tx1"/>
                </a:solidFill>
              </a:rPr>
              <a:t>4. The </a:t>
            </a:r>
            <a:r>
              <a:rPr lang="cs-CZ" sz="1800" dirty="0">
                <a:solidFill>
                  <a:schemeClr val="tx1"/>
                </a:solidFill>
              </a:rPr>
              <a:t>most </a:t>
            </a:r>
            <a:r>
              <a:rPr lang="cs-CZ" sz="1800" dirty="0" err="1">
                <a:solidFill>
                  <a:schemeClr val="tx1"/>
                </a:solidFill>
              </a:rPr>
              <a:t>frequent</a:t>
            </a:r>
            <a:r>
              <a:rPr lang="cs-CZ" sz="1800" dirty="0">
                <a:solidFill>
                  <a:schemeClr val="tx1"/>
                </a:solidFill>
              </a:rPr>
              <a:t> </a:t>
            </a:r>
            <a:r>
              <a:rPr lang="en-US" sz="1800" dirty="0">
                <a:solidFill>
                  <a:schemeClr val="tx1"/>
                </a:solidFill>
              </a:rPr>
              <a:t>analog</a:t>
            </a:r>
            <a:r>
              <a:rPr lang="cs-CZ" sz="1800" dirty="0" err="1">
                <a:solidFill>
                  <a:schemeClr val="tx1"/>
                </a:solidFill>
              </a:rPr>
              <a:t>ies</a:t>
            </a:r>
            <a:r>
              <a:rPr lang="en-US" sz="1800" dirty="0">
                <a:solidFill>
                  <a:schemeClr val="tx1"/>
                </a:solidFill>
              </a:rPr>
              <a:t> of </a:t>
            </a:r>
            <a:r>
              <a:rPr lang="cs-CZ" sz="1800" dirty="0" err="1">
                <a:solidFill>
                  <a:schemeClr val="tx1"/>
                </a:solidFill>
              </a:rPr>
              <a:t>wagons</a:t>
            </a:r>
            <a:r>
              <a:rPr lang="en-US" sz="1800" dirty="0">
                <a:solidFill>
                  <a:schemeClr val="tx1"/>
                </a:solidFill>
              </a:rPr>
              <a:t> – </a:t>
            </a:r>
            <a:r>
              <a:rPr lang="en-US" sz="1800" dirty="0" err="1">
                <a:solidFill>
                  <a:schemeClr val="tx1"/>
                </a:solidFill>
              </a:rPr>
              <a:t>eg</a:t>
            </a:r>
            <a:r>
              <a:rPr lang="cs-CZ" sz="1800" dirty="0">
                <a:solidFill>
                  <a:schemeClr val="tx1"/>
                </a:solidFill>
              </a:rPr>
              <a:t>.</a:t>
            </a:r>
            <a:r>
              <a:rPr lang="en-US" sz="1800" dirty="0">
                <a:solidFill>
                  <a:schemeClr val="tx1"/>
                </a:solidFill>
              </a:rPr>
              <a:t> </a:t>
            </a:r>
            <a:r>
              <a:rPr lang="en-US" sz="1800" dirty="0" err="1">
                <a:solidFill>
                  <a:schemeClr val="tx1"/>
                </a:solidFill>
              </a:rPr>
              <a:t>Apremont</a:t>
            </a:r>
            <a:r>
              <a:rPr lang="en-US" sz="1800" dirty="0">
                <a:solidFill>
                  <a:schemeClr val="tx1"/>
                </a:solidFill>
              </a:rPr>
              <a:t>, Bad Cannstatt, </a:t>
            </a:r>
            <a:r>
              <a:rPr lang="en-US" sz="1800" dirty="0" err="1">
                <a:solidFill>
                  <a:schemeClr val="tx1"/>
                </a:solidFill>
              </a:rPr>
              <a:t>Hochmichele</a:t>
            </a:r>
            <a:r>
              <a:rPr lang="en-US" sz="1800" dirty="0">
                <a:solidFill>
                  <a:schemeClr val="tx1"/>
                </a:solidFill>
              </a:rPr>
              <a:t>, </a:t>
            </a:r>
            <a:r>
              <a:rPr lang="en-US" sz="1800" dirty="0" err="1">
                <a:solidFill>
                  <a:schemeClr val="tx1"/>
                </a:solidFill>
              </a:rPr>
              <a:t>Eberdingen-Hochdorf</a:t>
            </a:r>
            <a:r>
              <a:rPr lang="en-US" sz="1800" dirty="0">
                <a:solidFill>
                  <a:schemeClr val="tx1"/>
                </a:solidFill>
              </a:rPr>
              <a:t>. </a:t>
            </a:r>
            <a:r>
              <a:rPr lang="en-US" sz="1800" dirty="0" err="1">
                <a:solidFill>
                  <a:schemeClr val="tx1"/>
                </a:solidFill>
              </a:rPr>
              <a:t>Vix</a:t>
            </a:r>
            <a:r>
              <a:rPr lang="cs-CZ" sz="1800" dirty="0">
                <a:solidFill>
                  <a:schemeClr val="tx1"/>
                </a:solidFill>
              </a:rPr>
              <a:t> and Bell </a:t>
            </a:r>
            <a:r>
              <a:rPr lang="en-US" sz="1800" dirty="0">
                <a:solidFill>
                  <a:schemeClr val="tx1"/>
                </a:solidFill>
              </a:rPr>
              <a:t>for Ha D3.</a:t>
            </a:r>
            <a:endParaRPr lang="cs-CZ" sz="1800" dirty="0">
              <a:solidFill>
                <a:schemeClr val="tx1"/>
              </a:solidFill>
            </a:endParaRPr>
          </a:p>
          <a:p>
            <a:pPr lvl="0"/>
            <a:r>
              <a:rPr lang="en-US" sz="1800" b="1" dirty="0">
                <a:solidFill>
                  <a:schemeClr val="accent1"/>
                </a:solidFill>
              </a:rPr>
              <a:t>Conclusions</a:t>
            </a:r>
            <a:endParaRPr lang="cs-CZ" sz="1800" dirty="0">
              <a:solidFill>
                <a:schemeClr val="accent1"/>
              </a:solidFill>
            </a:endParaRPr>
          </a:p>
          <a:p>
            <a:pPr lvl="0"/>
            <a:r>
              <a:rPr lang="en-US" sz="1800" dirty="0"/>
              <a:t>1</a:t>
            </a:r>
            <a:r>
              <a:rPr lang="cs-CZ" sz="1800" dirty="0">
                <a:solidFill>
                  <a:schemeClr val="tx1"/>
                </a:solidFill>
              </a:rPr>
              <a:t>. </a:t>
            </a:r>
            <a:r>
              <a:rPr lang="cs-CZ" sz="1800" dirty="0" err="1">
                <a:solidFill>
                  <a:schemeClr val="tx1"/>
                </a:solidFill>
              </a:rPr>
              <a:t>The</a:t>
            </a:r>
            <a:r>
              <a:rPr lang="en-US" sz="1800" dirty="0">
                <a:solidFill>
                  <a:schemeClr val="tx1"/>
                </a:solidFill>
              </a:rPr>
              <a:t> largest concentration of </a:t>
            </a:r>
            <a:r>
              <a:rPr lang="cs-CZ" sz="1800" dirty="0" err="1">
                <a:solidFill>
                  <a:schemeClr val="tx1"/>
                </a:solidFill>
              </a:rPr>
              <a:t>wagons</a:t>
            </a:r>
            <a:r>
              <a:rPr lang="en-US" sz="1800" dirty="0">
                <a:solidFill>
                  <a:schemeClr val="tx1"/>
                </a:solidFill>
              </a:rPr>
              <a:t> from the Hallstatt period in Europe</a:t>
            </a:r>
            <a:endParaRPr lang="cs-CZ" sz="1800" dirty="0">
              <a:solidFill>
                <a:schemeClr val="tx1"/>
              </a:solidFill>
            </a:endParaRPr>
          </a:p>
          <a:p>
            <a:pPr lvl="0"/>
            <a:r>
              <a:rPr lang="en-US" sz="1800" dirty="0">
                <a:solidFill>
                  <a:schemeClr val="tx1"/>
                </a:solidFill>
              </a:rPr>
              <a:t>2. Presence of a local workshop</a:t>
            </a:r>
            <a:r>
              <a:rPr lang="cs-CZ" sz="1800" dirty="0">
                <a:solidFill>
                  <a:schemeClr val="tx1"/>
                </a:solidFill>
              </a:rPr>
              <a:t>?</a:t>
            </a:r>
            <a:r>
              <a:rPr lang="en-US" sz="1800" dirty="0">
                <a:solidFill>
                  <a:schemeClr val="tx1"/>
                </a:solidFill>
              </a:rPr>
              <a:t> for production of prestigious items</a:t>
            </a:r>
            <a:endParaRPr lang="cs-CZ" sz="1800" dirty="0">
              <a:solidFill>
                <a:schemeClr val="tx1"/>
              </a:solidFill>
            </a:endParaRPr>
          </a:p>
          <a:p>
            <a:pPr lvl="0"/>
            <a:r>
              <a:rPr lang="en-US" sz="1800" dirty="0">
                <a:solidFill>
                  <a:schemeClr val="tx1"/>
                </a:solidFill>
              </a:rPr>
              <a:t>3. </a:t>
            </a:r>
            <a:r>
              <a:rPr lang="cs-CZ" sz="1800" dirty="0" err="1">
                <a:solidFill>
                  <a:schemeClr val="tx1"/>
                </a:solidFill>
              </a:rPr>
              <a:t>Strong</a:t>
            </a:r>
            <a:r>
              <a:rPr lang="en-US" sz="1800" dirty="0">
                <a:solidFill>
                  <a:schemeClr val="tx1"/>
                </a:solidFill>
              </a:rPr>
              <a:t> </a:t>
            </a:r>
            <a:r>
              <a:rPr lang="en-US" sz="1800" b="1" dirty="0">
                <a:solidFill>
                  <a:schemeClr val="tx1"/>
                </a:solidFill>
              </a:rPr>
              <a:t>connection with elites</a:t>
            </a:r>
            <a:endParaRPr lang="cs-CZ" sz="1800" b="1" dirty="0">
              <a:solidFill>
                <a:schemeClr val="tx1"/>
              </a:solidFill>
            </a:endParaRPr>
          </a:p>
          <a:p>
            <a:pPr lvl="0"/>
            <a:r>
              <a:rPr lang="en-US" sz="1800" dirty="0">
                <a:solidFill>
                  <a:schemeClr val="tx1"/>
                </a:solidFill>
              </a:rPr>
              <a:t>4. </a:t>
            </a:r>
            <a:r>
              <a:rPr lang="cs-CZ" sz="1800" dirty="0" err="1">
                <a:solidFill>
                  <a:schemeClr val="tx1"/>
                </a:solidFill>
              </a:rPr>
              <a:t>Burial</a:t>
            </a:r>
            <a:r>
              <a:rPr lang="en-US" sz="1800" dirty="0">
                <a:solidFill>
                  <a:schemeClr val="tx1"/>
                </a:solidFill>
              </a:rPr>
              <a:t> of </a:t>
            </a:r>
            <a:r>
              <a:rPr lang="cs-CZ" sz="1800" dirty="0" err="1">
                <a:solidFill>
                  <a:schemeClr val="tx1"/>
                </a:solidFill>
              </a:rPr>
              <a:t>the</a:t>
            </a:r>
            <a:r>
              <a:rPr lang="cs-CZ" sz="1800" dirty="0">
                <a:solidFill>
                  <a:schemeClr val="tx1"/>
                </a:solidFill>
              </a:rPr>
              <a:t> prince/</a:t>
            </a:r>
            <a:r>
              <a:rPr lang="cs-CZ" sz="1800" dirty="0" err="1">
                <a:solidFill>
                  <a:schemeClr val="tx1"/>
                </a:solidFill>
              </a:rPr>
              <a:t>princess</a:t>
            </a:r>
            <a:r>
              <a:rPr lang="cs-CZ" sz="1800" dirty="0">
                <a:solidFill>
                  <a:schemeClr val="tx1"/>
                </a:solidFill>
              </a:rPr>
              <a:t> on </a:t>
            </a:r>
            <a:r>
              <a:rPr lang="cs-CZ" sz="1800" dirty="0" err="1">
                <a:solidFill>
                  <a:schemeClr val="tx1"/>
                </a:solidFill>
              </a:rPr>
              <a:t>the</a:t>
            </a:r>
            <a:r>
              <a:rPr lang="cs-CZ" sz="1800" dirty="0">
                <a:solidFill>
                  <a:schemeClr val="tx1"/>
                </a:solidFill>
              </a:rPr>
              <a:t> </a:t>
            </a:r>
            <a:r>
              <a:rPr lang="cs-CZ" sz="1800" dirty="0" err="1">
                <a:solidFill>
                  <a:schemeClr val="tx1"/>
                </a:solidFill>
              </a:rPr>
              <a:t>wagon</a:t>
            </a:r>
            <a:r>
              <a:rPr lang="cs-CZ" sz="1800" dirty="0">
                <a:solidFill>
                  <a:schemeClr val="tx1"/>
                </a:solidFill>
              </a:rPr>
              <a:t>?</a:t>
            </a:r>
          </a:p>
          <a:p>
            <a:pPr lvl="0"/>
            <a:r>
              <a:rPr lang="cs-CZ" sz="1800" dirty="0">
                <a:solidFill>
                  <a:schemeClr val="tx1"/>
                </a:solidFill>
              </a:rPr>
              <a:t>5</a:t>
            </a:r>
            <a:r>
              <a:rPr lang="en-US" sz="1800" dirty="0">
                <a:solidFill>
                  <a:schemeClr val="tx1"/>
                </a:solidFill>
              </a:rPr>
              <a:t>. </a:t>
            </a:r>
            <a:r>
              <a:rPr lang="cs-CZ" sz="1800" dirty="0" err="1">
                <a:solidFill>
                  <a:schemeClr val="tx1"/>
                </a:solidFill>
              </a:rPr>
              <a:t>Wagon</a:t>
            </a:r>
            <a:r>
              <a:rPr lang="en-US" sz="1800" dirty="0">
                <a:solidFill>
                  <a:schemeClr val="tx1"/>
                </a:solidFill>
              </a:rPr>
              <a:t> from </a:t>
            </a:r>
            <a:r>
              <a:rPr lang="en-US" sz="1800" dirty="0" err="1">
                <a:solidFill>
                  <a:schemeClr val="tx1"/>
                </a:solidFill>
              </a:rPr>
              <a:t>Hochdorf</a:t>
            </a:r>
            <a:r>
              <a:rPr lang="en-US" sz="1800" dirty="0">
                <a:solidFill>
                  <a:schemeClr val="tx1"/>
                </a:solidFill>
              </a:rPr>
              <a:t> ‒ same craftsman</a:t>
            </a:r>
            <a:r>
              <a:rPr lang="cs-CZ" sz="1800" dirty="0">
                <a:solidFill>
                  <a:schemeClr val="tx1"/>
                </a:solidFill>
              </a:rPr>
              <a:t>/workshop?</a:t>
            </a:r>
            <a:r>
              <a:rPr lang="en-US" sz="1800" dirty="0">
                <a:solidFill>
                  <a:schemeClr val="tx1"/>
                </a:solidFill>
              </a:rPr>
              <a:t>, long</a:t>
            </a:r>
            <a:r>
              <a:rPr lang="cs-CZ" sz="1800" dirty="0">
                <a:solidFill>
                  <a:schemeClr val="tx1"/>
                </a:solidFill>
              </a:rPr>
              <a:t>-</a:t>
            </a:r>
            <a:r>
              <a:rPr lang="en-US" sz="1800" dirty="0">
                <a:solidFill>
                  <a:schemeClr val="tx1"/>
                </a:solidFill>
              </a:rPr>
              <a:t>distance contacts</a:t>
            </a:r>
            <a:endParaRPr lang="cs-CZ" sz="1800" dirty="0">
              <a:solidFill>
                <a:schemeClr val="tx1"/>
              </a:solidFill>
            </a:endParaRPr>
          </a:p>
          <a:p>
            <a:pPr lvl="0"/>
            <a:r>
              <a:rPr lang="cs-CZ" sz="1800" dirty="0">
                <a:solidFill>
                  <a:schemeClr val="tx1"/>
                </a:solidFill>
              </a:rPr>
              <a:t>6</a:t>
            </a:r>
            <a:r>
              <a:rPr lang="en-US" sz="1800" dirty="0">
                <a:solidFill>
                  <a:schemeClr val="tx1"/>
                </a:solidFill>
              </a:rPr>
              <a:t>. Rediscover</a:t>
            </a:r>
            <a:r>
              <a:rPr lang="cs-CZ" sz="1800" dirty="0" err="1">
                <a:solidFill>
                  <a:schemeClr val="tx1"/>
                </a:solidFill>
              </a:rPr>
              <a:t>ing</a:t>
            </a:r>
            <a:r>
              <a:rPr lang="en-US" sz="1800" dirty="0">
                <a:solidFill>
                  <a:schemeClr val="tx1"/>
                </a:solidFill>
              </a:rPr>
              <a:t> of the </a:t>
            </a:r>
            <a:r>
              <a:rPr lang="en-US" sz="1800" dirty="0" err="1">
                <a:solidFill>
                  <a:schemeClr val="tx1"/>
                </a:solidFill>
              </a:rPr>
              <a:t>elit</a:t>
            </a:r>
            <a:r>
              <a:rPr lang="cs-CZ" sz="1800" dirty="0">
                <a:solidFill>
                  <a:schemeClr val="tx1"/>
                </a:solidFill>
              </a:rPr>
              <a:t>e</a:t>
            </a:r>
            <a:r>
              <a:rPr lang="en-US" sz="1800" dirty="0">
                <a:solidFill>
                  <a:schemeClr val="tx1"/>
                </a:solidFill>
              </a:rPr>
              <a:t>s in Ha D3</a:t>
            </a:r>
            <a:endParaRPr lang="cs-CZ" sz="1800" dirty="0">
              <a:solidFill>
                <a:schemeClr val="tx1"/>
              </a:solidFill>
            </a:endParaRPr>
          </a:p>
          <a:p>
            <a:pPr lvl="0"/>
            <a:r>
              <a:rPr lang="cs-CZ" sz="1800" dirty="0">
                <a:solidFill>
                  <a:schemeClr val="tx1"/>
                </a:solidFill>
              </a:rPr>
              <a:t>7. </a:t>
            </a:r>
            <a:r>
              <a:rPr lang="cs-CZ" sz="1800" dirty="0" err="1">
                <a:solidFill>
                  <a:schemeClr val="tx1"/>
                </a:solidFill>
              </a:rPr>
              <a:t>Dating</a:t>
            </a:r>
            <a:r>
              <a:rPr lang="cs-CZ" sz="1800" dirty="0">
                <a:solidFill>
                  <a:schemeClr val="tx1"/>
                </a:solidFill>
              </a:rPr>
              <a:t>: </a:t>
            </a:r>
            <a:r>
              <a:rPr lang="cs-CZ" sz="1800" dirty="0" err="1">
                <a:solidFill>
                  <a:schemeClr val="tx1"/>
                </a:solidFill>
              </a:rPr>
              <a:t>Parzinger</a:t>
            </a:r>
            <a:r>
              <a:rPr lang="cs-CZ" sz="1800" dirty="0">
                <a:solidFill>
                  <a:schemeClr val="tx1"/>
                </a:solidFill>
              </a:rPr>
              <a:t> 1995 – 50 </a:t>
            </a:r>
            <a:r>
              <a:rPr lang="cs-CZ" sz="1800" dirty="0" err="1">
                <a:solidFill>
                  <a:schemeClr val="tx1"/>
                </a:solidFill>
              </a:rPr>
              <a:t>years</a:t>
            </a:r>
            <a:r>
              <a:rPr lang="cs-CZ" sz="1800" dirty="0">
                <a:solidFill>
                  <a:schemeClr val="tx1"/>
                </a:solidFill>
              </a:rPr>
              <a:t> </a:t>
            </a:r>
            <a:r>
              <a:rPr lang="cs-CZ" sz="1800" dirty="0" err="1">
                <a:solidFill>
                  <a:schemeClr val="tx1"/>
                </a:solidFill>
              </a:rPr>
              <a:t>of</a:t>
            </a:r>
            <a:r>
              <a:rPr lang="cs-CZ" sz="1800" dirty="0">
                <a:solidFill>
                  <a:schemeClr val="tx1"/>
                </a:solidFill>
              </a:rPr>
              <a:t> Býčí skála </a:t>
            </a:r>
            <a:r>
              <a:rPr lang="cs-CZ" sz="1800" dirty="0" err="1">
                <a:solidFill>
                  <a:schemeClr val="tx1"/>
                </a:solidFill>
              </a:rPr>
              <a:t>main</a:t>
            </a:r>
            <a:r>
              <a:rPr lang="cs-CZ" sz="1800" dirty="0">
                <a:solidFill>
                  <a:schemeClr val="tx1"/>
                </a:solidFill>
              </a:rPr>
              <a:t> </a:t>
            </a:r>
            <a:r>
              <a:rPr lang="cs-CZ" sz="1800" dirty="0" err="1">
                <a:solidFill>
                  <a:schemeClr val="tx1"/>
                </a:solidFill>
              </a:rPr>
              <a:t>function</a:t>
            </a:r>
            <a:r>
              <a:rPr lang="cs-CZ" sz="1800" dirty="0">
                <a:solidFill>
                  <a:schemeClr val="tx1"/>
                </a:solidFill>
              </a:rPr>
              <a:t>; </a:t>
            </a:r>
            <a:r>
              <a:rPr lang="cs-CZ" sz="1800" dirty="0" err="1">
                <a:solidFill>
                  <a:schemeClr val="tx1"/>
                </a:solidFill>
              </a:rPr>
              <a:t>Golec</a:t>
            </a:r>
            <a:r>
              <a:rPr lang="cs-CZ" sz="1800" dirty="0">
                <a:solidFill>
                  <a:schemeClr val="tx1"/>
                </a:solidFill>
              </a:rPr>
              <a:t> – Mírová - </a:t>
            </a:r>
            <a:r>
              <a:rPr lang="cs-CZ" sz="1800" b="1" dirty="0">
                <a:solidFill>
                  <a:schemeClr val="tx1"/>
                </a:solidFill>
              </a:rPr>
              <a:t>125 </a:t>
            </a:r>
            <a:r>
              <a:rPr lang="cs-CZ" sz="1800" b="1" dirty="0" err="1">
                <a:solidFill>
                  <a:schemeClr val="tx1"/>
                </a:solidFill>
              </a:rPr>
              <a:t>years</a:t>
            </a:r>
            <a:r>
              <a:rPr lang="cs-CZ" sz="1800" b="1" dirty="0">
                <a:solidFill>
                  <a:schemeClr val="tx1"/>
                </a:solidFill>
              </a:rPr>
              <a:t> </a:t>
            </a:r>
            <a:r>
              <a:rPr lang="cs-CZ" sz="1800" b="1" dirty="0" err="1">
                <a:solidFill>
                  <a:schemeClr val="tx1"/>
                </a:solidFill>
              </a:rPr>
              <a:t>of</a:t>
            </a:r>
            <a:r>
              <a:rPr lang="cs-CZ" sz="1800" b="1" dirty="0">
                <a:solidFill>
                  <a:schemeClr val="tx1"/>
                </a:solidFill>
              </a:rPr>
              <a:t> Býčí skála </a:t>
            </a:r>
            <a:r>
              <a:rPr lang="cs-CZ" sz="1800" b="1" dirty="0" err="1">
                <a:solidFill>
                  <a:schemeClr val="tx1"/>
                </a:solidFill>
              </a:rPr>
              <a:t>main</a:t>
            </a:r>
            <a:r>
              <a:rPr lang="cs-CZ" sz="1800" b="1" dirty="0">
                <a:solidFill>
                  <a:schemeClr val="tx1"/>
                </a:solidFill>
              </a:rPr>
              <a:t> </a:t>
            </a:r>
            <a:r>
              <a:rPr lang="cs-CZ" sz="1800" b="1" dirty="0" err="1">
                <a:solidFill>
                  <a:schemeClr val="tx1"/>
                </a:solidFill>
              </a:rPr>
              <a:t>function</a:t>
            </a:r>
            <a:endParaRPr lang="cs-CZ" sz="1800" b="1" dirty="0">
              <a:solidFill>
                <a:schemeClr val="tx1"/>
              </a:solidFill>
            </a:endParaRPr>
          </a:p>
        </p:txBody>
      </p:sp>
      <p:pic>
        <p:nvPicPr>
          <p:cNvPr id="5" name="Obrázek 4" descr="Obsah obrázku text&#10;&#10;Popis byl vytvořen automaticky">
            <a:extLst>
              <a:ext uri="{FF2B5EF4-FFF2-40B4-BE49-F238E27FC236}">
                <a16:creationId xmlns:a16="http://schemas.microsoft.com/office/drawing/2014/main" id="{BD66A43E-D477-43C9-9830-8A7F946CDF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7042" y="26498"/>
            <a:ext cx="5442460" cy="6858000"/>
          </a:xfrm>
          <a:prstGeom prst="rect">
            <a:avLst/>
          </a:prstGeom>
        </p:spPr>
      </p:pic>
      <p:sp>
        <p:nvSpPr>
          <p:cNvPr id="6" name="Obdélník 5">
            <a:extLst>
              <a:ext uri="{FF2B5EF4-FFF2-40B4-BE49-F238E27FC236}">
                <a16:creationId xmlns:a16="http://schemas.microsoft.com/office/drawing/2014/main" id="{CF7BA3DC-72BF-472F-97A6-5692402240A4}"/>
              </a:ext>
            </a:extLst>
          </p:cNvPr>
          <p:cNvSpPr/>
          <p:nvPr/>
        </p:nvSpPr>
        <p:spPr>
          <a:xfrm rot="5400000">
            <a:off x="7769504" y="3455513"/>
            <a:ext cx="6289989" cy="373590"/>
          </a:xfrm>
          <a:prstGeom prst="rect">
            <a:avLst/>
          </a:prstGeom>
          <a:solidFill>
            <a:schemeClr val="accent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7" name="Obdélník 6">
            <a:extLst>
              <a:ext uri="{FF2B5EF4-FFF2-40B4-BE49-F238E27FC236}">
                <a16:creationId xmlns:a16="http://schemas.microsoft.com/office/drawing/2014/main" id="{3DA5B88F-2E0A-435F-969F-EF641481CFBE}"/>
              </a:ext>
            </a:extLst>
          </p:cNvPr>
          <p:cNvSpPr/>
          <p:nvPr/>
        </p:nvSpPr>
        <p:spPr>
          <a:xfrm rot="5400000">
            <a:off x="7395914" y="3455510"/>
            <a:ext cx="6289988" cy="373590"/>
          </a:xfrm>
          <a:prstGeom prst="rect">
            <a:avLst/>
          </a:prstGeom>
          <a:solidFill>
            <a:schemeClr val="bg2">
              <a:lumMod val="50000"/>
              <a:alpha val="18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dirty="0">
              <a:solidFill>
                <a:schemeClr val="tx2">
                  <a:lumMod val="75000"/>
                </a:schemeClr>
              </a:solidFill>
            </a:endParaRPr>
          </a:p>
        </p:txBody>
      </p:sp>
      <p:sp>
        <p:nvSpPr>
          <p:cNvPr id="8" name="Obdélník 7">
            <a:extLst>
              <a:ext uri="{FF2B5EF4-FFF2-40B4-BE49-F238E27FC236}">
                <a16:creationId xmlns:a16="http://schemas.microsoft.com/office/drawing/2014/main" id="{CEC79B9D-1B3B-4B65-B51E-1BACF6A8B444}"/>
              </a:ext>
            </a:extLst>
          </p:cNvPr>
          <p:cNvSpPr/>
          <p:nvPr/>
        </p:nvSpPr>
        <p:spPr>
          <a:xfrm rot="5400000">
            <a:off x="6833278" y="3269946"/>
            <a:ext cx="6289988" cy="744718"/>
          </a:xfrm>
          <a:prstGeom prst="rect">
            <a:avLst/>
          </a:prstGeom>
          <a:solidFill>
            <a:schemeClr val="accent1">
              <a:alpha val="33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9" name="Znak násobení 8">
            <a:extLst>
              <a:ext uri="{FF2B5EF4-FFF2-40B4-BE49-F238E27FC236}">
                <a16:creationId xmlns:a16="http://schemas.microsoft.com/office/drawing/2014/main" id="{E64AD33F-CA0A-476C-9BBF-D5BDDCF29283}"/>
              </a:ext>
            </a:extLst>
          </p:cNvPr>
          <p:cNvSpPr/>
          <p:nvPr/>
        </p:nvSpPr>
        <p:spPr>
          <a:xfrm>
            <a:off x="8719250" y="6438507"/>
            <a:ext cx="1012465" cy="348792"/>
          </a:xfrm>
          <a:prstGeom prst="mathMultiply">
            <a:avLst>
              <a:gd name="adj1" fmla="val 12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7C1A6795-452F-43EC-8933-3CDDBB31B451}"/>
              </a:ext>
            </a:extLst>
          </p:cNvPr>
          <p:cNvSpPr/>
          <p:nvPr/>
        </p:nvSpPr>
        <p:spPr>
          <a:xfrm>
            <a:off x="10570251" y="775712"/>
            <a:ext cx="738738" cy="400110"/>
          </a:xfrm>
          <a:prstGeom prst="rect">
            <a:avLst/>
          </a:prstGeom>
          <a:noFill/>
          <a:ln>
            <a:noFill/>
          </a:ln>
        </p:spPr>
        <p:txBody>
          <a:bodyPr wrap="square" lIns="91440" tIns="45720" rIns="91440" bIns="45720">
            <a:spAutoFit/>
          </a:bodyPr>
          <a:lstStyle/>
          <a:p>
            <a:pPr algn="ctr"/>
            <a:r>
              <a:rPr lang="cs-CZ" sz="2000" b="0" cap="none" spc="0" dirty="0">
                <a:ln w="0"/>
                <a:solidFill>
                  <a:srgbClr val="FF0000"/>
                </a:solidFill>
                <a:effectLst>
                  <a:outerShdw blurRad="38100" dist="25400" dir="5400000" algn="ctr" rotWithShape="0">
                    <a:srgbClr val="6E747A">
                      <a:alpha val="43000"/>
                    </a:srgbClr>
                  </a:outerShdw>
                </a:effectLst>
              </a:rPr>
              <a:t>BS3</a:t>
            </a:r>
          </a:p>
        </p:txBody>
      </p:sp>
      <p:sp>
        <p:nvSpPr>
          <p:cNvPr id="11" name="Obdélník 10">
            <a:extLst>
              <a:ext uri="{FF2B5EF4-FFF2-40B4-BE49-F238E27FC236}">
                <a16:creationId xmlns:a16="http://schemas.microsoft.com/office/drawing/2014/main" id="{B553A513-8ECB-408A-BB5C-EDCCF777C55A}"/>
              </a:ext>
            </a:extLst>
          </p:cNvPr>
          <p:cNvSpPr/>
          <p:nvPr/>
        </p:nvSpPr>
        <p:spPr>
          <a:xfrm>
            <a:off x="10169798" y="775712"/>
            <a:ext cx="738738" cy="400110"/>
          </a:xfrm>
          <a:prstGeom prst="rect">
            <a:avLst/>
          </a:prstGeom>
          <a:noFill/>
          <a:ln>
            <a:noFill/>
          </a:ln>
        </p:spPr>
        <p:txBody>
          <a:bodyPr wrap="square" lIns="91440" tIns="45720" rIns="91440" bIns="45720">
            <a:spAutoFit/>
          </a:bodyPr>
          <a:lstStyle/>
          <a:p>
            <a:pPr algn="ctr"/>
            <a:r>
              <a:rPr lang="cs-CZ" sz="2000" b="0" cap="none" spc="0" dirty="0">
                <a:ln w="0"/>
                <a:solidFill>
                  <a:srgbClr val="FF0000"/>
                </a:solidFill>
                <a:effectLst>
                  <a:outerShdw blurRad="38100" dist="25400" dir="5400000" algn="ctr" rotWithShape="0">
                    <a:srgbClr val="6E747A">
                      <a:alpha val="43000"/>
                    </a:srgbClr>
                  </a:outerShdw>
                </a:effectLst>
              </a:rPr>
              <a:t>BS2</a:t>
            </a:r>
          </a:p>
        </p:txBody>
      </p:sp>
      <p:sp>
        <p:nvSpPr>
          <p:cNvPr id="12" name="Obdélník 11">
            <a:extLst>
              <a:ext uri="{FF2B5EF4-FFF2-40B4-BE49-F238E27FC236}">
                <a16:creationId xmlns:a16="http://schemas.microsoft.com/office/drawing/2014/main" id="{5F8ADDFD-1F2C-49AA-A04E-A5704B4A821B}"/>
              </a:ext>
            </a:extLst>
          </p:cNvPr>
          <p:cNvSpPr/>
          <p:nvPr/>
        </p:nvSpPr>
        <p:spPr>
          <a:xfrm>
            <a:off x="9636997" y="775716"/>
            <a:ext cx="738738" cy="400110"/>
          </a:xfrm>
          <a:prstGeom prst="rect">
            <a:avLst/>
          </a:prstGeom>
          <a:noFill/>
          <a:ln>
            <a:noFill/>
          </a:ln>
        </p:spPr>
        <p:txBody>
          <a:bodyPr wrap="square" lIns="91440" tIns="45720" rIns="91440" bIns="45720">
            <a:spAutoFit/>
          </a:bodyPr>
          <a:lstStyle/>
          <a:p>
            <a:pPr algn="ctr"/>
            <a:r>
              <a:rPr lang="cs-CZ" sz="2000" b="0" cap="none" spc="0" dirty="0">
                <a:ln w="0"/>
                <a:solidFill>
                  <a:srgbClr val="FF0000"/>
                </a:solidFill>
                <a:effectLst>
                  <a:outerShdw blurRad="38100" dist="25400" dir="5400000" algn="ctr" rotWithShape="0">
                    <a:srgbClr val="6E747A">
                      <a:alpha val="43000"/>
                    </a:srgbClr>
                  </a:outerShdw>
                </a:effectLst>
              </a:rPr>
              <a:t>BS1</a:t>
            </a:r>
          </a:p>
        </p:txBody>
      </p:sp>
      <p:sp>
        <p:nvSpPr>
          <p:cNvPr id="14" name="Obdélník 13">
            <a:extLst>
              <a:ext uri="{FF2B5EF4-FFF2-40B4-BE49-F238E27FC236}">
                <a16:creationId xmlns:a16="http://schemas.microsoft.com/office/drawing/2014/main" id="{37DA8C91-E06D-4FF6-93E3-7B3FF3A1EA73}"/>
              </a:ext>
            </a:extLst>
          </p:cNvPr>
          <p:cNvSpPr/>
          <p:nvPr/>
        </p:nvSpPr>
        <p:spPr>
          <a:xfrm>
            <a:off x="9636997" y="6360689"/>
            <a:ext cx="738738" cy="400110"/>
          </a:xfrm>
          <a:prstGeom prst="rect">
            <a:avLst/>
          </a:prstGeom>
          <a:noFill/>
          <a:ln>
            <a:noFill/>
          </a:ln>
        </p:spPr>
        <p:txBody>
          <a:bodyPr wrap="square" lIns="91440" tIns="45720" rIns="91440" bIns="45720">
            <a:spAutoFit/>
          </a:bodyPr>
          <a:lstStyle/>
          <a:p>
            <a:pPr algn="ctr"/>
            <a:r>
              <a:rPr lang="cs-CZ" sz="2000" b="0" cap="none" spc="0" dirty="0">
                <a:ln w="0"/>
                <a:solidFill>
                  <a:srgbClr val="FF0000"/>
                </a:solidFill>
                <a:effectLst>
                  <a:outerShdw blurRad="38100" dist="25400" dir="5400000" algn="ctr" rotWithShape="0">
                    <a:srgbClr val="6E747A">
                      <a:alpha val="43000"/>
                    </a:srgbClr>
                  </a:outerShdw>
                </a:effectLst>
              </a:rPr>
              <a:t>V1</a:t>
            </a:r>
          </a:p>
        </p:txBody>
      </p:sp>
      <p:sp>
        <p:nvSpPr>
          <p:cNvPr id="15" name="Obdélník 14">
            <a:extLst>
              <a:ext uri="{FF2B5EF4-FFF2-40B4-BE49-F238E27FC236}">
                <a16:creationId xmlns:a16="http://schemas.microsoft.com/office/drawing/2014/main" id="{4F8328BC-8F54-4CF9-868C-ACC8529F3213}"/>
              </a:ext>
            </a:extLst>
          </p:cNvPr>
          <p:cNvSpPr/>
          <p:nvPr/>
        </p:nvSpPr>
        <p:spPr>
          <a:xfrm>
            <a:off x="10182350" y="6360685"/>
            <a:ext cx="738738" cy="400110"/>
          </a:xfrm>
          <a:prstGeom prst="rect">
            <a:avLst/>
          </a:prstGeom>
          <a:noFill/>
          <a:ln>
            <a:noFill/>
          </a:ln>
        </p:spPr>
        <p:txBody>
          <a:bodyPr wrap="square" lIns="91440" tIns="45720" rIns="91440" bIns="45720">
            <a:spAutoFit/>
          </a:bodyPr>
          <a:lstStyle/>
          <a:p>
            <a:pPr algn="ctr"/>
            <a:r>
              <a:rPr lang="cs-CZ" sz="2000" b="0" cap="none" spc="0" dirty="0">
                <a:ln w="0"/>
                <a:solidFill>
                  <a:srgbClr val="FF0000"/>
                </a:solidFill>
                <a:effectLst>
                  <a:outerShdw blurRad="38100" dist="25400" dir="5400000" algn="ctr" rotWithShape="0">
                    <a:srgbClr val="6E747A">
                      <a:alpha val="43000"/>
                    </a:srgbClr>
                  </a:outerShdw>
                </a:effectLst>
              </a:rPr>
              <a:t>V3</a:t>
            </a:r>
          </a:p>
        </p:txBody>
      </p:sp>
      <p:sp>
        <p:nvSpPr>
          <p:cNvPr id="16" name="Obdélník 15">
            <a:extLst>
              <a:ext uri="{FF2B5EF4-FFF2-40B4-BE49-F238E27FC236}">
                <a16:creationId xmlns:a16="http://schemas.microsoft.com/office/drawing/2014/main" id="{68D9C38F-49EF-4791-AEFD-FACC87DEA2DF}"/>
              </a:ext>
            </a:extLst>
          </p:cNvPr>
          <p:cNvSpPr/>
          <p:nvPr/>
        </p:nvSpPr>
        <p:spPr>
          <a:xfrm>
            <a:off x="10570251" y="6360681"/>
            <a:ext cx="738738" cy="400110"/>
          </a:xfrm>
          <a:prstGeom prst="rect">
            <a:avLst/>
          </a:prstGeom>
          <a:noFill/>
          <a:ln>
            <a:noFill/>
          </a:ln>
        </p:spPr>
        <p:txBody>
          <a:bodyPr wrap="square" lIns="91440" tIns="45720" rIns="91440" bIns="45720">
            <a:spAutoFit/>
          </a:bodyPr>
          <a:lstStyle/>
          <a:p>
            <a:pPr algn="ctr"/>
            <a:r>
              <a:rPr lang="cs-CZ" sz="2000" b="0" cap="none" spc="0" dirty="0">
                <a:ln w="0"/>
                <a:solidFill>
                  <a:srgbClr val="FF0000"/>
                </a:solidFill>
                <a:effectLst>
                  <a:outerShdw blurRad="38100" dist="25400" dir="5400000" algn="ctr" rotWithShape="0">
                    <a:srgbClr val="6E747A">
                      <a:alpha val="43000"/>
                    </a:srgbClr>
                  </a:outerShdw>
                </a:effectLst>
              </a:rPr>
              <a:t>V6</a:t>
            </a:r>
          </a:p>
        </p:txBody>
      </p:sp>
      <p:sp>
        <p:nvSpPr>
          <p:cNvPr id="17" name="Šipka: doprava 16">
            <a:extLst>
              <a:ext uri="{FF2B5EF4-FFF2-40B4-BE49-F238E27FC236}">
                <a16:creationId xmlns:a16="http://schemas.microsoft.com/office/drawing/2014/main" id="{AFE3A91C-3178-4FEE-89C8-289706105C6D}"/>
              </a:ext>
            </a:extLst>
          </p:cNvPr>
          <p:cNvSpPr/>
          <p:nvPr/>
        </p:nvSpPr>
        <p:spPr>
          <a:xfrm rot="8153738">
            <a:off x="8005871" y="6310443"/>
            <a:ext cx="524104" cy="3679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TextovéPole 17">
            <a:extLst>
              <a:ext uri="{FF2B5EF4-FFF2-40B4-BE49-F238E27FC236}">
                <a16:creationId xmlns:a16="http://schemas.microsoft.com/office/drawing/2014/main" id="{3A8CC959-4147-4021-9198-232C822EA665}"/>
              </a:ext>
            </a:extLst>
          </p:cNvPr>
          <p:cNvSpPr txBox="1"/>
          <p:nvPr/>
        </p:nvSpPr>
        <p:spPr>
          <a:xfrm>
            <a:off x="8157673" y="5897618"/>
            <a:ext cx="1600118" cy="369332"/>
          </a:xfrm>
          <a:prstGeom prst="rect">
            <a:avLst/>
          </a:prstGeom>
          <a:noFill/>
        </p:spPr>
        <p:txBody>
          <a:bodyPr wrap="none" rtlCol="0">
            <a:spAutoFit/>
          </a:bodyPr>
          <a:lstStyle/>
          <a:p>
            <a:r>
              <a:rPr lang="cs-CZ" dirty="0" err="1">
                <a:solidFill>
                  <a:schemeClr val="tx2">
                    <a:lumMod val="75000"/>
                  </a:schemeClr>
                </a:solidFill>
              </a:rPr>
              <a:t>Wagons</a:t>
            </a:r>
            <a:r>
              <a:rPr lang="cs-CZ" dirty="0">
                <a:solidFill>
                  <a:schemeClr val="tx2">
                    <a:lumMod val="75000"/>
                  </a:schemeClr>
                </a:solidFill>
              </a:rPr>
              <a:t> V1‒V7</a:t>
            </a:r>
          </a:p>
        </p:txBody>
      </p:sp>
      <p:pic>
        <p:nvPicPr>
          <p:cNvPr id="19" name="Obrázek 18" descr="obr. 9.jpg">
            <a:extLst>
              <a:ext uri="{FF2B5EF4-FFF2-40B4-BE49-F238E27FC236}">
                <a16:creationId xmlns:a16="http://schemas.microsoft.com/office/drawing/2014/main" id="{083F5608-6E4A-4C12-B41B-51C55F308890}"/>
              </a:ext>
            </a:extLst>
          </p:cNvPr>
          <p:cNvPicPr>
            <a:picLocks noChangeAspect="1"/>
          </p:cNvPicPr>
          <p:nvPr/>
        </p:nvPicPr>
        <p:blipFill>
          <a:blip r:embed="rId3" cstate="print"/>
          <a:stretch>
            <a:fillRect/>
          </a:stretch>
        </p:blipFill>
        <p:spPr>
          <a:xfrm>
            <a:off x="7791855" y="-909"/>
            <a:ext cx="4400145" cy="6821299"/>
          </a:xfrm>
          <a:prstGeom prst="rect">
            <a:avLst/>
          </a:prstGeom>
        </p:spPr>
      </p:pic>
      <p:sp>
        <p:nvSpPr>
          <p:cNvPr id="20" name="TextovéPole 19"/>
          <p:cNvSpPr txBox="1"/>
          <p:nvPr/>
        </p:nvSpPr>
        <p:spPr>
          <a:xfrm>
            <a:off x="0" y="0"/>
            <a:ext cx="4286250" cy="923330"/>
          </a:xfrm>
          <a:prstGeom prst="rect">
            <a:avLst/>
          </a:prstGeom>
          <a:noFill/>
        </p:spPr>
        <p:txBody>
          <a:bodyPr wrap="square" rtlCol="0">
            <a:spAutoFit/>
          </a:bodyPr>
          <a:lstStyle/>
          <a:p>
            <a:pPr lvl="0"/>
            <a:r>
              <a:rPr lang="cs-CZ" sz="3600">
                <a:solidFill>
                  <a:schemeClr val="accent1"/>
                </a:solidFill>
                <a:effectLst>
                  <a:outerShdw blurRad="38100" dist="38100" dir="2700000" algn="tl">
                    <a:srgbClr val="000000">
                      <a:alpha val="43137"/>
                    </a:srgbClr>
                  </a:outerShdw>
                </a:effectLst>
              </a:rPr>
              <a:t>CONCLUSION</a:t>
            </a:r>
          </a:p>
          <a:p>
            <a:endParaRPr lang="cs-CZ"/>
          </a:p>
        </p:txBody>
      </p:sp>
    </p:spTree>
    <p:extLst>
      <p:ext uri="{BB962C8B-B14F-4D97-AF65-F5344CB8AC3E}">
        <p14:creationId xmlns:p14="http://schemas.microsoft.com/office/powerpoint/2010/main" val="40518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ppt_x"/>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P spid="11" grpId="0"/>
      <p:bldP spid="12" grpId="0"/>
      <p:bldP spid="14" grpId="0"/>
      <p:bldP spid="15" grpId="0"/>
      <p:bldP spid="16" grpId="0"/>
      <p:bldP spid="17" grpId="0" animBg="1"/>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ázek 21" descr="předsíň.jpg"/>
          <p:cNvPicPr>
            <a:picLocks noChangeAspect="1"/>
          </p:cNvPicPr>
          <p:nvPr/>
        </p:nvPicPr>
        <p:blipFill>
          <a:blip r:embed="rId2" cstate="print"/>
          <a:stretch>
            <a:fillRect/>
          </a:stretch>
        </p:blipFill>
        <p:spPr>
          <a:xfrm>
            <a:off x="7354738" y="0"/>
            <a:ext cx="4996271" cy="6858000"/>
          </a:xfrm>
          <a:prstGeom prst="rect">
            <a:avLst/>
          </a:prstGeom>
        </p:spPr>
      </p:pic>
      <p:sp>
        <p:nvSpPr>
          <p:cNvPr id="4" name="Nadpis 1"/>
          <p:cNvSpPr txBox="1">
            <a:spLocks/>
          </p:cNvSpPr>
          <p:nvPr/>
        </p:nvSpPr>
        <p:spPr>
          <a:xfrm>
            <a:off x="193768" y="112870"/>
            <a:ext cx="7319840" cy="956805"/>
          </a:xfrm>
          <a:prstGeom prst="rect">
            <a:avLst/>
          </a:prstGeom>
        </p:spPr>
        <p:txBody>
          <a:bodyPr vert="horz" lIns="91440" tIns="45720" rIns="91440" bIns="45720" rtlCol="0" anchor="t">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cs-CZ" sz="4000" i="0" u="none" strike="noStrike" kern="1200" cap="none" spc="0" normalizeH="0" baseline="0" noProof="0" dirty="0" err="1">
                <a:ln>
                  <a:noFill/>
                </a:ln>
                <a:solidFill>
                  <a:schemeClr val="accent2"/>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Entrance</a:t>
            </a:r>
            <a:r>
              <a:rPr kumimoji="0" lang="cs-CZ" sz="4000"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 </a:t>
            </a:r>
            <a:r>
              <a:rPr kumimoji="0" lang="cs-CZ" sz="4000" i="0" u="none" strike="noStrike" kern="1200" cap="none" spc="0" normalizeH="0" baseline="0" noProof="0" dirty="0" err="1">
                <a:ln>
                  <a:noFill/>
                </a:ln>
                <a:solidFill>
                  <a:schemeClr val="accent2"/>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hall</a:t>
            </a:r>
            <a:r>
              <a:rPr kumimoji="0" lang="cs-CZ" sz="4000"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 as a </a:t>
            </a:r>
            <a:r>
              <a:rPr kumimoji="0" lang="cs-CZ" sz="4000" i="0" u="none" strike="noStrike" kern="1200" cap="none" spc="0" normalizeH="0" baseline="0" noProof="0" dirty="0" err="1">
                <a:ln>
                  <a:noFill/>
                </a:ln>
                <a:solidFill>
                  <a:schemeClr val="accent2"/>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sanctuary</a:t>
            </a:r>
            <a:endParaRPr kumimoji="0" lang="cs-CZ" sz="4000"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endParaRPr>
          </a:p>
        </p:txBody>
      </p:sp>
      <p:sp>
        <p:nvSpPr>
          <p:cNvPr id="7" name="TextovéPole 6"/>
          <p:cNvSpPr txBox="1"/>
          <p:nvPr/>
        </p:nvSpPr>
        <p:spPr>
          <a:xfrm>
            <a:off x="0" y="3068960"/>
            <a:ext cx="2565189"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Trebuchet MS"/>
                <a:ea typeface="+mn-ea"/>
                <a:cs typeface="+mn-cs"/>
              </a:rPr>
              <a:t>stav Předsíně v roce 1924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Trebuchet MS"/>
                <a:ea typeface="+mn-ea"/>
                <a:cs typeface="+mn-cs"/>
              </a:rPr>
              <a:t>vpravo Slunce dopadá</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Trebuchet MS"/>
                <a:ea typeface="+mn-ea"/>
                <a:cs typeface="+mn-cs"/>
              </a:rPr>
              <a:t>na skalní lavici</a:t>
            </a:r>
          </a:p>
        </p:txBody>
      </p:sp>
      <p:sp>
        <p:nvSpPr>
          <p:cNvPr id="8" name="TextovéPole 7"/>
          <p:cNvSpPr txBox="1"/>
          <p:nvPr/>
        </p:nvSpPr>
        <p:spPr>
          <a:xfrm>
            <a:off x="5812613" y="6331130"/>
            <a:ext cx="277031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Wankel´s</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map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from</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1882</a:t>
            </a:r>
          </a:p>
        </p:txBody>
      </p:sp>
      <p:sp>
        <p:nvSpPr>
          <p:cNvPr id="9" name="Šipka doprava 8"/>
          <p:cNvSpPr/>
          <p:nvPr/>
        </p:nvSpPr>
        <p:spPr>
          <a:xfrm rot="10800000">
            <a:off x="9823711" y="1692181"/>
            <a:ext cx="648072" cy="1279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10" name="Šipka doprava 9"/>
          <p:cNvSpPr/>
          <p:nvPr/>
        </p:nvSpPr>
        <p:spPr>
          <a:xfrm rot="11770377">
            <a:off x="9630796" y="3148816"/>
            <a:ext cx="1257539" cy="1511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11" name="Šipka doprava 10"/>
          <p:cNvSpPr/>
          <p:nvPr/>
        </p:nvSpPr>
        <p:spPr>
          <a:xfrm rot="20721798">
            <a:off x="8647842" y="3337635"/>
            <a:ext cx="646239" cy="1307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12" name="TextovéPole 11"/>
          <p:cNvSpPr txBox="1"/>
          <p:nvPr/>
        </p:nvSpPr>
        <p:spPr>
          <a:xfrm>
            <a:off x="10517911" y="1550803"/>
            <a:ext cx="143340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Trebuchet MS"/>
                <a:ea typeface="+mn-ea"/>
                <a:cs typeface="+mn-cs"/>
              </a:rPr>
              <a:t>3. workshop</a:t>
            </a:r>
          </a:p>
        </p:txBody>
      </p:sp>
      <p:sp>
        <p:nvSpPr>
          <p:cNvPr id="13" name="TextovéPole 12"/>
          <p:cNvSpPr txBox="1"/>
          <p:nvPr/>
        </p:nvSpPr>
        <p:spPr>
          <a:xfrm>
            <a:off x="10631958" y="3338373"/>
            <a:ext cx="115288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Trebuchet MS"/>
                <a:ea typeface="+mn-ea"/>
                <a:cs typeface="+mn-cs"/>
              </a:rPr>
              <a:t>2.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burials</a:t>
            </a:r>
            <a:endParaRPr kumimoji="0" lang="cs-CZ" sz="1800" b="0" i="0" u="none" strike="noStrike" kern="1200" cap="none" spc="0" normalizeH="0" baseline="0" noProof="0" dirty="0">
              <a:ln>
                <a:noFill/>
              </a:ln>
              <a:solidFill>
                <a:prstClr val="black"/>
              </a:solidFill>
              <a:effectLst/>
              <a:uLnTx/>
              <a:uFillTx/>
              <a:latin typeface="Trebuchet MS"/>
              <a:ea typeface="+mn-ea"/>
              <a:cs typeface="+mn-cs"/>
            </a:endParaRPr>
          </a:p>
        </p:txBody>
      </p:sp>
      <p:sp>
        <p:nvSpPr>
          <p:cNvPr id="14" name="TextovéPole 13"/>
          <p:cNvSpPr txBox="1"/>
          <p:nvPr/>
        </p:nvSpPr>
        <p:spPr>
          <a:xfrm>
            <a:off x="7692895" y="3728346"/>
            <a:ext cx="1498391"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Trebuchet MS"/>
                <a:ea typeface="+mn-ea"/>
                <a:cs typeface="+mn-cs"/>
              </a:rPr>
              <a:t>1. Big and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small</a:t>
            </a:r>
            <a:br>
              <a:rPr kumimoji="0" lang="cs-CZ" sz="1800" b="0" i="0" u="none" strike="noStrike" kern="1200" cap="none" spc="0" normalizeH="0" baseline="0" noProof="0" dirty="0">
                <a:ln>
                  <a:noFill/>
                </a:ln>
                <a:solidFill>
                  <a:prstClr val="black"/>
                </a:solidFill>
                <a:effectLst/>
                <a:uLnTx/>
                <a:uFillTx/>
                <a:latin typeface="Trebuchet MS"/>
                <a:ea typeface="+mn-ea"/>
                <a:cs typeface="+mn-cs"/>
              </a:rPr>
            </a:br>
            <a:r>
              <a:rPr kumimoji="0" lang="cs-CZ" sz="1800" b="0" i="0" u="none" strike="noStrike" kern="1200" cap="none" spc="0" normalizeH="0" baseline="0" noProof="0" dirty="0">
                <a:ln>
                  <a:noFill/>
                </a:ln>
                <a:solidFill>
                  <a:prstClr val="black"/>
                </a:solidFill>
                <a:effectLst/>
                <a:uLnTx/>
                <a:uFillTx/>
                <a:latin typeface="Trebuchet MS"/>
                <a:ea typeface="+mn-ea"/>
                <a:cs typeface="+mn-cs"/>
              </a:rPr>
              <a:t>„</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cremation</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ground</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a:t>
            </a:r>
          </a:p>
        </p:txBody>
      </p:sp>
      <p:sp>
        <p:nvSpPr>
          <p:cNvPr id="16" name="TextovéPole 15"/>
          <p:cNvSpPr txBox="1"/>
          <p:nvPr/>
        </p:nvSpPr>
        <p:spPr>
          <a:xfrm>
            <a:off x="1403648" y="5805264"/>
            <a:ext cx="142212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solidFill>
                  <a:prstClr val="white"/>
                </a:solidFill>
                <a:effectLst/>
                <a:uLnTx/>
                <a:uFillTx/>
                <a:latin typeface="Trebuchet MS"/>
                <a:ea typeface="+mn-ea"/>
                <a:cs typeface="+mn-cs"/>
              </a:rPr>
              <a:t>2. pohřebiště</a:t>
            </a:r>
          </a:p>
        </p:txBody>
      </p:sp>
      <p:sp>
        <p:nvSpPr>
          <p:cNvPr id="23" name="Šipka doprava 22"/>
          <p:cNvSpPr/>
          <p:nvPr/>
        </p:nvSpPr>
        <p:spPr>
          <a:xfrm rot="10800000">
            <a:off x="9449899" y="2241396"/>
            <a:ext cx="1177844" cy="1567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24" name="TextovéPole 23"/>
          <p:cNvSpPr txBox="1"/>
          <p:nvPr/>
        </p:nvSpPr>
        <p:spPr>
          <a:xfrm>
            <a:off x="10588676" y="2173857"/>
            <a:ext cx="168988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Trebuchet MS"/>
                <a:ea typeface="+mn-ea"/>
                <a:cs typeface="+mn-cs"/>
              </a:rPr>
              <a:t>4.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Shard</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groud</a:t>
            </a:r>
            <a:endParaRPr kumimoji="0" lang="cs-CZ" sz="1800" b="0" i="0" u="none" strike="noStrike" kern="1200" cap="none" spc="0" normalizeH="0" baseline="0" noProof="0" dirty="0">
              <a:ln>
                <a:noFill/>
              </a:ln>
              <a:solidFill>
                <a:prstClr val="black"/>
              </a:solidFill>
              <a:effectLst/>
              <a:uLnTx/>
              <a:uFillTx/>
              <a:latin typeface="Trebuchet MS"/>
              <a:ea typeface="+mn-ea"/>
              <a:cs typeface="+mn-cs"/>
            </a:endParaRPr>
          </a:p>
        </p:txBody>
      </p:sp>
      <p:sp>
        <p:nvSpPr>
          <p:cNvPr id="25" name="Zástupný symbol pro obsah 2">
            <a:extLst>
              <a:ext uri="{FF2B5EF4-FFF2-40B4-BE49-F238E27FC236}">
                <a16:creationId xmlns:a16="http://schemas.microsoft.com/office/drawing/2014/main" id="{FC2BAEC2-7D46-4827-BBB5-C092C082E196}"/>
              </a:ext>
            </a:extLst>
          </p:cNvPr>
          <p:cNvSpPr>
            <a:spLocks noGrp="1"/>
          </p:cNvSpPr>
          <p:nvPr>
            <p:ph idx="1"/>
          </p:nvPr>
        </p:nvSpPr>
        <p:spPr>
          <a:xfrm>
            <a:off x="280521" y="887604"/>
            <a:ext cx="4182572" cy="3104685"/>
          </a:xfrm>
        </p:spPr>
        <p:txBody>
          <a:bodyPr>
            <a:normAutofit fontScale="92500"/>
          </a:bodyPr>
          <a:lstStyle/>
          <a:p>
            <a:pPr marL="0" indent="0">
              <a:buNone/>
            </a:pPr>
            <a:r>
              <a:rPr lang="en-US" dirty="0">
                <a:solidFill>
                  <a:schemeClr val="tx1"/>
                </a:solidFill>
              </a:rPr>
              <a:t>four differently used places in the Hall in the Hallstatt period:</a:t>
            </a:r>
          </a:p>
          <a:p>
            <a:r>
              <a:rPr lang="en-US" dirty="0">
                <a:solidFill>
                  <a:schemeClr val="tx1"/>
                </a:solidFill>
              </a:rPr>
              <a:t>1</a:t>
            </a:r>
            <a:r>
              <a:rPr lang="cs-CZ" dirty="0">
                <a:solidFill>
                  <a:schemeClr val="tx1"/>
                </a:solidFill>
              </a:rPr>
              <a:t>.</a:t>
            </a:r>
            <a:r>
              <a:rPr lang="en-US" dirty="0">
                <a:solidFill>
                  <a:schemeClr val="tx1"/>
                </a:solidFill>
              </a:rPr>
              <a:t> votive place at the north wall (</a:t>
            </a:r>
            <a:r>
              <a:rPr lang="cs-CZ" dirty="0" err="1">
                <a:solidFill>
                  <a:schemeClr val="tx1"/>
                </a:solidFill>
              </a:rPr>
              <a:t>wagons</a:t>
            </a:r>
            <a:r>
              <a:rPr lang="en-US" dirty="0">
                <a:solidFill>
                  <a:schemeClr val="tx1"/>
                </a:solidFill>
              </a:rPr>
              <a:t>, amber, glass</a:t>
            </a:r>
            <a:r>
              <a:rPr lang="en-US">
                <a:solidFill>
                  <a:schemeClr val="tx1"/>
                </a:solidFill>
              </a:rPr>
              <a:t>, jewel</a:t>
            </a:r>
            <a:r>
              <a:rPr lang="cs-CZ">
                <a:solidFill>
                  <a:schemeClr val="tx1"/>
                </a:solidFill>
              </a:rPr>
              <a:t>e</a:t>
            </a:r>
            <a:r>
              <a:rPr lang="en-US">
                <a:solidFill>
                  <a:schemeClr val="tx1"/>
                </a:solidFill>
              </a:rPr>
              <a:t>ry</a:t>
            </a:r>
            <a:r>
              <a:rPr lang="en-US" dirty="0">
                <a:solidFill>
                  <a:schemeClr val="tx1"/>
                </a:solidFill>
              </a:rPr>
              <a:t>, textiles, baskets, wood)</a:t>
            </a:r>
          </a:p>
          <a:p>
            <a:r>
              <a:rPr lang="en-US" dirty="0">
                <a:solidFill>
                  <a:schemeClr val="tx1"/>
                </a:solidFill>
              </a:rPr>
              <a:t>2. </a:t>
            </a:r>
            <a:r>
              <a:rPr lang="cs-CZ" dirty="0">
                <a:solidFill>
                  <a:schemeClr val="tx1"/>
                </a:solidFill>
              </a:rPr>
              <a:t>b</a:t>
            </a:r>
            <a:r>
              <a:rPr lang="en-US" dirty="0" err="1">
                <a:solidFill>
                  <a:schemeClr val="tx1"/>
                </a:solidFill>
              </a:rPr>
              <a:t>uried</a:t>
            </a:r>
            <a:r>
              <a:rPr lang="en-US" dirty="0">
                <a:solidFill>
                  <a:schemeClr val="tx1"/>
                </a:solidFill>
              </a:rPr>
              <a:t> people in the middle</a:t>
            </a:r>
          </a:p>
          <a:p>
            <a:r>
              <a:rPr lang="en-US" dirty="0">
                <a:solidFill>
                  <a:schemeClr val="tx1"/>
                </a:solidFill>
              </a:rPr>
              <a:t>3</a:t>
            </a:r>
            <a:r>
              <a:rPr lang="cs-CZ" dirty="0">
                <a:solidFill>
                  <a:schemeClr val="tx1"/>
                </a:solidFill>
              </a:rPr>
              <a:t>.</a:t>
            </a:r>
            <a:r>
              <a:rPr lang="en-US" dirty="0">
                <a:solidFill>
                  <a:schemeClr val="tx1"/>
                </a:solidFill>
              </a:rPr>
              <a:t> production workshop at the south wall</a:t>
            </a:r>
          </a:p>
          <a:p>
            <a:r>
              <a:rPr lang="en-US" dirty="0">
                <a:solidFill>
                  <a:schemeClr val="tx1"/>
                </a:solidFill>
              </a:rPr>
              <a:t>4. concentration of ceramic food </a:t>
            </a:r>
            <a:r>
              <a:rPr lang="cs-CZ" dirty="0" err="1">
                <a:solidFill>
                  <a:schemeClr val="tx1"/>
                </a:solidFill>
              </a:rPr>
              <a:t>vessels</a:t>
            </a:r>
            <a:endParaRPr lang="cs-CZ" dirty="0">
              <a:solidFill>
                <a:schemeClr val="tx1"/>
              </a:solidFill>
            </a:endParaRPr>
          </a:p>
        </p:txBody>
      </p:sp>
      <p:sp>
        <p:nvSpPr>
          <p:cNvPr id="28" name="TextovéPole 27"/>
          <p:cNvSpPr txBox="1"/>
          <p:nvPr/>
        </p:nvSpPr>
        <p:spPr>
          <a:xfrm>
            <a:off x="9092241" y="103517"/>
            <a:ext cx="133722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solidFill>
                  <a:prstClr val="black"/>
                </a:solidFill>
                <a:effectLst/>
                <a:uLnTx/>
                <a:uFillTx/>
                <a:latin typeface="Trebuchet MS"/>
                <a:ea typeface="+mn-ea"/>
                <a:cs typeface="+mn-cs"/>
              </a:rPr>
              <a:t>575–450 BC</a:t>
            </a:r>
            <a:endParaRPr kumimoji="0" lang="cs-CZ" sz="1800" b="0" i="0" u="none" strike="noStrike" kern="1200" cap="none" spc="0" normalizeH="0" baseline="0" noProof="0" dirty="0">
              <a:ln>
                <a:noFill/>
              </a:ln>
              <a:solidFill>
                <a:prstClr val="black"/>
              </a:solidFill>
              <a:effectLst/>
              <a:uLnTx/>
              <a:uFillTx/>
              <a:latin typeface="Trebuchet MS"/>
              <a:ea typeface="+mn-ea"/>
              <a:cs typeface="+mn-cs"/>
            </a:endParaRPr>
          </a:p>
        </p:txBody>
      </p:sp>
      <p:sp>
        <p:nvSpPr>
          <p:cNvPr id="30" name="Šipka doprava 29"/>
          <p:cNvSpPr/>
          <p:nvPr/>
        </p:nvSpPr>
        <p:spPr>
          <a:xfrm rot="1277108">
            <a:off x="6991211" y="2321954"/>
            <a:ext cx="2068238" cy="1154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Trebuchet MS"/>
              <a:ea typeface="+mn-ea"/>
              <a:cs typeface="+mn-cs"/>
            </a:endParaRPr>
          </a:p>
        </p:txBody>
      </p:sp>
      <p:pic>
        <p:nvPicPr>
          <p:cNvPr id="32" name="Obrázek 31">
            <a:extLst>
              <a:ext uri="{FF2B5EF4-FFF2-40B4-BE49-F238E27FC236}">
                <a16:creationId xmlns:a16="http://schemas.microsoft.com/office/drawing/2014/main" id="{D5D32733-7C03-4528-A8C5-3665E4418F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070" y="3953952"/>
            <a:ext cx="4589926" cy="2450818"/>
          </a:xfrm>
          <a:prstGeom prst="rect">
            <a:avLst/>
          </a:prstGeom>
        </p:spPr>
      </p:pic>
      <p:pic>
        <p:nvPicPr>
          <p:cNvPr id="3" name="Obrázek 2">
            <a:extLst>
              <a:ext uri="{FF2B5EF4-FFF2-40B4-BE49-F238E27FC236}">
                <a16:creationId xmlns:a16="http://schemas.microsoft.com/office/drawing/2014/main" id="{1F2987A8-594A-4F30-B1D9-4C0D6889AA9D}"/>
              </a:ext>
            </a:extLst>
          </p:cNvPr>
          <p:cNvPicPr>
            <a:picLocks noChangeAspect="1"/>
          </p:cNvPicPr>
          <p:nvPr/>
        </p:nvPicPr>
        <p:blipFill>
          <a:blip r:embed="rId4" cstate="print"/>
          <a:stretch>
            <a:fillRect/>
          </a:stretch>
        </p:blipFill>
        <p:spPr>
          <a:xfrm>
            <a:off x="4527055" y="2378170"/>
            <a:ext cx="3144831" cy="16877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30629" y="1"/>
            <a:ext cx="2827175" cy="2985796"/>
          </a:xfrm>
        </p:spPr>
        <p:txBody>
          <a:bodyPr>
            <a:noAutofit/>
          </a:bodyPr>
          <a:lstStyle/>
          <a:p>
            <a:r>
              <a:rPr lang="cs-CZ" sz="3600" dirty="0" err="1">
                <a:solidFill>
                  <a:schemeClr val="accent2"/>
                </a:solidFill>
                <a:effectLst>
                  <a:outerShdw blurRad="38100" dist="38100" dir="2700000" algn="tl">
                    <a:srgbClr val="000000">
                      <a:alpha val="43137"/>
                    </a:srgbClr>
                  </a:outerShdw>
                </a:effectLst>
              </a:rPr>
              <a:t>The</a:t>
            </a:r>
            <a:br>
              <a:rPr lang="cs-CZ" sz="3600" dirty="0">
                <a:solidFill>
                  <a:schemeClr val="accent2"/>
                </a:solidFill>
                <a:effectLst>
                  <a:outerShdw blurRad="38100" dist="38100" dir="2700000" algn="tl">
                    <a:srgbClr val="000000">
                      <a:alpha val="43137"/>
                    </a:srgbClr>
                  </a:outerShdw>
                </a:effectLst>
              </a:rPr>
            </a:br>
            <a:r>
              <a:rPr lang="cs-CZ" sz="3600" dirty="0">
                <a:solidFill>
                  <a:schemeClr val="accent2"/>
                </a:solidFill>
                <a:effectLst>
                  <a:outerShdw blurRad="38100" dist="38100" dir="2700000" algn="tl">
                    <a:srgbClr val="000000">
                      <a:alpha val="43137"/>
                    </a:srgbClr>
                  </a:outerShdw>
                </a:effectLst>
              </a:rPr>
              <a:t>Býčí skála </a:t>
            </a:r>
            <a:r>
              <a:rPr lang="cs-CZ" sz="3600" dirty="0" err="1">
                <a:solidFill>
                  <a:schemeClr val="accent2"/>
                </a:solidFill>
                <a:effectLst>
                  <a:outerShdw blurRad="38100" dist="38100" dir="2700000" algn="tl">
                    <a:srgbClr val="000000">
                      <a:alpha val="43137"/>
                    </a:srgbClr>
                  </a:outerShdw>
                </a:effectLst>
              </a:rPr>
              <a:t>Cave</a:t>
            </a:r>
            <a:r>
              <a:rPr lang="cs-CZ" sz="3600" dirty="0">
                <a:solidFill>
                  <a:schemeClr val="accent2"/>
                </a:solidFill>
                <a:effectLst>
                  <a:outerShdw blurRad="38100" dist="38100" dir="2700000" algn="tl">
                    <a:srgbClr val="000000">
                      <a:alpha val="43137"/>
                    </a:srgbClr>
                  </a:outerShdw>
                </a:effectLst>
              </a:rPr>
              <a:t> </a:t>
            </a:r>
            <a:r>
              <a:rPr lang="cs-CZ" sz="3600" dirty="0" err="1">
                <a:solidFill>
                  <a:schemeClr val="accent2"/>
                </a:solidFill>
                <a:effectLst>
                  <a:outerShdw blurRad="38100" dist="38100" dir="2700000" algn="tl">
                    <a:srgbClr val="000000">
                      <a:alpha val="43137"/>
                    </a:srgbClr>
                  </a:outerShdw>
                </a:effectLst>
              </a:rPr>
              <a:t>Sanctuary</a:t>
            </a:r>
            <a:r>
              <a:rPr lang="cs-CZ" sz="3600" dirty="0">
                <a:solidFill>
                  <a:schemeClr val="accent2"/>
                </a:solidFill>
                <a:effectLst>
                  <a:outerShdw blurRad="38100" dist="38100" dir="2700000" algn="tl">
                    <a:srgbClr val="000000">
                      <a:alpha val="43137"/>
                    </a:srgbClr>
                  </a:outerShdw>
                </a:effectLst>
              </a:rPr>
              <a:t> as a </a:t>
            </a:r>
            <a:r>
              <a:rPr lang="cs-CZ" sz="3600" dirty="0" err="1">
                <a:solidFill>
                  <a:schemeClr val="accent2"/>
                </a:solidFill>
                <a:effectLst>
                  <a:outerShdw blurRad="38100" dist="38100" dir="2700000" algn="tl">
                    <a:srgbClr val="000000">
                      <a:alpha val="43137"/>
                    </a:srgbClr>
                  </a:outerShdw>
                </a:effectLst>
              </a:rPr>
              <a:t>burial</a:t>
            </a:r>
            <a:r>
              <a:rPr lang="cs-CZ" sz="3600" dirty="0">
                <a:solidFill>
                  <a:schemeClr val="accent2"/>
                </a:solidFill>
                <a:effectLst>
                  <a:outerShdw blurRad="38100" dist="38100" dir="2700000" algn="tl">
                    <a:srgbClr val="000000">
                      <a:alpha val="43137"/>
                    </a:srgbClr>
                  </a:outerShdw>
                </a:effectLst>
              </a:rPr>
              <a:t> </a:t>
            </a:r>
            <a:r>
              <a:rPr lang="cs-CZ" sz="3600" dirty="0" err="1">
                <a:solidFill>
                  <a:schemeClr val="accent2"/>
                </a:solidFill>
                <a:effectLst>
                  <a:outerShdw blurRad="38100" dist="38100" dir="2700000" algn="tl">
                    <a:srgbClr val="000000">
                      <a:alpha val="43137"/>
                    </a:srgbClr>
                  </a:outerShdw>
                </a:effectLst>
              </a:rPr>
              <a:t>of</a:t>
            </a:r>
            <a:r>
              <a:rPr lang="cs-CZ" sz="3600" dirty="0">
                <a:solidFill>
                  <a:schemeClr val="accent2"/>
                </a:solidFill>
                <a:effectLst>
                  <a:outerShdw blurRad="38100" dist="38100" dir="2700000" algn="tl">
                    <a:srgbClr val="000000">
                      <a:alpha val="43137"/>
                    </a:srgbClr>
                  </a:outerShdw>
                </a:effectLst>
              </a:rPr>
              <a:t> a </a:t>
            </a:r>
            <a:r>
              <a:rPr lang="cs-CZ" sz="3600" dirty="0" err="1">
                <a:solidFill>
                  <a:schemeClr val="accent2"/>
                </a:solidFill>
                <a:effectLst>
                  <a:outerShdw blurRad="38100" dist="38100" dir="2700000" algn="tl">
                    <a:srgbClr val="000000">
                      <a:alpha val="43137"/>
                    </a:srgbClr>
                  </a:outerShdw>
                </a:effectLst>
              </a:rPr>
              <a:t>magnate</a:t>
            </a:r>
            <a:r>
              <a:rPr lang="cs-CZ" sz="3600" dirty="0">
                <a:solidFill>
                  <a:schemeClr val="accent2"/>
                </a:solidFill>
                <a:effectLst>
                  <a:outerShdw blurRad="38100" dist="38100" dir="2700000" algn="tl">
                    <a:srgbClr val="000000">
                      <a:alpha val="43137"/>
                    </a:srgbClr>
                  </a:outerShdw>
                </a:effectLst>
              </a:rPr>
              <a:t> / prince</a:t>
            </a:r>
          </a:p>
        </p:txBody>
      </p:sp>
      <p:pic>
        <p:nvPicPr>
          <p:cNvPr id="4" name="Zástupný symbol pro obsah 3" descr="4.16.jpg"/>
          <p:cNvPicPr>
            <a:picLocks noGrp="1" noChangeAspect="1"/>
          </p:cNvPicPr>
          <p:nvPr>
            <p:ph idx="1"/>
          </p:nvPr>
        </p:nvPicPr>
        <p:blipFill>
          <a:blip r:embed="rId2" cstate="print"/>
          <a:stretch>
            <a:fillRect/>
          </a:stretch>
        </p:blipFill>
        <p:spPr>
          <a:xfrm>
            <a:off x="2955805" y="0"/>
            <a:ext cx="9236196" cy="6858000"/>
          </a:xfrm>
        </p:spPr>
      </p:pic>
      <p:sp>
        <p:nvSpPr>
          <p:cNvPr id="6" name="TextovéPole 5"/>
          <p:cNvSpPr txBox="1"/>
          <p:nvPr/>
        </p:nvSpPr>
        <p:spPr>
          <a:xfrm>
            <a:off x="223935" y="3155308"/>
            <a:ext cx="2562981" cy="20313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ea typeface="+mn-ea"/>
                <a:cs typeface="+mn-cs"/>
              </a:rPr>
              <a:t>H. Wankel described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ea typeface="+mn-ea"/>
                <a:cs typeface="+mn-cs"/>
              </a:rPr>
              <a:t>one </a:t>
            </a:r>
            <a:r>
              <a:rPr kumimoji="0" lang="cs-CZ" sz="1800" b="0" i="0" u="none" strike="noStrike" kern="1200" cap="none" spc="0" normalizeH="0" baseline="0" noProof="0" dirty="0" err="1">
                <a:ln>
                  <a:noFill/>
                </a:ln>
                <a:effectLst/>
                <a:uLnTx/>
                <a:uFillTx/>
                <a:ea typeface="+mn-ea"/>
                <a:cs typeface="+mn-cs"/>
              </a:rPr>
              <a:t>magnate</a:t>
            </a:r>
            <a:r>
              <a:rPr kumimoji="0" lang="en-US" sz="1800" b="0" i="0" u="none" strike="noStrike" kern="1200" cap="none" spc="0" normalizeH="0" baseline="0" noProof="0" dirty="0">
                <a:ln>
                  <a:noFill/>
                </a:ln>
                <a:effectLst/>
                <a:uLnTx/>
                <a:uFillTx/>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ea typeface="+mn-ea"/>
                <a:cs typeface="+mn-cs"/>
              </a:rPr>
              <a:t>which he had with him</a:t>
            </a:r>
            <a:r>
              <a:rPr kumimoji="0" lang="cs-CZ" sz="1800" b="0" i="0" u="none" strike="noStrike" kern="1200" cap="none" spc="0" normalizeH="0" baseline="0" noProof="0" dirty="0">
                <a:ln>
                  <a:noFill/>
                </a:ln>
                <a:effectLst/>
                <a:uLnTx/>
                <a:uFillTx/>
                <a:ea typeface="+mn-ea"/>
                <a:cs typeface="+mn-cs"/>
              </a:rPr>
              <a:t> </a:t>
            </a:r>
            <a:r>
              <a:rPr kumimoji="0" lang="en-US" sz="1800" b="0" i="0" u="none" strike="noStrike" kern="1200" cap="none" spc="0" normalizeH="0" baseline="0" noProof="0" dirty="0">
                <a:ln>
                  <a:noFill/>
                </a:ln>
                <a:effectLst/>
                <a:uLnTx/>
                <a:uFillTx/>
                <a:ea typeface="+mn-ea"/>
                <a:cs typeface="+mn-cs"/>
              </a:rPr>
              <a:t>dagger.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ea typeface="+mn-ea"/>
                <a:cs typeface="+mn-cs"/>
              </a:rPr>
              <a:t>It is not originally </a:t>
            </a:r>
            <a:r>
              <a:rPr kumimoji="0" lang="cs-CZ" sz="1800" b="0" i="0" u="none" strike="noStrike" kern="1200" cap="none" spc="0" normalizeH="0" baseline="0" noProof="0" dirty="0">
                <a:ln>
                  <a:noFill/>
                </a:ln>
                <a:effectLst/>
                <a:uLnTx/>
                <a:uFillTx/>
                <a:ea typeface="+mn-ea"/>
                <a:cs typeface="+mn-cs"/>
              </a:rPr>
              <a:t>„</a:t>
            </a:r>
            <a:r>
              <a:rPr kumimoji="0" lang="en-US" sz="1800" b="0" i="0" u="none" strike="noStrike" kern="1200" cap="none" spc="0" normalizeH="0" baseline="0" noProof="0" dirty="0">
                <a:ln>
                  <a:noFill/>
                </a:ln>
                <a:effectLst/>
                <a:uLnTx/>
                <a:uFillTx/>
                <a:ea typeface="+mn-ea"/>
                <a:cs typeface="+mn-cs"/>
              </a:rPr>
              <a:t>burned</a:t>
            </a:r>
            <a:r>
              <a:rPr kumimoji="0" lang="cs-CZ" sz="1800" b="0" i="0" u="none" strike="noStrike" kern="1200" cap="none" spc="0" normalizeH="0" baseline="0" noProof="0" dirty="0">
                <a:ln>
                  <a:noFill/>
                </a:ln>
                <a:effectLst/>
                <a:uLnTx/>
                <a:uFillTx/>
                <a:ea typeface="+mn-ea"/>
                <a:cs typeface="+mn-cs"/>
              </a:rPr>
              <a:t>“</a:t>
            </a:r>
            <a:endParaRPr kumimoji="0" lang="en-US" sz="1800" b="0" i="0" u="none" strike="noStrike" kern="1200" cap="none" spc="0" normalizeH="0" baseline="0" noProof="0" dirty="0">
              <a:ln>
                <a:noFill/>
              </a:ln>
              <a:effectLst/>
              <a:uLnTx/>
              <a:uFillTx/>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effectLst/>
                <a:uLnTx/>
                <a:uFillTx/>
                <a:ea typeface="+mn-ea"/>
                <a:cs typeface="+mn-cs"/>
              </a:rPr>
              <a:t>magnate</a:t>
            </a:r>
            <a:r>
              <a:rPr kumimoji="0" lang="en-US" sz="1800" b="0" i="0" u="none" strike="noStrike" kern="1200" cap="none" spc="0" normalizeH="0" baseline="0" noProof="0" dirty="0">
                <a:ln>
                  <a:noFill/>
                </a:ln>
                <a:effectLst/>
                <a:uLnTx/>
                <a:uFillTx/>
                <a:ea typeface="+mn-ea"/>
                <a:cs typeface="+mn-cs"/>
              </a:rPr>
              <a:t> </a:t>
            </a:r>
            <a:r>
              <a:rPr kumimoji="0" lang="cs-CZ" sz="1800" b="0" i="0" u="none" strike="noStrike" kern="1200" cap="none" spc="0" normalizeH="0" baseline="0" noProof="0" dirty="0">
                <a:ln>
                  <a:noFill/>
                </a:ln>
                <a:effectLst/>
                <a:uLnTx/>
                <a:uFillTx/>
                <a:ea typeface="+mn-ea"/>
                <a:cs typeface="+mn-cs"/>
              </a:rPr>
              <a:t>on </a:t>
            </a:r>
            <a:r>
              <a:rPr kumimoji="0" lang="cs-CZ" sz="1800" b="0" i="0" u="none" strike="noStrike" kern="1200" cap="none" spc="0" normalizeH="0" baseline="0" noProof="0" dirty="0" err="1">
                <a:ln>
                  <a:noFill/>
                </a:ln>
                <a:effectLst/>
                <a:uLnTx/>
                <a:uFillTx/>
                <a:ea typeface="+mn-ea"/>
                <a:cs typeface="+mn-cs"/>
              </a:rPr>
              <a:t>the</a:t>
            </a:r>
            <a:r>
              <a:rPr kumimoji="0" lang="cs-CZ" sz="1800" b="0" i="0" u="none" strike="noStrike" kern="1200" cap="none" spc="0" normalizeH="0" baseline="0" noProof="0" dirty="0">
                <a:ln>
                  <a:noFill/>
                </a:ln>
                <a:effectLst/>
                <a:uLnTx/>
                <a:uFillTx/>
                <a:ea typeface="+mn-ea"/>
                <a:cs typeface="+mn-cs"/>
              </a:rPr>
              <a:t> </a:t>
            </a:r>
            <a:r>
              <a:rPr kumimoji="0" lang="cs-CZ" sz="1800" b="0" i="0" u="none" strike="noStrike" kern="1200" cap="none" spc="0" normalizeH="0" baseline="0" noProof="0" dirty="0" err="1">
                <a:ln>
                  <a:noFill/>
                </a:ln>
                <a:effectLst/>
                <a:uLnTx/>
                <a:uFillTx/>
                <a:ea typeface="+mn-ea"/>
                <a:cs typeface="+mn-cs"/>
              </a:rPr>
              <a:t>wagon</a:t>
            </a:r>
            <a:r>
              <a:rPr kumimoji="0" lang="en-US" sz="1800" b="0" i="0" u="none" strike="noStrike" kern="1200" cap="none" spc="0" normalizeH="0" baseline="0" noProof="0" dirty="0">
                <a:ln>
                  <a:noFill/>
                </a:ln>
                <a:effectLst/>
                <a:uLnTx/>
                <a:uFillTx/>
                <a:ea typeface="+mn-ea"/>
                <a:cs typeface="+mn-cs"/>
              </a:rPr>
              <a:t>.</a:t>
            </a:r>
            <a:endParaRPr kumimoji="0" lang="cs-CZ" sz="1800" b="0" i="0" u="none" strike="noStrike" kern="1200" cap="none" spc="0" normalizeH="0" baseline="0" noProof="0" dirty="0">
              <a:ln>
                <a:noFill/>
              </a:ln>
              <a:effectLst/>
              <a:uLnTx/>
              <a:uFillTx/>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87786" y="136187"/>
            <a:ext cx="3824378" cy="1795250"/>
          </a:xfrm>
        </p:spPr>
        <p:txBody>
          <a:bodyPr>
            <a:normAutofit fontScale="90000"/>
          </a:bodyPr>
          <a:lstStyle/>
          <a:p>
            <a:r>
              <a:rPr lang="cs-CZ" sz="3600" dirty="0" err="1">
                <a:solidFill>
                  <a:schemeClr val="accent2"/>
                </a:solidFill>
                <a:effectLst>
                  <a:outerShdw blurRad="38100" dist="38100" dir="2700000" algn="tl">
                    <a:srgbClr val="000000">
                      <a:alpha val="43137"/>
                    </a:srgbClr>
                  </a:outerShdw>
                </a:effectLst>
              </a:rPr>
              <a:t>Sanctuary</a:t>
            </a:r>
            <a:r>
              <a:rPr lang="cs-CZ" sz="3600" dirty="0">
                <a:solidFill>
                  <a:schemeClr val="accent2"/>
                </a:solidFill>
                <a:effectLst>
                  <a:outerShdw blurRad="38100" dist="38100" dir="2700000" algn="tl">
                    <a:srgbClr val="000000">
                      <a:alpha val="43137"/>
                    </a:srgbClr>
                  </a:outerShdw>
                </a:effectLst>
              </a:rPr>
              <a:t> Býčí skála as a </a:t>
            </a:r>
            <a:r>
              <a:rPr lang="cs-CZ" sz="3600" dirty="0" err="1">
                <a:solidFill>
                  <a:schemeClr val="accent2"/>
                </a:solidFill>
                <a:effectLst>
                  <a:outerShdw blurRad="38100" dist="38100" dir="2700000" algn="tl">
                    <a:srgbClr val="000000">
                      <a:alpha val="43137"/>
                    </a:srgbClr>
                  </a:outerShdw>
                </a:effectLst>
              </a:rPr>
              <a:t>burial</a:t>
            </a:r>
            <a:r>
              <a:rPr lang="cs-CZ" sz="3600" dirty="0">
                <a:solidFill>
                  <a:schemeClr val="accent2"/>
                </a:solidFill>
                <a:effectLst>
                  <a:outerShdw blurRad="38100" dist="38100" dir="2700000" algn="tl">
                    <a:srgbClr val="000000">
                      <a:alpha val="43137"/>
                    </a:srgbClr>
                  </a:outerShdw>
                </a:effectLst>
              </a:rPr>
              <a:t> of a </a:t>
            </a:r>
            <a:r>
              <a:rPr lang="cs-CZ" sz="3600" dirty="0" err="1">
                <a:solidFill>
                  <a:schemeClr val="accent2"/>
                </a:solidFill>
                <a:effectLst>
                  <a:outerShdw blurRad="38100" dist="38100" dir="2700000" algn="tl">
                    <a:srgbClr val="000000">
                      <a:alpha val="43137"/>
                    </a:srgbClr>
                  </a:outerShdw>
                </a:effectLst>
              </a:rPr>
              <a:t>princess</a:t>
            </a:r>
            <a:r>
              <a:rPr lang="cs-CZ" sz="3600" dirty="0">
                <a:solidFill>
                  <a:schemeClr val="accent2"/>
                </a:solidFill>
                <a:effectLst>
                  <a:outerShdw blurRad="38100" dist="38100" dir="2700000" algn="tl">
                    <a:srgbClr val="000000">
                      <a:alpha val="43137"/>
                    </a:srgbClr>
                  </a:outerShdw>
                </a:effectLst>
              </a:rPr>
              <a:t>, the </a:t>
            </a:r>
            <a:r>
              <a:rPr lang="cs-CZ" sz="3600" dirty="0" err="1">
                <a:solidFill>
                  <a:schemeClr val="accent2"/>
                </a:solidFill>
                <a:effectLst>
                  <a:outerShdw blurRad="38100" dist="38100" dir="2700000" algn="tl">
                    <a:srgbClr val="000000">
                      <a:alpha val="43137"/>
                    </a:srgbClr>
                  </a:outerShdw>
                </a:effectLst>
              </a:rPr>
              <a:t>burial</a:t>
            </a:r>
            <a:r>
              <a:rPr lang="cs-CZ" sz="3600" dirty="0">
                <a:solidFill>
                  <a:schemeClr val="accent2"/>
                </a:solidFill>
                <a:effectLst>
                  <a:outerShdw blurRad="38100" dist="38100" dir="2700000" algn="tl">
                    <a:srgbClr val="000000">
                      <a:alpha val="43137"/>
                    </a:srgbClr>
                  </a:outerShdw>
                </a:effectLst>
              </a:rPr>
              <a:t> </a:t>
            </a:r>
            <a:r>
              <a:rPr lang="cs-CZ" sz="3600" dirty="0" err="1">
                <a:solidFill>
                  <a:schemeClr val="accent2"/>
                </a:solidFill>
                <a:effectLst>
                  <a:outerShdw blurRad="38100" dist="38100" dir="2700000" algn="tl">
                    <a:srgbClr val="000000">
                      <a:alpha val="43137"/>
                    </a:srgbClr>
                  </a:outerShdw>
                </a:effectLst>
              </a:rPr>
              <a:t>ground</a:t>
            </a:r>
            <a:r>
              <a:rPr lang="cs-CZ" sz="3600" dirty="0">
                <a:solidFill>
                  <a:schemeClr val="accent2"/>
                </a:solidFill>
                <a:effectLst>
                  <a:outerShdw blurRad="38100" dist="38100" dir="2700000" algn="tl">
                    <a:srgbClr val="000000">
                      <a:alpha val="43137"/>
                    </a:srgbClr>
                  </a:outerShdw>
                </a:effectLst>
              </a:rPr>
              <a:t> (or a </a:t>
            </a:r>
            <a:r>
              <a:rPr lang="cs-CZ" sz="3600" dirty="0" err="1">
                <a:solidFill>
                  <a:schemeClr val="accent2"/>
                </a:solidFill>
                <a:effectLst>
                  <a:outerShdw blurRad="38100" dist="38100" dir="2700000" algn="tl">
                    <a:srgbClr val="000000">
                      <a:alpha val="43137"/>
                    </a:srgbClr>
                  </a:outerShdw>
                </a:effectLst>
              </a:rPr>
              <a:t>tomb</a:t>
            </a:r>
            <a:r>
              <a:rPr lang="cs-CZ" sz="3600" dirty="0">
                <a:solidFill>
                  <a:schemeClr val="accent2"/>
                </a:solidFill>
                <a:effectLst>
                  <a:outerShdw blurRad="38100" dist="38100" dir="2700000" algn="tl">
                    <a:srgbClr val="000000">
                      <a:alpha val="43137"/>
                    </a:srgbClr>
                  </a:outerShdw>
                </a:effectLst>
              </a:rPr>
              <a:t>?)</a:t>
            </a:r>
          </a:p>
        </p:txBody>
      </p:sp>
      <p:pic>
        <p:nvPicPr>
          <p:cNvPr id="8" name="Zástupný symbol pro obsah 7" descr="princezny_pohřeb.jpg"/>
          <p:cNvPicPr>
            <a:picLocks noGrp="1" noChangeAspect="1"/>
          </p:cNvPicPr>
          <p:nvPr>
            <p:ph idx="1"/>
          </p:nvPr>
        </p:nvPicPr>
        <p:blipFill>
          <a:blip r:embed="rId2" cstate="print"/>
          <a:stretch>
            <a:fillRect/>
          </a:stretch>
        </p:blipFill>
        <p:spPr>
          <a:xfrm>
            <a:off x="7122488" y="0"/>
            <a:ext cx="5054118" cy="6858000"/>
          </a:xfrm>
        </p:spPr>
      </p:pic>
      <p:pic>
        <p:nvPicPr>
          <p:cNvPr id="10" name="Obrázek 9" descr="7.2.jpg"/>
          <p:cNvPicPr>
            <a:picLocks noChangeAspect="1"/>
          </p:cNvPicPr>
          <p:nvPr/>
        </p:nvPicPr>
        <p:blipFill>
          <a:blip r:embed="rId3" cstate="print"/>
          <a:stretch>
            <a:fillRect/>
          </a:stretch>
        </p:blipFill>
        <p:spPr>
          <a:xfrm>
            <a:off x="317241" y="3416343"/>
            <a:ext cx="2449901" cy="3301697"/>
          </a:xfrm>
          <a:prstGeom prst="rect">
            <a:avLst/>
          </a:prstGeom>
        </p:spPr>
      </p:pic>
      <p:pic>
        <p:nvPicPr>
          <p:cNvPr id="4" name="Obrázek 3">
            <a:extLst>
              <a:ext uri="{FF2B5EF4-FFF2-40B4-BE49-F238E27FC236}">
                <a16:creationId xmlns:a16="http://schemas.microsoft.com/office/drawing/2014/main" id="{55403DA2-91CA-4C71-8826-18EDC822A62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014" t="6985" r="30877" b="10602"/>
          <a:stretch/>
        </p:blipFill>
        <p:spPr>
          <a:xfrm>
            <a:off x="4017523" y="-1"/>
            <a:ext cx="3104965" cy="6865909"/>
          </a:xfrm>
          <a:prstGeom prst="rect">
            <a:avLst/>
          </a:prstGeom>
        </p:spPr>
      </p:pic>
      <p:sp>
        <p:nvSpPr>
          <p:cNvPr id="12" name="Zástupný symbol pro obsah 2">
            <a:extLst>
              <a:ext uri="{FF2B5EF4-FFF2-40B4-BE49-F238E27FC236}">
                <a16:creationId xmlns:a16="http://schemas.microsoft.com/office/drawing/2014/main" id="{A8BF94BC-229D-4A04-882B-4D428E866307}"/>
              </a:ext>
            </a:extLst>
          </p:cNvPr>
          <p:cNvSpPr txBox="1">
            <a:spLocks/>
          </p:cNvSpPr>
          <p:nvPr/>
        </p:nvSpPr>
        <p:spPr>
          <a:xfrm>
            <a:off x="282102" y="2188723"/>
            <a:ext cx="3916673" cy="143969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dirty="0">
                <a:solidFill>
                  <a:schemeClr val="tx1"/>
                </a:solidFill>
              </a:rPr>
              <a:t>H. Wankel has described four female magnates. The most famous of them is the so-called (Wankel‘s) princess with gold earrings.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2661089" cy="2369313"/>
          </a:xfrm>
        </p:spPr>
        <p:txBody>
          <a:bodyPr>
            <a:normAutofit/>
          </a:bodyPr>
          <a:lstStyle/>
          <a:p>
            <a:r>
              <a:rPr lang="cs-CZ" sz="4000" dirty="0" err="1">
                <a:solidFill>
                  <a:schemeClr val="accent2"/>
                </a:solidFill>
                <a:effectLst>
                  <a:outerShdw blurRad="38100" dist="38100" dir="2700000" algn="tl">
                    <a:srgbClr val="000000">
                      <a:alpha val="43137"/>
                    </a:srgbClr>
                  </a:outerShdw>
                </a:effectLst>
              </a:rPr>
              <a:t>Sanctuary</a:t>
            </a:r>
            <a:br>
              <a:rPr lang="cs-CZ" sz="4000" dirty="0">
                <a:solidFill>
                  <a:schemeClr val="accent2"/>
                </a:solidFill>
                <a:effectLst>
                  <a:outerShdw blurRad="38100" dist="38100" dir="2700000" algn="tl">
                    <a:srgbClr val="000000">
                      <a:alpha val="43137"/>
                    </a:srgbClr>
                  </a:outerShdw>
                </a:effectLst>
              </a:rPr>
            </a:br>
            <a:r>
              <a:rPr lang="cs-CZ" sz="4000" dirty="0">
                <a:solidFill>
                  <a:schemeClr val="accent2"/>
                </a:solidFill>
                <a:effectLst>
                  <a:outerShdw blurRad="38100" dist="38100" dir="2700000" algn="tl">
                    <a:srgbClr val="000000">
                      <a:alpha val="43137"/>
                    </a:srgbClr>
                  </a:outerShdw>
                </a:effectLst>
              </a:rPr>
              <a:t>Býčí skála</a:t>
            </a:r>
            <a:br>
              <a:rPr lang="cs-CZ" sz="4000" dirty="0">
                <a:solidFill>
                  <a:schemeClr val="accent2"/>
                </a:solidFill>
                <a:effectLst>
                  <a:outerShdw blurRad="38100" dist="38100" dir="2700000" algn="tl">
                    <a:srgbClr val="000000">
                      <a:alpha val="43137"/>
                    </a:srgbClr>
                  </a:outerShdw>
                </a:effectLst>
              </a:rPr>
            </a:br>
            <a:r>
              <a:rPr lang="cs-CZ" sz="4000" dirty="0">
                <a:solidFill>
                  <a:schemeClr val="accent2"/>
                </a:solidFill>
                <a:effectLst>
                  <a:outerShdw blurRad="38100" dist="38100" dir="2700000" algn="tl">
                    <a:srgbClr val="000000">
                      <a:alpha val="43137"/>
                    </a:srgbClr>
                  </a:outerShdw>
                </a:effectLst>
              </a:rPr>
              <a:t>as a</a:t>
            </a:r>
            <a:br>
              <a:rPr lang="cs-CZ" sz="4000" dirty="0">
                <a:solidFill>
                  <a:schemeClr val="accent2"/>
                </a:solidFill>
                <a:effectLst>
                  <a:outerShdw blurRad="38100" dist="38100" dir="2700000" algn="tl">
                    <a:srgbClr val="000000">
                      <a:alpha val="43137"/>
                    </a:srgbClr>
                  </a:outerShdw>
                </a:effectLst>
              </a:rPr>
            </a:br>
            <a:r>
              <a:rPr lang="cs-CZ" sz="4000" dirty="0">
                <a:solidFill>
                  <a:schemeClr val="accent2"/>
                </a:solidFill>
                <a:effectLst>
                  <a:outerShdw blurRad="38100" dist="38100" dir="2700000" algn="tl">
                    <a:srgbClr val="000000">
                      <a:alpha val="43137"/>
                    </a:srgbClr>
                  </a:outerShdw>
                </a:effectLst>
              </a:rPr>
              <a:t>workshop</a:t>
            </a:r>
          </a:p>
        </p:txBody>
      </p:sp>
      <p:pic>
        <p:nvPicPr>
          <p:cNvPr id="15" name="Zástupný symbol pro obsah 14" descr="7.16.jpg"/>
          <p:cNvPicPr>
            <a:picLocks noGrp="1" noChangeAspect="1"/>
          </p:cNvPicPr>
          <p:nvPr>
            <p:ph idx="1"/>
          </p:nvPr>
        </p:nvPicPr>
        <p:blipFill>
          <a:blip r:embed="rId2" cstate="print"/>
          <a:stretch>
            <a:fillRect/>
          </a:stretch>
        </p:blipFill>
        <p:spPr>
          <a:xfrm>
            <a:off x="2345289" y="0"/>
            <a:ext cx="9846712" cy="6858000"/>
          </a:xfrm>
        </p:spPr>
      </p:pic>
      <p:sp>
        <p:nvSpPr>
          <p:cNvPr id="6" name="TextovéPole 5"/>
          <p:cNvSpPr txBox="1"/>
          <p:nvPr/>
        </p:nvSpPr>
        <p:spPr>
          <a:xfrm>
            <a:off x="68464" y="2369313"/>
            <a:ext cx="2208362"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H. Wankel described the </a:t>
            </a:r>
            <a:r>
              <a:rPr kumimoji="0" lang="cs-CZ" sz="1600" b="0" i="0" u="none" strike="noStrike" kern="1200" cap="none" spc="0" normalizeH="0" baseline="0" noProof="0" dirty="0">
                <a:ln>
                  <a:noFill/>
                </a:ln>
                <a:effectLst/>
                <a:uLnTx/>
                <a:uFillTx/>
                <a:ea typeface="+mn-ea"/>
                <a:cs typeface="+mn-cs"/>
              </a:rPr>
              <a:t>„</a:t>
            </a:r>
            <a:r>
              <a:rPr kumimoji="0" lang="cs-CZ" sz="1600" b="0" i="0" u="none" strike="noStrike" kern="1200" cap="none" spc="0" normalizeH="0" baseline="0" noProof="0" dirty="0" err="1">
                <a:ln>
                  <a:noFill/>
                </a:ln>
                <a:effectLst/>
                <a:uLnTx/>
                <a:uFillTx/>
                <a:ea typeface="+mn-ea"/>
                <a:cs typeface="+mn-cs"/>
              </a:rPr>
              <a:t>smithy</a:t>
            </a:r>
            <a:r>
              <a:rPr kumimoji="0" lang="cs-CZ" sz="1600" b="0" i="0" u="none" strike="noStrike" kern="1200" cap="none" spc="0" normalizeH="0" baseline="0" noProof="0" dirty="0">
                <a:ln>
                  <a:noFill/>
                </a:ln>
                <a:effectLst/>
                <a:uLnTx/>
                <a:uFillTx/>
                <a:ea typeface="+mn-ea"/>
                <a:cs typeface="+mn-cs"/>
              </a:rPr>
              <a:t>“</a:t>
            </a:r>
            <a:r>
              <a:rPr kumimoji="0" lang="en-US" sz="1600" b="0" i="0" u="none" strike="noStrike" kern="1200" cap="none" spc="0" normalizeH="0" baseline="0" noProof="0" dirty="0">
                <a:ln>
                  <a:noFill/>
                </a:ln>
                <a:effectLst/>
                <a:uLnTx/>
                <a:uFillTx/>
                <a:ea typeface="+mn-ea"/>
                <a:cs typeface="+mn-cs"/>
              </a:rPr>
              <a:t> as a place of production of iron and bronze, with tools and semi-finished products</a:t>
            </a:r>
            <a:endParaRPr kumimoji="0" lang="cs-CZ" sz="1600" b="0" i="0" u="none" strike="noStrike" kern="1200" cap="none" spc="0" normalizeH="0" baseline="0" noProof="0" dirty="0">
              <a:ln>
                <a:noFill/>
              </a:ln>
              <a:effectLst/>
              <a:uLnTx/>
              <a:uFillTx/>
              <a:ea typeface="+mn-ea"/>
              <a:cs typeface="+mn-cs"/>
            </a:endParaRPr>
          </a:p>
        </p:txBody>
      </p:sp>
      <p:pic>
        <p:nvPicPr>
          <p:cNvPr id="5" name="Obrázek 4">
            <a:extLst>
              <a:ext uri="{FF2B5EF4-FFF2-40B4-BE49-F238E27FC236}">
                <a16:creationId xmlns:a16="http://schemas.microsoft.com/office/drawing/2014/main" id="{0194C6AF-CF4F-42F1-9F98-49895280EA9F}"/>
              </a:ext>
            </a:extLst>
          </p:cNvPr>
          <p:cNvPicPr>
            <a:picLocks noChangeAspect="1"/>
          </p:cNvPicPr>
          <p:nvPr/>
        </p:nvPicPr>
        <p:blipFill>
          <a:blip r:embed="rId3" cstate="print"/>
          <a:stretch>
            <a:fillRect/>
          </a:stretch>
        </p:blipFill>
        <p:spPr>
          <a:xfrm>
            <a:off x="0" y="3655779"/>
            <a:ext cx="2345289" cy="32022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26243" y="160131"/>
            <a:ext cx="11395493" cy="705435"/>
          </a:xfrm>
        </p:spPr>
        <p:txBody>
          <a:bodyPr>
            <a:normAutofit/>
          </a:bodyPr>
          <a:lstStyle/>
          <a:p>
            <a:r>
              <a:rPr lang="cs-CZ" sz="4000" b="1" dirty="0">
                <a:solidFill>
                  <a:schemeClr val="accent2"/>
                </a:solidFill>
                <a:effectLst>
                  <a:outerShdw blurRad="38100" dist="38100" dir="2700000" algn="tl">
                    <a:srgbClr val="000000">
                      <a:alpha val="43137"/>
                    </a:srgbClr>
                  </a:outerShdw>
                </a:effectLst>
              </a:rPr>
              <a:t>The Býčí skála </a:t>
            </a:r>
            <a:r>
              <a:rPr lang="cs-CZ" sz="4000" b="1" dirty="0" err="1">
                <a:solidFill>
                  <a:schemeClr val="accent2"/>
                </a:solidFill>
                <a:effectLst>
                  <a:outerShdw blurRad="38100" dist="38100" dir="2700000" algn="tl">
                    <a:srgbClr val="000000">
                      <a:alpha val="43137"/>
                    </a:srgbClr>
                  </a:outerShdw>
                </a:effectLst>
              </a:rPr>
              <a:t>cave</a:t>
            </a:r>
            <a:r>
              <a:rPr lang="cs-CZ" sz="4000" b="1" dirty="0">
                <a:solidFill>
                  <a:schemeClr val="accent2"/>
                </a:solidFill>
                <a:effectLst>
                  <a:outerShdw blurRad="38100" dist="38100" dir="2700000" algn="tl">
                    <a:srgbClr val="000000">
                      <a:alpha val="43137"/>
                    </a:srgbClr>
                  </a:outerShdw>
                </a:effectLst>
              </a:rPr>
              <a:t> as a </a:t>
            </a:r>
            <a:r>
              <a:rPr lang="cs-CZ" sz="4000" b="1" dirty="0" err="1">
                <a:solidFill>
                  <a:schemeClr val="accent2"/>
                </a:solidFill>
                <a:effectLst>
                  <a:outerShdw blurRad="38100" dist="38100" dir="2700000" algn="tl">
                    <a:srgbClr val="000000">
                      <a:alpha val="43137"/>
                    </a:srgbClr>
                  </a:outerShdw>
                </a:effectLst>
              </a:rPr>
              <a:t>Central</a:t>
            </a:r>
            <a:r>
              <a:rPr lang="cs-CZ" sz="4000" b="1" dirty="0">
                <a:solidFill>
                  <a:schemeClr val="accent2"/>
                </a:solidFill>
                <a:effectLst>
                  <a:outerShdw blurRad="38100" dist="38100" dir="2700000" algn="tl">
                    <a:srgbClr val="000000">
                      <a:alpha val="43137"/>
                    </a:srgbClr>
                  </a:outerShdw>
                </a:effectLst>
              </a:rPr>
              <a:t> place</a:t>
            </a:r>
            <a:endParaRPr lang="cs-CZ" sz="4000" dirty="0">
              <a:solidFill>
                <a:schemeClr val="accent1"/>
              </a:solidFill>
              <a:effectLst>
                <a:outerShdw blurRad="38100" dist="38100" dir="2700000" algn="tl">
                  <a:srgbClr val="000000">
                    <a:alpha val="43137"/>
                  </a:srgbClr>
                </a:outerShdw>
              </a:effectLst>
            </a:endParaRPr>
          </a:p>
        </p:txBody>
      </p:sp>
      <p:sp>
        <p:nvSpPr>
          <p:cNvPr id="5" name="TextovéPole 4"/>
          <p:cNvSpPr txBox="1"/>
          <p:nvPr/>
        </p:nvSpPr>
        <p:spPr>
          <a:xfrm>
            <a:off x="2623457" y="6462457"/>
            <a:ext cx="527722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Kimmig´s</a:t>
            </a:r>
            <a:r>
              <a:rPr kumimoji="0" lang="cs-CZ" sz="1800" b="0" i="0" u="none" strike="noStrike" kern="1200" cap="none" spc="0" normalizeH="0" baseline="0" noProof="0" dirty="0">
                <a:ln>
                  <a:noFill/>
                </a:ln>
                <a:solidFill>
                  <a:srgbClr val="000000"/>
                </a:solidFill>
                <a:effectLst/>
                <a:uLnTx/>
                <a:uFillTx/>
                <a:latin typeface="Calibri"/>
                <a:ea typeface="+mn-ea"/>
                <a:cs typeface="+mn-cs"/>
              </a:rPr>
              <a:t> model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discussed</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lang="cs-CZ" dirty="0">
                <a:solidFill>
                  <a:srgbClr val="000000"/>
                </a:solidFill>
                <a:latin typeface="Calibri"/>
              </a:rPr>
              <a:t>in</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1" u="none" strike="noStrike" kern="1200" cap="none" spc="0" normalizeH="0" baseline="0" noProof="0" dirty="0">
                <a:ln>
                  <a:noFill/>
                </a:ln>
                <a:solidFill>
                  <a:srgbClr val="000000"/>
                </a:solidFill>
                <a:effectLst/>
                <a:uLnTx/>
                <a:uFillTx/>
                <a:latin typeface="Calibri"/>
                <a:ea typeface="+mn-ea"/>
                <a:cs typeface="+mn-cs"/>
              </a:rPr>
              <a:t>Golec – Mírová 2020 </a:t>
            </a:r>
          </a:p>
        </p:txBody>
      </p:sp>
      <p:pic>
        <p:nvPicPr>
          <p:cNvPr id="11" name="Obrázek 10">
            <a:extLst>
              <a:ext uri="{FF2B5EF4-FFF2-40B4-BE49-F238E27FC236}">
                <a16:creationId xmlns:a16="http://schemas.microsoft.com/office/drawing/2014/main" id="{AA048A53-4FEF-486A-A319-30375791FC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0314" y="0"/>
            <a:ext cx="4581686" cy="6858000"/>
          </a:xfrm>
          <a:prstGeom prst="rect">
            <a:avLst/>
          </a:prstGeom>
        </p:spPr>
      </p:pic>
      <p:pic>
        <p:nvPicPr>
          <p:cNvPr id="13" name="Obrázek 12" descr="Obsah obrázku mapa&#10;&#10;Popis byl vytvořen automaticky">
            <a:extLst>
              <a:ext uri="{FF2B5EF4-FFF2-40B4-BE49-F238E27FC236}">
                <a16:creationId xmlns:a16="http://schemas.microsoft.com/office/drawing/2014/main" id="{6B6358AC-B6DF-4D4E-B84F-CF2F93A36A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243" y="865566"/>
            <a:ext cx="7257045" cy="5600325"/>
          </a:xfrm>
          <a:prstGeom prst="rect">
            <a:avLst/>
          </a:prstGeom>
        </p:spPr>
      </p:pic>
      <p:sp>
        <p:nvSpPr>
          <p:cNvPr id="17" name="TextovéPole 16">
            <a:extLst>
              <a:ext uri="{FF2B5EF4-FFF2-40B4-BE49-F238E27FC236}">
                <a16:creationId xmlns:a16="http://schemas.microsoft.com/office/drawing/2014/main" id="{7A34F91C-B0A0-44CE-BD10-47454F9706E8}"/>
              </a:ext>
            </a:extLst>
          </p:cNvPr>
          <p:cNvSpPr txBox="1"/>
          <p:nvPr/>
        </p:nvSpPr>
        <p:spPr>
          <a:xfrm>
            <a:off x="9901157" y="1414269"/>
            <a:ext cx="217404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Heuneburg</a:t>
            </a:r>
            <a:r>
              <a:rPr kumimoji="0" lang="cs-CZ" sz="1800" b="0" i="0" u="none" strike="noStrike" kern="1200" cap="none" spc="0" normalizeH="0" baseline="0" noProof="0" dirty="0">
                <a:ln>
                  <a:noFill/>
                </a:ln>
                <a:solidFill>
                  <a:srgbClr val="000000"/>
                </a:solidFill>
                <a:effectLst/>
                <a:uLnTx/>
                <a:uFillTx/>
                <a:latin typeface="Calibri"/>
                <a:ea typeface="+mn-ea"/>
                <a:cs typeface="+mn-cs"/>
              </a:rPr>
              <a:t>, Stična</a:t>
            </a:r>
          </a:p>
        </p:txBody>
      </p:sp>
      <p:sp>
        <p:nvSpPr>
          <p:cNvPr id="19" name="TextovéPole 18">
            <a:extLst>
              <a:ext uri="{FF2B5EF4-FFF2-40B4-BE49-F238E27FC236}">
                <a16:creationId xmlns:a16="http://schemas.microsoft.com/office/drawing/2014/main" id="{027D21B7-C0AA-4930-9774-150A9E9F150B}"/>
              </a:ext>
            </a:extLst>
          </p:cNvPr>
          <p:cNvSpPr txBox="1"/>
          <p:nvPr/>
        </p:nvSpPr>
        <p:spPr>
          <a:xfrm>
            <a:off x="10782867" y="2847077"/>
            <a:ext cx="129233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Závist</a:t>
            </a:r>
          </a:p>
        </p:txBody>
      </p:sp>
      <p:sp>
        <p:nvSpPr>
          <p:cNvPr id="21" name="TextovéPole 20">
            <a:extLst>
              <a:ext uri="{FF2B5EF4-FFF2-40B4-BE49-F238E27FC236}">
                <a16:creationId xmlns:a16="http://schemas.microsoft.com/office/drawing/2014/main" id="{7C1B7545-F574-4A92-A8A5-F88CCC5D4FCA}"/>
              </a:ext>
            </a:extLst>
          </p:cNvPr>
          <p:cNvSpPr txBox="1"/>
          <p:nvPr/>
        </p:nvSpPr>
        <p:spPr>
          <a:xfrm>
            <a:off x="7824422" y="3939961"/>
            <a:ext cx="1904040"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Magdalenenberg</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3" name="TextovéPole 22">
            <a:extLst>
              <a:ext uri="{FF2B5EF4-FFF2-40B4-BE49-F238E27FC236}">
                <a16:creationId xmlns:a16="http://schemas.microsoft.com/office/drawing/2014/main" id="{1F36AF10-D8E1-40FE-AE19-69FC375293DC}"/>
              </a:ext>
            </a:extLst>
          </p:cNvPr>
          <p:cNvSpPr txBox="1"/>
          <p:nvPr/>
        </p:nvSpPr>
        <p:spPr>
          <a:xfrm>
            <a:off x="7824422" y="5214314"/>
            <a:ext cx="129233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Býčí skála</a:t>
            </a:r>
          </a:p>
        </p:txBody>
      </p:sp>
      <p:sp>
        <p:nvSpPr>
          <p:cNvPr id="25" name="TextovéPole 24">
            <a:extLst>
              <a:ext uri="{FF2B5EF4-FFF2-40B4-BE49-F238E27FC236}">
                <a16:creationId xmlns:a16="http://schemas.microsoft.com/office/drawing/2014/main" id="{E5554E48-7095-4CDD-8ADE-7D61921155C8}"/>
              </a:ext>
            </a:extLst>
          </p:cNvPr>
          <p:cNvSpPr txBox="1"/>
          <p:nvPr/>
        </p:nvSpPr>
        <p:spPr>
          <a:xfrm>
            <a:off x="7483288" y="6436245"/>
            <a:ext cx="2690823"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Hallstatt</a:t>
            </a:r>
            <a:r>
              <a:rPr kumimoji="0" lang="cs-CZ" sz="1800" b="0" i="0" u="none" strike="noStrike" kern="1200" cap="none" spc="0" normalizeH="0" baseline="0" noProof="0" dirty="0">
                <a:ln>
                  <a:noFill/>
                </a:ln>
                <a:solidFill>
                  <a:srgbClr val="000000"/>
                </a:solidFill>
                <a:effectLst/>
                <a:uLnTx/>
                <a:uFillTx/>
                <a:latin typeface="Calibri"/>
                <a:ea typeface="+mn-ea"/>
                <a:cs typeface="+mn-cs"/>
              </a:rPr>
              <a:t> or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Hallein</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18255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1" y="-17251"/>
            <a:ext cx="12646325" cy="741870"/>
          </a:xfrm>
        </p:spPr>
        <p:txBody>
          <a:bodyPr>
            <a:normAutofit/>
          </a:bodyPr>
          <a:lstStyle/>
          <a:p>
            <a:r>
              <a:rPr lang="cs-CZ" sz="4000" dirty="0" err="1">
                <a:solidFill>
                  <a:schemeClr val="accent1"/>
                </a:solidFill>
                <a:effectLst>
                  <a:outerShdw blurRad="38100" dist="38100" dir="2700000" algn="tl">
                    <a:srgbClr val="000000">
                      <a:alpha val="43137"/>
                    </a:srgbClr>
                  </a:outerShdw>
                </a:effectLst>
              </a:rPr>
              <a:t>Offering</a:t>
            </a:r>
            <a:r>
              <a:rPr lang="cs-CZ" sz="4000" dirty="0">
                <a:solidFill>
                  <a:schemeClr val="accent1"/>
                </a:solidFill>
                <a:effectLst>
                  <a:outerShdw blurRad="38100" dist="38100" dir="2700000" algn="tl">
                    <a:srgbClr val="000000">
                      <a:alpha val="43137"/>
                    </a:srgbClr>
                  </a:outerShdw>
                </a:effectLst>
              </a:rPr>
              <a:t> place or </a:t>
            </a:r>
            <a:r>
              <a:rPr lang="cs-CZ" sz="4000" dirty="0" err="1">
                <a:solidFill>
                  <a:schemeClr val="accent1"/>
                </a:solidFill>
                <a:effectLst>
                  <a:outerShdw blurRad="38100" dist="38100" dir="2700000" algn="tl">
                    <a:srgbClr val="000000">
                      <a:alpha val="43137"/>
                    </a:srgbClr>
                  </a:outerShdw>
                </a:effectLst>
              </a:rPr>
              <a:t>burial</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ground</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Why</a:t>
            </a:r>
            <a:r>
              <a:rPr lang="cs-CZ" sz="4000" dirty="0">
                <a:solidFill>
                  <a:schemeClr val="accent1"/>
                </a:solidFill>
                <a:effectLst>
                  <a:outerShdw blurRad="38100" dist="38100" dir="2700000" algn="tl">
                    <a:srgbClr val="000000">
                      <a:alpha val="43137"/>
                    </a:srgbClr>
                  </a:outerShdw>
                </a:effectLst>
              </a:rPr>
              <a:t> not </a:t>
            </a:r>
            <a:r>
              <a:rPr lang="cs-CZ" sz="4000" dirty="0" err="1">
                <a:solidFill>
                  <a:schemeClr val="accent1"/>
                </a:solidFill>
                <a:effectLst>
                  <a:outerShdw blurRad="38100" dist="38100" dir="2700000" algn="tl">
                    <a:srgbClr val="000000">
                      <a:alpha val="43137"/>
                    </a:srgbClr>
                  </a:outerShdw>
                </a:effectLst>
              </a:rPr>
              <a:t>both</a:t>
            </a:r>
            <a:r>
              <a:rPr lang="cs-CZ" sz="4000" dirty="0">
                <a:solidFill>
                  <a:schemeClr val="accent1"/>
                </a:solidFill>
                <a:effectLst>
                  <a:outerShdw blurRad="38100" dist="38100" dir="2700000" algn="tl">
                    <a:srgbClr val="000000">
                      <a:alpha val="43137"/>
                    </a:srgbClr>
                  </a:outerShdw>
                </a:effectLst>
              </a:rPr>
              <a:t>! And more</a:t>
            </a:r>
          </a:p>
        </p:txBody>
      </p:sp>
      <p:sp>
        <p:nvSpPr>
          <p:cNvPr id="8" name="Zástupný obsah 2">
            <a:extLst>
              <a:ext uri="{FF2B5EF4-FFF2-40B4-BE49-F238E27FC236}">
                <a16:creationId xmlns:a16="http://schemas.microsoft.com/office/drawing/2014/main" id="{68B37074-F73D-4789-B1DF-7A6F143FB73E}"/>
              </a:ext>
            </a:extLst>
          </p:cNvPr>
          <p:cNvSpPr txBox="1">
            <a:spLocks/>
          </p:cNvSpPr>
          <p:nvPr/>
        </p:nvSpPr>
        <p:spPr>
          <a:xfrm>
            <a:off x="85724" y="854014"/>
            <a:ext cx="3511491" cy="6003985"/>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from </a:t>
            </a:r>
            <a:r>
              <a:rPr kumimoji="0" lang="en-US" sz="2000" b="1" i="0" u="none" strike="noStrike" kern="1200" cap="none" spc="0" normalizeH="0" baseline="0" noProof="0" dirty="0">
                <a:ln>
                  <a:noFill/>
                </a:ln>
                <a:solidFill>
                  <a:srgbClr val="000000"/>
                </a:solidFill>
                <a:effectLst/>
                <a:uLnTx/>
                <a:uFillTx/>
                <a:latin typeface="Calibri"/>
                <a:ea typeface="+mn-ea"/>
                <a:cs typeface="+mn-cs"/>
              </a:rPr>
              <a:t>1872</a:t>
            </a:r>
            <a:r>
              <a:rPr kumimoji="0" lang="en-US" sz="2000" b="0" i="0" u="none" strike="noStrike" kern="1200" cap="none" spc="0" normalizeH="0" baseline="0" noProof="0" dirty="0">
                <a:ln>
                  <a:noFill/>
                </a:ln>
                <a:solidFill>
                  <a:srgbClr val="000000"/>
                </a:solidFill>
                <a:effectLst/>
                <a:uLnTx/>
                <a:uFillTx/>
                <a:latin typeface="Calibri"/>
                <a:ea typeface="+mn-ea"/>
                <a:cs typeface="+mn-cs"/>
              </a:rPr>
              <a:t> onwards, </a:t>
            </a:r>
            <a:r>
              <a:rPr kumimoji="0" lang="en-US" sz="2000" b="1" i="0" u="none" strike="noStrike" kern="1200" cap="none" spc="0" normalizeH="0" baseline="0" noProof="0" dirty="0">
                <a:ln>
                  <a:noFill/>
                </a:ln>
                <a:solidFill>
                  <a:srgbClr val="000000"/>
                </a:solidFill>
                <a:effectLst/>
                <a:uLnTx/>
                <a:uFillTx/>
                <a:latin typeface="Calibri"/>
                <a:ea typeface="+mn-ea"/>
                <a:cs typeface="+mn-cs"/>
              </a:rPr>
              <a:t>interpretations</a:t>
            </a:r>
            <a:r>
              <a:rPr kumimoji="0" lang="en-US" sz="2000" b="0" i="0" u="none" strike="noStrike" kern="1200" cap="none" spc="0" normalizeH="0" baseline="0" noProof="0" dirty="0">
                <a:ln>
                  <a:noFill/>
                </a:ln>
                <a:solidFill>
                  <a:srgbClr val="000000"/>
                </a:solidFill>
                <a:effectLst/>
                <a:uLnTx/>
                <a:uFillTx/>
                <a:latin typeface="Calibri"/>
                <a:ea typeface="+mn-ea"/>
                <a:cs typeface="+mn-cs"/>
              </a:rPr>
              <a:t> of the Hallstatt find emerged, which the professional</a:t>
            </a:r>
            <a:r>
              <a:rPr kumimoji="0" lang="cs-CZ" sz="2000" b="0" i="0" u="none" strike="noStrike" kern="1200" cap="none" spc="0" normalizeH="0" baseline="0" noProof="0" dirty="0">
                <a:ln>
                  <a:noFill/>
                </a:ln>
                <a:solidFill>
                  <a:srgbClr val="000000"/>
                </a:solidFill>
                <a:effectLst/>
                <a:uLnTx/>
                <a:uFillTx/>
                <a:latin typeface="Calibri"/>
                <a:ea typeface="+mn-ea"/>
                <a:cs typeface="+mn-cs"/>
              </a:rPr>
              <a:t>s</a:t>
            </a:r>
            <a:r>
              <a:rPr kumimoji="0" lang="en-US" sz="2000" b="0" i="0" u="none" strike="noStrike" kern="1200" cap="none" spc="0" normalizeH="0" baseline="0" noProof="0" dirty="0">
                <a:ln>
                  <a:noFill/>
                </a:ln>
                <a:solidFill>
                  <a:srgbClr val="000000"/>
                </a:solidFill>
                <a:effectLst/>
                <a:uLnTx/>
                <a:uFillTx/>
                <a:latin typeface="Calibri"/>
                <a:ea typeface="+mn-ea"/>
                <a:cs typeface="+mn-cs"/>
              </a:rPr>
              <a:t> and public considered to be current interpretations that are still valid today</a:t>
            </a:r>
            <a:endParaRPr kumimoji="0" lang="cs-CZ" sz="20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however, this statement is completely invalid and is a fundamental traditional error</a:t>
            </a:r>
            <a:endParaRPr kumimoji="0" lang="cs-CZ" sz="20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all older interpretations can be loaded (tested) with contemporary methodological procedures, which older interpretations cannot withstand and become invalid</a:t>
            </a:r>
            <a:endParaRPr kumimoji="0" lang="cs-CZ" sz="20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the contemporary model of the Hallstatt find of the </a:t>
            </a:r>
            <a:r>
              <a:rPr kumimoji="0" lang="cs-CZ" sz="2000" b="0" i="0" u="none" strike="noStrike" kern="1200" cap="none" spc="0" normalizeH="0" baseline="0" noProof="0" dirty="0">
                <a:ln>
                  <a:noFill/>
                </a:ln>
                <a:solidFill>
                  <a:srgbClr val="000000"/>
                </a:solidFill>
                <a:effectLst/>
                <a:uLnTx/>
                <a:uFillTx/>
                <a:latin typeface="Calibri"/>
                <a:ea typeface="+mn-ea"/>
                <a:cs typeface="+mn-cs"/>
              </a:rPr>
              <a:t>Býčí skála </a:t>
            </a:r>
            <a:r>
              <a:rPr kumimoji="0" lang="en-US" sz="2000" b="0" i="0" u="none" strike="noStrike" kern="1200" cap="none" spc="0" normalizeH="0" baseline="0" noProof="0" dirty="0">
                <a:ln>
                  <a:noFill/>
                </a:ln>
                <a:solidFill>
                  <a:srgbClr val="000000"/>
                </a:solidFill>
                <a:effectLst/>
                <a:uLnTx/>
                <a:uFillTx/>
                <a:latin typeface="Calibri"/>
                <a:ea typeface="+mn-ea"/>
                <a:cs typeface="+mn-cs"/>
              </a:rPr>
              <a:t>cannot exist without critical </a:t>
            </a:r>
            <a:r>
              <a:rPr kumimoji="0" lang="en-US" sz="2000" b="1" i="0" u="none" strike="noStrike" kern="1200" cap="none" spc="0" normalizeH="0" baseline="0" noProof="0" dirty="0">
                <a:ln>
                  <a:noFill/>
                </a:ln>
                <a:solidFill>
                  <a:srgbClr val="000000"/>
                </a:solidFill>
                <a:effectLst/>
                <a:uLnTx/>
                <a:uFillTx/>
                <a:latin typeface="Calibri"/>
                <a:ea typeface="+mn-ea"/>
                <a:cs typeface="+mn-cs"/>
              </a:rPr>
              <a:t>testing of the model</a:t>
            </a:r>
            <a:endParaRPr kumimoji="0" lang="cs-CZ" sz="2000" b="1"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Zástupný obsah 2">
            <a:extLst>
              <a:ext uri="{FF2B5EF4-FFF2-40B4-BE49-F238E27FC236}">
                <a16:creationId xmlns:a16="http://schemas.microsoft.com/office/drawing/2014/main" id="{68B37074-F73D-4789-B1DF-7A6F143FB73E}"/>
              </a:ext>
            </a:extLst>
          </p:cNvPr>
          <p:cNvSpPr txBox="1">
            <a:spLocks/>
          </p:cNvSpPr>
          <p:nvPr/>
        </p:nvSpPr>
        <p:spPr>
          <a:xfrm>
            <a:off x="8143336" y="715999"/>
            <a:ext cx="4048664" cy="6167887"/>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burial</a:t>
            </a:r>
            <a:r>
              <a:rPr kumimoji="0" lang="cs-CZ" sz="2000" b="1" i="0" u="none" strike="noStrike" kern="1200" cap="none" spc="0" normalizeH="0" baseline="0" noProof="0" dirty="0">
                <a:ln>
                  <a:noFill/>
                </a:ln>
                <a:solidFill>
                  <a:srgbClr val="000000"/>
                </a:solidFill>
                <a:effectLst/>
                <a:uLnTx/>
                <a:uFillTx/>
                <a:latin typeface="Calibri"/>
                <a:ea typeface="+mn-ea"/>
                <a:cs typeface="+mn-cs"/>
              </a:rPr>
              <a:t> of a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magate</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a:ln>
                  <a:noFill/>
                </a:ln>
                <a:solidFill>
                  <a:srgbClr val="000000"/>
                </a:solidFill>
                <a:effectLst/>
                <a:uLnTx/>
                <a:uFillTx/>
                <a:latin typeface="Calibri"/>
                <a:ea typeface="+mn-ea"/>
                <a:cs typeface="+mn-cs"/>
              </a:rPr>
              <a:t>(H.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Wankel</a:t>
            </a:r>
            <a:r>
              <a:rPr kumimoji="0" lang="cs-CZ" sz="2000" b="0" i="0" u="none" strike="noStrike" kern="1200" cap="none" spc="0" normalizeH="0" baseline="0" noProof="0" dirty="0">
                <a:ln>
                  <a:noFill/>
                </a:ln>
                <a:solidFill>
                  <a:srgbClr val="000000"/>
                </a:solidFill>
                <a:effectLst/>
                <a:uLnTx/>
                <a:uFillTx/>
                <a:latin typeface="Calibri"/>
                <a:ea typeface="+mn-ea"/>
                <a:cs typeface="+mn-cs"/>
              </a:rPr>
              <a:t> 1882;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Adamek</a:t>
            </a:r>
            <a:r>
              <a:rPr kumimoji="0" lang="cs-CZ" sz="2000" b="0" i="0" u="none" strike="noStrike" kern="1200" cap="none" spc="0" normalizeH="0" baseline="0" noProof="0" dirty="0">
                <a:ln>
                  <a:noFill/>
                </a:ln>
                <a:solidFill>
                  <a:srgbClr val="000000"/>
                </a:solidFill>
                <a:effectLst/>
                <a:uLnTx/>
                <a:uFillTx/>
                <a:latin typeface="Calibri"/>
                <a:ea typeface="+mn-ea"/>
                <a:cs typeface="+mn-cs"/>
              </a:rPr>
              <a:t> 1972)</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bloody</a:t>
            </a:r>
            <a:r>
              <a:rPr kumimoji="0" lang="cs-CZ" sz="2000" b="1" i="0" u="none" strike="noStrike" kern="1200" cap="none" spc="0" normalizeH="0" baseline="0" noProof="0" dirty="0">
                <a:ln>
                  <a:noFill/>
                </a:ln>
                <a:solidFill>
                  <a:srgbClr val="000000"/>
                </a:solidFill>
                <a:effectLst/>
                <a:uLnTx/>
                <a:uFillTx/>
                <a:latin typeface="Calibri"/>
                <a:ea typeface="+mn-ea"/>
                <a:cs typeface="+mn-cs"/>
              </a:rPr>
              <a:t> family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revenge</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a:ln>
                  <a:noFill/>
                </a:ln>
                <a:solidFill>
                  <a:srgbClr val="000000"/>
                </a:solidFill>
                <a:effectLst/>
                <a:uLnTx/>
                <a:uFillTx/>
                <a:latin typeface="Calibri"/>
                <a:ea typeface="+mn-ea"/>
                <a:cs typeface="+mn-cs"/>
              </a:rPr>
              <a:t>(J. Havelka 1886)</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beating</a:t>
            </a:r>
            <a:r>
              <a:rPr kumimoji="0" lang="cs-CZ" sz="2000" b="1" i="0" u="none" strike="noStrike" kern="1200" cap="none" spc="0" normalizeH="0" baseline="0" noProof="0" dirty="0">
                <a:ln>
                  <a:noFill/>
                </a:ln>
                <a:solidFill>
                  <a:srgbClr val="000000"/>
                </a:solidFill>
                <a:effectLst/>
                <a:uLnTx/>
                <a:uFillTx/>
                <a:latin typeface="Calibri"/>
                <a:ea typeface="+mn-ea"/>
                <a:cs typeface="+mn-cs"/>
              </a:rPr>
              <a:t> a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group</a:t>
            </a:r>
            <a:r>
              <a:rPr kumimoji="0" lang="cs-CZ" sz="2000" b="1" i="0" u="none" strike="noStrike" kern="1200" cap="none" spc="0" normalizeH="0" baseline="0" noProof="0" dirty="0">
                <a:ln>
                  <a:noFill/>
                </a:ln>
                <a:solidFill>
                  <a:srgbClr val="000000"/>
                </a:solidFill>
                <a:effectLst/>
                <a:uLnTx/>
                <a:uFillTx/>
                <a:latin typeface="Calibri"/>
                <a:ea typeface="+mn-ea"/>
                <a:cs typeface="+mn-cs"/>
              </a:rPr>
              <a:t> of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refugees</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a:ln>
                  <a:noFill/>
                </a:ln>
                <a:solidFill>
                  <a:srgbClr val="000000"/>
                </a:solidFill>
                <a:effectLst/>
                <a:uLnTx/>
                <a:uFillTx/>
                <a:latin typeface="Calibri"/>
                <a:ea typeface="+mn-ea"/>
                <a:cs typeface="+mn-cs"/>
              </a:rPr>
              <a:t>(M. Kříž),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blacksmiths</a:t>
            </a:r>
            <a:r>
              <a:rPr kumimoji="0" lang="cs-CZ" sz="2000" b="0" i="0" u="none" strike="noStrike" kern="1200" cap="none" spc="0" normalizeH="0" baseline="0" noProof="0" dirty="0">
                <a:ln>
                  <a:noFill/>
                </a:ln>
                <a:solidFill>
                  <a:srgbClr val="000000"/>
                </a:solidFill>
                <a:effectLst/>
                <a:uLnTx/>
                <a:uFillTx/>
                <a:latin typeface="Calibri"/>
                <a:ea typeface="+mn-ea"/>
                <a:cs typeface="+mn-cs"/>
              </a:rPr>
              <a:t> (J.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Knies</a:t>
            </a:r>
            <a:r>
              <a:rPr kumimoji="0" lang="cs-CZ" sz="2000" b="0" i="0" u="none" strike="noStrike" kern="1200" cap="none" spc="0" normalizeH="0" baseline="0" noProof="0" dirty="0">
                <a:ln>
                  <a:noFill/>
                </a:ln>
                <a:solidFill>
                  <a:srgbClr val="000000"/>
                </a:solidFill>
                <a:effectLst/>
                <a:uLnTx/>
                <a:uFillTx/>
                <a:latin typeface="Calibri"/>
                <a:ea typeface="+mn-ea"/>
                <a:cs typeface="+mn-cs"/>
              </a:rPr>
              <a:t>) or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merchants</a:t>
            </a:r>
            <a:r>
              <a:rPr kumimoji="0" lang="cs-CZ" sz="2000" b="0" i="0" u="none" strike="noStrike" kern="1200" cap="none" spc="0" normalizeH="0" baseline="0" noProof="0" dirty="0">
                <a:ln>
                  <a:noFill/>
                </a:ln>
                <a:solidFill>
                  <a:srgbClr val="000000"/>
                </a:solidFill>
                <a:effectLst/>
                <a:uLnTx/>
                <a:uFillTx/>
                <a:latin typeface="Calibri"/>
                <a:ea typeface="+mn-ea"/>
                <a:cs typeface="+mn-cs"/>
              </a:rPr>
              <a:t> (Červinka 1902)</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burial</a:t>
            </a:r>
            <a:r>
              <a:rPr kumimoji="0" lang="cs-CZ" sz="2000" b="1" i="0" u="none" strike="noStrike" kern="1200" cap="none" spc="0" normalizeH="0" baseline="0" noProof="0" dirty="0">
                <a:ln>
                  <a:noFill/>
                </a:ln>
                <a:solidFill>
                  <a:srgbClr val="000000"/>
                </a:solidFill>
                <a:effectLst/>
                <a:uLnTx/>
                <a:uFillTx/>
                <a:latin typeface="Calibri"/>
                <a:ea typeface="+mn-ea"/>
                <a:cs typeface="+mn-cs"/>
              </a:rPr>
              <a:t> of the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Hallstatt</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female</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magnate</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a:ln>
                  <a:noFill/>
                </a:ln>
                <a:solidFill>
                  <a:srgbClr val="000000"/>
                </a:solidFill>
                <a:effectLst/>
                <a:uLnTx/>
                <a:uFillTx/>
                <a:latin typeface="Calibri"/>
                <a:ea typeface="+mn-ea"/>
                <a:cs typeface="+mn-cs"/>
              </a:rPr>
              <a:t>(J. Nekvasil 1969)</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fall</a:t>
            </a:r>
            <a:r>
              <a:rPr kumimoji="0" lang="cs-CZ" sz="2000" b="1" i="0" u="none" strike="noStrike" kern="1200" cap="none" spc="0" normalizeH="0" baseline="0" noProof="0" dirty="0">
                <a:ln>
                  <a:noFill/>
                </a:ln>
                <a:solidFill>
                  <a:srgbClr val="000000"/>
                </a:solidFill>
                <a:effectLst/>
                <a:uLnTx/>
                <a:uFillTx/>
                <a:latin typeface="Calibri"/>
                <a:ea typeface="+mn-ea"/>
                <a:cs typeface="+mn-cs"/>
              </a:rPr>
              <a:t> of the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cave</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ceiling</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a:ln>
                  <a:noFill/>
                </a:ln>
                <a:solidFill>
                  <a:srgbClr val="000000"/>
                </a:solidFill>
                <a:effectLst/>
                <a:uLnTx/>
                <a:uFillTx/>
                <a:latin typeface="Calibri"/>
                <a:ea typeface="+mn-ea"/>
                <a:cs typeface="+mn-cs"/>
              </a:rPr>
              <a:t>(Z. Weber, J. Nekvasil and M. Stloukal 1985, 2015)</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cave</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sacrifice</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a:ln>
                  <a:noFill/>
                </a:ln>
                <a:solidFill>
                  <a:srgbClr val="000000"/>
                </a:solidFill>
                <a:effectLst/>
                <a:uLnTx/>
                <a:uFillTx/>
                <a:latin typeface="Calibri"/>
                <a:ea typeface="+mn-ea"/>
                <a:cs typeface="+mn-cs"/>
              </a:rPr>
              <a:t>(A. Přichystal 1993; H. Parzinger 1995; V. Podborský 1993; 2006)</a:t>
            </a:r>
          </a:p>
          <a:p>
            <a:pPr marL="0" marR="0" lvl="0" indent="0" algn="l"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endParaRPr kumimoji="0" lang="cs-CZ" sz="20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r>
              <a:rPr kumimoji="0" lang="cs-CZ" sz="2000" b="0" i="0" u="none" strike="noStrike" kern="1200" cap="none" spc="0" normalizeH="0" baseline="0" noProof="0" dirty="0" err="1">
                <a:ln>
                  <a:noFill/>
                </a:ln>
                <a:solidFill>
                  <a:srgbClr val="000000"/>
                </a:solidFill>
                <a:effectLst/>
                <a:uLnTx/>
                <a:uFillTx/>
                <a:latin typeface="Calibri"/>
                <a:ea typeface="+mn-ea"/>
                <a:cs typeface="+mn-cs"/>
              </a:rPr>
              <a:t>cave</a:t>
            </a: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sanctuary</a:t>
            </a: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with</a:t>
            </a: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elite</a:t>
            </a: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burials</a:t>
            </a:r>
            <a:r>
              <a:rPr kumimoji="0" lang="cs-CZ" sz="2000" b="0" i="0" u="none" strike="noStrike" kern="1200" cap="none" spc="0" normalizeH="0" baseline="0" noProof="0" dirty="0">
                <a:ln>
                  <a:noFill/>
                </a:ln>
                <a:solidFill>
                  <a:srgbClr val="000000"/>
                </a:solidFill>
                <a:effectLst/>
                <a:uLnTx/>
                <a:uFillTx/>
                <a:latin typeface="Calibri"/>
                <a:ea typeface="+mn-ea"/>
                <a:cs typeface="+mn-cs"/>
              </a:rPr>
              <a:t> (Golec 2019),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formerly</a:t>
            </a: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without</a:t>
            </a:r>
            <a:r>
              <a:rPr kumimoji="0" lang="cs-CZ" sz="2000" b="0" i="0" u="none" strike="noStrike" kern="1200" cap="none" spc="0" normalizeH="0" baseline="0" noProof="0" dirty="0">
                <a:ln>
                  <a:noFill/>
                </a:ln>
                <a:solidFill>
                  <a:srgbClr val="000000"/>
                </a:solidFill>
                <a:effectLst/>
                <a:uLnTx/>
                <a:uFillTx/>
                <a:latin typeface="Calibri"/>
                <a:ea typeface="+mn-ea"/>
                <a:cs typeface="+mn-cs"/>
              </a:rPr>
              <a:t> major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argumentation</a:t>
            </a:r>
            <a:r>
              <a:rPr kumimoji="0" lang="cs-CZ" sz="2000" b="0" i="0" u="none" strike="noStrike" kern="1200" cap="none" spc="0" normalizeH="0" baseline="0" noProof="0" dirty="0">
                <a:ln>
                  <a:noFill/>
                </a:ln>
                <a:solidFill>
                  <a:srgbClr val="000000"/>
                </a:solidFill>
                <a:effectLst/>
                <a:uLnTx/>
                <a:uFillTx/>
                <a:latin typeface="Calibri"/>
                <a:ea typeface="+mn-ea"/>
                <a:cs typeface="+mn-cs"/>
              </a:rPr>
              <a:t>: H.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Wankel</a:t>
            </a:r>
            <a:r>
              <a:rPr kumimoji="0" lang="cs-CZ" sz="2000" b="0" i="0" u="none" strike="noStrike" kern="1200" cap="none" spc="0" normalizeH="0" baseline="0" noProof="0" dirty="0">
                <a:ln>
                  <a:noFill/>
                </a:ln>
                <a:solidFill>
                  <a:srgbClr val="000000"/>
                </a:solidFill>
                <a:effectLst/>
                <a:uLnTx/>
                <a:uFillTx/>
                <a:latin typeface="Calibri"/>
                <a:ea typeface="+mn-ea"/>
                <a:cs typeface="+mn-cs"/>
              </a:rPr>
              <a:t>, V. Podborský, J. Bouzek, V. Matoušek / P. </a:t>
            </a:r>
            <a:r>
              <a:rPr kumimoji="0" lang="cs-CZ" sz="2000" b="0" i="0" u="none" strike="noStrike" kern="1200" cap="none" spc="0" normalizeH="0" baseline="0" noProof="0" dirty="0" err="1">
                <a:ln>
                  <a:noFill/>
                </a:ln>
                <a:solidFill>
                  <a:srgbClr val="000000"/>
                </a:solidFill>
                <a:effectLst/>
                <a:uLnTx/>
                <a:uFillTx/>
                <a:latin typeface="Calibri"/>
                <a:ea typeface="+mn-ea"/>
                <a:cs typeface="+mn-cs"/>
              </a:rPr>
              <a:t>Jenč</a:t>
            </a:r>
            <a:r>
              <a:rPr kumimoji="0" lang="cs-CZ" sz="2000" b="0" i="0" u="none" strike="noStrike" kern="1200" cap="none" spc="0" normalizeH="0" baseline="0" noProof="0" dirty="0">
                <a:ln>
                  <a:noFill/>
                </a:ln>
                <a:solidFill>
                  <a:srgbClr val="000000"/>
                </a:solidFill>
                <a:effectLst/>
                <a:uLnTx/>
                <a:uFillTx/>
                <a:latin typeface="Calibri"/>
                <a:ea typeface="+mn-ea"/>
                <a:cs typeface="+mn-cs"/>
              </a:rPr>
              <a:t> / V. Peša</a:t>
            </a:r>
          </a:p>
        </p:txBody>
      </p:sp>
      <p:sp>
        <p:nvSpPr>
          <p:cNvPr id="11" name="Šipka: doprava 3">
            <a:extLst>
              <a:ext uri="{FF2B5EF4-FFF2-40B4-BE49-F238E27FC236}">
                <a16:creationId xmlns:a16="http://schemas.microsoft.com/office/drawing/2014/main" id="{97F2A58F-CF5B-4C1D-9809-5C0985E6126B}"/>
              </a:ext>
            </a:extLst>
          </p:cNvPr>
          <p:cNvSpPr/>
          <p:nvPr/>
        </p:nvSpPr>
        <p:spPr>
          <a:xfrm>
            <a:off x="3301619" y="3373112"/>
            <a:ext cx="695325" cy="3793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F0000"/>
              </a:solidFill>
              <a:effectLst/>
              <a:uLnTx/>
              <a:uFillTx/>
              <a:latin typeface="Calibri"/>
              <a:ea typeface="+mn-ea"/>
              <a:cs typeface="+mn-cs"/>
            </a:endParaRPr>
          </a:p>
        </p:txBody>
      </p:sp>
      <p:sp>
        <p:nvSpPr>
          <p:cNvPr id="13" name="Šipka: doprava 3">
            <a:extLst>
              <a:ext uri="{FF2B5EF4-FFF2-40B4-BE49-F238E27FC236}">
                <a16:creationId xmlns:a16="http://schemas.microsoft.com/office/drawing/2014/main" id="{97F2A58F-CF5B-4C1D-9809-5C0985E6126B}"/>
              </a:ext>
            </a:extLst>
          </p:cNvPr>
          <p:cNvSpPr/>
          <p:nvPr/>
        </p:nvSpPr>
        <p:spPr>
          <a:xfrm>
            <a:off x="7353155" y="3413369"/>
            <a:ext cx="695325" cy="37937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FF0000"/>
              </a:solidFill>
              <a:effectLst/>
              <a:uLnTx/>
              <a:uFillTx/>
              <a:latin typeface="Calibri"/>
              <a:ea typeface="+mn-ea"/>
              <a:cs typeface="+mn-cs"/>
            </a:endParaRPr>
          </a:p>
        </p:txBody>
      </p:sp>
      <p:sp>
        <p:nvSpPr>
          <p:cNvPr id="14" name="Zástupný obsah 2">
            <a:extLst>
              <a:ext uri="{FF2B5EF4-FFF2-40B4-BE49-F238E27FC236}">
                <a16:creationId xmlns:a16="http://schemas.microsoft.com/office/drawing/2014/main" id="{68B37074-F73D-4789-B1DF-7A6F143FB73E}"/>
              </a:ext>
            </a:extLst>
          </p:cNvPr>
          <p:cNvSpPr txBox="1">
            <a:spLocks/>
          </p:cNvSpPr>
          <p:nvPr/>
        </p:nvSpPr>
        <p:spPr>
          <a:xfrm>
            <a:off x="4013620" y="871268"/>
            <a:ext cx="3511491" cy="573656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all older interpretations need to be "burdened" with three questions:</a:t>
            </a:r>
            <a:endParaRPr kumimoji="0" lang="cs-CZ" sz="20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do you consider the cave to be horizontal and contact or vertical and non-contact? Answer: </a:t>
            </a:r>
            <a:r>
              <a:rPr kumimoji="0" lang="en-US" sz="2000" b="1" i="0" u="none" strike="noStrike" kern="1200" cap="none" spc="0" normalizeH="0" baseline="0" noProof="0" dirty="0">
                <a:ln>
                  <a:noFill/>
                </a:ln>
                <a:solidFill>
                  <a:srgbClr val="000000"/>
                </a:solidFill>
                <a:effectLst/>
                <a:uLnTx/>
                <a:uFillTx/>
                <a:latin typeface="Calibri"/>
                <a:ea typeface="+mn-ea"/>
                <a:cs typeface="+mn-cs"/>
              </a:rPr>
              <a:t>The cave is horizontal and contact</a:t>
            </a:r>
            <a:endParaRPr kumimoji="0" lang="cs-CZ" sz="2000" b="1"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how long the processes in the cave lasted. The answer is: </a:t>
            </a:r>
            <a:r>
              <a:rPr kumimoji="0" lang="en-US" sz="2000" b="1" i="0" u="none" strike="noStrike" kern="1200" cap="none" spc="0" normalizeH="0" baseline="0" noProof="0" dirty="0">
                <a:ln>
                  <a:noFill/>
                </a:ln>
                <a:solidFill>
                  <a:srgbClr val="000000"/>
                </a:solidFill>
                <a:effectLst/>
                <a:uLnTx/>
                <a:uFillTx/>
                <a:latin typeface="Calibri"/>
                <a:ea typeface="+mn-ea"/>
                <a:cs typeface="+mn-cs"/>
              </a:rPr>
              <a:t>the activities lasted </a:t>
            </a:r>
            <a:r>
              <a:rPr kumimoji="0" lang="cs-CZ" sz="2000" b="1" i="0" u="none" strike="noStrike" kern="1200" cap="none" spc="0" normalizeH="0" baseline="0" noProof="0" dirty="0" err="1">
                <a:ln>
                  <a:noFill/>
                </a:ln>
                <a:solidFill>
                  <a:srgbClr val="000000"/>
                </a:solidFill>
                <a:effectLst/>
                <a:uLnTx/>
                <a:uFillTx/>
                <a:latin typeface="Calibri"/>
                <a:ea typeface="+mn-ea"/>
                <a:cs typeface="+mn-cs"/>
              </a:rPr>
              <a:t>approx</a:t>
            </a:r>
            <a:r>
              <a:rPr kumimoji="0" lang="cs-CZ" sz="2000" b="1" i="0" u="none" strike="noStrike" kern="1200" cap="none" spc="0" normalizeH="0" baseline="0" noProof="0" dirty="0">
                <a:ln>
                  <a:noFill/>
                </a:ln>
                <a:solidFill>
                  <a:srgbClr val="000000"/>
                </a:solidFill>
                <a:effectLst/>
                <a:uLnTx/>
                <a:uFillTx/>
                <a:latin typeface="Calibri"/>
                <a:ea typeface="+mn-ea"/>
                <a:cs typeface="+mn-cs"/>
              </a:rPr>
              <a:t>. </a:t>
            </a:r>
            <a:r>
              <a:rPr kumimoji="0" lang="en-US" sz="2000" b="1" i="0" u="none" strike="noStrike" kern="1200" cap="none" spc="0" normalizeH="0" baseline="0" noProof="0" dirty="0">
                <a:ln>
                  <a:noFill/>
                </a:ln>
                <a:solidFill>
                  <a:srgbClr val="000000"/>
                </a:solidFill>
                <a:effectLst/>
                <a:uLnTx/>
                <a:uFillTx/>
                <a:latin typeface="Calibri"/>
                <a:ea typeface="+mn-ea"/>
                <a:cs typeface="+mn-cs"/>
              </a:rPr>
              <a:t>125 years</a:t>
            </a:r>
            <a:endParaRPr kumimoji="0" lang="cs-CZ" sz="2000" b="1"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does your interpretations count on the highest elites? The answer is: </a:t>
            </a:r>
            <a:r>
              <a:rPr kumimoji="0" lang="en-US" sz="2000" b="1" i="0" u="none" strike="noStrike" kern="1200" cap="none" spc="0" normalizeH="0" baseline="0" noProof="0" dirty="0">
                <a:ln>
                  <a:noFill/>
                </a:ln>
                <a:solidFill>
                  <a:srgbClr val="000000"/>
                </a:solidFill>
                <a:effectLst/>
                <a:uLnTx/>
                <a:uFillTx/>
                <a:latin typeface="Calibri"/>
                <a:ea typeface="+mn-ea"/>
                <a:cs typeface="+mn-cs"/>
              </a:rPr>
              <a:t>elites play a central role here</a:t>
            </a:r>
            <a:endParaRPr kumimoji="0" lang="cs-CZ" sz="2000" b="1" i="0" u="none" strike="noStrike" kern="1200" cap="none" spc="0" normalizeH="0" baseline="0" noProof="0" dirty="0">
              <a:ln>
                <a:noFill/>
              </a:ln>
              <a:solidFill>
                <a:srgbClr val="000000"/>
              </a:solidFill>
              <a:effectLst/>
              <a:uLnTx/>
              <a:uFillTx/>
              <a:latin typeface="Calibri"/>
              <a:ea typeface="+mn-ea"/>
              <a:cs typeface="+mn-cs"/>
            </a:endParaRPr>
          </a:p>
        </p:txBody>
      </p:sp>
      <p:sp>
        <p:nvSpPr>
          <p:cNvPr id="16" name="Násobení 15"/>
          <p:cNvSpPr/>
          <p:nvPr/>
        </p:nvSpPr>
        <p:spPr>
          <a:xfrm>
            <a:off x="7953556" y="603849"/>
            <a:ext cx="3648973" cy="842511"/>
          </a:xfrm>
          <a:prstGeom prst="mathMultiply">
            <a:avLst>
              <a:gd name="adj1" fmla="val 5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Násobení 17"/>
          <p:cNvSpPr/>
          <p:nvPr/>
        </p:nvSpPr>
        <p:spPr>
          <a:xfrm>
            <a:off x="7962181" y="1226482"/>
            <a:ext cx="3648973" cy="842511"/>
          </a:xfrm>
          <a:prstGeom prst="mathMultiply">
            <a:avLst>
              <a:gd name="adj1" fmla="val 5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Násobení 18"/>
          <p:cNvSpPr/>
          <p:nvPr/>
        </p:nvSpPr>
        <p:spPr>
          <a:xfrm>
            <a:off x="7970806" y="1981382"/>
            <a:ext cx="3648973" cy="842511"/>
          </a:xfrm>
          <a:prstGeom prst="mathMultiply">
            <a:avLst>
              <a:gd name="adj1" fmla="val 5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Násobení 19"/>
          <p:cNvSpPr/>
          <p:nvPr/>
        </p:nvSpPr>
        <p:spPr>
          <a:xfrm>
            <a:off x="7993810" y="2730691"/>
            <a:ext cx="3648973" cy="842511"/>
          </a:xfrm>
          <a:prstGeom prst="mathMultiply">
            <a:avLst>
              <a:gd name="adj1" fmla="val 5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Násobení 20"/>
          <p:cNvSpPr/>
          <p:nvPr/>
        </p:nvSpPr>
        <p:spPr>
          <a:xfrm>
            <a:off x="7993810" y="3371490"/>
            <a:ext cx="3648973" cy="842511"/>
          </a:xfrm>
          <a:prstGeom prst="mathMultiply">
            <a:avLst>
              <a:gd name="adj1" fmla="val 5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Násobení 21"/>
          <p:cNvSpPr/>
          <p:nvPr/>
        </p:nvSpPr>
        <p:spPr>
          <a:xfrm>
            <a:off x="8002836" y="4075067"/>
            <a:ext cx="3648973" cy="842511"/>
          </a:xfrm>
          <a:prstGeom prst="mathMultiply">
            <a:avLst>
              <a:gd name="adj1" fmla="val 5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ámeček 22"/>
          <p:cNvSpPr/>
          <p:nvPr/>
        </p:nvSpPr>
        <p:spPr>
          <a:xfrm>
            <a:off x="8050224" y="5316627"/>
            <a:ext cx="4126303" cy="1319478"/>
          </a:xfrm>
          <a:prstGeom prst="frame">
            <a:avLst>
              <a:gd name="adj1" fmla="val 4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9114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500" fill="hold"/>
                                        <p:tgtEl>
                                          <p:spTgt spid="23"/>
                                        </p:tgtEl>
                                        <p:attrNameLst>
                                          <p:attrName>ppt_w</p:attrName>
                                        </p:attrNameLst>
                                      </p:cBhvr>
                                      <p:tavLst>
                                        <p:tav tm="0">
                                          <p:val>
                                            <p:fltVal val="0"/>
                                          </p:val>
                                        </p:tav>
                                        <p:tav tm="100000">
                                          <p:val>
                                            <p:strVal val="#ppt_w"/>
                                          </p:val>
                                        </p:tav>
                                      </p:tavLst>
                                    </p:anim>
                                    <p:anim calcmode="lin" valueType="num">
                                      <p:cBhvr>
                                        <p:cTn id="38" dur="500" fill="hold"/>
                                        <p:tgtEl>
                                          <p:spTgt spid="23"/>
                                        </p:tgtEl>
                                        <p:attrNameLst>
                                          <p:attrName>ppt_h</p:attrName>
                                        </p:attrNameLst>
                                      </p:cBhvr>
                                      <p:tavLst>
                                        <p:tav tm="0">
                                          <p:val>
                                            <p:fltVal val="0"/>
                                          </p:val>
                                        </p:tav>
                                        <p:tav tm="100000">
                                          <p:val>
                                            <p:strVal val="#ppt_h"/>
                                          </p:val>
                                        </p:tav>
                                      </p:tavLst>
                                    </p:anim>
                                    <p:animEffect transition="in" filter="fade">
                                      <p:cBhvr>
                                        <p:cTn id="3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20" grpId="0" animBg="1"/>
      <p:bldP spid="21" grpId="0" animBg="1"/>
      <p:bldP spid="22" grpId="0" animBg="1"/>
      <p:bldP spid="23"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7FE6B2-FBF0-4F5F-AA93-7D4E5F272BFF}"/>
              </a:ext>
            </a:extLst>
          </p:cNvPr>
          <p:cNvSpPr>
            <a:spLocks noGrp="1"/>
          </p:cNvSpPr>
          <p:nvPr>
            <p:ph type="title"/>
          </p:nvPr>
        </p:nvSpPr>
        <p:spPr>
          <a:xfrm>
            <a:off x="306399" y="117894"/>
            <a:ext cx="11885602" cy="692989"/>
          </a:xfrm>
        </p:spPr>
        <p:txBody>
          <a:bodyPr>
            <a:noAutofit/>
          </a:bodyPr>
          <a:lstStyle/>
          <a:p>
            <a:r>
              <a:rPr lang="en-US" sz="4000" b="1" dirty="0">
                <a:solidFill>
                  <a:srgbClr val="FF9900"/>
                </a:solidFill>
                <a:latin typeface="Calibri Light" panose="020F0302020204030204" pitchFamily="34" charset="0"/>
                <a:cs typeface="Calibri Light" panose="020F0302020204030204" pitchFamily="34" charset="0"/>
              </a:rPr>
              <a:t>What usually happens in pilgrimage </a:t>
            </a:r>
            <a:r>
              <a:rPr lang="cs-CZ" sz="4000" b="1" dirty="0" err="1">
                <a:solidFill>
                  <a:srgbClr val="FF9900"/>
                </a:solidFill>
                <a:latin typeface="Calibri Light" panose="020F0302020204030204" pitchFamily="34" charset="0"/>
                <a:cs typeface="Calibri Light" panose="020F0302020204030204" pitchFamily="34" charset="0"/>
              </a:rPr>
              <a:t>sactuaries</a:t>
            </a:r>
            <a:r>
              <a:rPr lang="en-US" sz="4000" b="1" dirty="0">
                <a:solidFill>
                  <a:srgbClr val="FF9900"/>
                </a:solidFill>
                <a:latin typeface="Calibri Light" panose="020F0302020204030204" pitchFamily="34" charset="0"/>
                <a:cs typeface="Calibri Light" panose="020F0302020204030204" pitchFamily="34" charset="0"/>
              </a:rPr>
              <a:t>?</a:t>
            </a:r>
            <a:endParaRPr lang="cs-CZ" sz="4000" b="1" dirty="0">
              <a:solidFill>
                <a:srgbClr val="FF9900"/>
              </a:solidFill>
              <a:latin typeface="Calibri Light" panose="020F0302020204030204" pitchFamily="34" charset="0"/>
              <a:cs typeface="Calibri Light" panose="020F0302020204030204" pitchFamily="34" charset="0"/>
            </a:endParaRPr>
          </a:p>
        </p:txBody>
      </p:sp>
      <p:pic>
        <p:nvPicPr>
          <p:cNvPr id="4" name="Obrázek 3" descr="princezny2.jpg"/>
          <p:cNvPicPr>
            <a:picLocks noChangeAspect="1"/>
          </p:cNvPicPr>
          <p:nvPr/>
        </p:nvPicPr>
        <p:blipFill>
          <a:blip r:embed="rId2" cstate="print"/>
          <a:stretch>
            <a:fillRect/>
          </a:stretch>
        </p:blipFill>
        <p:spPr>
          <a:xfrm>
            <a:off x="8574657" y="909213"/>
            <a:ext cx="3617343" cy="5948787"/>
          </a:xfrm>
          <a:prstGeom prst="rect">
            <a:avLst/>
          </a:prstGeom>
        </p:spPr>
      </p:pic>
      <p:sp>
        <p:nvSpPr>
          <p:cNvPr id="5" name="TextovéPole 4"/>
          <p:cNvSpPr txBox="1"/>
          <p:nvPr/>
        </p:nvSpPr>
        <p:spPr>
          <a:xfrm>
            <a:off x="8686429" y="1032618"/>
            <a:ext cx="1155155"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err="1">
                <a:ln>
                  <a:noFill/>
                </a:ln>
                <a:solidFill>
                  <a:prstClr val="black"/>
                </a:solidFill>
                <a:effectLst/>
                <a:uLnTx/>
                <a:uFillTx/>
                <a:latin typeface="Trebuchet MS"/>
                <a:ea typeface="+mn-ea"/>
                <a:cs typeface="+mn-cs"/>
              </a:rPr>
              <a:t>offering</a:t>
            </a:r>
            <a:r>
              <a:rPr kumimoji="0" lang="en-US" sz="1400" b="0" i="0" u="none" strike="noStrike" kern="1200" cap="none" spc="0" normalizeH="0" baseline="0" noProof="0" dirty="0">
                <a:ln>
                  <a:noFill/>
                </a:ln>
                <a:solidFill>
                  <a:prstClr val="black"/>
                </a:solidFill>
                <a:effectLst/>
                <a:uLnTx/>
                <a:uFillTx/>
                <a:latin typeface="Trebuchet MS"/>
                <a:ea typeface="+mn-ea"/>
                <a:cs typeface="+mn-cs"/>
              </a:rPr>
              <a:t> of textiles,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rebuchet MS"/>
                <a:ea typeface="+mn-ea"/>
                <a:cs typeface="+mn-cs"/>
              </a:rPr>
              <a:t>yarn, felt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rebuchet MS"/>
                <a:ea typeface="+mn-ea"/>
                <a:cs typeface="+mn-cs"/>
              </a:rPr>
              <a:t>or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rebuchet MS"/>
                <a:ea typeface="+mn-ea"/>
                <a:cs typeface="+mn-cs"/>
              </a:rPr>
              <a:t>bronze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rebuchet MS"/>
                <a:ea typeface="+mn-ea"/>
                <a:cs typeface="+mn-cs"/>
              </a:rPr>
              <a:t>containers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rebuchet MS"/>
                <a:ea typeface="+mn-ea"/>
                <a:cs typeface="+mn-cs"/>
              </a:rPr>
              <a:t>with content</a:t>
            </a:r>
            <a:endParaRPr kumimoji="0" lang="cs-CZ" sz="1400" b="0" i="0" u="none" strike="noStrike" kern="1200" cap="none" spc="0" normalizeH="0" baseline="0" noProof="0" dirty="0">
              <a:ln>
                <a:noFill/>
              </a:ln>
              <a:solidFill>
                <a:prstClr val="black"/>
              </a:solidFill>
              <a:effectLst/>
              <a:uLnTx/>
              <a:uFillTx/>
              <a:latin typeface="Trebuchet MS"/>
              <a:ea typeface="+mn-ea"/>
              <a:cs typeface="+mn-cs"/>
            </a:endParaRPr>
          </a:p>
        </p:txBody>
      </p:sp>
      <p:pic>
        <p:nvPicPr>
          <p:cNvPr id="6" name="Obrázek 5" descr="obr. 1  - amforka.JPG"/>
          <p:cNvPicPr>
            <a:picLocks noChangeAspect="1"/>
          </p:cNvPicPr>
          <p:nvPr/>
        </p:nvPicPr>
        <p:blipFill>
          <a:blip r:embed="rId3" cstate="print"/>
          <a:stretch>
            <a:fillRect/>
          </a:stretch>
        </p:blipFill>
        <p:spPr>
          <a:xfrm>
            <a:off x="1235117" y="5323041"/>
            <a:ext cx="1801342" cy="1534959"/>
          </a:xfrm>
          <a:prstGeom prst="rect">
            <a:avLst/>
          </a:prstGeom>
        </p:spPr>
      </p:pic>
      <p:pic>
        <p:nvPicPr>
          <p:cNvPr id="7" name="Obrázek 6" descr="obr. 2 - potrava z amforky.JPG"/>
          <p:cNvPicPr>
            <a:picLocks noChangeAspect="1"/>
          </p:cNvPicPr>
          <p:nvPr/>
        </p:nvPicPr>
        <p:blipFill>
          <a:blip r:embed="rId4" cstate="print"/>
          <a:stretch>
            <a:fillRect/>
          </a:stretch>
        </p:blipFill>
        <p:spPr>
          <a:xfrm>
            <a:off x="3264433" y="5408762"/>
            <a:ext cx="1798199" cy="1449238"/>
          </a:xfrm>
          <a:prstGeom prst="rect">
            <a:avLst/>
          </a:prstGeom>
        </p:spPr>
      </p:pic>
      <p:sp>
        <p:nvSpPr>
          <p:cNvPr id="8" name="TextovéPole 7"/>
          <p:cNvSpPr txBox="1"/>
          <p:nvPr/>
        </p:nvSpPr>
        <p:spPr>
          <a:xfrm>
            <a:off x="32581" y="6419111"/>
            <a:ext cx="166103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Trebuchet MS"/>
                <a:ea typeface="+mn-ea"/>
                <a:cs typeface="+mn-cs"/>
              </a:rPr>
              <a:t>Food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offerings</a:t>
            </a:r>
            <a:endParaRPr kumimoji="0" lang="cs-CZ" sz="1800" b="0" i="0" u="none" strike="noStrike" kern="1200" cap="none" spc="0" normalizeH="0" baseline="0" noProof="0" dirty="0">
              <a:ln>
                <a:noFill/>
              </a:ln>
              <a:solidFill>
                <a:prstClr val="black"/>
              </a:solidFill>
              <a:effectLst/>
              <a:uLnTx/>
              <a:uFillTx/>
              <a:latin typeface="Trebuchet MS"/>
              <a:ea typeface="+mn-ea"/>
              <a:cs typeface="+mn-cs"/>
            </a:endParaRPr>
          </a:p>
        </p:txBody>
      </p:sp>
      <p:pic>
        <p:nvPicPr>
          <p:cNvPr id="9" name="Obrázek 8" descr="obr. 10 - železný polotovar s prosem na povrchu.JPG"/>
          <p:cNvPicPr>
            <a:picLocks noChangeAspect="1"/>
          </p:cNvPicPr>
          <p:nvPr/>
        </p:nvPicPr>
        <p:blipFill>
          <a:blip r:embed="rId5" cstate="print"/>
          <a:stretch>
            <a:fillRect/>
          </a:stretch>
        </p:blipFill>
        <p:spPr>
          <a:xfrm>
            <a:off x="5434652" y="4868684"/>
            <a:ext cx="2662078" cy="1989316"/>
          </a:xfrm>
          <a:prstGeom prst="rect">
            <a:avLst/>
          </a:prstGeom>
        </p:spPr>
      </p:pic>
      <p:sp>
        <p:nvSpPr>
          <p:cNvPr id="10" name="TextovéPole 9"/>
          <p:cNvSpPr txBox="1"/>
          <p:nvPr/>
        </p:nvSpPr>
        <p:spPr>
          <a:xfrm>
            <a:off x="4778722" y="4761781"/>
            <a:ext cx="3709670" cy="369332"/>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Trebuchet MS"/>
                <a:ea typeface="+mn-ea"/>
                <a:cs typeface="+mn-cs"/>
              </a:rPr>
              <a:t>Iron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semifinished</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product</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offering</a:t>
            </a:r>
            <a:endParaRPr kumimoji="0" lang="cs-CZ" sz="1800" b="0" i="0" u="none" strike="noStrike" kern="1200" cap="none" spc="0" normalizeH="0" baseline="0" noProof="0" dirty="0">
              <a:ln>
                <a:noFill/>
              </a:ln>
              <a:solidFill>
                <a:prstClr val="black"/>
              </a:solidFill>
              <a:effectLst/>
              <a:uLnTx/>
              <a:uFillTx/>
              <a:latin typeface="Trebuchet MS"/>
              <a:ea typeface="+mn-ea"/>
              <a:cs typeface="+mn-cs"/>
            </a:endParaRPr>
          </a:p>
        </p:txBody>
      </p:sp>
      <p:pic>
        <p:nvPicPr>
          <p:cNvPr id="11" name="Obrázek 10" descr="5.22.tif"/>
          <p:cNvPicPr>
            <a:picLocks noChangeAspect="1"/>
          </p:cNvPicPr>
          <p:nvPr/>
        </p:nvPicPr>
        <p:blipFill>
          <a:blip r:embed="rId6" cstate="print"/>
          <a:stretch>
            <a:fillRect/>
          </a:stretch>
        </p:blipFill>
        <p:spPr>
          <a:xfrm>
            <a:off x="5227609" y="713402"/>
            <a:ext cx="3286289" cy="2356833"/>
          </a:xfrm>
          <a:prstGeom prst="rect">
            <a:avLst/>
          </a:prstGeom>
        </p:spPr>
      </p:pic>
      <p:pic>
        <p:nvPicPr>
          <p:cNvPr id="13" name="Obrázek 12" descr="obr. 12 - tzv. číše z lidské lebky s prosem.jpg"/>
          <p:cNvPicPr>
            <a:picLocks noChangeAspect="1"/>
          </p:cNvPicPr>
          <p:nvPr/>
        </p:nvPicPr>
        <p:blipFill>
          <a:blip r:embed="rId7" cstate="print"/>
          <a:stretch>
            <a:fillRect/>
          </a:stretch>
        </p:blipFill>
        <p:spPr>
          <a:xfrm rot="10800000">
            <a:off x="6581628" y="3233395"/>
            <a:ext cx="1820498" cy="1554265"/>
          </a:xfrm>
          <a:prstGeom prst="rect">
            <a:avLst/>
          </a:prstGeom>
        </p:spPr>
      </p:pic>
      <p:sp>
        <p:nvSpPr>
          <p:cNvPr id="14" name="TextovéPole 13"/>
          <p:cNvSpPr txBox="1"/>
          <p:nvPr/>
        </p:nvSpPr>
        <p:spPr>
          <a:xfrm>
            <a:off x="4395162" y="3983453"/>
            <a:ext cx="233108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Millet</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in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human</a:t>
            </a:r>
            <a:r>
              <a:rPr kumimoji="0" lang="cs-CZ" sz="1800" b="0" i="0" u="none" strike="noStrike" kern="1200" cap="none" spc="0" normalizeH="0" baseline="0" noProof="0" dirty="0">
                <a:ln>
                  <a:noFill/>
                </a:ln>
                <a:solidFill>
                  <a:prstClr val="black"/>
                </a:solidFill>
                <a:effectLst/>
                <a:uLnTx/>
                <a:uFillTx/>
                <a:latin typeface="Trebuchet MS"/>
                <a:ea typeface="+mn-ea"/>
                <a:cs typeface="+mn-cs"/>
              </a:rPr>
              <a:t> </a:t>
            </a:r>
            <a:r>
              <a:rPr kumimoji="0" lang="cs-CZ" sz="1800" b="0" i="0" u="none" strike="noStrike" kern="1200" cap="none" spc="0" normalizeH="0" baseline="0" noProof="0" dirty="0" err="1">
                <a:ln>
                  <a:noFill/>
                </a:ln>
                <a:solidFill>
                  <a:prstClr val="black"/>
                </a:solidFill>
                <a:effectLst/>
                <a:uLnTx/>
                <a:uFillTx/>
                <a:latin typeface="Trebuchet MS"/>
                <a:ea typeface="+mn-ea"/>
                <a:cs typeface="+mn-cs"/>
              </a:rPr>
              <a:t>skull</a:t>
            </a:r>
            <a:endParaRPr kumimoji="0" lang="cs-CZ" sz="1800" b="0" i="0" u="none" strike="noStrike" kern="1200" cap="none" spc="0" normalizeH="0" baseline="0" noProof="0" dirty="0">
              <a:ln>
                <a:noFill/>
              </a:ln>
              <a:solidFill>
                <a:prstClr val="black"/>
              </a:solidFill>
              <a:effectLst/>
              <a:uLnTx/>
              <a:uFillTx/>
              <a:latin typeface="Trebuchet MS"/>
              <a:ea typeface="+mn-ea"/>
              <a:cs typeface="+mn-cs"/>
            </a:endParaRPr>
          </a:p>
        </p:txBody>
      </p:sp>
      <p:sp>
        <p:nvSpPr>
          <p:cNvPr id="3" name="Zástupný symbol pro obsah 2">
            <a:extLst>
              <a:ext uri="{FF2B5EF4-FFF2-40B4-BE49-F238E27FC236}">
                <a16:creationId xmlns:a16="http://schemas.microsoft.com/office/drawing/2014/main" id="{FC2BAEC2-7D46-4827-BBB5-C092C082E196}"/>
              </a:ext>
            </a:extLst>
          </p:cNvPr>
          <p:cNvSpPr>
            <a:spLocks noGrp="1"/>
          </p:cNvSpPr>
          <p:nvPr>
            <p:ph idx="1"/>
          </p:nvPr>
        </p:nvSpPr>
        <p:spPr>
          <a:xfrm>
            <a:off x="306399" y="725378"/>
            <a:ext cx="5093737" cy="5077828"/>
          </a:xfrm>
        </p:spPr>
        <p:txBody>
          <a:bodyPr>
            <a:normAutofit lnSpcReduction="10000"/>
          </a:bodyPr>
          <a:lstStyle/>
          <a:p>
            <a:pPr>
              <a:buFont typeface="Arial" panose="020B0604020202020204" pitchFamily="34" charset="0"/>
              <a:buChar char="•"/>
            </a:pPr>
            <a:r>
              <a:rPr lang="en-US" dirty="0"/>
              <a:t>they are visited, once and repeatedly</a:t>
            </a:r>
          </a:p>
          <a:p>
            <a:pPr>
              <a:buFont typeface="Arial" panose="020B0604020202020204" pitchFamily="34" charset="0"/>
              <a:buChar char="•"/>
            </a:pPr>
            <a:r>
              <a:rPr lang="en-US" dirty="0"/>
              <a:t>rituals, ceremonies and prayers are performed</a:t>
            </a:r>
          </a:p>
          <a:p>
            <a:pPr>
              <a:buFont typeface="Arial" panose="020B0604020202020204" pitchFamily="34" charset="0"/>
              <a:buChar char="•"/>
            </a:pPr>
            <a:r>
              <a:rPr lang="cs-CZ" dirty="0"/>
              <a:t>g</a:t>
            </a:r>
            <a:r>
              <a:rPr lang="en-US" dirty="0" err="1"/>
              <a:t>ifts</a:t>
            </a:r>
            <a:r>
              <a:rPr lang="en-US" dirty="0"/>
              <a:t> are offered, sacrifices are voted to the god / goddess</a:t>
            </a:r>
          </a:p>
          <a:p>
            <a:pPr>
              <a:buFont typeface="Arial" panose="020B0604020202020204" pitchFamily="34" charset="0"/>
              <a:buChar char="•"/>
            </a:pPr>
            <a:r>
              <a:rPr lang="en-US" dirty="0"/>
              <a:t>people are buried, especially donors and founders and owners</a:t>
            </a:r>
          </a:p>
          <a:p>
            <a:pPr>
              <a:buFont typeface="Arial" panose="020B0604020202020204" pitchFamily="34" charset="0"/>
              <a:buChar char="•"/>
            </a:pPr>
            <a:r>
              <a:rPr lang="en-US" dirty="0"/>
              <a:t>items are made, they are parts of rituals / can be offered as souvenirs</a:t>
            </a:r>
          </a:p>
          <a:p>
            <a:pPr>
              <a:buFont typeface="Arial" panose="020B0604020202020204" pitchFamily="34" charset="0"/>
              <a:buChar char="•"/>
            </a:pPr>
            <a:r>
              <a:rPr lang="en-US" dirty="0"/>
              <a:t>specialized practices such as divination, confession, treatment, etc. are run</a:t>
            </a:r>
            <a:endParaRPr lang="cs-CZ" dirty="0"/>
          </a:p>
          <a:p>
            <a:pPr>
              <a:buFont typeface="Arial" panose="020B0604020202020204" pitchFamily="34" charset="0"/>
              <a:buChar char="•"/>
            </a:pPr>
            <a:r>
              <a:rPr lang="en-US" dirty="0"/>
              <a:t>trad</a:t>
            </a:r>
            <a:r>
              <a:rPr lang="cs-CZ" dirty="0" err="1"/>
              <a:t>ing</a:t>
            </a:r>
            <a:r>
              <a:rPr lang="en-US" dirty="0"/>
              <a:t> nearby</a:t>
            </a:r>
          </a:p>
          <a:p>
            <a:pPr>
              <a:buFont typeface="Arial" panose="020B0604020202020204" pitchFamily="34" charset="0"/>
              <a:buChar char="•"/>
            </a:pPr>
            <a:r>
              <a:rPr lang="cs-CZ" dirty="0" err="1"/>
              <a:t>staying</a:t>
            </a:r>
            <a:r>
              <a:rPr lang="cs-CZ" dirty="0"/>
              <a:t> </a:t>
            </a:r>
            <a:r>
              <a:rPr lang="cs-CZ" dirty="0" err="1"/>
              <a:t>overnight</a:t>
            </a:r>
            <a:r>
              <a:rPr lang="cs-CZ" dirty="0"/>
              <a:t> </a:t>
            </a:r>
            <a:r>
              <a:rPr lang="en-US" dirty="0"/>
              <a:t>nearby</a:t>
            </a:r>
          </a:p>
          <a:p>
            <a:pPr>
              <a:buFont typeface="Arial" panose="020B0604020202020204" pitchFamily="34" charset="0"/>
              <a:buChar char="•"/>
            </a:pPr>
            <a:r>
              <a:rPr lang="en-US" dirty="0"/>
              <a:t>souvenirs and consecrated objects are taken away</a:t>
            </a:r>
            <a:endParaRPr lang="cs-CZ" dirty="0"/>
          </a:p>
        </p:txBody>
      </p:sp>
      <p:sp>
        <p:nvSpPr>
          <p:cNvPr id="12" name="TextovéPole 11"/>
          <p:cNvSpPr txBox="1"/>
          <p:nvPr/>
        </p:nvSpPr>
        <p:spPr>
          <a:xfrm>
            <a:off x="5637598" y="2679517"/>
            <a:ext cx="3088257"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err="1">
                <a:ln>
                  <a:noFill/>
                </a:ln>
                <a:solidFill>
                  <a:prstClr val="black"/>
                </a:solidFill>
                <a:effectLst/>
                <a:uLnTx/>
                <a:uFillTx/>
                <a:latin typeface="Trebuchet MS"/>
                <a:ea typeface="+mn-ea"/>
                <a:cs typeface="+mn-cs"/>
              </a:rPr>
              <a:t>Jewelry</a:t>
            </a:r>
            <a:r>
              <a:rPr kumimoji="0" lang="cs-CZ" sz="1600" b="0" i="0" u="none" strike="noStrike" kern="1200" cap="none" spc="0" normalizeH="0" baseline="0" noProof="0" dirty="0">
                <a:ln>
                  <a:noFill/>
                </a:ln>
                <a:solidFill>
                  <a:prstClr val="black"/>
                </a:solidFill>
                <a:effectLst/>
                <a:uLnTx/>
                <a:uFillTx/>
                <a:latin typeface="Trebuchet MS"/>
                <a:ea typeface="+mn-ea"/>
                <a:cs typeface="+mn-cs"/>
              </a:rPr>
              <a:t> </a:t>
            </a:r>
            <a:r>
              <a:rPr kumimoji="0" lang="cs-CZ" sz="1600" b="0" i="0" u="none" strike="noStrike" kern="1200" cap="none" spc="0" normalizeH="0" baseline="0" noProof="0" dirty="0" err="1">
                <a:ln>
                  <a:noFill/>
                </a:ln>
                <a:solidFill>
                  <a:prstClr val="black"/>
                </a:solidFill>
                <a:effectLst/>
                <a:uLnTx/>
                <a:uFillTx/>
                <a:latin typeface="Trebuchet MS"/>
                <a:ea typeface="+mn-ea"/>
                <a:cs typeface="+mn-cs"/>
              </a:rPr>
              <a:t>offering</a:t>
            </a:r>
            <a:r>
              <a:rPr kumimoji="0" lang="cs-CZ" sz="1600" b="0" i="0" u="none" strike="noStrike" kern="1200" cap="none" spc="0" normalizeH="0" baseline="0" noProof="0" dirty="0">
                <a:ln>
                  <a:noFill/>
                </a:ln>
                <a:solidFill>
                  <a:prstClr val="black"/>
                </a:solidFill>
                <a:effectLst/>
                <a:uLnTx/>
                <a:uFillTx/>
                <a:latin typeface="Trebuchet MS"/>
                <a:ea typeface="+mn-ea"/>
                <a:cs typeface="+mn-cs"/>
              </a:rPr>
              <a:t> </a:t>
            </a:r>
            <a:r>
              <a:rPr kumimoji="0" lang="cs-CZ" sz="1600" b="0" i="0" u="none" strike="noStrike" kern="1200" cap="none" spc="0" normalizeH="0" baseline="0" noProof="0" dirty="0">
                <a:ln>
                  <a:noFill/>
                </a:ln>
                <a:solidFill>
                  <a:prstClr val="black"/>
                </a:solidFill>
                <a:effectLst/>
                <a:uLnTx/>
                <a:uFillTx/>
                <a:latin typeface="Calibri"/>
                <a:ea typeface="+mn-ea"/>
                <a:cs typeface="Calibri"/>
              </a:rPr>
              <a:t>–</a:t>
            </a:r>
            <a:r>
              <a:rPr kumimoji="0" lang="cs-CZ" sz="1600" b="0" i="0" u="none" strike="noStrike" kern="1200" cap="none" spc="0" normalizeH="0" baseline="0" noProof="0" dirty="0">
                <a:ln>
                  <a:noFill/>
                </a:ln>
                <a:solidFill>
                  <a:prstClr val="black"/>
                </a:solidFill>
                <a:effectLst/>
                <a:uLnTx/>
                <a:uFillTx/>
                <a:latin typeface="Trebuchet MS"/>
                <a:ea typeface="+mn-ea"/>
                <a:cs typeface="+mn-cs"/>
              </a:rPr>
              <a:t> </a:t>
            </a:r>
            <a:r>
              <a:rPr kumimoji="0" lang="cs-CZ" sz="1600" b="0" i="0" u="none" strike="noStrike" kern="1200" cap="none" spc="0" normalizeH="0" baseline="0" noProof="0" dirty="0" err="1">
                <a:ln>
                  <a:noFill/>
                </a:ln>
                <a:solidFill>
                  <a:prstClr val="black"/>
                </a:solidFill>
                <a:effectLst/>
                <a:uLnTx/>
                <a:uFillTx/>
                <a:latin typeface="Trebuchet MS"/>
                <a:ea typeface="+mn-ea"/>
                <a:cs typeface="+mn-cs"/>
              </a:rPr>
              <a:t>woman</a:t>
            </a:r>
            <a:r>
              <a:rPr kumimoji="0" lang="cs-CZ" sz="1600" b="0" i="0" u="none" strike="noStrike" kern="1200" cap="none" spc="0" normalizeH="0" baseline="0" noProof="0" dirty="0">
                <a:ln>
                  <a:noFill/>
                </a:ln>
                <a:solidFill>
                  <a:prstClr val="black"/>
                </a:solidFill>
                <a:effectLst/>
                <a:uLnTx/>
                <a:uFillTx/>
                <a:latin typeface="Trebuchet MS"/>
                <a:ea typeface="+mn-ea"/>
                <a:cs typeface="+mn-cs"/>
              </a:rPr>
              <a:t>/</a:t>
            </a:r>
            <a:r>
              <a:rPr kumimoji="0" lang="cs-CZ" sz="1600" b="0" i="0" u="none" strike="noStrike" kern="1200" cap="none" spc="0" normalizeH="0" baseline="0" noProof="0" dirty="0" err="1">
                <a:ln>
                  <a:noFill/>
                </a:ln>
                <a:solidFill>
                  <a:prstClr val="black"/>
                </a:solidFill>
                <a:effectLst/>
                <a:uLnTx/>
                <a:uFillTx/>
                <a:latin typeface="Trebuchet MS"/>
                <a:ea typeface="+mn-ea"/>
                <a:cs typeface="+mn-cs"/>
              </a:rPr>
              <a:t>goddes</a:t>
            </a:r>
            <a:endParaRPr kumimoji="0" lang="cs-CZ" sz="1600" b="0" i="0" u="none" strike="noStrike" kern="1200" cap="none" spc="0" normalizeH="0" baseline="0" noProof="0" dirty="0">
              <a:ln>
                <a:noFill/>
              </a:ln>
              <a:solidFill>
                <a:prstClr val="black"/>
              </a:solidFill>
              <a:effectLst/>
              <a:uLnTx/>
              <a:uFillTx/>
              <a:latin typeface="Trebuchet MS"/>
              <a:ea typeface="+mn-ea"/>
              <a:cs typeface="+mn-cs"/>
            </a:endParaRPr>
          </a:p>
        </p:txBody>
      </p:sp>
    </p:spTree>
    <p:extLst>
      <p:ext uri="{BB962C8B-B14F-4D97-AF65-F5344CB8AC3E}">
        <p14:creationId xmlns:p14="http://schemas.microsoft.com/office/powerpoint/2010/main" val="1849740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Obrázek 4" descr="obr. 9 - bronzový býček v prosu.JPG">
            <a:extLst>
              <a:ext uri="{FF2B5EF4-FFF2-40B4-BE49-F238E27FC236}">
                <a16:creationId xmlns:a16="http://schemas.microsoft.com/office/drawing/2014/main" id="{E582AA58-C146-45B9-B5CD-634EB7978E43}"/>
              </a:ext>
            </a:extLst>
          </p:cNvPr>
          <p:cNvPicPr>
            <a:picLocks noChangeAspect="1"/>
          </p:cNvPicPr>
          <p:nvPr/>
        </p:nvPicPr>
        <p:blipFill>
          <a:blip r:embed="rId2" cstate="print"/>
          <a:stretch>
            <a:fillRect/>
          </a:stretch>
        </p:blipFill>
        <p:spPr>
          <a:xfrm>
            <a:off x="-1" y="0"/>
            <a:ext cx="6412881" cy="6858000"/>
          </a:xfrm>
          <a:prstGeom prst="rect">
            <a:avLst/>
          </a:prstGeom>
        </p:spPr>
      </p:pic>
      <p:sp>
        <p:nvSpPr>
          <p:cNvPr id="4" name="Nadpis 1">
            <a:extLst>
              <a:ext uri="{FF2B5EF4-FFF2-40B4-BE49-F238E27FC236}">
                <a16:creationId xmlns:a16="http://schemas.microsoft.com/office/drawing/2014/main" id="{1F93AC91-AF4D-4702-9EA9-0BE231F704BA}"/>
              </a:ext>
            </a:extLst>
          </p:cNvPr>
          <p:cNvSpPr>
            <a:spLocks noGrp="1"/>
          </p:cNvSpPr>
          <p:nvPr>
            <p:ph type="title"/>
          </p:nvPr>
        </p:nvSpPr>
        <p:spPr>
          <a:xfrm>
            <a:off x="480430" y="814376"/>
            <a:ext cx="3027330" cy="1469919"/>
          </a:xfrm>
        </p:spPr>
        <p:txBody>
          <a:bodyPr vert="horz" lIns="91440" tIns="45720" rIns="91440" bIns="45720" rtlCol="0">
            <a:noAutofit/>
          </a:bodyPr>
          <a:lstStyle/>
          <a:p>
            <a:r>
              <a:rPr lang="en-US" sz="4400" dirty="0">
                <a:solidFill>
                  <a:schemeClr val="accent1"/>
                </a:solidFill>
                <a:effectLst>
                  <a:outerShdw blurRad="38100" dist="38100" dir="2700000" algn="tl">
                    <a:srgbClr val="000000">
                      <a:alpha val="43137"/>
                    </a:srgbClr>
                  </a:outerShdw>
                </a:effectLst>
              </a:rPr>
              <a:t>Central </a:t>
            </a:r>
            <a:r>
              <a:rPr lang="cs-CZ" sz="4400" dirty="0" err="1">
                <a:solidFill>
                  <a:schemeClr val="accent1"/>
                </a:solidFill>
                <a:effectLst>
                  <a:outerShdw blurRad="38100" dist="38100" dir="2700000" algn="tl">
                    <a:srgbClr val="000000">
                      <a:alpha val="43137"/>
                    </a:srgbClr>
                  </a:outerShdw>
                </a:effectLst>
              </a:rPr>
              <a:t>Cave</a:t>
            </a:r>
            <a:r>
              <a:rPr lang="cs-CZ" sz="4400" dirty="0">
                <a:solidFill>
                  <a:schemeClr val="accent1"/>
                </a:solidFill>
                <a:effectLst>
                  <a:outerShdw blurRad="38100" dist="38100" dir="2700000" algn="tl">
                    <a:srgbClr val="000000">
                      <a:alpha val="43137"/>
                    </a:srgbClr>
                  </a:outerShdw>
                </a:effectLst>
              </a:rPr>
              <a:t> </a:t>
            </a:r>
            <a:r>
              <a:rPr lang="cs-CZ" sz="4400" dirty="0" err="1">
                <a:solidFill>
                  <a:schemeClr val="accent1"/>
                </a:solidFill>
                <a:effectLst>
                  <a:outerShdw blurRad="38100" dist="38100" dir="2700000" algn="tl">
                    <a:srgbClr val="000000">
                      <a:alpha val="43137"/>
                    </a:srgbClr>
                  </a:outerShdw>
                </a:effectLst>
              </a:rPr>
              <a:t>Sanctuary</a:t>
            </a:r>
            <a:r>
              <a:rPr lang="cs-CZ" sz="4400" dirty="0">
                <a:solidFill>
                  <a:schemeClr val="accent1"/>
                </a:solidFill>
                <a:effectLst>
                  <a:outerShdw blurRad="38100" dist="38100" dir="2700000" algn="tl">
                    <a:srgbClr val="000000">
                      <a:alpha val="43137"/>
                    </a:srgbClr>
                  </a:outerShdw>
                </a:effectLst>
              </a:rPr>
              <a:t> </a:t>
            </a:r>
            <a:br>
              <a:rPr lang="en-US" sz="4400" dirty="0">
                <a:solidFill>
                  <a:schemeClr val="accent1"/>
                </a:solidFill>
                <a:effectLst>
                  <a:outerShdw blurRad="38100" dist="38100" dir="2700000" algn="tl">
                    <a:srgbClr val="000000">
                      <a:alpha val="43137"/>
                    </a:srgbClr>
                  </a:outerShdw>
                </a:effectLst>
              </a:rPr>
            </a:br>
            <a:r>
              <a:rPr lang="en-US" sz="4400" dirty="0">
                <a:solidFill>
                  <a:schemeClr val="accent1"/>
                </a:solidFill>
                <a:effectLst>
                  <a:outerShdw blurRad="38100" dist="38100" dir="2700000" algn="tl">
                    <a:srgbClr val="000000">
                      <a:alpha val="43137"/>
                    </a:srgbClr>
                  </a:outerShdw>
                </a:effectLst>
              </a:rPr>
              <a:t>Býčí skála</a:t>
            </a:r>
          </a:p>
        </p:txBody>
      </p:sp>
      <p:sp>
        <p:nvSpPr>
          <p:cNvPr id="7" name="TextovéPole 6">
            <a:extLst>
              <a:ext uri="{FF2B5EF4-FFF2-40B4-BE49-F238E27FC236}">
                <a16:creationId xmlns:a16="http://schemas.microsoft.com/office/drawing/2014/main" id="{E853461D-77B5-4F05-A27B-30D6FD80EE98}"/>
              </a:ext>
            </a:extLst>
          </p:cNvPr>
          <p:cNvSpPr txBox="1"/>
          <p:nvPr/>
        </p:nvSpPr>
        <p:spPr>
          <a:xfrm>
            <a:off x="6670340" y="1222085"/>
            <a:ext cx="4899581" cy="4247317"/>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The secret of </a:t>
            </a:r>
            <a:r>
              <a:rPr kumimoji="0" lang="en-US"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Býčí</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r>
              <a:rPr kumimoji="0" lang="en-US"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Skála</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Cave or a cave full of question marks.</a:t>
            </a: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(Antonín </a:t>
            </a:r>
            <a:r>
              <a:rPr kumimoji="0" lang="en-US" sz="1800" b="0" i="0"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Přichystal</a:t>
            </a: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and Miroslav </a:t>
            </a:r>
            <a:r>
              <a:rPr kumimoji="0" lang="en-US" sz="1800" b="0" i="0"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Náplava</a:t>
            </a: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endParaRPr kumimoji="0" lang="cs-CZ"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a:t>
            </a:r>
            <a:r>
              <a:rPr kumimoji="0" lang="cs-CZ"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The</a:t>
            </a:r>
            <a:r>
              <a:rPr kumimoji="0" lang="cs-CZ"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r>
              <a:rPr kumimoji="0" lang="cs-CZ"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eternal</a:t>
            </a:r>
            <a:r>
              <a:rPr kumimoji="0" lang="cs-CZ"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r>
              <a:rPr kumimoji="0" lang="cs-CZ"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secrecy</a:t>
            </a:r>
            <a:r>
              <a:rPr kumimoji="0" lang="cs-CZ"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r>
              <a:rPr kumimoji="0" lang="cs-CZ"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of</a:t>
            </a:r>
            <a:r>
              <a:rPr kumimoji="0" lang="cs-CZ"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Býčí Skála </a:t>
            </a:r>
            <a:r>
              <a:rPr kumimoji="0" lang="cs-CZ"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Cave</a:t>
            </a:r>
            <a:r>
              <a:rPr kumimoji="0" lang="cs-CZ"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a:t>
            </a:r>
            <a:r>
              <a:rPr kumimoji="0" lang="cs-CZ"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(Milan Stloukal and Jindra Nekvasil)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a:t>
            </a:r>
            <a:r>
              <a:rPr kumimoji="0" lang="en-US"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Býčí</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r>
              <a:rPr kumimoji="0" lang="en-US"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Skála</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Cave is the greatest secret of the Moravian Prehistoric Period.</a:t>
            </a: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(Martin Oliva) </a:t>
            </a:r>
            <a:endParaRPr kumimoji="0" lang="cs-CZ"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Scientists have found in </a:t>
            </a:r>
            <a:r>
              <a:rPr kumimoji="0" lang="en-US"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Býčí</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r>
              <a:rPr kumimoji="0" lang="en-US" sz="1800" b="1" i="1"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Skála</a:t>
            </a:r>
            <a:r>
              <a:rPr kumimoji="0" lang="en-US" sz="1800" b="1" i="1"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Cave a massive find of mysteries and secrets. Not prehistoric people, but precisely they have discovered in it this beautiful, incomprehensible and non-scientific purpose.</a:t>
            </a: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(Martin </a:t>
            </a:r>
            <a:r>
              <a:rPr kumimoji="0" lang="en-US" sz="1800" b="0" i="0" u="none" strike="noStrike" kern="1200" cap="none" spc="0" normalizeH="0" baseline="0" noProof="0" dirty="0" err="1">
                <a:ln>
                  <a:noFill/>
                </a:ln>
                <a:solidFill>
                  <a:srgbClr val="000000"/>
                </a:solidFill>
                <a:effectLst/>
                <a:uLnTx/>
                <a:uFillTx/>
                <a:latin typeface="Lido STF" panose="02000503050000020003" pitchFamily="2" charset="-18"/>
                <a:ea typeface="+mn-ea"/>
                <a:cs typeface="+mn-cs"/>
              </a:rPr>
              <a:t>Golec</a:t>
            </a:r>
            <a:r>
              <a:rPr kumimoji="0" lang="en-US" sz="1800" b="0" i="0" u="none" strike="noStrike" kern="1200" cap="none" spc="0" normalizeH="0" baseline="0" noProof="0" dirty="0">
                <a:ln>
                  <a:noFill/>
                </a:ln>
                <a:solidFill>
                  <a:srgbClr val="000000"/>
                </a:solidFill>
                <a:effectLst/>
                <a:uLnTx/>
                <a:uFillTx/>
                <a:latin typeface="Lido STF" panose="02000503050000020003" pitchFamily="2" charset="-18"/>
                <a:ea typeface="+mn-ea"/>
                <a:cs typeface="+mn-cs"/>
              </a:rPr>
              <a:t>) </a:t>
            </a:r>
            <a:endParaRPr kumimoji="0" lang="cs-CZ"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630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TextovéPole 30"/>
          <p:cNvSpPr txBox="1"/>
          <p:nvPr/>
        </p:nvSpPr>
        <p:spPr>
          <a:xfrm>
            <a:off x="4537496" y="3433313"/>
            <a:ext cx="61427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pit 4</a:t>
            </a:r>
          </a:p>
        </p:txBody>
      </p:sp>
      <p:sp>
        <p:nvSpPr>
          <p:cNvPr id="10" name="Zástupný obsah 2">
            <a:extLst>
              <a:ext uri="{FF2B5EF4-FFF2-40B4-BE49-F238E27FC236}">
                <a16:creationId xmlns:a16="http://schemas.microsoft.com/office/drawing/2014/main" id="{68B37074-F73D-4789-B1DF-7A6F143FB73E}"/>
              </a:ext>
            </a:extLst>
          </p:cNvPr>
          <p:cNvSpPr txBox="1">
            <a:spLocks/>
          </p:cNvSpPr>
          <p:nvPr/>
        </p:nvSpPr>
        <p:spPr>
          <a:xfrm>
            <a:off x="1047748" y="2409824"/>
            <a:ext cx="10182227" cy="1771651"/>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ctr"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r>
              <a:rPr kumimoji="0" lang="cs-CZ" sz="4000" b="0" i="1" u="none" strike="noStrike" kern="1200" cap="none" spc="0" normalizeH="0" baseline="0" noProof="0" dirty="0">
                <a:ln>
                  <a:noFill/>
                </a:ln>
                <a:solidFill>
                  <a:srgbClr val="0070C0"/>
                </a:solidFill>
                <a:effectLst/>
                <a:uLnTx/>
                <a:uFillTx/>
                <a:latin typeface="Calibri"/>
                <a:ea typeface="+mn-ea"/>
                <a:cs typeface="+mn-cs"/>
              </a:rPr>
              <a:t>Part 2: </a:t>
            </a:r>
          </a:p>
          <a:p>
            <a:pPr marL="91440" marR="0" lvl="0" indent="-91440" algn="ctr"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r>
              <a:rPr kumimoji="0" lang="cs-CZ" sz="4000" b="0" i="1" u="none" strike="noStrike" kern="1200" cap="none" spc="0" normalizeH="0" baseline="0" noProof="0" dirty="0" err="1">
                <a:ln>
                  <a:noFill/>
                </a:ln>
                <a:solidFill>
                  <a:srgbClr val="0070C0"/>
                </a:solidFill>
                <a:effectLst/>
                <a:uLnTx/>
                <a:uFillTx/>
                <a:latin typeface="Calibri"/>
                <a:ea typeface="+mn-ea"/>
                <a:cs typeface="+mn-cs"/>
              </a:rPr>
              <a:t>Revision</a:t>
            </a:r>
            <a:r>
              <a:rPr kumimoji="0" lang="cs-CZ" sz="4000" b="0" i="1" u="none" strike="noStrike" kern="1200" cap="none" spc="0" normalizeH="0" baseline="0" noProof="0" dirty="0">
                <a:ln>
                  <a:noFill/>
                </a:ln>
                <a:solidFill>
                  <a:srgbClr val="0070C0"/>
                </a:solidFill>
                <a:effectLst/>
                <a:uLnTx/>
                <a:uFillTx/>
                <a:latin typeface="Calibri"/>
                <a:ea typeface="+mn-ea"/>
                <a:cs typeface="+mn-cs"/>
              </a:rPr>
              <a:t> </a:t>
            </a:r>
            <a:r>
              <a:rPr kumimoji="0" lang="cs-CZ" sz="4000" b="0" i="1" u="none" strike="noStrike" kern="1200" cap="none" spc="0" normalizeH="0" baseline="0" noProof="0" dirty="0" err="1">
                <a:ln>
                  <a:noFill/>
                </a:ln>
                <a:solidFill>
                  <a:srgbClr val="0070C0"/>
                </a:solidFill>
                <a:effectLst/>
                <a:uLnTx/>
                <a:uFillTx/>
                <a:latin typeface="Calibri"/>
                <a:ea typeface="+mn-ea"/>
                <a:cs typeface="+mn-cs"/>
              </a:rPr>
              <a:t>research</a:t>
            </a:r>
            <a:r>
              <a:rPr kumimoji="0" lang="cs-CZ" sz="4000" b="0" i="1" u="none" strike="noStrike" kern="1200" cap="none" spc="0" normalizeH="0" baseline="0" noProof="0" dirty="0">
                <a:ln>
                  <a:noFill/>
                </a:ln>
                <a:solidFill>
                  <a:srgbClr val="0070C0"/>
                </a:solidFill>
                <a:effectLst/>
                <a:uLnTx/>
                <a:uFillTx/>
                <a:latin typeface="Calibri"/>
                <a:ea typeface="+mn-ea"/>
                <a:cs typeface="+mn-cs"/>
              </a:rPr>
              <a:t> in the </a:t>
            </a:r>
            <a:r>
              <a:rPr kumimoji="0" lang="cs-CZ" sz="4000" b="0" i="1" u="none" strike="noStrike" kern="1200" cap="none" spc="0" normalizeH="0" baseline="0" noProof="0" dirty="0" err="1">
                <a:ln>
                  <a:noFill/>
                </a:ln>
                <a:solidFill>
                  <a:srgbClr val="0070C0"/>
                </a:solidFill>
                <a:effectLst/>
                <a:uLnTx/>
                <a:uFillTx/>
                <a:latin typeface="Calibri"/>
                <a:ea typeface="+mn-ea"/>
                <a:cs typeface="+mn-cs"/>
              </a:rPr>
              <a:t>Entrance</a:t>
            </a:r>
            <a:r>
              <a:rPr kumimoji="0" lang="cs-CZ" sz="4000" b="0" i="1" u="none" strike="noStrike" kern="1200" cap="none" spc="0" normalizeH="0" baseline="0" noProof="0" dirty="0">
                <a:ln>
                  <a:noFill/>
                </a:ln>
                <a:solidFill>
                  <a:srgbClr val="0070C0"/>
                </a:solidFill>
                <a:effectLst/>
                <a:uLnTx/>
                <a:uFillTx/>
                <a:latin typeface="Calibri"/>
                <a:ea typeface="+mn-ea"/>
                <a:cs typeface="+mn-cs"/>
              </a:rPr>
              <a:t> </a:t>
            </a:r>
            <a:r>
              <a:rPr kumimoji="0" lang="cs-CZ" sz="4000" b="0" i="1" u="none" strike="noStrike" kern="1200" cap="none" spc="0" normalizeH="0" baseline="0" noProof="0" dirty="0" err="1">
                <a:ln>
                  <a:noFill/>
                </a:ln>
                <a:solidFill>
                  <a:srgbClr val="0070C0"/>
                </a:solidFill>
                <a:effectLst/>
                <a:uLnTx/>
                <a:uFillTx/>
                <a:latin typeface="Calibri"/>
                <a:ea typeface="+mn-ea"/>
                <a:cs typeface="+mn-cs"/>
              </a:rPr>
              <a:t>Hall</a:t>
            </a:r>
            <a:r>
              <a:rPr kumimoji="0" lang="cs-CZ" sz="4000" b="0" i="1" u="none" strike="noStrike" kern="1200" cap="none" spc="0" normalizeH="0" baseline="0" noProof="0" dirty="0">
                <a:ln>
                  <a:noFill/>
                </a:ln>
                <a:solidFill>
                  <a:srgbClr val="0070C0"/>
                </a:solidFill>
                <a:effectLst/>
                <a:uLnTx/>
                <a:uFillTx/>
                <a:latin typeface="Calibri"/>
                <a:ea typeface="+mn-ea"/>
                <a:cs typeface="+mn-cs"/>
              </a:rPr>
              <a:t> of the Býčí skála </a:t>
            </a:r>
            <a:r>
              <a:rPr kumimoji="0" lang="cs-CZ" sz="4000" b="0" i="1" u="none" strike="noStrike" kern="1200" cap="none" spc="0" normalizeH="0" baseline="0" noProof="0" dirty="0" err="1">
                <a:ln>
                  <a:noFill/>
                </a:ln>
                <a:solidFill>
                  <a:srgbClr val="0070C0"/>
                </a:solidFill>
                <a:effectLst/>
                <a:uLnTx/>
                <a:uFillTx/>
                <a:latin typeface="Calibri"/>
                <a:ea typeface="+mn-ea"/>
                <a:cs typeface="+mn-cs"/>
              </a:rPr>
              <a:t>Cave</a:t>
            </a:r>
            <a:r>
              <a:rPr kumimoji="0" lang="cs-CZ" sz="4000" b="0" i="1" u="none" strike="noStrike" kern="1200" cap="none" spc="0" normalizeH="0" baseline="0" noProof="0" dirty="0">
                <a:ln>
                  <a:noFill/>
                </a:ln>
                <a:solidFill>
                  <a:srgbClr val="0070C0"/>
                </a:solidFill>
                <a:effectLst/>
                <a:uLnTx/>
                <a:uFillTx/>
                <a:latin typeface="Calibri"/>
                <a:ea typeface="+mn-ea"/>
                <a:cs typeface="+mn-cs"/>
              </a:rPr>
              <a:t> in 2020–2021</a:t>
            </a:r>
            <a:endParaRPr kumimoji="0" lang="cs-CZ" sz="4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None/>
              <a:tabLst/>
              <a:defRPr/>
            </a:pP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423841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1"/>
            <a:ext cx="12192000" cy="707365"/>
          </a:xfrm>
        </p:spPr>
        <p:txBody>
          <a:bodyPr>
            <a:normAutofit/>
          </a:bodyPr>
          <a:lstStyle/>
          <a:p>
            <a:r>
              <a:rPr lang="cs-CZ" sz="4000" dirty="0">
                <a:solidFill>
                  <a:schemeClr val="accent1"/>
                </a:solidFill>
                <a:effectLst>
                  <a:outerShdw blurRad="38100" dist="38100" dir="2700000" algn="tl">
                    <a:srgbClr val="000000">
                      <a:alpha val="43137"/>
                    </a:srgbClr>
                  </a:outerShdw>
                </a:effectLst>
              </a:rPr>
              <a:t>P</a:t>
            </a:r>
            <a:r>
              <a:rPr lang="en-US" sz="4000">
                <a:solidFill>
                  <a:schemeClr val="accent1"/>
                </a:solidFill>
                <a:effectLst>
                  <a:outerShdw blurRad="38100" dist="38100" dir="2700000" algn="tl">
                    <a:srgbClr val="000000">
                      <a:alpha val="43137"/>
                    </a:srgbClr>
                  </a:outerShdw>
                </a:effectLst>
              </a:rPr>
              <a:t>resence</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endParaRPr lang="cs-CZ" sz="4000" dirty="0">
              <a:solidFill>
                <a:schemeClr val="accent1"/>
              </a:solidFill>
              <a:effectLst>
                <a:outerShdw blurRad="38100" dist="38100" dir="2700000" algn="tl">
                  <a:srgbClr val="000000">
                    <a:alpha val="43137"/>
                  </a:srgbClr>
                </a:outerShdw>
              </a:effectLst>
            </a:endParaRPr>
          </a:p>
        </p:txBody>
      </p:sp>
      <p:pic>
        <p:nvPicPr>
          <p:cNvPr id="33" name="Zástupný symbol pro obsah 32" descr="Predsin_archeo_2020_21.jpg"/>
          <p:cNvPicPr>
            <a:picLocks noGrp="1" noChangeAspect="1"/>
          </p:cNvPicPr>
          <p:nvPr>
            <p:ph idx="1"/>
          </p:nvPr>
        </p:nvPicPr>
        <p:blipFill>
          <a:blip r:embed="rId3" cstate="print"/>
          <a:stretch>
            <a:fillRect/>
          </a:stretch>
        </p:blipFill>
        <p:spPr>
          <a:xfrm>
            <a:off x="2009955" y="613303"/>
            <a:ext cx="10182045" cy="6244698"/>
          </a:xfrm>
        </p:spPr>
      </p:pic>
      <p:sp>
        <p:nvSpPr>
          <p:cNvPr id="31" name="TextovéPole 30"/>
          <p:cNvSpPr txBox="1"/>
          <p:nvPr/>
        </p:nvSpPr>
        <p:spPr>
          <a:xfrm>
            <a:off x="4537496" y="3433313"/>
            <a:ext cx="61427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pit 4</a:t>
            </a:r>
          </a:p>
        </p:txBody>
      </p:sp>
      <p:sp>
        <p:nvSpPr>
          <p:cNvPr id="35" name="Zástupný obsah 2">
            <a:extLst>
              <a:ext uri="{FF2B5EF4-FFF2-40B4-BE49-F238E27FC236}">
                <a16:creationId xmlns:a16="http://schemas.microsoft.com/office/drawing/2014/main" id="{68B37074-F73D-4789-B1DF-7A6F143FB73E}"/>
              </a:ext>
            </a:extLst>
          </p:cNvPr>
          <p:cNvSpPr txBox="1">
            <a:spLocks/>
          </p:cNvSpPr>
          <p:nvPr/>
        </p:nvSpPr>
        <p:spPr>
          <a:xfrm>
            <a:off x="146109" y="707366"/>
            <a:ext cx="2476512" cy="615063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prstClr val="black">
                    <a:lumMod val="75000"/>
                    <a:lumOff val="25000"/>
                  </a:prstClr>
                </a:solidFill>
                <a:latin typeface="Calibri"/>
              </a:rPr>
              <a:t> </a:t>
            </a:r>
            <a:r>
              <a:rPr lang="cs-CZ" dirty="0" err="1">
                <a:solidFill>
                  <a:schemeClr val="tx1"/>
                </a:solidFill>
                <a:latin typeface="Calibri"/>
              </a:rPr>
              <a:t>research</a:t>
            </a:r>
            <a:r>
              <a:rPr lang="cs-CZ" dirty="0">
                <a:solidFill>
                  <a:schemeClr val="tx1"/>
                </a:solidFill>
                <a:latin typeface="Calibri"/>
              </a:rPr>
              <a:t> </a:t>
            </a:r>
            <a:r>
              <a:rPr lang="cs-CZ" dirty="0" err="1">
                <a:solidFill>
                  <a:schemeClr val="tx1"/>
                </a:solidFill>
                <a:latin typeface="Calibri"/>
              </a:rPr>
              <a:t>project</a:t>
            </a:r>
            <a:r>
              <a:rPr lang="cs-CZ" dirty="0">
                <a:solidFill>
                  <a:schemeClr val="tx1"/>
                </a:solidFill>
                <a:latin typeface="Calibri"/>
              </a:rPr>
              <a:t> </a:t>
            </a:r>
            <a:r>
              <a:rPr lang="cs-CZ" dirty="0" err="1">
                <a:solidFill>
                  <a:schemeClr val="tx1"/>
                </a:solidFill>
                <a:latin typeface="Calibri"/>
              </a:rPr>
              <a:t>prepared</a:t>
            </a:r>
            <a:r>
              <a:rPr lang="cs-CZ" dirty="0">
                <a:solidFill>
                  <a:schemeClr val="tx1"/>
                </a:solidFill>
                <a:latin typeface="Calibri"/>
              </a:rPr>
              <a:t> in 2017–2019, </a:t>
            </a:r>
            <a:r>
              <a:rPr lang="cs-CZ" dirty="0" err="1">
                <a:solidFill>
                  <a:schemeClr val="tx1"/>
                </a:solidFill>
                <a:latin typeface="Calibri"/>
              </a:rPr>
              <a:t>written</a:t>
            </a:r>
            <a:r>
              <a:rPr lang="cs-CZ" dirty="0">
                <a:solidFill>
                  <a:schemeClr val="tx1"/>
                </a:solidFill>
                <a:latin typeface="Calibri"/>
              </a:rPr>
              <a:t> </a:t>
            </a:r>
            <a:r>
              <a:rPr lang="cs-CZ" dirty="0" err="1">
                <a:solidFill>
                  <a:schemeClr val="tx1"/>
                </a:solidFill>
                <a:latin typeface="Calibri"/>
              </a:rPr>
              <a:t>project</a:t>
            </a:r>
            <a:endParaRPr lang="cs-CZ" dirty="0">
              <a:solidFill>
                <a:schemeClr val="tx1"/>
              </a:solidFill>
              <a:latin typeface="Calibri"/>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2020 – 2021 </a:t>
            </a:r>
            <a:r>
              <a:rPr lang="cs-CZ" dirty="0" err="1">
                <a:solidFill>
                  <a:schemeClr val="tx1"/>
                </a:solidFill>
                <a:latin typeface="Calibri"/>
              </a:rPr>
              <a:t>excavation</a:t>
            </a:r>
            <a:endParaRPr lang="cs-CZ" dirty="0">
              <a:solidFill>
                <a:schemeClr val="tx1"/>
              </a:solidFill>
              <a:latin typeface="Calibri"/>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2022 – 2024 </a:t>
            </a:r>
            <a:r>
              <a:rPr lang="cs-CZ" dirty="0" err="1">
                <a:solidFill>
                  <a:schemeClr val="tx1"/>
                </a:solidFill>
                <a:latin typeface="Calibri"/>
              </a:rPr>
              <a:t>evaluation</a:t>
            </a:r>
            <a:endParaRPr lang="cs-CZ" dirty="0">
              <a:solidFill>
                <a:schemeClr val="tx1"/>
              </a:solidFill>
              <a:latin typeface="Calibri"/>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2024 – 2025 </a:t>
            </a:r>
            <a:r>
              <a:rPr lang="cs-CZ" dirty="0" err="1">
                <a:solidFill>
                  <a:schemeClr val="tx1"/>
                </a:solidFill>
                <a:latin typeface="Calibri"/>
              </a:rPr>
              <a:t>publication</a:t>
            </a:r>
            <a:r>
              <a:rPr lang="cs-CZ" dirty="0">
                <a:solidFill>
                  <a:schemeClr val="tx1"/>
                </a:solidFill>
                <a:latin typeface="Calibri"/>
              </a:rPr>
              <a:t> </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p:txBody>
      </p:sp>
      <p:sp>
        <p:nvSpPr>
          <p:cNvPr id="36" name="TextovéPole 35"/>
          <p:cNvSpPr txBox="1"/>
          <p:nvPr/>
        </p:nvSpPr>
        <p:spPr>
          <a:xfrm>
            <a:off x="8500783" y="5651321"/>
            <a:ext cx="3534044"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a:ea typeface="+mn-ea"/>
                <a:cs typeface="+mn-cs"/>
              </a:rPr>
              <a:t>project goals:</a:t>
            </a:r>
            <a:endParaRPr kumimoji="0" lang="cs-CZ" sz="1800" b="0" i="0" u="none" strike="noStrike" kern="1200" cap="none" spc="0" normalizeH="0" baseline="0" noProof="0" dirty="0">
              <a:ln>
                <a:noFill/>
              </a:ln>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effectLst/>
                <a:uLnTx/>
                <a:uFillTx/>
                <a:latin typeface="Calibri"/>
                <a:ea typeface="+mn-ea"/>
                <a:cs typeface="+mn-cs"/>
              </a:rPr>
              <a:t>revision of Wankel 1872 profiles</a:t>
            </a:r>
            <a:endParaRPr kumimoji="0" lang="cs-CZ" sz="1800" b="0" i="0" u="none" strike="noStrike" kern="1200" cap="none" spc="0" normalizeH="0" baseline="0" noProof="0" dirty="0">
              <a:ln>
                <a:noFill/>
              </a:ln>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effectLst/>
                <a:uLnTx/>
                <a:uFillTx/>
                <a:latin typeface="Calibri"/>
                <a:ea typeface="+mn-ea"/>
                <a:cs typeface="+mn-cs"/>
              </a:rPr>
              <a:t>scientific samples</a:t>
            </a:r>
            <a:endParaRPr kumimoji="0" lang="cs-CZ" sz="1800" b="0" i="0" u="none" strike="noStrike" kern="1200" cap="none" spc="0" normalizeH="0" baseline="0" noProof="0" dirty="0">
              <a:ln>
                <a:noFill/>
              </a:ln>
              <a:effectLst/>
              <a:uLnTx/>
              <a:uFillTx/>
              <a:latin typeface="Calibri"/>
              <a:ea typeface="+mn-ea"/>
              <a:cs typeface="+mn-cs"/>
            </a:endParaRPr>
          </a:p>
        </p:txBody>
      </p:sp>
    </p:spTree>
    <p:extLst>
      <p:ext uri="{BB962C8B-B14F-4D97-AF65-F5344CB8AC3E}">
        <p14:creationId xmlns:p14="http://schemas.microsoft.com/office/powerpoint/2010/main" val="171295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1"/>
            <a:ext cx="12192000" cy="707365"/>
          </a:xfrm>
        </p:spPr>
        <p:txBody>
          <a:bodyPr>
            <a:normAutofit/>
          </a:bodyPr>
          <a:lstStyle/>
          <a:p>
            <a:r>
              <a:rPr lang="cs-CZ" sz="4000" dirty="0">
                <a:solidFill>
                  <a:schemeClr val="accent1"/>
                </a:solidFill>
                <a:effectLst>
                  <a:outerShdw blurRad="38100" dist="38100" dir="2700000" algn="tl">
                    <a:srgbClr val="000000">
                      <a:alpha val="43137"/>
                    </a:srgbClr>
                  </a:outerShdw>
                </a:effectLst>
              </a:rPr>
              <a:t>Project team and </a:t>
            </a:r>
            <a:r>
              <a:rPr lang="cs-CZ" sz="4000" dirty="0" err="1">
                <a:solidFill>
                  <a:schemeClr val="accent1"/>
                </a:solidFill>
                <a:effectLst>
                  <a:outerShdw blurRad="38100" dist="38100" dir="2700000" algn="tl">
                    <a:srgbClr val="000000">
                      <a:alpha val="43137"/>
                    </a:srgbClr>
                  </a:outerShdw>
                </a:effectLst>
              </a:rPr>
              <a:t>partners</a:t>
            </a:r>
            <a:endParaRPr lang="cs-CZ" sz="4000" dirty="0">
              <a:solidFill>
                <a:schemeClr val="accent1"/>
              </a:solidFill>
              <a:effectLst>
                <a:outerShdw blurRad="38100" dist="38100" dir="2700000" algn="tl">
                  <a:srgbClr val="000000">
                    <a:alpha val="43137"/>
                  </a:srgbClr>
                </a:outerShdw>
              </a:effectLst>
            </a:endParaRPr>
          </a:p>
        </p:txBody>
      </p:sp>
      <p:sp>
        <p:nvSpPr>
          <p:cNvPr id="31" name="TextovéPole 30"/>
          <p:cNvSpPr txBox="1"/>
          <p:nvPr/>
        </p:nvSpPr>
        <p:spPr>
          <a:xfrm>
            <a:off x="4537496" y="3433313"/>
            <a:ext cx="61427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pit 4</a:t>
            </a:r>
          </a:p>
        </p:txBody>
      </p:sp>
      <p:sp>
        <p:nvSpPr>
          <p:cNvPr id="35" name="Zástupný obsah 2">
            <a:extLst>
              <a:ext uri="{FF2B5EF4-FFF2-40B4-BE49-F238E27FC236}">
                <a16:creationId xmlns:a16="http://schemas.microsoft.com/office/drawing/2014/main" id="{68B37074-F73D-4789-B1DF-7A6F143FB73E}"/>
              </a:ext>
            </a:extLst>
          </p:cNvPr>
          <p:cNvSpPr txBox="1">
            <a:spLocks/>
          </p:cNvSpPr>
          <p:nvPr/>
        </p:nvSpPr>
        <p:spPr>
          <a:xfrm>
            <a:off x="146108" y="707366"/>
            <a:ext cx="5812565" cy="6150634"/>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principal</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investigator</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lang="cs-CZ" dirty="0">
                <a:solidFill>
                  <a:prstClr val="black"/>
                </a:solidFill>
                <a:latin typeface="Calibri"/>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Palacky</a:t>
            </a:r>
            <a:r>
              <a:rPr kumimoji="0" lang="cs-CZ" sz="2000" b="0" i="0" u="none" strike="noStrike" kern="1200" cap="none" spc="0" normalizeH="0" baseline="0" noProof="0" dirty="0">
                <a:ln>
                  <a:noFill/>
                </a:ln>
                <a:solidFill>
                  <a:prstClr val="black"/>
                </a:solidFill>
                <a:effectLst/>
                <a:uLnTx/>
                <a:uFillTx/>
                <a:latin typeface="Calibri"/>
                <a:ea typeface="+mn-ea"/>
                <a:cs typeface="+mn-cs"/>
              </a:rPr>
              <a:t> University Olomouc, </a:t>
            </a:r>
            <a:br>
              <a:rPr kumimoji="0" lang="cs-CZ" sz="2000" b="0" i="0" u="none" strike="noStrike" kern="1200" cap="none" spc="0" normalizeH="0" baseline="0" noProof="0" dirty="0">
                <a:ln>
                  <a:noFill/>
                </a:ln>
                <a:solidFill>
                  <a:prstClr val="black"/>
                </a:solidFill>
                <a:effectLst/>
                <a:uLnTx/>
                <a:uFillTx/>
                <a:latin typeface="Calibri"/>
                <a:ea typeface="+mn-ea"/>
                <a:cs typeface="+mn-cs"/>
              </a:rPr>
            </a:br>
            <a:r>
              <a:rPr kumimoji="0" lang="cs-CZ" sz="2000" b="0" i="0" u="none" strike="noStrike" kern="1200" cap="none" spc="0" normalizeH="0" baseline="0" noProof="0" dirty="0">
                <a:ln>
                  <a:noFill/>
                </a:ln>
                <a:solidFill>
                  <a:prstClr val="black"/>
                </a:solidFill>
                <a:effectLst/>
                <a:uLnTx/>
                <a:uFillTx/>
                <a:latin typeface="Calibri"/>
                <a:ea typeface="+mn-ea"/>
                <a:cs typeface="+mn-cs"/>
              </a:rPr>
              <a:t>M. Golec (KHI), L. Kučera (KACH), F.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Nevrlka</a:t>
            </a:r>
            <a:r>
              <a:rPr kumimoji="0" lang="cs-CZ" sz="2000" b="0" i="0" u="none" strike="noStrike" kern="1200" cap="none" spc="0" normalizeH="0" baseline="0" noProof="0" dirty="0">
                <a:ln>
                  <a:noFill/>
                </a:ln>
                <a:solidFill>
                  <a:prstClr val="black"/>
                </a:solidFill>
                <a:effectLst/>
                <a:uLnTx/>
                <a:uFillTx/>
                <a:latin typeface="Calibri"/>
                <a:ea typeface="+mn-ea"/>
                <a:cs typeface="+mn-cs"/>
              </a:rPr>
              <a:t> (KACH)</a:t>
            </a:r>
            <a:br>
              <a:rPr kumimoji="0" lang="cs-CZ" sz="2000" b="0" i="0" u="none" strike="noStrike" kern="1200" cap="none" spc="0" normalizeH="0" baseline="0" noProof="0" dirty="0">
                <a:ln>
                  <a:noFill/>
                </a:ln>
                <a:solidFill>
                  <a:prstClr val="black"/>
                </a:solidFill>
                <a:effectLst/>
                <a:uLnTx/>
                <a:uFillTx/>
                <a:latin typeface="Calibri"/>
                <a:ea typeface="+mn-ea"/>
                <a:cs typeface="+mn-cs"/>
              </a:rPr>
            </a:br>
            <a:r>
              <a:rPr kumimoji="0" lang="cs-CZ" sz="2000" b="0" i="0" u="none" strike="noStrike" kern="1200" cap="none" spc="0" normalizeH="0" baseline="0" noProof="0" dirty="0">
                <a:ln>
                  <a:noFill/>
                </a:ln>
                <a:solidFill>
                  <a:prstClr val="black"/>
                </a:solidFill>
                <a:effectLst/>
                <a:uLnTx/>
                <a:uFillTx/>
                <a:latin typeface="Calibri"/>
                <a:ea typeface="+mn-ea"/>
                <a:cs typeface="+mn-cs"/>
              </a:rPr>
              <a:t>co-</a:t>
            </a:r>
            <a:r>
              <a:rPr kumimoji="0" lang="cs-CZ" sz="2000" b="0" i="0" u="none" strike="noStrike" kern="1200" cap="none" spc="0" normalizeH="0" baseline="0" noProof="0" dirty="0" err="1">
                <a:ln>
                  <a:noFill/>
                </a:ln>
                <a:solidFill>
                  <a:prstClr val="black"/>
                </a:solidFill>
                <a:effectLst/>
                <a:uLnTx/>
                <a:uFillTx/>
                <a:latin typeface="Calibri"/>
                <a:ea typeface="+mn-ea"/>
                <a:cs typeface="+mn-cs"/>
              </a:rPr>
              <a:t>investigator</a:t>
            </a:r>
            <a:r>
              <a:rPr kumimoji="0" lang="cs-CZ" sz="2000" b="0" i="0" u="none" strike="noStrike" kern="1200" cap="none" spc="0" normalizeH="0" baseline="0" noProof="0" dirty="0">
                <a:ln>
                  <a:noFill/>
                </a:ln>
                <a:solidFill>
                  <a:prstClr val="black"/>
                </a:solidFill>
                <a:effectLst/>
                <a:uLnTx/>
                <a:uFillTx/>
                <a:latin typeface="Calibri"/>
                <a:ea typeface="+mn-ea"/>
                <a:cs typeface="+mn-cs"/>
              </a:rPr>
              <a:t> Z. Golec Mírová (UK)</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Czech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research</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institutions</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Charlers</a:t>
            </a:r>
            <a:r>
              <a:rPr kumimoji="0" lang="cs-CZ" sz="2000" b="0" i="0" u="none" strike="noStrike" kern="1200" cap="none" spc="0" normalizeH="0" baseline="0" noProof="0" dirty="0">
                <a:ln>
                  <a:noFill/>
                </a:ln>
                <a:solidFill>
                  <a:prstClr val="black"/>
                </a:solidFill>
                <a:effectLst/>
                <a:uLnTx/>
                <a:uFillTx/>
                <a:latin typeface="Calibri"/>
                <a:ea typeface="+mn-ea"/>
                <a:cs typeface="+mn-cs"/>
              </a:rPr>
              <a:t> University Prague (J. Trubač, J. Šneberger)</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prstClr val="black"/>
                </a:solidFill>
              </a:rPr>
              <a:t> Brno University of Technology (R. Kratochvíl)</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Masaryk University Brno (D. Hons, J. Petřík)</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prstClr val="black"/>
                </a:solidFill>
                <a:latin typeface="Calibri"/>
              </a:rPr>
              <a:t> </a:t>
            </a:r>
            <a:r>
              <a:rPr kumimoji="0" lang="cs-CZ" sz="2000" b="0" i="0" u="none" strike="noStrike" kern="1200" cap="none" spc="0" normalizeH="0" baseline="0" noProof="0" dirty="0">
                <a:ln>
                  <a:noFill/>
                </a:ln>
                <a:solidFill>
                  <a:prstClr val="black"/>
                </a:solidFill>
                <a:effectLst/>
                <a:uLnTx/>
                <a:uFillTx/>
                <a:latin typeface="Calibri"/>
                <a:ea typeface="+mn-ea"/>
                <a:cs typeface="+mn-cs"/>
              </a:rPr>
              <a:t>Mendel University Brno (I. Pavlík, M.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Geršl</a:t>
            </a:r>
            <a:r>
              <a:rPr kumimoji="0" lang="cs-CZ" sz="2000" b="0" i="0" u="none" strike="noStrike" kern="1200" cap="none" spc="0" normalizeH="0" baseline="0" noProof="0" dirty="0">
                <a:ln>
                  <a:noFill/>
                </a:ln>
                <a:solidFill>
                  <a:prstClr val="black"/>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prstClr val="black"/>
                </a:solidFill>
                <a:latin typeface="Calibri"/>
              </a:rPr>
              <a:t> </a:t>
            </a:r>
            <a:r>
              <a:rPr kumimoji="0" lang="cs-CZ" sz="2000" b="0" i="0" u="none" strike="noStrike" kern="1200" cap="none" spc="0" normalizeH="0" baseline="0" noProof="0" dirty="0">
                <a:ln>
                  <a:noFill/>
                </a:ln>
                <a:solidFill>
                  <a:prstClr val="black"/>
                </a:solidFill>
                <a:effectLst/>
                <a:uLnTx/>
                <a:uFillTx/>
                <a:latin typeface="Calibri"/>
                <a:ea typeface="+mn-ea"/>
                <a:cs typeface="+mn-cs"/>
              </a:rPr>
              <a:t>University of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South</a:t>
            </a:r>
            <a:r>
              <a:rPr kumimoji="0" lang="cs-CZ" sz="2000" b="0" i="0" u="none" strike="noStrike" kern="1200" cap="none" spc="0" normalizeH="0" baseline="0" noProof="0" dirty="0">
                <a:ln>
                  <a:noFill/>
                </a:ln>
                <a:solidFill>
                  <a:prstClr val="black"/>
                </a:solidFill>
                <a:effectLst/>
                <a:uLnTx/>
                <a:uFillTx/>
                <a:latin typeface="Calibri"/>
                <a:ea typeface="+mn-ea"/>
                <a:cs typeface="+mn-cs"/>
              </a:rPr>
              <a:t> Bohemia (J. Beneš , V. Komárková, A.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Chroňáková</a:t>
            </a:r>
            <a:r>
              <a:rPr kumimoji="0" lang="cs-CZ" sz="2000" b="0" i="0" u="none" strike="noStrike" kern="1200" cap="none" spc="0" normalizeH="0" baseline="0" noProof="0" dirty="0">
                <a:ln>
                  <a:noFill/>
                </a:ln>
                <a:solidFill>
                  <a:prstClr val="black"/>
                </a:solidFill>
                <a:effectLst/>
                <a:uLnTx/>
                <a:uFillTx/>
                <a:latin typeface="Calibri"/>
                <a:ea typeface="+mn-ea"/>
                <a:cs typeface="+mn-cs"/>
              </a:rPr>
              <a:t>, M. Ptáková)</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prstClr val="black"/>
                </a:solidFill>
                <a:latin typeface="Calibri"/>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Academy</a:t>
            </a:r>
            <a:r>
              <a:rPr kumimoji="0" lang="cs-CZ" sz="2000" b="0" i="0" u="none" strike="noStrike" kern="1200" cap="none" spc="0" normalizeH="0" baseline="0" noProof="0" dirty="0">
                <a:ln>
                  <a:noFill/>
                </a:ln>
                <a:solidFill>
                  <a:prstClr val="black"/>
                </a:solidFill>
                <a:effectLst/>
                <a:uLnTx/>
                <a:uFillTx/>
                <a:latin typeface="Calibri"/>
                <a:ea typeface="+mn-ea"/>
                <a:cs typeface="+mn-cs"/>
              </a:rPr>
              <a:t> of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Sciences</a:t>
            </a:r>
            <a:r>
              <a:rPr kumimoji="0" lang="cs-CZ" sz="2000" b="0" i="0" u="none" strike="noStrike" kern="1200" cap="none" spc="0" normalizeH="0" baseline="0" noProof="0" dirty="0">
                <a:ln>
                  <a:noFill/>
                </a:ln>
                <a:solidFill>
                  <a:prstClr val="black"/>
                </a:solidFill>
                <a:effectLst/>
                <a:uLnTx/>
                <a:uFillTx/>
                <a:latin typeface="Calibri"/>
                <a:ea typeface="+mn-ea"/>
                <a:cs typeface="+mn-cs"/>
              </a:rPr>
              <a:t> Prague (L. Lisá, I. Světlík, P. Kočár, R. Kočárová), </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prstClr val="black"/>
                </a:solidFill>
                <a:latin typeface="Calibri"/>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Academy</a:t>
            </a:r>
            <a:r>
              <a:rPr kumimoji="0" lang="cs-CZ" sz="2000" b="0" i="0" u="none" strike="noStrike" kern="1200" cap="none" spc="0" normalizeH="0" baseline="0" noProof="0" dirty="0">
                <a:ln>
                  <a:noFill/>
                </a:ln>
                <a:solidFill>
                  <a:prstClr val="black"/>
                </a:solidFill>
                <a:effectLst/>
                <a:uLnTx/>
                <a:uFillTx/>
                <a:latin typeface="Calibri"/>
                <a:ea typeface="+mn-ea"/>
                <a:cs typeface="+mn-cs"/>
              </a:rPr>
              <a:t> of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Sciences</a:t>
            </a:r>
            <a:r>
              <a:rPr kumimoji="0" lang="cs-CZ" sz="2000" b="0" i="0" u="none" strike="noStrike" kern="1200" cap="none" spc="0" normalizeH="0" baseline="0" noProof="0" dirty="0">
                <a:ln>
                  <a:noFill/>
                </a:ln>
                <a:solidFill>
                  <a:prstClr val="black"/>
                </a:solidFill>
                <a:effectLst/>
                <a:uLnTx/>
                <a:uFillTx/>
                <a:latin typeface="Calibri"/>
                <a:ea typeface="+mn-ea"/>
                <a:cs typeface="+mn-cs"/>
              </a:rPr>
              <a:t> Brno (E.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Jamrichová</a:t>
            </a:r>
            <a:r>
              <a:rPr kumimoji="0" lang="cs-CZ" sz="2000" b="0" i="0" u="none" strike="noStrike" kern="1200" cap="none" spc="0" normalizeH="0" baseline="0" noProof="0" dirty="0">
                <a:ln>
                  <a:noFill/>
                </a:ln>
                <a:solidFill>
                  <a:prstClr val="black"/>
                </a:solidFill>
                <a:effectLst/>
                <a:uLnTx/>
                <a:uFillTx/>
                <a:latin typeface="Calibri"/>
                <a:ea typeface="+mn-ea"/>
                <a:cs typeface="+mn-cs"/>
              </a:rPr>
              <a:t>, B.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Pafčo</a:t>
            </a:r>
            <a:r>
              <a:rPr kumimoji="0" lang="cs-CZ" sz="2000" b="0" i="0" u="none" strike="noStrike" kern="1200" cap="none" spc="0" normalizeH="0" baseline="0" noProof="0" dirty="0">
                <a:ln>
                  <a:noFill/>
                </a:ln>
                <a:solidFill>
                  <a:prstClr val="black"/>
                </a:solidFill>
                <a:effectLst/>
                <a:uLnTx/>
                <a:uFillTx/>
                <a:latin typeface="Calibri"/>
                <a:ea typeface="+mn-ea"/>
                <a:cs typeface="+mn-cs"/>
              </a:rPr>
              <a:t>)</a:t>
            </a:r>
          </a:p>
          <a:p>
            <a:pPr>
              <a:buClr>
                <a:srgbClr val="D34817"/>
              </a:buClr>
              <a:buFont typeface="Wingdings" panose="05000000000000000000" pitchFamily="2" charset="2"/>
              <a:buChar char="§"/>
              <a:defRPr/>
            </a:pPr>
            <a:r>
              <a:rPr lang="cs-CZ" dirty="0">
                <a:solidFill>
                  <a:prstClr val="black"/>
                </a:solidFill>
                <a:latin typeface="Calibri"/>
              </a:rPr>
              <a:t> </a:t>
            </a:r>
            <a:r>
              <a:rPr lang="cs-CZ" dirty="0" err="1">
                <a:solidFill>
                  <a:prstClr val="black"/>
                </a:solidFill>
              </a:rPr>
              <a:t>Moravian</a:t>
            </a:r>
            <a:r>
              <a:rPr lang="cs-CZ" dirty="0">
                <a:solidFill>
                  <a:prstClr val="black"/>
                </a:solidFill>
              </a:rPr>
              <a:t> Museum Brno (Z. Nerudová, P. Neruda, Z. Tvrdý, M. </a:t>
            </a:r>
            <a:r>
              <a:rPr lang="cs-CZ" dirty="0" err="1">
                <a:solidFill>
                  <a:prstClr val="black"/>
                </a:solidFill>
              </a:rPr>
              <a:t>Roblíčková</a:t>
            </a:r>
            <a:r>
              <a:rPr lang="cs-CZ" dirty="0">
                <a:solidFill>
                  <a:prstClr val="black"/>
                </a:solidFill>
              </a:rPr>
              <a:t>)</a:t>
            </a:r>
          </a:p>
          <a:p>
            <a:pPr>
              <a:buClr>
                <a:srgbClr val="D34817"/>
              </a:buClr>
              <a:buFont typeface="Wingdings" panose="05000000000000000000" pitchFamily="2" charset="2"/>
              <a:buChar char="§"/>
              <a:defRPr/>
            </a:pPr>
            <a:r>
              <a:rPr lang="cs-CZ" dirty="0">
                <a:solidFill>
                  <a:prstClr val="black"/>
                </a:solidFill>
              </a:rPr>
              <a:t> Museum Blansko (V. Káňa)</a:t>
            </a:r>
          </a:p>
          <a:p>
            <a:pPr lvl="0">
              <a:buClr>
                <a:srgbClr val="D34817"/>
              </a:buClr>
              <a:buFont typeface="Wingdings" panose="05000000000000000000" pitchFamily="2" charset="2"/>
              <a:buChar char="§"/>
              <a:defRPr/>
            </a:pPr>
            <a:r>
              <a:rPr lang="cs-CZ" dirty="0">
                <a:solidFill>
                  <a:prstClr val="black"/>
                </a:solidFill>
              </a:rPr>
              <a:t> </a:t>
            </a:r>
            <a:r>
              <a:rPr lang="cs-CZ" dirty="0" err="1">
                <a:solidFill>
                  <a:prstClr val="black"/>
                </a:solidFill>
              </a:rPr>
              <a:t>Dendrolab</a:t>
            </a:r>
            <a:r>
              <a:rPr lang="cs-CZ" dirty="0">
                <a:solidFill>
                  <a:prstClr val="black"/>
                </a:solidFill>
              </a:rPr>
              <a:t> Brno </a:t>
            </a:r>
            <a:r>
              <a:rPr kumimoji="0" lang="cs-CZ" sz="2000" b="0" i="0" u="none" strike="noStrike" kern="1200" cap="none" spc="0" normalizeH="0" baseline="0" noProof="0" dirty="0">
                <a:ln>
                  <a:noFill/>
                </a:ln>
                <a:solidFill>
                  <a:prstClr val="black"/>
                </a:solidFill>
                <a:effectLst/>
                <a:uLnTx/>
                <a:uFillTx/>
                <a:latin typeface="Calibri"/>
                <a:ea typeface="+mn-ea"/>
                <a:cs typeface="+mn-cs"/>
              </a:rPr>
              <a:t>(</a:t>
            </a:r>
            <a:r>
              <a:rPr lang="cs-CZ" dirty="0">
                <a:solidFill>
                  <a:prstClr val="black"/>
                </a:solidFill>
              </a:rPr>
              <a:t>T. Kyncl )</a:t>
            </a:r>
            <a:endParaRPr kumimoji="0" lang="cs-CZ"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Zástupný obsah 2">
            <a:extLst>
              <a:ext uri="{FF2B5EF4-FFF2-40B4-BE49-F238E27FC236}">
                <a16:creationId xmlns:a16="http://schemas.microsoft.com/office/drawing/2014/main" id="{D730B8D3-8CDB-E980-400A-C6148DECCC5D}"/>
              </a:ext>
            </a:extLst>
          </p:cNvPr>
          <p:cNvSpPr txBox="1">
            <a:spLocks/>
          </p:cNvSpPr>
          <p:nvPr/>
        </p:nvSpPr>
        <p:spPr>
          <a:xfrm>
            <a:off x="5995517" y="707365"/>
            <a:ext cx="5812565" cy="615063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foreign</a:t>
            </a:r>
            <a:r>
              <a:rPr kumimoji="0" lang="cs-CZ" sz="2000" b="0" i="0" u="none" strike="noStrike" kern="1200" cap="none" spc="0" normalizeH="0" baseline="0" noProof="0" dirty="0">
                <a:ln>
                  <a:noFill/>
                </a:ln>
                <a:solidFill>
                  <a:prstClr val="black"/>
                </a:solidFill>
                <a:effectLst/>
                <a:uLnTx/>
                <a:uFillTx/>
                <a:latin typeface="Calibri"/>
                <a:ea typeface="+mn-ea"/>
                <a:cs typeface="+mn-cs"/>
              </a:rPr>
              <a:t> partner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research</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institutions</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endParaRPr lang="cs-CZ" dirty="0">
              <a:solidFill>
                <a:prstClr val="black"/>
              </a:solidFill>
              <a:latin typeface="Calibri"/>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lang="cs-CZ" dirty="0">
                <a:solidFill>
                  <a:prstClr val="black"/>
                </a:solidFill>
                <a:latin typeface="Calibri"/>
              </a:rPr>
              <a:t>K. </a:t>
            </a:r>
            <a:r>
              <a:rPr lang="cs-CZ" dirty="0" err="1">
                <a:solidFill>
                  <a:prstClr val="black"/>
                </a:solidFill>
                <a:latin typeface="Calibri"/>
              </a:rPr>
              <a:t>Grömer</a:t>
            </a:r>
            <a:r>
              <a:rPr lang="cs-CZ" dirty="0">
                <a:solidFill>
                  <a:prstClr val="black"/>
                </a:solidFill>
                <a:latin typeface="Calibri"/>
              </a:rPr>
              <a:t> (</a:t>
            </a:r>
            <a:r>
              <a:rPr lang="cs-CZ" dirty="0" err="1">
                <a:solidFill>
                  <a:prstClr val="black"/>
                </a:solidFill>
                <a:latin typeface="Calibri"/>
              </a:rPr>
              <a:t>Natürhistorisches</a:t>
            </a:r>
            <a:r>
              <a:rPr lang="cs-CZ" dirty="0">
                <a:solidFill>
                  <a:prstClr val="black"/>
                </a:solidFill>
                <a:latin typeface="Calibri"/>
              </a:rPr>
              <a:t> Museum </a:t>
            </a:r>
            <a:r>
              <a:rPr lang="cs-CZ" dirty="0" err="1">
                <a:solidFill>
                  <a:prstClr val="black"/>
                </a:solidFill>
                <a:latin typeface="Calibri"/>
              </a:rPr>
              <a:t>Wien</a:t>
            </a:r>
            <a:r>
              <a:rPr lang="cs-CZ" dirty="0">
                <a:solidFill>
                  <a:prstClr val="black"/>
                </a:solidFill>
                <a:latin typeface="Calibri"/>
              </a:rPr>
              <a:t>, </a:t>
            </a:r>
            <a:r>
              <a:rPr lang="cs-CZ" dirty="0" err="1">
                <a:solidFill>
                  <a:prstClr val="black"/>
                </a:solidFill>
                <a:latin typeface="Calibri"/>
              </a:rPr>
              <a:t>Austria</a:t>
            </a:r>
            <a:r>
              <a:rPr lang="cs-CZ" dirty="0">
                <a:solidFill>
                  <a:prstClr val="black"/>
                </a:solidFill>
                <a:latin typeface="Calibri"/>
              </a:rPr>
              <a:t>)</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lang="cs-CZ" dirty="0"/>
              <a:t>W. </a:t>
            </a:r>
            <a:r>
              <a:rPr lang="cs-CZ" dirty="0" err="1"/>
              <a:t>Powel</a:t>
            </a:r>
            <a:r>
              <a:rPr lang="cs-CZ" dirty="0"/>
              <a:t>, A. </a:t>
            </a:r>
            <a:r>
              <a:rPr lang="cs-CZ" dirty="0" err="1"/>
              <a:t>Marthur</a:t>
            </a:r>
            <a:r>
              <a:rPr lang="cs-CZ" dirty="0"/>
              <a:t> (University of Brooklyn, USA)</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lang="cs-CZ" dirty="0">
                <a:solidFill>
                  <a:prstClr val="black"/>
                </a:solidFill>
                <a:latin typeface="Calibri"/>
              </a:rPr>
              <a:t>Amber </a:t>
            </a:r>
            <a:r>
              <a:rPr lang="cs-CZ" dirty="0" err="1">
                <a:solidFill>
                  <a:prstClr val="black"/>
                </a:solidFill>
                <a:latin typeface="Calibri"/>
              </a:rPr>
              <a:t>project</a:t>
            </a:r>
            <a:r>
              <a:rPr lang="cs-CZ" dirty="0">
                <a:solidFill>
                  <a:prstClr val="black"/>
                </a:solidFill>
                <a:latin typeface="Calibri"/>
              </a:rPr>
              <a:t> – D. </a:t>
            </a:r>
            <a:r>
              <a:rPr lang="cs-CZ" dirty="0" err="1">
                <a:solidFill>
                  <a:prstClr val="black"/>
                </a:solidFill>
                <a:latin typeface="Calibri"/>
              </a:rPr>
              <a:t>Mischka</a:t>
            </a:r>
            <a:r>
              <a:rPr lang="cs-CZ" dirty="0">
                <a:solidFill>
                  <a:prstClr val="black"/>
                </a:solidFill>
                <a:latin typeface="Calibri"/>
              </a:rPr>
              <a:t> (</a:t>
            </a:r>
            <a:r>
              <a:rPr lang="cs-CZ" dirty="0" err="1">
                <a:solidFill>
                  <a:prstClr val="black"/>
                </a:solidFill>
                <a:latin typeface="Calibri"/>
              </a:rPr>
              <a:t>Erlangen</a:t>
            </a:r>
            <a:r>
              <a:rPr lang="cs-CZ" dirty="0">
                <a:solidFill>
                  <a:prstClr val="black"/>
                </a:solidFill>
                <a:latin typeface="Calibri"/>
              </a:rPr>
              <a:t> </a:t>
            </a:r>
            <a:r>
              <a:rPr lang="cs-CZ" dirty="0" err="1">
                <a:solidFill>
                  <a:prstClr val="black"/>
                </a:solidFill>
                <a:latin typeface="Calibri"/>
              </a:rPr>
              <a:t>Univesity</a:t>
            </a:r>
            <a:r>
              <a:rPr lang="cs-CZ" dirty="0">
                <a:solidFill>
                  <a:prstClr val="black"/>
                </a:solidFill>
                <a:latin typeface="Calibri"/>
              </a:rPr>
              <a:t>), D. </a:t>
            </a:r>
            <a:r>
              <a:rPr lang="cs-CZ" dirty="0" err="1">
                <a:solidFill>
                  <a:prstClr val="black"/>
                </a:solidFill>
                <a:latin typeface="Calibri"/>
              </a:rPr>
              <a:t>Krausse</a:t>
            </a:r>
            <a:r>
              <a:rPr lang="cs-CZ" dirty="0">
                <a:solidFill>
                  <a:prstClr val="black"/>
                </a:solidFill>
                <a:latin typeface="Calibri"/>
              </a:rPr>
              <a:t>, L. </a:t>
            </a:r>
            <a:r>
              <a:rPr lang="cs-CZ" dirty="0" err="1">
                <a:solidFill>
                  <a:prstClr val="black"/>
                </a:solidFill>
                <a:latin typeface="Calibri"/>
              </a:rPr>
              <a:t>Hansen</a:t>
            </a:r>
            <a:r>
              <a:rPr lang="cs-CZ" dirty="0">
                <a:solidFill>
                  <a:prstClr val="black"/>
                </a:solidFill>
                <a:latin typeface="Calibri"/>
              </a:rPr>
              <a:t>, N. </a:t>
            </a:r>
            <a:r>
              <a:rPr lang="cs-CZ" dirty="0" err="1">
                <a:solidFill>
                  <a:prstClr val="black"/>
                </a:solidFill>
                <a:latin typeface="Calibri"/>
              </a:rPr>
              <a:t>Ebinger-Riest</a:t>
            </a:r>
            <a:r>
              <a:rPr lang="cs-CZ" dirty="0">
                <a:solidFill>
                  <a:prstClr val="black"/>
                </a:solidFill>
                <a:latin typeface="Calibri"/>
              </a:rPr>
              <a:t> (</a:t>
            </a:r>
            <a:r>
              <a:rPr lang="cs-CZ" dirty="0" err="1">
                <a:solidFill>
                  <a:prstClr val="black"/>
                </a:solidFill>
                <a:latin typeface="Calibri"/>
              </a:rPr>
              <a:t>Landesamt</a:t>
            </a:r>
            <a:r>
              <a:rPr lang="cs-CZ" dirty="0">
                <a:solidFill>
                  <a:prstClr val="black"/>
                </a:solidFill>
                <a:latin typeface="Calibri"/>
              </a:rPr>
              <a:t> </a:t>
            </a:r>
            <a:r>
              <a:rPr lang="cs-CZ" dirty="0" err="1">
                <a:solidFill>
                  <a:prstClr val="black"/>
                </a:solidFill>
                <a:latin typeface="Calibri"/>
              </a:rPr>
              <a:t>für</a:t>
            </a:r>
            <a:r>
              <a:rPr lang="cs-CZ" dirty="0">
                <a:solidFill>
                  <a:prstClr val="black"/>
                </a:solidFill>
                <a:latin typeface="Calibri"/>
              </a:rPr>
              <a:t> </a:t>
            </a:r>
            <a:r>
              <a:rPr lang="cs-CZ" dirty="0" err="1">
                <a:solidFill>
                  <a:prstClr val="black"/>
                </a:solidFill>
                <a:latin typeface="Calibri"/>
              </a:rPr>
              <a:t>Denkmalpflege</a:t>
            </a:r>
            <a:r>
              <a:rPr lang="cs-CZ" dirty="0">
                <a:solidFill>
                  <a:prstClr val="black"/>
                </a:solidFill>
                <a:latin typeface="Calibri"/>
              </a:rPr>
              <a:t> Baden-</a:t>
            </a:r>
            <a:r>
              <a:rPr lang="cs-CZ" dirty="0" err="1">
                <a:solidFill>
                  <a:prstClr val="black"/>
                </a:solidFill>
                <a:latin typeface="Calibri"/>
              </a:rPr>
              <a:t>Württemberk</a:t>
            </a:r>
            <a:r>
              <a:rPr lang="cs-CZ" dirty="0">
                <a:solidFill>
                  <a:prstClr val="black"/>
                </a:solidFill>
                <a:latin typeface="Calibri"/>
              </a:rPr>
              <a:t>, Germany)</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lang="cs-CZ" dirty="0">
                <a:solidFill>
                  <a:prstClr val="black"/>
                </a:solidFill>
                <a:latin typeface="Calibri"/>
              </a:rPr>
              <a:t>Ch. Ch. River (</a:t>
            </a:r>
            <a:r>
              <a:rPr lang="cs-CZ" dirty="0" err="1">
                <a:solidFill>
                  <a:prstClr val="black"/>
                </a:solidFill>
                <a:latin typeface="Calibri"/>
              </a:rPr>
              <a:t>National</a:t>
            </a:r>
            <a:r>
              <a:rPr lang="cs-CZ" dirty="0">
                <a:solidFill>
                  <a:prstClr val="black"/>
                </a:solidFill>
                <a:latin typeface="Calibri"/>
              </a:rPr>
              <a:t> Taiwan University, Taiwan)</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solidFill>
                <a:effectLst/>
                <a:uLnTx/>
                <a:uFillTx/>
                <a:latin typeface="Calibri"/>
                <a:ea typeface="+mn-ea"/>
                <a:cs typeface="+mn-cs"/>
              </a:rPr>
              <a:t> DNA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project</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Polish</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Academy</a:t>
            </a:r>
            <a:r>
              <a:rPr kumimoji="0" lang="cs-CZ" sz="2000" b="0" i="0" u="none" strike="noStrike" kern="1200" cap="none" spc="0" normalizeH="0" baseline="0" noProof="0" dirty="0">
                <a:ln>
                  <a:noFill/>
                </a:ln>
                <a:solidFill>
                  <a:prstClr val="black"/>
                </a:solidFill>
                <a:effectLst/>
                <a:uLnTx/>
                <a:uFillTx/>
                <a:latin typeface="Calibri"/>
                <a:ea typeface="+mn-ea"/>
                <a:cs typeface="+mn-cs"/>
              </a:rPr>
              <a:t> of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Sciences</a:t>
            </a:r>
            <a:r>
              <a:rPr kumimoji="0" lang="cs-CZ" sz="2000" b="0" i="0" u="none" strike="noStrike" kern="1200" cap="none" spc="0" normalizeH="0" baseline="0" noProof="0" dirty="0">
                <a:ln>
                  <a:noFill/>
                </a:ln>
                <a:solidFill>
                  <a:prstClr val="black"/>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solidFill>
                <a:effectLst/>
                <a:uLnTx/>
                <a:uFillTx/>
                <a:latin typeface="Calibri"/>
                <a:ea typeface="+mn-ea"/>
                <a:cs typeface="+mn-cs"/>
              </a:rPr>
              <a:t>Poland</a:t>
            </a:r>
            <a:r>
              <a:rPr kumimoji="0" lang="cs-CZ" sz="20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45348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1"/>
            <a:ext cx="12192000" cy="1199072"/>
          </a:xfrm>
        </p:spPr>
        <p:txBody>
          <a:bodyPr>
            <a:normAutofit fontScale="90000"/>
          </a:bodyPr>
          <a:lstStyle/>
          <a:p>
            <a:r>
              <a:rPr lang="cs-CZ" dirty="0">
                <a:solidFill>
                  <a:schemeClr val="accent1"/>
                </a:solidFill>
                <a:effectLst>
                  <a:outerShdw blurRad="38100" dist="38100" dir="2700000" algn="tl">
                    <a:srgbClr val="000000">
                      <a:alpha val="43137"/>
                    </a:srgbClr>
                  </a:outerShdw>
                </a:effectLst>
              </a:rPr>
              <a:t>Býčí skála </a:t>
            </a:r>
            <a:r>
              <a:rPr lang="cs-CZ" dirty="0" err="1">
                <a:solidFill>
                  <a:schemeClr val="accent1"/>
                </a:solidFill>
                <a:effectLst>
                  <a:outerShdw blurRad="38100" dist="38100" dir="2700000" algn="tl">
                    <a:srgbClr val="000000">
                      <a:alpha val="43137"/>
                    </a:srgbClr>
                  </a:outerShdw>
                </a:effectLst>
              </a:rPr>
              <a:t>Cave</a:t>
            </a:r>
            <a:r>
              <a:rPr lang="cs-CZ" dirty="0">
                <a:solidFill>
                  <a:schemeClr val="accent1"/>
                </a:solidFill>
                <a:effectLst>
                  <a:outerShdw blurRad="38100" dist="38100" dir="2700000" algn="tl">
                    <a:srgbClr val="000000">
                      <a:alpha val="43137"/>
                    </a:srgbClr>
                  </a:outerShdw>
                </a:effectLst>
              </a:rPr>
              <a:t> – </a:t>
            </a:r>
            <a:r>
              <a:rPr lang="cs-CZ" dirty="0" err="1">
                <a:solidFill>
                  <a:schemeClr val="accent1"/>
                </a:solidFill>
                <a:effectLst>
                  <a:outerShdw blurRad="38100" dist="38100" dir="2700000" algn="tl">
                    <a:srgbClr val="000000">
                      <a:alpha val="43137"/>
                    </a:srgbClr>
                  </a:outerShdw>
                </a:effectLst>
              </a:rPr>
              <a:t>excavation</a:t>
            </a:r>
            <a:r>
              <a:rPr lang="cs-CZ" dirty="0">
                <a:solidFill>
                  <a:schemeClr val="accent1"/>
                </a:solidFill>
                <a:effectLst>
                  <a:outerShdw blurRad="38100" dist="38100" dir="2700000" algn="tl">
                    <a:srgbClr val="000000">
                      <a:alpha val="43137"/>
                    </a:srgbClr>
                  </a:outerShdw>
                </a:effectLst>
              </a:rPr>
              <a:t> </a:t>
            </a:r>
            <a:r>
              <a:rPr lang="cs-CZ" dirty="0" err="1">
                <a:solidFill>
                  <a:schemeClr val="accent1"/>
                </a:solidFill>
                <a:effectLst>
                  <a:outerShdw blurRad="38100" dist="38100" dir="2700000" algn="tl">
                    <a:srgbClr val="000000">
                      <a:alpha val="43137"/>
                    </a:srgbClr>
                  </a:outerShdw>
                </a:effectLst>
              </a:rPr>
              <a:t>project</a:t>
            </a:r>
            <a:r>
              <a:rPr lang="cs-CZ" dirty="0">
                <a:solidFill>
                  <a:schemeClr val="accent1"/>
                </a:solidFill>
                <a:effectLst>
                  <a:outerShdw blurRad="38100" dist="38100" dir="2700000" algn="tl">
                    <a:srgbClr val="000000">
                      <a:alpha val="43137"/>
                    </a:srgbClr>
                  </a:outerShdw>
                </a:effectLst>
              </a:rPr>
              <a:t> </a:t>
            </a:r>
            <a:br>
              <a:rPr lang="cs-CZ" dirty="0">
                <a:solidFill>
                  <a:schemeClr val="accent1"/>
                </a:solidFill>
                <a:effectLst>
                  <a:outerShdw blurRad="38100" dist="38100" dir="2700000" algn="tl">
                    <a:srgbClr val="000000">
                      <a:alpha val="43137"/>
                    </a:srgbClr>
                  </a:outerShdw>
                </a:effectLst>
              </a:rPr>
            </a:br>
            <a:r>
              <a:rPr lang="cs-CZ" dirty="0">
                <a:solidFill>
                  <a:schemeClr val="accent1"/>
                </a:solidFill>
                <a:effectLst>
                  <a:outerShdw blurRad="38100" dist="38100" dir="2700000" algn="tl">
                    <a:srgbClr val="000000">
                      <a:alpha val="43137"/>
                    </a:srgbClr>
                  </a:outerShdw>
                </a:effectLst>
              </a:rPr>
              <a:t>2020–2022 in </a:t>
            </a:r>
            <a:r>
              <a:rPr lang="cs-CZ" dirty="0" err="1">
                <a:solidFill>
                  <a:schemeClr val="accent1"/>
                </a:solidFill>
                <a:effectLst>
                  <a:outerShdw blurRad="38100" dist="38100" dir="2700000" algn="tl">
                    <a:srgbClr val="000000">
                      <a:alpha val="43137"/>
                    </a:srgbClr>
                  </a:outerShdw>
                </a:effectLst>
              </a:rPr>
              <a:t>Entrance</a:t>
            </a:r>
            <a:r>
              <a:rPr lang="cs-CZ" dirty="0">
                <a:solidFill>
                  <a:schemeClr val="accent1"/>
                </a:solidFill>
                <a:effectLst>
                  <a:outerShdw blurRad="38100" dist="38100" dir="2700000" algn="tl">
                    <a:srgbClr val="000000">
                      <a:alpha val="43137"/>
                    </a:srgbClr>
                  </a:outerShdw>
                </a:effectLst>
              </a:rPr>
              <a:t> Hall</a:t>
            </a:r>
          </a:p>
        </p:txBody>
      </p:sp>
      <p:sp>
        <p:nvSpPr>
          <p:cNvPr id="31" name="TextovéPole 30"/>
          <p:cNvSpPr txBox="1"/>
          <p:nvPr/>
        </p:nvSpPr>
        <p:spPr>
          <a:xfrm>
            <a:off x="4537496" y="3433313"/>
            <a:ext cx="61427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pit 4</a:t>
            </a:r>
          </a:p>
        </p:txBody>
      </p:sp>
      <p:pic>
        <p:nvPicPr>
          <p:cNvPr id="5" name="Obrázek 4">
            <a:extLst>
              <a:ext uri="{FF2B5EF4-FFF2-40B4-BE49-F238E27FC236}">
                <a16:creationId xmlns:a16="http://schemas.microsoft.com/office/drawing/2014/main" id="{87FF03E9-789F-48E1-9487-052BBD915DF3}"/>
              </a:ext>
            </a:extLst>
          </p:cNvPr>
          <p:cNvPicPr>
            <a:picLocks noChangeAspect="1"/>
          </p:cNvPicPr>
          <p:nvPr/>
        </p:nvPicPr>
        <p:blipFill>
          <a:blip r:embed="rId2" cstate="print"/>
          <a:stretch>
            <a:fillRect/>
          </a:stretch>
        </p:blipFill>
        <p:spPr>
          <a:xfrm>
            <a:off x="8870623" y="21619"/>
            <a:ext cx="3326589" cy="6836381"/>
          </a:xfrm>
          <a:prstGeom prst="rect">
            <a:avLst/>
          </a:prstGeom>
        </p:spPr>
      </p:pic>
      <p:pic>
        <p:nvPicPr>
          <p:cNvPr id="7" name="Obrázek 6">
            <a:extLst>
              <a:ext uri="{FF2B5EF4-FFF2-40B4-BE49-F238E27FC236}">
                <a16:creationId xmlns:a16="http://schemas.microsoft.com/office/drawing/2014/main" id="{EF090D3B-8D2E-45AA-9FBA-4E74071B3C17}"/>
              </a:ext>
            </a:extLst>
          </p:cNvPr>
          <p:cNvPicPr>
            <a:picLocks noChangeAspect="1"/>
          </p:cNvPicPr>
          <p:nvPr/>
        </p:nvPicPr>
        <p:blipFill>
          <a:blip r:embed="rId3" cstate="print"/>
          <a:stretch>
            <a:fillRect/>
          </a:stretch>
        </p:blipFill>
        <p:spPr>
          <a:xfrm>
            <a:off x="116059" y="3685880"/>
            <a:ext cx="8620451" cy="3172119"/>
          </a:xfrm>
          <a:prstGeom prst="rect">
            <a:avLst/>
          </a:prstGeom>
        </p:spPr>
      </p:pic>
      <p:pic>
        <p:nvPicPr>
          <p:cNvPr id="33" name="Obrázek 32" descr="Obsah obrázku text&#10;&#10;Popis byl vytvořen automaticky">
            <a:extLst>
              <a:ext uri="{FF2B5EF4-FFF2-40B4-BE49-F238E27FC236}">
                <a16:creationId xmlns:a16="http://schemas.microsoft.com/office/drawing/2014/main" id="{6BD5D861-6575-4C38-96DF-A189DF2ACE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384" y="1194563"/>
            <a:ext cx="3912124" cy="2608082"/>
          </a:xfrm>
          <a:prstGeom prst="rect">
            <a:avLst/>
          </a:prstGeom>
        </p:spPr>
      </p:pic>
      <p:sp>
        <p:nvSpPr>
          <p:cNvPr id="3" name="Obdélník 2">
            <a:extLst>
              <a:ext uri="{FF2B5EF4-FFF2-40B4-BE49-F238E27FC236}">
                <a16:creationId xmlns:a16="http://schemas.microsoft.com/office/drawing/2014/main" id="{F755152B-45E6-46D8-B7D5-218864E7B541}"/>
              </a:ext>
            </a:extLst>
          </p:cNvPr>
          <p:cNvSpPr/>
          <p:nvPr/>
        </p:nvSpPr>
        <p:spPr>
          <a:xfrm>
            <a:off x="11605022" y="-19018"/>
            <a:ext cx="393056" cy="523220"/>
          </a:xfrm>
          <a:prstGeom prst="rect">
            <a:avLst/>
          </a:prstGeom>
          <a:noFill/>
        </p:spPr>
        <p:txBody>
          <a:bodyPr wrap="none" lIns="91440" tIns="45720" rIns="91440" bIns="45720">
            <a:spAutoFit/>
          </a:bodyPr>
          <a:lstStyle/>
          <a:p>
            <a:pPr algn="ctr"/>
            <a:r>
              <a:rPr lang="cs-CZ" sz="2800" b="0" cap="none" spc="0" dirty="0">
                <a:ln w="0"/>
                <a:solidFill>
                  <a:schemeClr val="accent1"/>
                </a:solidFill>
                <a:effectLst>
                  <a:outerShdw blurRad="38100" dist="25400" dir="5400000" algn="ctr" rotWithShape="0">
                    <a:srgbClr val="6E747A">
                      <a:alpha val="43000"/>
                    </a:srgbClr>
                  </a:outerShdw>
                </a:effectLst>
              </a:rPr>
              <a:t>A</a:t>
            </a:r>
          </a:p>
        </p:txBody>
      </p:sp>
      <p:sp>
        <p:nvSpPr>
          <p:cNvPr id="9" name="Obdélník 8">
            <a:extLst>
              <a:ext uri="{FF2B5EF4-FFF2-40B4-BE49-F238E27FC236}">
                <a16:creationId xmlns:a16="http://schemas.microsoft.com/office/drawing/2014/main" id="{583B49B9-A274-4D09-9A43-6D1DD263D0DE}"/>
              </a:ext>
            </a:extLst>
          </p:cNvPr>
          <p:cNvSpPr/>
          <p:nvPr/>
        </p:nvSpPr>
        <p:spPr>
          <a:xfrm>
            <a:off x="9166464" y="423929"/>
            <a:ext cx="380232" cy="523220"/>
          </a:xfrm>
          <a:prstGeom prst="rect">
            <a:avLst/>
          </a:prstGeom>
          <a:noFill/>
        </p:spPr>
        <p:txBody>
          <a:bodyPr wrap="none" lIns="91440" tIns="45720" rIns="91440" bIns="45720">
            <a:spAutoFit/>
          </a:bodyPr>
          <a:lstStyle/>
          <a:p>
            <a:pPr algn="ctr"/>
            <a:r>
              <a:rPr lang="cs-CZ" sz="2800" b="0" cap="none" spc="0" dirty="0">
                <a:ln w="0"/>
                <a:solidFill>
                  <a:schemeClr val="accent1"/>
                </a:solidFill>
                <a:effectLst>
                  <a:outerShdw blurRad="38100" dist="25400" dir="5400000" algn="ctr" rotWithShape="0">
                    <a:srgbClr val="6E747A">
                      <a:alpha val="43000"/>
                    </a:srgbClr>
                  </a:outerShdw>
                </a:effectLst>
              </a:rPr>
              <a:t>B</a:t>
            </a:r>
          </a:p>
        </p:txBody>
      </p:sp>
      <p:sp>
        <p:nvSpPr>
          <p:cNvPr id="10" name="Obdélník 9">
            <a:extLst>
              <a:ext uri="{FF2B5EF4-FFF2-40B4-BE49-F238E27FC236}">
                <a16:creationId xmlns:a16="http://schemas.microsoft.com/office/drawing/2014/main" id="{F8B93D62-66BD-4479-9CDA-CE698DBCF720}"/>
              </a:ext>
            </a:extLst>
          </p:cNvPr>
          <p:cNvSpPr/>
          <p:nvPr/>
        </p:nvSpPr>
        <p:spPr>
          <a:xfrm>
            <a:off x="11607457" y="776621"/>
            <a:ext cx="457177" cy="523220"/>
          </a:xfrm>
          <a:prstGeom prst="rect">
            <a:avLst/>
          </a:prstGeom>
          <a:noFill/>
        </p:spPr>
        <p:txBody>
          <a:bodyPr wrap="none" lIns="91440" tIns="45720" rIns="91440" bIns="45720">
            <a:spAutoFit/>
          </a:bodyPr>
          <a:lstStyle/>
          <a:p>
            <a:pPr algn="ctr"/>
            <a:r>
              <a:rPr lang="cs-CZ" sz="2800" b="0" cap="none" spc="0" dirty="0">
                <a:ln w="0"/>
                <a:solidFill>
                  <a:schemeClr val="accent1"/>
                </a:solidFill>
                <a:effectLst>
                  <a:outerShdw blurRad="38100" dist="25400" dir="5400000" algn="ctr" rotWithShape="0">
                    <a:srgbClr val="6E747A">
                      <a:alpha val="43000"/>
                    </a:srgbClr>
                  </a:outerShdw>
                </a:effectLst>
              </a:rPr>
              <a:t> C</a:t>
            </a:r>
          </a:p>
        </p:txBody>
      </p:sp>
      <p:sp>
        <p:nvSpPr>
          <p:cNvPr id="11" name="Obdélník 10">
            <a:extLst>
              <a:ext uri="{FF2B5EF4-FFF2-40B4-BE49-F238E27FC236}">
                <a16:creationId xmlns:a16="http://schemas.microsoft.com/office/drawing/2014/main" id="{AEBA6ABB-9CDB-4921-938D-DAFDCBB0E497}"/>
              </a:ext>
            </a:extLst>
          </p:cNvPr>
          <p:cNvSpPr/>
          <p:nvPr/>
        </p:nvSpPr>
        <p:spPr>
          <a:xfrm>
            <a:off x="9159974" y="831975"/>
            <a:ext cx="405881" cy="523220"/>
          </a:xfrm>
          <a:prstGeom prst="rect">
            <a:avLst/>
          </a:prstGeom>
          <a:noFill/>
        </p:spPr>
        <p:txBody>
          <a:bodyPr wrap="none" lIns="91440" tIns="45720" rIns="91440" bIns="45720">
            <a:spAutoFit/>
          </a:bodyPr>
          <a:lstStyle/>
          <a:p>
            <a:pPr algn="ctr"/>
            <a:r>
              <a:rPr lang="cs-CZ" sz="2800" dirty="0">
                <a:ln w="0"/>
                <a:solidFill>
                  <a:schemeClr val="accent1"/>
                </a:solidFill>
                <a:effectLst>
                  <a:outerShdw blurRad="38100" dist="25400" dir="5400000" algn="ctr" rotWithShape="0">
                    <a:srgbClr val="6E747A">
                      <a:alpha val="43000"/>
                    </a:srgbClr>
                  </a:outerShdw>
                </a:effectLst>
              </a:rPr>
              <a:t>D</a:t>
            </a:r>
            <a:endParaRPr lang="cs-CZ" sz="2800" b="0" cap="none" spc="0" dirty="0">
              <a:ln w="0"/>
              <a:solidFill>
                <a:schemeClr val="accent1"/>
              </a:solidFill>
              <a:effectLst>
                <a:outerShdw blurRad="38100" dist="25400" dir="5400000" algn="ctr" rotWithShape="0">
                  <a:srgbClr val="6E747A">
                    <a:alpha val="43000"/>
                  </a:srgbClr>
                </a:outerShdw>
              </a:effectLst>
            </a:endParaRPr>
          </a:p>
        </p:txBody>
      </p:sp>
      <p:sp>
        <p:nvSpPr>
          <p:cNvPr id="12" name="Obdélník 11">
            <a:extLst>
              <a:ext uri="{FF2B5EF4-FFF2-40B4-BE49-F238E27FC236}">
                <a16:creationId xmlns:a16="http://schemas.microsoft.com/office/drawing/2014/main" id="{50765042-4B81-4440-8C26-5411DFB17B4B}"/>
              </a:ext>
            </a:extLst>
          </p:cNvPr>
          <p:cNvSpPr/>
          <p:nvPr/>
        </p:nvSpPr>
        <p:spPr>
          <a:xfrm>
            <a:off x="9176883" y="1140571"/>
            <a:ext cx="359393" cy="523220"/>
          </a:xfrm>
          <a:prstGeom prst="rect">
            <a:avLst/>
          </a:prstGeom>
          <a:noFill/>
        </p:spPr>
        <p:txBody>
          <a:bodyPr wrap="none" lIns="91440" tIns="45720" rIns="91440" bIns="45720">
            <a:spAutoFit/>
          </a:bodyPr>
          <a:lstStyle/>
          <a:p>
            <a:pPr algn="ctr"/>
            <a:r>
              <a:rPr lang="cs-CZ" sz="2800" b="0" cap="none" spc="0" dirty="0">
                <a:ln w="0"/>
                <a:solidFill>
                  <a:schemeClr val="accent1"/>
                </a:solidFill>
                <a:effectLst>
                  <a:outerShdw blurRad="38100" dist="25400" dir="5400000" algn="ctr" rotWithShape="0">
                    <a:srgbClr val="6E747A">
                      <a:alpha val="43000"/>
                    </a:srgbClr>
                  </a:outerShdw>
                </a:effectLst>
              </a:rPr>
              <a:t>E</a:t>
            </a:r>
          </a:p>
        </p:txBody>
      </p:sp>
      <p:sp>
        <p:nvSpPr>
          <p:cNvPr id="13" name="Zástupný obsah 2">
            <a:extLst>
              <a:ext uri="{FF2B5EF4-FFF2-40B4-BE49-F238E27FC236}">
                <a16:creationId xmlns:a16="http://schemas.microsoft.com/office/drawing/2014/main" id="{C446D473-6308-4D49-89C5-D5A6048742D7}"/>
              </a:ext>
            </a:extLst>
          </p:cNvPr>
          <p:cNvSpPr txBox="1">
            <a:spLocks/>
          </p:cNvSpPr>
          <p:nvPr/>
        </p:nvSpPr>
        <p:spPr>
          <a:xfrm>
            <a:off x="4407621" y="1194563"/>
            <a:ext cx="4574214" cy="260808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Wankel</a:t>
            </a:r>
            <a:r>
              <a:rPr kumimoji="0" lang="cs-CZ" sz="2000" b="0" i="0" u="none" strike="noStrike" kern="1200" cap="none" spc="0" normalizeH="0" baseline="0" noProof="0" dirty="0">
                <a:ln>
                  <a:noFill/>
                </a:ln>
                <a:solidFill>
                  <a:schemeClr val="tx1"/>
                </a:solidFill>
                <a:effectLst/>
                <a:uLnTx/>
                <a:uFillTx/>
                <a:latin typeface="Calibri"/>
                <a:ea typeface="+mn-ea"/>
                <a:cs typeface="+mn-cs"/>
              </a:rPr>
              <a:t> A –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sandy</a:t>
            </a:r>
            <a:r>
              <a:rPr kumimoji="0" lang="cs-CZ" sz="2000" b="0" i="0" u="none" strike="noStrike" kern="1200" cap="none" spc="0" normalizeH="0" baseline="0" noProof="0" dirty="0">
                <a:ln>
                  <a:noFill/>
                </a:ln>
                <a:solidFill>
                  <a:schemeClr val="tx1"/>
                </a:solidFill>
                <a:effectLst/>
                <a:uLnTx/>
                <a:uFillTx/>
                <a:latin typeface="Calibri"/>
                <a:ea typeface="+mn-ea"/>
                <a:cs typeface="+mn-cs"/>
              </a:rPr>
              <a:t> or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clay</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layer</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lang="cs-CZ" dirty="0" err="1">
                <a:solidFill>
                  <a:schemeClr val="tx1"/>
                </a:solidFill>
                <a:latin typeface="Calibri"/>
              </a:rPr>
              <a:t>Wankel</a:t>
            </a:r>
            <a:r>
              <a:rPr lang="cs-CZ" dirty="0">
                <a:solidFill>
                  <a:schemeClr val="tx1"/>
                </a:solidFill>
                <a:latin typeface="Calibri"/>
              </a:rPr>
              <a:t> B – </a:t>
            </a:r>
            <a:r>
              <a:rPr lang="cs-CZ" dirty="0" err="1">
                <a:solidFill>
                  <a:schemeClr val="tx1"/>
                </a:solidFill>
                <a:latin typeface="Calibri"/>
              </a:rPr>
              <a:t>Limestone</a:t>
            </a:r>
            <a:endParaRPr lang="cs-CZ" dirty="0">
              <a:solidFill>
                <a:schemeClr val="tx1"/>
              </a:solidFill>
              <a:latin typeface="Calibri"/>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Wankel</a:t>
            </a:r>
            <a:r>
              <a:rPr kumimoji="0" lang="cs-CZ" sz="2000" b="0" i="0" u="none" strike="noStrike" kern="1200" cap="none" spc="0" normalizeH="0" baseline="0" noProof="0" dirty="0">
                <a:ln>
                  <a:noFill/>
                </a:ln>
                <a:solidFill>
                  <a:schemeClr val="tx1"/>
                </a:solidFill>
                <a:effectLst/>
                <a:uLnTx/>
                <a:uFillTx/>
                <a:latin typeface="Calibri"/>
                <a:ea typeface="+mn-ea"/>
                <a:cs typeface="+mn-cs"/>
              </a:rPr>
              <a:t> C –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burnt</a:t>
            </a:r>
            <a:r>
              <a:rPr kumimoji="0" lang="cs-CZ" sz="2000" b="0" i="0" u="none" strike="noStrike" kern="1200" cap="none" spc="0" normalizeH="0" baseline="0" noProof="0" dirty="0">
                <a:ln>
                  <a:noFill/>
                </a:ln>
                <a:solidFill>
                  <a:schemeClr val="tx1"/>
                </a:solidFill>
                <a:effectLst/>
                <a:uLnTx/>
                <a:uFillTx/>
                <a:latin typeface="Calibri"/>
                <a:ea typeface="+mn-ea"/>
                <a:cs typeface="+mn-cs"/>
              </a:rPr>
              <a:t> lime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cave</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sinter</a:t>
            </a:r>
            <a:r>
              <a:rPr kumimoji="0" lang="cs-CZ" sz="2000" b="0" i="0" u="none" strike="noStrike" kern="1200" cap="none" spc="0" normalizeH="0" baseline="0" noProof="0" dirty="0">
                <a:ln>
                  <a:noFill/>
                </a:ln>
                <a:solidFill>
                  <a:schemeClr val="tx1"/>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lang="cs-CZ" dirty="0" err="1">
                <a:solidFill>
                  <a:schemeClr val="tx1"/>
                </a:solidFill>
                <a:latin typeface="Calibri"/>
              </a:rPr>
              <a:t>Wankel</a:t>
            </a:r>
            <a:r>
              <a:rPr lang="cs-CZ" dirty="0">
                <a:solidFill>
                  <a:schemeClr val="tx1"/>
                </a:solidFill>
                <a:latin typeface="Calibri"/>
              </a:rPr>
              <a:t> D – </a:t>
            </a:r>
            <a:r>
              <a:rPr lang="cs-CZ" dirty="0" err="1">
                <a:solidFill>
                  <a:schemeClr val="tx1"/>
                </a:solidFill>
                <a:latin typeface="Calibri"/>
              </a:rPr>
              <a:t>black</a:t>
            </a:r>
            <a:r>
              <a:rPr lang="cs-CZ" dirty="0">
                <a:solidFill>
                  <a:schemeClr val="tx1"/>
                </a:solidFill>
                <a:latin typeface="Calibri"/>
              </a:rPr>
              <a:t> </a:t>
            </a:r>
            <a:r>
              <a:rPr lang="cs-CZ" dirty="0" err="1">
                <a:solidFill>
                  <a:schemeClr val="tx1"/>
                </a:solidFill>
                <a:latin typeface="Calibri"/>
              </a:rPr>
              <a:t>coal</a:t>
            </a:r>
            <a:r>
              <a:rPr lang="cs-CZ" dirty="0">
                <a:solidFill>
                  <a:schemeClr val="tx1"/>
                </a:solidFill>
                <a:latin typeface="Calibri"/>
              </a:rPr>
              <a:t> </a:t>
            </a:r>
            <a:r>
              <a:rPr lang="cs-CZ" dirty="0" err="1">
                <a:solidFill>
                  <a:schemeClr val="tx1"/>
                </a:solidFill>
                <a:latin typeface="Calibri"/>
              </a:rPr>
              <a:t>layer</a:t>
            </a:r>
            <a:r>
              <a:rPr lang="cs-CZ" dirty="0">
                <a:solidFill>
                  <a:schemeClr val="tx1"/>
                </a:solidFill>
                <a:latin typeface="Calibri"/>
              </a:rPr>
              <a:t> (more </a:t>
            </a:r>
            <a:r>
              <a:rPr lang="cs-CZ" dirty="0" err="1">
                <a:solidFill>
                  <a:schemeClr val="tx1"/>
                </a:solidFill>
                <a:latin typeface="Calibri"/>
              </a:rPr>
              <a:t>probably</a:t>
            </a:r>
            <a:r>
              <a:rPr lang="cs-CZ" dirty="0">
                <a:solidFill>
                  <a:schemeClr val="tx1"/>
                </a:solidFill>
                <a:latin typeface="Calibri"/>
              </a:rPr>
              <a:t> </a:t>
            </a:r>
            <a:r>
              <a:rPr lang="cs-CZ" dirty="0" err="1">
                <a:solidFill>
                  <a:schemeClr val="tx1"/>
                </a:solidFill>
                <a:latin typeface="Calibri"/>
              </a:rPr>
              <a:t>results</a:t>
            </a:r>
            <a:r>
              <a:rPr lang="cs-CZ" dirty="0">
                <a:solidFill>
                  <a:schemeClr val="tx1"/>
                </a:solidFill>
                <a:latin typeface="Calibri"/>
              </a:rPr>
              <a:t> of </a:t>
            </a:r>
            <a:r>
              <a:rPr lang="cs-CZ" dirty="0" err="1">
                <a:solidFill>
                  <a:schemeClr val="tx1"/>
                </a:solidFill>
                <a:latin typeface="Calibri"/>
              </a:rPr>
              <a:t>organic</a:t>
            </a:r>
            <a:r>
              <a:rPr lang="cs-CZ" dirty="0">
                <a:solidFill>
                  <a:schemeClr val="tx1"/>
                </a:solidFill>
                <a:latin typeface="Calibri"/>
              </a:rPr>
              <a:t> </a:t>
            </a:r>
            <a:r>
              <a:rPr lang="cs-CZ" dirty="0" err="1">
                <a:solidFill>
                  <a:schemeClr val="tx1"/>
                </a:solidFill>
                <a:latin typeface="Calibri"/>
              </a:rPr>
              <a:t>decomposition</a:t>
            </a:r>
            <a:r>
              <a:rPr lang="cs-CZ" dirty="0">
                <a:solidFill>
                  <a:schemeClr val="tx1"/>
                </a:solidFill>
                <a:latin typeface="Calibri"/>
              </a:rPr>
              <a:t>)</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Wankel</a:t>
            </a:r>
            <a:r>
              <a:rPr kumimoji="0" lang="cs-CZ" sz="2000" b="0" i="0" u="none" strike="noStrike" kern="1200" cap="none" spc="0" normalizeH="0" baseline="0" noProof="0" dirty="0">
                <a:ln>
                  <a:noFill/>
                </a:ln>
                <a:solidFill>
                  <a:schemeClr val="tx1"/>
                </a:solidFill>
                <a:effectLst/>
                <a:uLnTx/>
                <a:uFillTx/>
                <a:latin typeface="Calibri"/>
                <a:ea typeface="+mn-ea"/>
                <a:cs typeface="+mn-cs"/>
              </a:rPr>
              <a:t> E –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cave</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loess</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sandy</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layer</a:t>
            </a:r>
            <a:r>
              <a:rPr kumimoji="0" lang="cs-CZ" sz="2000" b="0" i="0" u="none" strike="noStrike" kern="1200" cap="none" spc="0" normalizeH="0" baseline="0" noProof="0" dirty="0">
                <a:ln>
                  <a:noFill/>
                </a:ln>
                <a:solidFill>
                  <a:schemeClr val="tx1"/>
                </a:solidFill>
                <a:effectLst/>
                <a:uLnTx/>
                <a:uFillTx/>
                <a:latin typeface="Calibri"/>
                <a:ea typeface="+mn-ea"/>
                <a:cs typeface="+mn-cs"/>
              </a:rPr>
              <a:t>)</a:t>
            </a:r>
          </a:p>
        </p:txBody>
      </p:sp>
    </p:spTree>
    <p:extLst>
      <p:ext uri="{BB962C8B-B14F-4D97-AF65-F5344CB8AC3E}">
        <p14:creationId xmlns:p14="http://schemas.microsoft.com/office/powerpoint/2010/main" val="193214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25878" y="-69007"/>
            <a:ext cx="12192000" cy="707365"/>
          </a:xfrm>
        </p:spPr>
        <p:txBody>
          <a:bodyPr>
            <a:normAutofit/>
          </a:bodyPr>
          <a:lstStyle/>
          <a:p>
            <a:r>
              <a:rPr lang="cs-CZ" sz="4000" dirty="0">
                <a:solidFill>
                  <a:schemeClr val="accent1"/>
                </a:solidFill>
                <a:effectLst>
                  <a:outerShdw blurRad="38100" dist="38100" dir="2700000" algn="tl">
                    <a:srgbClr val="000000">
                      <a:alpha val="43137"/>
                    </a:srgbClr>
                  </a:outerShdw>
                </a:effectLst>
              </a:rPr>
              <a:t>P</a:t>
            </a:r>
            <a:r>
              <a:rPr lang="en-US" sz="4000">
                <a:solidFill>
                  <a:schemeClr val="accent1"/>
                </a:solidFill>
                <a:effectLst>
                  <a:outerShdw blurRad="38100" dist="38100" dir="2700000" algn="tl">
                    <a:srgbClr val="000000">
                      <a:alpha val="43137"/>
                    </a:srgbClr>
                  </a:outerShdw>
                </a:effectLst>
              </a:rPr>
              <a:t>resence</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endParaRPr lang="cs-CZ" sz="4000" dirty="0">
              <a:solidFill>
                <a:schemeClr val="accent1"/>
              </a:solidFill>
              <a:effectLst>
                <a:outerShdw blurRad="38100" dist="38100" dir="2700000" algn="tl">
                  <a:srgbClr val="000000">
                    <a:alpha val="43137"/>
                  </a:srgbClr>
                </a:outerShdw>
              </a:effectLst>
            </a:endParaRPr>
          </a:p>
        </p:txBody>
      </p:sp>
      <p:pic>
        <p:nvPicPr>
          <p:cNvPr id="8" name="Zástupný symbol pro obsah 7" descr="BS.jpg"/>
          <p:cNvPicPr>
            <a:picLocks noGrp="1" noChangeAspect="1"/>
          </p:cNvPicPr>
          <p:nvPr>
            <p:ph idx="1"/>
          </p:nvPr>
        </p:nvPicPr>
        <p:blipFill>
          <a:blip r:embed="rId2" cstate="print"/>
          <a:stretch>
            <a:fillRect/>
          </a:stretch>
        </p:blipFill>
        <p:spPr>
          <a:xfrm>
            <a:off x="0" y="601693"/>
            <a:ext cx="8341743" cy="6256307"/>
          </a:xfrm>
        </p:spPr>
      </p:pic>
      <p:sp>
        <p:nvSpPr>
          <p:cNvPr id="31" name="TextovéPole 30"/>
          <p:cNvSpPr txBox="1"/>
          <p:nvPr/>
        </p:nvSpPr>
        <p:spPr>
          <a:xfrm>
            <a:off x="4537496" y="3433313"/>
            <a:ext cx="61427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pit 4</a:t>
            </a:r>
          </a:p>
        </p:txBody>
      </p:sp>
      <p:pic>
        <p:nvPicPr>
          <p:cNvPr id="9" name="Obrázek 8" descr="DSC_0011.JPG"/>
          <p:cNvPicPr>
            <a:picLocks noChangeAspect="1"/>
          </p:cNvPicPr>
          <p:nvPr/>
        </p:nvPicPr>
        <p:blipFill>
          <a:blip r:embed="rId3" cstate="print"/>
          <a:stretch>
            <a:fillRect/>
          </a:stretch>
        </p:blipFill>
        <p:spPr>
          <a:xfrm>
            <a:off x="8376249" y="613434"/>
            <a:ext cx="3815751" cy="2543834"/>
          </a:xfrm>
          <a:prstGeom prst="rect">
            <a:avLst/>
          </a:prstGeom>
        </p:spPr>
      </p:pic>
      <p:pic>
        <p:nvPicPr>
          <p:cNvPr id="12" name="Obrázek 11" descr="DSC_0059.JPG"/>
          <p:cNvPicPr>
            <a:picLocks noChangeAspect="1"/>
          </p:cNvPicPr>
          <p:nvPr/>
        </p:nvPicPr>
        <p:blipFill>
          <a:blip r:embed="rId4" cstate="print"/>
          <a:stretch>
            <a:fillRect/>
          </a:stretch>
        </p:blipFill>
        <p:spPr>
          <a:xfrm>
            <a:off x="8384875" y="4319916"/>
            <a:ext cx="3807125" cy="2538084"/>
          </a:xfrm>
          <a:prstGeom prst="rect">
            <a:avLst/>
          </a:prstGeom>
        </p:spPr>
      </p:pic>
      <p:sp>
        <p:nvSpPr>
          <p:cNvPr id="13" name="Zástupný obsah 2">
            <a:extLst>
              <a:ext uri="{FF2B5EF4-FFF2-40B4-BE49-F238E27FC236}">
                <a16:creationId xmlns:a16="http://schemas.microsoft.com/office/drawing/2014/main" id="{68B37074-F73D-4789-B1DF-7A6F143FB73E}"/>
              </a:ext>
            </a:extLst>
          </p:cNvPr>
          <p:cNvSpPr txBox="1">
            <a:spLocks/>
          </p:cNvSpPr>
          <p:nvPr/>
        </p:nvSpPr>
        <p:spPr>
          <a:xfrm>
            <a:off x="8433217" y="3361420"/>
            <a:ext cx="3511491" cy="111568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a:ln>
                  <a:noFill/>
                </a:ln>
                <a:solidFill>
                  <a:prstClr val="black">
                    <a:lumMod val="75000"/>
                    <a:lumOff val="25000"/>
                  </a:prstClr>
                </a:solidFill>
                <a:effectLst/>
                <a:uLnTx/>
                <a:uFillTx/>
                <a:latin typeface="Calibri"/>
                <a:ea typeface="+mn-ea"/>
                <a:cs typeface="+mn-cs"/>
              </a:rPr>
              <a:t> Seeving </a:t>
            </a: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of sediment in </a:t>
            </a:r>
            <a:r>
              <a:rPr kumimoji="0" lang="cs-CZ" sz="20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cave</a:t>
            </a: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a:ln>
                  <a:noFill/>
                </a:ln>
                <a:solidFill>
                  <a:prstClr val="black">
                    <a:lumMod val="75000"/>
                    <a:lumOff val="25000"/>
                  </a:prstClr>
                </a:solidFill>
                <a:effectLst/>
                <a:uLnTx/>
                <a:uFillTx/>
                <a:latin typeface="Calibri"/>
                <a:ea typeface="+mn-ea"/>
                <a:cs typeface="+mn-cs"/>
              </a:rPr>
              <a:t> Flotaion </a:t>
            </a: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of </a:t>
            </a:r>
            <a:r>
              <a:rPr kumimoji="0" lang="cs-CZ" sz="20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sediments</a:t>
            </a: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outside</a:t>
            </a: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67021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Obrázek 4" descr="Obsah obrázku země&#10;&#10;Popis byl vytvořen automaticky">
            <a:extLst>
              <a:ext uri="{FF2B5EF4-FFF2-40B4-BE49-F238E27FC236}">
                <a16:creationId xmlns:a16="http://schemas.microsoft.com/office/drawing/2014/main" id="{884211A6-A065-4AF1-8A15-8328BBDE44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5984" y="2311130"/>
            <a:ext cx="3464350" cy="2309567"/>
          </a:xfrm>
          <a:prstGeom prst="rect">
            <a:avLst/>
          </a:prstGeom>
        </p:spPr>
      </p:pic>
      <p:pic>
        <p:nvPicPr>
          <p:cNvPr id="27" name="Obrázek 26" descr="Obsah obrázku kočka, patro, interiér, kočka domácí&#10;&#10;Popis byl vytvořen automaticky">
            <a:extLst>
              <a:ext uri="{FF2B5EF4-FFF2-40B4-BE49-F238E27FC236}">
                <a16:creationId xmlns:a16="http://schemas.microsoft.com/office/drawing/2014/main" id="{051D2617-9B36-435F-8856-64E28353DF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3464350" cy="2309567"/>
          </a:xfrm>
          <a:prstGeom prst="rect">
            <a:avLst/>
          </a:prstGeom>
        </p:spPr>
      </p:pic>
      <p:pic>
        <p:nvPicPr>
          <p:cNvPr id="10" name="Obrázek 9" descr="Obsah obrázku text, exteriér, plazi&#10;&#10;Popis byl vytvořen automaticky">
            <a:extLst>
              <a:ext uri="{FF2B5EF4-FFF2-40B4-BE49-F238E27FC236}">
                <a16:creationId xmlns:a16="http://schemas.microsoft.com/office/drawing/2014/main" id="{F630C0AF-AE5C-4CC1-9741-2A0A1F9AFF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 y="4548434"/>
            <a:ext cx="3481288" cy="2320859"/>
          </a:xfrm>
          <a:prstGeom prst="rect">
            <a:avLst/>
          </a:prstGeom>
        </p:spPr>
      </p:pic>
      <p:pic>
        <p:nvPicPr>
          <p:cNvPr id="16" name="Obrázek 15" descr="Obsah obrázku text, interiér, osoba&#10;&#10;Popis byl vytvořen automaticky">
            <a:extLst>
              <a:ext uri="{FF2B5EF4-FFF2-40B4-BE49-F238E27FC236}">
                <a16:creationId xmlns:a16="http://schemas.microsoft.com/office/drawing/2014/main" id="{8939F350-7A26-4171-9FBA-C2FE8A75DE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0062" y="0"/>
            <a:ext cx="3464350" cy="2309567"/>
          </a:xfrm>
          <a:prstGeom prst="rect">
            <a:avLst/>
          </a:prstGeom>
        </p:spPr>
      </p:pic>
      <p:pic>
        <p:nvPicPr>
          <p:cNvPr id="18" name="Obrázek 17" descr="Obsah obrázku strom, exteriér, tráva&#10;&#10;Popis byl vytvořen automaticky">
            <a:extLst>
              <a:ext uri="{FF2B5EF4-FFF2-40B4-BE49-F238E27FC236}">
                <a16:creationId xmlns:a16="http://schemas.microsoft.com/office/drawing/2014/main" id="{26FB92C5-4EFA-4156-806C-9E923A4971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0123" y="0"/>
            <a:ext cx="3464350" cy="2309567"/>
          </a:xfrm>
          <a:prstGeom prst="rect">
            <a:avLst/>
          </a:prstGeom>
        </p:spPr>
      </p:pic>
      <p:pic>
        <p:nvPicPr>
          <p:cNvPr id="20" name="Obrázek 19" descr="Obsah obrázku interiér, kočka, ležící, savci&#10;&#10;Popis byl vytvořen automaticky">
            <a:extLst>
              <a:ext uri="{FF2B5EF4-FFF2-40B4-BE49-F238E27FC236}">
                <a16:creationId xmlns:a16="http://schemas.microsoft.com/office/drawing/2014/main" id="{957A941F-8900-4EF8-904A-DD824C4EDE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57" y="2309566"/>
            <a:ext cx="3464349" cy="2309566"/>
          </a:xfrm>
          <a:prstGeom prst="rect">
            <a:avLst/>
          </a:prstGeom>
        </p:spPr>
      </p:pic>
      <p:pic>
        <p:nvPicPr>
          <p:cNvPr id="22" name="Obrázek 21" descr="Obsah obrázku osoba&#10;&#10;Popis byl vytvořen automaticky">
            <a:extLst>
              <a:ext uri="{FF2B5EF4-FFF2-40B4-BE49-F238E27FC236}">
                <a16:creationId xmlns:a16="http://schemas.microsoft.com/office/drawing/2014/main" id="{47B92118-06C2-4136-949E-DDAB928D44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59378" y="2309566"/>
            <a:ext cx="3481289" cy="2320859"/>
          </a:xfrm>
          <a:prstGeom prst="rect">
            <a:avLst/>
          </a:prstGeom>
        </p:spPr>
      </p:pic>
      <p:pic>
        <p:nvPicPr>
          <p:cNvPr id="8194" name="Picture 2">
            <a:extLst>
              <a:ext uri="{FF2B5EF4-FFF2-40B4-BE49-F238E27FC236}">
                <a16:creationId xmlns:a16="http://schemas.microsoft.com/office/drawing/2014/main" id="{CD66A44E-AA95-4E6B-AE9A-A840F344102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58895" y="4628069"/>
            <a:ext cx="2991439" cy="2243579"/>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94B22E14-E818-41B7-8D18-B2AF3F4C079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40317" y="3737727"/>
            <a:ext cx="2258898" cy="3011864"/>
          </a:xfrm>
          <a:prstGeom prst="rect">
            <a:avLst/>
          </a:prstGeom>
          <a:noFill/>
          <a:extLst>
            <a:ext uri="{909E8E84-426E-40DD-AFC4-6F175D3DCCD1}">
              <a14:hiddenFill xmlns:a14="http://schemas.microsoft.com/office/drawing/2010/main">
                <a:solidFill>
                  <a:srgbClr val="FFFFFF"/>
                </a:solidFill>
              </a14:hiddenFill>
            </a:ext>
          </a:extLst>
        </p:spPr>
      </p:pic>
      <p:pic>
        <p:nvPicPr>
          <p:cNvPr id="14" name="Obrázek 13" descr="Obsah obrázku text, interiér, spotřebič&#10;&#10;Popis byl vytvořen automaticky">
            <a:extLst>
              <a:ext uri="{FF2B5EF4-FFF2-40B4-BE49-F238E27FC236}">
                <a16:creationId xmlns:a16="http://schemas.microsoft.com/office/drawing/2014/main" id="{E7821F4B-95A5-4AF5-954B-F8257D8F464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200000">
            <a:off x="9326643" y="750609"/>
            <a:ext cx="3429000" cy="2286000"/>
          </a:xfrm>
          <a:prstGeom prst="rect">
            <a:avLst/>
          </a:prstGeom>
        </p:spPr>
      </p:pic>
      <p:pic>
        <p:nvPicPr>
          <p:cNvPr id="3" name="Obrázek 2" descr="Obsah obrázku nástroj&#10;&#10;Popis byl vytvořen automaticky">
            <a:extLst>
              <a:ext uri="{FF2B5EF4-FFF2-40B4-BE49-F238E27FC236}">
                <a16:creationId xmlns:a16="http://schemas.microsoft.com/office/drawing/2014/main" id="{1223618B-0001-4082-8A88-F50808B26D7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33085" y="4630425"/>
            <a:ext cx="3358302" cy="2238868"/>
          </a:xfrm>
          <a:prstGeom prst="rect">
            <a:avLst/>
          </a:prstGeom>
        </p:spPr>
      </p:pic>
    </p:spTree>
    <p:extLst>
      <p:ext uri="{BB962C8B-B14F-4D97-AF65-F5344CB8AC3E}">
        <p14:creationId xmlns:p14="http://schemas.microsoft.com/office/powerpoint/2010/main" val="282603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1"/>
            <a:ext cx="12192000" cy="707365"/>
          </a:xfrm>
        </p:spPr>
        <p:txBody>
          <a:bodyPr>
            <a:normAutofit/>
          </a:bodyPr>
          <a:lstStyle/>
          <a:p>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sondage</a:t>
            </a:r>
            <a:r>
              <a:rPr lang="cs-CZ" sz="4000" dirty="0">
                <a:solidFill>
                  <a:schemeClr val="accent1"/>
                </a:solidFill>
                <a:effectLst>
                  <a:outerShdw blurRad="38100" dist="38100" dir="2700000" algn="tl">
                    <a:srgbClr val="000000">
                      <a:alpha val="43137"/>
                    </a:srgbClr>
                  </a:outerShdw>
                </a:effectLst>
              </a:rPr>
              <a:t> 3</a:t>
            </a:r>
          </a:p>
        </p:txBody>
      </p:sp>
      <p:pic>
        <p:nvPicPr>
          <p:cNvPr id="12" name="Obrázek 11" descr="DSC_0082.JPG"/>
          <p:cNvPicPr>
            <a:picLocks noChangeAspect="1"/>
          </p:cNvPicPr>
          <p:nvPr/>
        </p:nvPicPr>
        <p:blipFill>
          <a:blip r:embed="rId2" cstate="print"/>
          <a:stretch>
            <a:fillRect/>
          </a:stretch>
        </p:blipFill>
        <p:spPr>
          <a:xfrm>
            <a:off x="0" y="744746"/>
            <a:ext cx="9169879" cy="6113253"/>
          </a:xfrm>
          <a:prstGeom prst="rect">
            <a:avLst/>
          </a:prstGeom>
        </p:spPr>
      </p:pic>
      <p:sp>
        <p:nvSpPr>
          <p:cNvPr id="13" name="Obdélník 12"/>
          <p:cNvSpPr/>
          <p:nvPr/>
        </p:nvSpPr>
        <p:spPr>
          <a:xfrm>
            <a:off x="118688" y="794432"/>
            <a:ext cx="115198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sondage</a:t>
            </a:r>
            <a:r>
              <a:rPr kumimoji="0" lang="cs-CZ" sz="1800" b="1" i="0" u="none" strike="noStrike" kern="1200" cap="none" spc="0" normalizeH="0" baseline="0" noProof="0" dirty="0">
                <a:ln>
                  <a:noFill/>
                </a:ln>
                <a:solidFill>
                  <a:prstClr val="white"/>
                </a:solidFill>
                <a:effectLst/>
                <a:uLnTx/>
                <a:uFillTx/>
                <a:latin typeface="Calibri"/>
                <a:ea typeface="+mn-ea"/>
                <a:cs typeface="+mn-cs"/>
              </a:rPr>
              <a:t> 3</a:t>
            </a:r>
          </a:p>
        </p:txBody>
      </p:sp>
      <p:sp>
        <p:nvSpPr>
          <p:cNvPr id="14" name="TextovéPole 13"/>
          <p:cNvSpPr txBox="1"/>
          <p:nvPr/>
        </p:nvSpPr>
        <p:spPr>
          <a:xfrm>
            <a:off x="5426014" y="3674852"/>
            <a:ext cx="37061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A</a:t>
            </a:r>
          </a:p>
        </p:txBody>
      </p:sp>
      <p:sp>
        <p:nvSpPr>
          <p:cNvPr id="15" name="TextovéPole 14"/>
          <p:cNvSpPr txBox="1"/>
          <p:nvPr/>
        </p:nvSpPr>
        <p:spPr>
          <a:xfrm>
            <a:off x="5141342" y="4761781"/>
            <a:ext cx="33534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E</a:t>
            </a:r>
          </a:p>
        </p:txBody>
      </p:sp>
      <p:sp>
        <p:nvSpPr>
          <p:cNvPr id="16" name="TextovéPole 15"/>
          <p:cNvSpPr txBox="1"/>
          <p:nvPr/>
        </p:nvSpPr>
        <p:spPr>
          <a:xfrm>
            <a:off x="862641" y="2631054"/>
            <a:ext cx="127150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1944–45</a:t>
            </a:r>
          </a:p>
        </p:txBody>
      </p:sp>
      <p:sp>
        <p:nvSpPr>
          <p:cNvPr id="8" name="Zástupný obsah 2">
            <a:extLst>
              <a:ext uri="{FF2B5EF4-FFF2-40B4-BE49-F238E27FC236}">
                <a16:creationId xmlns:a16="http://schemas.microsoft.com/office/drawing/2014/main" id="{D0E45492-ABA9-4686-BC9E-B0308FA4F4B3}"/>
              </a:ext>
            </a:extLst>
          </p:cNvPr>
          <p:cNvSpPr txBox="1">
            <a:spLocks/>
          </p:cNvSpPr>
          <p:nvPr/>
        </p:nvSpPr>
        <p:spPr>
          <a:xfrm>
            <a:off x="9288567" y="754528"/>
            <a:ext cx="2705637" cy="615063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a:ln>
                  <a:noFill/>
                </a:ln>
                <a:solidFill>
                  <a:schemeClr val="tx1"/>
                </a:solidFill>
                <a:effectLst/>
                <a:uLnTx/>
                <a:uFillTx/>
                <a:latin typeface="Calibri"/>
                <a:ea typeface="+mn-ea"/>
                <a:cs typeface="+mn-cs"/>
              </a:rPr>
              <a:t>sondage</a:t>
            </a:r>
            <a:r>
              <a:rPr kumimoji="0" lang="en-US" sz="2000" b="0" i="0" u="none" strike="noStrike" kern="1200" cap="none" spc="0" normalizeH="0" baseline="0" noProof="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3: completely intact profile under the concrete floor</a:t>
            </a:r>
            <a:r>
              <a:rPr kumimoji="0" lang="cs-CZ" sz="2000" b="0" i="0" u="none" strike="noStrike" kern="1200" cap="none" spc="0" normalizeH="0" baseline="0" noProof="0" dirty="0">
                <a:ln>
                  <a:noFill/>
                </a:ln>
                <a:solidFill>
                  <a:schemeClr val="tx1"/>
                </a:solidFill>
                <a:effectLst/>
                <a:uLnTx/>
                <a:uFillTx/>
                <a:latin typeface="Calibri"/>
                <a:ea typeface="+mn-ea"/>
                <a:cs typeface="+mn-cs"/>
              </a:rPr>
              <a:t> (WWII)</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Wankel layer B, C and D are not developed</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layer A is documented, fine sands document the floods during the Hallstatt period in the Hall</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27260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1"/>
            <a:ext cx="12192000" cy="707365"/>
          </a:xfrm>
        </p:spPr>
        <p:txBody>
          <a:bodyPr>
            <a:normAutofit/>
          </a:bodyPr>
          <a:lstStyle/>
          <a:p>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sondage</a:t>
            </a:r>
            <a:r>
              <a:rPr lang="cs-CZ" sz="4000" dirty="0">
                <a:solidFill>
                  <a:schemeClr val="accent1"/>
                </a:solidFill>
                <a:effectLst>
                  <a:outerShdw blurRad="38100" dist="38100" dir="2700000" algn="tl">
                    <a:srgbClr val="000000">
                      <a:alpha val="43137"/>
                    </a:srgbClr>
                  </a:outerShdw>
                </a:effectLst>
              </a:rPr>
              <a:t> 4</a:t>
            </a:r>
          </a:p>
        </p:txBody>
      </p:sp>
      <p:pic>
        <p:nvPicPr>
          <p:cNvPr id="9" name="Obrázek 8" descr="DSC_0468.JPG"/>
          <p:cNvPicPr>
            <a:picLocks noChangeAspect="1"/>
          </p:cNvPicPr>
          <p:nvPr/>
        </p:nvPicPr>
        <p:blipFill>
          <a:blip r:embed="rId2" cstate="print"/>
          <a:stretch>
            <a:fillRect/>
          </a:stretch>
        </p:blipFill>
        <p:spPr>
          <a:xfrm>
            <a:off x="0" y="664234"/>
            <a:ext cx="9290650" cy="6193766"/>
          </a:xfrm>
          <a:prstGeom prst="rect">
            <a:avLst/>
          </a:prstGeom>
        </p:spPr>
      </p:pic>
      <p:sp>
        <p:nvSpPr>
          <p:cNvPr id="21" name="TextovéPole 20"/>
          <p:cNvSpPr txBox="1"/>
          <p:nvPr/>
        </p:nvSpPr>
        <p:spPr>
          <a:xfrm>
            <a:off x="3674852" y="2363637"/>
            <a:ext cx="3577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B</a:t>
            </a:r>
          </a:p>
        </p:txBody>
      </p:sp>
      <p:sp>
        <p:nvSpPr>
          <p:cNvPr id="23" name="TextovéPole 22"/>
          <p:cNvSpPr txBox="1"/>
          <p:nvPr/>
        </p:nvSpPr>
        <p:spPr>
          <a:xfrm>
            <a:off x="3266534" y="3827252"/>
            <a:ext cx="69602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C+D</a:t>
            </a:r>
          </a:p>
        </p:txBody>
      </p:sp>
      <p:sp>
        <p:nvSpPr>
          <p:cNvPr id="25" name="TextovéPole 24"/>
          <p:cNvSpPr txBox="1"/>
          <p:nvPr/>
        </p:nvSpPr>
        <p:spPr>
          <a:xfrm>
            <a:off x="4879674" y="5397261"/>
            <a:ext cx="33534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E</a:t>
            </a:r>
          </a:p>
        </p:txBody>
      </p:sp>
      <p:sp>
        <p:nvSpPr>
          <p:cNvPr id="30" name="TextovéPole 29"/>
          <p:cNvSpPr txBox="1"/>
          <p:nvPr/>
        </p:nvSpPr>
        <p:spPr>
          <a:xfrm>
            <a:off x="3071005" y="5434641"/>
            <a:ext cx="146604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Wooden</a:t>
            </a:r>
            <a:r>
              <a:rPr kumimoji="0" lang="cs-CZ" sz="1800" b="1" i="0" u="none" strike="noStrike" kern="1200" cap="none" spc="0" normalizeH="0" baseline="0" noProof="0" dirty="0">
                <a:ln>
                  <a:noFill/>
                </a:ln>
                <a:solidFill>
                  <a:prstClr val="white"/>
                </a:solidFill>
                <a:effectLst/>
                <a:uLnTx/>
                <a:uFillTx/>
                <a:latin typeface="Calibri"/>
                <a:ea typeface="+mn-ea"/>
                <a:cs typeface="+mn-cs"/>
              </a:rPr>
              <a:t> pole</a:t>
            </a:r>
          </a:p>
        </p:txBody>
      </p:sp>
      <p:sp>
        <p:nvSpPr>
          <p:cNvPr id="31" name="TextovéPole 30"/>
          <p:cNvSpPr txBox="1"/>
          <p:nvPr/>
        </p:nvSpPr>
        <p:spPr>
          <a:xfrm>
            <a:off x="75414" y="754528"/>
            <a:ext cx="115198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sondage</a:t>
            </a:r>
            <a:r>
              <a:rPr kumimoji="0" lang="cs-CZ" sz="1800" b="1" i="0" u="none" strike="noStrike" kern="1200" cap="none" spc="0" normalizeH="0" baseline="0" noProof="0" dirty="0">
                <a:ln>
                  <a:noFill/>
                </a:ln>
                <a:solidFill>
                  <a:prstClr val="white"/>
                </a:solidFill>
                <a:effectLst/>
                <a:uLnTx/>
                <a:uFillTx/>
                <a:latin typeface="Calibri"/>
                <a:ea typeface="+mn-ea"/>
                <a:cs typeface="+mn-cs"/>
              </a:rPr>
              <a:t> 4</a:t>
            </a:r>
          </a:p>
        </p:txBody>
      </p:sp>
      <p:pic>
        <p:nvPicPr>
          <p:cNvPr id="35" name="Obrázek 34" descr="DSC_0135.JPG"/>
          <p:cNvPicPr>
            <a:picLocks noChangeAspect="1"/>
          </p:cNvPicPr>
          <p:nvPr/>
        </p:nvPicPr>
        <p:blipFill>
          <a:blip r:embed="rId3" cstate="print"/>
          <a:stretch>
            <a:fillRect/>
          </a:stretch>
        </p:blipFill>
        <p:spPr>
          <a:xfrm>
            <a:off x="8419380" y="4342920"/>
            <a:ext cx="3772619" cy="2515080"/>
          </a:xfrm>
          <a:prstGeom prst="rect">
            <a:avLst/>
          </a:prstGeom>
        </p:spPr>
      </p:pic>
      <p:sp>
        <p:nvSpPr>
          <p:cNvPr id="36" name="TextovéPole 35"/>
          <p:cNvSpPr txBox="1"/>
          <p:nvPr/>
        </p:nvSpPr>
        <p:spPr>
          <a:xfrm>
            <a:off x="8925463" y="6268528"/>
            <a:ext cx="33534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E</a:t>
            </a:r>
          </a:p>
        </p:txBody>
      </p:sp>
      <p:sp>
        <p:nvSpPr>
          <p:cNvPr id="37" name="TextovéPole 36"/>
          <p:cNvSpPr txBox="1"/>
          <p:nvPr/>
        </p:nvSpPr>
        <p:spPr>
          <a:xfrm>
            <a:off x="10090030" y="4672641"/>
            <a:ext cx="3577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B</a:t>
            </a:r>
          </a:p>
        </p:txBody>
      </p:sp>
      <p:sp>
        <p:nvSpPr>
          <p:cNvPr id="38" name="TextovéPole 37"/>
          <p:cNvSpPr txBox="1"/>
          <p:nvPr/>
        </p:nvSpPr>
        <p:spPr>
          <a:xfrm>
            <a:off x="8692551" y="5768195"/>
            <a:ext cx="69602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C+D</a:t>
            </a:r>
          </a:p>
        </p:txBody>
      </p:sp>
      <p:sp>
        <p:nvSpPr>
          <p:cNvPr id="39" name="TextovéPole 38"/>
          <p:cNvSpPr txBox="1"/>
          <p:nvPr/>
        </p:nvSpPr>
        <p:spPr>
          <a:xfrm>
            <a:off x="7824157" y="3036496"/>
            <a:ext cx="127150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1944–45</a:t>
            </a:r>
          </a:p>
        </p:txBody>
      </p:sp>
      <p:sp>
        <p:nvSpPr>
          <p:cNvPr id="14" name="Zástupný obsah 2">
            <a:extLst>
              <a:ext uri="{FF2B5EF4-FFF2-40B4-BE49-F238E27FC236}">
                <a16:creationId xmlns:a16="http://schemas.microsoft.com/office/drawing/2014/main" id="{E41354BA-0E38-490A-80AC-C25AC29DD700}"/>
              </a:ext>
            </a:extLst>
          </p:cNvPr>
          <p:cNvSpPr txBox="1">
            <a:spLocks/>
          </p:cNvSpPr>
          <p:nvPr/>
        </p:nvSpPr>
        <p:spPr>
          <a:xfrm>
            <a:off x="9288568" y="754528"/>
            <a:ext cx="2901758" cy="3534389"/>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a:ln>
                  <a:noFill/>
                </a:ln>
                <a:solidFill>
                  <a:schemeClr val="tx1"/>
                </a:solidFill>
                <a:effectLst/>
                <a:uLnTx/>
                <a:uFillTx/>
                <a:latin typeface="Calibri"/>
                <a:ea typeface="+mn-ea"/>
                <a:cs typeface="+mn-cs"/>
              </a:rPr>
              <a:t>sondage </a:t>
            </a:r>
            <a:r>
              <a:rPr kumimoji="0" lang="cs-CZ" sz="2000" b="0" i="0" u="none" strike="noStrike" kern="1200" cap="none" spc="0" normalizeH="0" baseline="0" noProof="0" dirty="0">
                <a:ln>
                  <a:noFill/>
                </a:ln>
                <a:solidFill>
                  <a:schemeClr val="tx1"/>
                </a:solidFill>
                <a:effectLst/>
                <a:uLnTx/>
                <a:uFillTx/>
                <a:latin typeface="Calibri"/>
                <a:ea typeface="+mn-ea"/>
                <a:cs typeface="+mn-cs"/>
              </a:rPr>
              <a:t>4: </a:t>
            </a:r>
            <a:r>
              <a:rPr kumimoji="0" lang="en-US" sz="2000" b="0" i="0" u="none" strike="noStrike" kern="1200" cap="none" spc="0" normalizeH="0" baseline="0" noProof="0" dirty="0">
                <a:ln>
                  <a:noFill/>
                </a:ln>
                <a:solidFill>
                  <a:schemeClr val="tx1"/>
                </a:solidFill>
                <a:effectLst/>
                <a:uLnTx/>
                <a:uFillTx/>
                <a:latin typeface="Calibri"/>
                <a:ea typeface="+mn-ea"/>
                <a:cs typeface="+mn-cs"/>
              </a:rPr>
              <a:t>Wankel's excavated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sondage</a:t>
            </a:r>
            <a:r>
              <a:rPr kumimoji="0" lang="en-US" sz="2000" b="0" i="0" u="none" strike="noStrike" kern="1200" cap="none" spc="0" normalizeH="0" baseline="0" noProof="0" dirty="0">
                <a:ln>
                  <a:noFill/>
                </a:ln>
                <a:solidFill>
                  <a:schemeClr val="tx1"/>
                </a:solidFill>
                <a:effectLst/>
                <a:uLnTx/>
                <a:uFillTx/>
                <a:latin typeface="Calibri"/>
                <a:ea typeface="+mn-ea"/>
                <a:cs typeface="+mn-cs"/>
              </a:rPr>
              <a:t>, layers B, C and D, passes into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unexcavated</a:t>
            </a:r>
            <a:r>
              <a:rPr kumimoji="0" lang="en-US" sz="2000" b="0" i="0" u="none" strike="noStrike" kern="1200" cap="none" spc="0" normalizeH="0" baseline="0" noProof="0" dirty="0">
                <a:ln>
                  <a:noFill/>
                </a:ln>
                <a:solidFill>
                  <a:schemeClr val="tx1"/>
                </a:solidFill>
                <a:effectLst/>
                <a:uLnTx/>
                <a:uFillTx/>
                <a:latin typeface="Calibri"/>
                <a:ea typeface="+mn-ea"/>
                <a:cs typeface="+mn-cs"/>
              </a:rPr>
              <a:t> from C and D, E</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found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construction</a:t>
            </a:r>
            <a:r>
              <a:rPr kumimoji="0" lang="en-US" sz="2000" b="0" i="0" u="none" strike="noStrike" kern="1200" cap="none" spc="0" normalizeH="0" baseline="0" noProof="0" dirty="0">
                <a:ln>
                  <a:noFill/>
                </a:ln>
                <a:solidFill>
                  <a:schemeClr val="tx1"/>
                </a:solidFill>
                <a:effectLst/>
                <a:uLnTx/>
                <a:uFillTx/>
                <a:latin typeface="Calibri"/>
                <a:ea typeface="+mn-ea"/>
                <a:cs typeface="+mn-cs"/>
              </a:rPr>
              <a:t> element - pole (50 year rings, undated</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oak</a:t>
            </a:r>
            <a:r>
              <a:rPr kumimoji="0" lang="en-US" sz="2000" b="0" i="0" u="none" strike="noStrike" kern="1200" cap="none" spc="0" normalizeH="0" baseline="0" noProof="0" dirty="0">
                <a:ln>
                  <a:noFill/>
                </a:ln>
                <a:solidFill>
                  <a:schemeClr val="tx1"/>
                </a:solidFill>
                <a:effectLst/>
                <a:uLnTx/>
                <a:uFillTx/>
                <a:latin typeface="Calibri"/>
                <a:ea typeface="+mn-ea"/>
                <a:cs typeface="+mn-cs"/>
              </a:rPr>
              <a:t>)</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the concrete collector did not destroy the most valuable sediments</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captured flood in the bifurcated layer C + D</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289438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43129"/>
            <a:ext cx="12192000" cy="707365"/>
          </a:xfrm>
        </p:spPr>
        <p:txBody>
          <a:bodyPr>
            <a:normAutofit/>
          </a:bodyPr>
          <a:lstStyle/>
          <a:p>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sondage</a:t>
            </a:r>
            <a:r>
              <a:rPr lang="cs-CZ" sz="4000" dirty="0">
                <a:solidFill>
                  <a:schemeClr val="accent1"/>
                </a:solidFill>
                <a:effectLst>
                  <a:outerShdw blurRad="38100" dist="38100" dir="2700000" algn="tl">
                    <a:srgbClr val="000000">
                      <a:alpha val="43137"/>
                    </a:srgbClr>
                  </a:outerShdw>
                </a:effectLst>
              </a:rPr>
              <a:t> 5</a:t>
            </a:r>
          </a:p>
        </p:txBody>
      </p:sp>
      <p:pic>
        <p:nvPicPr>
          <p:cNvPr id="14" name="Obrázek 13" descr="DSC_0095.JPG"/>
          <p:cNvPicPr>
            <a:picLocks noChangeAspect="1"/>
          </p:cNvPicPr>
          <p:nvPr/>
        </p:nvPicPr>
        <p:blipFill>
          <a:blip r:embed="rId2" cstate="print"/>
          <a:stretch>
            <a:fillRect/>
          </a:stretch>
        </p:blipFill>
        <p:spPr>
          <a:xfrm>
            <a:off x="0" y="653212"/>
            <a:ext cx="9307182" cy="6204788"/>
          </a:xfrm>
          <a:prstGeom prst="rect">
            <a:avLst/>
          </a:prstGeom>
        </p:spPr>
      </p:pic>
      <p:sp>
        <p:nvSpPr>
          <p:cNvPr id="15" name="TextovéPole 14"/>
          <p:cNvSpPr txBox="1"/>
          <p:nvPr/>
        </p:nvSpPr>
        <p:spPr>
          <a:xfrm>
            <a:off x="0" y="690113"/>
            <a:ext cx="115198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sondage</a:t>
            </a:r>
            <a:r>
              <a:rPr kumimoji="0" lang="cs-CZ" sz="1800" b="1" i="0" u="none" strike="noStrike" kern="1200" cap="none" spc="0" normalizeH="0" baseline="0" noProof="0" dirty="0">
                <a:ln>
                  <a:noFill/>
                </a:ln>
                <a:solidFill>
                  <a:prstClr val="white"/>
                </a:solidFill>
                <a:effectLst/>
                <a:uLnTx/>
                <a:uFillTx/>
                <a:latin typeface="Calibri"/>
                <a:ea typeface="+mn-ea"/>
                <a:cs typeface="+mn-cs"/>
              </a:rPr>
              <a:t> 5</a:t>
            </a:r>
          </a:p>
        </p:txBody>
      </p:sp>
      <p:sp>
        <p:nvSpPr>
          <p:cNvPr id="16" name="TextovéPole 15"/>
          <p:cNvSpPr txBox="1"/>
          <p:nvPr/>
        </p:nvSpPr>
        <p:spPr>
          <a:xfrm>
            <a:off x="6150633" y="3994030"/>
            <a:ext cx="3577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B</a:t>
            </a:r>
          </a:p>
        </p:txBody>
      </p:sp>
      <p:sp>
        <p:nvSpPr>
          <p:cNvPr id="17" name="TextovéPole 16"/>
          <p:cNvSpPr txBox="1"/>
          <p:nvPr/>
        </p:nvSpPr>
        <p:spPr>
          <a:xfrm>
            <a:off x="5564036" y="3398804"/>
            <a:ext cx="127150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1944–45</a:t>
            </a:r>
          </a:p>
        </p:txBody>
      </p:sp>
      <p:sp>
        <p:nvSpPr>
          <p:cNvPr id="18" name="TextovéPole 17"/>
          <p:cNvSpPr txBox="1"/>
          <p:nvPr/>
        </p:nvSpPr>
        <p:spPr>
          <a:xfrm>
            <a:off x="6124754" y="4399469"/>
            <a:ext cx="37863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D</a:t>
            </a:r>
          </a:p>
        </p:txBody>
      </p:sp>
      <p:sp>
        <p:nvSpPr>
          <p:cNvPr id="19" name="TextovéPole 18"/>
          <p:cNvSpPr txBox="1"/>
          <p:nvPr/>
        </p:nvSpPr>
        <p:spPr>
          <a:xfrm>
            <a:off x="6044241" y="5414510"/>
            <a:ext cx="33534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E</a:t>
            </a:r>
          </a:p>
        </p:txBody>
      </p:sp>
      <p:sp>
        <p:nvSpPr>
          <p:cNvPr id="20" name="TextovéPole 19"/>
          <p:cNvSpPr txBox="1"/>
          <p:nvPr/>
        </p:nvSpPr>
        <p:spPr>
          <a:xfrm>
            <a:off x="471577" y="4189560"/>
            <a:ext cx="197759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sz="2400" b="1" dirty="0" err="1">
                <a:solidFill>
                  <a:prstClr val="white"/>
                </a:solidFill>
                <a:latin typeface="Calibri"/>
              </a:rPr>
              <a:t>Blasted</a:t>
            </a:r>
            <a:r>
              <a:rPr lang="cs-CZ" sz="2400" b="1" dirty="0">
                <a:solidFill>
                  <a:prstClr val="white"/>
                </a:solidFill>
                <a:latin typeface="Calibri"/>
              </a:rPr>
              <a:t> </a:t>
            </a:r>
            <a:r>
              <a:rPr lang="cs-CZ" sz="2400" b="1" dirty="0" err="1">
                <a:solidFill>
                  <a:prstClr val="white"/>
                </a:solidFill>
                <a:latin typeface="Calibri"/>
              </a:rPr>
              <a:t>bench</a:t>
            </a:r>
            <a:endParaRPr kumimoji="0" lang="cs-CZ" sz="2400" b="1"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Oblouk 21"/>
          <p:cNvSpPr/>
          <p:nvPr/>
        </p:nvSpPr>
        <p:spPr>
          <a:xfrm rot="5210307">
            <a:off x="4866398" y="3298733"/>
            <a:ext cx="877693" cy="3348792"/>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1" i="0" u="none" strike="noStrike" kern="1200" cap="none" spc="0" normalizeH="0" baseline="0" noProof="0">
              <a:ln>
                <a:noFill/>
              </a:ln>
              <a:solidFill>
                <a:prstClr val="white"/>
              </a:solidFill>
              <a:effectLst/>
              <a:uLnTx/>
              <a:uFillTx/>
              <a:latin typeface="Calibri"/>
              <a:ea typeface="+mn-ea"/>
              <a:cs typeface="+mn-cs"/>
            </a:endParaRPr>
          </a:p>
        </p:txBody>
      </p:sp>
      <p:sp>
        <p:nvSpPr>
          <p:cNvPr id="26" name="TextovéPole 25"/>
          <p:cNvSpPr txBox="1"/>
          <p:nvPr/>
        </p:nvSpPr>
        <p:spPr>
          <a:xfrm>
            <a:off x="3609193" y="4924080"/>
            <a:ext cx="205614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a:ea typeface="+mn-ea"/>
                <a:cs typeface="+mn-cs"/>
              </a:rPr>
              <a:t>„</a:t>
            </a:r>
            <a:r>
              <a:rPr kumimoji="0" lang="cs-CZ" sz="1800" b="0" i="0" u="none" strike="noStrike" kern="1200" cap="none" spc="0" normalizeH="0" baseline="0" noProof="0" dirty="0" err="1">
                <a:ln>
                  <a:noFill/>
                </a:ln>
                <a:solidFill>
                  <a:prstClr val="white"/>
                </a:solidFill>
                <a:effectLst/>
                <a:uLnTx/>
                <a:uFillTx/>
                <a:latin typeface="Calibri"/>
                <a:ea typeface="+mn-ea"/>
                <a:cs typeface="+mn-cs"/>
              </a:rPr>
              <a:t>cremation</a:t>
            </a:r>
            <a:r>
              <a:rPr kumimoji="0" lang="cs-CZ" sz="1800" b="0" i="0" u="none" strike="noStrike" kern="1200" cap="none" spc="0" normalizeH="0" baseline="0" noProof="0" dirty="0">
                <a:ln>
                  <a:noFill/>
                </a:ln>
                <a:solidFill>
                  <a:prstClr val="white"/>
                </a:solidFill>
                <a:effectLst/>
                <a:uLnTx/>
                <a:uFillTx/>
                <a:latin typeface="Calibri"/>
                <a:ea typeface="+mn-ea"/>
                <a:cs typeface="+mn-cs"/>
              </a:rPr>
              <a:t> </a:t>
            </a:r>
            <a:r>
              <a:rPr kumimoji="0" lang="cs-CZ" sz="1800" b="0" i="0" u="none" strike="noStrike" kern="1200" cap="none" spc="0" normalizeH="0" baseline="0" noProof="0" dirty="0" err="1">
                <a:ln>
                  <a:noFill/>
                </a:ln>
                <a:solidFill>
                  <a:prstClr val="white"/>
                </a:solidFill>
                <a:effectLst/>
                <a:uLnTx/>
                <a:uFillTx/>
                <a:latin typeface="Calibri"/>
                <a:ea typeface="+mn-ea"/>
                <a:cs typeface="+mn-cs"/>
              </a:rPr>
              <a:t>ground</a:t>
            </a:r>
            <a:r>
              <a:rPr kumimoji="0" lang="cs-CZ" sz="1800" b="0" i="0" u="none" strike="noStrike" kern="1200" cap="none" spc="0" normalizeH="0" baseline="0" noProof="0" dirty="0">
                <a:ln>
                  <a:noFill/>
                </a:ln>
                <a:solidFill>
                  <a:prstClr val="white"/>
                </a:solidFill>
                <a:effectLst/>
                <a:uLnTx/>
                <a:uFillTx/>
                <a:latin typeface="Calibri"/>
                <a:ea typeface="+mn-ea"/>
                <a:cs typeface="+mn-cs"/>
              </a:rPr>
              <a:t>“</a:t>
            </a:r>
          </a:p>
        </p:txBody>
      </p:sp>
      <p:sp>
        <p:nvSpPr>
          <p:cNvPr id="27" name="TextovéPole 26"/>
          <p:cNvSpPr txBox="1"/>
          <p:nvPr/>
        </p:nvSpPr>
        <p:spPr>
          <a:xfrm>
            <a:off x="4589252" y="4554748"/>
            <a:ext cx="155908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err="1">
                <a:solidFill>
                  <a:prstClr val="white"/>
                </a:solidFill>
                <a:latin typeface="Calibri"/>
              </a:rPr>
              <a:t>Rims</a:t>
            </a:r>
            <a:r>
              <a:rPr lang="cs-CZ" dirty="0">
                <a:solidFill>
                  <a:prstClr val="white"/>
                </a:solidFill>
                <a:latin typeface="Calibri"/>
              </a:rPr>
              <a:t> of </a:t>
            </a:r>
            <a:r>
              <a:rPr lang="cs-CZ" dirty="0" err="1">
                <a:solidFill>
                  <a:prstClr val="white"/>
                </a:solidFill>
                <a:latin typeface="Calibri"/>
              </a:rPr>
              <a:t>wagon</a:t>
            </a:r>
            <a:endParaRPr kumimoji="0" lang="cs-CZ"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Zástupný obsah 2">
            <a:extLst>
              <a:ext uri="{FF2B5EF4-FFF2-40B4-BE49-F238E27FC236}">
                <a16:creationId xmlns:a16="http://schemas.microsoft.com/office/drawing/2014/main" id="{EF9252A2-D707-44D7-8464-D66D7FFC5F4B}"/>
              </a:ext>
            </a:extLst>
          </p:cNvPr>
          <p:cNvSpPr txBox="1">
            <a:spLocks/>
          </p:cNvSpPr>
          <p:nvPr/>
        </p:nvSpPr>
        <p:spPr>
          <a:xfrm>
            <a:off x="9435830" y="669685"/>
            <a:ext cx="2626468" cy="4191449"/>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Sondage</a:t>
            </a:r>
            <a:r>
              <a:rPr kumimoji="0" lang="en-US" sz="2000" b="0" i="0" u="none" strike="noStrike" kern="1200" cap="none" spc="0" normalizeH="0" baseline="0" noProof="0" dirty="0">
                <a:ln>
                  <a:noFill/>
                </a:ln>
                <a:solidFill>
                  <a:schemeClr val="tx1"/>
                </a:solidFill>
                <a:effectLst/>
                <a:uLnTx/>
                <a:uFillTx/>
                <a:latin typeface="Calibri"/>
                <a:ea typeface="+mn-ea"/>
                <a:cs typeface="+mn-cs"/>
              </a:rPr>
              <a:t> 5: </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Wankel's large </a:t>
            </a:r>
            <a:r>
              <a:rPr kumimoji="0" lang="cs-CZ" sz="2000" b="0" i="0" u="none" strike="noStrike" kern="1200" cap="none" spc="0" normalizeH="0" baseline="0" noProof="0" dirty="0">
                <a:ln>
                  <a:noFill/>
                </a:ln>
                <a:solidFill>
                  <a:schemeClr val="tx1"/>
                </a:solidFill>
                <a:effectLst/>
                <a:uLnTx/>
                <a:uFillTx/>
                <a:latin typeface="Calibri"/>
                <a:ea typeface="+mn-ea"/>
                <a:cs typeface="+mn-cs"/>
              </a:rPr>
              <a:t>„</a:t>
            </a:r>
            <a:r>
              <a:rPr kumimoji="0" lang="cs-CZ" sz="2000" b="0" i="0" u="none" strike="noStrike" kern="1200" cap="none" spc="0" normalizeH="0" baseline="0" noProof="0" dirty="0" err="1">
                <a:ln>
                  <a:noFill/>
                </a:ln>
                <a:solidFill>
                  <a:schemeClr val="tx1"/>
                </a:solidFill>
                <a:effectLst/>
                <a:uLnTx/>
                <a:uFillTx/>
                <a:latin typeface="Calibri"/>
                <a:ea typeface="+mn-ea"/>
                <a:cs typeface="+mn-cs"/>
              </a:rPr>
              <a:t>cremation</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ground</a:t>
            </a:r>
            <a:r>
              <a:rPr kumimoji="0" lang="cs-CZ" sz="2000" b="0" i="0" u="none" strike="noStrike" kern="1200" cap="none" spc="0" normalizeH="0" baseline="0" noProof="0" dirty="0">
                <a:ln>
                  <a:noFill/>
                </a:ln>
                <a:solidFill>
                  <a:schemeClr val="tx1"/>
                </a:solidFill>
                <a:effectLst/>
                <a:uLnTx/>
                <a:uFillTx/>
                <a:latin typeface="Calibri"/>
                <a:ea typeface="+mn-ea"/>
                <a:cs typeface="+mn-cs"/>
              </a:rPr>
              <a:t>)</a:t>
            </a:r>
            <a:r>
              <a:rPr kumimoji="0" lang="en-US" sz="2000" b="0" i="0" u="none" strike="noStrike" kern="1200" cap="none" spc="0" normalizeH="0" baseline="0" noProof="0" dirty="0">
                <a:ln>
                  <a:noFill/>
                </a:ln>
                <a:solidFill>
                  <a:schemeClr val="tx1"/>
                </a:solidFill>
                <a:effectLst/>
                <a:uLnTx/>
                <a:uFillTx/>
                <a:latin typeface="Calibri"/>
                <a:ea typeface="+mn-ea"/>
                <a:cs typeface="+mn-cs"/>
              </a:rPr>
              <a:t> captured,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wagon</a:t>
            </a:r>
            <a:r>
              <a:rPr kumimoji="0" lang="en-US" sz="2000" b="0" i="0" u="none" strike="noStrike" kern="1200" cap="none" spc="0" normalizeH="0" baseline="0" noProof="0" dirty="0">
                <a:ln>
                  <a:noFill/>
                </a:ln>
                <a:solidFill>
                  <a:schemeClr val="tx1"/>
                </a:solidFill>
                <a:effectLst/>
                <a:uLnTx/>
                <a:uFillTx/>
                <a:latin typeface="Calibri"/>
                <a:ea typeface="+mn-ea"/>
                <a:cs typeface="+mn-cs"/>
              </a:rPr>
              <a:t> remains above it,</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linch</a:t>
            </a:r>
            <a:r>
              <a:rPr kumimoji="0" lang="cs-CZ" sz="2000" b="0" i="0" u="none" strike="noStrike" kern="1200" cap="none" spc="0" normalizeH="0" baseline="0" noProof="0" dirty="0">
                <a:ln>
                  <a:noFill/>
                </a:ln>
                <a:solidFill>
                  <a:schemeClr val="tx1"/>
                </a:solidFill>
                <a:effectLst/>
                <a:uLnTx/>
                <a:uFillTx/>
                <a:latin typeface="Calibri"/>
                <a:ea typeface="+mn-ea"/>
                <a:cs typeface="+mn-cs"/>
              </a:rPr>
              <a:t> pin in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situ</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lvl="0">
              <a:buClr>
                <a:srgbClr val="D34817"/>
              </a:buClr>
              <a:buFont typeface="Wingdings" panose="05000000000000000000" pitchFamily="2" charset="2"/>
              <a:buChar cha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70 </a:t>
            </a:r>
            <a:r>
              <a:rPr lang="en-US" dirty="0">
                <a:solidFill>
                  <a:schemeClr val="tx1"/>
                </a:solidFill>
              </a:rPr>
              <a:t>cm </a:t>
            </a:r>
            <a:r>
              <a:rPr lang="cs-CZ" dirty="0">
                <a:solidFill>
                  <a:schemeClr val="tx1"/>
                </a:solidFill>
              </a:rPr>
              <a:t>of </a:t>
            </a:r>
            <a:r>
              <a:rPr lang="en-US" dirty="0">
                <a:solidFill>
                  <a:schemeClr val="tx1"/>
                </a:solidFill>
              </a:rPr>
              <a:t>layers</a:t>
            </a:r>
            <a:r>
              <a:rPr lang="cs-CZ" dirty="0">
                <a:solidFill>
                  <a:schemeClr val="tx1"/>
                </a:solidFill>
              </a:rPr>
              <a:t> </a:t>
            </a:r>
            <a:r>
              <a:rPr lang="en-US" dirty="0">
                <a:solidFill>
                  <a:schemeClr val="tx1"/>
                </a:solidFill>
              </a:rPr>
              <a:t>from </a:t>
            </a:r>
            <a:r>
              <a:rPr kumimoji="0" lang="en-US" sz="2000" b="0" i="0" u="none" strike="noStrike" kern="1200" cap="none" spc="0" normalizeH="0" baseline="0" noProof="0" dirty="0">
                <a:ln>
                  <a:noFill/>
                </a:ln>
                <a:solidFill>
                  <a:schemeClr val="tx1"/>
                </a:solidFill>
                <a:effectLst/>
                <a:uLnTx/>
                <a:uFillTx/>
                <a:latin typeface="Calibri"/>
                <a:ea typeface="+mn-ea"/>
                <a:cs typeface="+mn-cs"/>
              </a:rPr>
              <a:t>the Second World War</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lvl="0">
              <a:buClr>
                <a:srgbClr val="D34817"/>
              </a:buClr>
              <a:buFont typeface="Wingdings" panose="05000000000000000000" pitchFamily="2" charset="2"/>
              <a:buChar cha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original D and E</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layers</a:t>
            </a:r>
            <a:r>
              <a:rPr kumimoji="0" lang="cs-CZ" sz="2000" b="0" i="0" u="none" strike="noStrike" kern="1200" cap="none" spc="0" normalizeH="0" baseline="0" noProof="0" dirty="0">
                <a:ln>
                  <a:noFill/>
                </a:ln>
                <a:solidFill>
                  <a:schemeClr val="tx1"/>
                </a:solidFill>
                <a:effectLst/>
                <a:uLnTx/>
                <a:uFillTx/>
                <a:latin typeface="Calibri"/>
                <a:ea typeface="+mn-ea"/>
                <a:cs typeface="+mn-cs"/>
              </a:rPr>
              <a:t> en</a:t>
            </a:r>
            <a:r>
              <a:rPr kumimoji="0" lang="en-US" sz="2000" b="0" i="0" u="none" strike="noStrike" kern="1200" cap="none" spc="0" normalizeH="0" baseline="0" noProof="0" dirty="0">
                <a:ln>
                  <a:noFill/>
                </a:ln>
                <a:solidFill>
                  <a:schemeClr val="tx1"/>
                </a:solidFill>
                <a:effectLst/>
                <a:uLnTx/>
                <a:uFillTx/>
                <a:latin typeface="Calibri"/>
                <a:ea typeface="+mn-ea"/>
                <a:cs typeface="+mn-cs"/>
              </a:rPr>
              <a:t>captured</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lvl="0">
              <a:buClr>
                <a:srgbClr val="D34817"/>
              </a:buClr>
              <a:buFont typeface="Wingdings" panose="05000000000000000000" pitchFamily="2" charset="2"/>
              <a:buChar cha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a blasted bench at the north wall</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indications of a possible grave chamber</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252506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1" y="-43128"/>
            <a:ext cx="12192001" cy="767095"/>
          </a:xfrm>
        </p:spPr>
        <p:txBody>
          <a:bodyPr>
            <a:normAutofit fontScale="90000"/>
          </a:bodyPr>
          <a:lstStyle/>
          <a:p>
            <a:pPr algn="ctr"/>
            <a:br>
              <a:rPr lang="en-US" sz="4000" dirty="0">
                <a:solidFill>
                  <a:schemeClr val="accent1"/>
                </a:solidFill>
                <a:effectLst>
                  <a:outerShdw blurRad="38100" dist="38100" dir="2700000" algn="tl">
                    <a:srgbClr val="000000">
                      <a:alpha val="43137"/>
                    </a:srgbClr>
                  </a:outerShdw>
                </a:effectLst>
              </a:rPr>
            </a:br>
            <a:r>
              <a:rPr lang="en-US" sz="4000" dirty="0">
                <a:solidFill>
                  <a:schemeClr val="accent1"/>
                </a:solidFill>
                <a:effectLst>
                  <a:outerShdw blurRad="38100" dist="38100" dir="2700000" algn="tl">
                    <a:srgbClr val="000000">
                      <a:alpha val="43137"/>
                    </a:srgbClr>
                  </a:outerShdw>
                </a:effectLst>
              </a:rPr>
              <a:t>New insight into the Hallstatt </a:t>
            </a:r>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Multidisciplinary project</a:t>
            </a:r>
            <a:endParaRPr lang="cs-CZ" sz="4000" dirty="0">
              <a:solidFill>
                <a:schemeClr val="accent1"/>
              </a:solidFill>
              <a:effectLst>
                <a:outerShdw blurRad="38100" dist="38100" dir="2700000" algn="tl">
                  <a:srgbClr val="000000">
                    <a:alpha val="43137"/>
                  </a:srgbClr>
                </a:outerShdw>
              </a:effectLst>
            </a:endParaRPr>
          </a:p>
        </p:txBody>
      </p:sp>
      <p:pic>
        <p:nvPicPr>
          <p:cNvPr id="8" name="Obrázek 7" descr="Sonda5_static6.png"/>
          <p:cNvPicPr>
            <a:picLocks noChangeAspect="1"/>
          </p:cNvPicPr>
          <p:nvPr/>
        </p:nvPicPr>
        <p:blipFill>
          <a:blip r:embed="rId2" cstate="print"/>
          <a:stretch>
            <a:fillRect/>
          </a:stretch>
        </p:blipFill>
        <p:spPr>
          <a:xfrm>
            <a:off x="1066800" y="1189435"/>
            <a:ext cx="10077449" cy="5668565"/>
          </a:xfrm>
          <a:prstGeom prst="rect">
            <a:avLst/>
          </a:prstGeom>
        </p:spPr>
      </p:pic>
      <p:sp>
        <p:nvSpPr>
          <p:cNvPr id="9" name="TextovéPole 8"/>
          <p:cNvSpPr txBox="1"/>
          <p:nvPr/>
        </p:nvSpPr>
        <p:spPr>
          <a:xfrm>
            <a:off x="7310527" y="3071543"/>
            <a:ext cx="3338671"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a:ea typeface="+mn-ea"/>
                <a:cs typeface="+mn-cs"/>
              </a:rPr>
              <a:t>So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called</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great</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cremation</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ground</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layer</a:t>
            </a:r>
            <a:r>
              <a:rPr kumimoji="0" lang="cs-CZ" sz="1800" b="1" i="0" u="none" strike="noStrike" kern="1200" cap="none" spc="0" normalizeH="0" baseline="0" noProof="0" dirty="0">
                <a:ln>
                  <a:noFill/>
                </a:ln>
                <a:solidFill>
                  <a:prstClr val="white"/>
                </a:solidFill>
                <a:effectLst/>
                <a:uLnTx/>
                <a:uFillTx/>
                <a:latin typeface="Calibri"/>
                <a:ea typeface="+mn-ea"/>
                <a:cs typeface="+mn-cs"/>
              </a:rPr>
              <a:t> 5</a:t>
            </a:r>
          </a:p>
        </p:txBody>
      </p:sp>
      <p:sp>
        <p:nvSpPr>
          <p:cNvPr id="10" name="TextovéPole 9"/>
          <p:cNvSpPr txBox="1"/>
          <p:nvPr/>
        </p:nvSpPr>
        <p:spPr>
          <a:xfrm>
            <a:off x="1493987" y="3905969"/>
            <a:ext cx="227658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Destroyed</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cave</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bench</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a:ea typeface="+mn-ea"/>
                <a:cs typeface="+mn-cs"/>
              </a:rPr>
              <a:t>1944/1945</a:t>
            </a:r>
          </a:p>
        </p:txBody>
      </p:sp>
      <p:sp>
        <p:nvSpPr>
          <p:cNvPr id="11" name="TextovéPole 10"/>
          <p:cNvSpPr txBox="1"/>
          <p:nvPr/>
        </p:nvSpPr>
        <p:spPr>
          <a:xfrm>
            <a:off x="5094437" y="3467818"/>
            <a:ext cx="1449238"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a:ea typeface="+mn-ea"/>
                <a:cs typeface="+mn-cs"/>
              </a:rPr>
              <a:t>the original foot of the rock bench</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Zástupný obsah 2">
            <a:extLst>
              <a:ext uri="{FF2B5EF4-FFF2-40B4-BE49-F238E27FC236}">
                <a16:creationId xmlns:a16="http://schemas.microsoft.com/office/drawing/2014/main" id="{7EB0CA06-1778-4416-9A8C-BBD69ADF015A}"/>
              </a:ext>
            </a:extLst>
          </p:cNvPr>
          <p:cNvSpPr txBox="1">
            <a:spLocks/>
          </p:cNvSpPr>
          <p:nvPr/>
        </p:nvSpPr>
        <p:spPr>
          <a:xfrm>
            <a:off x="1047749" y="1181100"/>
            <a:ext cx="4105276" cy="8763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8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dirty="0" err="1">
                <a:ln>
                  <a:noFill/>
                </a:ln>
                <a:solidFill>
                  <a:srgbClr val="FF0000"/>
                </a:solidFill>
                <a:effectLst/>
                <a:uLnTx/>
                <a:uFillTx/>
                <a:latin typeface="Calibri"/>
                <a:ea typeface="+mn-ea"/>
                <a:cs typeface="+mn-cs"/>
              </a:rPr>
              <a:t>sondage</a:t>
            </a:r>
            <a:r>
              <a:rPr kumimoji="0" lang="cs-CZ" sz="2000" b="0" i="0" u="none" strike="noStrike" kern="1200" cap="none" spc="0" normalizeH="0" baseline="0" noProof="0" dirty="0">
                <a:ln>
                  <a:noFill/>
                </a:ln>
                <a:solidFill>
                  <a:srgbClr val="FF0000"/>
                </a:solidFill>
                <a:effectLst/>
                <a:uLnTx/>
                <a:uFillTx/>
                <a:latin typeface="Calibri"/>
                <a:ea typeface="+mn-ea"/>
                <a:cs typeface="+mn-cs"/>
              </a:rPr>
              <a:t> 5 (2021)</a:t>
            </a:r>
          </a:p>
          <a:p>
            <a:pPr marL="91440" marR="0" lvl="0" indent="-91440" algn="l" defTabSz="914400" rtl="0" eaLnBrk="1" fontAlgn="auto" latinLnBrk="0" hangingPunct="1">
              <a:lnSpc>
                <a:spcPct val="8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FF0000"/>
                </a:solidFill>
                <a:effectLst/>
                <a:uLnTx/>
                <a:uFillTx/>
                <a:latin typeface="Calibri"/>
                <a:ea typeface="+mn-ea"/>
                <a:cs typeface="+mn-cs"/>
              </a:rPr>
              <a:t> </a:t>
            </a:r>
            <a:r>
              <a:rPr kumimoji="0" lang="cs-CZ" sz="2000" b="0" i="0" u="none" strike="noStrike" kern="1200" cap="none" spc="0" normalizeH="0" baseline="0" noProof="0" dirty="0">
                <a:ln>
                  <a:noFill/>
                </a:ln>
                <a:solidFill>
                  <a:prstClr val="white"/>
                </a:solidFill>
                <a:effectLst/>
                <a:uLnTx/>
                <a:uFillTx/>
                <a:latin typeface="Calibri"/>
                <a:ea typeface="+mn-ea"/>
                <a:cs typeface="+mn-cs"/>
              </a:rPr>
              <a:t>3D: David Hons</a:t>
            </a: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902864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10A51C-0956-4FCF-907D-B7DA69AB0848}"/>
              </a:ext>
            </a:extLst>
          </p:cNvPr>
          <p:cNvSpPr>
            <a:spLocks noGrp="1"/>
          </p:cNvSpPr>
          <p:nvPr>
            <p:ph type="title"/>
          </p:nvPr>
        </p:nvSpPr>
        <p:spPr>
          <a:xfrm>
            <a:off x="214377" y="184825"/>
            <a:ext cx="2553420" cy="1993804"/>
          </a:xfrm>
        </p:spPr>
        <p:txBody>
          <a:bodyPr anchor="ctr">
            <a:normAutofit/>
          </a:bodyPr>
          <a:lstStyle/>
          <a:p>
            <a:r>
              <a:rPr lang="en-US" sz="3200" dirty="0">
                <a:solidFill>
                  <a:schemeClr val="bg1"/>
                </a:solidFill>
              </a:rPr>
              <a:t>A treasure of Moravian prehistory from 1872</a:t>
            </a:r>
            <a:endParaRPr lang="cs-CZ" sz="3200" dirty="0">
              <a:solidFill>
                <a:schemeClr val="bg1"/>
              </a:solidFill>
            </a:endParaRPr>
          </a:p>
        </p:txBody>
      </p:sp>
      <p:pic>
        <p:nvPicPr>
          <p:cNvPr id="4" name="Zástupný symbol pro obsah 3" descr="1.2b.JPG"/>
          <p:cNvPicPr>
            <a:picLocks noGrp="1" noChangeAspect="1"/>
          </p:cNvPicPr>
          <p:nvPr>
            <p:ph idx="1"/>
          </p:nvPr>
        </p:nvPicPr>
        <p:blipFill>
          <a:blip r:embed="rId2" cstate="print"/>
          <a:stretch>
            <a:fillRect/>
          </a:stretch>
        </p:blipFill>
        <p:spPr>
          <a:xfrm>
            <a:off x="1" y="0"/>
            <a:ext cx="12355902" cy="6858000"/>
          </a:xfrm>
        </p:spPr>
      </p:pic>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7683" y="1840051"/>
            <a:ext cx="2694317" cy="4860050"/>
          </a:xfrm>
          <a:prstGeom prst="rect">
            <a:avLst/>
          </a:prstGeom>
        </p:spPr>
      </p:pic>
      <p:pic>
        <p:nvPicPr>
          <p:cNvPr id="3" name="Obrázek 2" descr="obr. 9 - bronzový býček v prosu.JPG">
            <a:extLst>
              <a:ext uri="{FF2B5EF4-FFF2-40B4-BE49-F238E27FC236}">
                <a16:creationId xmlns:a16="http://schemas.microsoft.com/office/drawing/2014/main" id="{79E50925-860C-7F83-E90C-55714DA8687B}"/>
              </a:ext>
            </a:extLst>
          </p:cNvPr>
          <p:cNvPicPr>
            <a:picLocks noChangeAspect="1"/>
          </p:cNvPicPr>
          <p:nvPr/>
        </p:nvPicPr>
        <p:blipFill>
          <a:blip r:embed="rId4" cstate="print"/>
          <a:stretch>
            <a:fillRect/>
          </a:stretch>
        </p:blipFill>
        <p:spPr>
          <a:xfrm>
            <a:off x="-1" y="4236020"/>
            <a:ext cx="2451799" cy="2621979"/>
          </a:xfrm>
          <a:prstGeom prst="rect">
            <a:avLst/>
          </a:prstGeom>
        </p:spPr>
      </p:pic>
      <p:sp>
        <p:nvSpPr>
          <p:cNvPr id="5" name="TextovéPole 4">
            <a:extLst>
              <a:ext uri="{FF2B5EF4-FFF2-40B4-BE49-F238E27FC236}">
                <a16:creationId xmlns:a16="http://schemas.microsoft.com/office/drawing/2014/main" id="{500BE86A-D5EE-80E3-C5F2-1DDDAF1BCB62}"/>
              </a:ext>
            </a:extLst>
          </p:cNvPr>
          <p:cNvSpPr txBox="1"/>
          <p:nvPr/>
        </p:nvSpPr>
        <p:spPr>
          <a:xfrm>
            <a:off x="0" y="4333648"/>
            <a:ext cx="652743" cy="369332"/>
          </a:xfrm>
          <a:prstGeom prst="rect">
            <a:avLst/>
          </a:prstGeom>
          <a:noFill/>
        </p:spPr>
        <p:txBody>
          <a:bodyPr wrap="none" rtlCol="0">
            <a:spAutoFit/>
          </a:bodyPr>
          <a:lstStyle/>
          <a:p>
            <a:pPr algn="ctr"/>
            <a:r>
              <a:rPr lang="cs-CZ" dirty="0"/>
              <a:t>1869</a:t>
            </a:r>
          </a:p>
        </p:txBody>
      </p:sp>
      <p:sp>
        <p:nvSpPr>
          <p:cNvPr id="6" name="Šipka: dolů 5">
            <a:extLst>
              <a:ext uri="{FF2B5EF4-FFF2-40B4-BE49-F238E27FC236}">
                <a16:creationId xmlns:a16="http://schemas.microsoft.com/office/drawing/2014/main" id="{C6A2CA30-FA02-4780-15D5-CB740BCEA3E2}"/>
              </a:ext>
            </a:extLst>
          </p:cNvPr>
          <p:cNvSpPr/>
          <p:nvPr/>
        </p:nvSpPr>
        <p:spPr>
          <a:xfrm rot="19044544">
            <a:off x="9902307" y="3900852"/>
            <a:ext cx="275857" cy="691839"/>
          </a:xfrm>
          <a:prstGeom prst="downArrow">
            <a:avLst>
              <a:gd name="adj1" fmla="val 45843"/>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CEC1158B-987E-FE65-E49E-6460C3A48BC7}"/>
              </a:ext>
            </a:extLst>
          </p:cNvPr>
          <p:cNvSpPr txBox="1"/>
          <p:nvPr/>
        </p:nvSpPr>
        <p:spPr>
          <a:xfrm>
            <a:off x="8563504" y="6382952"/>
            <a:ext cx="1141083" cy="369332"/>
          </a:xfrm>
          <a:prstGeom prst="rect">
            <a:avLst/>
          </a:prstGeom>
          <a:noFill/>
        </p:spPr>
        <p:txBody>
          <a:bodyPr wrap="none" rtlCol="0">
            <a:spAutoFit/>
          </a:bodyPr>
          <a:lstStyle/>
          <a:p>
            <a:pPr algn="ctr"/>
            <a:r>
              <a:rPr lang="cs-CZ" dirty="0" err="1">
                <a:solidFill>
                  <a:schemeClr val="bg1"/>
                </a:solidFill>
              </a:rPr>
              <a:t>Karst</a:t>
            </a:r>
            <a:r>
              <a:rPr lang="cs-CZ" dirty="0">
                <a:solidFill>
                  <a:schemeClr val="bg1"/>
                </a:solidFill>
              </a:rPr>
              <a:t> Area</a:t>
            </a:r>
          </a:p>
        </p:txBody>
      </p:sp>
    </p:spTree>
    <p:extLst>
      <p:ext uri="{BB962C8B-B14F-4D97-AF65-F5344CB8AC3E}">
        <p14:creationId xmlns:p14="http://schemas.microsoft.com/office/powerpoint/2010/main" val="18347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43129"/>
            <a:ext cx="12192000" cy="707365"/>
          </a:xfrm>
        </p:spPr>
        <p:txBody>
          <a:bodyPr>
            <a:normAutofit/>
          </a:bodyPr>
          <a:lstStyle/>
          <a:p>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sondage</a:t>
            </a:r>
            <a:r>
              <a:rPr lang="cs-CZ" sz="4000" dirty="0">
                <a:solidFill>
                  <a:schemeClr val="accent1"/>
                </a:solidFill>
                <a:effectLst>
                  <a:outerShdw blurRad="38100" dist="38100" dir="2700000" algn="tl">
                    <a:srgbClr val="000000">
                      <a:alpha val="43137"/>
                    </a:srgbClr>
                  </a:outerShdw>
                </a:effectLst>
              </a:rPr>
              <a:t> 6</a:t>
            </a:r>
          </a:p>
        </p:txBody>
      </p:sp>
      <p:pic>
        <p:nvPicPr>
          <p:cNvPr id="11" name="Obrázek 10" descr="DSC_0123.JPG"/>
          <p:cNvPicPr>
            <a:picLocks noChangeAspect="1"/>
          </p:cNvPicPr>
          <p:nvPr/>
        </p:nvPicPr>
        <p:blipFill>
          <a:blip r:embed="rId2" cstate="print"/>
          <a:stretch>
            <a:fillRect/>
          </a:stretch>
        </p:blipFill>
        <p:spPr>
          <a:xfrm>
            <a:off x="0" y="641230"/>
            <a:ext cx="9325154" cy="6216770"/>
          </a:xfrm>
          <a:prstGeom prst="rect">
            <a:avLst/>
          </a:prstGeom>
        </p:spPr>
      </p:pic>
      <p:sp>
        <p:nvSpPr>
          <p:cNvPr id="12" name="TextovéPole 11"/>
          <p:cNvSpPr txBox="1"/>
          <p:nvPr/>
        </p:nvSpPr>
        <p:spPr>
          <a:xfrm>
            <a:off x="2208362" y="2096219"/>
            <a:ext cx="1701428" cy="369332"/>
          </a:xfrm>
          <a:prstGeom prst="rect">
            <a:avLst/>
          </a:prstGeom>
          <a:noFill/>
        </p:spPr>
        <p:txBody>
          <a:bodyPr wrap="none" rtlCol="0">
            <a:spAutoFit/>
          </a:bodyPr>
          <a:lstStyle/>
          <a:p>
            <a:r>
              <a:rPr kumimoji="0" lang="cs-CZ" sz="1800" b="1" i="0" u="none" strike="noStrike" kern="1200" cap="none" spc="0" normalizeH="0" baseline="0" noProof="0" dirty="0" err="1">
                <a:ln>
                  <a:noFill/>
                </a:ln>
                <a:solidFill>
                  <a:prstClr val="white"/>
                </a:solidFill>
                <a:effectLst/>
                <a:uLnTx/>
                <a:uFillTx/>
                <a:latin typeface="Calibri"/>
                <a:ea typeface="+mn-ea"/>
                <a:cs typeface="+mn-cs"/>
              </a:rPr>
              <a:t>Destroyed</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pillar</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TextovéPole 12"/>
          <p:cNvSpPr txBox="1"/>
          <p:nvPr/>
        </p:nvSpPr>
        <p:spPr>
          <a:xfrm>
            <a:off x="5768196" y="2861094"/>
            <a:ext cx="170142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Destroyed</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pillar</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TextovéPole 20"/>
          <p:cNvSpPr txBox="1"/>
          <p:nvPr/>
        </p:nvSpPr>
        <p:spPr>
          <a:xfrm>
            <a:off x="3671977" y="5138468"/>
            <a:ext cx="81618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paving</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TextovéPole 22"/>
          <p:cNvSpPr txBox="1"/>
          <p:nvPr/>
        </p:nvSpPr>
        <p:spPr>
          <a:xfrm>
            <a:off x="923025" y="4830789"/>
            <a:ext cx="127150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1944–45</a:t>
            </a:r>
          </a:p>
        </p:txBody>
      </p:sp>
      <p:sp>
        <p:nvSpPr>
          <p:cNvPr id="24" name="TextovéPole 23"/>
          <p:cNvSpPr txBox="1"/>
          <p:nvPr/>
        </p:nvSpPr>
        <p:spPr>
          <a:xfrm>
            <a:off x="2518911" y="5098208"/>
            <a:ext cx="33534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E</a:t>
            </a:r>
          </a:p>
        </p:txBody>
      </p:sp>
      <p:sp>
        <p:nvSpPr>
          <p:cNvPr id="25" name="TextovéPole 24"/>
          <p:cNvSpPr txBox="1"/>
          <p:nvPr/>
        </p:nvSpPr>
        <p:spPr>
          <a:xfrm>
            <a:off x="5141342" y="4727272"/>
            <a:ext cx="35779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B</a:t>
            </a:r>
          </a:p>
        </p:txBody>
      </p:sp>
      <p:sp>
        <p:nvSpPr>
          <p:cNvPr id="26" name="TextovéPole 25"/>
          <p:cNvSpPr txBox="1"/>
          <p:nvPr/>
        </p:nvSpPr>
        <p:spPr>
          <a:xfrm>
            <a:off x="4344836" y="4232690"/>
            <a:ext cx="37061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A</a:t>
            </a:r>
          </a:p>
        </p:txBody>
      </p:sp>
      <p:sp>
        <p:nvSpPr>
          <p:cNvPr id="28" name="TextovéPole 27"/>
          <p:cNvSpPr txBox="1"/>
          <p:nvPr/>
        </p:nvSpPr>
        <p:spPr>
          <a:xfrm>
            <a:off x="3991152" y="5492148"/>
            <a:ext cx="69602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1" i="0" u="none" strike="noStrike" kern="1200" cap="none" spc="0" normalizeH="0" baseline="0" noProof="0">
                <a:ln>
                  <a:noFill/>
                </a:ln>
                <a:solidFill>
                  <a:prstClr val="white"/>
                </a:solidFill>
                <a:effectLst/>
                <a:uLnTx/>
                <a:uFillTx/>
                <a:latin typeface="Calibri"/>
                <a:ea typeface="+mn-ea"/>
                <a:cs typeface="+mn-cs"/>
              </a:rPr>
              <a:t>C+D</a:t>
            </a:r>
          </a:p>
        </p:txBody>
      </p:sp>
      <p:sp>
        <p:nvSpPr>
          <p:cNvPr id="30" name="TextovéPole 29"/>
          <p:cNvSpPr txBox="1"/>
          <p:nvPr/>
        </p:nvSpPr>
        <p:spPr>
          <a:xfrm>
            <a:off x="5584166" y="4307456"/>
            <a:ext cx="120577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flood</a:t>
            </a:r>
            <a:r>
              <a:rPr kumimoji="0" lang="cs-CZ" sz="1800" b="1" i="0" u="none" strike="noStrike" kern="1200" cap="none" spc="0" normalizeH="0" baseline="0" noProof="0" dirty="0">
                <a:ln>
                  <a:noFill/>
                </a:ln>
                <a:solidFill>
                  <a:prstClr val="white"/>
                </a:solidFill>
                <a:effectLst/>
                <a:uLnTx/>
                <a:uFillTx/>
                <a:latin typeface="Calibri"/>
                <a:ea typeface="+mn-ea"/>
                <a:cs typeface="+mn-cs"/>
              </a:rPr>
              <a:t> 1927</a:t>
            </a:r>
          </a:p>
        </p:txBody>
      </p:sp>
      <p:pic>
        <p:nvPicPr>
          <p:cNvPr id="31" name="Obrázek 30" descr="DSC_1007.JPG"/>
          <p:cNvPicPr>
            <a:picLocks noChangeAspect="1"/>
          </p:cNvPicPr>
          <p:nvPr/>
        </p:nvPicPr>
        <p:blipFill>
          <a:blip r:embed="rId3" cstate="print"/>
          <a:stretch>
            <a:fillRect/>
          </a:stretch>
        </p:blipFill>
        <p:spPr>
          <a:xfrm>
            <a:off x="7962180" y="633083"/>
            <a:ext cx="4229819" cy="2819880"/>
          </a:xfrm>
          <a:prstGeom prst="rect">
            <a:avLst/>
          </a:prstGeom>
        </p:spPr>
      </p:pic>
      <p:sp>
        <p:nvSpPr>
          <p:cNvPr id="14" name="Zástupný obsah 2">
            <a:extLst>
              <a:ext uri="{FF2B5EF4-FFF2-40B4-BE49-F238E27FC236}">
                <a16:creationId xmlns:a16="http://schemas.microsoft.com/office/drawing/2014/main" id="{7EB0CA06-1778-4416-9A8C-BBD69ADF015A}"/>
              </a:ext>
            </a:extLst>
          </p:cNvPr>
          <p:cNvSpPr txBox="1">
            <a:spLocks/>
          </p:cNvSpPr>
          <p:nvPr/>
        </p:nvSpPr>
        <p:spPr>
          <a:xfrm>
            <a:off x="9445556" y="3488299"/>
            <a:ext cx="2744769" cy="353438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sondage</a:t>
            </a:r>
            <a:r>
              <a:rPr kumimoji="0" lang="en-US" sz="2000" b="0" i="0" u="none" strike="noStrike" kern="1200" cap="none" spc="0" normalizeH="0" baseline="0" noProof="0" dirty="0">
                <a:ln>
                  <a:noFill/>
                </a:ln>
                <a:solidFill>
                  <a:schemeClr val="tx1"/>
                </a:solidFill>
                <a:effectLst/>
                <a:uLnTx/>
                <a:uFillTx/>
                <a:latin typeface="Calibri"/>
                <a:ea typeface="+mn-ea"/>
                <a:cs typeface="+mn-cs"/>
              </a:rPr>
              <a:t> 6: captured Wankel</a:t>
            </a:r>
            <a:r>
              <a:rPr kumimoji="0" lang="cs-CZ" sz="2000" b="0" i="0" u="none" strike="noStrike" kern="1200" cap="none" spc="0" normalizeH="0" baseline="0" noProof="0" dirty="0">
                <a:ln>
                  <a:noFill/>
                </a:ln>
                <a:solidFill>
                  <a:schemeClr val="tx1"/>
                </a:solidFill>
                <a:effectLst/>
                <a:uLnTx/>
                <a:uFillTx/>
                <a:latin typeface="Calibri"/>
                <a:ea typeface="+mn-ea"/>
                <a:cs typeface="+mn-cs"/>
              </a:rPr>
              <a:t>´s</a:t>
            </a:r>
            <a:r>
              <a:rPr kumimoji="0" lang="en-US" sz="2000" b="0" i="0" u="none" strike="noStrike" kern="1200" cap="none" spc="0" normalizeH="0" baseline="0" noProof="0" dirty="0">
                <a:ln>
                  <a:noFill/>
                </a:ln>
                <a:solidFill>
                  <a:schemeClr val="tx1"/>
                </a:solidFill>
                <a:effectLst/>
                <a:uLnTx/>
                <a:uFillTx/>
                <a:latin typeface="Calibri"/>
                <a:ea typeface="+mn-ea"/>
                <a:cs typeface="+mn-cs"/>
              </a:rPr>
              <a:t> paving</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sondage</a:t>
            </a:r>
            <a:r>
              <a:rPr kumimoji="0" lang="cs-CZ" sz="2000" b="0" i="0" u="none" strike="noStrike" kern="1200" cap="none" spc="0" normalizeH="0" baseline="0" noProof="0" dirty="0">
                <a:ln>
                  <a:noFill/>
                </a:ln>
                <a:solidFill>
                  <a:schemeClr val="tx1"/>
                </a:solidFill>
                <a:effectLst/>
                <a:uLnTx/>
                <a:uFillTx/>
                <a:latin typeface="Calibri"/>
                <a:ea typeface="+mn-ea"/>
                <a:cs typeface="+mn-cs"/>
              </a:rPr>
              <a:t> </a:t>
            </a:r>
            <a:r>
              <a:rPr kumimoji="0" lang="cs-CZ" sz="2000" b="0" i="0" u="none" strike="noStrike" kern="1200" cap="none" spc="0" normalizeH="0" baseline="0" noProof="0" dirty="0" err="1">
                <a:ln>
                  <a:noFill/>
                </a:ln>
                <a:solidFill>
                  <a:schemeClr val="tx1"/>
                </a:solidFill>
                <a:effectLst/>
                <a:uLnTx/>
                <a:uFillTx/>
                <a:latin typeface="Calibri"/>
                <a:ea typeface="+mn-ea"/>
                <a:cs typeface="+mn-cs"/>
              </a:rPr>
              <a:t>after</a:t>
            </a:r>
            <a:r>
              <a:rPr kumimoji="0" lang="cs-CZ" sz="2000" b="0" i="0" u="none" strike="noStrike" kern="1200" cap="none" spc="0" normalizeH="0" baseline="0" noProof="0" dirty="0">
                <a:ln>
                  <a:noFill/>
                </a:ln>
                <a:solidFill>
                  <a:schemeClr val="tx1"/>
                </a:solidFill>
                <a:effectLst/>
                <a:uLnTx/>
                <a:uFillTx/>
                <a:latin typeface="Calibri"/>
                <a:ea typeface="+mn-ea"/>
                <a:cs typeface="+mn-cs"/>
              </a:rPr>
              <a:t> M. Kříž</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E</a:t>
            </a:r>
            <a:r>
              <a:rPr kumimoji="0" lang="cs-CZ" sz="2000" b="0" i="0" u="none" strike="noStrike" kern="1200" cap="none" spc="0" normalizeH="0" baseline="0" noProof="0" dirty="0">
                <a:ln>
                  <a:noFill/>
                </a:ln>
                <a:solidFill>
                  <a:schemeClr val="tx1"/>
                </a:solidFill>
                <a:effectLst/>
                <a:uLnTx/>
                <a:uFillTx/>
                <a:latin typeface="Calibri"/>
                <a:ea typeface="+mn-ea"/>
                <a:cs typeface="+mn-cs"/>
              </a:rPr>
              <a:t>n</a:t>
            </a:r>
            <a:r>
              <a:rPr kumimoji="0" lang="en-US" sz="2000" b="0" i="0" u="none" strike="noStrike" kern="1200" cap="none" spc="0" normalizeH="0" baseline="0" noProof="0" dirty="0">
                <a:ln>
                  <a:noFill/>
                </a:ln>
                <a:solidFill>
                  <a:schemeClr val="tx1"/>
                </a:solidFill>
                <a:effectLst/>
                <a:uLnTx/>
                <a:uFillTx/>
                <a:latin typeface="Calibri"/>
                <a:ea typeface="+mn-ea"/>
                <a:cs typeface="+mn-cs"/>
              </a:rPr>
              <a:t>captured pillar at the south wall</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dirty="0">
                <a:solidFill>
                  <a:schemeClr val="tx1"/>
                </a:solidFill>
                <a:latin typeface="Calibri"/>
              </a:rPr>
              <a:t> </a:t>
            </a:r>
            <a:r>
              <a:rPr kumimoji="0" lang="en-US" sz="2000" b="0" i="0" u="none" strike="noStrike" kern="1200" cap="none" spc="0" normalizeH="0" baseline="0" noProof="0" dirty="0">
                <a:ln>
                  <a:noFill/>
                </a:ln>
                <a:solidFill>
                  <a:schemeClr val="tx1"/>
                </a:solidFill>
                <a:effectLst/>
                <a:uLnTx/>
                <a:uFillTx/>
                <a:latin typeface="Calibri"/>
                <a:ea typeface="+mn-ea"/>
                <a:cs typeface="+mn-cs"/>
              </a:rPr>
              <a:t>flood of 1927</a:t>
            </a:r>
            <a:endParaRPr kumimoji="0" lang="cs-CZ" sz="20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1789343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Obrázek 10" descr="Sonda3_static6.png"/>
          <p:cNvPicPr>
            <a:picLocks noChangeAspect="1"/>
          </p:cNvPicPr>
          <p:nvPr/>
        </p:nvPicPr>
        <p:blipFill>
          <a:blip r:embed="rId2" cstate="print"/>
          <a:stretch>
            <a:fillRect/>
          </a:stretch>
        </p:blipFill>
        <p:spPr>
          <a:xfrm>
            <a:off x="533400" y="557212"/>
            <a:ext cx="11201400" cy="6300788"/>
          </a:xfrm>
          <a:prstGeom prst="rect">
            <a:avLst/>
          </a:prstGeom>
        </p:spPr>
      </p:pic>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43129"/>
            <a:ext cx="12192000" cy="707365"/>
          </a:xfrm>
        </p:spPr>
        <p:txBody>
          <a:bodyPr>
            <a:normAutofit fontScale="90000"/>
          </a:bodyPr>
          <a:lstStyle/>
          <a:p>
            <a:pPr algn="ctr"/>
            <a:br>
              <a:rPr lang="en-US" sz="4000" dirty="0">
                <a:solidFill>
                  <a:schemeClr val="accent1"/>
                </a:solidFill>
                <a:effectLst>
                  <a:outerShdw blurRad="38100" dist="38100" dir="2700000" algn="tl">
                    <a:srgbClr val="000000">
                      <a:alpha val="43137"/>
                    </a:srgbClr>
                  </a:outerShdw>
                </a:effectLst>
              </a:rPr>
            </a:br>
            <a:r>
              <a:rPr lang="en-US" sz="4000" dirty="0">
                <a:solidFill>
                  <a:schemeClr val="accent1"/>
                </a:solidFill>
                <a:effectLst>
                  <a:outerShdw blurRad="38100" dist="38100" dir="2700000" algn="tl">
                    <a:srgbClr val="000000">
                      <a:alpha val="43137"/>
                    </a:srgbClr>
                  </a:outerShdw>
                </a:effectLst>
              </a:rPr>
              <a:t>New insight into the Hallstatt </a:t>
            </a:r>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Multidisciplinary project</a:t>
            </a:r>
            <a:endParaRPr lang="cs-CZ" sz="4000" dirty="0">
              <a:solidFill>
                <a:schemeClr val="accent1"/>
              </a:solidFill>
              <a:effectLst>
                <a:outerShdw blurRad="38100" dist="38100" dir="2700000" algn="tl">
                  <a:srgbClr val="000000">
                    <a:alpha val="43137"/>
                  </a:srgbClr>
                </a:outerShdw>
              </a:effectLst>
            </a:endParaRPr>
          </a:p>
        </p:txBody>
      </p:sp>
      <p:sp>
        <p:nvSpPr>
          <p:cNvPr id="12" name="TextovéPole 11"/>
          <p:cNvSpPr txBox="1"/>
          <p:nvPr/>
        </p:nvSpPr>
        <p:spPr>
          <a:xfrm>
            <a:off x="8571062" y="5410919"/>
            <a:ext cx="142962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Blasted</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pillar</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TextovéPole 12"/>
          <p:cNvSpPr txBox="1"/>
          <p:nvPr/>
        </p:nvSpPr>
        <p:spPr>
          <a:xfrm rot="1865709">
            <a:off x="1673229" y="3642143"/>
            <a:ext cx="142962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Blasted</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pillar</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30" name="TextovéPole 29"/>
          <p:cNvSpPr txBox="1"/>
          <p:nvPr/>
        </p:nvSpPr>
        <p:spPr>
          <a:xfrm>
            <a:off x="4536416" y="3212081"/>
            <a:ext cx="120577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flood</a:t>
            </a:r>
            <a:r>
              <a:rPr kumimoji="0" lang="cs-CZ" sz="1800" b="1" i="0" u="none" strike="noStrike" kern="1200" cap="none" spc="0" normalizeH="0" baseline="0" noProof="0" dirty="0">
                <a:ln>
                  <a:noFill/>
                </a:ln>
                <a:solidFill>
                  <a:prstClr val="white"/>
                </a:solidFill>
                <a:effectLst/>
                <a:uLnTx/>
                <a:uFillTx/>
                <a:latin typeface="Calibri"/>
                <a:ea typeface="+mn-ea"/>
                <a:cs typeface="+mn-cs"/>
              </a:rPr>
              <a:t> 1927</a:t>
            </a:r>
          </a:p>
        </p:txBody>
      </p:sp>
      <p:sp>
        <p:nvSpPr>
          <p:cNvPr id="14" name="Zástupný obsah 2">
            <a:extLst>
              <a:ext uri="{FF2B5EF4-FFF2-40B4-BE49-F238E27FC236}">
                <a16:creationId xmlns:a16="http://schemas.microsoft.com/office/drawing/2014/main" id="{7EB0CA06-1778-4416-9A8C-BBD69ADF015A}"/>
              </a:ext>
            </a:extLst>
          </p:cNvPr>
          <p:cNvSpPr txBox="1">
            <a:spLocks/>
          </p:cNvSpPr>
          <p:nvPr/>
        </p:nvSpPr>
        <p:spPr>
          <a:xfrm>
            <a:off x="4343399" y="1028700"/>
            <a:ext cx="6619875" cy="8763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8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000" b="0" i="0" u="none" strike="noStrike" kern="1200" cap="none" spc="0" normalizeH="0" baseline="0" noProof="0" dirty="0" err="1">
                <a:ln>
                  <a:noFill/>
                </a:ln>
                <a:solidFill>
                  <a:srgbClr val="FF0000"/>
                </a:solidFill>
                <a:effectLst/>
                <a:uLnTx/>
                <a:uFillTx/>
                <a:latin typeface="Calibri"/>
                <a:ea typeface="+mn-ea"/>
                <a:cs typeface="+mn-cs"/>
              </a:rPr>
              <a:t>sondage</a:t>
            </a:r>
            <a:r>
              <a:rPr kumimoji="0" lang="cs-CZ" sz="2000" b="0" i="0" u="none" strike="noStrike" kern="1200" cap="none" spc="0" normalizeH="0" baseline="0" noProof="0" dirty="0">
                <a:ln>
                  <a:noFill/>
                </a:ln>
                <a:solidFill>
                  <a:srgbClr val="FF0000"/>
                </a:solidFill>
                <a:effectLst/>
                <a:uLnTx/>
                <a:uFillTx/>
                <a:latin typeface="Calibri"/>
                <a:ea typeface="+mn-ea"/>
                <a:cs typeface="+mn-cs"/>
              </a:rPr>
              <a:t> 6 (</a:t>
            </a:r>
            <a:r>
              <a:rPr kumimoji="0" lang="cs-CZ" sz="2000" b="0" i="0" u="none" strike="noStrike" kern="1200" cap="none" spc="0" normalizeH="0" baseline="0" noProof="0" dirty="0" err="1">
                <a:ln>
                  <a:noFill/>
                </a:ln>
                <a:solidFill>
                  <a:srgbClr val="FF0000"/>
                </a:solidFill>
                <a:effectLst/>
                <a:uLnTx/>
                <a:uFillTx/>
                <a:latin typeface="Calibri"/>
                <a:ea typeface="+mn-ea"/>
                <a:cs typeface="+mn-cs"/>
              </a:rPr>
              <a:t>beggining</a:t>
            </a:r>
            <a:r>
              <a:rPr kumimoji="0" lang="cs-CZ" sz="2000" b="0" i="0" u="none" strike="noStrike" kern="1200" cap="none" spc="0" normalizeH="0" baseline="0" noProof="0" dirty="0">
                <a:ln>
                  <a:noFill/>
                </a:ln>
                <a:solidFill>
                  <a:srgbClr val="FF0000"/>
                </a:solidFill>
                <a:effectLst/>
                <a:uLnTx/>
                <a:uFillTx/>
                <a:latin typeface="Calibri"/>
                <a:ea typeface="+mn-ea"/>
                <a:cs typeface="+mn-cs"/>
              </a:rPr>
              <a:t> </a:t>
            </a:r>
            <a:r>
              <a:rPr kumimoji="0" lang="cs-CZ" sz="2000" b="0" i="0" u="none" strike="noStrike" kern="1200" cap="none" spc="0" normalizeH="0" baseline="0" noProof="0" dirty="0" err="1">
                <a:ln>
                  <a:noFill/>
                </a:ln>
                <a:solidFill>
                  <a:srgbClr val="FF0000"/>
                </a:solidFill>
                <a:effectLst/>
                <a:uLnTx/>
                <a:uFillTx/>
                <a:latin typeface="Calibri"/>
                <a:ea typeface="+mn-ea"/>
                <a:cs typeface="+mn-cs"/>
              </a:rPr>
              <a:t>state</a:t>
            </a:r>
            <a:r>
              <a:rPr kumimoji="0" lang="cs-CZ" sz="2000" b="0" i="0" u="none" strike="noStrike" kern="1200" cap="none" spc="0" normalizeH="0" baseline="0" noProof="0" dirty="0">
                <a:ln>
                  <a:noFill/>
                </a:ln>
                <a:solidFill>
                  <a:srgbClr val="FF0000"/>
                </a:solidFill>
                <a:effectLst/>
                <a:uLnTx/>
                <a:uFillTx/>
                <a:latin typeface="Calibri"/>
                <a:ea typeface="+mn-ea"/>
                <a:cs typeface="+mn-cs"/>
              </a:rPr>
              <a:t> in2021)</a:t>
            </a:r>
          </a:p>
          <a:p>
            <a:pPr marL="91440" marR="0" lvl="0" indent="-91440" algn="l" defTabSz="914400" rtl="0" eaLnBrk="1" fontAlgn="auto" latinLnBrk="0" hangingPunct="1">
              <a:lnSpc>
                <a:spcPct val="80000"/>
              </a:lnSpc>
              <a:spcBef>
                <a:spcPts val="1200"/>
              </a:spcBef>
              <a:spcAft>
                <a:spcPts val="200"/>
              </a:spcAft>
              <a:buClr>
                <a:srgbClr val="D34817"/>
              </a:buClr>
              <a:buSzPct val="100000"/>
              <a:buFont typeface="Wingdings" panose="05000000000000000000" pitchFamily="2" charset="2"/>
              <a:buChar char="§"/>
              <a:tabLst/>
              <a:defRPr/>
            </a:pPr>
            <a:r>
              <a:rPr kumimoji="0" lang="cs-CZ" sz="2000" b="0" i="0" u="none" strike="noStrike" kern="1200" cap="none" spc="0" normalizeH="0" baseline="0" noProof="0" dirty="0">
                <a:ln>
                  <a:noFill/>
                </a:ln>
                <a:solidFill>
                  <a:srgbClr val="FF0000"/>
                </a:solidFill>
                <a:effectLst/>
                <a:uLnTx/>
                <a:uFillTx/>
                <a:latin typeface="Calibri"/>
                <a:ea typeface="+mn-ea"/>
                <a:cs typeface="+mn-cs"/>
              </a:rPr>
              <a:t> </a:t>
            </a:r>
            <a:r>
              <a:rPr kumimoji="0" lang="cs-CZ" sz="2000" b="0" i="0" u="none" strike="noStrike" kern="1200" cap="none" spc="0" normalizeH="0" baseline="0" noProof="0" dirty="0">
                <a:ln>
                  <a:noFill/>
                </a:ln>
                <a:solidFill>
                  <a:prstClr val="white"/>
                </a:solidFill>
                <a:effectLst/>
                <a:uLnTx/>
                <a:uFillTx/>
                <a:latin typeface="Calibri"/>
                <a:ea typeface="+mn-ea"/>
                <a:cs typeface="+mn-cs"/>
              </a:rPr>
              <a:t>3D: David Hons</a:t>
            </a:r>
            <a:endParaRPr kumimoji="0" lang="cs-CZ"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349235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483D94D-14CB-09A1-7BA4-7F0943244F4B}"/>
              </a:ext>
            </a:extLst>
          </p:cNvPr>
          <p:cNvPicPr>
            <a:picLocks noChangeAspect="1"/>
          </p:cNvPicPr>
          <p:nvPr/>
        </p:nvPicPr>
        <p:blipFill rotWithShape="1">
          <a:blip r:embed="rId2">
            <a:extLst>
              <a:ext uri="{28A0092B-C50C-407E-A947-70E740481C1C}">
                <a14:useLocalDpi xmlns:a14="http://schemas.microsoft.com/office/drawing/2010/main" val="0"/>
              </a:ext>
            </a:extLst>
          </a:blip>
          <a:srcRect l="3143" t="3077" r="12297" b="20879"/>
          <a:stretch/>
        </p:blipFill>
        <p:spPr>
          <a:xfrm>
            <a:off x="6802734" y="0"/>
            <a:ext cx="5389266" cy="6855463"/>
          </a:xfrm>
          <a:prstGeom prst="rect">
            <a:avLst/>
          </a:prstGeom>
        </p:spPr>
      </p:pic>
      <p:pic>
        <p:nvPicPr>
          <p:cNvPr id="7" name="Obrázek 6" descr="Obsah obrázku text, snímek obrazovky, diagram, Paralelní&#10;&#10;Popis byl vytvořen automaticky">
            <a:extLst>
              <a:ext uri="{FF2B5EF4-FFF2-40B4-BE49-F238E27FC236}">
                <a16:creationId xmlns:a16="http://schemas.microsoft.com/office/drawing/2014/main" id="{CF2ED95A-0A22-647B-DDC1-7F9F5A250164}"/>
              </a:ext>
            </a:extLst>
          </p:cNvPr>
          <p:cNvPicPr>
            <a:picLocks noChangeAspect="1"/>
          </p:cNvPicPr>
          <p:nvPr/>
        </p:nvPicPr>
        <p:blipFill rotWithShape="1">
          <a:blip r:embed="rId2">
            <a:extLst>
              <a:ext uri="{28A0092B-C50C-407E-A947-70E740481C1C}">
                <a14:useLocalDpi xmlns:a14="http://schemas.microsoft.com/office/drawing/2010/main" val="0"/>
              </a:ext>
            </a:extLst>
          </a:blip>
          <a:srcRect l="7581" t="79414" r="11589" b="6520"/>
          <a:stretch/>
        </p:blipFill>
        <p:spPr>
          <a:xfrm>
            <a:off x="0" y="5166927"/>
            <a:ext cx="6859675" cy="1688535"/>
          </a:xfrm>
          <a:prstGeom prst="rect">
            <a:avLst/>
          </a:prstGeom>
        </p:spPr>
      </p:pic>
      <p:sp>
        <p:nvSpPr>
          <p:cNvPr id="8" name="Nadpis 1">
            <a:extLst>
              <a:ext uri="{FF2B5EF4-FFF2-40B4-BE49-F238E27FC236}">
                <a16:creationId xmlns:a16="http://schemas.microsoft.com/office/drawing/2014/main" id="{24F119B9-9777-15D9-0AA3-B403DD60BC1A}"/>
              </a:ext>
            </a:extLst>
          </p:cNvPr>
          <p:cNvSpPr>
            <a:spLocks noGrp="1"/>
          </p:cNvSpPr>
          <p:nvPr>
            <p:ph type="title"/>
          </p:nvPr>
        </p:nvSpPr>
        <p:spPr>
          <a:xfrm>
            <a:off x="0" y="-1"/>
            <a:ext cx="6859675" cy="1256045"/>
          </a:xfrm>
        </p:spPr>
        <p:txBody>
          <a:bodyPr>
            <a:normAutofit/>
          </a:bodyPr>
          <a:lstStyle/>
          <a:p>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interpretation</a:t>
            </a:r>
            <a:r>
              <a:rPr lang="cs-CZ" sz="4000" dirty="0">
                <a:solidFill>
                  <a:schemeClr val="accent1"/>
                </a:solidFill>
                <a:effectLst>
                  <a:outerShdw blurRad="38100" dist="38100" dir="2700000" algn="tl">
                    <a:srgbClr val="000000">
                      <a:alpha val="43137"/>
                    </a:srgbClr>
                  </a:outerShdw>
                </a:effectLst>
              </a:rPr>
              <a:t> of </a:t>
            </a:r>
            <a:r>
              <a:rPr lang="cs-CZ" sz="4000" dirty="0" err="1">
                <a:solidFill>
                  <a:schemeClr val="accent1"/>
                </a:solidFill>
                <a:effectLst>
                  <a:outerShdw blurRad="38100" dist="38100" dir="2700000" algn="tl">
                    <a:srgbClr val="000000">
                      <a:alpha val="43137"/>
                    </a:srgbClr>
                  </a:outerShdw>
                </a:effectLst>
              </a:rPr>
              <a:t>layers</a:t>
            </a:r>
            <a:endParaRPr lang="cs-CZ" sz="4000" dirty="0">
              <a:solidFill>
                <a:schemeClr val="accent1"/>
              </a:solidFill>
              <a:effectLst>
                <a:outerShdw blurRad="38100" dist="38100" dir="2700000" algn="tl">
                  <a:srgbClr val="000000">
                    <a:alpha val="43137"/>
                  </a:srgbClr>
                </a:outerShdw>
              </a:effectLst>
            </a:endParaRPr>
          </a:p>
        </p:txBody>
      </p:sp>
      <p:sp>
        <p:nvSpPr>
          <p:cNvPr id="9" name="Zástupný obsah 2">
            <a:extLst>
              <a:ext uri="{FF2B5EF4-FFF2-40B4-BE49-F238E27FC236}">
                <a16:creationId xmlns:a16="http://schemas.microsoft.com/office/drawing/2014/main" id="{25650A11-120C-833B-1C70-1BE1D4AFBEE2}"/>
              </a:ext>
            </a:extLst>
          </p:cNvPr>
          <p:cNvSpPr txBox="1">
            <a:spLocks/>
          </p:cNvSpPr>
          <p:nvPr/>
        </p:nvSpPr>
        <p:spPr>
          <a:xfrm>
            <a:off x="170822" y="1346479"/>
            <a:ext cx="6688853" cy="38204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t>
            </a:r>
            <a:r>
              <a:rPr kumimoji="0" lang="cs-CZ" sz="2400" b="0" i="0" u="none" strike="noStrike" kern="1200" cap="none" spc="0" normalizeH="0" baseline="0" noProof="0" dirty="0" err="1">
                <a:ln>
                  <a:noFill/>
                </a:ln>
                <a:solidFill>
                  <a:schemeClr val="tx1"/>
                </a:solidFill>
                <a:effectLst/>
                <a:uLnTx/>
                <a:uFillTx/>
                <a:latin typeface="Calibri"/>
                <a:ea typeface="+mn-ea"/>
                <a:cs typeface="+mn-cs"/>
              </a:rPr>
              <a:t>about</a:t>
            </a:r>
            <a:r>
              <a:rPr kumimoji="0" lang="cs-CZ" sz="2400" b="0" i="0" u="none" strike="noStrike" kern="1200" cap="none" spc="0" normalizeH="0" baseline="0" noProof="0" dirty="0">
                <a:ln>
                  <a:noFill/>
                </a:ln>
                <a:solidFill>
                  <a:schemeClr val="tx1"/>
                </a:solidFill>
                <a:effectLst/>
                <a:uLnTx/>
                <a:uFillTx/>
                <a:latin typeface="Calibri"/>
                <a:ea typeface="+mn-ea"/>
                <a:cs typeface="+mn-cs"/>
              </a:rPr>
              <a:t> 1 m of </a:t>
            </a:r>
            <a:r>
              <a:rPr kumimoji="0" lang="cs-CZ" sz="2400" b="0" i="0" u="none" strike="noStrike" kern="1200" cap="none" spc="0" normalizeH="0" baseline="0" noProof="0" dirty="0" err="1">
                <a:ln>
                  <a:noFill/>
                </a:ln>
                <a:solidFill>
                  <a:schemeClr val="tx1"/>
                </a:solidFill>
                <a:effectLst/>
                <a:uLnTx/>
                <a:uFillTx/>
                <a:latin typeface="Calibri"/>
                <a:ea typeface="+mn-ea"/>
                <a:cs typeface="+mn-cs"/>
              </a:rPr>
              <a:t>Hallstatt</a:t>
            </a:r>
            <a:r>
              <a:rPr kumimoji="0" lang="cs-CZ" sz="2400" b="0" i="0" u="none" strike="noStrike" kern="1200" cap="none" spc="0" normalizeH="0" baseline="0" noProof="0" dirty="0">
                <a:ln>
                  <a:noFill/>
                </a:ln>
                <a:solidFill>
                  <a:schemeClr val="tx1"/>
                </a:solidFill>
                <a:effectLst/>
                <a:uLnTx/>
                <a:uFillTx/>
                <a:latin typeface="Calibri"/>
                <a:ea typeface="+mn-ea"/>
                <a:cs typeface="+mn-cs"/>
              </a:rPr>
              <a:t> </a:t>
            </a:r>
            <a:r>
              <a:rPr kumimoji="0" lang="cs-CZ" sz="2400" b="0" i="0" u="none" strike="noStrike" kern="1200" cap="none" spc="0" normalizeH="0" baseline="0" noProof="0" dirty="0" err="1">
                <a:ln>
                  <a:noFill/>
                </a:ln>
                <a:solidFill>
                  <a:schemeClr val="tx1"/>
                </a:solidFill>
                <a:effectLst/>
                <a:uLnTx/>
                <a:uFillTx/>
                <a:latin typeface="Calibri"/>
                <a:ea typeface="+mn-ea"/>
                <a:cs typeface="+mn-cs"/>
              </a:rPr>
              <a:t>layers</a:t>
            </a:r>
            <a:endParaRPr kumimoji="0" lang="cs-CZ" sz="24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kumimoji="0" lang="cs-CZ" sz="2400" b="0" i="0" u="none" strike="noStrike" kern="1200" cap="none" spc="0" normalizeH="0" baseline="0" noProof="0" dirty="0">
                <a:ln>
                  <a:noFill/>
                </a:ln>
                <a:solidFill>
                  <a:schemeClr val="tx1"/>
                </a:solidFill>
                <a:effectLst/>
                <a:uLnTx/>
                <a:uFillTx/>
                <a:latin typeface="Calibri"/>
                <a:ea typeface="+mn-ea"/>
                <a:cs typeface="+mn-cs"/>
              </a:rPr>
              <a:t> in 1 m, the most of the </a:t>
            </a:r>
            <a:r>
              <a:rPr kumimoji="0" lang="cs-CZ" sz="2400" b="0" i="0" u="none" strike="noStrike" kern="1200" cap="none" spc="0" normalizeH="0" baseline="0" noProof="0" dirty="0" err="1">
                <a:ln>
                  <a:noFill/>
                </a:ln>
                <a:solidFill>
                  <a:schemeClr val="tx1"/>
                </a:solidFill>
                <a:effectLst/>
                <a:uLnTx/>
                <a:uFillTx/>
                <a:latin typeface="Calibri"/>
                <a:ea typeface="+mn-ea"/>
                <a:cs typeface="+mn-cs"/>
              </a:rPr>
              <a:t>organic</a:t>
            </a:r>
            <a:r>
              <a:rPr kumimoji="0" lang="cs-CZ" sz="2400" b="0" i="0" u="none" strike="noStrike" kern="1200" cap="none" spc="0" normalizeH="0" baseline="0" noProof="0" dirty="0">
                <a:ln>
                  <a:noFill/>
                </a:ln>
                <a:solidFill>
                  <a:schemeClr val="tx1"/>
                </a:solidFill>
                <a:effectLst/>
                <a:uLnTx/>
                <a:uFillTx/>
                <a:latin typeface="Calibri"/>
                <a:ea typeface="+mn-ea"/>
                <a:cs typeface="+mn-cs"/>
              </a:rPr>
              <a:t> and </a:t>
            </a:r>
            <a:r>
              <a:rPr kumimoji="0" lang="cs-CZ" sz="2400" b="0" i="0" u="none" strike="noStrike" kern="1200" cap="none" spc="0" normalizeH="0" baseline="0" noProof="0" dirty="0" err="1">
                <a:ln>
                  <a:noFill/>
                </a:ln>
                <a:solidFill>
                  <a:schemeClr val="tx1"/>
                </a:solidFill>
                <a:effectLst/>
                <a:uLnTx/>
                <a:uFillTx/>
                <a:latin typeface="Calibri"/>
                <a:ea typeface="+mn-ea"/>
                <a:cs typeface="+mn-cs"/>
              </a:rPr>
              <a:t>anorganic</a:t>
            </a:r>
            <a:r>
              <a:rPr kumimoji="0" lang="cs-CZ" sz="2400" b="0" i="0" u="none" strike="noStrike" kern="1200" cap="none" spc="0" normalizeH="0" baseline="0" noProof="0" dirty="0">
                <a:ln>
                  <a:noFill/>
                </a:ln>
                <a:solidFill>
                  <a:schemeClr val="tx1"/>
                </a:solidFill>
                <a:effectLst/>
                <a:uLnTx/>
                <a:uFillTx/>
                <a:latin typeface="Calibri"/>
                <a:ea typeface="+mn-ea"/>
                <a:cs typeface="+mn-cs"/>
              </a:rPr>
              <a:t> </a:t>
            </a:r>
            <a:r>
              <a:rPr kumimoji="0" lang="cs-CZ" sz="2400" b="0" i="0" u="none" strike="noStrike" kern="1200" cap="none" spc="0" normalizeH="0" baseline="0" noProof="0" dirty="0" err="1">
                <a:ln>
                  <a:noFill/>
                </a:ln>
                <a:solidFill>
                  <a:schemeClr val="tx1"/>
                </a:solidFill>
                <a:effectLst/>
                <a:uLnTx/>
                <a:uFillTx/>
                <a:latin typeface="Calibri"/>
                <a:ea typeface="+mn-ea"/>
                <a:cs typeface="+mn-cs"/>
              </a:rPr>
              <a:t>matherial</a:t>
            </a:r>
            <a:endParaRPr kumimoji="0" lang="cs-CZ" sz="2400" b="0" i="0" u="none" strike="noStrike" kern="1200" cap="none" spc="0" normalizeH="0" baseline="0" noProof="0" dirty="0">
              <a:ln>
                <a:noFill/>
              </a:ln>
              <a:solidFill>
                <a:schemeClr val="tx1"/>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sz="2400" dirty="0">
                <a:solidFill>
                  <a:schemeClr val="tx1"/>
                </a:solidFill>
                <a:latin typeface="Calibri"/>
              </a:rPr>
              <a:t> </a:t>
            </a:r>
            <a:r>
              <a:rPr lang="cs-CZ" sz="2400" dirty="0" err="1">
                <a:solidFill>
                  <a:schemeClr val="tx1"/>
                </a:solidFill>
                <a:latin typeface="Calibri"/>
              </a:rPr>
              <a:t>captured</a:t>
            </a:r>
            <a:r>
              <a:rPr lang="cs-CZ" sz="2400" dirty="0">
                <a:solidFill>
                  <a:schemeClr val="tx1"/>
                </a:solidFill>
                <a:latin typeface="Calibri"/>
              </a:rPr>
              <a:t> </a:t>
            </a:r>
            <a:r>
              <a:rPr lang="cs-CZ" sz="2400" dirty="0" err="1">
                <a:solidFill>
                  <a:schemeClr val="tx1"/>
                </a:solidFill>
                <a:latin typeface="Calibri"/>
              </a:rPr>
              <a:t>construction</a:t>
            </a:r>
            <a:r>
              <a:rPr lang="cs-CZ" sz="2400" dirty="0">
                <a:solidFill>
                  <a:schemeClr val="tx1"/>
                </a:solidFill>
                <a:latin typeface="Calibri"/>
              </a:rPr>
              <a:t> </a:t>
            </a:r>
            <a:r>
              <a:rPr lang="cs-CZ" sz="2400" dirty="0" err="1">
                <a:solidFill>
                  <a:schemeClr val="tx1"/>
                </a:solidFill>
                <a:latin typeface="Calibri"/>
              </a:rPr>
              <a:t>elements</a:t>
            </a:r>
            <a:r>
              <a:rPr lang="cs-CZ" sz="2400" dirty="0">
                <a:solidFill>
                  <a:schemeClr val="tx1"/>
                </a:solidFill>
                <a:latin typeface="Calibri"/>
              </a:rPr>
              <a:t> – </a:t>
            </a:r>
            <a:r>
              <a:rPr lang="cs-CZ" sz="2400" dirty="0" err="1">
                <a:solidFill>
                  <a:schemeClr val="tx1"/>
                </a:solidFill>
                <a:latin typeface="Calibri"/>
              </a:rPr>
              <a:t>stones</a:t>
            </a:r>
            <a:r>
              <a:rPr lang="cs-CZ" sz="2400" dirty="0">
                <a:solidFill>
                  <a:schemeClr val="tx1"/>
                </a:solidFill>
                <a:latin typeface="Calibri"/>
              </a:rPr>
              <a:t>, </a:t>
            </a:r>
            <a:r>
              <a:rPr lang="cs-CZ" sz="2400" dirty="0" err="1">
                <a:solidFill>
                  <a:schemeClr val="tx1"/>
                </a:solidFill>
                <a:latin typeface="Calibri"/>
              </a:rPr>
              <a:t>wooden</a:t>
            </a:r>
            <a:r>
              <a:rPr lang="cs-CZ" sz="2400" dirty="0">
                <a:solidFill>
                  <a:schemeClr val="tx1"/>
                </a:solidFill>
                <a:latin typeface="Calibri"/>
              </a:rPr>
              <a:t> pole, </a:t>
            </a:r>
            <a:r>
              <a:rPr lang="cs-CZ" sz="2400" dirty="0" err="1">
                <a:solidFill>
                  <a:schemeClr val="tx1"/>
                </a:solidFill>
                <a:latin typeface="Calibri"/>
              </a:rPr>
              <a:t>burned</a:t>
            </a:r>
            <a:r>
              <a:rPr lang="cs-CZ" sz="2400" dirty="0">
                <a:solidFill>
                  <a:schemeClr val="tx1"/>
                </a:solidFill>
                <a:latin typeface="Calibri"/>
              </a:rPr>
              <a:t> </a:t>
            </a:r>
            <a:r>
              <a:rPr lang="cs-CZ" sz="2400" dirty="0" err="1">
                <a:solidFill>
                  <a:schemeClr val="tx1"/>
                </a:solidFill>
                <a:latin typeface="Calibri"/>
              </a:rPr>
              <a:t>doub</a:t>
            </a:r>
            <a:endParaRPr lang="cs-CZ" sz="2400" dirty="0">
              <a:solidFill>
                <a:schemeClr val="tx1"/>
              </a:solidFill>
              <a:latin typeface="Calibri"/>
            </a:endParaRP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Wingdings" panose="05000000000000000000" pitchFamily="2" charset="2"/>
              <a:buChar char="§"/>
              <a:tabLst/>
              <a:defRPr/>
            </a:pPr>
            <a:r>
              <a:rPr lang="cs-CZ" sz="2400" dirty="0">
                <a:solidFill>
                  <a:schemeClr val="tx1"/>
                </a:solidFill>
                <a:latin typeface="Calibri"/>
              </a:rPr>
              <a:t> </a:t>
            </a:r>
            <a:r>
              <a:rPr lang="cs-CZ" sz="2400" dirty="0" err="1">
                <a:solidFill>
                  <a:schemeClr val="tx1"/>
                </a:solidFill>
                <a:latin typeface="Calibri"/>
              </a:rPr>
              <a:t>internal</a:t>
            </a:r>
            <a:r>
              <a:rPr lang="cs-CZ" sz="2400" dirty="0">
                <a:solidFill>
                  <a:schemeClr val="tx1"/>
                </a:solidFill>
                <a:latin typeface="Calibri"/>
              </a:rPr>
              <a:t> </a:t>
            </a:r>
            <a:r>
              <a:rPr lang="cs-CZ" sz="2400" dirty="0" err="1">
                <a:solidFill>
                  <a:schemeClr val="tx1"/>
                </a:solidFill>
                <a:latin typeface="Calibri"/>
              </a:rPr>
              <a:t>architecture</a:t>
            </a:r>
            <a:r>
              <a:rPr lang="cs-CZ" sz="2400" dirty="0">
                <a:solidFill>
                  <a:schemeClr val="tx1"/>
                </a:solidFill>
                <a:latin typeface="Calibri"/>
              </a:rPr>
              <a:t> (</a:t>
            </a:r>
            <a:r>
              <a:rPr lang="cs-CZ" sz="2400" dirty="0" err="1">
                <a:solidFill>
                  <a:schemeClr val="tx1"/>
                </a:solidFill>
                <a:latin typeface="Calibri"/>
              </a:rPr>
              <a:t>burial</a:t>
            </a:r>
            <a:r>
              <a:rPr lang="cs-CZ" sz="2400" dirty="0">
                <a:solidFill>
                  <a:schemeClr val="tx1"/>
                </a:solidFill>
                <a:latin typeface="Calibri"/>
              </a:rPr>
              <a:t> </a:t>
            </a:r>
            <a:r>
              <a:rPr lang="cs-CZ" sz="2400" dirty="0" err="1">
                <a:solidFill>
                  <a:schemeClr val="tx1"/>
                </a:solidFill>
                <a:latin typeface="Calibri"/>
              </a:rPr>
              <a:t>chambers</a:t>
            </a:r>
            <a:r>
              <a:rPr lang="cs-CZ" sz="2400" dirty="0">
                <a:solidFill>
                  <a:schemeClr val="tx1"/>
                </a:solidFill>
                <a:latin typeface="Calibri"/>
              </a:rPr>
              <a:t> or </a:t>
            </a:r>
            <a:r>
              <a:rPr lang="cs-CZ" sz="2400" dirty="0" err="1">
                <a:solidFill>
                  <a:schemeClr val="tx1"/>
                </a:solidFill>
                <a:latin typeface="Calibri"/>
              </a:rPr>
              <a:t>other</a:t>
            </a:r>
            <a:r>
              <a:rPr lang="cs-CZ" sz="2400" dirty="0">
                <a:solidFill>
                  <a:schemeClr val="tx1"/>
                </a:solidFill>
                <a:latin typeface="Calibri"/>
              </a:rPr>
              <a:t> </a:t>
            </a:r>
            <a:r>
              <a:rPr lang="cs-CZ" sz="2400" dirty="0" err="1">
                <a:solidFill>
                  <a:schemeClr val="tx1"/>
                </a:solidFill>
                <a:latin typeface="Calibri"/>
              </a:rPr>
              <a:t>parts</a:t>
            </a:r>
            <a:r>
              <a:rPr lang="cs-CZ" sz="2400" dirty="0">
                <a:solidFill>
                  <a:schemeClr val="tx1"/>
                </a:solidFill>
                <a:latin typeface="Calibri"/>
              </a:rPr>
              <a:t> of </a:t>
            </a:r>
            <a:r>
              <a:rPr lang="cs-CZ" sz="2400" dirty="0" err="1">
                <a:solidFill>
                  <a:schemeClr val="tx1"/>
                </a:solidFill>
                <a:latin typeface="Calibri"/>
              </a:rPr>
              <a:t>sanctuary</a:t>
            </a:r>
            <a:r>
              <a:rPr lang="cs-CZ" sz="2400" dirty="0">
                <a:solidFill>
                  <a:schemeClr val="tx1"/>
                </a:solidFill>
                <a:latin typeface="Calibri"/>
              </a:rPr>
              <a:t>?)</a:t>
            </a:r>
            <a:endParaRPr kumimoji="0" lang="cs-CZ" sz="2400" b="0" i="0" u="none" strike="noStrike" kern="1200" cap="none" spc="0" normalizeH="0" baseline="0" noProof="0" dirty="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205967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8626" y="-77633"/>
            <a:ext cx="12192000" cy="707365"/>
          </a:xfrm>
        </p:spPr>
        <p:txBody>
          <a:bodyPr>
            <a:normAutofit/>
          </a:bodyPr>
          <a:lstStyle/>
          <a:p>
            <a:r>
              <a:rPr lang="en-US" sz="4000" dirty="0" err="1">
                <a:solidFill>
                  <a:schemeClr val="accent1"/>
                </a:solidFill>
                <a:effectLst>
                  <a:outerShdw blurRad="38100" dist="38100" dir="2700000" algn="tl">
                    <a:srgbClr val="000000">
                      <a:alpha val="43137"/>
                    </a:srgbClr>
                  </a:outerShdw>
                </a:effectLst>
              </a:rPr>
              <a:t>Býčí</a:t>
            </a:r>
            <a:r>
              <a:rPr lang="en-US" sz="4000" dirty="0">
                <a:solidFill>
                  <a:schemeClr val="accent1"/>
                </a:solidFill>
                <a:effectLst>
                  <a:outerShdw blurRad="38100" dist="38100" dir="2700000" algn="tl">
                    <a:srgbClr val="000000">
                      <a:alpha val="43137"/>
                    </a:srgbClr>
                  </a:outerShdw>
                </a:effectLst>
              </a:rPr>
              <a:t> </a:t>
            </a:r>
            <a:r>
              <a:rPr lang="en-US" sz="4000" dirty="0" err="1">
                <a:solidFill>
                  <a:schemeClr val="accent1"/>
                </a:solidFill>
                <a:effectLst>
                  <a:outerShdw blurRad="38100" dist="38100" dir="2700000" algn="tl">
                    <a:srgbClr val="000000">
                      <a:alpha val="43137"/>
                    </a:srgbClr>
                  </a:outerShdw>
                </a:effectLst>
              </a:rPr>
              <a:t>skála</a:t>
            </a:r>
            <a:r>
              <a:rPr lang="en-US" sz="4000" dirty="0">
                <a:solidFill>
                  <a:schemeClr val="accent1"/>
                </a:solidFill>
                <a:effectLst>
                  <a:outerShdw blurRad="38100" dist="38100" dir="2700000" algn="tl">
                    <a:srgbClr val="000000">
                      <a:alpha val="43137"/>
                    </a:srgbClr>
                  </a:outerShdw>
                </a:effectLst>
              </a:rPr>
              <a:t> 2020–2021, revision research</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analyses</a:t>
            </a:r>
            <a:endParaRPr lang="cs-CZ" sz="4000" dirty="0">
              <a:solidFill>
                <a:schemeClr val="accent1"/>
              </a:solidFill>
              <a:effectLst>
                <a:outerShdw blurRad="38100" dist="38100" dir="2700000" algn="tl">
                  <a:srgbClr val="000000">
                    <a:alpha val="43137"/>
                  </a:srgbClr>
                </a:outerShdw>
              </a:effectLst>
            </a:endParaRPr>
          </a:p>
        </p:txBody>
      </p:sp>
      <p:pic>
        <p:nvPicPr>
          <p:cNvPr id="15" name="Obrázek 14" descr="DSC_0951.JPG"/>
          <p:cNvPicPr>
            <a:picLocks noChangeAspect="1"/>
          </p:cNvPicPr>
          <p:nvPr/>
        </p:nvPicPr>
        <p:blipFill>
          <a:blip r:embed="rId2" cstate="print"/>
          <a:srcRect l="7283"/>
          <a:stretch>
            <a:fillRect/>
          </a:stretch>
        </p:blipFill>
        <p:spPr>
          <a:xfrm>
            <a:off x="4611246" y="3813354"/>
            <a:ext cx="4234425" cy="3044646"/>
          </a:xfrm>
          <a:prstGeom prst="rect">
            <a:avLst/>
          </a:prstGeom>
        </p:spPr>
      </p:pic>
      <p:pic>
        <p:nvPicPr>
          <p:cNvPr id="16" name="Obrázek 15" descr="DSC_0551.JPG"/>
          <p:cNvPicPr>
            <a:picLocks noChangeAspect="1"/>
          </p:cNvPicPr>
          <p:nvPr/>
        </p:nvPicPr>
        <p:blipFill>
          <a:blip r:embed="rId3" cstate="print"/>
          <a:stretch>
            <a:fillRect/>
          </a:stretch>
        </p:blipFill>
        <p:spPr>
          <a:xfrm>
            <a:off x="0" y="3810000"/>
            <a:ext cx="4572000" cy="3048000"/>
          </a:xfrm>
          <a:prstGeom prst="rect">
            <a:avLst/>
          </a:prstGeom>
        </p:spPr>
      </p:pic>
      <p:pic>
        <p:nvPicPr>
          <p:cNvPr id="17" name="Obrázek 16" descr="DSC_0548.JPG"/>
          <p:cNvPicPr>
            <a:picLocks noChangeAspect="1"/>
          </p:cNvPicPr>
          <p:nvPr/>
        </p:nvPicPr>
        <p:blipFill>
          <a:blip r:embed="rId4" cstate="print"/>
          <a:stretch>
            <a:fillRect/>
          </a:stretch>
        </p:blipFill>
        <p:spPr>
          <a:xfrm>
            <a:off x="0" y="561196"/>
            <a:ext cx="4812820" cy="3208547"/>
          </a:xfrm>
          <a:prstGeom prst="rect">
            <a:avLst/>
          </a:prstGeom>
        </p:spPr>
      </p:pic>
      <p:pic>
        <p:nvPicPr>
          <p:cNvPr id="18" name="Obrázek 17" descr="DSC_0760.JPG"/>
          <p:cNvPicPr>
            <a:picLocks noChangeAspect="1"/>
          </p:cNvPicPr>
          <p:nvPr/>
        </p:nvPicPr>
        <p:blipFill>
          <a:blip r:embed="rId5" cstate="print"/>
          <a:srcRect r="17126"/>
          <a:stretch>
            <a:fillRect/>
          </a:stretch>
        </p:blipFill>
        <p:spPr>
          <a:xfrm>
            <a:off x="4855950" y="569341"/>
            <a:ext cx="3978454" cy="3200401"/>
          </a:xfrm>
          <a:prstGeom prst="rect">
            <a:avLst/>
          </a:prstGeom>
        </p:spPr>
      </p:pic>
      <p:pic>
        <p:nvPicPr>
          <p:cNvPr id="14" name="Obrázek 13" descr="DSC_0687.JPG"/>
          <p:cNvPicPr>
            <a:picLocks noChangeAspect="1"/>
          </p:cNvPicPr>
          <p:nvPr/>
        </p:nvPicPr>
        <p:blipFill>
          <a:blip r:embed="rId6" cstate="print"/>
          <a:stretch>
            <a:fillRect/>
          </a:stretch>
        </p:blipFill>
        <p:spPr>
          <a:xfrm rot="16200000">
            <a:off x="8058510" y="2724510"/>
            <a:ext cx="4960188" cy="3306792"/>
          </a:xfrm>
          <a:prstGeom prst="rect">
            <a:avLst/>
          </a:prstGeom>
        </p:spPr>
      </p:pic>
      <p:pic>
        <p:nvPicPr>
          <p:cNvPr id="19" name="Obrázek 18" descr="DSC_0705.JPG"/>
          <p:cNvPicPr>
            <a:picLocks noChangeAspect="1"/>
          </p:cNvPicPr>
          <p:nvPr/>
        </p:nvPicPr>
        <p:blipFill>
          <a:blip r:embed="rId7" cstate="print"/>
          <a:stretch>
            <a:fillRect/>
          </a:stretch>
        </p:blipFill>
        <p:spPr>
          <a:xfrm>
            <a:off x="8892395" y="552090"/>
            <a:ext cx="3299605" cy="2199736"/>
          </a:xfrm>
          <a:prstGeom prst="rect">
            <a:avLst/>
          </a:prstGeom>
        </p:spPr>
      </p:pic>
      <p:sp>
        <p:nvSpPr>
          <p:cNvPr id="20" name="TextovéPole 19"/>
          <p:cNvSpPr txBox="1"/>
          <p:nvPr/>
        </p:nvSpPr>
        <p:spPr>
          <a:xfrm>
            <a:off x="-28461" y="482099"/>
            <a:ext cx="158030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macroresidues</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a:ea typeface="+mn-ea"/>
                <a:cs typeface="+mn-cs"/>
              </a:rPr>
              <a:t>J. Komárková</a:t>
            </a:r>
          </a:p>
        </p:txBody>
      </p:sp>
      <p:sp>
        <p:nvSpPr>
          <p:cNvPr id="22" name="TextovéPole 21"/>
          <p:cNvSpPr txBox="1"/>
          <p:nvPr/>
        </p:nvSpPr>
        <p:spPr>
          <a:xfrm>
            <a:off x="4905555" y="3050875"/>
            <a:ext cx="170899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microsediments</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a:ea typeface="+mn-ea"/>
                <a:cs typeface="+mn-cs"/>
              </a:rPr>
              <a:t>L. Lisá</a:t>
            </a:r>
          </a:p>
        </p:txBody>
      </p:sp>
      <p:sp>
        <p:nvSpPr>
          <p:cNvPr id="27" name="TextovéPole 26"/>
          <p:cNvSpPr txBox="1"/>
          <p:nvPr/>
        </p:nvSpPr>
        <p:spPr>
          <a:xfrm>
            <a:off x="135147" y="6173638"/>
            <a:ext cx="1916166"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Dentrochronology</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a:ea typeface="+mn-ea"/>
                <a:cs typeface="+mn-cs"/>
              </a:rPr>
              <a:t>T. Kyncl</a:t>
            </a:r>
          </a:p>
        </p:txBody>
      </p:sp>
      <p:sp>
        <p:nvSpPr>
          <p:cNvPr id="31" name="TextovéPole 30"/>
          <p:cNvSpPr txBox="1"/>
          <p:nvPr/>
        </p:nvSpPr>
        <p:spPr>
          <a:xfrm>
            <a:off x="4707147" y="3930771"/>
            <a:ext cx="1055482"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bacteries</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a:ea typeface="+mn-ea"/>
                <a:cs typeface="+mn-cs"/>
              </a:rPr>
              <a:t>I. Pavlík</a:t>
            </a:r>
          </a:p>
        </p:txBody>
      </p:sp>
      <p:sp>
        <p:nvSpPr>
          <p:cNvPr id="32" name="TextovéPole 31"/>
          <p:cNvSpPr txBox="1"/>
          <p:nvPr/>
        </p:nvSpPr>
        <p:spPr>
          <a:xfrm>
            <a:off x="8925463" y="6087374"/>
            <a:ext cx="2554867"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err="1">
                <a:ln>
                  <a:noFill/>
                </a:ln>
                <a:solidFill>
                  <a:prstClr val="white"/>
                </a:solidFill>
                <a:effectLst/>
                <a:uLnTx/>
                <a:uFillTx/>
                <a:latin typeface="Calibri"/>
                <a:ea typeface="+mn-ea"/>
                <a:cs typeface="+mn-cs"/>
              </a:rPr>
              <a:t>soil</a:t>
            </a:r>
            <a:r>
              <a:rPr kumimoji="0" lang="cs-CZ" sz="1800" b="1" i="0" u="none" strike="noStrike" kern="1200" cap="none" spc="0" normalizeH="0" baseline="0" noProof="0" dirty="0">
                <a:ln>
                  <a:noFill/>
                </a:ln>
                <a:solidFill>
                  <a:prstClr val="white"/>
                </a:solidFill>
                <a:effectLst/>
                <a:uLnTx/>
                <a:uFillTx/>
                <a:latin typeface="Calibri"/>
                <a:ea typeface="+mn-ea"/>
                <a:cs typeface="+mn-cs"/>
              </a:rPr>
              <a:t> DNA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white"/>
                </a:solidFill>
                <a:effectLst/>
                <a:uLnTx/>
                <a:uFillTx/>
                <a:latin typeface="Calibri"/>
                <a:ea typeface="+mn-ea"/>
                <a:cs typeface="+mn-cs"/>
              </a:rPr>
              <a:t>J. Beneš a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A</a:t>
            </a:r>
            <a:r>
              <a:rPr kumimoji="0" lang="cs-CZ" sz="1800" b="1" i="0" u="none" strike="noStrike" kern="1200" cap="none" spc="0" normalizeH="0" baseline="0" noProof="0" dirty="0">
                <a:ln>
                  <a:noFill/>
                </a:ln>
                <a:solidFill>
                  <a:prstClr val="white"/>
                </a:solidFill>
                <a:effectLst/>
                <a:uLnTx/>
                <a:uFillTx/>
                <a:latin typeface="Calibri"/>
                <a:ea typeface="+mn-ea"/>
                <a:cs typeface="+mn-cs"/>
              </a:rPr>
              <a:t>. </a:t>
            </a:r>
            <a:r>
              <a:rPr kumimoji="0" lang="cs-CZ" sz="1800" b="1" i="0" u="none" strike="noStrike" kern="1200" cap="none" spc="0" normalizeH="0" baseline="0" noProof="0" dirty="0" err="1">
                <a:ln>
                  <a:noFill/>
                </a:ln>
                <a:solidFill>
                  <a:prstClr val="white"/>
                </a:solidFill>
                <a:effectLst/>
                <a:uLnTx/>
                <a:uFillTx/>
                <a:latin typeface="Calibri"/>
                <a:ea typeface="+mn-ea"/>
                <a:cs typeface="+mn-cs"/>
              </a:rPr>
              <a:t>Chroňáková</a:t>
            </a:r>
            <a:endParaRPr kumimoji="0" lang="cs-CZ" sz="18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7212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Zástupný obsah 2">
            <a:extLst>
              <a:ext uri="{FF2B5EF4-FFF2-40B4-BE49-F238E27FC236}">
                <a16:creationId xmlns:a16="http://schemas.microsoft.com/office/drawing/2014/main" id="{68B37074-F73D-4789-B1DF-7A6F143FB73E}"/>
              </a:ext>
            </a:extLst>
          </p:cNvPr>
          <p:cNvSpPr txBox="1">
            <a:spLocks/>
          </p:cNvSpPr>
          <p:nvPr/>
        </p:nvSpPr>
        <p:spPr>
          <a:xfrm>
            <a:off x="146108" y="707366"/>
            <a:ext cx="5004753" cy="615063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itchFamily="2" charset="2"/>
              <a:buChar char="§"/>
            </a:pPr>
            <a:r>
              <a:rPr lang="cs-CZ" dirty="0"/>
              <a:t> </a:t>
            </a:r>
            <a:r>
              <a:rPr lang="en-US" dirty="0"/>
              <a:t>mainly interested in black layer, burning, manganese staining, rotting, corrosion products, sintered sample</a:t>
            </a:r>
            <a:endParaRPr lang="cs-CZ" dirty="0"/>
          </a:p>
          <a:p>
            <a:pPr>
              <a:buFont typeface="Wingdings" pitchFamily="2" charset="2"/>
              <a:buChar char="§"/>
            </a:pPr>
            <a:r>
              <a:rPr lang="cs-CZ" dirty="0"/>
              <a:t> </a:t>
            </a:r>
            <a:r>
              <a:rPr lang="en-US" dirty="0"/>
              <a:t>macro-residue</a:t>
            </a:r>
            <a:r>
              <a:rPr lang="cs-CZ" dirty="0"/>
              <a:t>s</a:t>
            </a:r>
            <a:r>
              <a:rPr lang="en-US" dirty="0"/>
              <a:t>, clay, leather, Fe, sinter, engobe pottery, Fe, reference material, etc.</a:t>
            </a:r>
            <a:endParaRPr lang="cs-CZ" dirty="0"/>
          </a:p>
          <a:p>
            <a:pPr>
              <a:buFont typeface="Wingdings" pitchFamily="2" charset="2"/>
              <a:buChar char="§"/>
            </a:pPr>
            <a:r>
              <a:rPr lang="cs-CZ" dirty="0"/>
              <a:t> </a:t>
            </a:r>
            <a:r>
              <a:rPr lang="en-US" dirty="0"/>
              <a:t>Analyzed wood/skeletons, bones, textiles, food, cereals, ceramics,</a:t>
            </a:r>
            <a:r>
              <a:rPr lang="cs-CZ" dirty="0"/>
              <a:t> … </a:t>
            </a:r>
            <a:endParaRPr lang="cs-CZ" dirty="0">
              <a:solidFill>
                <a:schemeClr val="tx1"/>
              </a:solidFill>
            </a:endParaRPr>
          </a:p>
        </p:txBody>
      </p:sp>
      <p:pic>
        <p:nvPicPr>
          <p:cNvPr id="8" name="Obrázek 7">
            <a:extLst>
              <a:ext uri="{FF2B5EF4-FFF2-40B4-BE49-F238E27FC236}">
                <a16:creationId xmlns:a16="http://schemas.microsoft.com/office/drawing/2014/main" id="{F705CBF8-C9C7-FA24-9E3A-2B661432C382}"/>
              </a:ext>
            </a:extLst>
          </p:cNvPr>
          <p:cNvPicPr>
            <a:picLocks noChangeAspect="1"/>
          </p:cNvPicPr>
          <p:nvPr/>
        </p:nvPicPr>
        <p:blipFill>
          <a:blip r:embed="rId2"/>
          <a:stretch>
            <a:fillRect/>
          </a:stretch>
        </p:blipFill>
        <p:spPr>
          <a:xfrm>
            <a:off x="5394275" y="14549"/>
            <a:ext cx="6795361" cy="3695207"/>
          </a:xfrm>
          <a:prstGeom prst="rect">
            <a:avLst/>
          </a:prstGeom>
        </p:spPr>
      </p:pic>
      <p:pic>
        <p:nvPicPr>
          <p:cNvPr id="11" name="Obrázek 10">
            <a:extLst>
              <a:ext uri="{FF2B5EF4-FFF2-40B4-BE49-F238E27FC236}">
                <a16:creationId xmlns:a16="http://schemas.microsoft.com/office/drawing/2014/main" id="{190D86FF-AA27-2394-D622-8DC6B33905E5}"/>
              </a:ext>
            </a:extLst>
          </p:cNvPr>
          <p:cNvPicPr>
            <a:picLocks noChangeAspect="1"/>
          </p:cNvPicPr>
          <p:nvPr/>
        </p:nvPicPr>
        <p:blipFill>
          <a:blip r:embed="rId3"/>
          <a:stretch>
            <a:fillRect/>
          </a:stretch>
        </p:blipFill>
        <p:spPr>
          <a:xfrm>
            <a:off x="5396639" y="3162793"/>
            <a:ext cx="6795361" cy="3695207"/>
          </a:xfrm>
          <a:prstGeom prst="rect">
            <a:avLst/>
          </a:prstGeom>
        </p:spPr>
      </p:pic>
      <p:pic>
        <p:nvPicPr>
          <p:cNvPr id="2050" name="Picture 2" descr="It's Shocking How These Farms Leave Dead Human Bodies Out In The Open, But  There's A Reason Why - ScoopWhoop">
            <a:extLst>
              <a:ext uri="{FF2B5EF4-FFF2-40B4-BE49-F238E27FC236}">
                <a16:creationId xmlns:a16="http://schemas.microsoft.com/office/drawing/2014/main" id="{36FE929F-7688-0813-A4D8-3E1CAE602F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062" y="3643398"/>
            <a:ext cx="5021324" cy="2739641"/>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0"/>
            <a:ext cx="12192000" cy="707365"/>
          </a:xfrm>
        </p:spPr>
        <p:txBody>
          <a:bodyPr>
            <a:normAutofit/>
          </a:bodyPr>
          <a:lstStyle/>
          <a:p>
            <a:r>
              <a:rPr lang="cs-CZ" sz="4000" dirty="0" err="1">
                <a:solidFill>
                  <a:schemeClr val="accent1"/>
                </a:solidFill>
                <a:effectLst>
                  <a:outerShdw blurRad="38100" dist="38100" dir="2700000" algn="tl">
                    <a:srgbClr val="000000">
                      <a:alpha val="43137"/>
                    </a:srgbClr>
                  </a:outerShdw>
                </a:effectLst>
              </a:rPr>
              <a:t>Chemichal</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analysis</a:t>
            </a:r>
            <a:r>
              <a:rPr lang="cs-CZ" sz="4000" dirty="0">
                <a:solidFill>
                  <a:schemeClr val="accent1"/>
                </a:solidFill>
                <a:effectLst>
                  <a:outerShdw blurRad="38100" dist="38100" dir="2700000" algn="tl">
                    <a:srgbClr val="000000">
                      <a:alpha val="43137"/>
                    </a:srgbClr>
                  </a:outerShdw>
                </a:effectLst>
              </a:rPr>
              <a:t> – 1st </a:t>
            </a:r>
            <a:r>
              <a:rPr lang="cs-CZ" sz="4000" dirty="0" err="1">
                <a:solidFill>
                  <a:schemeClr val="accent1"/>
                </a:solidFill>
                <a:effectLst>
                  <a:outerShdw blurRad="38100" dist="38100" dir="2700000" algn="tl">
                    <a:srgbClr val="000000">
                      <a:alpha val="43137"/>
                    </a:srgbClr>
                  </a:outerShdw>
                </a:effectLst>
              </a:rPr>
              <a:t>results</a:t>
            </a:r>
            <a:endParaRPr lang="cs-CZ" sz="4000" dirty="0">
              <a:solidFill>
                <a:schemeClr val="accent1"/>
              </a:solidFill>
              <a:effectLst>
                <a:outerShdw blurRad="38100" dist="38100" dir="2700000" algn="tl">
                  <a:srgbClr val="000000">
                    <a:alpha val="43137"/>
                  </a:srgbClr>
                </a:outerShdw>
              </a:effectLst>
            </a:endParaRPr>
          </a:p>
        </p:txBody>
      </p:sp>
      <p:sp>
        <p:nvSpPr>
          <p:cNvPr id="9" name="TextovéPole 8">
            <a:extLst>
              <a:ext uri="{FF2B5EF4-FFF2-40B4-BE49-F238E27FC236}">
                <a16:creationId xmlns:a16="http://schemas.microsoft.com/office/drawing/2014/main" id="{84770341-9B05-FC82-2439-014A195082E3}"/>
              </a:ext>
            </a:extLst>
          </p:cNvPr>
          <p:cNvSpPr txBox="1"/>
          <p:nvPr/>
        </p:nvSpPr>
        <p:spPr>
          <a:xfrm>
            <a:off x="250062" y="6435853"/>
            <a:ext cx="1050415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effectLst/>
                <a:uLnTx/>
                <a:uFillTx/>
                <a:latin typeface="Calibri"/>
                <a:ea typeface="+mn-ea"/>
                <a:cs typeface="+mn-cs"/>
              </a:rPr>
              <a:t>Cholesterol presence in </a:t>
            </a:r>
            <a:r>
              <a:rPr kumimoji="0" lang="cs-CZ" sz="1800" b="1" i="0" u="none" strike="noStrike" kern="1200" cap="none" spc="0" normalizeH="0" baseline="0" noProof="0" dirty="0" err="1">
                <a:ln>
                  <a:noFill/>
                </a:ln>
                <a:effectLst/>
                <a:uLnTx/>
                <a:uFillTx/>
                <a:latin typeface="Calibri"/>
                <a:ea typeface="+mn-ea"/>
                <a:cs typeface="+mn-cs"/>
              </a:rPr>
              <a:t>soil</a:t>
            </a:r>
            <a:r>
              <a:rPr kumimoji="0" lang="cs-CZ" sz="1800" b="1" i="0" u="none" strike="noStrike" kern="1200" cap="none" spc="0" normalizeH="0" baseline="0" noProof="0" dirty="0">
                <a:ln>
                  <a:noFill/>
                </a:ln>
                <a:effectLst/>
                <a:uLnTx/>
                <a:uFillTx/>
                <a:latin typeface="Calibri"/>
                <a:ea typeface="+mn-ea"/>
                <a:cs typeface="+mn-cs"/>
              </a:rPr>
              <a:t> – </a:t>
            </a:r>
            <a:r>
              <a:rPr kumimoji="0" lang="cs-CZ" sz="1800" b="1" i="0" u="none" strike="noStrike" kern="1200" cap="none" spc="0" normalizeH="0" baseline="0" noProof="0" dirty="0" err="1">
                <a:ln>
                  <a:noFill/>
                </a:ln>
                <a:effectLst/>
                <a:uLnTx/>
                <a:uFillTx/>
                <a:latin typeface="Calibri"/>
                <a:ea typeface="+mn-ea"/>
                <a:cs typeface="+mn-cs"/>
              </a:rPr>
              <a:t>human</a:t>
            </a:r>
            <a:r>
              <a:rPr kumimoji="0" lang="cs-CZ" sz="1800" b="1" i="0" u="none" strike="noStrike" kern="1200" cap="none" spc="0" normalizeH="0" baseline="0" noProof="0" dirty="0">
                <a:ln>
                  <a:noFill/>
                </a:ln>
                <a:effectLst/>
                <a:uLnTx/>
                <a:uFillTx/>
                <a:latin typeface="Calibri"/>
                <a:ea typeface="+mn-ea"/>
                <a:cs typeface="+mn-cs"/>
              </a:rPr>
              <a:t> and animal body </a:t>
            </a:r>
            <a:r>
              <a:rPr kumimoji="0" lang="cs-CZ" sz="1800" b="1" i="0" u="none" strike="noStrike" kern="1200" cap="none" spc="0" normalizeH="0" baseline="0" noProof="0" dirty="0" err="1">
                <a:ln>
                  <a:noFill/>
                </a:ln>
                <a:effectLst/>
                <a:uLnTx/>
                <a:uFillTx/>
                <a:latin typeface="Calibri"/>
                <a:ea typeface="+mn-ea"/>
                <a:cs typeface="+mn-cs"/>
              </a:rPr>
              <a:t>decomposition</a:t>
            </a:r>
            <a:r>
              <a:rPr kumimoji="0" lang="cs-CZ" sz="1800" b="1" i="0" u="none" strike="noStrike" kern="1200" cap="none" spc="0" normalizeH="0" baseline="0" noProof="0" dirty="0">
                <a:ln>
                  <a:noFill/>
                </a:ln>
                <a:effectLst/>
                <a:uLnTx/>
                <a:uFillTx/>
                <a:latin typeface="Calibri"/>
                <a:ea typeface="+mn-ea"/>
                <a:cs typeface="+mn-cs"/>
              </a:rPr>
              <a:t>; beta-sitosterol – plant </a:t>
            </a:r>
            <a:r>
              <a:rPr kumimoji="0" lang="cs-CZ" sz="1800" b="1" i="0" u="none" strike="noStrike" kern="1200" cap="none" spc="0" normalizeH="0" baseline="0" noProof="0" dirty="0" err="1">
                <a:ln>
                  <a:noFill/>
                </a:ln>
                <a:effectLst/>
                <a:uLnTx/>
                <a:uFillTx/>
                <a:latin typeface="Calibri"/>
                <a:ea typeface="+mn-ea"/>
                <a:cs typeface="+mn-cs"/>
              </a:rPr>
              <a:t>decomposition</a:t>
            </a:r>
            <a:endParaRPr kumimoji="0" lang="cs-CZ" sz="1800" b="1" i="0" u="none" strike="noStrike" kern="1200" cap="none" spc="0" normalizeH="0" baseline="0" noProof="0" dirty="0">
              <a:ln>
                <a:noFill/>
              </a:ln>
              <a:effectLst/>
              <a:uLnTx/>
              <a:uFillTx/>
              <a:latin typeface="Calibri"/>
              <a:ea typeface="+mn-ea"/>
              <a:cs typeface="+mn-cs"/>
            </a:endParaRPr>
          </a:p>
        </p:txBody>
      </p:sp>
    </p:spTree>
    <p:extLst>
      <p:ext uri="{BB962C8B-B14F-4D97-AF65-F5344CB8AC3E}">
        <p14:creationId xmlns:p14="http://schemas.microsoft.com/office/powerpoint/2010/main" val="274581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Obrázek 12">
            <a:extLst>
              <a:ext uri="{FF2B5EF4-FFF2-40B4-BE49-F238E27FC236}">
                <a16:creationId xmlns:a16="http://schemas.microsoft.com/office/drawing/2014/main" id="{158713AF-EF57-91BE-F593-F538E1F53C07}"/>
              </a:ext>
            </a:extLst>
          </p:cNvPr>
          <p:cNvPicPr>
            <a:picLocks noChangeAspect="1"/>
          </p:cNvPicPr>
          <p:nvPr/>
        </p:nvPicPr>
        <p:blipFill>
          <a:blip r:embed="rId2"/>
          <a:stretch>
            <a:fillRect/>
          </a:stretch>
        </p:blipFill>
        <p:spPr>
          <a:xfrm>
            <a:off x="6048114" y="592853"/>
            <a:ext cx="6137658" cy="3337559"/>
          </a:xfrm>
          <a:prstGeom prst="rect">
            <a:avLst/>
          </a:prstGeom>
        </p:spPr>
      </p:pic>
      <p:pic>
        <p:nvPicPr>
          <p:cNvPr id="15" name="Obrázek 14">
            <a:extLst>
              <a:ext uri="{FF2B5EF4-FFF2-40B4-BE49-F238E27FC236}">
                <a16:creationId xmlns:a16="http://schemas.microsoft.com/office/drawing/2014/main" id="{25431D7F-467E-1978-1C78-2DA2CD32AAB1}"/>
              </a:ext>
            </a:extLst>
          </p:cNvPr>
          <p:cNvPicPr>
            <a:picLocks noChangeAspect="1"/>
          </p:cNvPicPr>
          <p:nvPr/>
        </p:nvPicPr>
        <p:blipFill>
          <a:blip r:embed="rId3"/>
          <a:stretch>
            <a:fillRect/>
          </a:stretch>
        </p:blipFill>
        <p:spPr>
          <a:xfrm>
            <a:off x="0" y="707365"/>
            <a:ext cx="5927074" cy="3223047"/>
          </a:xfrm>
          <a:prstGeom prst="rect">
            <a:avLst/>
          </a:prstGeom>
        </p:spPr>
      </p:pic>
      <p:pic>
        <p:nvPicPr>
          <p:cNvPr id="17" name="Obrázek 16">
            <a:extLst>
              <a:ext uri="{FF2B5EF4-FFF2-40B4-BE49-F238E27FC236}">
                <a16:creationId xmlns:a16="http://schemas.microsoft.com/office/drawing/2014/main" id="{236560F0-97DB-549A-5D15-6A74F0D27226}"/>
              </a:ext>
            </a:extLst>
          </p:cNvPr>
          <p:cNvPicPr>
            <a:picLocks noChangeAspect="1"/>
          </p:cNvPicPr>
          <p:nvPr/>
        </p:nvPicPr>
        <p:blipFill>
          <a:blip r:embed="rId4"/>
          <a:stretch>
            <a:fillRect/>
          </a:stretch>
        </p:blipFill>
        <p:spPr>
          <a:xfrm>
            <a:off x="6041886" y="3520441"/>
            <a:ext cx="6137658" cy="3337559"/>
          </a:xfrm>
          <a:prstGeom prst="rect">
            <a:avLst/>
          </a:prstGeom>
        </p:spPr>
      </p:pic>
      <p:pic>
        <p:nvPicPr>
          <p:cNvPr id="4" name="Obrázek 3">
            <a:extLst>
              <a:ext uri="{FF2B5EF4-FFF2-40B4-BE49-F238E27FC236}">
                <a16:creationId xmlns:a16="http://schemas.microsoft.com/office/drawing/2014/main" id="{FEF94D15-9B41-5D1C-8709-D830089E2B03}"/>
              </a:ext>
            </a:extLst>
          </p:cNvPr>
          <p:cNvPicPr>
            <a:picLocks noChangeAspect="1"/>
          </p:cNvPicPr>
          <p:nvPr/>
        </p:nvPicPr>
        <p:blipFill>
          <a:blip r:embed="rId5"/>
          <a:stretch>
            <a:fillRect/>
          </a:stretch>
        </p:blipFill>
        <p:spPr>
          <a:xfrm>
            <a:off x="0" y="3520441"/>
            <a:ext cx="6137658" cy="3337559"/>
          </a:xfrm>
          <a:prstGeom prst="rect">
            <a:avLst/>
          </a:prstGeom>
        </p:spPr>
      </p:pic>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0"/>
            <a:ext cx="12192000" cy="707365"/>
          </a:xfrm>
        </p:spPr>
        <p:txBody>
          <a:bodyPr>
            <a:normAutofit/>
          </a:bodyPr>
          <a:lstStyle/>
          <a:p>
            <a:r>
              <a:rPr lang="cs-CZ" sz="4000" dirty="0" err="1">
                <a:solidFill>
                  <a:schemeClr val="accent1"/>
                </a:solidFill>
                <a:effectLst>
                  <a:outerShdw blurRad="38100" dist="38100" dir="2700000" algn="tl">
                    <a:srgbClr val="000000">
                      <a:alpha val="43137"/>
                    </a:srgbClr>
                  </a:outerShdw>
                </a:effectLst>
              </a:rPr>
              <a:t>Chemichal</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analysis</a:t>
            </a:r>
            <a:r>
              <a:rPr lang="cs-CZ" sz="4000" dirty="0">
                <a:solidFill>
                  <a:schemeClr val="accent1"/>
                </a:solidFill>
                <a:effectLst>
                  <a:outerShdw blurRad="38100" dist="38100" dir="2700000" algn="tl">
                    <a:srgbClr val="000000">
                      <a:alpha val="43137"/>
                    </a:srgbClr>
                  </a:outerShdw>
                </a:effectLst>
              </a:rPr>
              <a:t> – plant </a:t>
            </a:r>
            <a:r>
              <a:rPr lang="cs-CZ" sz="4000" dirty="0" err="1">
                <a:solidFill>
                  <a:schemeClr val="accent1"/>
                </a:solidFill>
                <a:effectLst>
                  <a:outerShdw blurRad="38100" dist="38100" dir="2700000" algn="tl">
                    <a:srgbClr val="000000">
                      <a:alpha val="43137"/>
                    </a:srgbClr>
                  </a:outerShdw>
                </a:effectLst>
              </a:rPr>
              <a:t>remains</a:t>
            </a:r>
            <a:r>
              <a:rPr lang="cs-CZ" sz="4000" dirty="0">
                <a:solidFill>
                  <a:schemeClr val="accent1"/>
                </a:solidFill>
                <a:effectLst>
                  <a:outerShdw blurRad="38100" dist="38100" dir="2700000" algn="tl">
                    <a:srgbClr val="000000">
                      <a:alpha val="43137"/>
                    </a:srgbClr>
                  </a:outerShdw>
                </a:effectLst>
              </a:rPr>
              <a:t> and plant </a:t>
            </a:r>
            <a:r>
              <a:rPr lang="cs-CZ" sz="4000" dirty="0" err="1">
                <a:solidFill>
                  <a:schemeClr val="accent1"/>
                </a:solidFill>
                <a:effectLst>
                  <a:outerShdw blurRad="38100" dist="38100" dir="2700000" algn="tl">
                    <a:srgbClr val="000000">
                      <a:alpha val="43137"/>
                    </a:srgbClr>
                  </a:outerShdw>
                </a:effectLst>
              </a:rPr>
              <a:t>burning</a:t>
            </a:r>
            <a:endParaRPr lang="cs-CZ" sz="4000"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8216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21563"/>
            <a:ext cx="5004753" cy="1165609"/>
          </a:xfrm>
        </p:spPr>
        <p:txBody>
          <a:bodyPr>
            <a:normAutofit/>
          </a:bodyPr>
          <a:lstStyle/>
          <a:p>
            <a:r>
              <a:rPr lang="cs-CZ" sz="4000" dirty="0" err="1">
                <a:solidFill>
                  <a:schemeClr val="accent1"/>
                </a:solidFill>
                <a:effectLst>
                  <a:outerShdw blurRad="38100" dist="38100" dir="2700000" algn="tl">
                    <a:srgbClr val="000000">
                      <a:alpha val="43137"/>
                    </a:srgbClr>
                  </a:outerShdw>
                </a:effectLst>
              </a:rPr>
              <a:t>Microresidues</a:t>
            </a:r>
            <a:r>
              <a:rPr lang="cs-CZ" sz="4000" dirty="0">
                <a:solidFill>
                  <a:schemeClr val="accent1"/>
                </a:solidFill>
                <a:effectLst>
                  <a:outerShdw blurRad="38100" dist="38100" dir="2700000" algn="tl">
                    <a:srgbClr val="000000">
                      <a:alpha val="43137"/>
                    </a:srgbClr>
                  </a:outerShdw>
                </a:effectLst>
              </a:rPr>
              <a:t> and </a:t>
            </a:r>
            <a:r>
              <a:rPr lang="cs-CZ" sz="4000" dirty="0" err="1">
                <a:solidFill>
                  <a:schemeClr val="accent1"/>
                </a:solidFill>
                <a:effectLst>
                  <a:outerShdw blurRad="38100" dist="38100" dir="2700000" algn="tl">
                    <a:srgbClr val="000000">
                      <a:alpha val="43137"/>
                    </a:srgbClr>
                  </a:outerShdw>
                </a:effectLst>
              </a:rPr>
              <a:t>anthracological</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analysis</a:t>
            </a:r>
            <a:endParaRPr lang="cs-CZ" sz="4000" dirty="0">
              <a:solidFill>
                <a:schemeClr val="accent1"/>
              </a:solidFill>
              <a:effectLst>
                <a:outerShdw blurRad="38100" dist="38100" dir="2700000" algn="tl">
                  <a:srgbClr val="000000">
                    <a:alpha val="43137"/>
                  </a:srgbClr>
                </a:outerShdw>
              </a:effectLst>
            </a:endParaRPr>
          </a:p>
        </p:txBody>
      </p:sp>
      <p:pic>
        <p:nvPicPr>
          <p:cNvPr id="3" name="Picture 2" descr="C:\Users\Acer\Desktop\2020_2021_mobil\20200717_140849.jpg">
            <a:extLst>
              <a:ext uri="{FF2B5EF4-FFF2-40B4-BE49-F238E27FC236}">
                <a16:creationId xmlns:a16="http://schemas.microsoft.com/office/drawing/2014/main" id="{4A1E95CF-5B2B-58BF-45CA-91C22BE8B3A4}"/>
              </a:ext>
            </a:extLst>
          </p:cNvPr>
          <p:cNvPicPr>
            <a:picLocks noChangeAspect="1" noChangeArrowheads="1"/>
          </p:cNvPicPr>
          <p:nvPr/>
        </p:nvPicPr>
        <p:blipFill>
          <a:blip r:embed="rId2" cstate="print"/>
          <a:srcRect/>
          <a:stretch>
            <a:fillRect/>
          </a:stretch>
        </p:blipFill>
        <p:spPr bwMode="auto">
          <a:xfrm>
            <a:off x="8153400" y="3829050"/>
            <a:ext cx="4038600" cy="3028950"/>
          </a:xfrm>
          <a:prstGeom prst="rect">
            <a:avLst/>
          </a:prstGeom>
          <a:noFill/>
        </p:spPr>
      </p:pic>
      <p:pic>
        <p:nvPicPr>
          <p:cNvPr id="4" name="Picture 3" descr="C:\Users\Acer\Desktop\2020_2021_mobil\20200722_074625.jpg">
            <a:extLst>
              <a:ext uri="{FF2B5EF4-FFF2-40B4-BE49-F238E27FC236}">
                <a16:creationId xmlns:a16="http://schemas.microsoft.com/office/drawing/2014/main" id="{62036779-9255-259F-61D6-DA8C2A250BB2}"/>
              </a:ext>
            </a:extLst>
          </p:cNvPr>
          <p:cNvPicPr>
            <a:picLocks noChangeAspect="1" noChangeArrowheads="1"/>
          </p:cNvPicPr>
          <p:nvPr/>
        </p:nvPicPr>
        <p:blipFill>
          <a:blip r:embed="rId3" cstate="print"/>
          <a:srcRect/>
          <a:stretch>
            <a:fillRect/>
          </a:stretch>
        </p:blipFill>
        <p:spPr bwMode="auto">
          <a:xfrm>
            <a:off x="4038601" y="3829050"/>
            <a:ext cx="4051300" cy="3038475"/>
          </a:xfrm>
          <a:prstGeom prst="rect">
            <a:avLst/>
          </a:prstGeom>
          <a:noFill/>
        </p:spPr>
      </p:pic>
      <p:pic>
        <p:nvPicPr>
          <p:cNvPr id="5" name="Picture 4" descr="C:\Users\Acer\Desktop\2020_2021_mobil\20200716_115638.jpg">
            <a:extLst>
              <a:ext uri="{FF2B5EF4-FFF2-40B4-BE49-F238E27FC236}">
                <a16:creationId xmlns:a16="http://schemas.microsoft.com/office/drawing/2014/main" id="{E708293C-61CE-6550-E360-0BA19695A13C}"/>
              </a:ext>
            </a:extLst>
          </p:cNvPr>
          <p:cNvPicPr>
            <a:picLocks noChangeAspect="1" noChangeArrowheads="1"/>
          </p:cNvPicPr>
          <p:nvPr/>
        </p:nvPicPr>
        <p:blipFill>
          <a:blip r:embed="rId4" cstate="print"/>
          <a:srcRect/>
          <a:stretch>
            <a:fillRect/>
          </a:stretch>
        </p:blipFill>
        <p:spPr bwMode="auto">
          <a:xfrm>
            <a:off x="7394077" y="0"/>
            <a:ext cx="4797923" cy="3598442"/>
          </a:xfrm>
          <a:prstGeom prst="rect">
            <a:avLst/>
          </a:prstGeom>
          <a:noFill/>
        </p:spPr>
      </p:pic>
      <p:pic>
        <p:nvPicPr>
          <p:cNvPr id="7" name="Obrázek 6" descr="obr. 8 - obiloviny na bronzovém vědru.JPG">
            <a:extLst>
              <a:ext uri="{FF2B5EF4-FFF2-40B4-BE49-F238E27FC236}">
                <a16:creationId xmlns:a16="http://schemas.microsoft.com/office/drawing/2014/main" id="{765C61E2-B968-4F42-FF69-D8FCAC5252F4}"/>
              </a:ext>
            </a:extLst>
          </p:cNvPr>
          <p:cNvPicPr>
            <a:picLocks noChangeAspect="1"/>
          </p:cNvPicPr>
          <p:nvPr/>
        </p:nvPicPr>
        <p:blipFill>
          <a:blip r:embed="rId5" cstate="print"/>
          <a:stretch>
            <a:fillRect/>
          </a:stretch>
        </p:blipFill>
        <p:spPr>
          <a:xfrm>
            <a:off x="86690" y="1257391"/>
            <a:ext cx="3490523" cy="2336631"/>
          </a:xfrm>
          <a:prstGeom prst="rect">
            <a:avLst/>
          </a:prstGeom>
        </p:spPr>
      </p:pic>
      <p:pic>
        <p:nvPicPr>
          <p:cNvPr id="8" name="Obrázek 7" descr="obr. 10 - železný polotovar s prosem na povrchu.JPG">
            <a:extLst>
              <a:ext uri="{FF2B5EF4-FFF2-40B4-BE49-F238E27FC236}">
                <a16:creationId xmlns:a16="http://schemas.microsoft.com/office/drawing/2014/main" id="{FCF0025A-817B-09E5-E1BA-BC4C815CD1A6}"/>
              </a:ext>
            </a:extLst>
          </p:cNvPr>
          <p:cNvPicPr>
            <a:picLocks noChangeAspect="1"/>
          </p:cNvPicPr>
          <p:nvPr/>
        </p:nvPicPr>
        <p:blipFill>
          <a:blip r:embed="rId6" cstate="print"/>
          <a:srcRect l="9293" r="6505"/>
          <a:stretch>
            <a:fillRect/>
          </a:stretch>
        </p:blipFill>
        <p:spPr>
          <a:xfrm>
            <a:off x="86690" y="3664241"/>
            <a:ext cx="3593602" cy="3189339"/>
          </a:xfrm>
          <a:prstGeom prst="rect">
            <a:avLst/>
          </a:prstGeom>
        </p:spPr>
      </p:pic>
      <p:pic>
        <p:nvPicPr>
          <p:cNvPr id="9" name="Picture 3" descr="C:\Users\Acer\Desktop\prilohy_236298\20221014_122707.jpg">
            <a:extLst>
              <a:ext uri="{FF2B5EF4-FFF2-40B4-BE49-F238E27FC236}">
                <a16:creationId xmlns:a16="http://schemas.microsoft.com/office/drawing/2014/main" id="{2C4822E4-69AD-BE1F-A248-6F4680C0382B}"/>
              </a:ext>
            </a:extLst>
          </p:cNvPr>
          <p:cNvPicPr>
            <a:picLocks noChangeAspect="1" noChangeArrowheads="1"/>
          </p:cNvPicPr>
          <p:nvPr/>
        </p:nvPicPr>
        <p:blipFill>
          <a:blip r:embed="rId7" cstate="print"/>
          <a:srcRect/>
          <a:stretch>
            <a:fillRect/>
          </a:stretch>
        </p:blipFill>
        <p:spPr bwMode="auto">
          <a:xfrm>
            <a:off x="3777897" y="1107227"/>
            <a:ext cx="3409352" cy="2557014"/>
          </a:xfrm>
          <a:prstGeom prst="rect">
            <a:avLst/>
          </a:prstGeom>
          <a:noFill/>
        </p:spPr>
      </p:pic>
    </p:spTree>
    <p:extLst>
      <p:ext uri="{BB962C8B-B14F-4D97-AF65-F5344CB8AC3E}">
        <p14:creationId xmlns:p14="http://schemas.microsoft.com/office/powerpoint/2010/main" val="194439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169449" y="155642"/>
            <a:ext cx="4492985" cy="1080306"/>
          </a:xfrm>
        </p:spPr>
        <p:txBody>
          <a:bodyPr>
            <a:normAutofit fontScale="90000"/>
          </a:bodyPr>
          <a:lstStyle/>
          <a:p>
            <a:r>
              <a:rPr lang="cs-CZ" sz="4000" dirty="0" err="1">
                <a:solidFill>
                  <a:schemeClr val="accent1"/>
                </a:solidFill>
                <a:effectLst>
                  <a:outerShdw blurRad="38100" dist="38100" dir="2700000" algn="tl">
                    <a:srgbClr val="000000">
                      <a:alpha val="43137"/>
                    </a:srgbClr>
                  </a:outerShdw>
                </a:effectLst>
              </a:rPr>
              <a:t>Bat</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bones</a:t>
            </a:r>
            <a:r>
              <a:rPr lang="cs-CZ" sz="4000" dirty="0">
                <a:solidFill>
                  <a:schemeClr val="accent1"/>
                </a:solidFill>
                <a:effectLst>
                  <a:outerShdw blurRad="38100" dist="38100" dir="2700000" algn="tl">
                    <a:srgbClr val="000000">
                      <a:alpha val="43137"/>
                    </a:srgbClr>
                  </a:outerShdw>
                </a:effectLst>
              </a:rPr>
              <a:t> and </a:t>
            </a:r>
            <a:r>
              <a:rPr lang="cs-CZ" sz="4000" dirty="0" err="1">
                <a:solidFill>
                  <a:schemeClr val="accent1"/>
                </a:solidFill>
                <a:effectLst>
                  <a:outerShdw blurRad="38100" dist="38100" dir="2700000" algn="tl">
                    <a:srgbClr val="000000">
                      <a:alpha val="43137"/>
                    </a:srgbClr>
                  </a:outerShdw>
                </a:effectLst>
              </a:rPr>
              <a:t>mycobacterial</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analysis</a:t>
            </a:r>
            <a:endParaRPr lang="cs-CZ" sz="4000" dirty="0">
              <a:solidFill>
                <a:schemeClr val="accent1"/>
              </a:solidFill>
              <a:effectLst>
                <a:outerShdw blurRad="38100" dist="38100" dir="2700000" algn="tl">
                  <a:srgbClr val="000000">
                    <a:alpha val="43137"/>
                  </a:srgbClr>
                </a:outerShdw>
              </a:effectLst>
            </a:endParaRPr>
          </a:p>
        </p:txBody>
      </p:sp>
      <p:pic>
        <p:nvPicPr>
          <p:cNvPr id="4" name="Obrázek 3" descr="Obsah obrázku text, diagram, Vykreslený graf, snímek obrazovky&#10;&#10;Popis byl vytvořen automaticky">
            <a:extLst>
              <a:ext uri="{FF2B5EF4-FFF2-40B4-BE49-F238E27FC236}">
                <a16:creationId xmlns:a16="http://schemas.microsoft.com/office/drawing/2014/main" id="{A7F22FF9-E144-5E92-3390-C1842D2D3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2" y="4250453"/>
            <a:ext cx="5149136" cy="2607547"/>
          </a:xfrm>
          <a:prstGeom prst="rect">
            <a:avLst/>
          </a:prstGeom>
        </p:spPr>
      </p:pic>
      <p:pic>
        <p:nvPicPr>
          <p:cNvPr id="8" name="Obrázek 7" descr="Obsah obrázku text, diagram, Vykreslený graf, mapa&#10;&#10;Popis byl vytvořen automaticky">
            <a:extLst>
              <a:ext uri="{FF2B5EF4-FFF2-40B4-BE49-F238E27FC236}">
                <a16:creationId xmlns:a16="http://schemas.microsoft.com/office/drawing/2014/main" id="{5BD21120-5948-BFB4-8FDD-E9F00A98D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70" y="1722923"/>
            <a:ext cx="5199227" cy="2678253"/>
          </a:xfrm>
          <a:prstGeom prst="rect">
            <a:avLst/>
          </a:prstGeom>
        </p:spPr>
      </p:pic>
      <p:pic>
        <p:nvPicPr>
          <p:cNvPr id="6" name="Obrázek 5" descr="Obsah obrázku text, snímek obrazovky, Písmo&#10;&#10;Popis byl vytvořen automaticky">
            <a:extLst>
              <a:ext uri="{FF2B5EF4-FFF2-40B4-BE49-F238E27FC236}">
                <a16:creationId xmlns:a16="http://schemas.microsoft.com/office/drawing/2014/main" id="{97437A0B-6599-67FB-A280-679F5337A7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9809" y="2530249"/>
            <a:ext cx="8213895" cy="4327751"/>
          </a:xfrm>
          <a:prstGeom prst="rect">
            <a:avLst/>
          </a:prstGeom>
        </p:spPr>
      </p:pic>
      <p:pic>
        <p:nvPicPr>
          <p:cNvPr id="10" name="Obrázek 9" descr="Obsah obrázku text, diagram, Vykreslený graf, snímek obrazovky&#10;&#10;Popis byl vytvořen automaticky">
            <a:extLst>
              <a:ext uri="{FF2B5EF4-FFF2-40B4-BE49-F238E27FC236}">
                <a16:creationId xmlns:a16="http://schemas.microsoft.com/office/drawing/2014/main" id="{9AD00921-08CB-2F1D-169C-5ABCE252011F}"/>
              </a:ext>
            </a:extLst>
          </p:cNvPr>
          <p:cNvPicPr>
            <a:picLocks noChangeAspect="1"/>
          </p:cNvPicPr>
          <p:nvPr/>
        </p:nvPicPr>
        <p:blipFill rotWithShape="1">
          <a:blip r:embed="rId5">
            <a:extLst>
              <a:ext uri="{28A0092B-C50C-407E-A947-70E740481C1C}">
                <a14:useLocalDpi xmlns:a14="http://schemas.microsoft.com/office/drawing/2010/main" val="0"/>
              </a:ext>
            </a:extLst>
          </a:blip>
          <a:srcRect r="22910"/>
          <a:stretch/>
        </p:blipFill>
        <p:spPr>
          <a:xfrm>
            <a:off x="4521759" y="22707"/>
            <a:ext cx="3831771" cy="2573010"/>
          </a:xfrm>
          <a:prstGeom prst="rect">
            <a:avLst/>
          </a:prstGeom>
        </p:spPr>
      </p:pic>
      <p:pic>
        <p:nvPicPr>
          <p:cNvPr id="12" name="Obrázek 11" descr="Obsah obrázku text, diagram, snímek obrazovky, Vykreslený graf&#10;&#10;Popis byl vytvořen automaticky">
            <a:extLst>
              <a:ext uri="{FF2B5EF4-FFF2-40B4-BE49-F238E27FC236}">
                <a16:creationId xmlns:a16="http://schemas.microsoft.com/office/drawing/2014/main" id="{3684455B-130D-E3B2-6E17-86C2B59D061C}"/>
              </a:ext>
            </a:extLst>
          </p:cNvPr>
          <p:cNvPicPr>
            <a:picLocks noChangeAspect="1"/>
          </p:cNvPicPr>
          <p:nvPr/>
        </p:nvPicPr>
        <p:blipFill rotWithShape="1">
          <a:blip r:embed="rId6">
            <a:extLst>
              <a:ext uri="{28A0092B-C50C-407E-A947-70E740481C1C}">
                <a14:useLocalDpi xmlns:a14="http://schemas.microsoft.com/office/drawing/2010/main" val="0"/>
              </a:ext>
            </a:extLst>
          </a:blip>
          <a:srcRect l="2718" r="24303"/>
          <a:stretch/>
        </p:blipFill>
        <p:spPr>
          <a:xfrm>
            <a:off x="8603372" y="0"/>
            <a:ext cx="3588627" cy="2550225"/>
          </a:xfrm>
          <a:prstGeom prst="rect">
            <a:avLst/>
          </a:prstGeom>
        </p:spPr>
      </p:pic>
      <p:cxnSp>
        <p:nvCxnSpPr>
          <p:cNvPr id="14" name="Přímá spojnice se šipkou 13">
            <a:extLst>
              <a:ext uri="{FF2B5EF4-FFF2-40B4-BE49-F238E27FC236}">
                <a16:creationId xmlns:a16="http://schemas.microsoft.com/office/drawing/2014/main" id="{06833713-7243-DD13-A346-ACA5AC9A6F7D}"/>
              </a:ext>
            </a:extLst>
          </p:cNvPr>
          <p:cNvCxnSpPr/>
          <p:nvPr/>
        </p:nvCxnSpPr>
        <p:spPr>
          <a:xfrm flipH="1">
            <a:off x="5958673" y="2240782"/>
            <a:ext cx="803868" cy="3868616"/>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a:extLst>
              <a:ext uri="{FF2B5EF4-FFF2-40B4-BE49-F238E27FC236}">
                <a16:creationId xmlns:a16="http://schemas.microsoft.com/office/drawing/2014/main" id="{ECD4500C-4C75-7819-FEE1-9C1700F8BE88}"/>
              </a:ext>
            </a:extLst>
          </p:cNvPr>
          <p:cNvCxnSpPr>
            <a:cxnSpLocks/>
          </p:cNvCxnSpPr>
          <p:nvPr/>
        </p:nvCxnSpPr>
        <p:spPr>
          <a:xfrm>
            <a:off x="3739967" y="3145134"/>
            <a:ext cx="2218706" cy="2910778"/>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Přímá spojnice se šipkou 17">
            <a:extLst>
              <a:ext uri="{FF2B5EF4-FFF2-40B4-BE49-F238E27FC236}">
                <a16:creationId xmlns:a16="http://schemas.microsoft.com/office/drawing/2014/main" id="{B75032A3-E245-1FC1-7EC2-7366FB0F66FE}"/>
              </a:ext>
            </a:extLst>
          </p:cNvPr>
          <p:cNvCxnSpPr>
            <a:cxnSpLocks/>
          </p:cNvCxnSpPr>
          <p:nvPr/>
        </p:nvCxnSpPr>
        <p:spPr>
          <a:xfrm>
            <a:off x="3354475" y="5506495"/>
            <a:ext cx="2604198" cy="571187"/>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a:extLst>
              <a:ext uri="{FF2B5EF4-FFF2-40B4-BE49-F238E27FC236}">
                <a16:creationId xmlns:a16="http://schemas.microsoft.com/office/drawing/2014/main" id="{C52278BF-7103-F21B-98F9-9678D0A1140C}"/>
              </a:ext>
            </a:extLst>
          </p:cNvPr>
          <p:cNvCxnSpPr>
            <a:cxnSpLocks/>
          </p:cNvCxnSpPr>
          <p:nvPr/>
        </p:nvCxnSpPr>
        <p:spPr>
          <a:xfrm flipH="1">
            <a:off x="9649770" y="2240782"/>
            <a:ext cx="906120" cy="2924071"/>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a:extLst>
              <a:ext uri="{FF2B5EF4-FFF2-40B4-BE49-F238E27FC236}">
                <a16:creationId xmlns:a16="http://schemas.microsoft.com/office/drawing/2014/main" id="{59C60175-CA99-B843-FE46-29345C751591}"/>
              </a:ext>
            </a:extLst>
          </p:cNvPr>
          <p:cNvCxnSpPr>
            <a:cxnSpLocks/>
          </p:cNvCxnSpPr>
          <p:nvPr/>
        </p:nvCxnSpPr>
        <p:spPr>
          <a:xfrm>
            <a:off x="10555890" y="2240782"/>
            <a:ext cx="627925" cy="3551306"/>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01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up)">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0"/>
            <a:ext cx="12192000" cy="707365"/>
          </a:xfrm>
        </p:spPr>
        <p:txBody>
          <a:bodyPr>
            <a:normAutofit/>
          </a:bodyPr>
          <a:lstStyle/>
          <a:p>
            <a:r>
              <a:rPr lang="en-US" sz="4000" dirty="0">
                <a:solidFill>
                  <a:schemeClr val="accent1"/>
                </a:solidFill>
                <a:effectLst>
                  <a:outerShdw blurRad="38100" dist="38100" dir="2700000" algn="tl">
                    <a:srgbClr val="000000">
                      <a:alpha val="43137"/>
                    </a:srgbClr>
                  </a:outerShdw>
                </a:effectLst>
              </a:rPr>
              <a:t>C14: Overcoming the Hallstatt Plateau</a:t>
            </a:r>
          </a:p>
        </p:txBody>
      </p:sp>
      <p:pic>
        <p:nvPicPr>
          <p:cNvPr id="4" name="Obrázek 3">
            <a:extLst>
              <a:ext uri="{FF2B5EF4-FFF2-40B4-BE49-F238E27FC236}">
                <a16:creationId xmlns:a16="http://schemas.microsoft.com/office/drawing/2014/main" id="{83EB3656-21C4-79E1-695F-8F8437E1CB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12176" y="731923"/>
            <a:ext cx="4255996" cy="2965874"/>
          </a:xfrm>
          <a:prstGeom prst="rect">
            <a:avLst/>
          </a:prstGeom>
          <a:noFill/>
          <a:ln>
            <a:noFill/>
          </a:ln>
        </p:spPr>
      </p:pic>
      <p:pic>
        <p:nvPicPr>
          <p:cNvPr id="3" name="Obrázek 2">
            <a:extLst>
              <a:ext uri="{FF2B5EF4-FFF2-40B4-BE49-F238E27FC236}">
                <a16:creationId xmlns:a16="http://schemas.microsoft.com/office/drawing/2014/main" id="{AD0E7FF8-7D48-CE5D-3842-42B7802321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10083" y="711827"/>
            <a:ext cx="4261065" cy="2965874"/>
          </a:xfrm>
          <a:prstGeom prst="rect">
            <a:avLst/>
          </a:prstGeom>
          <a:noFill/>
          <a:ln>
            <a:noFill/>
          </a:ln>
        </p:spPr>
      </p:pic>
      <p:pic>
        <p:nvPicPr>
          <p:cNvPr id="5" name="Obrázek 4">
            <a:extLst>
              <a:ext uri="{FF2B5EF4-FFF2-40B4-BE49-F238E27FC236}">
                <a16:creationId xmlns:a16="http://schemas.microsoft.com/office/drawing/2014/main" id="{25F31277-F35D-C96C-6F1F-24FD777C608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98" y="701778"/>
            <a:ext cx="4262827" cy="2965874"/>
          </a:xfrm>
          <a:prstGeom prst="rect">
            <a:avLst/>
          </a:prstGeom>
          <a:noFill/>
          <a:ln>
            <a:noFill/>
          </a:ln>
        </p:spPr>
      </p:pic>
      <p:pic>
        <p:nvPicPr>
          <p:cNvPr id="6" name="obrázek 3">
            <a:extLst>
              <a:ext uri="{FF2B5EF4-FFF2-40B4-BE49-F238E27FC236}">
                <a16:creationId xmlns:a16="http://schemas.microsoft.com/office/drawing/2014/main" id="{DDD62B6D-7F84-DE6B-00EB-F70EAACDF71A}"/>
              </a:ext>
            </a:extLst>
          </p:cNvPr>
          <p:cNvPicPr>
            <a:picLocks noChangeAspect="1"/>
          </p:cNvPicPr>
          <p:nvPr/>
        </p:nvPicPr>
        <p:blipFill>
          <a:blip r:embed="rId6" cstate="print"/>
          <a:srcRect/>
          <a:stretch>
            <a:fillRect/>
          </a:stretch>
        </p:blipFill>
        <p:spPr bwMode="auto">
          <a:xfrm>
            <a:off x="3464439" y="3450965"/>
            <a:ext cx="1971719" cy="1314479"/>
          </a:xfrm>
          <a:prstGeom prst="rect">
            <a:avLst/>
          </a:prstGeom>
          <a:noFill/>
          <a:ln w="9525">
            <a:noFill/>
            <a:miter lim="800000"/>
            <a:headEnd/>
            <a:tailEnd/>
          </a:ln>
        </p:spPr>
      </p:pic>
      <p:pic>
        <p:nvPicPr>
          <p:cNvPr id="7" name="obrázek 2">
            <a:extLst>
              <a:ext uri="{FF2B5EF4-FFF2-40B4-BE49-F238E27FC236}">
                <a16:creationId xmlns:a16="http://schemas.microsoft.com/office/drawing/2014/main" id="{257FE828-5B30-BC9F-95B9-4BD78497D9B1}"/>
              </a:ext>
            </a:extLst>
          </p:cNvPr>
          <p:cNvPicPr>
            <a:picLocks noChangeAspect="1"/>
          </p:cNvPicPr>
          <p:nvPr/>
        </p:nvPicPr>
        <p:blipFill>
          <a:blip r:embed="rId7" cstate="print"/>
          <a:srcRect/>
          <a:stretch>
            <a:fillRect/>
          </a:stretch>
        </p:blipFill>
        <p:spPr bwMode="auto">
          <a:xfrm>
            <a:off x="7594599" y="3450964"/>
            <a:ext cx="1971719" cy="1318720"/>
          </a:xfrm>
          <a:prstGeom prst="rect">
            <a:avLst/>
          </a:prstGeom>
          <a:noFill/>
          <a:ln w="9525">
            <a:noFill/>
            <a:miter lim="800000"/>
            <a:headEnd/>
            <a:tailEnd/>
          </a:ln>
        </p:spPr>
      </p:pic>
      <p:sp>
        <p:nvSpPr>
          <p:cNvPr id="8" name="Ovál 7">
            <a:extLst>
              <a:ext uri="{FF2B5EF4-FFF2-40B4-BE49-F238E27FC236}">
                <a16:creationId xmlns:a16="http://schemas.microsoft.com/office/drawing/2014/main" id="{D18B7C3D-96E4-682A-98CD-847580C2F60B}"/>
              </a:ext>
            </a:extLst>
          </p:cNvPr>
          <p:cNvSpPr/>
          <p:nvPr/>
        </p:nvSpPr>
        <p:spPr>
          <a:xfrm>
            <a:off x="2156695" y="2190140"/>
            <a:ext cx="1004835" cy="1034175"/>
          </a:xfrm>
          <a:prstGeom prst="ellipse">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3AB80270-F221-F9C4-00CD-F86FC5F63AF2}"/>
              </a:ext>
            </a:extLst>
          </p:cNvPr>
          <p:cNvSpPr/>
          <p:nvPr/>
        </p:nvSpPr>
        <p:spPr>
          <a:xfrm>
            <a:off x="6096000" y="2265508"/>
            <a:ext cx="1004835" cy="1034175"/>
          </a:xfrm>
          <a:prstGeom prst="ellipse">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a:extLst>
              <a:ext uri="{FF2B5EF4-FFF2-40B4-BE49-F238E27FC236}">
                <a16:creationId xmlns:a16="http://schemas.microsoft.com/office/drawing/2014/main" id="{463D4364-007C-A381-5166-0F08F5F5EA1A}"/>
              </a:ext>
            </a:extLst>
          </p:cNvPr>
          <p:cNvSpPr/>
          <p:nvPr/>
        </p:nvSpPr>
        <p:spPr>
          <a:xfrm>
            <a:off x="10420565" y="2030671"/>
            <a:ext cx="1457742" cy="1193644"/>
          </a:xfrm>
          <a:prstGeom prst="ellipse">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a:extLst>
              <a:ext uri="{FF2B5EF4-FFF2-40B4-BE49-F238E27FC236}">
                <a16:creationId xmlns:a16="http://schemas.microsoft.com/office/drawing/2014/main" id="{E5BB1F10-27E6-D7D5-B206-6B930FFE23C6}"/>
              </a:ext>
            </a:extLst>
          </p:cNvPr>
          <p:cNvSpPr txBox="1"/>
          <p:nvPr/>
        </p:nvSpPr>
        <p:spPr>
          <a:xfrm>
            <a:off x="227689" y="3374631"/>
            <a:ext cx="1800252" cy="1477328"/>
          </a:xfrm>
          <a:prstGeom prst="rect">
            <a:avLst/>
          </a:prstGeom>
          <a:noFill/>
        </p:spPr>
        <p:txBody>
          <a:bodyPr wrap="square">
            <a:spAutoFit/>
          </a:bodyPr>
          <a:lstStyle/>
          <a:p>
            <a:r>
              <a:rPr lang="cs-CZ" sz="1800" b="0" i="0" u="none" strike="noStrike" baseline="0" dirty="0" err="1">
                <a:solidFill>
                  <a:srgbClr val="000000"/>
                </a:solidFill>
                <a:latin typeface="Times New Roman" panose="02020603050405020304" pitchFamily="18" charset="0"/>
              </a:rPr>
              <a:t>Doub</a:t>
            </a:r>
            <a:r>
              <a:rPr lang="cs-CZ" sz="1800" b="0" i="0" u="none" strike="noStrike" baseline="0" dirty="0">
                <a:solidFill>
                  <a:srgbClr val="000000"/>
                </a:solidFill>
                <a:latin typeface="Times New Roman" panose="02020603050405020304" pitchFamily="18" charset="0"/>
              </a:rPr>
              <a:t> </a:t>
            </a:r>
            <a:r>
              <a:rPr lang="cs-CZ" sz="1800" b="0" i="0" u="none" strike="noStrike" baseline="0" dirty="0" err="1">
                <a:solidFill>
                  <a:srgbClr val="000000"/>
                </a:solidFill>
                <a:latin typeface="Times New Roman" panose="02020603050405020304" pitchFamily="18" charset="0"/>
              </a:rPr>
              <a:t>from</a:t>
            </a:r>
            <a:r>
              <a:rPr lang="cs-CZ" sz="1800" b="0" i="0" u="none" strike="noStrike" baseline="0" dirty="0">
                <a:solidFill>
                  <a:srgbClr val="000000"/>
                </a:solidFill>
                <a:latin typeface="Times New Roman" panose="02020603050405020304" pitchFamily="18" charset="0"/>
              </a:rPr>
              <a:t> </a:t>
            </a:r>
            <a:r>
              <a:rPr lang="cs-CZ" sz="1800" b="0" i="0" u="none" strike="noStrike" baseline="0" dirty="0" err="1">
                <a:solidFill>
                  <a:srgbClr val="000000"/>
                </a:solidFill>
                <a:latin typeface="Times New Roman" panose="02020603050405020304" pitchFamily="18" charset="0"/>
              </a:rPr>
              <a:t>chambers</a:t>
            </a:r>
            <a:r>
              <a:rPr lang="cs-CZ" sz="1800" b="0" i="0" u="none" strike="noStrike" baseline="0" dirty="0">
                <a:solidFill>
                  <a:srgbClr val="000000"/>
                </a:solidFill>
                <a:latin typeface="Times New Roman" panose="02020603050405020304" pitchFamily="18" charset="0"/>
              </a:rPr>
              <a:t> – </a:t>
            </a:r>
            <a:r>
              <a:rPr lang="cs-CZ" sz="1800" b="0" i="0" u="none" strike="noStrike" baseline="0" dirty="0" err="1">
                <a:solidFill>
                  <a:srgbClr val="000000"/>
                </a:solidFill>
                <a:latin typeface="Times New Roman" panose="02020603050405020304" pitchFamily="18" charset="0"/>
              </a:rPr>
              <a:t>beginning</a:t>
            </a:r>
            <a:r>
              <a:rPr lang="cs-CZ" sz="1800" b="0" i="0" u="none" strike="noStrike" baseline="0" dirty="0">
                <a:solidFill>
                  <a:srgbClr val="000000"/>
                </a:solidFill>
                <a:latin typeface="Times New Roman" panose="02020603050405020304" pitchFamily="18" charset="0"/>
              </a:rPr>
              <a:t> of the </a:t>
            </a:r>
            <a:r>
              <a:rPr lang="cs-CZ" sz="1800" b="0" i="0" u="none" strike="noStrike" baseline="0" dirty="0" err="1">
                <a:solidFill>
                  <a:srgbClr val="000000"/>
                </a:solidFill>
                <a:latin typeface="Times New Roman" panose="02020603050405020304" pitchFamily="18" charset="0"/>
              </a:rPr>
              <a:t>construction</a:t>
            </a:r>
            <a:r>
              <a:rPr lang="cs-CZ" sz="1800" b="0" i="0" u="none" strike="noStrike" baseline="0" dirty="0">
                <a:solidFill>
                  <a:srgbClr val="000000"/>
                </a:solidFill>
                <a:latin typeface="Times New Roman" panose="02020603050405020304" pitchFamily="18" charset="0"/>
              </a:rPr>
              <a:t> </a:t>
            </a:r>
            <a:r>
              <a:rPr lang="cs-CZ" sz="1800" b="0" i="0" u="none" strike="noStrike" baseline="0" dirty="0" err="1">
                <a:solidFill>
                  <a:srgbClr val="000000"/>
                </a:solidFill>
                <a:latin typeface="Times New Roman" panose="02020603050405020304" pitchFamily="18" charset="0"/>
              </a:rPr>
              <a:t>activities</a:t>
            </a:r>
            <a:r>
              <a:rPr lang="cs-CZ" sz="1800" b="0" i="0" u="none" strike="noStrike" baseline="0" dirty="0">
                <a:solidFill>
                  <a:srgbClr val="000000"/>
                </a:solidFill>
                <a:latin typeface="Times New Roman" panose="02020603050405020304" pitchFamily="18" charset="0"/>
              </a:rPr>
              <a:t>?</a:t>
            </a:r>
            <a:endParaRPr lang="cs-CZ" dirty="0"/>
          </a:p>
        </p:txBody>
      </p:sp>
      <p:sp>
        <p:nvSpPr>
          <p:cNvPr id="12" name="TextovéPole 11">
            <a:extLst>
              <a:ext uri="{FF2B5EF4-FFF2-40B4-BE49-F238E27FC236}">
                <a16:creationId xmlns:a16="http://schemas.microsoft.com/office/drawing/2014/main" id="{FD42DA88-E89E-28FF-0E9F-97F8BA55ACB1}"/>
              </a:ext>
            </a:extLst>
          </p:cNvPr>
          <p:cNvSpPr txBox="1"/>
          <p:nvPr/>
        </p:nvSpPr>
        <p:spPr>
          <a:xfrm>
            <a:off x="3464439" y="3450964"/>
            <a:ext cx="1800252" cy="369332"/>
          </a:xfrm>
          <a:prstGeom prst="rect">
            <a:avLst/>
          </a:prstGeom>
          <a:noFill/>
        </p:spPr>
        <p:txBody>
          <a:bodyPr wrap="square">
            <a:spAutoFit/>
          </a:bodyPr>
          <a:lstStyle/>
          <a:p>
            <a:r>
              <a:rPr lang="cs-CZ" sz="1800" b="0" i="0" u="none" strike="noStrike" baseline="0" dirty="0" err="1">
                <a:solidFill>
                  <a:srgbClr val="000000"/>
                </a:solidFill>
                <a:latin typeface="Times New Roman" panose="02020603050405020304" pitchFamily="18" charset="0"/>
              </a:rPr>
              <a:t>Wagon</a:t>
            </a:r>
            <a:r>
              <a:rPr lang="cs-CZ" sz="1800" b="0" i="0" u="none" strike="noStrike" baseline="0" dirty="0">
                <a:solidFill>
                  <a:srgbClr val="000000"/>
                </a:solidFill>
                <a:latin typeface="Times New Roman" panose="02020603050405020304" pitchFamily="18" charset="0"/>
              </a:rPr>
              <a:t> V2</a:t>
            </a:r>
            <a:endParaRPr lang="cs-CZ" dirty="0"/>
          </a:p>
        </p:txBody>
      </p:sp>
      <p:sp>
        <p:nvSpPr>
          <p:cNvPr id="13" name="TextovéPole 12">
            <a:extLst>
              <a:ext uri="{FF2B5EF4-FFF2-40B4-BE49-F238E27FC236}">
                <a16:creationId xmlns:a16="http://schemas.microsoft.com/office/drawing/2014/main" id="{2064B45A-DBA6-7EA0-4493-12C988135EFC}"/>
              </a:ext>
            </a:extLst>
          </p:cNvPr>
          <p:cNvSpPr txBox="1"/>
          <p:nvPr/>
        </p:nvSpPr>
        <p:spPr>
          <a:xfrm>
            <a:off x="7600191" y="3450964"/>
            <a:ext cx="1800252" cy="369332"/>
          </a:xfrm>
          <a:prstGeom prst="rect">
            <a:avLst/>
          </a:prstGeom>
          <a:noFill/>
        </p:spPr>
        <p:txBody>
          <a:bodyPr wrap="square">
            <a:spAutoFit/>
          </a:bodyPr>
          <a:lstStyle/>
          <a:p>
            <a:r>
              <a:rPr lang="cs-CZ" sz="1800" b="0" i="0" u="none" strike="noStrike" baseline="0" dirty="0" err="1">
                <a:solidFill>
                  <a:srgbClr val="000000"/>
                </a:solidFill>
                <a:latin typeface="Times New Roman" panose="02020603050405020304" pitchFamily="18" charset="0"/>
              </a:rPr>
              <a:t>Wagon</a:t>
            </a:r>
            <a:r>
              <a:rPr lang="cs-CZ" sz="1800" b="0" i="0" u="none" strike="noStrike" baseline="0" dirty="0">
                <a:solidFill>
                  <a:srgbClr val="000000"/>
                </a:solidFill>
                <a:latin typeface="Times New Roman" panose="02020603050405020304" pitchFamily="18" charset="0"/>
              </a:rPr>
              <a:t> V4</a:t>
            </a:r>
            <a:endParaRPr lang="cs-CZ" dirty="0"/>
          </a:p>
        </p:txBody>
      </p:sp>
      <p:cxnSp>
        <p:nvCxnSpPr>
          <p:cNvPr id="15" name="Přímá spojnice 14">
            <a:extLst>
              <a:ext uri="{FF2B5EF4-FFF2-40B4-BE49-F238E27FC236}">
                <a16:creationId xmlns:a16="http://schemas.microsoft.com/office/drawing/2014/main" id="{593C0726-4083-C069-0A1B-27BA1D952020}"/>
              </a:ext>
            </a:extLst>
          </p:cNvPr>
          <p:cNvCxnSpPr>
            <a:cxnSpLocks/>
          </p:cNvCxnSpPr>
          <p:nvPr/>
        </p:nvCxnSpPr>
        <p:spPr>
          <a:xfrm>
            <a:off x="773723" y="6159640"/>
            <a:ext cx="11023042"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0AADCFB2-D096-EF9E-EDE2-7596652065E5}"/>
              </a:ext>
            </a:extLst>
          </p:cNvPr>
          <p:cNvCxnSpPr>
            <a:cxnSpLocks/>
          </p:cNvCxnSpPr>
          <p:nvPr/>
        </p:nvCxnSpPr>
        <p:spPr>
          <a:xfrm>
            <a:off x="815591" y="6159640"/>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2" name="Přímá spojnice 21">
            <a:extLst>
              <a:ext uri="{FF2B5EF4-FFF2-40B4-BE49-F238E27FC236}">
                <a16:creationId xmlns:a16="http://schemas.microsoft.com/office/drawing/2014/main" id="{21C145FE-692F-D2B5-0862-070AF36E4681}"/>
              </a:ext>
            </a:extLst>
          </p:cNvPr>
          <p:cNvCxnSpPr>
            <a:cxnSpLocks/>
          </p:cNvCxnSpPr>
          <p:nvPr/>
        </p:nvCxnSpPr>
        <p:spPr>
          <a:xfrm>
            <a:off x="11759921" y="6151267"/>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3" name="Přímá spojnice 22">
            <a:extLst>
              <a:ext uri="{FF2B5EF4-FFF2-40B4-BE49-F238E27FC236}">
                <a16:creationId xmlns:a16="http://schemas.microsoft.com/office/drawing/2014/main" id="{7D389FC6-E06E-32B5-0800-0BE4A85E71CC}"/>
              </a:ext>
            </a:extLst>
          </p:cNvPr>
          <p:cNvCxnSpPr>
            <a:cxnSpLocks/>
          </p:cNvCxnSpPr>
          <p:nvPr/>
        </p:nvCxnSpPr>
        <p:spPr>
          <a:xfrm>
            <a:off x="4283504" y="6151267"/>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4" name="Přímá spojnice 23">
            <a:extLst>
              <a:ext uri="{FF2B5EF4-FFF2-40B4-BE49-F238E27FC236}">
                <a16:creationId xmlns:a16="http://schemas.microsoft.com/office/drawing/2014/main" id="{C5D94631-A273-AA2F-BF0E-7F40F8FDBA07}"/>
              </a:ext>
            </a:extLst>
          </p:cNvPr>
          <p:cNvCxnSpPr>
            <a:cxnSpLocks/>
          </p:cNvCxnSpPr>
          <p:nvPr/>
        </p:nvCxnSpPr>
        <p:spPr>
          <a:xfrm>
            <a:off x="8133697" y="6151267"/>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5" name="TextovéPole 24">
            <a:extLst>
              <a:ext uri="{FF2B5EF4-FFF2-40B4-BE49-F238E27FC236}">
                <a16:creationId xmlns:a16="http://schemas.microsoft.com/office/drawing/2014/main" id="{D9CD3F86-85F3-A60E-1DBB-F6620FC3F0BA}"/>
              </a:ext>
            </a:extLst>
          </p:cNvPr>
          <p:cNvSpPr txBox="1"/>
          <p:nvPr/>
        </p:nvSpPr>
        <p:spPr>
          <a:xfrm>
            <a:off x="376959" y="6492911"/>
            <a:ext cx="1800252" cy="369332"/>
          </a:xfrm>
          <a:prstGeom prst="rect">
            <a:avLst/>
          </a:prstGeom>
          <a:noFill/>
        </p:spPr>
        <p:txBody>
          <a:bodyPr wrap="square">
            <a:spAutoFit/>
          </a:bodyPr>
          <a:lstStyle/>
          <a:p>
            <a:r>
              <a:rPr lang="cs-CZ" sz="1800" b="0" i="0" u="none" strike="noStrike" baseline="0" dirty="0">
                <a:solidFill>
                  <a:srgbClr val="000000"/>
                </a:solidFill>
                <a:latin typeface="Times New Roman" panose="02020603050405020304" pitchFamily="18" charset="0"/>
              </a:rPr>
              <a:t>620 BC</a:t>
            </a:r>
            <a:endParaRPr lang="cs-CZ" dirty="0"/>
          </a:p>
        </p:txBody>
      </p:sp>
      <p:sp>
        <p:nvSpPr>
          <p:cNvPr id="26" name="TextovéPole 25">
            <a:extLst>
              <a:ext uri="{FF2B5EF4-FFF2-40B4-BE49-F238E27FC236}">
                <a16:creationId xmlns:a16="http://schemas.microsoft.com/office/drawing/2014/main" id="{69937D0B-ADA5-6957-9DCB-DEB1E8B452D7}"/>
              </a:ext>
            </a:extLst>
          </p:cNvPr>
          <p:cNvSpPr txBox="1"/>
          <p:nvPr/>
        </p:nvSpPr>
        <p:spPr>
          <a:xfrm>
            <a:off x="3835996" y="6492911"/>
            <a:ext cx="1800252" cy="369332"/>
          </a:xfrm>
          <a:prstGeom prst="rect">
            <a:avLst/>
          </a:prstGeom>
          <a:noFill/>
        </p:spPr>
        <p:txBody>
          <a:bodyPr wrap="square">
            <a:spAutoFit/>
          </a:bodyPr>
          <a:lstStyle/>
          <a:p>
            <a:r>
              <a:rPr lang="cs-CZ" sz="1800" b="0" i="0" u="none" strike="noStrike" baseline="0" dirty="0">
                <a:solidFill>
                  <a:srgbClr val="000000"/>
                </a:solidFill>
                <a:latin typeface="Times New Roman" panose="02020603050405020304" pitchFamily="18" charset="0"/>
              </a:rPr>
              <a:t>550 BC</a:t>
            </a:r>
            <a:endParaRPr lang="cs-CZ" dirty="0"/>
          </a:p>
        </p:txBody>
      </p:sp>
      <p:sp>
        <p:nvSpPr>
          <p:cNvPr id="27" name="TextovéPole 26">
            <a:extLst>
              <a:ext uri="{FF2B5EF4-FFF2-40B4-BE49-F238E27FC236}">
                <a16:creationId xmlns:a16="http://schemas.microsoft.com/office/drawing/2014/main" id="{5D92A612-8059-2341-64B7-953A7F9C71FC}"/>
              </a:ext>
            </a:extLst>
          </p:cNvPr>
          <p:cNvSpPr txBox="1"/>
          <p:nvPr/>
        </p:nvSpPr>
        <p:spPr>
          <a:xfrm>
            <a:off x="7787076" y="6501284"/>
            <a:ext cx="911008" cy="369332"/>
          </a:xfrm>
          <a:prstGeom prst="rect">
            <a:avLst/>
          </a:prstGeom>
          <a:noFill/>
        </p:spPr>
        <p:txBody>
          <a:bodyPr wrap="square">
            <a:spAutoFit/>
          </a:bodyPr>
          <a:lstStyle/>
          <a:p>
            <a:r>
              <a:rPr lang="cs-CZ" sz="1800" b="0" i="0" u="none" strike="noStrike" baseline="0" dirty="0">
                <a:solidFill>
                  <a:srgbClr val="000000"/>
                </a:solidFill>
                <a:latin typeface="Times New Roman" panose="02020603050405020304" pitchFamily="18" charset="0"/>
              </a:rPr>
              <a:t>500 BC</a:t>
            </a:r>
            <a:endParaRPr lang="cs-CZ" dirty="0"/>
          </a:p>
        </p:txBody>
      </p:sp>
      <p:sp>
        <p:nvSpPr>
          <p:cNvPr id="28" name="TextovéPole 27">
            <a:extLst>
              <a:ext uri="{FF2B5EF4-FFF2-40B4-BE49-F238E27FC236}">
                <a16:creationId xmlns:a16="http://schemas.microsoft.com/office/drawing/2014/main" id="{5081C2BE-5F5C-C502-2BFE-231805BF5593}"/>
              </a:ext>
            </a:extLst>
          </p:cNvPr>
          <p:cNvSpPr txBox="1"/>
          <p:nvPr/>
        </p:nvSpPr>
        <p:spPr>
          <a:xfrm>
            <a:off x="11246113" y="6510497"/>
            <a:ext cx="911008" cy="369332"/>
          </a:xfrm>
          <a:prstGeom prst="rect">
            <a:avLst/>
          </a:prstGeom>
          <a:noFill/>
        </p:spPr>
        <p:txBody>
          <a:bodyPr wrap="square">
            <a:spAutoFit/>
          </a:bodyPr>
          <a:lstStyle/>
          <a:p>
            <a:r>
              <a:rPr lang="cs-CZ" sz="1800" b="0" i="0" u="none" strike="noStrike" baseline="0" dirty="0">
                <a:solidFill>
                  <a:srgbClr val="000000"/>
                </a:solidFill>
                <a:latin typeface="Times New Roman" panose="02020603050405020304" pitchFamily="18" charset="0"/>
              </a:rPr>
              <a:t>450 BC</a:t>
            </a:r>
            <a:endParaRPr lang="cs-CZ" dirty="0"/>
          </a:p>
        </p:txBody>
      </p:sp>
      <p:cxnSp>
        <p:nvCxnSpPr>
          <p:cNvPr id="29" name="Přímá spojnice 28">
            <a:extLst>
              <a:ext uri="{FF2B5EF4-FFF2-40B4-BE49-F238E27FC236}">
                <a16:creationId xmlns:a16="http://schemas.microsoft.com/office/drawing/2014/main" id="{124904DD-721C-8ECC-B4A1-2763A7033D61}"/>
              </a:ext>
            </a:extLst>
          </p:cNvPr>
          <p:cNvCxnSpPr>
            <a:cxnSpLocks/>
          </p:cNvCxnSpPr>
          <p:nvPr/>
        </p:nvCxnSpPr>
        <p:spPr>
          <a:xfrm>
            <a:off x="2396089" y="5809623"/>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0" name="Přímá spojnice 29">
            <a:extLst>
              <a:ext uri="{FF2B5EF4-FFF2-40B4-BE49-F238E27FC236}">
                <a16:creationId xmlns:a16="http://schemas.microsoft.com/office/drawing/2014/main" id="{78E80FD3-2BF4-B038-6C93-AE58870CD0EF}"/>
              </a:ext>
            </a:extLst>
          </p:cNvPr>
          <p:cNvCxnSpPr>
            <a:cxnSpLocks/>
          </p:cNvCxnSpPr>
          <p:nvPr/>
        </p:nvCxnSpPr>
        <p:spPr>
          <a:xfrm>
            <a:off x="6271403" y="5817996"/>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Přímá spojnice 30">
            <a:extLst>
              <a:ext uri="{FF2B5EF4-FFF2-40B4-BE49-F238E27FC236}">
                <a16:creationId xmlns:a16="http://schemas.microsoft.com/office/drawing/2014/main" id="{32FDED6D-571D-2860-0878-5DB818980E4B}"/>
              </a:ext>
            </a:extLst>
          </p:cNvPr>
          <p:cNvCxnSpPr>
            <a:cxnSpLocks/>
          </p:cNvCxnSpPr>
          <p:nvPr/>
        </p:nvCxnSpPr>
        <p:spPr>
          <a:xfrm>
            <a:off x="8126555" y="5809623"/>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Přímá spojnice 31">
            <a:extLst>
              <a:ext uri="{FF2B5EF4-FFF2-40B4-BE49-F238E27FC236}">
                <a16:creationId xmlns:a16="http://schemas.microsoft.com/office/drawing/2014/main" id="{BC8E0C09-9F45-1339-9124-4F2C1084958C}"/>
              </a:ext>
            </a:extLst>
          </p:cNvPr>
          <p:cNvCxnSpPr>
            <a:cxnSpLocks/>
          </p:cNvCxnSpPr>
          <p:nvPr/>
        </p:nvCxnSpPr>
        <p:spPr>
          <a:xfrm>
            <a:off x="11759034" y="5809623"/>
            <a:ext cx="0" cy="341644"/>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4" name="TextovéPole 33">
            <a:extLst>
              <a:ext uri="{FF2B5EF4-FFF2-40B4-BE49-F238E27FC236}">
                <a16:creationId xmlns:a16="http://schemas.microsoft.com/office/drawing/2014/main" id="{115FC6FA-196D-6720-FE31-4E04AF0D5F58}"/>
              </a:ext>
            </a:extLst>
          </p:cNvPr>
          <p:cNvSpPr txBox="1"/>
          <p:nvPr/>
        </p:nvSpPr>
        <p:spPr>
          <a:xfrm>
            <a:off x="3892186" y="5633779"/>
            <a:ext cx="983604" cy="461665"/>
          </a:xfrm>
          <a:prstGeom prst="rect">
            <a:avLst/>
          </a:prstGeom>
          <a:noFill/>
        </p:spPr>
        <p:txBody>
          <a:bodyPr wrap="square">
            <a:spAutoFit/>
          </a:bodyPr>
          <a:lstStyle/>
          <a:p>
            <a:r>
              <a:rPr lang="cs-CZ" sz="2400" b="1" i="0" u="none" strike="noStrike" baseline="0" dirty="0">
                <a:ln w="0"/>
                <a:effectLst>
                  <a:outerShdw blurRad="38100" dist="25400" dir="5400000" algn="ctr" rotWithShape="0">
                    <a:srgbClr val="6E747A">
                      <a:alpha val="43000"/>
                    </a:srgbClr>
                  </a:outerShdw>
                </a:effectLst>
                <a:latin typeface="Times New Roman" panose="02020603050405020304" pitchFamily="18" charset="0"/>
              </a:rPr>
              <a:t>BS 1</a:t>
            </a:r>
            <a:endParaRPr lang="cs-CZ" sz="2400" b="1" dirty="0">
              <a:ln w="0"/>
              <a:effectLst>
                <a:outerShdw blurRad="38100" dist="25400" dir="5400000" algn="ctr" rotWithShape="0">
                  <a:srgbClr val="6E747A">
                    <a:alpha val="43000"/>
                  </a:srgbClr>
                </a:outerShdw>
              </a:effectLst>
            </a:endParaRPr>
          </a:p>
        </p:txBody>
      </p:sp>
      <p:sp>
        <p:nvSpPr>
          <p:cNvPr id="35" name="TextovéPole 34">
            <a:extLst>
              <a:ext uri="{FF2B5EF4-FFF2-40B4-BE49-F238E27FC236}">
                <a16:creationId xmlns:a16="http://schemas.microsoft.com/office/drawing/2014/main" id="{75B2268F-ED62-5F77-84D9-36860259F5E7}"/>
              </a:ext>
            </a:extLst>
          </p:cNvPr>
          <p:cNvSpPr txBox="1"/>
          <p:nvPr/>
        </p:nvSpPr>
        <p:spPr>
          <a:xfrm>
            <a:off x="6881437" y="5697975"/>
            <a:ext cx="983604" cy="461665"/>
          </a:xfrm>
          <a:prstGeom prst="rect">
            <a:avLst/>
          </a:prstGeom>
          <a:noFill/>
        </p:spPr>
        <p:txBody>
          <a:bodyPr wrap="square">
            <a:spAutoFit/>
          </a:bodyPr>
          <a:lstStyle/>
          <a:p>
            <a:r>
              <a:rPr lang="cs-CZ" sz="2400" b="1" i="0" u="none" strike="noStrike" baseline="0" dirty="0">
                <a:ln w="0"/>
                <a:effectLst>
                  <a:outerShdw blurRad="38100" dist="25400" dir="5400000" algn="ctr" rotWithShape="0">
                    <a:srgbClr val="6E747A">
                      <a:alpha val="43000"/>
                    </a:srgbClr>
                  </a:outerShdw>
                </a:effectLst>
                <a:latin typeface="Times New Roman" panose="02020603050405020304" pitchFamily="18" charset="0"/>
              </a:rPr>
              <a:t>BS 2</a:t>
            </a:r>
            <a:endParaRPr lang="cs-CZ" sz="2400" b="1" dirty="0">
              <a:ln w="0"/>
              <a:effectLst>
                <a:outerShdw blurRad="38100" dist="25400" dir="5400000" algn="ctr" rotWithShape="0">
                  <a:srgbClr val="6E747A">
                    <a:alpha val="43000"/>
                  </a:srgbClr>
                </a:outerShdw>
              </a:effectLst>
            </a:endParaRPr>
          </a:p>
        </p:txBody>
      </p:sp>
      <p:sp>
        <p:nvSpPr>
          <p:cNvPr id="36" name="TextovéPole 35">
            <a:extLst>
              <a:ext uri="{FF2B5EF4-FFF2-40B4-BE49-F238E27FC236}">
                <a16:creationId xmlns:a16="http://schemas.microsoft.com/office/drawing/2014/main" id="{E1DC3D34-D9CD-E94C-BDC6-D95FB6058A38}"/>
              </a:ext>
            </a:extLst>
          </p:cNvPr>
          <p:cNvSpPr txBox="1"/>
          <p:nvPr/>
        </p:nvSpPr>
        <p:spPr>
          <a:xfrm>
            <a:off x="8133697" y="27507"/>
            <a:ext cx="3741002" cy="707886"/>
          </a:xfrm>
          <a:prstGeom prst="rect">
            <a:avLst/>
          </a:prstGeom>
          <a:noFill/>
        </p:spPr>
        <p:txBody>
          <a:bodyPr wrap="square">
            <a:spAutoFit/>
          </a:bodyPr>
          <a:lstStyle/>
          <a:p>
            <a:pPr algn="ctr"/>
            <a:r>
              <a:rPr lang="cs-CZ" sz="2000" b="1" i="0" u="none" strike="noStrike" baseline="0" dirty="0">
                <a:ln w="0"/>
                <a:latin typeface="Times New Roman" panose="02020603050405020304" pitchFamily="18" charset="0"/>
              </a:rPr>
              <a:t>Uran-Thorium </a:t>
            </a:r>
            <a:r>
              <a:rPr lang="cs-CZ" sz="2000" b="1" i="0" u="none" strike="noStrike" baseline="0" dirty="0" err="1">
                <a:ln w="0"/>
                <a:latin typeface="Times New Roman" panose="02020603050405020304" pitchFamily="18" charset="0"/>
              </a:rPr>
              <a:t>correlation</a:t>
            </a:r>
            <a:r>
              <a:rPr lang="cs-CZ" sz="2000" b="1" i="0" u="none" strike="noStrike" baseline="0" dirty="0">
                <a:ln w="0"/>
                <a:latin typeface="Times New Roman" panose="02020603050405020304" pitchFamily="18" charset="0"/>
              </a:rPr>
              <a:t> + </a:t>
            </a:r>
            <a:r>
              <a:rPr lang="cs-CZ" sz="2000" b="1" i="0" u="none" strike="noStrike" baseline="0" dirty="0" err="1">
                <a:ln w="0"/>
                <a:latin typeface="Times New Roman" panose="02020603050405020304" pitchFamily="18" charset="0"/>
              </a:rPr>
              <a:t>wiggle</a:t>
            </a:r>
            <a:r>
              <a:rPr lang="cs-CZ" sz="2000" b="1" i="0" u="none" strike="noStrike" baseline="0" dirty="0">
                <a:ln w="0"/>
                <a:latin typeface="Times New Roman" panose="02020603050405020304" pitchFamily="18" charset="0"/>
              </a:rPr>
              <a:t> </a:t>
            </a:r>
            <a:r>
              <a:rPr lang="cs-CZ" sz="2000" b="1" i="0" u="none" strike="noStrike" baseline="0" dirty="0" err="1">
                <a:ln w="0"/>
                <a:latin typeface="Times New Roman" panose="02020603050405020304" pitchFamily="18" charset="0"/>
              </a:rPr>
              <a:t>matching</a:t>
            </a:r>
            <a:r>
              <a:rPr lang="cs-CZ" sz="2000" b="1" i="0" u="none" strike="noStrike" baseline="0" dirty="0">
                <a:ln w="0"/>
                <a:latin typeface="Times New Roman" panose="02020603050405020304" pitchFamily="18" charset="0"/>
              </a:rPr>
              <a:t> </a:t>
            </a:r>
            <a:endParaRPr lang="cs-CZ" sz="2000" b="1" dirty="0">
              <a:ln w="0"/>
            </a:endParaRPr>
          </a:p>
        </p:txBody>
      </p:sp>
      <p:cxnSp>
        <p:nvCxnSpPr>
          <p:cNvPr id="38" name="Přímá spojnice se šipkou 37">
            <a:extLst>
              <a:ext uri="{FF2B5EF4-FFF2-40B4-BE49-F238E27FC236}">
                <a16:creationId xmlns:a16="http://schemas.microsoft.com/office/drawing/2014/main" id="{D000324D-776C-254A-969D-D11CE6C79D15}"/>
              </a:ext>
            </a:extLst>
          </p:cNvPr>
          <p:cNvCxnSpPr/>
          <p:nvPr/>
        </p:nvCxnSpPr>
        <p:spPr>
          <a:xfrm>
            <a:off x="351175" y="5315577"/>
            <a:ext cx="3932329"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9" name="TextovéPole 38">
            <a:extLst>
              <a:ext uri="{FF2B5EF4-FFF2-40B4-BE49-F238E27FC236}">
                <a16:creationId xmlns:a16="http://schemas.microsoft.com/office/drawing/2014/main" id="{49DCB458-A420-E482-E470-57E57667653B}"/>
              </a:ext>
            </a:extLst>
          </p:cNvPr>
          <p:cNvSpPr txBox="1"/>
          <p:nvPr/>
        </p:nvSpPr>
        <p:spPr>
          <a:xfrm>
            <a:off x="2396089" y="4831015"/>
            <a:ext cx="1630966" cy="461665"/>
          </a:xfrm>
          <a:prstGeom prst="rect">
            <a:avLst/>
          </a:prstGeom>
          <a:noFill/>
        </p:spPr>
        <p:txBody>
          <a:bodyPr wrap="square">
            <a:spAutoFit/>
          </a:bodyPr>
          <a:lstStyle/>
          <a:p>
            <a:r>
              <a:rPr lang="cs-CZ" sz="2400" b="1" i="0" u="none" strike="noStrike" baseline="0" dirty="0">
                <a:ln w="0"/>
                <a:latin typeface="Times New Roman" panose="02020603050405020304" pitchFamily="18" charset="0"/>
              </a:rPr>
              <a:t>Sample 1</a:t>
            </a:r>
            <a:endParaRPr lang="cs-CZ" sz="2400" b="1" dirty="0">
              <a:ln w="0"/>
            </a:endParaRPr>
          </a:p>
        </p:txBody>
      </p:sp>
      <p:cxnSp>
        <p:nvCxnSpPr>
          <p:cNvPr id="40" name="Přímá spojnice se šipkou 39">
            <a:extLst>
              <a:ext uri="{FF2B5EF4-FFF2-40B4-BE49-F238E27FC236}">
                <a16:creationId xmlns:a16="http://schemas.microsoft.com/office/drawing/2014/main" id="{F88E2D82-7291-64AE-92B0-93A7A0348369}"/>
              </a:ext>
            </a:extLst>
          </p:cNvPr>
          <p:cNvCxnSpPr>
            <a:cxnSpLocks/>
          </p:cNvCxnSpPr>
          <p:nvPr/>
        </p:nvCxnSpPr>
        <p:spPr>
          <a:xfrm>
            <a:off x="351174" y="5575162"/>
            <a:ext cx="3675881"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2" name="TextovéPole 41">
            <a:extLst>
              <a:ext uri="{FF2B5EF4-FFF2-40B4-BE49-F238E27FC236}">
                <a16:creationId xmlns:a16="http://schemas.microsoft.com/office/drawing/2014/main" id="{7FC5F910-977E-196B-7652-5BB980A051B5}"/>
              </a:ext>
            </a:extLst>
          </p:cNvPr>
          <p:cNvSpPr txBox="1"/>
          <p:nvPr/>
        </p:nvSpPr>
        <p:spPr>
          <a:xfrm>
            <a:off x="2560098" y="5539448"/>
            <a:ext cx="1630966" cy="461665"/>
          </a:xfrm>
          <a:prstGeom prst="rect">
            <a:avLst/>
          </a:prstGeom>
          <a:noFill/>
        </p:spPr>
        <p:txBody>
          <a:bodyPr wrap="square">
            <a:spAutoFit/>
          </a:bodyPr>
          <a:lstStyle/>
          <a:p>
            <a:r>
              <a:rPr lang="cs-CZ" sz="2400" b="1" i="0" u="none" strike="noStrike" baseline="0" dirty="0">
                <a:ln w="0"/>
                <a:latin typeface="Times New Roman" panose="02020603050405020304" pitchFamily="18" charset="0"/>
              </a:rPr>
              <a:t>Sample 2</a:t>
            </a:r>
            <a:endParaRPr lang="cs-CZ" sz="2400" b="1" dirty="0">
              <a:ln w="0"/>
            </a:endParaRPr>
          </a:p>
        </p:txBody>
      </p:sp>
      <p:cxnSp>
        <p:nvCxnSpPr>
          <p:cNvPr id="43" name="Přímá spojnice se šipkou 42">
            <a:extLst>
              <a:ext uri="{FF2B5EF4-FFF2-40B4-BE49-F238E27FC236}">
                <a16:creationId xmlns:a16="http://schemas.microsoft.com/office/drawing/2014/main" id="{7E38001C-3E4F-EC11-23AE-F086A0F8B3DE}"/>
              </a:ext>
            </a:extLst>
          </p:cNvPr>
          <p:cNvCxnSpPr>
            <a:cxnSpLocks/>
          </p:cNvCxnSpPr>
          <p:nvPr/>
        </p:nvCxnSpPr>
        <p:spPr>
          <a:xfrm>
            <a:off x="5043496" y="5345724"/>
            <a:ext cx="7004478"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5" name="TextovéPole 44">
            <a:extLst>
              <a:ext uri="{FF2B5EF4-FFF2-40B4-BE49-F238E27FC236}">
                <a16:creationId xmlns:a16="http://schemas.microsoft.com/office/drawing/2014/main" id="{627B51CE-77F1-BAB9-6C15-6EEF8509A45A}"/>
              </a:ext>
            </a:extLst>
          </p:cNvPr>
          <p:cNvSpPr txBox="1"/>
          <p:nvPr/>
        </p:nvSpPr>
        <p:spPr>
          <a:xfrm>
            <a:off x="8133697" y="4867857"/>
            <a:ext cx="1630966" cy="461665"/>
          </a:xfrm>
          <a:prstGeom prst="rect">
            <a:avLst/>
          </a:prstGeom>
          <a:noFill/>
        </p:spPr>
        <p:txBody>
          <a:bodyPr wrap="square">
            <a:spAutoFit/>
          </a:bodyPr>
          <a:lstStyle/>
          <a:p>
            <a:r>
              <a:rPr lang="cs-CZ" sz="2400" b="1" i="0" u="none" strike="noStrike" baseline="0" dirty="0">
                <a:ln w="0"/>
                <a:latin typeface="Times New Roman" panose="02020603050405020304" pitchFamily="18" charset="0"/>
              </a:rPr>
              <a:t>Sample 3</a:t>
            </a:r>
            <a:endParaRPr lang="cs-CZ" sz="2400" b="1" dirty="0">
              <a:ln w="0"/>
            </a:endParaRPr>
          </a:p>
        </p:txBody>
      </p:sp>
      <p:sp>
        <p:nvSpPr>
          <p:cNvPr id="14" name="TextovéPole 13">
            <a:extLst>
              <a:ext uri="{FF2B5EF4-FFF2-40B4-BE49-F238E27FC236}">
                <a16:creationId xmlns:a16="http://schemas.microsoft.com/office/drawing/2014/main" id="{6F2AEA5E-C385-A01A-CC51-C873BB5EBDB2}"/>
              </a:ext>
            </a:extLst>
          </p:cNvPr>
          <p:cNvSpPr txBox="1"/>
          <p:nvPr/>
        </p:nvSpPr>
        <p:spPr>
          <a:xfrm>
            <a:off x="9654915" y="5679552"/>
            <a:ext cx="983604" cy="461665"/>
          </a:xfrm>
          <a:prstGeom prst="rect">
            <a:avLst/>
          </a:prstGeom>
          <a:noFill/>
        </p:spPr>
        <p:txBody>
          <a:bodyPr wrap="square">
            <a:spAutoFit/>
          </a:bodyPr>
          <a:lstStyle/>
          <a:p>
            <a:r>
              <a:rPr lang="cs-CZ" sz="2400" b="1" i="0" u="none" strike="noStrike" baseline="0" dirty="0">
                <a:ln w="0"/>
                <a:effectLst>
                  <a:outerShdw blurRad="38100" dist="25400" dir="5400000" algn="ctr" rotWithShape="0">
                    <a:srgbClr val="6E747A">
                      <a:alpha val="43000"/>
                    </a:srgbClr>
                  </a:outerShdw>
                </a:effectLst>
                <a:latin typeface="Times New Roman" panose="02020603050405020304" pitchFamily="18" charset="0"/>
              </a:rPr>
              <a:t>BS 3</a:t>
            </a:r>
            <a:endParaRPr lang="cs-CZ" sz="2400" b="1" dirty="0">
              <a:ln w="0"/>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41050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0"/>
            <a:ext cx="12192000" cy="707365"/>
          </a:xfrm>
        </p:spPr>
        <p:txBody>
          <a:bodyPr>
            <a:normAutofit/>
          </a:bodyPr>
          <a:lstStyle/>
          <a:p>
            <a:r>
              <a:rPr lang="cs-CZ" sz="4000" dirty="0">
                <a:solidFill>
                  <a:schemeClr val="accent1"/>
                </a:solidFill>
                <a:effectLst>
                  <a:outerShdw blurRad="38100" dist="38100" dir="2700000" algn="tl">
                    <a:srgbClr val="000000">
                      <a:alpha val="43137"/>
                    </a:srgbClr>
                  </a:outerShdw>
                </a:effectLst>
              </a:rPr>
              <a:t>Amber, </a:t>
            </a:r>
            <a:r>
              <a:rPr lang="cs-CZ" sz="4000" dirty="0" err="1">
                <a:solidFill>
                  <a:schemeClr val="accent1"/>
                </a:solidFill>
                <a:effectLst>
                  <a:outerShdw blurRad="38100" dist="38100" dir="2700000" algn="tl">
                    <a:srgbClr val="000000">
                      <a:alpha val="43137"/>
                    </a:srgbClr>
                  </a:outerShdw>
                </a:effectLst>
              </a:rPr>
              <a:t>textiles</a:t>
            </a:r>
            <a:r>
              <a:rPr lang="cs-CZ" sz="4000" dirty="0">
                <a:solidFill>
                  <a:schemeClr val="accent1"/>
                </a:solidFill>
                <a:effectLst>
                  <a:outerShdw blurRad="38100" dist="38100" dir="2700000" algn="tl">
                    <a:srgbClr val="000000">
                      <a:alpha val="43137"/>
                    </a:srgbClr>
                  </a:outerShdw>
                </a:effectLst>
              </a:rPr>
              <a:t>, </a:t>
            </a:r>
            <a:r>
              <a:rPr lang="cs-CZ" sz="4000" dirty="0" err="1">
                <a:solidFill>
                  <a:schemeClr val="accent1"/>
                </a:solidFill>
                <a:effectLst>
                  <a:outerShdw blurRad="38100" dist="38100" dir="2700000" algn="tl">
                    <a:srgbClr val="000000">
                      <a:alpha val="43137"/>
                    </a:srgbClr>
                  </a:outerShdw>
                </a:effectLst>
              </a:rPr>
              <a:t>felt</a:t>
            </a:r>
            <a:r>
              <a:rPr lang="cs-CZ" sz="4000" dirty="0">
                <a:solidFill>
                  <a:schemeClr val="accent1"/>
                </a:solidFill>
                <a:effectLst>
                  <a:outerShdw blurRad="38100" dist="38100" dir="2700000" algn="tl">
                    <a:srgbClr val="000000">
                      <a:alpha val="43137"/>
                    </a:srgbClr>
                  </a:outerShdw>
                </a:effectLst>
              </a:rPr>
              <a:t>, liver </a:t>
            </a:r>
            <a:r>
              <a:rPr lang="cs-CZ" sz="4000" dirty="0" err="1">
                <a:solidFill>
                  <a:schemeClr val="accent1"/>
                </a:solidFill>
                <a:effectLst>
                  <a:outerShdw blurRad="38100" dist="38100" dir="2700000" algn="tl">
                    <a:srgbClr val="000000">
                      <a:alpha val="43137"/>
                    </a:srgbClr>
                  </a:outerShdw>
                </a:effectLst>
              </a:rPr>
              <a:t>find</a:t>
            </a:r>
            <a:r>
              <a:rPr lang="cs-CZ" sz="4000" dirty="0">
                <a:solidFill>
                  <a:schemeClr val="accent1"/>
                </a:solidFill>
                <a:effectLst>
                  <a:outerShdw blurRad="38100" dist="38100" dir="2700000" algn="tl">
                    <a:srgbClr val="000000">
                      <a:alpha val="43137"/>
                    </a:srgbClr>
                  </a:outerShdw>
                </a:effectLst>
              </a:rPr>
              <a:t> </a:t>
            </a:r>
            <a:endParaRPr lang="en-US" sz="4000" dirty="0">
              <a:solidFill>
                <a:schemeClr val="accent1"/>
              </a:solidFill>
              <a:effectLst>
                <a:outerShdw blurRad="38100" dist="38100" dir="2700000" algn="tl">
                  <a:srgbClr val="000000">
                    <a:alpha val="43137"/>
                  </a:srgbClr>
                </a:outerShdw>
              </a:effectLst>
            </a:endParaRPr>
          </a:p>
        </p:txBody>
      </p:sp>
      <p:pic>
        <p:nvPicPr>
          <p:cNvPr id="3" name="Obrázek 2">
            <a:extLst>
              <a:ext uri="{FF2B5EF4-FFF2-40B4-BE49-F238E27FC236}">
                <a16:creationId xmlns:a16="http://schemas.microsoft.com/office/drawing/2014/main" id="{4FDB93ED-3738-C547-165F-55B71693FB88}"/>
              </a:ext>
            </a:extLst>
          </p:cNvPr>
          <p:cNvPicPr>
            <a:picLocks noChangeAspect="1"/>
          </p:cNvPicPr>
          <p:nvPr/>
        </p:nvPicPr>
        <p:blipFill>
          <a:blip r:embed="rId2"/>
          <a:stretch>
            <a:fillRect/>
          </a:stretch>
        </p:blipFill>
        <p:spPr>
          <a:xfrm>
            <a:off x="92764" y="733494"/>
            <a:ext cx="5764892" cy="3265750"/>
          </a:xfrm>
          <a:prstGeom prst="rect">
            <a:avLst/>
          </a:prstGeom>
        </p:spPr>
      </p:pic>
      <p:sp>
        <p:nvSpPr>
          <p:cNvPr id="4" name="TextovéPole 3">
            <a:extLst>
              <a:ext uri="{FF2B5EF4-FFF2-40B4-BE49-F238E27FC236}">
                <a16:creationId xmlns:a16="http://schemas.microsoft.com/office/drawing/2014/main" id="{5B5B3A95-0E8B-4202-7A3B-E90FCAF414A0}"/>
              </a:ext>
            </a:extLst>
          </p:cNvPr>
          <p:cNvSpPr txBox="1"/>
          <p:nvPr/>
        </p:nvSpPr>
        <p:spPr>
          <a:xfrm>
            <a:off x="626350" y="729754"/>
            <a:ext cx="6209880" cy="369332"/>
          </a:xfrm>
          <a:prstGeom prst="rect">
            <a:avLst/>
          </a:prstGeom>
          <a:noFill/>
        </p:spPr>
        <p:txBody>
          <a:bodyPr wrap="square">
            <a:spAutoFit/>
          </a:bodyPr>
          <a:lstStyle/>
          <a:p>
            <a:r>
              <a:rPr lang="cs-CZ" sz="1800" b="0" i="0" u="none" strike="noStrike" baseline="0" dirty="0">
                <a:solidFill>
                  <a:srgbClr val="000000"/>
                </a:solidFill>
                <a:latin typeface="Times New Roman" panose="02020603050405020304" pitchFamily="18" charset="0"/>
              </a:rPr>
              <a:t>FTIR spekter of amber – </a:t>
            </a:r>
            <a:r>
              <a:rPr lang="cs-CZ" sz="1800" b="0" i="0" u="none" strike="noStrike" baseline="0" dirty="0" err="1">
                <a:solidFill>
                  <a:srgbClr val="000000"/>
                </a:solidFill>
                <a:latin typeface="Times New Roman" panose="02020603050405020304" pitchFamily="18" charset="0"/>
              </a:rPr>
              <a:t>Baltic</a:t>
            </a:r>
            <a:r>
              <a:rPr lang="cs-CZ" sz="1800" b="0" i="0" u="none" strike="noStrike" baseline="0" dirty="0">
                <a:solidFill>
                  <a:srgbClr val="000000"/>
                </a:solidFill>
                <a:latin typeface="Times New Roman" panose="02020603050405020304" pitchFamily="18" charset="0"/>
              </a:rPr>
              <a:t> </a:t>
            </a:r>
            <a:r>
              <a:rPr lang="cs-CZ" sz="1800" b="0" i="0" u="none" strike="noStrike" baseline="0" dirty="0" err="1">
                <a:solidFill>
                  <a:srgbClr val="000000"/>
                </a:solidFill>
                <a:latin typeface="Times New Roman" panose="02020603050405020304" pitchFamily="18" charset="0"/>
              </a:rPr>
              <a:t>origin</a:t>
            </a:r>
            <a:endParaRPr lang="cs-CZ" dirty="0"/>
          </a:p>
        </p:txBody>
      </p:sp>
      <p:pic>
        <p:nvPicPr>
          <p:cNvPr id="5" name="Obrázek 4" descr="mikrosedimentologie_byci skala_Lisa.jpg">
            <a:extLst>
              <a:ext uri="{FF2B5EF4-FFF2-40B4-BE49-F238E27FC236}">
                <a16:creationId xmlns:a16="http://schemas.microsoft.com/office/drawing/2014/main" id="{3FEA9B73-B51B-C2BF-40AB-738F9D159775}"/>
              </a:ext>
            </a:extLst>
          </p:cNvPr>
          <p:cNvPicPr>
            <a:picLocks noChangeAspect="1"/>
          </p:cNvPicPr>
          <p:nvPr/>
        </p:nvPicPr>
        <p:blipFill>
          <a:blip r:embed="rId3" cstate="print"/>
          <a:srcRect l="27623" b="33678"/>
          <a:stretch>
            <a:fillRect/>
          </a:stretch>
        </p:blipFill>
        <p:spPr>
          <a:xfrm>
            <a:off x="9013371" y="21912"/>
            <a:ext cx="3178630" cy="4118671"/>
          </a:xfrm>
          <a:prstGeom prst="rect">
            <a:avLst/>
          </a:prstGeom>
        </p:spPr>
      </p:pic>
      <p:sp>
        <p:nvSpPr>
          <p:cNvPr id="6" name="TextovéPole 5">
            <a:extLst>
              <a:ext uri="{FF2B5EF4-FFF2-40B4-BE49-F238E27FC236}">
                <a16:creationId xmlns:a16="http://schemas.microsoft.com/office/drawing/2014/main" id="{C836B2E4-1456-D185-B7DB-BC9040D35D52}"/>
              </a:ext>
            </a:extLst>
          </p:cNvPr>
          <p:cNvSpPr txBox="1"/>
          <p:nvPr/>
        </p:nvSpPr>
        <p:spPr>
          <a:xfrm>
            <a:off x="9152376" y="4208967"/>
            <a:ext cx="3039624" cy="369332"/>
          </a:xfrm>
          <a:prstGeom prst="rect">
            <a:avLst/>
          </a:prstGeom>
          <a:noFill/>
        </p:spPr>
        <p:txBody>
          <a:bodyPr wrap="square">
            <a:spAutoFit/>
          </a:bodyPr>
          <a:lstStyle/>
          <a:p>
            <a:r>
              <a:rPr lang="cs-CZ" sz="1800" b="0" i="0" u="none" strike="noStrike" baseline="0" dirty="0" err="1">
                <a:solidFill>
                  <a:srgbClr val="000000"/>
                </a:solidFill>
                <a:latin typeface="Times New Roman" panose="02020603050405020304" pitchFamily="18" charset="0"/>
              </a:rPr>
              <a:t>Soil</a:t>
            </a:r>
            <a:r>
              <a:rPr lang="cs-CZ" sz="1800" b="0" i="0" u="none" strike="noStrike" baseline="0" dirty="0">
                <a:solidFill>
                  <a:srgbClr val="000000"/>
                </a:solidFill>
                <a:latin typeface="Times New Roman" panose="02020603050405020304" pitchFamily="18" charset="0"/>
              </a:rPr>
              <a:t> </a:t>
            </a:r>
            <a:r>
              <a:rPr lang="cs-CZ" sz="1800" b="0" i="0" u="none" strike="noStrike" baseline="0" dirty="0" err="1">
                <a:solidFill>
                  <a:srgbClr val="000000"/>
                </a:solidFill>
                <a:latin typeface="Times New Roman" panose="02020603050405020304" pitchFamily="18" charset="0"/>
              </a:rPr>
              <a:t>analysis</a:t>
            </a:r>
            <a:r>
              <a:rPr lang="cs-CZ" sz="1800" b="0" i="0" u="none" strike="noStrike" baseline="0" dirty="0">
                <a:solidFill>
                  <a:srgbClr val="000000"/>
                </a:solidFill>
                <a:latin typeface="Times New Roman" panose="02020603050405020304" pitchFamily="18" charset="0"/>
              </a:rPr>
              <a:t> – presence of </a:t>
            </a:r>
            <a:r>
              <a:rPr lang="cs-CZ" sz="1800" b="0" i="0" u="none" strike="noStrike" baseline="0" dirty="0" err="1">
                <a:solidFill>
                  <a:srgbClr val="000000"/>
                </a:solidFill>
                <a:latin typeface="Times New Roman" panose="02020603050405020304" pitchFamily="18" charset="0"/>
              </a:rPr>
              <a:t>felt</a:t>
            </a:r>
            <a:endParaRPr lang="cs-CZ" dirty="0"/>
          </a:p>
        </p:txBody>
      </p:sp>
      <p:pic>
        <p:nvPicPr>
          <p:cNvPr id="7" name="Obrázek 6">
            <a:extLst>
              <a:ext uri="{FF2B5EF4-FFF2-40B4-BE49-F238E27FC236}">
                <a16:creationId xmlns:a16="http://schemas.microsoft.com/office/drawing/2014/main" id="{35DB3F64-6A58-3CD7-C9A9-D18B682889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025374"/>
            <a:ext cx="4279087" cy="2852724"/>
          </a:xfrm>
          <a:prstGeom prst="rect">
            <a:avLst/>
          </a:prstGeom>
        </p:spPr>
      </p:pic>
      <p:sp>
        <p:nvSpPr>
          <p:cNvPr id="8" name="TextovéPole 7">
            <a:extLst>
              <a:ext uri="{FF2B5EF4-FFF2-40B4-BE49-F238E27FC236}">
                <a16:creationId xmlns:a16="http://schemas.microsoft.com/office/drawing/2014/main" id="{AB28B8CB-862B-290B-D2B2-C3685EB0E46B}"/>
              </a:ext>
            </a:extLst>
          </p:cNvPr>
          <p:cNvSpPr txBox="1"/>
          <p:nvPr/>
        </p:nvSpPr>
        <p:spPr>
          <a:xfrm>
            <a:off x="0" y="4137290"/>
            <a:ext cx="3039624" cy="369332"/>
          </a:xfrm>
          <a:prstGeom prst="rect">
            <a:avLst/>
          </a:prstGeom>
          <a:noFill/>
        </p:spPr>
        <p:txBody>
          <a:bodyPr wrap="square">
            <a:spAutoFit/>
          </a:bodyPr>
          <a:lstStyle/>
          <a:p>
            <a:r>
              <a:rPr lang="cs-CZ" sz="1800" b="0" i="0" u="none" strike="noStrike" baseline="0" dirty="0" err="1">
                <a:solidFill>
                  <a:srgbClr val="000000"/>
                </a:solidFill>
                <a:latin typeface="Times New Roman" panose="02020603050405020304" pitchFamily="18" charset="0"/>
              </a:rPr>
              <a:t>Wood</a:t>
            </a:r>
            <a:r>
              <a:rPr lang="cs-CZ" sz="1800" b="0" i="0" u="none" strike="noStrike" baseline="0" dirty="0">
                <a:solidFill>
                  <a:srgbClr val="000000"/>
                </a:solidFill>
                <a:latin typeface="Times New Roman" panose="02020603050405020304" pitchFamily="18" charset="0"/>
              </a:rPr>
              <a:t> </a:t>
            </a:r>
            <a:r>
              <a:rPr lang="cs-CZ" sz="1800" b="0" i="0" u="none" strike="noStrike" baseline="0" dirty="0" err="1">
                <a:solidFill>
                  <a:srgbClr val="000000"/>
                </a:solidFill>
                <a:latin typeface="Times New Roman" panose="02020603050405020304" pitchFamily="18" charset="0"/>
              </a:rPr>
              <a:t>analysis</a:t>
            </a:r>
            <a:endParaRPr lang="cs-CZ" dirty="0"/>
          </a:p>
        </p:txBody>
      </p:sp>
      <p:pic>
        <p:nvPicPr>
          <p:cNvPr id="9" name="Picture 2" descr="C:\Users\Acer\Desktop\Jídlo\obr. 3 - neznámá potrava z misky.JPG">
            <a:extLst>
              <a:ext uri="{FF2B5EF4-FFF2-40B4-BE49-F238E27FC236}">
                <a16:creationId xmlns:a16="http://schemas.microsoft.com/office/drawing/2014/main" id="{B2E9A66E-BB0A-3F33-29D4-96FDF0A828F4}"/>
              </a:ext>
            </a:extLst>
          </p:cNvPr>
          <p:cNvPicPr>
            <a:picLocks noChangeAspect="1" noChangeArrowheads="1"/>
          </p:cNvPicPr>
          <p:nvPr/>
        </p:nvPicPr>
        <p:blipFill>
          <a:blip r:embed="rId5" cstate="print"/>
          <a:srcRect/>
          <a:stretch>
            <a:fillRect/>
          </a:stretch>
        </p:blipFill>
        <p:spPr bwMode="auto">
          <a:xfrm>
            <a:off x="4352025" y="4025373"/>
            <a:ext cx="4208404" cy="2817491"/>
          </a:xfrm>
          <a:prstGeom prst="rect">
            <a:avLst/>
          </a:prstGeom>
          <a:noFill/>
        </p:spPr>
      </p:pic>
      <p:sp>
        <p:nvSpPr>
          <p:cNvPr id="10" name="TextovéPole 9">
            <a:extLst>
              <a:ext uri="{FF2B5EF4-FFF2-40B4-BE49-F238E27FC236}">
                <a16:creationId xmlns:a16="http://schemas.microsoft.com/office/drawing/2014/main" id="{8B795272-362B-1887-A662-976AE6874332}"/>
              </a:ext>
            </a:extLst>
          </p:cNvPr>
          <p:cNvSpPr txBox="1"/>
          <p:nvPr/>
        </p:nvSpPr>
        <p:spPr>
          <a:xfrm>
            <a:off x="4302534" y="4024301"/>
            <a:ext cx="3039624" cy="369332"/>
          </a:xfrm>
          <a:prstGeom prst="rect">
            <a:avLst/>
          </a:prstGeom>
          <a:noFill/>
        </p:spPr>
        <p:txBody>
          <a:bodyPr wrap="square">
            <a:spAutoFit/>
          </a:bodyPr>
          <a:lstStyle/>
          <a:p>
            <a:r>
              <a:rPr lang="cs-CZ" sz="1800" b="0" i="0" u="none" strike="noStrike" baseline="0" dirty="0" err="1">
                <a:solidFill>
                  <a:srgbClr val="000000"/>
                </a:solidFill>
                <a:latin typeface="Times New Roman" panose="02020603050405020304" pitchFamily="18" charset="0"/>
              </a:rPr>
              <a:t>Preserved</a:t>
            </a:r>
            <a:r>
              <a:rPr lang="cs-CZ" sz="1800" b="0" i="0" u="none" strike="noStrike" baseline="0" dirty="0">
                <a:solidFill>
                  <a:srgbClr val="000000"/>
                </a:solidFill>
                <a:latin typeface="Times New Roman" panose="02020603050405020304" pitchFamily="18" charset="0"/>
              </a:rPr>
              <a:t> liver</a:t>
            </a:r>
            <a:endParaRPr lang="cs-CZ" dirty="0"/>
          </a:p>
        </p:txBody>
      </p:sp>
      <p:pic>
        <p:nvPicPr>
          <p:cNvPr id="11" name="Zástupný symbol pro obsah 5" descr="železný sekeromlat čakan.tif">
            <a:extLst>
              <a:ext uri="{FF2B5EF4-FFF2-40B4-BE49-F238E27FC236}">
                <a16:creationId xmlns:a16="http://schemas.microsoft.com/office/drawing/2014/main" id="{D972C995-AF88-F399-9F92-3DCA0EAD19A1}"/>
              </a:ext>
            </a:extLst>
          </p:cNvPr>
          <p:cNvPicPr>
            <a:picLocks noGrp="1" noChangeAspect="1"/>
          </p:cNvPicPr>
          <p:nvPr>
            <p:ph idx="1"/>
          </p:nvPr>
        </p:nvPicPr>
        <p:blipFill>
          <a:blip r:embed="rId6" cstate="print"/>
          <a:srcRect l="14531" b="39812"/>
          <a:stretch>
            <a:fillRect/>
          </a:stretch>
        </p:blipFill>
        <p:spPr>
          <a:xfrm>
            <a:off x="8609920" y="5431711"/>
            <a:ext cx="3500647" cy="1295659"/>
          </a:xfrm>
        </p:spPr>
      </p:pic>
      <p:sp>
        <p:nvSpPr>
          <p:cNvPr id="12" name="TextovéPole 11">
            <a:extLst>
              <a:ext uri="{FF2B5EF4-FFF2-40B4-BE49-F238E27FC236}">
                <a16:creationId xmlns:a16="http://schemas.microsoft.com/office/drawing/2014/main" id="{4B54B2D0-18BC-19DD-8106-5F063C81C851}"/>
              </a:ext>
            </a:extLst>
          </p:cNvPr>
          <p:cNvSpPr txBox="1"/>
          <p:nvPr/>
        </p:nvSpPr>
        <p:spPr>
          <a:xfrm>
            <a:off x="8713755" y="4805405"/>
            <a:ext cx="3039624" cy="646331"/>
          </a:xfrm>
          <a:prstGeom prst="rect">
            <a:avLst/>
          </a:prstGeom>
          <a:noFill/>
        </p:spPr>
        <p:txBody>
          <a:bodyPr wrap="square">
            <a:spAutoFit/>
          </a:bodyPr>
          <a:lstStyle/>
          <a:p>
            <a:r>
              <a:rPr lang="cs-CZ" sz="1800" b="0" i="0" u="none" strike="noStrike" baseline="0" dirty="0">
                <a:solidFill>
                  <a:srgbClr val="000000"/>
                </a:solidFill>
                <a:latin typeface="Times New Roman" panose="02020603050405020304" pitchFamily="18" charset="0"/>
              </a:rPr>
              <a:t>Iron isotope </a:t>
            </a:r>
            <a:r>
              <a:rPr lang="cs-CZ" sz="1800" b="0" i="0" u="none" strike="noStrike" baseline="0" dirty="0" err="1">
                <a:solidFill>
                  <a:srgbClr val="000000"/>
                </a:solidFill>
                <a:latin typeface="Times New Roman" panose="02020603050405020304" pitchFamily="18" charset="0"/>
              </a:rPr>
              <a:t>analysis</a:t>
            </a:r>
            <a:r>
              <a:rPr lang="cs-CZ" sz="1800" b="0" i="0" u="none" strike="noStrike" baseline="0" dirty="0">
                <a:solidFill>
                  <a:srgbClr val="000000"/>
                </a:solidFill>
                <a:latin typeface="Times New Roman" panose="02020603050405020304" pitchFamily="18" charset="0"/>
              </a:rPr>
              <a:t> – </a:t>
            </a:r>
            <a:r>
              <a:rPr lang="cs-CZ" sz="1800" b="0" i="0" u="none" strike="noStrike" baseline="0" dirty="0" err="1">
                <a:solidFill>
                  <a:srgbClr val="000000"/>
                </a:solidFill>
                <a:latin typeface="Times New Roman" panose="02020603050405020304" pitchFamily="18" charset="0"/>
              </a:rPr>
              <a:t>hight</a:t>
            </a:r>
            <a:r>
              <a:rPr lang="cs-CZ" sz="1800" b="0" i="0" u="none" strike="noStrike" baseline="0" dirty="0">
                <a:solidFill>
                  <a:srgbClr val="000000"/>
                </a:solidFill>
                <a:latin typeface="Times New Roman" panose="02020603050405020304" pitchFamily="18" charset="0"/>
              </a:rPr>
              <a:t> </a:t>
            </a:r>
            <a:r>
              <a:rPr lang="cs-CZ" sz="1800" b="0" i="0" u="none" strike="noStrike" baseline="0" dirty="0" err="1">
                <a:solidFill>
                  <a:srgbClr val="000000"/>
                </a:solidFill>
                <a:latin typeface="Times New Roman" panose="02020603050405020304" pitchFamily="18" charset="0"/>
              </a:rPr>
              <a:t>quality</a:t>
            </a:r>
            <a:r>
              <a:rPr lang="cs-CZ" sz="1800" b="0" i="0" u="none" strike="noStrike" baseline="0" dirty="0">
                <a:solidFill>
                  <a:srgbClr val="000000"/>
                </a:solidFill>
                <a:latin typeface="Times New Roman" panose="02020603050405020304" pitchFamily="18" charset="0"/>
              </a:rPr>
              <a:t> iron, provenience?</a:t>
            </a:r>
            <a:endParaRPr lang="cs-CZ" dirty="0"/>
          </a:p>
        </p:txBody>
      </p:sp>
      <p:pic>
        <p:nvPicPr>
          <p:cNvPr id="14" name="Obrázek 13" descr="Obsah obrázku osoba, vrtání, kancelářské potřeby, interiér&#10;&#10;Popis byl vytvořen automaticky">
            <a:extLst>
              <a:ext uri="{FF2B5EF4-FFF2-40B4-BE49-F238E27FC236}">
                <a16:creationId xmlns:a16="http://schemas.microsoft.com/office/drawing/2014/main" id="{860A9541-9776-1601-6CA5-7118FEA1B805}"/>
              </a:ext>
            </a:extLst>
          </p:cNvPr>
          <p:cNvPicPr>
            <a:picLocks noChangeAspect="1"/>
          </p:cNvPicPr>
          <p:nvPr/>
        </p:nvPicPr>
        <p:blipFill rotWithShape="1">
          <a:blip r:embed="rId7">
            <a:extLst>
              <a:ext uri="{28A0092B-C50C-407E-A947-70E740481C1C}">
                <a14:useLocalDpi xmlns:a14="http://schemas.microsoft.com/office/drawing/2010/main" val="0"/>
              </a:ext>
            </a:extLst>
          </a:blip>
          <a:srcRect t="15723" b="26281"/>
          <a:stretch/>
        </p:blipFill>
        <p:spPr>
          <a:xfrm>
            <a:off x="5911255" y="21913"/>
            <a:ext cx="3164458" cy="3977332"/>
          </a:xfrm>
          <a:prstGeom prst="rect">
            <a:avLst/>
          </a:prstGeom>
        </p:spPr>
      </p:pic>
      <p:sp>
        <p:nvSpPr>
          <p:cNvPr id="15" name="TextovéPole 14">
            <a:extLst>
              <a:ext uri="{FF2B5EF4-FFF2-40B4-BE49-F238E27FC236}">
                <a16:creationId xmlns:a16="http://schemas.microsoft.com/office/drawing/2014/main" id="{A09017D3-977D-E44F-138E-B7DC586E8F25}"/>
              </a:ext>
            </a:extLst>
          </p:cNvPr>
          <p:cNvSpPr txBox="1"/>
          <p:nvPr/>
        </p:nvSpPr>
        <p:spPr>
          <a:xfrm>
            <a:off x="5911254" y="47269"/>
            <a:ext cx="3039624" cy="369332"/>
          </a:xfrm>
          <a:prstGeom prst="rect">
            <a:avLst/>
          </a:prstGeom>
          <a:noFill/>
        </p:spPr>
        <p:txBody>
          <a:bodyPr wrap="square">
            <a:spAutoFit/>
          </a:bodyPr>
          <a:lstStyle/>
          <a:p>
            <a:r>
              <a:rPr lang="cs-CZ" sz="1800" b="0" i="0" u="none" strike="noStrike" baseline="0" dirty="0">
                <a:solidFill>
                  <a:schemeClr val="bg1"/>
                </a:solidFill>
                <a:latin typeface="Times New Roman" panose="02020603050405020304" pitchFamily="18" charset="0"/>
              </a:rPr>
              <a:t>Isotope </a:t>
            </a:r>
            <a:r>
              <a:rPr lang="cs-CZ" sz="1800" b="0" i="0" u="none" strike="noStrike" baseline="0" dirty="0" err="1">
                <a:solidFill>
                  <a:schemeClr val="bg1"/>
                </a:solidFill>
                <a:latin typeface="Times New Roman" panose="02020603050405020304" pitchFamily="18" charset="0"/>
              </a:rPr>
              <a:t>analysis</a:t>
            </a:r>
            <a:endParaRPr lang="cs-CZ" dirty="0">
              <a:solidFill>
                <a:schemeClr val="bg1"/>
              </a:solidFill>
            </a:endParaRPr>
          </a:p>
        </p:txBody>
      </p:sp>
    </p:spTree>
    <p:extLst>
      <p:ext uri="{BB962C8B-B14F-4D97-AF65-F5344CB8AC3E}">
        <p14:creationId xmlns:p14="http://schemas.microsoft.com/office/powerpoint/2010/main" val="42025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4" descr="C:\Users\user\Desktop\BS děje a praděje\1. Pravěk\Milanek-unor\DSC_0033U.jpg">
            <a:extLst>
              <a:ext uri="{FF2B5EF4-FFF2-40B4-BE49-F238E27FC236}">
                <a16:creationId xmlns:a16="http://schemas.microsoft.com/office/drawing/2014/main" id="{94CCC678-2BED-47A4-9E4F-F2DC51B84FFE}"/>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21745" r="1" b="518"/>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
        <p:nvSpPr>
          <p:cNvPr id="34" name="TextovéPole 33">
            <a:extLst>
              <a:ext uri="{FF2B5EF4-FFF2-40B4-BE49-F238E27FC236}">
                <a16:creationId xmlns:a16="http://schemas.microsoft.com/office/drawing/2014/main" id="{98C60060-004B-4B29-B6FA-ADCCA129A887}"/>
              </a:ext>
            </a:extLst>
          </p:cNvPr>
          <p:cNvSpPr txBox="1"/>
          <p:nvPr/>
        </p:nvSpPr>
        <p:spPr>
          <a:xfrm>
            <a:off x="681163" y="5371475"/>
            <a:ext cx="4696350" cy="83099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drastic adjustments around the year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1796 and 1944/45 in the Hall</a:t>
            </a:r>
            <a:endParaRPr kumimoji="0" lang="cs-CZ"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6" name="TextovéPole 35">
            <a:extLst>
              <a:ext uri="{FF2B5EF4-FFF2-40B4-BE49-F238E27FC236}">
                <a16:creationId xmlns:a16="http://schemas.microsoft.com/office/drawing/2014/main" id="{86B30573-2183-4997-A04B-FEBC7245F180}"/>
              </a:ext>
            </a:extLst>
          </p:cNvPr>
          <p:cNvSpPr txBox="1"/>
          <p:nvPr/>
        </p:nvSpPr>
        <p:spPr>
          <a:xfrm>
            <a:off x="681163" y="707409"/>
            <a:ext cx="4483920"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3200" b="0" i="0" u="none" strike="noStrike" kern="1200" cap="none" spc="0" normalizeH="0" baseline="0" noProof="0" dirty="0">
                <a:ln>
                  <a:noFill/>
                </a:ln>
                <a:solidFill>
                  <a:prstClr val="white"/>
                </a:solidFill>
                <a:effectLst/>
                <a:uLnTx/>
                <a:uFillTx/>
                <a:latin typeface="Trebuchet MS"/>
                <a:ea typeface="+mn-ea"/>
                <a:cs typeface="Calibri" panose="020F0502020204030204" pitchFamily="34" charset="0"/>
              </a:rPr>
              <a:t>Předsíň (</a:t>
            </a:r>
            <a:r>
              <a:rPr kumimoji="0" lang="cs-CZ" sz="3200" b="0" i="0" u="none" strike="noStrike" kern="1200" cap="none" spc="0" normalizeH="0" baseline="0" noProof="0" dirty="0" err="1">
                <a:ln>
                  <a:noFill/>
                </a:ln>
                <a:solidFill>
                  <a:prstClr val="white"/>
                </a:solidFill>
                <a:effectLst/>
                <a:uLnTx/>
                <a:uFillTx/>
                <a:latin typeface="Trebuchet MS"/>
                <a:ea typeface="+mn-ea"/>
                <a:cs typeface="Calibri" panose="020F0502020204030204" pitchFamily="34" charset="0"/>
              </a:rPr>
              <a:t>The</a:t>
            </a:r>
            <a:r>
              <a:rPr kumimoji="0" lang="cs-CZ" sz="3200" b="0" i="0" u="none" strike="noStrike" kern="1200" cap="none" spc="0" normalizeH="0" baseline="0" noProof="0" dirty="0">
                <a:ln>
                  <a:noFill/>
                </a:ln>
                <a:solidFill>
                  <a:prstClr val="white"/>
                </a:solidFill>
                <a:effectLst/>
                <a:uLnTx/>
                <a:uFillTx/>
                <a:latin typeface="Trebuchet MS"/>
                <a:ea typeface="+mn-ea"/>
                <a:cs typeface="Calibri" panose="020F0502020204030204" pitchFamily="34" charset="0"/>
              </a:rPr>
              <a:t> </a:t>
            </a:r>
            <a:r>
              <a:rPr kumimoji="0" lang="cs-CZ" sz="3200" b="0" i="0" u="none" strike="noStrike" kern="1200" cap="none" spc="0" normalizeH="0" baseline="0" noProof="0" dirty="0" err="1">
                <a:ln>
                  <a:noFill/>
                </a:ln>
                <a:solidFill>
                  <a:prstClr val="white"/>
                </a:solidFill>
                <a:effectLst/>
                <a:uLnTx/>
                <a:uFillTx/>
                <a:latin typeface="Trebuchet MS"/>
                <a:ea typeface="+mn-ea"/>
                <a:cs typeface="Calibri" panose="020F0502020204030204" pitchFamily="34" charset="0"/>
              </a:rPr>
              <a:t>Hall</a:t>
            </a:r>
            <a:r>
              <a:rPr kumimoji="0" lang="cs-CZ" sz="3200" b="0" i="0" u="none" strike="noStrike" kern="1200" cap="none" spc="0" normalizeH="0" baseline="0" noProof="0" dirty="0">
                <a:ln>
                  <a:noFill/>
                </a:ln>
                <a:solidFill>
                  <a:prstClr val="white"/>
                </a:solidFill>
                <a:effectLst/>
                <a:uLnTx/>
                <a:uFillTx/>
                <a:latin typeface="Trebuchet MS"/>
                <a:ea typeface="+mn-ea"/>
                <a:cs typeface="Calibri" panose="020F0502020204030204" pitchFamily="34" charset="0"/>
              </a:rPr>
              <a:t>) 2008</a:t>
            </a:r>
          </a:p>
        </p:txBody>
      </p:sp>
    </p:spTree>
    <p:extLst>
      <p:ext uri="{BB962C8B-B14F-4D97-AF65-F5344CB8AC3E}">
        <p14:creationId xmlns:p14="http://schemas.microsoft.com/office/powerpoint/2010/main" val="113069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792A844-2C9D-46BC-B91E-FD98FC2711B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3733" y="-1"/>
            <a:ext cx="3424096" cy="3424096"/>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91660C1A-0709-4652-ACB9-0BAADEB4B243}"/>
              </a:ext>
            </a:extLst>
          </p:cNvPr>
          <p:cNvSpPr>
            <a:spLocks noGrp="1"/>
          </p:cNvSpPr>
          <p:nvPr>
            <p:ph type="title"/>
          </p:nvPr>
        </p:nvSpPr>
        <p:spPr>
          <a:xfrm>
            <a:off x="0" y="0"/>
            <a:ext cx="12192000" cy="707365"/>
          </a:xfrm>
        </p:spPr>
        <p:txBody>
          <a:bodyPr>
            <a:normAutofit/>
          </a:bodyPr>
          <a:lstStyle/>
          <a:p>
            <a:r>
              <a:rPr lang="cs-CZ" sz="4000" dirty="0">
                <a:solidFill>
                  <a:schemeClr val="accent1"/>
                </a:solidFill>
                <a:effectLst>
                  <a:outerShdw blurRad="38100" dist="38100" dir="2700000" algn="tl">
                    <a:srgbClr val="000000">
                      <a:alpha val="43137"/>
                    </a:srgbClr>
                  </a:outerShdw>
                </a:effectLst>
              </a:rPr>
              <a:t>A </a:t>
            </a:r>
            <a:r>
              <a:rPr lang="cs-CZ" sz="4000" dirty="0" err="1">
                <a:solidFill>
                  <a:schemeClr val="accent1"/>
                </a:solidFill>
                <a:effectLst>
                  <a:outerShdw blurRad="38100" dist="38100" dir="2700000" algn="tl">
                    <a:srgbClr val="000000">
                      <a:alpha val="43137"/>
                    </a:srgbClr>
                  </a:outerShdw>
                </a:effectLst>
              </a:rPr>
              <a:t>focus</a:t>
            </a:r>
            <a:r>
              <a:rPr lang="cs-CZ" sz="4000" dirty="0">
                <a:solidFill>
                  <a:schemeClr val="accent1"/>
                </a:solidFill>
                <a:effectLst>
                  <a:outerShdw blurRad="38100" dist="38100" dir="2700000" algn="tl">
                    <a:srgbClr val="000000">
                      <a:alpha val="43137"/>
                    </a:srgbClr>
                  </a:outerShdw>
                </a:effectLst>
              </a:rPr>
              <a:t> on the </a:t>
            </a:r>
            <a:r>
              <a:rPr lang="cs-CZ" sz="4000" dirty="0" err="1">
                <a:solidFill>
                  <a:schemeClr val="accent1"/>
                </a:solidFill>
                <a:effectLst>
                  <a:outerShdw blurRad="38100" dist="38100" dir="2700000" algn="tl">
                    <a:srgbClr val="000000">
                      <a:alpha val="43137"/>
                    </a:srgbClr>
                  </a:outerShdw>
                </a:effectLst>
              </a:rPr>
              <a:t>people</a:t>
            </a:r>
            <a:endParaRPr lang="cs-CZ" sz="4000" dirty="0">
              <a:solidFill>
                <a:schemeClr val="accent1"/>
              </a:solidFill>
              <a:effectLst>
                <a:outerShdw blurRad="38100" dist="38100" dir="2700000" algn="tl">
                  <a:srgbClr val="000000">
                    <a:alpha val="43137"/>
                  </a:srgbClr>
                </a:outerShdw>
              </a:effectLst>
            </a:endParaRPr>
          </a:p>
        </p:txBody>
      </p:sp>
      <p:sp>
        <p:nvSpPr>
          <p:cNvPr id="21" name="Zástupný obsah 2">
            <a:extLst>
              <a:ext uri="{FF2B5EF4-FFF2-40B4-BE49-F238E27FC236}">
                <a16:creationId xmlns:a16="http://schemas.microsoft.com/office/drawing/2014/main" id="{68B37074-F73D-4789-B1DF-7A6F143FB73E}"/>
              </a:ext>
            </a:extLst>
          </p:cNvPr>
          <p:cNvSpPr txBox="1">
            <a:spLocks/>
          </p:cNvSpPr>
          <p:nvPr/>
        </p:nvSpPr>
        <p:spPr>
          <a:xfrm>
            <a:off x="146108" y="707366"/>
            <a:ext cx="3827625" cy="615063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itchFamily="2" charset="2"/>
              <a:buChar char="§"/>
            </a:pPr>
            <a:r>
              <a:rPr lang="cs-CZ" dirty="0">
                <a:solidFill>
                  <a:schemeClr val="tx1"/>
                </a:solidFill>
              </a:rPr>
              <a:t> </a:t>
            </a:r>
            <a:r>
              <a:rPr lang="en-US" dirty="0">
                <a:solidFill>
                  <a:schemeClr val="tx1"/>
                </a:solidFill>
              </a:rPr>
              <a:t>Isotope analysis - strontium, lead, sulfur, oxygen and others</a:t>
            </a:r>
            <a:r>
              <a:rPr lang="cs-CZ" dirty="0">
                <a:solidFill>
                  <a:schemeClr val="tx1"/>
                </a:solidFill>
              </a:rPr>
              <a:t> </a:t>
            </a:r>
          </a:p>
          <a:p>
            <a:pPr>
              <a:buFont typeface="Wingdings" pitchFamily="2" charset="2"/>
              <a:buChar char="§"/>
            </a:pPr>
            <a:r>
              <a:rPr lang="cs-CZ" dirty="0">
                <a:solidFill>
                  <a:schemeClr val="tx1"/>
                </a:solidFill>
              </a:rPr>
              <a:t> </a:t>
            </a:r>
            <a:r>
              <a:rPr lang="en-US" dirty="0">
                <a:solidFill>
                  <a:schemeClr val="tx1"/>
                </a:solidFill>
              </a:rPr>
              <a:t>anthropological analysis - pathology and odontology</a:t>
            </a:r>
            <a:endParaRPr lang="cs-CZ" dirty="0">
              <a:solidFill>
                <a:schemeClr val="tx1"/>
              </a:solidFill>
            </a:endParaRPr>
          </a:p>
          <a:p>
            <a:pPr>
              <a:buFont typeface="Wingdings" pitchFamily="2" charset="2"/>
              <a:buChar char="§"/>
            </a:pPr>
            <a:r>
              <a:rPr lang="cs-CZ" dirty="0">
                <a:solidFill>
                  <a:schemeClr val="tx1"/>
                </a:solidFill>
              </a:rPr>
              <a:t> </a:t>
            </a:r>
            <a:r>
              <a:rPr lang="en-US" dirty="0">
                <a:solidFill>
                  <a:schemeClr val="tx1"/>
                </a:solidFill>
              </a:rPr>
              <a:t>DNA analysis</a:t>
            </a:r>
            <a:r>
              <a:rPr lang="cs-CZ" dirty="0">
                <a:solidFill>
                  <a:schemeClr val="tx1"/>
                </a:solidFill>
              </a:rPr>
              <a:t>, 3D </a:t>
            </a:r>
            <a:r>
              <a:rPr lang="cs-CZ" dirty="0" err="1">
                <a:solidFill>
                  <a:schemeClr val="tx1"/>
                </a:solidFill>
              </a:rPr>
              <a:t>reconstruction</a:t>
            </a:r>
            <a:endParaRPr lang="cs-CZ" dirty="0">
              <a:solidFill>
                <a:schemeClr val="tx1"/>
              </a:solidFill>
            </a:endParaRPr>
          </a:p>
        </p:txBody>
      </p:sp>
      <p:pic>
        <p:nvPicPr>
          <p:cNvPr id="6" name="Picture 2" descr="Článek : Princezna z Býčí skály - ZO ČSS 6-01 Býčí Skála">
            <a:extLst>
              <a:ext uri="{FF2B5EF4-FFF2-40B4-BE49-F238E27FC236}">
                <a16:creationId xmlns:a16="http://schemas.microsoft.com/office/drawing/2014/main" id="{D2B30ABE-107A-4260-B776-FE1E43AAEB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3423" y="0"/>
            <a:ext cx="4948577" cy="3424096"/>
          </a:xfrm>
          <a:prstGeom prst="rect">
            <a:avLst/>
          </a:prstGeom>
          <a:noFill/>
          <a:extLst>
            <a:ext uri="{909E8E84-426E-40DD-AFC4-6F175D3DCCD1}">
              <a14:hiddenFill xmlns:a14="http://schemas.microsoft.com/office/drawing/2010/main">
                <a:solidFill>
                  <a:srgbClr val="FFFFFF"/>
                </a:solidFill>
              </a14:hiddenFill>
            </a:ext>
          </a:extLst>
        </p:spPr>
      </p:pic>
      <p:pic>
        <p:nvPicPr>
          <p:cNvPr id="3" name="Zástupný symbol pro obsah 5" descr="obr. 133a.jpg">
            <a:extLst>
              <a:ext uri="{FF2B5EF4-FFF2-40B4-BE49-F238E27FC236}">
                <a16:creationId xmlns:a16="http://schemas.microsoft.com/office/drawing/2014/main" id="{5D98D3C0-F687-5F1E-55C6-4DF778D6EC5B}"/>
              </a:ext>
            </a:extLst>
          </p:cNvPr>
          <p:cNvPicPr>
            <a:picLocks noChangeAspect="1"/>
          </p:cNvPicPr>
          <p:nvPr/>
        </p:nvPicPr>
        <p:blipFill>
          <a:blip r:embed="rId4" cstate="print"/>
          <a:stretch>
            <a:fillRect/>
          </a:stretch>
        </p:blipFill>
        <p:spPr>
          <a:xfrm>
            <a:off x="3922314" y="3539525"/>
            <a:ext cx="3631146" cy="3315395"/>
          </a:xfrm>
          <a:prstGeom prst="rect">
            <a:avLst/>
          </a:prstGeom>
        </p:spPr>
      </p:pic>
      <p:pic>
        <p:nvPicPr>
          <p:cNvPr id="5" name="Picture 2" descr="J:\Brožura BS\Fotky do brožury\Prehistorie a ahistorie\SKEN_BS_0039.tif">
            <a:extLst>
              <a:ext uri="{FF2B5EF4-FFF2-40B4-BE49-F238E27FC236}">
                <a16:creationId xmlns:a16="http://schemas.microsoft.com/office/drawing/2014/main" id="{F32A477F-580B-BDB9-1D6B-5B744045E825}"/>
              </a:ext>
            </a:extLst>
          </p:cNvPr>
          <p:cNvPicPr>
            <a:picLocks noChangeAspect="1" noChangeArrowheads="1"/>
          </p:cNvPicPr>
          <p:nvPr/>
        </p:nvPicPr>
        <p:blipFill>
          <a:blip r:embed="rId5" cstate="print"/>
          <a:srcRect/>
          <a:stretch>
            <a:fillRect/>
          </a:stretch>
        </p:blipFill>
        <p:spPr bwMode="auto">
          <a:xfrm>
            <a:off x="7606602" y="3539525"/>
            <a:ext cx="4585398" cy="3075744"/>
          </a:xfrm>
          <a:prstGeom prst="rect">
            <a:avLst/>
          </a:prstGeom>
          <a:noFill/>
        </p:spPr>
      </p:pic>
      <p:pic>
        <p:nvPicPr>
          <p:cNvPr id="8" name="Obrázek 7" descr="Obsah obrázku Nerost, Magmatická hornina, Kamenné nástroje, Sopečná hornina&#10;&#10;Popis byl vytvořen automaticky">
            <a:extLst>
              <a:ext uri="{FF2B5EF4-FFF2-40B4-BE49-F238E27FC236}">
                <a16:creationId xmlns:a16="http://schemas.microsoft.com/office/drawing/2014/main" id="{7EC3E624-E455-1548-B18D-E6A7418F03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251" y="2546905"/>
            <a:ext cx="3334458" cy="2222972"/>
          </a:xfrm>
          <a:prstGeom prst="rect">
            <a:avLst/>
          </a:prstGeom>
        </p:spPr>
      </p:pic>
      <p:pic>
        <p:nvPicPr>
          <p:cNvPr id="4" name="Obrázek 3" descr="Obsah obrázku text&#10;&#10;Popis byl vytvořen automaticky">
            <a:extLst>
              <a:ext uri="{FF2B5EF4-FFF2-40B4-BE49-F238E27FC236}">
                <a16:creationId xmlns:a16="http://schemas.microsoft.com/office/drawing/2014/main" id="{71308ABE-033C-4E31-946C-BCC1E605BF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9251" y="4635028"/>
            <a:ext cx="3334458" cy="2222972"/>
          </a:xfrm>
          <a:prstGeom prst="rect">
            <a:avLst/>
          </a:prstGeom>
        </p:spPr>
      </p:pic>
    </p:spTree>
    <p:extLst>
      <p:ext uri="{BB962C8B-B14F-4D97-AF65-F5344CB8AC3E}">
        <p14:creationId xmlns:p14="http://schemas.microsoft.com/office/powerpoint/2010/main" val="2470580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0D20DD-C993-4670-B2D6-BAB105792617}"/>
              </a:ext>
            </a:extLst>
          </p:cNvPr>
          <p:cNvSpPr>
            <a:spLocks noGrp="1"/>
          </p:cNvSpPr>
          <p:nvPr>
            <p:ph type="title"/>
          </p:nvPr>
        </p:nvSpPr>
        <p:spPr>
          <a:xfrm>
            <a:off x="9553575" y="64703"/>
            <a:ext cx="2600325" cy="1159498"/>
          </a:xfrm>
        </p:spPr>
        <p:txBody>
          <a:bodyPr>
            <a:normAutofit/>
          </a:bodyPr>
          <a:lstStyle/>
          <a:p>
            <a:r>
              <a:rPr lang="en-US" sz="3200" dirty="0">
                <a:solidFill>
                  <a:schemeClr val="accent1"/>
                </a:solidFill>
                <a:effectLst>
                  <a:outerShdw blurRad="38100" dist="38100" dir="2700000" algn="tl">
                    <a:srgbClr val="000000">
                      <a:alpha val="43137"/>
                    </a:srgbClr>
                  </a:outerShdw>
                </a:effectLst>
              </a:rPr>
              <a:t>Thank you </a:t>
            </a:r>
            <a:r>
              <a:rPr lang="en-US" sz="3200">
                <a:solidFill>
                  <a:schemeClr val="accent1"/>
                </a:solidFill>
                <a:effectLst>
                  <a:outerShdw blurRad="38100" dist="38100" dir="2700000" algn="tl">
                    <a:srgbClr val="000000">
                      <a:alpha val="43137"/>
                    </a:srgbClr>
                  </a:outerShdw>
                </a:effectLst>
              </a:rPr>
              <a:t>for your</a:t>
            </a:r>
            <a:r>
              <a:rPr lang="cs-CZ" sz="3200">
                <a:solidFill>
                  <a:schemeClr val="accent1"/>
                </a:solidFill>
                <a:effectLst>
                  <a:outerShdw blurRad="38100" dist="38100" dir="2700000" algn="tl">
                    <a:srgbClr val="000000">
                      <a:alpha val="43137"/>
                    </a:srgbClr>
                  </a:outerShdw>
                </a:effectLst>
              </a:rPr>
              <a:t> a</a:t>
            </a:r>
            <a:r>
              <a:rPr lang="en-US" sz="3200">
                <a:solidFill>
                  <a:schemeClr val="accent1"/>
                </a:solidFill>
                <a:effectLst>
                  <a:outerShdw blurRad="38100" dist="38100" dir="2700000" algn="tl">
                    <a:srgbClr val="000000">
                      <a:alpha val="43137"/>
                    </a:srgbClr>
                  </a:outerShdw>
                </a:effectLst>
              </a:rPr>
              <a:t>ttention</a:t>
            </a:r>
            <a:endParaRPr lang="cs-CZ" sz="3200" dirty="0">
              <a:solidFill>
                <a:schemeClr val="accent1"/>
              </a:solidFill>
              <a:effectLst>
                <a:outerShdw blurRad="38100" dist="38100" dir="2700000" algn="tl">
                  <a:srgbClr val="000000">
                    <a:alpha val="43137"/>
                  </a:srgbClr>
                </a:outerShdw>
              </a:effectLst>
            </a:endParaRPr>
          </a:p>
        </p:txBody>
      </p:sp>
      <p:sp>
        <p:nvSpPr>
          <p:cNvPr id="39" name="Rámeček 38">
            <a:extLst>
              <a:ext uri="{FF2B5EF4-FFF2-40B4-BE49-F238E27FC236}">
                <a16:creationId xmlns:a16="http://schemas.microsoft.com/office/drawing/2014/main" id="{2F3AD9CC-E284-462A-A0E3-864B3CF68452}"/>
              </a:ext>
            </a:extLst>
          </p:cNvPr>
          <p:cNvSpPr/>
          <p:nvPr/>
        </p:nvSpPr>
        <p:spPr>
          <a:xfrm>
            <a:off x="0" y="0"/>
            <a:ext cx="12192000" cy="6858000"/>
          </a:xfrm>
          <a:prstGeom prst="frame">
            <a:avLst>
              <a:gd name="adj1" fmla="val 9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4" descr="Pohřeb velmože">
            <a:extLst>
              <a:ext uri="{FF2B5EF4-FFF2-40B4-BE49-F238E27FC236}">
                <a16:creationId xmlns:a16="http://schemas.microsoft.com/office/drawing/2014/main" id="{C524468B-978F-47C1-B8BB-203B40B242E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010"/>
          <a:stretch/>
        </p:blipFill>
        <p:spPr bwMode="auto">
          <a:xfrm>
            <a:off x="175699" y="153511"/>
            <a:ext cx="9376617" cy="654058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9564703" y="6116953"/>
            <a:ext cx="262729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solidFill>
                  <a:prstClr val="black"/>
                </a:solidFill>
                <a:effectLst/>
                <a:uLnTx/>
                <a:uFillTx/>
                <a:latin typeface="Calibri"/>
                <a:ea typeface="+mn-ea"/>
                <a:cs typeface="+mn-cs"/>
              </a:rPr>
              <a:t>The work in the sanctuary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solidFill>
                  <a:prstClr val="black"/>
                </a:solidFill>
                <a:effectLst/>
                <a:uLnTx/>
                <a:uFillTx/>
                <a:latin typeface="Calibri"/>
                <a:ea typeface="+mn-ea"/>
                <a:cs typeface="+mn-cs"/>
              </a:rPr>
              <a:t>500–450 BC</a:t>
            </a:r>
          </a:p>
        </p:txBody>
      </p:sp>
      <p:pic>
        <p:nvPicPr>
          <p:cNvPr id="6" name="Obrázek 5" descr="Team.JPG"/>
          <p:cNvPicPr>
            <a:picLocks noChangeAspect="1"/>
          </p:cNvPicPr>
          <p:nvPr/>
        </p:nvPicPr>
        <p:blipFill>
          <a:blip r:embed="rId3" cstate="print"/>
          <a:stretch>
            <a:fillRect/>
          </a:stretch>
        </p:blipFill>
        <p:spPr>
          <a:xfrm>
            <a:off x="7729738" y="1348588"/>
            <a:ext cx="4384628" cy="2955991"/>
          </a:xfrm>
          <a:prstGeom prst="rect">
            <a:avLst/>
          </a:prstGeom>
        </p:spPr>
      </p:pic>
      <p:sp>
        <p:nvSpPr>
          <p:cNvPr id="7" name="TextovéPole 6"/>
          <p:cNvSpPr txBox="1"/>
          <p:nvPr/>
        </p:nvSpPr>
        <p:spPr>
          <a:xfrm>
            <a:off x="9648825" y="4276659"/>
            <a:ext cx="2420303" cy="92333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solidFill>
                  <a:prstClr val="black"/>
                </a:solidFill>
                <a:effectLst/>
                <a:uLnTx/>
                <a:uFillTx/>
                <a:latin typeface="Calibri"/>
                <a:ea typeface="+mn-ea"/>
                <a:cs typeface="+mn-cs"/>
              </a:rPr>
              <a:t>The work in the sanctuary</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a:ln>
                  <a:noFill/>
                </a:ln>
                <a:solidFill>
                  <a:prstClr val="black"/>
                </a:solidFill>
                <a:effectLst/>
                <a:uLnTx/>
                <a:uFillTx/>
                <a:latin typeface="Calibri"/>
                <a:ea typeface="+mn-ea"/>
                <a:cs typeface="+mn-cs"/>
              </a:rPr>
              <a:t>2021</a:t>
            </a:r>
          </a:p>
        </p:txBody>
      </p:sp>
    </p:spTree>
    <p:extLst>
      <p:ext uri="{BB962C8B-B14F-4D97-AF65-F5344CB8AC3E}">
        <p14:creationId xmlns:p14="http://schemas.microsoft.com/office/powerpoint/2010/main" val="417839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descr="4.6.tif">
            <a:extLst>
              <a:ext uri="{FF2B5EF4-FFF2-40B4-BE49-F238E27FC236}">
                <a16:creationId xmlns:a16="http://schemas.microsoft.com/office/drawing/2014/main" id="{E44E7C0C-2F76-49D6-91E0-CAFEFF236BB4}"/>
              </a:ext>
            </a:extLst>
          </p:cNvPr>
          <p:cNvPicPr>
            <a:picLocks noChangeAspect="1"/>
          </p:cNvPicPr>
          <p:nvPr/>
        </p:nvPicPr>
        <p:blipFill rotWithShape="1">
          <a:blip r:embed="rId2" cstate="print"/>
          <a:srcRect t="15663" b="382"/>
          <a:stretch/>
        </p:blipFill>
        <p:spPr>
          <a:xfrm>
            <a:off x="20" y="10"/>
            <a:ext cx="12191980" cy="6857990"/>
          </a:xfrm>
          <a:prstGeom prst="rect">
            <a:avLst/>
          </a:prstGeom>
        </p:spPr>
      </p:pic>
      <p:sp>
        <p:nvSpPr>
          <p:cNvPr id="37" name="TextovéPole 36">
            <a:extLst>
              <a:ext uri="{FF2B5EF4-FFF2-40B4-BE49-F238E27FC236}">
                <a16:creationId xmlns:a16="http://schemas.microsoft.com/office/drawing/2014/main" id="{7F2E31B3-F6F4-4771-872C-451822B27DAF}"/>
              </a:ext>
            </a:extLst>
          </p:cNvPr>
          <p:cNvSpPr txBox="1"/>
          <p:nvPr/>
        </p:nvSpPr>
        <p:spPr>
          <a:xfrm>
            <a:off x="303393" y="306881"/>
            <a:ext cx="2355011" cy="50167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sanctuary - (stone house) was reachable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comfortably from the bottom of the </a:t>
            </a:r>
            <a:r>
              <a:rPr kumimoji="0" lang="en-US" sz="20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Křtinský</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valley.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 total, it leads to </a:t>
            </a:r>
            <a:r>
              <a:rPr kumimoji="0" lang="en-US" sz="20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Býčí</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skála</a:t>
            </a: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six entrances.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the time of the sanctuary's existence, we count the entrances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 2 and 5.</a:t>
            </a:r>
            <a:endParaRPr kumimoji="0" lang="cs-CZ"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6" name="TextovéPole 25">
            <a:extLst>
              <a:ext uri="{FF2B5EF4-FFF2-40B4-BE49-F238E27FC236}">
                <a16:creationId xmlns:a16="http://schemas.microsoft.com/office/drawing/2014/main" id="{57AAA3E8-B774-4539-88D8-A7FD90741336}"/>
              </a:ext>
            </a:extLst>
          </p:cNvPr>
          <p:cNvSpPr txBox="1"/>
          <p:nvPr/>
        </p:nvSpPr>
        <p:spPr>
          <a:xfrm>
            <a:off x="8511984" y="5714107"/>
            <a:ext cx="3403496" cy="76944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4400" b="1" i="0" u="none" strike="noStrike" kern="1200" cap="none" spc="-50" normalizeH="0" baseline="0" noProof="0" dirty="0" err="1">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rPr>
              <a:t>The</a:t>
            </a:r>
            <a:r>
              <a:rPr kumimoji="0" lang="cs-CZ" sz="4400" b="1" i="0" u="none" strike="noStrike" kern="1200" cap="none" spc="-50" normalizeH="0" baseline="0" noProof="0" dirty="0">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rPr>
              <a:t> </a:t>
            </a:r>
            <a:r>
              <a:rPr kumimoji="0" lang="cs-CZ" sz="4400" b="1" i="0" u="none" strike="noStrike" kern="1200" cap="none" spc="-50" normalizeH="0" baseline="0" noProof="0" dirty="0" err="1">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rPr>
              <a:t>entrances</a:t>
            </a:r>
            <a:endParaRPr kumimoji="0" lang="cs-CZ"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66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4779034" y="161025"/>
            <a:ext cx="4408704" cy="5410215"/>
          </a:xfrm>
        </p:spPr>
        <p:txBody>
          <a:bodyPr>
            <a:noAutofit/>
          </a:bodyPr>
          <a:lstStyle/>
          <a:p>
            <a:r>
              <a:rPr lang="en-US" sz="2400" dirty="0" err="1">
                <a:solidFill>
                  <a:schemeClr val="tx1"/>
                </a:solidFill>
                <a:latin typeface="Calibri" panose="020F0502020204030204" pitchFamily="34" charset="0"/>
                <a:cs typeface="Calibri" panose="020F0502020204030204" pitchFamily="34" charset="0"/>
              </a:rPr>
              <a:t>Býčí</a:t>
            </a:r>
            <a:r>
              <a:rPr lang="en-US"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skála</a:t>
            </a:r>
            <a:r>
              <a:rPr lang="en-US" sz="2400" dirty="0">
                <a:solidFill>
                  <a:schemeClr val="tx1"/>
                </a:solidFill>
                <a:latin typeface="Calibri" panose="020F0502020204030204" pitchFamily="34" charset="0"/>
                <a:cs typeface="Calibri" panose="020F0502020204030204" pitchFamily="34" charset="0"/>
              </a:rPr>
              <a:t> is one of the seven largest caves in the Moravian Karst in the Hallstatt period (</a:t>
            </a:r>
            <a:r>
              <a:rPr lang="en-US" sz="2400" dirty="0" err="1">
                <a:solidFill>
                  <a:schemeClr val="tx1"/>
                </a:solidFill>
                <a:latin typeface="Calibri" panose="020F0502020204030204" pitchFamily="34" charset="0"/>
                <a:cs typeface="Calibri" panose="020F0502020204030204" pitchFamily="34" charset="0"/>
              </a:rPr>
              <a:t>Pekárna</a:t>
            </a:r>
            <a:r>
              <a:rPr lang="en-US"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Výpustek</a:t>
            </a:r>
            <a:r>
              <a:rPr lang="en-US"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Macocha</a:t>
            </a:r>
            <a:r>
              <a:rPr lang="en-US"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Kateřinská</a:t>
            </a:r>
            <a:r>
              <a:rPr lang="en-US" sz="2400" dirty="0">
                <a:solidFill>
                  <a:schemeClr val="tx1"/>
                </a:solidFill>
                <a:latin typeface="Calibri" panose="020F0502020204030204" pitchFamily="34" charset="0"/>
                <a:cs typeface="Calibri" panose="020F0502020204030204" pitchFamily="34" charset="0"/>
              </a:rPr>
              <a:t> and </a:t>
            </a:r>
            <a:r>
              <a:rPr lang="en-US" sz="2400" dirty="0" err="1">
                <a:solidFill>
                  <a:schemeClr val="tx1"/>
                </a:solidFill>
                <a:latin typeface="Calibri" panose="020F0502020204030204" pitchFamily="34" charset="0"/>
                <a:cs typeface="Calibri" panose="020F0502020204030204" pitchFamily="34" charset="0"/>
              </a:rPr>
              <a:t>Kůlna</a:t>
            </a:r>
            <a:r>
              <a:rPr lang="en-US" sz="2400" dirty="0">
                <a:solidFill>
                  <a:schemeClr val="tx1"/>
                </a:solidFill>
                <a:latin typeface="Calibri" panose="020F0502020204030204" pitchFamily="34" charset="0"/>
                <a:cs typeface="Calibri" panose="020F0502020204030204" pitchFamily="34" charset="0"/>
              </a:rPr>
              <a:t> and </a:t>
            </a:r>
            <a:r>
              <a:rPr lang="en-US" sz="2400" dirty="0" err="1">
                <a:solidFill>
                  <a:schemeClr val="tx1"/>
                </a:solidFill>
                <a:latin typeface="Calibri" panose="020F0502020204030204" pitchFamily="34" charset="0"/>
                <a:cs typeface="Calibri" panose="020F0502020204030204" pitchFamily="34" charset="0"/>
              </a:rPr>
              <a:t>Sloupské</a:t>
            </a:r>
            <a:r>
              <a:rPr lang="en-US" sz="2400" dirty="0">
                <a:solidFill>
                  <a:schemeClr val="tx1"/>
                </a:solidFill>
                <a:latin typeface="Calibri" panose="020F0502020204030204" pitchFamily="34" charset="0"/>
                <a:cs typeface="Calibri" panose="020F0502020204030204" pitchFamily="34" charset="0"/>
              </a:rPr>
              <a:t> Caves</a:t>
            </a:r>
            <a:r>
              <a:rPr lang="cs-CZ" sz="2400" dirty="0">
                <a:solidFill>
                  <a:schemeClr val="tx1"/>
                </a:solidFill>
                <a:latin typeface="Calibri" panose="020F0502020204030204" pitchFamily="34" charset="0"/>
                <a:cs typeface="Calibri" panose="020F0502020204030204" pitchFamily="34" charset="0"/>
              </a:rPr>
              <a:t>)</a:t>
            </a:r>
            <a:r>
              <a:rPr lang="en-US" sz="2400" dirty="0">
                <a:solidFill>
                  <a:schemeClr val="tx1"/>
                </a:solidFill>
                <a:latin typeface="Calibri" panose="020F0502020204030204" pitchFamily="34" charset="0"/>
                <a:cs typeface="Calibri" panose="020F0502020204030204" pitchFamily="34" charset="0"/>
              </a:rPr>
              <a:t> among 1000 mostly smaller and very small ones. It is easily accessible and provides a large hall space (50x15x15m) at the entrance. water lakes and springs.</a:t>
            </a:r>
            <a:r>
              <a:rPr lang="cs-CZ" sz="2400" dirty="0">
                <a:solidFill>
                  <a:schemeClr val="tx1"/>
                </a:solidFill>
                <a:latin typeface="Calibri" panose="020F0502020204030204" pitchFamily="34" charset="0"/>
                <a:cs typeface="Calibri" panose="020F0502020204030204" pitchFamily="34" charset="0"/>
              </a:rPr>
              <a:t> </a:t>
            </a:r>
            <a:r>
              <a:rPr lang="en-US" sz="2400" dirty="0">
                <a:solidFill>
                  <a:schemeClr val="tx1"/>
                </a:solidFill>
                <a:latin typeface="Calibri" panose="020F0502020204030204" pitchFamily="34" charset="0"/>
                <a:cs typeface="Calibri" panose="020F0502020204030204" pitchFamily="34" charset="0"/>
              </a:rPr>
              <a:t>The sun enters the Hall through a large window.</a:t>
            </a:r>
            <a:r>
              <a:rPr lang="cs-CZ" sz="2400" dirty="0">
                <a:solidFill>
                  <a:schemeClr val="tx1"/>
                </a:solidFill>
                <a:latin typeface="Calibri" panose="020F0502020204030204" pitchFamily="34" charset="0"/>
                <a:cs typeface="Calibri" panose="020F0502020204030204" pitchFamily="34" charset="0"/>
              </a:rPr>
              <a:t> </a:t>
            </a:r>
            <a:r>
              <a:rPr lang="en-US" sz="2400" dirty="0">
                <a:solidFill>
                  <a:schemeClr val="tx1"/>
                </a:solidFill>
                <a:latin typeface="Calibri" panose="020F0502020204030204" pitchFamily="34" charset="0"/>
                <a:cs typeface="Calibri" panose="020F0502020204030204" pitchFamily="34" charset="0"/>
              </a:rPr>
              <a:t>It lies on the main route of the Amber </a:t>
            </a:r>
            <a:r>
              <a:rPr lang="cs-CZ" sz="2400" dirty="0" err="1">
                <a:solidFill>
                  <a:schemeClr val="tx1"/>
                </a:solidFill>
                <a:latin typeface="Calibri" panose="020F0502020204030204" pitchFamily="34" charset="0"/>
                <a:cs typeface="Calibri" panose="020F0502020204030204" pitchFamily="34" charset="0"/>
              </a:rPr>
              <a:t>Road</a:t>
            </a:r>
            <a:r>
              <a:rPr lang="en-US" sz="2400" dirty="0">
                <a:solidFill>
                  <a:schemeClr val="tx1"/>
                </a:solidFill>
                <a:latin typeface="Calibri" panose="020F0502020204030204" pitchFamily="34" charset="0"/>
                <a:cs typeface="Calibri" panose="020F0502020204030204" pitchFamily="34" charset="0"/>
              </a:rPr>
              <a:t>.</a:t>
            </a:r>
            <a:endParaRPr lang="cs-CZ" sz="2400" dirty="0">
              <a:solidFill>
                <a:schemeClr val="tx1"/>
              </a:solidFill>
              <a:latin typeface="Calibri" panose="020F0502020204030204" pitchFamily="34" charset="0"/>
              <a:cs typeface="Calibri" panose="020F0502020204030204" pitchFamily="34" charset="0"/>
            </a:endParaRPr>
          </a:p>
        </p:txBody>
      </p:sp>
      <p:pic>
        <p:nvPicPr>
          <p:cNvPr id="4" name="Zástupný symbol pro obsah 3" descr="4.12.jpg"/>
          <p:cNvPicPr>
            <a:picLocks noGrp="1" noChangeAspect="1"/>
          </p:cNvPicPr>
          <p:nvPr>
            <p:ph idx="1"/>
          </p:nvPr>
        </p:nvPicPr>
        <p:blipFill>
          <a:blip r:embed="rId2" cstate="print"/>
          <a:stretch>
            <a:fillRect/>
          </a:stretch>
        </p:blipFill>
        <p:spPr>
          <a:xfrm>
            <a:off x="0" y="-1"/>
            <a:ext cx="4572000" cy="6859935"/>
          </a:xfrm>
        </p:spPr>
      </p:pic>
      <p:sp>
        <p:nvSpPr>
          <p:cNvPr id="30" name="TextovéPole 29">
            <a:extLst>
              <a:ext uri="{FF2B5EF4-FFF2-40B4-BE49-F238E27FC236}">
                <a16:creationId xmlns:a16="http://schemas.microsoft.com/office/drawing/2014/main" id="{8A3717B0-B8AC-4179-927D-A14C52E306FB}"/>
              </a:ext>
            </a:extLst>
          </p:cNvPr>
          <p:cNvSpPr txBox="1"/>
          <p:nvPr/>
        </p:nvSpPr>
        <p:spPr>
          <a:xfrm>
            <a:off x="0" y="6015995"/>
            <a:ext cx="4494179"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sun shines on the Hall from the spring to the autumn equinox</a:t>
            </a:r>
            <a:endParaRPr kumimoji="0" lang="cs-CZ"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Retrospektiva">
  <a:themeElements>
    <a:clrScheme name="Retrospektiv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2037</TotalTime>
  <Words>6091</Words>
  <Application>Microsoft Office PowerPoint</Application>
  <PresentationFormat>Širokoúhlá obrazovka</PresentationFormat>
  <Paragraphs>595</Paragraphs>
  <Slides>71</Slides>
  <Notes>8</Notes>
  <HiddenSlides>0</HiddenSlides>
  <MMClips>0</MMClips>
  <ScaleCrop>false</ScaleCrop>
  <HeadingPairs>
    <vt:vector size="6" baseType="variant">
      <vt:variant>
        <vt:lpstr>Použitá písma</vt:lpstr>
      </vt:variant>
      <vt:variant>
        <vt:i4>7</vt:i4>
      </vt:variant>
      <vt:variant>
        <vt:lpstr>Motiv</vt:lpstr>
      </vt:variant>
      <vt:variant>
        <vt:i4>2</vt:i4>
      </vt:variant>
      <vt:variant>
        <vt:lpstr>Nadpisy snímků</vt:lpstr>
      </vt:variant>
      <vt:variant>
        <vt:i4>71</vt:i4>
      </vt:variant>
    </vt:vector>
  </HeadingPairs>
  <TitlesOfParts>
    <vt:vector size="80" baseType="lpstr">
      <vt:lpstr>Arial</vt:lpstr>
      <vt:lpstr>Calibri</vt:lpstr>
      <vt:lpstr>Calibri Light</vt:lpstr>
      <vt:lpstr>Lido STF</vt:lpstr>
      <vt:lpstr>Times New Roman</vt:lpstr>
      <vt:lpstr>Trebuchet MS</vt:lpstr>
      <vt:lpstr>Wingdings</vt:lpstr>
      <vt:lpstr>1_Retrospektiva</vt:lpstr>
      <vt:lpstr>Retrospektiva</vt:lpstr>
      <vt:lpstr>10 – Central cave sanctuary Habrůvka ‒ "Býčí skála"</vt:lpstr>
      <vt:lpstr>Prezentace aplikace PowerPoint</vt:lpstr>
      <vt:lpstr>Geographical position of Moravia and terminology</vt:lpstr>
      <vt:lpstr>Geographical and cultural position of Moravia and Bohemia (CZ)</vt:lpstr>
      <vt:lpstr>Central Cave Sanctuary  Býčí skála</vt:lpstr>
      <vt:lpstr>A treasure of Moravian prehistory from 1872</vt:lpstr>
      <vt:lpstr>Prezentace aplikace PowerPoint</vt:lpstr>
      <vt:lpstr>Prezentace aplikace PowerPoint</vt:lpstr>
      <vt:lpstr>Býčí skála is one of the seven largest caves in the Moravian Karst in the Hallstatt period (Pekárna, Výpustek, Macocha, Kateřinská and Kůlna and Sloupské Caves) among 1000 mostly smaller and very small ones. It is easily accessible and provides a large hall space (50x15x15m) at the entrance. water lakes and springs. The sun enters the Hall through a large window. It lies on the main route of the Amber Road.</vt:lpstr>
      <vt:lpstr>Light and rock – atmosphere of the cave</vt:lpstr>
      <vt:lpstr>The history of research</vt:lpstr>
      <vt:lpstr>The history of research</vt:lpstr>
      <vt:lpstr>Some publications</vt:lpstr>
      <vt:lpstr>The cave and its use in time</vt:lpstr>
      <vt:lpstr>Basic principles – why to study the Býčí skála cave again… and again! </vt:lpstr>
      <vt:lpstr>Key elements for the chronology – based on metal finds and glass</vt:lpstr>
      <vt:lpstr>Prezentace aplikace PowerPoint</vt:lpstr>
      <vt:lpstr>3 chronological topics  and problematics of sources</vt:lpstr>
      <vt:lpstr>Centres of HG, PG and Býčí skála Cave</vt:lpstr>
      <vt:lpstr>Role of the Býčí skála Cave for the research of Ha D in Moravia</vt:lpstr>
      <vt:lpstr>Methodics of dentification of elites</vt:lpstr>
      <vt:lpstr>Prezentace aplikace PowerPoint</vt:lpstr>
      <vt:lpstr>Elite contexts – Ha D</vt:lpstr>
      <vt:lpstr>Elite conexts – Ha D – LT A</vt:lpstr>
      <vt:lpstr>Social background of Býčí skála Cave  – compound belt women graves (HG) /Gürtelfrauen/</vt:lpstr>
      <vt:lpstr>Contexts from PG in Býčí skála Cave – Hoards</vt:lpstr>
      <vt:lpstr>Amber as a key commodity</vt:lpstr>
      <vt:lpstr>Glass beads</vt:lpstr>
      <vt:lpstr>The topic of wagons from Býčí skála Cave</vt:lpstr>
      <vt:lpstr>Wagon components from Býčí skála Cave and their contexts</vt:lpstr>
      <vt:lpstr>Wagon V1</vt:lpstr>
      <vt:lpstr>Wagon V1</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Source areas of objects found in the Habrůvka – “Býčí skála“ cave sanctuary</vt:lpstr>
      <vt:lpstr>Hallstatt artifacts from Habrůvka ‒ “Býčí skála“ </vt:lpstr>
      <vt:lpstr>Prezentace aplikace PowerPoint</vt:lpstr>
      <vt:lpstr>Prezentace aplikace PowerPoint</vt:lpstr>
      <vt:lpstr>The Býčí skála Cave Sanctuary as a burial of a magnate / prince</vt:lpstr>
      <vt:lpstr>Sanctuary Býčí skála as a burial of a princess, the burial ground (or a tomb?)</vt:lpstr>
      <vt:lpstr>Sanctuary Býčí skála as a workshop</vt:lpstr>
      <vt:lpstr>The Býčí skála cave as a Central place</vt:lpstr>
      <vt:lpstr>Offering place or burial ground… Why not both! And more</vt:lpstr>
      <vt:lpstr>What usually happens in pilgrimage sactuaries?</vt:lpstr>
      <vt:lpstr>Prezentace aplikace PowerPoint</vt:lpstr>
      <vt:lpstr>Presence: Býčí skála 2020–2021, revision research</vt:lpstr>
      <vt:lpstr>Project team and partners</vt:lpstr>
      <vt:lpstr>Býčí skála Cave – excavation project  2020–2022 in Entrance Hall</vt:lpstr>
      <vt:lpstr>Presence: Býčí skála 2020–2021, revision research</vt:lpstr>
      <vt:lpstr>Prezentace aplikace PowerPoint</vt:lpstr>
      <vt:lpstr>Býčí skála 2020–2021, revision research, sondage 3</vt:lpstr>
      <vt:lpstr>Býčí skála 2020–2021, revision research, sondage 4</vt:lpstr>
      <vt:lpstr>Býčí skála 2020–2021, revision research, sondage 5</vt:lpstr>
      <vt:lpstr> New insight into the Hallstatt Býčí skála. Multidisciplinary project</vt:lpstr>
      <vt:lpstr>Býčí skála 2020–2021, revision research, sondage 6</vt:lpstr>
      <vt:lpstr> New insight into the Hallstatt Býčí skála. Multidisciplinary project</vt:lpstr>
      <vt:lpstr>Býčí skála 2020–2021, revision research, interpretation of layers</vt:lpstr>
      <vt:lpstr>Býčí skála 2020–2021, revision research, analyses</vt:lpstr>
      <vt:lpstr>Chemichal analysis – 1st results</vt:lpstr>
      <vt:lpstr>Chemichal analysis – plant remains and plant burning</vt:lpstr>
      <vt:lpstr>Microresidues and anthracological analysis</vt:lpstr>
      <vt:lpstr>Bat bones and mycobacterial analysis</vt:lpstr>
      <vt:lpstr>C14: Overcoming the Hallstatt Plateau</vt:lpstr>
      <vt:lpstr>Amber, textiles, felt, liver find </vt:lpstr>
      <vt:lpstr>A focus on the people</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Elits of the Hallstatt Period in Moravia (CZ). Contacts of Moravia and Baden-Württemberg and Eastern France</dc:title>
  <dc:creator>Mirova Zuzana</dc:creator>
  <cp:lastModifiedBy>mirovaz@ff.cuni.cz</cp:lastModifiedBy>
  <cp:revision>255</cp:revision>
  <dcterms:created xsi:type="dcterms:W3CDTF">2019-11-13T10:10:24Z</dcterms:created>
  <dcterms:modified xsi:type="dcterms:W3CDTF">2023-12-18T17:09:28Z</dcterms:modified>
</cp:coreProperties>
</file>