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58" r:id="rId4"/>
    <p:sldId id="256" r:id="rId5"/>
    <p:sldId id="277" r:id="rId6"/>
    <p:sldId id="260" r:id="rId7"/>
    <p:sldId id="271" r:id="rId8"/>
    <p:sldId id="278" r:id="rId9"/>
    <p:sldId id="279" r:id="rId10"/>
    <p:sldId id="280" r:id="rId11"/>
    <p:sldId id="261" r:id="rId12"/>
    <p:sldId id="262" r:id="rId13"/>
    <p:sldId id="263" r:id="rId14"/>
    <p:sldId id="264" r:id="rId15"/>
    <p:sldId id="265" r:id="rId16"/>
    <p:sldId id="267" r:id="rId17"/>
    <p:sldId id="268" r:id="rId18"/>
    <p:sldId id="276" r:id="rId19"/>
    <p:sldId id="272" r:id="rId20"/>
    <p:sldId id="274" r:id="rId21"/>
    <p:sldId id="275" r:id="rId22"/>
    <p:sldId id="273" r:id="rId23"/>
    <p:sldId id="270" r:id="rId2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37" userDrawn="1">
          <p15:clr>
            <a:srgbClr val="A4A3A4"/>
          </p15:clr>
        </p15:guide>
        <p15:guide id="2" pos="379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2" autoAdjust="0"/>
    <p:restoredTop sz="94660"/>
  </p:normalViewPr>
  <p:slideViewPr>
    <p:cSldViewPr snapToGrid="0" showGuides="1">
      <p:cViewPr>
        <p:scale>
          <a:sx n="82" d="100"/>
          <a:sy n="82" d="100"/>
        </p:scale>
        <p:origin x="-108" y="-1020"/>
      </p:cViewPr>
      <p:guideLst>
        <p:guide orient="horz" pos="2137"/>
        <p:guide pos="379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C9DCB55D-A0CD-4978-9393-F08F71B97DC7}" type="datetimeFigureOut">
              <a:rPr lang="cs-CZ" smtClean="0"/>
              <a:t>26.9.2018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14DBBB-4C13-42F6-AC1A-0061504258B4}" type="slidenum">
              <a:rPr lang="cs-CZ" smtClean="0"/>
              <a:t>‹#›</a:t>
            </a:fld>
            <a:endParaRPr lang="cs-CZ"/>
          </a:p>
        </p:txBody>
      </p:sp>
    </p:spTree>
    <p:extLst>
      <p:ext uri="{BB962C8B-B14F-4D97-AF65-F5344CB8AC3E}">
        <p14:creationId xmlns:p14="http://schemas.microsoft.com/office/powerpoint/2010/main" val="2426379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9DCB55D-A0CD-4978-9393-F08F71B97DC7}" type="datetimeFigureOut">
              <a:rPr lang="cs-CZ" smtClean="0"/>
              <a:t>26.9.2018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14DBBB-4C13-42F6-AC1A-0061504258B4}" type="slidenum">
              <a:rPr lang="cs-CZ" smtClean="0"/>
              <a:t>‹#›</a:t>
            </a:fld>
            <a:endParaRPr lang="cs-CZ"/>
          </a:p>
        </p:txBody>
      </p:sp>
    </p:spTree>
    <p:extLst>
      <p:ext uri="{BB962C8B-B14F-4D97-AF65-F5344CB8AC3E}">
        <p14:creationId xmlns:p14="http://schemas.microsoft.com/office/powerpoint/2010/main" val="1016122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9DCB55D-A0CD-4978-9393-F08F71B97DC7}" type="datetimeFigureOut">
              <a:rPr lang="cs-CZ" smtClean="0"/>
              <a:t>26.9.2018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14DBBB-4C13-42F6-AC1A-0061504258B4}" type="slidenum">
              <a:rPr lang="cs-CZ" smtClean="0"/>
              <a:t>‹#›</a:t>
            </a:fld>
            <a:endParaRPr lang="cs-CZ"/>
          </a:p>
        </p:txBody>
      </p:sp>
    </p:spTree>
    <p:extLst>
      <p:ext uri="{BB962C8B-B14F-4D97-AF65-F5344CB8AC3E}">
        <p14:creationId xmlns:p14="http://schemas.microsoft.com/office/powerpoint/2010/main" val="288543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9DCB55D-A0CD-4978-9393-F08F71B97DC7}" type="datetimeFigureOut">
              <a:rPr lang="cs-CZ" smtClean="0"/>
              <a:t>26.9.2018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14DBBB-4C13-42F6-AC1A-0061504258B4}" type="slidenum">
              <a:rPr lang="cs-CZ" smtClean="0"/>
              <a:t>‹#›</a:t>
            </a:fld>
            <a:endParaRPr lang="cs-CZ"/>
          </a:p>
        </p:txBody>
      </p:sp>
    </p:spTree>
    <p:extLst>
      <p:ext uri="{BB962C8B-B14F-4D97-AF65-F5344CB8AC3E}">
        <p14:creationId xmlns:p14="http://schemas.microsoft.com/office/powerpoint/2010/main" val="2112955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C9DCB55D-A0CD-4978-9393-F08F71B97DC7}" type="datetimeFigureOut">
              <a:rPr lang="cs-CZ" smtClean="0"/>
              <a:t>26.9.2018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14DBBB-4C13-42F6-AC1A-0061504258B4}" type="slidenum">
              <a:rPr lang="cs-CZ" smtClean="0"/>
              <a:t>‹#›</a:t>
            </a:fld>
            <a:endParaRPr lang="cs-CZ"/>
          </a:p>
        </p:txBody>
      </p:sp>
    </p:spTree>
    <p:extLst>
      <p:ext uri="{BB962C8B-B14F-4D97-AF65-F5344CB8AC3E}">
        <p14:creationId xmlns:p14="http://schemas.microsoft.com/office/powerpoint/2010/main" val="2111743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C9DCB55D-A0CD-4978-9393-F08F71B97DC7}" type="datetimeFigureOut">
              <a:rPr lang="cs-CZ" smtClean="0"/>
              <a:t>26.9.2018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F14DBBB-4C13-42F6-AC1A-0061504258B4}" type="slidenum">
              <a:rPr lang="cs-CZ" smtClean="0"/>
              <a:t>‹#›</a:t>
            </a:fld>
            <a:endParaRPr lang="cs-CZ"/>
          </a:p>
        </p:txBody>
      </p:sp>
    </p:spTree>
    <p:extLst>
      <p:ext uri="{BB962C8B-B14F-4D97-AF65-F5344CB8AC3E}">
        <p14:creationId xmlns:p14="http://schemas.microsoft.com/office/powerpoint/2010/main" val="734119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C9DCB55D-A0CD-4978-9393-F08F71B97DC7}" type="datetimeFigureOut">
              <a:rPr lang="cs-CZ" smtClean="0"/>
              <a:t>26.9.2018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F14DBBB-4C13-42F6-AC1A-0061504258B4}" type="slidenum">
              <a:rPr lang="cs-CZ" smtClean="0"/>
              <a:t>‹#›</a:t>
            </a:fld>
            <a:endParaRPr lang="cs-CZ"/>
          </a:p>
        </p:txBody>
      </p:sp>
    </p:spTree>
    <p:extLst>
      <p:ext uri="{BB962C8B-B14F-4D97-AF65-F5344CB8AC3E}">
        <p14:creationId xmlns:p14="http://schemas.microsoft.com/office/powerpoint/2010/main" val="2252072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C9DCB55D-A0CD-4978-9393-F08F71B97DC7}" type="datetimeFigureOut">
              <a:rPr lang="cs-CZ" smtClean="0"/>
              <a:t>26.9.2018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F14DBBB-4C13-42F6-AC1A-0061504258B4}" type="slidenum">
              <a:rPr lang="cs-CZ" smtClean="0"/>
              <a:t>‹#›</a:t>
            </a:fld>
            <a:endParaRPr lang="cs-CZ"/>
          </a:p>
        </p:txBody>
      </p:sp>
    </p:spTree>
    <p:extLst>
      <p:ext uri="{BB962C8B-B14F-4D97-AF65-F5344CB8AC3E}">
        <p14:creationId xmlns:p14="http://schemas.microsoft.com/office/powerpoint/2010/main" val="8920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9DCB55D-A0CD-4978-9393-F08F71B97DC7}" type="datetimeFigureOut">
              <a:rPr lang="cs-CZ" smtClean="0"/>
              <a:t>26.9.2018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F14DBBB-4C13-42F6-AC1A-0061504258B4}" type="slidenum">
              <a:rPr lang="cs-CZ" smtClean="0"/>
              <a:t>‹#›</a:t>
            </a:fld>
            <a:endParaRPr lang="cs-CZ"/>
          </a:p>
        </p:txBody>
      </p:sp>
    </p:spTree>
    <p:extLst>
      <p:ext uri="{BB962C8B-B14F-4D97-AF65-F5344CB8AC3E}">
        <p14:creationId xmlns:p14="http://schemas.microsoft.com/office/powerpoint/2010/main" val="3213419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C9DCB55D-A0CD-4978-9393-F08F71B97DC7}" type="datetimeFigureOut">
              <a:rPr lang="cs-CZ" smtClean="0"/>
              <a:t>26.9.2018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F14DBBB-4C13-42F6-AC1A-0061504258B4}" type="slidenum">
              <a:rPr lang="cs-CZ" smtClean="0"/>
              <a:t>‹#›</a:t>
            </a:fld>
            <a:endParaRPr lang="cs-CZ"/>
          </a:p>
        </p:txBody>
      </p:sp>
    </p:spTree>
    <p:extLst>
      <p:ext uri="{BB962C8B-B14F-4D97-AF65-F5344CB8AC3E}">
        <p14:creationId xmlns:p14="http://schemas.microsoft.com/office/powerpoint/2010/main" val="2365590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C9DCB55D-A0CD-4978-9393-F08F71B97DC7}" type="datetimeFigureOut">
              <a:rPr lang="cs-CZ" smtClean="0"/>
              <a:t>26.9.2018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F14DBBB-4C13-42F6-AC1A-0061504258B4}" type="slidenum">
              <a:rPr lang="cs-CZ" smtClean="0"/>
              <a:t>‹#›</a:t>
            </a:fld>
            <a:endParaRPr lang="cs-CZ"/>
          </a:p>
        </p:txBody>
      </p:sp>
    </p:spTree>
    <p:extLst>
      <p:ext uri="{BB962C8B-B14F-4D97-AF65-F5344CB8AC3E}">
        <p14:creationId xmlns:p14="http://schemas.microsoft.com/office/powerpoint/2010/main" val="4074922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DCB55D-A0CD-4978-9393-F08F71B97DC7}" type="datetimeFigureOut">
              <a:rPr lang="cs-CZ" smtClean="0"/>
              <a:t>26.9.2018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14DBBB-4C13-42F6-AC1A-0061504258B4}" type="slidenum">
              <a:rPr lang="cs-CZ" smtClean="0"/>
              <a:t>‹#›</a:t>
            </a:fld>
            <a:endParaRPr lang="cs-CZ"/>
          </a:p>
        </p:txBody>
      </p:sp>
    </p:spTree>
    <p:extLst>
      <p:ext uri="{BB962C8B-B14F-4D97-AF65-F5344CB8AC3E}">
        <p14:creationId xmlns:p14="http://schemas.microsoft.com/office/powerpoint/2010/main" val="2751481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dl1.cuni.cz/" TargetMode="External"/><Relationship Id="rId2"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hyperlink" Target="https://dlk.cuni.cz/" TargetMode="External"/><Relationship Id="rId5" Type="http://schemas.openxmlformats.org/officeDocument/2006/relationships/hyperlink" Target="https://dlcv.cuni.cz/" TargetMode="External"/><Relationship Id="rId4" Type="http://schemas.openxmlformats.org/officeDocument/2006/relationships/hyperlink" Target="https://dl2.cuni.cz/"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knihovna.cuni.cz/" TargetMode="External"/><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hyperlink" Target="https://dl.cuni.cz/" TargetMode="External"/><Relationship Id="rId5" Type="http://schemas.openxmlformats.org/officeDocument/2006/relationships/hyperlink" Target="https://knihovna.cuni.cz/rozcestnik/e-learning-2/" TargetMode="External"/><Relationship Id="rId4" Type="http://schemas.openxmlformats.org/officeDocument/2006/relationships/hyperlink" Target="https://knihovna.cuni.cz/rozcestnik/"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314449" y="666750"/>
            <a:ext cx="9525001" cy="3267075"/>
          </a:xfrm>
        </p:spPr>
        <p:txBody>
          <a:bodyPr>
            <a:normAutofit fontScale="90000"/>
          </a:bodyPr>
          <a:lstStyle/>
          <a:p>
            <a:r>
              <a:rPr lang="cs-CZ" sz="6700" b="1" i="1" dirty="0">
                <a:solidFill>
                  <a:schemeClr val="accent1">
                    <a:lumMod val="75000"/>
                  </a:schemeClr>
                </a:solidFill>
              </a:rPr>
              <a:t>Tvorba kurzu v LMS MOODLE</a:t>
            </a:r>
            <a:br>
              <a:rPr lang="cs-CZ" sz="6700" b="1" i="1" dirty="0">
                <a:solidFill>
                  <a:schemeClr val="accent1">
                    <a:lumMod val="75000"/>
                  </a:schemeClr>
                </a:solidFill>
              </a:rPr>
            </a:br>
            <a:r>
              <a:rPr lang="cs-CZ" sz="1200" b="1" i="1" dirty="0">
                <a:solidFill>
                  <a:schemeClr val="bg1"/>
                </a:solidFill>
              </a:rPr>
              <a:t>n</a:t>
            </a:r>
            <a:r>
              <a:rPr lang="cs-CZ" sz="7200" b="1" i="1" dirty="0">
                <a:solidFill>
                  <a:schemeClr val="accent1">
                    <a:lumMod val="75000"/>
                  </a:schemeClr>
                </a:solidFill>
              </a:rPr>
              <a:t/>
            </a:r>
            <a:br>
              <a:rPr lang="cs-CZ" sz="7200" b="1" i="1" dirty="0">
                <a:solidFill>
                  <a:schemeClr val="accent1">
                    <a:lumMod val="75000"/>
                  </a:schemeClr>
                </a:solidFill>
              </a:rPr>
            </a:br>
            <a:r>
              <a:rPr lang="cs-CZ" sz="1800" b="1" i="1" dirty="0">
                <a:solidFill>
                  <a:schemeClr val="bg1"/>
                </a:solidFill>
              </a:rPr>
              <a:t>n</a:t>
            </a:r>
            <a:r>
              <a:rPr lang="cs-CZ" sz="7200" b="1" i="1" dirty="0">
                <a:solidFill>
                  <a:schemeClr val="accent1">
                    <a:lumMod val="75000"/>
                  </a:schemeClr>
                </a:solidFill>
              </a:rPr>
              <a:t/>
            </a:r>
            <a:br>
              <a:rPr lang="cs-CZ" sz="7200" b="1" i="1" dirty="0">
                <a:solidFill>
                  <a:schemeClr val="accent1">
                    <a:lumMod val="75000"/>
                  </a:schemeClr>
                </a:solidFill>
              </a:rPr>
            </a:br>
            <a:r>
              <a:rPr lang="cs-CZ" sz="4400" dirty="0"/>
              <a:t>Projekt ESF</a:t>
            </a:r>
            <a:br>
              <a:rPr lang="cs-CZ" sz="4400" dirty="0"/>
            </a:br>
            <a:endParaRPr lang="cs-CZ" sz="4400" dirty="0"/>
          </a:p>
        </p:txBody>
      </p:sp>
      <p:sp>
        <p:nvSpPr>
          <p:cNvPr id="3" name="Podnadpis 2"/>
          <p:cNvSpPr>
            <a:spLocks noGrp="1"/>
          </p:cNvSpPr>
          <p:nvPr>
            <p:ph type="subTitle" idx="1"/>
          </p:nvPr>
        </p:nvSpPr>
        <p:spPr/>
        <p:txBody>
          <a:bodyPr/>
          <a:lstStyle/>
          <a:p>
            <a:endParaRPr lang="cs-CZ" dirty="0"/>
          </a:p>
        </p:txBody>
      </p:sp>
      <p:pic>
        <p:nvPicPr>
          <p:cNvPr id="4" name="Obrázek 3"/>
          <p:cNvPicPr>
            <a:picLocks noChangeAspect="1"/>
          </p:cNvPicPr>
          <p:nvPr/>
        </p:nvPicPr>
        <p:blipFill>
          <a:blip r:embed="rId2"/>
          <a:stretch>
            <a:fillRect/>
          </a:stretch>
        </p:blipFill>
        <p:spPr>
          <a:xfrm>
            <a:off x="1524000" y="4122489"/>
            <a:ext cx="9144000" cy="2029393"/>
          </a:xfrm>
          <a:prstGeom prst="rect">
            <a:avLst/>
          </a:prstGeom>
        </p:spPr>
      </p:pic>
    </p:spTree>
    <p:extLst>
      <p:ext uri="{BB962C8B-B14F-4D97-AF65-F5344CB8AC3E}">
        <p14:creationId xmlns:p14="http://schemas.microsoft.com/office/powerpoint/2010/main" val="22687299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199" y="260350"/>
            <a:ext cx="10515600" cy="1325563"/>
          </a:xfrm>
        </p:spPr>
        <p:txBody>
          <a:bodyPr>
            <a:normAutofit/>
          </a:bodyPr>
          <a:lstStyle/>
          <a:p>
            <a:r>
              <a:rPr lang="cs-CZ" b="1" i="1" dirty="0">
                <a:solidFill>
                  <a:schemeClr val="accent1">
                    <a:lumMod val="75000"/>
                  </a:schemeClr>
                </a:solidFill>
              </a:rPr>
              <a:t>Kalendář</a:t>
            </a:r>
          </a:p>
        </p:txBody>
      </p:sp>
      <p:pic>
        <p:nvPicPr>
          <p:cNvPr id="4" name="Zástupný symbol pro obsah 3"/>
          <p:cNvPicPr>
            <a:picLocks noGrp="1" noChangeAspect="1"/>
          </p:cNvPicPr>
          <p:nvPr>
            <p:ph idx="1"/>
          </p:nvPr>
        </p:nvPicPr>
        <p:blipFill>
          <a:blip r:embed="rId2"/>
          <a:stretch>
            <a:fillRect/>
          </a:stretch>
        </p:blipFill>
        <p:spPr>
          <a:xfrm>
            <a:off x="3467099" y="1585913"/>
            <a:ext cx="8039101" cy="4823461"/>
          </a:xfrm>
          <a:prstGeom prst="rect">
            <a:avLst/>
          </a:prstGeom>
        </p:spPr>
      </p:pic>
      <p:sp>
        <p:nvSpPr>
          <p:cNvPr id="5" name="Obdélník 4"/>
          <p:cNvSpPr/>
          <p:nvPr/>
        </p:nvSpPr>
        <p:spPr>
          <a:xfrm>
            <a:off x="838201" y="1585913"/>
            <a:ext cx="2381250" cy="4401205"/>
          </a:xfrm>
          <a:prstGeom prst="rect">
            <a:avLst/>
          </a:prstGeom>
        </p:spPr>
        <p:txBody>
          <a:bodyPr wrap="square">
            <a:spAutoFit/>
          </a:bodyPr>
          <a:lstStyle/>
          <a:p>
            <a:r>
              <a:rPr lang="cs-CZ" sz="2000" dirty="0"/>
              <a:t>Po kliknutí na měsíc se zobrazí uprostřed stránky</a:t>
            </a:r>
          </a:p>
          <a:p>
            <a:r>
              <a:rPr lang="cs-CZ" sz="2000" dirty="0"/>
              <a:t>Přehledně zobrazuje jednotlivé události</a:t>
            </a:r>
          </a:p>
          <a:p>
            <a:r>
              <a:rPr lang="cs-CZ" sz="2000" dirty="0"/>
              <a:t>Rozděluje na typy:</a:t>
            </a:r>
          </a:p>
          <a:p>
            <a:r>
              <a:rPr lang="cs-CZ" sz="2000" b="1" dirty="0"/>
              <a:t>Globální</a:t>
            </a:r>
          </a:p>
          <a:p>
            <a:r>
              <a:rPr lang="cs-CZ" sz="2000" b="1" dirty="0"/>
              <a:t>Kurz </a:t>
            </a:r>
            <a:r>
              <a:rPr lang="cs-CZ" sz="2000" dirty="0"/>
              <a:t>(je propojeno s aktivitami ve všech mých kurzech, lze zobrazit po jednotlivých kurzech)</a:t>
            </a:r>
          </a:p>
          <a:p>
            <a:r>
              <a:rPr lang="cs-CZ" sz="2000" b="1" dirty="0"/>
              <a:t>Skupina</a:t>
            </a:r>
          </a:p>
          <a:p>
            <a:r>
              <a:rPr lang="cs-CZ" sz="2000" b="1" dirty="0"/>
              <a:t>Uživatel</a:t>
            </a:r>
          </a:p>
        </p:txBody>
      </p:sp>
    </p:spTree>
    <p:extLst>
      <p:ext uri="{BB962C8B-B14F-4D97-AF65-F5344CB8AC3E}">
        <p14:creationId xmlns:p14="http://schemas.microsoft.com/office/powerpoint/2010/main" val="1172867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Nastavení kurzu</a:t>
            </a:r>
          </a:p>
        </p:txBody>
      </p:sp>
      <p:pic>
        <p:nvPicPr>
          <p:cNvPr id="4" name="Zástupný symbol pro obsah 3"/>
          <p:cNvPicPr>
            <a:picLocks noGrp="1" noChangeAspect="1"/>
          </p:cNvPicPr>
          <p:nvPr>
            <p:ph idx="1"/>
          </p:nvPr>
        </p:nvPicPr>
        <p:blipFill>
          <a:blip r:embed="rId2"/>
          <a:stretch>
            <a:fillRect/>
          </a:stretch>
        </p:blipFill>
        <p:spPr>
          <a:xfrm>
            <a:off x="6173964" y="1380901"/>
            <a:ext cx="4844044" cy="4681325"/>
          </a:xfrm>
          <a:prstGeom prst="rect">
            <a:avLst/>
          </a:prstGeom>
        </p:spPr>
      </p:pic>
      <p:sp>
        <p:nvSpPr>
          <p:cNvPr id="5" name="Ovál 4"/>
          <p:cNvSpPr/>
          <p:nvPr/>
        </p:nvSpPr>
        <p:spPr>
          <a:xfrm>
            <a:off x="8145215" y="1927703"/>
            <a:ext cx="2027126" cy="59716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Obdélník 2"/>
          <p:cNvSpPr/>
          <p:nvPr/>
        </p:nvSpPr>
        <p:spPr>
          <a:xfrm>
            <a:off x="838200" y="1527204"/>
            <a:ext cx="5055100" cy="4093428"/>
          </a:xfrm>
          <a:prstGeom prst="rect">
            <a:avLst/>
          </a:prstGeom>
        </p:spPr>
        <p:txBody>
          <a:bodyPr wrap="square">
            <a:spAutoFit/>
          </a:bodyPr>
          <a:lstStyle/>
          <a:p>
            <a:r>
              <a:rPr lang="cs-CZ" sz="2000" b="1" dirty="0"/>
              <a:t>Obecná nastavení</a:t>
            </a:r>
          </a:p>
          <a:p>
            <a:pPr marL="285750" indent="-285750">
              <a:buFont typeface="Arial" panose="020B0604020202020204" pitchFamily="34" charset="0"/>
              <a:buChar char="•"/>
            </a:pPr>
            <a:r>
              <a:rPr lang="cs-CZ" sz="2000" dirty="0"/>
              <a:t>Viditelnost kurzu</a:t>
            </a:r>
          </a:p>
          <a:p>
            <a:pPr marL="285750" indent="-285750">
              <a:buFont typeface="Arial" panose="020B0604020202020204" pitchFamily="34" charset="0"/>
              <a:buChar char="•"/>
            </a:pPr>
            <a:r>
              <a:rPr lang="cs-CZ" sz="2000" dirty="0"/>
              <a:t>Časové omezení kurzu (začátek konec)</a:t>
            </a:r>
          </a:p>
          <a:p>
            <a:r>
              <a:rPr lang="cs-CZ" sz="2000" dirty="0"/>
              <a:t>Pokud kurz teprve začne, zobrazuje na časové ose v budoucích, už skončil – v minulých</a:t>
            </a:r>
          </a:p>
          <a:p>
            <a:r>
              <a:rPr lang="cs-CZ" sz="2000" b="1" dirty="0"/>
              <a:t>Popis</a:t>
            </a:r>
            <a:r>
              <a:rPr lang="cs-CZ" sz="2000" dirty="0"/>
              <a:t> – zobrazuje se společně s názvem kurzu při vyhledávání kurzu</a:t>
            </a:r>
          </a:p>
          <a:p>
            <a:r>
              <a:rPr lang="cs-CZ" sz="2000" b="1" dirty="0"/>
              <a:t>Typ uspořádání kurzu</a:t>
            </a:r>
          </a:p>
          <a:p>
            <a:r>
              <a:rPr lang="cs-CZ" sz="2000" dirty="0"/>
              <a:t>Nejlépe využitelné – tematické a týdenní</a:t>
            </a:r>
          </a:p>
          <a:p>
            <a:r>
              <a:rPr lang="cs-CZ" sz="2000" dirty="0"/>
              <a:t>Formát jednoho modulu a diskuzní jsou pro speciálně zaměřené kurzy</a:t>
            </a:r>
          </a:p>
          <a:p>
            <a:r>
              <a:rPr lang="cs-CZ" sz="2000" i="1" dirty="0"/>
              <a:t>Zobrazit jedno téma na stránku </a:t>
            </a:r>
            <a:r>
              <a:rPr lang="cs-CZ" sz="2000" dirty="0"/>
              <a:t>– pokud je </a:t>
            </a:r>
          </a:p>
          <a:p>
            <a:r>
              <a:rPr lang="cs-CZ" sz="2000" dirty="0"/>
              <a:t>v kurzu mnoho materiálů a činností</a:t>
            </a:r>
          </a:p>
        </p:txBody>
      </p:sp>
    </p:spTree>
    <p:extLst>
      <p:ext uri="{BB962C8B-B14F-4D97-AF65-F5344CB8AC3E}">
        <p14:creationId xmlns:p14="http://schemas.microsoft.com/office/powerpoint/2010/main" val="716580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Možnosti nastavení</a:t>
            </a:r>
          </a:p>
        </p:txBody>
      </p:sp>
      <p:sp>
        <p:nvSpPr>
          <p:cNvPr id="3" name="Zástupný symbol pro obsah 2"/>
          <p:cNvSpPr>
            <a:spLocks noGrp="1"/>
          </p:cNvSpPr>
          <p:nvPr>
            <p:ph idx="1"/>
          </p:nvPr>
        </p:nvSpPr>
        <p:spPr>
          <a:xfrm>
            <a:off x="6736724" y="1808778"/>
            <a:ext cx="5186362" cy="4351338"/>
          </a:xfrm>
        </p:spPr>
        <p:txBody>
          <a:bodyPr/>
          <a:lstStyle/>
          <a:p>
            <a:endParaRPr lang="cs-CZ" dirty="0"/>
          </a:p>
        </p:txBody>
      </p:sp>
      <p:pic>
        <p:nvPicPr>
          <p:cNvPr id="4" name="Obrázek 3"/>
          <p:cNvPicPr>
            <a:picLocks noChangeAspect="1"/>
          </p:cNvPicPr>
          <p:nvPr/>
        </p:nvPicPr>
        <p:blipFill>
          <a:blip r:embed="rId2"/>
          <a:stretch>
            <a:fillRect/>
          </a:stretch>
        </p:blipFill>
        <p:spPr>
          <a:xfrm>
            <a:off x="6819900" y="795338"/>
            <a:ext cx="4533900" cy="5610225"/>
          </a:xfrm>
          <a:prstGeom prst="rect">
            <a:avLst/>
          </a:prstGeom>
        </p:spPr>
      </p:pic>
      <p:sp>
        <p:nvSpPr>
          <p:cNvPr id="5" name="Obdélník 4"/>
          <p:cNvSpPr/>
          <p:nvPr/>
        </p:nvSpPr>
        <p:spPr>
          <a:xfrm>
            <a:off x="921376" y="1476117"/>
            <a:ext cx="5186363" cy="5016758"/>
          </a:xfrm>
          <a:prstGeom prst="rect">
            <a:avLst/>
          </a:prstGeom>
        </p:spPr>
        <p:txBody>
          <a:bodyPr wrap="square">
            <a:spAutoFit/>
          </a:bodyPr>
          <a:lstStyle/>
          <a:p>
            <a:r>
              <a:rPr lang="cs-CZ" sz="2000" b="1" dirty="0"/>
              <a:t>Vzhled </a:t>
            </a:r>
            <a:r>
              <a:rPr lang="cs-CZ" sz="2000" dirty="0"/>
              <a:t> - </a:t>
            </a:r>
            <a:r>
              <a:rPr lang="cs-CZ" sz="2000" dirty="0" err="1"/>
              <a:t>Old</a:t>
            </a:r>
            <a:r>
              <a:rPr lang="cs-CZ" sz="2000" dirty="0"/>
              <a:t> </a:t>
            </a:r>
            <a:r>
              <a:rPr lang="cs-CZ" sz="2000" dirty="0" err="1"/>
              <a:t>Eguru</a:t>
            </a:r>
            <a:endParaRPr lang="cs-CZ" sz="2000" dirty="0"/>
          </a:p>
          <a:p>
            <a:r>
              <a:rPr lang="cs-CZ" sz="2000" dirty="0"/>
              <a:t>V současné době nejvíce podporovaný </a:t>
            </a:r>
            <a:r>
              <a:rPr lang="cs-CZ" sz="2000" dirty="0" err="1"/>
              <a:t>Boost</a:t>
            </a:r>
            <a:endParaRPr lang="cs-CZ" sz="2000" dirty="0"/>
          </a:p>
          <a:p>
            <a:r>
              <a:rPr lang="cs-CZ" sz="2000" dirty="0"/>
              <a:t>Doporučuji nepřepínat – nechat výchozí – nevnucovat</a:t>
            </a:r>
          </a:p>
          <a:p>
            <a:r>
              <a:rPr lang="cs-CZ" sz="2000" b="1" dirty="0"/>
              <a:t>Soubory a nahrávání </a:t>
            </a:r>
            <a:r>
              <a:rPr lang="cs-CZ" sz="2000" dirty="0"/>
              <a:t>– max. velikost nahrávaných souborů je omezena administrátorem, nelze povolit větší velikost souborů</a:t>
            </a:r>
          </a:p>
          <a:p>
            <a:r>
              <a:rPr lang="cs-CZ" sz="2000" b="1" dirty="0"/>
              <a:t>Sledování plnění </a:t>
            </a:r>
            <a:r>
              <a:rPr lang="cs-CZ" sz="2000" dirty="0"/>
              <a:t>– objeví se čtverečky i činností, doporučuje se zapnout na Ano, aby korespondovalo s nástěnkou a oznámeními ohledně kurzu</a:t>
            </a:r>
          </a:p>
          <a:p>
            <a:r>
              <a:rPr lang="cs-CZ" sz="2000" b="1" dirty="0"/>
              <a:t>Skupiny </a:t>
            </a:r>
            <a:r>
              <a:rPr lang="cs-CZ" sz="2000" dirty="0"/>
              <a:t>– zde se nastavuje globálně pro celý kurz, ale lze nastavit i pouze pro jednotlivé činnosti</a:t>
            </a:r>
          </a:p>
          <a:p>
            <a:r>
              <a:rPr lang="cs-CZ" sz="2000" b="1" dirty="0"/>
              <a:t>Štítky</a:t>
            </a:r>
            <a:r>
              <a:rPr lang="cs-CZ" sz="2000" dirty="0"/>
              <a:t> – </a:t>
            </a:r>
            <a:r>
              <a:rPr lang="cs-CZ" sz="2000" dirty="0" err="1"/>
              <a:t>tagy</a:t>
            </a:r>
            <a:r>
              <a:rPr lang="cs-CZ" sz="2000" dirty="0"/>
              <a:t> se zájmy v profilu uživatelů</a:t>
            </a:r>
          </a:p>
        </p:txBody>
      </p:sp>
    </p:spTree>
    <p:extLst>
      <p:ext uri="{BB962C8B-B14F-4D97-AF65-F5344CB8AC3E}">
        <p14:creationId xmlns:p14="http://schemas.microsoft.com/office/powerpoint/2010/main" val="3052883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Zápis studentů do kurzů</a:t>
            </a:r>
          </a:p>
        </p:txBody>
      </p:sp>
      <p:sp>
        <p:nvSpPr>
          <p:cNvPr id="3" name="Zástupný symbol pro obsah 2"/>
          <p:cNvSpPr>
            <a:spLocks noGrp="1"/>
          </p:cNvSpPr>
          <p:nvPr>
            <p:ph idx="1"/>
          </p:nvPr>
        </p:nvSpPr>
        <p:spPr>
          <a:xfrm>
            <a:off x="664464" y="1559238"/>
            <a:ext cx="3752088" cy="4247579"/>
          </a:xfrm>
        </p:spPr>
        <p:txBody>
          <a:bodyPr/>
          <a:lstStyle/>
          <a:p>
            <a:pPr marL="0" indent="0">
              <a:buNone/>
            </a:pPr>
            <a:r>
              <a:rPr lang="cs-CZ" dirty="0"/>
              <a:t>Toto nastavení najdeme v </a:t>
            </a:r>
            <a:r>
              <a:rPr lang="cs-CZ" b="1" dirty="0" smtClean="0"/>
              <a:t>Účastnících</a:t>
            </a:r>
            <a:r>
              <a:rPr lang="cs-CZ" dirty="0" smtClean="0"/>
              <a:t> </a:t>
            </a:r>
            <a:r>
              <a:rPr lang="cs-CZ" dirty="0"/>
              <a:t>(nebo přes kolečko vpravo nahoře =&gt; více  =&gt; uživatelé =&gt;</a:t>
            </a:r>
          </a:p>
          <a:p>
            <a:pPr marL="0" indent="0">
              <a:buNone/>
            </a:pPr>
            <a:r>
              <a:rPr lang="cs-CZ" b="1" dirty="0"/>
              <a:t>Metody zápisu</a:t>
            </a:r>
          </a:p>
        </p:txBody>
      </p:sp>
      <p:pic>
        <p:nvPicPr>
          <p:cNvPr id="4" name="Obrázek 3"/>
          <p:cNvPicPr>
            <a:picLocks noChangeAspect="1"/>
          </p:cNvPicPr>
          <p:nvPr/>
        </p:nvPicPr>
        <p:blipFill rotWithShape="1">
          <a:blip r:embed="rId2"/>
          <a:srcRect b="11935"/>
          <a:stretch/>
        </p:blipFill>
        <p:spPr>
          <a:xfrm>
            <a:off x="5076811" y="1559238"/>
            <a:ext cx="6800850" cy="4630316"/>
          </a:xfrm>
          <a:prstGeom prst="rect">
            <a:avLst/>
          </a:prstGeom>
        </p:spPr>
      </p:pic>
      <p:sp>
        <p:nvSpPr>
          <p:cNvPr id="5" name="Ovál 4">
            <a:extLst>
              <a:ext uri="{FF2B5EF4-FFF2-40B4-BE49-F238E27FC236}">
                <a16:creationId xmlns:a16="http://schemas.microsoft.com/office/drawing/2014/main" xmlns="" id="{D492A73A-E8DA-4503-8720-14A3ED3506F1}"/>
              </a:ext>
            </a:extLst>
          </p:cNvPr>
          <p:cNvSpPr/>
          <p:nvPr/>
        </p:nvSpPr>
        <p:spPr>
          <a:xfrm>
            <a:off x="4700016" y="1956816"/>
            <a:ext cx="2121408" cy="40233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6797499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Možnosti zápisu </a:t>
            </a:r>
          </a:p>
        </p:txBody>
      </p:sp>
      <p:pic>
        <p:nvPicPr>
          <p:cNvPr id="6" name="Zástupný symbol pro obsah 5"/>
          <p:cNvPicPr>
            <a:picLocks noGrp="1" noChangeAspect="1"/>
          </p:cNvPicPr>
          <p:nvPr>
            <p:ph idx="1"/>
          </p:nvPr>
        </p:nvPicPr>
        <p:blipFill>
          <a:blip r:embed="rId2"/>
          <a:stretch>
            <a:fillRect/>
          </a:stretch>
        </p:blipFill>
        <p:spPr>
          <a:xfrm>
            <a:off x="6929437" y="827207"/>
            <a:ext cx="4524375" cy="847725"/>
          </a:xfrm>
          <a:prstGeom prst="rect">
            <a:avLst/>
          </a:prstGeom>
        </p:spPr>
      </p:pic>
      <p:pic>
        <p:nvPicPr>
          <p:cNvPr id="4" name="Obrázek 3"/>
          <p:cNvPicPr>
            <a:picLocks noChangeAspect="1"/>
          </p:cNvPicPr>
          <p:nvPr/>
        </p:nvPicPr>
        <p:blipFill>
          <a:blip r:embed="rId3"/>
          <a:stretch>
            <a:fillRect/>
          </a:stretch>
        </p:blipFill>
        <p:spPr>
          <a:xfrm>
            <a:off x="7129462" y="1925698"/>
            <a:ext cx="4324350" cy="4248150"/>
          </a:xfrm>
          <a:prstGeom prst="rect">
            <a:avLst/>
          </a:prstGeom>
        </p:spPr>
      </p:pic>
      <p:sp>
        <p:nvSpPr>
          <p:cNvPr id="5" name="Ovál 4"/>
          <p:cNvSpPr/>
          <p:nvPr/>
        </p:nvSpPr>
        <p:spPr>
          <a:xfrm>
            <a:off x="9070315" y="1251069"/>
            <a:ext cx="2383497" cy="44805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6"/>
          <p:cNvSpPr/>
          <p:nvPr/>
        </p:nvSpPr>
        <p:spPr>
          <a:xfrm>
            <a:off x="632927" y="1378922"/>
            <a:ext cx="6396523" cy="4893647"/>
          </a:xfrm>
          <a:prstGeom prst="rect">
            <a:avLst/>
          </a:prstGeom>
        </p:spPr>
        <p:txBody>
          <a:bodyPr wrap="square">
            <a:spAutoFit/>
          </a:bodyPr>
          <a:lstStyle/>
          <a:p>
            <a:r>
              <a:rPr lang="cs-CZ" sz="2600" dirty="0"/>
              <a:t>Do kurzu je možné zapisovat třemi způsoby:</a:t>
            </a:r>
          </a:p>
          <a:p>
            <a:pPr marL="342900" indent="-342900">
              <a:buFont typeface="Arial" panose="020B0604020202020204" pitchFamily="34" charset="0"/>
              <a:buChar char="•"/>
            </a:pPr>
            <a:r>
              <a:rPr lang="cs-CZ" sz="2600" b="1" dirty="0"/>
              <a:t>Zápis sebe sama do kurzu</a:t>
            </a:r>
          </a:p>
          <a:p>
            <a:pPr marL="342900" indent="-342900">
              <a:buFont typeface="Arial" panose="020B0604020202020204" pitchFamily="34" charset="0"/>
              <a:buChar char="•"/>
            </a:pPr>
            <a:r>
              <a:rPr lang="cs-CZ" sz="2600" b="1" dirty="0"/>
              <a:t>Přístup pro hosty</a:t>
            </a:r>
          </a:p>
          <a:p>
            <a:pPr marL="342900" indent="-342900">
              <a:buFont typeface="Arial" panose="020B0604020202020204" pitchFamily="34" charset="0"/>
              <a:buChar char="•"/>
            </a:pPr>
            <a:r>
              <a:rPr lang="cs-CZ" sz="2600" b="1" dirty="0"/>
              <a:t>Ruční zápis</a:t>
            </a:r>
          </a:p>
          <a:p>
            <a:r>
              <a:rPr lang="cs-CZ" sz="2600" dirty="0">
                <a:solidFill>
                  <a:srgbClr val="FF0000"/>
                </a:solidFill>
              </a:rPr>
              <a:t>Zápis sebe sama do kurzu</a:t>
            </a:r>
            <a:r>
              <a:rPr lang="cs-CZ" sz="2600" dirty="0"/>
              <a:t> –nastavíme možnost, aby se studenti (učitelé) sami zapisovali do kurzu. Zápis lze omezit časově, uživateli lze přiřadit roli, </a:t>
            </a:r>
            <a:r>
              <a:rPr lang="cs-CZ" sz="2600" i="1" dirty="0"/>
              <a:t>Klíč k zápisu </a:t>
            </a:r>
            <a:r>
              <a:rPr lang="cs-CZ" sz="2600" dirty="0"/>
              <a:t>zadává hesla pro vstup do kurzu. Volba Poslat uvítací dopis umožní odeslání mailové zprávy pro nové  účastníky. Lze omezit počet účastníků kurzu a odstranit neaktivní uživatele.</a:t>
            </a:r>
          </a:p>
        </p:txBody>
      </p:sp>
      <p:sp>
        <p:nvSpPr>
          <p:cNvPr id="8" name="Ovál 7">
            <a:extLst>
              <a:ext uri="{FF2B5EF4-FFF2-40B4-BE49-F238E27FC236}">
                <a16:creationId xmlns:a16="http://schemas.microsoft.com/office/drawing/2014/main" xmlns="" id="{6B154455-859E-449B-B520-C9FE112C7FB0}"/>
              </a:ext>
            </a:extLst>
          </p:cNvPr>
          <p:cNvSpPr/>
          <p:nvPr/>
        </p:nvSpPr>
        <p:spPr>
          <a:xfrm>
            <a:off x="8970303" y="3601716"/>
            <a:ext cx="2383497" cy="44805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255875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Ruční zápis do kurzu</a:t>
            </a:r>
          </a:p>
        </p:txBody>
      </p:sp>
      <p:sp>
        <p:nvSpPr>
          <p:cNvPr id="3" name="Zástupný symbol pro obsah 2"/>
          <p:cNvSpPr>
            <a:spLocks noGrp="1"/>
          </p:cNvSpPr>
          <p:nvPr>
            <p:ph idx="1"/>
          </p:nvPr>
        </p:nvSpPr>
        <p:spPr>
          <a:xfrm>
            <a:off x="616654" y="1723095"/>
            <a:ext cx="10515600" cy="4351338"/>
          </a:xfrm>
        </p:spPr>
        <p:txBody>
          <a:bodyPr/>
          <a:lstStyle/>
          <a:p>
            <a:pPr marL="0" indent="0">
              <a:buNone/>
            </a:pPr>
            <a:r>
              <a:rPr lang="cs-CZ" dirty="0"/>
              <a:t>Vyhledáme účastníka,</a:t>
            </a:r>
          </a:p>
          <a:p>
            <a:pPr marL="0" indent="0">
              <a:buNone/>
            </a:pPr>
            <a:r>
              <a:rPr lang="cs-CZ" dirty="0"/>
              <a:t> kterého chceme přidat </a:t>
            </a:r>
          </a:p>
          <a:p>
            <a:pPr marL="0" indent="0">
              <a:buNone/>
            </a:pPr>
            <a:r>
              <a:rPr lang="cs-CZ" dirty="0"/>
              <a:t>podle e-mailové adresy.</a:t>
            </a:r>
          </a:p>
          <a:p>
            <a:pPr marL="0" indent="0">
              <a:buNone/>
            </a:pPr>
            <a:r>
              <a:rPr lang="cs-CZ" dirty="0"/>
              <a:t>Zvolíme požadovanou roli.</a:t>
            </a:r>
          </a:p>
          <a:p>
            <a:pPr marL="0" indent="0">
              <a:buNone/>
            </a:pPr>
            <a:r>
              <a:rPr lang="cs-CZ" dirty="0"/>
              <a:t>Potvrdíme zápis.</a:t>
            </a:r>
          </a:p>
          <a:p>
            <a:pPr marL="0" indent="0">
              <a:buNone/>
            </a:pPr>
            <a:r>
              <a:rPr lang="cs-CZ" dirty="0"/>
              <a:t>Nový účastník se nám ukáže </a:t>
            </a:r>
          </a:p>
          <a:p>
            <a:pPr marL="0" indent="0">
              <a:buNone/>
            </a:pPr>
            <a:r>
              <a:rPr lang="cs-CZ" dirty="0"/>
              <a:t> v seznamu účastníků.</a:t>
            </a:r>
          </a:p>
          <a:p>
            <a:pPr marL="0" indent="0">
              <a:buNone/>
            </a:pPr>
            <a:endParaRPr lang="cs-CZ" dirty="0"/>
          </a:p>
        </p:txBody>
      </p:sp>
      <p:pic>
        <p:nvPicPr>
          <p:cNvPr id="4" name="Obrázek 3"/>
          <p:cNvPicPr>
            <a:picLocks noChangeAspect="1"/>
          </p:cNvPicPr>
          <p:nvPr/>
        </p:nvPicPr>
        <p:blipFill>
          <a:blip r:embed="rId2"/>
          <a:stretch>
            <a:fillRect/>
          </a:stretch>
        </p:blipFill>
        <p:spPr>
          <a:xfrm>
            <a:off x="4786713" y="1545646"/>
            <a:ext cx="7210425" cy="2152650"/>
          </a:xfrm>
          <a:prstGeom prst="rect">
            <a:avLst/>
          </a:prstGeom>
        </p:spPr>
      </p:pic>
      <p:pic>
        <p:nvPicPr>
          <p:cNvPr id="5" name="Obrázek 4"/>
          <p:cNvPicPr>
            <a:picLocks noChangeAspect="1"/>
          </p:cNvPicPr>
          <p:nvPr/>
        </p:nvPicPr>
        <p:blipFill>
          <a:blip r:embed="rId3"/>
          <a:stretch>
            <a:fillRect/>
          </a:stretch>
        </p:blipFill>
        <p:spPr>
          <a:xfrm>
            <a:off x="6024563" y="3898764"/>
            <a:ext cx="4238625" cy="2714625"/>
          </a:xfrm>
          <a:prstGeom prst="rect">
            <a:avLst/>
          </a:prstGeom>
        </p:spPr>
      </p:pic>
    </p:spTree>
    <p:extLst>
      <p:ext uri="{BB962C8B-B14F-4D97-AF65-F5344CB8AC3E}">
        <p14:creationId xmlns:p14="http://schemas.microsoft.com/office/powerpoint/2010/main" val="26847344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Přístup pro hosty</a:t>
            </a:r>
          </a:p>
        </p:txBody>
      </p:sp>
      <p:sp>
        <p:nvSpPr>
          <p:cNvPr id="3" name="Zástupný symbol pro obsah 2"/>
          <p:cNvSpPr>
            <a:spLocks noGrp="1"/>
          </p:cNvSpPr>
          <p:nvPr>
            <p:ph idx="1"/>
          </p:nvPr>
        </p:nvSpPr>
        <p:spPr/>
        <p:txBody>
          <a:bodyPr/>
          <a:lstStyle/>
          <a:p>
            <a:pPr marL="0" indent="0">
              <a:buNone/>
            </a:pPr>
            <a:r>
              <a:rPr lang="cs-CZ" dirty="0"/>
              <a:t>Umožňuje zpřístupnit kurz uživatelům v roli host. Host může pouze sledovat činnosti, nemůže vyplňovat testy a odevzdávat úkoly. Není za kurz hodnocen. </a:t>
            </a:r>
            <a:r>
              <a:rPr lang="cs-CZ" b="1" dirty="0"/>
              <a:t>Přístup pro hosty</a:t>
            </a:r>
            <a:r>
              <a:rPr lang="cs-CZ" dirty="0"/>
              <a:t> lze rovněž omezit heslem (Heslo).</a:t>
            </a:r>
          </a:p>
          <a:p>
            <a:endParaRPr lang="cs-CZ" dirty="0"/>
          </a:p>
        </p:txBody>
      </p:sp>
      <p:pic>
        <p:nvPicPr>
          <p:cNvPr id="4" name="Obrázek 3"/>
          <p:cNvPicPr>
            <a:picLocks noChangeAspect="1"/>
          </p:cNvPicPr>
          <p:nvPr/>
        </p:nvPicPr>
        <p:blipFill>
          <a:blip r:embed="rId2"/>
          <a:stretch>
            <a:fillRect/>
          </a:stretch>
        </p:blipFill>
        <p:spPr>
          <a:xfrm>
            <a:off x="4257186" y="3429000"/>
            <a:ext cx="5838892" cy="2560443"/>
          </a:xfrm>
          <a:prstGeom prst="rect">
            <a:avLst/>
          </a:prstGeom>
        </p:spPr>
      </p:pic>
    </p:spTree>
    <p:extLst>
      <p:ext uri="{BB962C8B-B14F-4D97-AF65-F5344CB8AC3E}">
        <p14:creationId xmlns:p14="http://schemas.microsoft.com/office/powerpoint/2010/main" val="10136251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Volby ozubeného kolečka </a:t>
            </a:r>
          </a:p>
        </p:txBody>
      </p:sp>
      <p:sp>
        <p:nvSpPr>
          <p:cNvPr id="3" name="Zástupný symbol pro obsah 2"/>
          <p:cNvSpPr>
            <a:spLocks noGrp="1"/>
          </p:cNvSpPr>
          <p:nvPr>
            <p:ph idx="1"/>
          </p:nvPr>
        </p:nvSpPr>
        <p:spPr/>
        <p:txBody>
          <a:bodyPr/>
          <a:lstStyle/>
          <a:p>
            <a:pPr marL="0" indent="0">
              <a:buNone/>
            </a:pPr>
            <a:r>
              <a:rPr lang="cs-CZ" b="1" dirty="0"/>
              <a:t>Upravit nastavení </a:t>
            </a:r>
            <a:r>
              <a:rPr lang="cs-CZ" dirty="0"/>
              <a:t>– globální nastavení kurzu</a:t>
            </a:r>
          </a:p>
          <a:p>
            <a:pPr marL="0" indent="0">
              <a:buNone/>
            </a:pPr>
            <a:r>
              <a:rPr lang="cs-CZ" b="1" dirty="0"/>
              <a:t>Zapnout režim úprav </a:t>
            </a:r>
            <a:r>
              <a:rPr lang="cs-CZ" dirty="0"/>
              <a:t>– přidávání materiálů </a:t>
            </a:r>
          </a:p>
          <a:p>
            <a:pPr marL="0" indent="0">
              <a:buNone/>
            </a:pPr>
            <a:r>
              <a:rPr lang="cs-CZ" dirty="0"/>
              <a:t>a činností</a:t>
            </a:r>
          </a:p>
          <a:p>
            <a:pPr marL="0" indent="0">
              <a:buNone/>
            </a:pPr>
            <a:r>
              <a:rPr lang="cs-CZ" b="1" dirty="0"/>
              <a:t>Absolvování kurzu </a:t>
            </a:r>
            <a:r>
              <a:rPr lang="cs-CZ" dirty="0"/>
              <a:t>– nastavíme soubor podmínek</a:t>
            </a:r>
          </a:p>
          <a:p>
            <a:pPr marL="0" indent="0">
              <a:buNone/>
            </a:pPr>
            <a:r>
              <a:rPr lang="cs-CZ" dirty="0"/>
              <a:t> pro absolvování kurzu</a:t>
            </a:r>
          </a:p>
          <a:p>
            <a:pPr marL="0" indent="0">
              <a:buNone/>
            </a:pPr>
            <a:r>
              <a:rPr lang="cs-CZ" b="1" dirty="0"/>
              <a:t>Filtry </a:t>
            </a:r>
            <a:r>
              <a:rPr lang="cs-CZ" dirty="0"/>
              <a:t>– např. automatické propojování hesel </a:t>
            </a:r>
          </a:p>
          <a:p>
            <a:pPr marL="0" indent="0">
              <a:buNone/>
            </a:pPr>
            <a:r>
              <a:rPr lang="cs-CZ" dirty="0"/>
              <a:t>slovníku</a:t>
            </a:r>
          </a:p>
          <a:p>
            <a:pPr marL="0" indent="0">
              <a:buNone/>
            </a:pPr>
            <a:endParaRPr lang="cs-CZ" dirty="0"/>
          </a:p>
          <a:p>
            <a:pPr marL="0" indent="0">
              <a:buNone/>
            </a:pPr>
            <a:endParaRPr lang="cs-CZ" dirty="0"/>
          </a:p>
          <a:p>
            <a:endParaRPr lang="cs-CZ" dirty="0"/>
          </a:p>
        </p:txBody>
      </p:sp>
      <p:pic>
        <p:nvPicPr>
          <p:cNvPr id="4" name="Obrázek 3"/>
          <p:cNvPicPr>
            <a:picLocks noChangeAspect="1"/>
          </p:cNvPicPr>
          <p:nvPr/>
        </p:nvPicPr>
        <p:blipFill>
          <a:blip r:embed="rId2"/>
          <a:stretch>
            <a:fillRect/>
          </a:stretch>
        </p:blipFill>
        <p:spPr>
          <a:xfrm>
            <a:off x="8054510" y="649093"/>
            <a:ext cx="3501937" cy="5486789"/>
          </a:xfrm>
          <a:prstGeom prst="rect">
            <a:avLst/>
          </a:prstGeom>
        </p:spPr>
      </p:pic>
    </p:spTree>
    <p:extLst>
      <p:ext uri="{BB962C8B-B14F-4D97-AF65-F5344CB8AC3E}">
        <p14:creationId xmlns:p14="http://schemas.microsoft.com/office/powerpoint/2010/main" val="40816272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i="1" dirty="0">
                <a:solidFill>
                  <a:schemeClr val="accent1">
                    <a:lumMod val="75000"/>
                  </a:schemeClr>
                </a:solidFill>
              </a:rPr>
              <a:t>Volby ozubeného kolečka </a:t>
            </a:r>
            <a:endParaRPr lang="cs-CZ" dirty="0"/>
          </a:p>
        </p:txBody>
      </p:sp>
      <p:sp>
        <p:nvSpPr>
          <p:cNvPr id="3" name="Zástupný symbol pro obsah 2"/>
          <p:cNvSpPr>
            <a:spLocks noGrp="1"/>
          </p:cNvSpPr>
          <p:nvPr>
            <p:ph idx="1"/>
          </p:nvPr>
        </p:nvSpPr>
        <p:spPr>
          <a:xfrm>
            <a:off x="838200" y="1825625"/>
            <a:ext cx="6855372" cy="4667250"/>
          </a:xfrm>
        </p:spPr>
        <p:txBody>
          <a:bodyPr>
            <a:normAutofit/>
          </a:bodyPr>
          <a:lstStyle/>
          <a:p>
            <a:pPr marL="0" indent="0">
              <a:buNone/>
            </a:pPr>
            <a:r>
              <a:rPr lang="cs-CZ" b="1" dirty="0"/>
              <a:t>Nastavení hodnocení – </a:t>
            </a:r>
            <a:r>
              <a:rPr lang="cs-CZ" dirty="0"/>
              <a:t>nastavení známek</a:t>
            </a:r>
          </a:p>
          <a:p>
            <a:pPr marL="0" indent="0">
              <a:buNone/>
            </a:pPr>
            <a:r>
              <a:rPr lang="cs-CZ" b="1" dirty="0"/>
              <a:t>Záloha</a:t>
            </a:r>
            <a:r>
              <a:rPr lang="cs-CZ" dirty="0"/>
              <a:t> – lze vytvořit zálohu, kterou si můžeme uložit, použít v jiném </a:t>
            </a:r>
            <a:r>
              <a:rPr lang="cs-CZ" dirty="0" err="1"/>
              <a:t>Moodlu</a:t>
            </a:r>
            <a:endParaRPr lang="cs-CZ" dirty="0"/>
          </a:p>
          <a:p>
            <a:pPr marL="0" indent="0">
              <a:buNone/>
            </a:pPr>
            <a:r>
              <a:rPr lang="cs-CZ" b="1" dirty="0"/>
              <a:t>Obnovit </a:t>
            </a:r>
          </a:p>
          <a:p>
            <a:pPr marL="0" indent="0">
              <a:buNone/>
            </a:pPr>
            <a:r>
              <a:rPr lang="cs-CZ" b="1" dirty="0"/>
              <a:t>Import </a:t>
            </a:r>
            <a:r>
              <a:rPr lang="cs-CZ" dirty="0"/>
              <a:t>– umožňuje import aktivit z jiného kurzu</a:t>
            </a:r>
          </a:p>
          <a:p>
            <a:pPr marL="0" indent="0">
              <a:buNone/>
            </a:pPr>
            <a:r>
              <a:rPr lang="cs-CZ" b="1" dirty="0"/>
              <a:t>Reset</a:t>
            </a:r>
            <a:r>
              <a:rPr lang="cs-CZ" dirty="0"/>
              <a:t> – maže data uživatelů, kurz lze znovu použít, aniž bychom vytvářeli kopii</a:t>
            </a:r>
          </a:p>
          <a:p>
            <a:pPr marL="0" indent="0">
              <a:buNone/>
            </a:pPr>
            <a:r>
              <a:rPr lang="cs-CZ" b="1" dirty="0"/>
              <a:t>Více</a:t>
            </a:r>
            <a:r>
              <a:rPr lang="cs-CZ" dirty="0"/>
              <a:t> – důležitá volba, kterou se můžeme dostat do nastavení kurzu</a:t>
            </a:r>
          </a:p>
        </p:txBody>
      </p:sp>
      <p:pic>
        <p:nvPicPr>
          <p:cNvPr id="4" name="Obrázek 3"/>
          <p:cNvPicPr>
            <a:picLocks noChangeAspect="1"/>
          </p:cNvPicPr>
          <p:nvPr/>
        </p:nvPicPr>
        <p:blipFill rotWithShape="1">
          <a:blip r:embed="rId2"/>
          <a:srcRect t="39327"/>
          <a:stretch/>
        </p:blipFill>
        <p:spPr>
          <a:xfrm>
            <a:off x="8528653" y="2427890"/>
            <a:ext cx="2825147" cy="3544122"/>
          </a:xfrm>
          <a:prstGeom prst="rect">
            <a:avLst/>
          </a:prstGeom>
        </p:spPr>
      </p:pic>
      <p:pic>
        <p:nvPicPr>
          <p:cNvPr id="5" name="Obrázek 4"/>
          <p:cNvPicPr>
            <a:picLocks noChangeAspect="1"/>
          </p:cNvPicPr>
          <p:nvPr/>
        </p:nvPicPr>
        <p:blipFill rotWithShape="1">
          <a:blip r:embed="rId2"/>
          <a:srcRect l="19443" t="6" b="90822"/>
          <a:stretch/>
        </p:blipFill>
        <p:spPr>
          <a:xfrm>
            <a:off x="8797159" y="1797269"/>
            <a:ext cx="2556641" cy="601908"/>
          </a:xfrm>
          <a:prstGeom prst="rect">
            <a:avLst/>
          </a:prstGeom>
        </p:spPr>
      </p:pic>
    </p:spTree>
    <p:extLst>
      <p:ext uri="{BB962C8B-B14F-4D97-AF65-F5344CB8AC3E}">
        <p14:creationId xmlns:p14="http://schemas.microsoft.com/office/powerpoint/2010/main" val="2924889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Tlačítko „více“</a:t>
            </a:r>
          </a:p>
        </p:txBody>
      </p:sp>
      <p:pic>
        <p:nvPicPr>
          <p:cNvPr id="4" name="Zástupný symbol pro obsah 3"/>
          <p:cNvPicPr>
            <a:picLocks noGrp="1" noChangeAspect="1"/>
          </p:cNvPicPr>
          <p:nvPr>
            <p:ph idx="1"/>
          </p:nvPr>
        </p:nvPicPr>
        <p:blipFill>
          <a:blip r:embed="rId2"/>
          <a:stretch>
            <a:fillRect/>
          </a:stretch>
        </p:blipFill>
        <p:spPr>
          <a:xfrm>
            <a:off x="5581650" y="1196341"/>
            <a:ext cx="5139612" cy="5242818"/>
          </a:xfrm>
          <a:prstGeom prst="rect">
            <a:avLst/>
          </a:prstGeom>
        </p:spPr>
      </p:pic>
      <p:sp>
        <p:nvSpPr>
          <p:cNvPr id="5" name="Obdélník 4"/>
          <p:cNvSpPr/>
          <p:nvPr/>
        </p:nvSpPr>
        <p:spPr>
          <a:xfrm>
            <a:off x="685800" y="1422401"/>
            <a:ext cx="4743450" cy="5016758"/>
          </a:xfrm>
          <a:prstGeom prst="rect">
            <a:avLst/>
          </a:prstGeom>
        </p:spPr>
        <p:txBody>
          <a:bodyPr wrap="square">
            <a:spAutoFit/>
          </a:bodyPr>
          <a:lstStyle/>
          <a:p>
            <a:r>
              <a:rPr lang="cs-CZ" sz="2000" dirty="0"/>
              <a:t>Otevřou se nám další funkce nastavení.</a:t>
            </a:r>
          </a:p>
          <a:p>
            <a:r>
              <a:rPr lang="cs-CZ" sz="2000" dirty="0"/>
              <a:t>Některé funkce lze nastavit více různými způsoby. Např.</a:t>
            </a:r>
          </a:p>
          <a:p>
            <a:r>
              <a:rPr lang="cs-CZ" sz="2000" dirty="0"/>
              <a:t>Metody zápisu: účastníci, kolečko vpravo nahoře  =&gt; </a:t>
            </a:r>
            <a:r>
              <a:rPr lang="cs-CZ" sz="2000" b="1" dirty="0" smtClean="0"/>
              <a:t>Metody </a:t>
            </a:r>
            <a:r>
              <a:rPr lang="cs-CZ" sz="2000" b="1" dirty="0"/>
              <a:t>zápisu  </a:t>
            </a:r>
            <a:r>
              <a:rPr lang="cs-CZ" sz="2000" dirty="0"/>
              <a:t>nebo</a:t>
            </a:r>
          </a:p>
          <a:p>
            <a:r>
              <a:rPr lang="cs-CZ" sz="2000" dirty="0"/>
              <a:t>Kolečko nastavení vpravo nahoře =&gt; </a:t>
            </a:r>
            <a:r>
              <a:rPr lang="cs-CZ" sz="2000" b="1" dirty="0" smtClean="0"/>
              <a:t>Více</a:t>
            </a:r>
            <a:r>
              <a:rPr lang="cs-CZ" sz="2000" dirty="0" smtClean="0"/>
              <a:t> </a:t>
            </a:r>
            <a:r>
              <a:rPr lang="cs-CZ" sz="2000" dirty="0"/>
              <a:t>=&gt; </a:t>
            </a:r>
            <a:r>
              <a:rPr lang="cs-CZ" sz="2000" b="1" dirty="0" smtClean="0"/>
              <a:t>Uživatelé</a:t>
            </a:r>
            <a:r>
              <a:rPr lang="cs-CZ" sz="2000" dirty="0" smtClean="0"/>
              <a:t>  </a:t>
            </a:r>
            <a:r>
              <a:rPr lang="cs-CZ" sz="2000" dirty="0"/>
              <a:t>=&gt; </a:t>
            </a:r>
            <a:r>
              <a:rPr lang="cs-CZ" sz="2000" b="1" dirty="0" smtClean="0"/>
              <a:t>Metody </a:t>
            </a:r>
            <a:r>
              <a:rPr lang="cs-CZ" sz="2000" b="1" dirty="0"/>
              <a:t>zápisu</a:t>
            </a:r>
          </a:p>
          <a:p>
            <a:r>
              <a:rPr lang="cs-CZ" sz="2000" b="1" dirty="0"/>
              <a:t>Správa kurzu </a:t>
            </a:r>
            <a:r>
              <a:rPr lang="cs-CZ" sz="2000" dirty="0"/>
              <a:t>– máme zde volby pohromadě</a:t>
            </a:r>
          </a:p>
          <a:p>
            <a:endParaRPr lang="cs-CZ" dirty="0"/>
          </a:p>
          <a:p>
            <a:r>
              <a:rPr lang="cs-CZ" dirty="0"/>
              <a:t> </a:t>
            </a:r>
          </a:p>
          <a:p>
            <a:endParaRPr lang="cs-CZ" dirty="0"/>
          </a:p>
          <a:p>
            <a:endParaRPr lang="cs-CZ" dirty="0"/>
          </a:p>
          <a:p>
            <a:endParaRPr lang="cs-CZ" dirty="0"/>
          </a:p>
          <a:p>
            <a:endParaRPr lang="cs-CZ" dirty="0"/>
          </a:p>
          <a:p>
            <a:endParaRPr lang="cs-CZ" dirty="0"/>
          </a:p>
          <a:p>
            <a:endParaRPr lang="cs-CZ" dirty="0"/>
          </a:p>
          <a:p>
            <a:endParaRPr lang="cs-CZ" dirty="0"/>
          </a:p>
        </p:txBody>
      </p:sp>
      <p:pic>
        <p:nvPicPr>
          <p:cNvPr id="6" name="Zástupný symbol pro obsah 3"/>
          <p:cNvPicPr>
            <a:picLocks noChangeAspect="1"/>
          </p:cNvPicPr>
          <p:nvPr/>
        </p:nvPicPr>
        <p:blipFill rotWithShape="1">
          <a:blip r:embed="rId2"/>
          <a:srcRect l="-1483" t="1998" r="35267" b="81067"/>
          <a:stretch/>
        </p:blipFill>
        <p:spPr>
          <a:xfrm>
            <a:off x="701803" y="3966715"/>
            <a:ext cx="3403244" cy="887859"/>
          </a:xfrm>
          <a:prstGeom prst="rect">
            <a:avLst/>
          </a:prstGeom>
        </p:spPr>
      </p:pic>
      <p:sp>
        <p:nvSpPr>
          <p:cNvPr id="3" name="Obdélník 2"/>
          <p:cNvSpPr/>
          <p:nvPr/>
        </p:nvSpPr>
        <p:spPr>
          <a:xfrm>
            <a:off x="863274" y="4945797"/>
            <a:ext cx="952500" cy="1477328"/>
          </a:xfrm>
          <a:prstGeom prst="rect">
            <a:avLst/>
          </a:prstGeom>
        </p:spPr>
        <p:txBody>
          <a:bodyPr wrap="square">
            <a:spAutoFit/>
          </a:bodyPr>
          <a:lstStyle/>
          <a:p>
            <a:r>
              <a:rPr lang="cs-CZ" dirty="0"/>
              <a:t>Výchozí</a:t>
            </a:r>
          </a:p>
          <a:p>
            <a:r>
              <a:rPr lang="cs-CZ" dirty="0"/>
              <a:t>volby kolečka vpravo nahoře </a:t>
            </a:r>
          </a:p>
        </p:txBody>
      </p:sp>
      <p:sp>
        <p:nvSpPr>
          <p:cNvPr id="8" name="Obdélník 7"/>
          <p:cNvSpPr/>
          <p:nvPr/>
        </p:nvSpPr>
        <p:spPr>
          <a:xfrm>
            <a:off x="1958341" y="4959608"/>
            <a:ext cx="1095375" cy="1200329"/>
          </a:xfrm>
          <a:prstGeom prst="rect">
            <a:avLst/>
          </a:prstGeom>
        </p:spPr>
        <p:txBody>
          <a:bodyPr wrap="square">
            <a:spAutoFit/>
          </a:bodyPr>
          <a:lstStyle/>
          <a:p>
            <a:r>
              <a:rPr lang="cs-CZ" dirty="0"/>
              <a:t>Přehled uživatelů metody zápisu</a:t>
            </a:r>
          </a:p>
        </p:txBody>
      </p:sp>
      <p:sp>
        <p:nvSpPr>
          <p:cNvPr id="9" name="Obdélník 8"/>
          <p:cNvSpPr/>
          <p:nvPr/>
        </p:nvSpPr>
        <p:spPr>
          <a:xfrm>
            <a:off x="3029144" y="4988520"/>
            <a:ext cx="1186736" cy="923330"/>
          </a:xfrm>
          <a:prstGeom prst="rect">
            <a:avLst/>
          </a:prstGeom>
        </p:spPr>
        <p:txBody>
          <a:bodyPr wrap="square">
            <a:spAutoFit/>
          </a:bodyPr>
          <a:lstStyle/>
          <a:p>
            <a:r>
              <a:rPr lang="cs-CZ" dirty="0"/>
              <a:t>Přehledy,</a:t>
            </a:r>
          </a:p>
          <a:p>
            <a:r>
              <a:rPr lang="cs-CZ" dirty="0"/>
              <a:t>soubory, statistiky</a:t>
            </a:r>
          </a:p>
        </p:txBody>
      </p:sp>
    </p:spTree>
    <p:extLst>
      <p:ext uri="{BB962C8B-B14F-4D97-AF65-F5344CB8AC3E}">
        <p14:creationId xmlns:p14="http://schemas.microsoft.com/office/powerpoint/2010/main" val="496096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CAS – ověření e-mailu</a:t>
            </a:r>
          </a:p>
        </p:txBody>
      </p:sp>
      <p:pic>
        <p:nvPicPr>
          <p:cNvPr id="4" name="Zástupný symbol pro obsah 3"/>
          <p:cNvPicPr>
            <a:picLocks noGrp="1" noChangeAspect="1"/>
          </p:cNvPicPr>
          <p:nvPr>
            <p:ph idx="1"/>
          </p:nvPr>
        </p:nvPicPr>
        <p:blipFill>
          <a:blip r:embed="rId2"/>
          <a:stretch>
            <a:fillRect/>
          </a:stretch>
        </p:blipFill>
        <p:spPr>
          <a:xfrm>
            <a:off x="5542398" y="1690688"/>
            <a:ext cx="5811402" cy="4351338"/>
          </a:xfrm>
          <a:prstGeom prst="rect">
            <a:avLst/>
          </a:prstGeom>
        </p:spPr>
      </p:pic>
      <p:sp>
        <p:nvSpPr>
          <p:cNvPr id="5" name="Obdélník 4"/>
          <p:cNvSpPr/>
          <p:nvPr/>
        </p:nvSpPr>
        <p:spPr>
          <a:xfrm>
            <a:off x="649649" y="1658902"/>
            <a:ext cx="4605670" cy="5355312"/>
          </a:xfrm>
          <a:prstGeom prst="rect">
            <a:avLst/>
          </a:prstGeom>
        </p:spPr>
        <p:txBody>
          <a:bodyPr wrap="square">
            <a:spAutoFit/>
          </a:bodyPr>
          <a:lstStyle/>
          <a:p>
            <a:r>
              <a:rPr lang="cs-CZ" dirty="0"/>
              <a:t>Před přihlášením se do </a:t>
            </a:r>
            <a:r>
              <a:rPr lang="cs-CZ" dirty="0" err="1"/>
              <a:t>Moodlu</a:t>
            </a:r>
            <a:r>
              <a:rPr lang="cs-CZ" dirty="0"/>
              <a:t> je nutné mít vytvořený účet v </a:t>
            </a:r>
            <a:r>
              <a:rPr lang="cs-CZ" dirty="0" err="1"/>
              <a:t>CASu</a:t>
            </a:r>
            <a:endParaRPr lang="cs-CZ" dirty="0"/>
          </a:p>
          <a:p>
            <a:r>
              <a:rPr lang="cs-CZ" u="sng" dirty="0">
                <a:solidFill>
                  <a:schemeClr val="accent1">
                    <a:lumMod val="75000"/>
                  </a:schemeClr>
                </a:solidFill>
              </a:rPr>
              <a:t>ldap1.cuni.cz</a:t>
            </a:r>
          </a:p>
          <a:p>
            <a:endParaRPr lang="cs-CZ" dirty="0"/>
          </a:p>
          <a:p>
            <a:r>
              <a:rPr lang="cs-CZ" dirty="0"/>
              <a:t>Poté je nutné kliknout na tlačítko „ověřit platnost e-mailových adres“</a:t>
            </a:r>
          </a:p>
          <a:p>
            <a:r>
              <a:rPr lang="cs-CZ" dirty="0"/>
              <a:t>Po jeho stisknutí nám přijde ověřující kód, který je třeba zadat do </a:t>
            </a:r>
            <a:r>
              <a:rPr lang="cs-CZ" dirty="0" err="1"/>
              <a:t>CASu</a:t>
            </a:r>
            <a:r>
              <a:rPr lang="cs-CZ" dirty="0"/>
              <a:t>.</a:t>
            </a:r>
          </a:p>
          <a:p>
            <a:endParaRPr lang="cs-CZ" dirty="0"/>
          </a:p>
          <a:p>
            <a:r>
              <a:rPr lang="cs-CZ" dirty="0"/>
              <a:t>Pak je možné se přihlásit do </a:t>
            </a:r>
            <a:r>
              <a:rPr lang="cs-CZ" dirty="0" err="1"/>
              <a:t>Moodlu</a:t>
            </a:r>
            <a:r>
              <a:rPr lang="cs-CZ" dirty="0"/>
              <a:t> 1 nebo 2</a:t>
            </a:r>
          </a:p>
          <a:p>
            <a:endParaRPr lang="cs-CZ" dirty="0"/>
          </a:p>
          <a:p>
            <a:r>
              <a:rPr lang="cs-CZ" dirty="0"/>
              <a:t>dl1.cuni.cz</a:t>
            </a:r>
          </a:p>
          <a:p>
            <a:r>
              <a:rPr lang="cs-CZ" dirty="0"/>
              <a:t>dl2.cuni.cz</a:t>
            </a:r>
          </a:p>
          <a:p>
            <a:r>
              <a:rPr lang="cs-CZ" dirty="0"/>
              <a:t>dlcv.cuni.cz</a:t>
            </a:r>
          </a:p>
          <a:p>
            <a:r>
              <a:rPr lang="cs-CZ" dirty="0"/>
              <a:t>dluk.cuni.cz</a:t>
            </a:r>
          </a:p>
          <a:p>
            <a:endParaRPr lang="cs-CZ" dirty="0"/>
          </a:p>
          <a:p>
            <a:endParaRPr lang="cs-CZ" dirty="0"/>
          </a:p>
          <a:p>
            <a:endParaRPr lang="cs-CZ" dirty="0"/>
          </a:p>
          <a:p>
            <a:endParaRPr lang="cs-CZ" dirty="0"/>
          </a:p>
        </p:txBody>
      </p:sp>
      <p:sp>
        <p:nvSpPr>
          <p:cNvPr id="6" name="Ovál 5"/>
          <p:cNvSpPr/>
          <p:nvPr/>
        </p:nvSpPr>
        <p:spPr>
          <a:xfrm>
            <a:off x="5741580" y="4476307"/>
            <a:ext cx="1828801" cy="20201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9446306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Vytvoření studijních skupin</a:t>
            </a:r>
          </a:p>
        </p:txBody>
      </p:sp>
      <p:pic>
        <p:nvPicPr>
          <p:cNvPr id="4" name="Zástupný symbol pro obsah 3"/>
          <p:cNvPicPr>
            <a:picLocks noGrp="1" noChangeAspect="1"/>
          </p:cNvPicPr>
          <p:nvPr>
            <p:ph idx="1"/>
          </p:nvPr>
        </p:nvPicPr>
        <p:blipFill rotWithShape="1">
          <a:blip r:embed="rId2"/>
          <a:srcRect l="318" r="-318" b="5200"/>
          <a:stretch/>
        </p:blipFill>
        <p:spPr>
          <a:xfrm>
            <a:off x="5708531" y="1690688"/>
            <a:ext cx="5743952" cy="5000383"/>
          </a:xfrm>
          <a:prstGeom prst="rect">
            <a:avLst/>
          </a:prstGeom>
        </p:spPr>
      </p:pic>
      <p:sp>
        <p:nvSpPr>
          <p:cNvPr id="5" name="Obdélník 4"/>
          <p:cNvSpPr/>
          <p:nvPr/>
        </p:nvSpPr>
        <p:spPr>
          <a:xfrm>
            <a:off x="1028323" y="1690688"/>
            <a:ext cx="4581525" cy="3816429"/>
          </a:xfrm>
          <a:prstGeom prst="rect">
            <a:avLst/>
          </a:prstGeom>
        </p:spPr>
        <p:txBody>
          <a:bodyPr wrap="square">
            <a:spAutoFit/>
          </a:bodyPr>
          <a:lstStyle/>
          <a:p>
            <a:r>
              <a:rPr lang="cs-CZ" sz="2800" dirty="0"/>
              <a:t>V nastavení </a:t>
            </a:r>
            <a:r>
              <a:rPr lang="cs-CZ" sz="2800" b="1" dirty="0"/>
              <a:t>Účastníci </a:t>
            </a:r>
            <a:r>
              <a:rPr lang="cs-CZ" sz="2800" dirty="0"/>
              <a:t>=&gt; skupiny , lze rozdělit žáky do studijních skupin. Skupiny lze buďto oddělit, nebo umožnit, aby svou činnost navzájem viděli. Příslušnost do skupiny si pak studenti mohou zvolit např. pomocí modulu </a:t>
            </a:r>
            <a:r>
              <a:rPr lang="cs-CZ" sz="2800" b="1" dirty="0"/>
              <a:t>Anketa</a:t>
            </a:r>
          </a:p>
          <a:p>
            <a:endParaRPr lang="cs-CZ" dirty="0"/>
          </a:p>
        </p:txBody>
      </p:sp>
    </p:spTree>
    <p:extLst>
      <p:ext uri="{BB962C8B-B14F-4D97-AF65-F5344CB8AC3E}">
        <p14:creationId xmlns:p14="http://schemas.microsoft.com/office/powerpoint/2010/main" val="17776341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Plnění činností</a:t>
            </a:r>
          </a:p>
        </p:txBody>
      </p:sp>
      <p:pic>
        <p:nvPicPr>
          <p:cNvPr id="4" name="Zástupný symbol pro obsah 3"/>
          <p:cNvPicPr>
            <a:picLocks noGrp="1" noChangeAspect="1"/>
          </p:cNvPicPr>
          <p:nvPr>
            <p:ph idx="1"/>
          </p:nvPr>
        </p:nvPicPr>
        <p:blipFill rotWithShape="1">
          <a:blip r:embed="rId2"/>
          <a:srcRect l="1280"/>
          <a:stretch/>
        </p:blipFill>
        <p:spPr>
          <a:xfrm>
            <a:off x="3695700" y="1387872"/>
            <a:ext cx="8496300" cy="4009231"/>
          </a:xfrm>
          <a:prstGeom prst="rect">
            <a:avLst/>
          </a:prstGeom>
        </p:spPr>
      </p:pic>
      <p:sp>
        <p:nvSpPr>
          <p:cNvPr id="5" name="Obdélník 4"/>
          <p:cNvSpPr/>
          <p:nvPr/>
        </p:nvSpPr>
        <p:spPr>
          <a:xfrm>
            <a:off x="666750" y="1690688"/>
            <a:ext cx="3028950" cy="4678204"/>
          </a:xfrm>
          <a:prstGeom prst="rect">
            <a:avLst/>
          </a:prstGeom>
        </p:spPr>
        <p:txBody>
          <a:bodyPr wrap="square">
            <a:spAutoFit/>
          </a:bodyPr>
          <a:lstStyle/>
          <a:p>
            <a:r>
              <a:rPr lang="cs-CZ" sz="2000" dirty="0"/>
              <a:t>Sestavy  =&gt; plnění činností</a:t>
            </a:r>
          </a:p>
          <a:p>
            <a:r>
              <a:rPr lang="cs-CZ" sz="2000" dirty="0"/>
              <a:t>Pokud přes kolečko nastavení vpravo nahoře povolíme sledovat absolvování kurzu, pak se nám zobrazuje protokol Plnění činností. Studenti buď mají možnost činnost ručně odškrtnout po splnění (plný čtvereček), nebo se činnost zaškrtne automaticky, když si ji student zobrazí ( přerušovaný čtvereček).</a:t>
            </a:r>
          </a:p>
          <a:p>
            <a:endParaRPr lang="cs-CZ" dirty="0"/>
          </a:p>
        </p:txBody>
      </p:sp>
    </p:spTree>
    <p:extLst>
      <p:ext uri="{BB962C8B-B14F-4D97-AF65-F5344CB8AC3E}">
        <p14:creationId xmlns:p14="http://schemas.microsoft.com/office/powerpoint/2010/main" val="24243988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Přidat odznak</a:t>
            </a:r>
          </a:p>
        </p:txBody>
      </p:sp>
      <p:pic>
        <p:nvPicPr>
          <p:cNvPr id="4" name="Zástupný symbol pro obsah 3"/>
          <p:cNvPicPr>
            <a:picLocks noGrp="1" noChangeAspect="1"/>
          </p:cNvPicPr>
          <p:nvPr>
            <p:ph idx="1"/>
          </p:nvPr>
        </p:nvPicPr>
        <p:blipFill>
          <a:blip r:embed="rId2"/>
          <a:stretch>
            <a:fillRect/>
          </a:stretch>
        </p:blipFill>
        <p:spPr>
          <a:xfrm>
            <a:off x="5038724" y="1409214"/>
            <a:ext cx="6182789" cy="5229711"/>
          </a:xfrm>
          <a:prstGeom prst="rect">
            <a:avLst/>
          </a:prstGeom>
        </p:spPr>
      </p:pic>
      <p:sp>
        <p:nvSpPr>
          <p:cNvPr id="5" name="Obdélník 4"/>
          <p:cNvSpPr/>
          <p:nvPr/>
        </p:nvSpPr>
        <p:spPr>
          <a:xfrm>
            <a:off x="903812" y="1409214"/>
            <a:ext cx="4134912" cy="5909310"/>
          </a:xfrm>
          <a:prstGeom prst="rect">
            <a:avLst/>
          </a:prstGeom>
        </p:spPr>
        <p:txBody>
          <a:bodyPr wrap="square">
            <a:spAutoFit/>
          </a:bodyPr>
          <a:lstStyle/>
          <a:p>
            <a:r>
              <a:rPr lang="cs-CZ" sz="2800" dirty="0"/>
              <a:t>Odznak se uzamkne poté, co jej získá první student, </a:t>
            </a:r>
          </a:p>
          <a:p>
            <a:r>
              <a:rPr lang="cs-CZ" sz="2800" dirty="0"/>
              <a:t>a už je pak nemožné ho upravit. </a:t>
            </a:r>
          </a:p>
          <a:p>
            <a:r>
              <a:rPr lang="cs-CZ" sz="2800" dirty="0"/>
              <a:t>Je proto nutné odznak správně nastavit a zpřístupnit zároveň s činností za kterou ho studenti získají.</a:t>
            </a:r>
          </a:p>
          <a:p>
            <a:endParaRPr lang="cs-CZ" dirty="0"/>
          </a:p>
          <a:p>
            <a:endParaRPr lang="cs-CZ" dirty="0"/>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19213280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9"/>
            <a:ext cx="10515600" cy="2277045"/>
          </a:xfrm>
        </p:spPr>
        <p:txBody>
          <a:bodyPr>
            <a:normAutofit/>
          </a:bodyPr>
          <a:lstStyle/>
          <a:p>
            <a:pPr algn="ctr"/>
            <a:r>
              <a:rPr lang="cs-CZ" sz="7200" b="1" i="1" dirty="0">
                <a:solidFill>
                  <a:schemeClr val="accent1">
                    <a:lumMod val="75000"/>
                  </a:schemeClr>
                </a:solidFill>
              </a:rPr>
              <a:t>Děkuji za pozornost</a:t>
            </a:r>
          </a:p>
        </p:txBody>
      </p:sp>
      <p:sp>
        <p:nvSpPr>
          <p:cNvPr id="3" name="Zástupný symbol pro text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3094525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1097914"/>
          </a:xfrm>
        </p:spPr>
        <p:txBody>
          <a:bodyPr>
            <a:normAutofit/>
          </a:bodyPr>
          <a:lstStyle/>
          <a:p>
            <a:r>
              <a:rPr lang="cs-CZ" b="1" i="1" dirty="0" err="1">
                <a:solidFill>
                  <a:schemeClr val="accent1">
                    <a:lumMod val="75000"/>
                  </a:schemeClr>
                </a:solidFill>
              </a:rPr>
              <a:t>Moodle</a:t>
            </a:r>
            <a:r>
              <a:rPr lang="cs-CZ" b="1" i="1" dirty="0">
                <a:solidFill>
                  <a:schemeClr val="accent1">
                    <a:lumMod val="75000"/>
                  </a:schemeClr>
                </a:solidFill>
              </a:rPr>
              <a:t> pro studenty a zaměstnance UK</a:t>
            </a:r>
          </a:p>
        </p:txBody>
      </p:sp>
      <p:pic>
        <p:nvPicPr>
          <p:cNvPr id="3" name="Obrázek 2"/>
          <p:cNvPicPr>
            <a:picLocks noChangeAspect="1"/>
          </p:cNvPicPr>
          <p:nvPr/>
        </p:nvPicPr>
        <p:blipFill rotWithShape="1">
          <a:blip r:embed="rId2"/>
          <a:srcRect l="1950" t="1374" r="23910" b="-1374"/>
          <a:stretch/>
        </p:blipFill>
        <p:spPr>
          <a:xfrm>
            <a:off x="6696075" y="1587013"/>
            <a:ext cx="4867275" cy="3990975"/>
          </a:xfrm>
          <a:prstGeom prst="rect">
            <a:avLst/>
          </a:prstGeom>
        </p:spPr>
      </p:pic>
      <p:sp>
        <p:nvSpPr>
          <p:cNvPr id="5" name="Obdélník 4"/>
          <p:cNvSpPr/>
          <p:nvPr/>
        </p:nvSpPr>
        <p:spPr>
          <a:xfrm>
            <a:off x="838200" y="1263015"/>
            <a:ext cx="5105400" cy="5632311"/>
          </a:xfrm>
          <a:prstGeom prst="rect">
            <a:avLst/>
          </a:prstGeom>
        </p:spPr>
        <p:txBody>
          <a:bodyPr wrap="square">
            <a:spAutoFit/>
          </a:bodyPr>
          <a:lstStyle/>
          <a:p>
            <a:r>
              <a:rPr lang="cs-CZ" dirty="0"/>
              <a:t>V současné době je v provozu pět instalací </a:t>
            </a:r>
            <a:r>
              <a:rPr lang="cs-CZ" dirty="0" err="1"/>
              <a:t>Moodle</a:t>
            </a:r>
            <a:r>
              <a:rPr lang="cs-CZ" dirty="0"/>
              <a:t> UK. </a:t>
            </a:r>
          </a:p>
          <a:p>
            <a:r>
              <a:rPr lang="cs-CZ" u="sng" dirty="0">
                <a:hlinkClick r:id="rId3"/>
              </a:rPr>
              <a:t>dl1.cuni.cz </a:t>
            </a:r>
            <a:r>
              <a:rPr lang="cs-CZ" dirty="0">
                <a:hlinkClick r:id="rId3"/>
              </a:rPr>
              <a:t>- </a:t>
            </a:r>
            <a:r>
              <a:rPr lang="cs-CZ" dirty="0" err="1">
                <a:hlinkClick r:id="rId3"/>
              </a:rPr>
              <a:t>Moodle</a:t>
            </a:r>
            <a:r>
              <a:rPr lang="cs-CZ" dirty="0">
                <a:hlinkClick r:id="rId3"/>
              </a:rPr>
              <a:t> 1 pro většinu fakult na </a:t>
            </a:r>
            <a:r>
              <a:rPr lang="cs-CZ" dirty="0" err="1">
                <a:hlinkClick r:id="rId3"/>
              </a:rPr>
              <a:t>Uk</a:t>
            </a:r>
            <a:r>
              <a:rPr lang="cs-CZ" dirty="0">
                <a:hlinkClick r:id="rId3"/>
              </a:rPr>
              <a:t> (dl – je zkratka pro </a:t>
            </a:r>
            <a:r>
              <a:rPr lang="cs-CZ" dirty="0" err="1">
                <a:hlinkClick r:id="rId3"/>
              </a:rPr>
              <a:t>distant</a:t>
            </a:r>
            <a:r>
              <a:rPr lang="cs-CZ" dirty="0">
                <a:hlinkClick r:id="rId3"/>
              </a:rPr>
              <a:t> </a:t>
            </a:r>
            <a:r>
              <a:rPr lang="cs-CZ" dirty="0" err="1">
                <a:hlinkClick r:id="rId3"/>
              </a:rPr>
              <a:t>learning</a:t>
            </a:r>
            <a:r>
              <a:rPr lang="cs-CZ" dirty="0">
                <a:hlinkClick r:id="rId3"/>
              </a:rPr>
              <a:t>)</a:t>
            </a:r>
            <a:endParaRPr lang="cs-CZ" dirty="0"/>
          </a:p>
          <a:p>
            <a:r>
              <a:rPr lang="cs-CZ" u="sng" dirty="0">
                <a:hlinkClick r:id="rId4"/>
              </a:rPr>
              <a:t>dl2.cuni.cz </a:t>
            </a:r>
            <a:r>
              <a:rPr lang="cs-CZ" dirty="0">
                <a:hlinkClick r:id="rId4"/>
              </a:rPr>
              <a:t>- </a:t>
            </a:r>
            <a:r>
              <a:rPr lang="cs-CZ" dirty="0" err="1">
                <a:hlinkClick r:id="rId4"/>
              </a:rPr>
              <a:t>Moodle</a:t>
            </a:r>
            <a:r>
              <a:rPr lang="cs-CZ" dirty="0">
                <a:hlinkClick r:id="rId4"/>
              </a:rPr>
              <a:t> 2 pro Přírodovědeckou fakultu a některé další, je to dáno historicky.</a:t>
            </a:r>
            <a:br>
              <a:rPr lang="cs-CZ" dirty="0">
                <a:hlinkClick r:id="rId4"/>
              </a:rPr>
            </a:br>
            <a:r>
              <a:rPr lang="cs-CZ" dirty="0"/>
              <a:t>Tyto instalace slouží pouze pro bezplatnou výuku na UK. </a:t>
            </a:r>
          </a:p>
          <a:p>
            <a:r>
              <a:rPr lang="cs-CZ" u="sng" dirty="0">
                <a:hlinkClick r:id="rId5"/>
              </a:rPr>
              <a:t>dlcv.cuni.cz</a:t>
            </a:r>
            <a:r>
              <a:rPr lang="cs-CZ" dirty="0"/>
              <a:t>  - tato instalace slouží pro jiné typy kurzů na UK (kombinované kurzy, celoživotní vzdělávání atd.). </a:t>
            </a:r>
            <a:br>
              <a:rPr lang="cs-CZ" dirty="0"/>
            </a:br>
            <a:r>
              <a:rPr lang="cs-CZ" dirty="0"/>
              <a:t>Pokud je kurz bezplatný, je bezplatný i jeho provoz.</a:t>
            </a:r>
            <a:br>
              <a:rPr lang="cs-CZ" dirty="0"/>
            </a:br>
            <a:r>
              <a:rPr lang="cs-CZ" dirty="0"/>
              <a:t>Pokud účastníci kurzu hradí poplatek, pak je zpoplatněn i provoz kurzu.</a:t>
            </a:r>
          </a:p>
          <a:p>
            <a:r>
              <a:rPr lang="cs-CZ" u="sng" dirty="0">
                <a:hlinkClick r:id="rId6"/>
              </a:rPr>
              <a:t>dlk.cuni.cz </a:t>
            </a:r>
            <a:r>
              <a:rPr lang="cs-CZ" dirty="0">
                <a:hlinkClick r:id="rId6"/>
              </a:rPr>
              <a:t>- </a:t>
            </a:r>
            <a:r>
              <a:rPr lang="cs-CZ" dirty="0"/>
              <a:t>tato instalace slouží pro provoz komerčních kurzů UK a kurzy hostujících subjektů, provoz kurzů zde je zpoplatněn. </a:t>
            </a:r>
            <a:br>
              <a:rPr lang="cs-CZ" dirty="0"/>
            </a:br>
            <a:r>
              <a:rPr lang="cs-CZ" u="sng" dirty="0">
                <a:solidFill>
                  <a:srgbClr val="0070C0"/>
                </a:solidFill>
              </a:rPr>
              <a:t>moodle.mefanet.cz</a:t>
            </a:r>
            <a:r>
              <a:rPr lang="cs-CZ" dirty="0">
                <a:solidFill>
                  <a:srgbClr val="0070C0"/>
                </a:solidFill>
              </a:rPr>
              <a:t> </a:t>
            </a:r>
            <a:r>
              <a:rPr lang="cs-CZ" dirty="0"/>
              <a:t>-  tato instalace slouží pro provoz kurzů všech lékařských fakult</a:t>
            </a:r>
          </a:p>
          <a:p>
            <a:endParaRPr lang="cs-CZ" dirty="0"/>
          </a:p>
        </p:txBody>
      </p:sp>
    </p:spTree>
    <p:extLst>
      <p:ext uri="{BB962C8B-B14F-4D97-AF65-F5344CB8AC3E}">
        <p14:creationId xmlns:p14="http://schemas.microsoft.com/office/powerpoint/2010/main" val="40094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063690" y="776678"/>
            <a:ext cx="9604310" cy="912160"/>
          </a:xfrm>
        </p:spPr>
        <p:txBody>
          <a:bodyPr>
            <a:normAutofit/>
          </a:bodyPr>
          <a:lstStyle/>
          <a:p>
            <a:pPr algn="l"/>
            <a:r>
              <a:rPr lang="cs-CZ" sz="4400" b="1" i="1" dirty="0">
                <a:solidFill>
                  <a:schemeClr val="accent1">
                    <a:lumMod val="75000"/>
                  </a:schemeClr>
                </a:solidFill>
              </a:rPr>
              <a:t>Přístup do </a:t>
            </a:r>
            <a:r>
              <a:rPr lang="cs-CZ" sz="4400" b="1" i="1" dirty="0" err="1">
                <a:solidFill>
                  <a:schemeClr val="accent1">
                    <a:lumMod val="75000"/>
                  </a:schemeClr>
                </a:solidFill>
              </a:rPr>
              <a:t>Moodlu</a:t>
            </a:r>
            <a:endParaRPr lang="cs-CZ" sz="4400" b="1" i="1" dirty="0">
              <a:solidFill>
                <a:schemeClr val="accent1">
                  <a:lumMod val="75000"/>
                </a:schemeClr>
              </a:solidFill>
            </a:endParaRPr>
          </a:p>
        </p:txBody>
      </p:sp>
      <p:pic>
        <p:nvPicPr>
          <p:cNvPr id="4" name="Obrázek 3"/>
          <p:cNvPicPr>
            <a:picLocks noChangeAspect="1"/>
          </p:cNvPicPr>
          <p:nvPr/>
        </p:nvPicPr>
        <p:blipFill rotWithShape="1">
          <a:blip r:embed="rId2"/>
          <a:srcRect t="29574" b="16808"/>
          <a:stretch/>
        </p:blipFill>
        <p:spPr>
          <a:xfrm>
            <a:off x="1451807" y="3962112"/>
            <a:ext cx="9145511" cy="2724996"/>
          </a:xfrm>
          <a:prstGeom prst="rect">
            <a:avLst/>
          </a:prstGeom>
        </p:spPr>
      </p:pic>
      <p:sp>
        <p:nvSpPr>
          <p:cNvPr id="3" name="Podnadpis 2"/>
          <p:cNvSpPr>
            <a:spLocks noGrp="1"/>
          </p:cNvSpPr>
          <p:nvPr>
            <p:ph type="subTitle" idx="1"/>
          </p:nvPr>
        </p:nvSpPr>
        <p:spPr>
          <a:xfrm>
            <a:off x="1063690" y="1883664"/>
            <a:ext cx="9604310" cy="3246120"/>
          </a:xfrm>
        </p:spPr>
        <p:txBody>
          <a:bodyPr>
            <a:normAutofit/>
          </a:bodyPr>
          <a:lstStyle/>
          <a:p>
            <a:pPr algn="l"/>
            <a:r>
              <a:rPr lang="cs-CZ" sz="2800" dirty="0">
                <a:latin typeface="+mj-lt"/>
                <a:ea typeface="+mj-ea"/>
                <a:cs typeface="+mj-cs"/>
              </a:rPr>
              <a:t>1) </a:t>
            </a:r>
            <a:r>
              <a:rPr lang="cs-CZ" sz="2800" dirty="0">
                <a:latin typeface="+mj-lt"/>
                <a:ea typeface="+mj-ea"/>
                <a:cs typeface="+mj-cs"/>
                <a:hlinkClick r:id="rId3"/>
              </a:rPr>
              <a:t>https://knihovna.cuni.cz</a:t>
            </a:r>
            <a:r>
              <a:rPr lang="cs-CZ" sz="2800" dirty="0">
                <a:latin typeface="+mj-lt"/>
                <a:ea typeface="+mj-ea"/>
                <a:cs typeface="+mj-cs"/>
              </a:rPr>
              <a:t>   =&gt; </a:t>
            </a:r>
            <a:r>
              <a:rPr lang="cs-CZ" b="1" cap="all" dirty="0">
                <a:hlinkClick r:id="rId4"/>
              </a:rPr>
              <a:t>APLIKACE, SLUŽBY</a:t>
            </a:r>
            <a:r>
              <a:rPr lang="cs-CZ" b="1" cap="all" dirty="0"/>
              <a:t> =&gt;</a:t>
            </a:r>
            <a:r>
              <a:rPr lang="cs-CZ" dirty="0">
                <a:hlinkClick r:id="rId5"/>
              </a:rPr>
              <a:t>Centrum pro podporu e-</a:t>
            </a:r>
            <a:r>
              <a:rPr lang="cs-CZ" dirty="0" err="1">
                <a:hlinkClick r:id="rId5"/>
              </a:rPr>
              <a:t>learningu</a:t>
            </a:r>
            <a:r>
              <a:rPr lang="cs-CZ" dirty="0"/>
              <a:t>  =&gt; </a:t>
            </a:r>
            <a:r>
              <a:rPr lang="cs-CZ" dirty="0">
                <a:hlinkClick r:id="rId6"/>
              </a:rPr>
              <a:t>Rozcestník k nástrojům pro e-</a:t>
            </a:r>
            <a:r>
              <a:rPr lang="cs-CZ" dirty="0" err="1">
                <a:hlinkClick r:id="rId6"/>
              </a:rPr>
              <a:t>learning</a:t>
            </a:r>
            <a:r>
              <a:rPr lang="cs-CZ" dirty="0">
                <a:hlinkClick r:id="rId6"/>
              </a:rPr>
              <a:t> naleznete na adrese dl.cuni.cz</a:t>
            </a:r>
            <a:r>
              <a:rPr lang="cs-CZ" dirty="0"/>
              <a:t>  =&gt; vybrat správnou instalaci </a:t>
            </a:r>
            <a:r>
              <a:rPr lang="cs-CZ" dirty="0" err="1"/>
              <a:t>Moodlu</a:t>
            </a:r>
            <a:r>
              <a:rPr lang="cs-CZ" dirty="0"/>
              <a:t>, kam se chceme přihlásit a kliknout na ni</a:t>
            </a:r>
            <a:endParaRPr lang="cs-CZ" sz="2800" dirty="0">
              <a:latin typeface="+mj-lt"/>
              <a:ea typeface="+mj-ea"/>
              <a:cs typeface="+mj-cs"/>
            </a:endParaRPr>
          </a:p>
          <a:p>
            <a:pPr algn="l"/>
            <a:r>
              <a:rPr lang="cs-CZ" sz="2800" dirty="0">
                <a:latin typeface="+mj-lt"/>
                <a:ea typeface="+mj-ea"/>
                <a:cs typeface="+mj-cs"/>
              </a:rPr>
              <a:t>2) Nebo přímo na dl1.cuni.cz  a přes tlačítko přihlášení vpravo nahoře</a:t>
            </a:r>
          </a:p>
          <a:p>
            <a:pPr algn="l"/>
            <a:endParaRPr lang="cs-CZ" sz="2800" dirty="0">
              <a:latin typeface="+mj-lt"/>
              <a:ea typeface="+mj-ea"/>
              <a:cs typeface="+mj-cs"/>
            </a:endParaRPr>
          </a:p>
        </p:txBody>
      </p:sp>
    </p:spTree>
    <p:extLst>
      <p:ext uri="{BB962C8B-B14F-4D97-AF65-F5344CB8AC3E}">
        <p14:creationId xmlns:p14="http://schemas.microsoft.com/office/powerpoint/2010/main" val="3044227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Založení kurzu</a:t>
            </a:r>
          </a:p>
        </p:txBody>
      </p:sp>
      <p:sp>
        <p:nvSpPr>
          <p:cNvPr id="3" name="Zástupný symbol pro obsah 2"/>
          <p:cNvSpPr>
            <a:spLocks noGrp="1"/>
          </p:cNvSpPr>
          <p:nvPr>
            <p:ph idx="1"/>
          </p:nvPr>
        </p:nvSpPr>
        <p:spPr/>
        <p:txBody>
          <a:bodyPr/>
          <a:lstStyle/>
          <a:p>
            <a:pPr marL="0" indent="0">
              <a:buNone/>
            </a:pPr>
            <a:r>
              <a:rPr lang="cs-CZ" dirty="0"/>
              <a:t>Kurz zakládá administrátor kurzu.</a:t>
            </a:r>
          </a:p>
          <a:p>
            <a:pPr marL="0" indent="0">
              <a:buNone/>
            </a:pPr>
            <a:r>
              <a:rPr lang="cs-CZ" dirty="0"/>
              <a:t>Pro založení kurzu je třeba vyplnit formulář „Dotazník pro založení a provoz nového kurzu“ na webové adrese:</a:t>
            </a:r>
          </a:p>
          <a:p>
            <a:pPr marL="0" indent="0">
              <a:buNone/>
            </a:pPr>
            <a:r>
              <a:rPr lang="cs-CZ" dirty="0">
                <a:solidFill>
                  <a:srgbClr val="FF0000"/>
                </a:solidFill>
              </a:rPr>
              <a:t>https://moodleoffice.cuni.cz/</a:t>
            </a:r>
            <a:r>
              <a:rPr lang="cs-CZ" dirty="0" err="1">
                <a:solidFill>
                  <a:srgbClr val="FF0000"/>
                </a:solidFill>
              </a:rPr>
              <a:t>form</a:t>
            </a:r>
            <a:r>
              <a:rPr lang="cs-CZ" dirty="0">
                <a:solidFill>
                  <a:srgbClr val="FF0000"/>
                </a:solidFill>
              </a:rPr>
              <a:t>.</a:t>
            </a:r>
          </a:p>
          <a:p>
            <a:pPr marL="0" indent="0">
              <a:buNone/>
            </a:pPr>
            <a:r>
              <a:rPr lang="cs-CZ" dirty="0"/>
              <a:t>Po správném vyplnění a odeslání kurzu bude kurz založen do 48 hodin. Stejný formulář by měl být vyplněn i pro kopírování kurzu.</a:t>
            </a:r>
          </a:p>
          <a:p>
            <a:pPr marL="0" indent="0">
              <a:buNone/>
            </a:pPr>
            <a:r>
              <a:rPr lang="cs-CZ" dirty="0"/>
              <a:t>Technická podpora uživatelů </a:t>
            </a:r>
            <a:r>
              <a:rPr lang="cs-CZ" dirty="0" err="1"/>
              <a:t>Moodlu</a:t>
            </a:r>
            <a:r>
              <a:rPr lang="cs-CZ" dirty="0"/>
              <a:t>  – moodle-help@ruk.cuni.cz</a:t>
            </a:r>
          </a:p>
          <a:p>
            <a:endParaRPr lang="cs-CZ" dirty="0"/>
          </a:p>
        </p:txBody>
      </p:sp>
    </p:spTree>
    <p:extLst>
      <p:ext uri="{BB962C8B-B14F-4D97-AF65-F5344CB8AC3E}">
        <p14:creationId xmlns:p14="http://schemas.microsoft.com/office/powerpoint/2010/main" val="4180965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7167" y="369433"/>
            <a:ext cx="10515600" cy="1325563"/>
          </a:xfrm>
        </p:spPr>
        <p:txBody>
          <a:bodyPr>
            <a:normAutofit/>
          </a:bodyPr>
          <a:lstStyle/>
          <a:p>
            <a:r>
              <a:rPr lang="cs-CZ" b="1" i="1" dirty="0">
                <a:solidFill>
                  <a:schemeClr val="accent1">
                    <a:lumMod val="75000"/>
                  </a:schemeClr>
                </a:solidFill>
              </a:rPr>
              <a:t>Co vidím po přihlášení do </a:t>
            </a:r>
            <a:r>
              <a:rPr lang="cs-CZ" b="1" i="1" dirty="0" err="1">
                <a:solidFill>
                  <a:schemeClr val="accent1">
                    <a:lumMod val="75000"/>
                  </a:schemeClr>
                </a:solidFill>
              </a:rPr>
              <a:t>Moodlu</a:t>
            </a:r>
            <a:endParaRPr lang="cs-CZ" b="1" i="1" dirty="0">
              <a:solidFill>
                <a:schemeClr val="accent1">
                  <a:lumMod val="75000"/>
                </a:schemeClr>
              </a:solidFill>
            </a:endParaRPr>
          </a:p>
        </p:txBody>
      </p:sp>
      <p:pic>
        <p:nvPicPr>
          <p:cNvPr id="6" name="Obrázek 5"/>
          <p:cNvPicPr>
            <a:picLocks noChangeAspect="1"/>
          </p:cNvPicPr>
          <p:nvPr/>
        </p:nvPicPr>
        <p:blipFill>
          <a:blip r:embed="rId2"/>
          <a:stretch>
            <a:fillRect/>
          </a:stretch>
        </p:blipFill>
        <p:spPr>
          <a:xfrm>
            <a:off x="427167" y="1563752"/>
            <a:ext cx="11194791" cy="4834114"/>
          </a:xfrm>
          <a:prstGeom prst="rect">
            <a:avLst/>
          </a:prstGeom>
        </p:spPr>
      </p:pic>
      <p:sp>
        <p:nvSpPr>
          <p:cNvPr id="3" name="Ovál 2"/>
          <p:cNvSpPr/>
          <p:nvPr/>
        </p:nvSpPr>
        <p:spPr>
          <a:xfrm>
            <a:off x="9867380" y="1442434"/>
            <a:ext cx="1867437" cy="51515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89335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08119"/>
            <a:ext cx="10515600" cy="1325563"/>
          </a:xfrm>
        </p:spPr>
        <p:txBody>
          <a:bodyPr/>
          <a:lstStyle/>
          <a:p>
            <a:r>
              <a:rPr lang="cs-CZ" b="1" i="1" dirty="0">
                <a:solidFill>
                  <a:schemeClr val="accent1">
                    <a:lumMod val="75000"/>
                  </a:schemeClr>
                </a:solidFill>
              </a:rPr>
              <a:t>Ikony v horní liště vpravo</a:t>
            </a:r>
          </a:p>
        </p:txBody>
      </p:sp>
      <p:sp>
        <p:nvSpPr>
          <p:cNvPr id="3" name="Zástupný symbol pro obsah 2"/>
          <p:cNvSpPr>
            <a:spLocks noGrp="1"/>
          </p:cNvSpPr>
          <p:nvPr>
            <p:ph idx="1"/>
          </p:nvPr>
        </p:nvSpPr>
        <p:spPr>
          <a:xfrm>
            <a:off x="838200" y="1690688"/>
            <a:ext cx="10515600" cy="4784757"/>
          </a:xfrm>
        </p:spPr>
        <p:txBody>
          <a:bodyPr>
            <a:normAutofit/>
          </a:bodyPr>
          <a:lstStyle/>
          <a:p>
            <a:pPr marL="0" indent="0">
              <a:lnSpc>
                <a:spcPct val="100000"/>
              </a:lnSpc>
              <a:buNone/>
            </a:pPr>
            <a:r>
              <a:rPr lang="cs-CZ" dirty="0"/>
              <a:t>        	</a:t>
            </a:r>
            <a:r>
              <a:rPr lang="cs-CZ" b="1" dirty="0"/>
              <a:t>Moje stránka </a:t>
            </a:r>
            <a:r>
              <a:rPr lang="cs-CZ" dirty="0"/>
              <a:t>– dostaneme se na vlastní stránku</a:t>
            </a:r>
          </a:p>
          <a:p>
            <a:pPr marL="0" indent="0">
              <a:lnSpc>
                <a:spcPct val="100000"/>
              </a:lnSpc>
              <a:buNone/>
            </a:pPr>
            <a:r>
              <a:rPr lang="cs-CZ" dirty="0"/>
              <a:t>         	</a:t>
            </a:r>
            <a:r>
              <a:rPr lang="cs-CZ" b="1" dirty="0"/>
              <a:t>Titulní stránka </a:t>
            </a:r>
            <a:r>
              <a:rPr lang="cs-CZ" dirty="0"/>
              <a:t>- vrátí na titulní stránku </a:t>
            </a:r>
          </a:p>
          <a:p>
            <a:pPr marL="0" indent="0">
              <a:lnSpc>
                <a:spcPct val="100000"/>
              </a:lnSpc>
              <a:buNone/>
            </a:pPr>
            <a:r>
              <a:rPr lang="cs-CZ" dirty="0"/>
              <a:t>	</a:t>
            </a:r>
            <a:r>
              <a:rPr lang="cs-CZ" b="1" dirty="0"/>
              <a:t>Vyhledávání kurzů </a:t>
            </a:r>
            <a:r>
              <a:rPr lang="cs-CZ" dirty="0"/>
              <a:t>– nabídne názvy kateder, pod kterými 	můžeme vyhledávat požadovaný kurz</a:t>
            </a:r>
          </a:p>
          <a:p>
            <a:pPr marL="0" indent="0">
              <a:lnSpc>
                <a:spcPct val="100000"/>
              </a:lnSpc>
              <a:buNone/>
            </a:pPr>
            <a:r>
              <a:rPr lang="cs-CZ" dirty="0"/>
              <a:t>	</a:t>
            </a:r>
            <a:r>
              <a:rPr lang="cs-CZ" b="1" dirty="0"/>
              <a:t>Oznámení</a:t>
            </a:r>
            <a:r>
              <a:rPr lang="cs-CZ" dirty="0"/>
              <a:t> - například o termínech v kurzu, získání Odznaku v 	kurzu </a:t>
            </a:r>
          </a:p>
          <a:p>
            <a:pPr marL="0" indent="0">
              <a:lnSpc>
                <a:spcPct val="100000"/>
              </a:lnSpc>
              <a:buNone/>
            </a:pPr>
            <a:r>
              <a:rPr lang="cs-CZ" dirty="0"/>
              <a:t>	</a:t>
            </a:r>
            <a:r>
              <a:rPr lang="cs-CZ" b="1" dirty="0"/>
              <a:t>Zprávy </a:t>
            </a:r>
            <a:r>
              <a:rPr lang="cs-CZ" dirty="0"/>
              <a:t>– zprávy, které jsou odeslány prostřednictvím </a:t>
            </a:r>
            <a:r>
              <a:rPr lang="cs-CZ" dirty="0" err="1"/>
              <a:t>Moodlu</a:t>
            </a:r>
            <a:endParaRPr lang="cs-CZ" dirty="0"/>
          </a:p>
          <a:p>
            <a:pPr marL="0" indent="0">
              <a:lnSpc>
                <a:spcPct val="100000"/>
              </a:lnSpc>
              <a:buNone/>
            </a:pPr>
            <a:r>
              <a:rPr lang="cs-CZ" sz="2600" dirty="0"/>
              <a:t>Panel uprostřed (Moje stránka) – zobrazuje kurzy, ve kterých je uživatel zapsán v libovolné roli, kurzy jsou děleny na minulé, probíhající a budoucí. </a:t>
            </a:r>
          </a:p>
          <a:p>
            <a:pPr marL="0" indent="0">
              <a:lnSpc>
                <a:spcPct val="100000"/>
              </a:lnSpc>
              <a:buNone/>
            </a:pPr>
            <a:endParaRPr lang="cs-CZ" dirty="0"/>
          </a:p>
        </p:txBody>
      </p:sp>
      <p:pic>
        <p:nvPicPr>
          <p:cNvPr id="38" name="Obrázek 37"/>
          <p:cNvPicPr/>
          <p:nvPr/>
        </p:nvPicPr>
        <p:blipFill rotWithShape="1">
          <a:blip r:embed="rId2"/>
          <a:srcRect l="17393" t="10259" r="8692" b="12819"/>
          <a:stretch/>
        </p:blipFill>
        <p:spPr bwMode="auto">
          <a:xfrm>
            <a:off x="1070273" y="1763333"/>
            <a:ext cx="524069" cy="460634"/>
          </a:xfrm>
          <a:prstGeom prst="rect">
            <a:avLst/>
          </a:prstGeom>
          <a:ln>
            <a:noFill/>
          </a:ln>
          <a:extLst>
            <a:ext uri="{53640926-AAD7-44D8-BBD7-CCE9431645EC}">
              <a14:shadowObscured xmlns:a14="http://schemas.microsoft.com/office/drawing/2010/main"/>
            </a:ext>
          </a:extLst>
        </p:spPr>
      </p:pic>
      <p:pic>
        <p:nvPicPr>
          <p:cNvPr id="39" name="Obrázek 38"/>
          <p:cNvPicPr/>
          <p:nvPr/>
        </p:nvPicPr>
        <p:blipFill rotWithShape="1">
          <a:blip r:embed="rId3"/>
          <a:srcRect r="-17242" b="3031"/>
          <a:stretch/>
        </p:blipFill>
        <p:spPr bwMode="auto">
          <a:xfrm>
            <a:off x="1094735" y="2368960"/>
            <a:ext cx="573251" cy="530290"/>
          </a:xfrm>
          <a:prstGeom prst="rect">
            <a:avLst/>
          </a:prstGeom>
          <a:ln>
            <a:noFill/>
          </a:ln>
          <a:extLst>
            <a:ext uri="{53640926-AAD7-44D8-BBD7-CCE9431645EC}">
              <a14:shadowObscured xmlns:a14="http://schemas.microsoft.com/office/drawing/2010/main"/>
            </a:ext>
          </a:extLst>
        </p:spPr>
      </p:pic>
      <p:pic>
        <p:nvPicPr>
          <p:cNvPr id="40" name="Obrázek 39"/>
          <p:cNvPicPr/>
          <p:nvPr/>
        </p:nvPicPr>
        <p:blipFill rotWithShape="1">
          <a:blip r:embed="rId4"/>
          <a:srcRect t="1" r="16667" b="9999"/>
          <a:stretch/>
        </p:blipFill>
        <p:spPr bwMode="auto">
          <a:xfrm>
            <a:off x="1070273" y="3064759"/>
            <a:ext cx="524068" cy="520130"/>
          </a:xfrm>
          <a:prstGeom prst="rect">
            <a:avLst/>
          </a:prstGeom>
          <a:ln>
            <a:noFill/>
          </a:ln>
          <a:extLst>
            <a:ext uri="{53640926-AAD7-44D8-BBD7-CCE9431645EC}">
              <a14:shadowObscured xmlns:a14="http://schemas.microsoft.com/office/drawing/2010/main"/>
            </a:ext>
          </a:extLst>
        </p:spPr>
      </p:pic>
      <p:pic>
        <p:nvPicPr>
          <p:cNvPr id="41" name="Obrázek 40"/>
          <p:cNvPicPr/>
          <p:nvPr/>
        </p:nvPicPr>
        <p:blipFill>
          <a:blip r:embed="rId5"/>
          <a:stretch>
            <a:fillRect/>
          </a:stretch>
        </p:blipFill>
        <p:spPr>
          <a:xfrm>
            <a:off x="1136427" y="3987386"/>
            <a:ext cx="524069" cy="484350"/>
          </a:xfrm>
          <a:prstGeom prst="rect">
            <a:avLst/>
          </a:prstGeom>
        </p:spPr>
      </p:pic>
      <p:pic>
        <p:nvPicPr>
          <p:cNvPr id="42" name="Obrázek 41"/>
          <p:cNvPicPr/>
          <p:nvPr/>
        </p:nvPicPr>
        <p:blipFill>
          <a:blip r:embed="rId6"/>
          <a:stretch>
            <a:fillRect/>
          </a:stretch>
        </p:blipFill>
        <p:spPr>
          <a:xfrm>
            <a:off x="1161889" y="4773232"/>
            <a:ext cx="524069" cy="566024"/>
          </a:xfrm>
          <a:prstGeom prst="rect">
            <a:avLst/>
          </a:prstGeom>
        </p:spPr>
      </p:pic>
    </p:spTree>
    <p:extLst>
      <p:ext uri="{BB962C8B-B14F-4D97-AF65-F5344CB8AC3E}">
        <p14:creationId xmlns:p14="http://schemas.microsoft.com/office/powerpoint/2010/main" val="3580397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69512" y="381869"/>
            <a:ext cx="10515600" cy="1325563"/>
          </a:xfrm>
        </p:spPr>
        <p:txBody>
          <a:bodyPr>
            <a:normAutofit/>
          </a:bodyPr>
          <a:lstStyle/>
          <a:p>
            <a:r>
              <a:rPr lang="cs-CZ" b="1" i="1" dirty="0">
                <a:solidFill>
                  <a:schemeClr val="accent1">
                    <a:lumMod val="75000"/>
                  </a:schemeClr>
                </a:solidFill>
              </a:rPr>
              <a:t>Moje stránka</a:t>
            </a:r>
          </a:p>
        </p:txBody>
      </p:sp>
      <p:pic>
        <p:nvPicPr>
          <p:cNvPr id="4" name="Zástupný symbol pro obsah 3"/>
          <p:cNvPicPr>
            <a:picLocks noGrp="1" noChangeAspect="1"/>
          </p:cNvPicPr>
          <p:nvPr>
            <p:ph idx="1"/>
          </p:nvPr>
        </p:nvPicPr>
        <p:blipFill>
          <a:blip r:embed="rId2"/>
          <a:stretch>
            <a:fillRect/>
          </a:stretch>
        </p:blipFill>
        <p:spPr>
          <a:xfrm>
            <a:off x="3440147" y="1510384"/>
            <a:ext cx="8047807" cy="4793415"/>
          </a:xfrm>
          <a:prstGeom prst="rect">
            <a:avLst/>
          </a:prstGeom>
        </p:spPr>
      </p:pic>
      <p:sp>
        <p:nvSpPr>
          <p:cNvPr id="5" name="Obdélník 4"/>
          <p:cNvSpPr/>
          <p:nvPr/>
        </p:nvSpPr>
        <p:spPr>
          <a:xfrm>
            <a:off x="769513" y="1707432"/>
            <a:ext cx="2670633" cy="4783520"/>
          </a:xfrm>
          <a:prstGeom prst="rect">
            <a:avLst/>
          </a:prstGeom>
        </p:spPr>
        <p:txBody>
          <a:bodyPr wrap="square">
            <a:spAutoFit/>
          </a:bodyPr>
          <a:lstStyle/>
          <a:p>
            <a:r>
              <a:rPr lang="cs-CZ" sz="2000" dirty="0"/>
              <a:t>Vlevo se zobrazují</a:t>
            </a:r>
          </a:p>
          <a:p>
            <a:r>
              <a:rPr lang="cs-CZ" sz="2000" dirty="0">
                <a:solidFill>
                  <a:srgbClr val="FF0000"/>
                </a:solidFill>
              </a:rPr>
              <a:t>Moje stránka </a:t>
            </a:r>
          </a:p>
          <a:p>
            <a:r>
              <a:rPr lang="cs-CZ" sz="2000" b="1" dirty="0"/>
              <a:t>Titulní stránka </a:t>
            </a:r>
          </a:p>
          <a:p>
            <a:r>
              <a:rPr lang="cs-CZ" sz="2000" b="1" dirty="0"/>
              <a:t>Kalendář </a:t>
            </a:r>
          </a:p>
          <a:p>
            <a:r>
              <a:rPr lang="cs-CZ" sz="2000" b="1" dirty="0"/>
              <a:t>Osobní soubory</a:t>
            </a:r>
          </a:p>
          <a:p>
            <a:r>
              <a:rPr lang="cs-CZ" sz="2000" b="1" dirty="0"/>
              <a:t> Moje kurzy </a:t>
            </a:r>
            <a:r>
              <a:rPr lang="cs-CZ" sz="2000" dirty="0"/>
              <a:t>– lze kliknout a vstoupit</a:t>
            </a:r>
          </a:p>
          <a:p>
            <a:r>
              <a:rPr lang="cs-CZ" sz="2000" dirty="0"/>
              <a:t>Uprostřed – </a:t>
            </a:r>
            <a:r>
              <a:rPr lang="cs-CZ" sz="2000" b="1" dirty="0"/>
              <a:t>Časová osa</a:t>
            </a:r>
            <a:r>
              <a:rPr lang="cs-CZ" sz="2000" dirty="0"/>
              <a:t>, která informuje </a:t>
            </a:r>
          </a:p>
          <a:p>
            <a:r>
              <a:rPr lang="cs-CZ" sz="2000" dirty="0"/>
              <a:t>o termínech v kurzu</a:t>
            </a:r>
          </a:p>
          <a:p>
            <a:r>
              <a:rPr lang="cs-CZ" sz="2000" b="1" dirty="0"/>
              <a:t>Kurzy</a:t>
            </a:r>
            <a:r>
              <a:rPr lang="cs-CZ" sz="2000" dirty="0"/>
              <a:t> – přehled mých kurzů jako po straně (minulé, současné, budoucí)</a:t>
            </a:r>
          </a:p>
          <a:p>
            <a:endParaRPr lang="cs-CZ" dirty="0"/>
          </a:p>
        </p:txBody>
      </p:sp>
    </p:spTree>
    <p:extLst>
      <p:ext uri="{BB962C8B-B14F-4D97-AF65-F5344CB8AC3E}">
        <p14:creationId xmlns:p14="http://schemas.microsoft.com/office/powerpoint/2010/main" val="2502845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a:solidFill>
                  <a:schemeClr val="accent1">
                    <a:lumMod val="75000"/>
                  </a:schemeClr>
                </a:solidFill>
              </a:rPr>
              <a:t>Panely nástrojů vpravo - kalendář</a:t>
            </a:r>
          </a:p>
        </p:txBody>
      </p:sp>
      <p:sp>
        <p:nvSpPr>
          <p:cNvPr id="3" name="Zástupný symbol pro obsah 2"/>
          <p:cNvSpPr>
            <a:spLocks noGrp="1"/>
          </p:cNvSpPr>
          <p:nvPr>
            <p:ph idx="1"/>
          </p:nvPr>
        </p:nvSpPr>
        <p:spPr>
          <a:xfrm>
            <a:off x="838200" y="1891506"/>
            <a:ext cx="9801226" cy="4351338"/>
          </a:xfrm>
        </p:spPr>
        <p:txBody>
          <a:bodyPr>
            <a:normAutofit/>
          </a:bodyPr>
          <a:lstStyle/>
          <a:p>
            <a:r>
              <a:rPr lang="cs-CZ" b="1" dirty="0"/>
              <a:t>Prohledat fóra</a:t>
            </a:r>
          </a:p>
          <a:p>
            <a:r>
              <a:rPr lang="cs-CZ" b="1" dirty="0"/>
              <a:t>Poslední oznámení</a:t>
            </a:r>
          </a:p>
          <a:p>
            <a:r>
              <a:rPr lang="cs-CZ" b="1" dirty="0"/>
              <a:t>Heslo ze slovníku</a:t>
            </a:r>
          </a:p>
          <a:p>
            <a:r>
              <a:rPr lang="cs-CZ" b="1" dirty="0"/>
              <a:t>Nejnovější oznámení</a:t>
            </a:r>
          </a:p>
          <a:p>
            <a:r>
              <a:rPr lang="cs-CZ" b="1" dirty="0"/>
              <a:t>Osobní soubory</a:t>
            </a:r>
          </a:p>
          <a:p>
            <a:r>
              <a:rPr lang="cs-CZ" b="1" dirty="0"/>
              <a:t>Přihlášení uživatelé</a:t>
            </a:r>
          </a:p>
          <a:p>
            <a:r>
              <a:rPr lang="cs-CZ" b="1" dirty="0"/>
              <a:t>Kalendář</a:t>
            </a:r>
            <a:r>
              <a:rPr lang="cs-CZ" dirty="0"/>
              <a:t> – informuje o nadcházejících událostech</a:t>
            </a:r>
          </a:p>
          <a:p>
            <a:pPr marL="0" indent="0">
              <a:buNone/>
            </a:pPr>
            <a:r>
              <a:rPr lang="cs-CZ" dirty="0"/>
              <a:t>lze zde tvořit kategorie (kurzy, osobní atd.)</a:t>
            </a:r>
          </a:p>
          <a:p>
            <a:endParaRPr lang="cs-CZ" dirty="0"/>
          </a:p>
        </p:txBody>
      </p:sp>
      <p:pic>
        <p:nvPicPr>
          <p:cNvPr id="4" name="Obrázek 3"/>
          <p:cNvPicPr>
            <a:picLocks noChangeAspect="1"/>
          </p:cNvPicPr>
          <p:nvPr/>
        </p:nvPicPr>
        <p:blipFill rotWithShape="1">
          <a:blip r:embed="rId2"/>
          <a:srcRect l="23465" t="11979" r="7676" b="41927"/>
          <a:stretch/>
        </p:blipFill>
        <p:spPr>
          <a:xfrm>
            <a:off x="9396984" y="1690688"/>
            <a:ext cx="2273680" cy="854440"/>
          </a:xfrm>
          <a:prstGeom prst="rect">
            <a:avLst/>
          </a:prstGeom>
        </p:spPr>
      </p:pic>
      <p:pic>
        <p:nvPicPr>
          <p:cNvPr id="5" name="Obrázek 4">
            <a:extLst>
              <a:ext uri="{FF2B5EF4-FFF2-40B4-BE49-F238E27FC236}">
                <a16:creationId xmlns:a16="http://schemas.microsoft.com/office/drawing/2014/main" xmlns="" id="{C30BE827-8313-498F-A024-A091D57EA20E}"/>
              </a:ext>
            </a:extLst>
          </p:cNvPr>
          <p:cNvPicPr>
            <a:picLocks noChangeAspect="1"/>
          </p:cNvPicPr>
          <p:nvPr/>
        </p:nvPicPr>
        <p:blipFill>
          <a:blip r:embed="rId3"/>
          <a:stretch>
            <a:fillRect/>
          </a:stretch>
        </p:blipFill>
        <p:spPr>
          <a:xfrm>
            <a:off x="5080254" y="2790825"/>
            <a:ext cx="6724650" cy="1276350"/>
          </a:xfrm>
          <a:prstGeom prst="rect">
            <a:avLst/>
          </a:prstGeom>
        </p:spPr>
      </p:pic>
      <p:pic>
        <p:nvPicPr>
          <p:cNvPr id="6" name="Obrázek 5">
            <a:extLst>
              <a:ext uri="{FF2B5EF4-FFF2-40B4-BE49-F238E27FC236}">
                <a16:creationId xmlns:a16="http://schemas.microsoft.com/office/drawing/2014/main" xmlns="" id="{52D5520A-6496-4D53-B132-F1B665A5EA7E}"/>
              </a:ext>
            </a:extLst>
          </p:cNvPr>
          <p:cNvPicPr>
            <a:picLocks noChangeAspect="1"/>
          </p:cNvPicPr>
          <p:nvPr/>
        </p:nvPicPr>
        <p:blipFill rotWithShape="1">
          <a:blip r:embed="rId4"/>
          <a:srcRect t="18944"/>
          <a:stretch/>
        </p:blipFill>
        <p:spPr>
          <a:xfrm>
            <a:off x="8461629" y="4134509"/>
            <a:ext cx="3343275" cy="1795732"/>
          </a:xfrm>
          <a:prstGeom prst="rect">
            <a:avLst/>
          </a:prstGeom>
        </p:spPr>
      </p:pic>
    </p:spTree>
    <p:extLst>
      <p:ext uri="{BB962C8B-B14F-4D97-AF65-F5344CB8AC3E}">
        <p14:creationId xmlns:p14="http://schemas.microsoft.com/office/powerpoint/2010/main" val="155529847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585</TotalTime>
  <Words>894</Words>
  <Application>Microsoft Office PowerPoint</Application>
  <PresentationFormat>Vlastní</PresentationFormat>
  <Paragraphs>153</Paragraphs>
  <Slides>23</Slides>
  <Notes>0</Notes>
  <HiddenSlides>0</HiddenSlides>
  <MMClips>0</MMClips>
  <ScaleCrop>false</ScaleCrop>
  <HeadingPairs>
    <vt:vector size="4" baseType="variant">
      <vt:variant>
        <vt:lpstr>Motiv</vt:lpstr>
      </vt:variant>
      <vt:variant>
        <vt:i4>1</vt:i4>
      </vt:variant>
      <vt:variant>
        <vt:lpstr>Nadpisy snímků</vt:lpstr>
      </vt:variant>
      <vt:variant>
        <vt:i4>23</vt:i4>
      </vt:variant>
    </vt:vector>
  </HeadingPairs>
  <TitlesOfParts>
    <vt:vector size="24" baseType="lpstr">
      <vt:lpstr>Motiv Office</vt:lpstr>
      <vt:lpstr>Tvorba kurzu v LMS MOODLE n n Projekt ESF </vt:lpstr>
      <vt:lpstr>CAS – ověření e-mailu</vt:lpstr>
      <vt:lpstr>Moodle pro studenty a zaměstnance UK</vt:lpstr>
      <vt:lpstr>Přístup do Moodlu</vt:lpstr>
      <vt:lpstr>Založení kurzu</vt:lpstr>
      <vt:lpstr>Co vidím po přihlášení do Moodlu</vt:lpstr>
      <vt:lpstr>Ikony v horní liště vpravo</vt:lpstr>
      <vt:lpstr>Moje stránka</vt:lpstr>
      <vt:lpstr>Panely nástrojů vpravo - kalendář</vt:lpstr>
      <vt:lpstr>Kalendář</vt:lpstr>
      <vt:lpstr>Nastavení kurzu</vt:lpstr>
      <vt:lpstr>Možnosti nastavení</vt:lpstr>
      <vt:lpstr>Zápis studentů do kurzů</vt:lpstr>
      <vt:lpstr>Možnosti zápisu </vt:lpstr>
      <vt:lpstr>Ruční zápis do kurzu</vt:lpstr>
      <vt:lpstr>Přístup pro hosty</vt:lpstr>
      <vt:lpstr>Volby ozubeného kolečka </vt:lpstr>
      <vt:lpstr>Volby ozubeného kolečka </vt:lpstr>
      <vt:lpstr>Tlačítko „více“</vt:lpstr>
      <vt:lpstr>Vytvoření studijních skupin</vt:lpstr>
      <vt:lpstr>Plnění činností</vt:lpstr>
      <vt:lpstr>Přidat odznak</vt:lpstr>
      <vt:lpstr>Děkuji za pozornost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Mašatová Zora</dc:creator>
  <cp:lastModifiedBy>admin</cp:lastModifiedBy>
  <cp:revision>40</cp:revision>
  <dcterms:created xsi:type="dcterms:W3CDTF">2018-09-04T11:38:38Z</dcterms:created>
  <dcterms:modified xsi:type="dcterms:W3CDTF">2018-09-26T06:28:05Z</dcterms:modified>
</cp:coreProperties>
</file>