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35"/>
  </p:notesMasterIdLst>
  <p:sldIdLst>
    <p:sldId id="257" r:id="rId5"/>
    <p:sldId id="258" r:id="rId6"/>
    <p:sldId id="260" r:id="rId7"/>
    <p:sldId id="259" r:id="rId8"/>
    <p:sldId id="261" r:id="rId9"/>
    <p:sldId id="265" r:id="rId10"/>
    <p:sldId id="262" r:id="rId11"/>
    <p:sldId id="280" r:id="rId12"/>
    <p:sldId id="263" r:id="rId13"/>
    <p:sldId id="264" r:id="rId14"/>
    <p:sldId id="282" r:id="rId15"/>
    <p:sldId id="283" r:id="rId16"/>
    <p:sldId id="279" r:id="rId17"/>
    <p:sldId id="281" r:id="rId18"/>
    <p:sldId id="266" r:id="rId19"/>
    <p:sldId id="270" r:id="rId20"/>
    <p:sldId id="271" r:id="rId21"/>
    <p:sldId id="292" r:id="rId22"/>
    <p:sldId id="274" r:id="rId23"/>
    <p:sldId id="275" r:id="rId24"/>
    <p:sldId id="276" r:id="rId25"/>
    <p:sldId id="278" r:id="rId26"/>
    <p:sldId id="284" r:id="rId27"/>
    <p:sldId id="285" r:id="rId28"/>
    <p:sldId id="286" r:id="rId29"/>
    <p:sldId id="287" r:id="rId30"/>
    <p:sldId id="288" r:id="rId31"/>
    <p:sldId id="291" r:id="rId32"/>
    <p:sldId id="289" r:id="rId33"/>
    <p:sldId id="290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513AA-0FB1-4F47-A820-431D67EA20F8}" v="3" dt="2025-02-18T14:41:14.0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5071" autoAdjust="0"/>
  </p:normalViewPr>
  <p:slideViewPr>
    <p:cSldViewPr snapToGrid="0">
      <p:cViewPr varScale="1">
        <p:scale>
          <a:sx n="79" d="100"/>
          <a:sy n="79" d="100"/>
        </p:scale>
        <p:origin x="754" y="67"/>
      </p:cViewPr>
      <p:guideLst/>
    </p:cSldViewPr>
  </p:slideViewPr>
  <p:outlineViewPr>
    <p:cViewPr>
      <p:scale>
        <a:sx n="33" d="100"/>
        <a:sy n="33" d="100"/>
      </p:scale>
      <p:origin x="0" y="-290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206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FF9513AA-0FB1-4F47-A820-431D67EA20F8}"/>
    <pc:docChg chg="custSel addSld modSld">
      <pc:chgData name="Jarolímková, Adéla" userId="999f5e52-b3b5-4322-ac6a-365c09c88039" providerId="ADAL" clId="{FF9513AA-0FB1-4F47-A820-431D67EA20F8}" dt="2025-02-18T14:45:44.298" v="277" actId="20577"/>
      <pc:docMkLst>
        <pc:docMk/>
      </pc:docMkLst>
      <pc:sldChg chg="modSp mod">
        <pc:chgData name="Jarolímková, Adéla" userId="999f5e52-b3b5-4322-ac6a-365c09c88039" providerId="ADAL" clId="{FF9513AA-0FB1-4F47-A820-431D67EA20F8}" dt="2025-02-18T14:45:44.298" v="277" actId="20577"/>
        <pc:sldMkLst>
          <pc:docMk/>
          <pc:sldMk cId="297276360" sldId="264"/>
        </pc:sldMkLst>
        <pc:spChg chg="mod">
          <ac:chgData name="Jarolímková, Adéla" userId="999f5e52-b3b5-4322-ac6a-365c09c88039" providerId="ADAL" clId="{FF9513AA-0FB1-4F47-A820-431D67EA20F8}" dt="2025-02-18T14:45:44.298" v="277" actId="20577"/>
          <ac:spMkLst>
            <pc:docMk/>
            <pc:sldMk cId="297276360" sldId="264"/>
            <ac:spMk id="2" creationId="{00000000-0000-0000-0000-000000000000}"/>
          </ac:spMkLst>
        </pc:spChg>
      </pc:sldChg>
      <pc:sldChg chg="addSp delSp modSp new mod">
        <pc:chgData name="Jarolímková, Adéla" userId="999f5e52-b3b5-4322-ac6a-365c09c88039" providerId="ADAL" clId="{FF9513AA-0FB1-4F47-A820-431D67EA20F8}" dt="2025-02-18T14:45:32.264" v="267" actId="108"/>
        <pc:sldMkLst>
          <pc:docMk/>
          <pc:sldMk cId="1594779048" sldId="282"/>
        </pc:sldMkLst>
        <pc:spChg chg="mod">
          <ac:chgData name="Jarolímková, Adéla" userId="999f5e52-b3b5-4322-ac6a-365c09c88039" providerId="ADAL" clId="{FF9513AA-0FB1-4F47-A820-431D67EA20F8}" dt="2025-02-18T14:36:07.391" v="33" actId="20577"/>
          <ac:spMkLst>
            <pc:docMk/>
            <pc:sldMk cId="1594779048" sldId="282"/>
            <ac:spMk id="2" creationId="{E7D11DFC-2BEE-008F-AF8F-445D678689F1}"/>
          </ac:spMkLst>
        </pc:spChg>
        <pc:spChg chg="mod">
          <ac:chgData name="Jarolímková, Adéla" userId="999f5e52-b3b5-4322-ac6a-365c09c88039" providerId="ADAL" clId="{FF9513AA-0FB1-4F47-A820-431D67EA20F8}" dt="2025-02-18T14:45:32.264" v="267" actId="108"/>
          <ac:spMkLst>
            <pc:docMk/>
            <pc:sldMk cId="1594779048" sldId="282"/>
            <ac:spMk id="3" creationId="{765B0488-C02D-1FAA-238A-989FACBD360B}"/>
          </ac:spMkLst>
        </pc:spChg>
        <pc:picChg chg="add del mod">
          <ac:chgData name="Jarolímková, Adéla" userId="999f5e52-b3b5-4322-ac6a-365c09c88039" providerId="ADAL" clId="{FF9513AA-0FB1-4F47-A820-431D67EA20F8}" dt="2025-02-18T14:41:03.477" v="154" actId="21"/>
          <ac:picMkLst>
            <pc:docMk/>
            <pc:sldMk cId="1594779048" sldId="282"/>
            <ac:picMk id="5" creationId="{70E6E147-70D9-6F1B-5E43-3BB1591F5B72}"/>
          </ac:picMkLst>
        </pc:picChg>
      </pc:sldChg>
      <pc:sldChg chg="addSp delSp modSp new mod modClrScheme chgLayout">
        <pc:chgData name="Jarolímková, Adéla" userId="999f5e52-b3b5-4322-ac6a-365c09c88039" providerId="ADAL" clId="{FF9513AA-0FB1-4F47-A820-431D67EA20F8}" dt="2025-02-18T14:41:24.066" v="157" actId="700"/>
        <pc:sldMkLst>
          <pc:docMk/>
          <pc:sldMk cId="1511412257" sldId="283"/>
        </pc:sldMkLst>
        <pc:spChg chg="del">
          <ac:chgData name="Jarolímková, Adéla" userId="999f5e52-b3b5-4322-ac6a-365c09c88039" providerId="ADAL" clId="{FF9513AA-0FB1-4F47-A820-431D67EA20F8}" dt="2025-02-18T14:41:24.066" v="157" actId="700"/>
          <ac:spMkLst>
            <pc:docMk/>
            <pc:sldMk cId="1511412257" sldId="283"/>
            <ac:spMk id="2" creationId="{BB9384AE-2957-A628-ABC4-4944305BDEF8}"/>
          </ac:spMkLst>
        </pc:spChg>
        <pc:spChg chg="del">
          <ac:chgData name="Jarolímková, Adéla" userId="999f5e52-b3b5-4322-ac6a-365c09c88039" providerId="ADAL" clId="{FF9513AA-0FB1-4F47-A820-431D67EA20F8}" dt="2025-02-18T14:41:24.066" v="157" actId="700"/>
          <ac:spMkLst>
            <pc:docMk/>
            <pc:sldMk cId="1511412257" sldId="283"/>
            <ac:spMk id="3" creationId="{2B9C8477-0971-20D7-3116-B032E2C0C143}"/>
          </ac:spMkLst>
        </pc:spChg>
        <pc:picChg chg="add mod">
          <ac:chgData name="Jarolímková, Adéla" userId="999f5e52-b3b5-4322-ac6a-365c09c88039" providerId="ADAL" clId="{FF9513AA-0FB1-4F47-A820-431D67EA20F8}" dt="2025-02-18T14:41:14.034" v="156"/>
          <ac:picMkLst>
            <pc:docMk/>
            <pc:sldMk cId="1511412257" sldId="283"/>
            <ac:picMk id="5" creationId="{70E6E147-70D9-6F1B-5E43-3BB1591F5B7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65B5E-00EE-479E-A7BD-1490D5D782D1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ED3EE-338E-456F-983B-71693D9ED7E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689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První</a:t>
            </a:r>
            <a:r>
              <a:rPr lang="cs-CZ" baseline="0" dirty="0"/>
              <a:t> „povinný výtisk“ – Francie, 1537, František I (nebylo příliš respektováno) – zrušeno za francouzské revoluce, 1594 Belgie, 1624 císař Ferdinand 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ED3EE-338E-456F-983B-71693D9ED7E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92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24.02.2026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odok.cz/veklep-detail?pid=KORNBBXEMCL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p.cz/sqw/historie.sqw?o=9&amp;t=77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l.uk/services/legal-deposit" TargetMode="External"/><Relationship Id="rId3" Type="http://schemas.openxmlformats.org/officeDocument/2006/relationships/hyperlink" Target="https://www.kansalliskirjasto.fi/en/legal-deposit-office" TargetMode="External"/><Relationship Id="rId7" Type="http://schemas.openxmlformats.org/officeDocument/2006/relationships/hyperlink" Target="https://www.kb.se/pliktleverans-och-isbn/eng/information-and-guides/legal-deposit---how-it-works.html" TargetMode="External"/><Relationship Id="rId2" Type="http://schemas.openxmlformats.org/officeDocument/2006/relationships/hyperlink" Target="https://pro.kb.dk/en/legal-depos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nb.ac.at/en/library/legal-deposit" TargetMode="External"/><Relationship Id="rId5" Type="http://schemas.openxmlformats.org/officeDocument/2006/relationships/hyperlink" Target="https://www.dnb.de/EN/Professionell/Sammeln/sammeln_node.html#sprg314410" TargetMode="External"/><Relationship Id="rId4" Type="http://schemas.openxmlformats.org/officeDocument/2006/relationships/hyperlink" Target="https://www.nli.ie/collections/our-work-collections/collecting" TargetMode="External"/><Relationship Id="rId9" Type="http://schemas.openxmlformats.org/officeDocument/2006/relationships/hyperlink" Target="https://www.copyright.gov/help/faq/mandatory_deposit.htm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sluzby/sluzby-pro/cip-katalogizace-v-kniz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dublincore.org/documents/dces/" TargetMode="External"/><Relationship Id="rId3" Type="http://schemas.openxmlformats.org/officeDocument/2006/relationships/hyperlink" Target="https://www.loc.gov/marc/marcdocz.html" TargetMode="External"/><Relationship Id="rId7" Type="http://schemas.openxmlformats.org/officeDocument/2006/relationships/hyperlink" Target="http://loc.gov/bibframe/" TargetMode="External"/><Relationship Id="rId2" Type="http://schemas.openxmlformats.org/officeDocument/2006/relationships/hyperlink" Target="https://www.ifla.org/publications/unimarc-formats-and-related-documen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iteur.org/8/ONIX/" TargetMode="External"/><Relationship Id="rId5" Type="http://schemas.openxmlformats.org/officeDocument/2006/relationships/hyperlink" Target="http://www.loc.gov/standards/mods/" TargetMode="External"/><Relationship Id="rId4" Type="http://schemas.openxmlformats.org/officeDocument/2006/relationships/hyperlink" Target="http://www.loc.gov/standards/marcxml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s.niso.org/apps/group_public/download.php/14978/z39-50-2003_s2014.pdf" TargetMode="External"/><Relationship Id="rId2" Type="http://schemas.openxmlformats.org/officeDocument/2006/relationships/hyperlink" Target="https://www.niso.org/sites/default/files/2017-08/Z3950_primer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penarchives.org/pmh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registrdigitalizace.cz/rdcz/hom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autority.nkp.cz/kooperace" TargetMode="External"/><Relationship Id="rId2" Type="http://schemas.openxmlformats.org/officeDocument/2006/relationships/hyperlink" Target="https://autority.nkp.cz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viaf.org/en/viaf/56763450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barchiv.cz/cs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ebarchiv.cz/static/www/download/methodology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verkkoarkisto.kansalliskirjasto.fi/va/" TargetMode="External"/><Relationship Id="rId2" Type="http://schemas.openxmlformats.org/officeDocument/2006/relationships/hyperlink" Target="https://www.archive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ationalarchives.gov.uk/webarchive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Národní bibliografie </a:t>
            </a:r>
            <a:br>
              <a:rPr lang="cs-CZ" dirty="0"/>
            </a:br>
            <a:r>
              <a:rPr lang="cs-CZ" dirty="0" smtClean="0"/>
              <a:t>a jejich přínos k uchování národního kulturního dědictví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E-depozit – </a:t>
            </a:r>
            <a:r>
              <a:rPr lang="cs-CZ" dirty="0"/>
              <a:t>1. pokus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sz="2000" dirty="0"/>
              <a:t>Návrh MK na změnu zákonů 257/2001 (knihovní zákon), 37/1995 (zákon o neperiodických publikacích) a 46/2000 (tiskový zákon) – usnesení vlády 4.11.2019 – PS nestihla projednat (sněmovní tisk </a:t>
            </a:r>
            <a:r>
              <a:rPr lang="cs-CZ" sz="2000" dirty="0">
                <a:hlinkClick r:id="rId2"/>
              </a:rPr>
              <a:t>zde</a:t>
            </a:r>
            <a:r>
              <a:rPr lang="cs-CZ" sz="2000" dirty="0"/>
              <a:t>)</a:t>
            </a:r>
          </a:p>
          <a:p>
            <a:pPr lvl="1"/>
            <a:r>
              <a:rPr lang="cs-CZ" sz="1800" dirty="0"/>
              <a:t>Počítá s elektronickým povinným výtiskem neperiodických i periodických publikací</a:t>
            </a:r>
          </a:p>
          <a:p>
            <a:pPr lvl="1"/>
            <a:r>
              <a:rPr lang="cs-CZ" sz="1800" dirty="0" err="1"/>
              <a:t>Harvesting</a:t>
            </a:r>
            <a:r>
              <a:rPr lang="cs-CZ" sz="1800" dirty="0"/>
              <a:t> informací volně dostupných prostřednictvím služeb informační společnosti</a:t>
            </a:r>
          </a:p>
          <a:p>
            <a:pPr lvl="1"/>
            <a:r>
              <a:rPr lang="cs-CZ" sz="1800" dirty="0"/>
              <a:t>Databázi buduje NK, užívat mohou ostatní knihovny, které jsou příjemci povinných výtisků</a:t>
            </a:r>
          </a:p>
          <a:p>
            <a:pPr lvl="1"/>
            <a:r>
              <a:rPr lang="cs-CZ" sz="1800" dirty="0"/>
              <a:t>Obsah databází bude přístupný pouze na místě, nebude možné zhotovovat rozmnoženiny</a:t>
            </a:r>
          </a:p>
          <a:p>
            <a:pPr lvl="1"/>
            <a:r>
              <a:rPr lang="cs-CZ" sz="1800" dirty="0"/>
              <a:t>V případě souběhu elektronického a tištěného vydání je okruh užívajících knihoven dále omezen</a:t>
            </a:r>
          </a:p>
          <a:p>
            <a:pPr lvl="1"/>
            <a:r>
              <a:rPr lang="cs-CZ" sz="1800" dirty="0"/>
              <a:t>Vydání = šíření v hmotné podobě, pořízení = šíření v elektronické podobě	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72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11DFC-2BEE-008F-AF8F-445D67868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E-depozit – 2. pokus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5B0488-C02D-1FAA-238A-989FACBD3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Vláda schválila „trojnovelu“ 21.8.2024 (novely knihovního zákona, zákona o neperiodických publikacích a tiskového </a:t>
            </a:r>
            <a:r>
              <a:rPr lang="cs-CZ" dirty="0" smtClean="0"/>
              <a:t>zákona)</a:t>
            </a:r>
            <a:endParaRPr lang="cs-CZ" dirty="0"/>
          </a:p>
          <a:p>
            <a:r>
              <a:rPr lang="cs-CZ" dirty="0"/>
              <a:t>Poslanecké sněmovně návrh předložen 27.8.2024</a:t>
            </a:r>
          </a:p>
          <a:p>
            <a:r>
              <a:rPr lang="cs-CZ" dirty="0"/>
              <a:t>Sněmovní tisk </a:t>
            </a:r>
            <a:r>
              <a:rPr lang="cs-CZ" dirty="0" smtClean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773/0</a:t>
            </a:r>
            <a:r>
              <a:rPr lang="cs-CZ" dirty="0" smtClean="0"/>
              <a:t> – sněmovna nestihla projednat</a:t>
            </a:r>
            <a:endParaRPr lang="cs-CZ" dirty="0"/>
          </a:p>
          <a:p>
            <a:r>
              <a:rPr lang="cs-CZ" dirty="0" smtClean="0"/>
              <a:t>Měl upravit </a:t>
            </a:r>
            <a:r>
              <a:rPr lang="cs-CZ" dirty="0"/>
              <a:t>povinný výtisk elektronických publikací, jeho shromažďování a zpřístupňování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477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, snímek obrazovky, Písmo, číslo&#10;&#10;Obsah vygenerovaný umělou inteligencí může být nesprávný.">
            <a:extLst>
              <a:ext uri="{FF2B5EF4-FFF2-40B4-BE49-F238E27FC236}">
                <a16:creationId xmlns:a16="http://schemas.microsoft.com/office/drawing/2014/main" id="{70E6E147-70D9-6F1B-5E43-3BB1591F5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24" y="575864"/>
            <a:ext cx="9678751" cy="570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povinného výtisku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 </a:t>
            </a:r>
            <a:r>
              <a:rPr lang="cs-CZ" dirty="0"/>
              <a:t>zahraničí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Dánsko - </a:t>
            </a:r>
            <a:r>
              <a:rPr lang="cs-CZ" dirty="0">
                <a:hlinkClick r:id="rId2"/>
              </a:rPr>
              <a:t>https://pro.kb.dk/en/legal-deposit</a:t>
            </a:r>
            <a:endParaRPr lang="cs-CZ" dirty="0"/>
          </a:p>
          <a:p>
            <a:r>
              <a:rPr lang="cs-CZ" dirty="0"/>
              <a:t>Finsko - </a:t>
            </a:r>
            <a:r>
              <a:rPr lang="cs-CZ" dirty="0">
                <a:hlinkClick r:id="rId3"/>
              </a:rPr>
              <a:t>https://www.kansalliskirjasto.fi/en/legal-deposit-office</a:t>
            </a:r>
            <a:endParaRPr lang="cs-CZ" dirty="0"/>
          </a:p>
          <a:p>
            <a:r>
              <a:rPr lang="cs-CZ" dirty="0"/>
              <a:t>Irsko - </a:t>
            </a:r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www.nli.ie/collections/our-work-collections/collecting</a:t>
            </a:r>
            <a:endParaRPr lang="cs-CZ" dirty="0" smtClean="0"/>
          </a:p>
          <a:p>
            <a:r>
              <a:rPr lang="cs-CZ" dirty="0" smtClean="0"/>
              <a:t>Německo </a:t>
            </a:r>
            <a:r>
              <a:rPr lang="cs-CZ" dirty="0"/>
              <a:t>- </a:t>
            </a:r>
            <a:r>
              <a:rPr lang="cs-CZ" dirty="0">
                <a:hlinkClick r:id="rId5"/>
              </a:rPr>
              <a:t>https://www.dnb.de/EN/Professionell/Sammeln/sammeln_node.html#sprg314410</a:t>
            </a:r>
            <a:r>
              <a:rPr lang="cs-CZ" dirty="0"/>
              <a:t> </a:t>
            </a:r>
          </a:p>
          <a:p>
            <a:r>
              <a:rPr lang="cs-CZ" dirty="0"/>
              <a:t>Rakousko – </a:t>
            </a:r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www.onb.ac.at/en/library/legal-deposit</a:t>
            </a:r>
            <a:endParaRPr lang="cs-CZ" dirty="0" smtClean="0"/>
          </a:p>
          <a:p>
            <a:r>
              <a:rPr lang="cs-CZ" dirty="0" smtClean="0"/>
              <a:t>Švédsko </a:t>
            </a:r>
            <a:r>
              <a:rPr lang="cs-CZ" dirty="0"/>
              <a:t>- </a:t>
            </a:r>
            <a:r>
              <a:rPr lang="cs-CZ" dirty="0">
                <a:hlinkClick r:id="rId7"/>
              </a:rPr>
              <a:t>https://www.kb.se/pliktleverans-och-isbn/eng/information-and-guides/legal-deposit---</a:t>
            </a:r>
            <a:r>
              <a:rPr lang="cs-CZ" dirty="0" smtClean="0">
                <a:hlinkClick r:id="rId7"/>
              </a:rPr>
              <a:t>how-it-works.html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Velká Británie - </a:t>
            </a:r>
            <a:r>
              <a:rPr lang="cs-CZ" dirty="0">
                <a:hlinkClick r:id="rId8"/>
              </a:rPr>
              <a:t>https://</a:t>
            </a:r>
            <a:r>
              <a:rPr lang="cs-CZ" dirty="0" smtClean="0">
                <a:hlinkClick r:id="rId8"/>
              </a:rPr>
              <a:t>www.bl.uk/services/legal-deposit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Spojené státy - </a:t>
            </a:r>
            <a:r>
              <a:rPr lang="cs-CZ" dirty="0">
                <a:hlinkClick r:id="rId9"/>
              </a:rPr>
              <a:t>https://www.copyright.gov/help/faq/mandatory_deposit.html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44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Vyberte si jednu z uvedených zemí, prozkoumejte informace, případně přímo legislativu týkající se povinného výtisku, a do sdílené tabulky uveďte:</a:t>
            </a:r>
          </a:p>
          <a:p>
            <a:pPr lvl="1"/>
            <a:r>
              <a:rPr lang="cs-CZ" dirty="0"/>
              <a:t>Odkaz na souhrnné informace, případně existující legislativu týkající se povinného výtisku</a:t>
            </a:r>
          </a:p>
          <a:p>
            <a:pPr lvl="1"/>
            <a:r>
              <a:rPr lang="cs-CZ" dirty="0"/>
              <a:t>Příjemce povinného výtisku</a:t>
            </a:r>
          </a:p>
          <a:p>
            <a:pPr lvl="1"/>
            <a:r>
              <a:rPr lang="cs-CZ" dirty="0"/>
              <a:t>Typy dokumentů, kterých se povinný výtisk týká</a:t>
            </a:r>
          </a:p>
        </p:txBody>
      </p:sp>
    </p:spTree>
    <p:extLst>
      <p:ext uri="{BB962C8B-B14F-4D97-AF65-F5344CB8AC3E}">
        <p14:creationId xmlns:p14="http://schemas.microsoft.com/office/powerpoint/2010/main" val="42595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Cataloguing</a:t>
            </a:r>
            <a:r>
              <a:rPr lang="cs-CZ" dirty="0"/>
              <a:t> in </a:t>
            </a:r>
            <a:r>
              <a:rPr lang="cs-CZ" dirty="0" err="1"/>
              <a:t>publication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Spolupráce knihovníků a nakladatelů</a:t>
            </a:r>
          </a:p>
          <a:p>
            <a:r>
              <a:rPr lang="cs-CZ" dirty="0"/>
              <a:t>Bibliografické údaje poskytnuté před vydáním publikace – předběžný záznam (může být součástí publikace)</a:t>
            </a:r>
          </a:p>
          <a:p>
            <a:r>
              <a:rPr lang="cs-CZ" dirty="0"/>
              <a:t>Usnadnění katalogizace</a:t>
            </a:r>
          </a:p>
          <a:p>
            <a:r>
              <a:rPr lang="cs-CZ" dirty="0">
                <a:hlinkClick r:id="rId2"/>
              </a:rPr>
              <a:t>https://www.nkp.cz/sluzby/sluzby-pro/cip-katalogizace-v-knize</a:t>
            </a:r>
            <a:endParaRPr lang="cs-CZ" dirty="0"/>
          </a:p>
          <a:p>
            <a:r>
              <a:rPr lang="cs-CZ" dirty="0"/>
              <a:t>Jmenný popis, MDT, předmětová hesla, konspekt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9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Mezinárodní interoperabilita</a:t>
            </a:r>
          </a:p>
          <a:p>
            <a:r>
              <a:rPr lang="cs-CZ" dirty="0"/>
              <a:t>Katalogizace – ISBD, RDA</a:t>
            </a:r>
          </a:p>
          <a:p>
            <a:r>
              <a:rPr lang="cs-CZ" dirty="0"/>
              <a:t>Bibliografické formáty</a:t>
            </a:r>
          </a:p>
          <a:p>
            <a:pPr lvl="1"/>
            <a:r>
              <a:rPr lang="cs-CZ" dirty="0"/>
              <a:t>MARC (</a:t>
            </a:r>
            <a:r>
              <a:rPr lang="cs-CZ" dirty="0">
                <a:hlinkClick r:id="rId2"/>
              </a:rPr>
              <a:t>UNIMARC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MARC21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XML formáty (</a:t>
            </a:r>
            <a:r>
              <a:rPr lang="cs-CZ" dirty="0">
                <a:hlinkClick r:id="rId4"/>
              </a:rPr>
              <a:t>MARCXML</a:t>
            </a:r>
            <a:r>
              <a:rPr lang="cs-CZ" dirty="0"/>
              <a:t>, </a:t>
            </a:r>
            <a:r>
              <a:rPr lang="cs-CZ" dirty="0">
                <a:hlinkClick r:id="rId5"/>
              </a:rPr>
              <a:t>MODS</a:t>
            </a:r>
            <a:r>
              <a:rPr lang="cs-CZ" dirty="0"/>
              <a:t>, </a:t>
            </a:r>
            <a:r>
              <a:rPr lang="cs-CZ" dirty="0">
                <a:hlinkClick r:id="rId6"/>
              </a:rPr>
              <a:t>ONIX</a:t>
            </a:r>
            <a:r>
              <a:rPr lang="cs-CZ" dirty="0"/>
              <a:t>, </a:t>
            </a:r>
            <a:r>
              <a:rPr lang="cs-CZ" dirty="0">
                <a:hlinkClick r:id="rId7"/>
              </a:rPr>
              <a:t>BIBFRAME</a:t>
            </a:r>
            <a:r>
              <a:rPr lang="cs-CZ" dirty="0"/>
              <a:t>)</a:t>
            </a:r>
          </a:p>
          <a:p>
            <a:pPr lvl="1"/>
            <a:r>
              <a:rPr lang="cs-CZ" dirty="0">
                <a:hlinkClick r:id="rId8"/>
              </a:rPr>
              <a:t>Dublin </a:t>
            </a:r>
            <a:r>
              <a:rPr lang="cs-CZ" dirty="0" err="1">
                <a:hlinkClick r:id="rId8"/>
              </a:rPr>
              <a:t>Core</a:t>
            </a:r>
            <a:endParaRPr lang="cs-CZ" dirty="0"/>
          </a:p>
          <a:p>
            <a:r>
              <a:rPr lang="cs-CZ" dirty="0"/>
              <a:t>Kódování znaků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227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Komunikační protokoly</a:t>
            </a:r>
          </a:p>
          <a:p>
            <a:pPr lvl="1"/>
            <a:r>
              <a:rPr lang="cs-CZ" dirty="0">
                <a:hlinkClick r:id="rId2"/>
              </a:rPr>
              <a:t>Z39.50</a:t>
            </a:r>
            <a:r>
              <a:rPr lang="cs-CZ" dirty="0"/>
              <a:t> (</a:t>
            </a:r>
            <a:r>
              <a:rPr lang="cs-CZ" dirty="0">
                <a:hlinkClick r:id="rId3"/>
              </a:rPr>
              <a:t>ANSI/NISO Z39.50-2003 (S2014) </a:t>
            </a:r>
            <a:r>
              <a:rPr lang="cs-CZ" dirty="0" err="1">
                <a:hlinkClick r:id="rId3"/>
              </a:rPr>
              <a:t>Information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Retrieval</a:t>
            </a:r>
            <a:r>
              <a:rPr lang="cs-CZ" dirty="0">
                <a:hlinkClick r:id="rId3"/>
              </a:rPr>
              <a:t>: </a:t>
            </a:r>
            <a:r>
              <a:rPr lang="cs-CZ" dirty="0" err="1">
                <a:hlinkClick r:id="rId3"/>
              </a:rPr>
              <a:t>Application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Service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Definition</a:t>
            </a:r>
            <a:r>
              <a:rPr lang="cs-CZ" dirty="0">
                <a:hlinkClick r:id="rId3"/>
              </a:rPr>
              <a:t> &amp; </a:t>
            </a:r>
            <a:r>
              <a:rPr lang="cs-CZ" dirty="0" err="1">
                <a:hlinkClick r:id="rId3"/>
              </a:rPr>
              <a:t>Protocol</a:t>
            </a:r>
            <a:r>
              <a:rPr lang="cs-CZ" dirty="0">
                <a:hlinkClick r:id="rId3"/>
              </a:rPr>
              <a:t> </a:t>
            </a:r>
            <a:r>
              <a:rPr lang="cs-CZ" dirty="0" err="1">
                <a:hlinkClick r:id="rId3"/>
              </a:rPr>
              <a:t>Specification</a:t>
            </a:r>
            <a:r>
              <a:rPr lang="cs-CZ" dirty="0"/>
              <a:t>)</a:t>
            </a:r>
          </a:p>
          <a:p>
            <a:pPr lvl="1"/>
            <a:r>
              <a:rPr lang="cs-CZ" dirty="0">
                <a:hlinkClick r:id="rId4"/>
              </a:rPr>
              <a:t>OAI-PMH</a:t>
            </a:r>
            <a:endParaRPr lang="cs-CZ" dirty="0"/>
          </a:p>
          <a:p>
            <a:r>
              <a:rPr lang="cs-CZ" dirty="0"/>
              <a:t>Identifikátory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2379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Česká národní 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103224"/>
          </a:xfrm>
        </p:spPr>
        <p:txBody>
          <a:bodyPr/>
          <a:lstStyle/>
          <a:p>
            <a:r>
              <a:rPr lang="cs-CZ" dirty="0" smtClean="0"/>
              <a:t>Národní knihovna ČR (národní bibliografická agentura)</a:t>
            </a:r>
          </a:p>
          <a:p>
            <a:r>
              <a:rPr lang="cs-CZ" dirty="0" smtClean="0"/>
              <a:t>Spolupracující knihovny - Moravská zemská knihovna,  Vědecká knihovna v Olomouci, Městská knihovna Praha</a:t>
            </a:r>
          </a:p>
          <a:p>
            <a:pPr lvl="1"/>
            <a:r>
              <a:rPr lang="cs-CZ" dirty="0" smtClean="0"/>
              <a:t>Doplnění nedodaných povinných výtisků</a:t>
            </a:r>
          </a:p>
          <a:p>
            <a:pPr lvl="1"/>
            <a:r>
              <a:rPr lang="cs-CZ" dirty="0" smtClean="0"/>
              <a:t>Regionální produkce</a:t>
            </a:r>
          </a:p>
          <a:p>
            <a:pPr lvl="1"/>
            <a:r>
              <a:rPr lang="cs-CZ" dirty="0" smtClean="0"/>
              <a:t>Co nejrychlejší zpracování záznamu</a:t>
            </a:r>
          </a:p>
          <a:p>
            <a:r>
              <a:rPr lang="cs-CZ" dirty="0" smtClean="0"/>
              <a:t>Dokumenty vydané na území ČR</a:t>
            </a:r>
          </a:p>
          <a:p>
            <a:r>
              <a:rPr lang="cs-CZ" dirty="0" smtClean="0"/>
              <a:t>Povinný výtisk</a:t>
            </a:r>
          </a:p>
          <a:p>
            <a:r>
              <a:rPr lang="cs-CZ" dirty="0" smtClean="0"/>
              <a:t>Standardy: pravidla popisu – RDA, metadatový formát – MARC21, autoritní kontrola – národní autority + VIAF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812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307611" cy="3674266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České knihy</a:t>
            </a:r>
          </a:p>
          <a:p>
            <a:pPr lvl="1"/>
            <a:r>
              <a:rPr lang="cs-CZ" dirty="0"/>
              <a:t>od roku 1901, postupně doplňováno období 1801-1900</a:t>
            </a:r>
          </a:p>
          <a:p>
            <a:pPr lvl="1"/>
            <a:r>
              <a:rPr lang="cs-CZ" dirty="0"/>
              <a:t>NK ČR, MZK, VK Olomouc, MK Praha (beletrie)</a:t>
            </a:r>
          </a:p>
          <a:p>
            <a:r>
              <a:rPr lang="cs-CZ" dirty="0"/>
              <a:t>Česká periodika – v relativní úplnosti od roku 1990</a:t>
            </a:r>
          </a:p>
          <a:p>
            <a:r>
              <a:rPr lang="cs-CZ" dirty="0"/>
              <a:t>Grafické dokumenty – od 1992</a:t>
            </a:r>
          </a:p>
          <a:p>
            <a:r>
              <a:rPr lang="cs-CZ" dirty="0"/>
              <a:t>Hudebniny – od 1994</a:t>
            </a:r>
          </a:p>
          <a:p>
            <a:r>
              <a:rPr lang="cs-CZ" dirty="0"/>
              <a:t>Kartografické dokumenty – od 1994, NK ČR, MZK, VK Olomouc</a:t>
            </a:r>
          </a:p>
          <a:p>
            <a:r>
              <a:rPr lang="cs-CZ" dirty="0"/>
              <a:t>Zvukové záznamy – od 1992</a:t>
            </a:r>
          </a:p>
          <a:p>
            <a:r>
              <a:rPr lang="cs-CZ" dirty="0"/>
              <a:t>Elektronické zdroje – od 1996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38315" y="2638043"/>
            <a:ext cx="4585324" cy="358577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Články v českých novinách, časopisech a sbornících</a:t>
            </a:r>
          </a:p>
          <a:p>
            <a:pPr lvl="1"/>
            <a:r>
              <a:rPr lang="cs-CZ" dirty="0"/>
              <a:t>Samostatná databáze</a:t>
            </a:r>
          </a:p>
          <a:p>
            <a:pPr lvl="1"/>
            <a:r>
              <a:rPr lang="cs-CZ" dirty="0"/>
              <a:t>Od </a:t>
            </a:r>
            <a:r>
              <a:rPr lang="cs-CZ" dirty="0" smtClean="0"/>
              <a:t>1991</a:t>
            </a:r>
          </a:p>
          <a:p>
            <a:pPr lvl="1"/>
            <a:r>
              <a:rPr lang="cs-CZ" dirty="0" smtClean="0"/>
              <a:t>Dostupná také na nkp.knihovny.cz</a:t>
            </a:r>
            <a:endParaRPr lang="cs-CZ" dirty="0"/>
          </a:p>
          <a:p>
            <a:r>
              <a:rPr lang="cs-CZ" dirty="0"/>
              <a:t>Národní autority</a:t>
            </a:r>
          </a:p>
          <a:p>
            <a:pPr lvl="1"/>
            <a:r>
              <a:rPr lang="cs-CZ" dirty="0"/>
              <a:t>Pomocný nástroj</a:t>
            </a:r>
          </a:p>
          <a:p>
            <a:pPr lvl="1"/>
            <a:r>
              <a:rPr lang="cs-CZ" dirty="0"/>
              <a:t>Samostatná databáze</a:t>
            </a:r>
          </a:p>
          <a:p>
            <a:pPr lvl="1"/>
            <a:r>
              <a:rPr lang="cs-CZ" dirty="0"/>
              <a:t>Od 1998</a:t>
            </a:r>
          </a:p>
        </p:txBody>
      </p:sp>
    </p:spTree>
    <p:extLst>
      <p:ext uri="{BB962C8B-B14F-4D97-AF65-F5344CB8AC3E}">
        <p14:creationId xmlns:p14="http://schemas.microsoft.com/office/powerpoint/2010/main" val="259413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/>
              <a:t>Národní bibliografie</a:t>
            </a:r>
            <a:r>
              <a:rPr lang="cs-CZ" sz="2400" dirty="0"/>
              <a:t> v moderním smyslu slova je souhrn autoritativních a úplných záznamů národní produkce (myšleno produkce nakladatelství) určité země, vydávaný pravidelně a s co možná nejmenším zpožděním. Je vytvářena v souladu s mezinárodními standardy národní bibliografickou agenturou. (IFLA, 1998, 2009)</a:t>
            </a:r>
          </a:p>
          <a:p>
            <a:r>
              <a:rPr lang="cs-CZ" sz="2400" dirty="0"/>
              <a:t>Souběžná x retrospektivní</a:t>
            </a:r>
          </a:p>
        </p:txBody>
      </p:sp>
    </p:spTree>
    <p:extLst>
      <p:ext uri="{BB962C8B-B14F-4D97-AF65-F5344CB8AC3E}">
        <p14:creationId xmlns:p14="http://schemas.microsoft.com/office/powerpoint/2010/main" val="3831534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Číslo </a:t>
            </a:r>
            <a:r>
              <a:rPr lang="cs-CZ" dirty="0" err="1"/>
              <a:t>Čnb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Přidělováno od roku 2010, starším záznamům přiděleno zpětně</a:t>
            </a:r>
          </a:p>
          <a:p>
            <a:r>
              <a:rPr lang="cs-CZ" dirty="0"/>
              <a:t>Jedinečný identifikátor dokumentu</a:t>
            </a:r>
          </a:p>
          <a:p>
            <a:r>
              <a:rPr lang="cs-CZ" dirty="0"/>
              <a:t>Pro potřeby digitalizace – pojistka proti duplicitní digitalizaci (</a:t>
            </a:r>
            <a:r>
              <a:rPr lang="cs-CZ" dirty="0">
                <a:hlinkClick r:id="rId2"/>
              </a:rPr>
              <a:t>Registr digitalizace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20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</a:t>
            </a:r>
            <a:r>
              <a:rPr lang="cs-CZ" dirty="0" err="1"/>
              <a:t>čnb</a:t>
            </a:r>
            <a:endParaRPr lang="cs-CZ" dirty="0"/>
          </a:p>
        </p:txBody>
      </p:sp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669" y="2638425"/>
            <a:ext cx="7412663" cy="3101975"/>
          </a:xfrm>
        </p:spPr>
      </p:pic>
    </p:spTree>
    <p:extLst>
      <p:ext uri="{BB962C8B-B14F-4D97-AF65-F5344CB8AC3E}">
        <p14:creationId xmlns:p14="http://schemas.microsoft.com/office/powerpoint/2010/main" val="2663178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 digitalizace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248" y="2638425"/>
            <a:ext cx="5869505" cy="3101975"/>
          </a:xfrm>
        </p:spPr>
      </p:pic>
    </p:spTree>
    <p:extLst>
      <p:ext uri="{BB962C8B-B14F-4D97-AF65-F5344CB8AC3E}">
        <p14:creationId xmlns:p14="http://schemas.microsoft.com/office/powerpoint/2010/main" val="1507138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autority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8834" y="2638044"/>
            <a:ext cx="4786009" cy="3684935"/>
          </a:xfrm>
        </p:spPr>
        <p:txBody>
          <a:bodyPr>
            <a:normAutofit/>
          </a:bodyPr>
          <a:lstStyle/>
          <a:p>
            <a:r>
              <a:rPr lang="cs-CZ" dirty="0" smtClean="0"/>
              <a:t>Národní autority </a:t>
            </a:r>
            <a:r>
              <a:rPr lang="cs-CZ" dirty="0"/>
              <a:t>= standardizované a kontrolované soubory autoritních </a:t>
            </a:r>
            <a:r>
              <a:rPr lang="cs-CZ" dirty="0" smtClean="0"/>
              <a:t>záznamů</a:t>
            </a:r>
          </a:p>
          <a:p>
            <a:r>
              <a:rPr lang="cs-CZ" dirty="0" smtClean="0"/>
              <a:t>Cíl</a:t>
            </a:r>
            <a:r>
              <a:rPr lang="cs-CZ" dirty="0"/>
              <a:t>: zajistit jednotnost a konzistenci v popisu jmen, názvů a témat v bibliografických </a:t>
            </a:r>
            <a:r>
              <a:rPr lang="cs-CZ" dirty="0" smtClean="0"/>
              <a:t>záznamech</a:t>
            </a:r>
          </a:p>
          <a:p>
            <a:r>
              <a:rPr lang="cs-CZ" dirty="0" smtClean="0"/>
              <a:t>Jmenné autority – jména osob a korporací</a:t>
            </a:r>
          </a:p>
          <a:p>
            <a:r>
              <a:rPr lang="cs-CZ" dirty="0" smtClean="0"/>
              <a:t>Věcné autority – tematické, formální, geografické, chronologické autority</a:t>
            </a:r>
          </a:p>
          <a:p>
            <a:r>
              <a:rPr lang="cs-CZ" dirty="0" smtClean="0"/>
              <a:t>Názvové </a:t>
            </a:r>
            <a:r>
              <a:rPr lang="cs-CZ" dirty="0" smtClean="0"/>
              <a:t>autority – standardizované podoby názvů děl</a:t>
            </a:r>
            <a:endParaRPr lang="cs-CZ" dirty="0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3695583"/>
            <a:ext cx="4084674" cy="784928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5560913"/>
            <a:ext cx="4915326" cy="762066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34" y="4677306"/>
            <a:ext cx="3558848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24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Národní autority </a:t>
            </a:r>
            <a:r>
              <a:rPr lang="cs-CZ" dirty="0" err="1" smtClean="0"/>
              <a:t>čr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https://autority.nkp.cz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 smtClean="0">
                <a:hlinkClick r:id="rId3"/>
              </a:rPr>
              <a:t>Kooperativní projekt </a:t>
            </a:r>
            <a:r>
              <a:rPr lang="cs-CZ" dirty="0" smtClean="0"/>
              <a:t>– zastřešuje Národní knihovna ČR, podílí se další knihovny</a:t>
            </a:r>
          </a:p>
          <a:p>
            <a:r>
              <a:rPr lang="cs-CZ" dirty="0" smtClean="0"/>
              <a:t>MARC21</a:t>
            </a:r>
          </a:p>
          <a:p>
            <a:r>
              <a:rPr lang="cs-CZ" dirty="0" smtClean="0"/>
              <a:t>Spolupráce </a:t>
            </a:r>
            <a:r>
              <a:rPr lang="cs-CZ" dirty="0" smtClean="0"/>
              <a:t>– přímo v systému </a:t>
            </a:r>
            <a:r>
              <a:rPr lang="cs-CZ" dirty="0" err="1" smtClean="0"/>
              <a:t>Aleph</a:t>
            </a:r>
            <a:r>
              <a:rPr lang="cs-CZ" dirty="0" smtClean="0"/>
              <a:t> nebo přes </a:t>
            </a:r>
            <a:r>
              <a:rPr lang="cs-CZ" dirty="0" smtClean="0"/>
              <a:t>protokol Z39.50</a:t>
            </a:r>
          </a:p>
          <a:p>
            <a:r>
              <a:rPr lang="cs-CZ" dirty="0" smtClean="0"/>
              <a:t>Systém supervizorů – lokální, vrchní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1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VIAF (OCLC)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Sloučení autoritních záznamů z různých národních knihoven do jednoho propojeného </a:t>
            </a:r>
            <a:r>
              <a:rPr lang="cs-CZ" dirty="0" smtClean="0"/>
              <a:t>systému</a:t>
            </a:r>
          </a:p>
          <a:p>
            <a:r>
              <a:rPr lang="cs-CZ" dirty="0"/>
              <a:t>Propojení variantních forem jmen – záznamy obsahují různé varianty jmen osob, organizací, děl či témat v různých jazycích a </a:t>
            </a:r>
            <a:r>
              <a:rPr lang="cs-CZ" dirty="0" smtClean="0"/>
              <a:t>zápisech - </a:t>
            </a:r>
          </a:p>
          <a:p>
            <a:r>
              <a:rPr lang="cs-CZ" dirty="0"/>
              <a:t>Unikátní identifikátor – každá entita (osoba, organizace, dílo) má v rámci VIAF přiřazené unikátní identifikační </a:t>
            </a:r>
            <a:r>
              <a:rPr lang="cs-CZ" dirty="0" smtClean="0"/>
              <a:t>číslo</a:t>
            </a:r>
          </a:p>
          <a:p>
            <a:r>
              <a:rPr lang="cs-CZ" dirty="0"/>
              <a:t>Otevřený přístup – VIAF je dostupný online a umožňuje propojení s dalšími systémy pomocí </a:t>
            </a:r>
            <a:r>
              <a:rPr lang="cs-CZ" dirty="0" err="1"/>
              <a:t>Linked</a:t>
            </a:r>
            <a:r>
              <a:rPr lang="cs-CZ" dirty="0"/>
              <a:t> Data a </a:t>
            </a:r>
            <a:r>
              <a:rPr lang="cs-CZ" dirty="0" smtClean="0"/>
              <a:t>RDF</a:t>
            </a:r>
          </a:p>
          <a:p>
            <a:r>
              <a:rPr lang="cs-CZ" dirty="0"/>
              <a:t>Příklad: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viaf.org/en/viaf/56763450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ADED9D-211F-48AF-8DAD-1FC22D85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6084E2-0FED-42D5-B39F-F9A51ED6D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594501"/>
            <a:ext cx="7729728" cy="3101983"/>
          </a:xfrm>
        </p:spPr>
        <p:txBody>
          <a:bodyPr>
            <a:normAutofit fontScale="92500"/>
          </a:bodyPr>
          <a:lstStyle/>
          <a:p>
            <a:r>
              <a:rPr lang="cs-CZ" dirty="0">
                <a:hlinkClick r:id="rId2"/>
              </a:rPr>
              <a:t>https://www.webarchiv.cz/cs/</a:t>
            </a:r>
            <a:r>
              <a:rPr lang="cs-CZ" dirty="0"/>
              <a:t> </a:t>
            </a:r>
          </a:p>
          <a:p>
            <a:r>
              <a:rPr lang="cs-CZ" dirty="0"/>
              <a:t>Archivace národního webu</a:t>
            </a:r>
          </a:p>
          <a:p>
            <a:r>
              <a:rPr lang="cs-CZ" dirty="0"/>
              <a:t>Cíle</a:t>
            </a:r>
          </a:p>
          <a:p>
            <a:pPr lvl="1"/>
            <a:r>
              <a:rPr lang="cs-CZ" dirty="0"/>
              <a:t>pravidelné sklízení webových zdrojů</a:t>
            </a:r>
          </a:p>
          <a:p>
            <a:pPr lvl="1"/>
            <a:r>
              <a:rPr lang="cs-CZ" dirty="0"/>
              <a:t>zpřístupnění sbírky na terminálech v budově Národní knihovny ČR a online zpřístupňování vybraných archivovaných dokumentů</a:t>
            </a:r>
          </a:p>
          <a:p>
            <a:pPr lvl="1"/>
            <a:r>
              <a:rPr lang="cs-CZ" dirty="0"/>
              <a:t>zajištění dlouhodobého uchování a trvalého přístupu ke všem archivovaným dokumentům</a:t>
            </a:r>
          </a:p>
          <a:p>
            <a:pPr lvl="1"/>
            <a:r>
              <a:rPr lang="cs-CZ" dirty="0"/>
              <a:t>kontinuální vytváření sbírky archivovaných webů a její organizace za účelem zajištění vyhledávání uvnitř sbírky</a:t>
            </a:r>
          </a:p>
        </p:txBody>
      </p:sp>
    </p:spTree>
    <p:extLst>
      <p:ext uri="{BB962C8B-B14F-4D97-AF65-F5344CB8AC3E}">
        <p14:creationId xmlns:p14="http://schemas.microsoft.com/office/powerpoint/2010/main" val="134324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sklizně</a:t>
            </a:r>
          </a:p>
          <a:p>
            <a:pPr lvl="1"/>
            <a:r>
              <a:rPr lang="cs-CZ" dirty="0"/>
              <a:t>celoplošná sklizeň – doména .</a:t>
            </a:r>
            <a:r>
              <a:rPr lang="cs-CZ" dirty="0" err="1"/>
              <a:t>cz</a:t>
            </a:r>
            <a:r>
              <a:rPr lang="cs-CZ" dirty="0"/>
              <a:t>, 1-2x ročně, zachycení obrazu českého internetu v daném čase</a:t>
            </a:r>
          </a:p>
          <a:p>
            <a:pPr lvl="1"/>
            <a:r>
              <a:rPr lang="cs-CZ" dirty="0"/>
              <a:t>výběrová sklizeň – zachycení zdroje a změn v celém rozsahu, hodnotné zdroje, reprezentativní vzorek českého kulturního </a:t>
            </a:r>
            <a:r>
              <a:rPr lang="cs-CZ" dirty="0" smtClean="0"/>
              <a:t>dědictví (</a:t>
            </a:r>
            <a:r>
              <a:rPr lang="cs-CZ" dirty="0" err="1" smtClean="0"/>
              <a:t>bohemikální</a:t>
            </a:r>
            <a:r>
              <a:rPr lang="cs-CZ" dirty="0" smtClean="0"/>
              <a:t> charakter)</a:t>
            </a:r>
            <a:endParaRPr lang="cs-CZ" dirty="0" smtClean="0"/>
          </a:p>
          <a:p>
            <a:pPr lvl="2"/>
            <a:r>
              <a:rPr lang="cs-CZ" dirty="0" smtClean="0"/>
              <a:t>literární a kulturní weby, umělecké projekty, významné autorské stránky</a:t>
            </a:r>
          </a:p>
          <a:p>
            <a:pPr lvl="2"/>
            <a:r>
              <a:rPr lang="cs-CZ" dirty="0" smtClean="0"/>
              <a:t>odborné a vědecké weby</a:t>
            </a:r>
          </a:p>
          <a:p>
            <a:pPr lvl="2"/>
            <a:r>
              <a:rPr lang="cs-CZ" dirty="0" smtClean="0"/>
              <a:t>společensky významné weby – politické web, občanské iniciativy a neziskové organizace</a:t>
            </a:r>
            <a:endParaRPr lang="cs-CZ" dirty="0"/>
          </a:p>
          <a:p>
            <a:pPr lvl="1"/>
            <a:r>
              <a:rPr lang="cs-CZ" dirty="0"/>
              <a:t>tematické kolekce – téma nebo </a:t>
            </a:r>
            <a:r>
              <a:rPr lang="cs-CZ" dirty="0" smtClean="0"/>
              <a:t>událost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23435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webarchiv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03513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zpřístupňování</a:t>
            </a:r>
          </a:p>
          <a:p>
            <a:pPr lvl="1"/>
            <a:r>
              <a:rPr lang="cs-CZ" dirty="0"/>
              <a:t>veřejný režim – pouze stránky, u nichž je uzavřena smlouva s vydavatelem, nebo jsou zveřejněny pod licencí CC – přístupné i vzdáleně</a:t>
            </a:r>
          </a:p>
          <a:p>
            <a:pPr lvl="1"/>
            <a:r>
              <a:rPr lang="cs-CZ" dirty="0"/>
              <a:t>omezený režim – ostatní – přístupné pouze na terminálech v </a:t>
            </a:r>
            <a:r>
              <a:rPr lang="cs-CZ" dirty="0" smtClean="0"/>
              <a:t>NK</a:t>
            </a:r>
          </a:p>
          <a:p>
            <a:r>
              <a:rPr lang="cs-CZ" dirty="0"/>
              <a:t>s</a:t>
            </a:r>
            <a:r>
              <a:rPr lang="cs-CZ" dirty="0" smtClean="0"/>
              <a:t>práva archivovaných stránek</a:t>
            </a:r>
          </a:p>
          <a:p>
            <a:pPr lvl="1"/>
            <a:r>
              <a:rPr lang="cs-CZ" dirty="0" smtClean="0"/>
              <a:t>archivní kopie ani jejich části nejsou mazány – zachování autenticity</a:t>
            </a:r>
          </a:p>
          <a:p>
            <a:pPr lvl="1"/>
            <a:r>
              <a:rPr lang="cs-CZ" dirty="0" smtClean="0"/>
              <a:t>Narušení práv některých uživatelů, závadný obsah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→ blokace (1. zamezení zobrazování veřejně, 2. zamezení vytváření archivních kopií, 3. zařazení stránky na černou listinu zobrazovací aplikace)</a:t>
            </a:r>
            <a:endParaRPr lang="cs-CZ" dirty="0"/>
          </a:p>
          <a:p>
            <a:r>
              <a:rPr lang="cs-CZ" dirty="0" smtClean="0"/>
              <a:t>SW</a:t>
            </a:r>
          </a:p>
          <a:p>
            <a:pPr lvl="1"/>
            <a:r>
              <a:rPr lang="cs-CZ" dirty="0" err="1" smtClean="0"/>
              <a:t>Heritrix</a:t>
            </a:r>
            <a:r>
              <a:rPr lang="cs-CZ" dirty="0" smtClean="0"/>
              <a:t> </a:t>
            </a:r>
            <a:r>
              <a:rPr lang="cs-CZ" dirty="0"/>
              <a:t>– sklízení </a:t>
            </a:r>
            <a:r>
              <a:rPr lang="cs-CZ" dirty="0" smtClean="0"/>
              <a:t>stránek</a:t>
            </a:r>
          </a:p>
          <a:p>
            <a:pPr lvl="1"/>
            <a:r>
              <a:rPr lang="cs-CZ" dirty="0" err="1" smtClean="0"/>
              <a:t>Wayback</a:t>
            </a:r>
            <a:r>
              <a:rPr lang="cs-CZ" dirty="0" smtClean="0"/>
              <a:t> </a:t>
            </a:r>
            <a:r>
              <a:rPr lang="cs-CZ" dirty="0" err="1"/>
              <a:t>Machine</a:t>
            </a:r>
            <a:r>
              <a:rPr lang="cs-CZ" dirty="0"/>
              <a:t> – zpřístupňování </a:t>
            </a:r>
            <a:r>
              <a:rPr lang="cs-CZ" dirty="0" smtClean="0"/>
              <a:t>verzí</a:t>
            </a:r>
          </a:p>
          <a:p>
            <a:pPr lvl="1"/>
            <a:r>
              <a:rPr lang="cs-CZ" dirty="0" err="1" smtClean="0"/>
              <a:t>Grainery</a:t>
            </a:r>
            <a:r>
              <a:rPr lang="cs-CZ" dirty="0" smtClean="0"/>
              <a:t> – aplikace a standard pro automatizované vytváření </a:t>
            </a:r>
            <a:r>
              <a:rPr lang="cs-CZ" dirty="0" err="1" smtClean="0"/>
              <a:t>metadat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331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6C689-1E79-4E86-AAFE-102A73FCF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webarchiv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FEF55B-F9A0-4BBD-8F96-5FD7DC553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255" y="2266545"/>
            <a:ext cx="4169664" cy="3101983"/>
          </a:xfrm>
        </p:spPr>
        <p:txBody>
          <a:bodyPr>
            <a:normAutofit fontScale="92500"/>
          </a:bodyPr>
          <a:lstStyle/>
          <a:p>
            <a:r>
              <a:rPr lang="cs-CZ" dirty="0"/>
              <a:t>katalogizace </a:t>
            </a:r>
            <a:r>
              <a:rPr lang="cs-CZ" dirty="0" smtClean="0"/>
              <a:t>sklizených webových stránek</a:t>
            </a:r>
            <a:endParaRPr lang="cs-CZ" dirty="0"/>
          </a:p>
          <a:p>
            <a:pPr lvl="1"/>
            <a:r>
              <a:rPr lang="cs-CZ" dirty="0" smtClean="0"/>
              <a:t>weby </a:t>
            </a:r>
            <a:r>
              <a:rPr lang="cs-CZ" dirty="0"/>
              <a:t>s uzavřenou licenční </a:t>
            </a:r>
            <a:r>
              <a:rPr lang="cs-CZ" dirty="0" smtClean="0"/>
              <a:t>smlouvou, zpřístupněné </a:t>
            </a:r>
            <a:r>
              <a:rPr lang="cs-CZ" dirty="0"/>
              <a:t>pod licencí CC </a:t>
            </a:r>
            <a:r>
              <a:rPr lang="cs-CZ" dirty="0" smtClean="0"/>
              <a:t>nebo záznamy z tematických sklizní – kompletní záznamy </a:t>
            </a:r>
            <a:r>
              <a:rPr lang="cs-CZ" dirty="0"/>
              <a:t>v rámci České národní </a:t>
            </a:r>
            <a:r>
              <a:rPr lang="cs-CZ" dirty="0" smtClean="0"/>
              <a:t>bibliografie – MARC21</a:t>
            </a:r>
            <a:endParaRPr lang="cs-CZ" dirty="0"/>
          </a:p>
          <a:p>
            <a:pPr lvl="1"/>
            <a:r>
              <a:rPr lang="cs-CZ"/>
              <a:t>ostatní </a:t>
            </a:r>
            <a:r>
              <a:rPr lang="cs-CZ" smtClean="0"/>
              <a:t>weby </a:t>
            </a:r>
            <a:r>
              <a:rPr lang="cs-CZ" dirty="0" smtClean="0"/>
              <a:t>– </a:t>
            </a:r>
            <a:r>
              <a:rPr lang="cs-CZ" dirty="0"/>
              <a:t>minimální </a:t>
            </a:r>
            <a:r>
              <a:rPr lang="cs-CZ" dirty="0" smtClean="0"/>
              <a:t>záznam vytvořený automaticky při sklizni (URL, datum sklizně, technické údaje, dostupnost</a:t>
            </a:r>
            <a:r>
              <a:rPr lang="cs-CZ" dirty="0"/>
              <a:t>) </a:t>
            </a:r>
            <a:r>
              <a:rPr lang="cs-CZ" dirty="0" smtClean="0"/>
              <a:t>(Metodika pro tvorbu…. </a:t>
            </a:r>
            <a:r>
              <a:rPr lang="cs-CZ" dirty="0"/>
              <a:t>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webarchiv.cz/static/www/</a:t>
            </a:r>
            <a:r>
              <a:rPr lang="cs-CZ" dirty="0" err="1" smtClean="0">
                <a:hlinkClick r:id="rId2"/>
              </a:rPr>
              <a:t>download</a:t>
            </a:r>
            <a:r>
              <a:rPr lang="cs-CZ" dirty="0" smtClean="0">
                <a:hlinkClick r:id="rId2"/>
              </a:rPr>
              <a:t>/methodology.pdf</a:t>
            </a:r>
            <a:r>
              <a:rPr lang="cs-CZ" dirty="0" smtClean="0"/>
              <a:t>)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24" y="2266545"/>
            <a:ext cx="6439710" cy="42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registrace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Teritoriální – preferovaný IFLA – dokumenty vydané na území určitého státu</a:t>
            </a:r>
          </a:p>
          <a:p>
            <a:r>
              <a:rPr lang="cs-CZ" sz="2400" dirty="0"/>
              <a:t>Jazykový </a:t>
            </a:r>
            <a:r>
              <a:rPr lang="cs-CZ" sz="2400" dirty="0" smtClean="0"/>
              <a:t>– v daném jazyce/jazycích</a:t>
            </a:r>
            <a:endParaRPr lang="cs-CZ" sz="2400" dirty="0"/>
          </a:p>
          <a:p>
            <a:r>
              <a:rPr lang="cs-CZ" sz="2400" dirty="0" smtClean="0"/>
              <a:t>Autorský – autoři z dané země</a:t>
            </a:r>
            <a:endParaRPr lang="cs-CZ" sz="2400" dirty="0"/>
          </a:p>
          <a:p>
            <a:r>
              <a:rPr lang="cs-CZ" sz="2400" dirty="0"/>
              <a:t>Obsahový </a:t>
            </a:r>
            <a:r>
              <a:rPr lang="cs-CZ" sz="2400" dirty="0" smtClean="0"/>
              <a:t>– vztahují se k dané zemi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7591241" y="3588870"/>
            <a:ext cx="4924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}</a:t>
            </a:r>
            <a:endParaRPr lang="cs-CZ" sz="6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083685" y="3588870"/>
            <a:ext cx="1768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Exteriorika</a:t>
            </a:r>
            <a:r>
              <a:rPr lang="cs-CZ" dirty="0"/>
              <a:t> – záznamy je možné přebírat ze zahraničních zdrojů</a:t>
            </a:r>
          </a:p>
        </p:txBody>
      </p:sp>
    </p:spTree>
    <p:extLst>
      <p:ext uri="{BB962C8B-B14F-4D97-AF65-F5344CB8AC3E}">
        <p14:creationId xmlns:p14="http://schemas.microsoft.com/office/powerpoint/2010/main" val="3194073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AF361-F723-488D-A6FC-D5CDE3243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webové archivy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98BC47-AD93-40D2-93B8-D6C4D1EC2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International Internet </a:t>
            </a:r>
            <a:r>
              <a:rPr lang="cs-CZ" dirty="0" err="1"/>
              <a:t>Preservation</a:t>
            </a:r>
            <a:r>
              <a:rPr lang="cs-CZ" dirty="0"/>
              <a:t> </a:t>
            </a:r>
            <a:r>
              <a:rPr lang="cs-CZ" dirty="0" err="1"/>
              <a:t>Consortium</a:t>
            </a:r>
            <a:endParaRPr lang="cs-CZ" dirty="0"/>
          </a:p>
          <a:p>
            <a:pPr lvl="1"/>
            <a:r>
              <a:rPr lang="cs-CZ" dirty="0"/>
              <a:t>standardy v oblasti archivace webu</a:t>
            </a:r>
          </a:p>
          <a:p>
            <a:pPr lvl="1"/>
            <a:r>
              <a:rPr lang="cs-CZ" dirty="0"/>
              <a:t>vývoj a správa nástrojů pro archivaci</a:t>
            </a:r>
          </a:p>
          <a:p>
            <a:pPr lvl="2"/>
            <a:r>
              <a:rPr lang="cs-CZ" dirty="0" err="1"/>
              <a:t>Heritrix</a:t>
            </a:r>
            <a:r>
              <a:rPr lang="cs-CZ" dirty="0"/>
              <a:t> – sklízení</a:t>
            </a:r>
          </a:p>
          <a:p>
            <a:pPr lvl="2"/>
            <a:r>
              <a:rPr lang="cs-CZ" dirty="0" err="1"/>
              <a:t>Wayback</a:t>
            </a:r>
            <a:r>
              <a:rPr lang="cs-CZ" dirty="0"/>
              <a:t> </a:t>
            </a:r>
            <a:r>
              <a:rPr lang="cs-CZ" dirty="0" err="1"/>
              <a:t>machine</a:t>
            </a:r>
            <a:r>
              <a:rPr lang="cs-CZ" dirty="0"/>
              <a:t> – zobrazení a zpřístupnění</a:t>
            </a:r>
          </a:p>
          <a:p>
            <a:r>
              <a:rPr lang="cs-CZ" dirty="0">
                <a:hlinkClick r:id="rId2"/>
              </a:rPr>
              <a:t>Internet Archive</a:t>
            </a:r>
            <a:endParaRPr lang="cs-CZ" dirty="0"/>
          </a:p>
          <a:p>
            <a:r>
              <a:rPr lang="cs-CZ" dirty="0" err="1">
                <a:hlinkClick r:id="rId3"/>
              </a:rPr>
              <a:t>Finnish</a:t>
            </a:r>
            <a:r>
              <a:rPr lang="cs-CZ" dirty="0">
                <a:hlinkClick r:id="rId3"/>
              </a:rPr>
              <a:t> Web Archive</a:t>
            </a:r>
            <a:endParaRPr lang="cs-CZ" dirty="0"/>
          </a:p>
          <a:p>
            <a:r>
              <a:rPr lang="cs-CZ" dirty="0">
                <a:hlinkClick r:id="rId4"/>
              </a:rPr>
              <a:t>UK </a:t>
            </a:r>
            <a:r>
              <a:rPr lang="cs-CZ" dirty="0" err="1">
                <a:hlinkClick r:id="rId4"/>
              </a:rPr>
              <a:t>Government</a:t>
            </a:r>
            <a:r>
              <a:rPr lang="cs-CZ" dirty="0">
                <a:hlinkClick r:id="rId4"/>
              </a:rPr>
              <a:t> Web Archive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68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Pokrytí typů dokumentů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Doporučení IFLA – celé spektrum národní produkce, co se týče typů dokumentů x nemusí být vyčerpávající, pragmatický výběr, různá úroveň zpracování</a:t>
            </a:r>
          </a:p>
          <a:p>
            <a:r>
              <a:rPr lang="cs-CZ" sz="2400" dirty="0"/>
              <a:t>Základní druhy tradiční literatury </a:t>
            </a:r>
          </a:p>
          <a:p>
            <a:r>
              <a:rPr lang="cs-CZ" sz="2400" dirty="0"/>
              <a:t>Články – především v menších zemích</a:t>
            </a:r>
          </a:p>
          <a:p>
            <a:r>
              <a:rPr lang="cs-CZ" sz="2400" dirty="0"/>
              <a:t>Šedá literatura – výběrově, zejména dizertace</a:t>
            </a:r>
          </a:p>
          <a:p>
            <a:r>
              <a:rPr lang="cs-CZ" sz="2400" dirty="0"/>
              <a:t>Elektronické </a:t>
            </a:r>
            <a:r>
              <a:rPr lang="cs-CZ" sz="2400" dirty="0" smtClean="0"/>
              <a:t>publikace – e-knihy, e-časopisy, webové stránky…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93611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Poslání národních bibliografií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Přínos k uchování národního kulturního dědictví</a:t>
            </a:r>
          </a:p>
          <a:p>
            <a:r>
              <a:rPr lang="cs-CZ" sz="2400" dirty="0"/>
              <a:t>Výběr a získávání dokumentů pro fondy knihoven a podobných institucí</a:t>
            </a:r>
          </a:p>
          <a:p>
            <a:r>
              <a:rPr lang="cs-CZ" sz="2400" dirty="0"/>
              <a:t>Katalogizace a podpora katalogizace</a:t>
            </a:r>
          </a:p>
          <a:p>
            <a:r>
              <a:rPr lang="cs-CZ" sz="2400" dirty="0"/>
              <a:t>Ověření autorství, sledování vydavatelského vývoje</a:t>
            </a:r>
          </a:p>
        </p:txBody>
      </p:sp>
    </p:spTree>
    <p:extLst>
      <p:ext uri="{BB962C8B-B14F-4D97-AF65-F5344CB8AC3E}">
        <p14:creationId xmlns:p14="http://schemas.microsoft.com/office/powerpoint/2010/main" val="1112201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uživatelé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Koncoví uživatelé – čtenáři, badatelé</a:t>
            </a:r>
          </a:p>
          <a:p>
            <a:r>
              <a:rPr lang="cs-CZ" dirty="0"/>
              <a:t>Knihovníci – </a:t>
            </a:r>
            <a:r>
              <a:rPr lang="cs-CZ" dirty="0" err="1"/>
              <a:t>katalogizátoři</a:t>
            </a:r>
            <a:r>
              <a:rPr lang="cs-CZ" dirty="0"/>
              <a:t>, akvizitéři, referenční knihovníci…</a:t>
            </a:r>
          </a:p>
          <a:p>
            <a:r>
              <a:rPr lang="cs-CZ" dirty="0"/>
              <a:t>Nakladatelé, knihkupci</a:t>
            </a:r>
          </a:p>
          <a:p>
            <a:r>
              <a:rPr lang="cs-CZ" dirty="0"/>
              <a:t>Vládní organizace, grantové agentury, statistika</a:t>
            </a:r>
          </a:p>
          <a:p>
            <a:r>
              <a:rPr lang="cs-CZ" dirty="0"/>
              <a:t>Organizace spravující autorská práva</a:t>
            </a:r>
          </a:p>
          <a:p>
            <a:r>
              <a:rPr lang="cs-CZ" dirty="0"/>
              <a:t>Automatizovaný sběr dat – distribuované vyhledávání, sklízení</a:t>
            </a:r>
          </a:p>
        </p:txBody>
      </p:sp>
    </p:spTree>
    <p:extLst>
      <p:ext uri="{BB962C8B-B14F-4D97-AF65-F5344CB8AC3E}">
        <p14:creationId xmlns:p14="http://schemas.microsoft.com/office/powerpoint/2010/main" val="90380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národní bibliografie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Povinný výtisk</a:t>
            </a:r>
          </a:p>
          <a:p>
            <a:r>
              <a:rPr lang="cs-CZ" sz="2400" dirty="0"/>
              <a:t>CIP (</a:t>
            </a:r>
            <a:r>
              <a:rPr lang="cs-CZ" sz="2400" dirty="0" err="1"/>
              <a:t>Cataloguing</a:t>
            </a:r>
            <a:r>
              <a:rPr lang="cs-CZ" sz="2400" dirty="0"/>
              <a:t> In </a:t>
            </a:r>
            <a:r>
              <a:rPr lang="cs-CZ" sz="2400" dirty="0" err="1"/>
              <a:t>Publication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674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Povinný výtisk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Výtisk</a:t>
            </a:r>
            <a:r>
              <a:rPr lang="cs-CZ" dirty="0"/>
              <a:t> dokumentu, který musí určené subjekty působící na knižním trhu v daném státě zdarma odevzdávat určeným (národním, státním, veřejným) institucím - příjemcům povinného výtisku, a to obvykle na základě zákonné povinnosti ve stanovené lhůtě od data vydání dokumentu.  (TDKIV)</a:t>
            </a:r>
          </a:p>
          <a:p>
            <a:r>
              <a:rPr lang="cs-CZ" dirty="0"/>
              <a:t>Funkce – evidenční, bibliografická, archivní, akviziční</a:t>
            </a:r>
          </a:p>
          <a:p>
            <a:r>
              <a:rPr lang="cs-CZ" dirty="0"/>
              <a:t>Doporučení IFLA - https://repository.ifla.org/bitstream/123456789/1322/1/guidelines-for-legal-deposit-legislation-en.pdf</a:t>
            </a:r>
          </a:p>
        </p:txBody>
      </p:sp>
    </p:spTree>
    <p:extLst>
      <p:ext uri="{BB962C8B-B14F-4D97-AF65-F5344CB8AC3E}">
        <p14:creationId xmlns:p14="http://schemas.microsoft.com/office/powerpoint/2010/main" val="138476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Legislativa povinného výtisku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37/1995, o neperiodických publikacích</a:t>
            </a:r>
          </a:p>
          <a:p>
            <a:r>
              <a:rPr lang="cs-CZ" sz="2400" dirty="0"/>
              <a:t>46/2000, o  právech a povinnostech při vydávání periodického tisku a o změně některých dalších zákonů (tiskový zákon)</a:t>
            </a:r>
          </a:p>
          <a:p>
            <a:r>
              <a:rPr lang="cs-CZ" sz="2400" dirty="0"/>
              <a:t>Poskytuje právní rámec pro odevzdávání povinného výtisku, stanovuje příjemce</a:t>
            </a:r>
          </a:p>
          <a:p>
            <a:r>
              <a:rPr lang="cs-CZ" sz="2400" dirty="0"/>
              <a:t>Neřeší (zatím) elektronické publikace</a:t>
            </a:r>
          </a:p>
        </p:txBody>
      </p:sp>
    </p:spTree>
    <p:extLst>
      <p:ext uri="{BB962C8B-B14F-4D97-AF65-F5344CB8AC3E}">
        <p14:creationId xmlns:p14="http://schemas.microsoft.com/office/powerpoint/2010/main" val="1342924036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FB3C0C-02C6-4D8A-AD1C-A836C1FE2B0D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04154ce8-de10-43e5-bac2-7607c4efa263"/>
    <ds:schemaRef ds:uri="http://purl.org/dc/terms/"/>
    <ds:schemaRef ds:uri="ad9319be-0f24-4bac-9f91-d45c695379bf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8EE88D1-8A93-48D4-BF43-A1D037A752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92FA11-3835-4921-8286-BA4E6FE8CE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1159</TotalTime>
  <Words>1406</Words>
  <Application>Microsoft Office PowerPoint</Application>
  <PresentationFormat>Širokoúhlá obrazovka</PresentationFormat>
  <Paragraphs>183</Paragraphs>
  <Slides>30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Gill Sans MT</vt:lpstr>
      <vt:lpstr>Balík</vt:lpstr>
      <vt:lpstr>Národní bibliografie  a jejich přínos k uchování národního kulturního dědictví</vt:lpstr>
      <vt:lpstr>Národní bibliografie</vt:lpstr>
      <vt:lpstr>Princip registrace</vt:lpstr>
      <vt:lpstr>Pokrytí typů dokumentů</vt:lpstr>
      <vt:lpstr>Poslání národních bibliografií</vt:lpstr>
      <vt:lpstr>uživatelé</vt:lpstr>
      <vt:lpstr>Zdroje národní bibliografie</vt:lpstr>
      <vt:lpstr>Povinný výtisk</vt:lpstr>
      <vt:lpstr>Legislativa povinného výtisku v ČR</vt:lpstr>
      <vt:lpstr>E-depozit – 1. pokus</vt:lpstr>
      <vt:lpstr>E-depozit – 2. pokus</vt:lpstr>
      <vt:lpstr>Prezentace aplikace PowerPoint</vt:lpstr>
      <vt:lpstr>Příklady povinného výtisku  v zahraničí</vt:lpstr>
      <vt:lpstr>cvičení</vt:lpstr>
      <vt:lpstr>Cataloguing in publication</vt:lpstr>
      <vt:lpstr>Standardy</vt:lpstr>
      <vt:lpstr>standardy</vt:lpstr>
      <vt:lpstr>Česká národní bibliografie</vt:lpstr>
      <vt:lpstr>Česká národní bibliografie</vt:lpstr>
      <vt:lpstr>Číslo Čnb</vt:lpstr>
      <vt:lpstr>Záznam čnb</vt:lpstr>
      <vt:lpstr>Registr digitalizace</vt:lpstr>
      <vt:lpstr>Národní autority</vt:lpstr>
      <vt:lpstr>Národní autority čr</vt:lpstr>
      <vt:lpstr>VIAF (OCLC)</vt:lpstr>
      <vt:lpstr>webarchiv</vt:lpstr>
      <vt:lpstr>webarchiv</vt:lpstr>
      <vt:lpstr>webarchiv</vt:lpstr>
      <vt:lpstr>webarchiv</vt:lpstr>
      <vt:lpstr>zahraniční webové archivy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81</cp:revision>
  <dcterms:created xsi:type="dcterms:W3CDTF">2019-02-07T10:06:46Z</dcterms:created>
  <dcterms:modified xsi:type="dcterms:W3CDTF">2026-02-24T07:01:18Z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