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53" r:id="rId3"/>
    <p:sldId id="347" r:id="rId4"/>
    <p:sldId id="340" r:id="rId5"/>
    <p:sldId id="341" r:id="rId6"/>
    <p:sldId id="342" r:id="rId7"/>
    <p:sldId id="343" r:id="rId8"/>
    <p:sldId id="344" r:id="rId9"/>
    <p:sldId id="356" r:id="rId10"/>
    <p:sldId id="351" r:id="rId11"/>
    <p:sldId id="355" r:id="rId12"/>
    <p:sldId id="272" r:id="rId13"/>
    <p:sldId id="269" r:id="rId14"/>
    <p:sldId id="259" r:id="rId15"/>
    <p:sldId id="261" r:id="rId16"/>
    <p:sldId id="262" r:id="rId17"/>
    <p:sldId id="263" r:id="rId18"/>
    <p:sldId id="349" r:id="rId19"/>
    <p:sldId id="264" r:id="rId20"/>
    <p:sldId id="265" r:id="rId21"/>
    <p:sldId id="268" r:id="rId22"/>
    <p:sldId id="266" r:id="rId23"/>
    <p:sldId id="346" r:id="rId24"/>
    <p:sldId id="267" r:id="rId25"/>
    <p:sldId id="359" r:id="rId26"/>
    <p:sldId id="352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EFCFEF-1856-F6BA-1163-2398F8F635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C4C9C8E-6862-5ECA-A0D6-423E565FCE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GB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DBA1A24-2DA2-BF4E-CBE9-B624FD82D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4CE5-4917-401B-BEBA-ECF0A489E1D3}" type="datetimeFigureOut">
              <a:rPr lang="en-GB" smtClean="0"/>
              <a:t>10/03/2026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F969B8B-4830-E81F-D4F5-DF098FD9F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121BCEB-E4DE-CB54-E579-1646EDB62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21A7E-F2DA-4E7C-928F-0BF988EBE7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4079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026BBC-4B4F-469C-0B86-69E65D1CF2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91C8446-5051-01DC-85B5-463B88BB5D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25123B3-9CB1-AE98-1EBA-C2AB36C443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4CE5-4917-401B-BEBA-ECF0A489E1D3}" type="datetimeFigureOut">
              <a:rPr lang="en-GB" smtClean="0"/>
              <a:t>10/03/2026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0682811-3351-EEF0-A7FB-5C710F8698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635AD52-7913-2BC7-6F23-246D33633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21A7E-F2DA-4E7C-928F-0BF988EBE7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5654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C8257434-F7CD-2544-2B2E-310827395B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C093843-4BB7-D2BF-4612-73F3D011A3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43C8749-FB39-8E79-86DE-847E4B1A6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4CE5-4917-401B-BEBA-ECF0A489E1D3}" type="datetimeFigureOut">
              <a:rPr lang="en-GB" smtClean="0"/>
              <a:t>10/03/2026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A8BF58A-D475-D582-8656-232361ECE1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F39701B-7CAA-15EC-0929-CF57E089C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21A7E-F2DA-4E7C-928F-0BF988EBE7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8294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E98EE0-A78C-B26E-247B-474ADB19A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7DBF2E-E1ED-3765-A2F7-A6099DB258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FBD69E6-4E28-524C-24C3-9D0E30D27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4CE5-4917-401B-BEBA-ECF0A489E1D3}" type="datetimeFigureOut">
              <a:rPr lang="en-GB" smtClean="0"/>
              <a:t>10/03/2026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817D0B9-D052-308A-FA3B-14889AB68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6EAD503-D4D3-9691-4C04-A7522C5E9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21A7E-F2DA-4E7C-928F-0BF988EBE7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21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7E7823-952C-B4A3-2ED9-0E7D462D6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7A16E14-CFF1-BF7A-8EB2-B6058A79D3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20C170C-D0D9-4A17-7004-75D2512B0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4CE5-4917-401B-BEBA-ECF0A489E1D3}" type="datetimeFigureOut">
              <a:rPr lang="en-GB" smtClean="0"/>
              <a:t>10/03/2026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B2DBEC0-712A-CB7F-2688-7367EDB251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84D0EB8-C5F3-9177-3F17-4BD2BA0E4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21A7E-F2DA-4E7C-928F-0BF988EBE7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44111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5E623D-87B1-19AB-6112-614B5F051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F89BAC6-DA71-EF66-A6B6-94E3E1DCF9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65730D5-6493-E0CA-B862-AD7B898FF0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E9E6B64-D6B8-E729-EFEE-E0C2FE3380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4CE5-4917-401B-BEBA-ECF0A489E1D3}" type="datetimeFigureOut">
              <a:rPr lang="en-GB" smtClean="0"/>
              <a:t>10/03/2026</a:t>
            </a:fld>
            <a:endParaRPr lang="en-GB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DCED85C-2580-DF7C-8CAF-BADE2CE7E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A7564DE-DD73-607E-E84C-7AC5011C0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21A7E-F2DA-4E7C-928F-0BF988EBE7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1212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7BF6D99-B9FB-DE93-049F-D2104F6BD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73C0F47-041A-A73E-573A-C350A06730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F7E7886-9D9C-53F7-194F-0B151E2C07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71B2CA0A-FA74-042B-48F4-A40233422C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1EEEA470-4AFE-CCEE-2E1D-529B7C95DA7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2ACF675-5CE1-B88D-88B3-57B6ED850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4CE5-4917-401B-BEBA-ECF0A489E1D3}" type="datetimeFigureOut">
              <a:rPr lang="en-GB" smtClean="0"/>
              <a:t>10/03/2026</a:t>
            </a:fld>
            <a:endParaRPr lang="en-GB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31A8C530-0CEF-8045-0C61-9E4D0000CB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7112A00-5BD2-5B47-4E7C-C62C6EEA8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21A7E-F2DA-4E7C-928F-0BF988EBE7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8152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D5BCD5-B18A-718D-387D-39C9787CD3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C5C9C1D-5068-4812-33C8-9A6EDE04B7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4CE5-4917-401B-BEBA-ECF0A489E1D3}" type="datetimeFigureOut">
              <a:rPr lang="en-GB" smtClean="0"/>
              <a:t>10/03/2026</a:t>
            </a:fld>
            <a:endParaRPr lang="en-GB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7D762C0-8E3C-A6D9-F4B0-264CFFE30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4140911-CC69-20B9-2B9D-B1F2F9834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21A7E-F2DA-4E7C-928F-0BF988EBE7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9448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454251B5-23B8-2CBA-F340-B0C0B4A6E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4CE5-4917-401B-BEBA-ECF0A489E1D3}" type="datetimeFigureOut">
              <a:rPr lang="en-GB" smtClean="0"/>
              <a:t>10/03/2026</a:t>
            </a:fld>
            <a:endParaRPr lang="en-GB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9F097174-BCD1-D149-EB4E-E6C6F23DF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9EF2C57-CEDC-1C8E-7456-2C2CE27F5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21A7E-F2DA-4E7C-928F-0BF988EBE7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2398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9B1AE3-AB6B-CD82-57CB-BAA4846930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5A7B501-3B33-6BF2-4035-ED77D839CA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9E5944D-474B-0F72-B336-E6CBE98B5C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8BF4CAC-B96F-A26D-0C7D-961EE828E4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4CE5-4917-401B-BEBA-ECF0A489E1D3}" type="datetimeFigureOut">
              <a:rPr lang="en-GB" smtClean="0"/>
              <a:t>10/03/2026</a:t>
            </a:fld>
            <a:endParaRPr lang="en-GB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CA12381-3320-376E-30F1-28CF7121B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C44693E-1660-481B-7306-A407EC6A6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21A7E-F2DA-4E7C-928F-0BF988EBE7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1891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1CD448-FFC4-CA78-9276-DA60E28FD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F1AA35CA-2B69-B1AB-F559-1F4CCEF3BC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E0B2431-29C7-E0CC-BA37-416E291FB0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3E932F0-0ED0-80C7-4016-C756519E6B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4CE5-4917-401B-BEBA-ECF0A489E1D3}" type="datetimeFigureOut">
              <a:rPr lang="en-GB" smtClean="0"/>
              <a:t>10/03/2026</a:t>
            </a:fld>
            <a:endParaRPr lang="en-GB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C0680B0-EB6C-F4D1-5EB5-6F0E2C7BBE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8D54A9E-69AF-D18B-63FE-FE2E3B07D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21A7E-F2DA-4E7C-928F-0BF988EBE7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3566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E9A033D1-48D1-96F9-C13E-4B70A8830B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C07B8AB-3384-A47E-C57B-4AF8CFF15D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1481818-B6DB-A288-C373-12F1FA209C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A14CE5-4917-401B-BEBA-ECF0A489E1D3}" type="datetimeFigureOut">
              <a:rPr lang="en-GB" smtClean="0"/>
              <a:t>10/03/2026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62A2E16-C86D-9171-2D65-28137844DB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9DBE1B3-DA32-BADC-4C73-124A604AD5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321A7E-F2DA-4E7C-928F-0BF988EBE7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334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U4UKwd0KExc&amp;t=14s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beey.io/cs?fbclid=IwAR3vo9hBBpkwSHubs4uj2y4hdCyb_5wILX25DZ6doVP93WcBdrU-JtTo0Tw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B570F3-05AA-83A9-EE40-782D28CF10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Rozhovory</a:t>
            </a:r>
            <a:br>
              <a:rPr lang="cs-CZ" dirty="0"/>
            </a:br>
            <a:endParaRPr lang="en-GB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1424A75-88B7-F305-4BA6-4FEFD217B21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Kvalitativní výzkum</a:t>
            </a:r>
          </a:p>
          <a:p>
            <a:r>
              <a:rPr lang="cs-CZ" dirty="0"/>
              <a:t>11. března 2026</a:t>
            </a:r>
          </a:p>
          <a:p>
            <a:r>
              <a:rPr lang="cs-CZ" dirty="0"/>
              <a:t>Eva M. Hejzlarová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23274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4EC585-7FFD-4567-583E-A3D6C2B4FC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1"/>
                </a:solidFill>
              </a:rPr>
              <a:t>Videoukázka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81D15D0-CBAD-4F5B-8B12-81E4C05C24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hlinkClick r:id="rId2"/>
              </a:rPr>
              <a:t>https://www.youtube.com/watch?v=U4UKwd0KExc&amp;t=14s</a:t>
            </a:r>
            <a:endParaRPr lang="cs-CZ" dirty="0"/>
          </a:p>
          <a:p>
            <a:endParaRPr lang="cs-CZ" dirty="0"/>
          </a:p>
          <a:p>
            <a:r>
              <a:rPr lang="cs-CZ" dirty="0"/>
              <a:t>Najděte věci/jevy, které jsou podle vás v rozhovoru špatně, resp. dobře.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2120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8BD5A1-7CD6-6D60-FF27-D686A06E1D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Informovaný souhlas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D9CAE8E-4359-685F-A078-0F4978AC31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094901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9C0E65A-A7A4-1485-2BEC-65EA319C7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Možnosti přepisu rozhovoru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44716E0-7BFC-F017-03D4-6ECFA8162C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0" i="0" dirty="0">
                <a:effectLst/>
                <a:latin typeface="Segoe UI Historic" panose="020B0502040204020203" pitchFamily="34" charset="0"/>
              </a:rPr>
              <a:t>- </a:t>
            </a:r>
            <a:r>
              <a:rPr lang="en-GB" b="0" i="0" u="sng" dirty="0">
                <a:effectLst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beey.io/cs</a:t>
            </a:r>
            <a:r>
              <a:rPr lang="en-GB" b="0" i="0" u="sng" dirty="0">
                <a:effectLst/>
              </a:rPr>
              <a:t> </a:t>
            </a:r>
            <a:endParaRPr lang="cs-CZ" b="0" i="0" u="sng" dirty="0">
              <a:effectLst/>
            </a:endParaRPr>
          </a:p>
          <a:p>
            <a:pPr>
              <a:buFontTx/>
              <a:buChar char="-"/>
            </a:pPr>
            <a:r>
              <a:rPr lang="en-GB" b="0" i="0" dirty="0" err="1">
                <a:effectLst/>
              </a:rPr>
              <a:t>fce</a:t>
            </a:r>
            <a:r>
              <a:rPr lang="en-GB" b="0" i="0" dirty="0">
                <a:effectLst/>
              </a:rPr>
              <a:t> </a:t>
            </a:r>
            <a:r>
              <a:rPr lang="en-GB" b="0" i="0" dirty="0" err="1">
                <a:effectLst/>
              </a:rPr>
              <a:t>přepis</a:t>
            </a:r>
            <a:r>
              <a:rPr lang="en-GB" b="0" i="0" dirty="0">
                <a:effectLst/>
              </a:rPr>
              <a:t> v online app office 365 </a:t>
            </a:r>
            <a:r>
              <a:rPr lang="cs-CZ" b="0" i="0" dirty="0">
                <a:effectLst/>
              </a:rPr>
              <a:t>(potřeba základní licence)</a:t>
            </a:r>
            <a:r>
              <a:rPr lang="en-GB" b="0" i="0" dirty="0">
                <a:effectLst/>
              </a:rPr>
              <a:t> </a:t>
            </a:r>
            <a:endParaRPr lang="cs-CZ" b="0" i="0" dirty="0">
              <a:effectLst/>
            </a:endParaRPr>
          </a:p>
          <a:p>
            <a:pPr>
              <a:buFontTx/>
              <a:buChar char="-"/>
            </a:pPr>
            <a:r>
              <a:rPr lang="en-GB" b="0" i="0" dirty="0">
                <a:effectLst/>
              </a:rPr>
              <a:t>condens.io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59820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6B5795-E176-BF22-E62B-79BD581C73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DC97C10-A504-0953-B3F1-415DCA290F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cs-CZ" sz="4400" dirty="0"/>
          </a:p>
          <a:p>
            <a:pPr marL="0" indent="0" algn="ctr">
              <a:buNone/>
            </a:pPr>
            <a:r>
              <a:rPr lang="cs-CZ" sz="4400" b="1" dirty="0"/>
              <a:t>Pozorování</a:t>
            </a:r>
            <a:endParaRPr lang="en-GB" sz="4400" b="1" dirty="0"/>
          </a:p>
        </p:txBody>
      </p:sp>
    </p:spTree>
    <p:extLst>
      <p:ext uri="{BB962C8B-B14F-4D97-AF65-F5344CB8AC3E}">
        <p14:creationId xmlns:p14="http://schemas.microsoft.com/office/powerpoint/2010/main" val="21442103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79A2EE-301E-FB88-15DE-606A4C65E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Pozorování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6669D47-5601-F4C7-AF6B-86B3FCD517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Relativně těžká metoda sběru dat</a:t>
            </a:r>
          </a:p>
          <a:p>
            <a:r>
              <a:rPr lang="cs-CZ" dirty="0"/>
              <a:t>Zúčastněné pozorování (participant </a:t>
            </a:r>
            <a:r>
              <a:rPr lang="cs-CZ" dirty="0" err="1"/>
              <a:t>observation</a:t>
            </a:r>
            <a:r>
              <a:rPr lang="cs-CZ" dirty="0"/>
              <a:t>)</a:t>
            </a:r>
          </a:p>
          <a:p>
            <a:pPr lvl="1"/>
            <a:r>
              <a:rPr lang="cs-CZ" dirty="0"/>
              <a:t>dlouhodobé, systematické, reflexivní sledování probíhajících aktivit přímo ve zkoumaném terénu s cílem objevit a reprezentovat sociální život a proces</a:t>
            </a:r>
          </a:p>
          <a:p>
            <a:pPr lvl="1"/>
            <a:r>
              <a:rPr lang="cs-CZ" dirty="0"/>
              <a:t>Výzkumník je účastníkem interakcí (ale spíše sleduje, než aby je inicioval), pozorovatelem; přítelem, cizincem, laikem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544600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3962C09-80F5-7747-C496-319026E65F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Pozorování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386D2A1-A75F-5A8F-B553-8208E984CC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Umožňuje:</a:t>
            </a:r>
          </a:p>
          <a:p>
            <a:pPr lvl="1"/>
            <a:r>
              <a:rPr lang="cs-CZ" dirty="0"/>
              <a:t>zachytit, co se děje a jak vypadá daná situace</a:t>
            </a:r>
          </a:p>
          <a:p>
            <a:pPr lvl="1"/>
            <a:r>
              <a:rPr lang="cs-CZ" dirty="0"/>
              <a:t>pochopit kontext, ve kterém se situace odehrává</a:t>
            </a:r>
          </a:p>
          <a:p>
            <a:pPr lvl="1"/>
            <a:r>
              <a:rPr lang="cs-CZ" dirty="0"/>
              <a:t>otevřenost vůči „životu“ (vs. fenoménům popsaným v odborné literatuře)</a:t>
            </a:r>
          </a:p>
          <a:p>
            <a:pPr lvl="1"/>
            <a:r>
              <a:rPr lang="cs-CZ" dirty="0"/>
              <a:t>zaměřit se na rutinní situace, které jinak unikají pozornosti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12446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32711C7-06E0-B141-7C2D-063B70B31C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Pozorování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ADFAA3B-7E13-4521-3639-67A2D335FA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Zúčastněné</a:t>
            </a:r>
          </a:p>
          <a:p>
            <a:pPr lvl="1"/>
            <a:r>
              <a:rPr lang="cs-CZ" dirty="0"/>
              <a:t>Skryté zúčastněné pozorování (etika!)</a:t>
            </a:r>
          </a:p>
          <a:p>
            <a:pPr lvl="1"/>
            <a:r>
              <a:rPr lang="cs-CZ" dirty="0"/>
              <a:t>Otevřené zúčastněné pozorování</a:t>
            </a:r>
          </a:p>
          <a:p>
            <a:r>
              <a:rPr lang="cs-CZ" dirty="0"/>
              <a:t>Nezúčastněné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83105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8C7D86C-D5AF-F77F-417A-82572A8162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Pozorování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B51C35E-EF44-7B5D-4AF6-1D8728D787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Popis fyzického prostředí pozorování</a:t>
            </a:r>
          </a:p>
          <a:p>
            <a:r>
              <a:rPr lang="cs-CZ" dirty="0"/>
              <a:t>Popis sociální stránky prostředí pozorování</a:t>
            </a:r>
          </a:p>
          <a:p>
            <a:r>
              <a:rPr lang="cs-CZ" dirty="0"/>
              <a:t>Popis jednání aktérů</a:t>
            </a:r>
          </a:p>
          <a:p>
            <a:r>
              <a:rPr lang="cs-CZ" dirty="0"/>
              <a:t>Neverbální komunikace</a:t>
            </a:r>
          </a:p>
          <a:p>
            <a:endParaRPr lang="cs-CZ" dirty="0"/>
          </a:p>
          <a:p>
            <a:r>
              <a:rPr lang="cs-CZ" dirty="0"/>
              <a:t>Přístup do terénu (</a:t>
            </a:r>
            <a:r>
              <a:rPr lang="cs-CZ" dirty="0" err="1"/>
              <a:t>access</a:t>
            </a:r>
            <a:r>
              <a:rPr lang="cs-CZ" dirty="0"/>
              <a:t>)</a:t>
            </a:r>
          </a:p>
          <a:p>
            <a:r>
              <a:rPr lang="cs-CZ" dirty="0"/>
              <a:t>Klíčové osoby (</a:t>
            </a:r>
            <a:r>
              <a:rPr lang="cs-CZ" dirty="0" err="1"/>
              <a:t>gate-keepers</a:t>
            </a:r>
            <a:r>
              <a:rPr lang="cs-CZ" dirty="0"/>
              <a:t>)</a:t>
            </a:r>
          </a:p>
          <a:p>
            <a:r>
              <a:rPr lang="cs-CZ" dirty="0"/>
              <a:t>Terénní poznámky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943696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94CF860-56CA-D063-5677-9BAC665A2D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Pozorování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66DA1B0-EF4C-A215-355E-41ED3F8F95B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Podobné textu Saši Uhlové</a:t>
            </a:r>
          </a:p>
          <a:p>
            <a:endParaRPr lang="cs-CZ" dirty="0"/>
          </a:p>
          <a:p>
            <a:r>
              <a:rPr lang="cs-CZ" dirty="0"/>
              <a:t>Kateřina Nedbálková (továrna na obuv)</a:t>
            </a:r>
          </a:p>
          <a:p>
            <a:r>
              <a:rPr lang="cs-CZ" dirty="0"/>
              <a:t>Laco Toušek (lidé bez domova v Plzni)</a:t>
            </a:r>
          </a:p>
          <a:p>
            <a:endParaRPr lang="cs-CZ" dirty="0"/>
          </a:p>
        </p:txBody>
      </p:sp>
      <p:pic>
        <p:nvPicPr>
          <p:cNvPr id="1026" name="Picture 2" descr="Tichá dřina. Dělnictví a třída v továrně Baťa | Display">
            <a:extLst>
              <a:ext uri="{FF2B5EF4-FFF2-40B4-BE49-F238E27FC236}">
                <a16:creationId xmlns:a16="http://schemas.microsoft.com/office/drawing/2014/main" id="{32910D87-EF25-3354-E403-2DB05ABEC457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42" y="1825625"/>
            <a:ext cx="2654316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43300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C6A4A9-0CE0-3E64-0451-85B94A59F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62C48B8-0173-03A4-CD5E-F1A063C203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cs-CZ" b="1" dirty="0"/>
          </a:p>
          <a:p>
            <a:pPr marL="0" indent="0" algn="ctr">
              <a:buNone/>
            </a:pPr>
            <a:endParaRPr lang="cs-CZ" b="1" dirty="0"/>
          </a:p>
          <a:p>
            <a:pPr marL="0" indent="0" algn="ctr">
              <a:buNone/>
            </a:pPr>
            <a:r>
              <a:rPr lang="cs-CZ" sz="4800" b="1" dirty="0"/>
              <a:t>Text</a:t>
            </a:r>
            <a:endParaRPr lang="en-GB" sz="4800" b="1" dirty="0"/>
          </a:p>
        </p:txBody>
      </p:sp>
    </p:spTree>
    <p:extLst>
      <p:ext uri="{BB962C8B-B14F-4D97-AF65-F5344CB8AC3E}">
        <p14:creationId xmlns:p14="http://schemas.microsoft.com/office/powerpoint/2010/main" val="12076736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CA0291E-DB09-5DD2-83FE-6BC4CBA0D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>
                <a:solidFill>
                  <a:schemeClr val="tx2"/>
                </a:solidFill>
              </a:rPr>
              <a:t>Minitest</a:t>
            </a:r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B568143-02FD-CF82-2612-0A458004CF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1697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82539A-C96B-3616-337E-791EDA1C78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Text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4951DFC-D981-7F55-6CDD-70EB8980C3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Co všechno může být „text“ pro analýzu v rámci kvalitativního výzkumu?</a:t>
            </a:r>
          </a:p>
          <a:p>
            <a:pPr lvl="1"/>
            <a:r>
              <a:rPr lang="cs-CZ" dirty="0">
                <a:solidFill>
                  <a:schemeClr val="bg1"/>
                </a:solidFill>
              </a:rPr>
              <a:t>Text</a:t>
            </a:r>
          </a:p>
          <a:p>
            <a:pPr lvl="2"/>
            <a:r>
              <a:rPr lang="cs-CZ" dirty="0">
                <a:solidFill>
                  <a:schemeClr val="bg1"/>
                </a:solidFill>
              </a:rPr>
              <a:t>Veřejné dokumenty (strategie, volební programy), neveřejné dokumenty (interní zápisy z porad), soukromé dokumenty (deníky), mediální obsahy (články, rozhlasové příspěvky) </a:t>
            </a:r>
          </a:p>
          <a:p>
            <a:pPr lvl="1"/>
            <a:r>
              <a:rPr lang="cs-CZ" dirty="0">
                <a:solidFill>
                  <a:schemeClr val="bg1"/>
                </a:solidFill>
              </a:rPr>
              <a:t>Vizualizace</a:t>
            </a:r>
          </a:p>
          <a:p>
            <a:pPr lvl="2"/>
            <a:r>
              <a:rPr lang="cs-CZ" dirty="0">
                <a:solidFill>
                  <a:schemeClr val="bg1"/>
                </a:solidFill>
              </a:rPr>
              <a:t>Fotografie, plakáty, komiksy, videa (</a:t>
            </a:r>
            <a:r>
              <a:rPr lang="cs-CZ" dirty="0" err="1">
                <a:solidFill>
                  <a:schemeClr val="bg1"/>
                </a:solidFill>
              </a:rPr>
              <a:t>audiovizuál</a:t>
            </a:r>
            <a:r>
              <a:rPr lang="cs-CZ" dirty="0">
                <a:solidFill>
                  <a:schemeClr val="bg1"/>
                </a:solidFill>
              </a:rPr>
              <a:t>)</a:t>
            </a:r>
          </a:p>
          <a:p>
            <a:endParaRPr lang="cs-CZ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07320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82539A-C96B-3616-337E-791EDA1C78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Text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4951DFC-D981-7F55-6CDD-70EB8980C3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Co všechno může být „text“ pro analýzu v rámci kvalitativního výzkumu?</a:t>
            </a:r>
          </a:p>
          <a:p>
            <a:pPr lvl="1"/>
            <a:r>
              <a:rPr lang="cs-CZ" dirty="0"/>
              <a:t>Text v pravém slova smyslu</a:t>
            </a:r>
          </a:p>
          <a:p>
            <a:pPr lvl="2"/>
            <a:r>
              <a:rPr lang="cs-CZ" dirty="0"/>
              <a:t>veřejné dokumenty (strategie, volební programy), </a:t>
            </a:r>
          </a:p>
          <a:p>
            <a:pPr lvl="2"/>
            <a:r>
              <a:rPr lang="cs-CZ" dirty="0"/>
              <a:t>neveřejné dokumenty (interní zápisy z porad), </a:t>
            </a:r>
          </a:p>
          <a:p>
            <a:pPr lvl="2"/>
            <a:r>
              <a:rPr lang="cs-CZ" dirty="0"/>
              <a:t>soukromé dokumenty (deníky – viz Nedbálková: http://www.biograf.org/</a:t>
            </a:r>
            <a:r>
              <a:rPr lang="cs-CZ" dirty="0" err="1"/>
              <a:t>clanek.php?clanek</a:t>
            </a:r>
            <a:r>
              <a:rPr lang="cs-CZ" dirty="0"/>
              <a:t>=v4901), </a:t>
            </a:r>
          </a:p>
          <a:p>
            <a:pPr lvl="2"/>
            <a:r>
              <a:rPr lang="cs-CZ" dirty="0"/>
              <a:t>mediální obsahy (články, rozhlasové příspěvky, přepisy televizních příspěvků, blogy, </a:t>
            </a:r>
            <a:r>
              <a:rPr lang="cs-CZ" dirty="0" err="1"/>
              <a:t>vlogy</a:t>
            </a:r>
            <a:r>
              <a:rPr lang="cs-CZ" dirty="0"/>
              <a:t>, příspěvky na sociálních sítích) </a:t>
            </a:r>
          </a:p>
          <a:p>
            <a:pPr lvl="1"/>
            <a:r>
              <a:rPr lang="cs-CZ" dirty="0"/>
              <a:t>Vizualizace</a:t>
            </a:r>
          </a:p>
          <a:p>
            <a:pPr lvl="2"/>
            <a:r>
              <a:rPr lang="cs-CZ" dirty="0"/>
              <a:t>Fotografie, plakáty, komiksy, videa (</a:t>
            </a:r>
            <a:r>
              <a:rPr lang="cs-CZ" dirty="0" err="1"/>
              <a:t>audiovizuál</a:t>
            </a:r>
            <a:r>
              <a:rPr lang="cs-CZ" dirty="0"/>
              <a:t>)</a:t>
            </a:r>
          </a:p>
          <a:p>
            <a:endParaRPr lang="cs-CZ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89033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DD4894-1C63-DC6F-2321-F825C373B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Text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84731F9-C7F9-4353-D846-45DC79C5D8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Výhoda textu</a:t>
            </a:r>
          </a:p>
          <a:p>
            <a:pPr lvl="1"/>
            <a:r>
              <a:rPr lang="cs-CZ" dirty="0"/>
              <a:t>Relativně snadná dostupnost</a:t>
            </a:r>
          </a:p>
          <a:p>
            <a:pPr lvl="1"/>
            <a:r>
              <a:rPr lang="cs-CZ" dirty="0"/>
              <a:t>Menší objem dat než u rozhovorů</a:t>
            </a:r>
          </a:p>
          <a:p>
            <a:endParaRPr lang="cs-CZ" dirty="0"/>
          </a:p>
          <a:p>
            <a:r>
              <a:rPr lang="cs-CZ" dirty="0"/>
              <a:t>Klíčové</a:t>
            </a:r>
          </a:p>
          <a:p>
            <a:pPr lvl="1"/>
            <a:r>
              <a:rPr lang="cs-CZ" dirty="0"/>
              <a:t>Rozhodnutí o výběru dokumentů (povaha, počet, časové rozmezí)</a:t>
            </a:r>
          </a:p>
          <a:p>
            <a:pPr lvl="1"/>
            <a:r>
              <a:rPr lang="cs-CZ" dirty="0"/>
              <a:t>Důležité při komparaci </a:t>
            </a:r>
          </a:p>
          <a:p>
            <a:endParaRPr lang="cs-CZ" dirty="0"/>
          </a:p>
          <a:p>
            <a:r>
              <a:rPr lang="cs-CZ" dirty="0"/>
              <a:t>Zdroje</a:t>
            </a:r>
          </a:p>
          <a:p>
            <a:pPr lvl="1"/>
            <a:r>
              <a:rPr lang="cs-CZ" dirty="0"/>
              <a:t>Mediální - Newton Media </a:t>
            </a:r>
            <a:r>
              <a:rPr lang="cs-CZ" dirty="0" err="1"/>
              <a:t>Search</a:t>
            </a:r>
            <a:r>
              <a:rPr lang="cs-CZ" dirty="0"/>
              <a:t>, </a:t>
            </a:r>
            <a:r>
              <a:rPr lang="cs-CZ" dirty="0" err="1"/>
              <a:t>Anopress</a:t>
            </a:r>
            <a:endParaRPr lang="cs-CZ" dirty="0"/>
          </a:p>
          <a:p>
            <a:pPr lvl="1"/>
            <a:r>
              <a:rPr lang="cs-CZ" dirty="0"/>
              <a:t>Webové stránky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59625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A7BAE1-DAAF-3652-FC43-9CFCB72FC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Text – americký brouk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87BB076-0FC1-B5D4-43E1-7EED5A1370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https://www.youtube.com/watch?v=4GjQ4piS2d4</a:t>
            </a:r>
          </a:p>
        </p:txBody>
      </p:sp>
    </p:spTree>
    <p:extLst>
      <p:ext uri="{BB962C8B-B14F-4D97-AF65-F5344CB8AC3E}">
        <p14:creationId xmlns:p14="http://schemas.microsoft.com/office/powerpoint/2010/main" val="7577871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D1F904-E06C-3F0A-BAE0-7CC90C2B95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10B61B5-1E95-C23E-FDB9-6F9CC7F74D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 descr="Vojtěch to schytal na sítích: Na snímku z porodního centra řeší porody žen  sedm mužů">
            <a:extLst>
              <a:ext uri="{FF2B5EF4-FFF2-40B4-BE49-F238E27FC236}">
                <a16:creationId xmlns:a16="http://schemas.microsoft.com/office/drawing/2014/main" id="{C3D4E7E6-25E0-0791-FA5A-24E74D5AED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5611" y="383413"/>
            <a:ext cx="9160778" cy="5811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15912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 descr="Obsah obrázku text, snímek obrazovky, postel, interiér&#10;&#10;Popis byl vytvořen automaticky">
            <a:extLst>
              <a:ext uri="{FF2B5EF4-FFF2-40B4-BE49-F238E27FC236}">
                <a16:creationId xmlns:a16="http://schemas.microsoft.com/office/drawing/2014/main" id="{1A51EBB4-D9C5-881E-7B6B-FBF2A66459C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87" r="1" b="17223"/>
          <a:stretch/>
        </p:blipFill>
        <p:spPr>
          <a:xfrm>
            <a:off x="2556604" y="0"/>
            <a:ext cx="6936390" cy="6857990"/>
          </a:xfrm>
          <a:prstGeom prst="rect">
            <a:avLst/>
          </a:prstGeom>
        </p:spPr>
      </p:pic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50C594F6-A9FC-745E-B0CD-0B73A59717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2434201"/>
            <a:ext cx="3822189" cy="3742762"/>
          </a:xfrm>
        </p:spPr>
        <p:txBody>
          <a:bodyPr>
            <a:normAutofit/>
          </a:bodyPr>
          <a:lstStyle/>
          <a:p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38796582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86A5C6-69B6-77D6-572A-14AB966CA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1"/>
                </a:solidFill>
              </a:rPr>
              <a:t>Domácí úkol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245EFA-E356-7601-1FDB-DE976DEA3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Přečíst si text o výzkumných designech a udělat si z něj výpisky (kontrola proběhne formou </a:t>
            </a:r>
            <a:r>
              <a:rPr lang="cs-CZ" dirty="0" err="1"/>
              <a:t>minitestu</a:t>
            </a:r>
            <a:r>
              <a:rPr lang="cs-CZ" dirty="0"/>
              <a:t>)</a:t>
            </a:r>
          </a:p>
          <a:p>
            <a:endParaRPr lang="cs-CZ" dirty="0"/>
          </a:p>
          <a:p>
            <a:r>
              <a:rPr lang="cs-CZ" dirty="0"/>
              <a:t>V pátek je „seminář“ (reflexe vašich úkolů proběhne tam – od soboty si můžete domlouvat rozhovory)</a:t>
            </a:r>
          </a:p>
          <a:p>
            <a:r>
              <a:rPr lang="cs-CZ" dirty="0"/>
              <a:t>(do 26. 3. do 9:00 – realizovaný, nahraný a přepsaný rozhovor a jeho reflexe)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39966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C511F18-3CFD-A6CF-EA61-F3D7F8470E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Výzkumná témata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19A24AB-30EC-0983-D06D-F3567ED590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chemeClr val="accent1"/>
                </a:solidFill>
              </a:rPr>
              <a:t>Pokuste se zformulovat možnou výzkumnou otázku k tématu, na které budete dělat rozhovor. (poté, co ji vymyslíte, ji sdílejte ve dvojici)</a:t>
            </a:r>
            <a:endParaRPr lang="en-GB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141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D2697D-13CA-C1DB-9FE8-99F812A91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najít informanty?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A1817B5-47E5-B753-286D-F6DF65A3EF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Koho se ptáme?</a:t>
            </a:r>
          </a:p>
          <a:p>
            <a:r>
              <a:rPr lang="cs-CZ" sz="2800" dirty="0"/>
              <a:t>Takoví lidé, aby jejich výpověď dokázala posunout naše hledání odpovědi na výzkumné otázky; </a:t>
            </a:r>
            <a:r>
              <a:rPr lang="cs-CZ" sz="2800" b="1" dirty="0"/>
              <a:t>bohatá zkušenost</a:t>
            </a:r>
          </a:p>
          <a:p>
            <a:r>
              <a:rPr lang="cs-CZ" sz="2800" dirty="0"/>
              <a:t>Terminologie: Respondent/informační partner/komunikační partner</a:t>
            </a:r>
          </a:p>
          <a:p>
            <a:r>
              <a:rPr lang="cs-CZ" sz="2800" dirty="0"/>
              <a:t>Počet závisí na výzkumném problému </a:t>
            </a:r>
          </a:p>
          <a:p>
            <a:pPr lvl="1"/>
            <a:r>
              <a:rPr lang="cs-CZ" sz="2400" dirty="0"/>
              <a:t>Nasycený vzorek?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549630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600F5B-DF8A-C156-BFCA-19F0E87D2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Typologie rozhovorů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9DEED91-ED05-6A0D-C889-C2869E9D49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Strukturovaný rozhovor (princip dotazníku)</a:t>
            </a:r>
          </a:p>
          <a:p>
            <a:r>
              <a:rPr lang="cs-CZ" dirty="0"/>
              <a:t>Polostrukturovaný rozhovor (rozhovor pomocí návodu)</a:t>
            </a:r>
          </a:p>
          <a:p>
            <a:r>
              <a:rPr lang="cs-CZ" dirty="0"/>
              <a:t>Nestrukturovaný rozhovor (volný rozhovor, neformální rozhovor, narativní rozhovor)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19382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11390B-6D25-0CA4-B39E-51111CE7EF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Scénář (návod) k rozhovoru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A93168F-E3AC-766D-55C8-7934282DE6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800" dirty="0"/>
              <a:t>Kroky:</a:t>
            </a:r>
          </a:p>
          <a:p>
            <a:pPr lvl="1"/>
            <a:r>
              <a:rPr lang="cs-CZ" sz="2400" dirty="0"/>
              <a:t>Na co se chci ptát? Co chci zjistit? </a:t>
            </a:r>
          </a:p>
          <a:p>
            <a:pPr lvl="1"/>
            <a:r>
              <a:rPr lang="cs-CZ" sz="2400" dirty="0"/>
              <a:t>Jak mají rozhovory přispět ke zodpovězení výzkumné otázky?</a:t>
            </a:r>
          </a:p>
          <a:p>
            <a:pPr lvl="1"/>
            <a:r>
              <a:rPr lang="cs-CZ" sz="2400" dirty="0"/>
              <a:t>Formulace otázek – jasné? nejsou příliš sugestivní? Ideálem jsou otevřené otázky, které povzbuzují k odpovědi… Je možné testovat…</a:t>
            </a:r>
          </a:p>
          <a:p>
            <a:pPr lvl="1"/>
            <a:r>
              <a:rPr lang="cs-CZ" sz="2400" dirty="0"/>
              <a:t>Strukturovat otázky: dramaturgie rozhovoru</a:t>
            </a:r>
          </a:p>
          <a:p>
            <a:pPr lvl="2"/>
            <a:r>
              <a:rPr lang="cs-CZ" sz="2000" dirty="0"/>
              <a:t>na úvod </a:t>
            </a:r>
            <a:r>
              <a:rPr lang="cs-CZ" sz="2000" dirty="0" err="1"/>
              <a:t>icebreakers</a:t>
            </a:r>
            <a:r>
              <a:rPr lang="cs-CZ" sz="2000" dirty="0"/>
              <a:t>, otázky snazší, zahřívací, </a:t>
            </a:r>
          </a:p>
          <a:p>
            <a:pPr lvl="2"/>
            <a:r>
              <a:rPr lang="cs-CZ" sz="2000" dirty="0"/>
              <a:t>hlavní, </a:t>
            </a:r>
          </a:p>
          <a:p>
            <a:pPr lvl="2"/>
            <a:r>
              <a:rPr lang="cs-CZ" sz="2000" dirty="0"/>
              <a:t>k závěru, kdy opadá pozornost, otázky zajímavější (např. spekulativní)…</a:t>
            </a:r>
          </a:p>
          <a:p>
            <a:pPr lvl="2"/>
            <a:endParaRPr lang="cs-CZ" dirty="0"/>
          </a:p>
          <a:p>
            <a:pPr lvl="1"/>
            <a:endParaRPr lang="cs-CZ" sz="2400" dirty="0"/>
          </a:p>
          <a:p>
            <a:pPr marL="914400" lvl="2" indent="0">
              <a:buNone/>
            </a:pPr>
            <a:endParaRPr lang="cs-CZ" sz="20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85468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182F3B-C68E-04D6-1EF7-9942AF104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Scénář (návod) k rozhovoru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2CF8289-9A8A-0ED2-78BF-F4ABC07306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dirty="0"/>
              <a:t>Ideální je do scénáře zařadit i představení a jako poslední zařadit otázku „Je něco na co jsem se nezeptal/a </a:t>
            </a:r>
            <a:r>
              <a:rPr lang="cs-CZ" sz="2800" dirty="0" err="1"/>
              <a:t>a</a:t>
            </a:r>
            <a:r>
              <a:rPr lang="cs-CZ" sz="2800" dirty="0"/>
              <a:t> Vy to považujete za důležité? Jak byste to shrnul…“ </a:t>
            </a:r>
            <a:r>
              <a:rPr lang="cs-CZ" sz="2800" b="1" dirty="0"/>
              <a:t>Poděkovat</a:t>
            </a:r>
            <a:r>
              <a:rPr lang="cs-CZ" sz="2800" dirty="0"/>
              <a:t>. </a:t>
            </a:r>
          </a:p>
          <a:p>
            <a:endParaRPr lang="en-GB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C0CA25B-1198-2C7A-83D4-A0C80716CC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4960" y="3104859"/>
            <a:ext cx="4354830" cy="2885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80018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E4B562-A325-C45D-54F4-4B7B3477A4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Vedení rozhovoru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5CC2A85-30FC-A56E-B0DB-5C6BDF32D2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dirty="0"/>
              <a:t>Předem a pravdivě informovat o délce a nahrávání</a:t>
            </a:r>
          </a:p>
          <a:p>
            <a:pPr eaLnBrk="1" hangingPunct="1"/>
            <a:r>
              <a:rPr lang="cs-CZ" dirty="0"/>
              <a:t>Připravenost, klid </a:t>
            </a:r>
          </a:p>
          <a:p>
            <a:pPr eaLnBrk="1" hangingPunct="1"/>
            <a:r>
              <a:rPr lang="cs-CZ" dirty="0"/>
              <a:t>Vyjadřovat zájem (řeč těla)</a:t>
            </a:r>
          </a:p>
          <a:p>
            <a:pPr eaLnBrk="1" hangingPunct="1"/>
            <a:r>
              <a:rPr lang="cs-CZ" dirty="0"/>
              <a:t>Neukvapovat se, počkat si na odpověď</a:t>
            </a:r>
          </a:p>
          <a:p>
            <a:pPr eaLnBrk="1" hangingPunct="1"/>
            <a:r>
              <a:rPr lang="cs-CZ" dirty="0"/>
              <a:t>Dobré odpovědi zaznívají po skončení rozhovoru</a:t>
            </a:r>
          </a:p>
          <a:p>
            <a:pPr eaLnBrk="1" hangingPunct="1"/>
            <a:r>
              <a:rPr lang="cs-CZ" dirty="0"/>
              <a:t>Mít po ruce papír a tužku</a:t>
            </a:r>
          </a:p>
          <a:p>
            <a:pPr eaLnBrk="1" hangingPunct="1"/>
            <a:r>
              <a:rPr lang="cs-CZ" dirty="0"/>
              <a:t>Jistit se dvěma nahrávacími zařízeními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13917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C4306F-72B4-C706-81B7-049D982BD8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1"/>
                </a:solidFill>
              </a:rPr>
              <a:t>Jak se vám „líbil“ rozhovor Veselovský – Langmajer?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98EAC5-DC48-95ED-1E3A-CB7D88F4AE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384376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1021</TotalTime>
  <Words>772</Words>
  <Application>Microsoft Office PowerPoint</Application>
  <PresentationFormat>Širokoúhlá obrazovka</PresentationFormat>
  <Paragraphs>117</Paragraphs>
  <Slides>26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Segoe UI Historic</vt:lpstr>
      <vt:lpstr>Motiv Office</vt:lpstr>
      <vt:lpstr>Rozhovory </vt:lpstr>
      <vt:lpstr>Minitest</vt:lpstr>
      <vt:lpstr>Výzkumná témata</vt:lpstr>
      <vt:lpstr>Jak najít informanty?</vt:lpstr>
      <vt:lpstr>Typologie rozhovorů</vt:lpstr>
      <vt:lpstr>Scénář (návod) k rozhovoru</vt:lpstr>
      <vt:lpstr>Scénář (návod) k rozhovoru</vt:lpstr>
      <vt:lpstr>Vedení rozhovoru</vt:lpstr>
      <vt:lpstr>Jak se vám „líbil“ rozhovor Veselovský – Langmajer?</vt:lpstr>
      <vt:lpstr>Videoukázka</vt:lpstr>
      <vt:lpstr>Informovaný souhlas</vt:lpstr>
      <vt:lpstr>Možnosti přepisu rozhovoru</vt:lpstr>
      <vt:lpstr>Prezentace aplikace PowerPoint</vt:lpstr>
      <vt:lpstr>Pozorování</vt:lpstr>
      <vt:lpstr>Pozorování</vt:lpstr>
      <vt:lpstr>Pozorování</vt:lpstr>
      <vt:lpstr>Pozorování</vt:lpstr>
      <vt:lpstr>Pozorování</vt:lpstr>
      <vt:lpstr>Prezentace aplikace PowerPoint</vt:lpstr>
      <vt:lpstr>Text</vt:lpstr>
      <vt:lpstr>Text</vt:lpstr>
      <vt:lpstr>Text</vt:lpstr>
      <vt:lpstr>Text – americký brouk</vt:lpstr>
      <vt:lpstr>Prezentace aplikace PowerPoint</vt:lpstr>
      <vt:lpstr>Prezentace aplikace PowerPoint</vt:lpstr>
      <vt:lpstr>Domácí úkol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Rozhovory</dc:title>
  <dc:creator>Eva M. Hejzlarová</dc:creator>
  <cp:lastModifiedBy>Eva Hejzlarová</cp:lastModifiedBy>
  <cp:revision>3</cp:revision>
  <cp:lastPrinted>2023-11-01T22:39:59Z</cp:lastPrinted>
  <dcterms:created xsi:type="dcterms:W3CDTF">2023-11-01T22:07:28Z</dcterms:created>
  <dcterms:modified xsi:type="dcterms:W3CDTF">2026-03-10T22:48:11Z</dcterms:modified>
</cp:coreProperties>
</file>