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75" r:id="rId5"/>
    <p:sldId id="262" r:id="rId6"/>
    <p:sldId id="266" r:id="rId7"/>
    <p:sldId id="267" r:id="rId8"/>
    <p:sldId id="268" r:id="rId9"/>
    <p:sldId id="269" r:id="rId10"/>
    <p:sldId id="270" r:id="rId11"/>
    <p:sldId id="274" r:id="rId12"/>
    <p:sldId id="263" r:id="rId13"/>
    <p:sldId id="264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3258B-40D8-4989-9764-EC57D65A8407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D823-8AA4-4FBF-960A-D4EFC2D821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68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8ACDD58-4F20-445A-BCDF-4C93AA20038F}" type="slidenum">
              <a:rPr lang="cs-CZ" altLang="cs-CZ" sz="1200" smtClean="0"/>
              <a:pPr/>
              <a:t>8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7315-BD82-4B8B-8EE9-ADDE06BEEEF8}" type="datetimeFigureOut">
              <a:rPr lang="cs-CZ" smtClean="0"/>
              <a:t>11.10.2018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3F46-FB7E-4B0D-9C8A-1E20A70777A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4%8Cele%C4%8F" TargetMode="External"/><Relationship Id="rId3" Type="http://schemas.openxmlformats.org/officeDocument/2006/relationships/hyperlink" Target="https://cs.wikipedia.org/wiki/%C5%98%C3%AD%C5%A1e_(biologie)" TargetMode="External"/><Relationship Id="rId7" Type="http://schemas.openxmlformats.org/officeDocument/2006/relationships/hyperlink" Target="https://cs.wikipedia.org/wiki/%C5%98%C3%A1d_(biologie)" TargetMode="External"/><Relationship Id="rId2" Type="http://schemas.openxmlformats.org/officeDocument/2006/relationships/hyperlink" Target="https://cs.wikipedia.org/wiki/Dom%C3%A9na_(biologi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T%C5%99%C3%ADda_(biologie)" TargetMode="External"/><Relationship Id="rId5" Type="http://schemas.openxmlformats.org/officeDocument/2006/relationships/hyperlink" Target="https://cs.wikipedia.org/wiki/Odd%C4%9Blen%C3%AD_(biologie)" TargetMode="External"/><Relationship Id="rId10" Type="http://schemas.openxmlformats.org/officeDocument/2006/relationships/hyperlink" Target="https://cs.wikipedia.org/wiki/Druh_(biologie)" TargetMode="External"/><Relationship Id="rId4" Type="http://schemas.openxmlformats.org/officeDocument/2006/relationships/hyperlink" Target="https://cs.wikipedia.org/wiki/Kmen_(biologie)" TargetMode="External"/><Relationship Id="rId9" Type="http://schemas.openxmlformats.org/officeDocument/2006/relationships/hyperlink" Target="https://cs.wikipedia.org/wiki/Rod_(biologie)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Asimila%C4%8Dn%C3%AD_proud&amp;action=edit&amp;redlink=1" TargetMode="External"/><Relationship Id="rId13" Type="http://schemas.openxmlformats.org/officeDocument/2006/relationships/hyperlink" Target="https://cs.wikipedia.org/wiki/Xyl%C3%A9m" TargetMode="External"/><Relationship Id="rId3" Type="http://schemas.openxmlformats.org/officeDocument/2006/relationships/hyperlink" Target="https://cs.wikipedia.org/w/index.php?title=Z%C3%A1kladn%C3%AD_pletivo&amp;action=edit&amp;redlink=1" TargetMode="External"/><Relationship Id="rId7" Type="http://schemas.openxmlformats.org/officeDocument/2006/relationships/hyperlink" Target="https://cs.wikipedia.org/wiki/Asimil%C3%A1t" TargetMode="External"/><Relationship Id="rId12" Type="http://schemas.openxmlformats.org/officeDocument/2006/relationships/hyperlink" Target="https://cs.wikipedia.org/wiki/Flo%C3%A9m" TargetMode="External"/><Relationship Id="rId2" Type="http://schemas.openxmlformats.org/officeDocument/2006/relationships/hyperlink" Target="https://cs.wikipedia.org/wiki/C%C3%A9vnat%C3%A9_rostli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Transpira%C4%8Dn%C3%AD_proud" TargetMode="External"/><Relationship Id="rId11" Type="http://schemas.openxmlformats.org/officeDocument/2006/relationships/hyperlink" Target="https://cs.wikipedia.org/wiki/Xyl%C3%A9m#D&#345;evn&#237;_parenchym_a_sklerenchym" TargetMode="External"/><Relationship Id="rId5" Type="http://schemas.openxmlformats.org/officeDocument/2006/relationships/hyperlink" Target="https://cs.wikipedia.org/wiki/%C5%BDilnatina_(botanika)" TargetMode="External"/><Relationship Id="rId10" Type="http://schemas.openxmlformats.org/officeDocument/2006/relationships/hyperlink" Target="https://cs.wikipedia.org/wiki/Sklerenchym" TargetMode="External"/><Relationship Id="rId4" Type="http://schemas.openxmlformats.org/officeDocument/2006/relationships/hyperlink" Target="https://cs.wikipedia.org/wiki/Centr%C3%A1ln%C3%AD_v%C3%A1lec" TargetMode="External"/><Relationship Id="rId9" Type="http://schemas.openxmlformats.org/officeDocument/2006/relationships/hyperlink" Target="https://cs.wikipedia.org/wiki/Parenchy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Botanika bezcévných rostlin </a:t>
            </a:r>
            <a:br>
              <a:rPr lang="cs-CZ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cs-CZ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 kapraďorostů</a:t>
            </a:r>
            <a:endParaRPr lang="cs-CZ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6">
                    <a:lumMod val="75000"/>
                  </a:schemeClr>
                </a:solidFill>
              </a:rPr>
              <a:t>bezcévné </a:t>
            </a: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cs-CZ" sz="4400" b="1" dirty="0">
                <a:solidFill>
                  <a:schemeClr val="accent6">
                    <a:lumMod val="75000"/>
                  </a:schemeClr>
                </a:solidFill>
              </a:rPr>
              <a:t>cévnaté </a:t>
            </a:r>
          </a:p>
          <a:p>
            <a:endParaRPr lang="cs-CZ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arthlingnature.files.wordpress.com/2011/12/cavaliersm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5"/>
          <a:stretch>
            <a:fillRect/>
          </a:stretch>
        </p:blipFill>
        <p:spPr bwMode="auto">
          <a:xfrm>
            <a:off x="4132263" y="3616325"/>
            <a:ext cx="4824412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7667625" y="4473575"/>
            <a:ext cx="936625" cy="5032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604" name="TextovéPole 3"/>
          <p:cNvSpPr txBox="1">
            <a:spLocks noChangeArrowheads="1"/>
          </p:cNvSpPr>
          <p:nvPr/>
        </p:nvSpPr>
        <p:spPr bwMode="auto">
          <a:xfrm>
            <a:off x="212724" y="4005064"/>
            <a:ext cx="464730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ř</a:t>
            </a:r>
            <a:r>
              <a:rPr lang="cs-CZ" alt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íše </a:t>
            </a:r>
            <a:r>
              <a:rPr lang="cs-CZ" altLang="cs-CZ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Chromista</a:t>
            </a:r>
            <a:r>
              <a:rPr lang="cs-CZ" alt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 bičíky </a:t>
            </a:r>
            <a:br>
              <a:rPr lang="cs-CZ" alt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</a:br>
            <a:r>
              <a:rPr lang="cs-CZ" alt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(1 s </a:t>
            </a:r>
            <a:r>
              <a:rPr lang="cs-CZ" altLang="cs-CZ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mastigonematy</a:t>
            </a:r>
            <a:r>
              <a:rPr lang="cs-CZ" alt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Thomas </a:t>
            </a:r>
            <a:r>
              <a:rPr lang="cs-CZ" altLang="cs-CZ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Cavalier</a:t>
            </a:r>
            <a:r>
              <a:rPr lang="cs-CZ" alt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-Smith</a:t>
            </a:r>
            <a:r>
              <a:rPr lang="cs-CZ" alt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1981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rvní molekulární data</a:t>
            </a:r>
          </a:p>
          <a:p>
            <a:pPr marL="342900" indent="-342900">
              <a:spcBef>
                <a:spcPct val="0"/>
              </a:spcBef>
            </a:pPr>
            <a:r>
              <a:rPr lang="cs-CZ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cs-CZ" alt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postupným rozvojem molekulárních metod rozpad tradičních říší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5" name="Picture 2" descr="https://earthlingnature.files.wordpress.com/2011/12/cavaliersm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8" t="684" r="30595" b="53822"/>
          <a:stretch>
            <a:fillRect/>
          </a:stretch>
        </p:blipFill>
        <p:spPr bwMode="auto">
          <a:xfrm>
            <a:off x="6732588" y="188913"/>
            <a:ext cx="2195512" cy="29352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6" name="Skupina 6"/>
          <p:cNvGrpSpPr>
            <a:grpSpLocks/>
          </p:cNvGrpSpPr>
          <p:nvPr/>
        </p:nvGrpSpPr>
        <p:grpSpPr bwMode="auto">
          <a:xfrm>
            <a:off x="30163" y="39688"/>
            <a:ext cx="4679950" cy="3816350"/>
            <a:chOff x="1836738" y="1701800"/>
            <a:chExt cx="5472112" cy="4464050"/>
          </a:xfrm>
        </p:grpSpPr>
        <p:sp>
          <p:nvSpPr>
            <p:cNvPr id="25608" name="Rectangle 16"/>
            <p:cNvSpPr>
              <a:spLocks noChangeArrowheads="1"/>
            </p:cNvSpPr>
            <p:nvPr/>
          </p:nvSpPr>
          <p:spPr bwMode="auto">
            <a:xfrm>
              <a:off x="1836738" y="1701800"/>
              <a:ext cx="5472112" cy="44640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rebuchet MS" panose="020B0603020202020204" pitchFamily="34" charset="0"/>
              </a:endParaRPr>
            </a:p>
          </p:txBody>
        </p:sp>
        <p:grpSp>
          <p:nvGrpSpPr>
            <p:cNvPr id="25609" name="Skupina 8"/>
            <p:cNvGrpSpPr>
              <a:grpSpLocks/>
            </p:cNvGrpSpPr>
            <p:nvPr/>
          </p:nvGrpSpPr>
          <p:grpSpPr bwMode="auto">
            <a:xfrm>
              <a:off x="1950344" y="1851025"/>
              <a:ext cx="5299075" cy="4210050"/>
              <a:chOff x="1879600" y="1817688"/>
              <a:chExt cx="5299075" cy="4210050"/>
            </a:xfrm>
          </p:grpSpPr>
          <p:graphicFrame>
            <p:nvGraphicFramePr>
              <p:cNvPr id="25610" name="Object 8"/>
              <p:cNvGraphicFramePr>
                <a:graphicFrameLocks noChangeAspect="1"/>
              </p:cNvGraphicFramePr>
              <p:nvPr/>
            </p:nvGraphicFramePr>
            <p:xfrm>
              <a:off x="1879600" y="1817688"/>
              <a:ext cx="5299075" cy="416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7" name="CorelDRAW" r:id="rId4" imgW="5303520" imgH="4166616" progId="">
                      <p:embed/>
                    </p:oleObj>
                  </mc:Choice>
                  <mc:Fallback>
                    <p:oleObj name="CorelDRAW" r:id="rId4" imgW="5303520" imgH="416661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9600" y="1817688"/>
                            <a:ext cx="5299075" cy="416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1" name="Text Box 41"/>
              <p:cNvSpPr txBox="1">
                <a:spLocks noChangeArrowheads="1"/>
              </p:cNvSpPr>
              <p:nvPr/>
            </p:nvSpPr>
            <p:spPr bwMode="auto">
              <a:xfrm>
                <a:off x="1879600" y="4657725"/>
                <a:ext cx="1108075" cy="35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700" b="1">
                    <a:latin typeface="Arial" panose="020B0604020202020204" pitchFamily="34" charset="0"/>
                  </a:rPr>
                  <a:t>Protozoa</a:t>
                </a:r>
              </a:p>
            </p:txBody>
          </p:sp>
          <p:sp>
            <p:nvSpPr>
              <p:cNvPr id="25612" name="Text Box 44"/>
              <p:cNvSpPr txBox="1">
                <a:spLocks noChangeArrowheads="1"/>
              </p:cNvSpPr>
              <p:nvPr/>
            </p:nvSpPr>
            <p:spPr bwMode="auto">
              <a:xfrm>
                <a:off x="4279900" y="5676900"/>
                <a:ext cx="1314450" cy="35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700" b="1">
                    <a:latin typeface="Arial" panose="020B0604020202020204" pitchFamily="34" charset="0"/>
                  </a:rPr>
                  <a:t>Prokaryota</a:t>
                </a:r>
              </a:p>
            </p:txBody>
          </p:sp>
          <p:cxnSp>
            <p:nvCxnSpPr>
              <p:cNvPr id="13" name="Přímá spojnice 12"/>
              <p:cNvCxnSpPr/>
              <p:nvPr/>
            </p:nvCxnSpPr>
            <p:spPr>
              <a:xfrm>
                <a:off x="1979458" y="4652542"/>
                <a:ext cx="8631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500193" y="5677566"/>
                <a:ext cx="8631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07" name="TextovéPole 2"/>
          <p:cNvSpPr txBox="1">
            <a:spLocks noChangeArrowheads="1"/>
          </p:cNvSpPr>
          <p:nvPr/>
        </p:nvSpPr>
        <p:spPr bwMode="auto">
          <a:xfrm>
            <a:off x="3203575" y="202882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omic Sans MS" panose="030F0702030302020204" pitchFamily="66" charset="0"/>
              </a:rPr>
              <a:t>Chromista</a:t>
            </a:r>
          </a:p>
        </p:txBody>
      </p:sp>
    </p:spTree>
    <p:extLst>
      <p:ext uri="{BB962C8B-B14F-4D97-AF65-F5344CB8AC3E}">
        <p14:creationId xmlns:p14="http://schemas.microsoft.com/office/powerpoint/2010/main" val="730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r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912768" cy="60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6314399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SAR</a:t>
            </a:r>
            <a:r>
              <a:rPr lang="cs-CZ" dirty="0" smtClean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r>
              <a:rPr lang="cs-CZ" b="1" dirty="0" err="1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tramenopila</a:t>
            </a:r>
            <a:r>
              <a:rPr lang="cs-CZ" dirty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cs-CZ" dirty="0" err="1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lveolata</a:t>
            </a:r>
            <a:r>
              <a:rPr lang="cs-CZ" dirty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cs-CZ" b="1" dirty="0" err="1" smtClean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</a:t>
            </a:r>
            <a:r>
              <a:rPr lang="cs-CZ" dirty="0" err="1" smtClean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hizaria</a:t>
            </a:r>
            <a:r>
              <a:rPr lang="cs-CZ" dirty="0" smtClean="0">
                <a:solidFill>
                  <a:srgbClr val="FF66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insertae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sedis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Adl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kol. 2012</a:t>
            </a:r>
            <a:endParaRPr lang="cs-CZ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prokaryota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vs.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eukaryota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adříše</a:t>
            </a:r>
            <a:r>
              <a:rPr lang="cs-CZ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impérium - doména 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bakterie (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Bacteria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a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archea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Archaea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Archaebacteria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cs-CZ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(BS – </a:t>
            </a:r>
            <a:r>
              <a:rPr lang="cs-CZ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peptidoglykan</a:t>
            </a:r>
            <a:r>
              <a:rPr lang="cs-CZ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biomembrána lipoproteiny, 1. aminokyselina v řetězci </a:t>
            </a:r>
            <a:r>
              <a:rPr lang="cs-CZ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formylmethionin</a:t>
            </a:r>
            <a:r>
              <a:rPr lang="cs-CZ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atd.;  BS – glukosaminy, biomembrána fosfolipidy,  1. aminokyselina </a:t>
            </a:r>
            <a:r>
              <a:rPr lang="cs-CZ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methionin</a:t>
            </a:r>
            <a:r>
              <a:rPr lang="cs-CZ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atd.)</a:t>
            </a:r>
          </a:p>
          <a:p>
            <a:pPr marL="0" indent="0" algn="ctr">
              <a:buNone/>
            </a:pPr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říše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Protozoa (prvoci) –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Chromista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Fungi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Animalia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Plantae</a:t>
            </a:r>
            <a:endParaRPr lang="cs-CZ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Taxonomie a klasifikace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latin typeface="Comic Sans MS" panose="030F0702030302020204" pitchFamily="66" charset="0"/>
              </a:rPr>
              <a:t>t</a:t>
            </a:r>
            <a:r>
              <a:rPr lang="cs-CZ" sz="2400" dirty="0" smtClean="0">
                <a:latin typeface="Comic Sans MS" panose="030F0702030302020204" pitchFamily="66" charset="0"/>
              </a:rPr>
              <a:t>eorie a praxe třídění – výsledek taxonomického studia, tj. hierarchický systém</a:t>
            </a:r>
          </a:p>
          <a:p>
            <a:pPr marL="0" indent="0">
              <a:buNone/>
            </a:pPr>
            <a:endParaRPr lang="cs-CZ" sz="2400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alfa – taxonomie </a:t>
            </a:r>
            <a:r>
              <a:rPr lang="cs-CZ" sz="2000" dirty="0" smtClean="0">
                <a:latin typeface="Comic Sans MS" panose="030F0702030302020204" pitchFamily="66" charset="0"/>
              </a:rPr>
              <a:t>(popis, vymezení taxonu)</a:t>
            </a:r>
          </a:p>
          <a:p>
            <a:r>
              <a:rPr lang="cs-CZ" dirty="0">
                <a:latin typeface="Comic Sans MS" panose="030F0702030302020204" pitchFamily="66" charset="0"/>
              </a:rPr>
              <a:t>b</a:t>
            </a:r>
            <a:r>
              <a:rPr lang="cs-CZ" dirty="0" smtClean="0">
                <a:latin typeface="Comic Sans MS" panose="030F0702030302020204" pitchFamily="66" charset="0"/>
              </a:rPr>
              <a:t>eta – taxonomie </a:t>
            </a:r>
            <a:r>
              <a:rPr lang="cs-CZ" sz="2000" dirty="0" smtClean="0">
                <a:latin typeface="Comic Sans MS" panose="030F0702030302020204" pitchFamily="66" charset="0"/>
              </a:rPr>
              <a:t>(s </a:t>
            </a:r>
            <a:r>
              <a:rPr lang="cs-CZ" sz="2000" dirty="0" err="1" smtClean="0">
                <a:latin typeface="Comic Sans MS" panose="030F0702030302020204" pitchFamily="66" charset="0"/>
              </a:rPr>
              <a:t>fylogenetikou</a:t>
            </a:r>
            <a:r>
              <a:rPr lang="cs-CZ" sz="2000" dirty="0" smtClean="0">
                <a:latin typeface="Comic Sans MS" panose="030F0702030302020204" pitchFamily="66" charset="0"/>
              </a:rPr>
              <a:t> vytváří přirozené</a:t>
            </a:r>
            <a:br>
              <a:rPr lang="cs-CZ" sz="2000" dirty="0" smtClean="0">
                <a:latin typeface="Comic Sans MS" panose="030F0702030302020204" pitchFamily="66" charset="0"/>
              </a:rPr>
            </a:br>
            <a:r>
              <a:rPr lang="cs-CZ" sz="2000" dirty="0" smtClean="0">
                <a:latin typeface="Comic Sans MS" panose="030F0702030302020204" pitchFamily="66" charset="0"/>
              </a:rPr>
              <a:t>                                            klasifikace a systém)</a:t>
            </a:r>
          </a:p>
          <a:p>
            <a:r>
              <a:rPr lang="cs-CZ" dirty="0">
                <a:latin typeface="Comic Sans MS" panose="030F0702030302020204" pitchFamily="66" charset="0"/>
              </a:rPr>
              <a:t>g</a:t>
            </a:r>
            <a:r>
              <a:rPr lang="cs-CZ" dirty="0" smtClean="0">
                <a:latin typeface="Comic Sans MS" panose="030F0702030302020204" pitchFamily="66" charset="0"/>
              </a:rPr>
              <a:t>ama – taxonomie </a:t>
            </a:r>
            <a:r>
              <a:rPr lang="cs-CZ" sz="2000" dirty="0" smtClean="0">
                <a:latin typeface="Comic Sans MS" panose="030F0702030302020204" pitchFamily="66" charset="0"/>
              </a:rPr>
              <a:t>(sleduje evoluci a její mechanismy)</a:t>
            </a:r>
            <a:endParaRPr lang="cs-CZ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Hierarchický systém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Fenetický</a:t>
            </a:r>
            <a:r>
              <a:rPr lang="cs-CZ" dirty="0" smtClean="0">
                <a:latin typeface="Comic Sans MS" panose="030F0702030302020204" pitchFamily="66" charset="0"/>
              </a:rPr>
              <a:t> (klasifikace dle četnosti znaků)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Fylogenetický</a:t>
            </a:r>
            <a:r>
              <a:rPr lang="cs-CZ" dirty="0" smtClean="0">
                <a:latin typeface="Comic Sans MS" panose="030F0702030302020204" pitchFamily="66" charset="0"/>
              </a:rPr>
              <a:t> (</a:t>
            </a:r>
            <a:r>
              <a:rPr lang="cs-CZ" dirty="0" err="1" smtClean="0">
                <a:latin typeface="Comic Sans MS" panose="030F0702030302020204" pitchFamily="66" charset="0"/>
              </a:rPr>
              <a:t>geneaologická</a:t>
            </a:r>
            <a:r>
              <a:rPr lang="cs-CZ" dirty="0" smtClean="0">
                <a:latin typeface="Comic Sans MS" panose="030F0702030302020204" pitchFamily="66" charset="0"/>
              </a:rPr>
              <a:t> příbuznost, taxony monofyletické </a:t>
            </a:r>
            <a:r>
              <a:rPr lang="cs-CZ" dirty="0" err="1" smtClean="0">
                <a:latin typeface="Comic Sans MS" panose="030F0702030302020204" pitchFamily="66" charset="0"/>
              </a:rPr>
              <a:t>holofyletické</a:t>
            </a:r>
            <a:r>
              <a:rPr lang="cs-CZ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Evoluční </a:t>
            </a:r>
            <a:r>
              <a:rPr lang="cs-CZ" dirty="0" smtClean="0">
                <a:latin typeface="Comic Sans MS" panose="030F0702030302020204" pitchFamily="66" charset="0"/>
              </a:rPr>
              <a:t> (monofyletické </a:t>
            </a:r>
            <a:r>
              <a:rPr lang="cs-CZ" dirty="0" err="1" smtClean="0">
                <a:latin typeface="Comic Sans MS" panose="030F0702030302020204" pitchFamily="66" charset="0"/>
              </a:rPr>
              <a:t>holofyletické</a:t>
            </a:r>
            <a:r>
              <a:rPr lang="cs-CZ" dirty="0" smtClean="0">
                <a:latin typeface="Comic Sans MS" panose="030F0702030302020204" pitchFamily="66" charset="0"/>
              </a:rPr>
              <a:t> i </a:t>
            </a:r>
            <a:r>
              <a:rPr lang="cs-CZ" dirty="0" err="1" smtClean="0">
                <a:latin typeface="Comic Sans MS" panose="030F0702030302020204" pitchFamily="66" charset="0"/>
              </a:rPr>
              <a:t>parafyletické</a:t>
            </a:r>
            <a:r>
              <a:rPr lang="cs-CZ" dirty="0" smtClean="0">
                <a:latin typeface="Comic Sans MS" panose="030F0702030302020204" pitchFamily="66" charset="0"/>
              </a:rPr>
              <a:t>, nejen výsledek vývoje, ale i průběh)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Diakritické znaky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1628800"/>
            <a:ext cx="3528392" cy="44973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Strukturální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Biometrické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Cytotaxonomické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Ontogenetické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Fyziologické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Biochemické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Genetické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Ekologické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Etologické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Biogeografické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Paleontologické</a:t>
            </a:r>
          </a:p>
          <a:p>
            <a:r>
              <a:rPr lang="cs-CZ" dirty="0" err="1" smtClean="0">
                <a:latin typeface="Comic Sans MS" panose="030F0702030302020204" pitchFamily="66" charset="0"/>
              </a:rPr>
              <a:t>Molekurárně</a:t>
            </a:r>
            <a:r>
              <a:rPr lang="cs-CZ" dirty="0" smtClean="0">
                <a:latin typeface="Comic Sans MS" panose="030F0702030302020204" pitchFamily="66" charset="0"/>
              </a:rPr>
              <a:t> biologické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Taxony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TAXON</a:t>
            </a:r>
            <a:r>
              <a:rPr lang="cs-CZ" sz="4000" dirty="0">
                <a:latin typeface="Comic Sans MS" panose="030F0702030302020204" pitchFamily="66" charset="0"/>
              </a:rPr>
              <a:t> </a:t>
            </a:r>
            <a:r>
              <a:rPr lang="cs-CZ" sz="2000" dirty="0">
                <a:latin typeface="Comic Sans MS" panose="030F0702030302020204" pitchFamily="66" charset="0"/>
              </a:rPr>
              <a:t>– základní jednotka systematiky (seskupení organismů sdílejících stejné znaky) 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genealogická příbuznost – </a:t>
            </a:r>
            <a:r>
              <a:rPr lang="cs-CZ" dirty="0" err="1" smtClean="0">
                <a:latin typeface="Comic Sans MS" panose="030F0702030302020204" pitchFamily="66" charset="0"/>
              </a:rPr>
              <a:t>denrogram</a:t>
            </a:r>
            <a:r>
              <a:rPr lang="cs-CZ" dirty="0" smtClean="0">
                <a:latin typeface="Comic Sans MS" panose="030F0702030302020204" pitchFamily="66" charset="0"/>
              </a:rPr>
              <a:t> - sesterské skupiny </a:t>
            </a:r>
            <a:r>
              <a:rPr lang="cs-CZ" sz="2000" dirty="0" smtClean="0">
                <a:latin typeface="Comic Sans MS" panose="030F0702030302020204" pitchFamily="66" charset="0"/>
              </a:rPr>
              <a:t>(bližší společný předek)</a:t>
            </a:r>
          </a:p>
          <a:p>
            <a:pPr marL="0" indent="0">
              <a:buNone/>
            </a:pPr>
            <a:endParaRPr lang="cs-CZ" sz="2000" dirty="0" smtClean="0">
              <a:latin typeface="Comic Sans MS" panose="030F0702030302020204" pitchFamily="66" charset="0"/>
            </a:endParaRPr>
          </a:p>
          <a:p>
            <a:pPr lvl="0"/>
            <a:r>
              <a:rPr lang="cs-CZ" u="sng" dirty="0">
                <a:latin typeface="Comic Sans MS" panose="030F0702030302020204" pitchFamily="66" charset="0"/>
              </a:rPr>
              <a:t>MONOFYLETICKÉ</a:t>
            </a:r>
            <a:r>
              <a:rPr lang="cs-CZ" dirty="0">
                <a:latin typeface="Comic Sans MS" panose="030F0702030302020204" pitchFamily="66" charset="0"/>
              </a:rPr>
              <a:t> – společný předek a všichni jeho potomci (přítomnost </a:t>
            </a:r>
            <a:r>
              <a:rPr lang="cs-CZ" dirty="0" err="1">
                <a:latin typeface="Comic Sans MS" panose="030F0702030302020204" pitchFamily="66" charset="0"/>
              </a:rPr>
              <a:t>synapomorfií</a:t>
            </a:r>
            <a:r>
              <a:rPr lang="cs-CZ" dirty="0">
                <a:latin typeface="Comic Sans MS" panose="030F0702030302020204" pitchFamily="66" charset="0"/>
              </a:rPr>
              <a:t>, tj. společných odvozených znaků – novinek</a:t>
            </a:r>
            <a:r>
              <a:rPr lang="cs-CZ" dirty="0" smtClean="0">
                <a:latin typeface="Comic Sans MS" panose="030F0702030302020204" pitchFamily="66" charset="0"/>
              </a:rPr>
              <a:t>) /</a:t>
            </a:r>
            <a:r>
              <a:rPr lang="cs-CZ" dirty="0" err="1" smtClean="0">
                <a:latin typeface="Comic Sans MS" panose="030F0702030302020204" pitchFamily="66" charset="0"/>
              </a:rPr>
              <a:t>holofyletické</a:t>
            </a:r>
            <a:r>
              <a:rPr lang="cs-CZ" dirty="0" smtClean="0">
                <a:latin typeface="Comic Sans MS" panose="030F0702030302020204" pitchFamily="66" charset="0"/>
              </a:rPr>
              <a:t>, </a:t>
            </a:r>
            <a:r>
              <a:rPr lang="cs-CZ" dirty="0" err="1" smtClean="0">
                <a:latin typeface="Comic Sans MS" panose="030F0702030302020204" pitchFamily="66" charset="0"/>
              </a:rPr>
              <a:t>parafyletické</a:t>
            </a:r>
            <a:endParaRPr lang="cs-CZ" dirty="0" smtClean="0">
              <a:latin typeface="Comic Sans MS" panose="030F0702030302020204" pitchFamily="66" charset="0"/>
            </a:endParaRPr>
          </a:p>
          <a:p>
            <a:pPr lvl="0"/>
            <a:endParaRPr lang="cs-CZ" dirty="0">
              <a:latin typeface="Comic Sans MS" panose="030F0702030302020204" pitchFamily="66" charset="0"/>
            </a:endParaRPr>
          </a:p>
          <a:p>
            <a:pPr lvl="0"/>
            <a:r>
              <a:rPr lang="cs-CZ" u="sng" dirty="0">
                <a:latin typeface="Comic Sans MS" panose="030F0702030302020204" pitchFamily="66" charset="0"/>
              </a:rPr>
              <a:t>PARAFYLETICKÉ</a:t>
            </a:r>
            <a:r>
              <a:rPr lang="cs-CZ" dirty="0">
                <a:latin typeface="Comic Sans MS" panose="030F0702030302020204" pitchFamily="66" charset="0"/>
              </a:rPr>
              <a:t> – nezahrnuje všechny potomky vzniklé ze společného předka a spojené s přítomností určitých </a:t>
            </a:r>
            <a:r>
              <a:rPr lang="cs-CZ" dirty="0" err="1">
                <a:latin typeface="Comic Sans MS" panose="030F0702030302020204" pitchFamily="66" charset="0"/>
              </a:rPr>
              <a:t>sympleziomorfií</a:t>
            </a:r>
            <a:r>
              <a:rPr lang="cs-CZ" dirty="0">
                <a:latin typeface="Comic Sans MS" panose="030F0702030302020204" pitchFamily="66" charset="0"/>
              </a:rPr>
              <a:t>, tj. sdílení primitivních </a:t>
            </a:r>
            <a:r>
              <a:rPr lang="cs-CZ" dirty="0" smtClean="0">
                <a:latin typeface="Comic Sans MS" panose="030F0702030302020204" pitchFamily="66" charset="0"/>
              </a:rPr>
              <a:t>znaků</a:t>
            </a:r>
          </a:p>
          <a:p>
            <a:pPr lvl="0"/>
            <a:endParaRPr lang="cs-CZ" dirty="0">
              <a:latin typeface="Comic Sans MS" panose="030F0702030302020204" pitchFamily="66" charset="0"/>
            </a:endParaRPr>
          </a:p>
          <a:p>
            <a:pPr lvl="0"/>
            <a:r>
              <a:rPr lang="cs-CZ" u="sng" dirty="0">
                <a:latin typeface="Comic Sans MS" panose="030F0702030302020204" pitchFamily="66" charset="0"/>
              </a:rPr>
              <a:t>POLYFYLETICKÉ</a:t>
            </a:r>
            <a:r>
              <a:rPr lang="cs-CZ" dirty="0">
                <a:latin typeface="Comic Sans MS" panose="030F0702030302020204" pitchFamily="66" charset="0"/>
              </a:rPr>
              <a:t> – tvoří nepříbuzné organismy a zahrnující potomky předka, který není součástí daného taxonu, jenž je definovaný na základě konvergentně vzniklých analogických znaků v důsledku působení podobných selekčních tlaků na různé skupiny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soldán\Desktop\monofyletický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800721" cy="42552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6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693" y="26064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407343"/>
              </p:ext>
            </p:extLst>
          </p:nvPr>
        </p:nvGraphicFramePr>
        <p:xfrm>
          <a:off x="179511" y="1200128"/>
          <a:ext cx="8784977" cy="5194846"/>
        </p:xfrm>
        <a:graphic>
          <a:graphicData uri="http://schemas.openxmlformats.org/drawingml/2006/table">
            <a:tbl>
              <a:tblPr/>
              <a:tblGrid>
                <a:gridCol w="1296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5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5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32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90519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česky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latinsky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anglicky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německy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+mj-lt"/>
                        </a:rPr>
                        <a:t>španělsky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+mj-lt"/>
                        </a:rPr>
                        <a:t>francouzsky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+mj-lt"/>
                        </a:rPr>
                        <a:t>japonsky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hlinkClick r:id="rId2" tooltip="Doména (biologie)"/>
                        </a:rPr>
                        <a:t>doména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imperium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domain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domain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dominio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+mj-lt"/>
                        </a:rPr>
                        <a:t>domaine</a:t>
                      </a:r>
                      <a:endParaRPr lang="cs-CZ" sz="1200" dirty="0">
                        <a:effectLst/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ドメイン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3" tooltip="Říše (biologie)"/>
                        </a:rPr>
                        <a:t>říše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regnum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kingdom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Reich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+mj-lt"/>
                        </a:rPr>
                        <a:t>reino</a:t>
                      </a:r>
                      <a:endParaRPr lang="cs-CZ" sz="1200" dirty="0">
                        <a:effectLst/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règne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界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kai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hlinkClick r:id="rId4" tooltip="Kmen (biologie)"/>
                        </a:rPr>
                        <a:t>kmen</a:t>
                      </a:r>
                      <a:r>
                        <a:rPr lang="cs-CZ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phylum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phylum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Stamm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filo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phylum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門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mon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0519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hlinkClick r:id="rId5" tooltip="Oddělení (biologie)"/>
                        </a:rPr>
                        <a:t>oddělení</a:t>
                      </a:r>
                      <a:r>
                        <a:rPr lang="cs-CZ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divisio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division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Abteilung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división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embranchement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門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mon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6" tooltip="Třída (biologie)"/>
                        </a:rPr>
                        <a:t>třída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classis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class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Klasse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clase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classe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綱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kó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7" tooltip="Řád (biologie)"/>
                        </a:rPr>
                        <a:t>řád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ordo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order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Ordnung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orden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ordre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目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moku)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8" tooltip="Čeleď"/>
                        </a:rPr>
                        <a:t>čeleď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familia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family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Familie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familia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famille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科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ka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9" tooltip="Rod (biologie)"/>
                        </a:rPr>
                        <a:t>rod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genus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genus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Gattung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género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genre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属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zoku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1726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  <a:hlinkClick r:id="rId10" tooltip="Druh (biologie)"/>
                        </a:rPr>
                        <a:t>druh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species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species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especie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+mj-lt"/>
                        </a:rPr>
                        <a:t>espèce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effectLst/>
                          <a:latin typeface="+mj-lt"/>
                        </a:rPr>
                        <a:t>種 </a:t>
                      </a:r>
                      <a:r>
                        <a:rPr lang="en-US" altLang="ja-JP" sz="1200" dirty="0">
                          <a:effectLst/>
                          <a:latin typeface="+mj-lt"/>
                        </a:rPr>
                        <a:t>(</a:t>
                      </a:r>
                      <a:r>
                        <a:rPr lang="cs-CZ" sz="1200" dirty="0" err="1">
                          <a:effectLst/>
                          <a:latin typeface="+mj-lt"/>
                        </a:rPr>
                        <a:t>šu</a:t>
                      </a:r>
                      <a:r>
                        <a:rPr lang="cs-CZ" sz="1200" dirty="0">
                          <a:effectLst/>
                          <a:latin typeface="+mj-lt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200130"/>
            <a:ext cx="6410073" cy="11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47040" tIns="6348" rIns="3047040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>
                <a:latin typeface="Comic Sans MS" panose="030F0702030302020204" pitchFamily="66" charset="0"/>
              </a:rPr>
              <a:t>Taxonomická nomenklatura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	</a:t>
            </a:r>
            <a:r>
              <a:rPr lang="cs-CZ" dirty="0" smtClean="0">
                <a:latin typeface="Comic Sans MS" panose="030F0702030302020204" pitchFamily="66" charset="0"/>
              </a:rPr>
              <a:t>- binom </a:t>
            </a:r>
          </a:p>
          <a:p>
            <a:pPr marL="0" indent="0">
              <a:buNone/>
            </a:pPr>
            <a:endParaRPr lang="cs-CZ" sz="2600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2600" i="1" dirty="0" smtClean="0">
                <a:latin typeface="Comic Sans MS" panose="030F0702030302020204" pitchFamily="66" charset="0"/>
              </a:rPr>
              <a:t>„</a:t>
            </a:r>
            <a:r>
              <a:rPr lang="la-Latn" sz="2600" i="1" dirty="0" smtClean="0">
                <a:latin typeface="Comic Sans MS" panose="030F0702030302020204" pitchFamily="66" charset="0"/>
              </a:rPr>
              <a:t>Plantago </a:t>
            </a:r>
            <a:r>
              <a:rPr lang="la-Latn" sz="2600" i="1" dirty="0">
                <a:latin typeface="Comic Sans MS" panose="030F0702030302020204" pitchFamily="66" charset="0"/>
              </a:rPr>
              <a:t>foliis, ovata lanceolatis pubescentibus, spica cylindrica, scapo </a:t>
            </a:r>
            <a:r>
              <a:rPr lang="la-Latn" sz="2600" i="1" dirty="0" smtClean="0">
                <a:latin typeface="Comic Sans MS" panose="030F0702030302020204" pitchFamily="66" charset="0"/>
              </a:rPr>
              <a:t>tereti</a:t>
            </a:r>
            <a:r>
              <a:rPr lang="cs-CZ" sz="2600" i="1" dirty="0" smtClean="0">
                <a:latin typeface="Comic Sans MS" panose="030F0702030302020204" pitchFamily="66" charset="0"/>
              </a:rPr>
              <a:t>“</a:t>
            </a:r>
            <a:r>
              <a:rPr lang="la-Latn" sz="2600" dirty="0" smtClean="0">
                <a:latin typeface="Comic Sans MS" panose="030F0702030302020204" pitchFamily="66" charset="0"/>
              </a:rPr>
              <a:t> </a:t>
            </a:r>
            <a:endParaRPr lang="cs-CZ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	- zásada priority (1753)</a:t>
            </a:r>
          </a:p>
          <a:p>
            <a:pPr marL="0" indent="0">
              <a:buNone/>
            </a:pPr>
            <a:r>
              <a:rPr lang="cs-CZ" dirty="0" smtClean="0">
                <a:latin typeface="Comic Sans MS" panose="030F0702030302020204" pitchFamily="66" charset="0"/>
              </a:rPr>
              <a:t>	- kód botanické nomenklatury</a:t>
            </a: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o</a:t>
            </a:r>
            <a:r>
              <a:rPr lang="cs-CZ" dirty="0" smtClean="0">
                <a:latin typeface="Comic Sans MS" panose="030F0702030302020204" pitchFamily="66" charset="0"/>
              </a:rPr>
              <a:t>ddělení   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phyta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/ 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mycota</a:t>
            </a:r>
            <a:endParaRPr lang="cs-CZ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t</a:t>
            </a:r>
            <a:r>
              <a:rPr lang="cs-CZ" dirty="0" smtClean="0">
                <a:latin typeface="Comic Sans MS" panose="030F0702030302020204" pitchFamily="66" charset="0"/>
              </a:rPr>
              <a:t>řída        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opsida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, 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atae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/ 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phyceae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/ </a:t>
            </a:r>
            <a:b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mycetes</a:t>
            </a:r>
            <a:endParaRPr lang="cs-CZ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ř</a:t>
            </a:r>
            <a:r>
              <a:rPr lang="cs-CZ" dirty="0" smtClean="0">
                <a:latin typeface="Comic Sans MS" panose="030F0702030302020204" pitchFamily="66" charset="0"/>
              </a:rPr>
              <a:t>ád           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ales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tvaré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Comic Sans MS" panose="030F0702030302020204" pitchFamily="66" charset="0"/>
              </a:rPr>
              <a:t>č</a:t>
            </a:r>
            <a:r>
              <a:rPr lang="cs-CZ" dirty="0" smtClean="0">
                <a:latin typeface="Comic Sans MS" panose="030F0702030302020204" pitchFamily="66" charset="0"/>
              </a:rPr>
              <a:t>eleď       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</a:t>
            </a:r>
            <a:r>
              <a:rPr lang="cs-CZ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aceae</a:t>
            </a:r>
            <a:r>
              <a:rPr lang="cs-CZ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(-ovité)</a:t>
            </a:r>
            <a:endParaRPr lang="cs-CZ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376264" cy="38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3658418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latin typeface="Comic Sans MS" panose="030F0702030302020204" pitchFamily="66" charset="0"/>
              </a:rPr>
              <a:t>Cévní svazek</a:t>
            </a:r>
            <a:r>
              <a:rPr lang="cs-CZ" sz="2000" dirty="0">
                <a:latin typeface="Comic Sans MS" panose="030F0702030302020204" pitchFamily="66" charset="0"/>
              </a:rPr>
              <a:t> je část transportního systému u </a:t>
            </a:r>
            <a:r>
              <a:rPr lang="cs-CZ" sz="2000" u="sng" dirty="0">
                <a:latin typeface="Comic Sans MS" panose="030F0702030302020204" pitchFamily="66" charset="0"/>
                <a:hlinkClick r:id="rId2" tooltip="Cévnaté rostliny"/>
              </a:rPr>
              <a:t>cévnatých rostlin</a:t>
            </a:r>
            <a:r>
              <a:rPr lang="cs-CZ" sz="2000" dirty="0">
                <a:latin typeface="Comic Sans MS" panose="030F0702030302020204" pitchFamily="66" charset="0"/>
              </a:rPr>
              <a:t>, </a:t>
            </a:r>
            <a:r>
              <a:rPr lang="cs-CZ" sz="2000" dirty="0" smtClean="0">
                <a:latin typeface="Comic Sans MS" panose="030F0702030302020204" pitchFamily="66" charset="0"/>
              </a:rPr>
              <a:t>tvořený </a:t>
            </a:r>
            <a:r>
              <a:rPr lang="cs-CZ" sz="2000" dirty="0">
                <a:latin typeface="Comic Sans MS" panose="030F0702030302020204" pitchFamily="66" charset="0"/>
              </a:rPr>
              <a:t>uspořádáním </a:t>
            </a:r>
            <a:r>
              <a:rPr lang="cs-CZ" sz="2000" b="1" dirty="0">
                <a:latin typeface="Comic Sans MS" panose="030F0702030302020204" pitchFamily="66" charset="0"/>
              </a:rPr>
              <a:t>vodivých pletiv</a:t>
            </a:r>
            <a:r>
              <a:rPr lang="cs-CZ" sz="2000" dirty="0">
                <a:latin typeface="Comic Sans MS" panose="030F0702030302020204" pitchFamily="66" charset="0"/>
              </a:rPr>
              <a:t> do provazců. Soustava cévních svazků ve stonku a kořenu tvoří (spolu s různými </a:t>
            </a:r>
            <a:r>
              <a:rPr lang="cs-CZ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hlinkClick r:id="rId3" tooltip="Základní pletivo (stránka neexistuje)"/>
              </a:rPr>
              <a:t>základními pletivy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cs-CZ" sz="2000" u="sng" dirty="0">
                <a:latin typeface="Comic Sans MS" panose="030F0702030302020204" pitchFamily="66" charset="0"/>
                <a:hlinkClick r:id="rId4" tooltip="Centrální válec"/>
              </a:rPr>
              <a:t>centrální válec</a:t>
            </a:r>
            <a:r>
              <a:rPr lang="cs-CZ" sz="2000" dirty="0">
                <a:latin typeface="Comic Sans MS" panose="030F0702030302020204" pitchFamily="66" charset="0"/>
              </a:rPr>
              <a:t> (stélé), v listech se projevuje jako </a:t>
            </a:r>
            <a:r>
              <a:rPr lang="cs-CZ" sz="2000" u="sng" dirty="0">
                <a:latin typeface="Comic Sans MS" panose="030F0702030302020204" pitchFamily="66" charset="0"/>
                <a:hlinkClick r:id="rId5" tooltip="Žilnatina (botanika)"/>
              </a:rPr>
              <a:t>žilnatina</a:t>
            </a:r>
            <a:r>
              <a:rPr lang="cs-CZ" sz="2000" dirty="0">
                <a:latin typeface="Comic Sans MS" panose="030F0702030302020204" pitchFamily="66" charset="0"/>
              </a:rPr>
              <a:t> (nervatura). Jejich funkcí je rozvod roztoků minerálních látek z kořenů do těla rostliny (</a:t>
            </a:r>
            <a:r>
              <a:rPr lang="cs-CZ" sz="2000" u="sng" dirty="0">
                <a:latin typeface="Comic Sans MS" panose="030F0702030302020204" pitchFamily="66" charset="0"/>
                <a:hlinkClick r:id="rId6" tooltip="Transpirační proud"/>
              </a:rPr>
              <a:t>transpirační proud</a:t>
            </a:r>
            <a:r>
              <a:rPr lang="cs-CZ" sz="2000" dirty="0">
                <a:latin typeface="Comic Sans MS" panose="030F0702030302020204" pitchFamily="66" charset="0"/>
              </a:rPr>
              <a:t>) a </a:t>
            </a:r>
            <a:r>
              <a:rPr lang="cs-CZ" sz="2000" u="sng" dirty="0">
                <a:latin typeface="Comic Sans MS" panose="030F0702030302020204" pitchFamily="66" charset="0"/>
                <a:hlinkClick r:id="rId7" tooltip="Asimilát"/>
              </a:rPr>
              <a:t>asimilátů</a:t>
            </a:r>
            <a:r>
              <a:rPr lang="cs-CZ" sz="2000" dirty="0">
                <a:latin typeface="Comic Sans MS" panose="030F0702030302020204" pitchFamily="66" charset="0"/>
              </a:rPr>
              <a:t> </a:t>
            </a:r>
            <a:r>
              <a:rPr lang="cs-CZ" sz="2000" dirty="0" smtClean="0">
                <a:latin typeface="Comic Sans MS" panose="030F0702030302020204" pitchFamily="66" charset="0"/>
              </a:rPr>
              <a:t/>
            </a:r>
            <a:br>
              <a:rPr lang="cs-CZ" sz="2000" dirty="0" smtClean="0">
                <a:latin typeface="Comic Sans MS" panose="030F0702030302020204" pitchFamily="66" charset="0"/>
              </a:rPr>
            </a:br>
            <a:r>
              <a:rPr lang="cs-CZ" sz="2000" dirty="0" smtClean="0">
                <a:latin typeface="Comic Sans MS" panose="030F0702030302020204" pitchFamily="66" charset="0"/>
              </a:rPr>
              <a:t>z </a:t>
            </a:r>
            <a:r>
              <a:rPr lang="cs-CZ" sz="2000" dirty="0">
                <a:latin typeface="Comic Sans MS" panose="030F0702030302020204" pitchFamily="66" charset="0"/>
              </a:rPr>
              <a:t>míst jejich tvorby do míst jejich spotřeby (</a:t>
            </a:r>
            <a:r>
              <a:rPr lang="cs-CZ" sz="2000" u="sng" dirty="0">
                <a:latin typeface="Comic Sans MS" panose="030F0702030302020204" pitchFamily="66" charset="0"/>
                <a:hlinkClick r:id="rId8" tooltip="Asimilační proud (stránka neexistuje)"/>
              </a:rPr>
              <a:t>asimilační proud</a:t>
            </a:r>
            <a:r>
              <a:rPr lang="cs-CZ" sz="2000" dirty="0">
                <a:latin typeface="Comic Sans MS" panose="030F0702030302020204" pitchFamily="66" charset="0"/>
              </a:rPr>
              <a:t>). Jsou často doprovázeny </a:t>
            </a:r>
            <a:r>
              <a:rPr lang="cs-CZ" sz="2000" u="sng" dirty="0">
                <a:latin typeface="Comic Sans MS" panose="030F0702030302020204" pitchFamily="66" charset="0"/>
                <a:hlinkClick r:id="rId9" tooltip="Parenchym"/>
              </a:rPr>
              <a:t>parenchymatickými</a:t>
            </a:r>
            <a:r>
              <a:rPr lang="cs-CZ" sz="2000" dirty="0">
                <a:latin typeface="Comic Sans MS" panose="030F0702030302020204" pitchFamily="66" charset="0"/>
              </a:rPr>
              <a:t> </a:t>
            </a:r>
            <a:r>
              <a:rPr lang="cs-CZ" sz="2000" dirty="0" smtClean="0">
                <a:latin typeface="Comic Sans MS" panose="030F0702030302020204" pitchFamily="66" charset="0"/>
              </a:rPr>
              <a:t>a </a:t>
            </a:r>
            <a:r>
              <a:rPr lang="cs-CZ" sz="2000" u="sng" dirty="0">
                <a:latin typeface="Comic Sans MS" panose="030F0702030302020204" pitchFamily="66" charset="0"/>
                <a:hlinkClick r:id="rId10" tooltip="Sklerenchym"/>
              </a:rPr>
              <a:t>sklerenchymatickými</a:t>
            </a:r>
            <a:r>
              <a:rPr lang="cs-CZ" sz="2000" dirty="0">
                <a:latin typeface="Comic Sans MS" panose="030F0702030302020204" pitchFamily="66" charset="0"/>
              </a:rPr>
              <a:t> buňkami. Svazky cévní se řadí mezi pletiva vodivá a zároveň zpevňovací, jelikož zároveň i zpevňují mechanicky namáhané části rostliny (tuto funkci zastává např. </a:t>
            </a:r>
            <a:r>
              <a:rPr lang="cs-CZ" sz="2000" u="sng" dirty="0">
                <a:latin typeface="Comic Sans MS" panose="030F0702030302020204" pitchFamily="66" charset="0"/>
                <a:hlinkClick r:id="rId11" tooltip="Xylém"/>
              </a:rPr>
              <a:t>dřevní sklerenchym</a:t>
            </a:r>
            <a:r>
              <a:rPr lang="cs-CZ" sz="2000" dirty="0">
                <a:latin typeface="Comic Sans MS" panose="030F0702030302020204" pitchFamily="66" charset="0"/>
              </a:rPr>
              <a:t>). </a:t>
            </a:r>
            <a:r>
              <a:rPr lang="cs-CZ" sz="2000" dirty="0" smtClean="0">
                <a:latin typeface="Comic Sans MS" panose="030F0702030302020204" pitchFamily="66" charset="0"/>
              </a:rPr>
              <a:t/>
            </a:r>
            <a:br>
              <a:rPr lang="cs-CZ" sz="2000" dirty="0" smtClean="0">
                <a:latin typeface="Comic Sans MS" panose="030F0702030302020204" pitchFamily="66" charset="0"/>
              </a:rPr>
            </a:br>
            <a:r>
              <a:rPr lang="cs-CZ" sz="2000" dirty="0" smtClean="0">
                <a:latin typeface="Comic Sans MS" panose="030F0702030302020204" pitchFamily="66" charset="0"/>
              </a:rPr>
              <a:t>Cévní </a:t>
            </a:r>
            <a:r>
              <a:rPr lang="cs-CZ" sz="2000" dirty="0">
                <a:latin typeface="Comic Sans MS" panose="030F0702030302020204" pitchFamily="66" charset="0"/>
              </a:rPr>
              <a:t>svazky se skládají z </a:t>
            </a:r>
            <a:r>
              <a:rPr lang="cs-CZ" sz="2000" u="sng" dirty="0">
                <a:latin typeface="Comic Sans MS" panose="030F0702030302020204" pitchFamily="66" charset="0"/>
                <a:hlinkClick r:id="rId12" tooltip="Floém"/>
              </a:rPr>
              <a:t>floému</a:t>
            </a:r>
            <a:r>
              <a:rPr lang="cs-CZ" sz="2000" dirty="0">
                <a:latin typeface="Comic Sans MS" panose="030F0702030302020204" pitchFamily="66" charset="0"/>
              </a:rPr>
              <a:t> (lýková část) a </a:t>
            </a:r>
            <a:r>
              <a:rPr lang="cs-CZ" sz="2000" u="sng" dirty="0">
                <a:latin typeface="Comic Sans MS" panose="030F0702030302020204" pitchFamily="66" charset="0"/>
                <a:hlinkClick r:id="rId13" tooltip="Xylém"/>
              </a:rPr>
              <a:t>xylému</a:t>
            </a:r>
            <a:r>
              <a:rPr lang="cs-CZ" sz="2000" dirty="0">
                <a:latin typeface="Comic Sans MS" panose="030F0702030302020204" pitchFamily="66" charset="0"/>
              </a:rPr>
              <a:t> (dřevní část).</a:t>
            </a:r>
            <a:br>
              <a:rPr lang="cs-CZ" sz="2000" dirty="0">
                <a:latin typeface="Comic Sans MS" panose="030F0702030302020204" pitchFamily="66" charset="0"/>
              </a:rPr>
            </a:br>
            <a:r>
              <a:rPr lang="cs-CZ" sz="2000" dirty="0">
                <a:latin typeface="Comic Sans MS" panose="030F0702030302020204" pitchFamily="66" charset="0"/>
              </a:rPr>
              <a:t>Sítkovice – cévy (tracheje) – </a:t>
            </a:r>
            <a:r>
              <a:rPr lang="cs-CZ" sz="2000" dirty="0" err="1">
                <a:latin typeface="Comic Sans MS" panose="030F0702030302020204" pitchFamily="66" charset="0"/>
              </a:rPr>
              <a:t>cévice</a:t>
            </a:r>
            <a:r>
              <a:rPr lang="cs-CZ" sz="2000" dirty="0">
                <a:latin typeface="Comic Sans MS" panose="030F0702030302020204" pitchFamily="66" charset="0"/>
              </a:rPr>
              <a:t> (tracheidy)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457200" y="5517232"/>
            <a:ext cx="8229600" cy="65465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Vodivá pletiva – přechod na souš (první </a:t>
            </a:r>
            <a:r>
              <a:rPr lang="cs-CZ" dirty="0" err="1"/>
              <a:t>Rhyniophyta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25"/>
            <a:ext cx="7772400" cy="5762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Náplň předmětu 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79388" y="685800"/>
            <a:ext cx="8736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diversita, </a:t>
            </a: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ekologie, historický vývoj a význam „bezcévných</a:t>
            </a: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rostlin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 a kapraďorostů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systém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romě kapraďorostů je tradičně studují </a:t>
            </a:r>
            <a:b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tzv.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kryptogamologické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obory</a:t>
            </a:r>
            <a:endParaRPr lang="cs-CZ" altLang="cs-CZ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5" descr="Eu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89833"/>
            <a:ext cx="2035175" cy="19192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Amanita musc 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50" y="1978546"/>
            <a:ext cx="2589212" cy="1873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277 -Cap Corse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9160"/>
            <a:ext cx="2520950" cy="17478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673351" y="6053080"/>
            <a:ext cx="5896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Lichenologie             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Pteridologie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558030" y="5222922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Bryologie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180689" y="2460092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Algologie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(fykologie)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4298997" y="2378327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Mykologie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4017951"/>
            <a:ext cx="2658150" cy="19985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3437085"/>
            <a:ext cx="2407817" cy="17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552" y="1268760"/>
            <a:ext cx="7668344" cy="35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0000"/>
              </a:spcAft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stélka</a:t>
            </a:r>
            <a:r>
              <a:rPr lang="cs-CZ" altLang="cs-CZ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(thallus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- obecný 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název vegetativního těla jednobuněčných i mnohobuněčných organismů, původně řazených mezi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Thallobionta</a:t>
            </a:r>
            <a:endParaRPr lang="cs-CZ" altLang="cs-CZ" sz="24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5000"/>
              </a:spcBef>
              <a:spcAft>
                <a:spcPct val="20000"/>
              </a:spcAft>
              <a:buFontTx/>
              <a:buNone/>
            </a:pPr>
            <a:endParaRPr lang="cs-CZ" altLang="cs-CZ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5000"/>
              </a:spcBef>
              <a:spcAft>
                <a:spcPct val="20000"/>
              </a:spcAft>
              <a:buFontTx/>
              <a:buNone/>
            </a:pP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U pokročilejších 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typů dochází k diferenciaci stélky na </a:t>
            </a:r>
            <a:r>
              <a:rPr lang="cs-CZ" altLang="cs-CZ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rhizoidy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kauloid a </a:t>
            </a:r>
            <a:r>
              <a:rPr lang="cs-CZ" altLang="cs-CZ" sz="240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fyloidy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tj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útvary podobné kořenu, stonku a 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listům.</a:t>
            </a: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25000"/>
              </a:spcBef>
              <a:spcAft>
                <a:spcPct val="20000"/>
              </a:spcAft>
              <a:buNone/>
            </a:pPr>
            <a:r>
              <a:rPr lang="cs-CZ" altLang="cs-CZ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stélka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x </a:t>
            </a:r>
            <a:r>
              <a:rPr lang="cs-CZ" altLang="cs-CZ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cormus</a:t>
            </a:r>
            <a:r>
              <a:rPr lang="cs-CZ" altLang="cs-CZ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cs-CZ" altLang="cs-CZ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0825" y="830258"/>
            <a:ext cx="8785671" cy="5623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Bezcévné rostliny 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historické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označení pro sinice, řasy, houby, lišejníky a 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mechorosty.  Umělá skupina – společný znak = stélka. Navíc,</a:t>
            </a:r>
            <a:r>
              <a:rPr lang="cs-CZ" altLang="cs-CZ" sz="2200" i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nejde jen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 rostliny (říše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Plantae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Karl </a:t>
            </a:r>
            <a:r>
              <a:rPr lang="cs-CZ" altLang="cs-CZ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von Linné</a:t>
            </a:r>
            <a:r>
              <a:rPr lang="cs-CZ" altLang="cs-CZ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Carolus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Linneus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1707-1778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cs-CZ" altLang="cs-CZ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rostliny tajnosnubné (nekvetoucí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výtrusné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b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Cryptogamia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), též stélkaté (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Thallobionta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Thallophyta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thallus = stélka), později též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bezcévné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nebo (vývojově) </a:t>
            </a:r>
            <a:r>
              <a:rPr lang="cs-CZ" altLang="cs-CZ" sz="2200" dirty="0">
                <a:latin typeface="Comic Sans MS" panose="030F0702030302020204" pitchFamily="66" charset="0"/>
              </a:rPr>
              <a:t>„nižší rostliny</a:t>
            </a:r>
            <a:r>
              <a:rPr lang="cs-CZ" altLang="cs-CZ" sz="2200" dirty="0" smtClean="0">
                <a:latin typeface="Comic Sans MS" panose="030F0702030302020204" pitchFamily="66" charset="0"/>
              </a:rPr>
              <a:t>“</a:t>
            </a:r>
            <a:r>
              <a:rPr lang="cs-CZ" altLang="cs-CZ" sz="2400" dirty="0" smtClean="0">
                <a:latin typeface="Comic Sans MS" panose="030F0702030302020204" pitchFamily="66" charset="0"/>
              </a:rPr>
              <a:t> 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§"/>
            </a:pPr>
            <a:endParaRPr lang="cs-CZ" altLang="cs-CZ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rostliny jevnosnubné (kvetoucí,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Phanerogamia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), s tělem rozčleněným na kořen, stonek a listy (rozčleněné tělo =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ormus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proto též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Cormobionta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Cormophyta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), </a:t>
            </a:r>
            <a:b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též označované jako cévnaté nebo (vývojově) </a:t>
            </a:r>
            <a:r>
              <a:rPr lang="cs-CZ" altLang="cs-CZ" sz="22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„vyšší </a:t>
            </a:r>
            <a:r>
              <a:rPr lang="cs-CZ" altLang="cs-CZ" sz="2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rostliny</a:t>
            </a:r>
            <a:r>
              <a:rPr lang="cs-CZ" altLang="cs-CZ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2060748"/>
            <a:ext cx="2146300" cy="25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624"/>
            <a:ext cx="8964612" cy="587375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cs-CZ" altLang="cs-CZ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Pojem „</a:t>
            </a:r>
            <a:r>
              <a:rPr lang="cs-CZ" altLang="cs-CZ" sz="3000" b="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bezcévnévné</a:t>
            </a:r>
            <a:r>
              <a:rPr lang="cs-CZ" altLang="cs-CZ" sz="30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rostliny“</a:t>
            </a:r>
            <a:r>
              <a:rPr lang="cs-CZ" altLang="cs-CZ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979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n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85" y="438964"/>
            <a:ext cx="63976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72628" y="3140968"/>
            <a:ext cx="2643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Karl (3x)</a:t>
            </a:r>
            <a:endParaRPr lang="cs-CZ" altLang="cs-CZ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 rot="2577275">
            <a:off x="2771775" y="5516563"/>
            <a:ext cx="914400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 rot="2580127">
            <a:off x="4716463" y="4652963"/>
            <a:ext cx="987425" cy="769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3059113" y="580548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 rot="369890">
            <a:off x="2843213" y="602138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 rot="1064680">
            <a:off x="2627313" y="5295900"/>
            <a:ext cx="985837" cy="1562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91" name="Oval 12"/>
          <p:cNvSpPr>
            <a:spLocks noChangeArrowheads="1"/>
          </p:cNvSpPr>
          <p:nvPr/>
        </p:nvSpPr>
        <p:spPr bwMode="auto">
          <a:xfrm>
            <a:off x="2916238" y="443706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92" name="Oval 13"/>
          <p:cNvSpPr>
            <a:spLocks noChangeArrowheads="1"/>
          </p:cNvSpPr>
          <p:nvPr/>
        </p:nvSpPr>
        <p:spPr bwMode="auto">
          <a:xfrm rot="3077440">
            <a:off x="5373424" y="4155348"/>
            <a:ext cx="920750" cy="52863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20494" name="Oval 15"/>
          <p:cNvSpPr>
            <a:spLocks noChangeArrowheads="1"/>
          </p:cNvSpPr>
          <p:nvPr/>
        </p:nvSpPr>
        <p:spPr bwMode="auto">
          <a:xfrm rot="-271462">
            <a:off x="2987675" y="6092825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pic>
        <p:nvPicPr>
          <p:cNvPr id="20498" name="Obrázek 18" descr="Lin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2656"/>
            <a:ext cx="2143125" cy="2590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3" y="3697140"/>
            <a:ext cx="2011680" cy="28072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76" y="588486"/>
            <a:ext cx="1305845" cy="18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8496300" cy="461664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Po zdokonalení mikroskopu – popis řady mikroskopických organismů – problémy s klasifikací – Linného systém nedostatečný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Protozoa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8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Goldfuss</a:t>
            </a:r>
            <a:r>
              <a:rPr lang="cs-CZ" altLang="cs-CZ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1818</a:t>
            </a: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Protoctista</a:t>
            </a: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80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Hogg</a:t>
            </a:r>
            <a:r>
              <a:rPr lang="cs-CZ" altLang="cs-CZ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1861</a:t>
            </a: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Protista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Haeckel</a:t>
            </a:r>
            <a:r>
              <a:rPr lang="cs-CZ" altLang="cs-CZ" sz="2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1866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  </a:t>
            </a: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- jednobuněčné </a:t>
            </a:r>
            <a:r>
              <a:rPr lang="cs-CZ" altLang="cs-CZ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organismy, stojící mezi rostlinami a </a:t>
            </a:r>
            <a:r>
              <a:rPr lang="cs-CZ" altLang="cs-CZ" sz="2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živočichy</a:t>
            </a: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EC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475297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819150"/>
            <a:ext cx="344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Ernst </a:t>
            </a:r>
            <a:r>
              <a:rPr lang="cs-CZ" altLang="cs-CZ" sz="28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Haeckel</a:t>
            </a:r>
            <a:r>
              <a:rPr lang="cs-CZ" altLang="cs-CZ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1866</a:t>
            </a:r>
          </a:p>
        </p:txBody>
      </p:sp>
      <p:pic>
        <p:nvPicPr>
          <p:cNvPr id="22532" name="Picture 4" descr="Haeckel o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36750"/>
            <a:ext cx="3529013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724525" y="188913"/>
            <a:ext cx="914400" cy="338137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omic Sans MS" panose="030F0702030302020204" pitchFamily="66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932040" y="141277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644691" y="213285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605661" y="1997224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508104" y="2805315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355976" y="2429272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932040" y="3384550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350893" y="2018503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0837" y="4869160"/>
            <a:ext cx="360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j</a:t>
            </a:r>
            <a:r>
              <a:rPr lang="cs-CZ" sz="1600" dirty="0" smtClean="0">
                <a:solidFill>
                  <a:schemeClr val="bg1"/>
                </a:solidFill>
              </a:rPr>
              <a:t>ím navržený fylogenetický strom demonstroval heterogenitu řas</a:t>
            </a:r>
          </a:p>
          <a:p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 x</a:t>
            </a:r>
          </a:p>
          <a:p>
            <a:pPr algn="ctr"/>
            <a:endParaRPr lang="cs-CZ" sz="1600" dirty="0" smtClean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Linné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hittaker o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6463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30163"/>
            <a:ext cx="8451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435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4351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4351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4351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4351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435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435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435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435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Systém </a:t>
            </a:r>
            <a:r>
              <a:rPr lang="cs-CZ" altLang="cs-CZ" sz="2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pěti říší </a:t>
            </a:r>
            <a:r>
              <a:rPr lang="cs-CZ" altLang="cs-CZ" sz="2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2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Whittaker</a:t>
            </a:r>
            <a:r>
              <a:rPr lang="cs-CZ" altLang="cs-CZ" sz="2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1969)</a:t>
            </a:r>
            <a:endParaRPr lang="cs-CZ" altLang="cs-CZ" sz="2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dělení dle výživy; řasy stále roztroušeny mezi rostlinami a protisty</a:t>
            </a:r>
            <a:endParaRPr lang="cs-CZ" altLang="cs-CZ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24580" name="Picture 4" descr="Whittaker oř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28928"/>
            <a:ext cx="68040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71725" y="1309688"/>
            <a:ext cx="1263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1"/>
                </a:solidFill>
                <a:latin typeface="Arial" panose="020B0604020202020204" pitchFamily="34" charset="0"/>
              </a:rPr>
              <a:t>PLANTAE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920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996633"/>
                </a:solidFill>
                <a:latin typeface="Arial" panose="020B0604020202020204" pitchFamily="34" charset="0"/>
              </a:rPr>
              <a:t>FUNGI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451725" y="1412875"/>
            <a:ext cx="1301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Arial" panose="020B0604020202020204" pitchFamily="34" charset="0"/>
              </a:rPr>
              <a:t>ANIMALIA</a:t>
            </a: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215063" y="4429125"/>
            <a:ext cx="2928937" cy="2428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 b="1">
              <a:solidFill>
                <a:srgbClr val="996633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7235825" y="64008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výživa</a:t>
            </a:r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H="1" flipV="1">
            <a:off x="6443663" y="5084763"/>
            <a:ext cx="1008062" cy="12239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7740650" y="4508500"/>
            <a:ext cx="0" cy="180022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V="1">
            <a:off x="7956550" y="5013325"/>
            <a:ext cx="8636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 rot="3065834">
            <a:off x="6588919" y="5588794"/>
            <a:ext cx="1166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accent1"/>
                </a:solidFill>
                <a:latin typeface="Arial" panose="020B0604020202020204" pitchFamily="34" charset="0"/>
              </a:rPr>
              <a:t>fotosyntéza</a:t>
            </a: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 rot="5400000">
            <a:off x="7407275" y="5202238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996633"/>
                </a:solidFill>
                <a:latin typeface="Arial" panose="020B0604020202020204" pitchFamily="34" charset="0"/>
              </a:rPr>
              <a:t>absorpce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 rot="-3372337">
            <a:off x="7903369" y="5353844"/>
            <a:ext cx="842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3300"/>
                </a:solidFill>
                <a:latin typeface="Arial" panose="020B0604020202020204" pitchFamily="34" charset="0"/>
              </a:rPr>
              <a:t>ingesce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2843213" y="494188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PROTISTA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3348038" y="623728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MONERA</a:t>
            </a:r>
          </a:p>
        </p:txBody>
      </p:sp>
    </p:spTree>
    <p:extLst>
      <p:ext uri="{BB962C8B-B14F-4D97-AF65-F5344CB8AC3E}">
        <p14:creationId xmlns:p14="http://schemas.microsoft.com/office/powerpoint/2010/main" val="3735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629</Words>
  <Application>Microsoft Office PowerPoint</Application>
  <PresentationFormat>Předvádění na obrazovce (4:3)</PresentationFormat>
  <Paragraphs>191</Paragraphs>
  <Slides>19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CorelDRAW</vt:lpstr>
      <vt:lpstr>Botanika bezcévných rostlin  a kapraďorostů</vt:lpstr>
      <vt:lpstr>Cévní svazek je část transportního systému u cévnatých rostlin, tvořený uspořádáním vodivých pletiv do provazců. Soustava cévních svazků ve stonku a kořenu tvoří (spolu s různými základními pletivy) centrální válec (stélé), v listech se projevuje jako žilnatina (nervatura). Jejich funkcí je rozvod roztoků minerálních látek z kořenů do těla rostliny (transpirační proud) a asimilátů  z míst jejich tvorby do míst jejich spotřeby (asimilační proud). Jsou často doprovázeny parenchymatickými a sklerenchymatickými buňkami. Svazky cévní se řadí mezi pletiva vodivá a zároveň zpevňovací, jelikož zároveň i zpevňují mechanicky namáhané části rostliny (tuto funkci zastává např. dřevní sklerenchym).  Cévní svazky se skládají z floému (lýková část) a xylému (dřevní část). Sítkovice – cévy (tracheje) – cévice (tracheidy) </vt:lpstr>
      <vt:lpstr>Náplň předmětu  </vt:lpstr>
      <vt:lpstr>Prezentace aplikace PowerPoint</vt:lpstr>
      <vt:lpstr>Pojem „bezcévnévné rostliny““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prokaryota vs. eukaryota </vt:lpstr>
      <vt:lpstr>Taxonomie a klasifikace</vt:lpstr>
      <vt:lpstr>Prezentace aplikace PowerPoint</vt:lpstr>
      <vt:lpstr>Diakritické znaky</vt:lpstr>
      <vt:lpstr>Taxony</vt:lpstr>
      <vt:lpstr>Prezentace aplikace PowerPoint</vt:lpstr>
      <vt:lpstr>Prezentace aplikace PowerPoint</vt:lpstr>
      <vt:lpstr>Taxonomická nomenklatura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 bezcévných rostlin  a kapraďorostů</dc:title>
  <dc:creator>tech</dc:creator>
  <cp:lastModifiedBy>soldán</cp:lastModifiedBy>
  <cp:revision>50</cp:revision>
  <dcterms:created xsi:type="dcterms:W3CDTF">2018-10-08T14:16:27Z</dcterms:created>
  <dcterms:modified xsi:type="dcterms:W3CDTF">2018-10-11T21:32:56Z</dcterms:modified>
</cp:coreProperties>
</file>