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4" r:id="rId4"/>
    <p:sldId id="265" r:id="rId5"/>
    <p:sldId id="266" r:id="rId6"/>
    <p:sldId id="268" r:id="rId7"/>
    <p:sldId id="258" r:id="rId8"/>
    <p:sldId id="260" r:id="rId9"/>
    <p:sldId id="259" r:id="rId10"/>
    <p:sldId id="261" r:id="rId11"/>
    <p:sldId id="269" r:id="rId12"/>
    <p:sldId id="262" r:id="rId13"/>
    <p:sldId id="263" r:id="rId14"/>
    <p:sldId id="267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21FE6-5824-6046-B30F-9F80E5D67F38}" type="datetimeFigureOut">
              <a:rPr lang="en-US" smtClean="0"/>
              <a:t>3/15/17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E78C7-2968-F44B-B2D0-C528864017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33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E78C7-2968-F44B-B2D0-C5288640172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198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D954512-DD85-1B44-A2C0-79B591345B75}" type="datetimeFigureOut">
              <a:rPr lang="en-US" smtClean="0"/>
              <a:t>3/15/17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A4EB22-9440-8E4D-8811-3A955D4E58D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4512-DD85-1B44-A2C0-79B591345B75}" type="datetimeFigureOut">
              <a:rPr lang="en-US" smtClean="0"/>
              <a:t>3/15/17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EB22-9440-8E4D-8811-3A955D4E5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D954512-DD85-1B44-A2C0-79B591345B75}" type="datetimeFigureOut">
              <a:rPr lang="en-US" smtClean="0"/>
              <a:t>3/15/17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7A4EB22-9440-8E4D-8811-3A955D4E58D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4512-DD85-1B44-A2C0-79B591345B75}" type="datetimeFigureOut">
              <a:rPr lang="en-US" smtClean="0"/>
              <a:t>3/15/17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A4EB22-9440-8E4D-8811-3A955D4E58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4512-DD85-1B44-A2C0-79B591345B75}" type="datetimeFigureOut">
              <a:rPr lang="en-US" smtClean="0"/>
              <a:t>3/15/17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7A4EB22-9440-8E4D-8811-3A955D4E58D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D954512-DD85-1B44-A2C0-79B591345B75}" type="datetimeFigureOut">
              <a:rPr lang="en-US" smtClean="0"/>
              <a:t>3/15/17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7A4EB22-9440-8E4D-8811-3A955D4E58D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D954512-DD85-1B44-A2C0-79B591345B75}" type="datetimeFigureOut">
              <a:rPr lang="en-US" smtClean="0"/>
              <a:t>3/15/17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7A4EB22-9440-8E4D-8811-3A955D4E58D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4512-DD85-1B44-A2C0-79B591345B75}" type="datetimeFigureOut">
              <a:rPr lang="en-US" smtClean="0"/>
              <a:t>3/15/17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A4EB22-9440-8E4D-8811-3A955D4E5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4512-DD85-1B44-A2C0-79B591345B75}" type="datetimeFigureOut">
              <a:rPr lang="en-US" smtClean="0"/>
              <a:t>3/15/17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A4EB22-9440-8E4D-8811-3A955D4E5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4512-DD85-1B44-A2C0-79B591345B75}" type="datetimeFigureOut">
              <a:rPr lang="en-US" smtClean="0"/>
              <a:t>3/15/17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A4EB22-9440-8E4D-8811-3A955D4E58D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D954512-DD85-1B44-A2C0-79B591345B75}" type="datetimeFigureOut">
              <a:rPr lang="en-US" smtClean="0"/>
              <a:t>3/15/17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7A4EB22-9440-8E4D-8811-3A955D4E58D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D954512-DD85-1B44-A2C0-79B591345B75}" type="datetimeFigureOut">
              <a:rPr lang="en-US" smtClean="0"/>
              <a:t>3/15/17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7A4EB22-9440-8E4D-8811-3A955D4E58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Globální</a:t>
            </a:r>
            <a:r>
              <a:rPr lang="en-US" dirty="0" smtClean="0"/>
              <a:t> </a:t>
            </a:r>
            <a:r>
              <a:rPr lang="en-US" dirty="0" err="1" smtClean="0"/>
              <a:t>komunikační</a:t>
            </a:r>
            <a:r>
              <a:rPr lang="en-US" dirty="0" smtClean="0"/>
              <a:t> </a:t>
            </a:r>
            <a:r>
              <a:rPr lang="en-US" dirty="0" err="1" smtClean="0"/>
              <a:t>toky</a:t>
            </a:r>
            <a:r>
              <a:rPr lang="en-US" dirty="0" smtClean="0"/>
              <a:t> a </a:t>
            </a:r>
            <a:r>
              <a:rPr lang="en-US" dirty="0" err="1" smtClean="0"/>
              <a:t>protitoky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JJM230, </a:t>
            </a:r>
            <a:r>
              <a:rPr lang="en-US" dirty="0" err="1" smtClean="0"/>
              <a:t>Jaromír</a:t>
            </a:r>
            <a:r>
              <a:rPr lang="en-US" dirty="0" smtClean="0"/>
              <a:t> </a:t>
            </a:r>
            <a:r>
              <a:rPr lang="en-US" dirty="0" err="1" smtClean="0"/>
              <a:t>Hanzal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238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</a:t>
            </a:r>
            <a:r>
              <a:rPr lang="en-US" dirty="0" err="1" smtClean="0"/>
              <a:t>Bridova</a:t>
            </a:r>
            <a:r>
              <a:rPr lang="en-US" dirty="0" smtClean="0"/>
              <a:t> </a:t>
            </a:r>
            <a:r>
              <a:rPr lang="en-US" dirty="0" err="1" smtClean="0"/>
              <a:t>komise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Zpravodajství</a:t>
            </a:r>
            <a:r>
              <a:rPr lang="en-US" dirty="0" smtClean="0"/>
              <a:t> </a:t>
            </a:r>
            <a:r>
              <a:rPr lang="en-US" dirty="0" err="1" smtClean="0"/>
              <a:t>sleduje</a:t>
            </a:r>
            <a:r>
              <a:rPr lang="en-US" dirty="0" smtClean="0"/>
              <a:t> priority </a:t>
            </a:r>
            <a:r>
              <a:rPr lang="en-US" dirty="0" err="1" smtClean="0"/>
              <a:t>zpravodajských</a:t>
            </a:r>
            <a:r>
              <a:rPr lang="en-US" dirty="0" smtClean="0"/>
              <a:t> </a:t>
            </a:r>
            <a:r>
              <a:rPr lang="en-US" dirty="0" err="1" smtClean="0"/>
              <a:t>agentur</a:t>
            </a:r>
            <a:r>
              <a:rPr lang="en-US" dirty="0" smtClean="0"/>
              <a:t> z </a:t>
            </a:r>
            <a:r>
              <a:rPr lang="en-US" dirty="0" err="1" smtClean="0"/>
              <a:t>Londýna</a:t>
            </a:r>
            <a:r>
              <a:rPr lang="en-US" dirty="0" smtClean="0"/>
              <a:t>, </a:t>
            </a:r>
            <a:r>
              <a:rPr lang="en-US" dirty="0" err="1" smtClean="0"/>
              <a:t>Paříže</a:t>
            </a:r>
            <a:r>
              <a:rPr lang="en-US" dirty="0" smtClean="0"/>
              <a:t> a New </a:t>
            </a:r>
            <a:r>
              <a:rPr lang="en-US" dirty="0" err="1" smtClean="0"/>
              <a:t>Yorku</a:t>
            </a:r>
            <a:r>
              <a:rPr lang="en-US" dirty="0" smtClean="0"/>
              <a:t> (</a:t>
            </a:r>
            <a:r>
              <a:rPr lang="en-US" dirty="0" err="1" smtClean="0"/>
              <a:t>až</a:t>
            </a:r>
            <a:r>
              <a:rPr lang="en-US" dirty="0" smtClean="0"/>
              <a:t> 80%)</a:t>
            </a:r>
          </a:p>
          <a:p>
            <a:endParaRPr lang="en-US" dirty="0"/>
          </a:p>
          <a:p>
            <a:r>
              <a:rPr lang="en-US" dirty="0" err="1" smtClean="0"/>
              <a:t>Až</a:t>
            </a:r>
            <a:r>
              <a:rPr lang="en-US" dirty="0" smtClean="0"/>
              <a:t> 90 % </a:t>
            </a:r>
            <a:r>
              <a:rPr lang="en-US" dirty="0" err="1" smtClean="0"/>
              <a:t>frekvencí</a:t>
            </a:r>
            <a:r>
              <a:rPr lang="en-US" dirty="0" smtClean="0"/>
              <a:t> </a:t>
            </a:r>
            <a:r>
              <a:rPr lang="en-US" dirty="0" err="1" smtClean="0"/>
              <a:t>radiového</a:t>
            </a:r>
            <a:r>
              <a:rPr lang="en-US" dirty="0" smtClean="0"/>
              <a:t> </a:t>
            </a:r>
            <a:r>
              <a:rPr lang="en-US" dirty="0" err="1" smtClean="0"/>
              <a:t>spektra</a:t>
            </a:r>
            <a:r>
              <a:rPr lang="en-US" dirty="0" smtClean="0"/>
              <a:t> </a:t>
            </a:r>
            <a:r>
              <a:rPr lang="en-US" dirty="0" err="1" smtClean="0"/>
              <a:t>ovládá</a:t>
            </a:r>
            <a:r>
              <a:rPr lang="en-US" dirty="0" smtClean="0"/>
              <a:t> </a:t>
            </a:r>
            <a:r>
              <a:rPr lang="en-US" dirty="0" err="1" smtClean="0"/>
              <a:t>jen</a:t>
            </a:r>
            <a:r>
              <a:rPr lang="en-US" dirty="0" smtClean="0"/>
              <a:t> </a:t>
            </a:r>
            <a:r>
              <a:rPr lang="en-US" dirty="0" err="1" smtClean="0"/>
              <a:t>několik</a:t>
            </a:r>
            <a:r>
              <a:rPr lang="en-US" dirty="0" smtClean="0"/>
              <a:t> </a:t>
            </a:r>
            <a:r>
              <a:rPr lang="en-US" dirty="0" err="1" smtClean="0"/>
              <a:t>zemí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zemí</a:t>
            </a:r>
            <a:r>
              <a:rPr lang="en-US" dirty="0" smtClean="0"/>
              <a:t> “</a:t>
            </a:r>
            <a:r>
              <a:rPr lang="en-US" dirty="0" err="1" smtClean="0"/>
              <a:t>třetího</a:t>
            </a:r>
            <a:r>
              <a:rPr lang="en-US" dirty="0" smtClean="0"/>
              <a:t> </a:t>
            </a:r>
            <a:r>
              <a:rPr lang="en-US" dirty="0" err="1" smtClean="0"/>
              <a:t>světa</a:t>
            </a:r>
            <a:r>
              <a:rPr lang="en-US" dirty="0" smtClean="0"/>
              <a:t>” se </a:t>
            </a:r>
            <a:r>
              <a:rPr lang="en-US" dirty="0" err="1" smtClean="0"/>
              <a:t>reportuje</a:t>
            </a:r>
            <a:r>
              <a:rPr lang="en-US" dirty="0" smtClean="0"/>
              <a:t> </a:t>
            </a:r>
            <a:r>
              <a:rPr lang="en-US" dirty="0" err="1" smtClean="0"/>
              <a:t>zejména</a:t>
            </a:r>
            <a:r>
              <a:rPr lang="en-US" dirty="0" smtClean="0"/>
              <a:t> v </a:t>
            </a:r>
            <a:r>
              <a:rPr lang="en-US" dirty="0" err="1" smtClean="0"/>
              <a:t>souvislosti</a:t>
            </a:r>
            <a:r>
              <a:rPr lang="en-US" dirty="0" smtClean="0"/>
              <a:t> s </a:t>
            </a:r>
            <a:r>
              <a:rPr lang="en-US" dirty="0" err="1" smtClean="0"/>
              <a:t>přírodními</a:t>
            </a:r>
            <a:r>
              <a:rPr lang="en-US" dirty="0" smtClean="0"/>
              <a:t> </a:t>
            </a:r>
            <a:r>
              <a:rPr lang="en-US" dirty="0" err="1" smtClean="0"/>
              <a:t>katastrofami</a:t>
            </a:r>
            <a:r>
              <a:rPr lang="en-US" dirty="0" smtClean="0"/>
              <a:t> a </a:t>
            </a:r>
            <a:r>
              <a:rPr lang="en-US" dirty="0" err="1" smtClean="0"/>
              <a:t>vojenskými</a:t>
            </a:r>
            <a:r>
              <a:rPr lang="en-US" dirty="0" smtClean="0"/>
              <a:t> </a:t>
            </a:r>
            <a:r>
              <a:rPr lang="en-US" dirty="0" err="1" smtClean="0"/>
              <a:t>převraty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031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Inter press service (IPS)</a:t>
            </a:r>
          </a:p>
          <a:p>
            <a:pPr lvl="1"/>
            <a:r>
              <a:rPr lang="en-US" dirty="0" err="1" smtClean="0"/>
              <a:t>Italský</a:t>
            </a:r>
            <a:r>
              <a:rPr lang="en-US" dirty="0" smtClean="0"/>
              <a:t> </a:t>
            </a:r>
            <a:r>
              <a:rPr lang="en-US" dirty="0" err="1" smtClean="0"/>
              <a:t>novinář</a:t>
            </a:r>
            <a:r>
              <a:rPr lang="en-US" dirty="0"/>
              <a:t> Roberto </a:t>
            </a:r>
            <a:r>
              <a:rPr lang="en-US" dirty="0" err="1"/>
              <a:t>Savio</a:t>
            </a:r>
            <a:r>
              <a:rPr lang="en-US" dirty="0"/>
              <a:t> </a:t>
            </a:r>
            <a:r>
              <a:rPr lang="en-US" dirty="0" smtClean="0"/>
              <a:t>a </a:t>
            </a:r>
            <a:r>
              <a:rPr lang="en-US" dirty="0" err="1" smtClean="0"/>
              <a:t>argentinský</a:t>
            </a:r>
            <a:r>
              <a:rPr lang="en-US" dirty="0" smtClean="0"/>
              <a:t> </a:t>
            </a:r>
            <a:r>
              <a:rPr lang="en-US" dirty="0" err="1" smtClean="0"/>
              <a:t>politolog</a:t>
            </a:r>
            <a:r>
              <a:rPr lang="en-US" dirty="0" smtClean="0"/>
              <a:t> Pablo </a:t>
            </a:r>
            <a:r>
              <a:rPr lang="en-US" dirty="0" err="1" smtClean="0"/>
              <a:t>Piacentini</a:t>
            </a:r>
            <a:endParaRPr lang="en-US" dirty="0" smtClean="0"/>
          </a:p>
          <a:p>
            <a:pPr lvl="1"/>
            <a:r>
              <a:rPr lang="en-US" dirty="0" err="1" smtClean="0"/>
              <a:t>Hodnoty</a:t>
            </a:r>
            <a:endParaRPr lang="en-US" dirty="0" smtClean="0"/>
          </a:p>
          <a:p>
            <a:pPr lvl="2"/>
            <a:r>
              <a:rPr lang="en-US" dirty="0" smtClean="0"/>
              <a:t>“Voice of the voiceless”</a:t>
            </a:r>
          </a:p>
          <a:p>
            <a:pPr lvl="2"/>
            <a:r>
              <a:rPr lang="en-US" dirty="0" err="1" smtClean="0"/>
              <a:t>Perspektiva</a:t>
            </a:r>
            <a:r>
              <a:rPr lang="en-US" dirty="0" smtClean="0"/>
              <a:t> </a:t>
            </a:r>
            <a:r>
              <a:rPr lang="en-US" dirty="0" err="1" smtClean="0"/>
              <a:t>rozvojových</a:t>
            </a:r>
            <a:r>
              <a:rPr lang="en-US" dirty="0" smtClean="0"/>
              <a:t> </a:t>
            </a:r>
            <a:r>
              <a:rPr lang="en-US" dirty="0" err="1" smtClean="0"/>
              <a:t>zemí</a:t>
            </a:r>
            <a:endParaRPr lang="en-US" dirty="0"/>
          </a:p>
          <a:p>
            <a:pPr lvl="2"/>
            <a:r>
              <a:rPr lang="en-US" dirty="0" err="1" smtClean="0"/>
              <a:t>Perspektiva</a:t>
            </a:r>
            <a:r>
              <a:rPr lang="en-US" dirty="0" smtClean="0"/>
              <a:t> </a:t>
            </a:r>
            <a:r>
              <a:rPr lang="en-US" dirty="0" err="1" smtClean="0"/>
              <a:t>občanské</a:t>
            </a:r>
            <a:r>
              <a:rPr lang="en-US" dirty="0" smtClean="0"/>
              <a:t> </a:t>
            </a:r>
            <a:r>
              <a:rPr lang="en-US" dirty="0" err="1" smtClean="0"/>
              <a:t>společnosti</a:t>
            </a:r>
            <a:r>
              <a:rPr lang="en-US" dirty="0" smtClean="0"/>
              <a:t>, </a:t>
            </a:r>
            <a:r>
              <a:rPr lang="en-US" dirty="0" err="1" smtClean="0"/>
              <a:t>genderové</a:t>
            </a:r>
            <a:r>
              <a:rPr lang="en-US" dirty="0" smtClean="0"/>
              <a:t> </a:t>
            </a:r>
            <a:r>
              <a:rPr lang="en-US" dirty="0" err="1" smtClean="0"/>
              <a:t>zpravodajství</a:t>
            </a:r>
            <a:endParaRPr lang="en-US" dirty="0" smtClean="0"/>
          </a:p>
          <a:p>
            <a:pPr lvl="2"/>
            <a:r>
              <a:rPr lang="en-US" dirty="0" smtClean="0"/>
              <a:t>“in-depth” </a:t>
            </a:r>
            <a:r>
              <a:rPr lang="en-US" dirty="0" err="1" smtClean="0"/>
              <a:t>žurnalismus</a:t>
            </a:r>
            <a:endParaRPr lang="en-US" dirty="0" smtClean="0"/>
          </a:p>
          <a:p>
            <a:pPr lvl="2"/>
            <a:r>
              <a:rPr lang="en-US" dirty="0" err="1" smtClean="0"/>
              <a:t>pokrývání</a:t>
            </a:r>
            <a:r>
              <a:rPr lang="en-US" dirty="0" smtClean="0"/>
              <a:t> </a:t>
            </a:r>
            <a:r>
              <a:rPr lang="en-US" dirty="0" err="1" smtClean="0"/>
              <a:t>procesů</a:t>
            </a:r>
            <a:r>
              <a:rPr lang="en-US" dirty="0" smtClean="0"/>
              <a:t>, ne </a:t>
            </a:r>
            <a:r>
              <a:rPr lang="en-US" dirty="0" err="1" smtClean="0"/>
              <a:t>událostí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628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Mowlana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Hamind</a:t>
            </a:r>
            <a:r>
              <a:rPr lang="cs-CZ" dirty="0"/>
              <a:t> </a:t>
            </a:r>
            <a:r>
              <a:rPr lang="cs-CZ" dirty="0" err="1" smtClean="0"/>
              <a:t>Mowlana</a:t>
            </a:r>
            <a:r>
              <a:rPr lang="cs-CZ" dirty="0" smtClean="0"/>
              <a:t>, </a:t>
            </a:r>
            <a:r>
              <a:rPr lang="cs-CZ" i="1" dirty="0" smtClean="0"/>
              <a:t>International </a:t>
            </a:r>
            <a:r>
              <a:rPr lang="cs-CZ" i="1" dirty="0" err="1"/>
              <a:t>Flows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News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7 faktorů schopnosti </a:t>
            </a:r>
            <a:r>
              <a:rPr lang="cs-CZ" dirty="0"/>
              <a:t>mediálních organizací ovlivňovat mezinárodní zpravodajské </a:t>
            </a:r>
            <a:r>
              <a:rPr lang="cs-CZ" dirty="0" smtClean="0"/>
              <a:t>toky</a:t>
            </a:r>
          </a:p>
          <a:p>
            <a:pPr lvl="1"/>
            <a:r>
              <a:rPr lang="cs-CZ" dirty="0" smtClean="0"/>
              <a:t>počet </a:t>
            </a:r>
            <a:r>
              <a:rPr lang="cs-CZ" dirty="0"/>
              <a:t>zahraničních </a:t>
            </a:r>
            <a:r>
              <a:rPr lang="cs-CZ" dirty="0" smtClean="0"/>
              <a:t>korespondentů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vlastnictví infrastruktury pro sběr dat a jejich </a:t>
            </a:r>
            <a:r>
              <a:rPr lang="cs-CZ" dirty="0" smtClean="0"/>
              <a:t>vysílání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schopnost vytvořit dostatečně konkurenceschopný obsah pro </a:t>
            </a:r>
            <a:r>
              <a:rPr lang="cs-CZ" dirty="0" smtClean="0"/>
              <a:t>inzerenty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kvalita </a:t>
            </a:r>
            <a:r>
              <a:rPr lang="cs-CZ" dirty="0" smtClean="0"/>
              <a:t>zpravodajství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mzdové ohodnocení </a:t>
            </a:r>
            <a:r>
              <a:rPr lang="cs-CZ" dirty="0" smtClean="0"/>
              <a:t>zaměstnanců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tarify za telekomunikační </a:t>
            </a:r>
            <a:r>
              <a:rPr lang="cs-CZ" dirty="0" smtClean="0"/>
              <a:t>služby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schopnost masového publika zpravodajské produkty přijímat.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748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Thuss</a:t>
            </a:r>
            <a:r>
              <a:rPr lang="en-US" dirty="0" err="1"/>
              <a:t>u</a:t>
            </a:r>
            <a:endParaRPr lang="en-US" dirty="0"/>
          </a:p>
        </p:txBody>
      </p:sp>
      <p:pic>
        <p:nvPicPr>
          <p:cNvPr id="4" name="Content Placeholder 3" descr="Snímek obrazovky 2016-03-09 v 16.33.34.png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60" b="666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44511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Tine U. </a:t>
            </a:r>
            <a:r>
              <a:rPr lang="en-US" dirty="0" err="1" smtClean="0"/>
              <a:t>Figenschou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Contraflow</a:t>
            </a:r>
          </a:p>
          <a:p>
            <a:pPr lvl="1"/>
            <a:r>
              <a:rPr lang="en-US" dirty="0" smtClean="0"/>
              <a:t>“Voice of the voiceless”</a:t>
            </a:r>
          </a:p>
          <a:p>
            <a:pPr lvl="1"/>
            <a:r>
              <a:rPr lang="en-US" dirty="0" smtClean="0"/>
              <a:t>“Human rights perspective”</a:t>
            </a:r>
          </a:p>
          <a:p>
            <a:pPr lvl="1"/>
            <a:r>
              <a:rPr lang="en-US" dirty="0" smtClean="0"/>
              <a:t>“In-depth journalism”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Vs.</a:t>
            </a:r>
          </a:p>
          <a:p>
            <a:pPr lvl="1"/>
            <a:endParaRPr lang="en-US" dirty="0"/>
          </a:p>
          <a:p>
            <a:r>
              <a:rPr lang="en-US" dirty="0" smtClean="0"/>
              <a:t>“</a:t>
            </a:r>
            <a:r>
              <a:rPr lang="en-US" dirty="0" err="1" smtClean="0"/>
              <a:t>Stragegic</a:t>
            </a:r>
            <a:r>
              <a:rPr lang="en-US" dirty="0" smtClean="0"/>
              <a:t> contraflow”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perspektiva</a:t>
            </a:r>
            <a:r>
              <a:rPr lang="en-US" dirty="0" smtClean="0"/>
              <a:t> ”contraflow”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účelem</a:t>
            </a:r>
            <a:r>
              <a:rPr lang="en-US" dirty="0" smtClean="0"/>
              <a:t> </a:t>
            </a:r>
            <a:r>
              <a:rPr lang="en-US" dirty="0" err="1" smtClean="0"/>
              <a:t>naplnění</a:t>
            </a:r>
            <a:r>
              <a:rPr lang="en-US" dirty="0" smtClean="0"/>
              <a:t> </a:t>
            </a:r>
            <a:r>
              <a:rPr lang="en-US" dirty="0" err="1" smtClean="0"/>
              <a:t>politických</a:t>
            </a:r>
            <a:r>
              <a:rPr lang="en-US" dirty="0" smtClean="0"/>
              <a:t> </a:t>
            </a:r>
            <a:r>
              <a:rPr lang="en-US" dirty="0" err="1" smtClean="0"/>
              <a:t>cílů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86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www.rt.com</a:t>
            </a:r>
            <a:r>
              <a:rPr lang="en-US"/>
              <a:t>/shows/crosstalk/378475-pro-war-intolerant-liberalism/</a:t>
            </a:r>
          </a:p>
        </p:txBody>
      </p:sp>
    </p:spTree>
    <p:extLst>
      <p:ext uri="{BB962C8B-B14F-4D97-AF65-F5344CB8AC3E}">
        <p14:creationId xmlns:p14="http://schemas.microsoft.com/office/powerpoint/2010/main" val="711654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zpravodajství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Zpravodajství z mezinárodního prostředí je </a:t>
            </a:r>
            <a:r>
              <a:rPr lang="cs-CZ" dirty="0" smtClean="0"/>
              <a:t>doménou </a:t>
            </a:r>
            <a:r>
              <a:rPr lang="cs-CZ" dirty="0"/>
              <a:t>vysoce strukturovaných mediálních organizací s globální působností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Velké množství profesí</a:t>
            </a:r>
          </a:p>
          <a:p>
            <a:pPr lvl="1"/>
            <a:r>
              <a:rPr lang="cs-CZ" dirty="0" smtClean="0"/>
              <a:t>Rozsáhlá </a:t>
            </a:r>
            <a:r>
              <a:rPr lang="cs-CZ" dirty="0" err="1" smtClean="0"/>
              <a:t>infrastruktrura</a:t>
            </a:r>
            <a:endParaRPr lang="cs-CZ" dirty="0"/>
          </a:p>
          <a:p>
            <a:r>
              <a:rPr lang="cs-CZ" dirty="0" smtClean="0"/>
              <a:t>Související </a:t>
            </a:r>
            <a:r>
              <a:rPr lang="cs-CZ" dirty="0"/>
              <a:t>fenomény jsou z hlediska výzkumu nejčastěji reflektovány prostřednictvím analýz </a:t>
            </a:r>
            <a:r>
              <a:rPr lang="cs-CZ" i="1" dirty="0"/>
              <a:t>globálních komunikačních toků</a:t>
            </a:r>
            <a:r>
              <a:rPr lang="cs-CZ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740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Velkoobchodní</a:t>
            </a:r>
            <a:r>
              <a:rPr lang="en-US" dirty="0" smtClean="0"/>
              <a:t>” </a:t>
            </a:r>
            <a:r>
              <a:rPr lang="en-US" dirty="0" err="1" smtClean="0"/>
              <a:t>zpravodajství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Lewis </a:t>
            </a:r>
            <a:r>
              <a:rPr lang="en-US" dirty="0"/>
              <a:t>et al. (2008a, 2008b), </a:t>
            </a:r>
            <a:r>
              <a:rPr lang="en-US" dirty="0" smtClean="0"/>
              <a:t>data z 2,207 </a:t>
            </a:r>
            <a:r>
              <a:rPr lang="en-US" dirty="0" err="1" smtClean="0"/>
              <a:t>textů</a:t>
            </a:r>
            <a:r>
              <a:rPr lang="en-US" dirty="0" smtClean="0"/>
              <a:t> -public </a:t>
            </a:r>
            <a:r>
              <a:rPr lang="en-US" dirty="0"/>
              <a:t>relations </a:t>
            </a:r>
            <a:r>
              <a:rPr lang="en-US" dirty="0" smtClean="0"/>
              <a:t>a </a:t>
            </a:r>
            <a:r>
              <a:rPr lang="en-US" dirty="0" err="1" smtClean="0"/>
              <a:t>agenturní</a:t>
            </a:r>
            <a:r>
              <a:rPr lang="en-US" dirty="0" smtClean="0"/>
              <a:t> </a:t>
            </a:r>
            <a:r>
              <a:rPr lang="en-US" dirty="0" err="1" smtClean="0"/>
              <a:t>zpravodajství</a:t>
            </a:r>
            <a:r>
              <a:rPr lang="en-US" dirty="0" smtClean="0"/>
              <a:t> </a:t>
            </a:r>
            <a:r>
              <a:rPr lang="en-US" dirty="0" err="1" smtClean="0"/>
              <a:t>představuje</a:t>
            </a:r>
            <a:r>
              <a:rPr lang="en-US" dirty="0" smtClean="0"/>
              <a:t> 88% “</a:t>
            </a:r>
            <a:r>
              <a:rPr lang="en-US" dirty="0" err="1" smtClean="0"/>
              <a:t>příběhů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err="1" smtClean="0"/>
              <a:t>lineární</a:t>
            </a:r>
            <a:r>
              <a:rPr lang="en-US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, </a:t>
            </a:r>
            <a:r>
              <a:rPr lang="en-US" dirty="0" err="1" smtClean="0"/>
              <a:t>kde</a:t>
            </a:r>
            <a:r>
              <a:rPr lang="en-US" dirty="0" smtClean="0"/>
              <a:t> </a:t>
            </a:r>
            <a:r>
              <a:rPr lang="en-US" dirty="0" err="1" smtClean="0"/>
              <a:t>pracovníci</a:t>
            </a:r>
            <a:r>
              <a:rPr lang="en-US" dirty="0" smtClean="0"/>
              <a:t> </a:t>
            </a:r>
            <a:r>
              <a:rPr lang="en-US" dirty="0" err="1" smtClean="0"/>
              <a:t>agentury</a:t>
            </a:r>
            <a:r>
              <a:rPr lang="en-US" dirty="0" smtClean="0"/>
              <a:t> </a:t>
            </a:r>
            <a:r>
              <a:rPr lang="en-US" dirty="0" err="1" smtClean="0"/>
              <a:t>přebírají</a:t>
            </a:r>
            <a:r>
              <a:rPr lang="en-US" dirty="0" smtClean="0"/>
              <a:t> PR </a:t>
            </a:r>
            <a:r>
              <a:rPr lang="en-US" dirty="0" err="1" smtClean="0"/>
              <a:t>materiály</a:t>
            </a:r>
            <a:r>
              <a:rPr lang="en-US" dirty="0" smtClean="0"/>
              <a:t>, </a:t>
            </a:r>
            <a:r>
              <a:rPr lang="en-US" dirty="0" err="1" smtClean="0"/>
              <a:t>čímž</a:t>
            </a:r>
            <a:r>
              <a:rPr lang="en-US" dirty="0" smtClean="0"/>
              <a:t> se </a:t>
            </a:r>
            <a:r>
              <a:rPr lang="en-US" dirty="0" err="1" smtClean="0"/>
              <a:t>dostávají</a:t>
            </a:r>
            <a:r>
              <a:rPr lang="en-US" dirty="0" smtClean="0"/>
              <a:t> do </a:t>
            </a:r>
            <a:r>
              <a:rPr lang="en-US" dirty="0" err="1" smtClean="0"/>
              <a:t>médií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222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“News from the wire”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Dnes</a:t>
            </a:r>
            <a:r>
              <a:rPr lang="en-US" dirty="0" smtClean="0"/>
              <a:t> 3 </a:t>
            </a:r>
            <a:r>
              <a:rPr lang="en-US" dirty="0" err="1" smtClean="0"/>
              <a:t>globální</a:t>
            </a:r>
            <a:r>
              <a:rPr lang="en-US" dirty="0" smtClean="0"/>
              <a:t> </a:t>
            </a:r>
            <a:r>
              <a:rPr lang="en-US" dirty="0" err="1" smtClean="0"/>
              <a:t>zpravodajské</a:t>
            </a:r>
            <a:r>
              <a:rPr lang="en-US" dirty="0" smtClean="0"/>
              <a:t> </a:t>
            </a:r>
            <a:r>
              <a:rPr lang="en-US" dirty="0" err="1" smtClean="0"/>
              <a:t>agentury</a:t>
            </a:r>
            <a:r>
              <a:rPr lang="en-US" dirty="0" smtClean="0"/>
              <a:t> (AFP, AP a Reuters) + </a:t>
            </a:r>
            <a:r>
              <a:rPr lang="en-US" dirty="0" err="1" smtClean="0"/>
              <a:t>řada</a:t>
            </a:r>
            <a:r>
              <a:rPr lang="en-US" dirty="0" smtClean="0"/>
              <a:t> </a:t>
            </a:r>
            <a:r>
              <a:rPr lang="en-US" dirty="0" err="1" smtClean="0"/>
              <a:t>dalších</a:t>
            </a:r>
            <a:r>
              <a:rPr lang="en-US" dirty="0" smtClean="0"/>
              <a:t> (XINHUA, Ria </a:t>
            </a:r>
            <a:r>
              <a:rPr lang="en-US" dirty="0" err="1" smtClean="0"/>
              <a:t>Novosti</a:t>
            </a:r>
            <a:r>
              <a:rPr lang="en-US" dirty="0" smtClean="0"/>
              <a:t>, MENA</a:t>
            </a:r>
            <a:r>
              <a:rPr lang="mr-IN" dirty="0" smtClean="0"/>
              <a:t>…</a:t>
            </a:r>
            <a:r>
              <a:rPr lang="cs-CZ" dirty="0" smtClean="0"/>
              <a:t>)</a:t>
            </a:r>
          </a:p>
          <a:p>
            <a:endParaRPr lang="en-US" dirty="0" smtClean="0"/>
          </a:p>
          <a:p>
            <a:r>
              <a:rPr lang="en-US" dirty="0" err="1" smtClean="0"/>
              <a:t>Charakter</a:t>
            </a:r>
            <a:r>
              <a:rPr lang="en-US" dirty="0" smtClean="0"/>
              <a:t> </a:t>
            </a:r>
            <a:r>
              <a:rPr lang="en-US" dirty="0" err="1" smtClean="0"/>
              <a:t>zpravodajství</a:t>
            </a:r>
            <a:endParaRPr lang="en-US" dirty="0" smtClean="0"/>
          </a:p>
          <a:p>
            <a:pPr lvl="1"/>
            <a:r>
              <a:rPr lang="en-US" dirty="0" err="1" smtClean="0"/>
              <a:t>Vyhýbání</a:t>
            </a:r>
            <a:r>
              <a:rPr lang="en-US" dirty="0" smtClean="0"/>
              <a:t> se </a:t>
            </a:r>
            <a:r>
              <a:rPr lang="en-US" dirty="0" err="1" smtClean="0"/>
              <a:t>okrajovým</a:t>
            </a:r>
            <a:r>
              <a:rPr lang="en-US" dirty="0" smtClean="0"/>
              <a:t> </a:t>
            </a:r>
            <a:r>
              <a:rPr lang="en-US" dirty="0" err="1" smtClean="0"/>
              <a:t>problémům</a:t>
            </a:r>
            <a:r>
              <a:rPr lang="en-US" dirty="0" smtClean="0"/>
              <a:t>, </a:t>
            </a:r>
            <a:r>
              <a:rPr lang="en-US" dirty="0" err="1" smtClean="0"/>
              <a:t>podrobnostem</a:t>
            </a:r>
            <a:endParaRPr lang="en-US" dirty="0" smtClean="0"/>
          </a:p>
          <a:p>
            <a:pPr lvl="1"/>
            <a:r>
              <a:rPr lang="en-US" dirty="0" err="1" smtClean="0"/>
              <a:t>Přiřazení</a:t>
            </a:r>
            <a:r>
              <a:rPr lang="en-US" dirty="0" smtClean="0"/>
              <a:t> </a:t>
            </a:r>
            <a:r>
              <a:rPr lang="en-US" dirty="0" err="1" smtClean="0"/>
              <a:t>nositele</a:t>
            </a:r>
            <a:r>
              <a:rPr lang="en-US" dirty="0" smtClean="0"/>
              <a:t> </a:t>
            </a:r>
            <a:r>
              <a:rPr lang="en-US" dirty="0" err="1" smtClean="0"/>
              <a:t>informace</a:t>
            </a:r>
            <a:r>
              <a:rPr lang="en-US" dirty="0" smtClean="0"/>
              <a:t> (</a:t>
            </a:r>
            <a:r>
              <a:rPr lang="en-US" dirty="0" err="1" smtClean="0"/>
              <a:t>mluvčí</a:t>
            </a:r>
            <a:r>
              <a:rPr lang="en-US" dirty="0" smtClean="0"/>
              <a:t>, </a:t>
            </a:r>
            <a:r>
              <a:rPr lang="en-US" dirty="0" err="1" smtClean="0"/>
              <a:t>tisk</a:t>
            </a:r>
            <a:r>
              <a:rPr lang="en-US" dirty="0" smtClean="0"/>
              <a:t>, </a:t>
            </a:r>
            <a:r>
              <a:rPr lang="en-US" dirty="0" err="1" smtClean="0"/>
              <a:t>další</a:t>
            </a:r>
            <a:r>
              <a:rPr lang="en-US" dirty="0" smtClean="0"/>
              <a:t> </a:t>
            </a:r>
            <a:r>
              <a:rPr lang="en-US" dirty="0" err="1" smtClean="0"/>
              <a:t>zdroje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Jednoznačnost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”</a:t>
            </a:r>
            <a:r>
              <a:rPr lang="en-US" dirty="0" err="1" smtClean="0"/>
              <a:t>Objektivita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204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Modely</a:t>
            </a:r>
            <a:r>
              <a:rPr lang="en-US" dirty="0" smtClean="0"/>
              <a:t> </a:t>
            </a:r>
            <a:r>
              <a:rPr lang="en-US" dirty="0" err="1" smtClean="0"/>
              <a:t>agentur</a:t>
            </a:r>
            <a:r>
              <a:rPr lang="en-US" dirty="0" smtClean="0"/>
              <a:t> (</a:t>
            </a:r>
            <a:r>
              <a:rPr lang="en-US" dirty="0" err="1" smtClean="0"/>
              <a:t>klasifikace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Veřejné</a:t>
            </a:r>
            <a:r>
              <a:rPr lang="en-US" dirty="0" smtClean="0"/>
              <a:t> </a:t>
            </a:r>
            <a:r>
              <a:rPr lang="en-US" dirty="0" err="1" smtClean="0"/>
              <a:t>zdroje</a:t>
            </a:r>
            <a:endParaRPr lang="en-US" dirty="0" smtClean="0"/>
          </a:p>
          <a:p>
            <a:pPr lvl="1"/>
            <a:r>
              <a:rPr lang="en-US" dirty="0" smtClean="0"/>
              <a:t>AFP, </a:t>
            </a:r>
            <a:r>
              <a:rPr lang="cs-CZ" dirty="0" smtClean="0"/>
              <a:t>ČTK, BBC</a:t>
            </a:r>
            <a:r>
              <a:rPr lang="mr-IN" dirty="0" smtClean="0"/>
              <a:t>…</a:t>
            </a:r>
            <a:endParaRPr lang="cs-CZ" dirty="0" smtClean="0"/>
          </a:p>
          <a:p>
            <a:r>
              <a:rPr lang="en-US" dirty="0" err="1" smtClean="0"/>
              <a:t>Státní</a:t>
            </a:r>
            <a:r>
              <a:rPr lang="en-US" dirty="0" smtClean="0"/>
              <a:t> </a:t>
            </a:r>
            <a:r>
              <a:rPr lang="en-US" dirty="0" err="1" smtClean="0"/>
              <a:t>zdroje</a:t>
            </a:r>
            <a:endParaRPr lang="en-US" dirty="0" smtClean="0"/>
          </a:p>
          <a:p>
            <a:pPr lvl="1"/>
            <a:r>
              <a:rPr lang="en-US" dirty="0"/>
              <a:t>Xinhua, </a:t>
            </a:r>
            <a:r>
              <a:rPr lang="en-US" dirty="0" err="1"/>
              <a:t>Rusko</a:t>
            </a:r>
            <a:r>
              <a:rPr lang="en-US" dirty="0"/>
              <a:t> </a:t>
            </a:r>
            <a:r>
              <a:rPr lang="en-US" dirty="0" err="1" smtClean="0"/>
              <a:t>dnes</a:t>
            </a:r>
            <a:r>
              <a:rPr lang="en-US" dirty="0" smtClean="0"/>
              <a:t> </a:t>
            </a:r>
            <a:r>
              <a:rPr lang="en-US" dirty="0"/>
              <a:t>(ne RT</a:t>
            </a:r>
            <a:r>
              <a:rPr lang="en-US" dirty="0" smtClean="0"/>
              <a:t>!), MENA</a:t>
            </a:r>
            <a:r>
              <a:rPr lang="mr-IN" dirty="0" smtClean="0"/>
              <a:t>…</a:t>
            </a:r>
            <a:endParaRPr lang="cs-CZ" dirty="0" smtClean="0"/>
          </a:p>
          <a:p>
            <a:r>
              <a:rPr lang="cs-CZ" dirty="0" smtClean="0"/>
              <a:t>Business model</a:t>
            </a:r>
          </a:p>
          <a:p>
            <a:pPr lvl="1"/>
            <a:r>
              <a:rPr lang="cs-CZ" dirty="0" smtClean="0"/>
              <a:t>Reuters, </a:t>
            </a:r>
            <a:r>
              <a:rPr lang="cs-CZ" dirty="0" err="1" smtClean="0"/>
              <a:t>Bloomberg</a:t>
            </a:r>
            <a:r>
              <a:rPr lang="mr-IN" dirty="0" smtClean="0"/>
              <a:t>…</a:t>
            </a:r>
            <a:endParaRPr lang="cs-CZ" dirty="0" smtClean="0"/>
          </a:p>
          <a:p>
            <a:r>
              <a:rPr lang="cs-CZ" dirty="0" smtClean="0"/>
              <a:t>Kooperativa (neziskovka)</a:t>
            </a:r>
          </a:p>
          <a:p>
            <a:pPr lvl="1"/>
            <a:r>
              <a:rPr lang="cs-CZ" dirty="0" smtClean="0"/>
              <a:t>AP spoluvlastněna US mediálními sítěmi </a:t>
            </a:r>
          </a:p>
          <a:p>
            <a:r>
              <a:rPr lang="cs-CZ" dirty="0" smtClean="0"/>
              <a:t>Asociace (neziskovka)</a:t>
            </a:r>
          </a:p>
          <a:p>
            <a:endParaRPr lang="cs-CZ" dirty="0" smtClean="0"/>
          </a:p>
          <a:p>
            <a:pPr lvl="1"/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337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Modely</a:t>
            </a:r>
            <a:r>
              <a:rPr lang="en-US" dirty="0" smtClean="0"/>
              <a:t> </a:t>
            </a:r>
            <a:r>
              <a:rPr lang="en-US" dirty="0" err="1" smtClean="0"/>
              <a:t>agentur</a:t>
            </a:r>
            <a:r>
              <a:rPr lang="en-US" dirty="0" smtClean="0"/>
              <a:t> (</a:t>
            </a:r>
            <a:r>
              <a:rPr lang="en-US" dirty="0" err="1" smtClean="0"/>
              <a:t>klasifikace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Další</a:t>
            </a:r>
            <a:r>
              <a:rPr lang="en-US" dirty="0" smtClean="0"/>
              <a:t> </a:t>
            </a:r>
            <a:r>
              <a:rPr lang="en-US" dirty="0" err="1" smtClean="0"/>
              <a:t>klasifikace</a:t>
            </a:r>
            <a:endParaRPr lang="en-US" dirty="0" smtClean="0"/>
          </a:p>
          <a:p>
            <a:pPr lvl="1"/>
            <a:r>
              <a:rPr lang="en-US" dirty="0" err="1" smtClean="0"/>
              <a:t>Firmy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prodávají</a:t>
            </a:r>
            <a:r>
              <a:rPr lang="en-US" dirty="0" smtClean="0"/>
              <a:t> </a:t>
            </a:r>
            <a:r>
              <a:rPr lang="en-US" dirty="0" err="1" smtClean="0"/>
              <a:t>zprávy</a:t>
            </a:r>
            <a:endParaRPr lang="en-US" dirty="0" smtClean="0"/>
          </a:p>
          <a:p>
            <a:pPr lvl="1"/>
            <a:r>
              <a:rPr lang="en-US" dirty="0" err="1" smtClean="0"/>
              <a:t>Organizace</a:t>
            </a:r>
            <a:r>
              <a:rPr lang="en-US" dirty="0" smtClean="0"/>
              <a:t> pro </a:t>
            </a:r>
            <a:r>
              <a:rPr lang="en-US" dirty="0" err="1" smtClean="0"/>
              <a:t>centralizaci</a:t>
            </a:r>
            <a:r>
              <a:rPr lang="en-US" dirty="0" smtClean="0"/>
              <a:t> </a:t>
            </a:r>
            <a:r>
              <a:rPr lang="en-US" dirty="0" err="1" smtClean="0"/>
              <a:t>sběru</a:t>
            </a:r>
            <a:r>
              <a:rPr lang="en-US" dirty="0" smtClean="0"/>
              <a:t> </a:t>
            </a:r>
            <a:r>
              <a:rPr lang="en-US" dirty="0" err="1" smtClean="0"/>
              <a:t>zpravodajství</a:t>
            </a:r>
            <a:endParaRPr lang="en-US" dirty="0" smtClean="0"/>
          </a:p>
          <a:p>
            <a:pPr lvl="1"/>
            <a:r>
              <a:rPr lang="en-US" dirty="0" err="1" smtClean="0"/>
              <a:t>Organizace</a:t>
            </a:r>
            <a:r>
              <a:rPr lang="en-US" dirty="0" smtClean="0"/>
              <a:t> </a:t>
            </a:r>
            <a:r>
              <a:rPr lang="en-US" dirty="0" err="1" smtClean="0"/>
              <a:t>sledující</a:t>
            </a:r>
            <a:r>
              <a:rPr lang="en-US" dirty="0" smtClean="0"/>
              <a:t> </a:t>
            </a:r>
            <a:r>
              <a:rPr lang="en-US" dirty="0" err="1" smtClean="0"/>
              <a:t>zájmy</a:t>
            </a:r>
            <a:r>
              <a:rPr lang="en-US" dirty="0" smtClean="0"/>
              <a:t> </a:t>
            </a:r>
            <a:r>
              <a:rPr lang="en-US" dirty="0" err="1" smtClean="0"/>
              <a:t>vlád</a:t>
            </a:r>
            <a:endParaRPr lang="en-US" dirty="0" smtClean="0"/>
          </a:p>
          <a:p>
            <a:pPr lvl="1"/>
            <a:r>
              <a:rPr lang="en-US" dirty="0" err="1" smtClean="0"/>
              <a:t>Veřejnoprávní</a:t>
            </a:r>
            <a:r>
              <a:rPr lang="en-US" dirty="0" smtClean="0"/>
              <a:t> </a:t>
            </a:r>
            <a:r>
              <a:rPr lang="en-US" dirty="0" err="1" smtClean="0"/>
              <a:t>organizace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93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Globalizace</a:t>
            </a:r>
            <a:r>
              <a:rPr lang="en-US" dirty="0" smtClean="0"/>
              <a:t> </a:t>
            </a:r>
            <a:r>
              <a:rPr lang="en-US" dirty="0" err="1" smtClean="0"/>
              <a:t>zpravodajství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Oliver </a:t>
            </a:r>
            <a:r>
              <a:rPr lang="cs-CZ" dirty="0" err="1"/>
              <a:t>Boyd-Barret</a:t>
            </a:r>
            <a:r>
              <a:rPr lang="cs-CZ" dirty="0"/>
              <a:t> a </a:t>
            </a:r>
            <a:r>
              <a:rPr lang="cs-CZ" dirty="0" err="1"/>
              <a:t>Terhi</a:t>
            </a:r>
            <a:r>
              <a:rPr lang="cs-CZ" dirty="0"/>
              <a:t> </a:t>
            </a:r>
            <a:r>
              <a:rPr lang="cs-CZ" dirty="0" err="1" smtClean="0"/>
              <a:t>Rantanen</a:t>
            </a:r>
            <a:r>
              <a:rPr lang="cs-CZ" dirty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/>
              <a:t>Globalization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News</a:t>
            </a:r>
            <a:r>
              <a:rPr lang="cs-CZ" i="1" dirty="0"/>
              <a:t> </a:t>
            </a:r>
            <a:endParaRPr lang="cs-CZ" i="1" dirty="0" smtClean="0"/>
          </a:p>
          <a:p>
            <a:pPr lvl="1"/>
            <a:r>
              <a:rPr lang="cs-CZ" dirty="0" smtClean="0"/>
              <a:t>působení </a:t>
            </a:r>
            <a:r>
              <a:rPr lang="cs-CZ" dirty="0"/>
              <a:t>zpravodajských agentur od 19. století </a:t>
            </a:r>
            <a:r>
              <a:rPr lang="cs-CZ" dirty="0" smtClean="0"/>
              <a:t>dále (velká čtyřka – Reuters, AP, AFP, UPI)</a:t>
            </a:r>
          </a:p>
          <a:p>
            <a:pPr marL="365760" lvl="1" indent="0">
              <a:buNone/>
            </a:pPr>
            <a:endParaRPr lang="cs-CZ" dirty="0"/>
          </a:p>
          <a:p>
            <a:pPr lvl="1"/>
            <a:r>
              <a:rPr lang="cs-CZ" dirty="0" smtClean="0"/>
              <a:t>Konkrétních obavy </a:t>
            </a:r>
            <a:r>
              <a:rPr lang="cs-CZ" dirty="0"/>
              <a:t>jednotlivých evropských vlád z manipulativního charakteru nabízeného </a:t>
            </a:r>
            <a:r>
              <a:rPr lang="cs-CZ" dirty="0" smtClean="0"/>
              <a:t>zpravodajství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 Ideál </a:t>
            </a:r>
            <a:r>
              <a:rPr lang="cs-CZ" dirty="0"/>
              <a:t>„svobodného toku informací“ tak, jak ho propagovalo UNESCO v 60. </a:t>
            </a:r>
            <a:r>
              <a:rPr lang="cs-CZ" dirty="0" smtClean="0"/>
              <a:t>letech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698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Thussu</a:t>
            </a:r>
            <a:r>
              <a:rPr lang="en-US" dirty="0" smtClean="0"/>
              <a:t>, </a:t>
            </a:r>
            <a:r>
              <a:rPr lang="en-US" dirty="0" err="1" smtClean="0"/>
              <a:t>Nordenstreng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8678" y="1600199"/>
            <a:ext cx="8267370" cy="4797887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Daya</a:t>
            </a:r>
            <a:r>
              <a:rPr lang="cs-CZ" dirty="0" smtClean="0"/>
              <a:t> </a:t>
            </a:r>
            <a:r>
              <a:rPr lang="cs-CZ" dirty="0" err="1" smtClean="0"/>
              <a:t>Thussu</a:t>
            </a:r>
            <a:r>
              <a:rPr lang="cs-CZ" dirty="0" smtClean="0"/>
              <a:t>: </a:t>
            </a:r>
            <a:r>
              <a:rPr lang="cs-CZ" i="1" dirty="0"/>
              <a:t>„Obecná struktura vlastnictví médií indikuje, že Západ, vedený USA, dominuje mezinárodním tokům informací a zpravodajství ve všech mediálních sektorech“ </a:t>
            </a:r>
            <a:endParaRPr lang="cs-CZ" i="1" dirty="0" smtClean="0"/>
          </a:p>
          <a:p>
            <a:endParaRPr lang="cs-CZ" i="1" dirty="0" smtClean="0"/>
          </a:p>
          <a:p>
            <a:r>
              <a:rPr lang="cs-CZ" dirty="0" smtClean="0"/>
              <a:t>Oliver </a:t>
            </a:r>
            <a:r>
              <a:rPr lang="cs-CZ" dirty="0" err="1"/>
              <a:t>Boyd</a:t>
            </a:r>
            <a:r>
              <a:rPr lang="cs-CZ" dirty="0"/>
              <a:t> </a:t>
            </a:r>
            <a:r>
              <a:rPr lang="cs-CZ" dirty="0" err="1"/>
              <a:t>Barret</a:t>
            </a:r>
            <a:r>
              <a:rPr lang="cs-CZ" dirty="0"/>
              <a:t> hovoří </a:t>
            </a:r>
            <a:r>
              <a:rPr lang="cs-CZ" dirty="0" smtClean="0"/>
              <a:t>o </a:t>
            </a:r>
            <a:r>
              <a:rPr lang="cs-CZ" dirty="0"/>
              <a:t>„mediálním imperialismu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neusměrněné </a:t>
            </a:r>
            <a:r>
              <a:rPr lang="cs-CZ" dirty="0"/>
              <a:t>a nevyvážené </a:t>
            </a:r>
            <a:r>
              <a:rPr lang="cs-CZ" dirty="0" smtClean="0"/>
              <a:t>toky</a:t>
            </a:r>
          </a:p>
          <a:p>
            <a:pPr lvl="1"/>
            <a:endParaRPr lang="cs-CZ" dirty="0" smtClean="0"/>
          </a:p>
          <a:p>
            <a:r>
              <a:rPr lang="cs-CZ" dirty="0" err="1" smtClean="0"/>
              <a:t>Kaarle</a:t>
            </a:r>
            <a:r>
              <a:rPr lang="cs-CZ" dirty="0" smtClean="0"/>
              <a:t> </a:t>
            </a:r>
            <a:r>
              <a:rPr lang="cs-CZ" dirty="0" err="1" smtClean="0"/>
              <a:t>Nordenstreng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 smtClean="0"/>
              <a:t>Tapio</a:t>
            </a:r>
            <a:r>
              <a:rPr lang="cs-CZ" dirty="0" smtClean="0"/>
              <a:t> </a:t>
            </a:r>
            <a:r>
              <a:rPr lang="cs-CZ" dirty="0" err="1" smtClean="0"/>
              <a:t>Varis</a:t>
            </a:r>
            <a:r>
              <a:rPr lang="cs-CZ" dirty="0" smtClean="0"/>
              <a:t> </a:t>
            </a:r>
            <a:r>
              <a:rPr lang="en-US" i="1" dirty="0"/>
              <a:t>Television Traffic—A One-Way Street?</a:t>
            </a:r>
            <a:r>
              <a:rPr lang="en-US" dirty="0"/>
              <a:t>, </a:t>
            </a:r>
            <a:r>
              <a:rPr lang="en-US" dirty="0" smtClean="0"/>
              <a:t>1974, UNESCO</a:t>
            </a:r>
            <a:endParaRPr lang="en-US" dirty="0"/>
          </a:p>
          <a:p>
            <a:pPr lvl="1"/>
            <a:r>
              <a:rPr lang="en-US" dirty="0" smtClean="0"/>
              <a:t> </a:t>
            </a:r>
            <a:r>
              <a:rPr lang="cs-CZ" i="1" dirty="0" smtClean="0"/>
              <a:t>„</a:t>
            </a:r>
            <a:r>
              <a:rPr lang="cs-CZ" i="1" dirty="0"/>
              <a:t>z globálního pohledu televizní provoz proudí mezi národy podle principu jednosměrky: v proudu hustého provozu dopravní špičky, pouze jedním směrem“.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342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NWICO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World Information and Communication Order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MacBridova</a:t>
            </a:r>
            <a:r>
              <a:rPr lang="en-US" dirty="0" smtClean="0"/>
              <a:t> </a:t>
            </a:r>
            <a:r>
              <a:rPr lang="en-US" dirty="0" err="1" smtClean="0"/>
              <a:t>Komise</a:t>
            </a:r>
            <a:endParaRPr lang="en-US" dirty="0" smtClean="0"/>
          </a:p>
          <a:p>
            <a:pPr lvl="1"/>
            <a:r>
              <a:rPr lang="en-US" dirty="0" err="1" smtClean="0"/>
              <a:t>Seán</a:t>
            </a:r>
            <a:r>
              <a:rPr lang="en-US" dirty="0" smtClean="0"/>
              <a:t> MacBride</a:t>
            </a:r>
          </a:p>
          <a:p>
            <a:pPr lvl="1"/>
            <a:r>
              <a:rPr lang="en-US" dirty="0" smtClean="0"/>
              <a:t>1974 </a:t>
            </a:r>
            <a:r>
              <a:rPr lang="en-US" dirty="0" err="1" smtClean="0"/>
              <a:t>Nobelova</a:t>
            </a:r>
            <a:r>
              <a:rPr lang="en-US" dirty="0" smtClean="0"/>
              <a:t> </a:t>
            </a:r>
            <a:r>
              <a:rPr lang="en-US" dirty="0" err="1" smtClean="0"/>
              <a:t>cena</a:t>
            </a:r>
            <a:endParaRPr lang="en-US" dirty="0" smtClean="0"/>
          </a:p>
          <a:p>
            <a:pPr lvl="1"/>
            <a:r>
              <a:rPr lang="en-US" dirty="0" smtClean="0"/>
              <a:t>1975 </a:t>
            </a:r>
            <a:r>
              <a:rPr lang="en-US" dirty="0" err="1" smtClean="0"/>
              <a:t>Leninova</a:t>
            </a:r>
            <a:r>
              <a:rPr lang="en-US" dirty="0" smtClean="0"/>
              <a:t> </a:t>
            </a:r>
            <a:r>
              <a:rPr lang="en-US" dirty="0" err="1" smtClean="0"/>
              <a:t>cena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“Many Voices, </a:t>
            </a:r>
            <a:r>
              <a:rPr lang="en-US" smtClean="0"/>
              <a:t>One World”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220px-Seán_MacBride_198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590" y="2402779"/>
            <a:ext cx="2710318" cy="3350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6240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169</TotalTime>
  <Words>466</Words>
  <Application>Microsoft Macintosh PowerPoint</Application>
  <PresentationFormat>On-screen Show (4:3)</PresentationFormat>
  <Paragraphs>98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Mangal</vt:lpstr>
      <vt:lpstr>Tw Cen MT</vt:lpstr>
      <vt:lpstr>Wingdings</vt:lpstr>
      <vt:lpstr>Wingdings 2</vt:lpstr>
      <vt:lpstr>Median</vt:lpstr>
      <vt:lpstr>Globální komunikační toky a protitoky</vt:lpstr>
      <vt:lpstr>Mezinárodní zpravodajství</vt:lpstr>
      <vt:lpstr>“Velkoobchodní” zpravodajství</vt:lpstr>
      <vt:lpstr>“News from the wire” </vt:lpstr>
      <vt:lpstr>Modely agentur (klasifikace)</vt:lpstr>
      <vt:lpstr>Modely agentur (klasifikace)</vt:lpstr>
      <vt:lpstr>Globalizace zpravodajství</vt:lpstr>
      <vt:lpstr>Thussu, Nordenstreng</vt:lpstr>
      <vt:lpstr>NWICO</vt:lpstr>
      <vt:lpstr>Mac Bridova komise</vt:lpstr>
      <vt:lpstr>IPS</vt:lpstr>
      <vt:lpstr>Mowlana</vt:lpstr>
      <vt:lpstr>Thussu</vt:lpstr>
      <vt:lpstr>Tine U. Figenschou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Globální komunikační toky a protitoky</dc:title>
  <dc:creator>Jan Novák</dc:creator>
  <cp:lastModifiedBy>Microsoft Office User</cp:lastModifiedBy>
  <cp:revision>15</cp:revision>
  <dcterms:created xsi:type="dcterms:W3CDTF">2016-03-09T14:59:57Z</dcterms:created>
  <dcterms:modified xsi:type="dcterms:W3CDTF">2017-03-15T15:50:58Z</dcterms:modified>
</cp:coreProperties>
</file>