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EAC77A"/>
    <a:srgbClr val="CCECFF"/>
    <a:srgbClr val="E9E4A1"/>
    <a:srgbClr val="EFE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1006" autoAdjust="0"/>
  </p:normalViewPr>
  <p:slideViewPr>
    <p:cSldViewPr snapToGrid="0">
      <p:cViewPr varScale="1">
        <p:scale>
          <a:sx n="80" d="100"/>
          <a:sy n="80" d="100"/>
        </p:scale>
        <p:origin x="60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313797-2D15-4E4C-9984-344A176E6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ru-RU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EF7165-D2B5-49FD-82F6-C5380666E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ru-R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4320CC-57F3-4CFD-933D-4D11E34A5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B292-7184-419D-A365-C29A2C3222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4FB22B-C561-496A-931C-3BDFEB10A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9D9693-2EA5-4DC6-853A-6322C8D3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22E1-4939-4E43-BE62-EC4D6159A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7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B4DCD-CFC7-4893-B13D-45CA96A2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ru-RU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5A39971-FE20-49C9-AC56-73B9CB155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ru-R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65E2CF-98C8-4F74-A50C-D4D15ED5E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B292-7184-419D-A365-C29A2C3222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ED9CA0-FD61-416A-87ED-2BDBA12B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963828-7D63-4EFD-A861-CE7257361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22E1-4939-4E43-BE62-EC4D6159A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9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6A9FE0B-12D1-4DCA-A4B0-B70113F4B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ru-RU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9ED060-B51C-43F9-B030-CF0D4CAAE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ru-R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8ADDAC-1E86-4923-8886-913D714E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B292-7184-419D-A365-C29A2C3222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B66608-ED5F-4098-96A4-0A85C6A75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2A275D-1F27-4451-BCF2-513D2FF7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22E1-4939-4E43-BE62-EC4D6159A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44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CEAFF1-2AF7-45CC-9B16-4E770973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ru-RU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359436-F4DD-4D1C-9102-C41398E2B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ru-R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81C0F8-8A41-48DF-912E-651CC42F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B292-7184-419D-A365-C29A2C3222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BAD70F-8887-4BEF-A486-3462CB30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375D27-0762-41AC-83F6-832C475D3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22E1-4939-4E43-BE62-EC4D6159A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03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21B35-526E-4455-B969-171103456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ru-RU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7850B5-6C11-457B-A1B4-427C1EB9D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FE2937-C2F2-4565-AC97-CBBF7660A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B292-7184-419D-A365-C29A2C3222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9BF061-D453-40FC-8443-850D0079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55BB24-1CAD-4FC1-B77A-80F9F4BA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22E1-4939-4E43-BE62-EC4D6159A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4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B5523-764E-4CCD-8BE0-162529C4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ru-RU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FEC4DB-AFBD-4945-A0D5-17F7307F1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ru-RU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0DE13D-7DA6-4CDD-869D-24FF8AA27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ru-RU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AFE8D9-BAD4-49C8-AACA-205B7AF9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B292-7184-419D-A365-C29A2C3222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2A6943-E013-4C67-926A-A068783CE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CCE611-967C-430D-B072-E8E8464D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22E1-4939-4E43-BE62-EC4D6159A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94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FB4AF-569C-4C1D-A6FD-ACDB27AB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ru-RU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108E46-158D-4A92-BD9F-109C990A8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9184CA-A1ED-4225-9B38-00857FA99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ru-RU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D5A9EFC-756A-426C-8C9A-BF8EC7E95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89BE6EF-4149-4336-B29E-137E6725F1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ru-RU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AD1AB7-D2D7-4B92-8E2F-3A42ECEAE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B292-7184-419D-A365-C29A2C3222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B5DE1AF-5E54-43EB-AA91-B68CF1B2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2A14153-A52E-4B68-9C05-D90A3A49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22E1-4939-4E43-BE62-EC4D6159A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4F25A-2D13-48ED-8E89-3D0398D5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ru-RU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5EE522F-78DE-45EB-8DBA-15BB5DCD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B292-7184-419D-A365-C29A2C3222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816867-5F62-436A-A377-F3154FED0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EF595D-36D4-4DA1-912C-F74CFC366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22E1-4939-4E43-BE62-EC4D6159A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23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E23D9D4-09F1-473F-ADE0-997958280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B292-7184-419D-A365-C29A2C3222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9EBAA42-0C03-484B-8890-A876906C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2853B3-EE4D-48FD-ADB9-8E305710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22E1-4939-4E43-BE62-EC4D6159A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53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7E4B8-EB6E-4B8A-A5D4-4F7E1F6B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ru-RU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D611C4-CD9E-4F12-8E31-726807CE7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ru-RU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23478DB-46F8-42A7-B6D0-2AC330E57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4E856D-8882-4250-9283-37A0E9A4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B292-7184-419D-A365-C29A2C3222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0518AC-8900-4B30-855C-65E7A0619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66DCEE-73FB-42AF-809B-1FA3EB8C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22E1-4939-4E43-BE62-EC4D6159A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1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CA654-EE0F-4646-A321-8CCF07127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ru-RU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E5EAF1A-5718-47F7-873D-5D969E3B9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CAE9D63-F6DB-4142-9187-F4A69E24D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D794BF-BB5C-44D1-8425-5E2443925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B292-7184-419D-A365-C29A2C3222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41EDCB-D8AA-4937-AC06-3FD7E69E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9AC9E3D-4070-4FDF-B2F9-2C6EBC81F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22E1-4939-4E43-BE62-EC4D6159A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06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68F2F6C-D4FD-46CF-81B8-27C7FFFFB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ru-RU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9CACBF-60ED-4A20-95A3-9EEBA9181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ru-RU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902B0F-B319-4134-ADC6-5D6090D26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3B292-7184-419D-A365-C29A2C3222E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20721C-60A3-42C5-921E-FB34C04FC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41DA7C-AF3E-426F-BD04-1B38B00BE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522E1-4939-4E43-BE62-EC4D6159A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5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1660FF4-77A3-479D-AC18-045D046F7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89" y="743980"/>
            <a:ext cx="4257675" cy="537004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AD2FCF79-150C-4E0F-91F0-29A4CED6D5A2}"/>
              </a:ext>
            </a:extLst>
          </p:cNvPr>
          <p:cNvSpPr txBox="1"/>
          <p:nvPr/>
        </p:nvSpPr>
        <p:spPr>
          <a:xfrm>
            <a:off x="1194773" y="2140366"/>
            <a:ext cx="49012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>
                <a:latin typeface="Edwardian Script ITC" panose="030303020407070D0804" pitchFamily="66" charset="0"/>
              </a:rPr>
              <a:t>Krásnohorská</a:t>
            </a:r>
            <a:endParaRPr lang="ru-RU" sz="88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B77A97E-552E-43A4-8E4F-52FC584762EE}"/>
              </a:ext>
            </a:extLst>
          </p:cNvPr>
          <p:cNvSpPr txBox="1"/>
          <p:nvPr/>
        </p:nvSpPr>
        <p:spPr>
          <a:xfrm>
            <a:off x="3031331" y="3480361"/>
            <a:ext cx="3064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Edwardian Script ITC" panose="030303020407070D0804" pitchFamily="66" charset="0"/>
              </a:rPr>
              <a:t>(1847-1926)</a:t>
            </a:r>
            <a:endParaRPr lang="ru-RU" sz="4400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6A7000AE-FEA7-4FCF-B17C-C8FB7F0FD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0089">
            <a:off x="9019391" y="-190870"/>
            <a:ext cx="3321287" cy="2789936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F07C3B57-1327-4A30-9F2D-C3CBEEBFE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52222">
            <a:off x="5651219" y="4309889"/>
            <a:ext cx="3321287" cy="278993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6F47B64-2FF0-46CB-A949-394F29EFB409}"/>
              </a:ext>
            </a:extLst>
          </p:cNvPr>
          <p:cNvSpPr txBox="1"/>
          <p:nvPr/>
        </p:nvSpPr>
        <p:spPr>
          <a:xfrm>
            <a:off x="355193" y="1027011"/>
            <a:ext cx="25050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>
                <a:latin typeface="Edwardian Script ITC" panose="030303020407070D0804" pitchFamily="66" charset="0"/>
              </a:rPr>
              <a:t>Eliška</a:t>
            </a:r>
            <a:endParaRPr lang="ru-RU" sz="8800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B209E534-3D76-4A8E-BFAD-49403E9F29CD}"/>
              </a:ext>
            </a:extLst>
          </p:cNvPr>
          <p:cNvSpPr txBox="1"/>
          <p:nvPr/>
        </p:nvSpPr>
        <p:spPr>
          <a:xfrm>
            <a:off x="355193" y="5713910"/>
            <a:ext cx="4718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Maria Baranichenko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5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B0A45B3-8FA2-446D-97E8-B6B9287395B7}"/>
              </a:ext>
            </a:extLst>
          </p:cNvPr>
          <p:cNvSpPr txBox="1"/>
          <p:nvPr/>
        </p:nvSpPr>
        <p:spPr>
          <a:xfrm>
            <a:off x="885825" y="485776"/>
            <a:ext cx="34194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dwardian Script ITC" panose="030303020407070D0804" pitchFamily="66" charset="0"/>
              </a:rPr>
              <a:t>Bio</a:t>
            </a:r>
            <a:r>
              <a:rPr lang="cs-CZ" sz="8800" dirty="0" err="1">
                <a:solidFill>
                  <a:prstClr val="black"/>
                </a:solidFill>
                <a:latin typeface="Edwardian Script ITC" panose="030303020407070D0804" pitchFamily="66" charset="0"/>
              </a:rPr>
              <a:t>grafie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DAD8E1F-E21D-4E87-A321-2E7B6E76AB12}"/>
              </a:ext>
            </a:extLst>
          </p:cNvPr>
          <p:cNvSpPr txBox="1"/>
          <p:nvPr/>
        </p:nvSpPr>
        <p:spPr>
          <a:xfrm>
            <a:off x="885825" y="2142501"/>
            <a:ext cx="9182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Narodila se 18. listopadu 1847 jako Alžběta Pechová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Formální vzdělání: soukromá dívčí škola manželů Svobodových, ústav pro ruční práce sester Krausových, Žofínská akademie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Celý svůj život zasvětila třem základním činnostem: 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spisovatelská, překladatelská a publikační činnost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redigování časopisu Ženské listy </a:t>
            </a: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 boj za zpřístupnění vzdělání pro ženy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 descr="Obsah obrázku tmavé, noc, zírající, kočka domácí&#10;&#10;Popis byl vytvořen automaticky">
            <a:extLst>
              <a:ext uri="{FF2B5EF4-FFF2-40B4-BE49-F238E27FC236}">
                <a16:creationId xmlns:a16="http://schemas.microsoft.com/office/drawing/2014/main" id="{DA009DC3-6C66-4E0F-9683-3B64B0C4DD1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902" y="2648473"/>
            <a:ext cx="4298223" cy="378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7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A500857-CB9C-4919-A1A5-4AD9AE2B7EF2}"/>
              </a:ext>
            </a:extLst>
          </p:cNvPr>
          <p:cNvSpPr txBox="1"/>
          <p:nvPr/>
        </p:nvSpPr>
        <p:spPr>
          <a:xfrm>
            <a:off x="7562815" y="887653"/>
            <a:ext cx="32813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dwardian Script ITC" panose="030303020407070D0804" pitchFamily="66" charset="0"/>
                <a:ea typeface="+mn-ea"/>
                <a:cs typeface="+mn-cs"/>
              </a:rPr>
              <a:t>Literátka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D4984C91-A690-4ECD-850C-27D355E13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38" y="229225"/>
            <a:ext cx="2716379" cy="3460356"/>
          </a:xfrm>
          <a:prstGeom prst="rect">
            <a:avLst/>
          </a:prstGeom>
        </p:spPr>
      </p:pic>
      <p:pic>
        <p:nvPicPr>
          <p:cNvPr id="11" name="Obrázek 10" descr="Obsah obrázku text, kontejner, box&#10;&#10;Popis byl vytvořen automaticky">
            <a:extLst>
              <a:ext uri="{FF2B5EF4-FFF2-40B4-BE49-F238E27FC236}">
                <a16:creationId xmlns:a16="http://schemas.microsoft.com/office/drawing/2014/main" id="{2EE01001-EAE5-4662-9995-DC8684FE0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027" y="813762"/>
            <a:ext cx="2657654" cy="3286125"/>
          </a:xfrm>
          <a:prstGeom prst="rect">
            <a:avLst/>
          </a:prstGeom>
        </p:spPr>
      </p:pic>
      <p:pic>
        <p:nvPicPr>
          <p:cNvPr id="9" name="Obrázek 8" descr="Obsah obrázku mapa&#10;&#10;Popis byl vytvořen automaticky">
            <a:extLst>
              <a:ext uri="{FF2B5EF4-FFF2-40B4-BE49-F238E27FC236}">
                <a16:creationId xmlns:a16="http://schemas.microsoft.com/office/drawing/2014/main" id="{FBF51B5B-89D2-4355-B4A5-0E0468D874E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2456825"/>
            <a:ext cx="2922189" cy="419562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2CC4115A-12DF-4B66-95ED-2EB58F473D90}"/>
              </a:ext>
            </a:extLst>
          </p:cNvPr>
          <p:cNvSpPr txBox="1"/>
          <p:nvPr/>
        </p:nvSpPr>
        <p:spPr>
          <a:xfrm>
            <a:off x="6819900" y="2699224"/>
            <a:ext cx="49206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Libreta k operám: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Hubička, Tajemství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operám B. Smetany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Sbírky poezie: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Šumavy, Vlny v proudu</a:t>
            </a:r>
          </a:p>
          <a:p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Překlady: Alexander Puškin, lord Byron, Adam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Mickiewicz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Romány: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Svéhlavička,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Celínka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Přispívala do časopisů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79EEC8E-5905-400A-95E8-0AB8BA151335}"/>
              </a:ext>
            </a:extLst>
          </p:cNvPr>
          <p:cNvSpPr txBox="1"/>
          <p:nvPr/>
        </p:nvSpPr>
        <p:spPr>
          <a:xfrm>
            <a:off x="882648" y="99448"/>
            <a:ext cx="41719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dwardian Script ITC" panose="030303020407070D0804" pitchFamily="66" charset="0"/>
                <a:ea typeface="+mn-ea"/>
                <a:cs typeface="+mn-cs"/>
              </a:rPr>
              <a:t>Redaktorka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F1586C60-1FF8-4092-A12A-F27B01C42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503233"/>
            <a:ext cx="4060827" cy="60912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C6ADCAA-983B-48E4-B1A8-882DA93195D2}"/>
              </a:ext>
            </a:extLst>
          </p:cNvPr>
          <p:cNvSpPr txBox="1"/>
          <p:nvPr/>
        </p:nvSpPr>
        <p:spPr>
          <a:xfrm>
            <a:off x="384175" y="1545998"/>
            <a:ext cx="6677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Krásnohorská pracovala v časopisu v letech 1875-1903, od r. 1895 jako hlavní redaktorka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Hodně přispívala svými články, v nichž psala o ženské emancipaci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Financování časopisu – Ženský výrobní spolek český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 descr="Obsah obrázku text, osoba, pózování, staré&#10;&#10;Popis byl vytvořen automaticky">
            <a:extLst>
              <a:ext uri="{FF2B5EF4-FFF2-40B4-BE49-F238E27FC236}">
                <a16:creationId xmlns:a16="http://schemas.microsoft.com/office/drawing/2014/main" id="{F4FB7540-6E58-41FA-B3D4-5DC719157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3203293"/>
            <a:ext cx="4768848" cy="339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B78DC2E-EAB3-4640-8077-5E07B5648169}"/>
              </a:ext>
            </a:extLst>
          </p:cNvPr>
          <p:cNvSpPr txBox="1"/>
          <p:nvPr/>
        </p:nvSpPr>
        <p:spPr>
          <a:xfrm>
            <a:off x="1388621" y="215701"/>
            <a:ext cx="37750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8800" dirty="0">
                <a:solidFill>
                  <a:prstClr val="black"/>
                </a:solidFill>
                <a:latin typeface="Edwardian Script ITC" panose="030303020407070D0804" pitchFamily="66" charset="0"/>
              </a:rPr>
              <a:t>Feministka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 descr="Obsah obrázku text, interiér, osoba, strop&#10;&#10;Popis byl vytvořen automaticky">
            <a:extLst>
              <a:ext uri="{FF2B5EF4-FFF2-40B4-BE49-F238E27FC236}">
                <a16:creationId xmlns:a16="http://schemas.microsoft.com/office/drawing/2014/main" id="{3B572372-A687-4777-8CCE-04E91DBD6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5" y="1898423"/>
            <a:ext cx="5639675" cy="414604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79EE41E-9383-4FB1-B92F-E3E10CAFD4D9}"/>
              </a:ext>
            </a:extLst>
          </p:cNvPr>
          <p:cNvSpPr txBox="1"/>
          <p:nvPr/>
        </p:nvSpPr>
        <p:spPr>
          <a:xfrm>
            <a:off x="2452248" y="6177478"/>
            <a:ext cx="164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(ilustrační foto)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A6C526C-7127-4A00-91F0-B07438E58598}"/>
              </a:ext>
            </a:extLst>
          </p:cNvPr>
          <p:cNvSpPr txBox="1"/>
          <p:nvPr/>
        </p:nvSpPr>
        <p:spPr>
          <a:xfrm>
            <a:off x="6468350" y="1662251"/>
            <a:ext cx="52673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Usilovala o zpřístupnění vyšších stupňů vzdělání pro ženy → Spolek pro ženské studium Minerva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1890 – otevření prvního ženského gymnázia ve střední Evropě → ženy získaly možnost maturovat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Vzdělání má podporovat českou kulturu: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„Chceme-li, aby žena česká se vzdělávala, žádáme též, aby činila tak v duchu svého národa, aby i vzdělána jsouc, zůstala vždy Češkou; a proto první povinností čtoucích žen jest, aby četly knihy české a dobré.”</a:t>
            </a:r>
          </a:p>
          <a:p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Článek „Stejné právo všem!“: žena nemusí zůstávat v domácnosti, má mít možnost pracovat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Žena by se jako muži měla zajímat o politiku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26B0C4F-8F98-41BB-80AA-0ADA04D0AC29}"/>
              </a:ext>
            </a:extLst>
          </p:cNvPr>
          <p:cNvSpPr txBox="1"/>
          <p:nvPr/>
        </p:nvSpPr>
        <p:spPr>
          <a:xfrm>
            <a:off x="7017832" y="430116"/>
            <a:ext cx="31071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dwardian Script ITC" panose="030303020407070D0804" pitchFamily="66" charset="0"/>
                <a:ea typeface="+mn-ea"/>
                <a:cs typeface="+mn-cs"/>
              </a:rPr>
              <a:t>Uznání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 descr="Obsah obrázku tráva, strom, exteriér, budova&#10;&#10;Popis byl vytvořen automaticky">
            <a:extLst>
              <a:ext uri="{FF2B5EF4-FFF2-40B4-BE49-F238E27FC236}">
                <a16:creationId xmlns:a16="http://schemas.microsoft.com/office/drawing/2014/main" id="{2FA71CEC-D987-4B85-87F1-6BA42830B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09760"/>
            <a:ext cx="4145470" cy="623848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5AE2AFA-2594-491F-9C51-8A85DA0EC595}"/>
              </a:ext>
            </a:extLst>
          </p:cNvPr>
          <p:cNvSpPr txBox="1"/>
          <p:nvPr/>
        </p:nvSpPr>
        <p:spPr>
          <a:xfrm>
            <a:off x="5895976" y="2643187"/>
            <a:ext cx="565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1922 – získala čestný doktorát Univerzity Karlovy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žena, která byla jmenována členkou České akademie věd a umění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1E05C81-811C-4569-B1E3-0AA044453BDD}"/>
              </a:ext>
            </a:extLst>
          </p:cNvPr>
          <p:cNvSpPr txBox="1"/>
          <p:nvPr/>
        </p:nvSpPr>
        <p:spPr>
          <a:xfrm>
            <a:off x="6096000" y="6178908"/>
            <a:ext cx="531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Pomník Elišky Krásnohorské na Karlově náměstí, 1931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6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85A6ADE-4EAE-4A3B-8843-691B459DA268}"/>
              </a:ext>
            </a:extLst>
          </p:cNvPr>
          <p:cNvSpPr txBox="1"/>
          <p:nvPr/>
        </p:nvSpPr>
        <p:spPr>
          <a:xfrm>
            <a:off x="2852156" y="2231207"/>
            <a:ext cx="64876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8800" dirty="0">
                <a:solidFill>
                  <a:prstClr val="black"/>
                </a:solidFill>
                <a:latin typeface="Edwardian Script ITC" panose="030303020407070D0804" pitchFamily="66" charset="0"/>
              </a:rPr>
              <a:t>Díky za pozornost!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7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260</Words>
  <Application>Microsoft Office PowerPoint</Application>
  <PresentationFormat>Širokoúhlá obrazovka</PresentationFormat>
  <Paragraphs>47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Edwardian Script ITC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Maria Baranichenko</dc:creator>
  <cp:lastModifiedBy>FFUK</cp:lastModifiedBy>
  <cp:revision>3</cp:revision>
  <dcterms:created xsi:type="dcterms:W3CDTF">2021-03-18T15:32:55Z</dcterms:created>
  <dcterms:modified xsi:type="dcterms:W3CDTF">2021-03-19T07:40:41Z</dcterms:modified>
</cp:coreProperties>
</file>