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0"/>
  </p:notesMasterIdLst>
  <p:sldIdLst>
    <p:sldId id="263" r:id="rId2"/>
    <p:sldId id="264" r:id="rId3"/>
    <p:sldId id="268" r:id="rId4"/>
    <p:sldId id="269" r:id="rId5"/>
    <p:sldId id="270" r:id="rId6"/>
    <p:sldId id="271" r:id="rId7"/>
    <p:sldId id="277" r:id="rId8"/>
    <p:sldId id="27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7A4C9-CD86-490B-B0F5-C33C86F0CDD7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9CF61-23BD-4E53-A1D7-2E4C791D02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12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622BE3-0A2A-4D0F-B4F7-1306D03D3587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625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622BE3-0A2A-4D0F-B4F7-1306D03D3587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061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3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8" y="4987431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7" y="2805734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976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7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B5B59D-ACF1-4013-B3EC-BF7D2614EC5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3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5269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411" y="1985056"/>
            <a:ext cx="10241805" cy="1616983"/>
          </a:xfrm>
        </p:spPr>
        <p:txBody>
          <a:bodyPr anchor="t">
            <a:normAutofit/>
          </a:bodyPr>
          <a:lstStyle>
            <a:lvl1pPr algn="l">
              <a:defRPr sz="2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411" y="3602037"/>
            <a:ext cx="10241805" cy="1556676"/>
          </a:xfrm>
        </p:spPr>
        <p:txBody>
          <a:bodyPr/>
          <a:lstStyle>
            <a:lvl1pPr marL="0" indent="0" algn="l">
              <a:buNone/>
              <a:defRPr sz="2368">
                <a:solidFill>
                  <a:schemeClr val="accent2"/>
                </a:solidFill>
              </a:defRPr>
            </a:lvl1pPr>
            <a:lvl2pPr marL="451146" indent="0" algn="ctr">
              <a:buNone/>
              <a:defRPr sz="1973"/>
            </a:lvl2pPr>
            <a:lvl3pPr marL="902292" indent="0" algn="ctr">
              <a:buNone/>
              <a:defRPr sz="1777"/>
            </a:lvl3pPr>
            <a:lvl4pPr marL="1353439" indent="0" algn="ctr">
              <a:buNone/>
              <a:defRPr sz="1579"/>
            </a:lvl4pPr>
            <a:lvl5pPr marL="1804585" indent="0" algn="ctr">
              <a:buNone/>
              <a:defRPr sz="1579"/>
            </a:lvl5pPr>
            <a:lvl6pPr marL="2255731" indent="0" algn="ctr">
              <a:buNone/>
              <a:defRPr sz="1579"/>
            </a:lvl6pPr>
            <a:lvl7pPr marL="2706877" indent="0" algn="ctr">
              <a:buNone/>
              <a:defRPr sz="1579"/>
            </a:lvl7pPr>
            <a:lvl8pPr marL="3158024" indent="0" algn="ctr">
              <a:buNone/>
              <a:defRPr sz="1579"/>
            </a:lvl8pPr>
            <a:lvl9pPr marL="3609170" indent="0" algn="ctr">
              <a:buNone/>
              <a:defRPr sz="157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B59D-ACF1-4013-B3EC-BF7D2614E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85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3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8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8" y="3906328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126237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171450" indent="-17145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B5B59D-ACF1-4013-B3EC-BF7D2614EC59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33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B5B59D-ACF1-4013-B3EC-BF7D2614EC59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336858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B5B59D-ACF1-4013-B3EC-BF7D2614EC5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13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7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1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buClr>
                <a:srgbClr val="D22D40"/>
              </a:buClr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1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buClr>
                <a:srgbClr val="D22D40"/>
              </a:buClr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B5B59D-ACF1-4013-B3EC-BF7D2614EC59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138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B5B59D-ACF1-4013-B3EC-BF7D2614EC59}" type="slidenum">
              <a:rPr lang="en-GB" smtClean="0"/>
              <a:t>‹#›</a:t>
            </a:fld>
            <a:endParaRPr lang="en-GB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06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67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B5B59D-ACF1-4013-B3EC-BF7D2614EC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8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45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denek.sloboda@ff.c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2567608" y="3116786"/>
            <a:ext cx="8136904" cy="1518962"/>
          </a:xfrm>
        </p:spPr>
        <p:txBody>
          <a:bodyPr>
            <a:normAutofit/>
          </a:bodyPr>
          <a:lstStyle/>
          <a:p>
            <a:r>
              <a:rPr lang="cs-CZ" sz="2600" i="1" dirty="0" smtClean="0"/>
              <a:t>Sociologie</a:t>
            </a:r>
            <a:r>
              <a:rPr lang="cs-CZ" sz="2600" dirty="0"/>
              <a:t/>
            </a:r>
            <a:br>
              <a:rPr lang="cs-CZ" sz="2600" dirty="0"/>
            </a:br>
            <a:r>
              <a:rPr lang="cs-CZ" sz="2600" dirty="0"/>
              <a:t/>
            </a:r>
            <a:br>
              <a:rPr lang="cs-CZ" sz="2600" dirty="0"/>
            </a:br>
            <a:r>
              <a:rPr lang="cs-CZ" sz="2600" dirty="0" smtClean="0">
                <a:solidFill>
                  <a:srgbClr val="C00000"/>
                </a:solidFill>
              </a:rPr>
              <a:t>Média</a:t>
            </a:r>
            <a:endParaRPr lang="en-US" sz="26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sz="quarter" idx="10"/>
          </p:nvPr>
        </p:nvSpPr>
        <p:spPr>
          <a:xfrm>
            <a:off x="2567608" y="4941168"/>
            <a:ext cx="4663678" cy="9747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200" dirty="0"/>
              <a:t>Zdeněk Sloboda</a:t>
            </a:r>
          </a:p>
          <a:p>
            <a:pPr>
              <a:defRPr/>
            </a:pPr>
            <a:r>
              <a:rPr lang="cs-CZ" sz="1500" dirty="0">
                <a:hlinkClick r:id="rId2"/>
              </a:rPr>
              <a:t>zdenek.sloboda@ff.cuni.cz</a:t>
            </a:r>
            <a:r>
              <a:rPr lang="cs-CZ" sz="1500" dirty="0"/>
              <a:t> </a:t>
            </a:r>
            <a:endParaRPr lang="en-US" sz="1500" dirty="0"/>
          </a:p>
        </p:txBody>
      </p:sp>
      <p:sp>
        <p:nvSpPr>
          <p:cNvPr id="13320" name="Text Placeholder 3">
            <a:extLst>
              <a:ext uri="{FF2B5EF4-FFF2-40B4-BE49-F238E27FC236}">
                <a16:creationId xmlns:a16="http://schemas.microsoft.com/office/drawing/2014/main" id="{8CDC4D98-387C-FD27-89AA-0223285572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67608" y="1700808"/>
            <a:ext cx="4663678" cy="521445"/>
          </a:xfrm>
        </p:spPr>
        <p:txBody>
          <a:bodyPr/>
          <a:lstStyle/>
          <a:p>
            <a:r>
              <a:rPr lang="cs-CZ" dirty="0"/>
              <a:t>Katedra andragogiky</a:t>
            </a:r>
          </a:p>
          <a:p>
            <a:pPr>
              <a:spcBef>
                <a:spcPts val="0"/>
              </a:spcBef>
            </a:pPr>
            <a:r>
              <a:rPr lang="cs-CZ" dirty="0"/>
              <a:t>a personálního řízení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55440" y="908721"/>
            <a:ext cx="9149804" cy="796925"/>
          </a:xfrm>
        </p:spPr>
        <p:txBody>
          <a:bodyPr/>
          <a:lstStyle/>
          <a:p>
            <a:pPr eaLnBrk="1" hangingPunct="1"/>
            <a:r>
              <a:rPr lang="cs-CZ" altLang="en-US" dirty="0">
                <a:solidFill>
                  <a:srgbClr val="C00000"/>
                </a:solidFill>
              </a:rPr>
              <a:t>Co jsou to média?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39416" y="1988840"/>
            <a:ext cx="11233248" cy="4392488"/>
          </a:xfrm>
        </p:spPr>
        <p:txBody>
          <a:bodyPr>
            <a:normAutofit/>
          </a:bodyPr>
          <a:lstStyle/>
          <a:p>
            <a:pPr marL="274320" indent="-274320">
              <a:buFont typeface="Wingdings 2"/>
              <a:buChar char=""/>
              <a:defRPr/>
            </a:pPr>
            <a:r>
              <a:rPr lang="cs-CZ" sz="2400" dirty="0"/>
              <a:t>OT: Jak byste definovali média?</a:t>
            </a:r>
          </a:p>
          <a:p>
            <a:pPr marL="274320" indent="-274320">
              <a:buFont typeface="Wingdings 2"/>
              <a:buChar char=""/>
              <a:defRPr/>
            </a:pPr>
            <a:endParaRPr lang="cs-CZ" sz="2400" dirty="0"/>
          </a:p>
          <a:p>
            <a:pPr marL="274320" indent="-274320">
              <a:buFont typeface="Wingdings 2"/>
              <a:buChar char=""/>
              <a:defRPr/>
            </a:pPr>
            <a:r>
              <a:rPr lang="cs-CZ" sz="2400" dirty="0" err="1"/>
              <a:t>Laswellova</a:t>
            </a:r>
            <a:r>
              <a:rPr lang="cs-CZ" sz="2400" dirty="0"/>
              <a:t> formule (komunikační model)</a:t>
            </a:r>
          </a:p>
          <a:p>
            <a:pPr marL="274320" indent="-274320">
              <a:buFont typeface="Wingdings 2"/>
              <a:buChar char=""/>
              <a:defRPr/>
            </a:pPr>
            <a:endParaRPr lang="cs-CZ" sz="2400" dirty="0"/>
          </a:p>
          <a:p>
            <a:pPr marL="0" indent="0" algn="ctr">
              <a:buNone/>
              <a:defRPr/>
            </a:pPr>
            <a:r>
              <a:rPr lang="cs-CZ" sz="2400" dirty="0"/>
              <a:t> KDO – říká CO – KOMU – jakým kanálem (KUDY) – s jakým účinkem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2400" dirty="0"/>
              <a:t>Mediální: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cs-CZ" sz="2200" dirty="0"/>
              <a:t>INSTITUCE	   OBSAHY	TECHNOLOGIE		PUBLIKA		    ÚČINKY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  <a:defRPr/>
            </a:pPr>
            <a:r>
              <a:rPr lang="cs-CZ" sz="2200" dirty="0"/>
              <a:t>ORGANIZACE	   TEXTY						RECIPIENTI/-KY</a:t>
            </a:r>
          </a:p>
          <a:p>
            <a:pPr marL="274320" indent="-274320">
              <a:buFont typeface="Wingdings 2"/>
              <a:buChar char=""/>
              <a:defRPr/>
            </a:pPr>
            <a:endParaRPr lang="cs-CZ" sz="1599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7FEA4C-094C-E2C2-02E3-B812DAC433DA}"/>
              </a:ext>
            </a:extLst>
          </p:cNvPr>
          <p:cNvSpPr txBox="1"/>
          <p:nvPr/>
        </p:nvSpPr>
        <p:spPr>
          <a:xfrm>
            <a:off x="1055440" y="6453336"/>
            <a:ext cx="10513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© Zdeněk Sloboda | „Sociologie vzdělávání“ | KANPR, FF UK</a:t>
            </a:r>
            <a:endParaRPr lang="en-GB" sz="12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Univerzita Karlova | Prague">
            <a:extLst>
              <a:ext uri="{FF2B5EF4-FFF2-40B4-BE49-F238E27FC236}">
                <a16:creationId xmlns:a16="http://schemas.microsoft.com/office/drawing/2014/main" id="{EC454137-54BF-DF63-4C9B-9BBFE20FD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030" y="300932"/>
            <a:ext cx="1215578" cy="121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D2CCB045-8962-4615-0C88-F22E34199BE3}"/>
              </a:ext>
            </a:extLst>
          </p:cNvPr>
          <p:cNvCxnSpPr>
            <a:cxnSpLocks/>
          </p:cNvCxnSpPr>
          <p:nvPr/>
        </p:nvCxnSpPr>
        <p:spPr>
          <a:xfrm>
            <a:off x="2351584" y="5661248"/>
            <a:ext cx="1368152" cy="0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0C12C7DC-0540-62D4-FA5D-832B09D7F3B7}"/>
              </a:ext>
            </a:extLst>
          </p:cNvPr>
          <p:cNvCxnSpPr>
            <a:cxnSpLocks/>
          </p:cNvCxnSpPr>
          <p:nvPr/>
        </p:nvCxnSpPr>
        <p:spPr>
          <a:xfrm>
            <a:off x="3503712" y="5661248"/>
            <a:ext cx="2880320" cy="0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CC9A5D62-30E2-9B5F-5069-40F7E3AEA415}"/>
              </a:ext>
            </a:extLst>
          </p:cNvPr>
          <p:cNvCxnSpPr>
            <a:cxnSpLocks/>
          </p:cNvCxnSpPr>
          <p:nvPr/>
        </p:nvCxnSpPr>
        <p:spPr>
          <a:xfrm>
            <a:off x="6312024" y="5661248"/>
            <a:ext cx="4041006" cy="0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03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B74FE-8A41-4F81-A6AE-35C134B9F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6712"/>
            <a:ext cx="10515600" cy="853978"/>
          </a:xfrm>
        </p:spPr>
        <p:txBody>
          <a:bodyPr/>
          <a:lstStyle/>
          <a:p>
            <a:r>
              <a:rPr lang="cs-CZ" dirty="0"/>
              <a:t>Mediální instituce / organizace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492240-C527-4CBE-BE44-C4EBC2F87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2800" dirty="0"/>
              <a:t>Instituce</a:t>
            </a:r>
          </a:p>
          <a:p>
            <a:pPr marL="6858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Funkcionalistické pojetí</a:t>
            </a:r>
          </a:p>
          <a:p>
            <a:pPr marL="6858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Politická ekonomie (a neomarxistická kritika)</a:t>
            </a:r>
          </a:p>
          <a:p>
            <a:pPr marL="6858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Duální systém (a státní média)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Organizace</a:t>
            </a:r>
          </a:p>
          <a:p>
            <a:pPr marL="6858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Klasický sociologický přístup X média coby specifické </a:t>
            </a:r>
            <a:r>
              <a:rPr lang="cs-CZ" sz="2400" dirty="0" err="1"/>
              <a:t>org</a:t>
            </a:r>
            <a:r>
              <a:rPr lang="cs-CZ" sz="2400" dirty="0"/>
              <a:t>.</a:t>
            </a:r>
          </a:p>
          <a:p>
            <a:pPr marL="6858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Vlivy na organizaci: vnější (stát, ekonomika; publikum), vnitřní (vlastnictví [koncentrace vlastnictví], zdroje, způsoby fungování)</a:t>
            </a:r>
          </a:p>
          <a:p>
            <a:pPr marL="6858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Dílčí témata a teorie:</a:t>
            </a:r>
          </a:p>
          <a:p>
            <a:pPr lvl="3">
              <a:spcBef>
                <a:spcPts val="0"/>
              </a:spcBef>
            </a:pPr>
            <a:r>
              <a:rPr lang="cs-CZ" sz="2250" dirty="0"/>
              <a:t>Mediální rutiny (</a:t>
            </a:r>
            <a:r>
              <a:rPr lang="cs-CZ" sz="2250" dirty="0" err="1"/>
              <a:t>Tuchmanová</a:t>
            </a:r>
            <a:r>
              <a:rPr lang="cs-CZ" sz="2250" dirty="0"/>
              <a:t>) (&gt;&gt;&gt; mediální logika [</a:t>
            </a:r>
            <a:r>
              <a:rPr lang="cs-CZ" sz="2250" dirty="0" err="1"/>
              <a:t>Altheide</a:t>
            </a:r>
            <a:r>
              <a:rPr lang="cs-CZ" sz="2250" dirty="0"/>
              <a:t>, Show])</a:t>
            </a:r>
          </a:p>
          <a:p>
            <a:pPr lvl="3">
              <a:spcBef>
                <a:spcPts val="0"/>
              </a:spcBef>
            </a:pPr>
            <a:r>
              <a:rPr lang="cs-CZ" sz="2250" dirty="0" err="1"/>
              <a:t>Gatekeeping</a:t>
            </a:r>
            <a:r>
              <a:rPr lang="cs-CZ" sz="2250" dirty="0"/>
              <a:t> (</a:t>
            </a:r>
            <a:r>
              <a:rPr lang="cs-CZ" sz="2250" dirty="0" err="1"/>
              <a:t>Lewin</a:t>
            </a:r>
            <a:r>
              <a:rPr lang="cs-CZ" sz="2250" dirty="0"/>
              <a:t>; </a:t>
            </a:r>
            <a:r>
              <a:rPr lang="cs-CZ" sz="2250" dirty="0" err="1"/>
              <a:t>White</a:t>
            </a:r>
            <a:r>
              <a:rPr lang="cs-CZ" sz="2250" dirty="0"/>
              <a:t>)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51266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17C153-9073-4659-B863-EDEE8C6F8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6712"/>
            <a:ext cx="10515600" cy="853978"/>
          </a:xfrm>
        </p:spPr>
        <p:txBody>
          <a:bodyPr/>
          <a:lstStyle/>
          <a:p>
            <a:r>
              <a:rPr lang="cs-CZ" dirty="0"/>
              <a:t>Mediální obsahy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0D0469-B8AE-4BC9-9A7F-49214487A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Jevy:</a:t>
            </a:r>
          </a:p>
          <a:p>
            <a:pPr lvl="1"/>
            <a:r>
              <a:rPr lang="cs-CZ" sz="2400" dirty="0"/>
              <a:t>Reprezentace</a:t>
            </a:r>
          </a:p>
          <a:p>
            <a:pPr lvl="1"/>
            <a:r>
              <a:rPr lang="cs-CZ" sz="2400" dirty="0"/>
              <a:t>Stereotypizace</a:t>
            </a:r>
          </a:p>
          <a:p>
            <a:pPr lvl="1"/>
            <a:r>
              <a:rPr lang="cs-CZ" sz="2400" dirty="0"/>
              <a:t>Narace (vyprávění)</a:t>
            </a:r>
          </a:p>
          <a:p>
            <a:pPr lvl="1"/>
            <a:r>
              <a:rPr lang="cs-CZ" sz="2400" dirty="0" err="1"/>
              <a:t>Serialita</a:t>
            </a:r>
            <a:endParaRPr lang="cs-CZ" sz="2400" dirty="0"/>
          </a:p>
          <a:p>
            <a:pPr lvl="1"/>
            <a:r>
              <a:rPr lang="cs-CZ" sz="2400" dirty="0"/>
              <a:t>Intertextualita</a:t>
            </a:r>
          </a:p>
          <a:p>
            <a:pPr lvl="1"/>
            <a:r>
              <a:rPr lang="cs-CZ" sz="2400" dirty="0"/>
              <a:t>Diskurz</a:t>
            </a:r>
          </a:p>
          <a:p>
            <a:r>
              <a:rPr lang="cs-CZ" sz="2800" dirty="0"/>
              <a:t>Specifické teorie a témata:</a:t>
            </a:r>
          </a:p>
          <a:p>
            <a:pPr lvl="2"/>
            <a:r>
              <a:rPr lang="cs-CZ" sz="2400" dirty="0"/>
              <a:t>Nastolování témat (agenda </a:t>
            </a:r>
            <a:r>
              <a:rPr lang="cs-CZ" sz="2400" dirty="0" err="1"/>
              <a:t>setting</a:t>
            </a:r>
            <a:r>
              <a:rPr lang="cs-CZ" sz="2400" dirty="0"/>
              <a:t>) (</a:t>
            </a:r>
            <a:r>
              <a:rPr lang="cs-CZ" sz="2400" dirty="0" err="1"/>
              <a:t>McCombs</a:t>
            </a:r>
            <a:r>
              <a:rPr lang="cs-CZ" sz="2400" dirty="0"/>
              <a:t>, Shaw)</a:t>
            </a:r>
          </a:p>
          <a:p>
            <a:pPr lvl="2"/>
            <a:r>
              <a:rPr lang="cs-CZ" sz="2400" dirty="0"/>
              <a:t>Zpravodajské hodnoty (</a:t>
            </a:r>
            <a:r>
              <a:rPr lang="cs-CZ" sz="2400" dirty="0" err="1"/>
              <a:t>Lippman</a:t>
            </a:r>
            <a:r>
              <a:rPr lang="cs-CZ" sz="2400" dirty="0"/>
              <a:t>; </a:t>
            </a:r>
            <a:r>
              <a:rPr lang="cs-CZ" sz="2400" dirty="0" err="1"/>
              <a:t>Galtung</a:t>
            </a:r>
            <a:r>
              <a:rPr lang="cs-CZ" sz="2400" dirty="0"/>
              <a:t>, </a:t>
            </a:r>
            <a:r>
              <a:rPr lang="cs-CZ" sz="2400" dirty="0" err="1"/>
              <a:t>Ruge</a:t>
            </a:r>
            <a:r>
              <a:rPr lang="cs-CZ" sz="2400" dirty="0"/>
              <a:t>)</a:t>
            </a:r>
          </a:p>
          <a:p>
            <a:pPr lvl="2"/>
            <a:r>
              <a:rPr lang="cs-CZ" sz="2400" dirty="0"/>
              <a:t>Zpravodajský diskurs (Lapčík)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84762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8498F-B34F-4CEC-9BB1-519FE4731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6712"/>
            <a:ext cx="10515600" cy="853978"/>
          </a:xfrm>
        </p:spPr>
        <p:txBody>
          <a:bodyPr/>
          <a:lstStyle/>
          <a:p>
            <a:r>
              <a:rPr lang="cs-CZ" dirty="0"/>
              <a:t>Mediální publika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2EB2DA-3A48-47FC-AAAF-2A5FE54C9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2800" dirty="0"/>
              <a:t>Od masy &gt;&gt;&gt; k publikům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Paradigmata výzkumu:</a:t>
            </a:r>
          </a:p>
          <a:p>
            <a:pPr lvl="1">
              <a:spcBef>
                <a:spcPts val="0"/>
              </a:spcBef>
            </a:pPr>
            <a:r>
              <a:rPr lang="cs-CZ" sz="2400" dirty="0"/>
              <a:t>Strukturální, behaviorální, kritické/</a:t>
            </a:r>
            <a:r>
              <a:rPr lang="cs-CZ" sz="2400" dirty="0" err="1"/>
              <a:t>kulturální</a:t>
            </a:r>
            <a:endParaRPr lang="cs-CZ" sz="2400" dirty="0"/>
          </a:p>
          <a:p>
            <a:pPr>
              <a:spcBef>
                <a:spcPts val="0"/>
              </a:spcBef>
            </a:pPr>
            <a:r>
              <a:rPr lang="cs-CZ" sz="2800" dirty="0" err="1"/>
              <a:t>McQuail</a:t>
            </a:r>
            <a:r>
              <a:rPr lang="cs-CZ" sz="2800" dirty="0"/>
              <a:t>: </a:t>
            </a:r>
          </a:p>
          <a:p>
            <a:pPr lvl="1">
              <a:spcBef>
                <a:spcPts val="0"/>
              </a:spcBef>
            </a:pPr>
            <a:r>
              <a:rPr lang="cs-CZ" sz="2400" dirty="0"/>
              <a:t>publikum dle: lidí/konzumentů, místa, typu média, kanálu/titulu, pořadu/-ů/žánru, času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Volek: </a:t>
            </a:r>
          </a:p>
          <a:p>
            <a:pPr lvl="1">
              <a:spcBef>
                <a:spcPts val="0"/>
              </a:spcBef>
            </a:pPr>
            <a:r>
              <a:rPr lang="cs-CZ" sz="2400" dirty="0" err="1"/>
              <a:t>Fragmentarizace</a:t>
            </a:r>
            <a:r>
              <a:rPr lang="cs-CZ" sz="2400" dirty="0"/>
              <a:t>/individualizace, </a:t>
            </a:r>
            <a:r>
              <a:rPr lang="cs-CZ" sz="2400" dirty="0" err="1"/>
              <a:t>spektáklizace</a:t>
            </a:r>
            <a:r>
              <a:rPr lang="cs-CZ" sz="2400" dirty="0"/>
              <a:t>, </a:t>
            </a:r>
            <a:r>
              <a:rPr lang="cs-CZ" sz="2400" dirty="0" err="1"/>
              <a:t>narcizace</a:t>
            </a:r>
            <a:r>
              <a:rPr lang="cs-CZ" sz="2400" dirty="0"/>
              <a:t>, estetizace, 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Specifické koncepty:</a:t>
            </a:r>
          </a:p>
          <a:p>
            <a:pPr lvl="1">
              <a:spcBef>
                <a:spcPts val="0"/>
              </a:spcBef>
            </a:pPr>
            <a:r>
              <a:rPr lang="cs-CZ" sz="2400" dirty="0"/>
              <a:t>Veřejnost</a:t>
            </a:r>
          </a:p>
          <a:p>
            <a:pPr lvl="1">
              <a:spcBef>
                <a:spcPts val="0"/>
              </a:spcBef>
            </a:pPr>
            <a:r>
              <a:rPr lang="cs-CZ" sz="2400" dirty="0"/>
              <a:t>Fanouškovství (</a:t>
            </a:r>
            <a:r>
              <a:rPr lang="cs-CZ" sz="2400" dirty="0" err="1"/>
              <a:t>Jenkins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1283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618D8-F2EA-4928-8D08-D44F498D0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6712"/>
            <a:ext cx="10515600" cy="853978"/>
          </a:xfrm>
        </p:spPr>
        <p:txBody>
          <a:bodyPr/>
          <a:lstStyle/>
          <a:p>
            <a:r>
              <a:rPr lang="cs-CZ" dirty="0"/>
              <a:t>Mediální účinky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BF2B6E-DF01-4E9E-90E3-D82108A97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800" dirty="0"/>
              <a:t>Čtyři fáze představ</a:t>
            </a:r>
          </a:p>
          <a:p>
            <a:pPr marL="731838" lvl="1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800" b="1" dirty="0"/>
              <a:t>Omnipotentní média </a:t>
            </a:r>
          </a:p>
          <a:p>
            <a:pPr marL="892175" lvl="2" indent="-342900">
              <a:lnSpc>
                <a:spcPct val="100000"/>
              </a:lnSpc>
              <a:spcBef>
                <a:spcPts val="0"/>
              </a:spcBef>
            </a:pPr>
            <a:r>
              <a:rPr lang="cs-CZ" sz="2800" dirty="0"/>
              <a:t>Frankfurtská škola, </a:t>
            </a:r>
            <a:r>
              <a:rPr lang="cs-CZ" sz="2800" dirty="0" smtClean="0"/>
              <a:t>magická </a:t>
            </a:r>
            <a:r>
              <a:rPr lang="cs-CZ" sz="2800" dirty="0"/>
              <a:t>střela, </a:t>
            </a:r>
            <a:r>
              <a:rPr lang="cs-CZ" sz="2800" smtClean="0"/>
              <a:t>Hovlandovy</a:t>
            </a:r>
            <a:r>
              <a:rPr lang="cs-CZ" sz="2800" dirty="0" smtClean="0"/>
              <a:t> </a:t>
            </a:r>
            <a:r>
              <a:rPr lang="cs-CZ" sz="2800" dirty="0"/>
              <a:t>výzkumy, </a:t>
            </a:r>
            <a:r>
              <a:rPr lang="cs-CZ" sz="2800" dirty="0" err="1"/>
              <a:t>Payne</a:t>
            </a:r>
            <a:r>
              <a:rPr lang="cs-CZ" sz="2800" dirty="0"/>
              <a:t> </a:t>
            </a:r>
            <a:r>
              <a:rPr lang="cs-CZ" sz="2800" dirty="0" err="1"/>
              <a:t>Fund</a:t>
            </a:r>
            <a:r>
              <a:rPr lang="cs-CZ" sz="2800" dirty="0"/>
              <a:t> </a:t>
            </a:r>
            <a:r>
              <a:rPr lang="cs-CZ" sz="2800" dirty="0" err="1"/>
              <a:t>Studies</a:t>
            </a:r>
            <a:endParaRPr lang="cs-CZ" sz="2800" dirty="0"/>
          </a:p>
          <a:p>
            <a:pPr marL="731838" lvl="1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800" b="1" dirty="0"/>
              <a:t>Selektivní vliv médií </a:t>
            </a:r>
          </a:p>
          <a:p>
            <a:pPr marL="1006475" lvl="2" indent="-457200">
              <a:lnSpc>
                <a:spcPct val="100000"/>
              </a:lnSpc>
              <a:spcBef>
                <a:spcPts val="0"/>
              </a:spcBef>
            </a:pPr>
            <a:r>
              <a:rPr lang="cs-CZ" sz="2800" dirty="0"/>
              <a:t>P. F. </a:t>
            </a:r>
            <a:r>
              <a:rPr lang="cs-CZ" sz="2800" dirty="0" err="1"/>
              <a:t>Lazarsfeld</a:t>
            </a:r>
            <a:r>
              <a:rPr lang="cs-CZ" sz="2800" dirty="0"/>
              <a:t> – dvoustupňový tok komunikace a </a:t>
            </a:r>
            <a:r>
              <a:rPr lang="cs-CZ" sz="2800" dirty="0" err="1"/>
              <a:t>opinion</a:t>
            </a:r>
            <a:r>
              <a:rPr lang="cs-CZ" sz="2800" dirty="0"/>
              <a:t> </a:t>
            </a:r>
            <a:r>
              <a:rPr lang="cs-CZ" sz="2800" dirty="0" err="1"/>
              <a:t>leaders</a:t>
            </a:r>
            <a:endParaRPr lang="cs-CZ" sz="2800" dirty="0"/>
          </a:p>
          <a:p>
            <a:pPr marL="731838" lvl="1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800" b="1" dirty="0"/>
              <a:t>Návrat silných médií</a:t>
            </a:r>
          </a:p>
          <a:p>
            <a:pPr marL="1006475" lvl="2" indent="-457200">
              <a:lnSpc>
                <a:spcPct val="100000"/>
              </a:lnSpc>
              <a:spcBef>
                <a:spcPts val="0"/>
              </a:spcBef>
            </a:pPr>
            <a:r>
              <a:rPr lang="cs-CZ" sz="2800" dirty="0"/>
              <a:t>(</a:t>
            </a:r>
            <a:r>
              <a:rPr lang="cs-CZ" sz="2800" dirty="0" err="1"/>
              <a:t>Gatekeeping</a:t>
            </a:r>
            <a:r>
              <a:rPr lang="cs-CZ" sz="2800" dirty="0"/>
              <a:t>, agenda-</a:t>
            </a:r>
            <a:r>
              <a:rPr lang="cs-CZ" sz="2800" dirty="0" err="1"/>
              <a:t>setting</a:t>
            </a:r>
            <a:r>
              <a:rPr lang="cs-CZ" sz="2800" dirty="0"/>
              <a:t>) spirála mlčení, kultivační teorie</a:t>
            </a:r>
          </a:p>
          <a:p>
            <a:pPr marL="731838" lvl="1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800" b="1" dirty="0"/>
              <a:t>Dohodnutý vliv médií</a:t>
            </a:r>
          </a:p>
        </p:txBody>
      </p:sp>
    </p:spTree>
    <p:extLst>
      <p:ext uri="{BB962C8B-B14F-4D97-AF65-F5344CB8AC3E}">
        <p14:creationId xmlns:p14="http://schemas.microsoft.com/office/powerpoint/2010/main" val="136398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55440" y="908721"/>
            <a:ext cx="9149804" cy="796925"/>
          </a:xfrm>
        </p:spPr>
        <p:txBody>
          <a:bodyPr/>
          <a:lstStyle/>
          <a:p>
            <a:pPr eaLnBrk="1" hangingPunct="1"/>
            <a:r>
              <a:rPr lang="cs-CZ" altLang="en-US" dirty="0">
                <a:solidFill>
                  <a:srgbClr val="C00000"/>
                </a:solidFill>
              </a:rPr>
              <a:t>Účinky médií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1916832"/>
            <a:ext cx="10801200" cy="4640236"/>
          </a:xfrm>
        </p:spPr>
        <p:txBody>
          <a:bodyPr>
            <a:normAutofit lnSpcReduction="10000"/>
          </a:bodyPr>
          <a:lstStyle/>
          <a:p>
            <a:pPr marL="274320" indent="-274320">
              <a:buFont typeface="Wingdings 2"/>
              <a:buChar char=""/>
              <a:defRPr/>
            </a:pPr>
            <a:r>
              <a:rPr lang="cs-CZ" sz="2400" dirty="0"/>
              <a:t>Časové hledisko: </a:t>
            </a:r>
            <a:r>
              <a:rPr lang="cs-CZ" sz="2400" b="1" dirty="0"/>
              <a:t>dlouhodobé – krátkodobé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2400" dirty="0"/>
              <a:t>Množstevní hledisko: </a:t>
            </a:r>
            <a:r>
              <a:rPr lang="cs-CZ" sz="2400" b="1" dirty="0"/>
              <a:t>individuální – skupinové – celospolečenské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2400" dirty="0"/>
              <a:t>Podle záměrnosti: </a:t>
            </a:r>
            <a:r>
              <a:rPr lang="cs-CZ" sz="2400" b="1" dirty="0"/>
              <a:t>záměrné</a:t>
            </a:r>
            <a:r>
              <a:rPr lang="cs-CZ" sz="2400" dirty="0"/>
              <a:t> (výchova, vzdělávání) </a:t>
            </a:r>
            <a:r>
              <a:rPr lang="cs-CZ" sz="2400" b="1" dirty="0"/>
              <a:t>– nezáměrné </a:t>
            </a:r>
            <a:r>
              <a:rPr lang="cs-CZ" sz="2400" dirty="0"/>
              <a:t>(bezděčné)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2400" dirty="0"/>
              <a:t>Podle zjevnosti: </a:t>
            </a:r>
            <a:r>
              <a:rPr lang="cs-CZ" sz="2400" b="1" dirty="0"/>
              <a:t>zjevné – skryté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2400" dirty="0"/>
              <a:t>Podle přímosti: </a:t>
            </a:r>
            <a:r>
              <a:rPr lang="cs-CZ" sz="2400" b="1" dirty="0"/>
              <a:t>přímé – nepřímé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2400" dirty="0"/>
              <a:t>Podle charakteru: </a:t>
            </a:r>
            <a:r>
              <a:rPr lang="cs-CZ" sz="2400" b="1" dirty="0"/>
              <a:t>fyziologické – psychické – sociální </a:t>
            </a:r>
          </a:p>
          <a:p>
            <a:pPr marL="0" indent="0">
              <a:buNone/>
              <a:defRPr/>
            </a:pPr>
            <a:r>
              <a:rPr lang="cs-CZ" sz="2400" b="1" dirty="0"/>
              <a:t>						</a:t>
            </a:r>
            <a:r>
              <a:rPr lang="cs-CZ" sz="2000" i="1" dirty="0" err="1"/>
              <a:t>ps</a:t>
            </a:r>
            <a:r>
              <a:rPr lang="cs-CZ" sz="2000" i="1" dirty="0"/>
              <a:t>.: emoční – kognitivní – behaviorální </a:t>
            </a:r>
            <a:endParaRPr lang="cs-CZ" sz="2400" i="1" dirty="0"/>
          </a:p>
          <a:p>
            <a:pPr marL="274320" indent="-274320">
              <a:buFont typeface="Wingdings 2"/>
              <a:buChar char=""/>
              <a:defRPr/>
            </a:pPr>
            <a:r>
              <a:rPr lang="cs-CZ" sz="2400" dirty="0"/>
              <a:t>Podle intenzity: </a:t>
            </a:r>
            <a:r>
              <a:rPr lang="cs-CZ" sz="2400" b="1" dirty="0"/>
              <a:t>silné – slabé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2400" dirty="0"/>
              <a:t>Podle valence: </a:t>
            </a:r>
            <a:r>
              <a:rPr lang="cs-CZ" sz="2400" b="1" dirty="0"/>
              <a:t>pozitivní – neutrální – negativní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2400" dirty="0"/>
              <a:t>Podle aktivity: </a:t>
            </a:r>
            <a:r>
              <a:rPr lang="cs-CZ" sz="2400" b="1" dirty="0"/>
              <a:t>inhibující – katalyzační – amplifikační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2400" dirty="0"/>
              <a:t>Podle míry a časovosti: </a:t>
            </a:r>
            <a:r>
              <a:rPr lang="cs-CZ" sz="2400" b="1" dirty="0"/>
              <a:t>efekt – účinek – dopad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7FEA4C-094C-E2C2-02E3-B812DAC433DA}"/>
              </a:ext>
            </a:extLst>
          </p:cNvPr>
          <p:cNvSpPr txBox="1"/>
          <p:nvPr/>
        </p:nvSpPr>
        <p:spPr>
          <a:xfrm>
            <a:off x="1055440" y="6453336"/>
            <a:ext cx="10513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© Zdeněk Sloboda | „Sociologie vzdělávání“ | KANPR, FF UK</a:t>
            </a:r>
            <a:endParaRPr lang="en-GB" sz="12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Univerzita Karlova | Prague">
            <a:extLst>
              <a:ext uri="{FF2B5EF4-FFF2-40B4-BE49-F238E27FC236}">
                <a16:creationId xmlns:a16="http://schemas.microsoft.com/office/drawing/2014/main" id="{EC454137-54BF-DF63-4C9B-9BBFE20FD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030" y="300932"/>
            <a:ext cx="1215578" cy="121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45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AB6C6-0500-4009-BB29-AD2620879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Dotazy?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2EED0D-38E6-4942-91BF-D46A2600CD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188635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84</TotalTime>
  <Words>428</Words>
  <Application>Microsoft Office PowerPoint</Application>
  <PresentationFormat>Širokoúhlá obrazovka</PresentationFormat>
  <Paragraphs>76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Wingdings</vt:lpstr>
      <vt:lpstr>Wingdings 2</vt:lpstr>
      <vt:lpstr>Motiv Office</vt:lpstr>
      <vt:lpstr>Sociologie  Média</vt:lpstr>
      <vt:lpstr>Co jsou to média?</vt:lpstr>
      <vt:lpstr>Mediální instituce / organizace</vt:lpstr>
      <vt:lpstr>Mediální obsahy</vt:lpstr>
      <vt:lpstr>Mediální publika</vt:lpstr>
      <vt:lpstr>Mediální účinky</vt:lpstr>
      <vt:lpstr>Účinky médií</vt:lpstr>
      <vt:lpstr>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sociologie  „Sociologie rodiny“</dc:title>
  <dc:creator>Zdenek Sloboda</dc:creator>
  <cp:lastModifiedBy>ucebnaff</cp:lastModifiedBy>
  <cp:revision>34</cp:revision>
  <cp:lastPrinted>2023-11-20T20:29:24Z</cp:lastPrinted>
  <dcterms:created xsi:type="dcterms:W3CDTF">2014-12-03T11:40:52Z</dcterms:created>
  <dcterms:modified xsi:type="dcterms:W3CDTF">2024-04-29T09:40:29Z</dcterms:modified>
</cp:coreProperties>
</file>