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92" d="100"/>
          <a:sy n="92" d="100"/>
        </p:scale>
        <p:origin x="8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F1BD-25B2-48C6-86CC-43196370E71B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9F833-CEA4-4704-951B-6679B83A38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23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F1BD-25B2-48C6-86CC-43196370E71B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9F833-CEA4-4704-951B-6679B83A38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688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F1BD-25B2-48C6-86CC-43196370E71B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9F833-CEA4-4704-951B-6679B83A38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950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F1BD-25B2-48C6-86CC-43196370E71B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9F833-CEA4-4704-951B-6679B83A38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773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F1BD-25B2-48C6-86CC-43196370E71B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9F833-CEA4-4704-951B-6679B83A38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238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F1BD-25B2-48C6-86CC-43196370E71B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9F833-CEA4-4704-951B-6679B83A38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244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F1BD-25B2-48C6-86CC-43196370E71B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9F833-CEA4-4704-951B-6679B83A38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499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F1BD-25B2-48C6-86CC-43196370E71B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9F833-CEA4-4704-951B-6679B83A38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115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F1BD-25B2-48C6-86CC-43196370E71B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9F833-CEA4-4704-951B-6679B83A38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191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F1BD-25B2-48C6-86CC-43196370E71B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9F833-CEA4-4704-951B-6679B83A38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66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F1BD-25B2-48C6-86CC-43196370E71B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9F833-CEA4-4704-951B-6679B83A38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0263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BF1BD-25B2-48C6-86CC-43196370E71B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9F833-CEA4-4704-951B-6679B83A38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50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z/url?sa=i&amp;rct=j&amp;q=&amp;esrc=s&amp;source=images&amp;cd=&amp;cad=rja&amp;uact=8&amp;ved=0ahUKEwjdnruU3p_XAhXBtBoKHWdUCIYQjRwIBw&amp;url=https://www.tes.com/lessons/EsdkjxPX9pcWGQ/introduccion-a-la-filosofia-politica-y-platon&amp;psig=AOvVaw29FTfOHEimpiy0FyGulduJ&amp;ust=1509706704952993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82385" y="723207"/>
            <a:ext cx="827116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Moše ben </a:t>
            </a:r>
            <a:r>
              <a:rPr 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Majmon</a:t>
            </a:r>
            <a:endParaRPr 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Maimonides</a:t>
            </a:r>
            <a:endParaRPr 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1138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narozen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Córdóbě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syn židovského soudce</a:t>
            </a:r>
          </a:p>
          <a:p>
            <a:pPr marL="457200" indent="-457200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kolem 1148	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Almohadé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Andalusii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1149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odchod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Maroka (Fez), následně do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Palestiny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1161	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příchod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Egypta (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Fustat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roš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ha-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gola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(„hlava“ egyptské diaspory) 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dokončen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Komentář k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Mišně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Osm kapitol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1171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členem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lékařského konsilia sultána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Sallahuddína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1180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práce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Mišne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Tóra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Průvodci tápajících</a:t>
            </a:r>
          </a:p>
          <a:p>
            <a:pPr marL="457200" indent="-457200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1190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lékařské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texty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1204	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umírá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Egyptě</a:t>
            </a:r>
          </a:p>
          <a:p>
            <a:endParaRPr lang="cs-CZ" dirty="0"/>
          </a:p>
        </p:txBody>
      </p:sp>
      <p:pic>
        <p:nvPicPr>
          <p:cNvPr id="5" name="Obrázek 4" descr="Maimonides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45243" y="329957"/>
            <a:ext cx="2866644" cy="3822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03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41069" y="623455"/>
            <a:ext cx="1155385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200" dirty="0"/>
              <a:t>Věz ale, že všechny tyto morální ctnosti a chyby do duše přicházejí a usazují se v ní pouze opakováním jednání vycházejících z příslušných vlastností, a to mnohokrát a po dlouhou dobu a zvykáním si na ně. Jestliže jsou tato konání dobrá, pak to, co z nich získáme, bude ctnost, budou-li však špatná, pak to, co z nich získáme, bude nectnost. A protože člověk není od svého počátku ani ctnostný, ani nectnostný, nepochybně si od svého dětství zvyká na určité činnosti podle způsobu chování svých blízkých a svých krajanů. Možná, že se tyto činnosti budou držet prostřední cesty, ale je též možné, že budou nadbytečné nebo nedostatečné a jeho duše bude nemocná – pak bude vhodné, aby při jeho léčení postupovali stejným způsobem jako při léčení těl. Když tělo ztratí svou rovnováhu, budeme pozorovat, k jaké straně se vychyluje a směřuje, a budeme proti tomu působit opačně tak dlouho, dokud se nevrátí ke své rovnováze. A když ji získá, upustíme od tohoto opaku a znovu začneme na tělo působit tím, co mu dodává rovnováhu. Stejně budeme jednat, i co se týče mravů. </a:t>
            </a:r>
          </a:p>
        </p:txBody>
      </p:sp>
    </p:spTree>
    <p:extLst>
      <p:ext uri="{BB962C8B-B14F-4D97-AF65-F5344CB8AC3E}">
        <p14:creationId xmlns:p14="http://schemas.microsoft.com/office/powerpoint/2010/main" val="25089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9754" y="299259"/>
            <a:ext cx="1177913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100" dirty="0" smtClean="0"/>
              <a:t>	Když </a:t>
            </a:r>
            <a:r>
              <a:rPr lang="cs-CZ" sz="2100" dirty="0"/>
              <a:t>například uvidíme člověka, který má v duši vlastnost, v jejímž důsledku trpí jeho duše nedostatkem všeho dobrého pro přílišné skrblictví, je to jeden z nedostatků duše a konání, které činí, je konáním zla. A když budeme chtít tuto nemoc vyléčit, nebudeme mu přikazovat, aby si navykal na štědrost – neboť to by bylo stejné, jako kdybychom chtěli léčit toho, kdo trpí horečkou, něčím prostředním, vyváženým, což by ho z jeho nemoci nevyléčilo; ale je třeba, abychom ho vedli k marnotratnosti a aby toto marnotratné jednání opakoval mnohokrát za sebou, dokud z jeho duše nezmizí vlastnost nutně způsobující skrblictví a dokud on nebude blízek dojít k vlastnosti rozhazovačnosti. Teprve pak skončíme s rozhazovačnými činy a přikážeme mu, aby vytrval ve štědrém jednání a držel se ho, aniž by přidával nebo ubíral. Stejně tak, když vidíme marnotratného člověka, přikážeme mu, aby si vedl jako skrblík a své konání opakoval; avšak ať neopakuje skutky skrblictví tak často, jako by opakoval činy marnotratnosti.</a:t>
            </a:r>
          </a:p>
          <a:p>
            <a:pPr algn="just"/>
            <a:r>
              <a:rPr lang="cs-CZ" sz="2100" dirty="0"/>
              <a:t>	A to je užitečná novota – tento způsob léčení a jeho tajemství, a sice že člověk odvrací od marnotratnosti ke štědrosti mnohem snadněji a mnohem rychleji než se odvrací od lakomství ke štědrosti. A také přivedení toho, kdo postrádá schopnost pociťovat příjemné, k tomu, aby byl zdrženlivý a obával se hříchu, je mnohem snazší a rychlejší než přimět člověka vášnivého k tomu, aby byl zdrženlivý. A proto musíme nechat vášnivého člověka častěji opakovat jednání, v nichž chybí příjemnost, než ponecháme konat člověka bez schopnosti pociťovat příjemné skutky vzbuzující žádostivost. A tomu, kdo je bázlivý, uložíme jako povinnost vydávat se do nebezpečí častěji, než uložíme jako povinnost být bázlivý tomu, kdo se nebezpečí oddává. A toho, který je bezcitný, budeme přivykat přílišné dobrosrdečnosti více, než budeme přivykat toho, kdo je příliš dobrosrdečný, na necitelnost. To je pořádek léčby vlastností (duše) a ten si zapamatuj!</a:t>
            </a:r>
          </a:p>
        </p:txBody>
      </p:sp>
    </p:spTree>
    <p:extLst>
      <p:ext uri="{BB962C8B-B14F-4D97-AF65-F5344CB8AC3E}">
        <p14:creationId xmlns:p14="http://schemas.microsoft.com/office/powerpoint/2010/main" val="57572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32757" y="739833"/>
            <a:ext cx="115118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Jest tudíž ctnost záměrně volicím stavem, který udržuje střed nám přiměřený a vymezený úsudkem, a to tak,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jej vymezil člověk rozumný. Střed pak jest mezi dvěma špatnostmi, v nichž jedna  záleží v </a:t>
            </a:r>
            <a:r>
              <a:rPr lang="cs-CZ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nadbytku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druhá v </a:t>
            </a:r>
            <a:r>
              <a:rPr lang="cs-CZ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nedostatku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to tak, že ctnost střed nalézá a volí, kdežto špatnosti v citech a v jednáních jednak pravé míry </a:t>
            </a:r>
            <a:r>
              <a:rPr lang="cs-CZ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nedosahují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anebo ji </a:t>
            </a:r>
            <a:r>
              <a:rPr lang="cs-CZ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překročují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algn="r"/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Aristotelés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Etika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Níkomachova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II, 6 (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1107a1-5)</a:t>
            </a:r>
          </a:p>
          <a:p>
            <a:pPr algn="r"/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Proto ctnost co do podstaty a pojmu bytí jest </a:t>
            </a:r>
            <a:r>
              <a:rPr lang="cs-CZ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středem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 do přednosti a dobra jest </a:t>
            </a:r>
            <a:r>
              <a:rPr lang="cs-CZ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vrcholem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Aristotelés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Etika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Níkomachova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II, 6 (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1107a 6-7)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20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43280" y="980902"/>
            <a:ext cx="85931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Osm kapitol</a:t>
            </a: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součást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Komentáře k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Mišně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Mišna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nábožensko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právní látka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talmudu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omentář k talmudickému traktátu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Výroky otců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forma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kapitol, resp. aforismů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pereq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fasl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5200" y="0"/>
            <a:ext cx="3286800" cy="4752000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689957" y="4322618"/>
            <a:ext cx="109136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Rabiho Moše ben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Majmona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Osm kapitol o lidské duši  a mravním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konání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Nakladatelství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Sefer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, Praha: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2001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Překlad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B. Nosek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313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07818" y="482139"/>
            <a:ext cx="1162066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 err="1"/>
              <a:t>Maimonides</a:t>
            </a:r>
            <a:r>
              <a:rPr lang="cs-CZ" sz="2200" b="1" dirty="0"/>
              <a:t>, Osm kapitol</a:t>
            </a:r>
            <a:endParaRPr lang="cs-CZ" sz="2200" dirty="0"/>
          </a:p>
          <a:p>
            <a:pPr algn="ctr"/>
            <a:r>
              <a:rPr lang="cs-CZ" sz="2000" dirty="0"/>
              <a:t>Překlad Bedřich Nosek, nakladatelství </a:t>
            </a:r>
            <a:r>
              <a:rPr lang="cs-CZ" sz="2000" dirty="0" err="1"/>
              <a:t>Sefer</a:t>
            </a:r>
            <a:r>
              <a:rPr lang="cs-CZ" sz="2000" dirty="0"/>
              <a:t>, Praha: </a:t>
            </a:r>
            <a:r>
              <a:rPr lang="cs-CZ" sz="2000" dirty="0" smtClean="0"/>
              <a:t>2001</a:t>
            </a:r>
            <a:endParaRPr lang="cs-CZ" sz="2000" dirty="0"/>
          </a:p>
          <a:p>
            <a:r>
              <a:rPr lang="cs-CZ" sz="2200" dirty="0"/>
              <a:t> </a:t>
            </a:r>
          </a:p>
          <a:p>
            <a:pPr algn="ctr"/>
            <a:r>
              <a:rPr lang="cs-CZ" sz="2200" dirty="0"/>
              <a:t>Kapitola I.</a:t>
            </a:r>
          </a:p>
          <a:p>
            <a:pPr algn="just"/>
            <a:r>
              <a:rPr lang="cs-CZ" sz="2200" dirty="0" smtClean="0"/>
              <a:t>	Věz</a:t>
            </a:r>
            <a:r>
              <a:rPr lang="cs-CZ" sz="2200" dirty="0"/>
              <a:t>, že lidská duše je jedna, má však mnoho rozdílných činností; některé z těchto činností jsou nazývány dušemi. Proto vznikl názor, že člověk má mnoho duší, jak se domnívali lékaři, až nakonec přední z nich napsal v úvodu ke své knize, že existují tři duše: přírodní, živočišná a duchovní. Někdy jsou nazývány silami a částmi, takže se mluví o částech duše a toto označení velmi často používají filosofové. Když ale říkají části, nemyslí tím, že by duše byla rozdělena způsobem, jako jsou rozdělena tělesa, nýbrž takto nazývají její rozličné činnosti, které se k celku duše mají tak, jako se mají části k celku, který je z těchto částí složen</a:t>
            </a:r>
            <a:r>
              <a:rPr lang="cs-CZ" sz="2200" dirty="0" smtClean="0"/>
              <a:t>.</a:t>
            </a:r>
          </a:p>
          <a:p>
            <a:pPr algn="just"/>
            <a:r>
              <a:rPr lang="cs-CZ" sz="2200" dirty="0" smtClean="0"/>
              <a:t>	A </a:t>
            </a:r>
            <a:r>
              <a:rPr lang="cs-CZ" sz="2200" dirty="0"/>
              <a:t>tobě je známo, že náprava morálních vlastností není nic jiného než léčení duše a jejích sil. A jako lékař, který léčí tělo, musí toto tělo, jehož léčením se zabývá, nejprve poznat v celku i v jeho jednotlivých částech – mám tím na mysli lidské tělo – a musí také vědět, co způsobuje jeho nemoci a chránit ho před nimi, a také, co ho léčí a zaměřovat se na to, tak i lékař duše, který chce napravovat morální vlastnosti člověka, musí znát duši i její síly, v jejím celku i v jejích částech a také to, co vyvolává její onemocnění a co ji uzdravuje. A proto říkám, že částí duše je pět: vyživovací, jež se nazývá také vegetativní, dále smyslová, imaginativní, žádostivá a rozumová. […]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109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07818" y="266007"/>
            <a:ext cx="11603881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dirty="0"/>
              <a:t>Kapitola II</a:t>
            </a:r>
            <a:r>
              <a:rPr lang="cs-CZ" sz="2200" dirty="0" smtClean="0"/>
              <a:t>.</a:t>
            </a:r>
          </a:p>
          <a:p>
            <a:pPr algn="ctr"/>
            <a:endParaRPr lang="cs-CZ" sz="1000" dirty="0"/>
          </a:p>
          <a:p>
            <a:pPr algn="just"/>
            <a:r>
              <a:rPr lang="cs-CZ" sz="2200" dirty="0" smtClean="0"/>
              <a:t>	Věz</a:t>
            </a:r>
            <a:r>
              <a:rPr lang="cs-CZ" sz="2200" dirty="0"/>
              <a:t>, že přestupování a dodržování příkazů Tóry se nachází pouze ve dvou částech duše, a to v části smyslové a v části žádostivé; a v těchto dvou částech jsou všechna přestoupení i příkazy. Nepochybně ani v části vyživovací, ani v části imaginativní není ani příkaz, ani přestoupení, protože ani v jedné z nich nepůsobí ani vědění, ani volba a člověk nemůže svým vědomím jejich činnostem zabránit anebo je o některou z nich ochudit. Cožpak nevidíš, že tyto dvě části, myslím tím vyživovací a imaginativní, vykonávají svou zvláštní činnost i v době spánku. Čemuž tak není u zbývajících sil duše.</a:t>
            </a:r>
          </a:p>
          <a:p>
            <a:pPr algn="just"/>
            <a:r>
              <a:rPr lang="cs-CZ" sz="2200" dirty="0"/>
              <a:t>	O části rozumové panuje nejistota, ale já říkám, že i v ní je síla, jak pro příkaz, tak pro přestoupení: podle víry v nesprávný či naopak správný názor, není v ní ale jednání, které by bylo možno označit prostě jako příkaz nebo přestoupení. A proto jsem řekl výše, že přestoupení i příkazy se nacházejí pouze v oněch dvou částech.</a:t>
            </a:r>
          </a:p>
          <a:p>
            <a:pPr algn="just"/>
            <a:r>
              <a:rPr lang="cs-CZ" sz="2200" dirty="0"/>
              <a:t>	Co se týče ctností, jsou dvojího druhu: morální a racionální. Jim odpovídají dva druhy nectností. Racionální ctnosti se nacházejí v části rozumové a patří k nim moudrost, to je znalost blízkých i vzdálených příčin poté, co jsme poznali existenci té věci, jejíž příčiny jsou zkoumány. Dále k nim patří rozum, který je jednak rozum spekulativní, daný nám přírodou, jím míním prvotní pojmy; jednak získaný rozum, ten však zde nemá své místo. Dále důvtip a chápavost, což je porozumění a pochopení nějaké věci okamžitě nebo v krátkém čase. A nectností této síly je jejich opak nebo protiklad</a:t>
            </a:r>
            <a:r>
              <a:rPr lang="cs-CZ" sz="2200" dirty="0" smtClean="0"/>
              <a:t>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31680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Související obrázek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" y="232757"/>
            <a:ext cx="4212247" cy="3096000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5852160" y="1654233"/>
            <a:ext cx="563602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Ctnosti morální.</a:t>
            </a:r>
          </a:p>
          <a:p>
            <a:endParaRPr lang="cs-CZ" sz="2400" dirty="0"/>
          </a:p>
          <a:p>
            <a:r>
              <a:rPr lang="cs-CZ" sz="2400" dirty="0" smtClean="0"/>
              <a:t>Ctnosti racionální:</a:t>
            </a:r>
          </a:p>
          <a:p>
            <a:endParaRPr lang="cs-CZ" sz="2400" dirty="0"/>
          </a:p>
          <a:p>
            <a:pPr marL="342900" indent="-342900">
              <a:buAutoNum type="arabicParenBoth"/>
            </a:pPr>
            <a:r>
              <a:rPr lang="cs-CZ" sz="2400" dirty="0" smtClean="0"/>
              <a:t>  Moudrost</a:t>
            </a:r>
          </a:p>
          <a:p>
            <a:pPr marL="342900" indent="-342900">
              <a:buAutoNum type="arabicParenBoth"/>
            </a:pPr>
            <a:r>
              <a:rPr lang="cs-CZ" sz="2400" dirty="0" smtClean="0"/>
              <a:t>  Rozum</a:t>
            </a:r>
          </a:p>
          <a:p>
            <a:r>
              <a:rPr lang="cs-CZ" sz="2400" dirty="0"/>
              <a:t>	</a:t>
            </a:r>
            <a:r>
              <a:rPr lang="cs-CZ" sz="2400" dirty="0" smtClean="0"/>
              <a:t>(</a:t>
            </a:r>
            <a:r>
              <a:rPr lang="cs-CZ" sz="2400" dirty="0"/>
              <a:t>2a) </a:t>
            </a:r>
            <a:r>
              <a:rPr lang="cs-CZ" sz="2400" dirty="0" smtClean="0"/>
              <a:t>spekulativní</a:t>
            </a:r>
          </a:p>
          <a:p>
            <a:r>
              <a:rPr lang="cs-CZ" sz="2400" dirty="0"/>
              <a:t>	</a:t>
            </a:r>
            <a:r>
              <a:rPr lang="cs-CZ" sz="2400" dirty="0" smtClean="0"/>
              <a:t>(2b</a:t>
            </a:r>
            <a:r>
              <a:rPr lang="cs-CZ" sz="2400" dirty="0"/>
              <a:t>) </a:t>
            </a:r>
            <a:r>
              <a:rPr lang="cs-CZ" sz="2400" dirty="0" smtClean="0"/>
              <a:t>získaný</a:t>
            </a:r>
          </a:p>
          <a:p>
            <a:r>
              <a:rPr lang="cs-CZ" sz="2400" dirty="0"/>
              <a:t>(3) </a:t>
            </a:r>
            <a:r>
              <a:rPr lang="cs-CZ" sz="2400" dirty="0" smtClean="0"/>
              <a:t> Důvtip </a:t>
            </a:r>
            <a:r>
              <a:rPr lang="cs-CZ" sz="2400" dirty="0"/>
              <a:t>a chápavost</a:t>
            </a:r>
            <a:endParaRPr lang="cs-CZ" sz="2400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9012" y="4081549"/>
            <a:ext cx="4469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Aristotelés</a:t>
            </a:r>
            <a:r>
              <a:rPr lang="cs-CZ" sz="2400" dirty="0" smtClean="0"/>
              <a:t>, </a:t>
            </a:r>
            <a:r>
              <a:rPr lang="cs-CZ" sz="2400" i="1" dirty="0" smtClean="0"/>
              <a:t>Etika </a:t>
            </a:r>
            <a:r>
              <a:rPr lang="cs-CZ" sz="2400" i="1" dirty="0" err="1" smtClean="0"/>
              <a:t>Níkomachova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662599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82633" y="1005840"/>
            <a:ext cx="1157962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200" dirty="0" smtClean="0"/>
              <a:t>	</a:t>
            </a:r>
            <a:r>
              <a:rPr lang="cs-CZ" sz="2400" dirty="0" smtClean="0"/>
              <a:t>Morální </a:t>
            </a:r>
            <a:r>
              <a:rPr lang="cs-CZ" sz="2400" dirty="0"/>
              <a:t>ctnosti se však nacházejí pouze v části žádostivé a část smyslová není v této souvislosti ničím jiným, než služebníkem této žádostivé části. Kladné vlastnosti této části jsou nesčetné, například opatrnost, to znamená obava z hříchu, štědrost, přímost, skromnost, pokora a nenáročnost (kterou učenci nazvali „bohatstvím“, když řekli: „Kdo je bohatý? – Ten, kdo je spokojený se svým údělem“), statečnost a vytrvalost a další jim podobné. A nedostatkem této části je – když jim něco chybí nebo přebývá</a:t>
            </a:r>
            <a:r>
              <a:rPr lang="cs-CZ" sz="2400" dirty="0" smtClean="0"/>
              <a:t>.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	Ale část vyživovací a imaginativní nemůžeme označit ani jako kladné vlastnosti, ani jako nedostatky; pouze se říká: vyživuje nebo nevyživuje, jak je třeba, tak jako se říká: ten a ten má dobré zažívání nebo špatné zažívání; nebo že jeho představivost není v pořádku, nebo že funguje správně – ale v tom není ani kladná vlastnost, ani nedostatek. A to jsme chtěli vzpomenout v této kapitole.</a:t>
            </a:r>
          </a:p>
        </p:txBody>
      </p:sp>
    </p:spTree>
    <p:extLst>
      <p:ext uri="{BB962C8B-B14F-4D97-AF65-F5344CB8AC3E}">
        <p14:creationId xmlns:p14="http://schemas.microsoft.com/office/powerpoint/2010/main" val="233634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24444" y="507076"/>
            <a:ext cx="1163759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dirty="0"/>
              <a:t>Kapitola III</a:t>
            </a:r>
            <a:r>
              <a:rPr lang="cs-CZ" sz="2200" dirty="0" smtClean="0"/>
              <a:t>.</a:t>
            </a:r>
          </a:p>
          <a:p>
            <a:pPr algn="just"/>
            <a:endParaRPr lang="cs-CZ" sz="2200" dirty="0" smtClean="0"/>
          </a:p>
          <a:p>
            <a:pPr algn="just"/>
            <a:r>
              <a:rPr lang="cs-CZ" sz="2200" dirty="0"/>
              <a:t>	</a:t>
            </a:r>
            <a:r>
              <a:rPr lang="cs-CZ" sz="2400" dirty="0"/>
              <a:t>Již staří řekli, že duše je zdravá nebo nemocná, podobně jako i tělo je zdravé nebo nemocné. A zdraví duše spočívá v tom, že jak její celkové ustrojení, tak i ustrojení jejich částí – jsou taková ustrojení, jimiž neustále koná jen dobré věci a náležité činy. A její nemoc spočívá v tom, že jak její celkové ustrojení, tak i ustrojení jejich částí – jsou taková ustrojení, jimiž neustále koná zlé věci a ohavné činy. Zdraví těla a jeho nemoci zkoumá lékařské umění. A tak jako ti, kdo trpí nemocí těla, mylně považují, z důvodu porušení svých smyslů, to, co je hořké, za sladké, a to, co je sladké, za hořké a považují to, co jim prospívá, za škodlivé a vzrůstá jejich touha po tom, co vůbec jejich zdraví není prospěšné a může způsobit dokonce i bolest, jako je pojídání prachu a uhlí a velmi hořkých nebo velmi kyselých a jiných podobných věcí z pokrmů, po nichž zdraví lidé nejen netouží, ale oškliví si je, tak i lidé s nemocnou duší, míním tím zlí a oddaní nepravostem, považují mylně to, co je zlé, za dobré, a to, co je dobré, za zlé. A zlý člověk je neustále puzen ke krajním činům, které jsou skutečně špatné, avšak on si z důvodu své nemoci představuje, že jsou dobré.</a:t>
            </a:r>
          </a:p>
        </p:txBody>
      </p:sp>
    </p:spTree>
    <p:extLst>
      <p:ext uri="{BB962C8B-B14F-4D97-AF65-F5344CB8AC3E}">
        <p14:creationId xmlns:p14="http://schemas.microsoft.com/office/powerpoint/2010/main" val="48942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65761" y="964276"/>
            <a:ext cx="1133688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200" dirty="0" smtClean="0"/>
              <a:t>	</a:t>
            </a:r>
            <a:r>
              <a:rPr lang="cs-CZ" sz="2400" dirty="0" smtClean="0"/>
              <a:t>Když </a:t>
            </a:r>
            <a:r>
              <a:rPr lang="cs-CZ" sz="2400" dirty="0"/>
              <a:t>ti, kdo trpí tělesnými neduhy, si uvědomí svou nemoc a nejsou znalí lékařského umění, ptají se lékařů. Ti je pak poučují o tom, co mají dělat, a varují je před tím, co (tazatelé) mylně považují za příjemné a přitom je to jejich nemoc, a nutí je užívat to, co si oškliví, a hořké, dokud se jejich těla neuzdraví a nezačnou znovu volit dobré a ošklivit si špatné. Stejně i ti, co mají nemocné duše, se musí ptát učenců, kteří jsou lékaři duší a budou je varovat před těmi zlými činy, o nichž se (tazatelé) domnívají, že jsou dobré, a budou je léčit uměním, jímž se léčí vlastnosti duše</a:t>
            </a:r>
            <a:r>
              <a:rPr lang="cs-CZ" sz="2400" dirty="0" smtClean="0"/>
              <a:t>.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	Vskutku, ti lidé, kteří mají nemocnou duši, ale svou nemoc nepociťují a mylně ji považují za zdravý stav, nebo ji pocítí, ale nebudou se chtít léčit, skončí tak, jako skončí nemocný, když nadále holduje tomu, co je mu příjemné, a neléčí se, takový nepochybně zemře. […]</a:t>
            </a:r>
          </a:p>
        </p:txBody>
      </p:sp>
    </p:spTree>
    <p:extLst>
      <p:ext uri="{BB962C8B-B14F-4D97-AF65-F5344CB8AC3E}">
        <p14:creationId xmlns:p14="http://schemas.microsoft.com/office/powerpoint/2010/main" val="295457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99505" y="399012"/>
            <a:ext cx="1174641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dirty="0"/>
              <a:t>Kapitola IV</a:t>
            </a:r>
            <a:r>
              <a:rPr lang="cs-CZ" sz="2200" dirty="0" smtClean="0"/>
              <a:t>.</a:t>
            </a:r>
          </a:p>
          <a:p>
            <a:pPr algn="ctr"/>
            <a:endParaRPr lang="cs-CZ" sz="2200" dirty="0"/>
          </a:p>
          <a:p>
            <a:pPr algn="just"/>
            <a:r>
              <a:rPr lang="cs-CZ" sz="2200" dirty="0"/>
              <a:t>	Dobré činy – to jsou činy vyvážené, nacházející se uprostřed mezi dvěma krajnostmi, jež jsou obě zlem: jednou z nich je nadbytečnost a druhou nedostatečnost. A ctnosti – to jsou vrozené i získané vlastnosti duše, nacházející se uprostřed mezi dvěma špatnými vlastnostmi, z nichž jedna je nadbytečná a druhá nedostatečná. Z těchto vlastností pak nutně vyplývají ony činy.</a:t>
            </a:r>
          </a:p>
          <a:p>
            <a:pPr algn="just"/>
            <a:r>
              <a:rPr lang="cs-CZ" sz="2200" dirty="0"/>
              <a:t>	Příkladem toho je zdrženlivost, vlastnost nacházející se uprostřed mezi přílišnou žádostivostí a nedostatkem pocitu uspokojení. Zdrženlivost patří k dobrému jednání a vlastnost duše, z níž zdrženlivost musí vycházet, je morální ctností. Avšak přílišná žádostivost je jednou krajností a úplný nedostatek pocitu uspokojení je druhou krajností a obě jsou zcela špatné. […] </a:t>
            </a:r>
          </a:p>
          <a:p>
            <a:pPr algn="just"/>
            <a:r>
              <a:rPr lang="cs-CZ" sz="2200" dirty="0"/>
              <a:t>	Lidé se často v tomto konání dopouštějí chyb a považují jednu z krajností za dobrou a za ctnost duše. Někdy se domnívají, že dobrá je první krajnost, jako když považují vydávání se do nebezpečí za ctnost a nazývají hrdiny ty, kdo se sami vydávají v nebezpečí; a když vidí někoho, kdo tuto vlastnost dovádí až k nejzazší hranici, mám tím na mysli, že se sám vrhá do nebezpečí a vydává se smrti úmyslně všanc a někdy je náhodou zachráněn, váží si ho proto a říkají o něm, že je hrdina. A někdy považují druhou krajnost za dobrou a o tom, kdo je malodušný, říkají, že je trpělivý. […] To je však naprostý omyl. Neboť ve skutečnosti je jedinou chvályhodnou vlastností ta, která zachovává střed, a k ní má člověk směřovat a neustále zvažovat své činy, až dosáhnou středu.</a:t>
            </a:r>
          </a:p>
        </p:txBody>
      </p:sp>
    </p:spTree>
    <p:extLst>
      <p:ext uri="{BB962C8B-B14F-4D97-AF65-F5344CB8AC3E}">
        <p14:creationId xmlns:p14="http://schemas.microsoft.com/office/powerpoint/2010/main" val="83061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149</Words>
  <Application>Microsoft Office PowerPoint</Application>
  <PresentationFormat>Širokoúhlá obrazovka</PresentationFormat>
  <Paragraphs>68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FFUK</dc:creator>
  <cp:lastModifiedBy>FFUK</cp:lastModifiedBy>
  <cp:revision>24</cp:revision>
  <dcterms:created xsi:type="dcterms:W3CDTF">2017-12-01T13:05:49Z</dcterms:created>
  <dcterms:modified xsi:type="dcterms:W3CDTF">2018-12-10T14:43:16Z</dcterms:modified>
</cp:coreProperties>
</file>