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5" r:id="rId2"/>
    <p:sldId id="268" r:id="rId3"/>
    <p:sldId id="269" r:id="rId4"/>
    <p:sldId id="271" r:id="rId5"/>
    <p:sldId id="266" r:id="rId6"/>
    <p:sldId id="267" r:id="rId7"/>
    <p:sldId id="270" r:id="rId8"/>
    <p:sldId id="274" r:id="rId9"/>
    <p:sldId id="275" r:id="rId10"/>
    <p:sldId id="273" r:id="rId11"/>
    <p:sldId id="272" r:id="rId12"/>
    <p:sldId id="276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D2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14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66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6990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459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67088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48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836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5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434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688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56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2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573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9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16F63-90B3-4F88-A809-88F888A94F21}" type="datetimeFigureOut">
              <a:rPr lang="cs-CZ" smtClean="0"/>
              <a:t>20.11.2017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D7C7EB0-E857-41F6-98AB-D224344FB4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11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Brežněvova éra 1964 - 1982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682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Aspekty doby působící na ekonomiku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49186"/>
            <a:ext cx="8915400" cy="5600700"/>
          </a:xfrm>
        </p:spPr>
        <p:txBody>
          <a:bodyPr>
            <a:normAutofit/>
          </a:bodyPr>
          <a:lstStyle/>
          <a:p>
            <a:r>
              <a:rPr lang="cs-CZ" dirty="0" smtClean="0"/>
              <a:t>Brežněvova doktrína – vznik v souvislosti s Pražským jarem</a:t>
            </a:r>
          </a:p>
          <a:p>
            <a:pPr lvl="1"/>
            <a:r>
              <a:rPr lang="cs-CZ" dirty="0" smtClean="0"/>
              <a:t>= doktrína omezené suverenity – Moskva má právo zasáhnout v případě ohrožení jednoty socialistického bloku</a:t>
            </a:r>
          </a:p>
          <a:p>
            <a:pPr lvl="1"/>
            <a:r>
              <a:rPr lang="cs-CZ" dirty="0" smtClean="0"/>
              <a:t>„se Sovětským svazem na věčné časy“</a:t>
            </a:r>
          </a:p>
          <a:p>
            <a:r>
              <a:rPr lang="cs-CZ" dirty="0" err="1" smtClean="0"/>
              <a:t>Détenté</a:t>
            </a:r>
            <a:r>
              <a:rPr lang="cs-CZ" dirty="0" smtClean="0"/>
              <a:t> a </a:t>
            </a:r>
            <a:r>
              <a:rPr lang="cs-CZ" dirty="0" err="1" smtClean="0"/>
              <a:t>Ostpolitik</a:t>
            </a:r>
            <a:endParaRPr lang="cs-CZ" dirty="0" smtClean="0"/>
          </a:p>
          <a:p>
            <a:r>
              <a:rPr lang="cs-CZ" dirty="0" smtClean="0"/>
              <a:t>Základem velmocenského postavení SSSR jaderné zbraně – diplomacie s USA založena na jednání o jejich regulaci</a:t>
            </a:r>
          </a:p>
          <a:p>
            <a:pPr lvl="1"/>
            <a:r>
              <a:rPr lang="cs-CZ" dirty="0" smtClean="0"/>
              <a:t>1972 SALT I – maximální počet mezikontinentálních střel</a:t>
            </a:r>
          </a:p>
          <a:p>
            <a:pPr lvl="1"/>
            <a:r>
              <a:rPr lang="cs-CZ" dirty="0" smtClean="0"/>
              <a:t>Vedlo také k uzavření jiných dohod, také ekonomických – zvýhodněné úvěry z USA + levnější nákup obilí</a:t>
            </a:r>
          </a:p>
          <a:p>
            <a:pPr lvl="1"/>
            <a:r>
              <a:rPr lang="cs-CZ" dirty="0" smtClean="0"/>
              <a:t>1979 SALT II</a:t>
            </a:r>
          </a:p>
          <a:p>
            <a:pPr lvl="1"/>
            <a:r>
              <a:rPr lang="cs-CZ" dirty="0" err="1" smtClean="0"/>
              <a:t>Détenté</a:t>
            </a:r>
            <a:r>
              <a:rPr lang="cs-CZ" dirty="0" smtClean="0"/>
              <a:t> skončilo kvůli sovětským globálním ambicím</a:t>
            </a:r>
          </a:p>
          <a:p>
            <a:pPr lvl="2"/>
            <a:r>
              <a:rPr lang="cs-CZ" dirty="0" err="1" smtClean="0"/>
              <a:t>Pordej</a:t>
            </a:r>
            <a:r>
              <a:rPr lang="cs-CZ" dirty="0" smtClean="0"/>
              <a:t> zbraní do problematických regionů</a:t>
            </a:r>
          </a:p>
          <a:p>
            <a:pPr lvl="2"/>
            <a:r>
              <a:rPr lang="cs-CZ" dirty="0" smtClean="0"/>
              <a:t>Vpád do Afganistánu – negativní vliv na USA-SSSR vztahy – embargo na vývoz obilí, SALT II neratifikována, bojkot OH 1980</a:t>
            </a:r>
          </a:p>
        </p:txBody>
      </p:sp>
    </p:spTree>
    <p:extLst>
      <p:ext uri="{BB962C8B-B14F-4D97-AF65-F5344CB8AC3E}">
        <p14:creationId xmlns:p14="http://schemas.microsoft.com/office/powerpoint/2010/main" val="1005547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7996" y="215896"/>
            <a:ext cx="8911687" cy="1280890"/>
          </a:xfrm>
        </p:spPr>
        <p:txBody>
          <a:bodyPr/>
          <a:lstStyle/>
          <a:p>
            <a:r>
              <a:rPr lang="cs-CZ" dirty="0" smtClean="0"/>
              <a:t>Ekonomické aspekty -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283" y="856341"/>
            <a:ext cx="8915400" cy="600165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1977 – nová ústava – SSSR země s rozvinutým socialismem a jednotného lidu – dělníci, rolníci, inteligence – důraz na blahobyt</a:t>
            </a:r>
          </a:p>
          <a:p>
            <a:r>
              <a:rPr lang="cs-CZ" dirty="0" smtClean="0"/>
              <a:t>V historické paměti Rusů jako zlatá éra stability a hojnosti</a:t>
            </a:r>
          </a:p>
          <a:p>
            <a:pPr lvl="1"/>
            <a:r>
              <a:rPr lang="cs-CZ" dirty="0" smtClean="0"/>
              <a:t>Již není strach z hladu, absence </a:t>
            </a:r>
            <a:r>
              <a:rPr lang="cs-CZ" dirty="0"/>
              <a:t>stalinského </a:t>
            </a:r>
            <a:r>
              <a:rPr lang="cs-CZ" dirty="0" smtClean="0"/>
              <a:t>teroru</a:t>
            </a:r>
          </a:p>
          <a:p>
            <a:pPr lvl="1"/>
            <a:r>
              <a:rPr lang="cs-CZ" dirty="0" smtClean="0"/>
              <a:t>Stát jako ochránce před nepřítelem</a:t>
            </a:r>
          </a:p>
          <a:p>
            <a:pPr lvl="1"/>
            <a:r>
              <a:rPr lang="cs-CZ" dirty="0" smtClean="0"/>
              <a:t>Sociálně kulturní mobilita – rolníci i dělníci mohli stoupat v hierarchii</a:t>
            </a:r>
          </a:p>
          <a:p>
            <a:r>
              <a:rPr lang="cs-CZ" dirty="0" smtClean="0"/>
              <a:t>Existence tolerované šedé ekonomiky</a:t>
            </a:r>
          </a:p>
          <a:p>
            <a:r>
              <a:rPr lang="cs-CZ" dirty="0" smtClean="0"/>
              <a:t>Zvyšování minimálních mezd – s důrazem na zemědělství (aby nedocházelo k vylidňování venkova)/ ale lidé vydělávali více než mohli utratit</a:t>
            </a:r>
          </a:p>
          <a:p>
            <a:pPr lvl="1"/>
            <a:r>
              <a:rPr lang="cs-CZ" dirty="0" smtClean="0"/>
              <a:t>Levné potraviny (státní zásahy na udržení ceny), nízké nájmy</a:t>
            </a:r>
          </a:p>
          <a:p>
            <a:r>
              <a:rPr lang="cs-CZ" dirty="0" smtClean="0"/>
              <a:t>Zaveden pětidenní pracovní týden</a:t>
            </a:r>
          </a:p>
          <a:p>
            <a:r>
              <a:rPr lang="cs-CZ" dirty="0" smtClean="0"/>
              <a:t>Rozvoj konzumní společnosti </a:t>
            </a:r>
          </a:p>
          <a:p>
            <a:pPr lvl="1"/>
            <a:r>
              <a:rPr lang="cs-CZ" dirty="0" smtClean="0"/>
              <a:t>Dvojsečné – sice zvyšuje důvěru v systém, ale zatěžuje rozpočet (stát garantuje stabilitu cen, společnost má ale vyšší nároky)</a:t>
            </a:r>
          </a:p>
          <a:p>
            <a:r>
              <a:rPr lang="cs-CZ" dirty="0" smtClean="0"/>
              <a:t>Rozvoj masové televizní zábavy – snaha o modernizaci, aby se předešlo západním vlivům – Ala </a:t>
            </a:r>
            <a:r>
              <a:rPr lang="cs-CZ" dirty="0" err="1" smtClean="0"/>
              <a:t>Pugačova</a:t>
            </a:r>
            <a:r>
              <a:rPr lang="cs-CZ" dirty="0" smtClean="0"/>
              <a:t>, Mašina </a:t>
            </a:r>
            <a:r>
              <a:rPr lang="cs-CZ" dirty="0" err="1" smtClean="0"/>
              <a:t>vremeni</a:t>
            </a:r>
            <a:endParaRPr lang="cs-CZ" dirty="0" smtClean="0"/>
          </a:p>
          <a:p>
            <a:r>
              <a:rPr lang="cs-CZ" dirty="0" smtClean="0"/>
              <a:t>Postupně ale letargii ze stagnace – alkoholismus na vzestupu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218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Brežněvovy éry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20587"/>
            <a:ext cx="8915400" cy="5306784"/>
          </a:xfrm>
        </p:spPr>
        <p:txBody>
          <a:bodyPr/>
          <a:lstStyle/>
          <a:p>
            <a:r>
              <a:rPr lang="cs-CZ" dirty="0" smtClean="0"/>
              <a:t>10. listopadu 1982 zemřel Brežněv</a:t>
            </a:r>
          </a:p>
          <a:p>
            <a:r>
              <a:rPr lang="cs-CZ" dirty="0" smtClean="0"/>
              <a:t>Novým generálním tajemníkem Jurij Andropov (předtím předseda KGB)</a:t>
            </a:r>
          </a:p>
          <a:p>
            <a:pPr lvl="1"/>
            <a:r>
              <a:rPr lang="cs-CZ" dirty="0" smtClean="0"/>
              <a:t>Uvědomoval si problémy upadající ekonomiky i společnosti</a:t>
            </a:r>
          </a:p>
          <a:p>
            <a:pPr lvl="1"/>
            <a:r>
              <a:rPr lang="cs-CZ" dirty="0" smtClean="0"/>
              <a:t>Snaha těmto problémům čelit</a:t>
            </a:r>
          </a:p>
          <a:p>
            <a:pPr lvl="1"/>
            <a:r>
              <a:rPr lang="cs-CZ" dirty="0" smtClean="0"/>
              <a:t>1981 na sjezdu představil program „dynamizace ekonomiky“</a:t>
            </a:r>
          </a:p>
          <a:p>
            <a:pPr lvl="2"/>
            <a:r>
              <a:rPr lang="cs-CZ" dirty="0" smtClean="0"/>
              <a:t>Upevnění disciplíny, výměna starých kádrů a boj proti korupci</a:t>
            </a:r>
          </a:p>
          <a:p>
            <a:pPr lvl="2"/>
            <a:r>
              <a:rPr lang="cs-CZ" dirty="0" smtClean="0"/>
              <a:t>K žádné opravdové reformě nedošlo</a:t>
            </a:r>
          </a:p>
          <a:p>
            <a:r>
              <a:rPr lang="cs-CZ" dirty="0" smtClean="0"/>
              <a:t>Od 1983 sovětská ekonomika zatížena USA projektem Strategické obranné iniciativy (hvězdné války)</a:t>
            </a:r>
          </a:p>
          <a:p>
            <a:r>
              <a:rPr lang="cs-CZ" dirty="0" smtClean="0"/>
              <a:t>Obavy z USA a ozbrojeného konfliktu - Sestřelení korejského dopravního letounu</a:t>
            </a:r>
          </a:p>
          <a:p>
            <a:r>
              <a:rPr lang="cs-CZ" dirty="0" smtClean="0"/>
              <a:t>Studená válka na svém vrcholu</a:t>
            </a:r>
          </a:p>
          <a:p>
            <a:r>
              <a:rPr lang="cs-CZ" dirty="0" smtClean="0"/>
              <a:t>1984 zemřel Andropov – nastupuje Konstantin Černěnko (zemřel v březnu 1985)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714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4912" y="1264554"/>
            <a:ext cx="8915400" cy="559344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Od počátku 60. let nastala stagnace</a:t>
            </a:r>
          </a:p>
          <a:p>
            <a:r>
              <a:rPr lang="cs-CZ" dirty="0" smtClean="0"/>
              <a:t>Oficiálně existovala „plná zaměstnanost“ – ve skutečnosti ne (cca 8 %)</a:t>
            </a:r>
          </a:p>
          <a:p>
            <a:r>
              <a:rPr lang="cs-CZ" dirty="0" smtClean="0"/>
              <a:t>Pokles ekonomiky, zpomalení/ tři hlavní příčiny</a:t>
            </a:r>
          </a:p>
          <a:p>
            <a:pPr lvl="1"/>
            <a:r>
              <a:rPr lang="cs-CZ" dirty="0" smtClean="0"/>
              <a:t>Odčerpávání pracovní síly do zbrojního průmyslu</a:t>
            </a:r>
          </a:p>
          <a:p>
            <a:pPr lvl="1"/>
            <a:r>
              <a:rPr lang="cs-CZ" dirty="0" smtClean="0"/>
              <a:t>Selhání pokusů o modernizaci</a:t>
            </a:r>
          </a:p>
          <a:p>
            <a:pPr lvl="1"/>
            <a:r>
              <a:rPr lang="cs-CZ" dirty="0" smtClean="0"/>
              <a:t>Centralismus, nepružnost systému</a:t>
            </a:r>
          </a:p>
          <a:p>
            <a:r>
              <a:rPr lang="cs-CZ" dirty="0" smtClean="0"/>
              <a:t>Nízká kvalita výrobků, nízká produktivita práce, vysoké náklady</a:t>
            </a:r>
          </a:p>
          <a:p>
            <a:r>
              <a:rPr lang="cs-CZ" dirty="0" smtClean="0"/>
              <a:t>Tradiční problém – zemědělství</a:t>
            </a:r>
          </a:p>
          <a:p>
            <a:pPr lvl="1"/>
            <a:r>
              <a:rPr lang="cs-CZ" dirty="0" smtClean="0"/>
              <a:t>Úroda sice rostla, ale poptávka také</a:t>
            </a:r>
          </a:p>
          <a:p>
            <a:pPr lvl="2"/>
            <a:r>
              <a:rPr lang="cs-CZ" dirty="0" smtClean="0"/>
              <a:t>Např. 1955 poptávka o 20 % vyšší než nabídka</a:t>
            </a:r>
          </a:p>
          <a:p>
            <a:pPr lvl="2"/>
            <a:r>
              <a:rPr lang="cs-CZ" dirty="0" smtClean="0"/>
              <a:t>Způsobeno růstem příjmů občanů a populačním růstem + problémy s počasím (1963 sucho)</a:t>
            </a:r>
          </a:p>
          <a:p>
            <a:pPr lvl="2"/>
            <a:r>
              <a:rPr lang="cs-CZ" dirty="0" smtClean="0"/>
              <a:t>Dovoz obilí z Kanady</a:t>
            </a:r>
          </a:p>
          <a:p>
            <a:pPr lvl="2"/>
            <a:r>
              <a:rPr lang="cs-CZ" dirty="0" smtClean="0"/>
              <a:t>Finanční zatížení kolchozů – zrušení strojně traktorových stanic</a:t>
            </a:r>
          </a:p>
          <a:p>
            <a:pPr lvl="2"/>
            <a:r>
              <a:rPr lang="cs-CZ" dirty="0" smtClean="0"/>
              <a:t>Zemědělská politika Chruščova – neúspěšná, podílela se na jeho pádu</a:t>
            </a:r>
          </a:p>
          <a:p>
            <a:pPr lvl="2"/>
            <a:r>
              <a:rPr lang="cs-CZ" dirty="0" smtClean="0"/>
              <a:t>Vedlo k protestům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34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 Chruščova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Kromě ekonomických i politické problémy</a:t>
            </a:r>
          </a:p>
          <a:p>
            <a:r>
              <a:rPr lang="cs-CZ" dirty="0" smtClean="0"/>
              <a:t>Rotace kádrů – staré struktury obava o funkce, zároveň Chruščov nemá dostatečnou podporu</a:t>
            </a:r>
          </a:p>
          <a:p>
            <a:r>
              <a:rPr lang="cs-CZ" dirty="0" smtClean="0"/>
              <a:t>Projekt na vytvoření nových kontrolních úřadů – pokoušel se o decentralizaci, ale to vedlo ke korupci…</a:t>
            </a:r>
          </a:p>
          <a:p>
            <a:r>
              <a:rPr lang="cs-CZ" dirty="0" smtClean="0"/>
              <a:t>Od února 1964 se plánovalo </a:t>
            </a:r>
            <a:r>
              <a:rPr lang="cs-CZ" dirty="0" err="1" smtClean="0"/>
              <a:t>Chruščovov</a:t>
            </a:r>
            <a:r>
              <a:rPr lang="cs-CZ" dirty="0" smtClean="0"/>
              <a:t> svržení (Alexandr </a:t>
            </a:r>
            <a:r>
              <a:rPr lang="cs-CZ" dirty="0" err="1" smtClean="0"/>
              <a:t>Šelepin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Schůze prezidia - kolektivní kritika politických chyb, kumulace funkcí</a:t>
            </a:r>
          </a:p>
          <a:p>
            <a:r>
              <a:rPr lang="cs-CZ" dirty="0" smtClean="0"/>
              <a:t>Chruščov kritiku přijal a odvolán, oficiální důvod – zdravotní důvody</a:t>
            </a:r>
          </a:p>
          <a:p>
            <a:r>
              <a:rPr lang="cs-CZ" dirty="0" smtClean="0"/>
              <a:t>V jeho době se v SSSR začala vytvářet občanská společnost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0264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Sovětský svaz v Brežněvově éře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Neostalinismus?</a:t>
            </a:r>
          </a:p>
          <a:p>
            <a:r>
              <a:rPr lang="cs-CZ" dirty="0" smtClean="0"/>
              <a:t>Éra stagnace?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298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Sovětský svaz v Brežněvově éře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88123"/>
            <a:ext cx="8915400" cy="5365820"/>
          </a:xfrm>
        </p:spPr>
        <p:txBody>
          <a:bodyPr>
            <a:normAutofit/>
          </a:bodyPr>
          <a:lstStyle/>
          <a:p>
            <a:r>
              <a:rPr lang="cs-CZ" dirty="0" smtClean="0"/>
              <a:t>Sovětský svaz na vrcholu úspěchů</a:t>
            </a:r>
          </a:p>
          <a:p>
            <a:r>
              <a:rPr lang="cs-CZ" dirty="0" smtClean="0"/>
              <a:t>Jaderná rovnováha s USA</a:t>
            </a:r>
          </a:p>
          <a:p>
            <a:r>
              <a:rPr lang="cs-CZ" dirty="0" smtClean="0"/>
              <a:t>Zásahy ve třetím světě</a:t>
            </a:r>
          </a:p>
          <a:p>
            <a:r>
              <a:rPr lang="cs-CZ" dirty="0" smtClean="0"/>
              <a:t>SSSR skutečnou supervelmocí</a:t>
            </a:r>
          </a:p>
          <a:p>
            <a:r>
              <a:rPr lang="cs-CZ" dirty="0" smtClean="0"/>
              <a:t>Na venek - na rozdíl od západu „absence vnitřních krizí“ (na západě v té době aféra </a:t>
            </a:r>
            <a:r>
              <a:rPr lang="cs-CZ" dirty="0" err="1" smtClean="0"/>
              <a:t>Watergate</a:t>
            </a:r>
            <a:r>
              <a:rPr lang="cs-CZ" dirty="0" smtClean="0"/>
              <a:t>, porážka ve Vietnamu, pád režimu šáha v Íránu)</a:t>
            </a:r>
          </a:p>
          <a:p>
            <a:r>
              <a:rPr lang="cs-CZ" dirty="0" smtClean="0"/>
              <a:t>Začíná ale stagnace režimu</a:t>
            </a:r>
          </a:p>
          <a:p>
            <a:r>
              <a:rPr lang="cs-CZ" dirty="0" smtClean="0"/>
              <a:t>Chruščov  odstranil „stará pravidla hry o moc“ a  „represivní systém boje o moc“ – neměl prostředek na upevnění vlastní, poté vládne nomenklatura</a:t>
            </a:r>
          </a:p>
          <a:p>
            <a:pPr lvl="1"/>
            <a:r>
              <a:rPr lang="cs-CZ" dirty="0" smtClean="0"/>
              <a:t>Vláda kolektivní charakter</a:t>
            </a:r>
          </a:p>
          <a:p>
            <a:pPr lvl="1"/>
            <a:r>
              <a:rPr lang="cs-CZ" dirty="0" smtClean="0"/>
              <a:t>Prvním tajemníkem – Leonid Brežněv</a:t>
            </a:r>
          </a:p>
          <a:p>
            <a:pPr lvl="1"/>
            <a:r>
              <a:rPr lang="cs-CZ" dirty="0" smtClean="0"/>
              <a:t>Alexej </a:t>
            </a:r>
            <a:r>
              <a:rPr lang="cs-CZ" dirty="0" err="1" smtClean="0"/>
              <a:t>Kosygin</a:t>
            </a:r>
            <a:r>
              <a:rPr lang="cs-CZ" dirty="0" smtClean="0"/>
              <a:t>, Nikolaj </a:t>
            </a:r>
            <a:r>
              <a:rPr lang="cs-CZ" dirty="0" err="1" smtClean="0"/>
              <a:t>Podgornyj</a:t>
            </a:r>
            <a:r>
              <a:rPr lang="cs-CZ" dirty="0" smtClean="0"/>
              <a:t>, Michail </a:t>
            </a:r>
            <a:r>
              <a:rPr lang="cs-CZ" dirty="0" err="1" smtClean="0"/>
              <a:t>Suslov</a:t>
            </a:r>
            <a:endParaRPr lang="cs-CZ" dirty="0" smtClean="0"/>
          </a:p>
          <a:p>
            <a:pPr lvl="1"/>
            <a:r>
              <a:rPr lang="cs-CZ" dirty="0" smtClean="0"/>
              <a:t>Restaurace starých pořádků – zrušeno střídání a časové omezení funkcí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73471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Sovětský svaz v Brežněvově éře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840523"/>
            <a:ext cx="8915400" cy="4712677"/>
          </a:xfrm>
        </p:spPr>
        <p:txBody>
          <a:bodyPr/>
          <a:lstStyle/>
          <a:p>
            <a:r>
              <a:rPr lang="cs-CZ" dirty="0" smtClean="0"/>
              <a:t>Rozpuštění </a:t>
            </a:r>
            <a:r>
              <a:rPr lang="cs-CZ" dirty="0" err="1" smtClean="0"/>
              <a:t>sovnarchozů</a:t>
            </a:r>
            <a:r>
              <a:rPr lang="cs-CZ" dirty="0" smtClean="0"/>
              <a:t>, nahrazení ústředními </a:t>
            </a:r>
            <a:r>
              <a:rPr lang="cs-CZ" dirty="0" smtClean="0"/>
              <a:t>ministerstvy</a:t>
            </a:r>
          </a:p>
          <a:p>
            <a:pPr lvl="1"/>
            <a:r>
              <a:rPr lang="cs-CZ" dirty="0" smtClean="0"/>
              <a:t>Sovět </a:t>
            </a:r>
            <a:r>
              <a:rPr lang="cs-CZ" dirty="0" err="1" smtClean="0"/>
              <a:t>narodnogo</a:t>
            </a:r>
            <a:r>
              <a:rPr lang="cs-CZ" dirty="0" smtClean="0"/>
              <a:t> </a:t>
            </a:r>
            <a:r>
              <a:rPr lang="cs-CZ" dirty="0" err="1" smtClean="0"/>
              <a:t>chozajstva</a:t>
            </a:r>
            <a:r>
              <a:rPr lang="cs-CZ" dirty="0" smtClean="0"/>
              <a:t> = územně hospodářská jednotka, decentralizace, zrušeno ministerstvo průmyslu</a:t>
            </a:r>
            <a:endParaRPr lang="cs-CZ" dirty="0"/>
          </a:p>
          <a:p>
            <a:r>
              <a:rPr lang="cs-CZ" dirty="0" smtClean="0"/>
              <a:t>Obnova </a:t>
            </a:r>
            <a:r>
              <a:rPr lang="cs-CZ" dirty="0" smtClean="0"/>
              <a:t>poměrů z </a:t>
            </a:r>
            <a:r>
              <a:rPr lang="cs-CZ" dirty="0" err="1" smtClean="0"/>
              <a:t>předchruščovovských</a:t>
            </a:r>
            <a:r>
              <a:rPr lang="cs-CZ" dirty="0" smtClean="0"/>
              <a:t> let</a:t>
            </a:r>
          </a:p>
          <a:p>
            <a:r>
              <a:rPr lang="cs-CZ" dirty="0" smtClean="0"/>
              <a:t>„neostalinská gesta“ – přejmenování na generálního tajemníka a prezidium na politbyro</a:t>
            </a:r>
          </a:p>
          <a:p>
            <a:r>
              <a:rPr lang="cs-CZ" dirty="0" smtClean="0"/>
              <a:t>Nomenklaturní komunismus – kolektivní rozhodování</a:t>
            </a:r>
          </a:p>
          <a:p>
            <a:r>
              <a:rPr lang="cs-CZ" dirty="0" smtClean="0"/>
              <a:t>Tři hlavní cíle období:</a:t>
            </a:r>
          </a:p>
          <a:p>
            <a:pPr lvl="1"/>
            <a:r>
              <a:rPr lang="cs-CZ" dirty="0" smtClean="0"/>
              <a:t>1. vnitřní stabilita – ukončení destabilizace, potlačení inteligence</a:t>
            </a:r>
          </a:p>
          <a:p>
            <a:pPr lvl="1"/>
            <a:r>
              <a:rPr lang="cs-CZ" dirty="0" smtClean="0"/>
              <a:t>2. umírněný kurz ekonomických reforem</a:t>
            </a:r>
          </a:p>
          <a:p>
            <a:pPr lvl="1"/>
            <a:r>
              <a:rPr lang="cs-CZ" dirty="0" smtClean="0"/>
              <a:t>3. rovnováha s USA méně provokativní cestou</a:t>
            </a:r>
            <a:r>
              <a:rPr lang="cs-CZ" dirty="0"/>
              <a:t> </a:t>
            </a:r>
            <a:r>
              <a:rPr lang="cs-CZ" dirty="0" smtClean="0"/>
              <a:t>(období </a:t>
            </a:r>
            <a:r>
              <a:rPr lang="cs-CZ" dirty="0" err="1" smtClean="0"/>
              <a:t>détenté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=&gt;snaha o stabilitu a reformní komunismus, eliminace zmatků předchozí doby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690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aspekty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3871"/>
            <a:ext cx="8915400" cy="432735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Hlavní investice do vojensko-průmyslového komplexu </a:t>
            </a:r>
          </a:p>
          <a:p>
            <a:pPr lvl="1"/>
            <a:r>
              <a:rPr lang="cs-CZ" dirty="0"/>
              <a:t>Vojenská síla cestou pro jednání s Američany</a:t>
            </a:r>
          </a:p>
          <a:p>
            <a:r>
              <a:rPr lang="cs-CZ" dirty="0" err="1" smtClean="0"/>
              <a:t>Kosyginova</a:t>
            </a:r>
            <a:r>
              <a:rPr lang="cs-CZ" dirty="0" smtClean="0"/>
              <a:t> reforma 1965:</a:t>
            </a:r>
          </a:p>
          <a:p>
            <a:pPr lvl="1"/>
            <a:r>
              <a:rPr lang="cs-CZ" dirty="0" smtClean="0"/>
              <a:t>Snaha překonat kvantitativní kritéria ve výrobě ve prospěch kvality</a:t>
            </a:r>
          </a:p>
          <a:p>
            <a:pPr lvl="1"/>
            <a:r>
              <a:rPr lang="cs-CZ" dirty="0" smtClean="0"/>
              <a:t>Větší samostatnost vedení podniků</a:t>
            </a:r>
          </a:p>
          <a:p>
            <a:pPr lvl="1"/>
            <a:r>
              <a:rPr lang="cs-CZ" dirty="0" smtClean="0"/>
              <a:t>Snaha o motivaci k větším pracovním výkonům</a:t>
            </a:r>
          </a:p>
          <a:p>
            <a:pPr lvl="1"/>
            <a:r>
              <a:rPr lang="cs-CZ" dirty="0" smtClean="0"/>
              <a:t>Zastavena po roce 1968/ po invazi do Československa již nebyly tendence ke změnám</a:t>
            </a:r>
          </a:p>
          <a:p>
            <a:r>
              <a:rPr lang="cs-CZ" dirty="0" smtClean="0"/>
              <a:t>Rozvoj automobilového průmyslu (na konci 70- let 1 automobil na 52 obyvatel)</a:t>
            </a:r>
          </a:p>
          <a:p>
            <a:pPr lvl="2"/>
            <a:r>
              <a:rPr lang="cs-CZ" dirty="0" smtClean="0"/>
              <a:t>Rozvoj na rozdíl od dob Chruščova, ten preferoval hromadnou dopravu</a:t>
            </a:r>
          </a:p>
          <a:p>
            <a:r>
              <a:rPr lang="cs-CZ" dirty="0" smtClean="0"/>
              <a:t>Problém s kvalitou produktů – vysoká poruchovost</a:t>
            </a:r>
          </a:p>
          <a:p>
            <a:pPr lvl="1"/>
            <a:r>
              <a:rPr lang="cs-CZ" dirty="0" smtClean="0"/>
              <a:t>Např. r. 1975 – 40 % vyrobených lednic porucha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653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Zemědělství – hlavní problém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9597" y="2318378"/>
            <a:ext cx="8915400" cy="4539622"/>
          </a:xfrm>
        </p:spPr>
        <p:txBody>
          <a:bodyPr/>
          <a:lstStyle/>
          <a:p>
            <a:r>
              <a:rPr lang="cs-CZ" dirty="0" smtClean="0"/>
              <a:t>Achillova pata ekonomiky</a:t>
            </a:r>
          </a:p>
          <a:p>
            <a:r>
              <a:rPr lang="cs-CZ" dirty="0" smtClean="0"/>
              <a:t>Zpočátku růst – 1966-1970 – o 21 %, následoval pokles</a:t>
            </a:r>
          </a:p>
          <a:p>
            <a:r>
              <a:rPr lang="cs-CZ" dirty="0" smtClean="0"/>
              <a:t>Stále funkční záhumenky – cca 3 % půdy, ale produkují 25 % výroby, pro řadu plodin nenahraditelné – monopolizace cibule, česneku, mrkve, rajčat, medu, králíků…. (sortiment, který stát nezajímal)</a:t>
            </a:r>
          </a:p>
          <a:p>
            <a:r>
              <a:rPr lang="cs-CZ" dirty="0" smtClean="0"/>
              <a:t>Požadavek obrovských investic - - až 35 % veškerých investic</a:t>
            </a:r>
          </a:p>
          <a:p>
            <a:r>
              <a:rPr lang="cs-CZ" dirty="0" smtClean="0"/>
              <a:t>Ale výkon zaostával za náklady i poptávkou/ stát dotoval</a:t>
            </a:r>
          </a:p>
        </p:txBody>
      </p:sp>
    </p:spTree>
    <p:extLst>
      <p:ext uri="{BB962C8B-B14F-4D97-AF65-F5344CB8AC3E}">
        <p14:creationId xmlns:p14="http://schemas.microsoft.com/office/powerpoint/2010/main" val="2687083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problémy ekonomiky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16529"/>
            <a:ext cx="8915400" cy="4816927"/>
          </a:xfrm>
        </p:spPr>
        <p:txBody>
          <a:bodyPr/>
          <a:lstStyle/>
          <a:p>
            <a:r>
              <a:rPr lang="cs-CZ" dirty="0" smtClean="0"/>
              <a:t>Infrastruktura přetížená – nestíhala rozvoj průmyslu</a:t>
            </a:r>
          </a:p>
          <a:p>
            <a:r>
              <a:rPr lang="cs-CZ" dirty="0" smtClean="0"/>
              <a:t>Slabá silniční síť ve špatném stavu (málo asfaltových silnic)</a:t>
            </a:r>
          </a:p>
          <a:p>
            <a:r>
              <a:rPr lang="cs-CZ" dirty="0" smtClean="0"/>
              <a:t>Špatná organizace práce</a:t>
            </a:r>
          </a:p>
          <a:p>
            <a:pPr lvl="1"/>
            <a:r>
              <a:rPr lang="cs-CZ" dirty="0" smtClean="0"/>
              <a:t>Nadměrná byrokratizace, plánování, centralizace</a:t>
            </a:r>
          </a:p>
          <a:p>
            <a:pPr lvl="1"/>
            <a:r>
              <a:rPr lang="cs-CZ" dirty="0" smtClean="0"/>
              <a:t>Např. sovětský zemědělec v roce 1981 uživil 8 lidí, americký 65</a:t>
            </a:r>
          </a:p>
          <a:p>
            <a:r>
              <a:rPr lang="cs-CZ" dirty="0" smtClean="0"/>
              <a:t>Průmysl – problém s poškozením přírody, jen dílčí úspěchy</a:t>
            </a:r>
          </a:p>
          <a:p>
            <a:pPr lvl="1"/>
            <a:r>
              <a:rPr lang="cs-CZ" dirty="0" smtClean="0"/>
              <a:t>Nebyly plněny plány</a:t>
            </a:r>
          </a:p>
          <a:p>
            <a:pPr lvl="1"/>
            <a:r>
              <a:rPr lang="cs-CZ" dirty="0" smtClean="0"/>
              <a:t>Vlivem ropných se SSSR ekonomika trochu přiblížila té americké</a:t>
            </a:r>
          </a:p>
          <a:p>
            <a:pPr lvl="1"/>
            <a:r>
              <a:rPr lang="cs-CZ" dirty="0" smtClean="0"/>
              <a:t>Hlavním problémem průmyslu – silná militarizace státu</a:t>
            </a:r>
          </a:p>
          <a:p>
            <a:pPr lvl="2"/>
            <a:r>
              <a:rPr lang="cs-CZ" dirty="0" smtClean="0"/>
              <a:t>Na zbrojení velké investice, jinak moc ne</a:t>
            </a:r>
          </a:p>
          <a:p>
            <a:pPr lvl="2"/>
            <a:r>
              <a:rPr lang="cs-CZ" dirty="0" smtClean="0"/>
              <a:t>Pocit nevyčerpatelných surovin – nebyl důvod vylepšovat technologie a šetřit</a:t>
            </a:r>
          </a:p>
          <a:p>
            <a:pPr lvl="2"/>
            <a:r>
              <a:rPr lang="cs-CZ" dirty="0" smtClean="0"/>
              <a:t>Ropná krize – dopad i na SSSR – výrazné zdražení západních výrobků, které SSSR potřeboval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40024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1711</TotalTime>
  <Words>1065</Words>
  <Application>Microsoft Office PowerPoint</Application>
  <PresentationFormat>Širokoúhlá obrazovka</PresentationFormat>
  <Paragraphs>120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Stébla</vt:lpstr>
      <vt:lpstr>Brežněvova éra 1964 - 1982</vt:lpstr>
      <vt:lpstr>Výchozí situace</vt:lpstr>
      <vt:lpstr>Pád Chruščova</vt:lpstr>
      <vt:lpstr>Sovětský svaz v Brežněvově éře</vt:lpstr>
      <vt:lpstr>Sovětský svaz v Brežněvově éře</vt:lpstr>
      <vt:lpstr>Sovětský svaz v Brežněvově éře</vt:lpstr>
      <vt:lpstr>Ekonomické aspekty</vt:lpstr>
      <vt:lpstr>Zemědělství – hlavní problém ekonomiky</vt:lpstr>
      <vt:lpstr>Další problémy ekonomiky</vt:lpstr>
      <vt:lpstr>Aspekty doby působící na ekonomiku</vt:lpstr>
      <vt:lpstr>Ekonomické aspekty - společnost</vt:lpstr>
      <vt:lpstr>Konec Brežněvovy éry</vt:lpstr>
    </vt:vector>
  </TitlesOfParts>
  <Company>Správa státních hmotných rezerv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Reformy Alexandra II.</dc:title>
  <dc:creator>Jasenčáková Miroslava</dc:creator>
  <cp:lastModifiedBy>Jasenčáková Miroslava</cp:lastModifiedBy>
  <cp:revision>58</cp:revision>
  <dcterms:created xsi:type="dcterms:W3CDTF">2017-10-10T07:19:29Z</dcterms:created>
  <dcterms:modified xsi:type="dcterms:W3CDTF">2017-11-20T11:23:55Z</dcterms:modified>
</cp:coreProperties>
</file>