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2" r:id="rId3"/>
    <p:sldId id="257" r:id="rId4"/>
    <p:sldId id="258" r:id="rId5"/>
    <p:sldId id="259" r:id="rId6"/>
    <p:sldId id="261" r:id="rId7"/>
    <p:sldId id="271" r:id="rId8"/>
    <p:sldId id="262" r:id="rId9"/>
    <p:sldId id="263" r:id="rId10"/>
    <p:sldId id="264" r:id="rId11"/>
    <p:sldId id="265" r:id="rId12"/>
    <p:sldId id="266" r:id="rId13"/>
    <p:sldId id="267" r:id="rId14"/>
    <p:sldId id="268" r:id="rId15"/>
    <p:sldId id="273" r:id="rId16"/>
    <p:sldId id="270" r:id="rId17"/>
    <p:sldId id="269"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948"/>
    <p:restoredTop sz="94607"/>
  </p:normalViewPr>
  <p:slideViewPr>
    <p:cSldViewPr snapToGrid="0" snapToObjects="1">
      <p:cViewPr varScale="1">
        <p:scale>
          <a:sx n="106" d="100"/>
          <a:sy n="106" d="100"/>
        </p:scale>
        <p:origin x="2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E72C11-805A-0345-B75E-31D43F458AF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4CF55920-1066-774A-96AD-64960BFE4C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E8FD1851-33EF-2746-927C-78AEEA7B25F8}"/>
              </a:ext>
            </a:extLst>
          </p:cNvPr>
          <p:cNvSpPr>
            <a:spLocks noGrp="1"/>
          </p:cNvSpPr>
          <p:nvPr>
            <p:ph type="dt" sz="half" idx="10"/>
          </p:nvPr>
        </p:nvSpPr>
        <p:spPr/>
        <p:txBody>
          <a:bodyPr/>
          <a:lstStyle/>
          <a:p>
            <a:fld id="{9589E75B-B4A9-924C-8854-5EA62BA14B81}" type="datetimeFigureOut">
              <a:rPr lang="cs-CZ" smtClean="0"/>
              <a:t>19.02.2021</a:t>
            </a:fld>
            <a:endParaRPr lang="cs-CZ"/>
          </a:p>
        </p:txBody>
      </p:sp>
      <p:sp>
        <p:nvSpPr>
          <p:cNvPr id="5" name="Zástupný symbol pro zápatí 4">
            <a:extLst>
              <a:ext uri="{FF2B5EF4-FFF2-40B4-BE49-F238E27FC236}">
                <a16:creationId xmlns:a16="http://schemas.microsoft.com/office/drawing/2014/main" id="{775453F1-8B75-BE4E-A985-4D3077B9A7B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9639A8F-D56D-444F-9E4B-E96DB53F33CB}"/>
              </a:ext>
            </a:extLst>
          </p:cNvPr>
          <p:cNvSpPr>
            <a:spLocks noGrp="1"/>
          </p:cNvSpPr>
          <p:nvPr>
            <p:ph type="sldNum" sz="quarter" idx="12"/>
          </p:nvPr>
        </p:nvSpPr>
        <p:spPr/>
        <p:txBody>
          <a:bodyPr/>
          <a:lstStyle/>
          <a:p>
            <a:fld id="{D77F067F-193B-1F46-8D4C-807CD939359D}" type="slidenum">
              <a:rPr lang="cs-CZ" smtClean="0"/>
              <a:t>‹#›</a:t>
            </a:fld>
            <a:endParaRPr lang="cs-CZ"/>
          </a:p>
        </p:txBody>
      </p:sp>
    </p:spTree>
    <p:extLst>
      <p:ext uri="{BB962C8B-B14F-4D97-AF65-F5344CB8AC3E}">
        <p14:creationId xmlns:p14="http://schemas.microsoft.com/office/powerpoint/2010/main" val="4010043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C99E41-CF2F-C34F-A7C2-303F6596D59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2D82A33-C354-3848-BD88-99E59BD3852E}"/>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D3F41EC-D230-ED40-84FE-652194A91913}"/>
              </a:ext>
            </a:extLst>
          </p:cNvPr>
          <p:cNvSpPr>
            <a:spLocks noGrp="1"/>
          </p:cNvSpPr>
          <p:nvPr>
            <p:ph type="dt" sz="half" idx="10"/>
          </p:nvPr>
        </p:nvSpPr>
        <p:spPr/>
        <p:txBody>
          <a:bodyPr/>
          <a:lstStyle/>
          <a:p>
            <a:fld id="{9589E75B-B4A9-924C-8854-5EA62BA14B81}" type="datetimeFigureOut">
              <a:rPr lang="cs-CZ" smtClean="0"/>
              <a:t>19.02.2021</a:t>
            </a:fld>
            <a:endParaRPr lang="cs-CZ"/>
          </a:p>
        </p:txBody>
      </p:sp>
      <p:sp>
        <p:nvSpPr>
          <p:cNvPr id="5" name="Zástupný symbol pro zápatí 4">
            <a:extLst>
              <a:ext uri="{FF2B5EF4-FFF2-40B4-BE49-F238E27FC236}">
                <a16:creationId xmlns:a16="http://schemas.microsoft.com/office/drawing/2014/main" id="{E9130019-88D6-EB48-BC1D-24E9A585055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4A4586B-10FE-3641-A6D9-C8CD92B183BB}"/>
              </a:ext>
            </a:extLst>
          </p:cNvPr>
          <p:cNvSpPr>
            <a:spLocks noGrp="1"/>
          </p:cNvSpPr>
          <p:nvPr>
            <p:ph type="sldNum" sz="quarter" idx="12"/>
          </p:nvPr>
        </p:nvSpPr>
        <p:spPr/>
        <p:txBody>
          <a:bodyPr/>
          <a:lstStyle/>
          <a:p>
            <a:fld id="{D77F067F-193B-1F46-8D4C-807CD939359D}" type="slidenum">
              <a:rPr lang="cs-CZ" smtClean="0"/>
              <a:t>‹#›</a:t>
            </a:fld>
            <a:endParaRPr lang="cs-CZ"/>
          </a:p>
        </p:txBody>
      </p:sp>
    </p:spTree>
    <p:extLst>
      <p:ext uri="{BB962C8B-B14F-4D97-AF65-F5344CB8AC3E}">
        <p14:creationId xmlns:p14="http://schemas.microsoft.com/office/powerpoint/2010/main" val="3855598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2A0FDCC-1F32-7A48-9B12-5EE0D8C0D39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89F4D64-C580-B74A-B1D9-87EE972C0899}"/>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5BD927E-FAD1-0D44-86EC-F27BB800904E}"/>
              </a:ext>
            </a:extLst>
          </p:cNvPr>
          <p:cNvSpPr>
            <a:spLocks noGrp="1"/>
          </p:cNvSpPr>
          <p:nvPr>
            <p:ph type="dt" sz="half" idx="10"/>
          </p:nvPr>
        </p:nvSpPr>
        <p:spPr/>
        <p:txBody>
          <a:bodyPr/>
          <a:lstStyle/>
          <a:p>
            <a:fld id="{9589E75B-B4A9-924C-8854-5EA62BA14B81}" type="datetimeFigureOut">
              <a:rPr lang="cs-CZ" smtClean="0"/>
              <a:t>19.02.2021</a:t>
            </a:fld>
            <a:endParaRPr lang="cs-CZ"/>
          </a:p>
        </p:txBody>
      </p:sp>
      <p:sp>
        <p:nvSpPr>
          <p:cNvPr id="5" name="Zástupný symbol pro zápatí 4">
            <a:extLst>
              <a:ext uri="{FF2B5EF4-FFF2-40B4-BE49-F238E27FC236}">
                <a16:creationId xmlns:a16="http://schemas.microsoft.com/office/drawing/2014/main" id="{EC9346AB-D85F-4145-AE0A-DB65423E84F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4515760-D846-C84E-BC5E-74917BDD9C7F}"/>
              </a:ext>
            </a:extLst>
          </p:cNvPr>
          <p:cNvSpPr>
            <a:spLocks noGrp="1"/>
          </p:cNvSpPr>
          <p:nvPr>
            <p:ph type="sldNum" sz="quarter" idx="12"/>
          </p:nvPr>
        </p:nvSpPr>
        <p:spPr/>
        <p:txBody>
          <a:bodyPr/>
          <a:lstStyle/>
          <a:p>
            <a:fld id="{D77F067F-193B-1F46-8D4C-807CD939359D}" type="slidenum">
              <a:rPr lang="cs-CZ" smtClean="0"/>
              <a:t>‹#›</a:t>
            </a:fld>
            <a:endParaRPr lang="cs-CZ"/>
          </a:p>
        </p:txBody>
      </p:sp>
    </p:spTree>
    <p:extLst>
      <p:ext uri="{BB962C8B-B14F-4D97-AF65-F5344CB8AC3E}">
        <p14:creationId xmlns:p14="http://schemas.microsoft.com/office/powerpoint/2010/main" val="2711028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F56DA1-6F0A-F749-B0D9-17CB406B171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E05AB844-81A6-0C4A-9B77-E4DDB2302C27}"/>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3F3A861-E195-CA46-A120-BB870DF4F0E4}"/>
              </a:ext>
            </a:extLst>
          </p:cNvPr>
          <p:cNvSpPr>
            <a:spLocks noGrp="1"/>
          </p:cNvSpPr>
          <p:nvPr>
            <p:ph type="dt" sz="half" idx="10"/>
          </p:nvPr>
        </p:nvSpPr>
        <p:spPr/>
        <p:txBody>
          <a:bodyPr/>
          <a:lstStyle/>
          <a:p>
            <a:fld id="{9589E75B-B4A9-924C-8854-5EA62BA14B81}" type="datetimeFigureOut">
              <a:rPr lang="cs-CZ" smtClean="0"/>
              <a:t>19.02.2021</a:t>
            </a:fld>
            <a:endParaRPr lang="cs-CZ"/>
          </a:p>
        </p:txBody>
      </p:sp>
      <p:sp>
        <p:nvSpPr>
          <p:cNvPr id="5" name="Zástupný symbol pro zápatí 4">
            <a:extLst>
              <a:ext uri="{FF2B5EF4-FFF2-40B4-BE49-F238E27FC236}">
                <a16:creationId xmlns:a16="http://schemas.microsoft.com/office/drawing/2014/main" id="{9FF6ECA3-5D31-EB4E-B786-3BEB634ECF1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C0CBBDA-10D6-8242-AFBE-BCF354B82206}"/>
              </a:ext>
            </a:extLst>
          </p:cNvPr>
          <p:cNvSpPr>
            <a:spLocks noGrp="1"/>
          </p:cNvSpPr>
          <p:nvPr>
            <p:ph type="sldNum" sz="quarter" idx="12"/>
          </p:nvPr>
        </p:nvSpPr>
        <p:spPr/>
        <p:txBody>
          <a:bodyPr/>
          <a:lstStyle/>
          <a:p>
            <a:fld id="{D77F067F-193B-1F46-8D4C-807CD939359D}" type="slidenum">
              <a:rPr lang="cs-CZ" smtClean="0"/>
              <a:t>‹#›</a:t>
            </a:fld>
            <a:endParaRPr lang="cs-CZ"/>
          </a:p>
        </p:txBody>
      </p:sp>
    </p:spTree>
    <p:extLst>
      <p:ext uri="{BB962C8B-B14F-4D97-AF65-F5344CB8AC3E}">
        <p14:creationId xmlns:p14="http://schemas.microsoft.com/office/powerpoint/2010/main" val="2297591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FF59A2-3F1C-6B49-BE6C-2B21C3CF60C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65899A37-93C6-F24D-8500-8F9664D2E2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7D2BF23A-7DBC-2043-A42A-C7175B02BBBA}"/>
              </a:ext>
            </a:extLst>
          </p:cNvPr>
          <p:cNvSpPr>
            <a:spLocks noGrp="1"/>
          </p:cNvSpPr>
          <p:nvPr>
            <p:ph type="dt" sz="half" idx="10"/>
          </p:nvPr>
        </p:nvSpPr>
        <p:spPr/>
        <p:txBody>
          <a:bodyPr/>
          <a:lstStyle/>
          <a:p>
            <a:fld id="{9589E75B-B4A9-924C-8854-5EA62BA14B81}" type="datetimeFigureOut">
              <a:rPr lang="cs-CZ" smtClean="0"/>
              <a:t>19.02.2021</a:t>
            </a:fld>
            <a:endParaRPr lang="cs-CZ"/>
          </a:p>
        </p:txBody>
      </p:sp>
      <p:sp>
        <p:nvSpPr>
          <p:cNvPr id="5" name="Zástupný symbol pro zápatí 4">
            <a:extLst>
              <a:ext uri="{FF2B5EF4-FFF2-40B4-BE49-F238E27FC236}">
                <a16:creationId xmlns:a16="http://schemas.microsoft.com/office/drawing/2014/main" id="{74FAB975-BC7F-6B4A-BB93-9BB90F6B690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F2D9124-0901-6D48-BE10-C440CA43D3C0}"/>
              </a:ext>
            </a:extLst>
          </p:cNvPr>
          <p:cNvSpPr>
            <a:spLocks noGrp="1"/>
          </p:cNvSpPr>
          <p:nvPr>
            <p:ph type="sldNum" sz="quarter" idx="12"/>
          </p:nvPr>
        </p:nvSpPr>
        <p:spPr/>
        <p:txBody>
          <a:bodyPr/>
          <a:lstStyle/>
          <a:p>
            <a:fld id="{D77F067F-193B-1F46-8D4C-807CD939359D}" type="slidenum">
              <a:rPr lang="cs-CZ" smtClean="0"/>
              <a:t>‹#›</a:t>
            </a:fld>
            <a:endParaRPr lang="cs-CZ"/>
          </a:p>
        </p:txBody>
      </p:sp>
    </p:spTree>
    <p:extLst>
      <p:ext uri="{BB962C8B-B14F-4D97-AF65-F5344CB8AC3E}">
        <p14:creationId xmlns:p14="http://schemas.microsoft.com/office/powerpoint/2010/main" val="117423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51ADCE-EC9C-4846-B90E-7340B6D71FC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4914D36-AA32-114B-A787-551747E0D96C}"/>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2BCB7765-C622-3548-A002-2A12925E126C}"/>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47C66999-3334-3549-BF63-712C09C517D9}"/>
              </a:ext>
            </a:extLst>
          </p:cNvPr>
          <p:cNvSpPr>
            <a:spLocks noGrp="1"/>
          </p:cNvSpPr>
          <p:nvPr>
            <p:ph type="dt" sz="half" idx="10"/>
          </p:nvPr>
        </p:nvSpPr>
        <p:spPr/>
        <p:txBody>
          <a:bodyPr/>
          <a:lstStyle/>
          <a:p>
            <a:fld id="{9589E75B-B4A9-924C-8854-5EA62BA14B81}" type="datetimeFigureOut">
              <a:rPr lang="cs-CZ" smtClean="0"/>
              <a:t>19.02.2021</a:t>
            </a:fld>
            <a:endParaRPr lang="cs-CZ"/>
          </a:p>
        </p:txBody>
      </p:sp>
      <p:sp>
        <p:nvSpPr>
          <p:cNvPr id="6" name="Zástupný symbol pro zápatí 5">
            <a:extLst>
              <a:ext uri="{FF2B5EF4-FFF2-40B4-BE49-F238E27FC236}">
                <a16:creationId xmlns:a16="http://schemas.microsoft.com/office/drawing/2014/main" id="{5CBF9E23-C587-A740-857A-E42CF84AE90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AD7F39A-F405-404D-B7C1-641E3685F945}"/>
              </a:ext>
            </a:extLst>
          </p:cNvPr>
          <p:cNvSpPr>
            <a:spLocks noGrp="1"/>
          </p:cNvSpPr>
          <p:nvPr>
            <p:ph type="sldNum" sz="quarter" idx="12"/>
          </p:nvPr>
        </p:nvSpPr>
        <p:spPr/>
        <p:txBody>
          <a:bodyPr/>
          <a:lstStyle/>
          <a:p>
            <a:fld id="{D77F067F-193B-1F46-8D4C-807CD939359D}" type="slidenum">
              <a:rPr lang="cs-CZ" smtClean="0"/>
              <a:t>‹#›</a:t>
            </a:fld>
            <a:endParaRPr lang="cs-CZ"/>
          </a:p>
        </p:txBody>
      </p:sp>
    </p:spTree>
    <p:extLst>
      <p:ext uri="{BB962C8B-B14F-4D97-AF65-F5344CB8AC3E}">
        <p14:creationId xmlns:p14="http://schemas.microsoft.com/office/powerpoint/2010/main" val="241977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8637BA-8824-C145-BA24-54AC19445B0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ACEA5A62-F48A-944B-BF84-062870CBD0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BB627806-442F-5748-A167-2254449179A9}"/>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40266B91-F3D0-3443-819A-AFC780B219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809512CB-5F01-F44E-A893-7DD12217F53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B8538D5-C1B7-A540-9754-4349F80EA72A}"/>
              </a:ext>
            </a:extLst>
          </p:cNvPr>
          <p:cNvSpPr>
            <a:spLocks noGrp="1"/>
          </p:cNvSpPr>
          <p:nvPr>
            <p:ph type="dt" sz="half" idx="10"/>
          </p:nvPr>
        </p:nvSpPr>
        <p:spPr/>
        <p:txBody>
          <a:bodyPr/>
          <a:lstStyle/>
          <a:p>
            <a:fld id="{9589E75B-B4A9-924C-8854-5EA62BA14B81}" type="datetimeFigureOut">
              <a:rPr lang="cs-CZ" smtClean="0"/>
              <a:t>19.02.2021</a:t>
            </a:fld>
            <a:endParaRPr lang="cs-CZ"/>
          </a:p>
        </p:txBody>
      </p:sp>
      <p:sp>
        <p:nvSpPr>
          <p:cNvPr id="8" name="Zástupný symbol pro zápatí 7">
            <a:extLst>
              <a:ext uri="{FF2B5EF4-FFF2-40B4-BE49-F238E27FC236}">
                <a16:creationId xmlns:a16="http://schemas.microsoft.com/office/drawing/2014/main" id="{CED8B67C-045C-124F-8A70-1D9672D1BEE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51A0445-437D-D94D-A50A-D0F71E879B0E}"/>
              </a:ext>
            </a:extLst>
          </p:cNvPr>
          <p:cNvSpPr>
            <a:spLocks noGrp="1"/>
          </p:cNvSpPr>
          <p:nvPr>
            <p:ph type="sldNum" sz="quarter" idx="12"/>
          </p:nvPr>
        </p:nvSpPr>
        <p:spPr/>
        <p:txBody>
          <a:bodyPr/>
          <a:lstStyle/>
          <a:p>
            <a:fld id="{D77F067F-193B-1F46-8D4C-807CD939359D}" type="slidenum">
              <a:rPr lang="cs-CZ" smtClean="0"/>
              <a:t>‹#›</a:t>
            </a:fld>
            <a:endParaRPr lang="cs-CZ"/>
          </a:p>
        </p:txBody>
      </p:sp>
    </p:spTree>
    <p:extLst>
      <p:ext uri="{BB962C8B-B14F-4D97-AF65-F5344CB8AC3E}">
        <p14:creationId xmlns:p14="http://schemas.microsoft.com/office/powerpoint/2010/main" val="3467958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968F8-E7C0-0141-9B9A-3AD7C878D35B}"/>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E74EE82-688D-0D42-8896-ABED63A8857C}"/>
              </a:ext>
            </a:extLst>
          </p:cNvPr>
          <p:cNvSpPr>
            <a:spLocks noGrp="1"/>
          </p:cNvSpPr>
          <p:nvPr>
            <p:ph type="dt" sz="half" idx="10"/>
          </p:nvPr>
        </p:nvSpPr>
        <p:spPr/>
        <p:txBody>
          <a:bodyPr/>
          <a:lstStyle/>
          <a:p>
            <a:fld id="{9589E75B-B4A9-924C-8854-5EA62BA14B81}" type="datetimeFigureOut">
              <a:rPr lang="cs-CZ" smtClean="0"/>
              <a:t>19.02.2021</a:t>
            </a:fld>
            <a:endParaRPr lang="cs-CZ"/>
          </a:p>
        </p:txBody>
      </p:sp>
      <p:sp>
        <p:nvSpPr>
          <p:cNvPr id="4" name="Zástupný symbol pro zápatí 3">
            <a:extLst>
              <a:ext uri="{FF2B5EF4-FFF2-40B4-BE49-F238E27FC236}">
                <a16:creationId xmlns:a16="http://schemas.microsoft.com/office/drawing/2014/main" id="{5FF7A565-55B0-3D44-8CE8-8A651E6EB0E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9D77DF8-6303-2945-B68B-AA52B2B1B5D0}"/>
              </a:ext>
            </a:extLst>
          </p:cNvPr>
          <p:cNvSpPr>
            <a:spLocks noGrp="1"/>
          </p:cNvSpPr>
          <p:nvPr>
            <p:ph type="sldNum" sz="quarter" idx="12"/>
          </p:nvPr>
        </p:nvSpPr>
        <p:spPr/>
        <p:txBody>
          <a:bodyPr/>
          <a:lstStyle/>
          <a:p>
            <a:fld id="{D77F067F-193B-1F46-8D4C-807CD939359D}" type="slidenum">
              <a:rPr lang="cs-CZ" smtClean="0"/>
              <a:t>‹#›</a:t>
            </a:fld>
            <a:endParaRPr lang="cs-CZ"/>
          </a:p>
        </p:txBody>
      </p:sp>
    </p:spTree>
    <p:extLst>
      <p:ext uri="{BB962C8B-B14F-4D97-AF65-F5344CB8AC3E}">
        <p14:creationId xmlns:p14="http://schemas.microsoft.com/office/powerpoint/2010/main" val="4207976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0E7E9B7-455C-F54F-9998-E1D6F2BD920C}"/>
              </a:ext>
            </a:extLst>
          </p:cNvPr>
          <p:cNvSpPr>
            <a:spLocks noGrp="1"/>
          </p:cNvSpPr>
          <p:nvPr>
            <p:ph type="dt" sz="half" idx="10"/>
          </p:nvPr>
        </p:nvSpPr>
        <p:spPr/>
        <p:txBody>
          <a:bodyPr/>
          <a:lstStyle/>
          <a:p>
            <a:fld id="{9589E75B-B4A9-924C-8854-5EA62BA14B81}" type="datetimeFigureOut">
              <a:rPr lang="cs-CZ" smtClean="0"/>
              <a:t>19.02.2021</a:t>
            </a:fld>
            <a:endParaRPr lang="cs-CZ"/>
          </a:p>
        </p:txBody>
      </p:sp>
      <p:sp>
        <p:nvSpPr>
          <p:cNvPr id="3" name="Zástupný symbol pro zápatí 2">
            <a:extLst>
              <a:ext uri="{FF2B5EF4-FFF2-40B4-BE49-F238E27FC236}">
                <a16:creationId xmlns:a16="http://schemas.microsoft.com/office/drawing/2014/main" id="{EAAB8B05-D119-1447-A812-6F2211EA4AF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44191351-8F7E-BE4E-97C9-A6DE70A6287D}"/>
              </a:ext>
            </a:extLst>
          </p:cNvPr>
          <p:cNvSpPr>
            <a:spLocks noGrp="1"/>
          </p:cNvSpPr>
          <p:nvPr>
            <p:ph type="sldNum" sz="quarter" idx="12"/>
          </p:nvPr>
        </p:nvSpPr>
        <p:spPr/>
        <p:txBody>
          <a:bodyPr/>
          <a:lstStyle/>
          <a:p>
            <a:fld id="{D77F067F-193B-1F46-8D4C-807CD939359D}" type="slidenum">
              <a:rPr lang="cs-CZ" smtClean="0"/>
              <a:t>‹#›</a:t>
            </a:fld>
            <a:endParaRPr lang="cs-CZ"/>
          </a:p>
        </p:txBody>
      </p:sp>
    </p:spTree>
    <p:extLst>
      <p:ext uri="{BB962C8B-B14F-4D97-AF65-F5344CB8AC3E}">
        <p14:creationId xmlns:p14="http://schemas.microsoft.com/office/powerpoint/2010/main" val="3544596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46A268-6457-1D4C-BCC0-F1CCDA369E0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4F4E8109-9352-7B4A-AF07-24E66900EB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13EBE35A-AC98-0D44-9982-20E5B5AB9B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D0BB4F6-A8D7-8645-ACF1-D3A9DF17CF2D}"/>
              </a:ext>
            </a:extLst>
          </p:cNvPr>
          <p:cNvSpPr>
            <a:spLocks noGrp="1"/>
          </p:cNvSpPr>
          <p:nvPr>
            <p:ph type="dt" sz="half" idx="10"/>
          </p:nvPr>
        </p:nvSpPr>
        <p:spPr/>
        <p:txBody>
          <a:bodyPr/>
          <a:lstStyle/>
          <a:p>
            <a:fld id="{9589E75B-B4A9-924C-8854-5EA62BA14B81}" type="datetimeFigureOut">
              <a:rPr lang="cs-CZ" smtClean="0"/>
              <a:t>19.02.2021</a:t>
            </a:fld>
            <a:endParaRPr lang="cs-CZ"/>
          </a:p>
        </p:txBody>
      </p:sp>
      <p:sp>
        <p:nvSpPr>
          <p:cNvPr id="6" name="Zástupný symbol pro zápatí 5">
            <a:extLst>
              <a:ext uri="{FF2B5EF4-FFF2-40B4-BE49-F238E27FC236}">
                <a16:creationId xmlns:a16="http://schemas.microsoft.com/office/drawing/2014/main" id="{2D5C48F7-6347-E142-BFEB-ACF2EF5B69B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C08DCC4-AFFB-3340-87CE-F82257A7FDE6}"/>
              </a:ext>
            </a:extLst>
          </p:cNvPr>
          <p:cNvSpPr>
            <a:spLocks noGrp="1"/>
          </p:cNvSpPr>
          <p:nvPr>
            <p:ph type="sldNum" sz="quarter" idx="12"/>
          </p:nvPr>
        </p:nvSpPr>
        <p:spPr/>
        <p:txBody>
          <a:bodyPr/>
          <a:lstStyle/>
          <a:p>
            <a:fld id="{D77F067F-193B-1F46-8D4C-807CD939359D}" type="slidenum">
              <a:rPr lang="cs-CZ" smtClean="0"/>
              <a:t>‹#›</a:t>
            </a:fld>
            <a:endParaRPr lang="cs-CZ"/>
          </a:p>
        </p:txBody>
      </p:sp>
    </p:spTree>
    <p:extLst>
      <p:ext uri="{BB962C8B-B14F-4D97-AF65-F5344CB8AC3E}">
        <p14:creationId xmlns:p14="http://schemas.microsoft.com/office/powerpoint/2010/main" val="3406391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96CAD5-C5D6-C643-BC5C-59B264F57C9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C7C12D7-9101-C742-9A7B-91241A5482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8733F7AF-712A-084F-9C6D-C1AC97F006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9259B98-3A4E-E949-A400-67333ECBA9A8}"/>
              </a:ext>
            </a:extLst>
          </p:cNvPr>
          <p:cNvSpPr>
            <a:spLocks noGrp="1"/>
          </p:cNvSpPr>
          <p:nvPr>
            <p:ph type="dt" sz="half" idx="10"/>
          </p:nvPr>
        </p:nvSpPr>
        <p:spPr/>
        <p:txBody>
          <a:bodyPr/>
          <a:lstStyle/>
          <a:p>
            <a:fld id="{9589E75B-B4A9-924C-8854-5EA62BA14B81}" type="datetimeFigureOut">
              <a:rPr lang="cs-CZ" smtClean="0"/>
              <a:t>19.02.2021</a:t>
            </a:fld>
            <a:endParaRPr lang="cs-CZ"/>
          </a:p>
        </p:txBody>
      </p:sp>
      <p:sp>
        <p:nvSpPr>
          <p:cNvPr id="6" name="Zástupný symbol pro zápatí 5">
            <a:extLst>
              <a:ext uri="{FF2B5EF4-FFF2-40B4-BE49-F238E27FC236}">
                <a16:creationId xmlns:a16="http://schemas.microsoft.com/office/drawing/2014/main" id="{77DF7F30-6DDB-AE4A-826C-6C0E32E190E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A7D7791-0CBD-EF41-A5E3-5F165F6B60A5}"/>
              </a:ext>
            </a:extLst>
          </p:cNvPr>
          <p:cNvSpPr>
            <a:spLocks noGrp="1"/>
          </p:cNvSpPr>
          <p:nvPr>
            <p:ph type="sldNum" sz="quarter" idx="12"/>
          </p:nvPr>
        </p:nvSpPr>
        <p:spPr/>
        <p:txBody>
          <a:bodyPr/>
          <a:lstStyle/>
          <a:p>
            <a:fld id="{D77F067F-193B-1F46-8D4C-807CD939359D}" type="slidenum">
              <a:rPr lang="cs-CZ" smtClean="0"/>
              <a:t>‹#›</a:t>
            </a:fld>
            <a:endParaRPr lang="cs-CZ"/>
          </a:p>
        </p:txBody>
      </p:sp>
    </p:spTree>
    <p:extLst>
      <p:ext uri="{BB962C8B-B14F-4D97-AF65-F5344CB8AC3E}">
        <p14:creationId xmlns:p14="http://schemas.microsoft.com/office/powerpoint/2010/main" val="488918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1CE1761D-48B7-D647-AD40-F7CD920ACB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2A5E1FD9-9BDD-F44B-9FF8-6DF1485425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6377129-3039-B645-BB80-C68176E15E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89E75B-B4A9-924C-8854-5EA62BA14B81}" type="datetimeFigureOut">
              <a:rPr lang="cs-CZ" smtClean="0"/>
              <a:t>19.02.2021</a:t>
            </a:fld>
            <a:endParaRPr lang="cs-CZ"/>
          </a:p>
        </p:txBody>
      </p:sp>
      <p:sp>
        <p:nvSpPr>
          <p:cNvPr id="5" name="Zástupný symbol pro zápatí 4">
            <a:extLst>
              <a:ext uri="{FF2B5EF4-FFF2-40B4-BE49-F238E27FC236}">
                <a16:creationId xmlns:a16="http://schemas.microsoft.com/office/drawing/2014/main" id="{5FE8BA7A-016C-724D-ABE9-491E8FA14C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03B411D-FFC0-E645-A9DC-911958BEDA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7F067F-193B-1F46-8D4C-807CD939359D}" type="slidenum">
              <a:rPr lang="cs-CZ" smtClean="0"/>
              <a:t>‹#›</a:t>
            </a:fld>
            <a:endParaRPr lang="cs-CZ"/>
          </a:p>
        </p:txBody>
      </p:sp>
    </p:spTree>
    <p:extLst>
      <p:ext uri="{BB962C8B-B14F-4D97-AF65-F5344CB8AC3E}">
        <p14:creationId xmlns:p14="http://schemas.microsoft.com/office/powerpoint/2010/main" val="1464037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ázek 4" descr="Obsah obrázku text&#10;&#10;Popis byl vytvořen automaticky">
            <a:extLst>
              <a:ext uri="{FF2B5EF4-FFF2-40B4-BE49-F238E27FC236}">
                <a16:creationId xmlns:a16="http://schemas.microsoft.com/office/drawing/2014/main" id="{CF35D717-6EBC-EA48-91A6-BA52AA312BE6}"/>
              </a:ext>
            </a:extLst>
          </p:cNvPr>
          <p:cNvPicPr>
            <a:picLocks noChangeAspect="1"/>
          </p:cNvPicPr>
          <p:nvPr/>
        </p:nvPicPr>
        <p:blipFill rotWithShape="1">
          <a:blip r:embed="rId2">
            <a:alphaModFix amt="50000"/>
          </a:blip>
          <a:srcRect r="4446" b="1"/>
          <a:stretch/>
        </p:blipFill>
        <p:spPr>
          <a:xfrm>
            <a:off x="20" y="1"/>
            <a:ext cx="12191980" cy="6857999"/>
          </a:xfrm>
          <a:prstGeom prst="rect">
            <a:avLst/>
          </a:prstGeom>
        </p:spPr>
      </p:pic>
      <p:sp>
        <p:nvSpPr>
          <p:cNvPr id="2" name="Nadpis 1">
            <a:extLst>
              <a:ext uri="{FF2B5EF4-FFF2-40B4-BE49-F238E27FC236}">
                <a16:creationId xmlns:a16="http://schemas.microsoft.com/office/drawing/2014/main" id="{ED8EE022-9C4E-7F4B-B0C1-35AD32FFB797}"/>
              </a:ext>
            </a:extLst>
          </p:cNvPr>
          <p:cNvSpPr>
            <a:spLocks noGrp="1"/>
          </p:cNvSpPr>
          <p:nvPr>
            <p:ph type="ctrTitle"/>
          </p:nvPr>
        </p:nvSpPr>
        <p:spPr>
          <a:xfrm>
            <a:off x="1524000" y="1122362"/>
            <a:ext cx="9144000" cy="2900518"/>
          </a:xfrm>
        </p:spPr>
        <p:txBody>
          <a:bodyPr>
            <a:normAutofit/>
          </a:bodyPr>
          <a:lstStyle/>
          <a:p>
            <a:r>
              <a:rPr lang="cs-CZ">
                <a:solidFill>
                  <a:srgbClr val="FFFFFF"/>
                </a:solidFill>
                <a:latin typeface="Times New Roman" panose="02020603050405020304" pitchFamily="18" charset="0"/>
                <a:cs typeface="Times New Roman" panose="02020603050405020304" pitchFamily="18" charset="0"/>
              </a:rPr>
              <a:t>Opakování:</a:t>
            </a:r>
            <a:br>
              <a:rPr lang="cs-CZ">
                <a:solidFill>
                  <a:srgbClr val="FFFFFF"/>
                </a:solidFill>
                <a:latin typeface="Times New Roman" panose="02020603050405020304" pitchFamily="18" charset="0"/>
                <a:cs typeface="Times New Roman" panose="02020603050405020304" pitchFamily="18" charset="0"/>
              </a:rPr>
            </a:br>
            <a:r>
              <a:rPr lang="cs-CZ">
                <a:solidFill>
                  <a:srgbClr val="FFFFFF"/>
                </a:solidFill>
                <a:latin typeface="Times New Roman" panose="02020603050405020304" pitchFamily="18" charset="0"/>
                <a:cs typeface="Times New Roman" panose="02020603050405020304" pitchFamily="18" charset="0"/>
              </a:rPr>
              <a:t>Einmal ist keinmal</a:t>
            </a:r>
          </a:p>
        </p:txBody>
      </p:sp>
      <p:sp>
        <p:nvSpPr>
          <p:cNvPr id="3" name="Podnadpis 2">
            <a:extLst>
              <a:ext uri="{FF2B5EF4-FFF2-40B4-BE49-F238E27FC236}">
                <a16:creationId xmlns:a16="http://schemas.microsoft.com/office/drawing/2014/main" id="{FDB159E2-1503-0F42-999C-E1F91AE44A6A}"/>
              </a:ext>
            </a:extLst>
          </p:cNvPr>
          <p:cNvSpPr>
            <a:spLocks noGrp="1"/>
          </p:cNvSpPr>
          <p:nvPr>
            <p:ph type="subTitle" idx="1"/>
          </p:nvPr>
        </p:nvSpPr>
        <p:spPr>
          <a:xfrm>
            <a:off x="1524000" y="4159404"/>
            <a:ext cx="9144000" cy="1098395"/>
          </a:xfrm>
        </p:spPr>
        <p:txBody>
          <a:bodyPr>
            <a:normAutofit/>
          </a:bodyPr>
          <a:lstStyle/>
          <a:p>
            <a:r>
              <a:rPr lang="cs-CZ">
                <a:solidFill>
                  <a:srgbClr val="FFFFFF"/>
                </a:solidFill>
                <a:latin typeface="Times New Roman" panose="02020603050405020304" pitchFamily="18" charset="0"/>
                <a:cs typeface="Times New Roman" panose="02020603050405020304" pitchFamily="18" charset="0"/>
              </a:rPr>
              <a:t>Letní semestr, 2021</a:t>
            </a:r>
          </a:p>
        </p:txBody>
      </p:sp>
    </p:spTree>
    <p:extLst>
      <p:ext uri="{BB962C8B-B14F-4D97-AF65-F5344CB8AC3E}">
        <p14:creationId xmlns:p14="http://schemas.microsoft.com/office/powerpoint/2010/main" val="256139274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37822A-8DDC-FE40-B502-CA9B31DB2D11}"/>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Nietzsche: „</a:t>
            </a:r>
            <a:r>
              <a:rPr lang="cs-CZ" dirty="0" err="1">
                <a:latin typeface="Times New Roman" panose="02020603050405020304" pitchFamily="18" charset="0"/>
                <a:cs typeface="Times New Roman" panose="02020603050405020304" pitchFamily="18" charset="0"/>
              </a:rPr>
              <a:t>Wie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anfingst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wirst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bleiben</a:t>
            </a:r>
            <a:r>
              <a:rPr lang="cs-CZ" dirty="0">
                <a:latin typeface="Times New Roman" panose="02020603050405020304" pitchFamily="18" charset="0"/>
                <a:cs typeface="Times New Roman" panose="02020603050405020304" pitchFamily="18" charset="0"/>
              </a:rPr>
              <a:t>.“ (Ale to je Hölderlin.)</a:t>
            </a:r>
          </a:p>
        </p:txBody>
      </p:sp>
      <p:sp>
        <p:nvSpPr>
          <p:cNvPr id="3" name="Zástupný obsah 2">
            <a:extLst>
              <a:ext uri="{FF2B5EF4-FFF2-40B4-BE49-F238E27FC236}">
                <a16:creationId xmlns:a16="http://schemas.microsoft.com/office/drawing/2014/main" id="{9F168152-EAB5-EF47-B13A-A88140330B46}"/>
              </a:ext>
            </a:extLst>
          </p:cNvPr>
          <p:cNvSpPr>
            <a:spLocks noGrp="1"/>
          </p:cNvSpPr>
          <p:nvPr>
            <p:ph idx="1"/>
          </p:nvPr>
        </p:nvSpPr>
        <p:spPr/>
        <p:txBody>
          <a:bodyPr>
            <a:noAutofit/>
          </a:bodyPr>
          <a:lstStyle/>
          <a:p>
            <a:pPr marL="0" indent="0" algn="just">
              <a:buNone/>
            </a:pPr>
            <a:r>
              <a:rPr lang="cs-CZ" sz="2400" dirty="0">
                <a:latin typeface="Times New Roman" panose="02020603050405020304" pitchFamily="18" charset="0"/>
                <a:cs typeface="Times New Roman" panose="02020603050405020304" pitchFamily="18" charset="0"/>
              </a:rPr>
              <a:t>V Nietzschovi se vrací specifický důraz na počátky, na osud – tj. replikujeme to, co už vlastně máme a čím jsme. A naším úkolem je to, čím jsme (protože jsme se tím stali), přijmout. </a:t>
            </a:r>
          </a:p>
          <a:p>
            <a:pPr marL="0" indent="0" algn="just">
              <a:buNone/>
            </a:pPr>
            <a:r>
              <a:rPr lang="cs-CZ" sz="2400" dirty="0">
                <a:latin typeface="Times New Roman" panose="02020603050405020304" pitchFamily="18" charset="0"/>
                <a:cs typeface="Times New Roman" panose="02020603050405020304" pitchFamily="18" charset="0"/>
              </a:rPr>
              <a:t>A dále věčný návrat téhož: musíme se smířit s tím, že se neustále budou vracet události, které jsme už prožili. Že budeme muset žít v činech, které jsme vykonaly. Chceme to? Přitakat opakování je nejvyšší škola duchovnosti. A platí to jen na existenciální rovině nebo i na úrovni fyziky a ontologie?!</a:t>
            </a:r>
          </a:p>
          <a:p>
            <a:pPr marL="0" indent="0" algn="just">
              <a:buNone/>
            </a:pPr>
            <a:r>
              <a:rPr lang="cs-CZ" sz="2400" dirty="0">
                <a:latin typeface="Times New Roman" panose="02020603050405020304" pitchFamily="18" charset="0"/>
                <a:cs typeface="Times New Roman" panose="02020603050405020304" pitchFamily="18" charset="0"/>
              </a:rPr>
              <a:t>Svobodní jsou ti, kteří uznají to, co je, a v nějakém ohledu to replikují.</a:t>
            </a:r>
          </a:p>
          <a:p>
            <a:pPr marL="0" indent="0" algn="just">
              <a:buNone/>
            </a:pPr>
            <a:r>
              <a:rPr lang="cs-CZ" sz="2400" dirty="0">
                <a:latin typeface="Times New Roman" panose="02020603050405020304" pitchFamily="18" charset="0"/>
                <a:cs typeface="Times New Roman" panose="02020603050405020304" pitchFamily="18" charset="0"/>
              </a:rPr>
              <a:t>„Slabší talenty idealizují, postavy obdařené skutečně tvořivou imaginací si přisvojují.“</a:t>
            </a:r>
          </a:p>
          <a:p>
            <a:pPr marL="0" indent="0" algn="just">
              <a:buNone/>
            </a:pPr>
            <a:r>
              <a:rPr lang="cs-CZ"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712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9F3037-F072-6C4D-9348-83D6F42BA6BB}"/>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Benjamin a citace</a:t>
            </a:r>
          </a:p>
        </p:txBody>
      </p:sp>
      <p:sp>
        <p:nvSpPr>
          <p:cNvPr id="3" name="Zástupný obsah 2">
            <a:extLst>
              <a:ext uri="{FF2B5EF4-FFF2-40B4-BE49-F238E27FC236}">
                <a16:creationId xmlns:a16="http://schemas.microsoft.com/office/drawing/2014/main" id="{329F6E04-26F5-C445-822E-4B362B0E9771}"/>
              </a:ext>
            </a:extLst>
          </p:cNvPr>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„Citovat znamená přerušit kontext. Snad tedy nahlédneme, že epické divadlo, které spočívá na přerušení, je citovatelné ve zvláštním smyslu. Že jeho texty jsou citovatelné, není nic zvláštního. Ale gesta, která se v procesu divadla užívají, jsou něco zcela jiného. Učinit gesta citovatelnými je jeden ze základních výkonů epického divadla.“</a:t>
            </a:r>
          </a:p>
          <a:p>
            <a:pPr marL="0" indent="0" algn="just">
              <a:buNone/>
            </a:pPr>
            <a:r>
              <a:rPr lang="cs-CZ" dirty="0">
                <a:latin typeface="Times New Roman" panose="02020603050405020304" pitchFamily="18" charset="0"/>
                <a:cs typeface="Times New Roman" panose="02020603050405020304" pitchFamily="18" charset="0"/>
              </a:rPr>
              <a:t>Benjamin, </a:t>
            </a:r>
            <a:r>
              <a:rPr lang="cs-CZ" i="1" dirty="0" err="1">
                <a:latin typeface="Times New Roman" panose="02020603050405020304" pitchFamily="18" charset="0"/>
                <a:cs typeface="Times New Roman" panose="02020603050405020304" pitchFamily="18" charset="0"/>
              </a:rPr>
              <a:t>Understanding</a:t>
            </a:r>
            <a:r>
              <a:rPr lang="cs-CZ" i="1" dirty="0">
                <a:latin typeface="Times New Roman" panose="02020603050405020304" pitchFamily="18" charset="0"/>
                <a:cs typeface="Times New Roman" panose="02020603050405020304" pitchFamily="18" charset="0"/>
              </a:rPr>
              <a:t> Brecht</a:t>
            </a:r>
            <a:r>
              <a:rPr lang="cs-CZ" dirty="0">
                <a:latin typeface="Times New Roman" panose="02020603050405020304" pitchFamily="18" charset="0"/>
                <a:cs typeface="Times New Roman" panose="02020603050405020304" pitchFamily="18" charset="0"/>
              </a:rPr>
              <a:t>, 1973, str. 19.</a:t>
            </a:r>
          </a:p>
        </p:txBody>
      </p:sp>
    </p:spTree>
    <p:extLst>
      <p:ext uri="{BB962C8B-B14F-4D97-AF65-F5344CB8AC3E}">
        <p14:creationId xmlns:p14="http://schemas.microsoft.com/office/powerpoint/2010/main" val="294729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927FF1-4A7D-4745-94D7-7EA65EC1DBD8}"/>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Arendtová a tradice</a:t>
            </a:r>
          </a:p>
        </p:txBody>
      </p:sp>
      <p:sp>
        <p:nvSpPr>
          <p:cNvPr id="3" name="Zástupný obsah 2">
            <a:extLst>
              <a:ext uri="{FF2B5EF4-FFF2-40B4-BE49-F238E27FC236}">
                <a16:creationId xmlns:a16="http://schemas.microsoft.com/office/drawing/2014/main" id="{B5AE1115-5E5B-AB40-BF90-6176CE003642}"/>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„Počátek a konec tradice mají jedno společné: základní problémy politiky nebyly ve své bezprostřední a jednoduché naléhavosti nikdy tak jasně viditelné jako v obdobích, kdy byly poprvé zformulovány a definitivně zpochybněny. </a:t>
            </a:r>
            <a:r>
              <a:rPr lang="cs-CZ" b="1" dirty="0">
                <a:latin typeface="Times New Roman" panose="02020603050405020304" pitchFamily="18" charset="0"/>
                <a:cs typeface="Times New Roman" panose="02020603050405020304" pitchFamily="18" charset="0"/>
              </a:rPr>
              <a:t>Počátek</a:t>
            </a:r>
            <a:r>
              <a:rPr lang="cs-CZ" dirty="0">
                <a:latin typeface="Times New Roman" panose="02020603050405020304" pitchFamily="18" charset="0"/>
                <a:cs typeface="Times New Roman" panose="02020603050405020304" pitchFamily="18" charset="0"/>
              </a:rPr>
              <a:t> je, slovy </a:t>
            </a:r>
            <a:r>
              <a:rPr lang="cs-CZ" dirty="0" err="1">
                <a:latin typeface="Times New Roman" panose="02020603050405020304" pitchFamily="18" charset="0"/>
                <a:cs typeface="Times New Roman" panose="02020603050405020304" pitchFamily="18" charset="0"/>
              </a:rPr>
              <a:t>Jacoba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Burckhardta</a:t>
            </a:r>
            <a:r>
              <a:rPr lang="cs-CZ" dirty="0">
                <a:latin typeface="Times New Roman" panose="02020603050405020304" pitchFamily="18" charset="0"/>
                <a:cs typeface="Times New Roman" panose="02020603050405020304" pitchFamily="18" charset="0"/>
              </a:rPr>
              <a:t>, jako ‚</a:t>
            </a:r>
            <a:r>
              <a:rPr lang="cs-CZ" b="1" dirty="0">
                <a:latin typeface="Times New Roman" panose="02020603050405020304" pitchFamily="18" charset="0"/>
                <a:cs typeface="Times New Roman" panose="02020603050405020304" pitchFamily="18" charset="0"/>
              </a:rPr>
              <a:t>základní akord</a:t>
            </a:r>
            <a:r>
              <a:rPr lang="cs-CZ" dirty="0">
                <a:latin typeface="Times New Roman" panose="02020603050405020304" pitchFamily="18" charset="0"/>
                <a:cs typeface="Times New Roman" panose="02020603050405020304" pitchFamily="18" charset="0"/>
              </a:rPr>
              <a:t>‘, který od té chvíle zní v </a:t>
            </a:r>
            <a:r>
              <a:rPr lang="cs-CZ" b="1" dirty="0">
                <a:latin typeface="Times New Roman" panose="02020603050405020304" pitchFamily="18" charset="0"/>
                <a:cs typeface="Times New Roman" panose="02020603050405020304" pitchFamily="18" charset="0"/>
              </a:rPr>
              <a:t>nekonečných modulacích </a:t>
            </a:r>
            <a:r>
              <a:rPr lang="cs-CZ" dirty="0">
                <a:latin typeface="Times New Roman" panose="02020603050405020304" pitchFamily="18" charset="0"/>
                <a:cs typeface="Times New Roman" panose="02020603050405020304" pitchFamily="18" charset="0"/>
              </a:rPr>
              <a:t>celými dějinami západního myšlení. </a:t>
            </a:r>
            <a:r>
              <a:rPr lang="cs-CZ" b="1" dirty="0">
                <a:latin typeface="Times New Roman" panose="02020603050405020304" pitchFamily="18" charset="0"/>
                <a:cs typeface="Times New Roman" panose="02020603050405020304" pitchFamily="18" charset="0"/>
              </a:rPr>
              <a:t>Nedokážeme unést harmonii</a:t>
            </a:r>
            <a:r>
              <a:rPr lang="cs-CZ" dirty="0">
                <a:latin typeface="Times New Roman" panose="02020603050405020304" pitchFamily="18" charset="0"/>
                <a:cs typeface="Times New Roman" panose="02020603050405020304" pitchFamily="18" charset="0"/>
              </a:rPr>
              <a:t>.“</a:t>
            </a:r>
          </a:p>
          <a:p>
            <a:pPr marL="0" indent="0">
              <a:buNone/>
            </a:pPr>
            <a:r>
              <a:rPr lang="cs-CZ" dirty="0">
                <a:latin typeface="Times New Roman" panose="02020603050405020304" pitchFamily="18" charset="0"/>
                <a:cs typeface="Times New Roman" panose="02020603050405020304" pitchFamily="18" charset="0"/>
              </a:rPr>
              <a:t>„že počátek je jako bůh, který dokud dlí mezi lidmi, vše zachraňuje, platí i pro naši tradici“.</a:t>
            </a:r>
          </a:p>
          <a:p>
            <a:pPr marL="0" indent="0">
              <a:buNone/>
            </a:pPr>
            <a:r>
              <a:rPr lang="cs-CZ" dirty="0">
                <a:latin typeface="Times New Roman" panose="02020603050405020304" pitchFamily="18" charset="0"/>
                <a:cs typeface="Times New Roman" panose="02020603050405020304" pitchFamily="18" charset="0"/>
              </a:rPr>
              <a:t>Hannah Arendtová, </a:t>
            </a:r>
            <a:r>
              <a:rPr lang="cs-CZ" i="1" dirty="0">
                <a:latin typeface="Times New Roman" panose="02020603050405020304" pitchFamily="18" charset="0"/>
                <a:cs typeface="Times New Roman" panose="02020603050405020304" pitchFamily="18" charset="0"/>
              </a:rPr>
              <a:t>Mezi minulostí a budoucností</a:t>
            </a:r>
            <a:r>
              <a:rPr lang="cs-CZ" dirty="0">
                <a:latin typeface="Times New Roman" panose="02020603050405020304" pitchFamily="18" charset="0"/>
                <a:cs typeface="Times New Roman" panose="02020603050405020304" pitchFamily="18" charset="0"/>
              </a:rPr>
              <a:t>, 2019, str. 23.</a:t>
            </a: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7114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C1D8E4-271F-3944-A6EA-C4447500ACE0}"/>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Tradice vzhůru nohama</a:t>
            </a:r>
          </a:p>
        </p:txBody>
      </p:sp>
      <p:sp>
        <p:nvSpPr>
          <p:cNvPr id="3" name="Zástupný obsah 2">
            <a:extLst>
              <a:ext uri="{FF2B5EF4-FFF2-40B4-BE49-F238E27FC236}">
                <a16:creationId xmlns:a16="http://schemas.microsoft.com/office/drawing/2014/main" id="{1F2C6F2D-49BF-D243-A532-A03B42E9D7E6}"/>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„Nietzscheho skok od nesmyslové transcendentní říše idejí a měřítek ke smyslovosti života, jeho ‚obrácený platonismus‘ neboli ‚přehodnocení hodnot‘, jak tomu sám říkal, byl posledním pokusem odvrátit se od tradice, a uspěl pouze v tom ohledu, že </a:t>
            </a:r>
            <a:r>
              <a:rPr lang="cs-CZ" b="1" dirty="0">
                <a:latin typeface="Times New Roman" panose="02020603050405020304" pitchFamily="18" charset="0"/>
                <a:cs typeface="Times New Roman" panose="02020603050405020304" pitchFamily="18" charset="0"/>
              </a:rPr>
              <a:t>tradici obrátil vzhůru nohama</a:t>
            </a:r>
            <a:r>
              <a:rPr lang="cs-CZ" dirty="0">
                <a:latin typeface="Times New Roman" panose="02020603050405020304" pitchFamily="18" charset="0"/>
                <a:cs typeface="Times New Roman" panose="02020603050405020304" pitchFamily="18" charset="0"/>
              </a:rPr>
              <a:t>.“ Arendtová, </a:t>
            </a:r>
            <a:r>
              <a:rPr lang="cs-CZ" i="1" dirty="0">
                <a:latin typeface="Times New Roman" panose="02020603050405020304" pitchFamily="18" charset="0"/>
                <a:cs typeface="Times New Roman" panose="02020603050405020304" pitchFamily="18" charset="0"/>
              </a:rPr>
              <a:t>Mezi minulostí a budoucností</a:t>
            </a:r>
            <a:r>
              <a:rPr lang="cs-CZ" dirty="0">
                <a:latin typeface="Times New Roman" panose="02020603050405020304" pitchFamily="18" charset="0"/>
                <a:cs typeface="Times New Roman" panose="02020603050405020304" pitchFamily="18" charset="0"/>
              </a:rPr>
              <a:t>, str. 35.</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1184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06D70E-1B33-3B43-B7AB-0096DB35F9FC}"/>
              </a:ext>
            </a:extLst>
          </p:cNvPr>
          <p:cNvSpPr>
            <a:spLocks noGrp="1"/>
          </p:cNvSpPr>
          <p:nvPr>
            <p:ph type="title"/>
          </p:nvPr>
        </p:nvSpPr>
        <p:spPr/>
        <p:txBody>
          <a:bodyPr>
            <a:normAutofit/>
          </a:bodyPr>
          <a:lstStyle/>
          <a:p>
            <a:pPr algn="ctr"/>
            <a:r>
              <a:rPr lang="cs-CZ" dirty="0">
                <a:latin typeface="Times New Roman" panose="02020603050405020304" pitchFamily="18" charset="0"/>
                <a:cs typeface="Times New Roman" panose="02020603050405020304" pitchFamily="18" charset="0"/>
              </a:rPr>
              <a:t>Opakování, (společenský a osobní) zvyk a performance</a:t>
            </a:r>
          </a:p>
        </p:txBody>
      </p:sp>
      <p:sp>
        <p:nvSpPr>
          <p:cNvPr id="3" name="Zástupný obsah 2">
            <a:extLst>
              <a:ext uri="{FF2B5EF4-FFF2-40B4-BE49-F238E27FC236}">
                <a16:creationId xmlns:a16="http://schemas.microsoft.com/office/drawing/2014/main" id="{3E00FCF0-F442-3741-BB9A-20A764B0703E}"/>
              </a:ext>
            </a:extLst>
          </p:cNvPr>
          <p:cNvSpPr>
            <a:spLocks noGrp="1"/>
          </p:cNvSpPr>
          <p:nvPr>
            <p:ph idx="1"/>
          </p:nvPr>
        </p:nvSpPr>
        <p:spPr/>
        <p:txBody>
          <a:bodyPr>
            <a:normAutofit lnSpcReduction="10000"/>
          </a:bodyPr>
          <a:lstStyle/>
          <a:p>
            <a:pPr marL="0" indent="0" algn="just">
              <a:buNone/>
            </a:pPr>
            <a:r>
              <a:rPr lang="cs-CZ" dirty="0">
                <a:latin typeface="Times New Roman" panose="02020603050405020304" pitchFamily="18" charset="0"/>
                <a:cs typeface="Times New Roman" panose="02020603050405020304" pitchFamily="18" charset="0"/>
              </a:rPr>
              <a:t>„Tvrzení, že </a:t>
            </a:r>
            <a:r>
              <a:rPr lang="cs-CZ" b="1" dirty="0">
                <a:latin typeface="Times New Roman" panose="02020603050405020304" pitchFamily="18" charset="0"/>
                <a:cs typeface="Times New Roman" panose="02020603050405020304" pitchFamily="18" charset="0"/>
              </a:rPr>
              <a:t>materialita pohlaví </a:t>
            </a:r>
            <a:r>
              <a:rPr lang="cs-CZ" dirty="0">
                <a:latin typeface="Times New Roman" panose="02020603050405020304" pitchFamily="18" charset="0"/>
                <a:cs typeface="Times New Roman" panose="02020603050405020304" pitchFamily="18" charset="0"/>
              </a:rPr>
              <a:t>je </a:t>
            </a:r>
            <a:r>
              <a:rPr lang="cs-CZ" b="1" dirty="0">
                <a:latin typeface="Times New Roman" panose="02020603050405020304" pitchFamily="18" charset="0"/>
                <a:cs typeface="Times New Roman" panose="02020603050405020304" pitchFamily="18" charset="0"/>
              </a:rPr>
              <a:t>konstruována ritualizovaným opakováním norem</a:t>
            </a:r>
            <a:r>
              <a:rPr lang="cs-CZ" dirty="0">
                <a:latin typeface="Times New Roman" panose="02020603050405020304" pitchFamily="18" charset="0"/>
                <a:cs typeface="Times New Roman" panose="02020603050405020304" pitchFamily="18" charset="0"/>
              </a:rPr>
              <a:t>, je jen sotva tvrzení samozřejmé. Zdá se, že naše běžné představy o ‚konstrukci‘ jsou pochopení takového tvrzení ve skutečnosti spíše na překážku. Neboť těla samozřejmě žijí a umírají… a tato fakta, jak by někdo mohl skepticky prohlásit, nelze smést ze stolu jako pouhou konstrukci. Musí přece existovat nějaký druh nutnosti, která tyto primární a nevyvratitelné zkušenosti doprovází. Ano, ovšem, jistěže existuje. Avšak nevývratnost těchto zkušeností nikterak neimplikuje, co by mohlo znamenat je stvrzovat a skrze jaké diskursivní prostředky. A co více, proč se vůbec to, co je konstruované, pokládá za umělou a postradatelnou vlastnost?“</a:t>
            </a:r>
          </a:p>
          <a:p>
            <a:pPr marL="0" indent="0" algn="just">
              <a:buNone/>
            </a:pPr>
            <a:r>
              <a:rPr lang="cs-CZ" dirty="0">
                <a:latin typeface="Times New Roman" panose="02020603050405020304" pitchFamily="18" charset="0"/>
                <a:cs typeface="Times New Roman" panose="02020603050405020304" pitchFamily="18" charset="0"/>
              </a:rPr>
              <a:t>Judith Butlerová, </a:t>
            </a:r>
            <a:r>
              <a:rPr lang="cs-CZ" i="1" dirty="0">
                <a:latin typeface="Times New Roman" panose="02020603050405020304" pitchFamily="18" charset="0"/>
                <a:cs typeface="Times New Roman" panose="02020603050405020304" pitchFamily="18" charset="0"/>
              </a:rPr>
              <a:t>Závažná těla</a:t>
            </a:r>
            <a:r>
              <a:rPr lang="cs-CZ" dirty="0">
                <a:latin typeface="Times New Roman" panose="02020603050405020304" pitchFamily="18" charset="0"/>
                <a:cs typeface="Times New Roman" panose="02020603050405020304" pitchFamily="18" charset="0"/>
              </a:rPr>
              <a:t>, 2016, str. 11. </a:t>
            </a:r>
          </a:p>
        </p:txBody>
      </p:sp>
    </p:spTree>
    <p:extLst>
      <p:ext uri="{BB962C8B-B14F-4D97-AF65-F5344CB8AC3E}">
        <p14:creationId xmlns:p14="http://schemas.microsoft.com/office/powerpoint/2010/main" val="1575769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4DAB37-59EC-9549-979A-055F2667ABC8}"/>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Já jako citace místa</a:t>
            </a:r>
          </a:p>
        </p:txBody>
      </p:sp>
      <p:sp>
        <p:nvSpPr>
          <p:cNvPr id="3" name="Zástupný obsah 2">
            <a:extLst>
              <a:ext uri="{FF2B5EF4-FFF2-40B4-BE49-F238E27FC236}">
                <a16:creationId xmlns:a16="http://schemas.microsoft.com/office/drawing/2014/main" id="{C4D350A1-102B-E649-AC5A-A1A7A1359EE1}"/>
              </a:ext>
            </a:extLst>
          </p:cNvPr>
          <p:cNvSpPr>
            <a:spLocks noGrp="1"/>
          </p:cNvSpPr>
          <p:nvPr>
            <p:ph idx="1"/>
          </p:nvPr>
        </p:nvSpPr>
        <p:spPr/>
        <p:txBody>
          <a:bodyPr>
            <a:normAutofit lnSpcReduction="10000"/>
          </a:bodyPr>
          <a:lstStyle/>
          <a:p>
            <a:pPr marL="0" indent="0" algn="just">
              <a:buNone/>
            </a:pPr>
            <a:r>
              <a:rPr lang="cs-CZ" dirty="0">
                <a:latin typeface="Times New Roman" panose="02020603050405020304" pitchFamily="18" charset="0"/>
                <a:cs typeface="Times New Roman" panose="02020603050405020304" pitchFamily="18" charset="0"/>
              </a:rPr>
              <a:t>„Zájmeno já mohu vyřknout pouze v té míře, v jaké jsem nejprve byla oslovena a v jaké toto oslovení mobilizovalo moje místo v řeči; </a:t>
            </a:r>
            <a:r>
              <a:rPr lang="cs-CZ" b="1" dirty="0">
                <a:latin typeface="Times New Roman" panose="02020603050405020304" pitchFamily="18" charset="0"/>
                <a:cs typeface="Times New Roman" panose="02020603050405020304" pitchFamily="18" charset="0"/>
              </a:rPr>
              <a:t>diskursivní podmínka společenského uznání paradoxně předchází a podmiňuje utváření subjektu</a:t>
            </a:r>
            <a:r>
              <a:rPr lang="cs-CZ" dirty="0">
                <a:latin typeface="Times New Roman" panose="02020603050405020304" pitchFamily="18" charset="0"/>
                <a:cs typeface="Times New Roman" panose="02020603050405020304" pitchFamily="18" charset="0"/>
              </a:rPr>
              <a:t>: </a:t>
            </a:r>
            <a:r>
              <a:rPr lang="cs-CZ" b="1" dirty="0">
                <a:latin typeface="Times New Roman" panose="02020603050405020304" pitchFamily="18" charset="0"/>
                <a:cs typeface="Times New Roman" panose="02020603050405020304" pitchFamily="18" charset="0"/>
              </a:rPr>
              <a:t>uznání není subjektu udělováno, nýbrž tento subjekt utváří.</a:t>
            </a:r>
            <a:r>
              <a:rPr lang="cs-CZ" dirty="0">
                <a:latin typeface="Times New Roman" panose="02020603050405020304" pitchFamily="18" charset="0"/>
                <a:cs typeface="Times New Roman" panose="02020603050405020304" pitchFamily="18" charset="0"/>
              </a:rPr>
              <a:t> Nemožnost plného uznání, tj. nemožnost kdy plně obývat jméno, jímž je započata a mobilizována naše společenská identita, s sebou navíc nese nestabilnost a neúplnost utváření subjektu. </a:t>
            </a:r>
            <a:r>
              <a:rPr lang="cs-CZ" b="1" dirty="0">
                <a:latin typeface="Times New Roman" panose="02020603050405020304" pitchFamily="18" charset="0"/>
                <a:cs typeface="Times New Roman" panose="02020603050405020304" pitchFamily="18" charset="0"/>
              </a:rPr>
              <a:t>Já je tedy citací místa, které já zaujímá v řeči, přičemž tomuto místu je vlastní jistá priorita a anonymita</a:t>
            </a:r>
            <a:r>
              <a:rPr lang="cs-CZ" dirty="0">
                <a:latin typeface="Times New Roman" panose="02020603050405020304" pitchFamily="18" charset="0"/>
                <a:cs typeface="Times New Roman" panose="02020603050405020304" pitchFamily="18" charset="0"/>
              </a:rPr>
              <a:t> ve vztahu k životu, který podněcuje: je to historicky </a:t>
            </a:r>
            <a:r>
              <a:rPr lang="cs-CZ" dirty="0" err="1">
                <a:latin typeface="Times New Roman" panose="02020603050405020304" pitchFamily="18" charset="0"/>
                <a:cs typeface="Times New Roman" panose="02020603050405020304" pitchFamily="18" charset="0"/>
              </a:rPr>
              <a:t>revidovatelná</a:t>
            </a:r>
            <a:r>
              <a:rPr lang="cs-CZ" dirty="0">
                <a:latin typeface="Times New Roman" panose="02020603050405020304" pitchFamily="18" charset="0"/>
                <a:cs typeface="Times New Roman" panose="02020603050405020304" pitchFamily="18" charset="0"/>
              </a:rPr>
              <a:t> možnost jména, které mě předchází a přesahuje, ale bez kterého nemohu mluvit.“ </a:t>
            </a:r>
          </a:p>
          <a:p>
            <a:pPr marL="0" indent="0" algn="just">
              <a:buNone/>
            </a:pPr>
            <a:r>
              <a:rPr lang="cs-CZ" dirty="0" err="1">
                <a:latin typeface="Times New Roman" panose="02020603050405020304" pitchFamily="18" charset="0"/>
                <a:cs typeface="Times New Roman" panose="02020603050405020304" pitchFamily="18" charset="0"/>
              </a:rPr>
              <a:t>Butler</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Závažná těla</a:t>
            </a:r>
            <a:r>
              <a:rPr lang="cs-CZ" dirty="0">
                <a:latin typeface="Times New Roman" panose="02020603050405020304" pitchFamily="18" charset="0"/>
                <a:cs typeface="Times New Roman" panose="02020603050405020304" pitchFamily="18" charset="0"/>
              </a:rPr>
              <a:t>, str. 296. </a:t>
            </a:r>
          </a:p>
        </p:txBody>
      </p:sp>
    </p:spTree>
    <p:extLst>
      <p:ext uri="{BB962C8B-B14F-4D97-AF65-F5344CB8AC3E}">
        <p14:creationId xmlns:p14="http://schemas.microsoft.com/office/powerpoint/2010/main" val="3770646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7D0891-E3A8-444C-8BB4-6521425A9EB3}"/>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Požadavky na zápočet</a:t>
            </a:r>
          </a:p>
        </p:txBody>
      </p:sp>
      <p:sp>
        <p:nvSpPr>
          <p:cNvPr id="3" name="Zástupný obsah 2">
            <a:extLst>
              <a:ext uri="{FF2B5EF4-FFF2-40B4-BE49-F238E27FC236}">
                <a16:creationId xmlns:a16="http://schemas.microsoft.com/office/drawing/2014/main" id="{1C1A7001-99D8-BD46-8004-0C686F044538}"/>
              </a:ext>
            </a:extLst>
          </p:cNvPr>
          <p:cNvSpPr>
            <a:spLocks noGrp="1"/>
          </p:cNvSpPr>
          <p:nvPr>
            <p:ph idx="1"/>
          </p:nvPr>
        </p:nvSpPr>
        <p:spPr/>
        <p:txBody>
          <a:bodyPr/>
          <a:lstStyle/>
          <a:p>
            <a:pPr marL="0" indent="0">
              <a:buNone/>
            </a:pPr>
            <a:r>
              <a:rPr lang="cs-CZ" dirty="0">
                <a:latin typeface="Times New Roman" panose="02020603050405020304" pitchFamily="18" charset="0"/>
                <a:cs typeface="Times New Roman" panose="02020603050405020304" pitchFamily="18" charset="0"/>
              </a:rPr>
              <a:t>1. Pravidelná účast.</a:t>
            </a:r>
          </a:p>
          <a:p>
            <a:pPr marL="0" indent="0">
              <a:buNone/>
            </a:pPr>
            <a:r>
              <a:rPr lang="cs-CZ" dirty="0">
                <a:latin typeface="Times New Roman" panose="02020603050405020304" pitchFamily="18" charset="0"/>
                <a:cs typeface="Times New Roman" panose="02020603050405020304" pitchFamily="18" charset="0"/>
              </a:rPr>
              <a:t>2. Aktivní účast.</a:t>
            </a:r>
          </a:p>
          <a:p>
            <a:pPr marL="0" indent="0">
              <a:buNone/>
            </a:pPr>
            <a:r>
              <a:rPr lang="cs-CZ" dirty="0">
                <a:latin typeface="Times New Roman" panose="02020603050405020304" pitchFamily="18" charset="0"/>
                <a:cs typeface="Times New Roman" panose="02020603050405020304" pitchFamily="18" charset="0"/>
              </a:rPr>
              <a:t>3. Shrnutí hlavní struktury jednoho ze zadaných textů, nutno vyhotovit pro účastníky semináře krátký handout s hlavní tezí a strukturou daného textu (ne delší než jedna normostrana), alternativně k bodu tři lze vypracovat krátkou seminární práci o rozsahu pěti až maximálně deseti normostran k jednomu tématu semináře.</a:t>
            </a: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9123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BB087F-2060-9F4D-9517-BC8F49C3B5C8}"/>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Následující tři hodiny: </a:t>
            </a:r>
            <a:br>
              <a:rPr lang="cs-CZ" dirty="0">
                <a:latin typeface="Times New Roman" panose="02020603050405020304" pitchFamily="18" charset="0"/>
                <a:cs typeface="Times New Roman" panose="02020603050405020304" pitchFamily="18" charset="0"/>
              </a:rPr>
            </a:br>
            <a:r>
              <a:rPr lang="cs-CZ" dirty="0">
                <a:latin typeface="Times New Roman" panose="02020603050405020304" pitchFamily="18" charset="0"/>
                <a:cs typeface="Times New Roman" panose="02020603050405020304" pitchFamily="18" charset="0"/>
              </a:rPr>
              <a:t>Kierkegaard, Opakování </a:t>
            </a:r>
          </a:p>
        </p:txBody>
      </p:sp>
      <p:sp>
        <p:nvSpPr>
          <p:cNvPr id="3" name="Zástupný obsah 2">
            <a:extLst>
              <a:ext uri="{FF2B5EF4-FFF2-40B4-BE49-F238E27FC236}">
                <a16:creationId xmlns:a16="http://schemas.microsoft.com/office/drawing/2014/main" id="{2D9168C7-8668-B044-93EB-55DE46263DD1}"/>
              </a:ext>
            </a:extLst>
          </p:cNvPr>
          <p:cNvSpPr>
            <a:spLocks noGrp="1"/>
          </p:cNvSpPr>
          <p:nvPr>
            <p:ph idx="1"/>
          </p:nvPr>
        </p:nvSpPr>
        <p:spPr/>
        <p:txBody>
          <a:bodyPr/>
          <a:lstStyle/>
          <a:p>
            <a:pPr marL="0" indent="0">
              <a:buNone/>
            </a:pPr>
            <a:r>
              <a:rPr lang="cs-CZ" dirty="0">
                <a:latin typeface="Times New Roman" panose="02020603050405020304" pitchFamily="18" charset="0"/>
                <a:cs typeface="Times New Roman" panose="02020603050405020304" pitchFamily="18" charset="0"/>
              </a:rPr>
              <a:t>26. 2. 2021: str. 9–43</a:t>
            </a:r>
          </a:p>
          <a:p>
            <a:pPr marL="0" indent="0">
              <a:buNone/>
            </a:pPr>
            <a:r>
              <a:rPr lang="cs-CZ" dirty="0">
                <a:latin typeface="Times New Roman" panose="02020603050405020304" pitchFamily="18" charset="0"/>
                <a:cs typeface="Times New Roman" panose="02020603050405020304" pitchFamily="18" charset="0"/>
              </a:rPr>
              <a:t>5. 3. 2021: str. 91–129</a:t>
            </a:r>
          </a:p>
          <a:p>
            <a:pPr marL="0" indent="0">
              <a:buNone/>
            </a:pPr>
            <a:r>
              <a:rPr lang="cs-CZ" dirty="0">
                <a:latin typeface="Times New Roman" panose="02020603050405020304" pitchFamily="18" charset="0"/>
                <a:cs typeface="Times New Roman" panose="02020603050405020304" pitchFamily="18" charset="0"/>
              </a:rPr>
              <a:t>12. 3. 2021: str. 130–165.</a:t>
            </a:r>
          </a:p>
        </p:txBody>
      </p:sp>
    </p:spTree>
    <p:extLst>
      <p:ext uri="{BB962C8B-B14F-4D97-AF65-F5344CB8AC3E}">
        <p14:creationId xmlns:p14="http://schemas.microsoft.com/office/powerpoint/2010/main" val="804966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Zástupný obsah 4" descr="Obsah obrázku text&#10;&#10;Popis byl vytvořen automaticky">
            <a:extLst>
              <a:ext uri="{FF2B5EF4-FFF2-40B4-BE49-F238E27FC236}">
                <a16:creationId xmlns:a16="http://schemas.microsoft.com/office/drawing/2014/main" id="{1BE1A385-DD03-5D42-BE41-7764674EE3B3}"/>
              </a:ext>
            </a:extLst>
          </p:cNvPr>
          <p:cNvPicPr>
            <a:picLocks noGrp="1" noChangeAspect="1"/>
          </p:cNvPicPr>
          <p:nvPr>
            <p:ph idx="1"/>
          </p:nvPr>
        </p:nvPicPr>
        <p:blipFill rotWithShape="1">
          <a:blip r:embed="rId2"/>
          <a:srcRect t="5099" b="4917"/>
          <a:stretch/>
        </p:blipFill>
        <p:spPr>
          <a:xfrm>
            <a:off x="20" y="1282"/>
            <a:ext cx="12191980" cy="6856718"/>
          </a:xfrm>
          <a:prstGeom prst="rect">
            <a:avLst/>
          </a:prstGeom>
        </p:spPr>
      </p:pic>
    </p:spTree>
    <p:extLst>
      <p:ext uri="{BB962C8B-B14F-4D97-AF65-F5344CB8AC3E}">
        <p14:creationId xmlns:p14="http://schemas.microsoft.com/office/powerpoint/2010/main" val="6112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F9D2AC-99EC-7642-8CA3-EF8CCC7D0DA0}"/>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A my ještě příběh máme?</a:t>
            </a:r>
          </a:p>
        </p:txBody>
      </p:sp>
      <p:sp>
        <p:nvSpPr>
          <p:cNvPr id="3" name="Zástupný obsah 2">
            <a:extLst>
              <a:ext uri="{FF2B5EF4-FFF2-40B4-BE49-F238E27FC236}">
                <a16:creationId xmlns:a16="http://schemas.microsoft.com/office/drawing/2014/main" id="{A9EDA5A2-D964-0C4D-BDA0-C8D520D71C06}"/>
              </a:ext>
            </a:extLst>
          </p:cNvPr>
          <p:cNvSpPr>
            <a:spLocks noGrp="1"/>
          </p:cNvSpPr>
          <p:nvPr>
            <p:ph idx="1"/>
          </p:nvPr>
        </p:nvSpPr>
        <p:spPr/>
        <p:txBody>
          <a:bodyPr>
            <a:normAutofit fontScale="92500" lnSpcReduction="10000"/>
          </a:bodyPr>
          <a:lstStyle/>
          <a:p>
            <a:pPr marL="0" indent="0" algn="just">
              <a:buNone/>
            </a:pPr>
            <a:r>
              <a:rPr lang="cs-CZ" dirty="0">
                <a:latin typeface="Times New Roman" panose="02020603050405020304" pitchFamily="18" charset="0"/>
                <a:cs typeface="Times New Roman" panose="02020603050405020304" pitchFamily="18" charset="0"/>
              </a:rPr>
              <a:t>Když měl </a:t>
            </a:r>
            <a:r>
              <a:rPr lang="cs-CZ" dirty="0" err="1">
                <a:latin typeface="Times New Roman" panose="02020603050405020304" pitchFamily="18" charset="0"/>
                <a:cs typeface="Times New Roman" panose="02020603050405020304" pitchFamily="18" charset="0"/>
              </a:rPr>
              <a:t>Baal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Schem</a:t>
            </a:r>
            <a:r>
              <a:rPr lang="cs-CZ" dirty="0">
                <a:latin typeface="Times New Roman" panose="02020603050405020304" pitchFamily="18" charset="0"/>
                <a:cs typeface="Times New Roman" panose="02020603050405020304" pitchFamily="18" charset="0"/>
              </a:rPr>
              <a:t>, zakladatel chasidismu, vykonat něco složitého, navštěvoval jedno místo v lese. Tam zapálil oheň, pomodlil se a to, co si přál se splnilo. Když o generaci později </a:t>
            </a:r>
            <a:r>
              <a:rPr lang="cs-CZ" dirty="0" err="1">
                <a:latin typeface="Times New Roman" panose="02020603050405020304" pitchFamily="18" charset="0"/>
                <a:cs typeface="Times New Roman" panose="02020603050405020304" pitchFamily="18" charset="0"/>
              </a:rPr>
              <a:t>magid</a:t>
            </a:r>
            <a:r>
              <a:rPr lang="cs-CZ" dirty="0">
                <a:latin typeface="Times New Roman" panose="02020603050405020304" pitchFamily="18" charset="0"/>
                <a:cs typeface="Times New Roman" panose="02020603050405020304" pitchFamily="18" charset="0"/>
              </a:rPr>
              <a:t> z </a:t>
            </a:r>
            <a:r>
              <a:rPr lang="cs-CZ" dirty="0" err="1">
                <a:latin typeface="Times New Roman" panose="02020603050405020304" pitchFamily="18" charset="0"/>
                <a:cs typeface="Times New Roman" panose="02020603050405020304" pitchFamily="18" charset="0"/>
              </a:rPr>
              <a:t>Meseritsche</a:t>
            </a:r>
            <a:r>
              <a:rPr lang="cs-CZ" dirty="0">
                <a:latin typeface="Times New Roman" panose="02020603050405020304" pitchFamily="18" charset="0"/>
                <a:cs typeface="Times New Roman" panose="02020603050405020304" pitchFamily="18" charset="0"/>
              </a:rPr>
              <a:t> stál před </a:t>
            </a:r>
            <a:r>
              <a:rPr lang="cs-CZ" dirty="0" err="1">
                <a:latin typeface="Times New Roman" panose="02020603050405020304" pitchFamily="18" charset="0"/>
                <a:cs typeface="Times New Roman" panose="02020603050405020304" pitchFamily="18" charset="0"/>
              </a:rPr>
              <a:t>týmž</a:t>
            </a:r>
            <a:r>
              <a:rPr lang="cs-CZ" dirty="0">
                <a:latin typeface="Times New Roman" panose="02020603050405020304" pitchFamily="18" charset="0"/>
                <a:cs typeface="Times New Roman" panose="02020603050405020304" pitchFamily="18" charset="0"/>
              </a:rPr>
              <a:t> problémem dostavil se na ono místo místo v lese a řekl: „Již neumíme zapálit oheň, ale ještě jsme schopní se pomodlit“ – a vše proběhne podle jeho přání. O generaci později se </a:t>
            </a:r>
            <a:r>
              <a:rPr lang="cs-CZ" dirty="0" err="1">
                <a:latin typeface="Times New Roman" panose="02020603050405020304" pitchFamily="18" charset="0"/>
                <a:cs typeface="Times New Roman" panose="02020603050405020304" pitchFamily="18" charset="0"/>
              </a:rPr>
              <a:t>Rabbi</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Mosche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Leib</a:t>
            </a:r>
            <a:r>
              <a:rPr lang="cs-CZ" dirty="0">
                <a:latin typeface="Times New Roman" panose="02020603050405020304" pitchFamily="18" charset="0"/>
                <a:cs typeface="Times New Roman" panose="02020603050405020304" pitchFamily="18" charset="0"/>
              </a:rPr>
              <a:t> ze </a:t>
            </a:r>
            <a:r>
              <a:rPr lang="cs-CZ" dirty="0" err="1">
                <a:latin typeface="Times New Roman" panose="02020603050405020304" pitchFamily="18" charset="0"/>
                <a:cs typeface="Times New Roman" panose="02020603050405020304" pitchFamily="18" charset="0"/>
              </a:rPr>
              <a:t>Sassova</a:t>
            </a:r>
            <a:r>
              <a:rPr lang="cs-CZ" dirty="0">
                <a:latin typeface="Times New Roman" panose="02020603050405020304" pitchFamily="18" charset="0"/>
                <a:cs typeface="Times New Roman" panose="02020603050405020304" pitchFamily="18" charset="0"/>
              </a:rPr>
              <a:t> nalézá ve stejné situaci, jde do lesa a pronese: „Už neumíme zapálit oheň, neumíme se modlit, ale známe to správné místo v lese a to musí stačit“. A skutečně to stačilo. Ale když přijde řada na další generaci a </a:t>
            </a:r>
            <a:r>
              <a:rPr lang="cs-CZ" dirty="0" err="1">
                <a:latin typeface="Times New Roman" panose="02020603050405020304" pitchFamily="18" charset="0"/>
                <a:cs typeface="Times New Roman" panose="02020603050405020304" pitchFamily="18" charset="0"/>
              </a:rPr>
              <a:t>Rabbi</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Israel</a:t>
            </a:r>
            <a:r>
              <a:rPr lang="cs-CZ" dirty="0">
                <a:latin typeface="Times New Roman" panose="02020603050405020304" pitchFamily="18" charset="0"/>
                <a:cs typeface="Times New Roman" panose="02020603050405020304" pitchFamily="18" charset="0"/>
              </a:rPr>
              <a:t> z </a:t>
            </a:r>
            <a:r>
              <a:rPr lang="cs-CZ" dirty="0" err="1">
                <a:latin typeface="Times New Roman" panose="02020603050405020304" pitchFamily="18" charset="0"/>
                <a:cs typeface="Times New Roman" panose="02020603050405020304" pitchFamily="18" charset="0"/>
              </a:rPr>
              <a:t>Rischinu</a:t>
            </a:r>
            <a:r>
              <a:rPr lang="cs-CZ" dirty="0">
                <a:latin typeface="Times New Roman" panose="02020603050405020304" pitchFamily="18" charset="0"/>
                <a:cs typeface="Times New Roman" panose="02020603050405020304" pitchFamily="18" charset="0"/>
              </a:rPr>
              <a:t> se měl poměřit se stejnou těžkostí – zůstal doma, posadil se na svou zlacenou židli a pronesl: „Neumíme zapálit oheň, nejsme schopni předříkávat modlitby a ani neznáme ono místo v lese: ale dovedeme o tom všem vykládat příběh“. A opět to stačilo. G. Agamben, </a:t>
            </a:r>
            <a:r>
              <a:rPr lang="cs-CZ" i="1" dirty="0">
                <a:latin typeface="Times New Roman" panose="02020603050405020304" pitchFamily="18" charset="0"/>
                <a:cs typeface="Times New Roman" panose="02020603050405020304" pitchFamily="18" charset="0"/>
              </a:rPr>
              <a:t>Povídka a oheň</a:t>
            </a:r>
            <a:r>
              <a:rPr lang="cs-CZ" dirty="0">
                <a:latin typeface="Times New Roman" panose="02020603050405020304" pitchFamily="18" charset="0"/>
                <a:cs typeface="Times New Roman" panose="02020603050405020304" pitchFamily="18" charset="0"/>
              </a:rPr>
              <a:t>, přel. A. Kosík, pracovní překlad.</a:t>
            </a:r>
          </a:p>
        </p:txBody>
      </p:sp>
    </p:spTree>
    <p:extLst>
      <p:ext uri="{BB962C8B-B14F-4D97-AF65-F5344CB8AC3E}">
        <p14:creationId xmlns:p14="http://schemas.microsoft.com/office/powerpoint/2010/main" val="3287284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C5FB-814C-DA48-B7F2-93839E10158C}"/>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Struktura kurzu</a:t>
            </a:r>
          </a:p>
        </p:txBody>
      </p:sp>
      <p:sp>
        <p:nvSpPr>
          <p:cNvPr id="3" name="Zástupný obsah 2">
            <a:extLst>
              <a:ext uri="{FF2B5EF4-FFF2-40B4-BE49-F238E27FC236}">
                <a16:creationId xmlns:a16="http://schemas.microsoft.com/office/drawing/2014/main" id="{1BCA1F57-0246-6C4B-BAD4-8F22BB87739C}"/>
              </a:ext>
            </a:extLst>
          </p:cNvPr>
          <p:cNvSpPr>
            <a:spLocks noGrp="1"/>
          </p:cNvSpPr>
          <p:nvPr>
            <p:ph idx="1"/>
          </p:nvPr>
        </p:nvSpPr>
        <p:spPr>
          <a:xfrm>
            <a:off x="838200" y="1520825"/>
            <a:ext cx="10515600" cy="4351338"/>
          </a:xfrm>
        </p:spPr>
        <p:txBody>
          <a:bodyPr>
            <a:normAutofit fontScale="92500" lnSpcReduction="10000"/>
          </a:bodyPr>
          <a:lstStyle/>
          <a:p>
            <a:pPr marL="0" indent="0">
              <a:buNone/>
            </a:pPr>
            <a:r>
              <a:rPr lang="cs-CZ" dirty="0">
                <a:latin typeface="Times New Roman" panose="02020603050405020304" pitchFamily="18" charset="0"/>
                <a:cs typeface="Times New Roman" panose="02020603050405020304" pitchFamily="18" charset="0"/>
              </a:rPr>
              <a:t>„Slabší talenty idealizují, postavy obdařené skutečně tvořivou imaginací si přisvojují.“ Harold </a:t>
            </a:r>
            <a:r>
              <a:rPr lang="cs-CZ" dirty="0" err="1">
                <a:latin typeface="Times New Roman" panose="02020603050405020304" pitchFamily="18" charset="0"/>
                <a:cs typeface="Times New Roman" panose="02020603050405020304" pitchFamily="18" charset="0"/>
              </a:rPr>
              <a:t>Bloom</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Úzkost z ovlivnění</a:t>
            </a:r>
            <a:r>
              <a:rPr lang="cs-CZ" dirty="0">
                <a:latin typeface="Times New Roman" panose="02020603050405020304" pitchFamily="18" charset="0"/>
                <a:cs typeface="Times New Roman" panose="02020603050405020304" pitchFamily="18" charset="0"/>
              </a:rPr>
              <a:t>, Praha 2015.</a:t>
            </a:r>
          </a:p>
          <a:p>
            <a:pPr marL="571500" indent="-571500">
              <a:buAutoNum type="romanUcPeriod"/>
            </a:pPr>
            <a:r>
              <a:rPr lang="cs-CZ" dirty="0">
                <a:latin typeface="Times New Roman" panose="02020603050405020304" pitchFamily="18" charset="0"/>
                <a:cs typeface="Times New Roman" panose="02020603050405020304" pitchFamily="18" charset="0"/>
              </a:rPr>
              <a:t>Kierkegaard – Opakování (</a:t>
            </a:r>
            <a:r>
              <a:rPr lang="cs-CZ" dirty="0" err="1">
                <a:latin typeface="Times New Roman" panose="02020603050405020304" pitchFamily="18" charset="0"/>
                <a:cs typeface="Times New Roman" panose="02020603050405020304" pitchFamily="18" charset="0"/>
              </a:rPr>
              <a:t>motivy</a:t>
            </a:r>
            <a:r>
              <a:rPr lang="cs-CZ" i="1" dirty="0" err="1">
                <a:latin typeface="Times New Roman" panose="02020603050405020304" pitchFamily="18" charset="0"/>
                <a:cs typeface="Times New Roman" panose="02020603050405020304" pitchFamily="18" charset="0"/>
              </a:rPr>
              <a:t>Úzkost</a:t>
            </a:r>
            <a:r>
              <a:rPr lang="cs-CZ" i="1" dirty="0">
                <a:latin typeface="Times New Roman" panose="02020603050405020304" pitchFamily="18" charset="0"/>
                <a:cs typeface="Times New Roman" panose="02020603050405020304" pitchFamily="18" charset="0"/>
              </a:rPr>
              <a:t> z ovlivnění</a:t>
            </a:r>
            <a:r>
              <a:rPr lang="cs-CZ" dirty="0">
                <a:latin typeface="Times New Roman" panose="02020603050405020304" pitchFamily="18" charset="0"/>
                <a:cs typeface="Times New Roman" panose="02020603050405020304" pitchFamily="18" charset="0"/>
              </a:rPr>
              <a:t>: čas, subjektivita, performance)</a:t>
            </a:r>
          </a:p>
          <a:p>
            <a:pPr marL="571500" indent="-571500">
              <a:buAutoNum type="romanUcPeriod"/>
            </a:pPr>
            <a:r>
              <a:rPr lang="cs-CZ" dirty="0">
                <a:latin typeface="Times New Roman" panose="02020603050405020304" pitchFamily="18" charset="0"/>
                <a:cs typeface="Times New Roman" panose="02020603050405020304" pitchFamily="18" charset="0"/>
              </a:rPr>
              <a:t>Nietzsche – Věčný návrat (motivy: čas, subjektivita, síla a slabost tradice)</a:t>
            </a:r>
          </a:p>
          <a:p>
            <a:pPr marL="571500" indent="-571500">
              <a:buAutoNum type="romanUcPeriod"/>
            </a:pPr>
            <a:r>
              <a:rPr lang="cs-CZ" dirty="0">
                <a:latin typeface="Times New Roman" panose="02020603050405020304" pitchFamily="18" charset="0"/>
                <a:cs typeface="Times New Roman" panose="02020603050405020304" pitchFamily="18" charset="0"/>
              </a:rPr>
              <a:t>Benjamin – Teze k filosofii dějin (motivy: síla tradice, citace a subjektivita)</a:t>
            </a:r>
          </a:p>
          <a:p>
            <a:pPr marL="571500" indent="-571500">
              <a:buAutoNum type="romanUcPeriod"/>
            </a:pPr>
            <a:r>
              <a:rPr lang="cs-CZ" dirty="0">
                <a:latin typeface="Times New Roman" panose="02020603050405020304" pitchFamily="18" charset="0"/>
                <a:cs typeface="Times New Roman" panose="02020603050405020304" pitchFamily="18" charset="0"/>
              </a:rPr>
              <a:t>Arendtová – Mezi minulostí a budoucností (motivy: tradice, čas, veřejnost)</a:t>
            </a:r>
          </a:p>
          <a:p>
            <a:pPr marL="571500" indent="-571500">
              <a:buAutoNum type="romanUcPeriod"/>
            </a:pPr>
            <a:r>
              <a:rPr lang="cs-CZ" dirty="0">
                <a:latin typeface="Times New Roman" panose="02020603050405020304" pitchFamily="18" charset="0"/>
                <a:cs typeface="Times New Roman" panose="02020603050405020304" pitchFamily="18" charset="0"/>
              </a:rPr>
              <a:t>Butlerová – Závažná těla (motivy: subjektivita, performance, veřejnost)</a:t>
            </a: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183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3D32AC-E4FD-8645-9224-FA3B5C0A0375}"/>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Bez opakování není zvyk.</a:t>
            </a:r>
          </a:p>
        </p:txBody>
      </p:sp>
      <p:sp>
        <p:nvSpPr>
          <p:cNvPr id="3" name="Zástupný obsah 2">
            <a:extLst>
              <a:ext uri="{FF2B5EF4-FFF2-40B4-BE49-F238E27FC236}">
                <a16:creationId xmlns:a16="http://schemas.microsoft.com/office/drawing/2014/main" id="{05166058-082A-B148-82A0-85091D6C1744}"/>
              </a:ext>
            </a:extLst>
          </p:cNvPr>
          <p:cNvSpPr>
            <a:spLocks noGrp="1"/>
          </p:cNvSpPr>
          <p:nvPr>
            <p:ph idx="1"/>
          </p:nvPr>
        </p:nvSpPr>
        <p:spPr/>
        <p:txBody>
          <a:bodyPr/>
          <a:lstStyle/>
          <a:p>
            <a:pPr>
              <a:buFontTx/>
              <a:buChar char="-"/>
            </a:pPr>
            <a:r>
              <a:rPr lang="cs-CZ" dirty="0">
                <a:latin typeface="Times New Roman" panose="02020603050405020304" pitchFamily="18" charset="0"/>
                <a:cs typeface="Times New Roman" panose="02020603050405020304" pitchFamily="18" charset="0"/>
              </a:rPr>
              <a:t>intersubjektivita je spjata spíše s opakováním než se zvykem (a druhou přirozeností)</a:t>
            </a:r>
          </a:p>
          <a:p>
            <a:pPr>
              <a:buFontTx/>
              <a:buChar char="-"/>
            </a:pPr>
            <a:r>
              <a:rPr lang="cs-CZ" dirty="0">
                <a:latin typeface="Times New Roman" panose="02020603050405020304" pitchFamily="18" charset="0"/>
                <a:cs typeface="Times New Roman" panose="02020603050405020304" pitchFamily="18" charset="0"/>
              </a:rPr>
              <a:t>opakování a společenské situace</a:t>
            </a:r>
          </a:p>
          <a:p>
            <a:pPr marL="0" indent="0">
              <a:buNone/>
            </a:pPr>
            <a:r>
              <a:rPr lang="cs-CZ" dirty="0">
                <a:latin typeface="Times New Roman" panose="02020603050405020304" pitchFamily="18" charset="0"/>
                <a:cs typeface="Times New Roman" panose="02020603050405020304" pitchFamily="18" charset="0"/>
              </a:rPr>
              <a:t>Je skutečnost opakováním? Kierkegaard: „Svět trvá, protože je opakováním.“ </a:t>
            </a:r>
          </a:p>
        </p:txBody>
      </p:sp>
    </p:spTree>
    <p:extLst>
      <p:ext uri="{BB962C8B-B14F-4D97-AF65-F5344CB8AC3E}">
        <p14:creationId xmlns:p14="http://schemas.microsoft.com/office/powerpoint/2010/main" val="3320082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F45AD7-3359-FB44-A718-24253428262E}"/>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„Já jsem Já“</a:t>
            </a:r>
          </a:p>
        </p:txBody>
      </p:sp>
      <p:sp>
        <p:nvSpPr>
          <p:cNvPr id="3" name="Zástupný obsah 2">
            <a:extLst>
              <a:ext uri="{FF2B5EF4-FFF2-40B4-BE49-F238E27FC236}">
                <a16:creationId xmlns:a16="http://schemas.microsoft.com/office/drawing/2014/main" id="{C56BB5BB-CF31-D843-8B1D-D22625B0384A}"/>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Fichte: „</a:t>
            </a:r>
            <a:r>
              <a:rPr lang="cs-CZ" dirty="0" err="1">
                <a:latin typeface="Times New Roman" panose="02020603050405020304" pitchFamily="18" charset="0"/>
                <a:cs typeface="Times New Roman" panose="02020603050405020304" pitchFamily="18" charset="0"/>
              </a:rPr>
              <a:t>Sebekladení</a:t>
            </a:r>
            <a:r>
              <a:rPr lang="cs-CZ" dirty="0">
                <a:latin typeface="Times New Roman" panose="02020603050405020304" pitchFamily="18" charset="0"/>
                <a:cs typeface="Times New Roman" panose="02020603050405020304" pitchFamily="18" charset="0"/>
              </a:rPr>
              <a:t> Já je tedy čistou činností tohoto Já. Já klade sebe samo a je mocí tohoto pouhého </a:t>
            </a:r>
            <a:r>
              <a:rPr lang="cs-CZ" dirty="0" err="1">
                <a:latin typeface="Times New Roman" panose="02020603050405020304" pitchFamily="18" charset="0"/>
                <a:cs typeface="Times New Roman" panose="02020603050405020304" pitchFamily="18" charset="0"/>
              </a:rPr>
              <a:t>sebekladení</a:t>
            </a:r>
            <a:r>
              <a:rPr lang="cs-CZ" dirty="0">
                <a:latin typeface="Times New Roman" panose="02020603050405020304" pitchFamily="18" charset="0"/>
                <a:cs typeface="Times New Roman" panose="02020603050405020304" pitchFamily="18" charset="0"/>
              </a:rPr>
              <a:t>, a naopak Já je a klade své bytí mocí svého pouhého bytí. Já je </a:t>
            </a:r>
            <a:r>
              <a:rPr lang="cs-CZ" b="1" dirty="0">
                <a:latin typeface="Times New Roman" panose="02020603050405020304" pitchFamily="18" charset="0"/>
                <a:cs typeface="Times New Roman" panose="02020603050405020304" pitchFamily="18" charset="0"/>
              </a:rPr>
              <a:t>současně jednající i produkt </a:t>
            </a:r>
            <a:r>
              <a:rPr lang="cs-CZ" dirty="0">
                <a:latin typeface="Times New Roman" panose="02020603050405020304" pitchFamily="18" charset="0"/>
                <a:cs typeface="Times New Roman" panose="02020603050405020304" pitchFamily="18" charset="0"/>
              </a:rPr>
              <a:t>jednání; činné i to, co je činností vytvořeno; jednání a čin jsou jedno a totéž, a proto je ‚Já jsem‘ výrazem jistého </a:t>
            </a:r>
            <a:r>
              <a:rPr lang="cs-CZ" b="1" dirty="0">
                <a:latin typeface="Times New Roman" panose="02020603050405020304" pitchFamily="18" charset="0"/>
                <a:cs typeface="Times New Roman" panose="02020603050405020304" pitchFamily="18" charset="0"/>
              </a:rPr>
              <a:t>činného jednání</a:t>
            </a:r>
            <a:r>
              <a:rPr lang="cs-CZ" dirty="0">
                <a:latin typeface="Times New Roman" panose="02020603050405020304" pitchFamily="18" charset="0"/>
                <a:cs typeface="Times New Roman" panose="02020603050405020304" pitchFamily="18" charset="0"/>
              </a:rPr>
              <a:t>.“</a:t>
            </a:r>
          </a:p>
          <a:p>
            <a:pPr marL="0" indent="0" algn="just">
              <a:buNone/>
            </a:pPr>
            <a:r>
              <a:rPr lang="cs-CZ" dirty="0">
                <a:latin typeface="Times New Roman" panose="02020603050405020304" pitchFamily="18" charset="0"/>
                <a:cs typeface="Times New Roman" panose="02020603050405020304" pitchFamily="18" charset="0"/>
              </a:rPr>
              <a:t>Fichte, </a:t>
            </a:r>
            <a:r>
              <a:rPr lang="cs-CZ" i="1" dirty="0">
                <a:latin typeface="Times New Roman" panose="02020603050405020304" pitchFamily="18" charset="0"/>
                <a:cs typeface="Times New Roman" panose="02020603050405020304" pitchFamily="18" charset="0"/>
              </a:rPr>
              <a:t>Základy všeho </a:t>
            </a:r>
            <a:r>
              <a:rPr lang="cs-CZ" i="1" dirty="0" err="1">
                <a:latin typeface="Times New Roman" panose="02020603050405020304" pitchFamily="18" charset="0"/>
                <a:cs typeface="Times New Roman" panose="02020603050405020304" pitchFamily="18" charset="0"/>
              </a:rPr>
              <a:t>vědosloví</a:t>
            </a:r>
            <a:r>
              <a:rPr lang="cs-CZ" dirty="0">
                <a:latin typeface="Times New Roman" panose="02020603050405020304" pitchFamily="18" charset="0"/>
                <a:cs typeface="Times New Roman" panose="02020603050405020304" pitchFamily="18" charset="0"/>
              </a:rPr>
              <a:t>, 2007, str. 16.</a:t>
            </a:r>
          </a:p>
        </p:txBody>
      </p:sp>
    </p:spTree>
    <p:extLst>
      <p:ext uri="{BB962C8B-B14F-4D97-AF65-F5344CB8AC3E}">
        <p14:creationId xmlns:p14="http://schemas.microsoft.com/office/powerpoint/2010/main" val="93644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5BF52E-B3E2-854D-B060-9F4D85611F8E}"/>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Opakování je nitrem subjektivity, ale i intersubjektivity.</a:t>
            </a:r>
            <a:endParaRPr lang="cs-CZ" dirty="0"/>
          </a:p>
        </p:txBody>
      </p:sp>
      <p:sp>
        <p:nvSpPr>
          <p:cNvPr id="3" name="Zástupný obsah 2">
            <a:extLst>
              <a:ext uri="{FF2B5EF4-FFF2-40B4-BE49-F238E27FC236}">
                <a16:creationId xmlns:a16="http://schemas.microsoft.com/office/drawing/2014/main" id="{4F45849F-DA99-9747-BD13-5D6C52B2BB70}"/>
              </a:ext>
            </a:extLst>
          </p:cNvPr>
          <p:cNvSpPr>
            <a:spLocks noGrp="1"/>
          </p:cNvSpPr>
          <p:nvPr>
            <p:ph idx="1"/>
          </p:nvPr>
        </p:nvSpPr>
        <p:spPr/>
        <p:txBody>
          <a:bodyPr>
            <a:normAutofit fontScale="92500"/>
          </a:bodyPr>
          <a:lstStyle/>
          <a:p>
            <a:pPr marL="0" indent="0" algn="just">
              <a:buNone/>
            </a:pPr>
            <a:r>
              <a:rPr lang="cs-CZ" dirty="0">
                <a:latin typeface="Times New Roman" panose="02020603050405020304" pitchFamily="18" charset="0"/>
                <a:cs typeface="Times New Roman" panose="02020603050405020304" pitchFamily="18" charset="0"/>
              </a:rPr>
              <a:t>„Já se rozlišuji od sebe sama, a v tom platí pro mne bezprostředně, že toto </a:t>
            </a:r>
            <a:r>
              <a:rPr lang="cs-CZ" b="1" dirty="0">
                <a:latin typeface="Times New Roman" panose="02020603050405020304" pitchFamily="18" charset="0"/>
                <a:cs typeface="Times New Roman" panose="02020603050405020304" pitchFamily="18" charset="0"/>
              </a:rPr>
              <a:t>rozlišené není rozlišeno</a:t>
            </a:r>
            <a:r>
              <a:rPr lang="cs-CZ" dirty="0">
                <a:latin typeface="Times New Roman" panose="02020603050405020304" pitchFamily="18" charset="0"/>
                <a:cs typeface="Times New Roman" panose="02020603050405020304" pitchFamily="18" charset="0"/>
              </a:rPr>
              <a:t>.“ Hegel, </a:t>
            </a:r>
            <a:r>
              <a:rPr lang="cs-CZ" i="1" dirty="0">
                <a:latin typeface="Times New Roman" panose="02020603050405020304" pitchFamily="18" charset="0"/>
                <a:cs typeface="Times New Roman" panose="02020603050405020304" pitchFamily="18" charset="0"/>
              </a:rPr>
              <a:t>Fenomenologie ducha</a:t>
            </a:r>
            <a:r>
              <a:rPr lang="cs-CZ" dirty="0">
                <a:latin typeface="Times New Roman" panose="02020603050405020304" pitchFamily="18" charset="0"/>
                <a:cs typeface="Times New Roman" panose="02020603050405020304" pitchFamily="18" charset="0"/>
              </a:rPr>
              <a:t>, 1960, str. 144.</a:t>
            </a:r>
          </a:p>
          <a:p>
            <a:pPr marL="0" indent="0" algn="just">
              <a:buNone/>
            </a:pPr>
            <a:r>
              <a:rPr lang="cs-CZ" dirty="0">
                <a:latin typeface="Times New Roman" panose="02020603050405020304" pitchFamily="18" charset="0"/>
                <a:cs typeface="Times New Roman" panose="02020603050405020304" pitchFamily="18" charset="0"/>
              </a:rPr>
              <a:t>„Ale </a:t>
            </a:r>
            <a:r>
              <a:rPr lang="cs-CZ" b="1" dirty="0">
                <a:latin typeface="Times New Roman" panose="02020603050405020304" pitchFamily="18" charset="0"/>
                <a:cs typeface="Times New Roman" panose="02020603050405020304" pitchFamily="18" charset="0"/>
              </a:rPr>
              <a:t>pravda</a:t>
            </a:r>
            <a:r>
              <a:rPr lang="cs-CZ" dirty="0">
                <a:latin typeface="Times New Roman" panose="02020603050405020304" pitchFamily="18" charset="0"/>
                <a:cs typeface="Times New Roman" panose="02020603050405020304" pitchFamily="18" charset="0"/>
              </a:rPr>
              <a:t> [žádostivosti] </a:t>
            </a:r>
            <a:r>
              <a:rPr lang="cs-CZ" b="1" dirty="0">
                <a:latin typeface="Times New Roman" panose="02020603050405020304" pitchFamily="18" charset="0"/>
                <a:cs typeface="Times New Roman" panose="02020603050405020304" pitchFamily="18" charset="0"/>
              </a:rPr>
              <a:t>je</a:t>
            </a:r>
            <a:r>
              <a:rPr lang="cs-CZ" dirty="0">
                <a:latin typeface="Times New Roman" panose="02020603050405020304" pitchFamily="18" charset="0"/>
                <a:cs typeface="Times New Roman" panose="02020603050405020304" pitchFamily="18" charset="0"/>
              </a:rPr>
              <a:t> naopak </a:t>
            </a:r>
            <a:r>
              <a:rPr lang="cs-CZ" b="1" dirty="0">
                <a:latin typeface="Times New Roman" panose="02020603050405020304" pitchFamily="18" charset="0"/>
                <a:cs typeface="Times New Roman" panose="02020603050405020304" pitchFamily="18" charset="0"/>
              </a:rPr>
              <a:t>dvojitá reflexe</a:t>
            </a:r>
            <a:r>
              <a:rPr lang="cs-CZ" dirty="0">
                <a:latin typeface="Times New Roman" panose="02020603050405020304" pitchFamily="18" charset="0"/>
                <a:cs typeface="Times New Roman" panose="02020603050405020304" pitchFamily="18" charset="0"/>
              </a:rPr>
              <a:t>, zdvojené sebevědomí. … Sebevědomí je pro sebevědomí.“ Tamtéž, str. 152.</a:t>
            </a:r>
          </a:p>
          <a:p>
            <a:pPr marL="0" indent="0" algn="just">
              <a:buNone/>
            </a:pPr>
            <a:r>
              <a:rPr lang="cs-CZ" dirty="0">
                <a:latin typeface="Times New Roman" panose="02020603050405020304" pitchFamily="18" charset="0"/>
                <a:cs typeface="Times New Roman" panose="02020603050405020304" pitchFamily="18" charset="0"/>
              </a:rPr>
              <a:t>„Každé vidí, že to druhé koná to, co koná samo; každé koná samo, co žádá od druhého, a koná tedy to, co koná, také jen potud, pokud to druhé koná totéž; </a:t>
            </a:r>
            <a:r>
              <a:rPr lang="cs-CZ" b="1" dirty="0">
                <a:latin typeface="Times New Roman" panose="02020603050405020304" pitchFamily="18" charset="0"/>
                <a:cs typeface="Times New Roman" panose="02020603050405020304" pitchFamily="18" charset="0"/>
              </a:rPr>
              <a:t>jednostranné konání by bylo marné, jelikož to, co se má státi, může být vykonáno pouze oběma</a:t>
            </a:r>
            <a:r>
              <a:rPr lang="cs-CZ" dirty="0">
                <a:latin typeface="Times New Roman" panose="02020603050405020304" pitchFamily="18" charset="0"/>
                <a:cs typeface="Times New Roman" panose="02020603050405020304" pitchFamily="18" charset="0"/>
              </a:rPr>
              <a:t>. Konání je tedy </a:t>
            </a:r>
            <a:r>
              <a:rPr lang="cs-CZ" b="1" dirty="0">
                <a:latin typeface="Times New Roman" panose="02020603050405020304" pitchFamily="18" charset="0"/>
                <a:cs typeface="Times New Roman" panose="02020603050405020304" pitchFamily="18" charset="0"/>
              </a:rPr>
              <a:t>dvojsmyslné</a:t>
            </a:r>
            <a:r>
              <a:rPr lang="cs-CZ" dirty="0">
                <a:latin typeface="Times New Roman" panose="02020603050405020304" pitchFamily="18" charset="0"/>
                <a:cs typeface="Times New Roman" panose="02020603050405020304" pitchFamily="18" charset="0"/>
              </a:rPr>
              <a:t> nejen v tom, že je konáním stejně vůči sobě jako vůči druhému, nýbrž i v tom, že je nedílně právě tak konáním jednoho jako druhého.“ Tamtéž, str. 155.</a:t>
            </a:r>
          </a:p>
        </p:txBody>
      </p:sp>
    </p:spTree>
    <p:extLst>
      <p:ext uri="{BB962C8B-B14F-4D97-AF65-F5344CB8AC3E}">
        <p14:creationId xmlns:p14="http://schemas.microsoft.com/office/powerpoint/2010/main" val="900840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6A6507-2403-2B41-BFFB-1EF084AF0BAD}"/>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Kierkegaardovo Opakování</a:t>
            </a:r>
          </a:p>
        </p:txBody>
      </p:sp>
      <p:sp>
        <p:nvSpPr>
          <p:cNvPr id="3" name="Zástupný obsah 2">
            <a:extLst>
              <a:ext uri="{FF2B5EF4-FFF2-40B4-BE49-F238E27FC236}">
                <a16:creationId xmlns:a16="http://schemas.microsoft.com/office/drawing/2014/main" id="{70C35629-4870-2C49-A4CE-83A58C85A7F3}"/>
              </a:ext>
            </a:extLst>
          </p:cNvPr>
          <p:cNvSpPr>
            <a:spLocks noGrp="1"/>
          </p:cNvSpPr>
          <p:nvPr>
            <p:ph idx="1"/>
          </p:nvPr>
        </p:nvSpPr>
        <p:spPr>
          <a:xfrm>
            <a:off x="1028205" y="1690688"/>
            <a:ext cx="10515600" cy="4351338"/>
          </a:xfrm>
        </p:spPr>
        <p:txBody>
          <a:bodyPr>
            <a:normAutofit fontScale="92500" lnSpcReduction="10000"/>
          </a:bodyPr>
          <a:lstStyle/>
          <a:p>
            <a:pPr marL="0" indent="0" algn="just">
              <a:buNone/>
            </a:pPr>
            <a:r>
              <a:rPr lang="cs-CZ" dirty="0">
                <a:latin typeface="Times New Roman" panose="02020603050405020304" pitchFamily="18" charset="0"/>
                <a:cs typeface="Times New Roman" panose="02020603050405020304" pitchFamily="18" charset="0"/>
              </a:rPr>
              <a:t>„Opakování a rozpomínání je stejný pohyb, jenže v opačném směru, neboť co se rozpomíná, bylo, opakuje se dozadu; </a:t>
            </a:r>
            <a:r>
              <a:rPr lang="cs-CZ" b="1" dirty="0">
                <a:latin typeface="Times New Roman" panose="02020603050405020304" pitchFamily="18" charset="0"/>
                <a:cs typeface="Times New Roman" panose="02020603050405020304" pitchFamily="18" charset="0"/>
              </a:rPr>
              <a:t>vlastní opakování oproti tomu rozpomíná dopředu</a:t>
            </a:r>
            <a:r>
              <a:rPr lang="cs-CZ" dirty="0">
                <a:latin typeface="Times New Roman" panose="02020603050405020304" pitchFamily="18" charset="0"/>
                <a:cs typeface="Times New Roman" panose="02020603050405020304" pitchFamily="18" charset="0"/>
              </a:rPr>
              <a:t>.“ S. Kierkegaard, </a:t>
            </a:r>
            <a:r>
              <a:rPr lang="cs-CZ" i="1" dirty="0">
                <a:latin typeface="Times New Roman" panose="02020603050405020304" pitchFamily="18" charset="0"/>
                <a:cs typeface="Times New Roman" panose="02020603050405020304" pitchFamily="18" charset="0"/>
              </a:rPr>
              <a:t>Opakování</a:t>
            </a:r>
            <a:r>
              <a:rPr lang="cs-CZ" dirty="0">
                <a:latin typeface="Times New Roman" panose="02020603050405020304" pitchFamily="18" charset="0"/>
                <a:cs typeface="Times New Roman" panose="02020603050405020304" pitchFamily="18" charset="0"/>
              </a:rPr>
              <a:t>, 2006, str. 10.</a:t>
            </a:r>
          </a:p>
          <a:p>
            <a:pPr marL="0" indent="0" algn="just">
              <a:buNone/>
            </a:pPr>
            <a:r>
              <a:rPr lang="cs-CZ" dirty="0">
                <a:latin typeface="Times New Roman" panose="02020603050405020304" pitchFamily="18" charset="0"/>
                <a:cs typeface="Times New Roman" panose="02020603050405020304" pitchFamily="18" charset="0"/>
              </a:rPr>
              <a:t>„Právě tato kategorie vysvětluje vztah mezi </a:t>
            </a:r>
            <a:r>
              <a:rPr lang="cs-CZ" dirty="0" err="1">
                <a:latin typeface="Times New Roman" panose="02020603050405020304" pitchFamily="18" charset="0"/>
                <a:cs typeface="Times New Roman" panose="02020603050405020304" pitchFamily="18" charset="0"/>
              </a:rPr>
              <a:t>Eleaty</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Hérakleitem</a:t>
            </a:r>
            <a:r>
              <a:rPr lang="cs-CZ" dirty="0">
                <a:latin typeface="Times New Roman" panose="02020603050405020304" pitchFamily="18" charset="0"/>
                <a:cs typeface="Times New Roman" panose="02020603050405020304" pitchFamily="18" charset="0"/>
              </a:rPr>
              <a:t> a že opakování je vlastně to, co bylo nedopatřením nezváno mediací. … Když Řekové říkali, že každé poznávání je rozpomínání, říkali tím, že</a:t>
            </a:r>
            <a:r>
              <a:rPr lang="cs-CZ" b="1" dirty="0">
                <a:latin typeface="Times New Roman" panose="02020603050405020304" pitchFamily="18" charset="0"/>
                <a:cs typeface="Times New Roman" panose="02020603050405020304" pitchFamily="18" charset="0"/>
              </a:rPr>
              <a:t> veškeré žití již bylo</a:t>
            </a:r>
            <a:r>
              <a:rPr lang="cs-CZ" dirty="0">
                <a:latin typeface="Times New Roman" panose="02020603050405020304" pitchFamily="18" charset="0"/>
                <a:cs typeface="Times New Roman" panose="02020603050405020304" pitchFamily="18" charset="0"/>
              </a:rPr>
              <a:t>. Když někdo řekne, že život je opakováním, pak říká: žití, které bylo, nyní nastává. </a:t>
            </a:r>
            <a:r>
              <a:rPr lang="cs-CZ" b="1" dirty="0">
                <a:latin typeface="Times New Roman" panose="02020603050405020304" pitchFamily="18" charset="0"/>
                <a:cs typeface="Times New Roman" panose="02020603050405020304" pitchFamily="18" charset="0"/>
              </a:rPr>
              <a:t>Nemá-li člověk kategorii rozpomínání nebo opakování, rozptýlí se pak celý život na prázdný a bezobsažný hluk</a:t>
            </a:r>
            <a:r>
              <a:rPr lang="cs-CZ" dirty="0">
                <a:latin typeface="Times New Roman" panose="02020603050405020304" pitchFamily="18" charset="0"/>
                <a:cs typeface="Times New Roman" panose="02020603050405020304" pitchFamily="18" charset="0"/>
              </a:rPr>
              <a:t>. Rozpomínání se je pohanské pojetí života, opakování moderní. Opakování je zájmem metafyziky a navíc zájmem, na němž metafyzika ztroskotává, opakování je heslem v každém etickém názoru, opakování je </a:t>
            </a:r>
            <a:r>
              <a:rPr lang="cs-CZ" dirty="0" err="1">
                <a:latin typeface="Times New Roman" panose="02020603050405020304" pitchFamily="18" charset="0"/>
                <a:cs typeface="Times New Roman" panose="02020603050405020304" pitchFamily="18" charset="0"/>
              </a:rPr>
              <a:t>conditio</a:t>
            </a:r>
            <a:r>
              <a:rPr lang="cs-CZ" dirty="0">
                <a:latin typeface="Times New Roman" panose="02020603050405020304" pitchFamily="18" charset="0"/>
                <a:cs typeface="Times New Roman" panose="02020603050405020304" pitchFamily="18" charset="0"/>
              </a:rPr>
              <a:t> sine </a:t>
            </a:r>
            <a:r>
              <a:rPr lang="cs-CZ" dirty="0" err="1">
                <a:latin typeface="Times New Roman" panose="02020603050405020304" pitchFamily="18" charset="0"/>
                <a:cs typeface="Times New Roman" panose="02020603050405020304" pitchFamily="18" charset="0"/>
              </a:rPr>
              <a:t>qua</a:t>
            </a:r>
            <a:r>
              <a:rPr lang="cs-CZ" dirty="0">
                <a:latin typeface="Times New Roman" panose="02020603050405020304" pitchFamily="18" charset="0"/>
                <a:cs typeface="Times New Roman" panose="02020603050405020304" pitchFamily="18" charset="0"/>
              </a:rPr>
              <a:t> non každého dogmatického problému.“ S. Kierkegaard, </a:t>
            </a:r>
            <a:r>
              <a:rPr lang="cs-CZ" i="1" dirty="0">
                <a:latin typeface="Times New Roman" panose="02020603050405020304" pitchFamily="18" charset="0"/>
                <a:cs typeface="Times New Roman" panose="02020603050405020304" pitchFamily="18" charset="0"/>
              </a:rPr>
              <a:t>Opakování</a:t>
            </a:r>
            <a:r>
              <a:rPr lang="cs-CZ" dirty="0">
                <a:latin typeface="Times New Roman" panose="02020603050405020304" pitchFamily="18" charset="0"/>
                <a:cs typeface="Times New Roman" panose="02020603050405020304" pitchFamily="18" charset="0"/>
              </a:rPr>
              <a:t>, str. 41.</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963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DDB357-4917-7848-A71D-6A8A5FAD2DC9}"/>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Opakování a království boží</a:t>
            </a:r>
          </a:p>
        </p:txBody>
      </p:sp>
      <p:sp>
        <p:nvSpPr>
          <p:cNvPr id="3" name="Zástupný obsah 2">
            <a:extLst>
              <a:ext uri="{FF2B5EF4-FFF2-40B4-BE49-F238E27FC236}">
                <a16:creationId xmlns:a16="http://schemas.microsoft.com/office/drawing/2014/main" id="{DD862AA8-89EA-424A-BAC5-10D6565D0D02}"/>
              </a:ext>
            </a:extLst>
          </p:cNvPr>
          <p:cNvSpPr>
            <a:spLocks noGrp="1"/>
          </p:cNvSpPr>
          <p:nvPr>
            <p:ph idx="1"/>
          </p:nvPr>
        </p:nvSpPr>
        <p:spPr/>
        <p:txBody>
          <a:bodyPr/>
          <a:lstStyle/>
          <a:p>
            <a:pPr marL="0" indent="0" algn="just">
              <a:buNone/>
            </a:pPr>
            <a:r>
              <a:rPr lang="cs-CZ" dirty="0">
                <a:latin typeface="Times" pitchFamily="2" charset="0"/>
              </a:rPr>
              <a:t>„Jsem opět sám sebou; zde mám opakování; rozumím všemu a žití mi připadá krásnější než kdy předtím. … Není to tedy opakování? Nedostalo se mi všeho dvojnásob? Nedostalo se mi opět mne samého, a to právě tak, </a:t>
            </a:r>
            <a:r>
              <a:rPr lang="cs-CZ" b="1" dirty="0">
                <a:latin typeface="Times" pitchFamily="2" charset="0"/>
              </a:rPr>
              <a:t>abych mohl dvojnásob cítit, jaký to má význam? </a:t>
            </a:r>
            <a:r>
              <a:rPr lang="cs-CZ" dirty="0">
                <a:latin typeface="Times" pitchFamily="2" charset="0"/>
              </a:rPr>
              <a:t>A co je opakování pozemských statků, lhostejné k určení ducha, ve srovnání s tímhle opakováním? Jen dětí se </a:t>
            </a:r>
            <a:r>
              <a:rPr lang="cs-CZ" dirty="0" err="1">
                <a:latin typeface="Times" pitchFamily="2" charset="0"/>
              </a:rPr>
              <a:t>Jóbovi</a:t>
            </a:r>
            <a:r>
              <a:rPr lang="cs-CZ" dirty="0">
                <a:latin typeface="Times" pitchFamily="2" charset="0"/>
              </a:rPr>
              <a:t> nedostalo dvojnásob, protože lidský život se takto zdvojit nedá. Zde je možné jen opakování ducha, ačkoliv v časnosti nebude nikdy tak dokonalé jako </a:t>
            </a:r>
            <a:r>
              <a:rPr lang="cs-CZ" b="1" dirty="0">
                <a:latin typeface="Times" pitchFamily="2" charset="0"/>
              </a:rPr>
              <a:t>ve věčnosti, která je tím pravým opakováním</a:t>
            </a:r>
            <a:r>
              <a:rPr lang="cs-CZ" dirty="0">
                <a:latin typeface="Times" pitchFamily="2" charset="0"/>
              </a:rPr>
              <a:t>.“  S. Kierkegaard, </a:t>
            </a:r>
            <a:r>
              <a:rPr lang="cs-CZ" i="1" dirty="0">
                <a:latin typeface="Times" pitchFamily="2" charset="0"/>
              </a:rPr>
              <a:t>Opakování</a:t>
            </a:r>
            <a:r>
              <a:rPr lang="cs-CZ" dirty="0">
                <a:latin typeface="Times" pitchFamily="2" charset="0"/>
              </a:rPr>
              <a:t>, str. 151 n.</a:t>
            </a:r>
          </a:p>
        </p:txBody>
      </p:sp>
    </p:spTree>
    <p:extLst>
      <p:ext uri="{BB962C8B-B14F-4D97-AF65-F5344CB8AC3E}">
        <p14:creationId xmlns:p14="http://schemas.microsoft.com/office/powerpoint/2010/main" val="1971776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689</TotalTime>
  <Words>1696</Words>
  <Application>Microsoft Macintosh PowerPoint</Application>
  <PresentationFormat>Širokoúhlá obrazovka</PresentationFormat>
  <Paragraphs>56</Paragraphs>
  <Slides>17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17</vt:i4>
      </vt:variant>
    </vt:vector>
  </HeadingPairs>
  <TitlesOfParts>
    <vt:vector size="23" baseType="lpstr">
      <vt:lpstr>Arial</vt:lpstr>
      <vt:lpstr>Calibri</vt:lpstr>
      <vt:lpstr>Calibri Light</vt:lpstr>
      <vt:lpstr>Times</vt:lpstr>
      <vt:lpstr>Times New Roman</vt:lpstr>
      <vt:lpstr>Motiv Office</vt:lpstr>
      <vt:lpstr>Opakování: Einmal ist keinmal</vt:lpstr>
      <vt:lpstr>Prezentace aplikace PowerPoint</vt:lpstr>
      <vt:lpstr>A my ještě příběh máme?</vt:lpstr>
      <vt:lpstr>Struktura kurzu</vt:lpstr>
      <vt:lpstr>Bez opakování není zvyk.</vt:lpstr>
      <vt:lpstr>„Já jsem Já“</vt:lpstr>
      <vt:lpstr>Opakování je nitrem subjektivity, ale i intersubjektivity.</vt:lpstr>
      <vt:lpstr>Kierkegaardovo Opakování</vt:lpstr>
      <vt:lpstr>Opakování a království boží</vt:lpstr>
      <vt:lpstr>Nietzsche: „Wie du anfingst wirst du bleiben.“ (Ale to je Hölderlin.)</vt:lpstr>
      <vt:lpstr>Benjamin a citace</vt:lpstr>
      <vt:lpstr>Arendtová a tradice</vt:lpstr>
      <vt:lpstr>Tradice vzhůru nohama</vt:lpstr>
      <vt:lpstr>Opakování, (společenský a osobní) zvyk a performance</vt:lpstr>
      <vt:lpstr>Já jako citace místa</vt:lpstr>
      <vt:lpstr>Požadavky na zápočet</vt:lpstr>
      <vt:lpstr>Následující tři hodiny:  Kierkegaard, Opakování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Opakování: Úvodní hodina</dc:title>
  <dc:creator>Matějčková, Tereza</dc:creator>
  <cp:lastModifiedBy>Matějčková, Tereza</cp:lastModifiedBy>
  <cp:revision>20</cp:revision>
  <dcterms:created xsi:type="dcterms:W3CDTF">2021-02-02T11:52:09Z</dcterms:created>
  <dcterms:modified xsi:type="dcterms:W3CDTF">2021-02-19T15:56:31Z</dcterms:modified>
</cp:coreProperties>
</file>