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2" r:id="rId38"/>
    <p:sldId id="294" r:id="rId39"/>
    <p:sldId id="295" r:id="rId40"/>
    <p:sldId id="296" r:id="rId41"/>
    <p:sldId id="297" r:id="rId42"/>
    <p:sldId id="298" r:id="rId43"/>
    <p:sldId id="302" r:id="rId44"/>
    <p:sldId id="304" r:id="rId45"/>
    <p:sldId id="305" r:id="rId46"/>
    <p:sldId id="299" r:id="rId47"/>
    <p:sldId id="300" r:id="rId48"/>
    <p:sldId id="301" r:id="rId49"/>
    <p:sldId id="303" r:id="rId50"/>
    <p:sldId id="306" r:id="rId51"/>
    <p:sldId id="307" r:id="rId52"/>
    <p:sldId id="308" r:id="rId53"/>
    <p:sldId id="309" r:id="rId54"/>
    <p:sldId id="310" r:id="rId55"/>
    <p:sldId id="311" r:id="rId56"/>
    <p:sldId id="312" r:id="rId57"/>
    <p:sldId id="31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Fare clic per modificare stile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Fare clic per modificare stile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BFECD78-3C8E-49F2-8FAB-59489D168ABB}"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BFECD78-3C8E-49F2-8FAB-59489D168ABB}"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BFECD78-3C8E-49F2-8FAB-59489D168ABB}"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660400"/>
            <a:ext cx="7772400" cy="1470025"/>
          </a:xfrm>
        </p:spPr>
        <p:txBody>
          <a:bodyPr/>
          <a:lstStyle/>
          <a:p>
            <a:r>
              <a:rPr lang="it-IT" dirty="0"/>
              <a:t>Ludovico Ariosto</a:t>
            </a:r>
          </a:p>
        </p:txBody>
      </p:sp>
      <p:sp>
        <p:nvSpPr>
          <p:cNvPr id="3" name="Sottotitolo 2"/>
          <p:cNvSpPr>
            <a:spLocks noGrp="1"/>
          </p:cNvSpPr>
          <p:nvPr>
            <p:ph type="subTitle" idx="1"/>
          </p:nvPr>
        </p:nvSpPr>
        <p:spPr>
          <a:xfrm>
            <a:off x="1371600" y="1858732"/>
            <a:ext cx="6400800" cy="4223667"/>
          </a:xfrm>
        </p:spPr>
        <p:txBody>
          <a:bodyPr>
            <a:normAutofit/>
          </a:bodyPr>
          <a:lstStyle/>
          <a:p>
            <a:pPr>
              <a:spcAft>
                <a:spcPts val="0"/>
              </a:spcAft>
            </a:pPr>
            <a:r>
              <a:rPr lang="it-IT" dirty="0" err="1">
                <a:latin typeface="Times New Roman"/>
                <a:ea typeface="ＭＳ 明朝"/>
                <a:cs typeface="Times New Roman"/>
              </a:rPr>
              <a:t>Zuřivý</a:t>
            </a:r>
            <a:r>
              <a:rPr lang="it-IT" dirty="0">
                <a:latin typeface="Times New Roman"/>
                <a:ea typeface="ＭＳ 明朝"/>
                <a:cs typeface="Times New Roman"/>
              </a:rPr>
              <a:t> Roland</a:t>
            </a:r>
          </a:p>
          <a:p>
            <a:pPr>
              <a:spcAft>
                <a:spcPts val="0"/>
              </a:spcAft>
            </a:pPr>
            <a:r>
              <a:rPr lang="it-IT" dirty="0">
                <a:latin typeface="Times New Roman"/>
                <a:ea typeface="ＭＳ 明朝"/>
                <a:cs typeface="Times New Roman"/>
              </a:rPr>
              <a:t>(Orlando furioso – </a:t>
            </a:r>
            <a:r>
              <a:rPr lang="it-IT" dirty="0" err="1">
                <a:latin typeface="Times New Roman"/>
                <a:ea typeface="ＭＳ 明朝"/>
                <a:cs typeface="Times New Roman"/>
              </a:rPr>
              <a:t>Raging</a:t>
            </a:r>
            <a:r>
              <a:rPr lang="it-IT" dirty="0">
                <a:latin typeface="Times New Roman"/>
                <a:ea typeface="ＭＳ 明朝"/>
                <a:cs typeface="Times New Roman"/>
              </a:rPr>
              <a:t> Orlando)</a:t>
            </a:r>
          </a:p>
          <a:p>
            <a:pPr>
              <a:spcAft>
                <a:spcPts val="0"/>
              </a:spcAft>
            </a:pPr>
            <a:endParaRPr lang="it-IT" dirty="0">
              <a:latin typeface="Times New Roman"/>
              <a:ea typeface="ＭＳ 明朝"/>
              <a:cs typeface="Times New Roman"/>
            </a:endParaRPr>
          </a:p>
          <a:p>
            <a:pPr>
              <a:spcAft>
                <a:spcPts val="0"/>
              </a:spcAft>
            </a:pPr>
            <a:endParaRPr lang="en-GB" dirty="0">
              <a:latin typeface="Times New Roman"/>
              <a:ea typeface="ＭＳ 明朝"/>
              <a:cs typeface="Times New Roman"/>
            </a:endParaRPr>
          </a:p>
          <a:p>
            <a:pPr>
              <a:spcAft>
                <a:spcPts val="0"/>
              </a:spcAft>
            </a:pPr>
            <a:r>
              <a:rPr lang="en-GB" dirty="0">
                <a:latin typeface="Times New Roman"/>
                <a:ea typeface="ＭＳ 明朝"/>
                <a:cs typeface="Times New Roman"/>
              </a:rPr>
              <a:t>Women in the </a:t>
            </a:r>
          </a:p>
          <a:p>
            <a:pPr>
              <a:spcAft>
                <a:spcPts val="0"/>
              </a:spcAft>
            </a:pPr>
            <a:r>
              <a:rPr lang="en-GB" dirty="0" err="1">
                <a:latin typeface="Times New Roman"/>
                <a:ea typeface="ＭＳ 明朝"/>
                <a:cs typeface="Times New Roman"/>
              </a:rPr>
              <a:t>Orlando</a:t>
            </a:r>
            <a:r>
              <a:rPr lang="en-GB" dirty="0">
                <a:latin typeface="Times New Roman"/>
                <a:ea typeface="ＭＳ 明朝"/>
                <a:cs typeface="Times New Roman"/>
              </a:rPr>
              <a:t> </a:t>
            </a:r>
            <a:r>
              <a:rPr lang="en-GB" dirty="0" err="1">
                <a:latin typeface="Times New Roman"/>
                <a:ea typeface="ＭＳ 明朝"/>
                <a:cs typeface="Times New Roman"/>
              </a:rPr>
              <a:t>Furioso</a:t>
            </a:r>
            <a:endParaRPr lang="en-GB" dirty="0">
              <a:latin typeface="Times New Roman"/>
              <a:ea typeface="ＭＳ 明朝"/>
              <a:cs typeface="Times New Roman"/>
            </a:endParaRPr>
          </a:p>
          <a:p>
            <a:endParaRPr lang="it-IT" dirty="0"/>
          </a:p>
        </p:txBody>
      </p:sp>
      <p:pic>
        <p:nvPicPr>
          <p:cNvPr id="4" name="Immagine 3" descr="Bradamante_Valorosa_(Antonio_Tempesta)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122" y="3123508"/>
            <a:ext cx="2582566" cy="3521680"/>
          </a:xfrm>
          <a:prstGeom prst="rect">
            <a:avLst/>
          </a:prstGeom>
        </p:spPr>
      </p:pic>
      <p:pic>
        <p:nvPicPr>
          <p:cNvPr id="5" name="Immagine 4" descr="Marfisa_Guerriera_(Antonio_Tempesta)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61" y="3164698"/>
            <a:ext cx="2506796" cy="3473621"/>
          </a:xfrm>
          <a:prstGeom prst="rect">
            <a:avLst/>
          </a:prstGeom>
        </p:spPr>
      </p:pic>
    </p:spTree>
    <p:extLst>
      <p:ext uri="{BB962C8B-B14F-4D97-AF65-F5344CB8AC3E}">
        <p14:creationId xmlns:p14="http://schemas.microsoft.com/office/powerpoint/2010/main" val="143132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48270" y="528595"/>
            <a:ext cx="6521622" cy="4247317"/>
          </a:xfrm>
          <a:prstGeom prst="rect">
            <a:avLst/>
          </a:prstGeom>
          <a:noFill/>
        </p:spPr>
        <p:txBody>
          <a:bodyPr wrap="square" rtlCol="0">
            <a:spAutoFit/>
          </a:bodyPr>
          <a:lstStyle/>
          <a:p>
            <a:pPr algn="just"/>
            <a:r>
              <a:rPr lang="it-IT" dirty="0">
                <a:latin typeface="Times New Roman"/>
                <a:cs typeface="Times New Roman"/>
              </a:rPr>
              <a:t>“</a:t>
            </a:r>
            <a:r>
              <a:rPr lang="en-US" dirty="0">
                <a:latin typeface="Times New Roman"/>
                <a:cs typeface="Times New Roman"/>
              </a:rPr>
              <a:t>The daughter of our monarch is oppressed.</a:t>
            </a:r>
          </a:p>
          <a:p>
            <a:pPr algn="just"/>
            <a:r>
              <a:rPr lang="en-US" dirty="0">
                <a:latin typeface="Times New Roman"/>
                <a:cs typeface="Times New Roman"/>
              </a:rPr>
              <a:t>In need of help, she knows not what to do.</a:t>
            </a:r>
          </a:p>
          <a:p>
            <a:pPr algn="just"/>
            <a:r>
              <a:rPr lang="en-US" dirty="0">
                <a:latin typeface="Times New Roman"/>
                <a:cs typeface="Times New Roman"/>
              </a:rPr>
              <a:t>An evil lord, </a:t>
            </a:r>
            <a:r>
              <a:rPr lang="en-US" dirty="0" err="1">
                <a:latin typeface="Times New Roman"/>
                <a:cs typeface="Times New Roman"/>
              </a:rPr>
              <a:t>Lurcanio</a:t>
            </a:r>
            <a:r>
              <a:rPr lang="en-US" dirty="0">
                <a:latin typeface="Times New Roman"/>
                <a:cs typeface="Times New Roman"/>
              </a:rPr>
              <a:t> by name,</a:t>
            </a:r>
          </a:p>
          <a:p>
            <a:pPr algn="just"/>
            <a:r>
              <a:rPr lang="en-US" dirty="0">
                <a:latin typeface="Times New Roman"/>
                <a:cs typeface="Times New Roman"/>
              </a:rPr>
              <a:t>Intends that she shall die a death of shame.</a:t>
            </a:r>
          </a:p>
          <a:p>
            <a:pPr algn="just"/>
            <a:endParaRPr lang="en-US" dirty="0">
              <a:latin typeface="Times New Roman"/>
              <a:cs typeface="Times New Roman"/>
            </a:endParaRPr>
          </a:p>
          <a:p>
            <a:pPr algn="just"/>
            <a:r>
              <a:rPr lang="en-US" dirty="0" err="1">
                <a:latin typeface="Times New Roman"/>
                <a:cs typeface="Times New Roman"/>
              </a:rPr>
              <a:t>Lurcanio</a:t>
            </a:r>
            <a:r>
              <a:rPr lang="en-US" dirty="0">
                <a:latin typeface="Times New Roman"/>
                <a:cs typeface="Times New Roman"/>
              </a:rPr>
              <a:t> has reported to the king</a:t>
            </a:r>
          </a:p>
          <a:p>
            <a:pPr algn="just"/>
            <a:r>
              <a:rPr lang="en-US" dirty="0">
                <a:latin typeface="Times New Roman"/>
                <a:cs typeface="Times New Roman"/>
              </a:rPr>
              <a:t>(Inspired perhaps by hatred more than right)</a:t>
            </a:r>
          </a:p>
          <a:p>
            <a:pPr algn="just"/>
            <a:r>
              <a:rPr lang="en-US" dirty="0">
                <a:latin typeface="Times New Roman"/>
                <a:cs typeface="Times New Roman"/>
              </a:rPr>
              <a:t>That by a secret rope he saw her bring</a:t>
            </a:r>
          </a:p>
          <a:p>
            <a:pPr algn="just"/>
            <a:r>
              <a:rPr lang="en-US" dirty="0">
                <a:latin typeface="Times New Roman"/>
                <a:cs typeface="Times New Roman"/>
              </a:rPr>
              <a:t>Her lover to her balcony at night.</a:t>
            </a:r>
          </a:p>
          <a:p>
            <a:pPr algn="just"/>
            <a:r>
              <a:rPr lang="en-US" dirty="0">
                <a:latin typeface="Times New Roman"/>
                <a:cs typeface="Times New Roman"/>
              </a:rPr>
              <a:t>By law she is condemned for such a thing</a:t>
            </a:r>
          </a:p>
          <a:p>
            <a:pPr algn="just"/>
            <a:r>
              <a:rPr lang="en-US" dirty="0">
                <a:latin typeface="Times New Roman"/>
                <a:cs typeface="Times New Roman"/>
              </a:rPr>
              <a:t>To death by burning. Such, then, is her plight,</a:t>
            </a:r>
          </a:p>
          <a:p>
            <a:pPr algn="just"/>
            <a:r>
              <a:rPr lang="en-US" dirty="0">
                <a:latin typeface="Times New Roman"/>
                <a:cs typeface="Times New Roman"/>
              </a:rPr>
              <a:t>Unless within a month – and time is short – </a:t>
            </a:r>
          </a:p>
          <a:p>
            <a:pPr algn="just"/>
            <a:r>
              <a:rPr lang="en-US" dirty="0">
                <a:latin typeface="Times New Roman"/>
                <a:cs typeface="Times New Roman"/>
              </a:rPr>
              <a:t>A knight arrives to challenge the report”</a:t>
            </a:r>
          </a:p>
          <a:p>
            <a:pPr algn="just"/>
            <a:endParaRPr lang="en-US" dirty="0">
              <a:latin typeface="Times New Roman"/>
              <a:cs typeface="Times New Roman"/>
            </a:endParaRPr>
          </a:p>
          <a:p>
            <a:pPr algn="just"/>
            <a:r>
              <a:rPr lang="en-US" dirty="0">
                <a:latin typeface="Times New Roman"/>
                <a:cs typeface="Times New Roman"/>
              </a:rPr>
              <a:t>(IV, 57-58)</a:t>
            </a:r>
          </a:p>
        </p:txBody>
      </p:sp>
    </p:spTree>
    <p:extLst>
      <p:ext uri="{BB962C8B-B14F-4D97-AF65-F5344CB8AC3E}">
        <p14:creationId xmlns:p14="http://schemas.microsoft.com/office/powerpoint/2010/main" val="282603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Rinaldo’s</a:t>
            </a:r>
            <a:r>
              <a:rPr lang="it-IT" dirty="0"/>
              <a:t> </a:t>
            </a:r>
            <a:r>
              <a:rPr lang="it-IT" dirty="0" err="1"/>
              <a:t>Reaction</a:t>
            </a:r>
            <a:r>
              <a:rPr lang="it-IT" dirty="0"/>
              <a:t> to the law of Scotland</a:t>
            </a:r>
          </a:p>
        </p:txBody>
      </p:sp>
      <p:sp>
        <p:nvSpPr>
          <p:cNvPr id="3" name="CasellaDiTesto 2"/>
          <p:cNvSpPr txBox="1"/>
          <p:nvPr/>
        </p:nvSpPr>
        <p:spPr>
          <a:xfrm>
            <a:off x="528594" y="1681892"/>
            <a:ext cx="6521622" cy="2308324"/>
          </a:xfrm>
          <a:prstGeom prst="rect">
            <a:avLst/>
          </a:prstGeom>
          <a:noFill/>
        </p:spPr>
        <p:txBody>
          <a:bodyPr wrap="square" rtlCol="0">
            <a:spAutoFit/>
          </a:bodyPr>
          <a:lstStyle/>
          <a:p>
            <a:pPr algn="just"/>
            <a:r>
              <a:rPr lang="en-US" dirty="0">
                <a:latin typeface="Times New Roman"/>
                <a:cs typeface="Times New Roman"/>
              </a:rPr>
              <a:t>“</a:t>
            </a:r>
            <a:r>
              <a:rPr lang="en-US" dirty="0" err="1">
                <a:latin typeface="Times New Roman"/>
                <a:cs typeface="Times New Roman"/>
              </a:rPr>
              <a:t>Rinaldo</a:t>
            </a:r>
            <a:r>
              <a:rPr lang="en-US" dirty="0">
                <a:latin typeface="Times New Roman"/>
                <a:cs typeface="Times New Roman"/>
              </a:rPr>
              <a:t> thought a while and then he said</a:t>
            </a:r>
          </a:p>
          <a:p>
            <a:pPr algn="just"/>
            <a:r>
              <a:rPr lang="en-US" dirty="0">
                <a:latin typeface="Times New Roman"/>
                <a:cs typeface="Times New Roman"/>
              </a:rPr>
              <a:t>‘A damsel is condemned to death because</a:t>
            </a:r>
          </a:p>
          <a:p>
            <a:pPr algn="just"/>
            <a:r>
              <a:rPr lang="en-US" dirty="0">
                <a:latin typeface="Times New Roman"/>
                <a:cs typeface="Times New Roman"/>
              </a:rPr>
              <a:t>She gave her lover solace in her bed</a:t>
            </a:r>
          </a:p>
          <a:p>
            <a:pPr algn="just"/>
            <a:r>
              <a:rPr lang="en-US" dirty="0">
                <a:latin typeface="Times New Roman"/>
                <a:cs typeface="Times New Roman"/>
              </a:rPr>
              <a:t>Who with desire for her tormented was?</a:t>
            </a:r>
          </a:p>
          <a:p>
            <a:pPr algn="just"/>
            <a:r>
              <a:rPr lang="en-US" dirty="0">
                <a:latin typeface="Times New Roman"/>
                <a:cs typeface="Times New Roman"/>
              </a:rPr>
              <a:t>A curse upon the legislator’s head!</a:t>
            </a:r>
          </a:p>
          <a:p>
            <a:pPr algn="just"/>
            <a:r>
              <a:rPr lang="en-US" dirty="0">
                <a:latin typeface="Times New Roman"/>
                <a:cs typeface="Times New Roman"/>
              </a:rPr>
              <a:t>And cursed be all who tolerate such laws!”</a:t>
            </a:r>
          </a:p>
          <a:p>
            <a:pPr algn="just"/>
            <a:endParaRPr lang="en-US" dirty="0">
              <a:latin typeface="Times New Roman"/>
              <a:cs typeface="Times New Roman"/>
            </a:endParaRPr>
          </a:p>
          <a:p>
            <a:pPr algn="just"/>
            <a:endParaRPr lang="en-US" dirty="0">
              <a:latin typeface="Times New Roman"/>
              <a:cs typeface="Times New Roman"/>
            </a:endParaRPr>
          </a:p>
        </p:txBody>
      </p:sp>
    </p:spTree>
    <p:extLst>
      <p:ext uri="{BB962C8B-B14F-4D97-AF65-F5344CB8AC3E}">
        <p14:creationId xmlns:p14="http://schemas.microsoft.com/office/powerpoint/2010/main" val="192243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Rinaldo’s</a:t>
            </a:r>
            <a:r>
              <a:rPr lang="it-IT" dirty="0"/>
              <a:t> </a:t>
            </a:r>
            <a:r>
              <a:rPr lang="it-IT" dirty="0" err="1"/>
              <a:t>Reaction</a:t>
            </a:r>
            <a:r>
              <a:rPr lang="it-IT" dirty="0"/>
              <a:t> to the law of Scotland</a:t>
            </a:r>
          </a:p>
        </p:txBody>
      </p:sp>
      <p:sp>
        <p:nvSpPr>
          <p:cNvPr id="3" name="CasellaDiTesto 2"/>
          <p:cNvSpPr txBox="1"/>
          <p:nvPr/>
        </p:nvSpPr>
        <p:spPr>
          <a:xfrm>
            <a:off x="528594" y="1681892"/>
            <a:ext cx="6521622" cy="4801315"/>
          </a:xfrm>
          <a:prstGeom prst="rect">
            <a:avLst/>
          </a:prstGeom>
          <a:noFill/>
        </p:spPr>
        <p:txBody>
          <a:bodyPr wrap="square" rtlCol="0">
            <a:spAutoFit/>
          </a:bodyPr>
          <a:lstStyle/>
          <a:p>
            <a:pPr algn="just"/>
            <a:r>
              <a:rPr lang="en-US" dirty="0">
                <a:latin typeface="Times New Roman"/>
                <a:cs typeface="Times New Roman"/>
              </a:rPr>
              <a:t>“</a:t>
            </a:r>
            <a:r>
              <a:rPr lang="en-US" dirty="0" err="1">
                <a:latin typeface="Times New Roman"/>
                <a:cs typeface="Times New Roman"/>
              </a:rPr>
              <a:t>Rinaldo</a:t>
            </a:r>
            <a:r>
              <a:rPr lang="en-US" dirty="0">
                <a:latin typeface="Times New Roman"/>
                <a:cs typeface="Times New Roman"/>
              </a:rPr>
              <a:t> thought a while and then he said</a:t>
            </a:r>
          </a:p>
          <a:p>
            <a:pPr algn="just"/>
            <a:r>
              <a:rPr lang="en-US" dirty="0">
                <a:latin typeface="Times New Roman"/>
                <a:cs typeface="Times New Roman"/>
              </a:rPr>
              <a:t>‘A damsel is condemned to death because</a:t>
            </a:r>
          </a:p>
          <a:p>
            <a:pPr algn="just"/>
            <a:r>
              <a:rPr lang="en-US" dirty="0">
                <a:latin typeface="Times New Roman"/>
                <a:cs typeface="Times New Roman"/>
              </a:rPr>
              <a:t>She gave her lover solace in her bed</a:t>
            </a:r>
          </a:p>
          <a:p>
            <a:pPr algn="just"/>
            <a:r>
              <a:rPr lang="en-US" dirty="0">
                <a:latin typeface="Times New Roman"/>
                <a:cs typeface="Times New Roman"/>
              </a:rPr>
              <a:t>Who with desire for her tormented was?</a:t>
            </a:r>
          </a:p>
          <a:p>
            <a:pPr algn="just"/>
            <a:r>
              <a:rPr lang="en-US" dirty="0">
                <a:latin typeface="Times New Roman"/>
                <a:cs typeface="Times New Roman"/>
              </a:rPr>
              <a:t>A curse upon the legislator’s head!</a:t>
            </a:r>
          </a:p>
          <a:p>
            <a:pPr algn="just"/>
            <a:r>
              <a:rPr lang="en-US" dirty="0">
                <a:latin typeface="Times New Roman"/>
                <a:cs typeface="Times New Roman"/>
              </a:rPr>
              <a:t>And cursed be all who tolerate such laws!</a:t>
            </a:r>
          </a:p>
          <a:p>
            <a:pPr algn="just"/>
            <a:endParaRPr lang="en-US" dirty="0">
              <a:latin typeface="Times New Roman"/>
              <a:cs typeface="Times New Roman"/>
            </a:endParaRPr>
          </a:p>
          <a:p>
            <a:pPr algn="just"/>
            <a:r>
              <a:rPr lang="en-US" dirty="0">
                <a:latin typeface="Times New Roman"/>
                <a:cs typeface="Times New Roman"/>
              </a:rPr>
              <a:t>[…]</a:t>
            </a:r>
          </a:p>
          <a:p>
            <a:pPr algn="just"/>
            <a:endParaRPr lang="en-US" dirty="0">
              <a:latin typeface="Times New Roman"/>
              <a:cs typeface="Times New Roman"/>
            </a:endParaRPr>
          </a:p>
          <a:p>
            <a:pPr algn="just"/>
            <a:r>
              <a:rPr lang="en-US" dirty="0">
                <a:latin typeface="Times New Roman"/>
                <a:cs typeface="Times New Roman"/>
              </a:rPr>
              <a:t>And in my view it makes no difference</a:t>
            </a:r>
          </a:p>
          <a:p>
            <a:pPr algn="just"/>
            <a:r>
              <a:rPr lang="en-US" dirty="0">
                <a:latin typeface="Times New Roman"/>
                <a:cs typeface="Times New Roman"/>
              </a:rPr>
              <a:t>If the report is false or if it’s true,</a:t>
            </a:r>
          </a:p>
          <a:p>
            <a:pPr algn="just"/>
            <a:r>
              <a:rPr lang="en-US" dirty="0">
                <a:latin typeface="Times New Roman"/>
                <a:cs typeface="Times New Roman"/>
              </a:rPr>
              <a:t>For this does not affect her innocence</a:t>
            </a:r>
          </a:p>
          <a:p>
            <a:pPr algn="just"/>
            <a:r>
              <a:rPr lang="en-US" dirty="0">
                <a:latin typeface="Times New Roman"/>
                <a:cs typeface="Times New Roman"/>
              </a:rPr>
              <a:t>(I’d praise her anyway, if no one knew).”</a:t>
            </a:r>
          </a:p>
          <a:p>
            <a:pPr algn="just"/>
            <a:r>
              <a:rPr lang="en-US" dirty="0">
                <a:latin typeface="Times New Roman"/>
                <a:cs typeface="Times New Roman"/>
              </a:rPr>
              <a:t>I know just what to say in her defense.</a:t>
            </a:r>
          </a:p>
          <a:p>
            <a:pPr algn="just"/>
            <a:r>
              <a:rPr lang="en-US" dirty="0">
                <a:latin typeface="Times New Roman"/>
                <a:cs typeface="Times New Roman"/>
              </a:rPr>
              <a:t>So now a trusty guide I ask of you</a:t>
            </a:r>
          </a:p>
          <a:p>
            <a:pPr algn="just"/>
            <a:r>
              <a:rPr lang="en-US" dirty="0">
                <a:latin typeface="Times New Roman"/>
                <a:cs typeface="Times New Roman"/>
              </a:rPr>
              <a:t>To lead me to the accuser. I’ll not waver,</a:t>
            </a:r>
          </a:p>
          <a:p>
            <a:pPr algn="just"/>
            <a:r>
              <a:rPr lang="en-US" dirty="0">
                <a:latin typeface="Times New Roman"/>
                <a:cs typeface="Times New Roman"/>
              </a:rPr>
              <a:t>For, as God is my help, I hope to save her” (IV, 63-64)</a:t>
            </a:r>
          </a:p>
        </p:txBody>
      </p:sp>
    </p:spTree>
    <p:extLst>
      <p:ext uri="{BB962C8B-B14F-4D97-AF65-F5344CB8AC3E}">
        <p14:creationId xmlns:p14="http://schemas.microsoft.com/office/powerpoint/2010/main" val="43547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a:t>Ariosto’s Re-elaboration of a traditional epic topic</a:t>
            </a:r>
          </a:p>
        </p:txBody>
      </p:sp>
      <p:sp>
        <p:nvSpPr>
          <p:cNvPr id="3" name="Segnaposto contenuto 2"/>
          <p:cNvSpPr>
            <a:spLocks noGrp="1"/>
          </p:cNvSpPr>
          <p:nvPr>
            <p:ph idx="1"/>
          </p:nvPr>
        </p:nvSpPr>
        <p:spPr/>
        <p:txBody>
          <a:bodyPr/>
          <a:lstStyle/>
          <a:p>
            <a:endParaRPr lang="it-IT" dirty="0"/>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30358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a:t>Ariosto’s Re-elaboration of a traditional epic topic</a:t>
            </a:r>
          </a:p>
        </p:txBody>
      </p:sp>
      <p:sp>
        <p:nvSpPr>
          <p:cNvPr id="3" name="Segnaposto contenuto 2"/>
          <p:cNvSpPr>
            <a:spLocks noGrp="1"/>
          </p:cNvSpPr>
          <p:nvPr>
            <p:ph idx="1"/>
          </p:nvPr>
        </p:nvSpPr>
        <p:spPr>
          <a:xfrm>
            <a:off x="3575050" y="273050"/>
            <a:ext cx="5424788" cy="5853113"/>
          </a:xfrm>
        </p:spPr>
        <p:txBody>
          <a:bodyPr/>
          <a:lstStyle/>
          <a:p>
            <a:r>
              <a:rPr lang="it-IT" dirty="0"/>
              <a:t>An (</a:t>
            </a:r>
            <a:r>
              <a:rPr lang="it-IT" dirty="0" err="1"/>
              <a:t>innocent</a:t>
            </a:r>
            <a:r>
              <a:rPr lang="it-IT" dirty="0"/>
              <a:t>) woman </a:t>
            </a:r>
            <a:r>
              <a:rPr lang="it-IT" dirty="0" err="1"/>
              <a:t>is</a:t>
            </a:r>
            <a:r>
              <a:rPr lang="it-IT" dirty="0"/>
              <a:t> </a:t>
            </a:r>
            <a:r>
              <a:rPr lang="it-IT" dirty="0" err="1"/>
              <a:t>accused</a:t>
            </a:r>
            <a:r>
              <a:rPr lang="it-IT" dirty="0"/>
              <a:t> of </a:t>
            </a:r>
            <a:r>
              <a:rPr lang="it-IT" dirty="0" err="1"/>
              <a:t>something</a:t>
            </a:r>
            <a:endParaRPr lang="it-IT" dirty="0"/>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171329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a:t>Ariosto’s Re-elaboration of a traditional epic topic</a:t>
            </a:r>
          </a:p>
        </p:txBody>
      </p:sp>
      <p:sp>
        <p:nvSpPr>
          <p:cNvPr id="3" name="Segnaposto contenuto 2"/>
          <p:cNvSpPr>
            <a:spLocks noGrp="1"/>
          </p:cNvSpPr>
          <p:nvPr>
            <p:ph idx="1"/>
          </p:nvPr>
        </p:nvSpPr>
        <p:spPr>
          <a:xfrm>
            <a:off x="3575050" y="273050"/>
            <a:ext cx="5424788" cy="5853113"/>
          </a:xfrm>
        </p:spPr>
        <p:txBody>
          <a:bodyPr/>
          <a:lstStyle/>
          <a:p>
            <a:r>
              <a:rPr lang="it-IT" dirty="0"/>
              <a:t>An (</a:t>
            </a:r>
            <a:r>
              <a:rPr lang="it-IT" dirty="0" err="1"/>
              <a:t>innocent</a:t>
            </a:r>
            <a:r>
              <a:rPr lang="it-IT" dirty="0"/>
              <a:t>) woman </a:t>
            </a:r>
            <a:r>
              <a:rPr lang="it-IT" dirty="0" err="1"/>
              <a:t>is</a:t>
            </a:r>
            <a:r>
              <a:rPr lang="it-IT" dirty="0"/>
              <a:t> </a:t>
            </a:r>
            <a:r>
              <a:rPr lang="it-IT" dirty="0" err="1"/>
              <a:t>accused</a:t>
            </a:r>
            <a:r>
              <a:rPr lang="it-IT" dirty="0"/>
              <a:t> of </a:t>
            </a:r>
            <a:r>
              <a:rPr lang="it-IT" dirty="0" err="1"/>
              <a:t>something</a:t>
            </a:r>
            <a:endParaRPr lang="it-IT" dirty="0"/>
          </a:p>
          <a:p>
            <a:endParaRPr lang="it-IT" dirty="0"/>
          </a:p>
          <a:p>
            <a:r>
              <a:rPr lang="en-US" dirty="0"/>
              <a:t>A man (a knight, a warrior) is needed to defend her and prove her innocence</a:t>
            </a:r>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380641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a:t>Ariosto’s Re-elaboration of a traditional epic topic</a:t>
            </a:r>
          </a:p>
        </p:txBody>
      </p:sp>
      <p:sp>
        <p:nvSpPr>
          <p:cNvPr id="3" name="Segnaposto contenuto 2"/>
          <p:cNvSpPr>
            <a:spLocks noGrp="1"/>
          </p:cNvSpPr>
          <p:nvPr>
            <p:ph idx="1"/>
          </p:nvPr>
        </p:nvSpPr>
        <p:spPr>
          <a:xfrm>
            <a:off x="3575050" y="273050"/>
            <a:ext cx="5424788" cy="5853113"/>
          </a:xfrm>
        </p:spPr>
        <p:txBody>
          <a:bodyPr/>
          <a:lstStyle/>
          <a:p>
            <a:r>
              <a:rPr lang="en-US" dirty="0"/>
              <a:t>An (innocent) woman is accused of something</a:t>
            </a:r>
          </a:p>
          <a:p>
            <a:endParaRPr lang="en-US" dirty="0"/>
          </a:p>
          <a:p>
            <a:r>
              <a:rPr lang="en-US" dirty="0"/>
              <a:t>A man (a knight, a warrior) is needed to defend her and prove her innocence</a:t>
            </a:r>
          </a:p>
          <a:p>
            <a:endParaRPr lang="en-US" dirty="0"/>
          </a:p>
          <a:p>
            <a:r>
              <a:rPr lang="en-US" dirty="0"/>
              <a:t>By winning a death duel (against the accuser), the defender proves her innocence (= judicial duel)</a:t>
            </a:r>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234765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 </a:t>
            </a:r>
            <a:r>
              <a:rPr lang="it-IT" dirty="0" err="1"/>
              <a:t>example</a:t>
            </a:r>
            <a:r>
              <a:rPr lang="it-IT" dirty="0"/>
              <a:t>…</a:t>
            </a:r>
          </a:p>
        </p:txBody>
      </p:sp>
    </p:spTree>
    <p:extLst>
      <p:ext uri="{BB962C8B-B14F-4D97-AF65-F5344CB8AC3E}">
        <p14:creationId xmlns:p14="http://schemas.microsoft.com/office/powerpoint/2010/main" val="258769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 </a:t>
            </a:r>
            <a:r>
              <a:rPr lang="it-IT" dirty="0" err="1"/>
              <a:t>example</a:t>
            </a:r>
            <a:r>
              <a:rPr lang="it-IT" dirty="0"/>
              <a:t>…</a:t>
            </a:r>
          </a:p>
        </p:txBody>
      </p:sp>
      <p:pic>
        <p:nvPicPr>
          <p:cNvPr id="3" name="Immagine 2" descr="MV5BZGExZTUzYWQtYWJjZi00OTI4LTk4OGYtNTA2YzcwMmNiZTMxXkEyXkFqcGdeQXVyMTEyMjM2NDc2._V1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193" y="1235675"/>
            <a:ext cx="3384940" cy="5011351"/>
          </a:xfrm>
          <a:prstGeom prst="rect">
            <a:avLst/>
          </a:prstGeom>
        </p:spPr>
      </p:pic>
      <p:sp>
        <p:nvSpPr>
          <p:cNvPr id="5" name="CasellaDiTesto 4"/>
          <p:cNvSpPr txBox="1"/>
          <p:nvPr/>
        </p:nvSpPr>
        <p:spPr>
          <a:xfrm>
            <a:off x="4201297" y="1565189"/>
            <a:ext cx="4743622" cy="4524316"/>
          </a:xfrm>
          <a:prstGeom prst="rect">
            <a:avLst/>
          </a:prstGeom>
          <a:noFill/>
        </p:spPr>
        <p:txBody>
          <a:bodyPr wrap="square" rtlCol="0">
            <a:spAutoFit/>
          </a:bodyPr>
          <a:lstStyle/>
          <a:p>
            <a:r>
              <a:rPr lang="en-US" dirty="0"/>
              <a:t>A real story:</a:t>
            </a:r>
          </a:p>
          <a:p>
            <a:endParaRPr lang="en-US" dirty="0"/>
          </a:p>
          <a:p>
            <a:pPr marL="285750" indent="-285750">
              <a:buFontTx/>
              <a:buChar char="-"/>
            </a:pPr>
            <a:r>
              <a:rPr lang="en-US" dirty="0"/>
              <a:t>The story of the last “judicial duel” organized in France in 1386 between Jean de </a:t>
            </a:r>
            <a:r>
              <a:rPr lang="en-US" dirty="0" err="1"/>
              <a:t>Carrouges</a:t>
            </a:r>
            <a:r>
              <a:rPr lang="en-US" dirty="0"/>
              <a:t> (Matt Damon) and Jacques Le Gris (Adam Driver)</a:t>
            </a:r>
          </a:p>
          <a:p>
            <a:pPr marL="285750" indent="-285750">
              <a:buFontTx/>
              <a:buChar char="-"/>
            </a:pPr>
            <a:endParaRPr lang="en-US" dirty="0"/>
          </a:p>
          <a:p>
            <a:pPr marL="285750" indent="-285750">
              <a:buFontTx/>
              <a:buChar char="-"/>
            </a:pPr>
            <a:endParaRPr lang="en-US" dirty="0"/>
          </a:p>
          <a:p>
            <a:pPr marL="285750" indent="-285750">
              <a:buFontTx/>
              <a:buChar char="-"/>
            </a:pPr>
            <a:r>
              <a:rPr lang="en-US" dirty="0"/>
              <a:t>Jacques is accused by Jean’s wife of having raped her – but Jacques accuses her of slander</a:t>
            </a:r>
          </a:p>
          <a:p>
            <a:pPr marL="285750" indent="-285750">
              <a:buFontTx/>
              <a:buChar char="-"/>
            </a:pPr>
            <a:endParaRPr lang="en-US" dirty="0"/>
          </a:p>
          <a:p>
            <a:pPr marL="285750" indent="-285750">
              <a:buFontTx/>
              <a:buChar char="-"/>
            </a:pPr>
            <a:endParaRPr lang="en-US" dirty="0"/>
          </a:p>
          <a:p>
            <a:pPr marL="285750" indent="-285750">
              <a:buFontTx/>
              <a:buChar char="-"/>
            </a:pPr>
            <a:r>
              <a:rPr lang="en-US" dirty="0"/>
              <a:t>Jean kills Jacques in a judicial duel, thereby proving his wife’s innocence (had he lost the duel, his wife would have been burnt alive)</a:t>
            </a:r>
          </a:p>
        </p:txBody>
      </p:sp>
    </p:spTree>
    <p:extLst>
      <p:ext uri="{BB962C8B-B14F-4D97-AF65-F5344CB8AC3E}">
        <p14:creationId xmlns:p14="http://schemas.microsoft.com/office/powerpoint/2010/main" val="376944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a:t>Ariosto’s Re-elaboration of a traditional epic topic</a:t>
            </a:r>
          </a:p>
        </p:txBody>
      </p:sp>
      <p:sp>
        <p:nvSpPr>
          <p:cNvPr id="3" name="Segnaposto contenuto 2"/>
          <p:cNvSpPr>
            <a:spLocks noGrp="1"/>
          </p:cNvSpPr>
          <p:nvPr>
            <p:ph idx="1"/>
          </p:nvPr>
        </p:nvSpPr>
        <p:spPr>
          <a:xfrm>
            <a:off x="3575050" y="273050"/>
            <a:ext cx="5424788" cy="5853113"/>
          </a:xfrm>
        </p:spPr>
        <p:txBody>
          <a:bodyPr/>
          <a:lstStyle/>
          <a:p>
            <a:r>
              <a:rPr lang="en-US" dirty="0"/>
              <a:t>A woman is accused of… x</a:t>
            </a:r>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359369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Three </a:t>
            </a:r>
            <a:r>
              <a:rPr lang="it-IT" dirty="0" err="1"/>
              <a:t>aspects</a:t>
            </a:r>
            <a:endParaRPr lang="it-IT" dirty="0"/>
          </a:p>
        </p:txBody>
      </p:sp>
    </p:spTree>
    <p:extLst>
      <p:ext uri="{BB962C8B-B14F-4D97-AF65-F5344CB8AC3E}">
        <p14:creationId xmlns:p14="http://schemas.microsoft.com/office/powerpoint/2010/main" val="8095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a:t>Ariosto’s Re-elaboration of a traditional epic topic</a:t>
            </a:r>
          </a:p>
        </p:txBody>
      </p:sp>
      <p:sp>
        <p:nvSpPr>
          <p:cNvPr id="3" name="Segnaposto contenuto 2"/>
          <p:cNvSpPr>
            <a:spLocks noGrp="1"/>
          </p:cNvSpPr>
          <p:nvPr>
            <p:ph idx="1"/>
          </p:nvPr>
        </p:nvSpPr>
        <p:spPr>
          <a:xfrm>
            <a:off x="3575050" y="273050"/>
            <a:ext cx="5424788" cy="5853113"/>
          </a:xfrm>
        </p:spPr>
        <p:txBody>
          <a:bodyPr>
            <a:normAutofit/>
          </a:bodyPr>
          <a:lstStyle/>
          <a:p>
            <a:r>
              <a:rPr lang="en-US" dirty="0"/>
              <a:t>A woman is accused of… x</a:t>
            </a:r>
          </a:p>
          <a:p>
            <a:endParaRPr lang="en-US" dirty="0"/>
          </a:p>
          <a:p>
            <a:r>
              <a:rPr lang="en-US" dirty="0" err="1"/>
              <a:t>Rinaldo</a:t>
            </a:r>
            <a:r>
              <a:rPr lang="en-US" dirty="0"/>
              <a:t> does not know and is not interested in knowing whether she is innocent</a:t>
            </a:r>
          </a:p>
          <a:p>
            <a:pPr marL="0" indent="0" algn="just">
              <a:buNone/>
            </a:pPr>
            <a:endParaRPr lang="en-US" sz="1900" dirty="0">
              <a:latin typeface="Times New Roman"/>
              <a:cs typeface="Times New Roman"/>
            </a:endParaRPr>
          </a:p>
          <a:p>
            <a:pPr marL="0" indent="0" algn="just">
              <a:buNone/>
            </a:pPr>
            <a:r>
              <a:rPr lang="en-US" sz="1800" dirty="0">
                <a:latin typeface="Times New Roman"/>
                <a:cs typeface="Times New Roman"/>
              </a:rPr>
              <a:t>“And in my view it makes no difference</a:t>
            </a:r>
          </a:p>
          <a:p>
            <a:pPr marL="0" indent="0" algn="just">
              <a:buNone/>
            </a:pPr>
            <a:r>
              <a:rPr lang="en-US" sz="1800" dirty="0">
                <a:latin typeface="Times New Roman"/>
                <a:cs typeface="Times New Roman"/>
              </a:rPr>
              <a:t>If the report is false or if it’s true,</a:t>
            </a:r>
          </a:p>
          <a:p>
            <a:pPr marL="0" indent="0" algn="just">
              <a:buNone/>
            </a:pPr>
            <a:r>
              <a:rPr lang="en-US" sz="1800" dirty="0">
                <a:latin typeface="Times New Roman"/>
                <a:cs typeface="Times New Roman"/>
              </a:rPr>
              <a:t>For this does not affect her innocence</a:t>
            </a:r>
          </a:p>
          <a:p>
            <a:pPr marL="0" indent="0" algn="just">
              <a:buNone/>
            </a:pPr>
            <a:r>
              <a:rPr lang="en-US" sz="1800" dirty="0">
                <a:latin typeface="Times New Roman"/>
                <a:cs typeface="Times New Roman"/>
              </a:rPr>
              <a:t>(I’d praise her anyway, if no one knew)”</a:t>
            </a:r>
            <a:endParaRPr lang="en-US" sz="1800" dirty="0"/>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307840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dirty="0"/>
              <a:t>Ariosto’s Re-elaboration of a traditional epic topic</a:t>
            </a:r>
          </a:p>
        </p:txBody>
      </p:sp>
      <p:sp>
        <p:nvSpPr>
          <p:cNvPr id="3" name="Segnaposto contenuto 2"/>
          <p:cNvSpPr>
            <a:spLocks noGrp="1"/>
          </p:cNvSpPr>
          <p:nvPr>
            <p:ph idx="1"/>
          </p:nvPr>
        </p:nvSpPr>
        <p:spPr>
          <a:xfrm>
            <a:off x="3575050" y="273050"/>
            <a:ext cx="5424788" cy="5853113"/>
          </a:xfrm>
        </p:spPr>
        <p:txBody>
          <a:bodyPr/>
          <a:lstStyle/>
          <a:p>
            <a:r>
              <a:rPr lang="en-US" dirty="0"/>
              <a:t>A woman is accused of… x</a:t>
            </a:r>
          </a:p>
          <a:p>
            <a:endParaRPr lang="en-US" dirty="0"/>
          </a:p>
          <a:p>
            <a:r>
              <a:rPr lang="en-US" dirty="0" err="1"/>
              <a:t>Rinaldo</a:t>
            </a:r>
            <a:r>
              <a:rPr lang="en-US" dirty="0"/>
              <a:t> does not know and is not interested in knowing whether she is innocent</a:t>
            </a:r>
          </a:p>
          <a:p>
            <a:endParaRPr lang="en-US" dirty="0"/>
          </a:p>
          <a:p>
            <a:r>
              <a:rPr lang="en-US" dirty="0" err="1"/>
              <a:t>Rinaldo</a:t>
            </a:r>
            <a:r>
              <a:rPr lang="en-US" dirty="0"/>
              <a:t> is willing to fight for her in a judicial duel to prove that the law itself is unjust</a:t>
            </a:r>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156925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err="1"/>
              <a:t>Rinaldo</a:t>
            </a:r>
            <a:r>
              <a:rPr lang="en-US" dirty="0"/>
              <a:t> against </a:t>
            </a:r>
            <a:br>
              <a:rPr lang="en-US" dirty="0"/>
            </a:br>
            <a:r>
              <a:rPr lang="en-US" dirty="0"/>
              <a:t>the inequality of the Law</a:t>
            </a:r>
          </a:p>
        </p:txBody>
      </p:sp>
      <p:sp>
        <p:nvSpPr>
          <p:cNvPr id="3" name="CasellaDiTesto 2"/>
          <p:cNvSpPr txBox="1"/>
          <p:nvPr/>
        </p:nvSpPr>
        <p:spPr>
          <a:xfrm>
            <a:off x="514865" y="1901568"/>
            <a:ext cx="6974703" cy="2308324"/>
          </a:xfrm>
          <a:prstGeom prst="rect">
            <a:avLst/>
          </a:prstGeom>
          <a:noFill/>
        </p:spPr>
        <p:txBody>
          <a:bodyPr wrap="square" rtlCol="0">
            <a:spAutoFit/>
          </a:bodyPr>
          <a:lstStyle/>
          <a:p>
            <a:pPr algn="just"/>
            <a:r>
              <a:rPr lang="en-US" dirty="0">
                <a:latin typeface="Times New Roman"/>
                <a:cs typeface="Times New Roman"/>
              </a:rPr>
              <a:t>“‘I will not say she did not do this deed.</a:t>
            </a:r>
          </a:p>
          <a:p>
            <a:pPr algn="just"/>
            <a:r>
              <a:rPr lang="en-US" dirty="0">
                <a:latin typeface="Times New Roman"/>
                <a:cs typeface="Times New Roman"/>
              </a:rPr>
              <a:t>Lest I am wrong, it would be ill-advised;</a:t>
            </a:r>
          </a:p>
          <a:p>
            <a:pPr algn="just"/>
            <a:r>
              <a:rPr lang="en-US" dirty="0">
                <a:latin typeface="Times New Roman"/>
                <a:cs typeface="Times New Roman"/>
              </a:rPr>
              <a:t>But I will say that even if she did,</a:t>
            </a:r>
          </a:p>
          <a:p>
            <a:pPr algn="just"/>
            <a:r>
              <a:rPr lang="en-US" dirty="0">
                <a:latin typeface="Times New Roman"/>
                <a:cs typeface="Times New Roman"/>
              </a:rPr>
              <a:t>She does not merit to be thus chastised.</a:t>
            </a:r>
          </a:p>
          <a:p>
            <a:pPr algn="just"/>
            <a:r>
              <a:rPr lang="en-US" dirty="0">
                <a:latin typeface="Times New Roman"/>
                <a:cs typeface="Times New Roman"/>
              </a:rPr>
              <a:t>And I will say that mad and bad indeed</a:t>
            </a:r>
          </a:p>
          <a:p>
            <a:pPr algn="just"/>
            <a:r>
              <a:rPr lang="en-US" dirty="0">
                <a:latin typeface="Times New Roman"/>
                <a:cs typeface="Times New Roman"/>
              </a:rPr>
              <a:t>He was who first this evil law devised,</a:t>
            </a:r>
          </a:p>
          <a:p>
            <a:pPr algn="just"/>
            <a:r>
              <a:rPr lang="en-US" dirty="0">
                <a:latin typeface="Times New Roman"/>
                <a:cs typeface="Times New Roman"/>
              </a:rPr>
              <a:t>Which from the statue-book should be erased</a:t>
            </a:r>
          </a:p>
          <a:p>
            <a:pPr algn="just"/>
            <a:r>
              <a:rPr lang="en-US" dirty="0">
                <a:latin typeface="Times New Roman"/>
                <a:cs typeface="Times New Roman"/>
              </a:rPr>
              <a:t>And by a wiser measure be replaced’”</a:t>
            </a:r>
          </a:p>
        </p:txBody>
      </p:sp>
    </p:spTree>
    <p:extLst>
      <p:ext uri="{BB962C8B-B14F-4D97-AF65-F5344CB8AC3E}">
        <p14:creationId xmlns:p14="http://schemas.microsoft.com/office/powerpoint/2010/main" val="3880491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The Same desire cannot be punished differently</a:t>
            </a:r>
          </a:p>
        </p:txBody>
      </p:sp>
      <p:sp>
        <p:nvSpPr>
          <p:cNvPr id="3" name="CasellaDiTesto 2"/>
          <p:cNvSpPr txBox="1"/>
          <p:nvPr/>
        </p:nvSpPr>
        <p:spPr>
          <a:xfrm>
            <a:off x="514865" y="1901568"/>
            <a:ext cx="6974703" cy="4801315"/>
          </a:xfrm>
          <a:prstGeom prst="rect">
            <a:avLst/>
          </a:prstGeom>
          <a:noFill/>
        </p:spPr>
        <p:txBody>
          <a:bodyPr wrap="square" rtlCol="0">
            <a:spAutoFit/>
          </a:bodyPr>
          <a:lstStyle/>
          <a:p>
            <a:pPr algn="just"/>
            <a:r>
              <a:rPr lang="en-US" dirty="0">
                <a:latin typeface="Times New Roman"/>
                <a:cs typeface="Times New Roman"/>
              </a:rPr>
              <a:t>“‘If the same </a:t>
            </a:r>
            <a:r>
              <a:rPr lang="en-US" dirty="0" err="1">
                <a:latin typeface="Times New Roman"/>
                <a:cs typeface="Times New Roman"/>
              </a:rPr>
              <a:t>ardour</a:t>
            </a:r>
            <a:r>
              <a:rPr lang="en-US" dirty="0">
                <a:latin typeface="Times New Roman"/>
                <a:cs typeface="Times New Roman"/>
              </a:rPr>
              <a:t>, if an equal fire</a:t>
            </a:r>
          </a:p>
          <a:p>
            <a:pPr algn="just"/>
            <a:r>
              <a:rPr lang="en-US" dirty="0">
                <a:latin typeface="Times New Roman"/>
                <a:cs typeface="Times New Roman"/>
              </a:rPr>
              <a:t>Draws and compels two people ever more</a:t>
            </a:r>
          </a:p>
          <a:p>
            <a:pPr algn="just"/>
            <a:r>
              <a:rPr lang="en-US" dirty="0">
                <a:latin typeface="Times New Roman"/>
                <a:cs typeface="Times New Roman"/>
              </a:rPr>
              <a:t>To the sweet consummation of desire</a:t>
            </a:r>
          </a:p>
          <a:p>
            <a:pPr algn="just"/>
            <a:r>
              <a:rPr lang="en-US" dirty="0">
                <a:latin typeface="Times New Roman"/>
                <a:cs typeface="Times New Roman"/>
              </a:rPr>
              <a:t>(which many ignoramuses deplore),</a:t>
            </a:r>
          </a:p>
          <a:p>
            <a:pPr algn="just"/>
            <a:r>
              <a:rPr lang="en-US" dirty="0">
                <a:latin typeface="Times New Roman"/>
                <a:cs typeface="Times New Roman"/>
              </a:rPr>
              <a:t>Why should a woman by a fate so dire</a:t>
            </a:r>
          </a:p>
          <a:p>
            <a:pPr algn="just"/>
            <a:r>
              <a:rPr lang="en-US" dirty="0">
                <a:latin typeface="Times New Roman"/>
                <a:cs typeface="Times New Roman"/>
              </a:rPr>
              <a:t>Be punished who has done what men a score</a:t>
            </a:r>
          </a:p>
          <a:p>
            <a:pPr algn="just"/>
            <a:r>
              <a:rPr lang="en-US" dirty="0">
                <a:latin typeface="Times New Roman"/>
                <a:cs typeface="Times New Roman"/>
              </a:rPr>
              <a:t>Of times will do and never will be blamed,</a:t>
            </a:r>
          </a:p>
          <a:p>
            <a:pPr algn="just"/>
            <a:r>
              <a:rPr lang="en-US" dirty="0">
                <a:latin typeface="Times New Roman"/>
                <a:cs typeface="Times New Roman"/>
              </a:rPr>
              <a:t>Nay, rather, will be praised for it and famed?</a:t>
            </a:r>
          </a:p>
          <a:p>
            <a:pPr algn="just"/>
            <a:endParaRPr lang="en-US" dirty="0">
              <a:latin typeface="Times New Roman"/>
              <a:cs typeface="Times New Roman"/>
            </a:endParaRPr>
          </a:p>
          <a:p>
            <a:pPr algn="just"/>
            <a:r>
              <a:rPr lang="en-US" dirty="0">
                <a:latin typeface="Times New Roman"/>
                <a:cs typeface="Times New Roman"/>
              </a:rPr>
              <a:t>This inequality in law much wrong</a:t>
            </a:r>
          </a:p>
          <a:p>
            <a:pPr algn="just"/>
            <a:r>
              <a:rPr lang="en-US" dirty="0">
                <a:latin typeface="Times New Roman"/>
                <a:cs typeface="Times New Roman"/>
              </a:rPr>
              <a:t>Has done to women. With God’s help, I mean</a:t>
            </a:r>
          </a:p>
          <a:p>
            <a:pPr algn="just"/>
            <a:r>
              <a:rPr lang="en-US" dirty="0">
                <a:latin typeface="Times New Roman"/>
                <a:cs typeface="Times New Roman"/>
              </a:rPr>
              <a:t>To show that to have suffered it so long</a:t>
            </a:r>
          </a:p>
          <a:p>
            <a:pPr algn="just"/>
            <a:r>
              <a:rPr lang="en-US" dirty="0">
                <a:latin typeface="Times New Roman"/>
                <a:cs typeface="Times New Roman"/>
              </a:rPr>
              <a:t>The greatest of iniquities has been’</a:t>
            </a:r>
          </a:p>
          <a:p>
            <a:pPr algn="just"/>
            <a:r>
              <a:rPr lang="en-US" dirty="0" err="1">
                <a:latin typeface="Times New Roman"/>
                <a:cs typeface="Times New Roman"/>
              </a:rPr>
              <a:t>Rinaldo’s</a:t>
            </a:r>
            <a:r>
              <a:rPr lang="en-US" dirty="0">
                <a:latin typeface="Times New Roman"/>
                <a:cs typeface="Times New Roman"/>
              </a:rPr>
              <a:t> logic carried them along.</a:t>
            </a:r>
          </a:p>
          <a:p>
            <a:pPr algn="just"/>
            <a:r>
              <a:rPr lang="en-US" dirty="0">
                <a:latin typeface="Times New Roman"/>
                <a:cs typeface="Times New Roman"/>
              </a:rPr>
              <a:t>The ancient forefathers were justly seen</a:t>
            </a:r>
          </a:p>
          <a:p>
            <a:pPr algn="just"/>
            <a:r>
              <a:rPr lang="en-US" dirty="0">
                <a:latin typeface="Times New Roman"/>
                <a:cs typeface="Times New Roman"/>
              </a:rPr>
              <a:t>To be unjust to have consented to it;</a:t>
            </a:r>
          </a:p>
          <a:p>
            <a:pPr algn="just"/>
            <a:r>
              <a:rPr lang="en-US" dirty="0">
                <a:latin typeface="Times New Roman"/>
                <a:cs typeface="Times New Roman"/>
              </a:rPr>
              <a:t>Also the king, who could and should undo it” (IV, 65-67)</a:t>
            </a:r>
          </a:p>
        </p:txBody>
      </p:sp>
    </p:spTree>
    <p:extLst>
      <p:ext uri="{BB962C8B-B14F-4D97-AF65-F5344CB8AC3E}">
        <p14:creationId xmlns:p14="http://schemas.microsoft.com/office/powerpoint/2010/main" val="282416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latin typeface="Times New Roman"/>
                <a:cs typeface="Times New Roman"/>
              </a:rPr>
              <a:t>“</a:t>
            </a:r>
            <a:r>
              <a:rPr lang="en-US" dirty="0" err="1">
                <a:latin typeface="Times New Roman"/>
                <a:cs typeface="Times New Roman"/>
              </a:rPr>
              <a:t>Rinaldo’s</a:t>
            </a:r>
            <a:r>
              <a:rPr lang="en-US" dirty="0">
                <a:latin typeface="Times New Roman"/>
                <a:cs typeface="Times New Roman"/>
              </a:rPr>
              <a:t> logic carried them along”</a:t>
            </a:r>
            <a:endParaRPr lang="it-IT" dirty="0"/>
          </a:p>
        </p:txBody>
      </p:sp>
      <p:sp>
        <p:nvSpPr>
          <p:cNvPr id="3" name="Segnaposto contenuto 2"/>
          <p:cNvSpPr>
            <a:spLocks noGrp="1"/>
          </p:cNvSpPr>
          <p:nvPr>
            <p:ph idx="1"/>
          </p:nvPr>
        </p:nvSpPr>
        <p:spPr/>
        <p:txBody>
          <a:bodyPr/>
          <a:lstStyle/>
          <a:p>
            <a:endParaRPr lang="it-IT"/>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2529044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latin typeface="Times New Roman"/>
                <a:cs typeface="Times New Roman"/>
              </a:rPr>
              <a:t>“</a:t>
            </a:r>
            <a:r>
              <a:rPr lang="en-US" dirty="0" err="1">
                <a:latin typeface="Times New Roman"/>
                <a:cs typeface="Times New Roman"/>
              </a:rPr>
              <a:t>Rinaldo’s</a:t>
            </a:r>
            <a:r>
              <a:rPr lang="en-US" dirty="0">
                <a:latin typeface="Times New Roman"/>
                <a:cs typeface="Times New Roman"/>
              </a:rPr>
              <a:t> logic carried them along”</a:t>
            </a:r>
            <a:endParaRPr lang="it-IT" dirty="0"/>
          </a:p>
        </p:txBody>
      </p:sp>
      <p:sp>
        <p:nvSpPr>
          <p:cNvPr id="3" name="Segnaposto contenuto 2"/>
          <p:cNvSpPr>
            <a:spLocks noGrp="1"/>
          </p:cNvSpPr>
          <p:nvPr>
            <p:ph idx="1"/>
          </p:nvPr>
        </p:nvSpPr>
        <p:spPr/>
        <p:txBody>
          <a:bodyPr/>
          <a:lstStyle/>
          <a:p>
            <a:r>
              <a:rPr lang="it-IT" dirty="0"/>
              <a:t>By nature, men and </a:t>
            </a:r>
            <a:r>
              <a:rPr lang="it-IT" dirty="0" err="1"/>
              <a:t>women</a:t>
            </a:r>
            <a:r>
              <a:rPr lang="it-IT" dirty="0"/>
              <a:t> are </a:t>
            </a:r>
            <a:r>
              <a:rPr lang="it-IT" dirty="0" err="1"/>
              <a:t>equal</a:t>
            </a:r>
            <a:r>
              <a:rPr lang="it-IT" dirty="0"/>
              <a:t> </a:t>
            </a:r>
            <a:r>
              <a:rPr lang="it-IT" dirty="0">
                <a:sym typeface="Wingdings"/>
              </a:rPr>
              <a:t></a:t>
            </a:r>
            <a:endParaRPr lang="it-IT" dirty="0"/>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1673848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latin typeface="Times New Roman"/>
                <a:cs typeface="Times New Roman"/>
              </a:rPr>
              <a:t>“</a:t>
            </a:r>
            <a:r>
              <a:rPr lang="en-US" dirty="0" err="1">
                <a:latin typeface="Times New Roman"/>
                <a:cs typeface="Times New Roman"/>
              </a:rPr>
              <a:t>Rinaldo’s</a:t>
            </a:r>
            <a:r>
              <a:rPr lang="en-US" dirty="0">
                <a:latin typeface="Times New Roman"/>
                <a:cs typeface="Times New Roman"/>
              </a:rPr>
              <a:t> logic carried them along”</a:t>
            </a:r>
            <a:endParaRPr lang="it-IT" dirty="0"/>
          </a:p>
        </p:txBody>
      </p:sp>
      <p:sp>
        <p:nvSpPr>
          <p:cNvPr id="3" name="Segnaposto contenuto 2"/>
          <p:cNvSpPr>
            <a:spLocks noGrp="1"/>
          </p:cNvSpPr>
          <p:nvPr>
            <p:ph idx="1"/>
          </p:nvPr>
        </p:nvSpPr>
        <p:spPr/>
        <p:txBody>
          <a:bodyPr/>
          <a:lstStyle/>
          <a:p>
            <a:r>
              <a:rPr lang="it-IT" dirty="0"/>
              <a:t>By nature, men and </a:t>
            </a:r>
            <a:r>
              <a:rPr lang="it-IT" dirty="0" err="1"/>
              <a:t>women</a:t>
            </a:r>
            <a:r>
              <a:rPr lang="it-IT" dirty="0"/>
              <a:t> are </a:t>
            </a:r>
            <a:r>
              <a:rPr lang="it-IT" dirty="0" err="1"/>
              <a:t>equal</a:t>
            </a:r>
            <a:r>
              <a:rPr lang="it-IT" dirty="0"/>
              <a:t> </a:t>
            </a:r>
            <a:r>
              <a:rPr lang="it-IT" dirty="0">
                <a:sym typeface="Wingdings"/>
              </a:rPr>
              <a:t></a:t>
            </a:r>
          </a:p>
          <a:p>
            <a:endParaRPr lang="it-IT" dirty="0">
              <a:sym typeface="Wingdings"/>
            </a:endParaRPr>
          </a:p>
          <a:p>
            <a:r>
              <a:rPr lang="it-IT" dirty="0">
                <a:sym typeface="Wingdings"/>
              </a:rPr>
              <a:t>By nature, </a:t>
            </a:r>
            <a:r>
              <a:rPr lang="it-IT" dirty="0" err="1">
                <a:sym typeface="Wingdings"/>
              </a:rPr>
              <a:t>they</a:t>
            </a:r>
            <a:r>
              <a:rPr lang="it-IT" dirty="0">
                <a:sym typeface="Wingdings"/>
              </a:rPr>
              <a:t> </a:t>
            </a:r>
            <a:r>
              <a:rPr lang="it-IT" dirty="0" err="1">
                <a:sym typeface="Wingdings"/>
              </a:rPr>
              <a:t>have</a:t>
            </a:r>
            <a:r>
              <a:rPr lang="it-IT" dirty="0">
                <a:sym typeface="Wingdings"/>
              </a:rPr>
              <a:t> and are </a:t>
            </a:r>
            <a:r>
              <a:rPr lang="it-IT" dirty="0" err="1">
                <a:sym typeface="Wingdings"/>
              </a:rPr>
              <a:t>driven</a:t>
            </a:r>
            <a:r>
              <a:rPr lang="it-IT" dirty="0">
                <a:sym typeface="Wingdings"/>
              </a:rPr>
              <a:t> by the </a:t>
            </a:r>
            <a:r>
              <a:rPr lang="it-IT" dirty="0" err="1">
                <a:sym typeface="Wingdings"/>
              </a:rPr>
              <a:t>same</a:t>
            </a:r>
            <a:r>
              <a:rPr lang="it-IT" dirty="0">
                <a:sym typeface="Wingdings"/>
              </a:rPr>
              <a:t> </a:t>
            </a:r>
            <a:r>
              <a:rPr lang="it-IT" dirty="0" err="1">
                <a:sym typeface="Wingdings"/>
              </a:rPr>
              <a:t>desires</a:t>
            </a:r>
            <a:endParaRPr lang="it-IT" dirty="0"/>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1530958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latin typeface="Times New Roman"/>
                <a:cs typeface="Times New Roman"/>
              </a:rPr>
              <a:t>“</a:t>
            </a:r>
            <a:r>
              <a:rPr lang="en-US" dirty="0" err="1">
                <a:latin typeface="Times New Roman"/>
                <a:cs typeface="Times New Roman"/>
              </a:rPr>
              <a:t>Rinaldo’s</a:t>
            </a:r>
            <a:r>
              <a:rPr lang="en-US" dirty="0">
                <a:latin typeface="Times New Roman"/>
                <a:cs typeface="Times New Roman"/>
              </a:rPr>
              <a:t> logic carried them along”</a:t>
            </a:r>
            <a:endParaRPr lang="it-IT" dirty="0"/>
          </a:p>
        </p:txBody>
      </p:sp>
      <p:sp>
        <p:nvSpPr>
          <p:cNvPr id="3" name="Segnaposto contenuto 2"/>
          <p:cNvSpPr>
            <a:spLocks noGrp="1"/>
          </p:cNvSpPr>
          <p:nvPr>
            <p:ph idx="1"/>
          </p:nvPr>
        </p:nvSpPr>
        <p:spPr/>
        <p:txBody>
          <a:bodyPr/>
          <a:lstStyle/>
          <a:p>
            <a:r>
              <a:rPr lang="it-IT" dirty="0"/>
              <a:t>By nature, men and </a:t>
            </a:r>
            <a:r>
              <a:rPr lang="it-IT" dirty="0" err="1"/>
              <a:t>women</a:t>
            </a:r>
            <a:r>
              <a:rPr lang="it-IT" dirty="0"/>
              <a:t> are </a:t>
            </a:r>
            <a:r>
              <a:rPr lang="it-IT" dirty="0" err="1"/>
              <a:t>equal</a:t>
            </a:r>
            <a:r>
              <a:rPr lang="it-IT" dirty="0"/>
              <a:t> </a:t>
            </a:r>
            <a:r>
              <a:rPr lang="it-IT" dirty="0">
                <a:sym typeface="Wingdings"/>
              </a:rPr>
              <a:t></a:t>
            </a:r>
          </a:p>
          <a:p>
            <a:endParaRPr lang="it-IT" dirty="0">
              <a:sym typeface="Wingdings"/>
            </a:endParaRPr>
          </a:p>
          <a:p>
            <a:r>
              <a:rPr lang="it-IT" dirty="0">
                <a:sym typeface="Wingdings"/>
              </a:rPr>
              <a:t>By nature, </a:t>
            </a:r>
            <a:r>
              <a:rPr lang="it-IT" dirty="0" err="1">
                <a:sym typeface="Wingdings"/>
              </a:rPr>
              <a:t>they</a:t>
            </a:r>
            <a:r>
              <a:rPr lang="it-IT" dirty="0">
                <a:sym typeface="Wingdings"/>
              </a:rPr>
              <a:t> </a:t>
            </a:r>
            <a:r>
              <a:rPr lang="it-IT" dirty="0" err="1">
                <a:sym typeface="Wingdings"/>
              </a:rPr>
              <a:t>have</a:t>
            </a:r>
            <a:r>
              <a:rPr lang="it-IT" dirty="0">
                <a:sym typeface="Wingdings"/>
              </a:rPr>
              <a:t> and are </a:t>
            </a:r>
            <a:r>
              <a:rPr lang="it-IT" dirty="0" err="1">
                <a:sym typeface="Wingdings"/>
              </a:rPr>
              <a:t>driven</a:t>
            </a:r>
            <a:r>
              <a:rPr lang="it-IT" dirty="0">
                <a:sym typeface="Wingdings"/>
              </a:rPr>
              <a:t> by the </a:t>
            </a:r>
            <a:r>
              <a:rPr lang="it-IT" dirty="0" err="1">
                <a:sym typeface="Wingdings"/>
              </a:rPr>
              <a:t>same</a:t>
            </a:r>
            <a:r>
              <a:rPr lang="it-IT" dirty="0">
                <a:sym typeface="Wingdings"/>
              </a:rPr>
              <a:t> </a:t>
            </a:r>
            <a:r>
              <a:rPr lang="it-IT" dirty="0" err="1">
                <a:sym typeface="Wingdings"/>
              </a:rPr>
              <a:t>desires</a:t>
            </a:r>
            <a:endParaRPr lang="it-IT" dirty="0">
              <a:sym typeface="Wingdings"/>
            </a:endParaRPr>
          </a:p>
          <a:p>
            <a:endParaRPr lang="it-IT" dirty="0">
              <a:sym typeface="Wingdings"/>
            </a:endParaRPr>
          </a:p>
          <a:p>
            <a:r>
              <a:rPr lang="it-IT" dirty="0">
                <a:sym typeface="Wingdings"/>
              </a:rPr>
              <a:t>And </a:t>
            </a:r>
            <a:r>
              <a:rPr lang="it-IT" dirty="0" err="1">
                <a:sym typeface="Wingdings"/>
              </a:rPr>
              <a:t>yet</a:t>
            </a:r>
            <a:r>
              <a:rPr lang="it-IT" dirty="0">
                <a:sym typeface="Wingdings"/>
              </a:rPr>
              <a:t>, </a:t>
            </a:r>
            <a:r>
              <a:rPr lang="it-IT" dirty="0" err="1">
                <a:sym typeface="Wingdings"/>
              </a:rPr>
              <a:t>women</a:t>
            </a:r>
            <a:r>
              <a:rPr lang="it-IT" dirty="0">
                <a:sym typeface="Wingdings"/>
              </a:rPr>
              <a:t> are </a:t>
            </a:r>
            <a:r>
              <a:rPr lang="it-IT" dirty="0" err="1">
                <a:sym typeface="Wingdings"/>
              </a:rPr>
              <a:t>punished</a:t>
            </a:r>
            <a:r>
              <a:rPr lang="it-IT" dirty="0">
                <a:sym typeface="Wingdings"/>
              </a:rPr>
              <a:t> by the law </a:t>
            </a:r>
            <a:r>
              <a:rPr lang="it-IT" dirty="0" err="1">
                <a:sym typeface="Wingdings"/>
              </a:rPr>
              <a:t>while</a:t>
            </a:r>
            <a:r>
              <a:rPr lang="it-IT" dirty="0">
                <a:sym typeface="Wingdings"/>
              </a:rPr>
              <a:t> men are </a:t>
            </a:r>
            <a:r>
              <a:rPr lang="it-IT" dirty="0" err="1">
                <a:sym typeface="Wingdings"/>
              </a:rPr>
              <a:t>praised</a:t>
            </a:r>
            <a:endParaRPr lang="it-IT" dirty="0"/>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3237546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Ariosto’s</a:t>
            </a:r>
            <a:r>
              <a:rPr lang="it-IT" dirty="0"/>
              <a:t> </a:t>
            </a:r>
            <a:r>
              <a:rPr lang="it-IT" dirty="0" err="1"/>
              <a:t>Critique</a:t>
            </a:r>
            <a:r>
              <a:rPr lang="it-IT" dirty="0"/>
              <a:t> of </a:t>
            </a:r>
            <a:r>
              <a:rPr lang="it-IT" dirty="0" err="1"/>
              <a:t>Men’s</a:t>
            </a:r>
            <a:r>
              <a:rPr lang="it-IT" dirty="0"/>
              <a:t> </a:t>
            </a:r>
            <a:r>
              <a:rPr lang="it-IT" dirty="0" err="1"/>
              <a:t>Violence</a:t>
            </a:r>
            <a:r>
              <a:rPr lang="it-IT" dirty="0"/>
              <a:t> </a:t>
            </a:r>
            <a:r>
              <a:rPr lang="it-IT" dirty="0" err="1"/>
              <a:t>against</a:t>
            </a:r>
            <a:r>
              <a:rPr lang="it-IT" dirty="0"/>
              <a:t> </a:t>
            </a:r>
            <a:r>
              <a:rPr lang="it-IT" dirty="0" err="1"/>
              <a:t>Women</a:t>
            </a:r>
            <a:r>
              <a:rPr lang="it-IT" dirty="0"/>
              <a:t> (Canto V)</a:t>
            </a:r>
          </a:p>
        </p:txBody>
      </p:sp>
    </p:spTree>
    <p:extLst>
      <p:ext uri="{BB962C8B-B14F-4D97-AF65-F5344CB8AC3E}">
        <p14:creationId xmlns:p14="http://schemas.microsoft.com/office/powerpoint/2010/main" val="1875717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Ariosto’s</a:t>
            </a:r>
            <a:r>
              <a:rPr lang="it-IT" dirty="0"/>
              <a:t> </a:t>
            </a:r>
            <a:r>
              <a:rPr lang="it-IT" dirty="0" err="1"/>
              <a:t>Critique</a:t>
            </a:r>
            <a:r>
              <a:rPr lang="it-IT" dirty="0"/>
              <a:t> of </a:t>
            </a:r>
            <a:r>
              <a:rPr lang="it-IT" dirty="0" err="1"/>
              <a:t>Men’s</a:t>
            </a:r>
            <a:r>
              <a:rPr lang="it-IT" dirty="0"/>
              <a:t> </a:t>
            </a:r>
            <a:r>
              <a:rPr lang="it-IT" dirty="0" err="1"/>
              <a:t>Violence</a:t>
            </a:r>
            <a:r>
              <a:rPr lang="it-IT" dirty="0"/>
              <a:t> </a:t>
            </a:r>
            <a:r>
              <a:rPr lang="it-IT" dirty="0" err="1"/>
              <a:t>against</a:t>
            </a:r>
            <a:r>
              <a:rPr lang="it-IT" dirty="0"/>
              <a:t> </a:t>
            </a:r>
            <a:r>
              <a:rPr lang="it-IT" dirty="0" err="1"/>
              <a:t>Women</a:t>
            </a:r>
            <a:r>
              <a:rPr lang="it-IT" dirty="0"/>
              <a:t> (Canto V)</a:t>
            </a:r>
          </a:p>
        </p:txBody>
      </p:sp>
      <p:sp>
        <p:nvSpPr>
          <p:cNvPr id="3" name="CasellaDiTesto 2"/>
          <p:cNvSpPr txBox="1"/>
          <p:nvPr/>
        </p:nvSpPr>
        <p:spPr>
          <a:xfrm>
            <a:off x="750425" y="1854537"/>
            <a:ext cx="7129037" cy="2308324"/>
          </a:xfrm>
          <a:prstGeom prst="rect">
            <a:avLst/>
          </a:prstGeom>
          <a:noFill/>
        </p:spPr>
        <p:txBody>
          <a:bodyPr wrap="square" rtlCol="0">
            <a:spAutoFit/>
          </a:bodyPr>
          <a:lstStyle/>
          <a:p>
            <a:pPr algn="just"/>
            <a:r>
              <a:rPr lang="en-US" dirty="0">
                <a:latin typeface="Times New Roman"/>
                <a:cs typeface="Times New Roman"/>
              </a:rPr>
              <a:t>“No creatures on earth, no matter whether</a:t>
            </a:r>
          </a:p>
          <a:p>
            <a:pPr algn="just"/>
            <a:r>
              <a:rPr lang="en-US" dirty="0">
                <a:latin typeface="Times New Roman"/>
                <a:cs typeface="Times New Roman"/>
              </a:rPr>
              <a:t>Of peaceful disposition, mild and kind,</a:t>
            </a:r>
          </a:p>
          <a:p>
            <a:pPr algn="just"/>
            <a:r>
              <a:rPr lang="en-US" dirty="0">
                <a:latin typeface="Times New Roman"/>
                <a:cs typeface="Times New Roman"/>
              </a:rPr>
              <a:t>Or fierce and merciless as wintry weather,</a:t>
            </a:r>
          </a:p>
          <a:p>
            <a:pPr algn="just"/>
            <a:r>
              <a:rPr lang="en-US" dirty="0">
                <a:latin typeface="Times New Roman"/>
                <a:cs typeface="Times New Roman"/>
              </a:rPr>
              <a:t>Are hostile to the females of their kind.</a:t>
            </a:r>
          </a:p>
          <a:p>
            <a:pPr algn="just"/>
            <a:r>
              <a:rPr lang="en-US" dirty="0">
                <a:latin typeface="Times New Roman"/>
                <a:cs typeface="Times New Roman"/>
              </a:rPr>
              <a:t>The she-bear and her mate in sport together,</a:t>
            </a:r>
          </a:p>
          <a:p>
            <a:pPr algn="just"/>
            <a:r>
              <a:rPr lang="en-US" dirty="0">
                <a:latin typeface="Times New Roman"/>
                <a:cs typeface="Times New Roman"/>
              </a:rPr>
              <a:t>The lion and the lioness, we find;</a:t>
            </a:r>
          </a:p>
          <a:p>
            <a:pPr algn="just"/>
            <a:r>
              <a:rPr lang="en-US" dirty="0">
                <a:latin typeface="Times New Roman"/>
                <a:cs typeface="Times New Roman"/>
              </a:rPr>
              <a:t>The she-wolf and the wolf at peace appear;</a:t>
            </a:r>
          </a:p>
          <a:p>
            <a:pPr algn="just"/>
            <a:r>
              <a:rPr lang="en-US" dirty="0">
                <a:latin typeface="Times New Roman"/>
                <a:cs typeface="Times New Roman"/>
              </a:rPr>
              <a:t>The heifer from the bull has naught to fear”</a:t>
            </a:r>
          </a:p>
        </p:txBody>
      </p:sp>
    </p:spTree>
    <p:extLst>
      <p:ext uri="{BB962C8B-B14F-4D97-AF65-F5344CB8AC3E}">
        <p14:creationId xmlns:p14="http://schemas.microsoft.com/office/powerpoint/2010/main" val="66875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Three </a:t>
            </a:r>
            <a:r>
              <a:rPr lang="it-IT" dirty="0" err="1"/>
              <a:t>aspects</a:t>
            </a:r>
            <a:endParaRPr lang="it-IT" dirty="0"/>
          </a:p>
        </p:txBody>
      </p:sp>
      <p:sp>
        <p:nvSpPr>
          <p:cNvPr id="3" name="CasellaDiTesto 2"/>
          <p:cNvSpPr txBox="1"/>
          <p:nvPr/>
        </p:nvSpPr>
        <p:spPr>
          <a:xfrm>
            <a:off x="1022865" y="1578919"/>
            <a:ext cx="6761892" cy="369332"/>
          </a:xfrm>
          <a:prstGeom prst="rect">
            <a:avLst/>
          </a:prstGeom>
          <a:noFill/>
        </p:spPr>
        <p:txBody>
          <a:bodyPr wrap="square" rtlCol="0">
            <a:spAutoFit/>
          </a:bodyPr>
          <a:lstStyle/>
          <a:p>
            <a:pPr marL="342900" indent="-342900">
              <a:buAutoNum type="arabicParenBoth"/>
            </a:pPr>
            <a:r>
              <a:rPr lang="en-US" dirty="0"/>
              <a:t>Criticism of (social) inequality/treatment of men and women  </a:t>
            </a:r>
          </a:p>
        </p:txBody>
      </p:sp>
    </p:spTree>
    <p:extLst>
      <p:ext uri="{BB962C8B-B14F-4D97-AF65-F5344CB8AC3E}">
        <p14:creationId xmlns:p14="http://schemas.microsoft.com/office/powerpoint/2010/main" val="562912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Ariosto’s</a:t>
            </a:r>
            <a:r>
              <a:rPr lang="it-IT" dirty="0"/>
              <a:t> </a:t>
            </a:r>
            <a:r>
              <a:rPr lang="it-IT" dirty="0" err="1"/>
              <a:t>Critique</a:t>
            </a:r>
            <a:r>
              <a:rPr lang="it-IT" dirty="0"/>
              <a:t> of </a:t>
            </a:r>
            <a:r>
              <a:rPr lang="it-IT" dirty="0" err="1"/>
              <a:t>Men’s</a:t>
            </a:r>
            <a:r>
              <a:rPr lang="it-IT" dirty="0"/>
              <a:t> </a:t>
            </a:r>
            <a:r>
              <a:rPr lang="it-IT" dirty="0" err="1"/>
              <a:t>Violence</a:t>
            </a:r>
            <a:r>
              <a:rPr lang="it-IT" dirty="0"/>
              <a:t> </a:t>
            </a:r>
            <a:r>
              <a:rPr lang="it-IT" dirty="0" err="1"/>
              <a:t>against</a:t>
            </a:r>
            <a:r>
              <a:rPr lang="it-IT" dirty="0"/>
              <a:t> </a:t>
            </a:r>
            <a:r>
              <a:rPr lang="it-IT" dirty="0" err="1"/>
              <a:t>Women</a:t>
            </a:r>
            <a:r>
              <a:rPr lang="it-IT" dirty="0"/>
              <a:t> (Canto V)</a:t>
            </a:r>
          </a:p>
        </p:txBody>
      </p:sp>
      <p:sp>
        <p:nvSpPr>
          <p:cNvPr id="3" name="CasellaDiTesto 2"/>
          <p:cNvSpPr txBox="1"/>
          <p:nvPr/>
        </p:nvSpPr>
        <p:spPr>
          <a:xfrm>
            <a:off x="750425" y="1854537"/>
            <a:ext cx="7129037" cy="4801315"/>
          </a:xfrm>
          <a:prstGeom prst="rect">
            <a:avLst/>
          </a:prstGeom>
          <a:noFill/>
        </p:spPr>
        <p:txBody>
          <a:bodyPr wrap="square" rtlCol="0">
            <a:spAutoFit/>
          </a:bodyPr>
          <a:lstStyle/>
          <a:p>
            <a:pPr algn="just"/>
            <a:r>
              <a:rPr lang="en-US" dirty="0">
                <a:latin typeface="Times New Roman"/>
                <a:cs typeface="Times New Roman"/>
              </a:rPr>
              <a:t>“No creatures on earth, no matter whether</a:t>
            </a:r>
          </a:p>
          <a:p>
            <a:pPr algn="just"/>
            <a:r>
              <a:rPr lang="en-US" dirty="0">
                <a:latin typeface="Times New Roman"/>
                <a:cs typeface="Times New Roman"/>
              </a:rPr>
              <a:t>Of peaceful disposition, mild and kind,</a:t>
            </a:r>
          </a:p>
          <a:p>
            <a:pPr algn="just"/>
            <a:r>
              <a:rPr lang="en-US" dirty="0">
                <a:latin typeface="Times New Roman"/>
                <a:cs typeface="Times New Roman"/>
              </a:rPr>
              <a:t>Or fierce and merciless as wintry weather,</a:t>
            </a:r>
          </a:p>
          <a:p>
            <a:pPr algn="just"/>
            <a:r>
              <a:rPr lang="en-US" dirty="0">
                <a:latin typeface="Times New Roman"/>
                <a:cs typeface="Times New Roman"/>
              </a:rPr>
              <a:t>Are hostile to the females of their kind.</a:t>
            </a:r>
          </a:p>
          <a:p>
            <a:pPr algn="just"/>
            <a:r>
              <a:rPr lang="en-US" dirty="0">
                <a:latin typeface="Times New Roman"/>
                <a:cs typeface="Times New Roman"/>
              </a:rPr>
              <a:t>The she-bear and her mate in sport together,</a:t>
            </a:r>
          </a:p>
          <a:p>
            <a:pPr algn="just"/>
            <a:r>
              <a:rPr lang="en-US" dirty="0">
                <a:latin typeface="Times New Roman"/>
                <a:cs typeface="Times New Roman"/>
              </a:rPr>
              <a:t>The lion and the lioness, we find;</a:t>
            </a:r>
          </a:p>
          <a:p>
            <a:pPr algn="just"/>
            <a:r>
              <a:rPr lang="en-US" dirty="0">
                <a:latin typeface="Times New Roman"/>
                <a:cs typeface="Times New Roman"/>
              </a:rPr>
              <a:t>The she-wolf and the wolf at peace appear;</a:t>
            </a:r>
          </a:p>
          <a:p>
            <a:pPr algn="just"/>
            <a:r>
              <a:rPr lang="en-US" dirty="0">
                <a:latin typeface="Times New Roman"/>
                <a:cs typeface="Times New Roman"/>
              </a:rPr>
              <a:t>The heifer from the bull has naught to fear</a:t>
            </a:r>
          </a:p>
          <a:p>
            <a:pPr algn="just"/>
            <a:endParaRPr lang="en-US" dirty="0">
              <a:latin typeface="Times New Roman"/>
              <a:cs typeface="Times New Roman"/>
            </a:endParaRPr>
          </a:p>
          <a:p>
            <a:pPr algn="just"/>
            <a:r>
              <a:rPr lang="en-US" dirty="0">
                <a:latin typeface="Times New Roman"/>
                <a:cs typeface="Times New Roman"/>
              </a:rPr>
              <a:t>What dreadful plague, what fury of despair</a:t>
            </a:r>
          </a:p>
          <a:p>
            <a:pPr algn="just"/>
            <a:r>
              <a:rPr lang="en-US" dirty="0">
                <a:latin typeface="Times New Roman"/>
                <a:cs typeface="Times New Roman"/>
              </a:rPr>
              <a:t>In our tormented bosoms now holds sway,</a:t>
            </a:r>
          </a:p>
          <a:p>
            <a:pPr algn="just"/>
            <a:r>
              <a:rPr lang="en-US" dirty="0">
                <a:latin typeface="Times New Roman"/>
                <a:cs typeface="Times New Roman"/>
              </a:rPr>
              <a:t>That wives and husbands constantly we hear</a:t>
            </a:r>
          </a:p>
          <a:p>
            <a:pPr algn="just"/>
            <a:r>
              <a:rPr lang="en-US" dirty="0">
                <a:latin typeface="Times New Roman"/>
                <a:cs typeface="Times New Roman"/>
              </a:rPr>
              <a:t>Wounding each other with the things they say?</a:t>
            </a:r>
          </a:p>
          <a:p>
            <a:pPr algn="just"/>
            <a:r>
              <a:rPr lang="en-US" dirty="0">
                <a:latin typeface="Times New Roman"/>
                <a:cs typeface="Times New Roman"/>
              </a:rPr>
              <a:t>With scratching, bruising, tearing out of hair,</a:t>
            </a:r>
          </a:p>
          <a:p>
            <a:pPr algn="just"/>
            <a:r>
              <a:rPr lang="en-US" dirty="0">
                <a:latin typeface="Times New Roman"/>
                <a:cs typeface="Times New Roman"/>
              </a:rPr>
              <a:t>Assault and battery, in bitter fray</a:t>
            </a:r>
          </a:p>
          <a:p>
            <a:pPr algn="just"/>
            <a:r>
              <a:rPr lang="en-US" dirty="0">
                <a:latin typeface="Times New Roman"/>
                <a:cs typeface="Times New Roman"/>
              </a:rPr>
              <a:t>They drench with scalding tears the marriage-bed,</a:t>
            </a:r>
          </a:p>
          <a:p>
            <a:pPr algn="just"/>
            <a:r>
              <a:rPr lang="en-US" dirty="0">
                <a:latin typeface="Times New Roman"/>
                <a:cs typeface="Times New Roman"/>
              </a:rPr>
              <a:t>And not tears only; sometimes blood is shed”</a:t>
            </a:r>
          </a:p>
        </p:txBody>
      </p:sp>
    </p:spTree>
    <p:extLst>
      <p:ext uri="{BB962C8B-B14F-4D97-AF65-F5344CB8AC3E}">
        <p14:creationId xmlns:p14="http://schemas.microsoft.com/office/powerpoint/2010/main" val="2741461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Ariosto’s</a:t>
            </a:r>
            <a:r>
              <a:rPr lang="it-IT" dirty="0"/>
              <a:t> </a:t>
            </a:r>
            <a:r>
              <a:rPr lang="it-IT" dirty="0" err="1"/>
              <a:t>Critique</a:t>
            </a:r>
            <a:r>
              <a:rPr lang="it-IT" dirty="0"/>
              <a:t> of </a:t>
            </a:r>
            <a:r>
              <a:rPr lang="it-IT" dirty="0" err="1"/>
              <a:t>Men’s</a:t>
            </a:r>
            <a:r>
              <a:rPr lang="it-IT" dirty="0"/>
              <a:t> </a:t>
            </a:r>
            <a:r>
              <a:rPr lang="it-IT" dirty="0" err="1"/>
              <a:t>Violence</a:t>
            </a:r>
            <a:r>
              <a:rPr lang="it-IT" dirty="0"/>
              <a:t> </a:t>
            </a:r>
            <a:r>
              <a:rPr lang="it-IT" dirty="0" err="1"/>
              <a:t>against</a:t>
            </a:r>
            <a:r>
              <a:rPr lang="it-IT" dirty="0"/>
              <a:t> </a:t>
            </a:r>
            <a:r>
              <a:rPr lang="it-IT" dirty="0" err="1"/>
              <a:t>Women</a:t>
            </a:r>
            <a:r>
              <a:rPr lang="it-IT" dirty="0"/>
              <a:t> (Canto V)</a:t>
            </a:r>
          </a:p>
        </p:txBody>
      </p:sp>
      <p:sp>
        <p:nvSpPr>
          <p:cNvPr id="3" name="CasellaDiTesto 2"/>
          <p:cNvSpPr txBox="1"/>
          <p:nvPr/>
        </p:nvSpPr>
        <p:spPr>
          <a:xfrm>
            <a:off x="750425" y="1854537"/>
            <a:ext cx="7129037" cy="2308324"/>
          </a:xfrm>
          <a:prstGeom prst="rect">
            <a:avLst/>
          </a:prstGeom>
          <a:noFill/>
        </p:spPr>
        <p:txBody>
          <a:bodyPr wrap="square" rtlCol="0">
            <a:spAutoFit/>
          </a:bodyPr>
          <a:lstStyle/>
          <a:p>
            <a:pPr algn="just"/>
            <a:r>
              <a:rPr lang="en-US" dirty="0">
                <a:latin typeface="Times New Roman"/>
                <a:cs typeface="Times New Roman"/>
              </a:rPr>
              <a:t>“Not only a great wrong, but in God’s sight</a:t>
            </a:r>
          </a:p>
          <a:p>
            <a:pPr algn="just"/>
            <a:r>
              <a:rPr lang="en-US" dirty="0">
                <a:latin typeface="Times New Roman"/>
                <a:cs typeface="Times New Roman"/>
              </a:rPr>
              <a:t>An outrage against Nature he commits</a:t>
            </a:r>
          </a:p>
          <a:p>
            <a:pPr algn="just"/>
            <a:r>
              <a:rPr lang="en-US" dirty="0">
                <a:latin typeface="Times New Roman"/>
                <a:cs typeface="Times New Roman"/>
              </a:rPr>
              <a:t>Who with his gentle helpmeet stoops to fight,</a:t>
            </a:r>
          </a:p>
          <a:p>
            <a:pPr algn="just"/>
            <a:r>
              <a:rPr lang="en-US" dirty="0">
                <a:latin typeface="Times New Roman"/>
                <a:cs typeface="Times New Roman"/>
              </a:rPr>
              <a:t>Or in her face a lovely woman hits,</a:t>
            </a:r>
          </a:p>
          <a:p>
            <a:pPr algn="just"/>
            <a:r>
              <a:rPr lang="en-US" dirty="0">
                <a:latin typeface="Times New Roman"/>
                <a:cs typeface="Times New Roman"/>
              </a:rPr>
              <a:t>Or harms a hair upon her head; but quite</a:t>
            </a:r>
          </a:p>
          <a:p>
            <a:pPr algn="just"/>
            <a:r>
              <a:rPr lang="en-US" dirty="0">
                <a:latin typeface="Times New Roman"/>
                <a:cs typeface="Times New Roman"/>
              </a:rPr>
              <a:t>Inhuman is the man who her throat slits,</a:t>
            </a:r>
          </a:p>
          <a:p>
            <a:pPr algn="just"/>
            <a:r>
              <a:rPr lang="en-US" dirty="0">
                <a:latin typeface="Times New Roman"/>
                <a:cs typeface="Times New Roman"/>
              </a:rPr>
              <a:t>Or chocks or poisons her; he, in my eyes,</a:t>
            </a:r>
          </a:p>
          <a:p>
            <a:pPr algn="just"/>
            <a:r>
              <a:rPr lang="en-US" dirty="0">
                <a:latin typeface="Times New Roman"/>
                <a:cs typeface="Times New Roman"/>
              </a:rPr>
              <a:t>Is not a man, but fiend in human guise” (V, 1-3)</a:t>
            </a:r>
          </a:p>
        </p:txBody>
      </p:sp>
    </p:spTree>
    <p:extLst>
      <p:ext uri="{BB962C8B-B14F-4D97-AF65-F5344CB8AC3E}">
        <p14:creationId xmlns:p14="http://schemas.microsoft.com/office/powerpoint/2010/main" val="276131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Differences</a:t>
            </a:r>
            <a:endParaRPr lang="it-IT" dirty="0"/>
          </a:p>
        </p:txBody>
      </p:sp>
      <p:sp>
        <p:nvSpPr>
          <p:cNvPr id="3" name="Segnaposto testo 2"/>
          <p:cNvSpPr>
            <a:spLocks noGrp="1"/>
          </p:cNvSpPr>
          <p:nvPr>
            <p:ph type="body" idx="1"/>
          </p:nvPr>
        </p:nvSpPr>
        <p:spPr/>
        <p:txBody>
          <a:bodyPr/>
          <a:lstStyle/>
          <a:p>
            <a:pPr algn="ctr"/>
            <a:r>
              <a:rPr lang="it-IT" dirty="0"/>
              <a:t>Animals</a:t>
            </a:r>
          </a:p>
        </p:txBody>
      </p:sp>
      <p:sp>
        <p:nvSpPr>
          <p:cNvPr id="4" name="Segnaposto contenuto 3"/>
          <p:cNvSpPr>
            <a:spLocks noGrp="1"/>
          </p:cNvSpPr>
          <p:nvPr>
            <p:ph sz="half" idx="2"/>
          </p:nvPr>
        </p:nvSpPr>
        <p:spPr/>
        <p:txBody>
          <a:bodyPr/>
          <a:lstStyle/>
          <a:p>
            <a:pPr marL="0" indent="0" algn="just">
              <a:buNone/>
            </a:pPr>
            <a:endParaRPr lang="it-IT" dirty="0"/>
          </a:p>
        </p:txBody>
      </p:sp>
      <p:sp>
        <p:nvSpPr>
          <p:cNvPr id="5" name="Segnaposto testo 4"/>
          <p:cNvSpPr>
            <a:spLocks noGrp="1"/>
          </p:cNvSpPr>
          <p:nvPr>
            <p:ph type="body" sz="quarter" idx="3"/>
          </p:nvPr>
        </p:nvSpPr>
        <p:spPr/>
        <p:txBody>
          <a:bodyPr/>
          <a:lstStyle/>
          <a:p>
            <a:pPr algn="ctr"/>
            <a:r>
              <a:rPr lang="it-IT" dirty="0" err="1"/>
              <a:t>Humans</a:t>
            </a:r>
            <a:endParaRPr lang="it-IT" dirty="0"/>
          </a:p>
        </p:txBody>
      </p:sp>
      <p:sp>
        <p:nvSpPr>
          <p:cNvPr id="6" name="Segnaposto contenuto 5"/>
          <p:cNvSpPr>
            <a:spLocks noGrp="1"/>
          </p:cNvSpPr>
          <p:nvPr>
            <p:ph sz="quarter" idx="4"/>
          </p:nvPr>
        </p:nvSpPr>
        <p:spPr/>
        <p:txBody>
          <a:bodyPr/>
          <a:lstStyle/>
          <a:p>
            <a:endParaRPr lang="it-IT"/>
          </a:p>
        </p:txBody>
      </p:sp>
    </p:spTree>
    <p:extLst>
      <p:ext uri="{BB962C8B-B14F-4D97-AF65-F5344CB8AC3E}">
        <p14:creationId xmlns:p14="http://schemas.microsoft.com/office/powerpoint/2010/main" val="3273917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Differences</a:t>
            </a:r>
            <a:endParaRPr lang="it-IT" dirty="0"/>
          </a:p>
        </p:txBody>
      </p:sp>
      <p:sp>
        <p:nvSpPr>
          <p:cNvPr id="3" name="Segnaposto testo 2"/>
          <p:cNvSpPr>
            <a:spLocks noGrp="1"/>
          </p:cNvSpPr>
          <p:nvPr>
            <p:ph type="body" idx="1"/>
          </p:nvPr>
        </p:nvSpPr>
        <p:spPr/>
        <p:txBody>
          <a:bodyPr/>
          <a:lstStyle/>
          <a:p>
            <a:pPr algn="ctr"/>
            <a:r>
              <a:rPr lang="it-IT" dirty="0"/>
              <a:t>Animals</a:t>
            </a:r>
          </a:p>
        </p:txBody>
      </p:sp>
      <p:sp>
        <p:nvSpPr>
          <p:cNvPr id="4" name="Segnaposto contenuto 3"/>
          <p:cNvSpPr>
            <a:spLocks noGrp="1"/>
          </p:cNvSpPr>
          <p:nvPr>
            <p:ph sz="half" idx="2"/>
          </p:nvPr>
        </p:nvSpPr>
        <p:spPr/>
        <p:txBody>
          <a:bodyPr>
            <a:normAutofit/>
          </a:bodyPr>
          <a:lstStyle/>
          <a:p>
            <a:pPr algn="just">
              <a:buFontTx/>
              <a:buChar char="-"/>
            </a:pPr>
            <a:endParaRPr lang="it-IT" sz="1500" dirty="0">
              <a:latin typeface="Times New Roman"/>
              <a:cs typeface="Times New Roman"/>
            </a:endParaRPr>
          </a:p>
          <a:p>
            <a:pPr algn="just">
              <a:buFontTx/>
              <a:buChar char="-"/>
            </a:pPr>
            <a:r>
              <a:rPr lang="it-IT" sz="1500" dirty="0">
                <a:latin typeface="Times New Roman"/>
                <a:cs typeface="Times New Roman"/>
              </a:rPr>
              <a:t>“</a:t>
            </a:r>
            <a:r>
              <a:rPr lang="en-US" sz="1500" dirty="0">
                <a:latin typeface="Times New Roman"/>
                <a:cs typeface="Times New Roman"/>
              </a:rPr>
              <a:t>The she-wolf and the wolf at peace appear”</a:t>
            </a:r>
          </a:p>
        </p:txBody>
      </p:sp>
      <p:sp>
        <p:nvSpPr>
          <p:cNvPr id="5" name="Segnaposto testo 4"/>
          <p:cNvSpPr>
            <a:spLocks noGrp="1"/>
          </p:cNvSpPr>
          <p:nvPr>
            <p:ph type="body" sz="quarter" idx="3"/>
          </p:nvPr>
        </p:nvSpPr>
        <p:spPr/>
        <p:txBody>
          <a:bodyPr/>
          <a:lstStyle/>
          <a:p>
            <a:pPr algn="ctr"/>
            <a:r>
              <a:rPr lang="it-IT" dirty="0" err="1"/>
              <a:t>Humans</a:t>
            </a:r>
            <a:endParaRPr lang="it-IT" dirty="0"/>
          </a:p>
        </p:txBody>
      </p:sp>
      <p:sp>
        <p:nvSpPr>
          <p:cNvPr id="6" name="Segnaposto contenuto 5"/>
          <p:cNvSpPr>
            <a:spLocks noGrp="1"/>
          </p:cNvSpPr>
          <p:nvPr>
            <p:ph sz="quarter" idx="4"/>
          </p:nvPr>
        </p:nvSpPr>
        <p:spPr/>
        <p:txBody>
          <a:bodyPr>
            <a:normAutofit/>
          </a:bodyPr>
          <a:lstStyle/>
          <a:p>
            <a:pPr marL="0" indent="0" algn="just">
              <a:buNone/>
            </a:pPr>
            <a:r>
              <a:rPr lang="en-US" sz="1500" dirty="0">
                <a:latin typeface="Times New Roman"/>
                <a:cs typeface="Times New Roman"/>
              </a:rPr>
              <a:t>- “That wives and husbands constantly we hear</a:t>
            </a:r>
          </a:p>
          <a:p>
            <a:pPr marL="0" indent="0" algn="just">
              <a:buNone/>
            </a:pPr>
            <a:r>
              <a:rPr lang="en-US" sz="1500" dirty="0">
                <a:latin typeface="Times New Roman"/>
                <a:cs typeface="Times New Roman"/>
              </a:rPr>
              <a:t>Wounding each other with the things they say?”</a:t>
            </a:r>
          </a:p>
        </p:txBody>
      </p:sp>
    </p:spTree>
    <p:extLst>
      <p:ext uri="{BB962C8B-B14F-4D97-AF65-F5344CB8AC3E}">
        <p14:creationId xmlns:p14="http://schemas.microsoft.com/office/powerpoint/2010/main" val="3539784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Differences</a:t>
            </a:r>
            <a:endParaRPr lang="it-IT" dirty="0"/>
          </a:p>
        </p:txBody>
      </p:sp>
      <p:sp>
        <p:nvSpPr>
          <p:cNvPr id="3" name="Segnaposto testo 2"/>
          <p:cNvSpPr>
            <a:spLocks noGrp="1"/>
          </p:cNvSpPr>
          <p:nvPr>
            <p:ph type="body" idx="1"/>
          </p:nvPr>
        </p:nvSpPr>
        <p:spPr/>
        <p:txBody>
          <a:bodyPr/>
          <a:lstStyle/>
          <a:p>
            <a:pPr algn="ctr"/>
            <a:r>
              <a:rPr lang="it-IT" dirty="0"/>
              <a:t>Animals</a:t>
            </a:r>
          </a:p>
        </p:txBody>
      </p:sp>
      <p:sp>
        <p:nvSpPr>
          <p:cNvPr id="4" name="Segnaposto contenuto 3"/>
          <p:cNvSpPr>
            <a:spLocks noGrp="1"/>
          </p:cNvSpPr>
          <p:nvPr>
            <p:ph sz="half" idx="2"/>
          </p:nvPr>
        </p:nvSpPr>
        <p:spPr>
          <a:xfrm>
            <a:off x="457199" y="2174875"/>
            <a:ext cx="4187825" cy="3951288"/>
          </a:xfrm>
        </p:spPr>
        <p:txBody>
          <a:bodyPr>
            <a:normAutofit/>
          </a:bodyPr>
          <a:lstStyle/>
          <a:p>
            <a:pPr algn="just">
              <a:buFontTx/>
              <a:buChar char="-"/>
            </a:pPr>
            <a:endParaRPr lang="it-IT" sz="1500" dirty="0">
              <a:latin typeface="Times New Roman"/>
              <a:cs typeface="Times New Roman"/>
            </a:endParaRPr>
          </a:p>
          <a:p>
            <a:pPr algn="just">
              <a:buFontTx/>
              <a:buChar char="-"/>
            </a:pPr>
            <a:r>
              <a:rPr lang="it-IT" sz="1500" dirty="0">
                <a:latin typeface="Times New Roman"/>
                <a:cs typeface="Times New Roman"/>
              </a:rPr>
              <a:t>“</a:t>
            </a:r>
            <a:r>
              <a:rPr lang="en-US" sz="1500" dirty="0">
                <a:latin typeface="Times New Roman"/>
                <a:cs typeface="Times New Roman"/>
              </a:rPr>
              <a:t>The she-wolf and the wolf at peace appear”</a:t>
            </a:r>
          </a:p>
          <a:p>
            <a:pPr algn="just">
              <a:buFontTx/>
              <a:buChar char="-"/>
            </a:pPr>
            <a:endParaRPr lang="en-US" sz="1500" dirty="0">
              <a:latin typeface="Times New Roman"/>
              <a:cs typeface="Times New Roman"/>
            </a:endParaRPr>
          </a:p>
          <a:p>
            <a:pPr algn="just">
              <a:buFontTx/>
              <a:buChar char="-"/>
            </a:pPr>
            <a:r>
              <a:rPr lang="en-US" sz="1600" dirty="0">
                <a:latin typeface="Times New Roman"/>
                <a:cs typeface="Times New Roman"/>
              </a:rPr>
              <a:t>“The heifer from the bull has naught to fear”</a:t>
            </a:r>
          </a:p>
          <a:p>
            <a:pPr marL="0" indent="0" algn="just">
              <a:buNone/>
            </a:pPr>
            <a:endParaRPr lang="en-US" sz="1500" dirty="0">
              <a:latin typeface="Times New Roman"/>
              <a:cs typeface="Times New Roman"/>
            </a:endParaRPr>
          </a:p>
        </p:txBody>
      </p:sp>
      <p:sp>
        <p:nvSpPr>
          <p:cNvPr id="5" name="Segnaposto testo 4"/>
          <p:cNvSpPr>
            <a:spLocks noGrp="1"/>
          </p:cNvSpPr>
          <p:nvPr>
            <p:ph type="body" sz="quarter" idx="3"/>
          </p:nvPr>
        </p:nvSpPr>
        <p:spPr/>
        <p:txBody>
          <a:bodyPr/>
          <a:lstStyle/>
          <a:p>
            <a:pPr algn="ctr"/>
            <a:r>
              <a:rPr lang="it-IT" dirty="0" err="1"/>
              <a:t>Humans</a:t>
            </a:r>
            <a:endParaRPr lang="it-IT" dirty="0"/>
          </a:p>
        </p:txBody>
      </p:sp>
      <p:sp>
        <p:nvSpPr>
          <p:cNvPr id="6" name="Segnaposto contenuto 5"/>
          <p:cNvSpPr>
            <a:spLocks noGrp="1"/>
          </p:cNvSpPr>
          <p:nvPr>
            <p:ph sz="quarter" idx="4"/>
          </p:nvPr>
        </p:nvSpPr>
        <p:spPr/>
        <p:txBody>
          <a:bodyPr>
            <a:normAutofit/>
          </a:bodyPr>
          <a:lstStyle/>
          <a:p>
            <a:pPr marL="0" indent="0" algn="just">
              <a:buNone/>
            </a:pPr>
            <a:r>
              <a:rPr lang="en-US" sz="1500" dirty="0">
                <a:latin typeface="Times New Roman"/>
                <a:cs typeface="Times New Roman"/>
              </a:rPr>
              <a:t>- “That wives and husbands constantly we hear</a:t>
            </a:r>
          </a:p>
          <a:p>
            <a:pPr marL="0" indent="0" algn="just">
              <a:buNone/>
            </a:pPr>
            <a:r>
              <a:rPr lang="en-US" sz="1500" dirty="0">
                <a:latin typeface="Times New Roman"/>
                <a:cs typeface="Times New Roman"/>
              </a:rPr>
              <a:t>Wounding each other with the things they say?”</a:t>
            </a:r>
          </a:p>
          <a:p>
            <a:pPr marL="0" indent="0" algn="just">
              <a:buNone/>
            </a:pPr>
            <a:endParaRPr lang="en-US" sz="1500" dirty="0">
              <a:latin typeface="Times New Roman"/>
              <a:cs typeface="Times New Roman"/>
            </a:endParaRPr>
          </a:p>
          <a:p>
            <a:pPr marL="0" indent="0" algn="just">
              <a:buNone/>
            </a:pPr>
            <a:r>
              <a:rPr lang="en-US" sz="1500" dirty="0">
                <a:latin typeface="Times New Roman"/>
                <a:cs typeface="Times New Roman"/>
              </a:rPr>
              <a:t>- “Inhuman is the man who her throat slits,</a:t>
            </a:r>
          </a:p>
          <a:p>
            <a:pPr marL="0" indent="0" algn="just">
              <a:buNone/>
            </a:pPr>
            <a:r>
              <a:rPr lang="en-US" sz="1500" dirty="0">
                <a:latin typeface="Times New Roman"/>
                <a:cs typeface="Times New Roman"/>
              </a:rPr>
              <a:t>   Or chocks or poisons her; he, in my eyes,</a:t>
            </a:r>
          </a:p>
          <a:p>
            <a:pPr marL="0" indent="0" algn="just">
              <a:buNone/>
            </a:pPr>
            <a:r>
              <a:rPr lang="en-US" sz="1500" dirty="0">
                <a:latin typeface="Times New Roman"/>
                <a:cs typeface="Times New Roman"/>
              </a:rPr>
              <a:t>     Is not a man, but fiend in human guise”</a:t>
            </a:r>
          </a:p>
        </p:txBody>
      </p:sp>
    </p:spTree>
    <p:extLst>
      <p:ext uri="{BB962C8B-B14F-4D97-AF65-F5344CB8AC3E}">
        <p14:creationId xmlns:p14="http://schemas.microsoft.com/office/powerpoint/2010/main" val="2566135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Differences</a:t>
            </a:r>
            <a:endParaRPr lang="it-IT" dirty="0"/>
          </a:p>
        </p:txBody>
      </p:sp>
      <p:sp>
        <p:nvSpPr>
          <p:cNvPr id="3" name="Segnaposto testo 2"/>
          <p:cNvSpPr>
            <a:spLocks noGrp="1"/>
          </p:cNvSpPr>
          <p:nvPr>
            <p:ph type="body" idx="1"/>
          </p:nvPr>
        </p:nvSpPr>
        <p:spPr/>
        <p:txBody>
          <a:bodyPr/>
          <a:lstStyle/>
          <a:p>
            <a:pPr algn="ctr"/>
            <a:r>
              <a:rPr lang="it-IT" dirty="0"/>
              <a:t>Animals</a:t>
            </a:r>
          </a:p>
        </p:txBody>
      </p:sp>
      <p:sp>
        <p:nvSpPr>
          <p:cNvPr id="4" name="Segnaposto contenuto 3"/>
          <p:cNvSpPr>
            <a:spLocks noGrp="1"/>
          </p:cNvSpPr>
          <p:nvPr>
            <p:ph sz="half" idx="2"/>
          </p:nvPr>
        </p:nvSpPr>
        <p:spPr>
          <a:xfrm>
            <a:off x="457199" y="2174875"/>
            <a:ext cx="4187825" cy="3951288"/>
          </a:xfrm>
        </p:spPr>
        <p:txBody>
          <a:bodyPr>
            <a:normAutofit/>
          </a:bodyPr>
          <a:lstStyle/>
          <a:p>
            <a:pPr algn="just">
              <a:buFontTx/>
              <a:buChar char="-"/>
            </a:pPr>
            <a:endParaRPr lang="it-IT" sz="1500" dirty="0">
              <a:latin typeface="Times New Roman"/>
              <a:cs typeface="Times New Roman"/>
            </a:endParaRPr>
          </a:p>
          <a:p>
            <a:pPr algn="just">
              <a:buFontTx/>
              <a:buChar char="-"/>
            </a:pPr>
            <a:r>
              <a:rPr lang="it-IT" sz="1500" dirty="0">
                <a:latin typeface="Times New Roman"/>
                <a:cs typeface="Times New Roman"/>
              </a:rPr>
              <a:t>“</a:t>
            </a:r>
            <a:r>
              <a:rPr lang="en-US" sz="1500" dirty="0">
                <a:latin typeface="Times New Roman"/>
                <a:cs typeface="Times New Roman"/>
              </a:rPr>
              <a:t>The she-wolf and the wolf at peace appear”</a:t>
            </a:r>
          </a:p>
          <a:p>
            <a:pPr algn="just">
              <a:buFontTx/>
              <a:buChar char="-"/>
            </a:pPr>
            <a:endParaRPr lang="en-US" sz="1500" dirty="0">
              <a:latin typeface="Times New Roman"/>
              <a:cs typeface="Times New Roman"/>
            </a:endParaRPr>
          </a:p>
          <a:p>
            <a:pPr algn="just">
              <a:buFontTx/>
              <a:buChar char="-"/>
            </a:pPr>
            <a:r>
              <a:rPr lang="en-US" sz="1600" dirty="0">
                <a:latin typeface="Times New Roman"/>
                <a:cs typeface="Times New Roman"/>
              </a:rPr>
              <a:t>“The heifer from the bull has naught to fear”</a:t>
            </a:r>
          </a:p>
          <a:p>
            <a:pPr algn="just">
              <a:buFontTx/>
              <a:buChar char="-"/>
            </a:pPr>
            <a:endParaRPr lang="en-US" sz="1600" dirty="0">
              <a:latin typeface="Times New Roman"/>
              <a:cs typeface="Times New Roman"/>
            </a:endParaRPr>
          </a:p>
          <a:p>
            <a:pPr algn="just">
              <a:buFontTx/>
              <a:buChar char="-"/>
            </a:pPr>
            <a:endParaRPr lang="en-US" sz="1600" dirty="0">
              <a:latin typeface="Times New Roman"/>
              <a:cs typeface="Times New Roman"/>
            </a:endParaRPr>
          </a:p>
          <a:p>
            <a:pPr marL="0" indent="0" algn="just">
              <a:buNone/>
            </a:pPr>
            <a:r>
              <a:rPr lang="en-US" sz="1600" dirty="0">
                <a:latin typeface="Times New Roman"/>
                <a:cs typeface="Times New Roman"/>
              </a:rPr>
              <a:t>-    “The she-bear and her mate in sport together,</a:t>
            </a:r>
          </a:p>
          <a:p>
            <a:pPr marL="0" indent="0" algn="just">
              <a:buNone/>
            </a:pPr>
            <a:r>
              <a:rPr lang="en-US" sz="1600" dirty="0">
                <a:latin typeface="Times New Roman"/>
                <a:cs typeface="Times New Roman"/>
              </a:rPr>
              <a:t>       The lion and the lioness, we find”</a:t>
            </a:r>
          </a:p>
          <a:p>
            <a:pPr algn="just">
              <a:buFontTx/>
              <a:buChar char="-"/>
            </a:pPr>
            <a:endParaRPr lang="en-US" sz="1600" dirty="0">
              <a:latin typeface="Times New Roman"/>
              <a:cs typeface="Times New Roman"/>
            </a:endParaRPr>
          </a:p>
          <a:p>
            <a:pPr marL="0" indent="0" algn="just">
              <a:buNone/>
            </a:pPr>
            <a:endParaRPr lang="en-US" sz="1500" dirty="0">
              <a:latin typeface="Times New Roman"/>
              <a:cs typeface="Times New Roman"/>
            </a:endParaRPr>
          </a:p>
        </p:txBody>
      </p:sp>
      <p:sp>
        <p:nvSpPr>
          <p:cNvPr id="5" name="Segnaposto testo 4"/>
          <p:cNvSpPr>
            <a:spLocks noGrp="1"/>
          </p:cNvSpPr>
          <p:nvPr>
            <p:ph type="body" sz="quarter" idx="3"/>
          </p:nvPr>
        </p:nvSpPr>
        <p:spPr/>
        <p:txBody>
          <a:bodyPr/>
          <a:lstStyle/>
          <a:p>
            <a:pPr algn="ctr"/>
            <a:r>
              <a:rPr lang="it-IT" dirty="0" err="1"/>
              <a:t>Humans</a:t>
            </a:r>
            <a:endParaRPr lang="it-IT" dirty="0"/>
          </a:p>
        </p:txBody>
      </p:sp>
      <p:sp>
        <p:nvSpPr>
          <p:cNvPr id="6" name="Segnaposto contenuto 5"/>
          <p:cNvSpPr>
            <a:spLocks noGrp="1"/>
          </p:cNvSpPr>
          <p:nvPr>
            <p:ph sz="quarter" idx="4"/>
          </p:nvPr>
        </p:nvSpPr>
        <p:spPr/>
        <p:txBody>
          <a:bodyPr>
            <a:normAutofit/>
          </a:bodyPr>
          <a:lstStyle/>
          <a:p>
            <a:pPr marL="0" indent="0" algn="just">
              <a:buNone/>
            </a:pPr>
            <a:r>
              <a:rPr lang="en-US" sz="1500" dirty="0">
                <a:latin typeface="Times New Roman"/>
                <a:cs typeface="Times New Roman"/>
              </a:rPr>
              <a:t>- “That wives and husbands constantly we hear</a:t>
            </a:r>
          </a:p>
          <a:p>
            <a:pPr marL="0" indent="0" algn="just">
              <a:buNone/>
            </a:pPr>
            <a:r>
              <a:rPr lang="en-US" sz="1500" dirty="0">
                <a:latin typeface="Times New Roman"/>
                <a:cs typeface="Times New Roman"/>
              </a:rPr>
              <a:t>Wounding each other with the things they say?”</a:t>
            </a:r>
          </a:p>
          <a:p>
            <a:pPr marL="0" indent="0" algn="just">
              <a:buNone/>
            </a:pPr>
            <a:endParaRPr lang="en-US" sz="1500" dirty="0">
              <a:latin typeface="Times New Roman"/>
              <a:cs typeface="Times New Roman"/>
            </a:endParaRPr>
          </a:p>
          <a:p>
            <a:pPr marL="0" indent="0" algn="just">
              <a:buNone/>
            </a:pPr>
            <a:r>
              <a:rPr lang="en-US" sz="1500" dirty="0">
                <a:latin typeface="Times New Roman"/>
                <a:cs typeface="Times New Roman"/>
              </a:rPr>
              <a:t>- “Inhuman is the man who her throat slits,</a:t>
            </a:r>
          </a:p>
          <a:p>
            <a:pPr marL="0" indent="0" algn="just">
              <a:buNone/>
            </a:pPr>
            <a:r>
              <a:rPr lang="en-US" sz="1500" dirty="0">
                <a:latin typeface="Times New Roman"/>
                <a:cs typeface="Times New Roman"/>
              </a:rPr>
              <a:t>   Or chocks or poisons her; he, in my eyes,</a:t>
            </a:r>
          </a:p>
          <a:p>
            <a:pPr marL="0" indent="0" algn="just">
              <a:buNone/>
            </a:pPr>
            <a:r>
              <a:rPr lang="en-US" sz="1500" dirty="0">
                <a:latin typeface="Times New Roman"/>
                <a:cs typeface="Times New Roman"/>
              </a:rPr>
              <a:t>     Is not a man, but fiend in human guise”</a:t>
            </a:r>
          </a:p>
          <a:p>
            <a:pPr marL="0" indent="0" algn="just">
              <a:buNone/>
            </a:pPr>
            <a:endParaRPr lang="en-US" sz="1500" dirty="0">
              <a:latin typeface="Times New Roman"/>
              <a:cs typeface="Times New Roman"/>
            </a:endParaRPr>
          </a:p>
          <a:p>
            <a:pPr marL="0" indent="0" algn="just">
              <a:buNone/>
            </a:pPr>
            <a:r>
              <a:rPr lang="en-US" sz="1500" dirty="0">
                <a:latin typeface="Times New Roman"/>
                <a:cs typeface="Times New Roman"/>
              </a:rPr>
              <a:t>- “No creatures on earth, no matter whether</a:t>
            </a:r>
          </a:p>
          <a:p>
            <a:pPr marL="0" indent="0" algn="just">
              <a:buNone/>
            </a:pPr>
            <a:r>
              <a:rPr lang="en-US" sz="1500" dirty="0">
                <a:latin typeface="Times New Roman"/>
                <a:cs typeface="Times New Roman"/>
              </a:rPr>
              <a:t>   Of peaceful disposition, mild and kind,</a:t>
            </a:r>
          </a:p>
          <a:p>
            <a:pPr marL="0" indent="0" algn="just">
              <a:buNone/>
            </a:pPr>
            <a:r>
              <a:rPr lang="en-US" sz="1500" dirty="0">
                <a:latin typeface="Times New Roman"/>
                <a:cs typeface="Times New Roman"/>
              </a:rPr>
              <a:t>   Or fierce and merciless as wintry weather,</a:t>
            </a:r>
          </a:p>
          <a:p>
            <a:pPr marL="0" indent="0" algn="just">
              <a:buNone/>
            </a:pPr>
            <a:r>
              <a:rPr lang="en-US" sz="1500" dirty="0">
                <a:latin typeface="Times New Roman"/>
                <a:cs typeface="Times New Roman"/>
              </a:rPr>
              <a:t>   Are hostile to the females of their kind”</a:t>
            </a:r>
          </a:p>
          <a:p>
            <a:pPr marL="0" indent="0" algn="just">
              <a:buNone/>
            </a:pPr>
            <a:endParaRPr lang="en-US" sz="1500" dirty="0">
              <a:latin typeface="Times New Roman"/>
              <a:cs typeface="Times New Roman"/>
            </a:endParaRPr>
          </a:p>
        </p:txBody>
      </p:sp>
    </p:spTree>
    <p:extLst>
      <p:ext uri="{BB962C8B-B14F-4D97-AF65-F5344CB8AC3E}">
        <p14:creationId xmlns:p14="http://schemas.microsoft.com/office/powerpoint/2010/main" val="981702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Differences</a:t>
            </a:r>
            <a:endParaRPr lang="it-IT" dirty="0"/>
          </a:p>
        </p:txBody>
      </p:sp>
      <p:sp>
        <p:nvSpPr>
          <p:cNvPr id="3" name="Segnaposto testo 2"/>
          <p:cNvSpPr>
            <a:spLocks noGrp="1"/>
          </p:cNvSpPr>
          <p:nvPr>
            <p:ph type="body" idx="1"/>
          </p:nvPr>
        </p:nvSpPr>
        <p:spPr/>
        <p:txBody>
          <a:bodyPr/>
          <a:lstStyle/>
          <a:p>
            <a:pPr algn="ctr"/>
            <a:r>
              <a:rPr lang="it-IT" dirty="0"/>
              <a:t>Animals</a:t>
            </a:r>
          </a:p>
        </p:txBody>
      </p:sp>
      <p:sp>
        <p:nvSpPr>
          <p:cNvPr id="4" name="Segnaposto contenuto 3"/>
          <p:cNvSpPr>
            <a:spLocks noGrp="1"/>
          </p:cNvSpPr>
          <p:nvPr>
            <p:ph sz="half" idx="2"/>
          </p:nvPr>
        </p:nvSpPr>
        <p:spPr>
          <a:xfrm>
            <a:off x="457199" y="2174875"/>
            <a:ext cx="4187825" cy="3951288"/>
          </a:xfrm>
        </p:spPr>
        <p:txBody>
          <a:bodyPr>
            <a:normAutofit/>
          </a:bodyPr>
          <a:lstStyle/>
          <a:p>
            <a:pPr algn="just">
              <a:buFontTx/>
              <a:buChar char="-"/>
            </a:pPr>
            <a:endParaRPr lang="it-IT" sz="1500" dirty="0">
              <a:latin typeface="Times New Roman"/>
              <a:cs typeface="Times New Roman"/>
            </a:endParaRPr>
          </a:p>
          <a:p>
            <a:pPr algn="just">
              <a:buFontTx/>
              <a:buChar char="-"/>
            </a:pPr>
            <a:r>
              <a:rPr lang="it-IT" sz="1500" dirty="0">
                <a:latin typeface="Times New Roman"/>
                <a:cs typeface="Times New Roman"/>
              </a:rPr>
              <a:t>“</a:t>
            </a:r>
            <a:r>
              <a:rPr lang="en-US" sz="1500" dirty="0">
                <a:latin typeface="Times New Roman"/>
                <a:cs typeface="Times New Roman"/>
              </a:rPr>
              <a:t>The she-wolf and the wolf at peace appear”</a:t>
            </a:r>
          </a:p>
          <a:p>
            <a:pPr algn="just">
              <a:buFontTx/>
              <a:buChar char="-"/>
            </a:pPr>
            <a:endParaRPr lang="en-US" sz="1500" dirty="0">
              <a:latin typeface="Times New Roman"/>
              <a:cs typeface="Times New Roman"/>
            </a:endParaRPr>
          </a:p>
          <a:p>
            <a:pPr algn="just">
              <a:buFontTx/>
              <a:buChar char="-"/>
            </a:pPr>
            <a:r>
              <a:rPr lang="en-US" sz="1600" dirty="0">
                <a:latin typeface="Times New Roman"/>
                <a:cs typeface="Times New Roman"/>
              </a:rPr>
              <a:t>“The heifer from the bull has naught to fear”</a:t>
            </a:r>
          </a:p>
          <a:p>
            <a:pPr algn="just">
              <a:buFontTx/>
              <a:buChar char="-"/>
            </a:pPr>
            <a:endParaRPr lang="en-US" sz="1600" dirty="0">
              <a:latin typeface="Times New Roman"/>
              <a:cs typeface="Times New Roman"/>
            </a:endParaRPr>
          </a:p>
          <a:p>
            <a:pPr algn="just">
              <a:buFontTx/>
              <a:buChar char="-"/>
            </a:pPr>
            <a:endParaRPr lang="en-US" sz="1600" dirty="0">
              <a:latin typeface="Times New Roman"/>
              <a:cs typeface="Times New Roman"/>
            </a:endParaRPr>
          </a:p>
          <a:p>
            <a:pPr marL="0" indent="0" algn="just">
              <a:buNone/>
            </a:pPr>
            <a:r>
              <a:rPr lang="en-US" sz="1600" dirty="0">
                <a:latin typeface="Times New Roman"/>
                <a:cs typeface="Times New Roman"/>
              </a:rPr>
              <a:t>-    “The she-bear and her mate </a:t>
            </a:r>
            <a:r>
              <a:rPr lang="en-US" sz="1600" dirty="0">
                <a:solidFill>
                  <a:srgbClr val="FF0000"/>
                </a:solidFill>
                <a:latin typeface="Times New Roman"/>
                <a:cs typeface="Times New Roman"/>
              </a:rPr>
              <a:t>in sport together</a:t>
            </a:r>
            <a:r>
              <a:rPr lang="en-US" sz="1600" dirty="0">
                <a:latin typeface="Times New Roman"/>
                <a:cs typeface="Times New Roman"/>
              </a:rPr>
              <a:t>,</a:t>
            </a:r>
          </a:p>
          <a:p>
            <a:pPr marL="0" indent="0" algn="just">
              <a:buNone/>
            </a:pPr>
            <a:r>
              <a:rPr lang="en-US" sz="1600" dirty="0">
                <a:latin typeface="Times New Roman"/>
                <a:cs typeface="Times New Roman"/>
              </a:rPr>
              <a:t>       The lion and the lioness, </a:t>
            </a:r>
            <a:r>
              <a:rPr lang="en-US" sz="1600" dirty="0">
                <a:solidFill>
                  <a:srgbClr val="FF0000"/>
                </a:solidFill>
                <a:latin typeface="Times New Roman"/>
                <a:cs typeface="Times New Roman"/>
              </a:rPr>
              <a:t>we find</a:t>
            </a:r>
            <a:r>
              <a:rPr lang="en-US" sz="1600" dirty="0">
                <a:latin typeface="Times New Roman"/>
                <a:cs typeface="Times New Roman"/>
              </a:rPr>
              <a:t>”</a:t>
            </a:r>
          </a:p>
          <a:p>
            <a:pPr marL="0" indent="0" algn="just">
              <a:buNone/>
            </a:pPr>
            <a:endParaRPr lang="en-US" sz="1600" dirty="0">
              <a:latin typeface="Times New Roman"/>
              <a:cs typeface="Times New Roman"/>
            </a:endParaRPr>
          </a:p>
          <a:p>
            <a:pPr marL="0" indent="0" algn="just">
              <a:buNone/>
            </a:pPr>
            <a:endParaRPr lang="en-US" sz="1600" dirty="0">
              <a:latin typeface="Times New Roman"/>
              <a:cs typeface="Times New Roman"/>
            </a:endParaRPr>
          </a:p>
          <a:p>
            <a:pPr marL="0" indent="0" algn="just">
              <a:buNone/>
            </a:pPr>
            <a:r>
              <a:rPr lang="en-US" sz="1600" dirty="0">
                <a:latin typeface="Times New Roman"/>
                <a:cs typeface="Times New Roman"/>
              </a:rPr>
              <a:t>      </a:t>
            </a:r>
            <a:r>
              <a:rPr lang="en-US" sz="1600" dirty="0">
                <a:solidFill>
                  <a:srgbClr val="FF0000"/>
                </a:solidFill>
                <a:latin typeface="Times New Roman"/>
                <a:cs typeface="Times New Roman"/>
              </a:rPr>
              <a:t>They do things together / Same activities</a:t>
            </a:r>
          </a:p>
          <a:p>
            <a:pPr algn="just">
              <a:buFontTx/>
              <a:buChar char="-"/>
            </a:pPr>
            <a:endParaRPr lang="en-US" sz="1600" dirty="0">
              <a:latin typeface="Times New Roman"/>
              <a:cs typeface="Times New Roman"/>
            </a:endParaRPr>
          </a:p>
          <a:p>
            <a:pPr marL="0" indent="0" algn="just">
              <a:buNone/>
            </a:pPr>
            <a:endParaRPr lang="en-US" sz="1500" dirty="0">
              <a:latin typeface="Times New Roman"/>
              <a:cs typeface="Times New Roman"/>
            </a:endParaRPr>
          </a:p>
        </p:txBody>
      </p:sp>
      <p:sp>
        <p:nvSpPr>
          <p:cNvPr id="5" name="Segnaposto testo 4"/>
          <p:cNvSpPr>
            <a:spLocks noGrp="1"/>
          </p:cNvSpPr>
          <p:nvPr>
            <p:ph type="body" sz="quarter" idx="3"/>
          </p:nvPr>
        </p:nvSpPr>
        <p:spPr/>
        <p:txBody>
          <a:bodyPr/>
          <a:lstStyle/>
          <a:p>
            <a:pPr algn="ctr"/>
            <a:r>
              <a:rPr lang="it-IT" dirty="0" err="1"/>
              <a:t>Humans</a:t>
            </a:r>
            <a:endParaRPr lang="it-IT" dirty="0"/>
          </a:p>
        </p:txBody>
      </p:sp>
      <p:sp>
        <p:nvSpPr>
          <p:cNvPr id="6" name="Segnaposto contenuto 5"/>
          <p:cNvSpPr>
            <a:spLocks noGrp="1"/>
          </p:cNvSpPr>
          <p:nvPr>
            <p:ph sz="quarter" idx="4"/>
          </p:nvPr>
        </p:nvSpPr>
        <p:spPr/>
        <p:txBody>
          <a:bodyPr>
            <a:normAutofit/>
          </a:bodyPr>
          <a:lstStyle/>
          <a:p>
            <a:pPr marL="0" indent="0" algn="just">
              <a:buNone/>
            </a:pPr>
            <a:r>
              <a:rPr lang="en-US" sz="1500" dirty="0">
                <a:latin typeface="Times New Roman"/>
                <a:cs typeface="Times New Roman"/>
              </a:rPr>
              <a:t>- “That wives and husbands constantly we hear</a:t>
            </a:r>
          </a:p>
          <a:p>
            <a:pPr marL="0" indent="0" algn="just">
              <a:buNone/>
            </a:pPr>
            <a:r>
              <a:rPr lang="en-US" sz="1500" dirty="0">
                <a:latin typeface="Times New Roman"/>
                <a:cs typeface="Times New Roman"/>
              </a:rPr>
              <a:t>Wounding each other with the things they say?”</a:t>
            </a:r>
          </a:p>
          <a:p>
            <a:pPr marL="0" indent="0" algn="just">
              <a:buNone/>
            </a:pPr>
            <a:endParaRPr lang="en-US" sz="1500" dirty="0">
              <a:latin typeface="Times New Roman"/>
              <a:cs typeface="Times New Roman"/>
            </a:endParaRPr>
          </a:p>
          <a:p>
            <a:pPr marL="0" indent="0" algn="just">
              <a:buNone/>
            </a:pPr>
            <a:r>
              <a:rPr lang="en-US" sz="1500" dirty="0">
                <a:latin typeface="Times New Roman"/>
                <a:cs typeface="Times New Roman"/>
              </a:rPr>
              <a:t>- “Inhuman is the man who her throat slits,</a:t>
            </a:r>
          </a:p>
          <a:p>
            <a:pPr marL="0" indent="0" algn="just">
              <a:buNone/>
            </a:pPr>
            <a:r>
              <a:rPr lang="en-US" sz="1500" dirty="0">
                <a:latin typeface="Times New Roman"/>
                <a:cs typeface="Times New Roman"/>
              </a:rPr>
              <a:t>   Or chocks or poisons her; he, in my eyes,</a:t>
            </a:r>
          </a:p>
          <a:p>
            <a:pPr marL="0" indent="0" algn="just">
              <a:buNone/>
            </a:pPr>
            <a:r>
              <a:rPr lang="en-US" sz="1500" dirty="0">
                <a:latin typeface="Times New Roman"/>
                <a:cs typeface="Times New Roman"/>
              </a:rPr>
              <a:t>     Is not a man, but fiend in human guise”</a:t>
            </a:r>
          </a:p>
          <a:p>
            <a:pPr marL="0" indent="0" algn="just">
              <a:buNone/>
            </a:pPr>
            <a:endParaRPr lang="en-US" sz="1500" dirty="0">
              <a:latin typeface="Times New Roman"/>
              <a:cs typeface="Times New Roman"/>
            </a:endParaRPr>
          </a:p>
          <a:p>
            <a:pPr marL="0" indent="0" algn="just">
              <a:buNone/>
            </a:pPr>
            <a:r>
              <a:rPr lang="en-US" sz="1500" dirty="0">
                <a:latin typeface="Times New Roman"/>
                <a:cs typeface="Times New Roman"/>
              </a:rPr>
              <a:t>- “No creatures on earth, no matter whether</a:t>
            </a:r>
          </a:p>
          <a:p>
            <a:pPr marL="0" indent="0" algn="just">
              <a:buNone/>
            </a:pPr>
            <a:r>
              <a:rPr lang="en-US" sz="1500" dirty="0">
                <a:latin typeface="Times New Roman"/>
                <a:cs typeface="Times New Roman"/>
              </a:rPr>
              <a:t>   Of peaceful disposition, mild and kind,</a:t>
            </a:r>
          </a:p>
          <a:p>
            <a:pPr marL="0" indent="0" algn="just">
              <a:buNone/>
            </a:pPr>
            <a:r>
              <a:rPr lang="en-US" sz="1500" dirty="0">
                <a:latin typeface="Times New Roman"/>
                <a:cs typeface="Times New Roman"/>
              </a:rPr>
              <a:t>   Or fierce and merciless as wintry weather,</a:t>
            </a:r>
          </a:p>
          <a:p>
            <a:pPr marL="0" indent="0" algn="just">
              <a:buNone/>
            </a:pPr>
            <a:r>
              <a:rPr lang="en-US" sz="1500" dirty="0">
                <a:latin typeface="Times New Roman"/>
                <a:cs typeface="Times New Roman"/>
              </a:rPr>
              <a:t>   Are hostile to the females of their kind”</a:t>
            </a:r>
          </a:p>
          <a:p>
            <a:pPr marL="0" indent="0" algn="just">
              <a:buNone/>
            </a:pPr>
            <a:endParaRPr lang="en-US" sz="1500" dirty="0">
              <a:latin typeface="Times New Roman"/>
              <a:cs typeface="Times New Roman"/>
            </a:endParaRPr>
          </a:p>
        </p:txBody>
      </p:sp>
      <p:cxnSp>
        <p:nvCxnSpPr>
          <p:cNvPr id="8" name="Connettore 2 7"/>
          <p:cNvCxnSpPr/>
          <p:nvPr/>
        </p:nvCxnSpPr>
        <p:spPr>
          <a:xfrm>
            <a:off x="2583194" y="4510062"/>
            <a:ext cx="0" cy="4762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750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Marfisa</a:t>
            </a:r>
          </a:p>
        </p:txBody>
      </p:sp>
      <p:pic>
        <p:nvPicPr>
          <p:cNvPr id="4" name="Immagine 3" descr="Marfisa_Guerriera_(Antonio_Tempesta)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348" y="2053419"/>
            <a:ext cx="2506796" cy="3473621"/>
          </a:xfrm>
          <a:prstGeom prst="rect">
            <a:avLst/>
          </a:prstGeom>
        </p:spPr>
      </p:pic>
      <p:sp>
        <p:nvSpPr>
          <p:cNvPr id="5" name="CasellaDiTesto 4"/>
          <p:cNvSpPr txBox="1"/>
          <p:nvPr/>
        </p:nvSpPr>
        <p:spPr>
          <a:xfrm>
            <a:off x="620545" y="6075955"/>
            <a:ext cx="5274620" cy="923330"/>
          </a:xfrm>
          <a:prstGeom prst="rect">
            <a:avLst/>
          </a:prstGeom>
          <a:noFill/>
        </p:spPr>
        <p:txBody>
          <a:bodyPr wrap="square" rtlCol="0">
            <a:spAutoFit/>
          </a:bodyPr>
          <a:lstStyle/>
          <a:p>
            <a:r>
              <a:rPr lang="it-IT" dirty="0"/>
              <a:t>Julius </a:t>
            </a:r>
            <a:r>
              <a:rPr lang="it-IT" dirty="0" err="1"/>
              <a:t>Schnorr</a:t>
            </a:r>
            <a:r>
              <a:rPr lang="it-IT" dirty="0"/>
              <a:t> von </a:t>
            </a:r>
            <a:r>
              <a:rPr lang="it-IT" dirty="0" err="1"/>
              <a:t>Carolsfeld</a:t>
            </a:r>
            <a:r>
              <a:rPr lang="it-IT" dirty="0"/>
              <a:t>, </a:t>
            </a:r>
            <a:r>
              <a:rPr lang="it-IT" i="1" dirty="0"/>
              <a:t>Ariosto Room</a:t>
            </a:r>
            <a:r>
              <a:rPr lang="it-IT" dirty="0"/>
              <a:t> (Casino Massimo, Rome)</a:t>
            </a:r>
          </a:p>
          <a:p>
            <a:endParaRPr lang="it-IT" dirty="0"/>
          </a:p>
        </p:txBody>
      </p:sp>
      <p:pic>
        <p:nvPicPr>
          <p:cNvPr id="6" name="Immagine 5" descr="Julius_Schnorr_von_Caroesfeld,_stanza_dell'ariosto_(orlando_furioso),_1822-27,_volta,_marfisa_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303" y="1493733"/>
            <a:ext cx="2936351" cy="4404526"/>
          </a:xfrm>
          <a:prstGeom prst="rect">
            <a:avLst/>
          </a:prstGeom>
        </p:spPr>
      </p:pic>
    </p:spTree>
    <p:extLst>
      <p:ext uri="{BB962C8B-B14F-4D97-AF65-F5344CB8AC3E}">
        <p14:creationId xmlns:p14="http://schemas.microsoft.com/office/powerpoint/2010/main" val="3184344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Traditional</a:t>
            </a:r>
            <a:r>
              <a:rPr lang="it-IT" dirty="0"/>
              <a:t> </a:t>
            </a:r>
            <a:r>
              <a:rPr lang="it-IT" dirty="0" err="1"/>
              <a:t>View</a:t>
            </a:r>
            <a:r>
              <a:rPr lang="it-IT" dirty="0"/>
              <a:t>…</a:t>
            </a:r>
          </a:p>
        </p:txBody>
      </p:sp>
    </p:spTree>
    <p:extLst>
      <p:ext uri="{BB962C8B-B14F-4D97-AF65-F5344CB8AC3E}">
        <p14:creationId xmlns:p14="http://schemas.microsoft.com/office/powerpoint/2010/main" val="2048605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Traditional</a:t>
            </a:r>
            <a:r>
              <a:rPr lang="it-IT" dirty="0"/>
              <a:t> </a:t>
            </a:r>
            <a:r>
              <a:rPr lang="it-IT" dirty="0" err="1"/>
              <a:t>View</a:t>
            </a:r>
            <a:r>
              <a:rPr lang="it-IT" dirty="0"/>
              <a:t>…</a:t>
            </a:r>
          </a:p>
        </p:txBody>
      </p:sp>
      <p:sp>
        <p:nvSpPr>
          <p:cNvPr id="3" name="CasellaDiTesto 2"/>
          <p:cNvSpPr txBox="1"/>
          <p:nvPr/>
        </p:nvSpPr>
        <p:spPr>
          <a:xfrm>
            <a:off x="733571" y="1561908"/>
            <a:ext cx="7887858" cy="923330"/>
          </a:xfrm>
          <a:prstGeom prst="rect">
            <a:avLst/>
          </a:prstGeom>
          <a:noFill/>
        </p:spPr>
        <p:txBody>
          <a:bodyPr wrap="square" rtlCol="0">
            <a:spAutoFit/>
          </a:bodyPr>
          <a:lstStyle/>
          <a:p>
            <a:r>
              <a:rPr lang="it-IT" dirty="0"/>
              <a:t>In </a:t>
            </a:r>
            <a:r>
              <a:rPr lang="it-IT" dirty="0" err="1"/>
              <a:t>traditional</a:t>
            </a:r>
            <a:r>
              <a:rPr lang="it-IT" dirty="0"/>
              <a:t> </a:t>
            </a:r>
            <a:r>
              <a:rPr lang="it-IT" dirty="0" err="1"/>
              <a:t>epic</a:t>
            </a:r>
            <a:r>
              <a:rPr lang="it-IT" dirty="0"/>
              <a:t>, </a:t>
            </a:r>
            <a:r>
              <a:rPr lang="it-IT" dirty="0" err="1"/>
              <a:t>women</a:t>
            </a:r>
            <a:r>
              <a:rPr lang="it-IT" dirty="0"/>
              <a:t> </a:t>
            </a:r>
            <a:r>
              <a:rPr lang="it-IT" dirty="0" err="1"/>
              <a:t>tended</a:t>
            </a:r>
            <a:r>
              <a:rPr lang="it-IT" dirty="0"/>
              <a:t> to </a:t>
            </a:r>
            <a:r>
              <a:rPr lang="it-IT" dirty="0" err="1"/>
              <a:t>become</a:t>
            </a:r>
            <a:r>
              <a:rPr lang="it-IT" dirty="0"/>
              <a:t> </a:t>
            </a:r>
            <a:r>
              <a:rPr lang="it-IT" dirty="0" err="1"/>
              <a:t>warriors</a:t>
            </a:r>
            <a:r>
              <a:rPr lang="it-IT" dirty="0"/>
              <a:t>/</a:t>
            </a:r>
            <a:r>
              <a:rPr lang="it-IT" dirty="0" err="1"/>
              <a:t>knights</a:t>
            </a:r>
            <a:r>
              <a:rPr lang="it-IT" dirty="0"/>
              <a:t> for </a:t>
            </a:r>
            <a:r>
              <a:rPr lang="it-IT" dirty="0" err="1"/>
              <a:t>several</a:t>
            </a:r>
            <a:r>
              <a:rPr lang="it-IT" dirty="0"/>
              <a:t> </a:t>
            </a:r>
            <a:r>
              <a:rPr lang="it-IT" dirty="0" err="1"/>
              <a:t>reasons</a:t>
            </a:r>
            <a:r>
              <a:rPr lang="it-IT" dirty="0"/>
              <a:t>:</a:t>
            </a:r>
          </a:p>
          <a:p>
            <a:endParaRPr lang="it-IT" dirty="0"/>
          </a:p>
          <a:p>
            <a:endParaRPr lang="it-IT" dirty="0"/>
          </a:p>
        </p:txBody>
      </p:sp>
    </p:spTree>
    <p:extLst>
      <p:ext uri="{BB962C8B-B14F-4D97-AF65-F5344CB8AC3E}">
        <p14:creationId xmlns:p14="http://schemas.microsoft.com/office/powerpoint/2010/main" val="128907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Three </a:t>
            </a:r>
            <a:r>
              <a:rPr lang="it-IT" dirty="0" err="1"/>
              <a:t>aspects</a:t>
            </a:r>
            <a:endParaRPr lang="it-IT" dirty="0"/>
          </a:p>
        </p:txBody>
      </p:sp>
      <p:sp>
        <p:nvSpPr>
          <p:cNvPr id="3" name="CasellaDiTesto 2"/>
          <p:cNvSpPr txBox="1"/>
          <p:nvPr/>
        </p:nvSpPr>
        <p:spPr>
          <a:xfrm>
            <a:off x="1022865" y="1578919"/>
            <a:ext cx="6761892" cy="923330"/>
          </a:xfrm>
          <a:prstGeom prst="rect">
            <a:avLst/>
          </a:prstGeom>
          <a:noFill/>
        </p:spPr>
        <p:txBody>
          <a:bodyPr wrap="square" rtlCol="0">
            <a:spAutoFit/>
          </a:bodyPr>
          <a:lstStyle/>
          <a:p>
            <a:pPr marL="342900" indent="-342900">
              <a:buAutoNum type="arabicParenBoth"/>
            </a:pPr>
            <a:r>
              <a:rPr lang="en-US" dirty="0"/>
              <a:t>Criticism of (social) inequality/treatment of men and women</a:t>
            </a:r>
          </a:p>
          <a:p>
            <a:pPr marL="342900" indent="-342900">
              <a:buAutoNum type="arabicParenBoth"/>
            </a:pPr>
            <a:endParaRPr lang="en-US" dirty="0"/>
          </a:p>
          <a:p>
            <a:pPr marL="342900" indent="-342900">
              <a:buAutoNum type="arabicParenBoth"/>
            </a:pPr>
            <a:r>
              <a:rPr lang="en-US" dirty="0"/>
              <a:t>Criticism of men’s violence against women  </a:t>
            </a:r>
          </a:p>
        </p:txBody>
      </p:sp>
    </p:spTree>
    <p:extLst>
      <p:ext uri="{BB962C8B-B14F-4D97-AF65-F5344CB8AC3E}">
        <p14:creationId xmlns:p14="http://schemas.microsoft.com/office/powerpoint/2010/main" val="2239489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Traditional</a:t>
            </a:r>
            <a:r>
              <a:rPr lang="it-IT" dirty="0"/>
              <a:t> </a:t>
            </a:r>
            <a:r>
              <a:rPr lang="it-IT" dirty="0" err="1"/>
              <a:t>View</a:t>
            </a:r>
            <a:r>
              <a:rPr lang="it-IT" dirty="0"/>
              <a:t>…</a:t>
            </a:r>
          </a:p>
        </p:txBody>
      </p:sp>
      <p:sp>
        <p:nvSpPr>
          <p:cNvPr id="3" name="CasellaDiTesto 2"/>
          <p:cNvSpPr txBox="1"/>
          <p:nvPr/>
        </p:nvSpPr>
        <p:spPr>
          <a:xfrm>
            <a:off x="733571" y="1561908"/>
            <a:ext cx="7887858" cy="2585323"/>
          </a:xfrm>
          <a:prstGeom prst="rect">
            <a:avLst/>
          </a:prstGeom>
          <a:noFill/>
        </p:spPr>
        <p:txBody>
          <a:bodyPr wrap="square" rtlCol="0">
            <a:spAutoFit/>
          </a:bodyPr>
          <a:lstStyle/>
          <a:p>
            <a:r>
              <a:rPr lang="en-US" dirty="0"/>
              <a:t>In traditional epic, women tended to become warriors/knights for several reasons:</a:t>
            </a:r>
          </a:p>
          <a:p>
            <a:endParaRPr lang="en-US" dirty="0"/>
          </a:p>
          <a:p>
            <a:pPr marL="285750" indent="-285750">
              <a:buFontTx/>
              <a:buChar char="-"/>
            </a:pPr>
            <a:r>
              <a:rPr lang="en-US" dirty="0"/>
              <a:t>To escape a danger</a:t>
            </a:r>
          </a:p>
          <a:p>
            <a:endParaRPr lang="en-US" dirty="0"/>
          </a:p>
          <a:p>
            <a:pPr marL="285750" indent="-285750">
              <a:buFontTx/>
              <a:buChar char="-"/>
            </a:pPr>
            <a:r>
              <a:rPr lang="en-US" dirty="0"/>
              <a:t>To follow a lover</a:t>
            </a:r>
          </a:p>
          <a:p>
            <a:pPr marL="285750" indent="-285750">
              <a:buFontTx/>
              <a:buChar char="-"/>
            </a:pPr>
            <a:endParaRPr lang="en-US" dirty="0"/>
          </a:p>
          <a:p>
            <a:pPr marL="285750" indent="-285750">
              <a:buFontTx/>
              <a:buChar char="-"/>
            </a:pPr>
            <a:r>
              <a:rPr lang="en-US" dirty="0"/>
              <a:t>To save personal honor</a:t>
            </a:r>
          </a:p>
          <a:p>
            <a:pPr marL="285750" indent="-285750">
              <a:buFontTx/>
              <a:buChar char="-"/>
            </a:pPr>
            <a:endParaRPr lang="en-US" dirty="0"/>
          </a:p>
          <a:p>
            <a:pPr marL="285750" indent="-285750">
              <a:buFontTx/>
              <a:buChar char="-"/>
            </a:pPr>
            <a:r>
              <a:rPr lang="en-US" dirty="0"/>
              <a:t>To amuse the reader by providing comic relief</a:t>
            </a:r>
          </a:p>
        </p:txBody>
      </p:sp>
    </p:spTree>
    <p:extLst>
      <p:ext uri="{BB962C8B-B14F-4D97-AF65-F5344CB8AC3E}">
        <p14:creationId xmlns:p14="http://schemas.microsoft.com/office/powerpoint/2010/main" val="512741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Traditional</a:t>
            </a:r>
            <a:r>
              <a:rPr lang="it-IT" dirty="0"/>
              <a:t> </a:t>
            </a:r>
            <a:r>
              <a:rPr lang="it-IT" dirty="0" err="1"/>
              <a:t>View</a:t>
            </a:r>
            <a:r>
              <a:rPr lang="it-IT" dirty="0"/>
              <a:t>…</a:t>
            </a:r>
          </a:p>
        </p:txBody>
      </p:sp>
      <p:sp>
        <p:nvSpPr>
          <p:cNvPr id="3" name="CasellaDiTesto 2"/>
          <p:cNvSpPr txBox="1"/>
          <p:nvPr/>
        </p:nvSpPr>
        <p:spPr>
          <a:xfrm>
            <a:off x="733571" y="1561908"/>
            <a:ext cx="7887858" cy="4524316"/>
          </a:xfrm>
          <a:prstGeom prst="rect">
            <a:avLst/>
          </a:prstGeom>
          <a:noFill/>
        </p:spPr>
        <p:txBody>
          <a:bodyPr wrap="square" rtlCol="0">
            <a:spAutoFit/>
          </a:bodyPr>
          <a:lstStyle/>
          <a:p>
            <a:r>
              <a:rPr lang="en-US" dirty="0"/>
              <a:t>In traditional epic, women tended to become warriors/knights for several reasons:</a:t>
            </a:r>
          </a:p>
          <a:p>
            <a:endParaRPr lang="en-US" dirty="0"/>
          </a:p>
          <a:p>
            <a:pPr marL="285750" indent="-285750">
              <a:buFontTx/>
              <a:buChar char="-"/>
            </a:pPr>
            <a:r>
              <a:rPr lang="en-US" dirty="0"/>
              <a:t>To escape a danger</a:t>
            </a:r>
          </a:p>
          <a:p>
            <a:endParaRPr lang="en-US" dirty="0"/>
          </a:p>
          <a:p>
            <a:pPr marL="285750" indent="-285750">
              <a:buFontTx/>
              <a:buChar char="-"/>
            </a:pPr>
            <a:r>
              <a:rPr lang="en-US" dirty="0"/>
              <a:t>To follow a lover</a:t>
            </a:r>
          </a:p>
          <a:p>
            <a:pPr marL="285750" indent="-285750">
              <a:buFontTx/>
              <a:buChar char="-"/>
            </a:pPr>
            <a:endParaRPr lang="en-US" dirty="0"/>
          </a:p>
          <a:p>
            <a:pPr marL="285750" indent="-285750">
              <a:buFontTx/>
              <a:buChar char="-"/>
            </a:pPr>
            <a:r>
              <a:rPr lang="en-US" dirty="0"/>
              <a:t>To save personal honor</a:t>
            </a:r>
          </a:p>
          <a:p>
            <a:pPr marL="285750" indent="-285750">
              <a:buFontTx/>
              <a:buChar char="-"/>
            </a:pPr>
            <a:endParaRPr lang="en-US" dirty="0"/>
          </a:p>
          <a:p>
            <a:pPr marL="285750" indent="-285750">
              <a:buFontTx/>
              <a:buChar char="-"/>
            </a:pPr>
            <a:r>
              <a:rPr lang="en-US" dirty="0"/>
              <a:t>To amuse the reader by providing comic relief</a:t>
            </a:r>
          </a:p>
          <a:p>
            <a:pPr marL="285750" indent="-285750">
              <a:buFontTx/>
              <a:buChar char="-"/>
            </a:pPr>
            <a:endParaRPr lang="en-US" dirty="0"/>
          </a:p>
          <a:p>
            <a:pPr marL="285750" indent="-285750">
              <a:buFontTx/>
              <a:buChar char="-"/>
            </a:pPr>
            <a:endParaRPr lang="en-US" dirty="0"/>
          </a:p>
          <a:p>
            <a:r>
              <a:rPr lang="en-US" dirty="0">
                <a:sym typeface="Wingdings"/>
              </a:rPr>
              <a:t>They usually end up:</a:t>
            </a:r>
          </a:p>
          <a:p>
            <a:endParaRPr lang="en-US" dirty="0">
              <a:sym typeface="Wingdings"/>
            </a:endParaRPr>
          </a:p>
          <a:p>
            <a:pPr marL="285750" indent="-285750">
              <a:buFontTx/>
              <a:buChar char="-"/>
            </a:pPr>
            <a:r>
              <a:rPr lang="en-US" dirty="0">
                <a:sym typeface="Wingdings"/>
              </a:rPr>
              <a:t>Marrying men</a:t>
            </a:r>
          </a:p>
          <a:p>
            <a:pPr marL="285750" indent="-285750">
              <a:buFontTx/>
              <a:buChar char="-"/>
            </a:pPr>
            <a:r>
              <a:rPr lang="en-US" dirty="0"/>
              <a:t>Killed by men</a:t>
            </a:r>
          </a:p>
          <a:p>
            <a:pPr marL="285750" indent="-285750">
              <a:buFontTx/>
              <a:buChar char="-"/>
            </a:pPr>
            <a:r>
              <a:rPr lang="en-US" dirty="0"/>
              <a:t>Transformed into men</a:t>
            </a:r>
          </a:p>
        </p:txBody>
      </p:sp>
    </p:spTree>
    <p:extLst>
      <p:ext uri="{BB962C8B-B14F-4D97-AF65-F5344CB8AC3E}">
        <p14:creationId xmlns:p14="http://schemas.microsoft.com/office/powerpoint/2010/main" val="2447323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Marfisa</a:t>
            </a:r>
          </a:p>
        </p:txBody>
      </p:sp>
      <p:pic>
        <p:nvPicPr>
          <p:cNvPr id="3" name="Immagine 2" descr="Julius_Schnorr_von_Caroesfeld,_stanza_dell'ariosto_(orlando_furioso),_1822-27,_volta,_marfisa_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40" y="184254"/>
            <a:ext cx="1986383" cy="2979574"/>
          </a:xfrm>
          <a:prstGeom prst="rect">
            <a:avLst/>
          </a:prstGeom>
        </p:spPr>
      </p:pic>
      <p:sp>
        <p:nvSpPr>
          <p:cNvPr id="4" name="CasellaDiTesto 3"/>
          <p:cNvSpPr txBox="1"/>
          <p:nvPr/>
        </p:nvSpPr>
        <p:spPr>
          <a:xfrm>
            <a:off x="662579" y="1601350"/>
            <a:ext cx="6539035" cy="3693319"/>
          </a:xfrm>
          <a:prstGeom prst="rect">
            <a:avLst/>
          </a:prstGeom>
          <a:noFill/>
        </p:spPr>
        <p:txBody>
          <a:bodyPr wrap="square" rtlCol="0">
            <a:spAutoFit/>
          </a:bodyPr>
          <a:lstStyle/>
          <a:p>
            <a:r>
              <a:rPr lang="en-US" b="1" dirty="0"/>
              <a:t>Break with the tradition</a:t>
            </a:r>
          </a:p>
          <a:p>
            <a:endParaRPr lang="en-US" dirty="0"/>
          </a:p>
          <a:p>
            <a:r>
              <a:rPr lang="en-US" dirty="0"/>
              <a:t>- Marisa’s identity as a warrior is not something temporary</a:t>
            </a:r>
          </a:p>
          <a:p>
            <a:endParaRPr lang="en-US" dirty="0"/>
          </a:p>
          <a:p>
            <a:pPr marL="285750" indent="-285750">
              <a:buFontTx/>
              <a:buChar char="-"/>
            </a:pPr>
            <a:r>
              <a:rPr lang="en-US" dirty="0"/>
              <a:t>It is not just a masquerade</a:t>
            </a:r>
          </a:p>
          <a:p>
            <a:pPr marL="285750" indent="-285750">
              <a:buFontTx/>
              <a:buChar char="-"/>
            </a:pPr>
            <a:endParaRPr lang="en-US" dirty="0"/>
          </a:p>
          <a:p>
            <a:pPr marL="285750" indent="-285750">
              <a:buFontTx/>
              <a:buChar char="-"/>
            </a:pPr>
            <a:r>
              <a:rPr lang="en-US" dirty="0"/>
              <a:t>She dresses up like a knight because this is how she sees herself and how she wants to be seen by the other</a:t>
            </a:r>
          </a:p>
          <a:p>
            <a:pPr marL="285750" indent="-285750">
              <a:buFontTx/>
              <a:buChar char="-"/>
            </a:pPr>
            <a:endParaRPr lang="en-US" dirty="0"/>
          </a:p>
          <a:p>
            <a:pPr marL="285750" indent="-285750">
              <a:buFontTx/>
              <a:buChar char="-"/>
            </a:pPr>
            <a:r>
              <a:rPr lang="en-US" dirty="0"/>
              <a:t>At the end of the poem, she is unmarried and undefeated</a:t>
            </a:r>
          </a:p>
          <a:p>
            <a:pPr marL="285750" indent="-285750">
              <a:buFontTx/>
              <a:buChar char="-"/>
            </a:pPr>
            <a:endParaRPr lang="en-US" dirty="0"/>
          </a:p>
          <a:p>
            <a:pPr marL="285750" indent="-285750">
              <a:buFontTx/>
              <a:buChar char="-"/>
            </a:pPr>
            <a:r>
              <a:rPr lang="en-US" dirty="0"/>
              <a:t>She makes a name for herself, and Charlemagne accepts her among his own army as a most important champion</a:t>
            </a:r>
          </a:p>
        </p:txBody>
      </p:sp>
    </p:spTree>
    <p:extLst>
      <p:ext uri="{BB962C8B-B14F-4D97-AF65-F5344CB8AC3E}">
        <p14:creationId xmlns:p14="http://schemas.microsoft.com/office/powerpoint/2010/main" val="1387885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Marfisa</a:t>
            </a:r>
          </a:p>
        </p:txBody>
      </p:sp>
      <p:pic>
        <p:nvPicPr>
          <p:cNvPr id="3" name="Immagine 2" descr="Julius_Schnorr_von_Caroesfeld,_stanza_dell'ariosto_(orlando_furioso),_1822-27,_volta,_marfisa_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40" y="184254"/>
            <a:ext cx="1986383" cy="2979574"/>
          </a:xfrm>
          <a:prstGeom prst="rect">
            <a:avLst/>
          </a:prstGeom>
        </p:spPr>
      </p:pic>
      <p:sp>
        <p:nvSpPr>
          <p:cNvPr id="4" name="CasellaDiTesto 3"/>
          <p:cNvSpPr txBox="1"/>
          <p:nvPr/>
        </p:nvSpPr>
        <p:spPr>
          <a:xfrm>
            <a:off x="307623" y="1601350"/>
            <a:ext cx="6539035" cy="2585323"/>
          </a:xfrm>
          <a:prstGeom prst="rect">
            <a:avLst/>
          </a:prstGeom>
          <a:noFill/>
        </p:spPr>
        <p:txBody>
          <a:bodyPr wrap="square" rtlCol="0">
            <a:spAutoFit/>
          </a:bodyPr>
          <a:lstStyle/>
          <a:p>
            <a:r>
              <a:rPr lang="en-US" dirty="0"/>
              <a:t>“</a:t>
            </a:r>
            <a:r>
              <a:rPr lang="en-US" dirty="0" err="1"/>
              <a:t>Marfisa</a:t>
            </a:r>
            <a:r>
              <a:rPr lang="en-US" dirty="0"/>
              <a:t> is this warrior-maiden’s name.</a:t>
            </a:r>
          </a:p>
          <a:p>
            <a:r>
              <a:rPr lang="en-US" dirty="0"/>
              <a:t>So mighty was her strength that, sword in hand,</a:t>
            </a:r>
          </a:p>
          <a:p>
            <a:r>
              <a:rPr lang="en-US" dirty="0"/>
              <a:t>She’d made Orlando sweat (and non can blame</a:t>
            </a:r>
          </a:p>
          <a:p>
            <a:r>
              <a:rPr lang="en-US" dirty="0"/>
              <a:t>Him) and </a:t>
            </a:r>
            <a:r>
              <a:rPr lang="en-US" dirty="0" err="1"/>
              <a:t>Rinaldo</a:t>
            </a:r>
            <a:r>
              <a:rPr lang="en-US" dirty="0"/>
              <a:t> too, I understand.</a:t>
            </a:r>
          </a:p>
          <a:p>
            <a:r>
              <a:rPr lang="en-US" dirty="0"/>
              <a:t>She went in search of glory and of fame,</a:t>
            </a:r>
          </a:p>
          <a:p>
            <a:r>
              <a:rPr lang="en-US" dirty="0"/>
              <a:t>In </a:t>
            </a:r>
            <a:r>
              <a:rPr lang="en-US" dirty="0" err="1"/>
              <a:t>armour</a:t>
            </a:r>
            <a:r>
              <a:rPr lang="en-US" dirty="0"/>
              <a:t> day and night she hoped to meet</a:t>
            </a:r>
          </a:p>
          <a:p>
            <a:r>
              <a:rPr lang="en-US" dirty="0"/>
              <a:t>Knights-errant to combat and to defeat” </a:t>
            </a:r>
          </a:p>
          <a:p>
            <a:endParaRPr lang="en-US" dirty="0"/>
          </a:p>
          <a:p>
            <a:r>
              <a:rPr lang="en-US" dirty="0"/>
              <a:t>(XVIII, 99)</a:t>
            </a:r>
          </a:p>
        </p:txBody>
      </p:sp>
    </p:spTree>
    <p:extLst>
      <p:ext uri="{BB962C8B-B14F-4D97-AF65-F5344CB8AC3E}">
        <p14:creationId xmlns:p14="http://schemas.microsoft.com/office/powerpoint/2010/main" val="2259447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Marfisa</a:t>
            </a:r>
          </a:p>
        </p:txBody>
      </p:sp>
      <p:pic>
        <p:nvPicPr>
          <p:cNvPr id="3" name="Immagine 2" descr="Julius_Schnorr_von_Caroesfeld,_stanza_dell'ariosto_(orlando_furioso),_1822-27,_volta,_marfisa_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40" y="184254"/>
            <a:ext cx="1986383" cy="2979574"/>
          </a:xfrm>
          <a:prstGeom prst="rect">
            <a:avLst/>
          </a:prstGeom>
        </p:spPr>
      </p:pic>
      <p:sp>
        <p:nvSpPr>
          <p:cNvPr id="4" name="CasellaDiTesto 3"/>
          <p:cNvSpPr txBox="1"/>
          <p:nvPr/>
        </p:nvSpPr>
        <p:spPr>
          <a:xfrm>
            <a:off x="307623" y="1601350"/>
            <a:ext cx="6539035" cy="2308324"/>
          </a:xfrm>
          <a:prstGeom prst="rect">
            <a:avLst/>
          </a:prstGeom>
          <a:noFill/>
        </p:spPr>
        <p:txBody>
          <a:bodyPr wrap="square" rtlCol="0">
            <a:spAutoFit/>
          </a:bodyPr>
          <a:lstStyle/>
          <a:p>
            <a:r>
              <a:rPr lang="en-US" dirty="0"/>
              <a:t>“Then, since there is no other cavalier,</a:t>
            </a:r>
          </a:p>
          <a:p>
            <a:r>
              <a:rPr lang="en-US" dirty="0"/>
              <a:t>The pagan thinks that he has won the joust,</a:t>
            </a:r>
          </a:p>
          <a:p>
            <a:r>
              <a:rPr lang="en-US" dirty="0"/>
              <a:t>And to the fountain goes on to claim the fair</a:t>
            </a:r>
          </a:p>
          <a:p>
            <a:r>
              <a:rPr lang="en-US" dirty="0"/>
              <a:t>Young damsel, and he says: ‘Lady, you must</a:t>
            </a:r>
          </a:p>
          <a:p>
            <a:r>
              <a:rPr lang="en-US" dirty="0"/>
              <a:t>Concede that you are ours, since it is clear</a:t>
            </a:r>
          </a:p>
          <a:p>
            <a:r>
              <a:rPr lang="en-US" dirty="0"/>
              <a:t>No one is left to champion you. I trust</a:t>
            </a:r>
          </a:p>
          <a:p>
            <a:r>
              <a:rPr lang="en-US" dirty="0"/>
              <a:t>You’ll not demur or make excuse, for</a:t>
            </a:r>
          </a:p>
          <a:p>
            <a:r>
              <a:rPr lang="en-US" u="sng" dirty="0"/>
              <a:t>This custom has been long observed in war</a:t>
            </a:r>
            <a:r>
              <a:rPr lang="en-US" dirty="0"/>
              <a:t>’”</a:t>
            </a:r>
          </a:p>
        </p:txBody>
      </p:sp>
    </p:spTree>
    <p:extLst>
      <p:ext uri="{BB962C8B-B14F-4D97-AF65-F5344CB8AC3E}">
        <p14:creationId xmlns:p14="http://schemas.microsoft.com/office/powerpoint/2010/main" val="3153353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Marfisa</a:t>
            </a:r>
          </a:p>
        </p:txBody>
      </p:sp>
      <p:pic>
        <p:nvPicPr>
          <p:cNvPr id="3" name="Immagine 2" descr="Julius_Schnorr_von_Caroesfeld,_stanza_dell'ariosto_(orlando_furioso),_1822-27,_volta,_marfisa_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40" y="184254"/>
            <a:ext cx="1986383" cy="2979574"/>
          </a:xfrm>
          <a:prstGeom prst="rect">
            <a:avLst/>
          </a:prstGeom>
        </p:spPr>
      </p:pic>
      <p:sp>
        <p:nvSpPr>
          <p:cNvPr id="4" name="CasellaDiTesto 3"/>
          <p:cNvSpPr txBox="1"/>
          <p:nvPr/>
        </p:nvSpPr>
        <p:spPr>
          <a:xfrm>
            <a:off x="307623" y="1601350"/>
            <a:ext cx="6539035" cy="4524316"/>
          </a:xfrm>
          <a:prstGeom prst="rect">
            <a:avLst/>
          </a:prstGeom>
          <a:noFill/>
        </p:spPr>
        <p:txBody>
          <a:bodyPr wrap="square" rtlCol="0">
            <a:spAutoFit/>
          </a:bodyPr>
          <a:lstStyle/>
          <a:p>
            <a:r>
              <a:rPr lang="en-US" dirty="0"/>
              <a:t>“Then, since there is no other cavalier,</a:t>
            </a:r>
          </a:p>
          <a:p>
            <a:r>
              <a:rPr lang="en-US" dirty="0"/>
              <a:t>The pagan thinks that he has won the joust,</a:t>
            </a:r>
          </a:p>
          <a:p>
            <a:r>
              <a:rPr lang="en-US" dirty="0"/>
              <a:t>And to the fountain goes on to claim the fair</a:t>
            </a:r>
          </a:p>
          <a:p>
            <a:r>
              <a:rPr lang="en-US" dirty="0"/>
              <a:t>Young damsel, and he says: ‘Lady, you must</a:t>
            </a:r>
          </a:p>
          <a:p>
            <a:r>
              <a:rPr lang="en-US" dirty="0"/>
              <a:t>Concede that you are ours, since it is clear</a:t>
            </a:r>
          </a:p>
          <a:p>
            <a:r>
              <a:rPr lang="en-US" dirty="0"/>
              <a:t>No one is left to champion you. I trust</a:t>
            </a:r>
          </a:p>
          <a:p>
            <a:r>
              <a:rPr lang="en-US" dirty="0"/>
              <a:t>You’ll not demur or make excuse, for</a:t>
            </a:r>
          </a:p>
          <a:p>
            <a:r>
              <a:rPr lang="en-US" u="sng" dirty="0"/>
              <a:t>This custom has been long observed in war</a:t>
            </a:r>
            <a:r>
              <a:rPr lang="en-US" dirty="0"/>
              <a:t>’</a:t>
            </a:r>
          </a:p>
          <a:p>
            <a:endParaRPr lang="en-US" dirty="0"/>
          </a:p>
          <a:p>
            <a:r>
              <a:rPr lang="en-US" dirty="0"/>
              <a:t>Raising a haughty face, </a:t>
            </a:r>
            <a:r>
              <a:rPr lang="en-US" dirty="0" err="1"/>
              <a:t>Marfisa</a:t>
            </a:r>
            <a:r>
              <a:rPr lang="en-US" dirty="0"/>
              <a:t> said,</a:t>
            </a:r>
          </a:p>
          <a:p>
            <a:r>
              <a:rPr lang="en-US" dirty="0"/>
              <a:t>‘The premises of your remarks are wrong.</a:t>
            </a:r>
          </a:p>
          <a:p>
            <a:r>
              <a:rPr lang="en-US" dirty="0"/>
              <a:t>Right would be on your side, I will concede,</a:t>
            </a:r>
          </a:p>
          <a:p>
            <a:r>
              <a:rPr lang="en-US" dirty="0"/>
              <a:t>And you could justly claim me, if among</a:t>
            </a:r>
          </a:p>
          <a:p>
            <a:r>
              <a:rPr lang="en-US" dirty="0"/>
              <a:t>These cavaliers, who on the ground lie spread,</a:t>
            </a:r>
          </a:p>
          <a:p>
            <a:r>
              <a:rPr lang="en-US" dirty="0"/>
              <a:t>To no one but myself; and so you see,</a:t>
            </a:r>
          </a:p>
          <a:p>
            <a:r>
              <a:rPr lang="en-US" dirty="0"/>
              <a:t>Who wants me must do battle first with me” (XXVI, 79)</a:t>
            </a:r>
          </a:p>
        </p:txBody>
      </p:sp>
    </p:spTree>
    <p:extLst>
      <p:ext uri="{BB962C8B-B14F-4D97-AF65-F5344CB8AC3E}">
        <p14:creationId xmlns:p14="http://schemas.microsoft.com/office/powerpoint/2010/main" val="663961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07623" y="1601350"/>
            <a:ext cx="6539035" cy="2031325"/>
          </a:xfrm>
          <a:prstGeom prst="rect">
            <a:avLst/>
          </a:prstGeom>
          <a:noFill/>
        </p:spPr>
        <p:txBody>
          <a:bodyPr wrap="square" rtlCol="0">
            <a:spAutoFit/>
          </a:bodyPr>
          <a:lstStyle/>
          <a:p>
            <a:r>
              <a:rPr lang="en-US" b="1" dirty="0"/>
              <a:t>Ariosto’s views</a:t>
            </a:r>
          </a:p>
          <a:p>
            <a:endParaRPr lang="en-US" b="1" dirty="0"/>
          </a:p>
          <a:p>
            <a:pPr marL="285750" indent="-285750">
              <a:buFontTx/>
              <a:buChar char="-"/>
            </a:pPr>
            <a:r>
              <a:rPr lang="en-US" dirty="0"/>
              <a:t>Women should be judged based on their actions (what they can</a:t>
            </a:r>
          </a:p>
          <a:p>
            <a:r>
              <a:rPr lang="en-US" dirty="0"/>
              <a:t>do) rather than what society established about their role</a:t>
            </a:r>
          </a:p>
          <a:p>
            <a:endParaRPr lang="en-US" dirty="0"/>
          </a:p>
          <a:p>
            <a:r>
              <a:rPr lang="en-US" dirty="0"/>
              <a:t>- Criticism of all the poets of the past, who have never written their lives and stories</a:t>
            </a:r>
          </a:p>
        </p:txBody>
      </p:sp>
      <p:sp>
        <p:nvSpPr>
          <p:cNvPr id="5" name="Titolo 4"/>
          <p:cNvSpPr>
            <a:spLocks noGrp="1"/>
          </p:cNvSpPr>
          <p:nvPr>
            <p:ph type="title"/>
          </p:nvPr>
        </p:nvSpPr>
        <p:spPr/>
        <p:txBody>
          <a:bodyPr/>
          <a:lstStyle/>
          <a:p>
            <a:endParaRPr lang="it-IT"/>
          </a:p>
        </p:txBody>
      </p:sp>
    </p:spTree>
    <p:extLst>
      <p:ext uri="{BB962C8B-B14F-4D97-AF65-F5344CB8AC3E}">
        <p14:creationId xmlns:p14="http://schemas.microsoft.com/office/powerpoint/2010/main" val="1910882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65122" y="915056"/>
            <a:ext cx="5497838" cy="5078314"/>
          </a:xfrm>
          <a:prstGeom prst="rect">
            <a:avLst/>
          </a:prstGeom>
          <a:noFill/>
        </p:spPr>
        <p:txBody>
          <a:bodyPr wrap="square" rtlCol="0">
            <a:spAutoFit/>
          </a:bodyPr>
          <a:lstStyle/>
          <a:p>
            <a:r>
              <a:rPr lang="en-GB" dirty="0"/>
              <a:t>“As to perfect some precious gift or bent</a:t>
            </a:r>
          </a:p>
          <a:p>
            <a:r>
              <a:rPr lang="en-GB" dirty="0"/>
              <a:t>Which Nature without toil cannot bestow,</a:t>
            </a:r>
          </a:p>
          <a:p>
            <a:r>
              <a:rPr lang="en-GB" dirty="0"/>
              <a:t>Women have </a:t>
            </a:r>
            <a:r>
              <a:rPr lang="en-GB" dirty="0" err="1"/>
              <a:t>labored</a:t>
            </a:r>
            <a:r>
              <a:rPr lang="en-GB" dirty="0"/>
              <a:t>, day and night intent,</a:t>
            </a:r>
          </a:p>
          <a:p>
            <a:r>
              <a:rPr lang="en-GB" dirty="0"/>
              <a:t>And well-earned recognition sometimes know,</a:t>
            </a:r>
          </a:p>
          <a:p>
            <a:r>
              <a:rPr lang="en-GB" dirty="0"/>
              <a:t>Would that they chose to be as diligent</a:t>
            </a:r>
          </a:p>
          <a:p>
            <a:r>
              <a:rPr lang="en-GB" dirty="0"/>
              <a:t>And a like dedicated care would show</a:t>
            </a:r>
          </a:p>
          <a:p>
            <a:r>
              <a:rPr lang="en-GB" dirty="0"/>
              <a:t>In studies more esteemed and highly prized,</a:t>
            </a:r>
          </a:p>
          <a:p>
            <a:r>
              <a:rPr lang="en-GB" dirty="0"/>
              <a:t>Whence mortal virtues are immortalized</a:t>
            </a:r>
          </a:p>
          <a:p>
            <a:endParaRPr lang="en-GB" dirty="0"/>
          </a:p>
          <a:p>
            <a:r>
              <a:rPr lang="en-GB" dirty="0"/>
              <a:t>And would they might their powers then devote</a:t>
            </a:r>
          </a:p>
          <a:p>
            <a:r>
              <a:rPr lang="en-GB" dirty="0"/>
              <a:t>To women’s own commemorative praise,</a:t>
            </a:r>
          </a:p>
          <a:p>
            <a:r>
              <a:rPr lang="en-GB" dirty="0"/>
              <a:t>Rather than look to men to sound this note,</a:t>
            </a:r>
          </a:p>
          <a:p>
            <a:r>
              <a:rPr lang="en-GB" dirty="0"/>
              <a:t>Whose envious spite their judgment overlays,</a:t>
            </a:r>
          </a:p>
          <a:p>
            <a:r>
              <a:rPr lang="en-GB" dirty="0"/>
              <a:t>For Woman’s merits many a man will not</a:t>
            </a:r>
          </a:p>
          <a:p>
            <a:r>
              <a:rPr lang="en-GB" dirty="0"/>
              <a:t>Proclaim, though gladly ill of her he says.</a:t>
            </a:r>
          </a:p>
          <a:p>
            <a:r>
              <a:rPr lang="en-GB" dirty="0"/>
              <a:t>By women, women’s fame could reach the skies,</a:t>
            </a:r>
          </a:p>
          <a:p>
            <a:r>
              <a:rPr lang="en-GB" dirty="0"/>
              <a:t>Higher perhaps than men’s renown could rise”</a:t>
            </a:r>
          </a:p>
          <a:p>
            <a:endParaRPr lang="en-GB" dirty="0"/>
          </a:p>
        </p:txBody>
      </p:sp>
    </p:spTree>
    <p:extLst>
      <p:ext uri="{BB962C8B-B14F-4D97-AF65-F5344CB8AC3E}">
        <p14:creationId xmlns:p14="http://schemas.microsoft.com/office/powerpoint/2010/main" val="933818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65122" y="915056"/>
            <a:ext cx="5497838" cy="5355313"/>
          </a:xfrm>
          <a:prstGeom prst="rect">
            <a:avLst/>
          </a:prstGeom>
          <a:noFill/>
        </p:spPr>
        <p:txBody>
          <a:bodyPr wrap="square" rtlCol="0">
            <a:spAutoFit/>
          </a:bodyPr>
          <a:lstStyle/>
          <a:p>
            <a:r>
              <a:rPr lang="en-GB" dirty="0"/>
              <a:t>“And often men are not content to sing</a:t>
            </a:r>
          </a:p>
          <a:p>
            <a:r>
              <a:rPr lang="en-GB" dirty="0"/>
              <a:t>In praise of each other’s world renown,</a:t>
            </a:r>
          </a:p>
          <a:p>
            <a:r>
              <a:rPr lang="en-GB" dirty="0"/>
              <a:t>But all their efforts they apply to bring</a:t>
            </a:r>
          </a:p>
          <a:p>
            <a:r>
              <a:rPr lang="en-GB" dirty="0"/>
              <a:t>To light why purists should on women frown.</a:t>
            </a:r>
          </a:p>
          <a:p>
            <a:r>
              <a:rPr lang="en-GB" dirty="0"/>
              <a:t>Unwilling they should rise in anything,</a:t>
            </a:r>
          </a:p>
          <a:p>
            <a:r>
              <a:rPr lang="en-GB" dirty="0"/>
              <a:t>They do the best they can to keep them down</a:t>
            </a:r>
          </a:p>
          <a:p>
            <a:r>
              <a:rPr lang="en-GB" dirty="0"/>
              <a:t>(I speak here of the past), as if the fame</a:t>
            </a:r>
          </a:p>
          <a:p>
            <a:r>
              <a:rPr lang="en-GB" dirty="0"/>
              <a:t>Of women would dissolve or dim </a:t>
            </a:r>
            <a:r>
              <a:rPr lang="en-GB" i="1" dirty="0"/>
              <a:t>their</a:t>
            </a:r>
            <a:r>
              <a:rPr lang="en-GB" dirty="0"/>
              <a:t> name”</a:t>
            </a:r>
          </a:p>
          <a:p>
            <a:endParaRPr lang="en-GB" dirty="0"/>
          </a:p>
          <a:p>
            <a:r>
              <a:rPr lang="en-GB" dirty="0"/>
              <a:t>(XXXVII, 1-3)</a:t>
            </a:r>
          </a:p>
          <a:p>
            <a:endParaRPr lang="en-GB" dirty="0"/>
          </a:p>
          <a:p>
            <a:r>
              <a:rPr lang="en-GB" dirty="0"/>
              <a:t>“So, ladies, I conclude: in every age</a:t>
            </a:r>
          </a:p>
          <a:p>
            <a:r>
              <a:rPr lang="en-GB" dirty="0"/>
              <a:t>There have been women worthy of renown;</a:t>
            </a:r>
          </a:p>
          <a:p>
            <a:r>
              <a:rPr lang="en-GB" dirty="0"/>
              <a:t>But envious writers have left blank the page</a:t>
            </a:r>
          </a:p>
          <a:p>
            <a:r>
              <a:rPr lang="en-GB" dirty="0"/>
              <a:t>Which after death should make your glory known.</a:t>
            </a:r>
          </a:p>
          <a:p>
            <a:r>
              <a:rPr lang="en-GB" dirty="0"/>
              <a:t>This will no longer be: you must engage</a:t>
            </a:r>
          </a:p>
          <a:p>
            <a:r>
              <a:rPr lang="en-GB" dirty="0"/>
              <a:t>To make yourselves immortal from now on”</a:t>
            </a:r>
          </a:p>
          <a:p>
            <a:endParaRPr lang="en-GB" dirty="0"/>
          </a:p>
          <a:p>
            <a:r>
              <a:rPr lang="en-GB" dirty="0"/>
              <a:t>(XXXVII, 23)</a:t>
            </a:r>
          </a:p>
        </p:txBody>
      </p:sp>
    </p:spTree>
    <p:extLst>
      <p:ext uri="{BB962C8B-B14F-4D97-AF65-F5344CB8AC3E}">
        <p14:creationId xmlns:p14="http://schemas.microsoft.com/office/powerpoint/2010/main" val="3936249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Gender </a:t>
            </a:r>
            <a:r>
              <a:rPr lang="it-IT" dirty="0" err="1"/>
              <a:t>as</a:t>
            </a:r>
            <a:r>
              <a:rPr lang="it-IT" dirty="0"/>
              <a:t> a Performance</a:t>
            </a:r>
          </a:p>
        </p:txBody>
      </p:sp>
      <p:pic>
        <p:nvPicPr>
          <p:cNvPr id="4" name="Immagine 3" descr="Julius_Schnorr_von_Caroesfeld,_stanza_dell'ariosto_(orlando_furioso),_1822-27,_volta,_marfisa_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40" y="184254"/>
            <a:ext cx="1986383" cy="2979574"/>
          </a:xfrm>
          <a:prstGeom prst="rect">
            <a:avLst/>
          </a:prstGeom>
        </p:spPr>
      </p:pic>
    </p:spTree>
    <p:extLst>
      <p:ext uri="{BB962C8B-B14F-4D97-AF65-F5344CB8AC3E}">
        <p14:creationId xmlns:p14="http://schemas.microsoft.com/office/powerpoint/2010/main" val="85748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Three </a:t>
            </a:r>
            <a:r>
              <a:rPr lang="it-IT" dirty="0" err="1"/>
              <a:t>aspects</a:t>
            </a:r>
            <a:endParaRPr lang="it-IT" dirty="0"/>
          </a:p>
        </p:txBody>
      </p:sp>
      <p:sp>
        <p:nvSpPr>
          <p:cNvPr id="3" name="CasellaDiTesto 2"/>
          <p:cNvSpPr txBox="1"/>
          <p:nvPr/>
        </p:nvSpPr>
        <p:spPr>
          <a:xfrm>
            <a:off x="1022865" y="1578919"/>
            <a:ext cx="6761892" cy="1477328"/>
          </a:xfrm>
          <a:prstGeom prst="rect">
            <a:avLst/>
          </a:prstGeom>
          <a:noFill/>
        </p:spPr>
        <p:txBody>
          <a:bodyPr wrap="square" rtlCol="0">
            <a:spAutoFit/>
          </a:bodyPr>
          <a:lstStyle/>
          <a:p>
            <a:pPr marL="342900" indent="-342900">
              <a:buAutoNum type="arabicParenBoth"/>
            </a:pPr>
            <a:r>
              <a:rPr lang="en-US" dirty="0"/>
              <a:t>Criticism of (social) inequality/treatment of men and women</a:t>
            </a:r>
          </a:p>
          <a:p>
            <a:pPr marL="342900" indent="-342900">
              <a:buAutoNum type="arabicParenBoth"/>
            </a:pPr>
            <a:endParaRPr lang="en-US" dirty="0"/>
          </a:p>
          <a:p>
            <a:pPr marL="342900" indent="-342900">
              <a:buAutoNum type="arabicParenBoth"/>
            </a:pPr>
            <a:r>
              <a:rPr lang="en-US" dirty="0"/>
              <a:t>Criticism of men’s violence against women</a:t>
            </a:r>
          </a:p>
          <a:p>
            <a:pPr marL="342900" indent="-342900">
              <a:buAutoNum type="arabicParenBoth"/>
            </a:pPr>
            <a:endParaRPr lang="en-US" dirty="0"/>
          </a:p>
          <a:p>
            <a:pPr marL="342900" indent="-342900">
              <a:buAutoNum type="arabicParenBoth"/>
            </a:pPr>
            <a:r>
              <a:rPr lang="en-US" dirty="0"/>
              <a:t>The active function/role of women (beyond the tradition)  </a:t>
            </a:r>
          </a:p>
        </p:txBody>
      </p:sp>
    </p:spTree>
    <p:extLst>
      <p:ext uri="{BB962C8B-B14F-4D97-AF65-F5344CB8AC3E}">
        <p14:creationId xmlns:p14="http://schemas.microsoft.com/office/powerpoint/2010/main" val="2378431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Gender </a:t>
            </a:r>
            <a:r>
              <a:rPr lang="it-IT" dirty="0" err="1"/>
              <a:t>as</a:t>
            </a:r>
            <a:r>
              <a:rPr lang="it-IT" dirty="0"/>
              <a:t> a Performance</a:t>
            </a:r>
          </a:p>
        </p:txBody>
      </p:sp>
      <p:pic>
        <p:nvPicPr>
          <p:cNvPr id="4" name="Immagine 3" descr="Julius_Schnorr_von_Caroesfeld,_stanza_dell'ariosto_(orlando_furioso),_1822-27,_volta,_marfisa_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40" y="184254"/>
            <a:ext cx="1986383" cy="2979574"/>
          </a:xfrm>
          <a:prstGeom prst="rect">
            <a:avLst/>
          </a:prstGeom>
        </p:spPr>
      </p:pic>
      <p:sp>
        <p:nvSpPr>
          <p:cNvPr id="3" name="CasellaDiTesto 2"/>
          <p:cNvSpPr txBox="1"/>
          <p:nvPr/>
        </p:nvSpPr>
        <p:spPr>
          <a:xfrm>
            <a:off x="520599" y="1617127"/>
            <a:ext cx="6081539" cy="1754327"/>
          </a:xfrm>
          <a:prstGeom prst="rect">
            <a:avLst/>
          </a:prstGeom>
          <a:noFill/>
        </p:spPr>
        <p:txBody>
          <a:bodyPr wrap="square" rtlCol="0">
            <a:spAutoFit/>
          </a:bodyPr>
          <a:lstStyle/>
          <a:p>
            <a:r>
              <a:rPr lang="en-US" dirty="0"/>
              <a:t>-     Gender is not to be identified with the biological sex</a:t>
            </a:r>
          </a:p>
          <a:p>
            <a:endParaRPr lang="en-US" dirty="0"/>
          </a:p>
          <a:p>
            <a:pPr marL="285750" indent="-285750">
              <a:buFontTx/>
              <a:buChar char="-"/>
            </a:pPr>
            <a:r>
              <a:rPr lang="en-US" dirty="0"/>
              <a:t>Gender is expressed by the appearance (what I want to look like and what I want to be seen like by the other)</a:t>
            </a:r>
          </a:p>
          <a:p>
            <a:pPr marL="285750" indent="-285750">
              <a:buFontTx/>
              <a:buChar char="-"/>
            </a:pPr>
            <a:endParaRPr lang="en-US" dirty="0"/>
          </a:p>
          <a:p>
            <a:pPr marL="285750" indent="-285750">
              <a:buFontTx/>
              <a:buChar char="-"/>
            </a:pPr>
            <a:r>
              <a:rPr lang="en-US" dirty="0"/>
              <a:t>Gender is expressed by one’s behavior</a:t>
            </a:r>
          </a:p>
        </p:txBody>
      </p:sp>
    </p:spTree>
    <p:extLst>
      <p:ext uri="{BB962C8B-B14F-4D97-AF65-F5344CB8AC3E}">
        <p14:creationId xmlns:p14="http://schemas.microsoft.com/office/powerpoint/2010/main" val="577742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Gender </a:t>
            </a:r>
            <a:r>
              <a:rPr lang="it-IT" dirty="0" err="1"/>
              <a:t>as</a:t>
            </a:r>
            <a:r>
              <a:rPr lang="it-IT" dirty="0"/>
              <a:t> a Performance</a:t>
            </a:r>
          </a:p>
        </p:txBody>
      </p:sp>
      <p:pic>
        <p:nvPicPr>
          <p:cNvPr id="4" name="Immagine 3" descr="Julius_Schnorr_von_Caroesfeld,_stanza_dell'ariosto_(orlando_furioso),_1822-27,_volta,_marfisa_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40" y="184254"/>
            <a:ext cx="1986383" cy="2979574"/>
          </a:xfrm>
          <a:prstGeom prst="rect">
            <a:avLst/>
          </a:prstGeom>
        </p:spPr>
      </p:pic>
      <p:sp>
        <p:nvSpPr>
          <p:cNvPr id="3" name="CasellaDiTesto 2"/>
          <p:cNvSpPr txBox="1"/>
          <p:nvPr/>
        </p:nvSpPr>
        <p:spPr>
          <a:xfrm>
            <a:off x="520599" y="1183264"/>
            <a:ext cx="6081539" cy="5355313"/>
          </a:xfrm>
          <a:prstGeom prst="rect">
            <a:avLst/>
          </a:prstGeom>
          <a:noFill/>
        </p:spPr>
        <p:txBody>
          <a:bodyPr wrap="square" rtlCol="0">
            <a:spAutoFit/>
          </a:bodyPr>
          <a:lstStyle/>
          <a:p>
            <a:r>
              <a:rPr lang="en-US" b="1" dirty="0"/>
              <a:t>Canto XXVI</a:t>
            </a:r>
          </a:p>
          <a:p>
            <a:endParaRPr lang="en-US" b="1" dirty="0"/>
          </a:p>
          <a:p>
            <a:r>
              <a:rPr lang="en-US" dirty="0"/>
              <a:t>“Now with the </a:t>
            </a:r>
            <a:r>
              <a:rPr lang="en-US" dirty="0" err="1"/>
              <a:t>Clairmonts</a:t>
            </a:r>
            <a:r>
              <a:rPr lang="en-US" dirty="0"/>
              <a:t>, as you are aware,</a:t>
            </a:r>
          </a:p>
          <a:p>
            <a:r>
              <a:rPr lang="en-US" dirty="0"/>
              <a:t>Ruggiero rode; […]</a:t>
            </a:r>
          </a:p>
          <a:p>
            <a:endParaRPr lang="en-US" dirty="0"/>
          </a:p>
          <a:p>
            <a:r>
              <a:rPr lang="en-US" dirty="0"/>
              <a:t>Across the plain they’d seen a cavalier</a:t>
            </a:r>
          </a:p>
          <a:p>
            <a:r>
              <a:rPr lang="en-US" dirty="0"/>
              <a:t>Approach – an arrogant and haughty knight,</a:t>
            </a:r>
          </a:p>
          <a:p>
            <a:r>
              <a:rPr lang="en-US" dirty="0"/>
              <a:t>Flaunting the bird which rises from the flame</a:t>
            </a:r>
          </a:p>
          <a:p>
            <a:r>
              <a:rPr lang="en-US" dirty="0"/>
              <a:t>Renewed, unique and of undying fame.</a:t>
            </a:r>
          </a:p>
          <a:p>
            <a:r>
              <a:rPr lang="en-US" dirty="0"/>
              <a:t>[…]</a:t>
            </a:r>
          </a:p>
          <a:p>
            <a:endParaRPr lang="en-US" dirty="0"/>
          </a:p>
          <a:p>
            <a:r>
              <a:rPr lang="en-US" dirty="0"/>
              <a:t>‘I hoped I might exchange a blow or two,</a:t>
            </a:r>
          </a:p>
          <a:p>
            <a:r>
              <a:rPr lang="en-US" dirty="0"/>
              <a:t>To test your </a:t>
            </a:r>
            <a:r>
              <a:rPr lang="en-US" dirty="0" err="1"/>
              <a:t>valour</a:t>
            </a:r>
            <a:r>
              <a:rPr lang="en-US" dirty="0"/>
              <a:t> and your expertise;</a:t>
            </a:r>
          </a:p>
          <a:p>
            <a:r>
              <a:rPr lang="en-US" dirty="0"/>
              <a:t>But if your skill you are prepared to show</a:t>
            </a:r>
          </a:p>
          <a:p>
            <a:r>
              <a:rPr lang="en-US" dirty="0"/>
              <a:t>At someone else’s cost, then, as you please.</a:t>
            </a:r>
          </a:p>
          <a:p>
            <a:r>
              <a:rPr lang="en-US" dirty="0"/>
              <a:t>I only ask that I may fight your foe’,</a:t>
            </a:r>
          </a:p>
          <a:p>
            <a:r>
              <a:rPr lang="en-US" dirty="0"/>
              <a:t>and with a shield and helmet such as these,</a:t>
            </a:r>
          </a:p>
          <a:p>
            <a:r>
              <a:rPr lang="en-US" dirty="0"/>
              <a:t>If you accept, I hope to demonstrate</a:t>
            </a:r>
          </a:p>
          <a:p>
            <a:r>
              <a:rPr lang="en-US" dirty="0"/>
              <a:t>That no unworthy ally you have met’”</a:t>
            </a:r>
          </a:p>
        </p:txBody>
      </p:sp>
    </p:spTree>
    <p:extLst>
      <p:ext uri="{BB962C8B-B14F-4D97-AF65-F5344CB8AC3E}">
        <p14:creationId xmlns:p14="http://schemas.microsoft.com/office/powerpoint/2010/main" val="3745679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Gender </a:t>
            </a:r>
            <a:r>
              <a:rPr lang="it-IT" dirty="0" err="1"/>
              <a:t>as</a:t>
            </a:r>
            <a:r>
              <a:rPr lang="it-IT" dirty="0"/>
              <a:t> a Performance</a:t>
            </a:r>
          </a:p>
        </p:txBody>
      </p:sp>
      <p:pic>
        <p:nvPicPr>
          <p:cNvPr id="4" name="Immagine 3" descr="Julius_Schnorr_von_Caroesfeld,_stanza_dell'ariosto_(orlando_furioso),_1822-27,_volta,_marfisa_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40" y="184254"/>
            <a:ext cx="1986383" cy="2979574"/>
          </a:xfrm>
          <a:prstGeom prst="rect">
            <a:avLst/>
          </a:prstGeom>
        </p:spPr>
      </p:pic>
      <p:sp>
        <p:nvSpPr>
          <p:cNvPr id="3" name="CasellaDiTesto 2"/>
          <p:cNvSpPr txBox="1"/>
          <p:nvPr/>
        </p:nvSpPr>
        <p:spPr>
          <a:xfrm>
            <a:off x="520599" y="1183264"/>
            <a:ext cx="6081539" cy="4247317"/>
          </a:xfrm>
          <a:prstGeom prst="rect">
            <a:avLst/>
          </a:prstGeom>
          <a:noFill/>
        </p:spPr>
        <p:txBody>
          <a:bodyPr wrap="square" rtlCol="0">
            <a:spAutoFit/>
          </a:bodyPr>
          <a:lstStyle/>
          <a:p>
            <a:r>
              <a:rPr lang="en-US" b="1" dirty="0"/>
              <a:t>Canto XXVI</a:t>
            </a:r>
          </a:p>
          <a:p>
            <a:endParaRPr lang="en-US" b="1" dirty="0"/>
          </a:p>
          <a:p>
            <a:r>
              <a:rPr lang="en-US" dirty="0"/>
              <a:t>“Someone, I think, would like to know the name</a:t>
            </a:r>
          </a:p>
          <a:p>
            <a:r>
              <a:rPr lang="en-US" dirty="0"/>
              <a:t>Of him who offers to assist the three</a:t>
            </a:r>
          </a:p>
          <a:p>
            <a:r>
              <a:rPr lang="en-US" dirty="0"/>
              <a:t>Who to the rescue of the brothers came,</a:t>
            </a:r>
          </a:p>
          <a:p>
            <a:r>
              <a:rPr lang="en-US" dirty="0"/>
              <a:t>So I will say the cavalier is she</a:t>
            </a:r>
          </a:p>
          <a:p>
            <a:r>
              <a:rPr lang="en-US" dirty="0"/>
              <a:t>(</a:t>
            </a:r>
            <a:r>
              <a:rPr lang="en-US" u="sng" dirty="0"/>
              <a:t>Not he or him henceforth</a:t>
            </a:r>
            <a:r>
              <a:rPr lang="en-US" dirty="0"/>
              <a:t>), that very same</a:t>
            </a:r>
          </a:p>
          <a:p>
            <a:r>
              <a:rPr lang="en-US" dirty="0" err="1"/>
              <a:t>Marfisa</a:t>
            </a:r>
            <a:r>
              <a:rPr lang="en-US" dirty="0"/>
              <a:t>, who a toll of chivalry</a:t>
            </a:r>
          </a:p>
          <a:p>
            <a:r>
              <a:rPr lang="en-US" dirty="0"/>
              <a:t>Exacted from </a:t>
            </a:r>
            <a:r>
              <a:rPr lang="en-US" dirty="0" err="1"/>
              <a:t>Zerbino</a:t>
            </a:r>
            <a:r>
              <a:rPr lang="en-US" dirty="0"/>
              <a:t>, binding him</a:t>
            </a:r>
          </a:p>
          <a:p>
            <a:r>
              <a:rPr lang="en-US" dirty="0"/>
              <a:t>To do the vile </a:t>
            </a:r>
            <a:r>
              <a:rPr lang="en-US" dirty="0" err="1"/>
              <a:t>Gabrina’s</a:t>
            </a:r>
            <a:r>
              <a:rPr lang="en-US" dirty="0"/>
              <a:t> every whim</a:t>
            </a:r>
          </a:p>
          <a:p>
            <a:endParaRPr lang="en-US" dirty="0"/>
          </a:p>
          <a:p>
            <a:r>
              <a:rPr lang="en-US" dirty="0"/>
              <a:t>The </a:t>
            </a:r>
            <a:r>
              <a:rPr lang="en-US" dirty="0" err="1"/>
              <a:t>Clairmont</a:t>
            </a:r>
            <a:r>
              <a:rPr lang="en-US" dirty="0"/>
              <a:t> cousins and the good Ruggiero</a:t>
            </a:r>
          </a:p>
          <a:p>
            <a:r>
              <a:rPr lang="en-US" dirty="0"/>
              <a:t>Welcomed </a:t>
            </a:r>
            <a:r>
              <a:rPr lang="en-US" dirty="0" err="1"/>
              <a:t>Marfisa</a:t>
            </a:r>
            <a:r>
              <a:rPr lang="en-US" dirty="0"/>
              <a:t> gladly as a fourth,</a:t>
            </a:r>
          </a:p>
          <a:p>
            <a:r>
              <a:rPr lang="en-US" u="sng" dirty="0"/>
              <a:t>For they believed she was a cavalier</a:t>
            </a:r>
            <a:r>
              <a:rPr lang="en-US" dirty="0"/>
              <a:t>,</a:t>
            </a:r>
          </a:p>
          <a:p>
            <a:r>
              <a:rPr lang="en-US" dirty="0"/>
              <a:t>Not knowing her true sex nor her true worth  (8-9)”</a:t>
            </a:r>
          </a:p>
        </p:txBody>
      </p:sp>
    </p:spTree>
    <p:extLst>
      <p:ext uri="{BB962C8B-B14F-4D97-AF65-F5344CB8AC3E}">
        <p14:creationId xmlns:p14="http://schemas.microsoft.com/office/powerpoint/2010/main" val="688921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Gender </a:t>
            </a:r>
            <a:r>
              <a:rPr lang="it-IT" dirty="0" err="1"/>
              <a:t>as</a:t>
            </a:r>
            <a:r>
              <a:rPr lang="it-IT" dirty="0"/>
              <a:t> a Performance</a:t>
            </a:r>
          </a:p>
        </p:txBody>
      </p:sp>
      <p:pic>
        <p:nvPicPr>
          <p:cNvPr id="4" name="Immagine 3" descr="Julius_Schnorr_von_Caroesfeld,_stanza_dell'ariosto_(orlando_furioso),_1822-27,_volta,_marfisa_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40" y="184254"/>
            <a:ext cx="1986383" cy="2979574"/>
          </a:xfrm>
          <a:prstGeom prst="rect">
            <a:avLst/>
          </a:prstGeom>
        </p:spPr>
      </p:pic>
      <p:sp>
        <p:nvSpPr>
          <p:cNvPr id="3" name="CasellaDiTesto 2"/>
          <p:cNvSpPr txBox="1"/>
          <p:nvPr/>
        </p:nvSpPr>
        <p:spPr>
          <a:xfrm>
            <a:off x="520599" y="1183264"/>
            <a:ext cx="6081539" cy="4801315"/>
          </a:xfrm>
          <a:prstGeom prst="rect">
            <a:avLst/>
          </a:prstGeom>
          <a:noFill/>
        </p:spPr>
        <p:txBody>
          <a:bodyPr wrap="square" rtlCol="0">
            <a:spAutoFit/>
          </a:bodyPr>
          <a:lstStyle/>
          <a:p>
            <a:r>
              <a:rPr lang="en-US" b="1" dirty="0"/>
              <a:t>Canto XXVI</a:t>
            </a:r>
          </a:p>
          <a:p>
            <a:endParaRPr lang="en-US" b="1" dirty="0"/>
          </a:p>
          <a:p>
            <a:r>
              <a:rPr lang="en-US" dirty="0"/>
              <a:t>“She </a:t>
            </a:r>
            <a:r>
              <a:rPr lang="en-US" dirty="0" err="1"/>
              <a:t>marvelled</a:t>
            </a:r>
            <a:r>
              <a:rPr lang="en-US" dirty="0"/>
              <a:t> a Ruggiero’s deadly blows,</a:t>
            </a:r>
          </a:p>
          <a:p>
            <a:r>
              <a:rPr lang="en-US" dirty="0"/>
              <a:t>She </a:t>
            </a:r>
            <a:r>
              <a:rPr lang="en-US" dirty="0" err="1"/>
              <a:t>marvelled</a:t>
            </a:r>
            <a:r>
              <a:rPr lang="en-US" dirty="0"/>
              <a:t>, too, at their unerring aim.</a:t>
            </a:r>
          </a:p>
          <a:p>
            <a:r>
              <a:rPr lang="en-US" dirty="0"/>
              <a:t>When </a:t>
            </a:r>
            <a:r>
              <a:rPr lang="en-US" dirty="0" err="1"/>
              <a:t>Balisard</a:t>
            </a:r>
            <a:r>
              <a:rPr lang="en-US" dirty="0"/>
              <a:t> struck, you would suppose</a:t>
            </a:r>
          </a:p>
          <a:p>
            <a:r>
              <a:rPr lang="en-US" dirty="0"/>
              <a:t>That iron, paper suddenly became.</a:t>
            </a:r>
          </a:p>
          <a:p>
            <a:r>
              <a:rPr lang="en-US" dirty="0"/>
              <a:t>However tick the </a:t>
            </a:r>
            <a:r>
              <a:rPr lang="en-US" dirty="0" err="1"/>
              <a:t>armour</a:t>
            </a:r>
            <a:r>
              <a:rPr lang="en-US" dirty="0"/>
              <a:t> of the foes,</a:t>
            </a:r>
          </a:p>
          <a:p>
            <a:r>
              <a:rPr lang="en-US" dirty="0"/>
              <a:t>In twain the weapon sliced them just as the same,</a:t>
            </a:r>
          </a:p>
          <a:p>
            <a:r>
              <a:rPr lang="en-US" dirty="0"/>
              <a:t>Down to their very steeds, and sent them flying</a:t>
            </a:r>
          </a:p>
          <a:p>
            <a:r>
              <a:rPr lang="en-US" dirty="0"/>
              <a:t>Till here, there, everywhere the dead were lying.</a:t>
            </a:r>
          </a:p>
          <a:p>
            <a:endParaRPr lang="en-US" dirty="0"/>
          </a:p>
          <a:p>
            <a:r>
              <a:rPr lang="en-US" dirty="0"/>
              <a:t>[…]</a:t>
            </a:r>
          </a:p>
          <a:p>
            <a:endParaRPr lang="en-US" dirty="0"/>
          </a:p>
          <a:p>
            <a:r>
              <a:rPr lang="en-US" dirty="0"/>
              <a:t>Almost as though </a:t>
            </a:r>
            <a:r>
              <a:rPr lang="en-US" dirty="0" err="1"/>
              <a:t>Marfisa’s</a:t>
            </a:r>
            <a:r>
              <a:rPr lang="en-US" dirty="0"/>
              <a:t> enemies</a:t>
            </a:r>
          </a:p>
          <a:p>
            <a:r>
              <a:rPr lang="en-US" dirty="0"/>
              <a:t>Were ice, they melt as, like a torch, she weaves</a:t>
            </a:r>
          </a:p>
          <a:p>
            <a:r>
              <a:rPr lang="en-US" dirty="0"/>
              <a:t>Among their ranks, causing no less surprise</a:t>
            </a:r>
          </a:p>
          <a:p>
            <a:r>
              <a:rPr lang="en-US" dirty="0"/>
              <a:t>Then he on whom she turns astonished eyes” (21-23)</a:t>
            </a:r>
          </a:p>
        </p:txBody>
      </p:sp>
    </p:spTree>
    <p:extLst>
      <p:ext uri="{BB962C8B-B14F-4D97-AF65-F5344CB8AC3E}">
        <p14:creationId xmlns:p14="http://schemas.microsoft.com/office/powerpoint/2010/main" val="1132070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a:t>Gender </a:t>
            </a:r>
            <a:r>
              <a:rPr lang="it-IT" dirty="0" err="1"/>
              <a:t>as</a:t>
            </a:r>
            <a:r>
              <a:rPr lang="it-IT" dirty="0"/>
              <a:t> a Performance</a:t>
            </a:r>
          </a:p>
        </p:txBody>
      </p:sp>
      <p:pic>
        <p:nvPicPr>
          <p:cNvPr id="4" name="Immagine 3" descr="Julius_Schnorr_von_Caroesfeld,_stanza_dell'ariosto_(orlando_furioso),_1822-27,_volta,_marfisa_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40" y="184254"/>
            <a:ext cx="1986383" cy="2979574"/>
          </a:xfrm>
          <a:prstGeom prst="rect">
            <a:avLst/>
          </a:prstGeom>
        </p:spPr>
      </p:pic>
      <p:sp>
        <p:nvSpPr>
          <p:cNvPr id="3" name="CasellaDiTesto 2"/>
          <p:cNvSpPr txBox="1"/>
          <p:nvPr/>
        </p:nvSpPr>
        <p:spPr>
          <a:xfrm>
            <a:off x="520599" y="2169317"/>
            <a:ext cx="6081539" cy="2862323"/>
          </a:xfrm>
          <a:prstGeom prst="rect">
            <a:avLst/>
          </a:prstGeom>
          <a:noFill/>
        </p:spPr>
        <p:txBody>
          <a:bodyPr wrap="square" rtlCol="0">
            <a:spAutoFit/>
          </a:bodyPr>
          <a:lstStyle/>
          <a:p>
            <a:r>
              <a:rPr lang="en-US" b="1" dirty="0"/>
              <a:t>Canto XXVI</a:t>
            </a:r>
          </a:p>
          <a:p>
            <a:endParaRPr lang="en-US" b="1" dirty="0"/>
          </a:p>
          <a:p>
            <a:r>
              <a:rPr lang="en-US" dirty="0"/>
              <a:t>“When all have drawn their helmets off, the three</a:t>
            </a:r>
          </a:p>
          <a:p>
            <a:r>
              <a:rPr lang="en-US" dirty="0"/>
              <a:t>Observe to whom they owe such timely aid:</a:t>
            </a:r>
          </a:p>
          <a:p>
            <a:r>
              <a:rPr lang="en-US" dirty="0"/>
              <a:t>The golden, curling tresses they now see,</a:t>
            </a:r>
          </a:p>
          <a:p>
            <a:r>
              <a:rPr lang="en-US" dirty="0"/>
              <a:t>And the fair features, of a lovely maid.</a:t>
            </a:r>
          </a:p>
          <a:p>
            <a:r>
              <a:rPr lang="en-US" dirty="0"/>
              <a:t>They greatly </a:t>
            </a:r>
            <a:r>
              <a:rPr lang="en-US" dirty="0" err="1"/>
              <a:t>honour</a:t>
            </a:r>
            <a:r>
              <a:rPr lang="en-US" dirty="0"/>
              <a:t> her and beg that she</a:t>
            </a:r>
          </a:p>
          <a:p>
            <a:r>
              <a:rPr lang="en-US" dirty="0"/>
              <a:t>Will not conceal their name, which she has made</a:t>
            </a:r>
          </a:p>
          <a:p>
            <a:r>
              <a:rPr lang="en-US" dirty="0"/>
              <a:t>Deserving of such glory; she replied</a:t>
            </a:r>
          </a:p>
          <a:p>
            <a:r>
              <a:rPr lang="en-US" dirty="0"/>
              <a:t>With courtesy and with their wish complied” (28)</a:t>
            </a:r>
          </a:p>
        </p:txBody>
      </p:sp>
    </p:spTree>
    <p:extLst>
      <p:ext uri="{BB962C8B-B14F-4D97-AF65-F5344CB8AC3E}">
        <p14:creationId xmlns:p14="http://schemas.microsoft.com/office/powerpoint/2010/main" val="2607513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Virginia </a:t>
            </a:r>
            <a:r>
              <a:rPr lang="it-IT" dirty="0" err="1"/>
              <a:t>Woolf’s</a:t>
            </a:r>
            <a:r>
              <a:rPr lang="it-IT" dirty="0"/>
              <a:t> Orlando</a:t>
            </a:r>
          </a:p>
        </p:txBody>
      </p:sp>
      <p:pic>
        <p:nvPicPr>
          <p:cNvPr id="4" name="Immagine 3" descr="virginia_woolf_at_monk27s_hou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355" y="1378199"/>
            <a:ext cx="3881206" cy="2865774"/>
          </a:xfrm>
          <a:prstGeom prst="rect">
            <a:avLst/>
          </a:prstGeom>
        </p:spPr>
      </p:pic>
      <p:sp>
        <p:nvSpPr>
          <p:cNvPr id="5" name="CasellaDiTesto 4"/>
          <p:cNvSpPr txBox="1"/>
          <p:nvPr/>
        </p:nvSpPr>
        <p:spPr>
          <a:xfrm>
            <a:off x="457200" y="1625016"/>
            <a:ext cx="3975776" cy="369332"/>
          </a:xfrm>
          <a:prstGeom prst="rect">
            <a:avLst/>
          </a:prstGeom>
          <a:noFill/>
        </p:spPr>
        <p:txBody>
          <a:bodyPr wrap="square" rtlCol="0">
            <a:spAutoFit/>
          </a:bodyPr>
          <a:lstStyle/>
          <a:p>
            <a:r>
              <a:rPr lang="en-US" i="1" dirty="0"/>
              <a:t>Orlando. A Biography</a:t>
            </a:r>
            <a:r>
              <a:rPr lang="en-US" dirty="0"/>
              <a:t> (1928)</a:t>
            </a:r>
          </a:p>
        </p:txBody>
      </p:sp>
      <p:pic>
        <p:nvPicPr>
          <p:cNvPr id="6" name="Immagine 5" descr="Portadaorland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210" y="2098320"/>
            <a:ext cx="2803523" cy="4499361"/>
          </a:xfrm>
          <a:prstGeom prst="rect">
            <a:avLst/>
          </a:prstGeom>
        </p:spPr>
      </p:pic>
    </p:spTree>
    <p:extLst>
      <p:ext uri="{BB962C8B-B14F-4D97-AF65-F5344CB8AC3E}">
        <p14:creationId xmlns:p14="http://schemas.microsoft.com/office/powerpoint/2010/main" val="424790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Virginia </a:t>
            </a:r>
            <a:r>
              <a:rPr lang="it-IT" dirty="0" err="1"/>
              <a:t>Woolf’s</a:t>
            </a:r>
            <a:r>
              <a:rPr lang="it-IT" dirty="0"/>
              <a:t> Orlando</a:t>
            </a:r>
          </a:p>
        </p:txBody>
      </p:sp>
      <p:pic>
        <p:nvPicPr>
          <p:cNvPr id="4" name="Immagine 3" descr="virginia_woolf_at_monk27s_hou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355" y="1378199"/>
            <a:ext cx="3881206" cy="2865774"/>
          </a:xfrm>
          <a:prstGeom prst="rect">
            <a:avLst/>
          </a:prstGeom>
        </p:spPr>
      </p:pic>
      <p:sp>
        <p:nvSpPr>
          <p:cNvPr id="5" name="CasellaDiTesto 4"/>
          <p:cNvSpPr txBox="1"/>
          <p:nvPr/>
        </p:nvSpPr>
        <p:spPr>
          <a:xfrm>
            <a:off x="457199" y="1625016"/>
            <a:ext cx="4766155" cy="2585323"/>
          </a:xfrm>
          <a:prstGeom prst="rect">
            <a:avLst/>
          </a:prstGeom>
          <a:noFill/>
        </p:spPr>
        <p:txBody>
          <a:bodyPr wrap="square" rtlCol="0">
            <a:spAutoFit/>
          </a:bodyPr>
          <a:lstStyle/>
          <a:p>
            <a:r>
              <a:rPr lang="en-US" i="1" dirty="0"/>
              <a:t>Orlando. A Biography</a:t>
            </a:r>
            <a:r>
              <a:rPr lang="en-US" dirty="0"/>
              <a:t> (1928)</a:t>
            </a:r>
          </a:p>
          <a:p>
            <a:pPr marL="285750" indent="-285750">
              <a:buFontTx/>
              <a:buChar char="-"/>
            </a:pPr>
            <a:endParaRPr lang="en-US" dirty="0"/>
          </a:p>
          <a:p>
            <a:pPr marL="285750" indent="-285750">
              <a:buFontTx/>
              <a:buChar char="-"/>
            </a:pPr>
            <a:endParaRPr lang="en-US" dirty="0"/>
          </a:p>
          <a:p>
            <a:pPr marL="285750" indent="-285750">
              <a:buFontTx/>
              <a:buChar char="-"/>
            </a:pPr>
            <a:r>
              <a:rPr lang="en-US" dirty="0"/>
              <a:t>The adventures of an English nobleman during the reign of Elizabeth I (1533-1603)</a:t>
            </a:r>
          </a:p>
          <a:p>
            <a:pPr marL="285750" indent="-285750">
              <a:buFontTx/>
              <a:buChar char="-"/>
            </a:pPr>
            <a:endParaRPr lang="en-US" dirty="0"/>
          </a:p>
          <a:p>
            <a:pPr marL="285750" indent="-285750">
              <a:buFontTx/>
              <a:buChar char="-"/>
            </a:pPr>
            <a:r>
              <a:rPr lang="en-US" dirty="0"/>
              <a:t>Then, at the age of 30 Orlando undergoes a mysterious change of sex and becomes a woman and lives for 300 years</a:t>
            </a:r>
          </a:p>
        </p:txBody>
      </p:sp>
    </p:spTree>
    <p:extLst>
      <p:ext uri="{BB962C8B-B14F-4D97-AF65-F5344CB8AC3E}">
        <p14:creationId xmlns:p14="http://schemas.microsoft.com/office/powerpoint/2010/main" val="3232223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Virginia </a:t>
            </a:r>
            <a:r>
              <a:rPr lang="it-IT" dirty="0" err="1"/>
              <a:t>Woolf’s</a:t>
            </a:r>
            <a:r>
              <a:rPr lang="it-IT" dirty="0"/>
              <a:t> Orlando</a:t>
            </a:r>
          </a:p>
        </p:txBody>
      </p:sp>
      <p:sp>
        <p:nvSpPr>
          <p:cNvPr id="5" name="CasellaDiTesto 4"/>
          <p:cNvSpPr txBox="1"/>
          <p:nvPr/>
        </p:nvSpPr>
        <p:spPr>
          <a:xfrm>
            <a:off x="457199" y="1625016"/>
            <a:ext cx="8179873" cy="4247317"/>
          </a:xfrm>
          <a:prstGeom prst="rect">
            <a:avLst/>
          </a:prstGeom>
          <a:noFill/>
        </p:spPr>
        <p:txBody>
          <a:bodyPr wrap="square" rtlCol="0">
            <a:spAutoFit/>
          </a:bodyPr>
          <a:lstStyle/>
          <a:p>
            <a:r>
              <a:rPr lang="en-US" i="1" dirty="0"/>
              <a:t>Orlando. A Biography</a:t>
            </a:r>
            <a:r>
              <a:rPr lang="en-US" dirty="0"/>
              <a:t> (1928)</a:t>
            </a:r>
          </a:p>
          <a:p>
            <a:pPr marL="285750" indent="-285750">
              <a:buFontTx/>
              <a:buChar char="-"/>
            </a:pPr>
            <a:endParaRPr lang="en-US" dirty="0"/>
          </a:p>
          <a:p>
            <a:pPr marL="285750" indent="-285750">
              <a:buFontTx/>
              <a:buChar char="-"/>
            </a:pPr>
            <a:endParaRPr lang="en-US" dirty="0"/>
          </a:p>
          <a:p>
            <a:r>
              <a:rPr lang="en-US" dirty="0">
                <a:sym typeface="Wingdings"/>
              </a:rPr>
              <a:t> </a:t>
            </a:r>
            <a:r>
              <a:rPr lang="en-US" dirty="0"/>
              <a:t>From performance-identity to identity-change</a:t>
            </a:r>
          </a:p>
          <a:p>
            <a:pPr marL="285750" indent="-285750">
              <a:buFontTx/>
              <a:buChar char="-"/>
            </a:pPr>
            <a:endParaRPr lang="en-US" dirty="0"/>
          </a:p>
          <a:p>
            <a:pPr algn="just"/>
            <a:r>
              <a:rPr lang="en-US" dirty="0"/>
              <a:t>“The difference between the sexes is, happily, one of great profundity. Clothes are but a symbol of something hid deep beneath. It was a change in Orlando herself that dictated her choice of a woman’s dress and of a woman’s sex. And perhaps  in this she was only expressing rather more openly than usual […] something that happens to most people without being thus plainly expressed. For here again, we come to a dilemma. Different though the sexes are, they intermix. In every human being a vacillation from one sex to the other takes place, and often it is only the clothes that keep the male or female likeness, while underneath the sex is the very opposite of what is above. Of the complications and confusions which thus result everyone has had experience” </a:t>
            </a:r>
            <a:r>
              <a:rPr lang="en-US"/>
              <a:t>(Chapter IV)</a:t>
            </a:r>
            <a:endParaRPr lang="en-US" dirty="0"/>
          </a:p>
        </p:txBody>
      </p:sp>
    </p:spTree>
    <p:extLst>
      <p:ext uri="{BB962C8B-B14F-4D97-AF65-F5344CB8AC3E}">
        <p14:creationId xmlns:p14="http://schemas.microsoft.com/office/powerpoint/2010/main" val="351090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Social </a:t>
            </a:r>
            <a:r>
              <a:rPr lang="it-IT" dirty="0" err="1"/>
              <a:t>Inequality</a:t>
            </a:r>
            <a:endParaRPr lang="it-IT" dirty="0"/>
          </a:p>
        </p:txBody>
      </p:sp>
    </p:spTree>
    <p:extLst>
      <p:ext uri="{BB962C8B-B14F-4D97-AF65-F5344CB8AC3E}">
        <p14:creationId xmlns:p14="http://schemas.microsoft.com/office/powerpoint/2010/main" val="190867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Social </a:t>
            </a:r>
            <a:r>
              <a:rPr lang="it-IT" dirty="0" err="1"/>
              <a:t>Inequality</a:t>
            </a:r>
            <a:endParaRPr lang="it-IT" dirty="0"/>
          </a:p>
        </p:txBody>
      </p:sp>
      <p:sp>
        <p:nvSpPr>
          <p:cNvPr id="5" name="CasellaDiTesto 4"/>
          <p:cNvSpPr txBox="1"/>
          <p:nvPr/>
        </p:nvSpPr>
        <p:spPr>
          <a:xfrm>
            <a:off x="720811" y="1417638"/>
            <a:ext cx="7379730" cy="369332"/>
          </a:xfrm>
          <a:prstGeom prst="rect">
            <a:avLst/>
          </a:prstGeom>
          <a:noFill/>
        </p:spPr>
        <p:txBody>
          <a:bodyPr wrap="square" rtlCol="0">
            <a:spAutoFit/>
          </a:bodyPr>
          <a:lstStyle/>
          <a:p>
            <a:r>
              <a:rPr lang="it-IT" dirty="0"/>
              <a:t>Canto IV</a:t>
            </a:r>
            <a:r>
              <a:rPr lang="it-IT" dirty="0">
                <a:sym typeface="Wingdings"/>
              </a:rPr>
              <a:t> The Story of Ginevra</a:t>
            </a:r>
            <a:endParaRPr lang="it-IT" dirty="0"/>
          </a:p>
        </p:txBody>
      </p:sp>
      <p:pic>
        <p:nvPicPr>
          <p:cNvPr id="6" name="Immagine 5" descr="The_Rescue_of_Guineve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8000" y="1345788"/>
            <a:ext cx="2843784" cy="2072640"/>
          </a:xfrm>
          <a:prstGeom prst="rect">
            <a:avLst/>
          </a:prstGeom>
        </p:spPr>
      </p:pic>
    </p:spTree>
    <p:extLst>
      <p:ext uri="{BB962C8B-B14F-4D97-AF65-F5344CB8AC3E}">
        <p14:creationId xmlns:p14="http://schemas.microsoft.com/office/powerpoint/2010/main" val="392952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Social </a:t>
            </a:r>
            <a:r>
              <a:rPr lang="it-IT" dirty="0" err="1"/>
              <a:t>Inequality</a:t>
            </a:r>
            <a:endParaRPr lang="it-IT" dirty="0"/>
          </a:p>
        </p:txBody>
      </p:sp>
      <p:sp>
        <p:nvSpPr>
          <p:cNvPr id="5" name="CasellaDiTesto 4"/>
          <p:cNvSpPr txBox="1"/>
          <p:nvPr/>
        </p:nvSpPr>
        <p:spPr>
          <a:xfrm>
            <a:off x="720811" y="1417638"/>
            <a:ext cx="7379730" cy="2031325"/>
          </a:xfrm>
          <a:prstGeom prst="rect">
            <a:avLst/>
          </a:prstGeom>
          <a:noFill/>
        </p:spPr>
        <p:txBody>
          <a:bodyPr wrap="square" rtlCol="0">
            <a:spAutoFit/>
          </a:bodyPr>
          <a:lstStyle/>
          <a:p>
            <a:r>
              <a:rPr lang="en-US" dirty="0"/>
              <a:t>Canto IV</a:t>
            </a:r>
            <a:r>
              <a:rPr lang="en-US" dirty="0">
                <a:sym typeface="Wingdings"/>
              </a:rPr>
              <a:t> The Story of </a:t>
            </a:r>
            <a:r>
              <a:rPr lang="en-US" dirty="0" err="1">
                <a:sym typeface="Wingdings"/>
              </a:rPr>
              <a:t>Ginevra</a:t>
            </a:r>
            <a:endParaRPr lang="en-US" dirty="0">
              <a:sym typeface="Wingdings"/>
            </a:endParaRPr>
          </a:p>
          <a:p>
            <a:endParaRPr lang="en-US" dirty="0">
              <a:sym typeface="Wingdings"/>
            </a:endParaRPr>
          </a:p>
          <a:p>
            <a:pPr marL="285750" indent="-285750">
              <a:buFontTx/>
              <a:buChar char="-"/>
            </a:pPr>
            <a:r>
              <a:rPr lang="en-US" dirty="0">
                <a:sym typeface="Wingdings"/>
              </a:rPr>
              <a:t>During one of his adventures, </a:t>
            </a:r>
            <a:r>
              <a:rPr lang="en-US" dirty="0" err="1">
                <a:sym typeface="Wingdings"/>
              </a:rPr>
              <a:t>Rinaldo</a:t>
            </a:r>
            <a:r>
              <a:rPr lang="en-US" dirty="0">
                <a:sym typeface="Wingdings"/>
              </a:rPr>
              <a:t> arrives in </a:t>
            </a:r>
          </a:p>
          <a:p>
            <a:r>
              <a:rPr lang="en-US" dirty="0">
                <a:sym typeface="Wingdings"/>
              </a:rPr>
              <a:t>     Scotland</a:t>
            </a:r>
          </a:p>
          <a:p>
            <a:pPr marL="285750" indent="-285750">
              <a:buFontTx/>
              <a:buChar char="-"/>
            </a:pPr>
            <a:r>
              <a:rPr lang="en-US" dirty="0">
                <a:sym typeface="Wingdings"/>
              </a:rPr>
              <a:t>According to the law of Scotland, women who give </a:t>
            </a:r>
          </a:p>
          <a:p>
            <a:r>
              <a:rPr lang="en-US" dirty="0">
                <a:sym typeface="Wingdings"/>
              </a:rPr>
              <a:t>     themselves to men without being married to them </a:t>
            </a:r>
          </a:p>
          <a:p>
            <a:r>
              <a:rPr lang="en-US" dirty="0">
                <a:sym typeface="Wingdings"/>
              </a:rPr>
              <a:t>     are liable to death sentence</a:t>
            </a:r>
            <a:endParaRPr lang="en-US" dirty="0"/>
          </a:p>
        </p:txBody>
      </p:sp>
      <p:pic>
        <p:nvPicPr>
          <p:cNvPr id="6" name="Immagine 5" descr="The_Rescue_of_Guineve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8000" y="1345788"/>
            <a:ext cx="2843784" cy="2072640"/>
          </a:xfrm>
          <a:prstGeom prst="rect">
            <a:avLst/>
          </a:prstGeom>
        </p:spPr>
      </p:pic>
    </p:spTree>
    <p:extLst>
      <p:ext uri="{BB962C8B-B14F-4D97-AF65-F5344CB8AC3E}">
        <p14:creationId xmlns:p14="http://schemas.microsoft.com/office/powerpoint/2010/main" val="147687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Social </a:t>
            </a:r>
            <a:r>
              <a:rPr lang="it-IT" dirty="0" err="1"/>
              <a:t>Inequality</a:t>
            </a:r>
            <a:endParaRPr lang="it-IT" dirty="0"/>
          </a:p>
        </p:txBody>
      </p:sp>
      <p:sp>
        <p:nvSpPr>
          <p:cNvPr id="5" name="CasellaDiTesto 4"/>
          <p:cNvSpPr txBox="1"/>
          <p:nvPr/>
        </p:nvSpPr>
        <p:spPr>
          <a:xfrm>
            <a:off x="720811" y="1417638"/>
            <a:ext cx="7379730" cy="3139321"/>
          </a:xfrm>
          <a:prstGeom prst="rect">
            <a:avLst/>
          </a:prstGeom>
          <a:noFill/>
        </p:spPr>
        <p:txBody>
          <a:bodyPr wrap="square" rtlCol="0">
            <a:spAutoFit/>
          </a:bodyPr>
          <a:lstStyle/>
          <a:p>
            <a:r>
              <a:rPr lang="en-US" dirty="0"/>
              <a:t>Canto IV</a:t>
            </a:r>
            <a:r>
              <a:rPr lang="en-US" dirty="0">
                <a:sym typeface="Wingdings"/>
              </a:rPr>
              <a:t> The Story of </a:t>
            </a:r>
            <a:r>
              <a:rPr lang="en-US" dirty="0" err="1">
                <a:sym typeface="Wingdings"/>
              </a:rPr>
              <a:t>Ginevra</a:t>
            </a:r>
            <a:endParaRPr lang="en-US" dirty="0">
              <a:sym typeface="Wingdings"/>
            </a:endParaRPr>
          </a:p>
          <a:p>
            <a:endParaRPr lang="en-US" dirty="0">
              <a:sym typeface="Wingdings"/>
            </a:endParaRPr>
          </a:p>
          <a:p>
            <a:pPr marL="285750" indent="-285750">
              <a:buFontTx/>
              <a:buChar char="-"/>
            </a:pPr>
            <a:r>
              <a:rPr lang="en-US" dirty="0">
                <a:sym typeface="Wingdings"/>
              </a:rPr>
              <a:t>During one of his adventures, </a:t>
            </a:r>
            <a:r>
              <a:rPr lang="en-US" dirty="0" err="1">
                <a:sym typeface="Wingdings"/>
              </a:rPr>
              <a:t>Rinaldo</a:t>
            </a:r>
            <a:r>
              <a:rPr lang="en-US" dirty="0">
                <a:sym typeface="Wingdings"/>
              </a:rPr>
              <a:t> arrives in an</a:t>
            </a:r>
          </a:p>
          <a:p>
            <a:r>
              <a:rPr lang="en-US" dirty="0">
                <a:sym typeface="Wingdings"/>
              </a:rPr>
              <a:t>     Scotland</a:t>
            </a:r>
          </a:p>
          <a:p>
            <a:pPr marL="285750" indent="-285750">
              <a:buFontTx/>
              <a:buChar char="-"/>
            </a:pPr>
            <a:r>
              <a:rPr lang="en-US" dirty="0">
                <a:sym typeface="Wingdings"/>
              </a:rPr>
              <a:t>According to the law of Scotland, women who give </a:t>
            </a:r>
          </a:p>
          <a:p>
            <a:r>
              <a:rPr lang="en-US" dirty="0">
                <a:sym typeface="Wingdings"/>
              </a:rPr>
              <a:t>     themselves to men without being married to them </a:t>
            </a:r>
          </a:p>
          <a:p>
            <a:r>
              <a:rPr lang="en-US" dirty="0">
                <a:sym typeface="Wingdings"/>
              </a:rPr>
              <a:t>     are liable to death sentence</a:t>
            </a:r>
          </a:p>
          <a:p>
            <a:endParaRPr lang="en-US" dirty="0">
              <a:sym typeface="Wingdings"/>
            </a:endParaRPr>
          </a:p>
          <a:p>
            <a:r>
              <a:rPr lang="en-US" dirty="0">
                <a:sym typeface="Wingdings"/>
              </a:rPr>
              <a:t>-   Upon his arrival, </a:t>
            </a:r>
            <a:r>
              <a:rPr lang="en-US" dirty="0" err="1">
                <a:sym typeface="Wingdings"/>
              </a:rPr>
              <a:t>Rinaldo</a:t>
            </a:r>
            <a:r>
              <a:rPr lang="en-US" dirty="0">
                <a:sym typeface="Wingdings"/>
              </a:rPr>
              <a:t> learns that </a:t>
            </a:r>
            <a:r>
              <a:rPr lang="en-US" dirty="0" err="1">
                <a:sym typeface="Wingdings"/>
              </a:rPr>
              <a:t>Ginevra</a:t>
            </a:r>
            <a:r>
              <a:rPr lang="en-US" dirty="0">
                <a:sym typeface="Wingdings"/>
              </a:rPr>
              <a:t>, the King’s daughter has been     accused by a local Baron, </a:t>
            </a:r>
            <a:r>
              <a:rPr lang="en-US" dirty="0" err="1">
                <a:sym typeface="Wingdings"/>
              </a:rPr>
              <a:t>Lurcanio</a:t>
            </a:r>
            <a:r>
              <a:rPr lang="en-US" dirty="0">
                <a:sym typeface="Wingdings"/>
              </a:rPr>
              <a:t> (who is indeed in love with her), of having slept with a man to whom she is not married</a:t>
            </a:r>
            <a:endParaRPr lang="en-US" dirty="0"/>
          </a:p>
        </p:txBody>
      </p:sp>
      <p:pic>
        <p:nvPicPr>
          <p:cNvPr id="6" name="Immagine 5" descr="The_Rescue_of_Guineve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8000" y="1345788"/>
            <a:ext cx="2843784" cy="2072640"/>
          </a:xfrm>
          <a:prstGeom prst="rect">
            <a:avLst/>
          </a:prstGeom>
        </p:spPr>
      </p:pic>
    </p:spTree>
    <p:extLst>
      <p:ext uri="{BB962C8B-B14F-4D97-AF65-F5344CB8AC3E}">
        <p14:creationId xmlns:p14="http://schemas.microsoft.com/office/powerpoint/2010/main" val="1939927416"/>
      </p:ext>
    </p:extLst>
  </p:cSld>
  <p:clrMapOvr>
    <a:masterClrMapping/>
  </p:clrMapOvr>
</p:sld>
</file>

<file path=ppt/theme/theme1.xml><?xml version="1.0" encoding="utf-8"?>
<a:theme xmlns:a="http://schemas.openxmlformats.org/drawingml/2006/main" name=" Nero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Nero .thmx</Template>
  <TotalTime>381</TotalTime>
  <Words>3428</Words>
  <Application>Microsoft Macintosh PowerPoint</Application>
  <PresentationFormat>On-screen Show (4:3)</PresentationFormat>
  <Paragraphs>479</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Times New Roman</vt:lpstr>
      <vt:lpstr> Nero </vt:lpstr>
      <vt:lpstr>Ludovico Ariosto</vt:lpstr>
      <vt:lpstr>Three aspects</vt:lpstr>
      <vt:lpstr>Three aspects</vt:lpstr>
      <vt:lpstr>Three aspects</vt:lpstr>
      <vt:lpstr>Three aspects</vt:lpstr>
      <vt:lpstr>Social Inequality</vt:lpstr>
      <vt:lpstr>Social Inequality</vt:lpstr>
      <vt:lpstr>Social Inequality</vt:lpstr>
      <vt:lpstr>Social Inequality</vt:lpstr>
      <vt:lpstr>PowerPoint Presentation</vt:lpstr>
      <vt:lpstr>Rinaldo’s Reaction to the law of Scotland</vt:lpstr>
      <vt:lpstr>Rinaldo’s Reaction to the law of Scotland</vt:lpstr>
      <vt:lpstr>Ariosto’s Re-elaboration of a traditional epic topic</vt:lpstr>
      <vt:lpstr>Ariosto’s Re-elaboration of a traditional epic topic</vt:lpstr>
      <vt:lpstr>Ariosto’s Re-elaboration of a traditional epic topic</vt:lpstr>
      <vt:lpstr>Ariosto’s Re-elaboration of a traditional epic topic</vt:lpstr>
      <vt:lpstr>An example…</vt:lpstr>
      <vt:lpstr>An example…</vt:lpstr>
      <vt:lpstr>Ariosto’s Re-elaboration of a traditional epic topic</vt:lpstr>
      <vt:lpstr>Ariosto’s Re-elaboration of a traditional epic topic</vt:lpstr>
      <vt:lpstr>Ariosto’s Re-elaboration of a traditional epic topic</vt:lpstr>
      <vt:lpstr>Rinaldo against  the inequality of the Law</vt:lpstr>
      <vt:lpstr>The Same desire cannot be punished differently</vt:lpstr>
      <vt:lpstr>“Rinaldo’s logic carried them along”</vt:lpstr>
      <vt:lpstr>“Rinaldo’s logic carried them along”</vt:lpstr>
      <vt:lpstr>“Rinaldo’s logic carried them along”</vt:lpstr>
      <vt:lpstr>“Rinaldo’s logic carried them along”</vt:lpstr>
      <vt:lpstr>Ariosto’s Critique of Men’s Violence against Women (Canto V)</vt:lpstr>
      <vt:lpstr>Ariosto’s Critique of Men’s Violence against Women (Canto V)</vt:lpstr>
      <vt:lpstr>Ariosto’s Critique of Men’s Violence against Women (Canto V)</vt:lpstr>
      <vt:lpstr>Ariosto’s Critique of Men’s Violence against Women (Canto V)</vt:lpstr>
      <vt:lpstr>Differences</vt:lpstr>
      <vt:lpstr>Differences</vt:lpstr>
      <vt:lpstr>Differences</vt:lpstr>
      <vt:lpstr>Differences</vt:lpstr>
      <vt:lpstr>Differences</vt:lpstr>
      <vt:lpstr>Marfisa</vt:lpstr>
      <vt:lpstr>The Traditional View…</vt:lpstr>
      <vt:lpstr>The Traditional View…</vt:lpstr>
      <vt:lpstr>The Traditional View…</vt:lpstr>
      <vt:lpstr>The Traditional View…</vt:lpstr>
      <vt:lpstr>Marfisa</vt:lpstr>
      <vt:lpstr>Marfisa</vt:lpstr>
      <vt:lpstr>Marfisa</vt:lpstr>
      <vt:lpstr>Marfisa</vt:lpstr>
      <vt:lpstr>PowerPoint Presentation</vt:lpstr>
      <vt:lpstr>PowerPoint Presentation</vt:lpstr>
      <vt:lpstr>PowerPoint Presentation</vt:lpstr>
      <vt:lpstr>Gender as a Performance</vt:lpstr>
      <vt:lpstr>Gender as a Performance</vt:lpstr>
      <vt:lpstr>Gender as a Performance</vt:lpstr>
      <vt:lpstr>Gender as a Performance</vt:lpstr>
      <vt:lpstr>Gender as a Performance</vt:lpstr>
      <vt:lpstr>Gender as a Performance</vt:lpstr>
      <vt:lpstr>Virginia Woolf’s Orlando</vt:lpstr>
      <vt:lpstr>Virginia Woolf’s Orlando</vt:lpstr>
      <vt:lpstr>Virginia Woolf’s Orlando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Ludovico Ariosto</dc:title>
  <dc:creator>Daniele De Santis</dc:creator>
  <cp:lastModifiedBy>anna.tropia@gmail.com</cp:lastModifiedBy>
  <cp:revision>101</cp:revision>
  <cp:lastPrinted>2021-12-05T08:18:27Z</cp:lastPrinted>
  <dcterms:created xsi:type="dcterms:W3CDTF">2021-11-27T07:50:32Z</dcterms:created>
  <dcterms:modified xsi:type="dcterms:W3CDTF">2022-11-08T12:47:22Z</dcterms:modified>
</cp:coreProperties>
</file>