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4654" autoAdjust="0"/>
  </p:normalViewPr>
  <p:slideViewPr>
    <p:cSldViewPr snapToGrid="0">
      <p:cViewPr varScale="1">
        <p:scale>
          <a:sx n="57" d="100"/>
          <a:sy n="57" d="100"/>
        </p:scale>
        <p:origin x="10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49F5D-4E70-4E4A-AA33-A458868D4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7ADBA2-259B-4443-AD7E-22E77CC52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F5ADDB-D95F-47AB-AC3C-791C785C7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353E97-D560-4666-AA45-7967B6414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519C0F-41DA-4DB7-B982-6EA8F2CF5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50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B3F48-D5C3-4366-809C-DB6703422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2A23E71-BFED-4F83-B167-FF7F89F44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520313-768B-4F39-AAC3-0DF741C53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DCF77A-FF41-4573-BEB6-F781AE248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424491-D32B-4C65-87FA-8797EA01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61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6DAAFAF-8442-44AB-AE5E-33A4A1D7C8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935A6E4-04B7-4281-8D03-9384F5DF5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8A5677-E754-441E-88D1-26F4F9DB3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5322FD-525C-4581-A9F2-F0348875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7E8E3A-CA5D-4FF6-96B7-9D154AD8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38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333B77-681B-4BA1-A5F3-E89ADBFAC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11D67B-32CD-42CD-8895-0F0F1FE82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D1E326-82D9-4CE6-9C11-C0D8E0C1A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A6D374-1BE7-47B4-B681-701402779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FF9BD8-DE95-4865-9EC0-35FA753E3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030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3E80E0-E6F7-4B9D-AB0A-7F47E2F4B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DFEF0E-404E-4F9A-B2B0-970B29B9B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6BDEBC-41C4-4D8E-A533-7A3F56D58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4546D2-5F6C-4434-AD44-FBED1EC91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69C54C-1CFB-4E9F-8DDC-435B60DE2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85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C33BF8-7138-477A-808D-7EBAD03A1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38D8D0-F5CC-44D2-A169-A982068E81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A5F3AD-A92C-406C-8C6F-1869C32A6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6E4D0D-7D52-4E75-ACA8-7CE2C93A4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2E20A9-290B-4F1E-A3A8-1A8051A09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3F2049-9E3A-430B-A095-D9B1B5AC6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2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36C71-562C-4BF7-982F-5E6B10387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AFA762-8D7A-4B35-9447-710677653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B3C63D-FB26-49E2-88D4-3DBA1AA27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DCCFFE-0BAE-4813-A730-7D7844DF40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2C01044-E1D9-4C47-BC73-55C06C9550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1899B6-88E0-40EC-970E-7A52F200D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5F02C2A-2BB3-406B-B6B9-710A28AC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40BEE26-D5E0-4664-B30B-7E9CCF92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37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390BD5-EC52-4579-B30C-AF5183E1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5E03A17-DA3B-4BFA-B6DF-6EF1B2313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F09685-D4E6-4B13-8EEA-A485F161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216FC8-99B4-40CA-B288-E341B8743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27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810039E-4492-4327-BF77-DE3B0DC3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80F1157-D6F1-4997-B6F2-1672E4E07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1617D4F-35D3-4F7C-B005-5153C78F4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34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594228-1792-454C-8EAD-806BAE297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C8E82E-192E-45EC-BEAB-493ECA09F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669B65-D160-4DB4-9347-BA1611B86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53C52E-3AD1-41FD-A915-53F0F4D07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969E49-387C-44FA-81F0-164FB86E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9E4BD2-6CBE-41FD-ADD0-D091A423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81254-8EAC-4E05-8722-13B76438D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53DBC80-1A9E-4218-B512-5A0BF77C8B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851326-6665-4AD5-8AD8-4D87BCDB7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775E14-86FA-41F4-9419-BF01AA7F6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F58761-BB70-43EF-8EB1-A2A17C38D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9686A4-21F6-4E7D-B5EE-C696BAD05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59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92BA247-7041-447C-92EA-44B3D434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D47CD5-07CE-4124-B75E-14918C4D6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BF23A1-E246-4DE2-89A0-DAEC469174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99139-158F-4497-A83B-E0D0FA024AE7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208AE7-94CE-421C-9A6D-1EB01EDBE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18C47D-5D9E-4CDE-9F73-46120BB52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0E168-5410-4527-97DD-2B2CB0F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73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rirucka.ujc.cas.cz/" TargetMode="External"/><Relationship Id="rId2" Type="http://schemas.openxmlformats.org/officeDocument/2006/relationships/hyperlink" Target="https://www.duden.d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85961-0371-4DF1-AE3B-56409AAD2D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Doppelter Numerus im Deutschen und Tschechischen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318398-4268-4402-A3F6-03366457ED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27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58DD4-BA2B-4D9F-A33E-394E31ECB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Maskulina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F1D4D6-02BC-4078-A66A-791061713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6917"/>
            <a:ext cx="9556531" cy="3051175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cs-CZ" dirty="0"/>
              <a:t>Pán </a:t>
            </a:r>
            <a:r>
              <a:rPr lang="cs-CZ" dirty="0" err="1"/>
              <a:t>NomPl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páni/pánové, muž</a:t>
            </a:r>
            <a:r>
              <a:rPr lang="cs-CZ" dirty="0"/>
              <a:t> </a:t>
            </a:r>
            <a:r>
              <a:rPr lang="cs-CZ" dirty="0" err="1"/>
              <a:t>NomPl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muži/mužové, soudce </a:t>
            </a:r>
            <a:r>
              <a:rPr lang="cs-CZ" dirty="0" err="1"/>
              <a:t>NomPl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soudci/soudcové</a:t>
            </a:r>
            <a:endParaRPr lang="cs-CZ" dirty="0"/>
          </a:p>
          <a:p>
            <a:pPr>
              <a:spcBef>
                <a:spcPts val="400"/>
              </a:spcBef>
            </a:pPr>
            <a:endParaRPr lang="cs-CZ" dirty="0"/>
          </a:p>
          <a:p>
            <a:pPr>
              <a:spcBef>
                <a:spcPts val="600"/>
              </a:spcBef>
            </a:pPr>
            <a:r>
              <a:rPr lang="cs-CZ" dirty="0"/>
              <a:t>Duch </a:t>
            </a:r>
            <a:r>
              <a:rPr lang="cs-CZ" dirty="0" err="1"/>
              <a:t>LokPl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duších/</a:t>
            </a:r>
            <a:r>
              <a:rPr lang="cs-CZ" dirty="0" err="1">
                <a:sym typeface="Wingdings" panose="05000000000000000000" pitchFamily="2" charset="2"/>
              </a:rPr>
              <a:t>duchách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Dluh </a:t>
            </a:r>
            <a:r>
              <a:rPr lang="cs-CZ" dirty="0" err="1">
                <a:sym typeface="Wingdings" panose="05000000000000000000" pitchFamily="2" charset="2"/>
              </a:rPr>
              <a:t>LokPl</a:t>
            </a:r>
            <a:r>
              <a:rPr lang="cs-CZ" dirty="0">
                <a:sym typeface="Wingdings" panose="05000000000000000000" pitchFamily="2" charset="2"/>
              </a:rPr>
              <a:t>  dluzích</a:t>
            </a:r>
          </a:p>
          <a:p>
            <a:r>
              <a:rPr lang="cs-CZ" dirty="0">
                <a:sym typeface="Wingdings" panose="05000000000000000000" pitchFamily="2" charset="2"/>
              </a:rPr>
              <a:t>Balíček </a:t>
            </a:r>
            <a:r>
              <a:rPr lang="cs-CZ" dirty="0" err="1">
                <a:sym typeface="Wingdings" panose="05000000000000000000" pitchFamily="2" charset="2"/>
              </a:rPr>
              <a:t>LokPl</a:t>
            </a:r>
            <a:r>
              <a:rPr lang="cs-CZ" dirty="0">
                <a:sym typeface="Wingdings" panose="05000000000000000000" pitchFamily="2" charset="2"/>
              </a:rPr>
              <a:t>  balíčcích/balíčkách</a:t>
            </a:r>
          </a:p>
          <a:p>
            <a:endParaRPr lang="cs-CZ" dirty="0">
              <a:sym typeface="Wingdings" panose="05000000000000000000" pitchFamily="2" charset="2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E3048DC-E4F7-4000-930A-600AAD5C9362}"/>
              </a:ext>
            </a:extLst>
          </p:cNvPr>
          <p:cNvSpPr txBox="1"/>
          <p:nvPr/>
        </p:nvSpPr>
        <p:spPr>
          <a:xfrm>
            <a:off x="838200" y="5776682"/>
            <a:ext cx="10796752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ym typeface="Wingdings" panose="05000000000000000000" pitchFamily="2" charset="2"/>
              </a:rPr>
              <a:t>Datum </a:t>
            </a:r>
            <a:r>
              <a:rPr lang="cs-CZ" sz="2800" dirty="0" err="1"/>
              <a:t>NomPl</a:t>
            </a:r>
            <a:r>
              <a:rPr lang="cs-CZ" sz="2800" dirty="0"/>
              <a:t> </a:t>
            </a:r>
            <a:r>
              <a:rPr lang="cs-CZ" sz="2800" dirty="0">
                <a:sym typeface="Wingdings" panose="05000000000000000000" pitchFamily="2" charset="2"/>
              </a:rPr>
              <a:t> data, datumy (</a:t>
            </a:r>
            <a:r>
              <a:rPr lang="de-DE" sz="2800" dirty="0">
                <a:sym typeface="Wingdings" panose="05000000000000000000" pitchFamily="2" charset="2"/>
              </a:rPr>
              <a:t>Ausnahme</a:t>
            </a:r>
            <a:r>
              <a:rPr lang="cs-CZ" sz="2800" dirty="0">
                <a:sym typeface="Wingdings" panose="05000000000000000000" pitchFamily="2" charset="2"/>
              </a:rPr>
              <a:t>) 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D55B2607-9049-4371-B55A-A5D9A946F8D7}"/>
              </a:ext>
            </a:extLst>
          </p:cNvPr>
          <p:cNvSpPr txBox="1">
            <a:spLocks/>
          </p:cNvSpPr>
          <p:nvPr/>
        </p:nvSpPr>
        <p:spPr>
          <a:xfrm>
            <a:off x="838200" y="445111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Neutra</a:t>
            </a:r>
            <a:endParaRPr lang="en-GB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E25B6E23-E66D-410E-B2EA-B656BEF76536}"/>
              </a:ext>
            </a:extLst>
          </p:cNvPr>
          <p:cNvCxnSpPr>
            <a:cxnSpLocks/>
          </p:cNvCxnSpPr>
          <p:nvPr/>
        </p:nvCxnSpPr>
        <p:spPr>
          <a:xfrm>
            <a:off x="3252998" y="3299527"/>
            <a:ext cx="228195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4226328-3F9A-4EA8-863D-960A9CCA3F80}"/>
              </a:ext>
            </a:extLst>
          </p:cNvPr>
          <p:cNvCxnSpPr>
            <a:cxnSpLocks/>
          </p:cNvCxnSpPr>
          <p:nvPr/>
        </p:nvCxnSpPr>
        <p:spPr>
          <a:xfrm>
            <a:off x="3180170" y="3776958"/>
            <a:ext cx="101959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28CC9589-F125-4673-B55E-7AF8CA298847}"/>
              </a:ext>
            </a:extLst>
          </p:cNvPr>
          <p:cNvCxnSpPr>
            <a:cxnSpLocks/>
          </p:cNvCxnSpPr>
          <p:nvPr/>
        </p:nvCxnSpPr>
        <p:spPr>
          <a:xfrm>
            <a:off x="3673784" y="6196476"/>
            <a:ext cx="375470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65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80E8F7-54C4-4F12-8A0D-CB3672997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Quellen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710084-6544-4EB3-A4C1-C21B53B95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6489"/>
          </a:xfrm>
        </p:spPr>
        <p:txBody>
          <a:bodyPr>
            <a:normAutofit fontScale="32500" lnSpcReduction="20000"/>
          </a:bodyPr>
          <a:lstStyle/>
          <a:p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GLÜCK, Helmut, </a:t>
            </a:r>
            <a:r>
              <a:rPr lang="de-DE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ed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. </a:t>
            </a:r>
            <a:r>
              <a:rPr lang="de-DE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Metzler Lexikon Sprache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. 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4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., aktualisierte und überarbeitete Aufl. Stuttgart: JJ. B. Metzler Verlag GmbH, 201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6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. ISBN 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978-3-476-02641-5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.</a:t>
            </a:r>
            <a:endParaRPr lang="cs-CZ" sz="5200" dirty="0">
              <a:solidFill>
                <a:srgbClr val="212529"/>
              </a:solidFill>
              <a:latin typeface="Open Sans" panose="020B0606030504020204" pitchFamily="34" charset="0"/>
            </a:endParaRPr>
          </a:p>
          <a:p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RAZUM, Kathrin a Franziska MÜNZBERG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.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 </a:t>
            </a:r>
            <a:r>
              <a:rPr lang="de-DE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Die Grammatik: unentbehrlich für richtiges Deutsch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. 8., </a:t>
            </a:r>
            <a:r>
              <a:rPr lang="de-DE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überarb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. Aufl. Mannheim: Dudenverlag, 2009. Duden in zwölf Bänden.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 ISBN 978-3-411-04048-3. s. 223 – 248.</a:t>
            </a:r>
          </a:p>
          <a:p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cs-CZ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Duden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 [online] (2022). </a:t>
            </a:r>
            <a:r>
              <a:rPr lang="en-GB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Bibliographisches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en-GB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Institut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 GmbH, 2022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. </a:t>
            </a:r>
            <a:r>
              <a:rPr lang="cs-CZ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zit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. 8. 4. 2022. &lt; 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https://www.duden.de/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 &gt;</a:t>
            </a:r>
          </a:p>
          <a:p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Eisenberg, Peter: </a:t>
            </a:r>
            <a:r>
              <a:rPr lang="de-DE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Grundriss der deutschen Grammatik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: Band 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2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: 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Der </a:t>
            </a:r>
            <a:r>
              <a:rPr lang="cs-CZ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Satz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. Stuttgart, Weimar: J.B. Metzler, 2013.</a:t>
            </a:r>
            <a:endParaRPr lang="cs-CZ" sz="5200" dirty="0">
              <a:solidFill>
                <a:srgbClr val="212529"/>
              </a:solidFill>
              <a:latin typeface="Open Sans" panose="020B0606030504020204" pitchFamily="34" charset="0"/>
            </a:endParaRPr>
          </a:p>
          <a:p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cs-CZ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Edler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, C. Frederik. </a:t>
            </a:r>
            <a:r>
              <a:rPr lang="de-DE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Die deutsche Sprachbildung nach ihrem gegenwärtigen Standpunkte und mit Rücksicht auf ihre mögliche fernere Gestaltung</a:t>
            </a:r>
            <a:r>
              <a:rPr lang="cs-CZ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.</a:t>
            </a:r>
            <a:r>
              <a:rPr lang="de-DE" sz="5200" dirty="0">
                <a:solidFill>
                  <a:srgbClr val="212529"/>
                </a:solidFill>
                <a:latin typeface="Open Sans" panose="020B0606030504020204" pitchFamily="34" charset="0"/>
              </a:rPr>
              <a:t> Die Begriffe und ihre Formen, Band 1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. </a:t>
            </a:r>
            <a:r>
              <a:rPr lang="cs-CZ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Leipzig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: 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Verlag von </a:t>
            </a:r>
            <a:r>
              <a:rPr lang="en-GB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Dtto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 Wigand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, 1847.</a:t>
            </a:r>
          </a:p>
          <a:p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FIKROVÁ, Monika. </a:t>
            </a:r>
            <a:r>
              <a:rPr lang="cs-CZ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Die </a:t>
            </a:r>
            <a:r>
              <a:rPr lang="cs-CZ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Pluralbildung</a:t>
            </a:r>
            <a:r>
              <a:rPr lang="cs-CZ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 von </a:t>
            </a:r>
            <a:r>
              <a:rPr lang="cs-CZ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Sbstantiven</a:t>
            </a:r>
            <a:r>
              <a:rPr lang="cs-CZ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cs-CZ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im</a:t>
            </a:r>
            <a:r>
              <a:rPr lang="cs-CZ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cs-CZ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Deutschen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. Olomouc: </a:t>
            </a:r>
            <a:r>
              <a:rPr lang="cs-CZ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Univerzia</a:t>
            </a:r>
            <a:r>
              <a:rPr lang="cs-CZ" sz="5200" dirty="0">
                <a:solidFill>
                  <a:srgbClr val="212529"/>
                </a:solidFill>
                <a:latin typeface="Open Sans" panose="020B0606030504020204" pitchFamily="34" charset="0"/>
              </a:rPr>
              <a:t> Palackého v Olomouci, 2013. </a:t>
            </a:r>
          </a:p>
          <a:p>
            <a:r>
              <a:rPr lang="en-GB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Internetová</a:t>
            </a:r>
            <a:r>
              <a:rPr lang="en-GB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en-GB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jazyková</a:t>
            </a:r>
            <a:r>
              <a:rPr lang="en-GB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en-GB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příručka</a:t>
            </a:r>
            <a:r>
              <a:rPr lang="en-GB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 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[online] (2008–2021). Praha: </a:t>
            </a:r>
            <a:r>
              <a:rPr lang="en-GB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Ústav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 pro </a:t>
            </a:r>
            <a:r>
              <a:rPr lang="en-GB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jazyk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en-GB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český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 AV ČR, v. v. </a:t>
            </a:r>
            <a:r>
              <a:rPr lang="en-GB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i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. </a:t>
            </a:r>
            <a:r>
              <a:rPr lang="cs-CZ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zit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. 8. 4. 2022. &lt;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https://prirucka.ujc.cas.cz/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&gt;.</a:t>
            </a:r>
            <a:endParaRPr lang="cs-CZ" sz="5200" dirty="0">
              <a:solidFill>
                <a:srgbClr val="212529"/>
              </a:solidFill>
              <a:latin typeface="Open Sans" panose="020B0606030504020204" pitchFamily="34" charset="0"/>
            </a:endParaRPr>
          </a:p>
          <a:p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ŠTÍCHA, </a:t>
            </a:r>
            <a:r>
              <a:rPr lang="en-GB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František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. </a:t>
            </a:r>
            <a:r>
              <a:rPr lang="en-GB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Akademická</a:t>
            </a:r>
            <a:r>
              <a:rPr lang="en-GB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en-GB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gramatika</a:t>
            </a:r>
            <a:r>
              <a:rPr lang="en-GB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en-GB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spisovné</a:t>
            </a:r>
            <a:r>
              <a:rPr lang="en-GB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en-GB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češtiny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. Praha: Academia, 2013. ISBN 978-80-200-2205-9.</a:t>
            </a:r>
            <a:endParaRPr lang="cs-CZ" sz="5200" dirty="0">
              <a:solidFill>
                <a:srgbClr val="212529"/>
              </a:solidFill>
              <a:latin typeface="Open Sans" panose="020B0606030504020204" pitchFamily="34" charset="0"/>
            </a:endParaRPr>
          </a:p>
          <a:p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ŠTÍCHA, </a:t>
            </a:r>
            <a:r>
              <a:rPr lang="en-GB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František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. </a:t>
            </a:r>
            <a:r>
              <a:rPr lang="en-GB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Kapitoly</a:t>
            </a:r>
            <a:r>
              <a:rPr lang="en-GB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 z </a:t>
            </a:r>
            <a:r>
              <a:rPr lang="en-GB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české</a:t>
            </a:r>
            <a:r>
              <a:rPr lang="en-GB" sz="5200" i="1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en-GB" sz="5200" i="1" dirty="0" err="1">
                <a:solidFill>
                  <a:srgbClr val="212529"/>
                </a:solidFill>
                <a:latin typeface="Open Sans" panose="020B0606030504020204" pitchFamily="34" charset="0"/>
              </a:rPr>
              <a:t>gramatiky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. Praha: Academia, 2011. </a:t>
            </a:r>
            <a:r>
              <a:rPr lang="en-GB" sz="5200" dirty="0" err="1">
                <a:solidFill>
                  <a:srgbClr val="212529"/>
                </a:solidFill>
                <a:latin typeface="Open Sans" panose="020B0606030504020204" pitchFamily="34" charset="0"/>
              </a:rPr>
              <a:t>Lingvistika</a:t>
            </a:r>
            <a:r>
              <a:rPr lang="en-GB" sz="5200" dirty="0">
                <a:solidFill>
                  <a:srgbClr val="212529"/>
                </a:solidFill>
                <a:latin typeface="Open Sans" panose="020B0606030504020204" pitchFamily="34" charset="0"/>
              </a:rPr>
              <a:t> (Academia). ISBN 978-80-200-1845-8.</a:t>
            </a:r>
            <a:endParaRPr lang="cs-CZ" sz="5200" dirty="0">
              <a:solidFill>
                <a:srgbClr val="212529"/>
              </a:solidFill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021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BC5FA-A82D-4818-815A-9B2E8C933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9FCDAE-45FB-469B-9A98-FE59ECD99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99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1CA4-3537-48BF-98E7-AA0077484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Inhalt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FFA896-8FED-4DBD-8B41-E5DCA8035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Doppelter Numerus, Doppeltes Genus</a:t>
            </a:r>
          </a:p>
          <a:p>
            <a:r>
              <a:rPr lang="de-DE" dirty="0"/>
              <a:t>Homonymie</a:t>
            </a:r>
          </a:p>
          <a:p>
            <a:r>
              <a:rPr lang="de-DE" dirty="0"/>
              <a:t>Doppelter Numerus im Deutschen</a:t>
            </a:r>
          </a:p>
          <a:p>
            <a:r>
              <a:rPr lang="de-DE" dirty="0"/>
              <a:t>Doppelter Numerus im Tschechischen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854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E288F9-0340-4DA3-AF01-7E4DA1CC6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Doppelter</a:t>
            </a:r>
            <a:r>
              <a:rPr lang="cs-CZ" dirty="0"/>
              <a:t> Numerus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289800-B093-4B1E-BD83-77C101F23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5892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Verschiedene Formen des Plurals für die gleiche Bedeutung</a:t>
            </a:r>
          </a:p>
          <a:p>
            <a:r>
              <a:rPr lang="de-DE" dirty="0"/>
              <a:t>Herkunft, Region</a:t>
            </a:r>
          </a:p>
          <a:p>
            <a:endParaRPr lang="de-DE" dirty="0"/>
          </a:p>
          <a:p>
            <a:pPr marL="893763" indent="0">
              <a:buNone/>
            </a:pPr>
            <a:r>
              <a:rPr lang="de-DE" dirty="0"/>
              <a:t>	</a:t>
            </a:r>
            <a:r>
              <a:rPr lang="de-DE" i="1" dirty="0"/>
              <a:t>… Keine </a:t>
            </a:r>
            <a:r>
              <a:rPr lang="de-DE" i="1" dirty="0" err="1"/>
              <a:t>Witzken</a:t>
            </a:r>
            <a:r>
              <a:rPr lang="de-DE" i="1" dirty="0"/>
              <a:t> mit Ordnungspersonal, sonst werden die </a:t>
            </a:r>
            <a:r>
              <a:rPr lang="de-DE" i="1" u="sng" dirty="0"/>
              <a:t>Onkels</a:t>
            </a:r>
            <a:r>
              <a:rPr lang="de-DE" i="1" dirty="0"/>
              <a:t> und </a:t>
            </a:r>
            <a:r>
              <a:rPr lang="de-DE" i="1" u="sng" dirty="0" err="1"/>
              <a:t>Tantens</a:t>
            </a:r>
            <a:r>
              <a:rPr lang="de-DE" i="1" dirty="0"/>
              <a:t> böse auf dich.</a:t>
            </a:r>
          </a:p>
          <a:p>
            <a:pPr marL="893763" indent="0">
              <a:buNone/>
            </a:pPr>
            <a:endParaRPr lang="de-DE" i="1" dirty="0"/>
          </a:p>
          <a:p>
            <a:pPr marL="893763" indent="0">
              <a:buNone/>
            </a:pPr>
            <a:r>
              <a:rPr lang="de-DE" i="1" dirty="0"/>
              <a:t>	Die </a:t>
            </a:r>
            <a:r>
              <a:rPr lang="de-DE" i="1" u="sng" dirty="0"/>
              <a:t>Onkeln</a:t>
            </a:r>
            <a:r>
              <a:rPr lang="de-DE" i="1" dirty="0"/>
              <a:t> und </a:t>
            </a:r>
            <a:r>
              <a:rPr lang="de-DE" i="1" u="sng" dirty="0"/>
              <a:t>Tanten</a:t>
            </a:r>
            <a:r>
              <a:rPr lang="de-DE" i="1" dirty="0"/>
              <a:t>… aus der „unmittelbaren Nähe“ kennt man im Allgemeinen.</a:t>
            </a:r>
          </a:p>
          <a:p>
            <a:endParaRPr lang="de-DE" dirty="0"/>
          </a:p>
          <a:p>
            <a:r>
              <a:rPr lang="de-DE" dirty="0"/>
              <a:t>Doppeltes Genus</a:t>
            </a:r>
          </a:p>
          <a:p>
            <a:pPr lvl="1"/>
            <a:r>
              <a:rPr lang="de-DE" dirty="0"/>
              <a:t>Dschungel, der Bonbon, das Bonbon, der Abscheu, die Abscheu</a:t>
            </a:r>
          </a:p>
          <a:p>
            <a:pPr marL="457200" lvl="1" indent="0">
              <a:buNone/>
            </a:pPr>
            <a:r>
              <a:rPr lang="cs-CZ" dirty="0"/>
              <a:t>X </a:t>
            </a:r>
            <a:r>
              <a:rPr lang="de-DE" dirty="0"/>
              <a:t>Homonymie (die Heide, der Heide, der See, die See)</a:t>
            </a:r>
          </a:p>
          <a:p>
            <a:pPr marL="457200" lvl="1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9128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5561D-BD55-42E1-977A-8A913C4FD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93" y="260022"/>
            <a:ext cx="10515600" cy="1325563"/>
          </a:xfrm>
        </p:spPr>
        <p:txBody>
          <a:bodyPr/>
          <a:lstStyle/>
          <a:p>
            <a:r>
              <a:rPr lang="cs-CZ" dirty="0"/>
              <a:t>Homonymie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76B44E-7363-4635-ABFE-817EA1FE6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607" y="1309976"/>
            <a:ext cx="10515600" cy="4351338"/>
          </a:xfrm>
        </p:spPr>
        <p:txBody>
          <a:bodyPr/>
          <a:lstStyle/>
          <a:p>
            <a:r>
              <a:rPr lang="de-DE" dirty="0"/>
              <a:t>Unterschiedliche Pluralformen dienen zum Ausdrücken unterschiedlichen Bedeutungen</a:t>
            </a:r>
          </a:p>
        </p:txBody>
      </p:sp>
      <p:graphicFrame>
        <p:nvGraphicFramePr>
          <p:cNvPr id="6" name="Tabulka 7">
            <a:extLst>
              <a:ext uri="{FF2B5EF4-FFF2-40B4-BE49-F238E27FC236}">
                <a16:creationId xmlns:a16="http://schemas.microsoft.com/office/drawing/2014/main" id="{2B11E451-8688-41B4-982C-F92B17B6C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137567"/>
              </p:ext>
            </p:extLst>
          </p:nvPr>
        </p:nvGraphicFramePr>
        <p:xfrm>
          <a:off x="912313" y="2280842"/>
          <a:ext cx="10178187" cy="4301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729">
                  <a:extLst>
                    <a:ext uri="{9D8B030D-6E8A-4147-A177-3AD203B41FA5}">
                      <a16:colId xmlns:a16="http://schemas.microsoft.com/office/drawing/2014/main" val="779829954"/>
                    </a:ext>
                  </a:extLst>
                </a:gridCol>
                <a:gridCol w="3392729">
                  <a:extLst>
                    <a:ext uri="{9D8B030D-6E8A-4147-A177-3AD203B41FA5}">
                      <a16:colId xmlns:a16="http://schemas.microsoft.com/office/drawing/2014/main" val="321570696"/>
                    </a:ext>
                  </a:extLst>
                </a:gridCol>
                <a:gridCol w="3392729">
                  <a:extLst>
                    <a:ext uri="{9D8B030D-6E8A-4147-A177-3AD203B41FA5}">
                      <a16:colId xmlns:a16="http://schemas.microsoft.com/office/drawing/2014/main" val="4012001837"/>
                    </a:ext>
                  </a:extLst>
                </a:gridCol>
              </a:tblGrid>
              <a:tr h="460688">
                <a:tc>
                  <a:txBody>
                    <a:bodyPr/>
                    <a:lstStyle/>
                    <a:p>
                      <a:r>
                        <a:rPr lang="de-DE" noProof="0"/>
                        <a:t>Sg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Zur Bedeutung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030400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de-DE" noProof="0"/>
                        <a:t>Die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Die Bänke</a:t>
                      </a:r>
                    </a:p>
                    <a:p>
                      <a:r>
                        <a:rPr lang="de-DE" noProof="0"/>
                        <a:t>Die Banken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Sitzgelegenheit</a:t>
                      </a:r>
                    </a:p>
                    <a:p>
                      <a:r>
                        <a:rPr lang="de-DE" noProof="0"/>
                        <a:t>Geldinstitut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093517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de-DE" noProof="0"/>
                        <a:t>Der Mann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Die Männer</a:t>
                      </a:r>
                    </a:p>
                    <a:p>
                      <a:r>
                        <a:rPr lang="de-DE" noProof="0" dirty="0"/>
                        <a:t>Die Mannen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Person männlichen Geschlechts</a:t>
                      </a:r>
                    </a:p>
                    <a:p>
                      <a:r>
                        <a:rPr lang="de-DE" noProof="0"/>
                        <a:t>Gefolgsmann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075950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de-DE" noProof="0"/>
                        <a:t>Die Mutter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Die Mütter</a:t>
                      </a:r>
                    </a:p>
                    <a:p>
                      <a:r>
                        <a:rPr lang="de-DE" noProof="0"/>
                        <a:t>Die Muttern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Mutti</a:t>
                      </a:r>
                    </a:p>
                    <a:p>
                      <a:r>
                        <a:rPr lang="de-DE" noProof="0"/>
                        <a:t>Schraubenteil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286483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de-DE" noProof="0"/>
                        <a:t>Der 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Die Ratschläge</a:t>
                      </a:r>
                    </a:p>
                    <a:p>
                      <a:r>
                        <a:rPr lang="de-DE" noProof="0"/>
                        <a:t>Die Räte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Ratschlag</a:t>
                      </a:r>
                    </a:p>
                    <a:p>
                      <a:r>
                        <a:rPr lang="de-DE" noProof="0"/>
                        <a:t>Träger des Titels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4131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de-DE" noProof="0"/>
                        <a:t>Des Spund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Die Spünde</a:t>
                      </a:r>
                    </a:p>
                    <a:p>
                      <a:r>
                        <a:rPr lang="de-DE" noProof="0"/>
                        <a:t>Die Spunde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Fassverschluss</a:t>
                      </a:r>
                    </a:p>
                    <a:p>
                      <a:r>
                        <a:rPr lang="de-DE" noProof="0"/>
                        <a:t>Neuling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768771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de-DE" noProof="0"/>
                        <a:t>Der Strauß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Die Sträuße</a:t>
                      </a:r>
                    </a:p>
                    <a:p>
                      <a:r>
                        <a:rPr lang="de-DE" noProof="0"/>
                        <a:t>Die Strauße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err="1"/>
                        <a:t>Bukket</a:t>
                      </a:r>
                      <a:endParaRPr lang="de-DE" noProof="0" dirty="0"/>
                    </a:p>
                    <a:p>
                      <a:r>
                        <a:rPr lang="de-DE" noProof="0" dirty="0"/>
                        <a:t>Das Tier Strauß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375610"/>
                  </a:ext>
                </a:extLst>
              </a:tr>
            </a:tbl>
          </a:graphicData>
        </a:graphic>
      </p:graphicFrame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9EDEFD20-0B92-46C1-981A-BE44DFA73749}"/>
              </a:ext>
            </a:extLst>
          </p:cNvPr>
          <p:cNvCxnSpPr>
            <a:cxnSpLocks/>
          </p:cNvCxnSpPr>
          <p:nvPr/>
        </p:nvCxnSpPr>
        <p:spPr>
          <a:xfrm>
            <a:off x="1003413" y="3048674"/>
            <a:ext cx="82538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C5A74AE2-5622-4876-AC72-20AFC9C81FA5}"/>
              </a:ext>
            </a:extLst>
          </p:cNvPr>
          <p:cNvCxnSpPr/>
          <p:nvPr/>
        </p:nvCxnSpPr>
        <p:spPr>
          <a:xfrm>
            <a:off x="4393975" y="3048674"/>
            <a:ext cx="9386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FCCF6B3E-1D11-4003-99A4-11F42B8EAAE8}"/>
              </a:ext>
            </a:extLst>
          </p:cNvPr>
          <p:cNvCxnSpPr>
            <a:cxnSpLocks/>
          </p:cNvCxnSpPr>
          <p:nvPr/>
        </p:nvCxnSpPr>
        <p:spPr>
          <a:xfrm>
            <a:off x="4393975" y="3323804"/>
            <a:ext cx="11086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CA36E47A-48C0-4501-90B9-B0FE4FD2BB0C}"/>
              </a:ext>
            </a:extLst>
          </p:cNvPr>
          <p:cNvCxnSpPr>
            <a:cxnSpLocks/>
          </p:cNvCxnSpPr>
          <p:nvPr/>
        </p:nvCxnSpPr>
        <p:spPr>
          <a:xfrm>
            <a:off x="7768354" y="3048674"/>
            <a:ext cx="144038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68BB4E58-7955-452C-BF8C-1342CFBCB2DE}"/>
              </a:ext>
            </a:extLst>
          </p:cNvPr>
          <p:cNvCxnSpPr>
            <a:cxnSpLocks/>
          </p:cNvCxnSpPr>
          <p:nvPr/>
        </p:nvCxnSpPr>
        <p:spPr>
          <a:xfrm>
            <a:off x="7768354" y="3323804"/>
            <a:ext cx="112479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9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036EA0-54FA-4B20-92DC-CCAAF634A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Homonymie</a:t>
            </a:r>
            <a:endParaRPr lang="en-GB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88AFA790-A37B-47B5-8C21-543B8861E7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197968"/>
              </p:ext>
            </p:extLst>
          </p:nvPr>
        </p:nvGraphicFramePr>
        <p:xfrm>
          <a:off x="838203" y="2154622"/>
          <a:ext cx="10515597" cy="3920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0483886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72108112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753751959"/>
                    </a:ext>
                  </a:extLst>
                </a:gridCol>
              </a:tblGrid>
              <a:tr h="560051">
                <a:tc>
                  <a:txBody>
                    <a:bodyPr/>
                    <a:lstStyle/>
                    <a:p>
                      <a:r>
                        <a:rPr lang="de-AT" noProof="0"/>
                        <a:t>Sg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Zur Bedeutung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931021"/>
                  </a:ext>
                </a:extLst>
              </a:tr>
              <a:tr h="560051">
                <a:tc>
                  <a:txBody>
                    <a:bodyPr/>
                    <a:lstStyle/>
                    <a:p>
                      <a:r>
                        <a:rPr lang="de-AT" noProof="0"/>
                        <a:t>Der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Die Bände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Buch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274244"/>
                  </a:ext>
                </a:extLst>
              </a:tr>
              <a:tr h="560051">
                <a:tc>
                  <a:txBody>
                    <a:bodyPr/>
                    <a:lstStyle/>
                    <a:p>
                      <a:r>
                        <a:rPr lang="de-AT" noProof="0"/>
                        <a:t>Das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Die Bande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Enge Beziehung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672603"/>
                  </a:ext>
                </a:extLst>
              </a:tr>
              <a:tr h="560051">
                <a:tc>
                  <a:txBody>
                    <a:bodyPr/>
                    <a:lstStyle/>
                    <a:p>
                      <a:r>
                        <a:rPr lang="de-AT" noProof="0"/>
                        <a:t>Das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Die Bänder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Fessel, Streifen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823545"/>
                  </a:ext>
                </a:extLst>
              </a:tr>
              <a:tr h="560051">
                <a:tc>
                  <a:txBody>
                    <a:bodyPr/>
                    <a:lstStyle/>
                    <a:p>
                      <a:r>
                        <a:rPr lang="de-AT" noProof="0"/>
                        <a:t>Die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Die Bands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Musikgruppe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608759"/>
                  </a:ext>
                </a:extLst>
              </a:tr>
              <a:tr h="560051">
                <a:tc>
                  <a:txBody>
                    <a:bodyPr/>
                    <a:lstStyle/>
                    <a:p>
                      <a:r>
                        <a:rPr lang="de-AT" noProof="0"/>
                        <a:t>Das Gehalt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Die Gehälter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Arbeitsentgeld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879415"/>
                  </a:ext>
                </a:extLst>
              </a:tr>
              <a:tr h="560051">
                <a:tc>
                  <a:txBody>
                    <a:bodyPr/>
                    <a:lstStyle/>
                    <a:p>
                      <a:r>
                        <a:rPr lang="de-AT" noProof="0"/>
                        <a:t>Der Gehalt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/>
                        <a:t>Die Gehalte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noProof="0" dirty="0"/>
                        <a:t>Inhalt, Wert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753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84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5F8BF-988F-41D9-BDB2-054E8BB10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Beispiele</a:t>
            </a:r>
            <a:r>
              <a:rPr lang="cs-CZ" dirty="0"/>
              <a:t> des </a:t>
            </a:r>
            <a:r>
              <a:rPr lang="cs-CZ" dirty="0" err="1"/>
              <a:t>doppelten</a:t>
            </a:r>
            <a:r>
              <a:rPr lang="cs-CZ" dirty="0"/>
              <a:t> Numerus</a:t>
            </a:r>
            <a:endParaRPr lang="en-GB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F2353045-E913-443D-AD2A-E5367519A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094958"/>
              </p:ext>
            </p:extLst>
          </p:nvPr>
        </p:nvGraphicFramePr>
        <p:xfrm>
          <a:off x="571864" y="1690688"/>
          <a:ext cx="11048272" cy="460851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62068">
                  <a:extLst>
                    <a:ext uri="{9D8B030D-6E8A-4147-A177-3AD203B41FA5}">
                      <a16:colId xmlns:a16="http://schemas.microsoft.com/office/drawing/2014/main" val="3224090206"/>
                    </a:ext>
                  </a:extLst>
                </a:gridCol>
                <a:gridCol w="2762068">
                  <a:extLst>
                    <a:ext uri="{9D8B030D-6E8A-4147-A177-3AD203B41FA5}">
                      <a16:colId xmlns:a16="http://schemas.microsoft.com/office/drawing/2014/main" val="1631032905"/>
                    </a:ext>
                  </a:extLst>
                </a:gridCol>
                <a:gridCol w="2762068">
                  <a:extLst>
                    <a:ext uri="{9D8B030D-6E8A-4147-A177-3AD203B41FA5}">
                      <a16:colId xmlns:a16="http://schemas.microsoft.com/office/drawing/2014/main" val="3091156719"/>
                    </a:ext>
                  </a:extLst>
                </a:gridCol>
                <a:gridCol w="2762068">
                  <a:extLst>
                    <a:ext uri="{9D8B030D-6E8A-4147-A177-3AD203B41FA5}">
                      <a16:colId xmlns:a16="http://schemas.microsoft.com/office/drawing/2014/main" val="2670649309"/>
                    </a:ext>
                  </a:extLst>
                </a:gridCol>
              </a:tblGrid>
              <a:tr h="460851">
                <a:tc gridSpan="2">
                  <a:txBody>
                    <a:bodyPr/>
                    <a:lstStyle/>
                    <a:p>
                      <a:r>
                        <a:rPr lang="cs-CZ" dirty="0" err="1"/>
                        <a:t>NomSg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err="1"/>
                        <a:t>NomPl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514553"/>
                  </a:ext>
                </a:extLst>
              </a:tr>
              <a:tr h="460851">
                <a:tc gridSpan="2">
                  <a:txBody>
                    <a:bodyPr/>
                    <a:lstStyle/>
                    <a:p>
                      <a:r>
                        <a:rPr lang="cs-CZ" dirty="0"/>
                        <a:t>Der </a:t>
                      </a:r>
                      <a:r>
                        <a:rPr lang="cs-CZ" dirty="0" err="1"/>
                        <a:t>Admiral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Die </a:t>
                      </a:r>
                      <a:r>
                        <a:rPr lang="cs-CZ" dirty="0" err="1"/>
                        <a:t>Admirale</a:t>
                      </a:r>
                      <a:r>
                        <a:rPr lang="cs-CZ" dirty="0"/>
                        <a:t> (</a:t>
                      </a:r>
                      <a:r>
                        <a:rPr lang="cs-CZ" dirty="0" err="1"/>
                        <a:t>Admiräle</a:t>
                      </a:r>
                      <a:r>
                        <a:rPr lang="cs-CZ" dirty="0"/>
                        <a:t>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863712"/>
                  </a:ext>
                </a:extLst>
              </a:tr>
              <a:tr h="460851">
                <a:tc gridSpan="2">
                  <a:txBody>
                    <a:bodyPr/>
                    <a:lstStyle/>
                    <a:p>
                      <a:r>
                        <a:rPr lang="cs-CZ" dirty="0"/>
                        <a:t>Der Atlas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Die </a:t>
                      </a:r>
                      <a:r>
                        <a:rPr lang="cs-CZ" dirty="0" err="1"/>
                        <a:t>Atlasse</a:t>
                      </a:r>
                      <a:r>
                        <a:rPr lang="cs-CZ" dirty="0"/>
                        <a:t>/</a:t>
                      </a:r>
                      <a:r>
                        <a:rPr lang="cs-CZ" dirty="0" err="1"/>
                        <a:t>Atlanten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93392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cs-CZ" dirty="0"/>
                        <a:t>Der </a:t>
                      </a:r>
                      <a:r>
                        <a:rPr lang="cs-CZ" dirty="0" err="1"/>
                        <a:t>Block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Häuserblock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noProof="0" dirty="0"/>
                        <a:t>Die Blöcke/Blocks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232571"/>
                  </a:ext>
                </a:extLst>
              </a:tr>
              <a:tr h="460851">
                <a:tc gridSpan="2">
                  <a:txBody>
                    <a:bodyPr/>
                    <a:lstStyle/>
                    <a:p>
                      <a:r>
                        <a:rPr lang="cs-CZ" dirty="0"/>
                        <a:t>Der Dispens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Die Dispense (</a:t>
                      </a:r>
                      <a:r>
                        <a:rPr lang="cs-CZ" dirty="0" err="1"/>
                        <a:t>Dispensen</a:t>
                      </a:r>
                      <a:r>
                        <a:rPr lang="cs-CZ" dirty="0"/>
                        <a:t>)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09211"/>
                  </a:ext>
                </a:extLst>
              </a:tr>
              <a:tr h="460851">
                <a:tc gridSpan="2">
                  <a:txBody>
                    <a:bodyPr/>
                    <a:lstStyle/>
                    <a:p>
                      <a:r>
                        <a:rPr lang="cs-CZ" dirty="0"/>
                        <a:t>Der Globus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Die </a:t>
                      </a:r>
                      <a:r>
                        <a:rPr lang="cs-CZ" dirty="0" err="1"/>
                        <a:t>Globusse</a:t>
                      </a:r>
                      <a:r>
                        <a:rPr lang="cs-CZ" dirty="0"/>
                        <a:t>/</a:t>
                      </a:r>
                      <a:r>
                        <a:rPr lang="cs-CZ" dirty="0" err="1"/>
                        <a:t>Globen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im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GenSg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nur</a:t>
                      </a:r>
                      <a:r>
                        <a:rPr lang="cs-CZ" dirty="0"/>
                        <a:t> des Globus)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420463"/>
                  </a:ext>
                </a:extLst>
              </a:tr>
              <a:tr h="460851">
                <a:tc gridSpan="2">
                  <a:txBody>
                    <a:bodyPr/>
                    <a:lstStyle/>
                    <a:p>
                      <a:r>
                        <a:rPr lang="cs-CZ" dirty="0"/>
                        <a:t>Der </a:t>
                      </a:r>
                      <a:r>
                        <a:rPr lang="cs-CZ" dirty="0" err="1"/>
                        <a:t>Gurt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Die </a:t>
                      </a:r>
                      <a:r>
                        <a:rPr lang="cs-CZ" dirty="0" err="1"/>
                        <a:t>Gurte</a:t>
                      </a:r>
                      <a:r>
                        <a:rPr lang="cs-CZ" dirty="0"/>
                        <a:t>/</a:t>
                      </a:r>
                      <a:r>
                        <a:rPr lang="cs-CZ" dirty="0" err="1"/>
                        <a:t>Gurten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399091"/>
                  </a:ext>
                </a:extLst>
              </a:tr>
              <a:tr h="460851">
                <a:tc>
                  <a:txBody>
                    <a:bodyPr/>
                    <a:lstStyle/>
                    <a:p>
                      <a:r>
                        <a:rPr lang="cs-CZ" dirty="0"/>
                        <a:t>Der Hahn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/>
                        <a:t>Absperrvorrichtung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Die </a:t>
                      </a:r>
                      <a:r>
                        <a:rPr lang="cs-CZ" dirty="0" err="1"/>
                        <a:t>Hähne</a:t>
                      </a:r>
                      <a:r>
                        <a:rPr lang="cs-CZ" dirty="0"/>
                        <a:t>/</a:t>
                      </a:r>
                      <a:r>
                        <a:rPr lang="cs-CZ" dirty="0" err="1"/>
                        <a:t>Hahnen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Sonst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nur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die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Hähne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93625"/>
                  </a:ext>
                </a:extLst>
              </a:tr>
              <a:tr h="460851">
                <a:tc gridSpan="2">
                  <a:txBody>
                    <a:bodyPr/>
                    <a:lstStyle/>
                    <a:p>
                      <a:r>
                        <a:rPr lang="cs-CZ" dirty="0" err="1"/>
                        <a:t>Das</a:t>
                      </a:r>
                      <a:r>
                        <a:rPr lang="cs-CZ" dirty="0"/>
                        <a:t> Konto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Die </a:t>
                      </a:r>
                      <a:r>
                        <a:rPr lang="cs-CZ" dirty="0" err="1"/>
                        <a:t>Konten</a:t>
                      </a:r>
                      <a:r>
                        <a:rPr lang="cs-CZ" dirty="0"/>
                        <a:t>/</a:t>
                      </a:r>
                      <a:r>
                        <a:rPr lang="cs-CZ" dirty="0" err="1"/>
                        <a:t>Konti</a:t>
                      </a:r>
                      <a:r>
                        <a:rPr lang="cs-CZ" dirty="0"/>
                        <a:t>/</a:t>
                      </a:r>
                      <a:r>
                        <a:rPr lang="cs-CZ" dirty="0" err="1"/>
                        <a:t>Kontos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984922"/>
                  </a:ext>
                </a:extLst>
              </a:tr>
              <a:tr h="460851">
                <a:tc gridSpan="2">
                  <a:txBody>
                    <a:bodyPr/>
                    <a:lstStyle/>
                    <a:p>
                      <a:r>
                        <a:rPr lang="cs-CZ" dirty="0" err="1"/>
                        <a:t>Das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Thema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Die </a:t>
                      </a:r>
                      <a:r>
                        <a:rPr lang="cs-CZ" dirty="0" err="1"/>
                        <a:t>Themata</a:t>
                      </a:r>
                      <a:r>
                        <a:rPr lang="cs-CZ" dirty="0"/>
                        <a:t>/</a:t>
                      </a:r>
                      <a:r>
                        <a:rPr lang="cs-CZ" dirty="0" err="1"/>
                        <a:t>Themas</a:t>
                      </a:r>
                      <a:r>
                        <a:rPr lang="cs-CZ" dirty="0"/>
                        <a:t>/</a:t>
                      </a:r>
                      <a:r>
                        <a:rPr lang="cs-CZ" dirty="0" err="1"/>
                        <a:t>Themen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05854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46DD0EA-F5C8-4596-B3E8-DD60AFD65D68}"/>
              </a:ext>
            </a:extLst>
          </p:cNvPr>
          <p:cNvCxnSpPr/>
          <p:nvPr/>
        </p:nvCxnSpPr>
        <p:spPr>
          <a:xfrm>
            <a:off x="655455" y="3372356"/>
            <a:ext cx="9386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EBD988E9-804E-403D-9F7F-8420E80059F9}"/>
              </a:ext>
            </a:extLst>
          </p:cNvPr>
          <p:cNvCxnSpPr/>
          <p:nvPr/>
        </p:nvCxnSpPr>
        <p:spPr>
          <a:xfrm>
            <a:off x="655455" y="5207899"/>
            <a:ext cx="9386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44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992CE-E179-4474-BC3F-7FFDB3912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Beispiele des doppelten Numerus</a:t>
            </a:r>
            <a:br>
              <a:rPr lang="de-DE" dirty="0"/>
            </a:br>
            <a:r>
              <a:rPr lang="de-DE" sz="2800" dirty="0"/>
              <a:t>mit verschiedenen stilistischen Bedeutungen</a:t>
            </a:r>
            <a:endParaRPr lang="de-DE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607C69E-1630-4080-8105-0277B2AA23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8772013"/>
              </p:ext>
            </p:extLst>
          </p:nvPr>
        </p:nvGraphicFramePr>
        <p:xfrm>
          <a:off x="753533" y="2172756"/>
          <a:ext cx="10515600" cy="3415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65025467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83412202"/>
                    </a:ext>
                  </a:extLst>
                </a:gridCol>
                <a:gridCol w="2552804">
                  <a:extLst>
                    <a:ext uri="{9D8B030D-6E8A-4147-A177-3AD203B41FA5}">
                      <a16:colId xmlns:a16="http://schemas.microsoft.com/office/drawing/2014/main" val="3341043572"/>
                    </a:ext>
                  </a:extLst>
                </a:gridCol>
                <a:gridCol w="2704996">
                  <a:extLst>
                    <a:ext uri="{9D8B030D-6E8A-4147-A177-3AD203B41FA5}">
                      <a16:colId xmlns:a16="http://schemas.microsoft.com/office/drawing/2014/main" val="2397793934"/>
                    </a:ext>
                  </a:extLst>
                </a:gridCol>
              </a:tblGrid>
              <a:tr h="4269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/>
                        <a:t>NomSg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/>
                        <a:t>NomPl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145037"/>
                  </a:ext>
                </a:extLst>
              </a:tr>
              <a:tr h="426905">
                <a:tc gridSpan="2">
                  <a:txBody>
                    <a:bodyPr/>
                    <a:lstStyle/>
                    <a:p>
                      <a:r>
                        <a:rPr lang="de-DE" noProof="0"/>
                        <a:t>Das Album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noProof="0"/>
                        <a:t>Die Alben (ugs. Albums)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537208"/>
                  </a:ext>
                </a:extLst>
              </a:tr>
              <a:tr h="426905">
                <a:tc>
                  <a:txBody>
                    <a:bodyPr/>
                    <a:lstStyle/>
                    <a:p>
                      <a:r>
                        <a:rPr lang="de-DE" noProof="0"/>
                        <a:t>Der Bär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Maschinenhammer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/>
                        <a:t>Die Bären (fachspr. Bäre)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err="1"/>
                        <a:t>GnSg</a:t>
                      </a:r>
                      <a:r>
                        <a:rPr lang="de-DE" noProof="0" dirty="0"/>
                        <a:t>: </a:t>
                      </a:r>
                      <a:r>
                        <a:rPr lang="cs-CZ" noProof="0" dirty="0"/>
                        <a:t>des </a:t>
                      </a:r>
                      <a:r>
                        <a:rPr lang="cs-CZ" noProof="0" dirty="0" err="1"/>
                        <a:t>Bären</a:t>
                      </a:r>
                      <a:r>
                        <a:rPr lang="cs-CZ" noProof="0" dirty="0"/>
                        <a:t> (</a:t>
                      </a:r>
                      <a:r>
                        <a:rPr lang="de-DE" noProof="0" dirty="0"/>
                        <a:t>des Bärs</a:t>
                      </a:r>
                      <a:r>
                        <a:rPr lang="cs-CZ" noProof="0" dirty="0"/>
                        <a:t>)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303589"/>
                  </a:ext>
                </a:extLst>
              </a:tr>
              <a:tr h="426905">
                <a:tc gridSpan="2">
                  <a:txBody>
                    <a:bodyPr/>
                    <a:lstStyle/>
                    <a:p>
                      <a:r>
                        <a:rPr lang="de-DE" noProof="0"/>
                        <a:t>Das Brot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noProof="0"/>
                        <a:t>Die Brote (reg. Bröter)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930761"/>
                  </a:ext>
                </a:extLst>
              </a:tr>
              <a:tr h="426905">
                <a:tc gridSpan="2">
                  <a:txBody>
                    <a:bodyPr/>
                    <a:lstStyle/>
                    <a:p>
                      <a:r>
                        <a:rPr lang="de-DE" noProof="0"/>
                        <a:t>Der Dorn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noProof="0"/>
                        <a:t>Die Dornen (techn. Dorne, reg. Dörner)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781545"/>
                  </a:ext>
                </a:extLst>
              </a:tr>
              <a:tr h="426905">
                <a:tc gridSpan="2">
                  <a:txBody>
                    <a:bodyPr/>
                    <a:lstStyle/>
                    <a:p>
                      <a:r>
                        <a:rPr lang="de-DE" noProof="0"/>
                        <a:t>Der Junge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noProof="0"/>
                        <a:t>Die Jungen (ugs. Jungs, Jungens)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530261"/>
                  </a:ext>
                </a:extLst>
              </a:tr>
              <a:tr h="426905">
                <a:tc gridSpan="2">
                  <a:txBody>
                    <a:bodyPr/>
                    <a:lstStyle/>
                    <a:p>
                      <a:r>
                        <a:rPr lang="de-DE" noProof="0"/>
                        <a:t>Der Rest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noProof="0"/>
                        <a:t>Die Reste (reg. Rester)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197048"/>
                  </a:ext>
                </a:extLst>
              </a:tr>
              <a:tr h="426905">
                <a:tc gridSpan="2">
                  <a:txBody>
                    <a:bodyPr/>
                    <a:lstStyle/>
                    <a:p>
                      <a:r>
                        <a:rPr lang="de-DE" noProof="0" dirty="0"/>
                        <a:t>Der Wagen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noProof="0" dirty="0"/>
                        <a:t>Die Wagen (reg. Wägen)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967341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063861EE-3FE2-4357-8656-6C140D37EB36}"/>
              </a:ext>
            </a:extLst>
          </p:cNvPr>
          <p:cNvCxnSpPr>
            <a:cxnSpLocks/>
          </p:cNvCxnSpPr>
          <p:nvPr/>
        </p:nvCxnSpPr>
        <p:spPr>
          <a:xfrm>
            <a:off x="6096000" y="3348080"/>
            <a:ext cx="227116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74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94E81-3A0F-4C23-A4F7-1AB4BC428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Dual</a:t>
            </a:r>
            <a:br>
              <a:rPr lang="cs-CZ" dirty="0"/>
            </a:br>
            <a:r>
              <a:rPr lang="cs-CZ" sz="2800" dirty="0"/>
              <a:t>Ruce, nohy, oči, uši, ramena, kolena</a:t>
            </a:r>
            <a:endParaRPr lang="en-GB" dirty="0"/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A24528F4-9567-457C-9AA1-00875558C0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90834"/>
              </p:ext>
            </p:extLst>
          </p:nvPr>
        </p:nvGraphicFramePr>
        <p:xfrm>
          <a:off x="838203" y="2459409"/>
          <a:ext cx="10515597" cy="298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412193097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95725735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874346837"/>
                    </a:ext>
                  </a:extLst>
                </a:gridCol>
              </a:tblGrid>
              <a:tr h="38889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Körperteil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Augenähliche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Form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657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Nom</a:t>
                      </a:r>
                      <a:r>
                        <a:rPr lang="cs-CZ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Oči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Oka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732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Očí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Ok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868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Očím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Okám/okům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407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Akk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Oči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Oka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362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Oči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Oka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127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Lok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Očích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Okách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522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Inst</a:t>
                      </a:r>
                      <a:r>
                        <a:rPr lang="cs-CZ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Očima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Oky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21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044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998A0-99F3-4E8B-B0A3-BC9D6FFE2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Deklinationsmuster</a:t>
            </a:r>
            <a:r>
              <a:rPr lang="cs-CZ" dirty="0"/>
              <a:t> der Feminina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276366-FB73-4FC5-8C28-187A51E8C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cs-CZ" sz="2600" dirty="0"/>
              <a:t>Při distribuci koncovek apelativních feminin historického deklinačního typu kost se uplatňuje několik faktorů. Za hlavní z nich lze označit faktor slovotvorný… Spíše okrajový je vliv stylu, vliv lexikálního okolí, vliv sémantiky (u polysémních lexémů), činitel disimilační, případně vliv rýmu.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4E72E1F6-70D5-4279-A740-9DCC8538EB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002260"/>
              </p:ext>
            </p:extLst>
          </p:nvPr>
        </p:nvGraphicFramePr>
        <p:xfrm>
          <a:off x="2032000" y="3429000"/>
          <a:ext cx="8127999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1810898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8738614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42774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386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Nom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Pouť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Poutě, pouti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744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Gen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Poutě, pouti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Poutí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120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Poutím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502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Akk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Pouť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Poutě, pouti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818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Poutě, pouti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2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Lok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Poutích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991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Inst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Poutěmi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223408"/>
                  </a:ext>
                </a:extLst>
              </a:tr>
            </a:tbl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CE042DAB-51B1-4F0B-919D-2F5DFA549529}"/>
              </a:ext>
            </a:extLst>
          </p:cNvPr>
          <p:cNvCxnSpPr>
            <a:cxnSpLocks/>
          </p:cNvCxnSpPr>
          <p:nvPr/>
        </p:nvCxnSpPr>
        <p:spPr>
          <a:xfrm>
            <a:off x="7525593" y="4116823"/>
            <a:ext cx="118143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091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10607</TotalTime>
  <Words>817</Words>
  <Application>Microsoft Office PowerPoint</Application>
  <PresentationFormat>Širokoúhlá obrazovka</PresentationFormat>
  <Paragraphs>185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Motiv Office</vt:lpstr>
      <vt:lpstr>Doppelter Numerus im Deutschen und Tschechischen</vt:lpstr>
      <vt:lpstr>Inhalt</vt:lpstr>
      <vt:lpstr>Doppelter Numerus </vt:lpstr>
      <vt:lpstr>Homonymie</vt:lpstr>
      <vt:lpstr>Homonymie</vt:lpstr>
      <vt:lpstr>Beispiele des doppelten Numerus</vt:lpstr>
      <vt:lpstr>Beispiele des doppelten Numerus mit verschiedenen stilistischen Bedeutungen</vt:lpstr>
      <vt:lpstr>Dual Ruce, nohy, oči, uši, ramena, kolena</vt:lpstr>
      <vt:lpstr>Deklinationsmuster der Feminina</vt:lpstr>
      <vt:lpstr>Maskulina</vt:lpstr>
      <vt:lpstr>Quellen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Doppelter Numerus im Deutschen und Tschechischen</dc:title>
  <dc:creator>Kostejnova Adela</dc:creator>
  <cp:lastModifiedBy>Kostejnova Adela</cp:lastModifiedBy>
  <cp:revision>13</cp:revision>
  <dcterms:created xsi:type="dcterms:W3CDTF">2022-03-27T12:29:00Z</dcterms:created>
  <dcterms:modified xsi:type="dcterms:W3CDTF">2022-04-12T11:20:16Z</dcterms:modified>
</cp:coreProperties>
</file>