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66" r:id="rId4"/>
    <p:sldId id="258" r:id="rId5"/>
    <p:sldId id="265" r:id="rId6"/>
    <p:sldId id="259" r:id="rId7"/>
    <p:sldId id="260" r:id="rId8"/>
    <p:sldId id="261" r:id="rId9"/>
    <p:sldId id="262" r:id="rId10"/>
    <p:sldId id="263" r:id="rId11"/>
    <p:sldId id="26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2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31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12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11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21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99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285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098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82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5041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07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B527DFC-1BA1-4288-A9B7-9562C659D6E4}" type="datetimeFigureOut">
              <a:rPr lang="cs-CZ" smtClean="0"/>
              <a:t>04.03.2020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CF2239A-69B7-46F0-804B-8EE6F5AD2071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10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alakhah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TALMUD AND PHILOSOPHY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THE CONTROVERSY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10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039091"/>
            <a:ext cx="9720073" cy="52702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3. phase: 1288 – 1290</a:t>
            </a:r>
          </a:p>
          <a:p>
            <a:pPr marL="0" indent="0">
              <a:buNone/>
            </a:pPr>
            <a:r>
              <a:rPr lang="cs-CZ" dirty="0" smtClean="0"/>
              <a:t>Solomon Petit – from France and Germany to Acre (Akko, northen Israel) – anti-maimonidean sentiment. Support in Europe (but opposition in the Shem Tov ibn Falaquera and his strict rationalism) x opposition in East.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4. phase: 1300 – 1306</a:t>
            </a:r>
          </a:p>
          <a:p>
            <a:pPr marL="0" indent="0">
              <a:buNone/>
            </a:pPr>
            <a:r>
              <a:rPr lang="cs-CZ" dirty="0" smtClean="0"/>
              <a:t>Rationalistic camp led by Abby Mari of Lunel – ban to study philosophy under the age of 25 X opposition led by Menahem ben Solomon Meiri counter-ban X </a:t>
            </a:r>
            <a:r>
              <a:rPr lang="en-GB" dirty="0"/>
              <a:t>Jedaiah ben Abraham </a:t>
            </a:r>
            <a:r>
              <a:rPr lang="cs-CZ" dirty="0" smtClean="0"/>
              <a:t>attack on anti-rational camp. Ended with Philil IV‘s expulsion of the Jews from France in 1306.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80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Letter against philosophy, ms opp. 585, </a:t>
            </a:r>
            <a:br>
              <a:rPr lang="cs-CZ" dirty="0"/>
            </a:br>
            <a:r>
              <a:rPr lang="cs-CZ" dirty="0"/>
              <a:t>78v – 81r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71" y="1908660"/>
            <a:ext cx="6542185" cy="4621737"/>
          </a:xfrm>
        </p:spPr>
      </p:pic>
    </p:spTree>
    <p:extLst>
      <p:ext uri="{BB962C8B-B14F-4D97-AF65-F5344CB8AC3E}">
        <p14:creationId xmlns:p14="http://schemas.microsoft.com/office/powerpoint/2010/main" val="18395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Letter against philosophy, ms opp. 585, </a:t>
            </a:r>
            <a:br>
              <a:rPr lang="cs-CZ" dirty="0" smtClean="0"/>
            </a:br>
            <a:r>
              <a:rPr lang="cs-CZ" dirty="0" smtClean="0"/>
              <a:t>78v – 81r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probably after 1450, not later than 1467 ( – at that time was created copy of the letter)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dirty="0" smtClean="0"/>
              <a:t>anonymous author either from Prague or from Lesser Poland</a:t>
            </a:r>
          </a:p>
          <a:p>
            <a:pPr marL="0" indent="0">
              <a:buNone/>
            </a:pPr>
            <a:r>
              <a:rPr lang="cs-CZ" dirty="0" smtClean="0"/>
              <a:t>                                 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63" y="4297680"/>
            <a:ext cx="2148563" cy="1735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6" y="4149256"/>
            <a:ext cx="4662055" cy="18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Big question</a:t>
            </a:r>
            <a:r>
              <a:rPr lang="cs-CZ" dirty="0" smtClean="0"/>
              <a:t>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 smtClean="0"/>
              <a:t>The position of philosophy within Judaism</a:t>
            </a:r>
          </a:p>
          <a:p>
            <a:pPr marL="0" indent="0">
              <a:buNone/>
            </a:pP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dirty="0" smtClean="0"/>
              <a:t>The actual controversy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GB" dirty="0" smtClean="0"/>
              <a:t>Geographical and historical context</a:t>
            </a:r>
            <a:r>
              <a:rPr lang="cs-CZ" dirty="0" smtClean="0"/>
              <a:t> (</a:t>
            </a:r>
            <a:r>
              <a:rPr lang="en-GB" dirty="0" smtClean="0"/>
              <a:t>and</a:t>
            </a:r>
            <a:r>
              <a:rPr lang="cs-CZ" dirty="0" smtClean="0"/>
              <a:t> </a:t>
            </a:r>
            <a:r>
              <a:rPr lang="en-GB" dirty="0" smtClean="0"/>
              <a:t>their</a:t>
            </a:r>
            <a:r>
              <a:rPr lang="cs-CZ" dirty="0" smtClean="0"/>
              <a:t> </a:t>
            </a:r>
            <a:r>
              <a:rPr lang="en-GB" dirty="0" smtClean="0"/>
              <a:t>possible</a:t>
            </a:r>
            <a:r>
              <a:rPr lang="cs-CZ" dirty="0" smtClean="0"/>
              <a:t> </a:t>
            </a:r>
            <a:r>
              <a:rPr lang="en-GB" dirty="0" smtClean="0"/>
              <a:t>transcendency</a:t>
            </a:r>
            <a:r>
              <a:rPr lang="cs-CZ" dirty="0" smtClean="0"/>
              <a:t>)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1336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Talmud as a start 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Authority of the „Oral Torah“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 </a:t>
            </a: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halakhah.com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Name from the Hebrew root </a:t>
            </a:r>
            <a:r>
              <a:rPr lang="he-IL" dirty="0" smtClean="0"/>
              <a:t>למד</a:t>
            </a:r>
            <a:r>
              <a:rPr lang="cs-CZ" dirty="0" smtClean="0"/>
              <a:t> LMD (learn)</a:t>
            </a: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58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Talmud as a start</a:t>
            </a:r>
            <a:r>
              <a:rPr lang="cs-CZ" smtClean="0"/>
              <a:t> position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/>
              <a:t>Ben Dama, son of Rabbi Yishmael’s sister, asked Rabbi Yishmael:</a:t>
            </a:r>
            <a:r>
              <a:rPr lang="cs-CZ" dirty="0"/>
              <a:t> In the case of one </a:t>
            </a:r>
            <a:r>
              <a:rPr lang="cs-CZ" b="1" dirty="0"/>
              <a:t>such as I, who has learned the entire Torah, what is</a:t>
            </a:r>
            <a:r>
              <a:rPr lang="cs-CZ" dirty="0"/>
              <a:t> the </a:t>
            </a:r>
            <a:r>
              <a:rPr lang="cs-CZ" i="1" dirty="0" smtClean="0"/>
              <a:t>halakha </a:t>
            </a:r>
            <a:r>
              <a:rPr lang="cs-CZ" b="1" dirty="0" smtClean="0"/>
              <a:t>with </a:t>
            </a:r>
            <a:r>
              <a:rPr lang="cs-CZ" b="1" dirty="0"/>
              <a:t>regard to studying Greek wisdom?</a:t>
            </a:r>
            <a:r>
              <a:rPr lang="cs-CZ" dirty="0"/>
              <a:t> Rabbi Yishmael </a:t>
            </a:r>
            <a:r>
              <a:rPr lang="cs-CZ" b="1" dirty="0"/>
              <a:t>recited this verse about him: “This Torah scroll shall not depart from your mouth, and you shall contemplate in it day and night.” Go and search</a:t>
            </a:r>
            <a:r>
              <a:rPr lang="cs-CZ" dirty="0"/>
              <a:t> for </a:t>
            </a:r>
            <a:r>
              <a:rPr lang="cs-CZ" b="1" dirty="0"/>
              <a:t>an hour that is neither</a:t>
            </a:r>
            <a:r>
              <a:rPr lang="cs-CZ" dirty="0"/>
              <a:t> part </a:t>
            </a:r>
            <a:r>
              <a:rPr lang="cs-CZ" b="1" dirty="0"/>
              <a:t>of the day nor</a:t>
            </a:r>
            <a:r>
              <a:rPr lang="cs-CZ" dirty="0"/>
              <a:t> part </a:t>
            </a:r>
            <a:r>
              <a:rPr lang="cs-CZ" b="1" dirty="0"/>
              <a:t>of the night, and learn Greek wisdom in it</a:t>
            </a:r>
            <a:r>
              <a:rPr lang="cs-CZ" b="1" dirty="0" smtClean="0"/>
              <a:t>.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A certain elderly man was there,</a:t>
            </a:r>
            <a:r>
              <a:rPr lang="cs-CZ" dirty="0"/>
              <a:t> in Jerusalem, </a:t>
            </a:r>
            <a:r>
              <a:rPr lang="cs-CZ" b="1" dirty="0"/>
              <a:t>who was familiar with Greek wisdom. He communicated to</a:t>
            </a:r>
            <a:r>
              <a:rPr lang="cs-CZ" dirty="0"/>
              <a:t> those on the outside </a:t>
            </a:r>
            <a:r>
              <a:rPr lang="cs-CZ" b="1" dirty="0"/>
              <a:t>by</a:t>
            </a:r>
            <a:r>
              <a:rPr lang="cs-CZ" dirty="0"/>
              <a:t> using words understood only by those proficient in </a:t>
            </a:r>
            <a:r>
              <a:rPr lang="cs-CZ" b="1" dirty="0"/>
              <a:t>Greek wisdom. The elderly man said to them: As long as they are engaged with the</a:t>
            </a:r>
            <a:r>
              <a:rPr lang="cs-CZ" dirty="0"/>
              <a:t> Temple </a:t>
            </a:r>
            <a:r>
              <a:rPr lang="cs-CZ" b="1" dirty="0"/>
              <a:t>service, they will not be delivered into your hands.</a:t>
            </a:r>
            <a:r>
              <a:rPr lang="cs-CZ" dirty="0"/>
              <a:t> Upon hearing this, </a:t>
            </a:r>
            <a:r>
              <a:rPr lang="cs-CZ" b="1" dirty="0"/>
              <a:t>on the following day,</a:t>
            </a:r>
            <a:r>
              <a:rPr lang="cs-CZ" dirty="0"/>
              <a:t> when </a:t>
            </a:r>
            <a:r>
              <a:rPr lang="cs-CZ" b="1" dirty="0"/>
              <a:t>they lowered dinars in a box, they sent up a pig to them. Once</a:t>
            </a:r>
            <a:r>
              <a:rPr lang="cs-CZ" dirty="0"/>
              <a:t> the pig </a:t>
            </a:r>
            <a:r>
              <a:rPr lang="cs-CZ" b="1" dirty="0"/>
              <a:t>reached halfway</a:t>
            </a:r>
            <a:r>
              <a:rPr lang="cs-CZ" dirty="0"/>
              <a:t> up the </a:t>
            </a:r>
            <a:r>
              <a:rPr lang="cs-CZ" b="1" dirty="0"/>
              <a:t>wall, it inserted its hooves</a:t>
            </a:r>
            <a:r>
              <a:rPr lang="cs-CZ" dirty="0"/>
              <a:t> into the wall and </a:t>
            </a:r>
            <a:r>
              <a:rPr lang="cs-CZ" b="1" dirty="0"/>
              <a:t>Eretz Yisrael shuddered four hundred parasangs by four hundred parasangs.</a:t>
            </a:r>
            <a:endParaRPr lang="cs-CZ" dirty="0"/>
          </a:p>
          <a:p>
            <a:r>
              <a:rPr lang="cs-CZ" dirty="0"/>
              <a:t>When the Sages saw this, </a:t>
            </a:r>
            <a:r>
              <a:rPr lang="cs-CZ" b="1" dirty="0"/>
              <a:t>they said</a:t>
            </a:r>
            <a:r>
              <a:rPr lang="cs-CZ" dirty="0"/>
              <a:t> at </a:t>
            </a:r>
            <a:r>
              <a:rPr lang="cs-CZ" b="1" dirty="0"/>
              <a:t>that time: Cursed is he who raises pigs, and cursed is he who teaches his son Greek wisdom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4630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 smtClean="0"/>
              <a:t>Salome Alexandra (mother)</a:t>
            </a:r>
          </a:p>
          <a:p>
            <a:pPr algn="ctr"/>
            <a:r>
              <a:rPr lang="cs-CZ" i="1" dirty="0"/>
              <a:t> </a:t>
            </a:r>
            <a:r>
              <a:rPr lang="cs-CZ" i="1" dirty="0" smtClean="0"/>
              <a:t>    ///           \\\ </a:t>
            </a:r>
          </a:p>
          <a:p>
            <a:pPr algn="ctr"/>
            <a:r>
              <a:rPr lang="cs-CZ" dirty="0" smtClean="0"/>
              <a:t>                          Hyrcanus    vs.      Aristobulos   (brothers)</a:t>
            </a:r>
          </a:p>
          <a:p>
            <a:endParaRPr lang="cs-CZ" dirty="0" smtClean="0"/>
          </a:p>
          <a:p>
            <a:r>
              <a:rPr lang="cs-CZ" dirty="0" smtClean="0"/>
              <a:t>Siege of Jerusalem and fall of Jerusalem – the loss of autonomy of Judea in 64 BCE</a:t>
            </a:r>
            <a:endParaRPr lang="en-GB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8037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Hokhma yevanit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455" y="2084832"/>
            <a:ext cx="972007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e-IL" dirty="0"/>
              <a:t> חכמ</a:t>
            </a:r>
            <a:r>
              <a:rPr lang="he-IL" b="1" dirty="0">
                <a:solidFill>
                  <a:srgbClr val="C00000"/>
                </a:solidFill>
              </a:rPr>
              <a:t>ה</a:t>
            </a:r>
            <a:r>
              <a:rPr lang="he-IL" dirty="0"/>
              <a:t> </a:t>
            </a:r>
            <a:r>
              <a:rPr lang="he-IL" dirty="0" smtClean="0"/>
              <a:t>עיונית</a:t>
            </a:r>
            <a:r>
              <a:rPr lang="cs-CZ" dirty="0" smtClean="0"/>
              <a:t>HOKHM</a:t>
            </a:r>
            <a:r>
              <a:rPr lang="cs-CZ" b="1" dirty="0" smtClean="0">
                <a:solidFill>
                  <a:srgbClr val="FF0000"/>
                </a:solidFill>
              </a:rPr>
              <a:t>A</a:t>
            </a:r>
            <a:r>
              <a:rPr lang="cs-CZ" dirty="0" smtClean="0"/>
              <a:t> YEVANIT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Noun + Adjective = greek wisdom</a:t>
            </a: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he-IL" dirty="0"/>
          </a:p>
          <a:p>
            <a:pPr>
              <a:buFont typeface="Wingdings" panose="05000000000000000000" pitchFamily="2" charset="2"/>
              <a:buChar char="v"/>
            </a:pPr>
            <a:endParaRPr lang="he-IL" dirty="0"/>
          </a:p>
          <a:p>
            <a:pPr>
              <a:buFont typeface="Wingdings" panose="05000000000000000000" pitchFamily="2" charset="2"/>
              <a:buChar char="v"/>
            </a:pPr>
            <a:r>
              <a:rPr lang="he-IL" dirty="0"/>
              <a:t> חכמ</a:t>
            </a:r>
            <a:r>
              <a:rPr lang="he-IL" b="1" dirty="0">
                <a:solidFill>
                  <a:srgbClr val="C00000"/>
                </a:solidFill>
              </a:rPr>
              <a:t>ת</a:t>
            </a:r>
            <a:r>
              <a:rPr lang="he-IL" dirty="0"/>
              <a:t> </a:t>
            </a:r>
            <a:r>
              <a:rPr lang="he-IL" dirty="0" smtClean="0"/>
              <a:t>עיונית</a:t>
            </a:r>
            <a:r>
              <a:rPr lang="cs-CZ" dirty="0" smtClean="0"/>
              <a:t>HOKHMA</a:t>
            </a:r>
            <a:r>
              <a:rPr lang="cs-CZ" b="1" dirty="0" smtClean="0">
                <a:solidFill>
                  <a:srgbClr val="FF0000"/>
                </a:solidFill>
              </a:rPr>
              <a:t>T</a:t>
            </a:r>
            <a:r>
              <a:rPr lang="cs-CZ" dirty="0" smtClean="0"/>
              <a:t> YEVANIT</a:t>
            </a:r>
          </a:p>
          <a:p>
            <a:pPr marL="0" indent="0">
              <a:buNone/>
            </a:pPr>
            <a:r>
              <a:rPr lang="cs-CZ" dirty="0" smtClean="0"/>
              <a:t>Noun + Noun = wisdom of the Greek </a:t>
            </a:r>
            <a:endParaRPr lang="he-IL" dirty="0"/>
          </a:p>
          <a:p>
            <a:pPr marL="0" indent="0">
              <a:buNone/>
            </a:pPr>
            <a:endParaRPr lang="he-I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3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Maimonidean controversy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en-GB" dirty="0" smtClean="0"/>
              <a:t>Internal causes: Maimonides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</a:t>
            </a:r>
            <a:r>
              <a:rPr lang="en-GB" dirty="0" smtClean="0"/>
              <a:t>External causes: Geography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156" y="3024378"/>
            <a:ext cx="5794662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9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en-GB" dirty="0" smtClean="0"/>
              <a:t>Phases of the maimonidean Controversy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1. phase – 1180 – 1204, Meir ben Todros Ha-Levi Abulafia versus Lunel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dirty="0" smtClean="0"/>
              <a:t>Problem of the afterlife (olam ha-ba)</a:t>
            </a:r>
          </a:p>
          <a:p>
            <a:pPr marL="0" indent="0">
              <a:buNone/>
            </a:pPr>
            <a:r>
              <a:rPr lang="cs-CZ" dirty="0" smtClean="0"/>
              <a:t>                                         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11" y="3685498"/>
            <a:ext cx="2278207" cy="2040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18" y="300747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585217"/>
            <a:ext cx="9720073" cy="572414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dirty="0" smtClean="0"/>
              <a:t>2. phase – 1230 – 1240</a:t>
            </a:r>
          </a:p>
          <a:p>
            <a:pPr marL="457200" indent="-457200">
              <a:buAutoNum type="alphaUcPeriod"/>
            </a:pPr>
            <a:r>
              <a:rPr lang="cs-CZ" dirty="0" smtClean="0"/>
              <a:t>Europe: </a:t>
            </a:r>
          </a:p>
          <a:p>
            <a:pPr marL="0" indent="0">
              <a:buNone/>
            </a:pPr>
            <a:r>
              <a:rPr lang="cs-CZ" dirty="0" smtClean="0"/>
              <a:t>Maimonidean camp (= David Kimhi /Radak/, Ibn Tibbon family, various scholars of Provence and Spain)</a:t>
            </a:r>
          </a:p>
          <a:p>
            <a:pPr marL="0" indent="0">
              <a:buNone/>
            </a:pPr>
            <a:r>
              <a:rPr lang="cs-CZ" dirty="0" smtClean="0"/>
              <a:t>Anti-Maimonidean camp (= Solomon ben Abraham of Montpellier, David ben Saul, Jonah ben Abraham Gerondi, Nachmanides /Ramban/, rabbis of Northen France)</a:t>
            </a:r>
          </a:p>
          <a:p>
            <a:pPr marL="0" indent="0">
              <a:buNone/>
            </a:pPr>
            <a:r>
              <a:rPr lang="cs-CZ" dirty="0" smtClean="0"/>
              <a:t>The conclusion: ban of Maimonides‘s books and studying of philosophy (and those whose study them), burning of Maimonides books X ban of the previous ban and of the actors of the previous ban.</a:t>
            </a:r>
          </a:p>
          <a:p>
            <a:pPr marL="0" indent="0">
              <a:buNone/>
            </a:pPr>
            <a:r>
              <a:rPr lang="cs-CZ" dirty="0" smtClean="0"/>
              <a:t>Ended with the public burning of Talmud (1232)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>
                <a:solidFill>
                  <a:schemeClr val="accent1"/>
                </a:solidFill>
              </a:rPr>
              <a:t>B.     </a:t>
            </a:r>
            <a:r>
              <a:rPr lang="cs-CZ" dirty="0" smtClean="0"/>
              <a:t>Middle East:</a:t>
            </a:r>
          </a:p>
          <a:p>
            <a:pPr marL="0" indent="0">
              <a:buNone/>
            </a:pPr>
            <a:r>
              <a:rPr lang="cs-CZ" dirty="0" smtClean="0"/>
              <a:t>Abraham ben Moses ben Maimon.</a:t>
            </a:r>
          </a:p>
          <a:p>
            <a:pPr marL="0" indent="0">
              <a:buNone/>
            </a:pPr>
            <a:r>
              <a:rPr lang="cs-CZ" dirty="0" smtClean="0"/>
              <a:t>Ended with the public burning of Talmud and with the desecration od Maimonides‘ tomb.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44" y="3325091"/>
            <a:ext cx="3297673" cy="24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1882</TotalTime>
  <Words>731</Words>
  <Application>Microsoft Office PowerPoint</Application>
  <PresentationFormat>Širokoúhlá obrazovka</PresentationFormat>
  <Paragraphs>75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Levenim MT</vt:lpstr>
      <vt:lpstr>Tw Cen MT</vt:lpstr>
      <vt:lpstr>Tw Cen MT Condensed</vt:lpstr>
      <vt:lpstr>Wingdings</vt:lpstr>
      <vt:lpstr>Wingdings 3</vt:lpstr>
      <vt:lpstr>Integral</vt:lpstr>
      <vt:lpstr>TALMUD AND PHILOSOPHY</vt:lpstr>
      <vt:lpstr>Three Big questions</vt:lpstr>
      <vt:lpstr>Talmud as a start position</vt:lpstr>
      <vt:lpstr>Talmud as a start position</vt:lpstr>
      <vt:lpstr>Prezentace aplikace PowerPoint</vt:lpstr>
      <vt:lpstr>Hokhma yevanit</vt:lpstr>
      <vt:lpstr>Maimonidean controversy</vt:lpstr>
      <vt:lpstr> Phases of the maimonidean Controversy</vt:lpstr>
      <vt:lpstr>Prezentace aplikace PowerPoint</vt:lpstr>
      <vt:lpstr>Prezentace aplikace PowerPoint</vt:lpstr>
      <vt:lpstr>Letter against philosophy, ms opp. 585,  78v – 81r</vt:lpstr>
      <vt:lpstr>Letter against philosophy, ms opp. 585,  78v – 81r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TALMUD AND PHILOSOPHY</dc:title>
  <dc:creator>janel</dc:creator>
  <cp:lastModifiedBy>FFUK</cp:lastModifiedBy>
  <cp:revision>191</cp:revision>
  <dcterms:created xsi:type="dcterms:W3CDTF">2019-03-24T19:15:51Z</dcterms:created>
  <dcterms:modified xsi:type="dcterms:W3CDTF">2020-03-04T17:30:11Z</dcterms:modified>
</cp:coreProperties>
</file>