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sldIdLst>
    <p:sldId id="256" r:id="rId6"/>
    <p:sldId id="257" r:id="rId7"/>
    <p:sldId id="316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314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312" r:id="rId38"/>
  </p:sldIdLst>
  <p:sldSz cx="12192000" cy="6858000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Obrázek 33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35" name="Obrázek 34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Obrázek 69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71" name="Obrázek 70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" name="Obrázek 105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107" name="Obrázek 106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2" name="Obrázek 141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143" name="Obrázek 142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8" name="Obrázek 177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179" name="Obrázek 178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textu osnovy</a:t>
            </a:r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Druhá úroveň</a:t>
            </a:r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Třetí úroveň</a:t>
            </a:r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Čtvrtá úroveň osnovy</a:t>
            </a:r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Pátá úroveň osnovy</a:t>
            </a:r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Šestá úroveň</a:t>
            </a:r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textu nadpisu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textu osnovy</a:t>
            </a:r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Druhá úroveň</a:t>
            </a:r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Třetí úroveň</a:t>
            </a:r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Čtvrtá úroveň osnovy</a:t>
            </a:r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Pátá úroveň osnovy</a:t>
            </a:r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Šestá úroveň</a:t>
            </a:r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textu osnovy</a:t>
            </a:r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Druhá úroveň</a:t>
            </a:r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Třetí úroveň</a:t>
            </a:r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Čtvrtá úroveň osnovy</a:t>
            </a:r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Pátá úroveň osnovy</a:t>
            </a:r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Šestá úroveň</a:t>
            </a:r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textu nadpisu</a:t>
            </a: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textu osnovy</a:t>
            </a:r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Druhá úroveň</a:t>
            </a:r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Třetí úroveň</a:t>
            </a:r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Čtvrtá úroveň osnovy</a:t>
            </a:r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Pátá úroveň osnovy</a:t>
            </a:r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Šestá úroveň</a:t>
            </a:r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textu nadpisu</a:t>
            </a: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textu osnovy</a:t>
            </a:r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Druhá úroveň</a:t>
            </a:r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Třetí úroveň</a:t>
            </a:r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Čtvrtá úroveň osnovy</a:t>
            </a:r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Pátá úroveň osnovy</a:t>
            </a:r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Šestá úroveň</a:t>
            </a:r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1595160" y="1122480"/>
            <a:ext cx="9000360" cy="238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r>
              <a:rPr lang="cs-CZ" sz="4800" b="1" strike="noStrike" cap="al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Historická geografie</a:t>
            </a:r>
            <a:endParaRPr lang="cs-CZ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cs-CZ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4800" b="1" strike="noStrike" cap="al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1. Vývoj oboru, metodologie a prameny</a:t>
            </a:r>
            <a:endParaRPr lang="cs-CZ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CustomShape 2"/>
          <p:cNvSpPr/>
          <p:nvPr/>
        </p:nvSpPr>
        <p:spPr>
          <a:xfrm>
            <a:off x="1595160" y="4009320"/>
            <a:ext cx="9000360" cy="193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cs-CZ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24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Mgr. Jitka </a:t>
            </a:r>
            <a:r>
              <a:rPr lang="cs-CZ" sz="2400" b="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Močičková</a:t>
            </a:r>
            <a:r>
              <a:rPr lang="cs-CZ" sz="24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, Ph.D.</a:t>
            </a:r>
            <a:endParaRPr lang="cs-CZ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24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mocickova@hiu.cas.cz</a:t>
            </a:r>
            <a:endParaRPr lang="cs-CZ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cs-CZ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ustomShape 1"/>
          <p:cNvSpPr/>
          <p:nvPr/>
        </p:nvSpPr>
        <p:spPr>
          <a:xfrm>
            <a:off x="913680" y="609480"/>
            <a:ext cx="10352520" cy="13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cs-CZ" sz="3400" b="1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6. Metody historické geografie</a:t>
            </a:r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CustomShape 2"/>
          <p:cNvSpPr/>
          <p:nvPr/>
        </p:nvSpPr>
        <p:spPr>
          <a:xfrm>
            <a:off x="913680" y="2095920"/>
            <a:ext cx="10352520" cy="369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cs-CZ" sz="2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Geografické metody</a:t>
            </a:r>
            <a:endParaRPr lang="cs-CZ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 algn="ctr">
              <a:lnSpc>
                <a:spcPct val="100000"/>
              </a:lnSpc>
              <a:buClr>
                <a:srgbClr val="FFFFFF"/>
              </a:buClr>
              <a:buFont typeface="Arial"/>
              <a:buChar char="-"/>
            </a:pP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všechny pracovní postupy a metody, užívané v geografickém výzkumu, zejména:</a:t>
            </a:r>
            <a:endParaRPr lang="cs-CZ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 algn="ctr">
              <a:lnSpc>
                <a:spcPct val="21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GIS (geografické informační systémy)	</a:t>
            </a:r>
            <a:endParaRPr lang="cs-CZ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 algn="ctr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kartografická metoda</a:t>
            </a:r>
            <a:endParaRPr lang="cs-CZ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 algn="ctr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historický land-use</a:t>
            </a:r>
            <a:endParaRPr lang="cs-CZ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 algn="ctr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tvorba digitálních map</a:t>
            </a:r>
            <a:endParaRPr lang="cs-CZ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 algn="ctr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kartografické modelování</a:t>
            </a:r>
            <a:endParaRPr lang="cs-CZ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CustomShape 1"/>
          <p:cNvSpPr/>
          <p:nvPr/>
        </p:nvSpPr>
        <p:spPr>
          <a:xfrm>
            <a:off x="913680" y="609480"/>
            <a:ext cx="10352520" cy="13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cs-CZ" sz="3400" b="1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6. Metody Historické geografie</a:t>
            </a:r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9" name="CustomShape 2"/>
          <p:cNvSpPr/>
          <p:nvPr/>
        </p:nvSpPr>
        <p:spPr>
          <a:xfrm>
            <a:off x="913680" y="2095920"/>
            <a:ext cx="10352520" cy="369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cs-CZ" sz="2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Metody příbuzných disciplín, zejména:</a:t>
            </a: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	</a:t>
            </a:r>
            <a:endParaRPr lang="cs-CZ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  <a:p>
            <a:pPr marL="228600" indent="-227520" algn="ctr">
              <a:lnSpc>
                <a:spcPct val="21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archeologie (např. letecká archeologie)</a:t>
            </a:r>
            <a:endParaRPr lang="cs-CZ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  <a:p>
            <a:pPr marL="228600" indent="-227520" algn="ctr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klimatologie</a:t>
            </a:r>
            <a:endParaRPr lang="cs-CZ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  <a:p>
            <a:pPr marL="228600" indent="-227520" algn="ctr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4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toponomastika</a:t>
            </a:r>
            <a:endParaRPr lang="cs-CZ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  <a:p>
            <a:pPr marL="228600" indent="-227520" algn="ctr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4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historická </a:t>
            </a: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demografie</a:t>
            </a:r>
            <a:endParaRPr lang="cs-CZ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  <a:p>
            <a:pPr marL="228600" indent="-227520" algn="ctr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4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krajinná </a:t>
            </a: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ekologie</a:t>
            </a:r>
            <a:endParaRPr lang="cs-CZ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  <a:p>
            <a:pPr marL="228600" indent="-227520" algn="ctr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4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environmentální dějiny</a:t>
            </a:r>
            <a:endParaRPr lang="cs-CZ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  <a:p>
            <a:pPr marL="228600" indent="-227520" algn="ctr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4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dějiny </a:t>
            </a: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umění</a:t>
            </a:r>
            <a:endParaRPr lang="cs-CZ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  <a:p>
            <a:pPr marL="228600" indent="-227520" algn="ctr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4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urbanismus</a:t>
            </a:r>
            <a:endParaRPr lang="cs-CZ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913680" y="609480"/>
            <a:ext cx="10352520" cy="13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cs-CZ" sz="3400" b="1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7. Prameny Historické geografie</a:t>
            </a:r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CustomShape 2"/>
          <p:cNvSpPr/>
          <p:nvPr/>
        </p:nvSpPr>
        <p:spPr>
          <a:xfrm>
            <a:off x="913680" y="2095920"/>
            <a:ext cx="10352520" cy="369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7520" algn="ctr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písemné</a:t>
            </a:r>
            <a:endParaRPr lang="cs-CZ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 algn="ctr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obrazové</a:t>
            </a:r>
            <a:endParaRPr lang="cs-CZ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 algn="ctr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hmotné</a:t>
            </a:r>
            <a:endParaRPr lang="cs-CZ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 algn="ctr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kartografické</a:t>
            </a:r>
            <a:endParaRPr lang="cs-CZ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 algn="ctr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jiné (např. elektronické databáze)</a:t>
            </a:r>
            <a:endParaRPr lang="cs-CZ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913680" y="609480"/>
            <a:ext cx="10352520" cy="13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cs-CZ" sz="3400" b="1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7.1. Písemné prameny HG</a:t>
            </a:r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3" name="CustomShape 2"/>
          <p:cNvSpPr/>
          <p:nvPr/>
        </p:nvSpPr>
        <p:spPr>
          <a:xfrm>
            <a:off x="913680" y="2095920"/>
            <a:ext cx="10352520" cy="369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cs-CZ" sz="2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Úřední materiály</a:t>
            </a:r>
            <a:endParaRPr lang="cs-CZ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- listiny a listy, urbáře světské a církevní vrchnosti, hospodářské účty, desky zemské a dvorské, městské knihy, pozemkové knihy</a:t>
            </a:r>
            <a:endParaRPr lang="cs-CZ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  <a:p>
            <a:pPr algn="just">
              <a:lnSpc>
                <a:spcPct val="100000"/>
              </a:lnSpc>
            </a:pPr>
            <a:endParaRPr lang="cs-CZ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  <a:p>
            <a:pPr marL="228600" indent="-227520" algn="just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Berní rula </a:t>
            </a: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(</a:t>
            </a:r>
            <a:r>
              <a:rPr lang="cs-CZ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Catastrum</a:t>
            </a: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 </a:t>
            </a:r>
            <a:r>
              <a:rPr lang="cs-CZ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rolare</a:t>
            </a: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 1654, lánské rejstříky 1669-1679)</a:t>
            </a:r>
            <a:endParaRPr lang="cs-CZ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  <a:p>
            <a:pPr marL="228600" indent="-227520" algn="just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Tereziánský katastr </a:t>
            </a: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(rustikál a dominikál, Čechy 1748-1757, Morava 1749 a 1750), daňová přiznání-</a:t>
            </a:r>
            <a:r>
              <a:rPr lang="cs-CZ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fasse</a:t>
            </a: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 od 1713)</a:t>
            </a:r>
            <a:endParaRPr lang="cs-CZ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  <a:p>
            <a:pPr marL="228600" indent="-227520" algn="just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Josefský katastr </a:t>
            </a: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(1789 pro dominikál i rustikál, částečně zrušen 1792)</a:t>
            </a:r>
            <a:endParaRPr lang="cs-CZ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  <a:p>
            <a:pPr marL="228600" indent="-227520" algn="just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Josefské mapování </a:t>
            </a: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(I. vojenské mapování), písemný (a mapový) operát</a:t>
            </a:r>
            <a:endParaRPr lang="cs-CZ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924480" y="105120"/>
            <a:ext cx="10352520" cy="13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cs-CZ" sz="3400" b="1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Tereziánský katastr, Rymaně 1718</a:t>
            </a:r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5" name="Zástupný symbol pro obsah 4"/>
          <p:cNvPicPr/>
          <p:nvPr/>
        </p:nvPicPr>
        <p:blipFill>
          <a:blip r:embed="rId2" cstate="print"/>
          <a:stretch/>
        </p:blipFill>
        <p:spPr>
          <a:xfrm>
            <a:off x="1076412" y="996696"/>
            <a:ext cx="10039176" cy="576986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CustomShape 1"/>
          <p:cNvSpPr/>
          <p:nvPr/>
        </p:nvSpPr>
        <p:spPr>
          <a:xfrm>
            <a:off x="917280" y="609480"/>
            <a:ext cx="5928840" cy="236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7" name="CustomShape 2"/>
          <p:cNvSpPr/>
          <p:nvPr/>
        </p:nvSpPr>
        <p:spPr>
          <a:xfrm>
            <a:off x="913680" y="2971800"/>
            <a:ext cx="5933880" cy="281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Tereziánský katastr</a:t>
            </a:r>
            <a:endParaRPr lang="cs-CZ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- ukázka</a:t>
            </a:r>
            <a:endParaRPr lang="cs-CZ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8" name="Obrázek 2"/>
          <p:cNvPicPr/>
          <p:nvPr/>
        </p:nvPicPr>
        <p:blipFill>
          <a:blip r:embed="rId2" cstate="print"/>
          <a:stretch/>
        </p:blipFill>
        <p:spPr>
          <a:xfrm>
            <a:off x="4050720" y="0"/>
            <a:ext cx="8140320" cy="685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09480" y="109728"/>
            <a:ext cx="10972440" cy="768096"/>
          </a:xfrm>
        </p:spPr>
        <p:txBody>
          <a:bodyPr/>
          <a:lstStyle/>
          <a:p>
            <a:pPr algn="ctr"/>
            <a:r>
              <a:rPr lang="cs-CZ" dirty="0" err="1" smtClean="0">
                <a:solidFill>
                  <a:schemeClr val="bg1"/>
                </a:solidFill>
              </a:rPr>
              <a:t>Böhmisch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Pfaffendorf</a:t>
            </a:r>
            <a:r>
              <a:rPr lang="cs-CZ" dirty="0" smtClean="0">
                <a:solidFill>
                  <a:schemeClr val="bg1"/>
                </a:solidFill>
              </a:rPr>
              <a:t> = Český Dvůr, Knyk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9" name="Ovál 8"/>
          <p:cNvSpPr/>
          <p:nvPr/>
        </p:nvSpPr>
        <p:spPr>
          <a:xfrm>
            <a:off x="1828800" y="1280160"/>
            <a:ext cx="685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700" y="1508760"/>
            <a:ext cx="6063754" cy="410803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3" y="821987"/>
            <a:ext cx="6246877" cy="438950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461" y="4404454"/>
            <a:ext cx="4101274" cy="2253140"/>
          </a:xfrm>
          <a:prstGeom prst="rect">
            <a:avLst/>
          </a:prstGeom>
        </p:spPr>
      </p:pic>
      <p:cxnSp>
        <p:nvCxnSpPr>
          <p:cNvPr id="12" name="Přímá spojnice se šipkou 11"/>
          <p:cNvCxnSpPr/>
          <p:nvPr/>
        </p:nvCxnSpPr>
        <p:spPr>
          <a:xfrm>
            <a:off x="2578608" y="1828800"/>
            <a:ext cx="2770632" cy="36027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8750808" y="2606040"/>
            <a:ext cx="548640" cy="3657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7306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1"/>
          <p:cNvSpPr/>
          <p:nvPr/>
        </p:nvSpPr>
        <p:spPr>
          <a:xfrm>
            <a:off x="913680" y="609480"/>
            <a:ext cx="10352520" cy="13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cs-CZ" sz="3400" b="1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1. vm, praha a okolí, sekce 107</a:t>
            </a:r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CustomShape 2"/>
          <p:cNvSpPr/>
          <p:nvPr/>
        </p:nvSpPr>
        <p:spPr>
          <a:xfrm>
            <a:off x="913680" y="2095920"/>
            <a:ext cx="10352520" cy="369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cs-CZ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  <a:ea typeface="DejaVu Sans"/>
              </a:rPr>
              <a:t>„Liboc leží pod skalnatým, po straně křovinami porostlým, nahoře rovným nejvyšším kopcem Petřinou, souvisejícím s Bílou horou, z kterého lze přehlédnout značně prostorný terén. Vyvěrá z něho silný pramen Královka, který se vede potrubím na Pražský hrad; tuto vodu lze odčerpat. Vesnicí tekoucí potok z Ruzyně, přes který se nelze dostat bez mostu, zavodňuje doleji pitný rybník Královec, z něhož je veden hluboký příkop kolem kopce Petřiny do pražských hradeb; tento příkop je opatřen mosty, bez nichž jej nelze překročit. Pokud jde o pevně stavěné budovy, je ve vesnici na vyvýšeném terénu, na kopci kostel, obklopený hřbitovní zdí, vedle fara a dole na potoce zděný panský dvůr. Vzdálenosti: ¾ hodiny od Nebušic, ¼ hodiny od Ruzyně, 1 hodinu od Prahy a Kněževsi.“</a:t>
            </a:r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913680" y="609480"/>
            <a:ext cx="10352520" cy="13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cs-CZ" sz="3400" b="1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7.1. Písemné prameny HG</a:t>
            </a:r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CustomShape 2"/>
          <p:cNvSpPr/>
          <p:nvPr/>
        </p:nvSpPr>
        <p:spPr>
          <a:xfrm>
            <a:off x="913680" y="2095920"/>
            <a:ext cx="10352520" cy="369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Velké archivní fondy 19. století:</a:t>
            </a:r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Jednota k povzbuzení průmyslu v Čechách</a:t>
            </a:r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Vlastenecko-hospodářská společnost</a:t>
            </a:r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Zemědělská rada pro Království české a její Zemědělsko-technická kancelář</a:t>
            </a:r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Česká lesnická jednota</a:t>
            </a:r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Komitét pro přírodovědný výzkum Čech</a:t>
            </a:r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železniční společnosti</a:t>
            </a:r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důlní těžařstva</a:t>
            </a:r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Komise pro kanalizování Labe a Vltavy</a:t>
            </a:r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Zemská komise pro úpravu řek</a:t>
            </a:r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0000"/>
              </a:lnSpc>
            </a:pPr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913680" y="609480"/>
            <a:ext cx="10352520" cy="176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cs-CZ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Zemědělská rada pro Království české, Výsledky šetření poměrů hospodářských i kulturních zemědělského obyvatelstva v Království českém v letech 1898-1900; Praha 1900</a:t>
            </a:r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4" name="CustomShape 2"/>
          <p:cNvSpPr/>
          <p:nvPr/>
        </p:nvSpPr>
        <p:spPr>
          <a:xfrm>
            <a:off x="913680" y="2813400"/>
            <a:ext cx="10352520" cy="297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  <a:ea typeface="DejaVu Sans"/>
              </a:rPr>
              <a:t>„Zeměpisná poloha učinila celou oblast (tj. Praha a okolí) stálým zápasištěm výstředností podnebí. Zima je zde někdy velice mírná, jindy přímo krutá, jaro měnivé, často květnovými mrazy plodinám pěstovaným a ovocnému stromoví zhoubné. Na základě padesátiletého pozorování má průměrnou střední teplotu: jaro +8,76ºC, léto +18,79ºC, podzim +9,5ºC, zima +0,59ºC… V typických obcích Horních Počernicích, Ďáblicích, Strašnicích a Kněževsi jsou poměry podnební oproti celkovému stavu drsnější buď vzhledem ku otevřenosti krajiny nebo ku vyšší její poloze.“</a:t>
            </a:r>
            <a:endParaRPr lang="cs-CZ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913680" y="609480"/>
            <a:ext cx="10352520" cy="13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cs-CZ" sz="3400" b="1" strike="noStrike" cap="al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1. </a:t>
            </a:r>
            <a:r>
              <a:rPr lang="cs-CZ" sz="3400" b="1" strike="noStrike" cap="all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historická </a:t>
            </a:r>
            <a:r>
              <a:rPr lang="cs-CZ" sz="3400" b="1" strike="noStrike" cap="al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geografie</a:t>
            </a:r>
            <a:endParaRPr lang="cs-CZ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CustomShape 2"/>
          <p:cNvSpPr/>
          <p:nvPr/>
        </p:nvSpPr>
        <p:spPr>
          <a:xfrm>
            <a:off x="913680" y="2114208"/>
            <a:ext cx="10352520" cy="369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752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itchFamily="18" charset="0"/>
                <a:ea typeface="DejaVu Sans"/>
              </a:rPr>
              <a:t>v průběhu 20. stol. vývoj koncepce a definice oboru: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cs-CZ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Journal</a:t>
            </a:r>
            <a:r>
              <a:rPr lang="cs-CZ" sz="2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cs-CZ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of</a:t>
            </a:r>
            <a:r>
              <a:rPr lang="cs-CZ" sz="2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cs-CZ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Historical</a:t>
            </a:r>
            <a:r>
              <a:rPr lang="cs-CZ" sz="2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cs-CZ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Geography</a:t>
            </a:r>
            <a:endParaRPr lang="cs-CZ" sz="2400" b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bg1"/>
                </a:solidFill>
                <a:latin typeface="Bookman Old Style" pitchFamily="18" charset="0"/>
              </a:rPr>
              <a:t> USA, Kanada, Spojené království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Bookman Old Style" pitchFamily="18" charset="0"/>
              </a:rPr>
              <a:t> Robin </a:t>
            </a:r>
            <a:r>
              <a:rPr lang="cs-CZ" sz="2400" dirty="0" err="1" smtClean="0">
                <a:solidFill>
                  <a:schemeClr val="bg1"/>
                </a:solidFill>
                <a:latin typeface="Bookman Old Style" pitchFamily="18" charset="0"/>
              </a:rPr>
              <a:t>Butlin</a:t>
            </a:r>
            <a:r>
              <a:rPr lang="cs-CZ" sz="2400" dirty="0" smtClean="0">
                <a:solidFill>
                  <a:schemeClr val="bg1"/>
                </a:solidFill>
                <a:latin typeface="Bookman Old Style" pitchFamily="18" charset="0"/>
              </a:rPr>
              <a:t>, </a:t>
            </a:r>
            <a:r>
              <a:rPr lang="cs-CZ" sz="2400" dirty="0" err="1" smtClean="0">
                <a:solidFill>
                  <a:schemeClr val="bg1"/>
                </a:solidFill>
                <a:latin typeface="Bookman Old Style" pitchFamily="18" charset="0"/>
              </a:rPr>
              <a:t>Brian</a:t>
            </a:r>
            <a:r>
              <a:rPr lang="cs-CZ" sz="2400" dirty="0" smtClean="0">
                <a:solidFill>
                  <a:schemeClr val="bg1"/>
                </a:solidFill>
                <a:latin typeface="Bookman Old Style" pitchFamily="18" charset="0"/>
              </a:rPr>
              <a:t> Graham, </a:t>
            </a:r>
            <a:r>
              <a:rPr lang="cs-CZ" sz="2400" dirty="0" err="1" smtClean="0">
                <a:solidFill>
                  <a:schemeClr val="bg1"/>
                </a:solidFill>
                <a:latin typeface="Bookman Old Style" pitchFamily="18" charset="0"/>
              </a:rPr>
              <a:t>Catherine</a:t>
            </a:r>
            <a:r>
              <a:rPr lang="cs-CZ" sz="24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  <a:latin typeface="Bookman Old Style" pitchFamily="18" charset="0"/>
              </a:rPr>
              <a:t>Nash</a:t>
            </a:r>
            <a:r>
              <a:rPr lang="cs-CZ" sz="2400" dirty="0" smtClean="0">
                <a:solidFill>
                  <a:schemeClr val="bg1"/>
                </a:solidFill>
                <a:latin typeface="Bookman Old Style" pitchFamily="18" charset="0"/>
              </a:rPr>
              <a:t>, Alan R. H. </a:t>
            </a:r>
            <a:r>
              <a:rPr lang="cs-CZ" sz="2400" dirty="0" err="1" smtClean="0">
                <a:solidFill>
                  <a:schemeClr val="bg1"/>
                </a:solidFill>
                <a:latin typeface="Bookman Old Style" pitchFamily="18" charset="0"/>
              </a:rPr>
              <a:t>Baker</a:t>
            </a:r>
            <a:r>
              <a:rPr lang="cs-CZ" sz="2400" dirty="0" smtClean="0">
                <a:solidFill>
                  <a:schemeClr val="bg1"/>
                </a:solidFill>
                <a:latin typeface="Bookman Old Style" pitchFamily="18" charset="0"/>
              </a:rPr>
              <a:t> (</a:t>
            </a:r>
            <a:r>
              <a:rPr lang="cs-CZ" sz="2400" dirty="0" err="1" smtClean="0">
                <a:solidFill>
                  <a:schemeClr val="bg1"/>
                </a:solidFill>
                <a:latin typeface="Bookman Old Style" pitchFamily="18" charset="0"/>
              </a:rPr>
              <a:t>Geography</a:t>
            </a:r>
            <a:r>
              <a:rPr lang="cs-CZ" sz="24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  <a:latin typeface="Bookman Old Style" pitchFamily="18" charset="0"/>
              </a:rPr>
              <a:t>and</a:t>
            </a:r>
            <a:r>
              <a:rPr lang="cs-CZ" sz="24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  <a:latin typeface="Bookman Old Style" pitchFamily="18" charset="0"/>
              </a:rPr>
              <a:t>History</a:t>
            </a:r>
            <a:r>
              <a:rPr lang="cs-CZ" sz="2400" dirty="0" smtClean="0">
                <a:solidFill>
                  <a:schemeClr val="bg1"/>
                </a:solidFill>
                <a:latin typeface="Bookman Old Style" pitchFamily="18" charset="0"/>
              </a:rPr>
              <a:t>. </a:t>
            </a:r>
            <a:r>
              <a:rPr lang="cs-CZ" sz="2400" dirty="0" err="1" smtClean="0">
                <a:solidFill>
                  <a:schemeClr val="bg1"/>
                </a:solidFill>
                <a:latin typeface="Bookman Old Style" pitchFamily="18" charset="0"/>
              </a:rPr>
              <a:t>Bridging</a:t>
            </a:r>
            <a:r>
              <a:rPr lang="cs-CZ" sz="24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  <a:latin typeface="Bookman Old Style" pitchFamily="18" charset="0"/>
              </a:rPr>
              <a:t>and</a:t>
            </a:r>
            <a:r>
              <a:rPr lang="cs-CZ" sz="24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  <a:latin typeface="Bookman Old Style" pitchFamily="18" charset="0"/>
              </a:rPr>
              <a:t>Divide</a:t>
            </a:r>
            <a:r>
              <a:rPr lang="cs-CZ" sz="2400" dirty="0" smtClean="0">
                <a:solidFill>
                  <a:schemeClr val="bg1"/>
                </a:solidFill>
                <a:latin typeface="Bookman Old Style" pitchFamily="18" charset="0"/>
              </a:rPr>
              <a:t>, 2003)</a:t>
            </a:r>
          </a:p>
          <a:p>
            <a:endParaRPr lang="cs-CZ" sz="24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itchFamily="18" charset="0"/>
                <a:ea typeface="DejaVu Sans"/>
              </a:rPr>
              <a:t> </a:t>
            </a:r>
            <a:r>
              <a:rPr lang="cs-CZ" sz="24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itchFamily="18" charset="0"/>
                <a:ea typeface="DejaVu Sans"/>
              </a:rPr>
              <a:t>ČZ</a:t>
            </a:r>
            <a:r>
              <a:rPr lang="cs-CZ" sz="2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itchFamily="18" charset="0"/>
                <a:ea typeface="DejaVu Sans"/>
              </a:rPr>
              <a:t>: </a:t>
            </a:r>
            <a:r>
              <a:rPr lang="cs-CZ" sz="24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itchFamily="18" charset="0"/>
                <a:ea typeface="DejaVu Sans"/>
              </a:rPr>
              <a:t>Josef  </a:t>
            </a:r>
            <a:r>
              <a:rPr lang="cs-CZ" sz="24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itchFamily="18" charset="0"/>
                <a:ea typeface="DejaVu Sans"/>
              </a:rPr>
              <a:t>Vítězslav </a:t>
            </a:r>
            <a:r>
              <a:rPr lang="cs-CZ" sz="24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itchFamily="18" charset="0"/>
                <a:ea typeface="DejaVu Sans"/>
              </a:rPr>
              <a:t>Šimák, František Roubík</a:t>
            </a:r>
            <a:r>
              <a:rPr lang="cs-CZ" sz="24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itchFamily="18" charset="0"/>
              </a:rPr>
              <a:t>, </a:t>
            </a:r>
            <a:r>
              <a:rPr lang="cs-CZ" sz="24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itchFamily="18" charset="0"/>
                <a:ea typeface="DejaVu Sans"/>
              </a:rPr>
              <a:t>Bohuslav Horák, </a:t>
            </a:r>
            <a:r>
              <a:rPr lang="cs-CZ" sz="2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itchFamily="18" charset="0"/>
              </a:rPr>
              <a:t>Jaroslav </a:t>
            </a:r>
            <a:r>
              <a:rPr lang="cs-CZ" sz="2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itchFamily="18" charset="0"/>
              </a:rPr>
              <a:t>Kašpar, </a:t>
            </a:r>
            <a:r>
              <a:rPr lang="cs-CZ" sz="2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itchFamily="18" charset="0"/>
              </a:rPr>
              <a:t>Jaroslav </a:t>
            </a:r>
            <a:r>
              <a:rPr lang="cs-CZ" sz="2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itchFamily="18" charset="0"/>
              </a:rPr>
              <a:t>Vaniš, </a:t>
            </a:r>
            <a:r>
              <a:rPr lang="cs-CZ" sz="2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itchFamily="18" charset="0"/>
              </a:rPr>
              <a:t>Leoš </a:t>
            </a:r>
            <a:r>
              <a:rPr lang="cs-CZ" sz="2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itchFamily="18" charset="0"/>
              </a:rPr>
              <a:t>Jeleček, Eva Semotanová</a:t>
            </a:r>
          </a:p>
          <a:p>
            <a:pPr marL="228600" indent="-227520">
              <a:lnSpc>
                <a:spcPct val="120000"/>
              </a:lnSpc>
              <a:buClr>
                <a:srgbClr val="FFFFFF"/>
              </a:buClr>
            </a:pPr>
            <a:endParaRPr lang="cs-CZ" sz="12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marL="1080">
              <a:lnSpc>
                <a:spcPct val="120000"/>
              </a:lnSpc>
              <a:buClr>
                <a:srgbClr val="FFFFFF"/>
              </a:buClr>
            </a:pPr>
            <a:endParaRPr lang="cs-CZ" sz="14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marL="228600" indent="-22752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endParaRPr lang="cs-CZ" sz="16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marL="228600" indent="-22752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endParaRPr lang="cs-CZ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913680" y="609480"/>
            <a:ext cx="10352520" cy="13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cs-CZ" sz="3400" b="1" strike="noStrike" cap="al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7.1. Písemné prameny HG</a:t>
            </a:r>
            <a:endParaRPr lang="cs-CZ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CustomShape 2"/>
          <p:cNvSpPr/>
          <p:nvPr/>
        </p:nvSpPr>
        <p:spPr>
          <a:xfrm>
            <a:off x="913680" y="2095920"/>
            <a:ext cx="10352520" cy="369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cs-CZ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Práce oficiální rakouské statistiky</a:t>
            </a:r>
            <a:endParaRPr lang="cs-CZ" sz="2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  <a:p>
            <a:pPr marL="228600" indent="-227520" algn="just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0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Riegger</a:t>
            </a:r>
            <a:r>
              <a:rPr lang="cs-CZ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, Josef Antonín, </a:t>
            </a:r>
            <a:r>
              <a:rPr lang="cs-CZ" sz="20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Materialien</a:t>
            </a:r>
            <a:r>
              <a:rPr lang="cs-CZ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 </a:t>
            </a:r>
            <a:r>
              <a:rPr lang="cs-CZ" sz="20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zur</a:t>
            </a:r>
            <a:r>
              <a:rPr lang="cs-CZ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 </a:t>
            </a:r>
            <a:r>
              <a:rPr lang="cs-CZ" sz="20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alten</a:t>
            </a:r>
            <a:r>
              <a:rPr lang="cs-CZ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 </a:t>
            </a:r>
            <a:r>
              <a:rPr lang="cs-CZ" sz="20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und</a:t>
            </a:r>
            <a:r>
              <a:rPr lang="cs-CZ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 </a:t>
            </a:r>
            <a:r>
              <a:rPr lang="cs-CZ" sz="20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neuen</a:t>
            </a:r>
            <a:r>
              <a:rPr lang="cs-CZ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 Statistik von </a:t>
            </a:r>
            <a:r>
              <a:rPr lang="cs-CZ" sz="20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Böhmen</a:t>
            </a:r>
            <a:r>
              <a:rPr lang="cs-CZ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, 12 sv., </a:t>
            </a:r>
            <a:r>
              <a:rPr lang="cs-CZ" sz="20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Leipzig</a:t>
            </a:r>
            <a:r>
              <a:rPr lang="cs-CZ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-Prag </a:t>
            </a:r>
            <a:r>
              <a:rPr lang="cs-CZ" sz="20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1787–1794</a:t>
            </a:r>
            <a:endParaRPr lang="cs-CZ" sz="2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  <a:p>
            <a:pPr algn="just">
              <a:lnSpc>
                <a:spcPct val="210000"/>
              </a:lnSpc>
            </a:pPr>
            <a:r>
              <a:rPr lang="cs-CZ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Místopisné příručky a topografické slovníky</a:t>
            </a:r>
            <a:endParaRPr lang="cs-CZ" sz="2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  <a:p>
            <a:pPr marL="228600" indent="-227520" algn="just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0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Schaller</a:t>
            </a:r>
            <a:r>
              <a:rPr lang="cs-CZ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,  Jaroslav, </a:t>
            </a:r>
            <a:r>
              <a:rPr lang="cs-CZ" sz="20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Topographie</a:t>
            </a:r>
            <a:r>
              <a:rPr lang="cs-CZ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 des </a:t>
            </a:r>
            <a:r>
              <a:rPr lang="cs-CZ" sz="20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Königreichs</a:t>
            </a:r>
            <a:r>
              <a:rPr lang="cs-CZ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 </a:t>
            </a:r>
            <a:r>
              <a:rPr lang="cs-CZ" sz="20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Böhmen</a:t>
            </a:r>
            <a:r>
              <a:rPr lang="cs-CZ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, 16 sv., Prag </a:t>
            </a:r>
            <a:r>
              <a:rPr lang="cs-CZ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</a:rPr>
              <a:t>1785–1790 </a:t>
            </a:r>
            <a:r>
              <a:rPr lang="cs-CZ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– </a:t>
            </a:r>
            <a:r>
              <a:rPr lang="cs-CZ" sz="2000" b="0" u="sng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dotazníkové akce</a:t>
            </a:r>
            <a:endParaRPr lang="cs-CZ" sz="2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  <a:p>
            <a:pPr marL="228600" indent="-227520" algn="just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0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Schwoy</a:t>
            </a:r>
            <a:r>
              <a:rPr lang="cs-CZ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, František Josef, </a:t>
            </a:r>
            <a:r>
              <a:rPr lang="cs-CZ" sz="20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Topographische</a:t>
            </a:r>
            <a:r>
              <a:rPr lang="cs-CZ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 </a:t>
            </a:r>
            <a:r>
              <a:rPr lang="cs-CZ" sz="20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Schilderung</a:t>
            </a:r>
            <a:r>
              <a:rPr lang="cs-CZ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 des </a:t>
            </a:r>
            <a:r>
              <a:rPr lang="cs-CZ" sz="20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Markgrafthums</a:t>
            </a:r>
            <a:r>
              <a:rPr lang="cs-CZ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 </a:t>
            </a:r>
            <a:r>
              <a:rPr lang="cs-CZ" sz="20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Mähren</a:t>
            </a:r>
            <a:r>
              <a:rPr lang="cs-CZ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, 2 sv., </a:t>
            </a:r>
            <a:r>
              <a:rPr lang="cs-CZ" sz="20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</a:rPr>
              <a:t>Prag; </a:t>
            </a:r>
            <a:r>
              <a:rPr lang="cs-CZ" sz="2000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</a:rPr>
              <a:t>Leipzig</a:t>
            </a:r>
            <a:r>
              <a:rPr lang="cs-CZ" sz="20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</a:rPr>
              <a:t> </a:t>
            </a:r>
            <a:r>
              <a:rPr lang="cs-CZ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1786</a:t>
            </a:r>
            <a:endParaRPr lang="cs-CZ" sz="2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  <a:p>
            <a:pPr marL="228600" indent="-227520" algn="just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Sommer,  Johann G., </a:t>
            </a:r>
            <a:r>
              <a:rPr lang="cs-CZ" sz="20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Das</a:t>
            </a:r>
            <a:r>
              <a:rPr lang="cs-CZ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 </a:t>
            </a:r>
            <a:r>
              <a:rPr lang="cs-CZ" sz="20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Königreich</a:t>
            </a:r>
            <a:r>
              <a:rPr lang="cs-CZ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 </a:t>
            </a:r>
            <a:r>
              <a:rPr lang="cs-CZ" sz="20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Böhmen</a:t>
            </a:r>
            <a:r>
              <a:rPr lang="cs-CZ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, </a:t>
            </a:r>
            <a:r>
              <a:rPr lang="cs-CZ" sz="20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statistisch-topographisch</a:t>
            </a:r>
            <a:r>
              <a:rPr lang="cs-CZ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 </a:t>
            </a:r>
            <a:r>
              <a:rPr lang="cs-CZ" sz="20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dargestellt</a:t>
            </a:r>
            <a:r>
              <a:rPr lang="cs-CZ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, 16 sv., Prag </a:t>
            </a:r>
            <a:r>
              <a:rPr lang="cs-CZ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</a:rPr>
              <a:t>1834–1839 </a:t>
            </a:r>
            <a:r>
              <a:rPr lang="cs-CZ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– </a:t>
            </a:r>
            <a:r>
              <a:rPr lang="cs-CZ" sz="2000" b="0" u="sng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dotazníkové akce</a:t>
            </a:r>
            <a:endParaRPr lang="cs-CZ" sz="2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  <a:p>
            <a:pPr marL="228600" indent="-227520" algn="just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0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Wolny</a:t>
            </a:r>
            <a:r>
              <a:rPr lang="cs-CZ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, Gregor, Die </a:t>
            </a:r>
            <a:r>
              <a:rPr lang="cs-CZ" sz="20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Markgrafschaft</a:t>
            </a:r>
            <a:r>
              <a:rPr lang="cs-CZ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 </a:t>
            </a:r>
            <a:r>
              <a:rPr lang="cs-CZ" sz="20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Mähren</a:t>
            </a:r>
            <a:r>
              <a:rPr lang="cs-CZ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 </a:t>
            </a:r>
            <a:r>
              <a:rPr lang="cs-CZ" sz="20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topographisch</a:t>
            </a:r>
            <a:r>
              <a:rPr lang="cs-CZ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, </a:t>
            </a:r>
            <a:r>
              <a:rPr lang="cs-CZ" sz="20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statistisch</a:t>
            </a:r>
            <a:r>
              <a:rPr lang="cs-CZ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 </a:t>
            </a:r>
            <a:r>
              <a:rPr lang="cs-CZ" sz="20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und</a:t>
            </a:r>
            <a:r>
              <a:rPr lang="cs-CZ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 </a:t>
            </a:r>
            <a:r>
              <a:rPr lang="cs-CZ" sz="20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historisch</a:t>
            </a:r>
            <a:r>
              <a:rPr lang="cs-CZ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 </a:t>
            </a:r>
            <a:r>
              <a:rPr lang="cs-CZ" sz="20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geschildert</a:t>
            </a:r>
            <a:r>
              <a:rPr lang="cs-CZ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. 6 sv., </a:t>
            </a:r>
            <a:r>
              <a:rPr lang="cs-CZ" sz="20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Brünn</a:t>
            </a:r>
            <a:r>
              <a:rPr lang="cs-CZ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 </a:t>
            </a:r>
            <a:r>
              <a:rPr lang="cs-CZ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</a:rPr>
              <a:t>1835–1842</a:t>
            </a:r>
            <a:endParaRPr lang="cs-CZ" sz="2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913680" y="609480"/>
            <a:ext cx="10352520" cy="13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cs-CZ" sz="3400" b="1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7.1. písemné prameny hg</a:t>
            </a:r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CustomShape 2"/>
          <p:cNvSpPr/>
          <p:nvPr/>
        </p:nvSpPr>
        <p:spPr>
          <a:xfrm>
            <a:off x="913680" y="2095920"/>
            <a:ext cx="10352520" cy="369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752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od pol. 19. stol. množství topografických lexikonů, např.:</a:t>
            </a:r>
            <a:endParaRPr lang="cs-CZ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  <a:p>
            <a:pPr marL="685800" lvl="1" indent="-227520" algn="just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4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</a:rPr>
              <a:t>František </a:t>
            </a:r>
            <a:r>
              <a:rPr lang="cs-CZ" sz="24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</a:rPr>
              <a:t>Palacký</a:t>
            </a:r>
            <a:r>
              <a:rPr lang="cs-CZ" sz="24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, </a:t>
            </a: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Popis Království českého čili podrobné poznamenání všech dosavadních </a:t>
            </a:r>
            <a:r>
              <a:rPr lang="cs-CZ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krajův</a:t>
            </a: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, panství, </a:t>
            </a:r>
            <a:r>
              <a:rPr lang="cs-CZ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statkův</a:t>
            </a: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, měst, městeček, vesnic, někdejších </a:t>
            </a:r>
            <a:r>
              <a:rPr lang="cs-CZ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hradův</a:t>
            </a: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 a tvrzí, též samot a </a:t>
            </a:r>
            <a:r>
              <a:rPr lang="cs-CZ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spustlých</a:t>
            </a: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 osad mnohých v zemi české s udáním jejich obyvatelstva dle popisu z roku 1843 vykonaného, v jazyku českém i německém, Praha </a:t>
            </a:r>
            <a:r>
              <a:rPr lang="cs-CZ" sz="24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1848.</a:t>
            </a:r>
            <a:endParaRPr lang="cs-CZ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  <a:p>
            <a:pPr marL="685800" lvl="1" indent="-227520" algn="just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4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</a:rPr>
              <a:t>Václav </a:t>
            </a:r>
            <a:r>
              <a:rPr lang="cs-CZ" sz="2400" b="1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</a:rPr>
              <a:t>Kotyška</a:t>
            </a:r>
            <a:r>
              <a:rPr lang="cs-CZ" sz="24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, </a:t>
            </a: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Úplný místopisný slovník Království českého, Praha </a:t>
            </a:r>
            <a:r>
              <a:rPr lang="cs-CZ" sz="24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1895.</a:t>
            </a:r>
            <a:endParaRPr lang="cs-CZ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  <a:p>
            <a:pPr marL="685800" lvl="1" indent="-227520" algn="just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4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</a:rPr>
              <a:t>August </a:t>
            </a:r>
            <a:r>
              <a:rPr lang="cs-CZ" sz="24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</a:rPr>
              <a:t>Sedláček</a:t>
            </a:r>
            <a:r>
              <a:rPr lang="cs-CZ" sz="24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, </a:t>
            </a: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Místopisný slovník historický Království českého, Praha </a:t>
            </a:r>
            <a:r>
              <a:rPr lang="cs-CZ" sz="24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1909.</a:t>
            </a:r>
            <a:endParaRPr lang="cs-CZ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  <a:p>
            <a:pPr>
              <a:lnSpc>
                <a:spcPct val="100000"/>
              </a:lnSpc>
            </a:pPr>
            <a:endParaRPr lang="cs-CZ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913680" y="609480"/>
            <a:ext cx="1035252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cs-CZ" sz="3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Popis města v díle Schallera a Sommera - Kouřim</a:t>
            </a:r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CustomShape 2"/>
          <p:cNvSpPr/>
          <p:nvPr/>
        </p:nvSpPr>
        <p:spPr>
          <a:xfrm>
            <a:off x="913680" y="1143000"/>
            <a:ext cx="10352520" cy="464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752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0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Schaller</a:t>
            </a:r>
            <a:r>
              <a:rPr lang="cs-CZ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, 1788:</a:t>
            </a:r>
            <a:endParaRPr lang="cs-CZ" sz="2000" b="1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cs-CZ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„</a:t>
            </a:r>
            <a:r>
              <a:rPr lang="cs-CZ" sz="20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Zličko</a:t>
            </a:r>
            <a:r>
              <a:rPr lang="cs-CZ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, </a:t>
            </a:r>
            <a:r>
              <a:rPr lang="cs-CZ" sz="20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Kurim</a:t>
            </a:r>
            <a:r>
              <a:rPr lang="cs-CZ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, </a:t>
            </a:r>
            <a:r>
              <a:rPr lang="cs-CZ" sz="20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Gurim</a:t>
            </a:r>
            <a:r>
              <a:rPr lang="cs-CZ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, </a:t>
            </a:r>
            <a:r>
              <a:rPr lang="cs-CZ" sz="20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Caurzima</a:t>
            </a:r>
            <a:r>
              <a:rPr lang="cs-CZ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, královské krajské město se zdvojenou hradbou, podle něhož je pojmenován celý tento kraj, leží v příjemné krajině mezi Českým Brodem a </a:t>
            </a:r>
            <a:r>
              <a:rPr lang="cs-CZ" sz="20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Zásmukami</a:t>
            </a:r>
            <a:r>
              <a:rPr lang="cs-CZ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, vzdálený 5 zeměpisných mil východně od Prahy, na potoku, který vytéká u Janovic na ratajském panství z více rybníků. U Vavřince a Kouřimi naplňuje některé rybníky, u Plaňan přijímá jména </a:t>
            </a:r>
            <a:r>
              <a:rPr lang="cs-CZ" sz="20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Plaňanka</a:t>
            </a:r>
            <a:r>
              <a:rPr lang="cs-CZ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, spěchá královským krajem kolem </a:t>
            </a:r>
            <a:r>
              <a:rPr lang="cs-CZ" sz="20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Radimi</a:t>
            </a:r>
            <a:r>
              <a:rPr lang="cs-CZ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, Dobřichova a Ratenic a u vsi Pisty se vlévá do Labe.“</a:t>
            </a:r>
            <a:endParaRPr lang="cs-CZ" sz="2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  <a:p>
            <a:pPr marL="228600" indent="-22752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Sommer, 1844:</a:t>
            </a:r>
            <a:endParaRPr lang="cs-CZ" sz="2000" b="1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cs-CZ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„Královské město Kouřim (ve starých listinách a jiných listech také </a:t>
            </a:r>
            <a:r>
              <a:rPr lang="cs-CZ" sz="20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Kurim</a:t>
            </a:r>
            <a:r>
              <a:rPr lang="cs-CZ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, </a:t>
            </a:r>
            <a:r>
              <a:rPr lang="cs-CZ" sz="20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Gurim</a:t>
            </a:r>
            <a:r>
              <a:rPr lang="cs-CZ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, </a:t>
            </a:r>
            <a:r>
              <a:rPr lang="cs-CZ" sz="20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Churim</a:t>
            </a:r>
            <a:r>
              <a:rPr lang="cs-CZ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), podle níž má kraj název, ačkoliv krajský úřad se zde nenachází, ale má sídlo v Praze, leží ve východní části kraje, 9 ½ hodiny východojihovýchodně od Prahy, na 49º59‘ severní šířky a 32º35‘ východní délky (podle Davida), a hraničí svými pozemky na severu se zbožím Skalice a Lhota, na východě s panstvím Svojšice a Černý Kostelec, na jihu s panstvím Zásmuky a na západě opět s panstvím Černý Kostelec.“</a:t>
            </a:r>
            <a:endParaRPr lang="cs-CZ" sz="2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913680" y="609480"/>
            <a:ext cx="10352520" cy="13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cs-CZ" sz="3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Popis města v </a:t>
            </a:r>
            <a:r>
              <a:rPr lang="cs-CZ" sz="34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Kotyškově</a:t>
            </a:r>
            <a:r>
              <a:rPr lang="cs-CZ" sz="3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 lexikonu, </a:t>
            </a:r>
            <a:r>
              <a:rPr lang="cs-CZ" sz="34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1895 </a:t>
            </a:r>
            <a:r>
              <a:rPr lang="cs-CZ" sz="3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Kouřim</a:t>
            </a:r>
            <a:endParaRPr lang="cs-CZ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CustomShape 2"/>
          <p:cNvSpPr/>
          <p:nvPr/>
        </p:nvSpPr>
        <p:spPr>
          <a:xfrm>
            <a:off x="913680" y="2095920"/>
            <a:ext cx="10352520" cy="369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752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  <a:ea typeface="DejaVu Sans"/>
              </a:rPr>
              <a:t>„Kouřim, bývalé královské město, děkanství, fara, katastrální i místní obec: 14,51 km², 390 domů, 3332 Čechů, z 3333 přítomných obyvatel: 3212 </a:t>
            </a:r>
            <a:r>
              <a:rPr lang="cs-CZ" sz="24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  <a:ea typeface="DejaVu Sans"/>
              </a:rPr>
              <a:t>katolíků</a:t>
            </a: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  <a:ea typeface="DejaVu Sans"/>
              </a:rPr>
              <a:t>, 29 evangelíků, 92 židů, hejtmanství a vikářství… lékárna, knihtiskárna, občanská a okresní hospodářská záložna, továrna na cukr (vývoz surového cukru do Anglie, zaměstnáno 340 dělníků), pravovárečný pivovar (várka 36 hl., ročně 1660 hl.), 6 mlýnů, 2 závody puškařské a jeden kotlářský, pošta, telegraf a stanice rak.-</a:t>
            </a:r>
            <a:r>
              <a:rPr lang="cs-CZ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  <a:ea typeface="DejaVu Sans"/>
              </a:rPr>
              <a:t>uher</a:t>
            </a: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  <a:ea typeface="DejaVu Sans"/>
              </a:rPr>
              <a:t>. státní dráhy… Obyvatelé živí se zemědělstvím (pěstování řepy), vedou obchod v obilí, jetelovém semenu … tu a v okolí daří se výborné kouřimské švestky.“</a:t>
            </a:r>
            <a:endParaRPr lang="cs-CZ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CustomShape 1"/>
          <p:cNvSpPr/>
          <p:nvPr/>
        </p:nvSpPr>
        <p:spPr>
          <a:xfrm>
            <a:off x="704160" y="1002600"/>
            <a:ext cx="11003400" cy="475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just">
              <a:lnSpc>
                <a:spcPct val="100000"/>
              </a:lnSpc>
            </a:pPr>
            <a:r>
              <a:rPr lang="cs-CZ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Times New Roman"/>
              </a:rPr>
              <a:t>Jaroslav </a:t>
            </a:r>
            <a:r>
              <a:rPr lang="cs-CZ" sz="20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Times New Roman"/>
              </a:rPr>
              <a:t>Schaller</a:t>
            </a:r>
            <a:r>
              <a:rPr lang="cs-CZ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Times New Roman"/>
              </a:rPr>
              <a:t> o příjemných procházkách a odpočinku</a:t>
            </a:r>
            <a:endParaRPr lang="cs-CZ" sz="2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cs-CZ" sz="1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 </a:t>
            </a:r>
            <a:endParaRPr lang="cs-CZ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cs-CZ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 </a:t>
            </a:r>
            <a:r>
              <a:rPr lang="cs-CZ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Times New Roman"/>
              </a:rPr>
              <a:t>„Vedle Malých Benátek [Střelecký ostrov]  je třeba počítat s  1) </a:t>
            </a:r>
            <a:r>
              <a:rPr lang="cs-CZ" sz="20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Times New Roman"/>
              </a:rPr>
              <a:t>Graffovskou</a:t>
            </a:r>
            <a:r>
              <a:rPr lang="cs-CZ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Times New Roman"/>
              </a:rPr>
              <a:t> zahradou [poblíž Čertovky na malé Straně], dále 2) s hraběcí Valdštejnskou zahradou  a konečně 3) s velkou a krásnou hraběcí Buquoyskou zahradou za Újezdskou branou. Tato zahrada je podélně rozdělena na tři části, a to proto, že tudy vedou postranní cesty do dále ležících cizích zahrad. První část obsahuje vedle stájí a obydlí sklepníka a zahradníka tři krásné letohrádky, kde se v létě často scházejí hosté s rozmanitým jídlem a pitím a jiným občerstvením podle vlastní obliby, také s obědem, který se dopředu objedná pro tolik osob, kolik se chce, a je obsloužen nájemcem zahrady. Také je zde pět menších, zčásti otevřených, zčásti uzavřených letohrádků, ptačí budka a dvě velké kamenné fontány. Od prostřední budovy, která je velmi roztomile zařízena a z jejího altánu lze přehlédnout celou zahradu až k Vltavě, vede široká kaštanová alej, která se v první části člení na více zčásti otevřených zčásti zakrytých cestiček; k Vltavě je dlouhá asi 300 kroků.“ </a:t>
            </a:r>
            <a:endParaRPr lang="cs-CZ" sz="2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cs-CZ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Times New Roman"/>
              </a:rPr>
              <a:t> </a:t>
            </a:r>
            <a:endParaRPr lang="cs-CZ" sz="2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cs-CZ" sz="20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Times New Roman"/>
              </a:rPr>
              <a:t>Schaller</a:t>
            </a:r>
            <a:r>
              <a:rPr lang="cs-CZ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Times New Roman"/>
              </a:rPr>
              <a:t>, J.: </a:t>
            </a:r>
            <a:r>
              <a:rPr lang="cs-CZ" sz="20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Times New Roman"/>
              </a:rPr>
              <a:t>Beschreibung</a:t>
            </a:r>
            <a:r>
              <a:rPr lang="cs-CZ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Times New Roman"/>
              </a:rPr>
              <a:t> der </a:t>
            </a:r>
            <a:r>
              <a:rPr lang="cs-CZ" sz="20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Times New Roman"/>
              </a:rPr>
              <a:t>königlichen</a:t>
            </a:r>
            <a:r>
              <a:rPr lang="cs-CZ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Times New Roman"/>
              </a:rPr>
              <a:t> Haupt </a:t>
            </a:r>
            <a:r>
              <a:rPr lang="cs-CZ" sz="20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Times New Roman"/>
              </a:rPr>
              <a:t>und</a:t>
            </a:r>
            <a:r>
              <a:rPr lang="cs-CZ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Times New Roman"/>
              </a:rPr>
              <a:t> </a:t>
            </a:r>
            <a:r>
              <a:rPr lang="cs-CZ" sz="20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Times New Roman"/>
              </a:rPr>
              <a:t>Residenz</a:t>
            </a:r>
            <a:r>
              <a:rPr lang="cs-CZ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Times New Roman"/>
              </a:rPr>
              <a:t> </a:t>
            </a:r>
            <a:r>
              <a:rPr lang="cs-CZ" sz="20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Times New Roman"/>
              </a:rPr>
              <a:t>Stadt</a:t>
            </a:r>
            <a:r>
              <a:rPr lang="cs-CZ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Times New Roman"/>
              </a:rPr>
              <a:t> Prag [Popsání královského hlavního a rezidenčního města Prahy]. Prag, Franz </a:t>
            </a:r>
            <a:r>
              <a:rPr lang="cs-CZ" sz="20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Times New Roman"/>
              </a:rPr>
              <a:t>Gerzabek</a:t>
            </a:r>
            <a:r>
              <a:rPr lang="cs-CZ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Times New Roman"/>
              </a:rPr>
              <a:t> </a:t>
            </a:r>
            <a:r>
              <a:rPr lang="cs-CZ" sz="20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Times New Roman"/>
              </a:rPr>
              <a:t>1794–1797</a:t>
            </a:r>
            <a:r>
              <a:rPr lang="cs-CZ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Times New Roman"/>
              </a:rPr>
              <a:t>, </a:t>
            </a:r>
            <a:r>
              <a:rPr lang="cs-CZ" sz="20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Times New Roman"/>
              </a:rPr>
              <a:t>Bd</a:t>
            </a:r>
            <a:r>
              <a:rPr lang="cs-CZ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Times New Roman"/>
              </a:rPr>
              <a:t>. Die </a:t>
            </a:r>
            <a:r>
              <a:rPr lang="cs-CZ" sz="20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Times New Roman"/>
              </a:rPr>
              <a:t>Kleinseite</a:t>
            </a:r>
            <a:r>
              <a:rPr lang="cs-CZ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Times New Roman"/>
              </a:rPr>
              <a:t>, s. </a:t>
            </a:r>
            <a:r>
              <a:rPr lang="cs-CZ" sz="20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Times New Roman"/>
              </a:rPr>
              <a:t>366–367. Celkem 4 díly.</a:t>
            </a:r>
            <a:endParaRPr lang="cs-CZ" sz="2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/>
          <p:cNvSpPr/>
          <p:nvPr/>
        </p:nvSpPr>
        <p:spPr>
          <a:xfrm>
            <a:off x="913680" y="609480"/>
            <a:ext cx="10352520" cy="13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cs-CZ" sz="3400" b="1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7.1. Písemné prameny HG</a:t>
            </a:r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CustomShape 2"/>
          <p:cNvSpPr/>
          <p:nvPr/>
        </p:nvSpPr>
        <p:spPr>
          <a:xfrm>
            <a:off x="913680" y="2095920"/>
            <a:ext cx="10352520" cy="369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22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Vyprávěcí prameny</a:t>
            </a:r>
            <a:endParaRPr lang="cs-CZ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  <a:p>
            <a:pPr>
              <a:lnSpc>
                <a:spcPct val="100000"/>
              </a:lnSpc>
            </a:pPr>
            <a:r>
              <a:rPr lang="cs-CZ" sz="2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- sporadické a útržkovité zmínky x cenné informace o krajině, podnebí, územním vývoji, sídlech, komunikacích, církevní správy atd.</a:t>
            </a:r>
            <a:endParaRPr lang="cs-CZ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  <a:p>
            <a:pPr marL="228600" indent="-22752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Kosmova kronika, Pokračovatelé Kosmovi a další kroniky</a:t>
            </a:r>
            <a:endParaRPr lang="cs-CZ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  <a:p>
            <a:pPr marL="228600" indent="-22752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2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Pavel Stránský </a:t>
            </a:r>
            <a:r>
              <a:rPr lang="cs-CZ" sz="2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ze </a:t>
            </a:r>
            <a:r>
              <a:rPr lang="cs-CZ" sz="2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Zapské</a:t>
            </a:r>
            <a:r>
              <a:rPr lang="cs-CZ" sz="2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 </a:t>
            </a:r>
            <a:r>
              <a:rPr lang="cs-CZ" sz="22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Stránky, </a:t>
            </a:r>
            <a:r>
              <a:rPr lang="cs-CZ" sz="2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Respublica</a:t>
            </a:r>
            <a:r>
              <a:rPr lang="cs-CZ" sz="2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 </a:t>
            </a:r>
            <a:r>
              <a:rPr lang="cs-CZ" sz="2200" b="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Bojema</a:t>
            </a:r>
            <a:r>
              <a:rPr lang="cs-CZ" sz="22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, </a:t>
            </a:r>
            <a:r>
              <a:rPr lang="cs-CZ" sz="22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Leiden 1634</a:t>
            </a:r>
            <a:r>
              <a:rPr lang="cs-CZ" sz="2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, </a:t>
            </a:r>
            <a:r>
              <a:rPr lang="cs-CZ" sz="22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1643.</a:t>
            </a:r>
            <a:endParaRPr lang="cs-CZ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  <a:p>
            <a:pPr marL="228600" indent="-22752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2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Bohuslav Balbín, </a:t>
            </a:r>
            <a:r>
              <a:rPr lang="cs-CZ" sz="2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Miscellanea</a:t>
            </a:r>
            <a:r>
              <a:rPr lang="cs-CZ" sz="2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 </a:t>
            </a:r>
            <a:r>
              <a:rPr lang="cs-CZ" sz="2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Historica</a:t>
            </a:r>
            <a:r>
              <a:rPr lang="cs-CZ" sz="2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 </a:t>
            </a:r>
            <a:r>
              <a:rPr lang="cs-CZ" sz="2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regni</a:t>
            </a:r>
            <a:r>
              <a:rPr lang="cs-CZ" sz="2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 </a:t>
            </a:r>
            <a:r>
              <a:rPr lang="cs-CZ" sz="2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Bohemiae</a:t>
            </a:r>
            <a:r>
              <a:rPr lang="cs-CZ" sz="2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, Praha </a:t>
            </a:r>
            <a:r>
              <a:rPr lang="cs-CZ" sz="22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1679-1687.</a:t>
            </a:r>
            <a:endParaRPr lang="cs-CZ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  <a:p>
            <a:pPr marL="228600" indent="-22752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2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J. J. </a:t>
            </a:r>
            <a:r>
              <a:rPr lang="cs-CZ" sz="22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M.</a:t>
            </a:r>
            <a:r>
              <a:rPr lang="cs-CZ" sz="22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 </a:t>
            </a:r>
            <a:r>
              <a:rPr lang="cs-CZ" sz="2200" b="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Vogt</a:t>
            </a:r>
            <a:r>
              <a:rPr lang="cs-CZ" sz="22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, </a:t>
            </a:r>
            <a:r>
              <a:rPr lang="cs-CZ" sz="2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Das</a:t>
            </a:r>
            <a:r>
              <a:rPr lang="cs-CZ" sz="2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 </a:t>
            </a:r>
            <a:r>
              <a:rPr lang="cs-CZ" sz="2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jeztlebende</a:t>
            </a:r>
            <a:r>
              <a:rPr lang="cs-CZ" sz="2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 </a:t>
            </a:r>
            <a:r>
              <a:rPr lang="cs-CZ" sz="2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Königreich</a:t>
            </a:r>
            <a:r>
              <a:rPr lang="cs-CZ" sz="2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 </a:t>
            </a:r>
            <a:r>
              <a:rPr lang="cs-CZ" sz="2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Böhmen</a:t>
            </a:r>
            <a:r>
              <a:rPr lang="cs-CZ" sz="2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, </a:t>
            </a:r>
            <a:r>
              <a:rPr lang="cs-CZ" sz="22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Frankfurt; </a:t>
            </a:r>
            <a:r>
              <a:rPr lang="cs-CZ" sz="2200" b="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Leipzig</a:t>
            </a:r>
            <a:r>
              <a:rPr lang="cs-CZ" sz="22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 1712.</a:t>
            </a:r>
            <a:endParaRPr lang="cs-CZ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  <a:p>
            <a:pPr marL="228600" indent="-22752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2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Bernard </a:t>
            </a:r>
            <a:r>
              <a:rPr lang="cs-CZ" sz="2200" b="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Erberg</a:t>
            </a:r>
            <a:r>
              <a:rPr lang="cs-CZ" sz="22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, </a:t>
            </a:r>
            <a:r>
              <a:rPr lang="cs-CZ" sz="2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Notitia</a:t>
            </a:r>
            <a:r>
              <a:rPr lang="cs-CZ" sz="2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 </a:t>
            </a:r>
            <a:r>
              <a:rPr lang="cs-CZ" sz="2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illustris</a:t>
            </a:r>
            <a:r>
              <a:rPr lang="cs-CZ" sz="2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 </a:t>
            </a:r>
            <a:r>
              <a:rPr lang="cs-CZ" sz="2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regni</a:t>
            </a:r>
            <a:r>
              <a:rPr lang="cs-CZ" sz="2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 </a:t>
            </a:r>
            <a:r>
              <a:rPr lang="cs-CZ" sz="2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Bohemiae</a:t>
            </a:r>
            <a:r>
              <a:rPr lang="cs-CZ" sz="2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, </a:t>
            </a:r>
            <a:r>
              <a:rPr lang="cs-CZ" sz="2200" b="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Wien</a:t>
            </a:r>
            <a:r>
              <a:rPr lang="cs-CZ" sz="2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 </a:t>
            </a:r>
            <a:r>
              <a:rPr lang="cs-CZ" sz="22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1760.</a:t>
            </a:r>
            <a:endParaRPr lang="cs-CZ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  <a:p>
            <a:pPr>
              <a:lnSpc>
                <a:spcPct val="120000"/>
              </a:lnSpc>
            </a:pPr>
            <a:endParaRPr lang="cs-CZ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ustomShape 1"/>
          <p:cNvSpPr/>
          <p:nvPr/>
        </p:nvSpPr>
        <p:spPr>
          <a:xfrm>
            <a:off x="267840" y="609480"/>
            <a:ext cx="11673720" cy="558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cs-CZ" sz="2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Kosmova kronika, 1125</a:t>
            </a:r>
            <a:endParaRPr lang="cs-CZ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cs-CZ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„Téhož roku dne 20. května, ve středu o svatém týdnu letnic, napadlo mnoho sněhu v některých lesnatých krajinách; v příštích dnech uhodil silný mráz a mnoho uškodil obilí všeho druhu, zvláště ozimnímu, rovněž i vinicím a stromům, takže na mnohých místech sady byly docela spáleny a menší řeky zamrzly.“</a:t>
            </a:r>
            <a:endParaRPr lang="cs-CZ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  <a:p>
            <a:pPr>
              <a:lnSpc>
                <a:spcPct val="100000"/>
              </a:lnSpc>
            </a:pPr>
            <a:endParaRPr lang="cs-CZ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cs-CZ" sz="2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Druhé pokračování Kosmovo, 1273</a:t>
            </a:r>
            <a:endParaRPr lang="cs-CZ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cs-CZ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„Léta Páně 1273. Dne 18. srpna byla velká povodeň na řece Vltavě, taková, že dřevěná kaplička, která stávala před mostem na Písku, byla úplně i se základy odplavena. A jiný kamenný kostel, který byl pod mostem na ostrově, se z poloviny rozbořil a všechny mlýny, které byly u města pražského pobořeny, uplavaly s vodou.“</a:t>
            </a:r>
            <a:endParaRPr lang="cs-CZ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stomShape 1"/>
          <p:cNvSpPr/>
          <p:nvPr/>
        </p:nvSpPr>
        <p:spPr>
          <a:xfrm>
            <a:off x="451800" y="881280"/>
            <a:ext cx="11370960" cy="420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just">
              <a:lnSpc>
                <a:spcPct val="100000"/>
              </a:lnSpc>
            </a:pPr>
            <a:r>
              <a:rPr lang="cs-CZ" sz="2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Times New Roman"/>
              </a:rPr>
              <a:t>Popis Čech z roku 1634 od Pavla Stránského ze </a:t>
            </a:r>
            <a:r>
              <a:rPr lang="cs-CZ" sz="24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Times New Roman"/>
              </a:rPr>
              <a:t>Zapské</a:t>
            </a:r>
            <a:r>
              <a:rPr lang="cs-CZ" sz="2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Times New Roman"/>
              </a:rPr>
              <a:t> Stránky:</a:t>
            </a:r>
            <a:endParaRPr lang="cs-CZ" sz="2400" b="1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  <a:p>
            <a:pPr algn="just">
              <a:lnSpc>
                <a:spcPct val="100000"/>
              </a:lnSpc>
            </a:pPr>
            <a:endParaRPr lang="cs-CZ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cs-CZ" sz="2400" b="0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Times New Roman"/>
              </a:rPr>
              <a:t>„Podoby je země sama vejčité. Je obklíčena odevšad horami a souvislým lesem, částí to hvozdu hercynského. Hory se nazývají sudetskými a les </a:t>
            </a:r>
            <a:r>
              <a:rPr lang="cs-CZ" sz="2400" b="0" i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Times New Roman"/>
              </a:rPr>
              <a:t>gabretským</a:t>
            </a:r>
            <a:r>
              <a:rPr lang="cs-CZ" sz="2400" b="0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Times New Roman"/>
              </a:rPr>
              <a:t> čili Šumavou, jak mu podle šumění větrů někteří naši krajané říkají výrazem obecné mluvy. Představuje tedy země tvar jakéhosi velmi půvabného </a:t>
            </a:r>
            <a:r>
              <a:rPr lang="cs-CZ" sz="2400" b="0" i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Times New Roman"/>
              </a:rPr>
              <a:t>amfitheátru</a:t>
            </a:r>
            <a:r>
              <a:rPr lang="cs-CZ" sz="2400" b="0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Times New Roman"/>
              </a:rPr>
              <a:t>. Od východu ji uzavírá Slezsko a Morava, od západu </a:t>
            </a:r>
            <a:r>
              <a:rPr lang="cs-CZ" sz="2400" b="0" i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Times New Roman"/>
              </a:rPr>
              <a:t>Norikum</a:t>
            </a:r>
            <a:r>
              <a:rPr lang="cs-CZ" sz="2400" b="0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Times New Roman"/>
              </a:rPr>
              <a:t> neboli Bavorská Falc, od jihu Rakousy, od severu Míšeň a Lužice</a:t>
            </a: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Times New Roman"/>
              </a:rPr>
              <a:t>.“</a:t>
            </a:r>
            <a:endParaRPr lang="cs-CZ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  <a:p>
            <a:pPr algn="just">
              <a:lnSpc>
                <a:spcPct val="100000"/>
              </a:lnSpc>
            </a:pPr>
            <a:endParaRPr lang="cs-CZ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Times New Roman"/>
              </a:rPr>
              <a:t>Pavel STRÁNSKÝ, </a:t>
            </a:r>
            <a:r>
              <a:rPr lang="cs-CZ" sz="2400" b="0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Times New Roman"/>
              </a:rPr>
              <a:t>Res publica </a:t>
            </a:r>
            <a:r>
              <a:rPr lang="cs-CZ" sz="2400" b="0" i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Times New Roman"/>
              </a:rPr>
              <a:t>Bohemiae</a:t>
            </a: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Times New Roman"/>
              </a:rPr>
              <a:t>, 1. vyd. Leiden 1634. </a:t>
            </a:r>
            <a:r>
              <a:rPr lang="cs-CZ" sz="2400" b="0" i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Times New Roman"/>
              </a:rPr>
              <a:t>Respublica</a:t>
            </a:r>
            <a:r>
              <a:rPr lang="cs-CZ" sz="2400" b="0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Times New Roman"/>
              </a:rPr>
              <a:t> </a:t>
            </a:r>
            <a:r>
              <a:rPr lang="cs-CZ" sz="2400" b="0" i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Times New Roman"/>
              </a:rPr>
              <a:t>Bojema</a:t>
            </a: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Times New Roman"/>
              </a:rPr>
              <a:t>. 2. vyd. 1643. V českém vydání Pavel STRÁNSKÝ, </a:t>
            </a:r>
            <a:r>
              <a:rPr lang="cs-CZ" sz="2400" b="0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Times New Roman"/>
              </a:rPr>
              <a:t>O státě českém</a:t>
            </a: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Times New Roman"/>
              </a:rPr>
              <a:t>, </a:t>
            </a:r>
            <a:r>
              <a:rPr lang="cs-CZ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Times New Roman"/>
              </a:rPr>
              <a:t>Respublica</a:t>
            </a: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Times New Roman"/>
              </a:rPr>
              <a:t> </a:t>
            </a:r>
            <a:r>
              <a:rPr lang="cs-CZ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Times New Roman"/>
              </a:rPr>
              <a:t>Bojema</a:t>
            </a: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Times New Roman"/>
              </a:rPr>
              <a:t> [Bohumil RYBA </a:t>
            </a:r>
            <a:r>
              <a:rPr lang="cs-CZ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Times New Roman"/>
              </a:rPr>
              <a:t>ed</a:t>
            </a: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Times New Roman"/>
              </a:rPr>
              <a:t>.], Praha 1946, s. 11.</a:t>
            </a:r>
            <a:endParaRPr lang="cs-CZ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>
            <a:off x="178560" y="82080"/>
            <a:ext cx="11896560" cy="655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cs-CZ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Balbínova </a:t>
            </a:r>
            <a:r>
              <a:rPr lang="cs-CZ" sz="2000" b="1" i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Miscellanea</a:t>
            </a:r>
            <a:r>
              <a:rPr lang="cs-CZ" sz="2000" b="1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 </a:t>
            </a:r>
            <a:r>
              <a:rPr lang="cs-CZ" sz="2000" b="1" i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historica</a:t>
            </a:r>
            <a:r>
              <a:rPr lang="cs-CZ" sz="2000" b="1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 </a:t>
            </a:r>
            <a:r>
              <a:rPr lang="cs-CZ" sz="2000" b="1" i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regni</a:t>
            </a:r>
            <a:r>
              <a:rPr lang="cs-CZ" sz="2000" b="1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 </a:t>
            </a:r>
            <a:r>
              <a:rPr lang="cs-CZ" sz="2000" b="1" i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Bohemiae</a:t>
            </a:r>
            <a:r>
              <a:rPr lang="cs-CZ" sz="2000" b="1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 </a:t>
            </a:r>
            <a:r>
              <a:rPr lang="cs-CZ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(70. a 80. léta 17. století)</a:t>
            </a:r>
            <a:r>
              <a:rPr lang="cs-CZ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 </a:t>
            </a:r>
            <a:r>
              <a:rPr lang="cs-CZ" sz="2000" b="0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- </a:t>
            </a:r>
            <a:r>
              <a:rPr lang="cs-CZ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vyobrazení Čech jako země oplývající nezměrnou krásou a bohatstvím; podrobný popis geografických a přírodních jevů: </a:t>
            </a:r>
            <a:endParaRPr lang="cs-CZ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cs-CZ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cs-CZ" sz="2000" b="0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„Všichni ti, kdož se zmiňovali o Čechách, prohlašují, že česká země je obklopena horami jako korunou a chráněna přirozenou hradbou lesů a skal. Totéž vidíme na mapách, konečně se o tom mohou přesvědčit ti, kdož dojdou k českým hranicím: ať k nám šli nebo odcházeli kteroukoliv cestou, poznali, že se jim postavily do cesty hory, a museli překonat horské stezky sevřené srázy a často vysekané ve skalách</a:t>
            </a:r>
            <a:r>
              <a:rPr lang="cs-CZ" sz="2000" b="0" i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. </a:t>
            </a:r>
            <a:r>
              <a:rPr lang="cs-CZ" sz="2000" b="0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Nejpřístupnější a nejpovlovnější cesta vede na Moravu, ačkoli i tam je na mnoha místech neschůdná a plná zákrutů. Zbylé pohraniční oblasti Čech jsou chráněny strmými horami, hlubokými údolími, děsivými hvozdy, neprostupnými skalami, často i potoky, jež se řítí s výšky a jinými překážkami.“</a:t>
            </a:r>
            <a:r>
              <a:rPr lang="cs-CZ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 </a:t>
            </a:r>
            <a:endParaRPr lang="cs-CZ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cs-CZ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cs-CZ" sz="2000" b="0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„Jestliže se podíváš z nějakého vyššího kopce, třeba z Řípu, Bezdězu nebo ze Sedla na českou zemi, budeš si myslet, že vidíš  nějakou hodně velikou zahradu. Tak je všecko do kousíčku obděláno a v barvách se střídá bílá s červenou. Obdělaná pole mají velmi tmavou barvu. Úrodností vynikají Čechy i nad sousední končiny.“</a:t>
            </a:r>
            <a:endParaRPr lang="cs-CZ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cs-CZ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cs-CZ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B. BALBÍN, Krásy a bohatství České země, český překlad Helena Businská, Praha 1986, s. 70 a 147.</a:t>
            </a:r>
            <a:endParaRPr lang="cs-CZ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/>
          <p:nvPr/>
        </p:nvSpPr>
        <p:spPr>
          <a:xfrm>
            <a:off x="913680" y="609480"/>
            <a:ext cx="10352520" cy="13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cs-CZ" sz="3400" b="1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7.1. Písemné prameny hg</a:t>
            </a:r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0" name="CustomShape 2"/>
          <p:cNvSpPr/>
          <p:nvPr/>
        </p:nvSpPr>
        <p:spPr>
          <a:xfrm>
            <a:off x="913680" y="2095920"/>
            <a:ext cx="10352520" cy="369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752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Stabilní katastr </a:t>
            </a:r>
            <a:endParaRPr lang="cs-CZ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  <a:p>
            <a:pPr marL="228600" indent="-227520">
              <a:lnSpc>
                <a:spcPct val="100000"/>
              </a:lnSpc>
              <a:buClr>
                <a:srgbClr val="FFFFFF"/>
              </a:buClr>
              <a:buFont typeface="Arial"/>
              <a:buChar char="-"/>
            </a:pPr>
            <a:r>
              <a:rPr lang="cs-CZ" sz="28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1824–1843</a:t>
            </a:r>
            <a:r>
              <a:rPr lang="cs-CZ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, reambulace </a:t>
            </a:r>
            <a:r>
              <a:rPr lang="cs-CZ" sz="28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</a:rPr>
              <a:t>1869–1881</a:t>
            </a:r>
            <a:endParaRPr lang="cs-CZ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  <a:p>
            <a:pPr>
              <a:lnSpc>
                <a:spcPct val="100000"/>
              </a:lnSpc>
            </a:pPr>
            <a:r>
              <a:rPr lang="cs-CZ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- písemný (a mapový) operát</a:t>
            </a:r>
            <a:endParaRPr lang="cs-CZ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  <a:p>
            <a:pPr>
              <a:lnSpc>
                <a:spcPct val="100000"/>
              </a:lnSpc>
            </a:pPr>
            <a:endParaRPr lang="cs-CZ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  <a:p>
            <a:pPr marL="228600" indent="-22752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průvodce</a:t>
            </a:r>
            <a:endParaRPr lang="cs-CZ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  <a:p>
            <a:pPr marL="228600" indent="-22752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cestopisy</a:t>
            </a:r>
            <a:endParaRPr lang="cs-CZ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  <a:p>
            <a:pPr marL="228600" indent="-22752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regionální kroniky</a:t>
            </a:r>
            <a:endParaRPr lang="cs-CZ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  <a:p>
            <a:pPr marL="228600" indent="-22752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paměti</a:t>
            </a:r>
            <a:endParaRPr lang="cs-CZ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913680" y="609480"/>
            <a:ext cx="10352520" cy="13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cs-CZ" sz="3400" b="1" strike="noStrike" cap="al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1. </a:t>
            </a:r>
            <a:r>
              <a:rPr lang="cs-CZ" sz="3400" b="1" strike="noStrike" cap="all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historická </a:t>
            </a:r>
            <a:r>
              <a:rPr lang="cs-CZ" sz="3400" b="1" strike="noStrike" cap="al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geografie</a:t>
            </a:r>
            <a:endParaRPr lang="cs-CZ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CustomShape 2"/>
          <p:cNvSpPr/>
          <p:nvPr/>
        </p:nvSpPr>
        <p:spPr>
          <a:xfrm>
            <a:off x="913680" y="2114208"/>
            <a:ext cx="10352520" cy="369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7520" algn="just">
              <a:lnSpc>
                <a:spcPct val="120000"/>
              </a:lnSpc>
              <a:buClr>
                <a:srgbClr val="FFFFFF"/>
              </a:buClr>
            </a:pPr>
            <a:r>
              <a:rPr lang="cs-CZ" sz="2000" b="1" i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</a:rPr>
              <a:t>	</a:t>
            </a:r>
            <a:r>
              <a:rPr lang="cs-CZ" sz="2400" b="1" i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</a:rPr>
              <a:t>Eva Semotanová</a:t>
            </a:r>
          </a:p>
          <a:p>
            <a:pPr marL="228600" indent="-227520" algn="just">
              <a:lnSpc>
                <a:spcPct val="120000"/>
              </a:lnSpc>
              <a:buClr>
                <a:srgbClr val="FFFFFF"/>
              </a:buClr>
            </a:pPr>
            <a:r>
              <a:rPr lang="cs-CZ" sz="2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</a:rPr>
              <a:t>	„Historická </a:t>
            </a:r>
            <a:r>
              <a:rPr lang="cs-CZ" sz="2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</a:rPr>
              <a:t>geografie je samostatná transdisciplinární věda, dotýká se Země </a:t>
            </a:r>
            <a:r>
              <a:rPr lang="cs-CZ" sz="2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</a:rPr>
              <a:t>i člověka </a:t>
            </a:r>
            <a:r>
              <a:rPr lang="cs-CZ" sz="2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</a:rPr>
              <a:t>a spojuje prostor s časem a přírodní vědy se společenskými. Studuje stav, vývoj a proměny geografického prostředí v minulosti, příčiny, které tyto proměny způsobily, jejich následky a příslušné zákonitosti. Rekonstruuje dnes již zaniklou krajinu z hlediska vzájemného vztahu člověka a přírody, kladného i záporného. Základními styčnými disciplínami jsou pro historickou geografii historiografie a geografie.“</a:t>
            </a:r>
          </a:p>
          <a:p>
            <a:pPr marL="228600" indent="-22752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endParaRPr lang="cs-CZ" sz="12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marL="1080">
              <a:lnSpc>
                <a:spcPct val="120000"/>
              </a:lnSpc>
              <a:buClr>
                <a:srgbClr val="FFFFFF"/>
              </a:buClr>
            </a:pPr>
            <a:endParaRPr lang="cs-CZ" sz="14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marL="228600" indent="-22752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endParaRPr lang="cs-CZ" sz="16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marL="228600" indent="-22752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endParaRPr lang="cs-CZ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1"/>
          <p:cNvSpPr/>
          <p:nvPr/>
        </p:nvSpPr>
        <p:spPr>
          <a:xfrm>
            <a:off x="178560" y="610200"/>
            <a:ext cx="11823120" cy="484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just">
              <a:lnSpc>
                <a:spcPct val="100000"/>
              </a:lnSpc>
            </a:pPr>
            <a:r>
              <a:rPr lang="cs-CZ" sz="2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Paměti milčického rychtáře Františka Jana Vaváka </a:t>
            </a: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– pravidelná evidence nejrůznějších extrémů počasí</a:t>
            </a:r>
            <a:endParaRPr lang="cs-CZ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cs-CZ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cs-CZ" sz="24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1770</a:t>
            </a: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:</a:t>
            </a:r>
            <a:endParaRPr lang="cs-CZ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cs-CZ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„</a:t>
            </a:r>
            <a:r>
              <a:rPr lang="cs-CZ" sz="2400" b="0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Zima byla víc mokrá než suchá, větším dílem deštivá. Bylo tak velké zle, že nikam žádný s naloženým vozem jeti nemohl. Takové mokré časy začaly se již na podzim, v listopadu 1769... Dne 8. března, v neděli Kýchavnou, začal trošku padat sníh a padal téměř ustavičně... Napadlo přec toho sněhu na rovinách a polích více než jeden loket </a:t>
            </a:r>
            <a:r>
              <a:rPr lang="cs-CZ" sz="2400" b="0" i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zvýši</a:t>
            </a:r>
            <a:r>
              <a:rPr lang="cs-CZ" sz="2400" b="0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 mimo co vítr sehnal... Okolo 31. července začaly se žně, ale z dopuštění Božího byly velmi skrovné... Zajisté oblíbilo se Pánu Bohu českou zem potrestati, neb pro to jarní mokro, potom pro sedm neděl trvající sucho velmi </a:t>
            </a:r>
            <a:r>
              <a:rPr lang="cs-CZ" sz="2400" b="0" i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veliká </a:t>
            </a:r>
            <a:r>
              <a:rPr lang="cs-CZ" sz="2400" b="0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byla všech věcí neúroda.“ </a:t>
            </a:r>
            <a:endParaRPr lang="cs-CZ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913680" y="609480"/>
            <a:ext cx="10352520" cy="13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cs-CZ" sz="3400" b="1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7.2. Obrazové (ikonografické) prameny HG</a:t>
            </a:r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CustomShape 2"/>
          <p:cNvSpPr/>
          <p:nvPr/>
        </p:nvSpPr>
        <p:spPr>
          <a:xfrm>
            <a:off x="913680" y="2095920"/>
            <a:ext cx="10352520" cy="369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752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Veduty </a:t>
            </a:r>
            <a:endParaRPr lang="cs-CZ" sz="2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  <a:p>
            <a:pPr>
              <a:lnSpc>
                <a:spcPct val="100000"/>
              </a:lnSpc>
            </a:pPr>
            <a:r>
              <a:rPr lang="cs-CZ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– města, městské části, vyobrazení zákoutí nebo budov, pohledy na hrady, zámky a parky (malba i grafika)</a:t>
            </a:r>
            <a:endParaRPr lang="cs-CZ" sz="2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  <a:p>
            <a:pPr>
              <a:lnSpc>
                <a:spcPct val="100000"/>
              </a:lnSpc>
            </a:pPr>
            <a:r>
              <a:rPr lang="cs-CZ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Pohledy na města v ČZ:</a:t>
            </a:r>
            <a:endParaRPr lang="cs-CZ" sz="2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  <a:p>
            <a:pPr marL="228600" indent="-227520">
              <a:lnSpc>
                <a:spcPct val="100000"/>
              </a:lnSpc>
              <a:buClr>
                <a:srgbClr val="FFFFFF"/>
              </a:buClr>
              <a:buFont typeface="Arial"/>
              <a:buChar char="-"/>
            </a:pPr>
            <a:r>
              <a:rPr lang="cs-CZ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1493 - </a:t>
            </a:r>
            <a:r>
              <a:rPr lang="cs-CZ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Hartman </a:t>
            </a:r>
            <a:r>
              <a:rPr lang="cs-CZ" sz="20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Schedel</a:t>
            </a:r>
            <a:endParaRPr lang="cs-CZ" sz="2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  <a:p>
            <a:pPr marL="228600" indent="-227520">
              <a:lnSpc>
                <a:spcPct val="100000"/>
              </a:lnSpc>
              <a:buClr>
                <a:srgbClr val="FFFFFF"/>
              </a:buClr>
              <a:buFont typeface="Arial"/>
              <a:buChar char="-"/>
            </a:pPr>
            <a:r>
              <a:rPr lang="cs-CZ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16. stol. - </a:t>
            </a:r>
            <a:r>
              <a:rPr lang="cs-CZ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Frans </a:t>
            </a:r>
            <a:r>
              <a:rPr lang="cs-CZ" sz="20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Hogenberg</a:t>
            </a:r>
            <a:r>
              <a:rPr lang="cs-CZ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 </a:t>
            </a:r>
            <a:r>
              <a:rPr lang="cs-CZ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a </a:t>
            </a:r>
            <a:r>
              <a:rPr lang="cs-CZ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Georg </a:t>
            </a:r>
            <a:r>
              <a:rPr lang="cs-CZ" sz="20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Braun</a:t>
            </a:r>
            <a:endParaRPr lang="cs-CZ" sz="2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  <a:p>
            <a:pPr marL="228600" indent="-227520">
              <a:lnSpc>
                <a:spcPct val="100000"/>
              </a:lnSpc>
              <a:buClr>
                <a:srgbClr val="FFFFFF"/>
              </a:buClr>
              <a:buFont typeface="Arial"/>
              <a:buChar char="-"/>
            </a:pPr>
            <a:r>
              <a:rPr lang="cs-CZ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17. stol. - </a:t>
            </a:r>
            <a:r>
              <a:rPr lang="cs-CZ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Jan </a:t>
            </a:r>
            <a:r>
              <a:rPr lang="cs-CZ" sz="20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Willenberg</a:t>
            </a:r>
            <a:r>
              <a:rPr lang="cs-CZ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,</a:t>
            </a:r>
            <a:r>
              <a:rPr lang="cs-CZ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 </a:t>
            </a:r>
            <a:r>
              <a:rPr lang="cs-CZ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Václav </a:t>
            </a:r>
            <a:r>
              <a:rPr lang="cs-CZ" sz="20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Hollar</a:t>
            </a:r>
            <a:r>
              <a:rPr lang="cs-CZ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, </a:t>
            </a:r>
            <a:r>
              <a:rPr lang="cs-CZ" sz="20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Matthaeus</a:t>
            </a:r>
            <a:r>
              <a:rPr lang="cs-CZ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 </a:t>
            </a:r>
            <a:r>
              <a:rPr lang="cs-CZ" sz="20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Merian</a:t>
            </a:r>
            <a:r>
              <a:rPr lang="cs-CZ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 a </a:t>
            </a:r>
            <a:r>
              <a:rPr lang="cs-CZ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Martin </a:t>
            </a:r>
            <a:r>
              <a:rPr lang="cs-CZ" sz="20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Zeiler</a:t>
            </a:r>
            <a:endParaRPr lang="cs-CZ" sz="2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  <a:p>
            <a:pPr marL="228600" indent="-227520">
              <a:lnSpc>
                <a:spcPct val="100000"/>
              </a:lnSpc>
              <a:buClr>
                <a:srgbClr val="FFFFFF"/>
              </a:buClr>
              <a:buFont typeface="Arial"/>
              <a:buChar char="-"/>
            </a:pPr>
            <a:r>
              <a:rPr lang="cs-CZ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poč. 18. stol. - </a:t>
            </a:r>
            <a:r>
              <a:rPr lang="cs-CZ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Gabriel </a:t>
            </a:r>
            <a:r>
              <a:rPr lang="cs-CZ" sz="20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Bodenehr</a:t>
            </a:r>
            <a:r>
              <a:rPr lang="cs-CZ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 </a:t>
            </a:r>
            <a:r>
              <a:rPr lang="cs-CZ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a </a:t>
            </a:r>
            <a:r>
              <a:rPr lang="cs-CZ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J. J. M. </a:t>
            </a:r>
            <a:r>
              <a:rPr lang="cs-CZ" sz="20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Vogt</a:t>
            </a:r>
            <a:endParaRPr lang="cs-CZ" sz="2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  <a:p>
            <a:pPr marL="228600" indent="-227520">
              <a:lnSpc>
                <a:spcPct val="100000"/>
              </a:lnSpc>
              <a:buClr>
                <a:srgbClr val="FFFFFF"/>
              </a:buClr>
              <a:buFont typeface="Arial"/>
              <a:buChar char="-"/>
            </a:pPr>
            <a:r>
              <a:rPr lang="cs-CZ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18. a 19. stol. – nárůst – </a:t>
            </a:r>
            <a:r>
              <a:rPr lang="cs-CZ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Friedrich Bernard Werner, Jiří </a:t>
            </a:r>
            <a:r>
              <a:rPr lang="cs-CZ" sz="20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Döbler</a:t>
            </a:r>
            <a:r>
              <a:rPr lang="cs-CZ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, Vojtěch Benedikt </a:t>
            </a:r>
            <a:r>
              <a:rPr lang="cs-CZ" sz="20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Juhn</a:t>
            </a:r>
            <a:r>
              <a:rPr lang="cs-CZ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, Vincenc </a:t>
            </a:r>
            <a:r>
              <a:rPr lang="cs-CZ" sz="20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Morstadt</a:t>
            </a:r>
            <a:r>
              <a:rPr lang="cs-CZ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, Josef Šembera, Eduard </a:t>
            </a:r>
            <a:r>
              <a:rPr lang="cs-CZ" sz="20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Gurk</a:t>
            </a:r>
            <a:r>
              <a:rPr lang="cs-CZ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, Vilém </a:t>
            </a:r>
            <a:r>
              <a:rPr lang="cs-CZ" sz="20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Kandler</a:t>
            </a:r>
            <a:r>
              <a:rPr lang="cs-CZ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, Václav Jansa</a:t>
            </a:r>
            <a:endParaRPr lang="cs-CZ" sz="2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0000"/>
              </a:lnSpc>
            </a:pPr>
            <a:endParaRPr lang="cs-CZ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stomShape 1"/>
          <p:cNvSpPr/>
          <p:nvPr/>
        </p:nvSpPr>
        <p:spPr>
          <a:xfrm>
            <a:off x="913680" y="609480"/>
            <a:ext cx="10352520" cy="13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cs-CZ" sz="3400" b="1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7.2. Obrazové (ikonografické) prameny HG</a:t>
            </a:r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5" name="CustomShape 2"/>
          <p:cNvSpPr/>
          <p:nvPr/>
        </p:nvSpPr>
        <p:spPr>
          <a:xfrm>
            <a:off x="913680" y="2095920"/>
            <a:ext cx="10352520" cy="369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752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v</a:t>
            </a:r>
            <a:r>
              <a:rPr lang="cs-CZ" sz="24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yobrazení </a:t>
            </a: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měst součástí map ČZ – např. </a:t>
            </a:r>
            <a:r>
              <a:rPr lang="cs-CZ" sz="2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Komenského mapa Moravy </a:t>
            </a: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(1624)</a:t>
            </a:r>
            <a:endParaRPr lang="cs-CZ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  <a:p>
            <a:pPr marL="228600" indent="-22752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p</a:t>
            </a:r>
            <a:r>
              <a:rPr lang="cs-CZ" sz="24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ohledy </a:t>
            </a: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na hrady a zámky – díla Augusta Sedláčka a Františka Alexandra </a:t>
            </a:r>
            <a:r>
              <a:rPr lang="cs-CZ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Hebera</a:t>
            </a:r>
            <a:endParaRPr lang="cs-CZ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  <a:p>
            <a:pPr marL="228600" indent="-22752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4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p</a:t>
            </a:r>
            <a:r>
              <a:rPr lang="cs-CZ" sz="24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ohlednice</a:t>
            </a:r>
            <a:endParaRPr lang="cs-CZ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  <a:p>
            <a:pPr marL="228600" indent="-22752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4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f</a:t>
            </a:r>
            <a:r>
              <a:rPr lang="cs-CZ" sz="24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otografie </a:t>
            </a: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– nárůst významu, intenzivně využívány, proměny krajiny; letecké snímky</a:t>
            </a:r>
            <a:endParaRPr lang="cs-CZ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  <a:p>
            <a:pPr>
              <a:lnSpc>
                <a:spcPct val="120000"/>
              </a:lnSpc>
            </a:pPr>
            <a:endParaRPr lang="cs-CZ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CustomShape 1"/>
          <p:cNvSpPr/>
          <p:nvPr/>
        </p:nvSpPr>
        <p:spPr>
          <a:xfrm>
            <a:off x="913680" y="609480"/>
            <a:ext cx="10352520" cy="13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cs-CZ" sz="3400" b="1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7.3. hmotné prameny HG</a:t>
            </a:r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6" name="CustomShape 2"/>
          <p:cNvSpPr/>
          <p:nvPr/>
        </p:nvSpPr>
        <p:spPr>
          <a:xfrm>
            <a:off x="913680" y="2095920"/>
            <a:ext cx="10352520" cy="369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752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Archeologické nálezy </a:t>
            </a: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– především středověká archeologie</a:t>
            </a:r>
            <a:endParaRPr lang="cs-CZ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  <a:p>
            <a:pPr marL="228600" indent="-22752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4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d</a:t>
            </a:r>
            <a:r>
              <a:rPr lang="cs-CZ" sz="24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osud </a:t>
            </a:r>
            <a:r>
              <a:rPr lang="cs-CZ" sz="2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existující stavby a jejich relikty </a:t>
            </a: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– doklady hospodářské činnosti člověka v krajině (hamry, sklárny, mlýny, …)</a:t>
            </a:r>
            <a:endParaRPr lang="cs-CZ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  <a:p>
            <a:pPr marL="228600" indent="-22752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4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t</a:t>
            </a:r>
            <a:r>
              <a:rPr lang="cs-CZ" sz="24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erénní </a:t>
            </a:r>
            <a:r>
              <a:rPr lang="cs-CZ" sz="2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nerovnosti a jiné anomálie</a:t>
            </a: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DejaVu Sans"/>
              </a:rPr>
              <a:t> – zaniklé osady, průběh bývalých komunikací, vodních toků, hraniční kameny, smírčí kříže, …</a:t>
            </a:r>
            <a:endParaRPr lang="cs-CZ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913680" y="609480"/>
            <a:ext cx="10352520" cy="13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cs-CZ" sz="3400" b="1" strike="noStrike" cap="all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2. </a:t>
            </a:r>
            <a:r>
              <a:rPr lang="cs-CZ" sz="3400" b="1" strike="noStrike" cap="al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Kořeny </a:t>
            </a:r>
            <a:r>
              <a:rPr lang="cs-CZ" sz="3400" b="1" strike="noStrike" cap="all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české </a:t>
            </a:r>
            <a:r>
              <a:rPr lang="cs-CZ" sz="3400" b="1" strike="noStrike" cap="al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Historické geografie</a:t>
            </a:r>
            <a:endParaRPr lang="cs-CZ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CustomShape 2"/>
          <p:cNvSpPr/>
          <p:nvPr/>
        </p:nvSpPr>
        <p:spPr>
          <a:xfrm>
            <a:off x="913680" y="2095920"/>
            <a:ext cx="10352520" cy="369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752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400" b="1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2. polovina 19. století, počátek 20. století</a:t>
            </a:r>
            <a:endParaRPr lang="cs-CZ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František Palacký, August Sedláček, Václav Vladivoj Tomek</a:t>
            </a:r>
            <a:endParaRPr lang="cs-CZ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>
              <a:lnSpc>
                <a:spcPct val="20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400" b="1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po roce 1918</a:t>
            </a:r>
            <a:endParaRPr lang="cs-CZ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Josef Vítězslav Šimák, Bohuslav Horák</a:t>
            </a:r>
            <a:r>
              <a:rPr lang="cs-CZ" sz="2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, </a:t>
            </a: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František Roubík, Ladislav </a:t>
            </a:r>
            <a:r>
              <a:rPr lang="cs-CZ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Hosák</a:t>
            </a:r>
            <a:endParaRPr lang="cs-CZ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>
              <a:lnSpc>
                <a:spcPct val="20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400" b="1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po roce 1945</a:t>
            </a:r>
            <a:endParaRPr lang="cs-CZ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František Roubík, Jaroslav Kašpar, Jaroslav Vaniš, Zdeněk Boháč</a:t>
            </a:r>
            <a:endParaRPr lang="cs-CZ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913680" y="609480"/>
            <a:ext cx="10352520" cy="13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cs-CZ" sz="3400" b="1" strike="noStrike" cap="all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2. </a:t>
            </a:r>
            <a:r>
              <a:rPr lang="cs-CZ" sz="3400" b="1" strike="noStrike" cap="al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Kořeny </a:t>
            </a:r>
            <a:r>
              <a:rPr lang="cs-CZ" sz="3400" b="1" strike="noStrike" cap="all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české </a:t>
            </a:r>
            <a:r>
              <a:rPr lang="cs-CZ" sz="3400" b="1" strike="noStrike" cap="al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Historické geografie</a:t>
            </a:r>
            <a:endParaRPr lang="cs-CZ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CustomShape 2"/>
          <p:cNvSpPr/>
          <p:nvPr/>
        </p:nvSpPr>
        <p:spPr>
          <a:xfrm>
            <a:off x="315360" y="2095920"/>
            <a:ext cx="11612880" cy="436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cs-CZ" sz="1600" b="0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„</a:t>
            </a:r>
            <a:r>
              <a:rPr lang="cs-CZ" sz="1600" b="0" i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Popatříce</a:t>
            </a:r>
            <a:r>
              <a:rPr lang="cs-CZ" sz="1600" b="0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 na obraz její</a:t>
            </a:r>
            <a:r>
              <a:rPr lang="cs-CZ" sz="1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 (tj. české země)</a:t>
            </a:r>
            <a:r>
              <a:rPr lang="cs-CZ" sz="1600" b="0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 na mapě, uhlédáme polohu nepravidelného </a:t>
            </a:r>
            <a:r>
              <a:rPr lang="cs-CZ" sz="1600" b="0" i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čtverohranu</a:t>
            </a:r>
            <a:r>
              <a:rPr lang="cs-CZ" sz="1600" b="0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, </a:t>
            </a:r>
            <a:r>
              <a:rPr lang="cs-CZ" sz="1600" b="0" i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jehožto</a:t>
            </a:r>
            <a:r>
              <a:rPr lang="cs-CZ" sz="1600" b="0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 hrany právě k severu a jihu, k východu i západu čelí. Na pokraji svém odevšad obklíčena jest pohořími, kterážto ze dvou uzlů vybíhati se zdají: od východu totiž, ode </a:t>
            </a:r>
            <a:r>
              <a:rPr lang="cs-CZ" sz="1600" b="0" i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sněžky</a:t>
            </a:r>
            <a:r>
              <a:rPr lang="cs-CZ" sz="1600" b="0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 Králické, k severozápadu vznášejí se Krkonoše, jenž Čechy ode Slez, a k jihozápadu rozkládají se Žďárské hory, jenž je od Moravy dělí… Jsou tedy Čechy již přírodou samou ohraničeny; a věncem hor co hradbami přirozenými otočeny. S těchto hradeb vinou se rozličná pohoří a </a:t>
            </a:r>
            <a:r>
              <a:rPr lang="cs-CZ" sz="1600" b="0" i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protihoří</a:t>
            </a:r>
            <a:r>
              <a:rPr lang="cs-CZ" sz="1600" b="0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, zpovlovna se nížíce, až pak se tratí, tu v </a:t>
            </a:r>
            <a:r>
              <a:rPr lang="cs-CZ" sz="1600" b="0" i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ouplné</a:t>
            </a:r>
            <a:r>
              <a:rPr lang="cs-CZ" sz="1600" b="0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 rovině, tu ve krabatině.“</a:t>
            </a:r>
            <a:endParaRPr lang="cs-CZ" sz="16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cs-CZ" sz="1600" b="0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„Pramenové </a:t>
            </a:r>
            <a:r>
              <a:rPr lang="cs-CZ" sz="1600" b="0" i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všickni</a:t>
            </a:r>
            <a:r>
              <a:rPr lang="cs-CZ" sz="1600" b="0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, jenž po horách zemi vůkol věnčících se prýští, pomalu v potoky a řeky se stékajíce, téměř uprostřed země v jediný proud labský se spojují, a jediným </a:t>
            </a:r>
            <a:r>
              <a:rPr lang="cs-CZ" sz="1600" b="0" i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oužlabím</a:t>
            </a:r>
            <a:r>
              <a:rPr lang="cs-CZ" sz="1600" b="0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, prorvavším se skrze hornaté ty valy hluboce, k severu odtékají.“</a:t>
            </a:r>
            <a:endParaRPr lang="cs-CZ" sz="16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cs-CZ" sz="1600" b="0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„Příroda sama, ukončivši a </a:t>
            </a:r>
            <a:r>
              <a:rPr lang="cs-CZ" sz="1600" b="0" i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uspůsobivši</a:t>
            </a:r>
            <a:r>
              <a:rPr lang="cs-CZ" sz="1600" b="0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 Čechy co zvláštní celek, předustanovila tím hlavní ráz historie české…Vzdálenost moře, nedostatek velikých plavných jezer a řek v zemi, a sám ten věnec hor </a:t>
            </a:r>
            <a:r>
              <a:rPr lang="cs-CZ" sz="1600" b="0" i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pohraničných</a:t>
            </a:r>
            <a:r>
              <a:rPr lang="cs-CZ" sz="1600" b="0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, překážejíce obchodu a spojení s ostatní Europou, osamocovaly Čechy, až </a:t>
            </a:r>
            <a:r>
              <a:rPr lang="cs-CZ" sz="1600" b="0" i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teprv</a:t>
            </a:r>
            <a:r>
              <a:rPr lang="cs-CZ" sz="1600" b="0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 cesty uměle ražené počaly jim přirozených poněkud nedostatek </a:t>
            </a:r>
            <a:r>
              <a:rPr lang="cs-CZ" sz="1600" b="0" i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nahražovati</a:t>
            </a:r>
            <a:r>
              <a:rPr lang="cs-CZ" sz="1600" b="0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.“</a:t>
            </a:r>
            <a:endParaRPr lang="cs-CZ" sz="16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cs-CZ" sz="16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cs-CZ" sz="16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Palacký, František: </a:t>
            </a:r>
            <a:r>
              <a:rPr lang="cs-CZ" sz="1600" b="1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Dějiny národu českého v Čechách i v Moravě</a:t>
            </a:r>
            <a:r>
              <a:rPr lang="cs-CZ" sz="16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. Otisk podle původního vydání. Praha 1908, s. 5.</a:t>
            </a:r>
            <a:endParaRPr lang="cs-CZ" sz="16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913680" y="609480"/>
            <a:ext cx="10352520" cy="13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cs-CZ" sz="3400" b="1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3. Současnost – centra hg výzkumu</a:t>
            </a:r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CustomShape 2"/>
          <p:cNvSpPr/>
          <p:nvPr/>
        </p:nvSpPr>
        <p:spPr>
          <a:xfrm>
            <a:off x="913680" y="2095920"/>
            <a:ext cx="10352520" cy="369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752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PřF</a:t>
            </a: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 UK - Pavel Chromý, </a:t>
            </a:r>
            <a:r>
              <a:rPr lang="cs-CZ" sz="24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Leoš </a:t>
            </a:r>
            <a:r>
              <a:rPr lang="cs-CZ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Jeleček</a:t>
            </a:r>
            <a:endParaRPr lang="cs-CZ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HiU</a:t>
            </a: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 AV ČR - Eva </a:t>
            </a:r>
            <a:r>
              <a:rPr lang="cs-CZ" sz="2400" b="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Semotanová</a:t>
            </a:r>
            <a:r>
              <a:rPr lang="cs-CZ" sz="24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 a tým HG</a:t>
            </a:r>
            <a:endParaRPr lang="cs-CZ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UJEP - Tomáš </a:t>
            </a:r>
            <a:r>
              <a:rPr lang="cs-CZ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Velímský</a:t>
            </a:r>
            <a:endParaRPr lang="cs-CZ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4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MU </a:t>
            </a: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- </a:t>
            </a:r>
            <a:r>
              <a:rPr lang="cs-CZ" sz="24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Zdeněk </a:t>
            </a:r>
            <a:r>
              <a:rPr lang="cs-CZ" sz="2400" b="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Stachoň</a:t>
            </a:r>
            <a:r>
              <a:rPr lang="cs-CZ" sz="24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 + MZK – Eva </a:t>
            </a:r>
            <a:r>
              <a:rPr lang="cs-CZ" sz="2400" b="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Chodějovská</a:t>
            </a:r>
            <a:endParaRPr lang="cs-CZ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4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ZČU </a:t>
            </a: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- Martin </a:t>
            </a:r>
            <a:r>
              <a:rPr lang="cs-CZ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Gojda</a:t>
            </a:r>
            <a:endParaRPr lang="cs-CZ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historická klimatologie - Rudolf </a:t>
            </a:r>
            <a:r>
              <a:rPr lang="cs-CZ" sz="24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Brázdil, </a:t>
            </a: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Jan </a:t>
            </a:r>
            <a:r>
              <a:rPr lang="cs-CZ" sz="24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Munzar</a:t>
            </a:r>
            <a:endParaRPr lang="cs-CZ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913680" y="609480"/>
            <a:ext cx="10352520" cy="13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cs-CZ" sz="3400" b="1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4. Tradiční hg témata</a:t>
            </a:r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CustomShape 2"/>
          <p:cNvSpPr/>
          <p:nvPr/>
        </p:nvSpPr>
        <p:spPr>
          <a:xfrm>
            <a:off x="913680" y="2095920"/>
            <a:ext cx="10352520" cy="369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7520" algn="ctr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lang="cs-CZ" sz="2800" b="0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/>
              <a:ea typeface="DejaVu Sans"/>
            </a:endParaRPr>
          </a:p>
          <a:p>
            <a:pPr marL="228600" indent="-227520" algn="ctr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lang="cs-CZ" sz="28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man Old Style"/>
              <a:ea typeface="DejaVu Sans"/>
            </a:endParaRPr>
          </a:p>
          <a:p>
            <a:pPr marL="228600" indent="-227520" algn="ctr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8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dějiny </a:t>
            </a:r>
            <a:r>
              <a:rPr lang="cs-CZ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osídlení</a:t>
            </a:r>
            <a:endParaRPr lang="cs-CZ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 algn="ctr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hospodářská historická geografie</a:t>
            </a:r>
            <a:endParaRPr lang="cs-CZ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 algn="ctr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územní vývoj</a:t>
            </a:r>
            <a:endParaRPr lang="cs-CZ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 algn="ctr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církevní </a:t>
            </a:r>
            <a:r>
              <a:rPr lang="cs-CZ" sz="28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dějiny</a:t>
            </a:r>
          </a:p>
          <a:p>
            <a:pPr marL="228600" indent="-227520" algn="ctr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8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d</a:t>
            </a:r>
            <a:r>
              <a:rPr lang="cs-CZ" sz="28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ějiny kartografie</a:t>
            </a:r>
            <a:endParaRPr lang="cs-CZ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913680" y="609480"/>
            <a:ext cx="10352520" cy="13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cs-CZ" sz="3400" b="1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5. nové inspirace, témata, metody, prameny</a:t>
            </a:r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CustomShape 2"/>
          <p:cNvSpPr/>
          <p:nvPr/>
        </p:nvSpPr>
        <p:spPr>
          <a:xfrm>
            <a:off x="913680" y="2095920"/>
            <a:ext cx="10352520" cy="369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752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ekologie, zvl. krajinná ekologie a paměť krajiny</a:t>
            </a:r>
            <a:endParaRPr lang="cs-CZ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environmentální dějiny</a:t>
            </a:r>
            <a:endParaRPr lang="cs-CZ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2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historický </a:t>
            </a:r>
            <a:r>
              <a:rPr lang="cs-CZ" sz="2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land-use</a:t>
            </a:r>
            <a:endParaRPr lang="cs-CZ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srovnávací dějiny měst</a:t>
            </a:r>
            <a:endParaRPr lang="cs-CZ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geografické informační systémy (GIS)  a počítačová tvorba rekonstrukčních map a kartografických modelů</a:t>
            </a:r>
            <a:endParaRPr lang="cs-CZ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I. vojenské mapování</a:t>
            </a:r>
            <a:endParaRPr lang="cs-CZ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letecké snímky, letecká archeologie</a:t>
            </a:r>
            <a:endParaRPr lang="cs-CZ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k</a:t>
            </a:r>
            <a:r>
              <a:rPr lang="cs-CZ" sz="22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ritické edice </a:t>
            </a:r>
            <a:r>
              <a:rPr lang="cs-CZ" sz="2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kartografických pramenů</a:t>
            </a:r>
            <a:endParaRPr lang="cs-CZ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913680" y="609480"/>
            <a:ext cx="10352520" cy="13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cs-CZ" sz="3400" b="1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6. Metody historické geografie</a:t>
            </a:r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CustomShape 2"/>
          <p:cNvSpPr/>
          <p:nvPr/>
        </p:nvSpPr>
        <p:spPr>
          <a:xfrm>
            <a:off x="913680" y="2095920"/>
            <a:ext cx="10352520" cy="369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cs-CZ" sz="2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Historické metody</a:t>
            </a:r>
            <a:endParaRPr lang="cs-CZ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 algn="ctr">
              <a:lnSpc>
                <a:spcPct val="100000"/>
              </a:lnSpc>
              <a:buClr>
                <a:srgbClr val="FFFFFF"/>
              </a:buClr>
              <a:buFont typeface="Arial"/>
              <a:buChar char="-"/>
            </a:pP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všechny pracovní postupy a metody, užívané v historickém výzkumu: </a:t>
            </a:r>
            <a:endParaRPr lang="cs-CZ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 algn="ctr">
              <a:lnSpc>
                <a:spcPct val="20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heuristika</a:t>
            </a:r>
            <a:endParaRPr lang="cs-CZ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 algn="ctr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kritická analýza pramenů</a:t>
            </a:r>
            <a:endParaRPr lang="cs-CZ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 algn="ctr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interpretace</a:t>
            </a:r>
            <a:endParaRPr lang="cs-CZ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 algn="ctr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syntéza</a:t>
            </a:r>
            <a:endParaRPr lang="cs-CZ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TM04033921[[fn=Damašek]]</Template>
  <TotalTime>1765</TotalTime>
  <Words>1993</Words>
  <Application>Microsoft Office PowerPoint</Application>
  <PresentationFormat>Širokoúhlá obrazovka</PresentationFormat>
  <Paragraphs>198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5</vt:i4>
      </vt:variant>
      <vt:variant>
        <vt:lpstr>Nadpisy snímků</vt:lpstr>
      </vt:variant>
      <vt:variant>
        <vt:i4>33</vt:i4>
      </vt:variant>
    </vt:vector>
  </HeadingPairs>
  <TitlesOfParts>
    <vt:vector size="45" baseType="lpstr">
      <vt:lpstr>Arial</vt:lpstr>
      <vt:lpstr>Bookman Old Style</vt:lpstr>
      <vt:lpstr>DejaVu Sans</vt:lpstr>
      <vt:lpstr>Rockwell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Böhmisch Pfaffendorf = Český Dvůr, Knyk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Historická geografie  1. Vývoj oboru a metodologie</dc:title>
  <dc:subject/>
  <dc:creator>Roman</dc:creator>
  <dc:description/>
  <cp:lastModifiedBy>Účet Microsoft</cp:lastModifiedBy>
  <cp:revision>124</cp:revision>
  <dcterms:created xsi:type="dcterms:W3CDTF">2017-01-16T09:12:23Z</dcterms:created>
  <dcterms:modified xsi:type="dcterms:W3CDTF">2022-10-12T10:22:26Z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Širokoúhlá obrazovka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101</vt:i4>
  </property>
</Properties>
</file>