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316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14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Obrázek 177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Obrázek 213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215" name="Obrázek 214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595160" y="1122480"/>
            <a:ext cx="900036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cs-CZ" sz="48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Historická geografie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48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1. Vývoj oboru, metodologie a prameny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595160" y="4009320"/>
            <a:ext cx="9000360" cy="193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Mgr. Jitka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Močičková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Ph.D.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mocickova@hiu.cas.cz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6. Metody historické geografie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913680" y="2095920"/>
            <a:ext cx="10352520" cy="43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Geografické metody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všechny pracovní postupy a metody, užívané v geografickém výzkumu, zejména: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21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GIS (geografické informační systémy)	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kartografická metoda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historický land-use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tvorba digitálních map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kartografické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modelování</a:t>
            </a: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p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rogramování, využití AI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6. Metody Historické geografie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Metody příbuzných disciplín, zejména: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	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21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archeologie (např. letecká archeologie)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klimatologie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toponomastika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historická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demografie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krajinná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ekologie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environmentální dějiny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dějiny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umění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urbanismus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 Prameny Historické geografie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písemné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obrazové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hmotné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kartografické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jiné (např. elektronické databáze)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7.1. Písemné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Úřední materiály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- listiny a listy, urbáře světské a církevní vrchnosti, hospodářské účty, desky zemské a dvorské, městské knihy, pozemkové knihy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Berní rula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(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Catastrum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rolare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1654, lánské rejstříky 1669-1679)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Tereziánský katastr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(rustikál a dominikál, Čechy 1748-1757, Morava 1749 a 1750), daňová přiznání-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fasse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od 1713)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Josefský katastr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(1789 pro dominikál i rustikál, částečně zrušen 1792)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Josefské mapování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(I. vojenské mapování), písemný (a mapový) operát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924480" y="10512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Tereziánský katastr, Rymaně 1718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Zástupný symbol pro obsah 4"/>
          <p:cNvPicPr/>
          <p:nvPr/>
        </p:nvPicPr>
        <p:blipFill>
          <a:blip r:embed="rId2" cstate="print"/>
          <a:stretch/>
        </p:blipFill>
        <p:spPr>
          <a:xfrm>
            <a:off x="1076412" y="996696"/>
            <a:ext cx="10039176" cy="57698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917280" y="609480"/>
            <a:ext cx="5928840" cy="23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"/>
          <p:cNvSpPr/>
          <p:nvPr/>
        </p:nvSpPr>
        <p:spPr>
          <a:xfrm>
            <a:off x="913680" y="2971800"/>
            <a:ext cx="5933880" cy="28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Tereziánský katastr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- ukázka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" name="Obrázek 2"/>
          <p:cNvPicPr/>
          <p:nvPr/>
        </p:nvPicPr>
        <p:blipFill>
          <a:blip r:embed="rId2" cstate="print"/>
          <a:stretch/>
        </p:blipFill>
        <p:spPr>
          <a:xfrm>
            <a:off x="4050720" y="0"/>
            <a:ext cx="814032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9480" y="109728"/>
            <a:ext cx="10972440" cy="768096"/>
          </a:xfrm>
        </p:spPr>
        <p:txBody>
          <a:bodyPr/>
          <a:lstStyle/>
          <a:p>
            <a:pPr algn="ctr"/>
            <a:r>
              <a:rPr lang="cs-CZ" dirty="0" err="1" smtClean="0">
                <a:solidFill>
                  <a:schemeClr val="bg1"/>
                </a:solidFill>
              </a:rPr>
              <a:t>Böhmisch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Pfaffendorf</a:t>
            </a:r>
            <a:r>
              <a:rPr lang="cs-CZ" dirty="0" smtClean="0">
                <a:solidFill>
                  <a:schemeClr val="bg1"/>
                </a:solidFill>
              </a:rPr>
              <a:t> = Český Dvůr, Knyk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1828800" y="128016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00" y="1508760"/>
            <a:ext cx="6063754" cy="41080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" y="821987"/>
            <a:ext cx="6246877" cy="43895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61" y="4404454"/>
            <a:ext cx="4101274" cy="2253140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>
            <a:off x="2578608" y="1828800"/>
            <a:ext cx="2770632" cy="36027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8750808" y="2606040"/>
            <a:ext cx="54864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30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1. vm, praha a okolí, sekce 107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„Liboc leží pod skalnatým, po straně křovinami porostlým, nahoře rovným nejvyšším kopcem Petřinou, souvisejícím s Bílou horou, z kterého lze přehlédnout značně prostorný terén. Vyvěrá z něho silný pramen Královka, který se vede potrubím na Pražský hrad; tuto vodu lze odčerpat. Vesnicí tekoucí potok z Ruzyně, přes který se nelze dostat bez mostu, zavodňuje doleji pitný rybník Královec, z něhož je veden hluboký příkop kolem kopce Petřiny do pražských hradeb; tento příkop je opatřen mosty, bez nichž jej nelze překročit. Pokud jde o pevně stavěné budovy, je ve vesnici na vyvýšeném terénu, na kopci kostel, obklopený hřbitovní zdí, vedle fara a dole na potoce zděný panský dvůr. Vzdálenosti: ¾ hodiny od Nebušic, ¼ hodiny od Ruzyně, 1 hodinu od Prahy a Kněževsi.“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7.1. Písemné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Velké archivní fondy 19. století: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Jednota k povzbuzení průmyslu v Čechách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Vlastenecko-hospodářská společnost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Zemědělská rada pro Království české a její Zemědělsko-technická kancelář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Česká lesnická jednota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Komitét pro přírodovědný výzkum Čech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železniční společnosti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důlní těžařstva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Komise pro kanalizování Labe a Vltavy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Zemská komise pro úpravu řek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913680" y="609480"/>
            <a:ext cx="10352520" cy="17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Zemědělská rada pro Království české, Výsledky šetření poměrů hospodářských i kulturních zemědělského obyvatelstva v Království českém v letech 1898-1900; Praha 1900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913680" y="2813400"/>
            <a:ext cx="10352520" cy="297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„Zeměpisná poloha učinila celou oblast (tj. Praha a okolí) stálým zápasištěm výstředností podnebí. Zima je zde někdy velice mírná, jindy přímo krutá, jaro měnivé, často květnovými mrazy plodinám pěstovaným a ovocnému stromoví zhoubné. Na základě padesátiletého pozorování má průměrnou střední teplotu: jaro +8,76ºC, léto +18,79ºC, podzim +9,5ºC, zima +0,59ºC… V typických obcích Horních Počernicích, Ďáblicích, Strašnicích a Kněževsi jsou poměry podnební oproti celkovému stavu drsnější buď vzhledem ku otevřenosti krajiny nebo ku vyšší její poloze.“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1. </a:t>
            </a:r>
            <a:r>
              <a:rPr lang="cs-CZ" sz="34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historická </a:t>
            </a: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geografie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913680" y="2114208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v průběhu 20. stol. vývoj koncepce a definice oboru: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Journal</a:t>
            </a:r>
            <a:r>
              <a:rPr lang="cs-CZ" sz="24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of</a:t>
            </a:r>
            <a:r>
              <a:rPr lang="cs-CZ" sz="24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Historical</a:t>
            </a:r>
            <a:r>
              <a:rPr lang="cs-CZ" sz="24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Geography</a:t>
            </a:r>
            <a:endParaRPr lang="cs-CZ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  <a:latin typeface="Bookman Old Style" pitchFamily="18" charset="0"/>
              </a:rPr>
              <a:t> USA, Kanada, Spojené království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Robin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Butlin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Brian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Graham,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Catherine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Nash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, Alan R. H.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Baker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(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Geography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and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History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Bridging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the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man Old Style" pitchFamily="18" charset="0"/>
              </a:rPr>
              <a:t>Divide</a:t>
            </a:r>
            <a:r>
              <a:rPr lang="cs-CZ" sz="2400" dirty="0" smtClean="0">
                <a:solidFill>
                  <a:schemeClr val="bg1"/>
                </a:solidFill>
                <a:latin typeface="Bookman Old Style" pitchFamily="18" charset="0"/>
              </a:rPr>
              <a:t>, 2003)</a:t>
            </a:r>
          </a:p>
          <a:p>
            <a:endParaRPr lang="cs-CZ" sz="2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 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ČZ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: </a:t>
            </a:r>
            <a:r>
              <a:rPr lang="cs-CZ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Josef  </a:t>
            </a:r>
            <a:r>
              <a:rPr lang="cs-CZ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Vítězslav </a:t>
            </a:r>
            <a:r>
              <a:rPr lang="cs-CZ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Šimák, František Roubík</a:t>
            </a:r>
            <a:r>
              <a:rPr lang="cs-CZ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, </a:t>
            </a:r>
            <a:r>
              <a:rPr lang="cs-CZ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ea typeface="DejaVu Sans"/>
              </a:rPr>
              <a:t>Bohuslav Horák,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Jaroslav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Kašpar,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Jaroslav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Vaniš,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Leoš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Jeleček, Eva </a:t>
            </a:r>
            <a:r>
              <a:rPr lang="cs-CZ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Semotanová</a:t>
            </a:r>
            <a:endParaRPr lang="cs-CZ" sz="24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od 60. let 20. stol. časopis 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Historická geografie</a:t>
            </a:r>
            <a:endParaRPr lang="cs-CZ" sz="2400" b="1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</a:pPr>
            <a:endParaRPr lang="cs-CZ" sz="1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1080">
              <a:lnSpc>
                <a:spcPct val="120000"/>
              </a:lnSpc>
              <a:buClr>
                <a:srgbClr val="FFFFFF"/>
              </a:buClr>
            </a:pPr>
            <a:endParaRPr lang="cs-CZ" sz="1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endParaRPr lang="cs-CZ" sz="1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7.1. Písemné prameny HG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Práce oficiální rakouské statistiky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Riegger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Josef Antonín,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Materialien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zur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alten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und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neuen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Statistik von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Böhmen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12 sv.,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Leipzig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-Prag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1787–1794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210000"/>
              </a:lnSpc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Místopisné příručky a topografické slovníky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Schaller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 Jaroslav,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Topographie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des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Königreichs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Böhmen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16 sv., Prag </a:t>
            </a:r>
            <a:r>
              <a:rPr lang="cs-CZ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1785–1790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– </a:t>
            </a:r>
            <a:r>
              <a:rPr lang="cs-CZ" sz="20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dotazníkové akce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Schwoy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František Josef,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Topographische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Schilderung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des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Markgrafthums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Mähren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2 sv., 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Prag; </a:t>
            </a:r>
            <a:r>
              <a:rPr lang="cs-CZ" sz="2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Leipzig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1786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Sommer,  Johann G.,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Das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Königreich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Böhmen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statistisch-topographisch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dargestellt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16 sv., Prag </a:t>
            </a:r>
            <a:r>
              <a:rPr lang="cs-CZ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1834–1839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– </a:t>
            </a:r>
            <a:r>
              <a:rPr lang="cs-CZ" sz="20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dotazníkové akce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Wolny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Gregor, Die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Markgrafschaft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Mähren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topographisch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statistisch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und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historisch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geschildert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. 6 sv.,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Brünn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1835–1842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7.1. písemné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od pol. 19. stol. množství topografických lexikonů, např.: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685800" lvl="1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František 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Palacký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Popis Království českého čili podrobné poznamenání všech dosavadních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krajův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panství,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statkův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měst, městeček, vesnic, někdejších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hradův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a tvrzí, též samot 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spustlých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osad mnohých v zemi české s udáním jejich obyvatelstva dle popisu z roku 1843 vykonaného, v jazyku českém i německém, Praha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1848.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685800" lvl="1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Václav </a:t>
            </a:r>
            <a:r>
              <a:rPr lang="cs-CZ" sz="24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Kotyška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Úplný místopisný slovník Království českého, Praha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1895.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685800" lvl="1" indent="-2275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August </a:t>
            </a:r>
            <a:r>
              <a:rPr lang="cs-CZ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Sedláček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Místopisný slovník historický Království českého, Praha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1909.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913680" y="609480"/>
            <a:ext cx="10352520" cy="53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Popis města v díle Schallera a Sommera - Kouřim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913680" y="1143000"/>
            <a:ext cx="10352520" cy="46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Schaller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1788:</a:t>
            </a:r>
            <a:endParaRPr lang="cs-CZ" sz="20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„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Zličko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Kurim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Gurim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Caurzima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královské krajské město se zdvojenou hradbou, podle něhož je pojmenován celý tento kraj, leží v příjemné krajině mezi Českým Brodem a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Zásmukami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vzdálený 5 zeměpisných mil východně od Prahy, na potoku, který vytéká u Janovic na ratajském panství z více rybníků. U Vavřince a Kouřimi naplňuje některé rybníky, u Plaňan přijímá jména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Plaňanka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spěchá královským krajem kolem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Radimi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Dobřichova a Ratenic a u vsi Pisty se vlévá do Labe.“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Sommer, 1844:</a:t>
            </a:r>
            <a:endParaRPr lang="cs-CZ" sz="20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„Královské město Kouřim (ve starých listinách a jiných listech také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Kurim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Gurim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Churim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), podle níž má kraj název, ačkoliv krajský úřad se zde nenachází, ale má sídlo v Praze, leží ve východní části kraje, 9 ½ hodiny východojihovýchodně od Prahy, na 49º59‘ severní šířky a 32º35‘ východní délky (podle Davida), a hraničí svými pozemky na severu se zbožím Skalice a Lhota, na východě s panstvím Svojšice a Černý Kostelec, na jihu s panstvím Zásmuky a na západě opět s panstvím Černý Kostelec.“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Popis města v </a:t>
            </a:r>
            <a:r>
              <a:rPr lang="cs-CZ" sz="3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Kotyškově</a:t>
            </a:r>
            <a:r>
              <a:rPr lang="cs-CZ" sz="3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lexikonu, </a:t>
            </a:r>
            <a:r>
              <a:rPr lang="cs-CZ" sz="3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1895 </a:t>
            </a:r>
            <a:r>
              <a:rPr lang="cs-CZ" sz="3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Kouřim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„Kouřim, bývalé královské město, děkanství, fara, katastrální i místní obec: 14,51 km², 390 domů, 3332 Čechů, z 3333 přítomných obyvatel: 3212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katolíků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29 evangelíků, 92 židů, hejtmanství a vikářství… lékárna, knihtiskárna, občanská a okresní hospodářská záložna, továrna na cukr (vývoz surového cukru do Anglie, zaměstnáno 340 dělníků), pravovárečný pivovar (várka 36 hl., ročně 1660 hl.), 6 mlýnů, 2 závody puškařské a jeden kotlářský, pošta, telegraf a stanice rak.-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uher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. státní dráhy… Obyvatelé živí se zemědělstvím (pěstování řepy), vedou obchod v obilí, jetelovém semenu … tu a v okolí daří se výborné kouřimské švestky.“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704160" y="1002600"/>
            <a:ext cx="11003400" cy="475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Jaroslav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Schaller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o příjemných procházkách a odpočinku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 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„Vedle Malých Benátek [Střelecký ostrov]  je třeba počítat s  1)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Graffovskou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zahradou [poblíž Čertovky na malé Straně], dále 2) s hraběcí Valdštejnskou zahradou  a konečně 3) s velkou a krásnou hraběcí Buquoyskou zahradou za Újezdskou branou. Tato zahrada je podélně rozdělena na tři části, a to proto, že tudy vedou postranní cesty do dále ležících cizích zahrad. První část obsahuje vedle stájí a obydlí sklepníka a zahradníka tři krásné letohrádky, kde se v létě často scházejí hosté s rozmanitým jídlem a pitím a jiným občerstvením podle vlastní obliby, také s obědem, který se dopředu objedná pro tolik osob, kolik se chce, a je obsloužen nájemcem zahrady. Také je zde pět menších, zčásti otevřených, zčásti uzavřených letohrádků, ptačí budka a dvě velké kamenné fontány. Od prostřední budovy, která je velmi roztomile zařízena a z jejího altánu lze přehlédnout celou zahradu až k Vltavě, vede široká kaštanová alej, která se v první části člení na více zčásti otevřených zčásti zakrytých cestiček; k Vltavě je dlouhá asi 300 kroků.“ 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 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Schaller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, J.: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Beschreibung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der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königlichen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Haupt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und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Residenz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Stadt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Prag [Popsání královského hlavního a rezidenčního města Prahy]. Prag, Franz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Gerzabek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1794–1797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,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Bd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. Die </a:t>
            </a:r>
            <a:r>
              <a:rPr lang="cs-CZ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Kleinseite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, s.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366–367. Celkem 4 díly.</a:t>
            </a:r>
            <a:endParaRPr lang="cs-CZ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7.1. Písemné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Vyprávěcí prameny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- sporadické a útržkovité zmínky x cenné informace o krajině, podnebí, územním vývoji, sídlech, komunikacích, církevní správy atd.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Kosmova kronika, Pokračovatelé Kosmovi a další kroniky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Pavel Stránský 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ze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Zapské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Stránky,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Respublica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Bojema</a:t>
            </a:r>
            <a:r>
              <a:rPr lang="cs-CZ" sz="2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Leiden 1634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1643.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Bohuslav Balbín,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Miscellanea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Historica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regni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Bohemiae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Praha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1679-1687.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J. J. </a:t>
            </a:r>
            <a:r>
              <a:rPr lang="cs-CZ" sz="2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M.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Vogt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Das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jeztlebende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Königreich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Böhmen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Frankfurt; </a:t>
            </a:r>
            <a:r>
              <a:rPr lang="cs-CZ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Leipzig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1712.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Bernard </a:t>
            </a:r>
            <a:r>
              <a:rPr lang="cs-CZ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Erberg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Notitia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illustris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regni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Bohemiae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Wien</a:t>
            </a:r>
            <a:r>
              <a:rPr lang="cs-CZ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1760.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2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267840" y="609480"/>
            <a:ext cx="11673720" cy="558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Kosmova kronika, 1125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„Téhož roku dne 20. května, ve středu o svatém týdnu letnic, napadlo mnoho sněhu v některých lesnatých krajinách; v příštích dnech uhodil silný mráz a mnoho uškodil obilí všeho druhu, zvláště ozimnímu, rovněž i vinicím a stromům, takže na mnohých místech sady byly docela spáleny a menší řeky zamrzly.“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Druhé pokračování Kosmovo, 1273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„Léta Páně 1273. Dne 18. srpna byla velká povodeň na řece Vltavě, taková, že dřevěná kaplička, která stávala před mostem na Písku, byla úplně i se základy odplavena. A jiný kamenný kostel, který byl pod mostem na ostrově, se z poloviny rozbořil a všechny mlýny, které byly u města pražského pobořeny, uplavaly s vodou.“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51800" y="881280"/>
            <a:ext cx="11370960" cy="420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Popis Čech z roku 1634 od Pavla Stránského ze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Zapské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Stránky:</a:t>
            </a:r>
            <a:endParaRPr lang="cs-CZ" sz="24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„Podoby je země sama vejčité. Je obklíčena odevšad horami a souvislým lesem, částí to hvozdu hercynského. Hory se nazývají sudetskými a les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gabretským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čili Šumavou, jak mu podle šumění větrů někteří naši krajané říkají výrazem obecné mluvy. Představuje tedy země tvar jakéhosi velmi půvabného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amfitheátru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. Od východu ji uzavírá Slezsko a Morava, od západu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Norikum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neboli Bavorská Falc, od jihu Rakousy, od severu Míšeň a Lužice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.“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Pavel STRÁNSKÝ, 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Res publica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Bohemiae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, 1. vyd. Leiden 1634.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Respublica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Bojema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. 2. vyd. 1643. V českém vydání Pavel STRÁNSKÝ, 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O státě českém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Respublica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Bojema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 [Bohumil RYBA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Times New Roman"/>
              </a:rPr>
              <a:t>.], Praha 1946, s. 11.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78560" y="82080"/>
            <a:ext cx="11896560" cy="655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Balbínova </a:t>
            </a:r>
            <a:r>
              <a:rPr lang="cs-CZ" sz="20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Miscellanea</a:t>
            </a:r>
            <a:r>
              <a:rPr lang="cs-CZ" sz="20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r>
              <a:rPr lang="cs-CZ" sz="20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historica</a:t>
            </a:r>
            <a:r>
              <a:rPr lang="cs-CZ" sz="20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r>
              <a:rPr lang="cs-CZ" sz="20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regni</a:t>
            </a:r>
            <a:r>
              <a:rPr lang="cs-CZ" sz="20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r>
              <a:rPr lang="cs-CZ" sz="20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Bohemiae</a:t>
            </a:r>
            <a:r>
              <a:rPr lang="cs-CZ" sz="20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(70. a 80. léta 17. století)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r>
              <a:rPr lang="cs-CZ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-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vyobrazení Čech jako země oplývající nezměrnou krásou a bohatstvím; podrobný popis geografických a přírodních jevů: 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„Všichni ti, kdož se zmiňovali o Čechách, prohlašují, že česká země je obklopena horami jako korunou a chráněna přirozenou hradbou lesů a skal. Totéž vidíme na mapách, konečně se o tom mohou přesvědčit ti, kdož dojdou k českým hranicím: ať k nám šli nebo odcházeli kteroukoliv cestou, poznali, že se jim postavily do cesty hory, a museli překonat horské stezky sevřené srázy a často vysekané ve skalách</a:t>
            </a:r>
            <a:r>
              <a:rPr lang="cs-CZ" sz="20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. </a:t>
            </a:r>
            <a:r>
              <a:rPr lang="cs-CZ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Nejpřístupnější a nejpovlovnější cesta vede na Moravu, ačkoli i tam je na mnoha místech neschůdná a plná zákrutů. Zbylé pohraniční oblasti Čech jsou chráněny strmými horami, hlubokými údolími, děsivými hvozdy, neprostupnými skalami, často i potoky, jež se řítí s výšky a jinými překážkami.“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20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„Jestliže se podíváš z nějakého vyššího kopce, třeba z Řípu, Bezdězu nebo ze Sedla na českou zemi, budeš si myslet, že vidíš  nějakou hodně velikou zahradu. Tak je všecko do kousíčku obděláno a v barvách se střídá bílá s červenou. Obdělaná pole mají velmi tmavou barvu. Úrodností vynikají Čechy i nad sousední končiny.“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B. BALBÍN, Krásy a bohatství České země, český překlad Helena Businská, Praha 1986, s. 70 a 147.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7.1. Písemné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Stabilní katastr 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1824–1843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reambulace </a:t>
            </a: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1869–1881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- písemný (a mapový) operát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průvodce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cestopisy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regionální kroniky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paměti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1. </a:t>
            </a:r>
            <a:r>
              <a:rPr lang="cs-CZ" sz="34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historická </a:t>
            </a: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geografie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913680" y="2114208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 algn="just">
              <a:lnSpc>
                <a:spcPct val="120000"/>
              </a:lnSpc>
              <a:buClr>
                <a:srgbClr val="FFFFFF"/>
              </a:buClr>
            </a:pPr>
            <a:r>
              <a:rPr lang="cs-CZ" sz="2000" b="1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	</a:t>
            </a:r>
            <a:r>
              <a:rPr lang="cs-CZ" sz="2400" b="1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Eva Semotanová</a:t>
            </a:r>
          </a:p>
          <a:p>
            <a:pPr marL="228600" indent="-227520" algn="just">
              <a:lnSpc>
                <a:spcPct val="120000"/>
              </a:lnSpc>
              <a:buClr>
                <a:srgbClr val="FFFFFF"/>
              </a:buClr>
            </a:pP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	„Historická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geografie je samostatná transdisciplinární věda, dotýká se Země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i člověka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a spojuje prostor s časem a přírodní vědy se společenskými. Studuje stav, vývoj a proměny geografického prostředí v minulosti, příčiny, které tyto proměny způsobily, jejich následky a příslušné zákonitosti. Rekonstruuje dnes již zaniklou krajinu z hlediska vzájemného vztahu člověka a přírody, kladného i záporného. Základními styčnými disciplínami jsou pro historickou geografii historiografie a geografie.“</a:t>
            </a: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endParaRPr lang="cs-CZ" sz="1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1080">
              <a:lnSpc>
                <a:spcPct val="120000"/>
              </a:lnSpc>
              <a:buClr>
                <a:srgbClr val="FFFFFF"/>
              </a:buClr>
            </a:pPr>
            <a:endParaRPr lang="cs-CZ" sz="1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endParaRPr lang="cs-CZ" sz="1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178560" y="610200"/>
            <a:ext cx="11823120" cy="48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Paměti milčického rychtáře Františka Jana Vaváka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– pravidelná evidence nejrůznějších extrémů počasí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1770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: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„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Zima byla víc mokrá než suchá, větším dílem deštivá. Bylo tak velké zle, že nikam žádný s naloženým vozem jeti nemohl. Takové mokré časy začaly se již na podzim, v listopadu 1769... Dne 8. března, v neděli Kýchavnou, začal trošku padat sníh a padal téměř ustavičně... Napadlo přec toho sněhu na rovinách a polích více než jeden loket </a:t>
            </a:r>
            <a:r>
              <a:rPr lang="cs-CZ" sz="24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zvýši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 mimo co vítr sehnal... Okolo 31. července začaly se žně, ale z dopuštění Božího byly velmi skrovné... Zajisté oblíbilo se Pánu Bohu českou zem potrestati, neb pro to jarní mokro, potom pro sedm neděl trvající sucho velmi </a:t>
            </a:r>
            <a:r>
              <a:rPr lang="cs-CZ" sz="24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veliká </a:t>
            </a:r>
            <a:r>
              <a:rPr lang="cs-CZ" sz="24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Times New Roman"/>
              </a:rPr>
              <a:t>byla všech věcí neúroda.“ 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7.2. Obrazové (ikonografické)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913680" y="1772239"/>
            <a:ext cx="10352520" cy="4581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Veduty 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– města, městské části, vyobrazení zákoutí nebo budov, pohledy na hrady, zámky a parky (malba i grafika)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Pohledy na města v ČZ: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1493 -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Hartman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Schedel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16. stol. -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Frans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Hogenberg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a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Georg 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Braun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17. stol. -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Jan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Willenberg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Václav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Hollar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Matthaeus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Merian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a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Martin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Zeiler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poč. 18. stol. -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Gabriel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Bodenehr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a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J. J. M.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Vogt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18. a 19. stol. – nárůst –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Friedrich Bernard Werner, Jiří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Döbler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Vojtěch Benedikt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Juhn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Vincenc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Morstadt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Josef Šembera, Eduard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Gurk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Vilém </a:t>
            </a: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Kandler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, Václav Jansa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7.2. Obrazové (ikonografické)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v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yobrazení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měst součástí map ČZ – např.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Komenského mapa Moravy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(1624)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ohledy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na hrady a zámky – díla Augusta Sedláčka a Františka Alexandra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Hebera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p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ohlednice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f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otografie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– nárůst významu, intenzivně využívány, proměny krajiny; letecké snímky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>
              <a:lnSpc>
                <a:spcPct val="12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913680" y="4289400"/>
            <a:ext cx="1036656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7" name="Zástupný symbol pro obsah 9"/>
          <p:cNvPicPr/>
          <p:nvPr/>
        </p:nvPicPr>
        <p:blipFill>
          <a:blip r:embed="rId2" cstate="print"/>
          <a:srcRect t="9315" b="9315"/>
          <a:stretch/>
        </p:blipFill>
        <p:spPr>
          <a:xfrm>
            <a:off x="79560" y="1093680"/>
            <a:ext cx="12033720" cy="39222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8" name="CustomShape 2"/>
          <p:cNvSpPr/>
          <p:nvPr/>
        </p:nvSpPr>
        <p:spPr>
          <a:xfrm>
            <a:off x="913680" y="5338800"/>
            <a:ext cx="10364760" cy="124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Praha (1493) – dřevoryt </a:t>
            </a:r>
            <a:r>
              <a:rPr lang="cs-CZ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Michaela Wohlgemutha</a:t>
            </a: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z knihy </a:t>
            </a:r>
            <a:r>
              <a:rPr lang="cs-CZ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Hartmana Schedela Liber Chronicarum </a:t>
            </a: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(Norimberk 1493)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Obrázek 6"/>
          <p:cNvPicPr/>
          <p:nvPr/>
        </p:nvPicPr>
        <p:blipFill>
          <a:blip r:embed="rId2" cstate="print"/>
          <a:stretch/>
        </p:blipFill>
        <p:spPr>
          <a:xfrm>
            <a:off x="2876040" y="-28440"/>
            <a:ext cx="9333720" cy="687564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0" y="0"/>
            <a:ext cx="2788200" cy="325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Plzeň, 1536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z cesty falckraběte a později kurfiřta </a:t>
            </a:r>
            <a:r>
              <a:rPr lang="cs-CZ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Ottheinricha</a:t>
            </a: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(Ota Jindřich </a:t>
            </a:r>
            <a:r>
              <a:rPr lang="cs-CZ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1502–1559</a:t>
            </a: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)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1. vyobrazení hradu Radyně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Obrázek 2"/>
          <p:cNvPicPr/>
          <p:nvPr/>
        </p:nvPicPr>
        <p:blipFill>
          <a:blip r:embed="rId3" cstate="print"/>
          <a:stretch/>
        </p:blipFill>
        <p:spPr>
          <a:xfrm>
            <a:off x="66600" y="3438360"/>
            <a:ext cx="2655000" cy="330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/>
          <p:cNvPicPr/>
          <p:nvPr/>
        </p:nvPicPr>
        <p:blipFill>
          <a:blip r:embed="rId2" cstate="print"/>
          <a:stretch/>
        </p:blipFill>
        <p:spPr>
          <a:xfrm>
            <a:off x="0" y="887400"/>
            <a:ext cx="12191040" cy="5080680"/>
          </a:xfrm>
          <a:prstGeom prst="rect">
            <a:avLst/>
          </a:prstGeom>
          <a:ln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0" y="5969160"/>
            <a:ext cx="121910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Praha 1536-1537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913680" y="4289400"/>
            <a:ext cx="1036656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913680" y="5346360"/>
            <a:ext cx="10364760" cy="11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Most na vedutě Jana Willenberga (1602)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6" name="Obrázek 6"/>
          <p:cNvPicPr/>
          <p:nvPr/>
        </p:nvPicPr>
        <p:blipFill>
          <a:blip r:embed="rId2" cstate="print"/>
          <a:stretch/>
        </p:blipFill>
        <p:spPr>
          <a:xfrm>
            <a:off x="1800" y="827640"/>
            <a:ext cx="12188880" cy="451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913680" y="4289400"/>
            <a:ext cx="1036656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2"/>
          <p:cNvSpPr/>
          <p:nvPr/>
        </p:nvSpPr>
        <p:spPr>
          <a:xfrm>
            <a:off x="913680" y="6044184"/>
            <a:ext cx="10364760" cy="6014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Lysá nad Labem, Mauritius </a:t>
            </a:r>
            <a:r>
              <a:rPr lang="cs-CZ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Vogt</a:t>
            </a:r>
            <a:r>
              <a:rPr lang="cs-CZ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(1712) 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9" name="Obrázek 6"/>
          <p:cNvPicPr/>
          <p:nvPr/>
        </p:nvPicPr>
        <p:blipFill>
          <a:blip r:embed="rId2" cstate="print"/>
          <a:stretch/>
        </p:blipFill>
        <p:spPr>
          <a:xfrm>
            <a:off x="442980" y="0"/>
            <a:ext cx="11306160" cy="61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4"/>
          <p:cNvPicPr/>
          <p:nvPr/>
        </p:nvPicPr>
        <p:blipFill>
          <a:blip r:embed="rId2" cstate="print"/>
          <a:stretch/>
        </p:blipFill>
        <p:spPr>
          <a:xfrm>
            <a:off x="1451880" y="331920"/>
            <a:ext cx="4267800" cy="6371280"/>
          </a:xfrm>
          <a:prstGeom prst="rect">
            <a:avLst/>
          </a:prstGeom>
          <a:ln>
            <a:noFill/>
          </a:ln>
        </p:spPr>
      </p:pic>
      <p:pic>
        <p:nvPicPr>
          <p:cNvPr id="291" name="Picture 5"/>
          <p:cNvPicPr/>
          <p:nvPr/>
        </p:nvPicPr>
        <p:blipFill>
          <a:blip r:embed="rId3" cstate="print"/>
          <a:stretch/>
        </p:blipFill>
        <p:spPr>
          <a:xfrm>
            <a:off x="6887880" y="331920"/>
            <a:ext cx="3870720" cy="636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Obrázek 1"/>
          <p:cNvPicPr/>
          <p:nvPr/>
        </p:nvPicPr>
        <p:blipFill>
          <a:blip r:embed="rId2" cstate="print"/>
          <a:stretch/>
        </p:blipFill>
        <p:spPr>
          <a:xfrm>
            <a:off x="2355120" y="113760"/>
            <a:ext cx="7708320" cy="6267600"/>
          </a:xfrm>
          <a:prstGeom prst="rect">
            <a:avLst/>
          </a:prstGeom>
          <a:ln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2355120" y="6382440"/>
            <a:ext cx="7708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Vinohrady, usedlost a restaurace Kravín (cca 1815)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2. </a:t>
            </a: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Kořeny </a:t>
            </a:r>
            <a:r>
              <a:rPr lang="cs-CZ" sz="34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české </a:t>
            </a: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Historické geografie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2. polovina 19. století, počátek 20. století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František Palacký, August Sedláček, Václav Vladivoj Tomek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2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po roce 1918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Josef Vítězslav Šimák, Bohuslav Horák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František Roubík, Ladislav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Hosák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2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po roce 1945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František Roubík, Jaroslav Kašpar, Jaroslav Vaniš, Zdeněk Boháč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Obrázek 1"/>
          <p:cNvPicPr/>
          <p:nvPr/>
        </p:nvPicPr>
        <p:blipFill>
          <a:blip r:embed="rId2" cstate="print"/>
          <a:stretch/>
        </p:blipFill>
        <p:spPr>
          <a:xfrm>
            <a:off x="2952360" y="115920"/>
            <a:ext cx="9143640" cy="6644160"/>
          </a:xfrm>
          <a:prstGeom prst="rect">
            <a:avLst/>
          </a:prstGeom>
          <a:ln>
            <a:noFill/>
          </a:ln>
        </p:spPr>
      </p:pic>
      <p:sp>
        <p:nvSpPr>
          <p:cNvPr id="295" name="CustomShape 1"/>
          <p:cNvSpPr/>
          <p:nvPr/>
        </p:nvSpPr>
        <p:spPr>
          <a:xfrm>
            <a:off x="190440" y="228600"/>
            <a:ext cx="268488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Folpert van Ouden-Allen, Praga caput Regni Bohemiae, 1685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Obrázek 1"/>
          <p:cNvPicPr/>
          <p:nvPr/>
        </p:nvPicPr>
        <p:blipFill>
          <a:blip r:embed="rId2" cstate="print"/>
          <a:stretch/>
        </p:blipFill>
        <p:spPr>
          <a:xfrm>
            <a:off x="1523520" y="54720"/>
            <a:ext cx="9143640" cy="674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Obrázek 1"/>
          <p:cNvPicPr/>
          <p:nvPr/>
        </p:nvPicPr>
        <p:blipFill>
          <a:blip r:embed="rId2" cstate="print"/>
          <a:stretch/>
        </p:blipFill>
        <p:spPr>
          <a:xfrm>
            <a:off x="1511280" y="380880"/>
            <a:ext cx="9168120" cy="609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Obrázek 1"/>
          <p:cNvPicPr/>
          <p:nvPr/>
        </p:nvPicPr>
        <p:blipFill>
          <a:blip r:embed="rId2" cstate="print"/>
          <a:stretch/>
        </p:blipFill>
        <p:spPr>
          <a:xfrm>
            <a:off x="2078280" y="301320"/>
            <a:ext cx="8034120" cy="625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Obrázek 1"/>
          <p:cNvPicPr/>
          <p:nvPr/>
        </p:nvPicPr>
        <p:blipFill>
          <a:blip r:embed="rId2" cstate="print"/>
          <a:stretch/>
        </p:blipFill>
        <p:spPr>
          <a:xfrm>
            <a:off x="2020320" y="271080"/>
            <a:ext cx="8150040" cy="631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Obrázek 1"/>
          <p:cNvPicPr/>
          <p:nvPr/>
        </p:nvPicPr>
        <p:blipFill>
          <a:blip r:embed="rId2" cstate="print"/>
          <a:stretch/>
        </p:blipFill>
        <p:spPr>
          <a:xfrm>
            <a:off x="2191320" y="203760"/>
            <a:ext cx="7808400" cy="644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Obrázek 1"/>
          <p:cNvPicPr/>
          <p:nvPr/>
        </p:nvPicPr>
        <p:blipFill>
          <a:blip r:embed="rId2" cstate="print"/>
          <a:stretch/>
        </p:blipFill>
        <p:spPr>
          <a:xfrm>
            <a:off x="1523520" y="551520"/>
            <a:ext cx="9143640" cy="57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Obrázek 1"/>
          <p:cNvPicPr/>
          <p:nvPr/>
        </p:nvPicPr>
        <p:blipFill>
          <a:blip r:embed="rId2" cstate="print"/>
          <a:stretch/>
        </p:blipFill>
        <p:spPr>
          <a:xfrm>
            <a:off x="1791720" y="426600"/>
            <a:ext cx="8607240" cy="600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4"/>
          <p:cNvPicPr/>
          <p:nvPr/>
        </p:nvPicPr>
        <p:blipFill>
          <a:blip r:embed="rId2" cstate="print"/>
          <a:stretch/>
        </p:blipFill>
        <p:spPr>
          <a:xfrm>
            <a:off x="257040" y="620640"/>
            <a:ext cx="5703120" cy="5739840"/>
          </a:xfrm>
          <a:prstGeom prst="rect">
            <a:avLst/>
          </a:prstGeom>
          <a:ln>
            <a:noFill/>
          </a:ln>
        </p:spPr>
      </p:pic>
      <p:pic>
        <p:nvPicPr>
          <p:cNvPr id="304" name="Picture 5"/>
          <p:cNvPicPr/>
          <p:nvPr/>
        </p:nvPicPr>
        <p:blipFill>
          <a:blip r:embed="rId3" cstate="print"/>
          <a:stretch/>
        </p:blipFill>
        <p:spPr>
          <a:xfrm>
            <a:off x="6167520" y="619200"/>
            <a:ext cx="5802840" cy="5741280"/>
          </a:xfrm>
          <a:prstGeom prst="rect">
            <a:avLst/>
          </a:prstGeom>
          <a:ln>
            <a:noFill/>
          </a:ln>
        </p:spPr>
      </p:pic>
      <p:sp>
        <p:nvSpPr>
          <p:cNvPr id="305" name="CustomShape 1"/>
          <p:cNvSpPr/>
          <p:nvPr/>
        </p:nvSpPr>
        <p:spPr>
          <a:xfrm>
            <a:off x="2495520" y="5564160"/>
            <a:ext cx="18324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Obrázek 2"/>
          <p:cNvPicPr/>
          <p:nvPr/>
        </p:nvPicPr>
        <p:blipFill>
          <a:blip r:embed="rId2" cstate="print"/>
          <a:stretch/>
        </p:blipFill>
        <p:spPr>
          <a:xfrm>
            <a:off x="1229400" y="663120"/>
            <a:ext cx="9731880" cy="55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2. </a:t>
            </a: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Kořeny </a:t>
            </a:r>
            <a:r>
              <a:rPr lang="cs-CZ" sz="3400" b="1" strike="noStrike" cap="all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české </a:t>
            </a: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Historické geografie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315360" y="2095920"/>
            <a:ext cx="11612880" cy="436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„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Popatříce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na obraz její</a:t>
            </a:r>
            <a:r>
              <a:rPr lang="cs-CZ" sz="1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(tj. české země)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na mapě, uhlédáme polohu nepravidelného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čtverohranu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jehožto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hrany právě k severu a jihu, k východu i západu čelí. Na pokraji svém odevšad obklíčena jest pohořími, kterážto ze dvou uzlů vybíhati se zdají: od východu totiž, ode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sněžky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Králické, k severozápadu vznášejí se Krkonoše, jenž Čechy ode Slez, a k jihozápadu rozkládají se Žďárské hory, jenž je od Moravy dělí… Jsou tedy Čechy již přírodou samou ohraničeny; a věncem hor co hradbami přirozenými otočeny. S těchto hradeb vinou se rozličná pohoří a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protihoří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zpovlovna se nížíce, až pak se tratí, tu v 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ouplné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rovině, tu ve krabatině.“</a:t>
            </a:r>
            <a:endParaRPr lang="cs-CZ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„Pramenové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všickni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jenž po horách zemi vůkol věnčících se prýští, pomalu v potoky a řeky se stékajíce, téměř uprostřed země v jediný proud labský se spojují, a jediným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oužlabím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prorvavším se skrze hornaté ty valy hluboce, k severu odtékají.“</a:t>
            </a:r>
            <a:endParaRPr lang="cs-CZ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„Příroda sama, ukončivši a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uspůsobivši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Čechy co zvláštní celek, předustanovila tím hlavní ráz historie české…Vzdálenost moře, nedostatek velikých plavných jezer a řek v zemi, a sám ten věnec hor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pohraničných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, překážejíce obchodu a spojení s ostatní Europou, osamocovaly Čechy, až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teprv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cesty uměle ražené počaly jim přirozených poněkud nedostatek </a:t>
            </a:r>
            <a:r>
              <a:rPr lang="cs-CZ" sz="16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nahražovati</a:t>
            </a:r>
            <a:r>
              <a:rPr lang="cs-CZ" sz="16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.“</a:t>
            </a:r>
            <a:endParaRPr lang="cs-CZ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cs-CZ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Palacký, František: </a:t>
            </a:r>
            <a:r>
              <a:rPr lang="cs-CZ" sz="16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Dějiny národu českého v Čechách i v Moravě</a:t>
            </a:r>
            <a:r>
              <a:rPr lang="cs-CZ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. Otisk podle původního vydání. Praha 1908, s. 5.</a:t>
            </a:r>
            <a:endParaRPr lang="cs-CZ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Obrázek 2"/>
          <p:cNvPicPr/>
          <p:nvPr/>
        </p:nvPicPr>
        <p:blipFill>
          <a:blip r:embed="rId2" cstate="print"/>
          <a:stretch/>
        </p:blipFill>
        <p:spPr>
          <a:xfrm>
            <a:off x="1315080" y="480600"/>
            <a:ext cx="9561240" cy="589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Obrázek 2"/>
          <p:cNvPicPr/>
          <p:nvPr/>
        </p:nvPicPr>
        <p:blipFill>
          <a:blip r:embed="rId2" cstate="print"/>
          <a:stretch/>
        </p:blipFill>
        <p:spPr>
          <a:xfrm>
            <a:off x="1706040" y="604800"/>
            <a:ext cx="8778600" cy="564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Zástupný symbol obrázku 10"/>
          <p:cNvPicPr/>
          <p:nvPr/>
        </p:nvPicPr>
        <p:blipFill>
          <a:blip r:embed="rId2" cstate="print"/>
          <a:srcRect t="1222" b="1222"/>
          <a:stretch/>
        </p:blipFill>
        <p:spPr>
          <a:xfrm>
            <a:off x="2613960" y="167400"/>
            <a:ext cx="9180000" cy="6416640"/>
          </a:xfrm>
          <a:prstGeom prst="rect">
            <a:avLst/>
          </a:prstGeom>
          <a:ln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0" y="884160"/>
            <a:ext cx="2359440" cy="51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Krennův dům, který stával vedle Staroměstské radnice - stržen při asanaci Starého Města v roce 1902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Obrázek 2"/>
          <p:cNvPicPr/>
          <p:nvPr/>
        </p:nvPicPr>
        <p:blipFill>
          <a:blip r:embed="rId2" cstate="print"/>
          <a:stretch/>
        </p:blipFill>
        <p:spPr>
          <a:xfrm>
            <a:off x="2063160" y="402120"/>
            <a:ext cx="8064720" cy="605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4"/>
          <p:cNvPicPr/>
          <p:nvPr/>
        </p:nvPicPr>
        <p:blipFill>
          <a:blip r:embed="rId2" cstate="print"/>
          <a:stretch/>
        </p:blipFill>
        <p:spPr>
          <a:xfrm>
            <a:off x="993960" y="0"/>
            <a:ext cx="1028484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Obrázek 1"/>
          <p:cNvPicPr/>
          <p:nvPr/>
        </p:nvPicPr>
        <p:blipFill>
          <a:blip r:embed="rId2" cstate="print"/>
          <a:stretch/>
        </p:blipFill>
        <p:spPr>
          <a:xfrm>
            <a:off x="1883160" y="633600"/>
            <a:ext cx="8424360" cy="558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Obrázek 1"/>
          <p:cNvPicPr/>
          <p:nvPr/>
        </p:nvPicPr>
        <p:blipFill>
          <a:blip r:embed="rId2" cstate="print"/>
          <a:stretch/>
        </p:blipFill>
        <p:spPr>
          <a:xfrm>
            <a:off x="1791720" y="572760"/>
            <a:ext cx="8607240" cy="571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7.3. hmotné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Archeologické nálezy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– především středověká archeologie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d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osud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existující stavby a jejich relikty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– doklady hospodářské činnosti člověka v krajině (hamry, sklárny, mlýny, …)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t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erénní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nerovnosti a jiné anomálie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  <a:ea typeface="DejaVu Sans"/>
              </a:rPr>
              <a:t> – zaniklé osady, průběh bývalých komunikací, vodních toků, hraniční kameny, smírčí kříže, …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3. Současnost – centra hg výzkumu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PřF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UK - Pavel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Chromý a tým HG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HiU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AV ČR - Eva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Semotanová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a tým HG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UJEP</a:t>
            </a: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UPOL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MUNI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-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Zdeněk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Stachoň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+ historická klimatologie</a:t>
            </a: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MZK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– Eva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Chodějovská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ZČU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- Martin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Gojda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4. Tradiční hg témata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dějiny 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osídlení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hospodářská historická geografie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územní vývoj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církevní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dějiny</a:t>
            </a: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d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ějiny 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kartografie</a:t>
            </a: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edice kartografických pramenů</a:t>
            </a:r>
            <a:endParaRPr lang="cs-CZ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5. nové inspirace, témata, metody, prameny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913680" y="2095920"/>
            <a:ext cx="10352520" cy="42388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ekologie, zvl. krajinná ekologie a paměť krajiny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environmentální dějiny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historický 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land-use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srovnávací dějiny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měst</a:t>
            </a: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letecké snímky, letecká archeologie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geografické 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informační systémy (GIS)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a tvorba 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rekonstrukčních map a 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modelů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apové aplikace a portály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AI, </a:t>
            </a:r>
            <a:r>
              <a:rPr lang="cs-CZ" sz="22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deep</a:t>
            </a:r>
            <a:r>
              <a:rPr lang="cs-CZ" sz="2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cs-CZ" sz="22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learning</a:t>
            </a:r>
            <a:r>
              <a:rPr lang="cs-CZ" sz="2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a datové modely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6. Metody historické geografie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Historické metody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všechny pracovní postupy a metody, užívané v historickém výzkumu: 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2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heuristika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kritická analýza pramenů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interpretace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syntéza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TM04033921[[fn=Damašek]]</Template>
  <TotalTime>1788</TotalTime>
  <Words>2095</Words>
  <Application>Microsoft Office PowerPoint</Application>
  <PresentationFormat>Širokoúhlá obrazovka</PresentationFormat>
  <Paragraphs>216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57</vt:i4>
      </vt:variant>
    </vt:vector>
  </HeadingPairs>
  <TitlesOfParts>
    <vt:vector size="70" baseType="lpstr">
      <vt:lpstr>Arial</vt:lpstr>
      <vt:lpstr>Bookman Old Style</vt:lpstr>
      <vt:lpstr>DejaVu Sans</vt:lpstr>
      <vt:lpstr>Rockwell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Böhmisch Pfaffendorf = Český Dvůr, Knyk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geografie  1. Vývoj oboru a metodologie</dc:title>
  <dc:subject/>
  <dc:creator>Roman</dc:creator>
  <dc:description/>
  <cp:lastModifiedBy>Účet Microsoft</cp:lastModifiedBy>
  <cp:revision>127</cp:revision>
  <dcterms:created xsi:type="dcterms:W3CDTF">2017-01-16T09:12:23Z</dcterms:created>
  <dcterms:modified xsi:type="dcterms:W3CDTF">2024-09-30T21:11:20Z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101</vt:i4>
  </property>
</Properties>
</file>