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4"/>
  </p:sldMasterIdLst>
  <p:sldIdLst>
    <p:sldId id="256" r:id="rId5"/>
    <p:sldId id="261" r:id="rId6"/>
    <p:sldId id="257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8408BC04-80B1-41FF-8FB7-CDFDD995ADF9}"/>
    <pc:docChg chg="custSel addSld modSld">
      <pc:chgData name="Jarolímková, Adéla" userId="999f5e52-b3b5-4322-ac6a-365c09c88039" providerId="ADAL" clId="{8408BC04-80B1-41FF-8FB7-CDFDD995ADF9}" dt="2025-02-25T14:39:58.996" v="779" actId="20577"/>
      <pc:docMkLst>
        <pc:docMk/>
      </pc:docMkLst>
      <pc:sldChg chg="modSp mod">
        <pc:chgData name="Jarolímková, Adéla" userId="999f5e52-b3b5-4322-ac6a-365c09c88039" providerId="ADAL" clId="{8408BC04-80B1-41FF-8FB7-CDFDD995ADF9}" dt="2025-02-25T14:32:43.675" v="16" actId="20577"/>
        <pc:sldMkLst>
          <pc:docMk/>
          <pc:sldMk cId="3193258377" sldId="256"/>
        </pc:sldMkLst>
        <pc:spChg chg="mod">
          <ac:chgData name="Jarolímková, Adéla" userId="999f5e52-b3b5-4322-ac6a-365c09c88039" providerId="ADAL" clId="{8408BC04-80B1-41FF-8FB7-CDFDD995ADF9}" dt="2025-02-25T14:32:43.675" v="16" actId="20577"/>
          <ac:spMkLst>
            <pc:docMk/>
            <pc:sldMk cId="3193258377" sldId="256"/>
            <ac:spMk id="2" creationId="{00000000-0000-0000-0000-000000000000}"/>
          </ac:spMkLst>
        </pc:spChg>
      </pc:sldChg>
      <pc:sldChg chg="modSp new mod">
        <pc:chgData name="Jarolímková, Adéla" userId="999f5e52-b3b5-4322-ac6a-365c09c88039" providerId="ADAL" clId="{8408BC04-80B1-41FF-8FB7-CDFDD995ADF9}" dt="2025-02-25T14:39:58.996" v="779" actId="20577"/>
        <pc:sldMkLst>
          <pc:docMk/>
          <pc:sldMk cId="278517021" sldId="261"/>
        </pc:sldMkLst>
        <pc:spChg chg="mod">
          <ac:chgData name="Jarolímková, Adéla" userId="999f5e52-b3b5-4322-ac6a-365c09c88039" providerId="ADAL" clId="{8408BC04-80B1-41FF-8FB7-CDFDD995ADF9}" dt="2025-02-25T14:32:51.705" v="23" actId="20577"/>
          <ac:spMkLst>
            <pc:docMk/>
            <pc:sldMk cId="278517021" sldId="261"/>
            <ac:spMk id="2" creationId="{59513EAF-8FC2-2390-94E0-6590308E8E19}"/>
          </ac:spMkLst>
        </pc:spChg>
        <pc:spChg chg="mod">
          <ac:chgData name="Jarolímková, Adéla" userId="999f5e52-b3b5-4322-ac6a-365c09c88039" providerId="ADAL" clId="{8408BC04-80B1-41FF-8FB7-CDFDD995ADF9}" dt="2025-02-25T14:39:58.996" v="779" actId="20577"/>
          <ac:spMkLst>
            <pc:docMk/>
            <pc:sldMk cId="278517021" sldId="261"/>
            <ac:spMk id="3" creationId="{0295E9FE-3A9F-79EF-9851-4342F812AAF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80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14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4519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477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1163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71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534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789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6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02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2375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0305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43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293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295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25.02.2025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145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4B999-E290-462D-951C-89E0F7A3134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43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isk.ff.cuni.cz/cs/studium/zaverecne-prace-bc-mg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Výběr tématu a zadání bakalářské práce</a:t>
            </a:r>
          </a:p>
        </p:txBody>
      </p:sp>
    </p:spTree>
    <p:extLst>
      <p:ext uri="{BB962C8B-B14F-4D97-AF65-F5344CB8AC3E}">
        <p14:creationId xmlns:p14="http://schemas.microsoft.com/office/powerpoint/2010/main" val="3193258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13EAF-8FC2-2390-94E0-6590308E8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95E9FE-3A9F-79EF-9851-4342F812A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4903222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cs-CZ" dirty="0"/>
              <a:t>Vyberte si téma ze seznamu na stránkách ÚISK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Rámcová témata – lze upravit podle potřeby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„Jednorázová témata“ – jednoznačné zadání</a:t>
            </a:r>
          </a:p>
          <a:p>
            <a:pPr marL="400050">
              <a:buFont typeface="+mj-lt"/>
              <a:buAutoNum type="arabicPeriod"/>
            </a:pPr>
            <a:r>
              <a:rPr lang="cs-CZ" dirty="0"/>
              <a:t>Oslovte potenciální*ho vedoucí*ho</a:t>
            </a:r>
          </a:p>
          <a:p>
            <a:pPr marL="857250" lvl="1" indent="-342900"/>
            <a:r>
              <a:rPr lang="cs-CZ" dirty="0"/>
              <a:t>Nemusíte se soustředit pouze na jedno téma, můžete mít více otevřených možností.</a:t>
            </a:r>
          </a:p>
          <a:p>
            <a:pPr marL="857250" lvl="1" indent="-342900"/>
            <a:r>
              <a:rPr lang="cs-CZ" dirty="0"/>
              <a:t>Domluvte si konzultaci a připravte se na ni. Pokud je k tématu doporučená literatura, je vhodné do ní alespoň nahlédnout.</a:t>
            </a:r>
          </a:p>
          <a:p>
            <a:pPr marL="457200">
              <a:buFont typeface="+mj-lt"/>
              <a:buAutoNum type="arabicPeriod"/>
            </a:pPr>
            <a:r>
              <a:rPr lang="cs-CZ" dirty="0"/>
              <a:t>Ve spolupráci s vedoucí*m zpracujte zadání</a:t>
            </a:r>
          </a:p>
          <a:p>
            <a:pPr marL="857250" lvl="1"/>
            <a:r>
              <a:rPr lang="cs-CZ" dirty="0"/>
              <a:t>Použijte formulář dostupný na webu ÚISK.</a:t>
            </a:r>
          </a:p>
          <a:p>
            <a:pPr marL="857250" lvl="1"/>
            <a:r>
              <a:rPr lang="cs-CZ" dirty="0"/>
              <a:t>Text je na vás, ale finální verzi musí vedoucí odsouhlasit.</a:t>
            </a:r>
          </a:p>
          <a:p>
            <a:pPr marL="457200">
              <a:buFont typeface="+mj-lt"/>
              <a:buAutoNum type="arabicPeriod"/>
            </a:pPr>
            <a:r>
              <a:rPr lang="cs-CZ" dirty="0"/>
              <a:t>Zpracované zadání zašlete koordinátorce závěrečných prací Kláře Foglarové</a:t>
            </a:r>
          </a:p>
          <a:p>
            <a:pPr marL="457200">
              <a:buFont typeface="+mj-lt"/>
              <a:buAutoNum type="arabicPeriod"/>
            </a:pPr>
            <a:r>
              <a:rPr lang="cs-CZ" dirty="0"/>
              <a:t>Pokud jste měli více rozjednaných témat, nezapomeňte dát vědět těm, jejichž téma jste si </a:t>
            </a:r>
            <a:r>
              <a:rPr lang="cs-CZ"/>
              <a:t>nakonec nevybrali.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51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studijní složky (už pouze elektronicky) – schvaluje administrátor závěrečných prací (Klára Foglarová) a vedoucí ústavu</a:t>
            </a:r>
          </a:p>
          <a:p>
            <a:r>
              <a:rPr lang="cs-CZ" dirty="0"/>
              <a:t>Přítomno u obhajoby – vedoucí, oponent i komise posuzují, zda byl splněn cíl práce a nakolik bylo zadání dodrženo</a:t>
            </a:r>
          </a:p>
          <a:p>
            <a:pPr lvl="1"/>
            <a:r>
              <a:rPr lang="cs-CZ" dirty="0"/>
              <a:t>Srozumitelnost (nejasné formulace = nejasný výsledek)</a:t>
            </a:r>
          </a:p>
          <a:p>
            <a:pPr lvl="1"/>
            <a:r>
              <a:rPr lang="cs-CZ" dirty="0"/>
              <a:t>Jasný cíl</a:t>
            </a:r>
          </a:p>
          <a:p>
            <a:pPr lvl="1"/>
            <a:r>
              <a:rPr lang="cs-CZ" dirty="0"/>
              <a:t>Proveditelnost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063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zadání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Vzor – najdete na </a:t>
            </a:r>
            <a:r>
              <a:rPr lang="cs-CZ" dirty="0">
                <a:hlinkClick r:id="rId2"/>
              </a:rPr>
              <a:t>https://uisk.ff.cuni.cz/cs/studium/zaverecne-prace-bc-mgr/</a:t>
            </a:r>
            <a:r>
              <a:rPr lang="cs-CZ" dirty="0"/>
              <a:t> </a:t>
            </a:r>
          </a:p>
          <a:p>
            <a:r>
              <a:rPr lang="cs-CZ" dirty="0"/>
              <a:t>Název práce</a:t>
            </a:r>
          </a:p>
          <a:p>
            <a:r>
              <a:rPr lang="cs-CZ" dirty="0"/>
              <a:t>Název práce v angličtině</a:t>
            </a:r>
          </a:p>
          <a:p>
            <a:r>
              <a:rPr lang="cs-CZ" dirty="0"/>
              <a:t>Jazyk práce</a:t>
            </a:r>
          </a:p>
          <a:p>
            <a:r>
              <a:rPr lang="cs-CZ" dirty="0"/>
              <a:t>Vedoucí práce</a:t>
            </a:r>
          </a:p>
          <a:p>
            <a:r>
              <a:rPr lang="cs-CZ" dirty="0"/>
              <a:t>Autor práce</a:t>
            </a:r>
          </a:p>
          <a:p>
            <a:r>
              <a:rPr lang="cs-CZ" dirty="0"/>
              <a:t>Zásady pro vypracování práce</a:t>
            </a:r>
          </a:p>
          <a:p>
            <a:r>
              <a:rPr lang="cs-CZ" dirty="0"/>
              <a:t>Seznam odborné literatury</a:t>
            </a:r>
          </a:p>
        </p:txBody>
      </p:sp>
    </p:spTree>
    <p:extLst>
      <p:ext uri="{BB962C8B-B14F-4D97-AF65-F5344CB8AC3E}">
        <p14:creationId xmlns:p14="http://schemas.microsoft.com/office/powerpoint/2010/main" val="4079939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pro vypracování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cílem práce? Cílem práce je….</a:t>
            </a:r>
          </a:p>
          <a:p>
            <a:pPr lvl="1"/>
            <a:r>
              <a:rPr lang="cs-CZ" dirty="0"/>
              <a:t>Vhodná volba cíle – dosažitelnost, dostatečná specifičnost</a:t>
            </a:r>
          </a:p>
          <a:p>
            <a:r>
              <a:rPr lang="cs-CZ" dirty="0"/>
              <a:t>Jakou metodou/metodami tohoto cíle dosáhnu?</a:t>
            </a:r>
          </a:p>
          <a:p>
            <a:pPr lvl="1"/>
            <a:r>
              <a:rPr lang="cs-CZ" dirty="0"/>
              <a:t>Výzkumem (rozhovory, dotazníky), analýzou </a:t>
            </a:r>
            <a:r>
              <a:rPr lang="cs-CZ"/>
              <a:t>existujících dat, analýzou </a:t>
            </a:r>
            <a:r>
              <a:rPr lang="cs-CZ" dirty="0"/>
              <a:t>literatury…</a:t>
            </a:r>
          </a:p>
          <a:p>
            <a:r>
              <a:rPr lang="cs-CZ" dirty="0"/>
              <a:t>Vysvětlení tématu, pojmů</a:t>
            </a:r>
          </a:p>
          <a:p>
            <a:pPr lvl="1"/>
            <a:r>
              <a:rPr lang="cs-CZ" dirty="0"/>
              <a:t>Pouze u nové, v českém prostředí dosud málo popsané tématiky</a:t>
            </a:r>
          </a:p>
          <a:p>
            <a:r>
              <a:rPr lang="cs-CZ" dirty="0"/>
              <a:t>Osnova?</a:t>
            </a:r>
          </a:p>
          <a:p>
            <a:pPr lvl="1"/>
            <a:r>
              <a:rPr lang="cs-CZ" dirty="0"/>
              <a:t>Není nutná, většinou ani přínosná</a:t>
            </a:r>
          </a:p>
          <a:p>
            <a:r>
              <a:rPr lang="cs-CZ" dirty="0"/>
              <a:t>Prohlášení - "Bakalářská práce bude připravena v souladu s platnými vnitřními předpisy FF UK a dalšími metodickými pokyny a normativními dokumenty."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79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4-5 titulů</a:t>
            </a:r>
          </a:p>
          <a:p>
            <a:r>
              <a:rPr lang="cs-CZ" dirty="0"/>
              <a:t>Alespoň jedna monografie, odborné články </a:t>
            </a:r>
          </a:p>
          <a:p>
            <a:r>
              <a:rPr lang="cs-CZ" dirty="0"/>
              <a:t>Ne novinové články, blogy, hesla na Wikipedii, skripta, kvalifikační práce</a:t>
            </a:r>
          </a:p>
          <a:p>
            <a:r>
              <a:rPr lang="cs-CZ" dirty="0"/>
              <a:t>Citace podle ISO 690, řazeny abecedně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880097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72EF15-9EF3-43F1-AFE2-8E0DD93AB638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04154ce8-de10-43e5-bac2-7607c4efa263"/>
    <ds:schemaRef ds:uri="http://purl.org/dc/terms/"/>
    <ds:schemaRef ds:uri="ad9319be-0f24-4bac-9f91-d45c695379bf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7C22D3E-1E0B-46BB-A914-C17537154F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3BCDB8-8886-4D83-874D-91898C778B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</TotalTime>
  <Words>341</Words>
  <Application>Microsoft Office PowerPoint</Application>
  <PresentationFormat>Širokoúhlá obrazovka</PresentationFormat>
  <Paragraphs>43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Fazeta</vt:lpstr>
      <vt:lpstr>Výběr tématu a zadání bakalářské práce</vt:lpstr>
      <vt:lpstr>Postup</vt:lpstr>
      <vt:lpstr>Zadání práce</vt:lpstr>
      <vt:lpstr>Struktura zadání</vt:lpstr>
      <vt:lpstr>Zásady pro vypracování práce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Zadání bakalářské práce</dc:title>
  <dc:creator>Jarolímková, Adéla</dc:creator>
  <cp:lastModifiedBy>Jarolímková, Adéla</cp:lastModifiedBy>
  <cp:revision>12</cp:revision>
  <dcterms:created xsi:type="dcterms:W3CDTF">2021-03-02T08:53:39Z</dcterms:created>
  <dcterms:modified xsi:type="dcterms:W3CDTF">2025-02-25T14:40:02Z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