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8" r:id="rId3"/>
    <p:sldId id="257" r:id="rId4"/>
    <p:sldId id="260" r:id="rId5"/>
    <p:sldId id="286" r:id="rId6"/>
    <p:sldId id="300" r:id="rId7"/>
    <p:sldId id="301" r:id="rId8"/>
    <p:sldId id="270" r:id="rId9"/>
    <p:sldId id="288" r:id="rId10"/>
    <p:sldId id="262" r:id="rId11"/>
    <p:sldId id="277" r:id="rId12"/>
    <p:sldId id="272" r:id="rId13"/>
    <p:sldId id="273" r:id="rId14"/>
    <p:sldId id="287" r:id="rId15"/>
    <p:sldId id="274" r:id="rId16"/>
    <p:sldId id="263" r:id="rId17"/>
    <p:sldId id="276" r:id="rId18"/>
    <p:sldId id="284" r:id="rId19"/>
    <p:sldId id="281" r:id="rId20"/>
    <p:sldId id="291" r:id="rId21"/>
    <p:sldId id="298" r:id="rId22"/>
    <p:sldId id="299" r:id="rId23"/>
    <p:sldId id="278" r:id="rId24"/>
    <p:sldId id="279" r:id="rId25"/>
    <p:sldId id="282" r:id="rId26"/>
    <p:sldId id="285" r:id="rId27"/>
    <p:sldId id="297" r:id="rId28"/>
    <p:sldId id="292" r:id="rId29"/>
    <p:sldId id="293" r:id="rId30"/>
    <p:sldId id="294" r:id="rId31"/>
    <p:sldId id="302" r:id="rId32"/>
    <p:sldId id="303" r:id="rId33"/>
    <p:sldId id="267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1163" autoAdjust="0"/>
  </p:normalViewPr>
  <p:slideViewPr>
    <p:cSldViewPr snapToGrid="0">
      <p:cViewPr varScale="1">
        <p:scale>
          <a:sx n="105" d="100"/>
          <a:sy n="105" d="100"/>
        </p:scale>
        <p:origin x="13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0E967-45EE-4984-A2F2-5E9ADF32181C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D2A47-E756-4896-8035-C9D0B638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954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B3561-E375-4671-A2BA-20664977CD88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5BCD8-C322-4C48-9D65-58ED09FC7F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2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767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Zinnen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komen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gewoonlijk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niet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geïsoleerd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maar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maken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gesproken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geschreven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Deze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maakt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duidelijk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bekend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minder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belangrijk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gesprekssituatie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thema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langere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informatieve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waarde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nieuwe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belangrijker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de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situatie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rhema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hogere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info-waarde</a:t>
            </a:r>
            <a:r>
              <a:rPr lang="cs-CZ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cs-CZ" dirty="0" smtClean="0"/>
          </a:p>
          <a:p>
            <a:pPr lvl="0"/>
            <a:endParaRPr lang="cs-CZ" dirty="0" smtClean="0"/>
          </a:p>
          <a:p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Gisteren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ben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naar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Arnhem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geweest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Daar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kwam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Annemieke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tegen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Ze had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viool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gekocht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Die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ze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Wilma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geven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iemand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meedelen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bepaalde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gestructureerd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spreken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de </a:t>
            </a:r>
            <a:r>
              <a:rPr lang="cs-CZ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informatieve</a:t>
            </a:r>
            <a:r>
              <a:rPr lang="cs-CZ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geleding</a:t>
            </a:r>
            <a:r>
              <a:rPr lang="cs-CZ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cs-CZ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Tx/>
              <a:buChar char="-"/>
            </a:pP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volgorde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de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elementen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hangt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mate met de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informatieve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geleding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samen</a:t>
            </a:r>
            <a:r>
              <a:rPr lang="cs-CZ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Tx/>
              <a:buChar char="-"/>
            </a:pPr>
            <a:endParaRPr lang="cs-CZ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sz="120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nerzijds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wordt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hoeveelheid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informatie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door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spreker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schrijver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relatief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belangrijk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voorgesteld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rhema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Anderzijds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wordt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hoeveelheid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informatie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relatief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minder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belangrijk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voorgesteld</a:t>
            </a:r>
            <a:r>
              <a:rPr lang="cs-CZ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cs-CZ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thema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endParaRPr lang="cs-CZ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cs-CZ" dirty="0" smtClean="0"/>
          </a:p>
          <a:p>
            <a:pPr lvl="0"/>
            <a:endParaRPr lang="cs-CZ" dirty="0" smtClean="0"/>
          </a:p>
          <a:p>
            <a:pPr lvl="0"/>
            <a:r>
              <a:rPr lang="cs-CZ" dirty="0" err="1" smtClean="0"/>
              <a:t>Wat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zijn</a:t>
            </a:r>
            <a:r>
              <a:rPr lang="cs-CZ" baseline="0" dirty="0" smtClean="0"/>
              <a:t> de </a:t>
            </a:r>
            <a:r>
              <a:rPr lang="cs-CZ" baseline="0" dirty="0" err="1" smtClean="0"/>
              <a:t>a</a:t>
            </a:r>
            <a:r>
              <a:rPr lang="cs-CZ" dirty="0" err="1" smtClean="0"/>
              <a:t>ndere</a:t>
            </a:r>
            <a:r>
              <a:rPr lang="cs-CZ" dirty="0" smtClean="0"/>
              <a:t> </a:t>
            </a:r>
            <a:r>
              <a:rPr lang="cs-CZ" dirty="0" err="1" smtClean="0"/>
              <a:t>manieren</a:t>
            </a:r>
            <a:r>
              <a:rPr lang="cs-CZ" dirty="0" smtClean="0"/>
              <a:t> </a:t>
            </a:r>
            <a:r>
              <a:rPr lang="cs-CZ" dirty="0" err="1" smtClean="0"/>
              <a:t>om</a:t>
            </a:r>
            <a:r>
              <a:rPr lang="cs-CZ" dirty="0" smtClean="0"/>
              <a:t> </a:t>
            </a:r>
            <a:r>
              <a:rPr lang="cs-CZ" b="1" dirty="0" err="1" smtClean="0"/>
              <a:t>rhema</a:t>
            </a:r>
            <a:r>
              <a:rPr lang="cs-CZ" dirty="0" smtClean="0"/>
              <a:t> (</a:t>
            </a:r>
            <a:r>
              <a:rPr lang="cs-CZ" dirty="0" err="1" smtClean="0"/>
              <a:t>informatieve</a:t>
            </a:r>
            <a:r>
              <a:rPr lang="cs-CZ" dirty="0" smtClean="0"/>
              <a:t> </a:t>
            </a:r>
            <a:r>
              <a:rPr lang="cs-CZ" dirty="0" err="1" smtClean="0"/>
              <a:t>kern</a:t>
            </a:r>
            <a:r>
              <a:rPr lang="cs-CZ" dirty="0" smtClean="0"/>
              <a:t>) </a:t>
            </a:r>
            <a:r>
              <a:rPr lang="cs-CZ" dirty="0" err="1" smtClean="0"/>
              <a:t>duidelijk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maken</a:t>
            </a:r>
            <a:r>
              <a:rPr lang="cs-CZ" dirty="0" smtClean="0"/>
              <a:t>:</a:t>
            </a:r>
            <a:endParaRPr lang="en-US" dirty="0" smtClean="0"/>
          </a:p>
          <a:p>
            <a:pPr marL="171450" lvl="0" indent="-171450">
              <a:buFontTx/>
              <a:buChar char="-"/>
            </a:pPr>
            <a:r>
              <a:rPr lang="cs-CZ" sz="1200" b="1" dirty="0" err="1" smtClean="0">
                <a:sym typeface="Wingdings" panose="05000000000000000000" pitchFamily="2" charset="2"/>
              </a:rPr>
              <a:t>Vooroplaatsing</a:t>
            </a:r>
            <a:endParaRPr lang="en-US" sz="1200" b="1" dirty="0" smtClean="0">
              <a:sym typeface="Wingdings" panose="05000000000000000000" pitchFamily="2" charset="2"/>
            </a:endParaRPr>
          </a:p>
          <a:p>
            <a:pPr marL="171450" lvl="0" indent="-171450">
              <a:buFontTx/>
              <a:buChar char="-"/>
            </a:pPr>
            <a:r>
              <a:rPr lang="cs-CZ" b="1" dirty="0" err="1" smtClean="0"/>
              <a:t>Gekloofde</a:t>
            </a:r>
            <a:r>
              <a:rPr lang="cs-CZ" b="1" baseline="0" dirty="0" smtClean="0"/>
              <a:t> </a:t>
            </a:r>
            <a:r>
              <a:rPr lang="cs-CZ" b="1" baseline="0" dirty="0" err="1" smtClean="0"/>
              <a:t>zinnen</a:t>
            </a:r>
            <a:endParaRPr lang="en-US" b="1" baseline="0" dirty="0" smtClean="0"/>
          </a:p>
          <a:p>
            <a:pPr marL="171450" lvl="0" indent="-171450">
              <a:buFontTx/>
              <a:buChar char="-"/>
            </a:pPr>
            <a:r>
              <a:rPr lang="en-US" b="1" baseline="0" dirty="0" err="1" smtClean="0"/>
              <a:t>Andere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gemarkeerde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constructies</a:t>
            </a:r>
            <a:r>
              <a:rPr lang="en-US" b="1" baseline="0" dirty="0" smtClean="0"/>
              <a:t> – </a:t>
            </a:r>
            <a:r>
              <a:rPr lang="cs-CZ" b="1" baseline="0" dirty="0" err="1" smtClean="0"/>
              <a:t>afwijking</a:t>
            </a:r>
            <a:r>
              <a:rPr lang="cs-CZ" b="1" baseline="0" dirty="0" smtClean="0"/>
              <a:t> van de </a:t>
            </a:r>
            <a:r>
              <a:rPr lang="cs-CZ" b="1" baseline="0" dirty="0" err="1" smtClean="0"/>
              <a:t>neutrale</a:t>
            </a:r>
            <a:r>
              <a:rPr lang="cs-CZ" b="1" baseline="0" dirty="0" smtClean="0"/>
              <a:t> </a:t>
            </a:r>
            <a:r>
              <a:rPr lang="cs-CZ" b="1" baseline="0" dirty="0" err="1" smtClean="0"/>
              <a:t>volgorde</a:t>
            </a:r>
            <a:endParaRPr lang="cs-CZ" b="1" baseline="0" dirty="0" smtClean="0"/>
          </a:p>
          <a:p>
            <a:pPr marL="171450" lvl="0" indent="-171450">
              <a:buFontTx/>
              <a:buChar char="-"/>
            </a:pPr>
            <a:r>
              <a:rPr lang="cs-CZ" b="1" baseline="0" dirty="0" err="1" smtClean="0"/>
              <a:t>Intonatie</a:t>
            </a:r>
            <a:r>
              <a:rPr lang="en-US" b="1" baseline="0" dirty="0" smtClean="0"/>
              <a:t> / </a:t>
            </a:r>
            <a:r>
              <a:rPr lang="cs-CZ" b="1" baseline="0" dirty="0" err="1" smtClean="0"/>
              <a:t>zinaccent</a:t>
            </a:r>
            <a:endParaRPr lang="cs-CZ" b="1" dirty="0" smtClean="0"/>
          </a:p>
          <a:p>
            <a:pPr lvl="0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199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369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 err="1" smtClean="0">
                <a:solidFill>
                  <a:srgbClr val="FF0000"/>
                </a:solidFill>
              </a:rPr>
              <a:t>eerste</a:t>
            </a:r>
            <a:r>
              <a:rPr lang="cs-CZ" sz="1400" b="1" dirty="0" smtClean="0">
                <a:solidFill>
                  <a:srgbClr val="FF0000"/>
                </a:solidFill>
              </a:rPr>
              <a:t> pool </a:t>
            </a:r>
            <a:r>
              <a:rPr lang="cs-CZ" b="1" dirty="0" smtClean="0"/>
              <a:t>→ TIJD → DUUR → WIJZE → PLAATS </a:t>
            </a:r>
            <a:r>
              <a:rPr lang="cs-CZ" sz="1400" b="1" dirty="0" smtClean="0">
                <a:solidFill>
                  <a:srgbClr val="FF0000"/>
                </a:solidFill>
              </a:rPr>
              <a:t>→ tweede pool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645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127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aak het middenstuk van de zin niet te lang. Daardoor zou het moeilijk verstaanbaar kunnen zijn. Zet de langere zinsdelen (zoals het </a:t>
            </a:r>
            <a:r>
              <a:rPr lang="nl-NL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voorzetselvoorwerp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bijzinnen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eerder achter de V-pool.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zet m.a.w. deze zinsdelen dan in de extrapositie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961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err="1" smtClean="0"/>
              <a:t>Oplossing</a:t>
            </a:r>
            <a:r>
              <a:rPr lang="cs-CZ" b="1" dirty="0" smtClean="0"/>
              <a:t>:</a:t>
            </a:r>
          </a:p>
          <a:p>
            <a:pPr marL="0" indent="0">
              <a:buNone/>
            </a:pPr>
            <a:r>
              <a:rPr lang="nl-NL" i="1" dirty="0" smtClean="0">
                <a:solidFill>
                  <a:srgbClr val="FF0000"/>
                </a:solidFill>
              </a:rPr>
              <a:t>*Een </a:t>
            </a:r>
            <a:r>
              <a:rPr lang="cs-CZ" i="1" dirty="0" err="1" smtClean="0">
                <a:solidFill>
                  <a:srgbClr val="FF0000"/>
                </a:solidFill>
              </a:rPr>
              <a:t>boek</a:t>
            </a:r>
            <a:r>
              <a:rPr lang="nl-NL" dirty="0" smtClean="0">
                <a:solidFill>
                  <a:srgbClr val="FF0000"/>
                </a:solidFill>
              </a:rPr>
              <a:t> |was| hij aan het </a:t>
            </a:r>
            <a:r>
              <a:rPr lang="cs-CZ" dirty="0" smtClean="0">
                <a:solidFill>
                  <a:srgbClr val="FF0000"/>
                </a:solidFill>
              </a:rPr>
              <a:t>lezen</a:t>
            </a:r>
            <a:r>
              <a:rPr lang="nl-NL" dirty="0" smtClean="0">
                <a:solidFill>
                  <a:srgbClr val="FF0000"/>
                </a:solidFill>
              </a:rPr>
              <a:t>.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i="1" dirty="0" smtClean="0">
                <a:solidFill>
                  <a:srgbClr val="FF0000"/>
                </a:solidFill>
              </a:rPr>
              <a:t>*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Melk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nl-NL" i="1" dirty="0" smtClean="0">
                <a:solidFill>
                  <a:srgbClr val="7030A0"/>
                </a:solidFill>
              </a:rPr>
              <a:t>|</a:t>
            </a:r>
            <a:r>
              <a:rPr lang="cs-CZ" i="1" dirty="0" err="1" smtClean="0">
                <a:solidFill>
                  <a:srgbClr val="7030A0"/>
                </a:solidFill>
              </a:rPr>
              <a:t>zit</a:t>
            </a:r>
            <a:r>
              <a:rPr lang="nl-NL" i="1" dirty="0" smtClean="0">
                <a:solidFill>
                  <a:srgbClr val="7030A0"/>
                </a:solidFill>
              </a:rPr>
              <a:t>|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in de 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koelkast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i="1" dirty="0" smtClean="0">
                <a:solidFill>
                  <a:srgbClr val="FF0000"/>
                </a:solidFill>
              </a:rPr>
              <a:t>*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Iemand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is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aan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de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telefoon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voor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je.</a:t>
            </a:r>
          </a:p>
          <a:p>
            <a:pPr marL="0" indent="0">
              <a:buNone/>
            </a:pPr>
            <a:endParaRPr lang="cs-CZ" i="1" dirty="0" smtClean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i="1" dirty="0" smtClean="0">
                <a:solidFill>
                  <a:srgbClr val="FF0000"/>
                </a:solidFill>
              </a:rPr>
              <a:t>*</a:t>
            </a: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Een soldaat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 |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staat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|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voor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deur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van de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kapietein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endParaRPr lang="cs-CZ" b="1" dirty="0" smtClean="0"/>
          </a:p>
          <a:p>
            <a:endParaRPr lang="cs-CZ" b="1" dirty="0" smtClean="0"/>
          </a:p>
          <a:p>
            <a:r>
              <a:rPr lang="en-US" b="1" dirty="0" smtClean="0"/>
              <a:t>a</a:t>
            </a:r>
            <a:r>
              <a:rPr lang="cs-CZ" b="1" dirty="0" err="1" smtClean="0"/>
              <a:t>ntwoord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Onbepaalde</a:t>
            </a:r>
            <a:r>
              <a:rPr lang="cs-CZ" dirty="0" smtClean="0"/>
              <a:t> NP‘ s</a:t>
            </a:r>
            <a:r>
              <a:rPr lang="cs-CZ" baseline="0" dirty="0" smtClean="0"/>
              <a:t> op de </a:t>
            </a:r>
            <a:r>
              <a:rPr lang="cs-CZ" baseline="0" dirty="0" err="1" smtClean="0"/>
              <a:t>eerste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zinsplaats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als</a:t>
            </a:r>
            <a:r>
              <a:rPr lang="cs-CZ" baseline="0" dirty="0" smtClean="0"/>
              <a:t> ze </a:t>
            </a:r>
            <a:r>
              <a:rPr lang="cs-CZ" baseline="0" dirty="0" err="1" smtClean="0"/>
              <a:t>generiek</a:t>
            </a:r>
            <a:r>
              <a:rPr lang="cs-CZ" baseline="0" dirty="0" smtClean="0"/>
              <a:t> / </a:t>
            </a:r>
            <a:r>
              <a:rPr lang="cs-CZ" baseline="0" dirty="0" err="1" smtClean="0"/>
              <a:t>categoriaal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worden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gebruikt</a:t>
            </a:r>
            <a:r>
              <a:rPr lang="cs-CZ" baseline="0" dirty="0" smtClean="0"/>
              <a:t> (in </a:t>
            </a:r>
            <a:r>
              <a:rPr lang="cs-CZ" baseline="0" dirty="0" err="1" smtClean="0"/>
              <a:t>het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algemeen</a:t>
            </a:r>
            <a:r>
              <a:rPr lang="cs-CZ" baseline="0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cs-CZ" baseline="0" dirty="0" err="1" smtClean="0"/>
              <a:t>Onbepaalde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niet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specifieke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NP´s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staan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achteraan</a:t>
            </a:r>
            <a:r>
              <a:rPr lang="cs-CZ" baseline="0" dirty="0" smtClean="0"/>
              <a:t> in de </a:t>
            </a:r>
            <a:r>
              <a:rPr lang="cs-CZ" baseline="0" dirty="0" err="1" smtClean="0"/>
              <a:t>zin</a:t>
            </a:r>
            <a:endParaRPr lang="cs-CZ" baseline="0" dirty="0" smtClean="0"/>
          </a:p>
          <a:p>
            <a:pPr marL="171450" indent="-171450">
              <a:buFontTx/>
              <a:buChar char="-"/>
            </a:pPr>
            <a:r>
              <a:rPr lang="cs-CZ" baseline="0" dirty="0" err="1" smtClean="0"/>
              <a:t>Onbepaade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specifieke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elementen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worden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doorgaans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d.m.v</a:t>
            </a:r>
            <a:r>
              <a:rPr lang="cs-CZ" baseline="0" dirty="0" smtClean="0"/>
              <a:t>. Er – </a:t>
            </a:r>
            <a:r>
              <a:rPr lang="cs-CZ" baseline="0" dirty="0" err="1" smtClean="0"/>
              <a:t>ingeleid</a:t>
            </a:r>
            <a:endParaRPr lang="cs-CZ" baseline="0" dirty="0" smtClean="0"/>
          </a:p>
          <a:p>
            <a:pPr marL="171450" indent="-171450">
              <a:buFontTx/>
              <a:buChar char="-"/>
            </a:pPr>
            <a:endParaRPr lang="cs-CZ" baseline="0" dirty="0" smtClean="0"/>
          </a:p>
          <a:p>
            <a:pPr marL="0" indent="0">
              <a:buFontTx/>
              <a:buNone/>
            </a:pPr>
            <a:r>
              <a:rPr lang="cs-CZ" baseline="0" dirty="0" smtClean="0"/>
              <a:t>LET OP: </a:t>
            </a:r>
          </a:p>
          <a:p>
            <a:r>
              <a:rPr lang="cs-CZ" dirty="0" smtClean="0"/>
              <a:t>ANS: </a:t>
            </a:r>
            <a:r>
              <a:rPr lang="nl-NL" dirty="0" smtClean="0"/>
              <a:t>Vooral in journalistieke of literaire geschreven taal kunnen onbepaalde constituenten als onderwerp wel vlak vóór de voor-pv staan zonder speciaal beklemtoond te worden. Zo'n onderwerp kan een krantebericht openen, bijv.: </a:t>
            </a:r>
            <a:endParaRPr lang="cs-CZ" dirty="0" smtClean="0"/>
          </a:p>
          <a:p>
            <a:endParaRPr lang="nl-NL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i="1" dirty="0" smtClean="0"/>
              <a:t>Delen van een hoeveelheid diepvriesvis van in totaal 21 ton, die in Rotterdam werd gestolen, </a:t>
            </a:r>
            <a:r>
              <a:rPr lang="nl-NL" dirty="0" smtClean="0"/>
              <a:t>|zijn| teruggevonden in Brussel en Zeebrugge. </a:t>
            </a:r>
            <a:endParaRPr lang="cs-CZ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i="1" dirty="0" smtClean="0"/>
              <a:t>Een groep Nederlandse kankeronderzoekers</a:t>
            </a:r>
            <a:r>
              <a:rPr lang="nl-NL" dirty="0" smtClean="0"/>
              <a:t> |heeft| besloten niet deel te nemen aan het kankercongres dat in Argentinië wordt gehouden. </a:t>
            </a:r>
            <a:endParaRPr lang="cs-CZ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i="1" dirty="0" smtClean="0"/>
              <a:t>Een Brits soldaat</a:t>
            </a:r>
            <a:r>
              <a:rPr lang="nl-NL" dirty="0" smtClean="0"/>
              <a:t> |werd| zondag in Ulster gedood bij een explosie in een legerpost. </a:t>
            </a:r>
            <a:endParaRPr lang="cs-CZ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i="1" dirty="0" smtClean="0"/>
              <a:t>Een 21-jarige jongeman uit het Gelderse Bemmel</a:t>
            </a:r>
            <a:r>
              <a:rPr lang="nl-NL" dirty="0" smtClean="0"/>
              <a:t> |heeft| gisteravond zijn buurman door messteken om het leven gebracht. </a:t>
            </a:r>
            <a:endParaRPr lang="cs-CZ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i="1" dirty="0" smtClean="0"/>
              <a:t>Een Russisch officier</a:t>
            </a:r>
            <a:r>
              <a:rPr lang="nl-NL" dirty="0" smtClean="0"/>
              <a:t> |liep| klein en hopeloos gelijkmatig in de lichte motregen.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75669-1A68-4F69-80D7-9B29D6C8250A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05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taak</a:t>
            </a:r>
            <a:r>
              <a:rPr lang="cs-CZ" baseline="0" dirty="0" smtClean="0"/>
              <a:t> van de </a:t>
            </a:r>
            <a:r>
              <a:rPr lang="cs-CZ" baseline="0" dirty="0" err="1" smtClean="0"/>
              <a:t>studenten</a:t>
            </a:r>
            <a:r>
              <a:rPr lang="cs-CZ" baseline="0" dirty="0" smtClean="0"/>
              <a:t>: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Maak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presentatie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een</a:t>
            </a:r>
            <a:r>
              <a:rPr lang="cs-CZ" baseline="0" dirty="0" smtClean="0"/>
              <a:t> van de </a:t>
            </a:r>
            <a:r>
              <a:rPr lang="cs-CZ" baseline="0" dirty="0" err="1" smtClean="0"/>
              <a:t>principes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voor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stellen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aan</a:t>
            </a:r>
            <a:r>
              <a:rPr lang="cs-CZ" baseline="0" dirty="0" smtClean="0"/>
              <a:t> je </a:t>
            </a:r>
            <a:r>
              <a:rPr lang="cs-CZ" baseline="0" dirty="0" err="1" smtClean="0"/>
              <a:t>collega´s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uitleggen</a:t>
            </a:r>
            <a:r>
              <a:rPr lang="cs-CZ" baseline="0" dirty="0" smtClean="0"/>
              <a:t> en </a:t>
            </a:r>
            <a:r>
              <a:rPr lang="cs-CZ" baseline="0" dirty="0" err="1" smtClean="0"/>
              <a:t>illustreren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aan</a:t>
            </a:r>
            <a:r>
              <a:rPr lang="cs-CZ" baseline="0" dirty="0" smtClean="0"/>
              <a:t> de hand van </a:t>
            </a:r>
            <a:r>
              <a:rPr lang="cs-CZ" baseline="0" dirty="0" err="1" smtClean="0"/>
              <a:t>een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aantal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voorbeelden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uit</a:t>
            </a:r>
            <a:r>
              <a:rPr lang="cs-CZ" baseline="0" dirty="0" smtClean="0"/>
              <a:t> de </a:t>
            </a:r>
            <a:r>
              <a:rPr lang="cs-CZ" baseline="0" dirty="0" err="1" smtClean="0"/>
              <a:t>krant</a:t>
            </a:r>
            <a:r>
              <a:rPr lang="cs-CZ" baseline="0" dirty="0" smtClean="0"/>
              <a:t>).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078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u="sng" dirty="0" smtClean="0"/>
              <a:t>V2</a:t>
            </a:r>
            <a:r>
              <a:rPr lang="cs-CZ" b="1" u="sng" baseline="0" dirty="0" smtClean="0"/>
              <a:t> – VERB SECOND - </a:t>
            </a:r>
            <a:r>
              <a:rPr lang="nl-NL" b="1" dirty="0" smtClean="0"/>
              <a:t>de persoonsvorm </a:t>
            </a:r>
            <a:r>
              <a:rPr lang="cs-CZ" b="1" dirty="0" err="1" smtClean="0"/>
              <a:t>vormt</a:t>
            </a:r>
            <a:r>
              <a:rPr lang="cs-CZ" b="1" baseline="0" dirty="0" smtClean="0"/>
              <a:t> </a:t>
            </a:r>
            <a:r>
              <a:rPr lang="nl-NL" b="1" dirty="0" smtClean="0"/>
              <a:t>het tweed</a:t>
            </a:r>
            <a:r>
              <a:rPr lang="cs-CZ" b="1" dirty="0" smtClean="0"/>
              <a:t>e</a:t>
            </a:r>
            <a:r>
              <a:rPr lang="cs-CZ" b="1" baseline="0" dirty="0" smtClean="0"/>
              <a:t>  </a:t>
            </a:r>
            <a:r>
              <a:rPr lang="cs-CZ" b="1" baseline="0" dirty="0" err="1" smtClean="0"/>
              <a:t>zinsdeel</a:t>
            </a:r>
            <a:r>
              <a:rPr lang="cs-CZ" b="1" baseline="0" dirty="0" smtClean="0"/>
              <a:t>.</a:t>
            </a:r>
          </a:p>
          <a:p>
            <a:endParaRPr lang="cs-CZ" baseline="0" dirty="0" smtClean="0"/>
          </a:p>
          <a:p>
            <a:r>
              <a:rPr lang="nl-NL" dirty="0" smtClean="0"/>
              <a:t>Zijn vrouw </a:t>
            </a:r>
            <a:r>
              <a:rPr lang="nl-NL" b="1" dirty="0" smtClean="0"/>
              <a:t>heeft</a:t>
            </a:r>
            <a:r>
              <a:rPr lang="nl-NL" dirty="0" smtClean="0"/>
              <a:t> altijd hard moeten werken.</a:t>
            </a:r>
            <a:br>
              <a:rPr lang="nl-NL" dirty="0" smtClean="0"/>
            </a:br>
            <a:r>
              <a:rPr lang="nl-NL" dirty="0" smtClean="0"/>
              <a:t>Op de markt </a:t>
            </a:r>
            <a:r>
              <a:rPr lang="nl-NL" b="1" dirty="0" smtClean="0"/>
              <a:t>zag</a:t>
            </a:r>
            <a:r>
              <a:rPr lang="nl-NL" dirty="0" smtClean="0"/>
              <a:t> ik een meisje lopen.</a:t>
            </a:r>
            <a:endParaRPr lang="cs-CZ" dirty="0" smtClean="0"/>
          </a:p>
          <a:p>
            <a:endParaRPr lang="cs-CZ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in </a:t>
            </a:r>
            <a:r>
              <a:rPr lang="cs-CZ" dirty="0" err="1" smtClean="0"/>
              <a:t>het</a:t>
            </a:r>
            <a:r>
              <a:rPr lang="cs-CZ" dirty="0" smtClean="0"/>
              <a:t> EN </a:t>
            </a:r>
            <a:r>
              <a:rPr lang="cs-CZ" dirty="0" err="1" smtClean="0"/>
              <a:t>werkt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het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niet</a:t>
            </a:r>
            <a:r>
              <a:rPr lang="cs-CZ" baseline="0" dirty="0" smtClean="0"/>
              <a:t> - </a:t>
            </a:r>
            <a:r>
              <a:rPr lang="cs-CZ" baseline="0" dirty="0" err="1" smtClean="0"/>
              <a:t>vergeliijk</a:t>
            </a:r>
            <a:r>
              <a:rPr lang="cs-CZ" baseline="0" dirty="0" smtClean="0"/>
              <a:t>: 	</a:t>
            </a:r>
            <a:r>
              <a:rPr lang="cs-CZ" baseline="0" dirty="0" err="1" smtClean="0"/>
              <a:t>Gisteren</a:t>
            </a:r>
            <a:r>
              <a:rPr lang="cs-CZ" baseline="0" dirty="0" smtClean="0"/>
              <a:t> ben </a:t>
            </a:r>
            <a:r>
              <a:rPr lang="cs-CZ" baseline="0" dirty="0" err="1" smtClean="0"/>
              <a:t>ik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laat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teruggekomen</a:t>
            </a:r>
            <a:r>
              <a:rPr lang="cs-CZ" baseline="0" dirty="0" smtClean="0"/>
              <a:t>.  X </a:t>
            </a:r>
            <a:r>
              <a:rPr lang="cs-CZ" baseline="0" dirty="0" err="1" smtClean="0"/>
              <a:t>Yesterday</a:t>
            </a:r>
            <a:r>
              <a:rPr lang="cs-CZ" baseline="0" dirty="0" smtClean="0"/>
              <a:t> I </a:t>
            </a:r>
            <a:r>
              <a:rPr lang="cs-CZ" baseline="0" dirty="0" err="1" smtClean="0"/>
              <a:t>came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back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rather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late</a:t>
            </a:r>
            <a:r>
              <a:rPr lang="cs-CZ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baseline="0" dirty="0" smtClean="0"/>
              <a:t>			</a:t>
            </a:r>
            <a:r>
              <a:rPr lang="cs-CZ" baseline="0" dirty="0" err="1" smtClean="0"/>
              <a:t>Morgen</a:t>
            </a:r>
            <a:r>
              <a:rPr lang="cs-CZ" baseline="0" dirty="0" smtClean="0"/>
              <a:t> kom </a:t>
            </a:r>
            <a:r>
              <a:rPr lang="cs-CZ" baseline="0" dirty="0" err="1" smtClean="0"/>
              <a:t>ik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wel</a:t>
            </a:r>
            <a:r>
              <a:rPr lang="cs-CZ" baseline="0" dirty="0" smtClean="0"/>
              <a:t>.  X </a:t>
            </a:r>
            <a:r>
              <a:rPr lang="cs-CZ" baseline="0" dirty="0" err="1" smtClean="0"/>
              <a:t>Tomorrow</a:t>
            </a:r>
            <a:r>
              <a:rPr lang="cs-CZ" baseline="0" dirty="0" smtClean="0"/>
              <a:t> I </a:t>
            </a:r>
            <a:r>
              <a:rPr lang="cs-CZ" baseline="0" dirty="0" err="1" smtClean="0"/>
              <a:t>will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sure</a:t>
            </a:r>
            <a:r>
              <a:rPr lang="cs-CZ" baseline="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baseline="0" dirty="0" err="1" smtClean="0"/>
              <a:t>Behalve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het</a:t>
            </a:r>
            <a:r>
              <a:rPr lang="cs-CZ" baseline="0" dirty="0" smtClean="0"/>
              <a:t> EN </a:t>
            </a:r>
            <a:r>
              <a:rPr lang="cs-CZ" baseline="0" dirty="0" err="1" smtClean="0"/>
              <a:t>voldoen</a:t>
            </a:r>
            <a:r>
              <a:rPr lang="cs-CZ" baseline="0" dirty="0" smtClean="0"/>
              <a:t> a</a:t>
            </a:r>
            <a:r>
              <a:rPr lang="nl-NL" dirty="0" smtClean="0"/>
              <a:t>lle Germaanse talen </a:t>
            </a:r>
            <a:r>
              <a:rPr lang="cs-CZ" dirty="0" err="1" smtClean="0"/>
              <a:t>aan</a:t>
            </a:r>
            <a:r>
              <a:rPr lang="cs-CZ" dirty="0" smtClean="0"/>
              <a:t> </a:t>
            </a:r>
            <a:r>
              <a:rPr lang="nl-NL" dirty="0" smtClean="0"/>
              <a:t>de V2-regel in een zekere vorm</a:t>
            </a:r>
            <a:r>
              <a:rPr lang="cs-CZ" dirty="0" smtClean="0"/>
              <a:t>,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als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het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tot</a:t>
            </a:r>
            <a:r>
              <a:rPr lang="cs-CZ" baseline="0" dirty="0" smtClean="0"/>
              <a:t> de </a:t>
            </a:r>
            <a:r>
              <a:rPr lang="cs-CZ" baseline="0" dirty="0" err="1" smtClean="0"/>
              <a:t>hoofdzinnen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beperken</a:t>
            </a:r>
            <a:r>
              <a:rPr lang="cs-CZ" baseline="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b="1" u="sng" dirty="0" smtClean="0"/>
              <a:t>SOV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dit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d</a:t>
            </a:r>
            <a:r>
              <a:rPr lang="nl-NL" dirty="0" smtClean="0"/>
              <a:t>e </a:t>
            </a:r>
            <a:r>
              <a:rPr lang="nl-NL" u="sng" dirty="0" smtClean="0"/>
              <a:t>algemene woordvolgorde </a:t>
            </a:r>
            <a:r>
              <a:rPr lang="nl-NL" dirty="0" smtClean="0"/>
              <a:t>van het Nederlands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geldig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voor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bijzinnen</a:t>
            </a:r>
            <a:r>
              <a:rPr lang="cs-CZ" baseline="0" dirty="0" smtClean="0"/>
              <a:t>, met de </a:t>
            </a:r>
            <a:r>
              <a:rPr lang="nl-NL" dirty="0" smtClean="0"/>
              <a:t>V2 als </a:t>
            </a:r>
            <a:r>
              <a:rPr lang="cs-CZ" dirty="0" smtClean="0"/>
              <a:t>„</a:t>
            </a:r>
            <a:r>
              <a:rPr lang="nl-NL" dirty="0" smtClean="0"/>
              <a:t>bijregel</a:t>
            </a:r>
            <a:r>
              <a:rPr lang="cs-CZ" dirty="0" smtClean="0"/>
              <a:t>“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hoofdzinnen</a:t>
            </a:r>
            <a:endParaRPr lang="cs-CZ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- </a:t>
            </a:r>
            <a:r>
              <a:rPr lang="cs-CZ" dirty="0" err="1" smtClean="0"/>
              <a:t>Deze</a:t>
            </a:r>
            <a:r>
              <a:rPr lang="cs-CZ" dirty="0" smtClean="0"/>
              <a:t> </a:t>
            </a:r>
            <a:r>
              <a:rPr lang="cs-CZ" dirty="0" err="1" smtClean="0"/>
              <a:t>volgorde</a:t>
            </a:r>
            <a:r>
              <a:rPr lang="cs-CZ" dirty="0" smtClean="0"/>
              <a:t> (</a:t>
            </a:r>
            <a:r>
              <a:rPr lang="nl-NL" dirty="0" smtClean="0"/>
              <a:t>SOV met V2 in hoofdzin</a:t>
            </a:r>
            <a:r>
              <a:rPr lang="cs-CZ" dirty="0" smtClean="0"/>
              <a:t>)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kenmerkent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ook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voor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het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Duits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Afrikaans</a:t>
            </a:r>
            <a:r>
              <a:rPr lang="cs-CZ" baseline="0" dirty="0" smtClean="0"/>
              <a:t> en </a:t>
            </a:r>
            <a:r>
              <a:rPr lang="cs-CZ" baseline="0" dirty="0" err="1" smtClean="0"/>
              <a:t>Fries</a:t>
            </a:r>
            <a:endParaRPr lang="cs-CZ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r>
              <a:rPr lang="cs-CZ" baseline="0" dirty="0" smtClean="0"/>
              <a:t>			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309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805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699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652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tangconstructie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twee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polen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533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Bepaalde</a:t>
            </a:r>
            <a:r>
              <a:rPr lang="cs-CZ" dirty="0" smtClean="0"/>
              <a:t> </a:t>
            </a:r>
            <a:r>
              <a:rPr lang="cs-CZ" dirty="0" err="1" smtClean="0"/>
              <a:t>zinsdelen</a:t>
            </a:r>
            <a:r>
              <a:rPr lang="cs-CZ" dirty="0" smtClean="0"/>
              <a:t> </a:t>
            </a:r>
            <a:r>
              <a:rPr lang="cs-CZ" dirty="0" err="1" smtClean="0"/>
              <a:t>worden</a:t>
            </a:r>
            <a:r>
              <a:rPr lang="cs-CZ" dirty="0" smtClean="0"/>
              <a:t> </a:t>
            </a:r>
            <a:r>
              <a:rPr lang="cs-CZ" dirty="0" err="1" smtClean="0"/>
              <a:t>aangetrokken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door</a:t>
            </a:r>
            <a:r>
              <a:rPr lang="cs-CZ" baseline="0" dirty="0" smtClean="0"/>
              <a:t> de </a:t>
            </a:r>
            <a:r>
              <a:rPr lang="cs-CZ" baseline="0" dirty="0" err="1" smtClean="0"/>
              <a:t>eerste</a:t>
            </a:r>
            <a:r>
              <a:rPr lang="cs-CZ" baseline="0" dirty="0" smtClean="0"/>
              <a:t> pool (</a:t>
            </a:r>
            <a:r>
              <a:rPr lang="cs-CZ" baseline="0" dirty="0" err="1" smtClean="0"/>
              <a:t>subject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tijd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er-daar</a:t>
            </a:r>
            <a:r>
              <a:rPr lang="cs-CZ" baseline="0" dirty="0" smtClean="0"/>
              <a:t>)   x  </a:t>
            </a:r>
            <a:r>
              <a:rPr lang="cs-CZ" baseline="0" dirty="0" err="1" smtClean="0"/>
              <a:t>andere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elementen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door</a:t>
            </a:r>
            <a:r>
              <a:rPr lang="cs-CZ" baseline="0" dirty="0" smtClean="0"/>
              <a:t> de tweede pool ( </a:t>
            </a:r>
            <a:r>
              <a:rPr lang="cs-CZ" baseline="0" dirty="0" err="1" smtClean="0"/>
              <a:t>partikels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inherente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elementen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naamwoordelijk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deel</a:t>
            </a:r>
            <a:r>
              <a:rPr lang="cs-CZ" baseline="0" dirty="0" smtClean="0"/>
              <a:t>):</a:t>
            </a:r>
          </a:p>
          <a:p>
            <a:endParaRPr lang="cs-CZ" dirty="0" smtClean="0"/>
          </a:p>
          <a:p>
            <a:r>
              <a:rPr lang="cs-CZ" dirty="0" smtClean="0"/>
              <a:t>http://ans.ruhosting.nl/e-ans/21/05/body.html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415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volgorde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mogelijkheid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VOOROPPLAATSING –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tendensen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redenen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??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76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093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05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50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622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20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066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61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87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58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72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0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8C298-CB48-4052-8B9F-D6A21E33D981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29C33-6C44-413B-94DC-54051C5445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93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e-ans.ivdnt.org/topics/pid/ans210103lingtopi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-ans.ivdnt.org/topics/pid/ans21050201lingtopic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be/794396417/voegwoorden-spojky-flash-cards/?funnelUUID=bf14e9d0-77bc-4530-81e5-80abc9a6c5d0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be/794396417/voegwoorden-spojky-flash-cards/?funnelUUID=bf14e9d0-77bc-4530-81e5-80abc9a6c5d0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5875" y="510639"/>
            <a:ext cx="9144000" cy="1056904"/>
          </a:xfr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SYNTAXIS - VOLGORDE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19061" y="5321403"/>
            <a:ext cx="5633290" cy="1115851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rgbClr val="0070C0"/>
                </a:solidFill>
              </a:rPr>
              <a:t>3de </a:t>
            </a:r>
            <a:r>
              <a:rPr lang="cs-CZ" sz="3000" b="1" dirty="0" err="1">
                <a:solidFill>
                  <a:srgbClr val="0070C0"/>
                </a:solidFill>
              </a:rPr>
              <a:t>j</a:t>
            </a:r>
            <a:r>
              <a:rPr lang="cs-CZ" sz="3000" b="1" dirty="0" err="1" smtClean="0">
                <a:solidFill>
                  <a:srgbClr val="0070C0"/>
                </a:solidFill>
              </a:rPr>
              <a:t>aar</a:t>
            </a:r>
            <a:r>
              <a:rPr lang="cs-CZ" sz="3000" b="1" dirty="0">
                <a:solidFill>
                  <a:srgbClr val="0070C0"/>
                </a:solidFill>
              </a:rPr>
              <a:t>, </a:t>
            </a:r>
            <a:r>
              <a:rPr lang="en-GB" sz="3000" b="1" dirty="0" smtClean="0">
                <a:solidFill>
                  <a:srgbClr val="0070C0"/>
                </a:solidFill>
              </a:rPr>
              <a:t>202</a:t>
            </a:r>
            <a:r>
              <a:rPr lang="cs-CZ" sz="3000" b="1" dirty="0" smtClean="0">
                <a:solidFill>
                  <a:srgbClr val="0070C0"/>
                </a:solidFill>
              </a:rPr>
              <a:t>4/25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C00000"/>
                </a:solidFill>
              </a:rPr>
              <a:t>©Iva Rezková, </a:t>
            </a:r>
            <a:r>
              <a:rPr lang="cs-CZ" b="1" dirty="0" err="1" smtClean="0">
                <a:solidFill>
                  <a:srgbClr val="C00000"/>
                </a:solidFill>
              </a:rPr>
              <a:t>iva.rezkova</a:t>
            </a:r>
            <a:r>
              <a:rPr lang="en-US" b="1" dirty="0">
                <a:solidFill>
                  <a:srgbClr val="C00000"/>
                </a:solidFill>
              </a:rPr>
              <a:t>@ff.cuni.cz</a:t>
            </a:r>
            <a:endParaRPr lang="cs-CZ" b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39" y="1745672"/>
            <a:ext cx="6456547" cy="39909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Obrázek 4" descr="My English Corner for 3rd ESO - CDP: Word order for questions with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50" y="1917123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5821" y="578069"/>
            <a:ext cx="11996094" cy="6279931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00B050"/>
                </a:solidFill>
              </a:rPr>
              <a:t>IS ER EEN BETERE OPLOSSING OM NEDERLANDSE VOLGORDE TE BESCHRIJVEN?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4400" b="1" dirty="0" smtClean="0">
                <a:solidFill>
                  <a:srgbClr val="FF0000"/>
                </a:solidFill>
              </a:rPr>
              <a:t>	POLENPRINCIPE</a:t>
            </a:r>
            <a:r>
              <a:rPr lang="cs-CZ" sz="4400" b="1" dirty="0" smtClean="0"/>
              <a:t>       =   de  </a:t>
            </a:r>
            <a:r>
              <a:rPr lang="cs-CZ" sz="4400" b="1" dirty="0" err="1" smtClean="0"/>
              <a:t>tangconstructie</a:t>
            </a:r>
            <a:endParaRPr lang="cs-CZ" sz="4400" b="1" dirty="0"/>
          </a:p>
        </p:txBody>
      </p:sp>
      <p:pic>
        <p:nvPicPr>
          <p:cNvPr id="4" name="Obrázek 3" descr="&lt;strong&gt;Pliers&lt;/strong&gt; | Jeremy Brooks | Flick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62" y="2271073"/>
            <a:ext cx="6243145" cy="41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0318" y="365126"/>
            <a:ext cx="8996854" cy="789118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7030A0"/>
                </a:solidFill>
                <a:latin typeface="+mn-lt"/>
              </a:rPr>
              <a:t>POLENPRINCIPE</a:t>
            </a:r>
            <a:r>
              <a:rPr lang="cs-CZ" b="1" dirty="0" smtClean="0">
                <a:latin typeface="+mn-lt"/>
              </a:rPr>
              <a:t> = TANGCONSTRUCTIE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7292" y="1154244"/>
            <a:ext cx="11874708" cy="5561350"/>
          </a:xfrm>
        </p:spPr>
        <p:txBody>
          <a:bodyPr>
            <a:normAutofit/>
          </a:bodyPr>
          <a:lstStyle/>
          <a:p>
            <a:r>
              <a:rPr lang="cs-CZ" dirty="0"/>
              <a:t>D</a:t>
            </a:r>
            <a:r>
              <a:rPr lang="cs-CZ" dirty="0" smtClean="0"/>
              <a:t>e </a:t>
            </a:r>
            <a:r>
              <a:rPr lang="cs-CZ" b="1" dirty="0" smtClean="0"/>
              <a:t>VASTE POLEN </a:t>
            </a:r>
            <a:r>
              <a:rPr lang="cs-CZ" dirty="0" smtClean="0"/>
              <a:t>in de </a:t>
            </a:r>
            <a:r>
              <a:rPr lang="cs-CZ" dirty="0" err="1" smtClean="0"/>
              <a:t>zin</a:t>
            </a:r>
            <a:r>
              <a:rPr lang="cs-CZ" dirty="0" smtClean="0"/>
              <a:t> </a:t>
            </a:r>
            <a:r>
              <a:rPr lang="cs-CZ" b="1" dirty="0">
                <a:sym typeface="Wingdings" panose="05000000000000000000" pitchFamily="2" charset="2"/>
              </a:rPr>
              <a:t> 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r>
              <a:rPr lang="cs-CZ" b="1" dirty="0" err="1" smtClean="0">
                <a:sym typeface="Wingdings" panose="05000000000000000000" pitchFamily="2" charset="2"/>
              </a:rPr>
              <a:t>vormen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r>
              <a:rPr lang="cs-CZ" b="1" dirty="0" err="1" smtClean="0">
                <a:sym typeface="Wingdings" panose="05000000000000000000" pitchFamily="2" charset="2"/>
              </a:rPr>
              <a:t>een</a:t>
            </a:r>
            <a:r>
              <a:rPr lang="cs-CZ" b="1" dirty="0" smtClean="0">
                <a:sym typeface="Wingdings" panose="05000000000000000000" pitchFamily="2" charset="2"/>
              </a:rPr>
              <a:t> TANG    </a:t>
            </a:r>
            <a:r>
              <a:rPr lang="cs-CZ" dirty="0" smtClean="0">
                <a:sym typeface="Wingdings" panose="05000000000000000000" pitchFamily="2" charset="2"/>
              </a:rPr>
              <a:t>(~ </a:t>
            </a:r>
            <a:r>
              <a:rPr lang="cs-CZ" dirty="0" err="1" smtClean="0">
                <a:sym typeface="Wingdings" panose="05000000000000000000" pitchFamily="2" charset="2"/>
              </a:rPr>
              <a:t>nemen</a:t>
            </a:r>
            <a:r>
              <a:rPr lang="cs-CZ" dirty="0" smtClean="0">
                <a:sym typeface="Wingdings" panose="05000000000000000000" pitchFamily="2" charset="2"/>
              </a:rPr>
              <a:t> de </a:t>
            </a:r>
            <a:r>
              <a:rPr lang="cs-CZ" dirty="0" err="1" smtClean="0">
                <a:sym typeface="Wingdings" panose="05000000000000000000" pitchFamily="2" charset="2"/>
              </a:rPr>
              <a:t>zin</a:t>
            </a:r>
            <a:r>
              <a:rPr lang="cs-CZ" dirty="0" smtClean="0">
                <a:sym typeface="Wingdings" panose="05000000000000000000" pitchFamily="2" charset="2"/>
              </a:rPr>
              <a:t> in de tang)</a:t>
            </a:r>
            <a:endParaRPr lang="cs-CZ" dirty="0" smtClean="0"/>
          </a:p>
          <a:p>
            <a:endParaRPr lang="cs-CZ" dirty="0" smtClean="0"/>
          </a:p>
          <a:p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 smtClean="0">
                <a:solidFill>
                  <a:srgbClr val="C00000"/>
                </a:solidFill>
              </a:rPr>
              <a:t>moeten</a:t>
            </a:r>
            <a:r>
              <a:rPr lang="cs-CZ" i="1" u="sng" dirty="0" smtClean="0">
                <a:solidFill>
                  <a:srgbClr val="C00000"/>
                </a:solidFill>
              </a:rPr>
              <a:t> </a:t>
            </a:r>
            <a:r>
              <a:rPr lang="cs-CZ" sz="2000" dirty="0" smtClean="0"/>
              <a:t>(1) </a:t>
            </a:r>
            <a:r>
              <a:rPr lang="cs-CZ" i="1" u="sng" dirty="0" err="1" smtClean="0">
                <a:solidFill>
                  <a:srgbClr val="C00000"/>
                </a:solidFill>
              </a:rPr>
              <a:t>beginnen</a:t>
            </a:r>
            <a:r>
              <a:rPr lang="cs-CZ" i="1" u="sng" dirty="0" smtClean="0">
                <a:solidFill>
                  <a:srgbClr val="C00000"/>
                </a:solidFill>
              </a:rPr>
              <a:t> </a:t>
            </a:r>
            <a:r>
              <a:rPr lang="cs-CZ" sz="2000" dirty="0"/>
              <a:t>(2).</a:t>
            </a:r>
            <a:r>
              <a:rPr lang="cs-CZ" i="1" dirty="0" smtClean="0">
                <a:solidFill>
                  <a:srgbClr val="C00000"/>
                </a:solidFill>
              </a:rPr>
              <a:t>				</a:t>
            </a:r>
            <a:r>
              <a:rPr lang="cs-CZ" i="1" dirty="0" smtClean="0">
                <a:solidFill>
                  <a:srgbClr val="00B050"/>
                </a:solidFill>
              </a:rPr>
              <a:t>x  </a:t>
            </a:r>
            <a:r>
              <a:rPr lang="cs-CZ" i="1" dirty="0" err="1" smtClean="0">
                <a:solidFill>
                  <a:srgbClr val="00B050"/>
                </a:solidFill>
              </a:rPr>
              <a:t>We</a:t>
            </a:r>
            <a:r>
              <a:rPr lang="cs-CZ" i="1" dirty="0" smtClean="0">
                <a:solidFill>
                  <a:srgbClr val="00B050"/>
                </a:solidFill>
              </a:rPr>
              <a:t> </a:t>
            </a:r>
            <a:r>
              <a:rPr lang="cs-CZ" i="1" u="sng" dirty="0" err="1" smtClean="0">
                <a:solidFill>
                  <a:srgbClr val="00B050"/>
                </a:solidFill>
              </a:rPr>
              <a:t>must</a:t>
            </a:r>
            <a:r>
              <a:rPr lang="cs-CZ" i="1" u="sng" dirty="0" smtClean="0">
                <a:solidFill>
                  <a:srgbClr val="00B050"/>
                </a:solidFill>
              </a:rPr>
              <a:t> </a:t>
            </a:r>
            <a:r>
              <a:rPr lang="cs-CZ" i="1" u="sng" dirty="0" err="1" smtClean="0">
                <a:solidFill>
                  <a:srgbClr val="00B050"/>
                </a:solidFill>
              </a:rPr>
              <a:t>begin</a:t>
            </a:r>
            <a:r>
              <a:rPr lang="cs-CZ" i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 smtClean="0">
                <a:solidFill>
                  <a:srgbClr val="C00000"/>
                </a:solidFill>
              </a:rPr>
              <a:t>moeten</a:t>
            </a:r>
            <a:r>
              <a:rPr lang="cs-CZ" i="1" u="sng" dirty="0" smtClean="0">
                <a:solidFill>
                  <a:srgbClr val="C00000"/>
                </a:solidFill>
              </a:rPr>
              <a:t> </a:t>
            </a:r>
            <a:r>
              <a:rPr lang="cs-CZ" sz="2000" dirty="0"/>
              <a:t>(1) </a:t>
            </a:r>
            <a:r>
              <a:rPr lang="cs-CZ" i="1" dirty="0" smtClean="0">
                <a:solidFill>
                  <a:srgbClr val="C00000"/>
                </a:solidFill>
              </a:rPr>
              <a:t>direct </a:t>
            </a:r>
            <a:r>
              <a:rPr lang="cs-CZ" i="1" u="sng" dirty="0" err="1" smtClean="0">
                <a:solidFill>
                  <a:srgbClr val="C00000"/>
                </a:solidFill>
              </a:rPr>
              <a:t>beginnen</a:t>
            </a:r>
            <a:r>
              <a:rPr lang="cs-CZ" sz="2000" dirty="0"/>
              <a:t> (2). </a:t>
            </a:r>
            <a:r>
              <a:rPr lang="cs-CZ" i="1" dirty="0" smtClean="0">
                <a:solidFill>
                  <a:srgbClr val="C00000"/>
                </a:solidFill>
              </a:rPr>
              <a:t>		 	</a:t>
            </a:r>
            <a:r>
              <a:rPr lang="cs-CZ" i="1" dirty="0" smtClean="0">
                <a:solidFill>
                  <a:srgbClr val="00B050"/>
                </a:solidFill>
              </a:rPr>
              <a:t>x   </a:t>
            </a:r>
            <a:r>
              <a:rPr lang="cs-CZ" i="1" dirty="0" err="1" smtClean="0">
                <a:solidFill>
                  <a:srgbClr val="00B050"/>
                </a:solidFill>
              </a:rPr>
              <a:t>We</a:t>
            </a:r>
            <a:r>
              <a:rPr lang="cs-CZ" i="1" dirty="0" smtClean="0">
                <a:solidFill>
                  <a:srgbClr val="00B050"/>
                </a:solidFill>
              </a:rPr>
              <a:t> </a:t>
            </a:r>
            <a:r>
              <a:rPr lang="cs-CZ" i="1" u="sng" dirty="0" err="1" smtClean="0">
                <a:solidFill>
                  <a:srgbClr val="00B050"/>
                </a:solidFill>
              </a:rPr>
              <a:t>must</a:t>
            </a:r>
            <a:r>
              <a:rPr lang="cs-CZ" i="1" u="sng" dirty="0" smtClean="0">
                <a:solidFill>
                  <a:srgbClr val="00B050"/>
                </a:solidFill>
              </a:rPr>
              <a:t> </a:t>
            </a:r>
            <a:r>
              <a:rPr lang="cs-CZ" i="1" u="sng" dirty="0" err="1" smtClean="0">
                <a:solidFill>
                  <a:srgbClr val="00B050"/>
                </a:solidFill>
              </a:rPr>
              <a:t>begin</a:t>
            </a:r>
            <a:r>
              <a:rPr lang="cs-CZ" i="1" u="sng" dirty="0" smtClean="0">
                <a:solidFill>
                  <a:srgbClr val="00B050"/>
                </a:solidFill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</a:rPr>
              <a:t>right</a:t>
            </a:r>
            <a:r>
              <a:rPr lang="cs-CZ" i="1" dirty="0" smtClean="0">
                <a:solidFill>
                  <a:srgbClr val="00B050"/>
                </a:solidFill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</a:rPr>
              <a:t>away</a:t>
            </a:r>
            <a:r>
              <a:rPr lang="cs-CZ" i="1" dirty="0" smtClean="0">
                <a:solidFill>
                  <a:srgbClr val="00B050"/>
                </a:solidFill>
              </a:rPr>
              <a:t>. </a:t>
            </a:r>
          </a:p>
          <a:p>
            <a:endParaRPr lang="cs-CZ" sz="1800" i="1" dirty="0">
              <a:solidFill>
                <a:srgbClr val="00B050"/>
              </a:solidFill>
            </a:endParaRPr>
          </a:p>
          <a:p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 smtClean="0">
                <a:solidFill>
                  <a:srgbClr val="C00000"/>
                </a:solidFill>
              </a:rPr>
              <a:t>moeten</a:t>
            </a:r>
            <a:r>
              <a:rPr lang="cs-CZ" i="1" u="sng" dirty="0" smtClean="0">
                <a:solidFill>
                  <a:srgbClr val="C00000"/>
                </a:solidFill>
              </a:rPr>
              <a:t> </a:t>
            </a:r>
            <a:r>
              <a:rPr lang="cs-CZ" sz="2000" dirty="0"/>
              <a:t>(1) </a:t>
            </a:r>
            <a:r>
              <a:rPr lang="cs-CZ" i="1" dirty="0">
                <a:solidFill>
                  <a:srgbClr val="C00000"/>
                </a:solidFill>
              </a:rPr>
              <a:t>met de les direct </a:t>
            </a:r>
            <a:r>
              <a:rPr lang="cs-CZ" i="1" u="sng" dirty="0" err="1" smtClean="0">
                <a:solidFill>
                  <a:srgbClr val="C00000"/>
                </a:solidFill>
              </a:rPr>
              <a:t>beginnen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sz="2000" dirty="0"/>
              <a:t>(2).</a:t>
            </a:r>
          </a:p>
          <a:p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moeten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sz="2000" dirty="0"/>
              <a:t>(1) </a:t>
            </a:r>
            <a:r>
              <a:rPr lang="cs-CZ" i="1" dirty="0">
                <a:solidFill>
                  <a:srgbClr val="C00000"/>
                </a:solidFill>
              </a:rPr>
              <a:t>nu met de les na de </a:t>
            </a:r>
            <a:r>
              <a:rPr lang="cs-CZ" i="1" dirty="0" err="1">
                <a:solidFill>
                  <a:srgbClr val="C00000"/>
                </a:solidFill>
              </a:rPr>
              <a:t>lange</a:t>
            </a:r>
            <a:r>
              <a:rPr lang="cs-CZ" i="1" dirty="0">
                <a:solidFill>
                  <a:srgbClr val="C00000"/>
                </a:solidFill>
              </a:rPr>
              <a:t> pauze direct </a:t>
            </a:r>
            <a:r>
              <a:rPr lang="cs-CZ" i="1" u="sng" dirty="0" err="1" smtClean="0">
                <a:solidFill>
                  <a:srgbClr val="C00000"/>
                </a:solidFill>
              </a:rPr>
              <a:t>beginnen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sz="2000" dirty="0"/>
              <a:t>(2).</a:t>
            </a:r>
          </a:p>
          <a:p>
            <a:endParaRPr lang="cs-CZ" dirty="0" smtClean="0"/>
          </a:p>
          <a:p>
            <a:r>
              <a:rPr lang="cs-CZ" i="1" dirty="0" err="1">
                <a:solidFill>
                  <a:srgbClr val="C00000"/>
                </a:solidFill>
              </a:rPr>
              <a:t>Hij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gebleven</a:t>
            </a:r>
            <a:r>
              <a:rPr lang="cs-CZ" i="1" dirty="0" smtClean="0">
                <a:solidFill>
                  <a:srgbClr val="C00000"/>
                </a:solidFill>
              </a:rPr>
              <a:t>.						</a:t>
            </a:r>
            <a:r>
              <a:rPr lang="cs-CZ" i="1" dirty="0">
                <a:solidFill>
                  <a:srgbClr val="00B050"/>
                </a:solidFill>
              </a:rPr>
              <a:t>x  </a:t>
            </a:r>
            <a:r>
              <a:rPr lang="cs-CZ" i="1" dirty="0" smtClean="0">
                <a:solidFill>
                  <a:srgbClr val="00B050"/>
                </a:solidFill>
              </a:rPr>
              <a:t>He </a:t>
            </a:r>
            <a:r>
              <a:rPr lang="cs-CZ" i="1" u="sng" dirty="0" smtClean="0">
                <a:solidFill>
                  <a:srgbClr val="00B050"/>
                </a:solidFill>
              </a:rPr>
              <a:t>has </a:t>
            </a:r>
            <a:r>
              <a:rPr lang="cs-CZ" i="1" u="sng" dirty="0" err="1" smtClean="0">
                <a:solidFill>
                  <a:srgbClr val="00B050"/>
                </a:solidFill>
              </a:rPr>
              <a:t>stayed</a:t>
            </a:r>
            <a:r>
              <a:rPr lang="cs-CZ" i="1" dirty="0" smtClean="0">
                <a:solidFill>
                  <a:srgbClr val="00B050"/>
                </a:solidFill>
              </a:rPr>
              <a:t>. </a:t>
            </a:r>
            <a:endParaRPr lang="cs-CZ" i="1" dirty="0">
              <a:solidFill>
                <a:srgbClr val="C00000"/>
              </a:solidFill>
            </a:endParaRPr>
          </a:p>
          <a:p>
            <a:r>
              <a:rPr lang="cs-CZ" i="1" dirty="0" err="1">
                <a:solidFill>
                  <a:srgbClr val="C00000"/>
                </a:solidFill>
              </a:rPr>
              <a:t>Hij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is</a:t>
            </a:r>
            <a:r>
              <a:rPr lang="cs-CZ" i="1" dirty="0">
                <a:solidFill>
                  <a:srgbClr val="C00000"/>
                </a:solidFill>
              </a:rPr>
              <a:t> in </a:t>
            </a:r>
            <a:r>
              <a:rPr lang="cs-CZ" i="1" dirty="0" err="1">
                <a:solidFill>
                  <a:srgbClr val="C00000"/>
                </a:solidFill>
              </a:rPr>
              <a:t>het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ziekenhuis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gebleven</a:t>
            </a:r>
            <a:r>
              <a:rPr lang="cs-CZ" i="1" dirty="0" smtClean="0">
                <a:solidFill>
                  <a:srgbClr val="C00000"/>
                </a:solidFill>
              </a:rPr>
              <a:t>.			</a:t>
            </a:r>
            <a:r>
              <a:rPr lang="cs-CZ" i="1" dirty="0" smtClean="0">
                <a:solidFill>
                  <a:srgbClr val="00B050"/>
                </a:solidFill>
              </a:rPr>
              <a:t>x  He </a:t>
            </a:r>
            <a:r>
              <a:rPr lang="cs-CZ" i="1" u="sng" dirty="0" smtClean="0">
                <a:solidFill>
                  <a:srgbClr val="00B050"/>
                </a:solidFill>
              </a:rPr>
              <a:t>has </a:t>
            </a:r>
            <a:r>
              <a:rPr lang="cs-CZ" i="1" u="sng" dirty="0" err="1" smtClean="0">
                <a:solidFill>
                  <a:srgbClr val="00B050"/>
                </a:solidFill>
              </a:rPr>
              <a:t>stayed</a:t>
            </a:r>
            <a:r>
              <a:rPr lang="cs-CZ" i="1" u="sng" dirty="0" smtClean="0">
                <a:solidFill>
                  <a:srgbClr val="00B050"/>
                </a:solidFill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</a:rPr>
              <a:t>at</a:t>
            </a:r>
            <a:r>
              <a:rPr lang="cs-CZ" i="1" dirty="0" smtClean="0">
                <a:solidFill>
                  <a:srgbClr val="00B050"/>
                </a:solidFill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</a:rPr>
              <a:t>the</a:t>
            </a:r>
            <a:r>
              <a:rPr lang="cs-CZ" i="1" dirty="0" smtClean="0">
                <a:solidFill>
                  <a:srgbClr val="00B050"/>
                </a:solidFill>
              </a:rPr>
              <a:t> HO.</a:t>
            </a:r>
          </a:p>
          <a:p>
            <a:r>
              <a:rPr lang="cs-CZ" i="1" dirty="0" err="1" smtClean="0">
                <a:solidFill>
                  <a:srgbClr val="C00000"/>
                </a:solidFill>
              </a:rPr>
              <a:t>Hij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twee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nachten</a:t>
            </a:r>
            <a:r>
              <a:rPr lang="cs-CZ" i="1" dirty="0">
                <a:solidFill>
                  <a:srgbClr val="C00000"/>
                </a:solidFill>
              </a:rPr>
              <a:t> in </a:t>
            </a:r>
            <a:r>
              <a:rPr lang="cs-CZ" i="1" dirty="0" err="1">
                <a:solidFill>
                  <a:srgbClr val="C00000"/>
                </a:solidFill>
              </a:rPr>
              <a:t>het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ziekenhuis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gebleven</a:t>
            </a:r>
            <a:r>
              <a:rPr lang="cs-CZ" i="1" dirty="0">
                <a:solidFill>
                  <a:srgbClr val="C00000"/>
                </a:solidFill>
              </a:rPr>
              <a:t>. </a:t>
            </a:r>
          </a:p>
          <a:p>
            <a:endParaRPr lang="cs-CZ" dirty="0"/>
          </a:p>
          <a:p>
            <a:pPr lvl="2"/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 descr="Plier PNG 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172" y="280869"/>
            <a:ext cx="1742736" cy="87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3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0318" y="365126"/>
            <a:ext cx="8996854" cy="789118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7030A0"/>
                </a:solidFill>
                <a:latin typeface="+mn-lt"/>
              </a:rPr>
              <a:t>POLENPRINCIPE</a:t>
            </a:r>
            <a:r>
              <a:rPr lang="cs-CZ" b="1" dirty="0" smtClean="0">
                <a:latin typeface="+mn-lt"/>
              </a:rPr>
              <a:t> = TANGCONSTRUCTIE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7292" y="1154244"/>
            <a:ext cx="11557416" cy="556135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</a:t>
            </a:r>
            <a:r>
              <a:rPr lang="cs-CZ" dirty="0" smtClean="0"/>
              <a:t>e </a:t>
            </a:r>
            <a:r>
              <a:rPr lang="cs-CZ" b="1" dirty="0" smtClean="0"/>
              <a:t>VASTE POLEN </a:t>
            </a:r>
            <a:r>
              <a:rPr lang="cs-CZ" dirty="0" smtClean="0"/>
              <a:t>in de </a:t>
            </a:r>
            <a:r>
              <a:rPr lang="cs-CZ" dirty="0" err="1" smtClean="0"/>
              <a:t>zin</a:t>
            </a:r>
            <a:r>
              <a:rPr lang="cs-CZ" dirty="0" smtClean="0"/>
              <a:t> </a:t>
            </a:r>
            <a:r>
              <a:rPr lang="cs-CZ" b="1" dirty="0">
                <a:sym typeface="Wingdings" panose="05000000000000000000" pitchFamily="2" charset="2"/>
              </a:rPr>
              <a:t> 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r>
              <a:rPr lang="cs-CZ" b="1" dirty="0" err="1" smtClean="0">
                <a:sym typeface="Wingdings" panose="05000000000000000000" pitchFamily="2" charset="2"/>
              </a:rPr>
              <a:t>vormen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r>
              <a:rPr lang="cs-CZ" b="1" dirty="0" err="1" smtClean="0">
                <a:sym typeface="Wingdings" panose="05000000000000000000" pitchFamily="2" charset="2"/>
              </a:rPr>
              <a:t>een</a:t>
            </a:r>
            <a:r>
              <a:rPr lang="cs-CZ" b="1" dirty="0" smtClean="0">
                <a:sym typeface="Wingdings" panose="05000000000000000000" pitchFamily="2" charset="2"/>
              </a:rPr>
              <a:t> TANG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ANS:  </a:t>
            </a: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De </a:t>
            </a:r>
            <a:r>
              <a:rPr lang="cs-CZ" dirty="0" err="1" smtClean="0">
                <a:solidFill>
                  <a:srgbClr val="FF0000"/>
                </a:solidFill>
              </a:rPr>
              <a:t>studenten</a:t>
            </a:r>
            <a:r>
              <a:rPr lang="cs-CZ" dirty="0" smtClean="0">
                <a:solidFill>
                  <a:srgbClr val="FF0000"/>
                </a:solidFill>
              </a:rPr>
              <a:t> |</a:t>
            </a:r>
            <a:r>
              <a:rPr lang="cs-CZ" i="1" dirty="0" err="1" smtClean="0">
                <a:solidFill>
                  <a:srgbClr val="FF0000"/>
                </a:solidFill>
              </a:rPr>
              <a:t>zijn</a:t>
            </a:r>
            <a:r>
              <a:rPr lang="cs-CZ" dirty="0" smtClean="0">
                <a:solidFill>
                  <a:srgbClr val="FF0000"/>
                </a:solidFill>
              </a:rPr>
              <a:t>| </a:t>
            </a:r>
            <a:r>
              <a:rPr lang="cs-CZ" dirty="0" err="1" smtClean="0">
                <a:solidFill>
                  <a:srgbClr val="FF0000"/>
                </a:solidFill>
              </a:rPr>
              <a:t>te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laat</a:t>
            </a:r>
            <a:r>
              <a:rPr lang="cs-CZ" dirty="0" smtClean="0">
                <a:solidFill>
                  <a:srgbClr val="FF0000"/>
                </a:solidFill>
              </a:rPr>
              <a:t> |</a:t>
            </a:r>
            <a:r>
              <a:rPr lang="cs-CZ" i="1" dirty="0" err="1" smtClean="0">
                <a:solidFill>
                  <a:srgbClr val="FF0000"/>
                </a:solidFill>
              </a:rPr>
              <a:t>gekomen</a:t>
            </a:r>
            <a:r>
              <a:rPr lang="cs-CZ" dirty="0" smtClean="0">
                <a:solidFill>
                  <a:srgbClr val="FF0000"/>
                </a:solidFill>
              </a:rPr>
              <a:t>| </a:t>
            </a:r>
            <a:r>
              <a:rPr lang="cs-CZ" dirty="0" err="1" smtClean="0">
                <a:solidFill>
                  <a:srgbClr val="FF0000"/>
                </a:solidFill>
              </a:rPr>
              <a:t>omdat</a:t>
            </a:r>
            <a:r>
              <a:rPr lang="cs-CZ" dirty="0" smtClean="0">
                <a:solidFill>
                  <a:srgbClr val="FF0000"/>
                </a:solidFill>
              </a:rPr>
              <a:t>…</a:t>
            </a:r>
          </a:p>
          <a:p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In </a:t>
            </a:r>
            <a:r>
              <a:rPr lang="cs-CZ" dirty="0" err="1" smtClean="0">
                <a:solidFill>
                  <a:srgbClr val="FF0000"/>
                </a:solidFill>
              </a:rPr>
              <a:t>Praag</a:t>
            </a:r>
            <a:r>
              <a:rPr lang="cs-CZ" dirty="0" smtClean="0">
                <a:solidFill>
                  <a:srgbClr val="FF0000"/>
                </a:solidFill>
              </a:rPr>
              <a:t> |</a:t>
            </a:r>
            <a:r>
              <a:rPr lang="cs-CZ" i="1" dirty="0" err="1" smtClean="0">
                <a:solidFill>
                  <a:srgbClr val="FF0000"/>
                </a:solidFill>
              </a:rPr>
              <a:t>vind</a:t>
            </a:r>
            <a:r>
              <a:rPr lang="cs-CZ" dirty="0" smtClean="0">
                <a:solidFill>
                  <a:srgbClr val="FF0000"/>
                </a:solidFill>
              </a:rPr>
              <a:t>| je </a:t>
            </a:r>
            <a:r>
              <a:rPr lang="cs-CZ" dirty="0" err="1" smtClean="0">
                <a:solidFill>
                  <a:srgbClr val="FF0000"/>
                </a:solidFill>
              </a:rPr>
              <a:t>enorm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veel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mooie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wijken</a:t>
            </a:r>
            <a:r>
              <a:rPr lang="cs-CZ" dirty="0" smtClean="0">
                <a:solidFill>
                  <a:srgbClr val="FF0000"/>
                </a:solidFill>
              </a:rPr>
              <a:t> |</a:t>
            </a:r>
            <a:r>
              <a:rPr lang="cs-CZ" i="1" dirty="0" smtClean="0">
                <a:solidFill>
                  <a:srgbClr val="FF0000"/>
                </a:solidFill>
              </a:rPr>
              <a:t>-</a:t>
            </a:r>
            <a:r>
              <a:rPr lang="cs-CZ" dirty="0" smtClean="0">
                <a:solidFill>
                  <a:srgbClr val="FF0000"/>
                </a:solidFill>
              </a:rPr>
              <a:t>|.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09016"/>
              </p:ext>
            </p:extLst>
          </p:nvPr>
        </p:nvGraphicFramePr>
        <p:xfrm>
          <a:off x="419100" y="1698196"/>
          <a:ext cx="11353800" cy="32785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6601">
                  <a:extLst>
                    <a:ext uri="{9D8B030D-6E8A-4147-A177-3AD203B41FA5}">
                      <a16:colId xmlns:a16="http://schemas.microsoft.com/office/drawing/2014/main" val="561069839"/>
                    </a:ext>
                  </a:extLst>
                </a:gridCol>
                <a:gridCol w="1802735">
                  <a:extLst>
                    <a:ext uri="{9D8B030D-6E8A-4147-A177-3AD203B41FA5}">
                      <a16:colId xmlns:a16="http://schemas.microsoft.com/office/drawing/2014/main" val="350430826"/>
                    </a:ext>
                  </a:extLst>
                </a:gridCol>
                <a:gridCol w="3915666">
                  <a:extLst>
                    <a:ext uri="{9D8B030D-6E8A-4147-A177-3AD203B41FA5}">
                      <a16:colId xmlns:a16="http://schemas.microsoft.com/office/drawing/2014/main" val="1893348957"/>
                    </a:ext>
                  </a:extLst>
                </a:gridCol>
                <a:gridCol w="1968301">
                  <a:extLst>
                    <a:ext uri="{9D8B030D-6E8A-4147-A177-3AD203B41FA5}">
                      <a16:colId xmlns:a16="http://schemas.microsoft.com/office/drawing/2014/main" val="2129460526"/>
                    </a:ext>
                  </a:extLst>
                </a:gridCol>
                <a:gridCol w="1670497">
                  <a:extLst>
                    <a:ext uri="{9D8B030D-6E8A-4147-A177-3AD203B41FA5}">
                      <a16:colId xmlns:a16="http://schemas.microsoft.com/office/drawing/2014/main" val="2016652885"/>
                    </a:ext>
                  </a:extLst>
                </a:gridCol>
              </a:tblGrid>
              <a:tr h="498466">
                <a:tc>
                  <a:txBody>
                    <a:bodyPr/>
                    <a:lstStyle/>
                    <a:p>
                      <a:r>
                        <a:rPr lang="cs-CZ" b="1" dirty="0" smtClean="0"/>
                        <a:t>1.</a:t>
                      </a:r>
                      <a:endParaRPr lang="cs-CZ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 EERSTE</a:t>
                      </a:r>
                      <a:r>
                        <a:rPr lang="cs-CZ" b="1" baseline="0" dirty="0" smtClean="0">
                          <a:solidFill>
                            <a:srgbClr val="FF0000"/>
                          </a:solidFill>
                        </a:rPr>
                        <a:t> POOL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3.</a:t>
                      </a:r>
                      <a:endParaRPr lang="cs-CZ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TWEEDE POOL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5.</a:t>
                      </a:r>
                      <a:endParaRPr lang="cs-CZ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529175"/>
                  </a:ext>
                </a:extLst>
              </a:tr>
              <a:tr h="47485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Ik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err="1" smtClean="0">
                          <a:solidFill>
                            <a:srgbClr val="FF0000"/>
                          </a:solidFill>
                        </a:rPr>
                        <a:t>heb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een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cadeau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voor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mijn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broer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gekocht</a:t>
                      </a:r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818640"/>
                  </a:ext>
                </a:extLst>
              </a:tr>
              <a:tr h="657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De </a:t>
                      </a:r>
                      <a:r>
                        <a:rPr lang="cs-CZ" dirty="0" err="1" smtClean="0"/>
                        <a:t>studenten</a:t>
                      </a:r>
                      <a:r>
                        <a:rPr lang="cs-CZ" dirty="0" smtClean="0"/>
                        <a:t> 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zijn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aseline="0" dirty="0" err="1" smtClean="0"/>
                        <a:t>te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laat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gekomen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naar</a:t>
                      </a:r>
                      <a:r>
                        <a:rPr lang="cs-CZ" dirty="0" smtClean="0"/>
                        <a:t> de les.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0341"/>
                  </a:ext>
                </a:extLst>
              </a:tr>
              <a:tr h="724924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Morgen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hoeven</a:t>
                      </a:r>
                      <a:endParaRPr lang="cs-CZ" sz="18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we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ons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niet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te</a:t>
                      </a:r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haasten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omdat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het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zondag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is</a:t>
                      </a:r>
                      <a:r>
                        <a:rPr lang="cs-CZ" dirty="0" smtClean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043923"/>
                  </a:ext>
                </a:extLst>
              </a:tr>
              <a:tr h="375572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Als</a:t>
                      </a:r>
                      <a:r>
                        <a:rPr lang="cs-CZ" dirty="0" smtClean="0"/>
                        <a:t> je </a:t>
                      </a:r>
                      <a:r>
                        <a:rPr lang="cs-CZ" dirty="0" err="1" smtClean="0"/>
                        <a:t>klaar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bent</a:t>
                      </a:r>
                      <a:r>
                        <a:rPr lang="cs-CZ" dirty="0" smtClean="0"/>
                        <a:t>,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kan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weggaan</a:t>
                      </a:r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902335"/>
                  </a:ext>
                </a:extLst>
              </a:tr>
              <a:tr h="547520">
                <a:tc>
                  <a:txBody>
                    <a:bodyPr/>
                    <a:lstStyle/>
                    <a:p>
                      <a:r>
                        <a:rPr lang="cs-CZ" dirty="0" smtClean="0"/>
                        <a:t>In </a:t>
                      </a:r>
                      <a:r>
                        <a:rPr lang="cs-CZ" dirty="0" err="1" smtClean="0"/>
                        <a:t>Praag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vind</a:t>
                      </a:r>
                      <a:endParaRPr lang="cs-CZ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enorm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veel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mooie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wijken</a:t>
                      </a:r>
                      <a:r>
                        <a:rPr lang="cs-CZ" baseline="0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989890"/>
                  </a:ext>
                </a:extLst>
              </a:tr>
            </a:tbl>
          </a:graphicData>
        </a:graphic>
      </p:graphicFrame>
      <p:pic>
        <p:nvPicPr>
          <p:cNvPr id="7" name="Obrázek 6" descr="Plier PNG 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317" y="68451"/>
            <a:ext cx="2166597" cy="108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4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233" y="1259376"/>
            <a:ext cx="11377534" cy="5517931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ym typeface="Wingdings" panose="05000000000000000000" pitchFamily="2" charset="2"/>
              </a:rPr>
              <a:t>de </a:t>
            </a:r>
            <a:r>
              <a:rPr lang="en-US" b="1" dirty="0" err="1" smtClean="0">
                <a:sym typeface="Wingdings" panose="05000000000000000000" pitchFamily="2" charset="2"/>
              </a:rPr>
              <a:t>vaste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en-US" b="1" dirty="0" err="1" smtClean="0">
                <a:sym typeface="Wingdings" panose="05000000000000000000" pitchFamily="2" charset="2"/>
              </a:rPr>
              <a:t>polen</a:t>
            </a:r>
            <a:r>
              <a:rPr lang="en-US" b="1" dirty="0" smtClean="0">
                <a:sym typeface="Wingdings" panose="05000000000000000000" pitchFamily="2" charset="2"/>
              </a:rPr>
              <a:t> - </a:t>
            </a:r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voor</a:t>
            </a:r>
            <a:r>
              <a:rPr lang="cs-CZ" dirty="0"/>
              <a:t>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b="1" dirty="0" err="1"/>
              <a:t>beschrijvingskader</a:t>
            </a:r>
            <a:r>
              <a:rPr lang="cs-CZ" dirty="0"/>
              <a:t> </a:t>
            </a:r>
            <a:endParaRPr lang="cs-CZ" dirty="0" smtClean="0"/>
          </a:p>
          <a:p>
            <a:endParaRPr lang="cs-CZ" b="1" dirty="0">
              <a:sym typeface="Wingdings" panose="05000000000000000000" pitchFamily="2" charset="2"/>
            </a:endParaRPr>
          </a:p>
          <a:p>
            <a:endParaRPr lang="cs-CZ" b="1" dirty="0" smtClean="0">
              <a:sym typeface="Wingdings" panose="05000000000000000000" pitchFamily="2" charset="2"/>
            </a:endParaRPr>
          </a:p>
          <a:p>
            <a:endParaRPr lang="cs-CZ" b="1" dirty="0">
              <a:sym typeface="Wingdings" panose="05000000000000000000" pitchFamily="2" charset="2"/>
            </a:endParaRPr>
          </a:p>
          <a:p>
            <a:endParaRPr lang="cs-CZ" b="1" dirty="0" smtClean="0">
              <a:sym typeface="Wingdings" panose="05000000000000000000" pitchFamily="2" charset="2"/>
            </a:endParaRPr>
          </a:p>
          <a:p>
            <a:endParaRPr lang="cs-CZ" b="1" dirty="0" smtClean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i="1" dirty="0" err="1" smtClean="0"/>
              <a:t>Mijn</a:t>
            </a:r>
            <a:r>
              <a:rPr lang="cs-CZ" i="1" dirty="0" smtClean="0"/>
              <a:t> </a:t>
            </a:r>
            <a:r>
              <a:rPr lang="cs-CZ" i="1" dirty="0" err="1" smtClean="0"/>
              <a:t>vriend</a:t>
            </a:r>
            <a:r>
              <a:rPr lang="cs-CZ" i="1" dirty="0" smtClean="0"/>
              <a:t> </a:t>
            </a:r>
            <a:r>
              <a:rPr lang="cs-CZ" i="1" dirty="0" err="1" smtClean="0"/>
              <a:t>heeft</a:t>
            </a:r>
            <a:r>
              <a:rPr lang="cs-CZ" i="1" dirty="0" smtClean="0"/>
              <a:t> </a:t>
            </a:r>
            <a:r>
              <a:rPr lang="cs-CZ" i="1" dirty="0" err="1" smtClean="0"/>
              <a:t>mij</a:t>
            </a:r>
            <a:r>
              <a:rPr lang="cs-CZ" i="1" dirty="0" smtClean="0"/>
              <a:t> </a:t>
            </a:r>
            <a:r>
              <a:rPr lang="cs-CZ" i="1" dirty="0" err="1" smtClean="0"/>
              <a:t>gisteravond</a:t>
            </a:r>
            <a:r>
              <a:rPr lang="cs-CZ" i="1" dirty="0" smtClean="0"/>
              <a:t> </a:t>
            </a:r>
            <a:r>
              <a:rPr lang="cs-CZ" i="1" dirty="0" err="1" smtClean="0"/>
              <a:t>bloemen</a:t>
            </a:r>
            <a:r>
              <a:rPr lang="cs-CZ" i="1" dirty="0" smtClean="0"/>
              <a:t> </a:t>
            </a:r>
            <a:r>
              <a:rPr lang="cs-CZ" i="1" dirty="0" err="1" smtClean="0"/>
              <a:t>gegeven</a:t>
            </a:r>
            <a:r>
              <a:rPr lang="cs-CZ" i="1" dirty="0" smtClean="0"/>
              <a:t> </a:t>
            </a:r>
            <a:r>
              <a:rPr lang="cs-CZ" i="1" dirty="0" err="1" smtClean="0"/>
              <a:t>voor</a:t>
            </a:r>
            <a:r>
              <a:rPr lang="cs-CZ" i="1" dirty="0" smtClean="0"/>
              <a:t> </a:t>
            </a:r>
            <a:r>
              <a:rPr lang="cs-CZ" i="1" dirty="0" err="1" smtClean="0"/>
              <a:t>mijn</a:t>
            </a:r>
            <a:r>
              <a:rPr lang="cs-CZ" i="1" dirty="0" smtClean="0"/>
              <a:t> </a:t>
            </a:r>
            <a:r>
              <a:rPr lang="cs-CZ" i="1" dirty="0" err="1" smtClean="0"/>
              <a:t>verjaardag</a:t>
            </a:r>
            <a:r>
              <a:rPr lang="cs-CZ" i="1" dirty="0" smtClean="0"/>
              <a:t>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i="1" dirty="0" smtClean="0"/>
              <a:t>Mag </a:t>
            </a:r>
            <a:r>
              <a:rPr lang="cs-CZ" i="1" dirty="0" err="1" smtClean="0"/>
              <a:t>ik</a:t>
            </a:r>
            <a:r>
              <a:rPr lang="cs-CZ" i="1" dirty="0" smtClean="0"/>
              <a:t> </a:t>
            </a:r>
            <a:r>
              <a:rPr lang="cs-CZ" i="1" dirty="0" err="1" smtClean="0"/>
              <a:t>het</a:t>
            </a:r>
            <a:r>
              <a:rPr lang="cs-CZ" i="1" dirty="0" smtClean="0"/>
              <a:t> hem </a:t>
            </a:r>
            <a:r>
              <a:rPr lang="cs-CZ" i="1" dirty="0" err="1" smtClean="0"/>
              <a:t>vertellen</a:t>
            </a:r>
            <a:r>
              <a:rPr lang="cs-CZ" i="1" dirty="0" smtClean="0"/>
              <a:t> </a:t>
            </a:r>
            <a:r>
              <a:rPr lang="cs-CZ" i="1" dirty="0" err="1" smtClean="0"/>
              <a:t>tijdens</a:t>
            </a:r>
            <a:r>
              <a:rPr lang="cs-CZ" i="1" dirty="0" smtClean="0"/>
              <a:t> de </a:t>
            </a:r>
            <a:r>
              <a:rPr lang="cs-CZ" i="1" dirty="0" err="1" smtClean="0"/>
              <a:t>vergadering</a:t>
            </a:r>
            <a:r>
              <a:rPr lang="cs-CZ" i="1" dirty="0"/>
              <a:t>? </a:t>
            </a:r>
            <a:endParaRPr lang="cs-CZ" i="1" dirty="0" smtClean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i="1" dirty="0" smtClean="0"/>
              <a:t>(</a:t>
            </a:r>
            <a:r>
              <a:rPr lang="cs-CZ" i="1" dirty="0" err="1"/>
              <a:t>Ik</a:t>
            </a:r>
            <a:r>
              <a:rPr lang="cs-CZ" i="1" dirty="0"/>
              <a:t> </a:t>
            </a:r>
            <a:r>
              <a:rPr lang="cs-CZ" i="1" dirty="0" err="1"/>
              <a:t>snap</a:t>
            </a:r>
            <a:r>
              <a:rPr lang="cs-CZ" i="1" dirty="0"/>
              <a:t> </a:t>
            </a:r>
            <a:r>
              <a:rPr lang="cs-CZ" i="1" dirty="0" err="1"/>
              <a:t>niet</a:t>
            </a:r>
            <a:r>
              <a:rPr lang="cs-CZ" i="1" dirty="0"/>
              <a:t>) </a:t>
            </a:r>
            <a:r>
              <a:rPr lang="cs-CZ" i="1" dirty="0" err="1"/>
              <a:t>waarom</a:t>
            </a:r>
            <a:r>
              <a:rPr lang="cs-CZ" i="1" dirty="0"/>
              <a:t> je hem </a:t>
            </a:r>
            <a:r>
              <a:rPr lang="cs-CZ" i="1" dirty="0" err="1"/>
              <a:t>geen</a:t>
            </a:r>
            <a:r>
              <a:rPr lang="cs-CZ" i="1" dirty="0"/>
              <a:t> </a:t>
            </a:r>
            <a:r>
              <a:rPr lang="cs-CZ" i="1" dirty="0" err="1"/>
              <a:t>cadeau</a:t>
            </a:r>
            <a:r>
              <a:rPr lang="cs-CZ" i="1" dirty="0"/>
              <a:t> </a:t>
            </a:r>
            <a:r>
              <a:rPr lang="cs-CZ" i="1" dirty="0" err="1"/>
              <a:t>wil</a:t>
            </a:r>
            <a:r>
              <a:rPr lang="cs-CZ" i="1" dirty="0"/>
              <a:t> </a:t>
            </a:r>
            <a:r>
              <a:rPr lang="cs-CZ" i="1" dirty="0" err="1"/>
              <a:t>geven</a:t>
            </a:r>
            <a:r>
              <a:rPr lang="cs-CZ" i="1" dirty="0"/>
              <a:t> </a:t>
            </a:r>
            <a:r>
              <a:rPr lang="cs-CZ" i="1" dirty="0" err="1"/>
              <a:t>voor</a:t>
            </a:r>
            <a:r>
              <a:rPr lang="cs-CZ" i="1" dirty="0"/>
              <a:t> de </a:t>
            </a:r>
            <a:r>
              <a:rPr lang="cs-CZ" i="1" dirty="0" err="1"/>
              <a:t>Kerst</a:t>
            </a:r>
            <a:r>
              <a:rPr lang="cs-CZ" i="1" dirty="0"/>
              <a:t>. 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cs-CZ" i="1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477390"/>
              </p:ext>
            </p:extLst>
          </p:nvPr>
        </p:nvGraphicFramePr>
        <p:xfrm>
          <a:off x="449706" y="2042556"/>
          <a:ext cx="11393950" cy="13181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8790">
                  <a:extLst>
                    <a:ext uri="{9D8B030D-6E8A-4147-A177-3AD203B41FA5}">
                      <a16:colId xmlns:a16="http://schemas.microsoft.com/office/drawing/2014/main" val="793538972"/>
                    </a:ext>
                  </a:extLst>
                </a:gridCol>
                <a:gridCol w="2278790">
                  <a:extLst>
                    <a:ext uri="{9D8B030D-6E8A-4147-A177-3AD203B41FA5}">
                      <a16:colId xmlns:a16="http://schemas.microsoft.com/office/drawing/2014/main" val="3943984850"/>
                    </a:ext>
                  </a:extLst>
                </a:gridCol>
                <a:gridCol w="2278790">
                  <a:extLst>
                    <a:ext uri="{9D8B030D-6E8A-4147-A177-3AD203B41FA5}">
                      <a16:colId xmlns:a16="http://schemas.microsoft.com/office/drawing/2014/main" val="2344703605"/>
                    </a:ext>
                  </a:extLst>
                </a:gridCol>
                <a:gridCol w="2278790">
                  <a:extLst>
                    <a:ext uri="{9D8B030D-6E8A-4147-A177-3AD203B41FA5}">
                      <a16:colId xmlns:a16="http://schemas.microsoft.com/office/drawing/2014/main" val="3374766637"/>
                    </a:ext>
                  </a:extLst>
                </a:gridCol>
                <a:gridCol w="2278790">
                  <a:extLst>
                    <a:ext uri="{9D8B030D-6E8A-4147-A177-3AD203B41FA5}">
                      <a16:colId xmlns:a16="http://schemas.microsoft.com/office/drawing/2014/main" val="1605910167"/>
                    </a:ext>
                  </a:extLst>
                </a:gridCol>
              </a:tblGrid>
              <a:tr h="1318161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00B050"/>
                          </a:solidFill>
                        </a:rPr>
                        <a:t>EERSTE ZINSPLAATS</a:t>
                      </a:r>
                      <a:endParaRPr lang="cs-CZ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EERSTE POOL</a:t>
                      </a:r>
                      <a:endParaRPr lang="cs-CZ" sz="2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00B050"/>
                          </a:solidFill>
                        </a:rPr>
                        <a:t>HET MIDDENSTUK</a:t>
                      </a:r>
                      <a:endParaRPr lang="cs-CZ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TWEEDE</a:t>
                      </a:r>
                      <a:r>
                        <a:rPr lang="cs-CZ" sz="2400" b="1" baseline="0" dirty="0" smtClean="0"/>
                        <a:t> POOL</a:t>
                      </a:r>
                      <a:endParaRPr lang="cs-CZ" sz="2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00B050"/>
                          </a:solidFill>
                        </a:rPr>
                        <a:t>LAATSTE ZINPLAATS</a:t>
                      </a:r>
                      <a:endParaRPr lang="cs-CZ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209395"/>
                  </a:ext>
                </a:extLst>
              </a:tr>
            </a:tbl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6420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7030A0"/>
                </a:solidFill>
                <a:latin typeface="+mn-lt"/>
              </a:rPr>
              <a:t>POLENPRINCIPE</a:t>
            </a:r>
            <a:r>
              <a:rPr lang="cs-CZ" b="1" dirty="0" smtClean="0">
                <a:latin typeface="+mn-lt"/>
              </a:rPr>
              <a:t> = TANGCONSTRUCTIE</a:t>
            </a:r>
            <a:endParaRPr lang="cs-CZ" b="1" dirty="0">
              <a:latin typeface="+mn-lt"/>
            </a:endParaRPr>
          </a:p>
        </p:txBody>
      </p:sp>
      <p:pic>
        <p:nvPicPr>
          <p:cNvPr id="6" name="Obrázek 5" descr="Plier PNG 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850" y="266211"/>
            <a:ext cx="1784390" cy="89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6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073" y="138690"/>
            <a:ext cx="4149436" cy="898190"/>
          </a:xfrm>
        </p:spPr>
        <p:txBody>
          <a:bodyPr/>
          <a:lstStyle/>
          <a:p>
            <a:r>
              <a:rPr lang="cs-CZ" b="1" dirty="0">
                <a:latin typeface="+mn-lt"/>
              </a:rPr>
              <a:t>POLENPRINCIPE 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40031"/>
            <a:ext cx="10515600" cy="5717969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cs-CZ" b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zinnen</a:t>
            </a:r>
            <a:r>
              <a:rPr lang="cs-CZ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b="1" dirty="0">
                <a:solidFill>
                  <a:srgbClr val="C00000"/>
                </a:solidFill>
                <a:sym typeface="Wingdings" panose="05000000000000000000" pitchFamily="2" charset="2"/>
              </a:rPr>
              <a:t>met VOOR-PV </a:t>
            </a:r>
            <a:endParaRPr lang="cs-CZ" b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b="1" dirty="0" smtClean="0">
                <a:sym typeface="Wingdings" panose="05000000000000000000" pitchFamily="2" charset="2"/>
              </a:rPr>
              <a:t>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(</a:t>
            </a:r>
            <a:r>
              <a:rPr lang="cs-CZ" dirty="0" err="1">
                <a:sym typeface="Wingdings" panose="05000000000000000000" pitchFamily="2" charset="2"/>
              </a:rPr>
              <a:t>vooral</a:t>
            </a:r>
            <a:r>
              <a:rPr lang="cs-CZ" dirty="0">
                <a:sym typeface="Wingdings" panose="05000000000000000000" pitchFamily="2" charset="2"/>
              </a:rPr>
              <a:t>) </a:t>
            </a:r>
            <a:r>
              <a:rPr lang="cs-CZ" b="1" dirty="0" err="1">
                <a:sym typeface="Wingdings" panose="05000000000000000000" pitchFamily="2" charset="2"/>
              </a:rPr>
              <a:t>hoofdzinnen</a:t>
            </a:r>
            <a:endParaRPr lang="cs-CZ" b="1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b="1" dirty="0" smtClean="0">
                <a:sym typeface="Wingdings" panose="05000000000000000000" pitchFamily="2" charset="2"/>
              </a:rPr>
              <a:t>  </a:t>
            </a:r>
            <a:r>
              <a:rPr lang="cs-CZ" b="1" dirty="0" smtClean="0">
                <a:sym typeface="Wingdings" panose="05000000000000000000" pitchFamily="2" charset="2"/>
              </a:rPr>
              <a:t>de tang:    </a:t>
            </a:r>
            <a:r>
              <a:rPr lang="cs-CZ" b="1" dirty="0">
                <a:solidFill>
                  <a:srgbClr val="C00000"/>
                </a:solidFill>
                <a:sym typeface="Wingdings" panose="05000000000000000000" pitchFamily="2" charset="2"/>
              </a:rPr>
              <a:t>1. de </a:t>
            </a:r>
            <a:r>
              <a:rPr lang="cs-CZ" b="1" dirty="0" err="1">
                <a:solidFill>
                  <a:srgbClr val="C00000"/>
                </a:solidFill>
                <a:sym typeface="Wingdings" panose="05000000000000000000" pitchFamily="2" charset="2"/>
              </a:rPr>
              <a:t>pv</a:t>
            </a:r>
            <a:r>
              <a:rPr lang="cs-CZ" b="1" dirty="0">
                <a:solidFill>
                  <a:srgbClr val="C00000"/>
                </a:solidFill>
                <a:sym typeface="Wingdings" panose="05000000000000000000" pitchFamily="2" charset="2"/>
              </a:rPr>
              <a:t>   -  2. </a:t>
            </a:r>
            <a:r>
              <a:rPr lang="cs-CZ" b="1" dirty="0" err="1">
                <a:solidFill>
                  <a:srgbClr val="C00000"/>
                </a:solidFill>
                <a:sym typeface="Wingdings" panose="05000000000000000000" pitchFamily="2" charset="2"/>
              </a:rPr>
              <a:t>verbale</a:t>
            </a:r>
            <a:r>
              <a:rPr lang="cs-CZ" b="1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rest</a:t>
            </a:r>
            <a:endParaRPr lang="en-US" b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endParaRPr lang="cs-CZ" b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fontAlgn="t"/>
            <a:r>
              <a:rPr lang="cs-CZ" i="1" dirty="0" err="1">
                <a:solidFill>
                  <a:srgbClr val="C00000"/>
                </a:solidFill>
              </a:rPr>
              <a:t>Ik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heb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een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cadeau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voor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mijn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broer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gekocht</a:t>
            </a:r>
            <a:r>
              <a:rPr lang="cs-CZ" b="1" i="1" dirty="0" smtClean="0">
                <a:solidFill>
                  <a:srgbClr val="C00000"/>
                </a:solidFill>
              </a:rPr>
              <a:t>.</a:t>
            </a:r>
            <a:endParaRPr lang="en-US" b="1" i="1" dirty="0" smtClean="0">
              <a:solidFill>
                <a:srgbClr val="C00000"/>
              </a:solidFill>
            </a:endParaRPr>
          </a:p>
          <a:p>
            <a:pPr fontAlgn="t"/>
            <a:r>
              <a:rPr lang="cs-CZ" b="1" i="1" dirty="0" err="1" smtClean="0">
                <a:solidFill>
                  <a:srgbClr val="C00000"/>
                </a:solidFill>
              </a:rPr>
              <a:t>Zal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ik</a:t>
            </a:r>
            <a:r>
              <a:rPr lang="cs-CZ" i="1" dirty="0" smtClean="0">
                <a:solidFill>
                  <a:srgbClr val="C00000"/>
                </a:solidFill>
              </a:rPr>
              <a:t> je </a:t>
            </a:r>
            <a:r>
              <a:rPr lang="cs-CZ" i="1" dirty="0" err="1" smtClean="0">
                <a:solidFill>
                  <a:srgbClr val="C00000"/>
                </a:solidFill>
              </a:rPr>
              <a:t>morgen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kunnen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ophalen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i="1" dirty="0" smtClean="0">
                <a:solidFill>
                  <a:srgbClr val="C00000"/>
                </a:solidFill>
              </a:rPr>
              <a:t>na de les? </a:t>
            </a:r>
          </a:p>
          <a:p>
            <a:pPr fontAlgn="t"/>
            <a:r>
              <a:rPr lang="cs-CZ" b="1" i="1" dirty="0" smtClean="0">
                <a:solidFill>
                  <a:srgbClr val="C00000"/>
                </a:solidFill>
              </a:rPr>
              <a:t>Kom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wel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vanavond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wel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i="1" dirty="0" smtClean="0">
                <a:solidFill>
                  <a:srgbClr val="C00000"/>
                </a:solidFill>
              </a:rPr>
              <a:t>-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i="1" dirty="0" smtClean="0">
                <a:solidFill>
                  <a:srgbClr val="C00000"/>
                </a:solidFill>
              </a:rPr>
              <a:t>?</a:t>
            </a:r>
            <a:endParaRPr lang="cs-CZ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800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sz="9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  <a:sym typeface="Wingdings" panose="05000000000000000000" pitchFamily="2" charset="2"/>
              </a:rPr>
              <a:t>2. </a:t>
            </a:r>
            <a:r>
              <a:rPr lang="cs-CZ" b="1" dirty="0" err="1">
                <a:solidFill>
                  <a:srgbClr val="7030A0"/>
                </a:solidFill>
                <a:sym typeface="Wingdings" panose="05000000000000000000" pitchFamily="2" charset="2"/>
              </a:rPr>
              <a:t>zinnen</a:t>
            </a:r>
            <a:r>
              <a:rPr lang="cs-CZ" b="1" dirty="0">
                <a:solidFill>
                  <a:srgbClr val="7030A0"/>
                </a:solidFill>
                <a:sym typeface="Wingdings" panose="05000000000000000000" pitchFamily="2" charset="2"/>
              </a:rPr>
              <a:t> met ACHTER-PV  </a:t>
            </a:r>
            <a:r>
              <a:rPr lang="cs-CZ" b="1" dirty="0">
                <a:sym typeface="Wingdings" panose="05000000000000000000" pitchFamily="2" charset="2"/>
              </a:rPr>
              <a:t>	- </a:t>
            </a:r>
            <a:r>
              <a:rPr lang="cs-CZ" b="1" dirty="0" err="1">
                <a:sym typeface="Wingdings" panose="05000000000000000000" pitchFamily="2" charset="2"/>
              </a:rPr>
              <a:t>bijzinnen</a:t>
            </a:r>
            <a:endParaRPr lang="cs-CZ" b="1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cs-CZ" b="1" dirty="0" smtClean="0">
                <a:sym typeface="Wingdings" panose="05000000000000000000" pitchFamily="2" charset="2"/>
              </a:rPr>
              <a:t>de </a:t>
            </a:r>
            <a:r>
              <a:rPr lang="cs-CZ" b="1" dirty="0">
                <a:sym typeface="Wingdings" panose="05000000000000000000" pitchFamily="2" charset="2"/>
              </a:rPr>
              <a:t>„tang“:    </a:t>
            </a:r>
            <a:r>
              <a:rPr lang="cs-CZ" b="1" dirty="0">
                <a:solidFill>
                  <a:srgbClr val="7030A0"/>
                </a:solidFill>
                <a:sym typeface="Wingdings" panose="05000000000000000000" pitchFamily="2" charset="2"/>
              </a:rPr>
              <a:t>1. </a:t>
            </a:r>
            <a:r>
              <a:rPr lang="cs-CZ" b="1" dirty="0" err="1">
                <a:solidFill>
                  <a:srgbClr val="7030A0"/>
                </a:solidFill>
                <a:sym typeface="Wingdings" panose="05000000000000000000" pitchFamily="2" charset="2"/>
              </a:rPr>
              <a:t>het</a:t>
            </a:r>
            <a:r>
              <a:rPr lang="cs-CZ" b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b="1" dirty="0" err="1">
                <a:solidFill>
                  <a:srgbClr val="7030A0"/>
                </a:solidFill>
                <a:sym typeface="Wingdings" panose="05000000000000000000" pitchFamily="2" charset="2"/>
              </a:rPr>
              <a:t>voegwoord</a:t>
            </a:r>
            <a:r>
              <a:rPr lang="cs-CZ" b="1" dirty="0">
                <a:solidFill>
                  <a:srgbClr val="7030A0"/>
                </a:solidFill>
                <a:sym typeface="Wingdings" panose="05000000000000000000" pitchFamily="2" charset="2"/>
              </a:rPr>
              <a:t> -  2. de </a:t>
            </a:r>
            <a:r>
              <a:rPr lang="cs-CZ" b="1" dirty="0" err="1">
                <a:solidFill>
                  <a:srgbClr val="7030A0"/>
                </a:solidFill>
                <a:sym typeface="Wingdings" panose="05000000000000000000" pitchFamily="2" charset="2"/>
              </a:rPr>
              <a:t>pv</a:t>
            </a:r>
            <a:r>
              <a:rPr lang="cs-CZ" b="1" dirty="0">
                <a:solidFill>
                  <a:srgbClr val="7030A0"/>
                </a:solidFill>
                <a:sym typeface="Wingdings" panose="05000000000000000000" pitchFamily="2" charset="2"/>
              </a:rPr>
              <a:t> + </a:t>
            </a:r>
            <a:r>
              <a:rPr lang="cs-CZ" b="1" dirty="0" err="1">
                <a:solidFill>
                  <a:srgbClr val="7030A0"/>
                </a:solidFill>
                <a:sym typeface="Wingdings" panose="05000000000000000000" pitchFamily="2" charset="2"/>
              </a:rPr>
              <a:t>verbale</a:t>
            </a:r>
            <a:r>
              <a:rPr lang="cs-CZ" b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rest</a:t>
            </a:r>
          </a:p>
          <a:p>
            <a:pPr>
              <a:buFont typeface="Wingdings" panose="05000000000000000000" pitchFamily="2" charset="2"/>
              <a:buChar char="à"/>
            </a:pPr>
            <a:endParaRPr lang="cs-CZ" b="1" dirty="0" smtClean="0">
              <a:solidFill>
                <a:srgbClr val="7030A0"/>
              </a:solidFill>
              <a:sym typeface="Wingdings" panose="05000000000000000000" pitchFamily="2" charset="2"/>
            </a:endParaRPr>
          </a:p>
          <a:p>
            <a:pPr fontAlgn="t"/>
            <a:r>
              <a:rPr lang="cs-CZ" i="1" dirty="0" smtClean="0">
                <a:solidFill>
                  <a:srgbClr val="7030A0"/>
                </a:solidFill>
              </a:rPr>
              <a:t>… </a:t>
            </a:r>
            <a:r>
              <a:rPr lang="cs-CZ" b="1" i="1" dirty="0" smtClean="0">
                <a:solidFill>
                  <a:srgbClr val="7030A0"/>
                </a:solidFill>
              </a:rPr>
              <a:t>dat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</a:rPr>
              <a:t>hij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</a:rPr>
              <a:t>vroeg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moet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opstaan</a:t>
            </a:r>
            <a:r>
              <a:rPr lang="cs-CZ" i="1" dirty="0" smtClean="0">
                <a:solidFill>
                  <a:srgbClr val="7030A0"/>
                </a:solidFill>
              </a:rPr>
              <a:t>.</a:t>
            </a:r>
          </a:p>
          <a:p>
            <a:pPr fontAlgn="t"/>
            <a:r>
              <a:rPr lang="cs-CZ" i="1" dirty="0" smtClean="0">
                <a:solidFill>
                  <a:srgbClr val="7030A0"/>
                </a:solidFill>
              </a:rPr>
              <a:t>… </a:t>
            </a:r>
            <a:r>
              <a:rPr lang="cs-CZ" b="1" i="1" dirty="0" err="1" smtClean="0">
                <a:solidFill>
                  <a:srgbClr val="7030A0"/>
                </a:solidFill>
              </a:rPr>
              <a:t>als</a:t>
            </a:r>
            <a:r>
              <a:rPr lang="cs-CZ" i="1" dirty="0" smtClean="0">
                <a:solidFill>
                  <a:srgbClr val="7030A0"/>
                </a:solidFill>
              </a:rPr>
              <a:t> je </a:t>
            </a:r>
            <a:r>
              <a:rPr lang="cs-CZ" i="1" dirty="0" err="1" smtClean="0">
                <a:solidFill>
                  <a:srgbClr val="7030A0"/>
                </a:solidFill>
              </a:rPr>
              <a:t>later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</a:rPr>
              <a:t>terug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bent</a:t>
            </a:r>
            <a:r>
              <a:rPr lang="cs-CZ" i="1" dirty="0" smtClean="0">
                <a:solidFill>
                  <a:srgbClr val="7030A0"/>
                </a:solidFill>
              </a:rPr>
              <a:t> van je </a:t>
            </a:r>
            <a:r>
              <a:rPr lang="cs-CZ" i="1" dirty="0" err="1" smtClean="0">
                <a:solidFill>
                  <a:srgbClr val="7030A0"/>
                </a:solidFill>
              </a:rPr>
              <a:t>reis</a:t>
            </a:r>
            <a:r>
              <a:rPr lang="cs-CZ" i="1" dirty="0" smtClean="0">
                <a:solidFill>
                  <a:srgbClr val="7030A0"/>
                </a:solidFill>
              </a:rPr>
              <a:t>. </a:t>
            </a:r>
          </a:p>
          <a:p>
            <a:pPr fontAlgn="t"/>
            <a:r>
              <a:rPr lang="cs-CZ" i="1" dirty="0" smtClean="0">
                <a:solidFill>
                  <a:srgbClr val="7030A0"/>
                </a:solidFill>
              </a:rPr>
              <a:t>Dat </a:t>
            </a:r>
            <a:r>
              <a:rPr lang="cs-CZ" i="1" dirty="0" err="1" smtClean="0">
                <a:solidFill>
                  <a:srgbClr val="7030A0"/>
                </a:solidFill>
              </a:rPr>
              <a:t>is</a:t>
            </a:r>
            <a:r>
              <a:rPr lang="cs-CZ" i="1" dirty="0" smtClean="0">
                <a:solidFill>
                  <a:srgbClr val="7030A0"/>
                </a:solidFill>
              </a:rPr>
              <a:t> de man </a:t>
            </a:r>
            <a:r>
              <a:rPr lang="cs-CZ" b="1" i="1" dirty="0" err="1" smtClean="0">
                <a:solidFill>
                  <a:srgbClr val="7030A0"/>
                </a:solidFill>
              </a:rPr>
              <a:t>die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</a:rPr>
              <a:t>ons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</a:rPr>
              <a:t>iets</a:t>
            </a:r>
            <a:r>
              <a:rPr lang="cs-CZ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wil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vertellen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</a:rPr>
              <a:t>over</a:t>
            </a:r>
            <a:r>
              <a:rPr lang="cs-CZ" i="1" dirty="0" smtClean="0">
                <a:solidFill>
                  <a:srgbClr val="7030A0"/>
                </a:solidFill>
              </a:rPr>
              <a:t> de </a:t>
            </a:r>
            <a:r>
              <a:rPr lang="cs-CZ" i="1" dirty="0" err="1" smtClean="0">
                <a:solidFill>
                  <a:srgbClr val="7030A0"/>
                </a:solidFill>
              </a:rPr>
              <a:t>verkiezingen</a:t>
            </a:r>
            <a:r>
              <a:rPr lang="cs-CZ" i="1" dirty="0" smtClean="0">
                <a:solidFill>
                  <a:srgbClr val="7030A0"/>
                </a:solidFill>
              </a:rPr>
              <a:t>. </a:t>
            </a:r>
            <a:endParaRPr lang="cs-CZ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  <a:sym typeface="Wingdings" panose="05000000000000000000" pitchFamily="2" charset="2"/>
            </a:endParaRPr>
          </a:p>
        </p:txBody>
      </p:sp>
      <p:pic>
        <p:nvPicPr>
          <p:cNvPr id="4" name="Obrázek 3" descr="Plier PNG 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463" y="903883"/>
            <a:ext cx="3332945" cy="167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33600" y="365125"/>
            <a:ext cx="9220200" cy="1325563"/>
          </a:xfrm>
        </p:spPr>
        <p:txBody>
          <a:bodyPr/>
          <a:lstStyle/>
          <a:p>
            <a:r>
              <a:rPr lang="cs-CZ" b="1" dirty="0" smtClean="0">
                <a:latin typeface="+mn-lt"/>
              </a:rPr>
              <a:t>DE POLEN </a:t>
            </a:r>
            <a:endParaRPr lang="cs-CZ" b="1" dirty="0">
              <a:latin typeface="+mn-lt"/>
            </a:endParaRPr>
          </a:p>
        </p:txBody>
      </p:sp>
      <p:pic>
        <p:nvPicPr>
          <p:cNvPr id="4" name="Zástupný symbol pro obsah 3" descr="&lt;strong&gt;North&lt;/strong&gt; &lt;strong&gt;Pole&lt;/strong&gt; vs. &lt;strong&gt;South&lt;/strong&gt; &lt;strong&gt;Pole&lt;/strong&gt; - Inkipedia, the Splatoon wiki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302" y="268151"/>
            <a:ext cx="2988551" cy="1422537"/>
          </a:xfrm>
        </p:spPr>
      </p:pic>
      <p:sp>
        <p:nvSpPr>
          <p:cNvPr id="5" name="TextovéPole 4"/>
          <p:cNvSpPr txBox="1"/>
          <p:nvPr/>
        </p:nvSpPr>
        <p:spPr>
          <a:xfrm>
            <a:off x="588581" y="1954922"/>
            <a:ext cx="1118563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800" b="1" dirty="0" smtClean="0"/>
              <a:t>ABSTRACTE POLEN  </a:t>
            </a:r>
            <a:r>
              <a:rPr lang="cs-CZ" sz="2400" dirty="0" smtClean="0"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cs-CZ" sz="2400" dirty="0" smtClean="0"/>
              <a:t> 2de pool kan </a:t>
            </a:r>
            <a:r>
              <a:rPr lang="cs-CZ" sz="2400" b="1" dirty="0" smtClean="0"/>
              <a:t>IMPLICIET</a:t>
            </a:r>
            <a:r>
              <a:rPr lang="cs-CZ" sz="2400" dirty="0" smtClean="0"/>
              <a:t> </a:t>
            </a:r>
            <a:r>
              <a:rPr lang="cs-CZ" sz="2400" dirty="0" err="1" smtClean="0"/>
              <a:t>zijn</a:t>
            </a:r>
            <a:r>
              <a:rPr lang="cs-CZ" dirty="0" smtClean="0"/>
              <a:t>: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endParaRPr lang="cs-CZ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i="1" dirty="0" err="1" smtClean="0">
                <a:solidFill>
                  <a:srgbClr val="C00000"/>
                </a:solidFill>
              </a:rPr>
              <a:t>Ik</a:t>
            </a:r>
            <a:r>
              <a:rPr lang="cs-CZ" sz="2800" i="1" dirty="0" smtClean="0">
                <a:solidFill>
                  <a:srgbClr val="C00000"/>
                </a:solidFill>
              </a:rPr>
              <a:t> |</a:t>
            </a:r>
            <a:r>
              <a:rPr lang="cs-CZ" sz="2800" i="1" dirty="0" err="1" smtClean="0">
                <a:solidFill>
                  <a:srgbClr val="C00000"/>
                </a:solidFill>
              </a:rPr>
              <a:t>kwam</a:t>
            </a:r>
            <a:r>
              <a:rPr lang="cs-CZ" sz="2800" i="1" dirty="0" smtClean="0">
                <a:solidFill>
                  <a:srgbClr val="C00000"/>
                </a:solidFill>
              </a:rPr>
              <a:t>| </a:t>
            </a:r>
            <a:r>
              <a:rPr lang="cs-CZ" sz="2800" i="1" dirty="0" err="1" smtClean="0">
                <a:solidFill>
                  <a:srgbClr val="C00000"/>
                </a:solidFill>
              </a:rPr>
              <a:t>er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 err="1" smtClean="0">
                <a:solidFill>
                  <a:srgbClr val="C00000"/>
                </a:solidFill>
              </a:rPr>
              <a:t>te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 err="1" smtClean="0">
                <a:solidFill>
                  <a:srgbClr val="C00000"/>
                </a:solidFill>
              </a:rPr>
              <a:t>laat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 err="1" smtClean="0">
                <a:solidFill>
                  <a:srgbClr val="C00000"/>
                </a:solidFill>
              </a:rPr>
              <a:t>naartoe</a:t>
            </a:r>
            <a:r>
              <a:rPr lang="cs-CZ" sz="2800" i="1" dirty="0" smtClean="0">
                <a:solidFill>
                  <a:srgbClr val="C00000"/>
                </a:solidFill>
              </a:rPr>
              <a:t> |-|.</a:t>
            </a:r>
            <a:endParaRPr lang="en-US" sz="2800" i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i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i="1" dirty="0" err="1" smtClean="0">
                <a:solidFill>
                  <a:srgbClr val="C00000"/>
                </a:solidFill>
              </a:rPr>
              <a:t>We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>
                <a:solidFill>
                  <a:srgbClr val="C00000"/>
                </a:solidFill>
              </a:rPr>
              <a:t>|</a:t>
            </a:r>
            <a:r>
              <a:rPr lang="cs-CZ" sz="2800" i="1" dirty="0" err="1" smtClean="0">
                <a:solidFill>
                  <a:srgbClr val="C00000"/>
                </a:solidFill>
              </a:rPr>
              <a:t>ronden</a:t>
            </a:r>
            <a:r>
              <a:rPr lang="cs-CZ" sz="2800" i="1" dirty="0">
                <a:solidFill>
                  <a:srgbClr val="C00000"/>
                </a:solidFill>
              </a:rPr>
              <a:t>|</a:t>
            </a:r>
            <a:r>
              <a:rPr lang="cs-CZ" sz="2800" i="1" dirty="0" smtClean="0">
                <a:solidFill>
                  <a:srgbClr val="C00000"/>
                </a:solidFill>
              </a:rPr>
              <a:t> de </a:t>
            </a:r>
            <a:r>
              <a:rPr lang="cs-CZ" sz="2800" i="1" dirty="0" err="1" smtClean="0">
                <a:solidFill>
                  <a:srgbClr val="C00000"/>
                </a:solidFill>
              </a:rPr>
              <a:t>taak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 err="1" smtClean="0">
                <a:solidFill>
                  <a:srgbClr val="C00000"/>
                </a:solidFill>
              </a:rPr>
              <a:t>binnen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 err="1" smtClean="0">
                <a:solidFill>
                  <a:srgbClr val="C00000"/>
                </a:solidFill>
              </a:rPr>
              <a:t>enkele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 err="1" smtClean="0">
                <a:solidFill>
                  <a:srgbClr val="C00000"/>
                </a:solidFill>
              </a:rPr>
              <a:t>dagen</a:t>
            </a:r>
            <a:r>
              <a:rPr lang="cs-CZ" sz="2800" i="1" dirty="0" smtClean="0">
                <a:solidFill>
                  <a:srgbClr val="C00000"/>
                </a:solidFill>
              </a:rPr>
              <a:t> </a:t>
            </a:r>
            <a:r>
              <a:rPr lang="cs-CZ" sz="2800" i="1" dirty="0" err="1" smtClean="0">
                <a:solidFill>
                  <a:srgbClr val="C00000"/>
                </a:solidFill>
              </a:rPr>
              <a:t>af</a:t>
            </a:r>
            <a:r>
              <a:rPr lang="cs-CZ" sz="2800" i="1" dirty="0" smtClean="0">
                <a:solidFill>
                  <a:srgbClr val="C00000"/>
                </a:solidFill>
              </a:rPr>
              <a:t> |-|.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i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i="1" dirty="0">
                <a:solidFill>
                  <a:srgbClr val="C00000"/>
                </a:solidFill>
              </a:rPr>
              <a:t>Anneke |</a:t>
            </a:r>
            <a:r>
              <a:rPr lang="cs-CZ" sz="2800" i="1" dirty="0" err="1">
                <a:solidFill>
                  <a:srgbClr val="C00000"/>
                </a:solidFill>
              </a:rPr>
              <a:t>werd</a:t>
            </a:r>
            <a:r>
              <a:rPr lang="nl-NL" sz="2800" i="1" dirty="0">
                <a:solidFill>
                  <a:srgbClr val="C00000"/>
                </a:solidFill>
              </a:rPr>
              <a:t>| </a:t>
            </a:r>
            <a:r>
              <a:rPr lang="cs-CZ" sz="2800" i="1" dirty="0" err="1" smtClean="0">
                <a:solidFill>
                  <a:srgbClr val="C00000"/>
                </a:solidFill>
              </a:rPr>
              <a:t>toen</a:t>
            </a:r>
            <a:r>
              <a:rPr lang="nl-NL" sz="2800" i="1" dirty="0" smtClean="0">
                <a:solidFill>
                  <a:srgbClr val="C00000"/>
                </a:solidFill>
              </a:rPr>
              <a:t> </a:t>
            </a:r>
            <a:r>
              <a:rPr lang="nl-NL" sz="2800" i="1" dirty="0">
                <a:solidFill>
                  <a:srgbClr val="C00000"/>
                </a:solidFill>
              </a:rPr>
              <a:t>plotseling onwel |</a:t>
            </a:r>
            <a:r>
              <a:rPr lang="cs-CZ" sz="2800" i="1" dirty="0">
                <a:solidFill>
                  <a:srgbClr val="C00000"/>
                </a:solidFill>
              </a:rPr>
              <a:t>-</a:t>
            </a:r>
            <a:r>
              <a:rPr lang="nl-NL" sz="2800" i="1" dirty="0">
                <a:solidFill>
                  <a:srgbClr val="C00000"/>
                </a:solidFill>
              </a:rPr>
              <a:t>.| </a:t>
            </a:r>
            <a:endParaRPr lang="cs-CZ" sz="2800" i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i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i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i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i="1" dirty="0" smtClean="0">
              <a:solidFill>
                <a:srgbClr val="C00000"/>
              </a:solidFill>
            </a:endParaRP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624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8758" y="1448790"/>
            <a:ext cx="11656277" cy="540921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sz="7300" dirty="0">
                <a:solidFill>
                  <a:srgbClr val="7030A0"/>
                </a:solidFill>
              </a:rPr>
              <a:t>LINKS-RECHTS </a:t>
            </a:r>
            <a:r>
              <a:rPr lang="cs-CZ" sz="7300" dirty="0" smtClean="0">
                <a:solidFill>
                  <a:srgbClr val="7030A0"/>
                </a:solidFill>
              </a:rPr>
              <a:t>PRINCIPE			</a:t>
            </a:r>
          </a:p>
          <a:p>
            <a:pPr lvl="0"/>
            <a:endParaRPr lang="cs-CZ" sz="7300" dirty="0"/>
          </a:p>
          <a:p>
            <a:pPr lvl="0"/>
            <a:r>
              <a:rPr lang="cs-CZ" sz="7300" dirty="0" smtClean="0">
                <a:solidFill>
                  <a:srgbClr val="0070C0"/>
                </a:solidFill>
              </a:rPr>
              <a:t>COMPLEXITEITSPRINCIPE</a:t>
            </a:r>
          </a:p>
          <a:p>
            <a:pPr lvl="0"/>
            <a:endParaRPr lang="cs-CZ" sz="7300" dirty="0"/>
          </a:p>
          <a:p>
            <a:pPr lvl="0"/>
            <a:r>
              <a:rPr lang="cs-CZ" sz="7300" dirty="0" smtClean="0">
                <a:solidFill>
                  <a:srgbClr val="00B050"/>
                </a:solidFill>
              </a:rPr>
              <a:t>INHERENTIE-PRINCIPE</a:t>
            </a:r>
          </a:p>
          <a:p>
            <a:pPr lvl="0"/>
            <a:endParaRPr lang="cs-CZ" sz="5800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cs-CZ" sz="5800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cs-CZ" sz="5800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cs-CZ" sz="5100" b="1" i="1" dirty="0" smtClean="0">
                <a:solidFill>
                  <a:schemeClr val="tx2"/>
                </a:solidFill>
              </a:rPr>
              <a:t>HW: </a:t>
            </a:r>
            <a:r>
              <a:rPr lang="cs-CZ" sz="4400" b="1" i="1" dirty="0" smtClean="0">
                <a:solidFill>
                  <a:schemeClr val="tx2"/>
                </a:solidFill>
              </a:rPr>
              <a:t>IN DE KRANT, PROBEER VOORBEELDEN VAN ALLE PRINCIPES TE VINDEN </a:t>
            </a:r>
            <a:endParaRPr lang="cs-CZ" sz="4400" b="1" i="1" dirty="0">
              <a:solidFill>
                <a:schemeClr val="tx2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958940" y="1609693"/>
            <a:ext cx="3479470" cy="2843554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sz="4400" i="1" dirty="0" smtClean="0">
                <a:solidFill>
                  <a:srgbClr val="FF0000"/>
                </a:solidFill>
              </a:rPr>
              <a:t>?? STYLISTIEK</a:t>
            </a:r>
          </a:p>
          <a:p>
            <a:pPr marL="0" indent="0">
              <a:buNone/>
            </a:pPr>
            <a:endParaRPr lang="cs-CZ" sz="44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4400" i="1" dirty="0" smtClean="0">
                <a:solidFill>
                  <a:srgbClr val="FF0000"/>
                </a:solidFill>
              </a:rPr>
              <a:t>?? PRAGMATIEK</a:t>
            </a:r>
          </a:p>
          <a:p>
            <a:pPr marL="0" indent="0">
              <a:buNone/>
            </a:pPr>
            <a:endParaRPr lang="cs-CZ" sz="44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4400" i="1" dirty="0" smtClean="0">
                <a:solidFill>
                  <a:srgbClr val="FF0000"/>
                </a:solidFill>
              </a:rPr>
              <a:t>?? SEMANTIEK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94061" y="256290"/>
            <a:ext cx="11270974" cy="1053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u="sng" dirty="0" smtClean="0">
                <a:latin typeface="+mn-lt"/>
              </a:rPr>
              <a:t>NEDERLANDSE VOLGORDE </a:t>
            </a:r>
            <a:r>
              <a:rPr lang="cs-CZ" b="1" dirty="0" smtClean="0"/>
              <a:t>– </a:t>
            </a:r>
            <a:r>
              <a:rPr lang="cs-CZ" b="1" dirty="0" err="1" smtClean="0"/>
              <a:t>andere</a:t>
            </a:r>
            <a:r>
              <a:rPr lang="cs-CZ" b="1" dirty="0" smtClean="0"/>
              <a:t> </a:t>
            </a:r>
            <a:r>
              <a:rPr lang="en-US" b="1" dirty="0" err="1" smtClean="0"/>
              <a:t>principes</a:t>
            </a:r>
            <a:endParaRPr lang="cs-CZ" b="1" dirty="0"/>
          </a:p>
        </p:txBody>
      </p:sp>
      <p:pic>
        <p:nvPicPr>
          <p:cNvPr id="6" name="Obrázek 5" descr="Teaching and Learning | Blog | P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761" y="4031672"/>
            <a:ext cx="2417274" cy="17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248" y="1015070"/>
            <a:ext cx="11598857" cy="569053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cs-CZ" sz="1100" b="1" dirty="0">
              <a:solidFill>
                <a:srgbClr val="0070C0"/>
              </a:solidFill>
            </a:endParaRPr>
          </a:p>
          <a:p>
            <a:r>
              <a:rPr lang="cs-CZ" sz="3300" i="1" dirty="0" err="1">
                <a:solidFill>
                  <a:srgbClr val="FF0000"/>
                </a:solidFill>
              </a:rPr>
              <a:t>Ik</a:t>
            </a:r>
            <a:r>
              <a:rPr lang="cs-CZ" sz="3300" i="1" dirty="0">
                <a:solidFill>
                  <a:srgbClr val="FF0000"/>
                </a:solidFill>
              </a:rPr>
              <a:t> </a:t>
            </a:r>
            <a:r>
              <a:rPr lang="cs-CZ" sz="3300" i="1" dirty="0" err="1">
                <a:solidFill>
                  <a:srgbClr val="FF0000"/>
                </a:solidFill>
              </a:rPr>
              <a:t>heb</a:t>
            </a:r>
            <a:r>
              <a:rPr lang="cs-CZ" sz="3300" i="1" dirty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jou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gisteren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>
                <a:solidFill>
                  <a:srgbClr val="FF0000"/>
                </a:solidFill>
              </a:rPr>
              <a:t>in de </a:t>
            </a:r>
            <a:r>
              <a:rPr lang="cs-CZ" sz="3300" i="1" dirty="0" err="1">
                <a:solidFill>
                  <a:srgbClr val="FF0000"/>
                </a:solidFill>
              </a:rPr>
              <a:t>nieuwe</a:t>
            </a:r>
            <a:r>
              <a:rPr lang="cs-CZ" sz="3300" i="1" dirty="0">
                <a:solidFill>
                  <a:srgbClr val="FF0000"/>
                </a:solidFill>
              </a:rPr>
              <a:t> </a:t>
            </a:r>
            <a:r>
              <a:rPr lang="cs-CZ" sz="3300" i="1" dirty="0" err="1">
                <a:solidFill>
                  <a:srgbClr val="FF0000"/>
                </a:solidFill>
              </a:rPr>
              <a:t>winkel</a:t>
            </a:r>
            <a:r>
              <a:rPr lang="cs-CZ" sz="3300" i="1" dirty="0">
                <a:solidFill>
                  <a:srgbClr val="FF0000"/>
                </a:solidFill>
              </a:rPr>
              <a:t> </a:t>
            </a:r>
            <a:r>
              <a:rPr lang="cs-CZ" sz="3300" i="1" u="sng" dirty="0" err="1">
                <a:solidFill>
                  <a:srgbClr val="FF0000"/>
                </a:solidFill>
              </a:rPr>
              <a:t>dit</a:t>
            </a:r>
            <a:r>
              <a:rPr lang="cs-CZ" sz="3300" i="1" u="sng" dirty="0">
                <a:solidFill>
                  <a:srgbClr val="FF0000"/>
                </a:solidFill>
              </a:rPr>
              <a:t> </a:t>
            </a:r>
            <a:r>
              <a:rPr lang="cs-CZ" sz="3300" i="1" u="sng" dirty="0" err="1">
                <a:solidFill>
                  <a:srgbClr val="FF0000"/>
                </a:solidFill>
              </a:rPr>
              <a:t>boek</a:t>
            </a:r>
            <a:r>
              <a:rPr lang="cs-CZ" sz="3300" i="1" u="sng" dirty="0">
                <a:solidFill>
                  <a:srgbClr val="FF0000"/>
                </a:solidFill>
              </a:rPr>
              <a:t> </a:t>
            </a:r>
            <a:r>
              <a:rPr lang="cs-CZ" sz="3300" i="1" dirty="0" err="1">
                <a:solidFill>
                  <a:srgbClr val="FF0000"/>
                </a:solidFill>
              </a:rPr>
              <a:t>gekocht</a:t>
            </a:r>
            <a:r>
              <a:rPr lang="cs-CZ" sz="3300" i="1" dirty="0">
                <a:solidFill>
                  <a:srgbClr val="FF0000"/>
                </a:solidFill>
              </a:rPr>
              <a:t>. </a:t>
            </a:r>
            <a:endParaRPr lang="cs-CZ" sz="3300" i="1" dirty="0" smtClean="0">
              <a:solidFill>
                <a:srgbClr val="FF0000"/>
              </a:solidFill>
            </a:endParaRPr>
          </a:p>
          <a:p>
            <a:endParaRPr lang="cs-CZ" sz="3300" i="1" dirty="0">
              <a:solidFill>
                <a:srgbClr val="FF0000"/>
              </a:solidFill>
            </a:endParaRPr>
          </a:p>
          <a:p>
            <a:r>
              <a:rPr lang="cs-CZ" sz="3300" i="1" dirty="0" err="1" smtClean="0">
                <a:solidFill>
                  <a:srgbClr val="FF0000"/>
                </a:solidFill>
              </a:rPr>
              <a:t>Ik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heb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jou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dit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>
                <a:solidFill>
                  <a:srgbClr val="FF0000"/>
                </a:solidFill>
              </a:rPr>
              <a:t>boek</a:t>
            </a:r>
            <a:r>
              <a:rPr lang="cs-CZ" sz="3300" i="1" dirty="0">
                <a:solidFill>
                  <a:srgbClr val="FF0000"/>
                </a:solidFill>
              </a:rPr>
              <a:t> </a:t>
            </a:r>
            <a:r>
              <a:rPr lang="cs-CZ" sz="3300" i="1" dirty="0" err="1">
                <a:solidFill>
                  <a:srgbClr val="FF0000"/>
                </a:solidFill>
              </a:rPr>
              <a:t>g</a:t>
            </a:r>
            <a:r>
              <a:rPr lang="cs-CZ" sz="3300" i="1" dirty="0" err="1" smtClean="0">
                <a:solidFill>
                  <a:srgbClr val="FF0000"/>
                </a:solidFill>
              </a:rPr>
              <a:t>isteren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u="sng" dirty="0" smtClean="0">
                <a:solidFill>
                  <a:srgbClr val="FF0000"/>
                </a:solidFill>
              </a:rPr>
              <a:t>in </a:t>
            </a:r>
            <a:r>
              <a:rPr lang="cs-CZ" sz="3300" i="1" u="sng" dirty="0">
                <a:solidFill>
                  <a:srgbClr val="FF0000"/>
                </a:solidFill>
              </a:rPr>
              <a:t>de </a:t>
            </a:r>
            <a:r>
              <a:rPr lang="cs-CZ" sz="3300" i="1" u="sng" dirty="0" err="1">
                <a:solidFill>
                  <a:srgbClr val="FF0000"/>
                </a:solidFill>
              </a:rPr>
              <a:t>nieuwe</a:t>
            </a:r>
            <a:r>
              <a:rPr lang="cs-CZ" sz="3300" i="1" u="sng" dirty="0">
                <a:solidFill>
                  <a:srgbClr val="FF0000"/>
                </a:solidFill>
              </a:rPr>
              <a:t> </a:t>
            </a:r>
            <a:r>
              <a:rPr lang="cs-CZ" sz="3300" i="1" u="sng" dirty="0" err="1">
                <a:solidFill>
                  <a:srgbClr val="FF0000"/>
                </a:solidFill>
              </a:rPr>
              <a:t>winkel</a:t>
            </a:r>
            <a:r>
              <a:rPr lang="cs-CZ" sz="3300" i="1" u="sng" dirty="0">
                <a:solidFill>
                  <a:srgbClr val="FF0000"/>
                </a:solidFill>
              </a:rPr>
              <a:t> </a:t>
            </a:r>
            <a:r>
              <a:rPr lang="cs-CZ" sz="3300" i="1" dirty="0" err="1">
                <a:solidFill>
                  <a:srgbClr val="FF0000"/>
                </a:solidFill>
              </a:rPr>
              <a:t>gekocht</a:t>
            </a:r>
            <a:r>
              <a:rPr lang="cs-CZ" sz="3300" i="1" dirty="0" smtClean="0">
                <a:solidFill>
                  <a:srgbClr val="FF0000"/>
                </a:solidFill>
              </a:rPr>
              <a:t>.</a:t>
            </a:r>
          </a:p>
          <a:p>
            <a:endParaRPr lang="cs-CZ" sz="3300" i="1" dirty="0">
              <a:solidFill>
                <a:srgbClr val="FF0000"/>
              </a:solidFill>
            </a:endParaRPr>
          </a:p>
          <a:p>
            <a:r>
              <a:rPr lang="cs-CZ" sz="3300" i="1" dirty="0" smtClean="0">
                <a:solidFill>
                  <a:srgbClr val="FF0000"/>
                </a:solidFill>
              </a:rPr>
              <a:t>Dit </a:t>
            </a:r>
            <a:r>
              <a:rPr lang="cs-CZ" sz="3300" i="1" dirty="0" err="1">
                <a:solidFill>
                  <a:srgbClr val="FF0000"/>
                </a:solidFill>
              </a:rPr>
              <a:t>boek</a:t>
            </a:r>
            <a:r>
              <a:rPr lang="cs-CZ" sz="3300" i="1" dirty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heb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ik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gisteren</a:t>
            </a:r>
            <a:r>
              <a:rPr lang="cs-CZ" sz="3300" dirty="0" smtClean="0">
                <a:solidFill>
                  <a:srgbClr val="FF0000"/>
                </a:solidFill>
              </a:rPr>
              <a:t> </a:t>
            </a:r>
            <a:r>
              <a:rPr lang="cs-CZ" sz="3300" i="1" dirty="0" smtClean="0">
                <a:solidFill>
                  <a:srgbClr val="FF0000"/>
                </a:solidFill>
              </a:rPr>
              <a:t>in </a:t>
            </a:r>
            <a:r>
              <a:rPr lang="cs-CZ" sz="3300" i="1" dirty="0">
                <a:solidFill>
                  <a:srgbClr val="FF0000"/>
                </a:solidFill>
              </a:rPr>
              <a:t>de </a:t>
            </a:r>
            <a:r>
              <a:rPr lang="cs-CZ" sz="3300" i="1" dirty="0" err="1" smtClean="0">
                <a:solidFill>
                  <a:srgbClr val="FF0000"/>
                </a:solidFill>
              </a:rPr>
              <a:t>nieuwe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winkel</a:t>
            </a:r>
            <a:r>
              <a:rPr lang="cs-CZ" sz="3300" i="1" dirty="0" smtClean="0">
                <a:solidFill>
                  <a:srgbClr val="FF0000"/>
                </a:solidFill>
              </a:rPr>
              <a:t> </a:t>
            </a:r>
            <a:r>
              <a:rPr lang="cs-CZ" sz="3300" i="1" u="sng" dirty="0" err="1" smtClean="0">
                <a:solidFill>
                  <a:srgbClr val="FF0000"/>
                </a:solidFill>
              </a:rPr>
              <a:t>voor</a:t>
            </a:r>
            <a:r>
              <a:rPr lang="cs-CZ" sz="3300" i="1" u="sng" dirty="0" smtClean="0">
                <a:solidFill>
                  <a:srgbClr val="FF0000"/>
                </a:solidFill>
              </a:rPr>
              <a:t> </a:t>
            </a:r>
            <a:r>
              <a:rPr lang="cs-CZ" sz="3300" i="1" u="sng" dirty="0" err="1" smtClean="0">
                <a:solidFill>
                  <a:srgbClr val="FF0000"/>
                </a:solidFill>
              </a:rPr>
              <a:t>jou</a:t>
            </a:r>
            <a:r>
              <a:rPr lang="cs-CZ" sz="3300" i="1" u="sng" dirty="0" smtClean="0">
                <a:solidFill>
                  <a:srgbClr val="FF0000"/>
                </a:solidFill>
              </a:rPr>
              <a:t> </a:t>
            </a:r>
            <a:r>
              <a:rPr lang="cs-CZ" sz="3300" i="1" dirty="0" err="1" smtClean="0">
                <a:solidFill>
                  <a:srgbClr val="FF0000"/>
                </a:solidFill>
              </a:rPr>
              <a:t>gekocht</a:t>
            </a:r>
            <a:r>
              <a:rPr lang="cs-CZ" sz="3300" i="1" dirty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sz="3200" dirty="0" smtClean="0"/>
              <a:t> </a:t>
            </a:r>
            <a:r>
              <a:rPr lang="cs-CZ" sz="3200" dirty="0" err="1" smtClean="0"/>
              <a:t>links-rechts</a:t>
            </a:r>
            <a:r>
              <a:rPr lang="cs-CZ" sz="3200" dirty="0" smtClean="0"/>
              <a:t> </a:t>
            </a:r>
            <a:r>
              <a:rPr lang="cs-CZ" sz="3200" dirty="0"/>
              <a:t>= </a:t>
            </a:r>
            <a:r>
              <a:rPr lang="cs-CZ" sz="3200" b="1" dirty="0" err="1">
                <a:solidFill>
                  <a:srgbClr val="7030A0"/>
                </a:solidFill>
              </a:rPr>
              <a:t>thema-rhema</a:t>
            </a:r>
            <a:r>
              <a:rPr lang="cs-CZ" sz="3200" dirty="0"/>
              <a:t> </a:t>
            </a:r>
            <a:r>
              <a:rPr lang="cs-CZ" sz="3200" dirty="0" smtClean="0"/>
              <a:t>principe </a:t>
            </a:r>
            <a:r>
              <a:rPr lang="cs-CZ" sz="3200" b="1" dirty="0" smtClean="0">
                <a:solidFill>
                  <a:srgbClr val="00B050"/>
                </a:solidFill>
              </a:rPr>
              <a:t>(</a:t>
            </a:r>
            <a:r>
              <a:rPr lang="cs-CZ" sz="3200" b="1" dirty="0">
                <a:solidFill>
                  <a:srgbClr val="00B050"/>
                </a:solidFill>
              </a:rPr>
              <a:t>FSP)</a:t>
            </a:r>
            <a:endParaRPr lang="en-US" sz="3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32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cs-CZ" sz="3200" b="1" dirty="0" err="1" smtClean="0"/>
              <a:t>informatiewaarde</a:t>
            </a:r>
            <a:r>
              <a:rPr lang="cs-CZ" sz="3200" b="1" dirty="0" smtClean="0"/>
              <a:t> van </a:t>
            </a:r>
            <a:r>
              <a:rPr lang="cs-CZ" sz="3200" b="1" dirty="0" err="1" smtClean="0"/>
              <a:t>belang</a:t>
            </a:r>
            <a:r>
              <a:rPr lang="cs-CZ" sz="3200" b="1" dirty="0" smtClean="0"/>
              <a:t>  = „ </a:t>
            </a:r>
            <a:r>
              <a:rPr lang="cs-CZ" sz="3200" b="1" dirty="0" err="1" smtClean="0"/>
              <a:t>informatieve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geleding</a:t>
            </a:r>
            <a:r>
              <a:rPr lang="cs-CZ" sz="3200" b="1" dirty="0" smtClean="0"/>
              <a:t>“</a:t>
            </a:r>
          </a:p>
          <a:p>
            <a:pPr>
              <a:buFont typeface="Wingdings" panose="05000000000000000000" pitchFamily="2" charset="2"/>
              <a:buChar char="à"/>
            </a:pPr>
            <a:endParaRPr lang="cs-CZ" sz="3200" dirty="0" smtClean="0"/>
          </a:p>
          <a:p>
            <a:endParaRPr lang="cs-CZ" i="1" dirty="0">
              <a:solidFill>
                <a:srgbClr val="C00000"/>
              </a:solidFill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818291" y="362607"/>
            <a:ext cx="866052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atin typeface="+mn-lt"/>
              </a:rPr>
              <a:t>LINKS-RECHTS-</a:t>
            </a:r>
            <a:r>
              <a:rPr lang="cs-CZ" sz="4800" b="1" dirty="0" smtClean="0">
                <a:latin typeface="+mn-lt"/>
              </a:rPr>
              <a:t>PRINCIPE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6" name="Obrázek 5" descr="&lt;strong&gt;Links&lt;/strong&gt; en &lt;strong&gt;rechts&lt;/strong&gt; (richting) -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615" y="167345"/>
            <a:ext cx="333375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8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1032" cy="4351338"/>
          </a:xfrm>
        </p:spPr>
        <p:txBody>
          <a:bodyPr/>
          <a:lstStyle/>
          <a:p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hebben</a:t>
            </a:r>
            <a:r>
              <a:rPr lang="cs-CZ" i="1" dirty="0">
                <a:solidFill>
                  <a:srgbClr val="C00000"/>
                </a:solidFill>
              </a:rPr>
              <a:t> de docente </a:t>
            </a:r>
            <a:r>
              <a:rPr lang="cs-CZ" b="1" i="1" dirty="0" err="1">
                <a:solidFill>
                  <a:srgbClr val="C00000"/>
                </a:solidFill>
              </a:rPr>
              <a:t>bloemen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gegeven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voor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haar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verjaardag</a:t>
            </a:r>
            <a:r>
              <a:rPr lang="cs-CZ" i="1" dirty="0" smtClean="0">
                <a:solidFill>
                  <a:srgbClr val="C00000"/>
                </a:solidFill>
              </a:rPr>
              <a:t>.</a:t>
            </a:r>
          </a:p>
          <a:p>
            <a:endParaRPr lang="cs-CZ" i="1" dirty="0">
              <a:solidFill>
                <a:srgbClr val="C00000"/>
              </a:solidFill>
            </a:endParaRPr>
          </a:p>
          <a:p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hebben</a:t>
            </a:r>
            <a:r>
              <a:rPr lang="cs-CZ" i="1" dirty="0">
                <a:solidFill>
                  <a:srgbClr val="C00000"/>
                </a:solidFill>
              </a:rPr>
              <a:t> de </a:t>
            </a:r>
            <a:r>
              <a:rPr lang="cs-CZ" i="1" dirty="0" err="1">
                <a:solidFill>
                  <a:srgbClr val="C00000"/>
                </a:solidFill>
              </a:rPr>
              <a:t>bloemen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b="1" i="1" dirty="0" err="1">
                <a:solidFill>
                  <a:srgbClr val="C00000"/>
                </a:solidFill>
              </a:rPr>
              <a:t>aan</a:t>
            </a:r>
            <a:r>
              <a:rPr lang="cs-CZ" b="1" i="1" dirty="0">
                <a:solidFill>
                  <a:srgbClr val="C00000"/>
                </a:solidFill>
              </a:rPr>
              <a:t> </a:t>
            </a:r>
            <a:r>
              <a:rPr lang="cs-CZ" b="1" i="1" dirty="0" err="1">
                <a:solidFill>
                  <a:srgbClr val="C00000"/>
                </a:solidFill>
              </a:rPr>
              <a:t>onze</a:t>
            </a:r>
            <a:r>
              <a:rPr lang="cs-CZ" b="1" i="1" dirty="0">
                <a:solidFill>
                  <a:srgbClr val="C00000"/>
                </a:solidFill>
              </a:rPr>
              <a:t> docente </a:t>
            </a:r>
            <a:r>
              <a:rPr lang="cs-CZ" i="1" dirty="0" err="1">
                <a:solidFill>
                  <a:srgbClr val="C00000"/>
                </a:solidFill>
              </a:rPr>
              <a:t>gegeven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voor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haar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verjaardag</a:t>
            </a:r>
            <a:r>
              <a:rPr lang="cs-CZ" i="1" dirty="0">
                <a:solidFill>
                  <a:srgbClr val="C00000"/>
                </a:solidFill>
              </a:rPr>
              <a:t>. </a:t>
            </a:r>
            <a:endParaRPr lang="cs-CZ" i="1" dirty="0" smtClean="0">
              <a:solidFill>
                <a:srgbClr val="C00000"/>
              </a:solidFill>
            </a:endParaRPr>
          </a:p>
          <a:p>
            <a:endParaRPr lang="cs-CZ" i="1" dirty="0">
              <a:solidFill>
                <a:srgbClr val="C00000"/>
              </a:solidFill>
            </a:endParaRPr>
          </a:p>
          <a:p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hebben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onze</a:t>
            </a:r>
            <a:r>
              <a:rPr lang="cs-CZ" i="1" dirty="0">
                <a:solidFill>
                  <a:srgbClr val="C00000"/>
                </a:solidFill>
              </a:rPr>
              <a:t> docente </a:t>
            </a:r>
            <a:r>
              <a:rPr lang="cs-CZ" i="1" dirty="0" smtClean="0">
                <a:solidFill>
                  <a:srgbClr val="C00000"/>
                </a:solidFill>
              </a:rPr>
              <a:t>de </a:t>
            </a:r>
            <a:r>
              <a:rPr lang="cs-CZ" i="1" dirty="0" err="1">
                <a:solidFill>
                  <a:srgbClr val="C00000"/>
                </a:solidFill>
              </a:rPr>
              <a:t>bloemen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b="1" i="1" dirty="0" err="1">
                <a:solidFill>
                  <a:srgbClr val="C00000"/>
                </a:solidFill>
              </a:rPr>
              <a:t>voor</a:t>
            </a:r>
            <a:r>
              <a:rPr lang="cs-CZ" b="1" i="1" dirty="0">
                <a:solidFill>
                  <a:srgbClr val="C00000"/>
                </a:solidFill>
              </a:rPr>
              <a:t> </a:t>
            </a:r>
            <a:r>
              <a:rPr lang="cs-CZ" b="1" i="1" dirty="0" err="1">
                <a:solidFill>
                  <a:srgbClr val="C00000"/>
                </a:solidFill>
              </a:rPr>
              <a:t>haar</a:t>
            </a:r>
            <a:r>
              <a:rPr lang="cs-CZ" b="1" i="1" dirty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verjaardag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gegeven</a:t>
            </a:r>
            <a:r>
              <a:rPr lang="cs-CZ" i="1" dirty="0" smtClean="0">
                <a:solidFill>
                  <a:srgbClr val="C00000"/>
                </a:solidFill>
              </a:rPr>
              <a:t>. </a:t>
            </a:r>
            <a:endParaRPr lang="cs-CZ" i="1" dirty="0">
              <a:solidFill>
                <a:srgbClr val="C00000"/>
              </a:solidFill>
            </a:endParaRPr>
          </a:p>
          <a:p>
            <a:endParaRPr lang="cs-CZ" i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1419726" y="365125"/>
            <a:ext cx="9934074" cy="958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atin typeface="+mn-lt"/>
              </a:rPr>
              <a:t>LINKS-RECHTS-</a:t>
            </a:r>
            <a:r>
              <a:rPr lang="cs-CZ" sz="4800" b="1" dirty="0" smtClean="0">
                <a:latin typeface="+mn-lt"/>
              </a:rPr>
              <a:t>PRINCIPE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5" name="Obrázek 4" descr="&lt;strong&gt;Links&lt;/strong&gt; en &lt;strong&gt;rechts&lt;/strong&gt; (richting)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047" y="131250"/>
            <a:ext cx="333375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2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3220436" y="299545"/>
            <a:ext cx="6726622" cy="772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atin typeface="+mn-lt"/>
              </a:rPr>
              <a:t>LINKS-RECHTS-</a:t>
            </a:r>
            <a:r>
              <a:rPr lang="cs-CZ" sz="4800" b="1" dirty="0" smtClean="0">
                <a:latin typeface="+mn-lt"/>
              </a:rPr>
              <a:t>PRINCIPE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6" name="Obrázek 5" descr="&lt;strong&gt;Links&lt;/strong&gt; en &lt;strong&gt;rechts&lt;/strong&gt; (richting) -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436" y="979432"/>
            <a:ext cx="3333750" cy="847725"/>
          </a:xfrm>
          <a:prstGeom prst="rect">
            <a:avLst/>
          </a:prstGeom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3220436" y="1844565"/>
            <a:ext cx="3804745" cy="772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smtClean="0">
                <a:solidFill>
                  <a:srgbClr val="00B050"/>
                </a:solidFill>
                <a:latin typeface="+mn-lt"/>
              </a:rPr>
              <a:t>THEMA    -    RHEMA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8" name="Zástupný symbol pro obsah 7" descr="&lt;strong&gt;Links&lt;/strong&gt; en &lt;strong&gt;rechts&lt;/strong&gt; (richting) - Wikipedia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997" y="2193212"/>
            <a:ext cx="3333750" cy="847725"/>
          </a:xfrm>
          <a:prstGeom prst="rect">
            <a:avLst/>
          </a:prstGeom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1165727" y="3066337"/>
            <a:ext cx="11026273" cy="3721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8600" b="1" dirty="0" smtClean="0">
                <a:solidFill>
                  <a:srgbClr val="C00000"/>
                </a:solidFill>
                <a:latin typeface="+mn-lt"/>
              </a:rPr>
              <a:t>BEPAALDE ELEMENTEN   -  ONBEPAALDE ELEMENTEN</a:t>
            </a:r>
          </a:p>
          <a:p>
            <a:endParaRPr lang="cs-CZ" sz="8600" b="1" dirty="0">
              <a:solidFill>
                <a:srgbClr val="C00000"/>
              </a:solidFill>
              <a:latin typeface="+mn-lt"/>
            </a:endParaRPr>
          </a:p>
          <a:p>
            <a:r>
              <a:rPr lang="cs-CZ" sz="8600" i="1" dirty="0" err="1">
                <a:solidFill>
                  <a:srgbClr val="C00000"/>
                </a:solidFill>
              </a:rPr>
              <a:t>We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hebben</a:t>
            </a:r>
            <a:r>
              <a:rPr lang="cs-CZ" sz="8600" i="1" dirty="0">
                <a:solidFill>
                  <a:srgbClr val="C00000"/>
                </a:solidFill>
              </a:rPr>
              <a:t> de docente </a:t>
            </a:r>
            <a:r>
              <a:rPr lang="cs-CZ" sz="8600" b="1" i="1" dirty="0" err="1">
                <a:solidFill>
                  <a:srgbClr val="C00000"/>
                </a:solidFill>
              </a:rPr>
              <a:t>bloemen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gegeven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voor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haar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verjaardag</a:t>
            </a:r>
            <a:r>
              <a:rPr lang="cs-CZ" sz="8600" i="1" dirty="0">
                <a:solidFill>
                  <a:srgbClr val="C00000"/>
                </a:solidFill>
              </a:rPr>
              <a:t>.</a:t>
            </a:r>
          </a:p>
          <a:p>
            <a:endParaRPr lang="cs-CZ" sz="8600" i="1" dirty="0">
              <a:solidFill>
                <a:srgbClr val="C00000"/>
              </a:solidFill>
            </a:endParaRPr>
          </a:p>
          <a:p>
            <a:r>
              <a:rPr lang="cs-CZ" sz="8600" i="1" dirty="0" err="1">
                <a:solidFill>
                  <a:srgbClr val="C00000"/>
                </a:solidFill>
              </a:rPr>
              <a:t>We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hebben</a:t>
            </a:r>
            <a:r>
              <a:rPr lang="cs-CZ" sz="8600" i="1" dirty="0">
                <a:solidFill>
                  <a:srgbClr val="C00000"/>
                </a:solidFill>
              </a:rPr>
              <a:t> de </a:t>
            </a:r>
            <a:r>
              <a:rPr lang="cs-CZ" sz="8600" i="1" dirty="0" err="1">
                <a:solidFill>
                  <a:srgbClr val="C00000"/>
                </a:solidFill>
              </a:rPr>
              <a:t>bloemen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b="1" i="1" dirty="0" err="1">
                <a:solidFill>
                  <a:srgbClr val="C00000"/>
                </a:solidFill>
              </a:rPr>
              <a:t>aan</a:t>
            </a:r>
            <a:r>
              <a:rPr lang="cs-CZ" sz="8600" b="1" i="1" dirty="0">
                <a:solidFill>
                  <a:srgbClr val="C00000"/>
                </a:solidFill>
              </a:rPr>
              <a:t> </a:t>
            </a:r>
            <a:r>
              <a:rPr lang="cs-CZ" sz="8600" b="1" i="1" dirty="0" err="1">
                <a:solidFill>
                  <a:srgbClr val="C00000"/>
                </a:solidFill>
              </a:rPr>
              <a:t>onze</a:t>
            </a:r>
            <a:r>
              <a:rPr lang="cs-CZ" sz="8600" b="1" i="1" dirty="0">
                <a:solidFill>
                  <a:srgbClr val="C00000"/>
                </a:solidFill>
              </a:rPr>
              <a:t> docente </a:t>
            </a:r>
            <a:r>
              <a:rPr lang="cs-CZ" sz="8600" i="1" dirty="0" err="1">
                <a:solidFill>
                  <a:srgbClr val="C00000"/>
                </a:solidFill>
              </a:rPr>
              <a:t>gegeven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voor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haar</a:t>
            </a:r>
            <a:r>
              <a:rPr lang="cs-CZ" sz="8600" i="1" dirty="0">
                <a:solidFill>
                  <a:srgbClr val="C00000"/>
                </a:solidFill>
              </a:rPr>
              <a:t> </a:t>
            </a:r>
            <a:r>
              <a:rPr lang="cs-CZ" sz="8600" i="1" dirty="0" err="1">
                <a:solidFill>
                  <a:srgbClr val="C00000"/>
                </a:solidFill>
              </a:rPr>
              <a:t>verjaardag</a:t>
            </a:r>
            <a:r>
              <a:rPr lang="cs-CZ" sz="8600" i="1" dirty="0">
                <a:solidFill>
                  <a:srgbClr val="C00000"/>
                </a:solidFill>
              </a:rPr>
              <a:t>. </a:t>
            </a:r>
          </a:p>
          <a:p>
            <a:endParaRPr lang="cs-CZ" sz="8600" b="1" dirty="0" smtClean="0">
              <a:solidFill>
                <a:srgbClr val="C00000"/>
              </a:solidFill>
              <a:latin typeface="+mn-lt"/>
            </a:endParaRPr>
          </a:p>
          <a:p>
            <a:endParaRPr lang="cs-CZ" sz="8600" b="1" dirty="0" smtClean="0">
              <a:solidFill>
                <a:srgbClr val="C00000"/>
              </a:solidFill>
              <a:latin typeface="+mn-lt"/>
            </a:endParaRPr>
          </a:p>
          <a:p>
            <a:r>
              <a:rPr lang="cs-CZ" sz="8600" b="1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De docent </a:t>
            </a:r>
            <a:r>
              <a:rPr lang="cs-CZ" sz="8600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moet</a:t>
            </a:r>
            <a:r>
              <a:rPr lang="cs-CZ" sz="8600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vaak</a:t>
            </a:r>
            <a:r>
              <a:rPr lang="cs-CZ" sz="86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b="1" i="1" dirty="0" err="1">
                <a:solidFill>
                  <a:srgbClr val="00B050"/>
                </a:solidFill>
                <a:sym typeface="Wingdings" panose="05000000000000000000" pitchFamily="2" charset="2"/>
              </a:rPr>
              <a:t>problemen</a:t>
            </a:r>
            <a:r>
              <a:rPr lang="cs-CZ" sz="8600" b="1" i="1" dirty="0">
                <a:solidFill>
                  <a:srgbClr val="00B050"/>
                </a:solidFill>
                <a:sym typeface="Wingdings" panose="05000000000000000000" pitchFamily="2" charset="2"/>
              </a:rPr>
              <a:t> met </a:t>
            </a:r>
            <a:r>
              <a:rPr lang="cs-CZ" sz="8600" b="1" i="1" dirty="0" err="1">
                <a:solidFill>
                  <a:srgbClr val="00B050"/>
                </a:solidFill>
                <a:sym typeface="Wingdings" panose="05000000000000000000" pitchFamily="2" charset="2"/>
              </a:rPr>
              <a:t>administratie</a:t>
            </a:r>
            <a:r>
              <a:rPr lang="cs-CZ" sz="8600" b="1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oplossen</a:t>
            </a:r>
            <a:r>
              <a:rPr lang="cs-CZ" sz="86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. </a:t>
            </a:r>
          </a:p>
          <a:p>
            <a:r>
              <a:rPr lang="cs-CZ" sz="8600" b="1" i="1" dirty="0">
                <a:solidFill>
                  <a:srgbClr val="00B050"/>
                </a:solidFill>
                <a:sym typeface="Wingdings" panose="05000000000000000000" pitchFamily="2" charset="2"/>
              </a:rPr>
              <a:t>De </a:t>
            </a:r>
            <a:r>
              <a:rPr lang="cs-CZ" sz="8600" b="1" i="1" dirty="0" err="1">
                <a:solidFill>
                  <a:srgbClr val="00B050"/>
                </a:solidFill>
                <a:sym typeface="Wingdings" panose="05000000000000000000" pitchFamily="2" charset="2"/>
              </a:rPr>
              <a:t>administratieve</a:t>
            </a:r>
            <a:r>
              <a:rPr lang="cs-CZ" sz="8600" b="1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b="1" i="1" dirty="0" err="1">
                <a:solidFill>
                  <a:srgbClr val="00B050"/>
                </a:solidFill>
                <a:sym typeface="Wingdings" panose="05000000000000000000" pitchFamily="2" charset="2"/>
              </a:rPr>
              <a:t>problemen</a:t>
            </a:r>
            <a:r>
              <a:rPr lang="cs-CZ" sz="8600" b="1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moeten</a:t>
            </a:r>
            <a:r>
              <a:rPr lang="cs-CZ" sz="86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worden</a:t>
            </a:r>
            <a:r>
              <a:rPr lang="cs-CZ" sz="8600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opgelost</a:t>
            </a:r>
            <a:r>
              <a:rPr lang="cs-CZ" sz="86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door</a:t>
            </a:r>
            <a:r>
              <a:rPr lang="cs-CZ" sz="86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b="1" i="1" dirty="0" err="1">
                <a:solidFill>
                  <a:srgbClr val="00B050"/>
                </a:solidFill>
                <a:sym typeface="Wingdings" panose="05000000000000000000" pitchFamily="2" charset="2"/>
              </a:rPr>
              <a:t>jonge</a:t>
            </a:r>
            <a:r>
              <a:rPr lang="cs-CZ" sz="8600" b="1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8600" b="1" i="1" dirty="0" err="1">
                <a:solidFill>
                  <a:srgbClr val="00B050"/>
                </a:solidFill>
                <a:sym typeface="Wingdings" panose="05000000000000000000" pitchFamily="2" charset="2"/>
              </a:rPr>
              <a:t>docenten</a:t>
            </a:r>
            <a:r>
              <a:rPr lang="cs-CZ" sz="6500" b="1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.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708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663" y="365125"/>
            <a:ext cx="11634537" cy="1325563"/>
          </a:xfrm>
        </p:spPr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C00000"/>
                </a:solidFill>
                <a:latin typeface="+mn-lt"/>
              </a:rPr>
              <a:t>DE </a:t>
            </a:r>
            <a:r>
              <a:rPr lang="cs-CZ" sz="4000" dirty="0">
                <a:solidFill>
                  <a:srgbClr val="C00000"/>
                </a:solidFill>
                <a:latin typeface="+mn-lt"/>
              </a:rPr>
              <a:t>HOOFDPRINCIPES VAN </a:t>
            </a:r>
            <a:r>
              <a:rPr lang="cs-CZ" sz="4000" dirty="0" smtClean="0">
                <a:solidFill>
                  <a:srgbClr val="C00000"/>
                </a:solidFill>
                <a:latin typeface="+mn-lt"/>
              </a:rPr>
              <a:t>NEDERLANDSE </a:t>
            </a:r>
            <a:r>
              <a:rPr lang="cs-CZ" sz="4000" dirty="0">
                <a:solidFill>
                  <a:srgbClr val="C00000"/>
                </a:solidFill>
                <a:latin typeface="+mn-lt"/>
              </a:rPr>
              <a:t>VOLGORDE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0271" y="1504335"/>
            <a:ext cx="10783529" cy="5043949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sz="3200" b="1" dirty="0" smtClean="0"/>
              <a:t>POLENPRINCIPE</a:t>
            </a:r>
          </a:p>
          <a:p>
            <a:pPr marL="514350" indent="-514350">
              <a:buAutoNum type="arabicPeriod"/>
            </a:pPr>
            <a:endParaRPr lang="cs-CZ" sz="3200" b="1" dirty="0" smtClean="0"/>
          </a:p>
          <a:p>
            <a:pPr marL="514350" indent="-514350">
              <a:buAutoNum type="arabicPeriod"/>
            </a:pPr>
            <a:r>
              <a:rPr lang="cs-CZ" sz="3200" b="1" dirty="0" smtClean="0"/>
              <a:t>LINKS-RECHTS-PRINCIPE </a:t>
            </a:r>
          </a:p>
          <a:p>
            <a:pPr marL="514350" indent="-514350">
              <a:buAutoNum type="arabicPeriod"/>
            </a:pPr>
            <a:endParaRPr lang="cs-CZ" sz="3200" b="1" dirty="0" smtClean="0"/>
          </a:p>
          <a:p>
            <a:pPr marL="514350" indent="-514350">
              <a:buAutoNum type="arabicPeriod"/>
            </a:pPr>
            <a:r>
              <a:rPr lang="cs-CZ" sz="3200" b="1" dirty="0" smtClean="0"/>
              <a:t>COMPLEXITEITSPRINCIPE</a:t>
            </a:r>
          </a:p>
          <a:p>
            <a:pPr marL="514350" indent="-514350">
              <a:buAutoNum type="arabicPeriod"/>
            </a:pPr>
            <a:endParaRPr lang="cs-CZ" sz="3200" b="1" dirty="0" smtClean="0"/>
          </a:p>
          <a:p>
            <a:pPr marL="514350" indent="-514350">
              <a:buAutoNum type="arabicPeriod"/>
            </a:pPr>
            <a:r>
              <a:rPr lang="cs-CZ" sz="3200" b="1" dirty="0" smtClean="0"/>
              <a:t>INHERENTIEPRINCIPE</a:t>
            </a:r>
          </a:p>
        </p:txBody>
      </p:sp>
    </p:spTree>
    <p:extLst>
      <p:ext uri="{BB962C8B-B14F-4D97-AF65-F5344CB8AC3E}">
        <p14:creationId xmlns:p14="http://schemas.microsoft.com/office/powerpoint/2010/main" val="38854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1079" y="238125"/>
            <a:ext cx="11369842" cy="866775"/>
          </a:xfrm>
        </p:spPr>
        <p:txBody>
          <a:bodyPr/>
          <a:lstStyle/>
          <a:p>
            <a:r>
              <a:rPr lang="cs-CZ" b="1" dirty="0" err="1">
                <a:solidFill>
                  <a:srgbClr val="C00000"/>
                </a:solidFill>
                <a:latin typeface="+mn-lt"/>
              </a:rPr>
              <a:t>b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ijwoordelijke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bepalingen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in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het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middenstuk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1900"/>
            <a:ext cx="10515600" cy="5537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err="1" smtClean="0">
                <a:solidFill>
                  <a:srgbClr val="FF0000"/>
                </a:solidFill>
              </a:rPr>
              <a:t>eerste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pool </a:t>
            </a:r>
            <a:r>
              <a:rPr lang="cs-CZ" b="1" dirty="0" smtClean="0">
                <a:solidFill>
                  <a:srgbClr val="FF0000"/>
                </a:solidFill>
              </a:rPr>
              <a:t>  </a:t>
            </a:r>
            <a:r>
              <a:rPr lang="cs-CZ" b="1" dirty="0" smtClean="0"/>
              <a:t>→ </a:t>
            </a:r>
            <a:r>
              <a:rPr lang="cs-CZ" b="1" dirty="0"/>
              <a:t>TIJD </a:t>
            </a:r>
            <a:r>
              <a:rPr lang="cs-CZ" b="1" dirty="0" smtClean="0"/>
              <a:t>  → </a:t>
            </a:r>
            <a:r>
              <a:rPr lang="cs-CZ" b="1" dirty="0"/>
              <a:t>WIJZE </a:t>
            </a:r>
            <a:r>
              <a:rPr lang="cs-CZ" b="1" dirty="0" smtClean="0"/>
              <a:t>  → </a:t>
            </a:r>
            <a:r>
              <a:rPr lang="cs-CZ" b="1" dirty="0"/>
              <a:t>PLAATS → </a:t>
            </a:r>
            <a:r>
              <a:rPr lang="cs-CZ" b="1" dirty="0" smtClean="0"/>
              <a:t>  </a:t>
            </a:r>
            <a:r>
              <a:rPr lang="cs-CZ" b="1" dirty="0" smtClean="0">
                <a:solidFill>
                  <a:srgbClr val="FF0000"/>
                </a:solidFill>
              </a:rPr>
              <a:t>tweede pool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 smtClean="0">
              <a:solidFill>
                <a:srgbClr val="FF0000"/>
              </a:solidFill>
            </a:endParaRPr>
          </a:p>
          <a:p>
            <a:r>
              <a:rPr lang="nl-NL" sz="3200" i="1" dirty="0">
                <a:solidFill>
                  <a:srgbClr val="C00000"/>
                </a:solidFill>
              </a:rPr>
              <a:t>We zij gisteren met een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nl-NL" sz="3200" i="1" dirty="0">
                <a:solidFill>
                  <a:srgbClr val="C00000"/>
                </a:solidFill>
              </a:rPr>
              <a:t>hele groep vrienden naar Gent gefietst.</a:t>
            </a:r>
            <a:endParaRPr lang="cs-CZ" sz="3200" i="1" dirty="0">
              <a:solidFill>
                <a:srgbClr val="C00000"/>
              </a:solidFill>
            </a:endParaRPr>
          </a:p>
          <a:p>
            <a:r>
              <a:rPr lang="nl-NL" sz="3200" i="1" dirty="0">
                <a:solidFill>
                  <a:srgbClr val="C00000"/>
                </a:solidFill>
              </a:rPr>
              <a:t>Heel de avond hebben we gezellig in de tuin gezeten.</a:t>
            </a:r>
            <a:endParaRPr lang="cs-CZ" sz="32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3"/>
          <a:srcRect l="12015" t="41936" r="39374" b="6722"/>
          <a:stretch/>
        </p:blipFill>
        <p:spPr bwMode="auto">
          <a:xfrm>
            <a:off x="437147" y="1663700"/>
            <a:ext cx="10642600" cy="38226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916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690687"/>
            <a:ext cx="11734800" cy="4244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		</a:t>
            </a:r>
            <a:r>
              <a:rPr lang="cs-CZ" b="1" dirty="0" smtClean="0">
                <a:solidFill>
                  <a:srgbClr val="0070C0"/>
                </a:solidFill>
              </a:rPr>
              <a:t>TIJD</a:t>
            </a:r>
            <a:r>
              <a:rPr lang="cs-CZ" b="1" dirty="0" smtClean="0"/>
              <a:t>   </a:t>
            </a:r>
            <a:r>
              <a:rPr lang="cs-CZ" b="1" dirty="0"/>
              <a:t>→ </a:t>
            </a:r>
            <a:r>
              <a:rPr lang="cs-CZ" b="1" dirty="0">
                <a:solidFill>
                  <a:srgbClr val="00B050"/>
                </a:solidFill>
              </a:rPr>
              <a:t>WIJZE</a:t>
            </a:r>
            <a:r>
              <a:rPr lang="cs-CZ" b="1" dirty="0"/>
              <a:t>   → </a:t>
            </a:r>
            <a:r>
              <a:rPr lang="cs-CZ" b="1" dirty="0">
                <a:solidFill>
                  <a:srgbClr val="FF0000"/>
                </a:solidFill>
              </a:rPr>
              <a:t>PLAATS</a:t>
            </a:r>
            <a:endParaRPr lang="cs-CZ" i="1" dirty="0">
              <a:solidFill>
                <a:srgbClr val="FF0000"/>
              </a:solidFill>
            </a:endParaRPr>
          </a:p>
          <a:p>
            <a:r>
              <a:rPr lang="cs-CZ" u="sng" dirty="0" err="1"/>
              <a:t>Voorbeelden</a:t>
            </a:r>
            <a:r>
              <a:rPr lang="cs-CZ" dirty="0"/>
              <a:t>:</a:t>
            </a:r>
            <a:br>
              <a:rPr lang="cs-CZ" dirty="0"/>
            </a:br>
            <a:r>
              <a:rPr lang="cs-CZ" i="1" dirty="0" err="1"/>
              <a:t>Ons</a:t>
            </a:r>
            <a:r>
              <a:rPr lang="cs-CZ" i="1" dirty="0"/>
              <a:t> </a:t>
            </a:r>
            <a:r>
              <a:rPr lang="cs-CZ" i="1" dirty="0" err="1"/>
              <a:t>konijn</a:t>
            </a:r>
            <a:r>
              <a:rPr lang="cs-CZ" i="1" dirty="0"/>
              <a:t> </a:t>
            </a:r>
            <a:r>
              <a:rPr lang="cs-CZ" i="1" dirty="0" err="1"/>
              <a:t>liep</a:t>
            </a:r>
            <a:r>
              <a:rPr lang="cs-CZ" i="1" dirty="0"/>
              <a:t>  </a:t>
            </a:r>
            <a:r>
              <a:rPr lang="cs-CZ" b="1" dirty="0" err="1">
                <a:solidFill>
                  <a:srgbClr val="0070C0"/>
                </a:solidFill>
              </a:rPr>
              <a:t>gisteren</a:t>
            </a:r>
            <a:r>
              <a:rPr lang="cs-CZ" i="1" dirty="0"/>
              <a:t>  </a:t>
            </a:r>
            <a:r>
              <a:rPr lang="cs-CZ" b="1" dirty="0" err="1">
                <a:solidFill>
                  <a:srgbClr val="00B050"/>
                </a:solidFill>
              </a:rPr>
              <a:t>springend</a:t>
            </a:r>
            <a:r>
              <a:rPr lang="cs-CZ" i="1" dirty="0"/>
              <a:t>  </a:t>
            </a:r>
            <a:r>
              <a:rPr lang="cs-CZ" b="1" dirty="0" err="1">
                <a:solidFill>
                  <a:srgbClr val="FF0000"/>
                </a:solidFill>
              </a:rPr>
              <a:t>door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onze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tuin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i="1" dirty="0"/>
              <a:t>.</a:t>
            </a:r>
            <a:br>
              <a:rPr lang="cs-CZ" i="1" dirty="0"/>
            </a:br>
            <a:r>
              <a:rPr lang="cs-CZ" i="1" dirty="0"/>
              <a:t>Ze </a:t>
            </a:r>
            <a:r>
              <a:rPr lang="cs-CZ" i="1" dirty="0" err="1"/>
              <a:t>ging</a:t>
            </a:r>
            <a:r>
              <a:rPr lang="cs-CZ" i="1" dirty="0"/>
              <a:t>  </a:t>
            </a:r>
            <a:r>
              <a:rPr lang="cs-CZ" b="1" dirty="0" err="1">
                <a:solidFill>
                  <a:srgbClr val="0070C0"/>
                </a:solidFill>
              </a:rPr>
              <a:t>twee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b="1" dirty="0" err="1">
                <a:solidFill>
                  <a:srgbClr val="0070C0"/>
                </a:solidFill>
              </a:rPr>
              <a:t>weken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b="1" dirty="0" err="1">
                <a:solidFill>
                  <a:srgbClr val="0070C0"/>
                </a:solidFill>
              </a:rPr>
              <a:t>geleden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i="1" dirty="0"/>
              <a:t> </a:t>
            </a:r>
            <a:r>
              <a:rPr lang="cs-CZ" b="1" dirty="0">
                <a:solidFill>
                  <a:srgbClr val="00B050"/>
                </a:solidFill>
              </a:rPr>
              <a:t>met </a:t>
            </a:r>
            <a:r>
              <a:rPr lang="cs-CZ" b="1" dirty="0" err="1">
                <a:solidFill>
                  <a:srgbClr val="00B050"/>
                </a:solidFill>
              </a:rPr>
              <a:t>tegenzin</a:t>
            </a:r>
            <a:r>
              <a:rPr lang="cs-CZ" b="1" dirty="0">
                <a:solidFill>
                  <a:srgbClr val="00B050"/>
                </a:solidFill>
              </a:rPr>
              <a:t> </a:t>
            </a:r>
            <a:r>
              <a:rPr lang="cs-CZ" i="1" dirty="0"/>
              <a:t> </a:t>
            </a:r>
            <a:r>
              <a:rPr lang="cs-CZ" b="1" dirty="0" err="1">
                <a:solidFill>
                  <a:srgbClr val="FF0000"/>
                </a:solidFill>
              </a:rPr>
              <a:t>naar</a:t>
            </a:r>
            <a:r>
              <a:rPr lang="cs-CZ" b="1" dirty="0">
                <a:solidFill>
                  <a:srgbClr val="FF0000"/>
                </a:solidFill>
              </a:rPr>
              <a:t> de </a:t>
            </a:r>
            <a:r>
              <a:rPr lang="cs-CZ" b="1" dirty="0" err="1">
                <a:solidFill>
                  <a:srgbClr val="FF0000"/>
                </a:solidFill>
              </a:rPr>
              <a:t>tandarts</a:t>
            </a:r>
            <a:r>
              <a:rPr lang="cs-CZ" b="1" dirty="0">
                <a:solidFill>
                  <a:srgbClr val="FF0000"/>
                </a:solidFill>
              </a:rPr>
              <a:t> .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 err="1"/>
              <a:t>Waarom</a:t>
            </a:r>
            <a:r>
              <a:rPr lang="cs-CZ" i="1" dirty="0"/>
              <a:t> </a:t>
            </a:r>
            <a:r>
              <a:rPr lang="cs-CZ" i="1" dirty="0" err="1"/>
              <a:t>gaat</a:t>
            </a:r>
            <a:r>
              <a:rPr lang="cs-CZ" i="1" dirty="0"/>
              <a:t> </a:t>
            </a:r>
            <a:r>
              <a:rPr lang="cs-CZ" i="1" dirty="0" err="1"/>
              <a:t>Hannah</a:t>
            </a:r>
            <a:r>
              <a:rPr lang="cs-CZ" i="1" dirty="0"/>
              <a:t>  </a:t>
            </a:r>
            <a:r>
              <a:rPr lang="cs-CZ" b="1" dirty="0" err="1">
                <a:solidFill>
                  <a:srgbClr val="0070C0"/>
                </a:solidFill>
              </a:rPr>
              <a:t>elke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b="1" dirty="0" err="1">
                <a:solidFill>
                  <a:srgbClr val="0070C0"/>
                </a:solidFill>
              </a:rPr>
              <a:t>keer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i="1" dirty="0"/>
              <a:t> </a:t>
            </a:r>
            <a:r>
              <a:rPr lang="cs-CZ" b="1" dirty="0" err="1">
                <a:solidFill>
                  <a:srgbClr val="00B050"/>
                </a:solidFill>
              </a:rPr>
              <a:t>zonder</a:t>
            </a:r>
            <a:r>
              <a:rPr lang="cs-CZ" b="1" dirty="0">
                <a:solidFill>
                  <a:srgbClr val="00B050"/>
                </a:solidFill>
              </a:rPr>
              <a:t> </a:t>
            </a:r>
            <a:r>
              <a:rPr lang="cs-CZ" b="1" dirty="0" err="1">
                <a:solidFill>
                  <a:srgbClr val="00B050"/>
                </a:solidFill>
              </a:rPr>
              <a:t>geld</a:t>
            </a:r>
            <a:r>
              <a:rPr lang="cs-CZ" b="1" dirty="0">
                <a:solidFill>
                  <a:srgbClr val="00B050"/>
                </a:solidFill>
              </a:rPr>
              <a:t> </a:t>
            </a:r>
            <a:r>
              <a:rPr lang="cs-CZ" i="1" dirty="0"/>
              <a:t> </a:t>
            </a:r>
            <a:r>
              <a:rPr lang="cs-CZ" b="1" dirty="0">
                <a:solidFill>
                  <a:srgbClr val="FF0000"/>
                </a:solidFill>
              </a:rPr>
              <a:t>op </a:t>
            </a:r>
            <a:r>
              <a:rPr lang="cs-CZ" b="1" dirty="0" err="1">
                <a:solidFill>
                  <a:srgbClr val="FF0000"/>
                </a:solidFill>
              </a:rPr>
              <a:t>vakante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i="1" dirty="0"/>
              <a:t>?</a:t>
            </a:r>
            <a:br>
              <a:rPr lang="cs-CZ" i="1" dirty="0"/>
            </a:br>
            <a:r>
              <a:rPr lang="cs-CZ" i="1" dirty="0" err="1"/>
              <a:t>Ik</a:t>
            </a:r>
            <a:r>
              <a:rPr lang="cs-CZ" i="1" dirty="0"/>
              <a:t> </a:t>
            </a:r>
            <a:r>
              <a:rPr lang="cs-CZ" i="1" dirty="0" err="1"/>
              <a:t>wil</a:t>
            </a:r>
            <a:r>
              <a:rPr lang="cs-CZ" i="1" dirty="0"/>
              <a:t> dat je  </a:t>
            </a:r>
            <a:r>
              <a:rPr lang="cs-CZ" b="1" dirty="0">
                <a:solidFill>
                  <a:srgbClr val="0070C0"/>
                </a:solidFill>
              </a:rPr>
              <a:t>nu</a:t>
            </a:r>
            <a:r>
              <a:rPr lang="cs-CZ" i="1" dirty="0"/>
              <a:t>  </a:t>
            </a:r>
            <a:r>
              <a:rPr lang="cs-CZ" b="1" dirty="0" err="1">
                <a:solidFill>
                  <a:srgbClr val="00B050"/>
                </a:solidFill>
              </a:rPr>
              <a:t>snel</a:t>
            </a:r>
            <a:r>
              <a:rPr lang="cs-CZ" i="1" dirty="0"/>
              <a:t>  </a:t>
            </a:r>
            <a:r>
              <a:rPr lang="cs-CZ" b="1" dirty="0" err="1">
                <a:solidFill>
                  <a:srgbClr val="FF0000"/>
                </a:solidFill>
              </a:rPr>
              <a:t>naar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huis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i="1" dirty="0"/>
              <a:t> </a:t>
            </a:r>
            <a:r>
              <a:rPr lang="cs-CZ" i="1" dirty="0" err="1"/>
              <a:t>komt</a:t>
            </a:r>
            <a:r>
              <a:rPr lang="cs-CZ" i="1" dirty="0"/>
              <a:t>!</a:t>
            </a:r>
            <a:endParaRPr lang="cs-CZ" dirty="0"/>
          </a:p>
          <a:p>
            <a:endParaRPr lang="cs-CZ" b="1" dirty="0">
              <a:solidFill>
                <a:srgbClr val="FF0000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defRPr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let op: </a:t>
            </a:r>
            <a:r>
              <a:rPr lang="cs-CZ" dirty="0">
                <a:solidFill>
                  <a:srgbClr val="7030A0"/>
                </a:solidFill>
              </a:rPr>
              <a:t>in </a:t>
            </a:r>
            <a:r>
              <a:rPr lang="cs-CZ" dirty="0" err="1">
                <a:solidFill>
                  <a:srgbClr val="7030A0"/>
                </a:solidFill>
              </a:rPr>
              <a:t>het</a:t>
            </a:r>
            <a:r>
              <a:rPr lang="cs-CZ" dirty="0">
                <a:solidFill>
                  <a:srgbClr val="7030A0"/>
                </a:solidFill>
              </a:rPr>
              <a:t> Engels </a:t>
            </a:r>
            <a:r>
              <a:rPr lang="cs-CZ" dirty="0" err="1"/>
              <a:t>juist</a:t>
            </a:r>
            <a:r>
              <a:rPr lang="cs-CZ" dirty="0"/>
              <a:t> in de </a:t>
            </a:r>
            <a:r>
              <a:rPr lang="cs-CZ" dirty="0" err="1"/>
              <a:t>omgekeerde</a:t>
            </a:r>
            <a:r>
              <a:rPr lang="cs-CZ" dirty="0"/>
              <a:t> </a:t>
            </a:r>
            <a:r>
              <a:rPr lang="cs-CZ" dirty="0" err="1"/>
              <a:t>volgorde</a:t>
            </a:r>
            <a:r>
              <a:rPr lang="cs-CZ" dirty="0"/>
              <a:t>: </a:t>
            </a:r>
            <a:r>
              <a:rPr lang="cs-CZ" dirty="0" err="1">
                <a:solidFill>
                  <a:srgbClr val="7030A0"/>
                </a:solidFill>
              </a:rPr>
              <a:t>wijze</a:t>
            </a:r>
            <a:r>
              <a:rPr lang="cs-CZ" dirty="0">
                <a:solidFill>
                  <a:srgbClr val="7030A0"/>
                </a:solidFill>
              </a:rPr>
              <a:t> ← </a:t>
            </a:r>
            <a:r>
              <a:rPr lang="cs-CZ" dirty="0" err="1">
                <a:solidFill>
                  <a:srgbClr val="7030A0"/>
                </a:solidFill>
              </a:rPr>
              <a:t>plaats</a:t>
            </a:r>
            <a:r>
              <a:rPr lang="cs-CZ" dirty="0">
                <a:solidFill>
                  <a:srgbClr val="7030A0"/>
                </a:solidFill>
              </a:rPr>
              <a:t> ← </a:t>
            </a:r>
            <a:r>
              <a:rPr lang="cs-CZ" dirty="0" err="1">
                <a:solidFill>
                  <a:srgbClr val="7030A0"/>
                </a:solidFill>
              </a:rPr>
              <a:t>tijd</a:t>
            </a:r>
            <a:endParaRPr lang="cs-CZ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965200" y="365125"/>
            <a:ext cx="10922000" cy="1325563"/>
          </a:xfrm>
        </p:spPr>
        <p:txBody>
          <a:bodyPr/>
          <a:lstStyle/>
          <a:p>
            <a:r>
              <a:rPr lang="cs-CZ" b="1" dirty="0" err="1">
                <a:solidFill>
                  <a:srgbClr val="C00000"/>
                </a:solidFill>
                <a:latin typeface="+mn-lt"/>
              </a:rPr>
              <a:t>b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ijwoordelijke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bepalingen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in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het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middenstuk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507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6255" y="1377538"/>
            <a:ext cx="12025745" cy="5248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>
                <a:sym typeface="Wingdings" panose="05000000000000000000" pitchFamily="2" charset="2"/>
              </a:rPr>
              <a:t></a:t>
            </a:r>
            <a:r>
              <a:rPr lang="cs-CZ" sz="3600" dirty="0"/>
              <a:t> </a:t>
            </a:r>
            <a:r>
              <a:rPr lang="cs-CZ" sz="3600" dirty="0" err="1"/>
              <a:t>twee</a:t>
            </a:r>
            <a:r>
              <a:rPr lang="cs-CZ" sz="3600" dirty="0"/>
              <a:t> </a:t>
            </a:r>
            <a:r>
              <a:rPr lang="cs-CZ" sz="3600" dirty="0" err="1"/>
              <a:t>tijdsbepalingen</a:t>
            </a:r>
            <a:r>
              <a:rPr lang="cs-CZ" sz="3600" dirty="0"/>
              <a:t>: </a:t>
            </a:r>
            <a:r>
              <a:rPr lang="cs-CZ" sz="3600" b="1" dirty="0"/>
              <a:t>1)</a:t>
            </a:r>
            <a:r>
              <a:rPr lang="cs-CZ" sz="3600" b="1" dirty="0" err="1"/>
              <a:t>algemeen</a:t>
            </a:r>
            <a:r>
              <a:rPr lang="cs-CZ" sz="3600" b="1" dirty="0"/>
              <a:t> – 2) </a:t>
            </a:r>
            <a:r>
              <a:rPr lang="cs-CZ" sz="3600" b="1" dirty="0" err="1"/>
              <a:t>concreter</a:t>
            </a:r>
            <a:endParaRPr lang="cs-CZ" sz="3600" b="1" dirty="0"/>
          </a:p>
          <a:p>
            <a:r>
              <a:rPr lang="cs-CZ" sz="3600" i="1" dirty="0" err="1">
                <a:solidFill>
                  <a:srgbClr val="C00000"/>
                </a:solidFill>
              </a:rPr>
              <a:t>Ik</a:t>
            </a:r>
            <a:r>
              <a:rPr lang="cs-CZ" sz="3600" i="1" dirty="0">
                <a:solidFill>
                  <a:srgbClr val="C00000"/>
                </a:solidFill>
              </a:rPr>
              <a:t> </a:t>
            </a:r>
            <a:r>
              <a:rPr lang="cs-CZ" sz="3600" i="1" dirty="0" err="1">
                <a:solidFill>
                  <a:srgbClr val="C00000"/>
                </a:solidFill>
              </a:rPr>
              <a:t>ga</a:t>
            </a:r>
            <a:r>
              <a:rPr lang="cs-CZ" sz="3600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vrijdag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om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vier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uur</a:t>
            </a:r>
            <a:r>
              <a:rPr lang="cs-CZ" sz="3600" i="1" dirty="0">
                <a:solidFill>
                  <a:srgbClr val="C00000"/>
                </a:solidFill>
              </a:rPr>
              <a:t> </a:t>
            </a:r>
            <a:r>
              <a:rPr lang="cs-CZ" sz="3600" i="1" dirty="0" err="1">
                <a:solidFill>
                  <a:srgbClr val="C00000"/>
                </a:solidFill>
              </a:rPr>
              <a:t>naar</a:t>
            </a:r>
            <a:r>
              <a:rPr lang="cs-CZ" sz="3600" i="1" dirty="0">
                <a:solidFill>
                  <a:srgbClr val="C00000"/>
                </a:solidFill>
              </a:rPr>
              <a:t> de </a:t>
            </a:r>
            <a:r>
              <a:rPr lang="cs-CZ" sz="3600" i="1" dirty="0" err="1">
                <a:solidFill>
                  <a:srgbClr val="C00000"/>
                </a:solidFill>
              </a:rPr>
              <a:t>supermarkt</a:t>
            </a:r>
            <a:r>
              <a:rPr lang="cs-CZ" sz="3600" i="1" dirty="0">
                <a:solidFill>
                  <a:srgbClr val="C00000"/>
                </a:solidFill>
              </a:rPr>
              <a:t>.</a:t>
            </a:r>
            <a:endParaRPr lang="cs-CZ" sz="3600" dirty="0">
              <a:solidFill>
                <a:srgbClr val="C00000"/>
              </a:solidFill>
            </a:endParaRPr>
          </a:p>
          <a:p>
            <a:r>
              <a:rPr lang="cs-CZ" sz="3600" i="1" dirty="0">
                <a:solidFill>
                  <a:srgbClr val="C00000"/>
                </a:solidFill>
              </a:rPr>
              <a:t>Ze </a:t>
            </a:r>
            <a:r>
              <a:rPr lang="cs-CZ" sz="3600" i="1" dirty="0" err="1">
                <a:solidFill>
                  <a:srgbClr val="C00000"/>
                </a:solidFill>
              </a:rPr>
              <a:t>komt</a:t>
            </a:r>
            <a:r>
              <a:rPr lang="cs-CZ" sz="3600" i="1" dirty="0">
                <a:solidFill>
                  <a:srgbClr val="C00000"/>
                </a:solidFill>
              </a:rPr>
              <a:t> </a:t>
            </a:r>
            <a:r>
              <a:rPr lang="cs-CZ" sz="3600" b="1" i="1" dirty="0">
                <a:solidFill>
                  <a:srgbClr val="C00000"/>
                </a:solidFill>
              </a:rPr>
              <a:t>in de </a:t>
            </a:r>
            <a:r>
              <a:rPr lang="cs-CZ" sz="3600" b="1" i="1" dirty="0" err="1">
                <a:solidFill>
                  <a:srgbClr val="C00000"/>
                </a:solidFill>
              </a:rPr>
              <a:t>zomer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ergens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tussen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eind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juni</a:t>
            </a:r>
            <a:r>
              <a:rPr lang="cs-CZ" sz="3600" b="1" i="1" dirty="0">
                <a:solidFill>
                  <a:srgbClr val="C00000"/>
                </a:solidFill>
              </a:rPr>
              <a:t> en </a:t>
            </a:r>
            <a:r>
              <a:rPr lang="cs-CZ" sz="3600" b="1" i="1" dirty="0" err="1">
                <a:solidFill>
                  <a:srgbClr val="C00000"/>
                </a:solidFill>
              </a:rPr>
              <a:t>begin</a:t>
            </a:r>
            <a:r>
              <a:rPr lang="cs-CZ" sz="3600" b="1" i="1" dirty="0">
                <a:solidFill>
                  <a:srgbClr val="C00000"/>
                </a:solidFill>
              </a:rPr>
              <a:t> </a:t>
            </a:r>
            <a:r>
              <a:rPr lang="cs-CZ" sz="3600" b="1" i="1" dirty="0" err="1">
                <a:solidFill>
                  <a:srgbClr val="C00000"/>
                </a:solidFill>
              </a:rPr>
              <a:t>juli</a:t>
            </a:r>
            <a:r>
              <a:rPr lang="cs-CZ" sz="3600" i="1" dirty="0">
                <a:solidFill>
                  <a:srgbClr val="C00000"/>
                </a:solidFill>
              </a:rPr>
              <a:t>.</a:t>
            </a:r>
            <a:endParaRPr lang="cs-CZ" sz="36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3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3600" dirty="0" smtClean="0">
                <a:solidFill>
                  <a:srgbClr val="FF0000"/>
                </a:solidFill>
              </a:rPr>
              <a:t>LET </a:t>
            </a:r>
            <a:r>
              <a:rPr lang="cs-CZ" sz="3600" dirty="0">
                <a:solidFill>
                  <a:srgbClr val="FF0000"/>
                </a:solidFill>
              </a:rPr>
              <a:t>OP </a:t>
            </a:r>
            <a:endParaRPr lang="cs-CZ" sz="3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3600" dirty="0" smtClean="0">
                <a:sym typeface="Wingdings" panose="05000000000000000000" pitchFamily="2" charset="2"/>
              </a:rPr>
              <a:t></a:t>
            </a:r>
            <a:r>
              <a:rPr lang="cs-CZ" sz="3600" dirty="0" smtClean="0"/>
              <a:t> </a:t>
            </a:r>
            <a:r>
              <a:rPr lang="cs-CZ" sz="3600" b="1" i="1" dirty="0" err="1"/>
              <a:t>hier</a:t>
            </a:r>
            <a:r>
              <a:rPr lang="cs-CZ" sz="3600" dirty="0"/>
              <a:t> en </a:t>
            </a:r>
            <a:r>
              <a:rPr lang="cs-CZ" sz="3600" b="1" i="1" dirty="0" err="1"/>
              <a:t>daar</a:t>
            </a:r>
            <a:r>
              <a:rPr lang="cs-CZ" sz="3600" dirty="0"/>
              <a:t>  </a:t>
            </a:r>
            <a:r>
              <a:rPr lang="cs-CZ" sz="3600" dirty="0" err="1"/>
              <a:t>staan</a:t>
            </a:r>
            <a:r>
              <a:rPr lang="cs-CZ" sz="3600" dirty="0"/>
              <a:t> </a:t>
            </a:r>
            <a:r>
              <a:rPr lang="cs-CZ" sz="3600" dirty="0" err="1"/>
              <a:t>dichtbij</a:t>
            </a:r>
            <a:r>
              <a:rPr lang="cs-CZ" sz="3600" dirty="0"/>
              <a:t> de </a:t>
            </a:r>
            <a:r>
              <a:rPr lang="cs-CZ" sz="3600" dirty="0" err="1"/>
              <a:t>eerste</a:t>
            </a:r>
            <a:r>
              <a:rPr lang="cs-CZ" sz="3600" dirty="0"/>
              <a:t> </a:t>
            </a:r>
            <a:r>
              <a:rPr lang="cs-CZ" sz="3600" dirty="0" smtClean="0"/>
              <a:t>pool - </a:t>
            </a:r>
            <a:r>
              <a:rPr lang="cs-CZ" sz="3600" dirty="0" err="1" smtClean="0"/>
              <a:t>vóór</a:t>
            </a:r>
            <a:r>
              <a:rPr lang="cs-CZ" sz="3600" dirty="0" smtClean="0"/>
              <a:t> </a:t>
            </a:r>
            <a:r>
              <a:rPr lang="cs-CZ" sz="3600" dirty="0" err="1" smtClean="0"/>
              <a:t>tijd</a:t>
            </a:r>
            <a:r>
              <a:rPr lang="cs-CZ" sz="3600" dirty="0" smtClean="0"/>
              <a:t>/</a:t>
            </a:r>
            <a:r>
              <a:rPr lang="cs-CZ" sz="3600" dirty="0" err="1" smtClean="0"/>
              <a:t>manier</a:t>
            </a:r>
            <a:endParaRPr lang="cs-CZ" sz="3600" dirty="0"/>
          </a:p>
          <a:p>
            <a:r>
              <a:rPr lang="cs-CZ" sz="3600" i="1" dirty="0" err="1">
                <a:solidFill>
                  <a:srgbClr val="7030A0"/>
                </a:solidFill>
              </a:rPr>
              <a:t>We</a:t>
            </a:r>
            <a:r>
              <a:rPr lang="cs-CZ" sz="3600" i="1" dirty="0">
                <a:solidFill>
                  <a:srgbClr val="7030A0"/>
                </a:solidFill>
              </a:rPr>
              <a:t> </a:t>
            </a:r>
            <a:r>
              <a:rPr lang="cs-CZ" sz="3600" i="1" dirty="0" err="1">
                <a:solidFill>
                  <a:srgbClr val="7030A0"/>
                </a:solidFill>
              </a:rPr>
              <a:t>gaan</a:t>
            </a:r>
            <a:r>
              <a:rPr lang="cs-CZ" sz="3600" i="1" dirty="0">
                <a:solidFill>
                  <a:srgbClr val="7030A0"/>
                </a:solidFill>
              </a:rPr>
              <a:t> </a:t>
            </a:r>
            <a:r>
              <a:rPr lang="cs-CZ" sz="3600" b="1" i="1" dirty="0" err="1">
                <a:solidFill>
                  <a:srgbClr val="7030A0"/>
                </a:solidFill>
              </a:rPr>
              <a:t>hier</a:t>
            </a:r>
            <a:r>
              <a:rPr lang="cs-CZ" sz="3600" i="1" dirty="0">
                <a:solidFill>
                  <a:srgbClr val="7030A0"/>
                </a:solidFill>
              </a:rPr>
              <a:t>  </a:t>
            </a:r>
            <a:r>
              <a:rPr lang="cs-CZ" sz="3600" i="1" dirty="0" err="1">
                <a:solidFill>
                  <a:srgbClr val="7030A0"/>
                </a:solidFill>
              </a:rPr>
              <a:t>elk</a:t>
            </a:r>
            <a:r>
              <a:rPr lang="cs-CZ" sz="3600" i="1" dirty="0">
                <a:solidFill>
                  <a:srgbClr val="7030A0"/>
                </a:solidFill>
              </a:rPr>
              <a:t> </a:t>
            </a:r>
            <a:r>
              <a:rPr lang="cs-CZ" sz="3600" i="1" dirty="0" err="1">
                <a:solidFill>
                  <a:srgbClr val="7030A0"/>
                </a:solidFill>
              </a:rPr>
              <a:t>jaar</a:t>
            </a:r>
            <a:r>
              <a:rPr lang="cs-CZ" sz="3600" i="1" dirty="0">
                <a:solidFill>
                  <a:srgbClr val="7030A0"/>
                </a:solidFill>
              </a:rPr>
              <a:t>  op </a:t>
            </a:r>
            <a:r>
              <a:rPr lang="cs-CZ" sz="3600" i="1" dirty="0" err="1">
                <a:solidFill>
                  <a:srgbClr val="7030A0"/>
                </a:solidFill>
              </a:rPr>
              <a:t>vakantie</a:t>
            </a:r>
            <a:r>
              <a:rPr lang="cs-CZ" sz="3600" i="1" dirty="0">
                <a:solidFill>
                  <a:srgbClr val="7030A0"/>
                </a:solidFill>
              </a:rPr>
              <a:t> .</a:t>
            </a:r>
            <a:endParaRPr lang="cs-CZ" sz="3600" dirty="0">
              <a:solidFill>
                <a:srgbClr val="7030A0"/>
              </a:solidFill>
            </a:endParaRPr>
          </a:p>
          <a:p>
            <a:r>
              <a:rPr lang="cs-CZ" sz="3600" i="1" dirty="0">
                <a:solidFill>
                  <a:srgbClr val="7030A0"/>
                </a:solidFill>
              </a:rPr>
              <a:t>Je </a:t>
            </a:r>
            <a:r>
              <a:rPr lang="cs-CZ" sz="3600" i="1" dirty="0" err="1">
                <a:solidFill>
                  <a:srgbClr val="7030A0"/>
                </a:solidFill>
              </a:rPr>
              <a:t>moet</a:t>
            </a:r>
            <a:r>
              <a:rPr lang="cs-CZ" sz="3600" i="1" dirty="0">
                <a:solidFill>
                  <a:srgbClr val="7030A0"/>
                </a:solidFill>
              </a:rPr>
              <a:t> </a:t>
            </a:r>
            <a:r>
              <a:rPr lang="cs-CZ" sz="3600" b="1" i="1" dirty="0" err="1">
                <a:solidFill>
                  <a:srgbClr val="7030A0"/>
                </a:solidFill>
              </a:rPr>
              <a:t>daar</a:t>
            </a:r>
            <a:r>
              <a:rPr lang="cs-CZ" sz="3600" i="1" dirty="0">
                <a:solidFill>
                  <a:srgbClr val="7030A0"/>
                </a:solidFill>
              </a:rPr>
              <a:t> </a:t>
            </a:r>
            <a:r>
              <a:rPr lang="cs-CZ" sz="3600" i="1" dirty="0" err="1">
                <a:solidFill>
                  <a:srgbClr val="7030A0"/>
                </a:solidFill>
              </a:rPr>
              <a:t>morgen</a:t>
            </a:r>
            <a:r>
              <a:rPr lang="cs-CZ" sz="3600" i="1" dirty="0">
                <a:solidFill>
                  <a:srgbClr val="7030A0"/>
                </a:solidFill>
              </a:rPr>
              <a:t> op </a:t>
            </a:r>
            <a:r>
              <a:rPr lang="cs-CZ" sz="3600" i="1" dirty="0" err="1">
                <a:solidFill>
                  <a:srgbClr val="7030A0"/>
                </a:solidFill>
              </a:rPr>
              <a:t>tijd</a:t>
            </a:r>
            <a:r>
              <a:rPr lang="cs-CZ" sz="3600" i="1" dirty="0">
                <a:solidFill>
                  <a:srgbClr val="7030A0"/>
                </a:solidFill>
              </a:rPr>
              <a:t> </a:t>
            </a:r>
            <a:r>
              <a:rPr lang="cs-CZ" sz="3600" i="1" dirty="0" err="1">
                <a:solidFill>
                  <a:srgbClr val="7030A0"/>
                </a:solidFill>
              </a:rPr>
              <a:t>zijn</a:t>
            </a:r>
            <a:r>
              <a:rPr lang="cs-CZ" sz="3600" i="1" dirty="0">
                <a:solidFill>
                  <a:srgbClr val="7030A0"/>
                </a:solidFill>
              </a:rPr>
              <a:t>. 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95300" y="365125"/>
            <a:ext cx="11518900" cy="84137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 err="1">
                <a:solidFill>
                  <a:srgbClr val="C00000"/>
                </a:solidFill>
                <a:latin typeface="+mn-lt"/>
              </a:rPr>
              <a:t>b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ijwoordelijke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bepalingen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in </a:t>
            </a:r>
            <a:r>
              <a:rPr lang="cs-CZ" b="1" dirty="0" err="1">
                <a:solidFill>
                  <a:srgbClr val="C00000"/>
                </a:solidFill>
                <a:latin typeface="+mn-lt"/>
              </a:rPr>
              <a:t>het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middenstuk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Obrázek 1" descr="Pozor Varování Vykřičník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72828" y="3604160"/>
            <a:ext cx="956987" cy="79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0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69324" y="620110"/>
            <a:ext cx="5475890" cy="394141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COMPLEXITEITSPRINCIPE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9186" y="1014251"/>
            <a:ext cx="12002814" cy="5554715"/>
          </a:xfrm>
        </p:spPr>
        <p:txBody>
          <a:bodyPr>
            <a:normAutofit/>
          </a:bodyPr>
          <a:lstStyle/>
          <a:p>
            <a:r>
              <a:rPr lang="cs-CZ" sz="3200" b="1" dirty="0" err="1"/>
              <a:t>veel</a:t>
            </a:r>
            <a:r>
              <a:rPr lang="cs-CZ" sz="3200" b="1" dirty="0"/>
              <a:t> </a:t>
            </a:r>
            <a:r>
              <a:rPr lang="cs-CZ" sz="3200" b="1" dirty="0" err="1"/>
              <a:t>woorden</a:t>
            </a:r>
            <a:r>
              <a:rPr lang="cs-CZ" sz="3200" b="1" dirty="0"/>
              <a:t> </a:t>
            </a:r>
            <a:r>
              <a:rPr lang="cs-CZ" sz="3200" b="1" dirty="0" smtClean="0"/>
              <a:t>in </a:t>
            </a:r>
            <a:r>
              <a:rPr lang="cs-CZ" sz="3200" b="1" dirty="0" err="1" smtClean="0"/>
              <a:t>het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middenstuk</a:t>
            </a:r>
            <a:r>
              <a:rPr lang="cs-CZ" sz="3200" b="1" dirty="0" smtClean="0"/>
              <a:t> </a:t>
            </a:r>
            <a:r>
              <a:rPr lang="cs-CZ" sz="3200" dirty="0" smtClean="0"/>
              <a:t>(</a:t>
            </a:r>
            <a:r>
              <a:rPr lang="cs-CZ" sz="3200" dirty="0" err="1" smtClean="0"/>
              <a:t>tussen</a:t>
            </a:r>
            <a:r>
              <a:rPr lang="cs-CZ" sz="3200" dirty="0" smtClean="0"/>
              <a:t> </a:t>
            </a:r>
            <a:r>
              <a:rPr lang="cs-CZ" sz="3200" dirty="0"/>
              <a:t>de </a:t>
            </a:r>
            <a:r>
              <a:rPr lang="cs-CZ" sz="3200" dirty="0" smtClean="0"/>
              <a:t>polen)</a:t>
            </a:r>
            <a:r>
              <a:rPr lang="cs-CZ" sz="3200" b="1" dirty="0" smtClean="0"/>
              <a:t> </a:t>
            </a:r>
            <a:r>
              <a:rPr lang="cs-CZ" sz="3200" b="1" dirty="0" smtClean="0">
                <a:sym typeface="Wingdings" panose="05000000000000000000" pitchFamily="2" charset="2"/>
              </a:rPr>
              <a:t> </a:t>
            </a:r>
            <a:r>
              <a:rPr lang="cs-CZ" sz="3200" b="1" dirty="0" err="1" smtClean="0">
                <a:sym typeface="Wingdings" panose="05000000000000000000" pitchFamily="2" charset="2"/>
              </a:rPr>
              <a:t>onduidelijk</a:t>
            </a:r>
            <a:endParaRPr lang="cs-CZ" sz="3200" b="1" dirty="0">
              <a:sym typeface="Wingdings" panose="05000000000000000000" pitchFamily="2" charset="2"/>
            </a:endParaRPr>
          </a:p>
          <a:p>
            <a:endParaRPr lang="cs-CZ" b="1" dirty="0" smtClean="0">
              <a:sym typeface="Wingdings" panose="05000000000000000000" pitchFamily="2" charset="2"/>
            </a:endParaRPr>
          </a:p>
          <a:p>
            <a:r>
              <a:rPr lang="cs-CZ" sz="3200" i="1" dirty="0" err="1">
                <a:solidFill>
                  <a:srgbClr val="C00000"/>
                </a:solidFill>
              </a:rPr>
              <a:t>Tessa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b="1" i="1" dirty="0" err="1">
                <a:solidFill>
                  <a:srgbClr val="C00000"/>
                </a:solidFill>
              </a:rPr>
              <a:t>heeft</a:t>
            </a:r>
            <a:r>
              <a:rPr lang="cs-CZ" sz="3200" i="1" dirty="0">
                <a:solidFill>
                  <a:srgbClr val="C00000"/>
                </a:solidFill>
              </a:rPr>
              <a:t> na </a:t>
            </a:r>
            <a:r>
              <a:rPr lang="cs-CZ" sz="3200" i="1" dirty="0" err="1">
                <a:solidFill>
                  <a:srgbClr val="C00000"/>
                </a:solidFill>
              </a:rPr>
              <a:t>een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halfjaar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werken</a:t>
            </a:r>
            <a:r>
              <a:rPr lang="cs-CZ" sz="3200" i="1" dirty="0">
                <a:solidFill>
                  <a:srgbClr val="C00000"/>
                </a:solidFill>
              </a:rPr>
              <a:t> en </a:t>
            </a:r>
            <a:r>
              <a:rPr lang="cs-CZ" sz="3200" i="1" dirty="0" err="1">
                <a:solidFill>
                  <a:srgbClr val="C00000"/>
                </a:solidFill>
              </a:rPr>
              <a:t>reizen</a:t>
            </a:r>
            <a:r>
              <a:rPr lang="cs-CZ" sz="3200" i="1" dirty="0">
                <a:solidFill>
                  <a:srgbClr val="C00000"/>
                </a:solidFill>
              </a:rPr>
              <a:t> in </a:t>
            </a:r>
            <a:r>
              <a:rPr lang="cs-CZ" sz="3200" i="1" dirty="0" err="1">
                <a:solidFill>
                  <a:srgbClr val="C00000"/>
                </a:solidFill>
              </a:rPr>
              <a:t>Australië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haar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werkzaamheden</a:t>
            </a:r>
            <a:r>
              <a:rPr lang="cs-CZ" sz="3200" i="1" dirty="0">
                <a:solidFill>
                  <a:srgbClr val="C00000"/>
                </a:solidFill>
              </a:rPr>
              <a:t> op de </a:t>
            </a:r>
            <a:r>
              <a:rPr lang="cs-CZ" sz="3200" i="1" dirty="0" err="1">
                <a:solidFill>
                  <a:srgbClr val="C00000"/>
                </a:solidFill>
              </a:rPr>
              <a:t>marketingafdeling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b="1" i="1" dirty="0" err="1">
                <a:solidFill>
                  <a:srgbClr val="C00000"/>
                </a:solidFill>
              </a:rPr>
              <a:t>hervat</a:t>
            </a:r>
            <a:r>
              <a:rPr lang="cs-CZ" sz="3200" i="1" dirty="0">
                <a:solidFill>
                  <a:srgbClr val="C00000"/>
                </a:solidFill>
              </a:rPr>
              <a:t>.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cs-CZ" sz="32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Complexe</a:t>
            </a:r>
            <a:r>
              <a:rPr lang="cs-CZ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2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elementen</a:t>
            </a:r>
            <a:r>
              <a:rPr lang="cs-CZ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2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naar</a:t>
            </a:r>
            <a:r>
              <a:rPr lang="cs-CZ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de </a:t>
            </a:r>
            <a:r>
              <a:rPr lang="cs-CZ" sz="32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laatste</a:t>
            </a:r>
            <a:r>
              <a:rPr lang="cs-CZ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2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zinsplaats</a:t>
            </a:r>
            <a:r>
              <a:rPr lang="cs-CZ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2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verschuiven</a:t>
            </a:r>
            <a:r>
              <a:rPr lang="cs-CZ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sz="3200" i="1" dirty="0" err="1">
                <a:solidFill>
                  <a:srgbClr val="C00000"/>
                </a:solidFill>
              </a:rPr>
              <a:t>Tessa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b="1" i="1" dirty="0" err="1">
                <a:solidFill>
                  <a:srgbClr val="C00000"/>
                </a:solidFill>
              </a:rPr>
              <a:t>heeft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haar</a:t>
            </a:r>
            <a:r>
              <a:rPr lang="cs-CZ" sz="3200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werkzaamheden</a:t>
            </a:r>
            <a:r>
              <a:rPr lang="cs-CZ" sz="3200" i="1" dirty="0">
                <a:solidFill>
                  <a:srgbClr val="C00000"/>
                </a:solidFill>
              </a:rPr>
              <a:t> op de </a:t>
            </a:r>
            <a:r>
              <a:rPr lang="cs-CZ" sz="3200" i="1" dirty="0" err="1">
                <a:solidFill>
                  <a:srgbClr val="C00000"/>
                </a:solidFill>
              </a:rPr>
              <a:t>marketingafdeling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b="1" i="1" dirty="0" err="1" smtClean="0">
                <a:solidFill>
                  <a:srgbClr val="C00000"/>
                </a:solidFill>
              </a:rPr>
              <a:t>hervat</a:t>
            </a:r>
            <a:r>
              <a:rPr lang="cs-CZ" sz="3200" b="1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>
                <a:solidFill>
                  <a:srgbClr val="C00000"/>
                </a:solidFill>
              </a:rPr>
              <a:t>na </a:t>
            </a:r>
            <a:r>
              <a:rPr lang="cs-CZ" sz="3200" i="1" dirty="0" err="1">
                <a:solidFill>
                  <a:srgbClr val="C00000"/>
                </a:solidFill>
              </a:rPr>
              <a:t>een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halfjaar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werken</a:t>
            </a:r>
            <a:r>
              <a:rPr lang="cs-CZ" sz="3200" i="1" dirty="0">
                <a:solidFill>
                  <a:srgbClr val="C00000"/>
                </a:solidFill>
              </a:rPr>
              <a:t> en </a:t>
            </a:r>
            <a:r>
              <a:rPr lang="cs-CZ" sz="3200" i="1" dirty="0" err="1">
                <a:solidFill>
                  <a:srgbClr val="C00000"/>
                </a:solidFill>
              </a:rPr>
              <a:t>reizen</a:t>
            </a:r>
            <a:r>
              <a:rPr lang="cs-CZ" sz="3200" i="1" dirty="0">
                <a:solidFill>
                  <a:srgbClr val="C00000"/>
                </a:solidFill>
              </a:rPr>
              <a:t> in </a:t>
            </a:r>
            <a:r>
              <a:rPr lang="cs-CZ" sz="3200" i="1" dirty="0" err="1">
                <a:solidFill>
                  <a:srgbClr val="C00000"/>
                </a:solidFill>
              </a:rPr>
              <a:t>Australië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smtClean="0">
                <a:solidFill>
                  <a:srgbClr val="C00000"/>
                </a:solidFill>
              </a:rPr>
              <a:t>.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endParaRPr lang="cs-CZ" sz="32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dirty="0" smtClean="0"/>
              <a:t>			</a:t>
            </a:r>
            <a:r>
              <a:rPr lang="cs-CZ" sz="3600" dirty="0" smtClean="0">
                <a:solidFill>
                  <a:srgbClr val="7030A0"/>
                </a:solidFill>
              </a:rPr>
              <a:t>„</a:t>
            </a:r>
            <a:r>
              <a:rPr lang="cs-CZ" sz="3600" dirty="0" err="1" smtClean="0">
                <a:solidFill>
                  <a:srgbClr val="7030A0"/>
                </a:solidFill>
              </a:rPr>
              <a:t>waiting</a:t>
            </a:r>
            <a:r>
              <a:rPr lang="cs-CZ" sz="3600" dirty="0" smtClean="0">
                <a:solidFill>
                  <a:srgbClr val="7030A0"/>
                </a:solidFill>
              </a:rPr>
              <a:t> </a:t>
            </a:r>
            <a:r>
              <a:rPr lang="cs-CZ" sz="3600" dirty="0" err="1" smtClean="0">
                <a:solidFill>
                  <a:srgbClr val="7030A0"/>
                </a:solidFill>
              </a:rPr>
              <a:t>for</a:t>
            </a:r>
            <a:r>
              <a:rPr lang="cs-CZ" sz="3600" dirty="0" smtClean="0">
                <a:solidFill>
                  <a:srgbClr val="7030A0"/>
                </a:solidFill>
              </a:rPr>
              <a:t> </a:t>
            </a:r>
            <a:r>
              <a:rPr lang="cs-CZ" sz="3600" dirty="0" err="1" smtClean="0">
                <a:solidFill>
                  <a:srgbClr val="7030A0"/>
                </a:solidFill>
              </a:rPr>
              <a:t>the</a:t>
            </a:r>
            <a:r>
              <a:rPr lang="cs-CZ" sz="3600" dirty="0" smtClean="0">
                <a:solidFill>
                  <a:srgbClr val="7030A0"/>
                </a:solidFill>
              </a:rPr>
              <a:t> verb“ </a:t>
            </a:r>
            <a:r>
              <a:rPr lang="cs-CZ" sz="3600" dirty="0" err="1" smtClean="0">
                <a:solidFill>
                  <a:srgbClr val="7030A0"/>
                </a:solidFill>
              </a:rPr>
              <a:t>vermijden</a:t>
            </a:r>
            <a:r>
              <a:rPr lang="cs-CZ" sz="3600" dirty="0" smtClean="0">
                <a:solidFill>
                  <a:srgbClr val="7030A0"/>
                </a:solidFill>
              </a:rPr>
              <a:t>! 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1251722" y="5709984"/>
            <a:ext cx="1219200" cy="858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 descr="Practical Advice on SaaS Marketing: Accelerating the SaaS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850" y="5161546"/>
            <a:ext cx="1199572" cy="157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1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69324" y="556054"/>
            <a:ext cx="5475890" cy="42013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COMPLEXITEITSPRINCIPE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9186" y="976184"/>
            <a:ext cx="12002814" cy="58818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500" b="1" dirty="0" smtClean="0"/>
              <a:t>WAAROM?</a:t>
            </a:r>
          </a:p>
          <a:p>
            <a:pPr marL="0" indent="0">
              <a:buNone/>
            </a:pPr>
            <a:endParaRPr lang="cs-CZ" sz="1600" dirty="0" smtClean="0"/>
          </a:p>
          <a:p>
            <a:r>
              <a:rPr lang="cs-CZ" sz="3500" dirty="0" err="1">
                <a:solidFill>
                  <a:srgbClr val="7030A0"/>
                </a:solidFill>
                <a:sym typeface="Wingdings" panose="05000000000000000000" pitchFamily="2" charset="2"/>
              </a:rPr>
              <a:t>e</a:t>
            </a:r>
            <a:r>
              <a:rPr lang="cs-CZ" sz="3500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en</a:t>
            </a:r>
            <a:r>
              <a:rPr lang="cs-CZ" sz="3500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500" b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te-lang</a:t>
            </a:r>
            <a:r>
              <a:rPr lang="cs-CZ" sz="3500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500" b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middenstuk</a:t>
            </a:r>
            <a:r>
              <a:rPr lang="cs-CZ" sz="3500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500" b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vermijden</a:t>
            </a:r>
            <a:r>
              <a:rPr lang="cs-CZ" sz="3500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- OVERZICHTELIJKER</a:t>
            </a:r>
          </a:p>
          <a:p>
            <a:r>
              <a:rPr lang="cs-CZ" sz="3500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LEESBAARDER</a:t>
            </a:r>
          </a:p>
          <a:p>
            <a:r>
              <a:rPr lang="cs-CZ" sz="3500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DUIDELIJKER</a:t>
            </a:r>
          </a:p>
          <a:p>
            <a:pPr marL="0" indent="0">
              <a:buNone/>
            </a:pPr>
            <a:endParaRPr lang="cs-CZ" sz="3500" b="1" dirty="0" smtClean="0">
              <a:sym typeface="Wingdings" panose="05000000000000000000" pitchFamily="2" charset="2"/>
            </a:endParaRPr>
          </a:p>
          <a:p>
            <a:r>
              <a:rPr lang="cs-CZ" sz="3800" i="1" dirty="0">
                <a:solidFill>
                  <a:srgbClr val="C00000"/>
                </a:solidFill>
              </a:rPr>
              <a:t>De </a:t>
            </a:r>
            <a:r>
              <a:rPr lang="cs-CZ" sz="3800" i="1" dirty="0" err="1">
                <a:solidFill>
                  <a:srgbClr val="C00000"/>
                </a:solidFill>
              </a:rPr>
              <a:t>directie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b="1" i="1" dirty="0" err="1">
                <a:solidFill>
                  <a:srgbClr val="C00000"/>
                </a:solidFill>
              </a:rPr>
              <a:t>maakte</a:t>
            </a:r>
            <a:r>
              <a:rPr lang="cs-CZ" sz="3800" i="1" dirty="0">
                <a:solidFill>
                  <a:srgbClr val="C00000"/>
                </a:solidFill>
              </a:rPr>
              <a:t> na </a:t>
            </a:r>
            <a:r>
              <a:rPr lang="cs-CZ" sz="3800" i="1" dirty="0" err="1">
                <a:solidFill>
                  <a:srgbClr val="C00000"/>
                </a:solidFill>
              </a:rPr>
              <a:t>een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overleg</a:t>
            </a:r>
            <a:r>
              <a:rPr lang="cs-CZ" sz="3800" i="1" dirty="0">
                <a:solidFill>
                  <a:srgbClr val="C00000"/>
                </a:solidFill>
              </a:rPr>
              <a:t> met de </a:t>
            </a:r>
            <a:r>
              <a:rPr lang="cs-CZ" sz="3800" i="1" dirty="0" err="1">
                <a:solidFill>
                  <a:srgbClr val="C00000"/>
                </a:solidFill>
              </a:rPr>
              <a:t>ondernemingsraad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waarbij</a:t>
            </a:r>
            <a:r>
              <a:rPr lang="cs-CZ" sz="3800" i="1" dirty="0">
                <a:solidFill>
                  <a:srgbClr val="C00000"/>
                </a:solidFill>
              </a:rPr>
              <a:t> de </a:t>
            </a:r>
            <a:r>
              <a:rPr lang="cs-CZ" sz="3800" i="1" dirty="0" err="1">
                <a:solidFill>
                  <a:srgbClr val="C00000"/>
                </a:solidFill>
              </a:rPr>
              <a:t>gemoederen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hoog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opliepen</a:t>
            </a:r>
            <a:r>
              <a:rPr lang="cs-CZ" sz="3800" i="1" dirty="0">
                <a:solidFill>
                  <a:srgbClr val="C00000"/>
                </a:solidFill>
              </a:rPr>
              <a:t> de </a:t>
            </a:r>
            <a:r>
              <a:rPr lang="cs-CZ" sz="3800" i="1" dirty="0" err="1">
                <a:solidFill>
                  <a:srgbClr val="C00000"/>
                </a:solidFill>
              </a:rPr>
              <a:t>reorganisatie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b="1" i="1" dirty="0" err="1">
                <a:solidFill>
                  <a:srgbClr val="C00000"/>
                </a:solidFill>
              </a:rPr>
              <a:t>bekend</a:t>
            </a:r>
            <a:r>
              <a:rPr lang="cs-CZ" sz="3800" i="1" dirty="0">
                <a:solidFill>
                  <a:srgbClr val="C00000"/>
                </a:solidFill>
              </a:rPr>
              <a:t>.</a:t>
            </a:r>
            <a:r>
              <a:rPr lang="cs-CZ" sz="38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endParaRPr lang="cs-CZ" sz="3800" dirty="0"/>
          </a:p>
          <a:p>
            <a:pPr>
              <a:buFont typeface="Wingdings" panose="05000000000000000000" pitchFamily="2" charset="2"/>
              <a:buChar char="à"/>
            </a:pPr>
            <a:r>
              <a:rPr lang="cs-CZ" sz="38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8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complexe</a:t>
            </a:r>
            <a:r>
              <a:rPr lang="cs-CZ" sz="38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800" b="1" dirty="0" err="1">
                <a:solidFill>
                  <a:srgbClr val="00B050"/>
                </a:solidFill>
                <a:sym typeface="Wingdings" panose="05000000000000000000" pitchFamily="2" charset="2"/>
              </a:rPr>
              <a:t>elementen</a:t>
            </a:r>
            <a:r>
              <a:rPr lang="cs-CZ" sz="3800" b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800" b="1" dirty="0" err="1">
                <a:solidFill>
                  <a:srgbClr val="00B050"/>
                </a:solidFill>
                <a:sym typeface="Wingdings" panose="05000000000000000000" pitchFamily="2" charset="2"/>
              </a:rPr>
              <a:t>naar</a:t>
            </a:r>
            <a:r>
              <a:rPr lang="cs-CZ" sz="3800" b="1" dirty="0">
                <a:solidFill>
                  <a:srgbClr val="00B050"/>
                </a:solidFill>
                <a:sym typeface="Wingdings" panose="05000000000000000000" pitchFamily="2" charset="2"/>
              </a:rPr>
              <a:t> de </a:t>
            </a:r>
            <a:r>
              <a:rPr lang="cs-CZ" sz="3800" b="1" dirty="0" err="1">
                <a:solidFill>
                  <a:srgbClr val="00B050"/>
                </a:solidFill>
                <a:sym typeface="Wingdings" panose="05000000000000000000" pitchFamily="2" charset="2"/>
              </a:rPr>
              <a:t>laatste</a:t>
            </a:r>
            <a:r>
              <a:rPr lang="cs-CZ" sz="3800" b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800" b="1" dirty="0" err="1">
                <a:solidFill>
                  <a:srgbClr val="00B050"/>
                </a:solidFill>
                <a:sym typeface="Wingdings" panose="05000000000000000000" pitchFamily="2" charset="2"/>
              </a:rPr>
              <a:t>zinsplaats</a:t>
            </a:r>
            <a:r>
              <a:rPr lang="cs-CZ" sz="3800" b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800" b="1" dirty="0" err="1">
                <a:solidFill>
                  <a:srgbClr val="00B050"/>
                </a:solidFill>
                <a:sym typeface="Wingdings" panose="05000000000000000000" pitchFamily="2" charset="2"/>
              </a:rPr>
              <a:t>verschuiven</a:t>
            </a:r>
            <a:r>
              <a:rPr lang="cs-CZ" sz="3800" b="1" dirty="0">
                <a:solidFill>
                  <a:srgbClr val="00B050"/>
                </a:solidFill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endParaRPr lang="cs-CZ" sz="3800" i="1" dirty="0" smtClean="0"/>
          </a:p>
          <a:p>
            <a:r>
              <a:rPr lang="cs-CZ" sz="3800" i="1" dirty="0" smtClean="0">
                <a:solidFill>
                  <a:srgbClr val="C00000"/>
                </a:solidFill>
              </a:rPr>
              <a:t>De </a:t>
            </a:r>
            <a:r>
              <a:rPr lang="cs-CZ" sz="3800" i="1" dirty="0" err="1">
                <a:solidFill>
                  <a:srgbClr val="C00000"/>
                </a:solidFill>
              </a:rPr>
              <a:t>directie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b="1" i="1" dirty="0" err="1">
                <a:solidFill>
                  <a:srgbClr val="C00000"/>
                </a:solidFill>
              </a:rPr>
              <a:t>maakte</a:t>
            </a:r>
            <a:r>
              <a:rPr lang="cs-CZ" sz="3800" i="1" dirty="0">
                <a:solidFill>
                  <a:srgbClr val="C00000"/>
                </a:solidFill>
              </a:rPr>
              <a:t> de </a:t>
            </a:r>
            <a:r>
              <a:rPr lang="cs-CZ" sz="3800" i="1" dirty="0" err="1">
                <a:solidFill>
                  <a:srgbClr val="C00000"/>
                </a:solidFill>
              </a:rPr>
              <a:t>reorganisatie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b="1" i="1" dirty="0" err="1">
                <a:solidFill>
                  <a:srgbClr val="C00000"/>
                </a:solidFill>
              </a:rPr>
              <a:t>bekend</a:t>
            </a:r>
            <a:r>
              <a:rPr lang="cs-CZ" sz="3800" i="1" dirty="0">
                <a:solidFill>
                  <a:srgbClr val="C00000"/>
                </a:solidFill>
              </a:rPr>
              <a:t> (,) na </a:t>
            </a:r>
            <a:r>
              <a:rPr lang="cs-CZ" sz="3800" i="1" dirty="0" err="1">
                <a:solidFill>
                  <a:srgbClr val="C00000"/>
                </a:solidFill>
              </a:rPr>
              <a:t>een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overleg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waarbij</a:t>
            </a:r>
            <a:r>
              <a:rPr lang="cs-CZ" sz="3800" i="1" dirty="0">
                <a:solidFill>
                  <a:srgbClr val="C00000"/>
                </a:solidFill>
              </a:rPr>
              <a:t> de </a:t>
            </a:r>
            <a:r>
              <a:rPr lang="cs-CZ" sz="3800" i="1" dirty="0" err="1">
                <a:solidFill>
                  <a:srgbClr val="C00000"/>
                </a:solidFill>
              </a:rPr>
              <a:t>gemoederen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hoog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err="1">
                <a:solidFill>
                  <a:srgbClr val="C00000"/>
                </a:solidFill>
              </a:rPr>
              <a:t>opliepen</a:t>
            </a:r>
            <a:r>
              <a:rPr lang="cs-CZ" sz="3800" i="1" dirty="0">
                <a:solidFill>
                  <a:srgbClr val="C00000"/>
                </a:solidFill>
              </a:rPr>
              <a:t>.</a:t>
            </a:r>
            <a:endParaRPr lang="cs-CZ" sz="3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b="1" dirty="0" smtClean="0">
              <a:sym typeface="Wingdings" panose="05000000000000000000" pitchFamily="2" charset="2"/>
            </a:endParaRPr>
          </a:p>
          <a:p>
            <a:endParaRPr lang="cs-CZ" b="1" dirty="0" smtClean="0">
              <a:sym typeface="Wingdings" panose="05000000000000000000" pitchFamily="2" charset="2"/>
            </a:endParaRPr>
          </a:p>
        </p:txBody>
      </p:sp>
      <p:pic>
        <p:nvPicPr>
          <p:cNvPr id="6" name="Obrázek 5" descr="Stock Pictures: Old men &lt;strong&gt;reading&lt;/strong&gt; &lt;strong&gt;newspapers&lt;/strong&gt; in In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21" y="148281"/>
            <a:ext cx="2539926" cy="337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1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8442" y="1287378"/>
            <a:ext cx="11815011" cy="5414211"/>
          </a:xfrm>
        </p:spPr>
        <p:txBody>
          <a:bodyPr>
            <a:normAutofit/>
          </a:bodyPr>
          <a:lstStyle/>
          <a:p>
            <a:r>
              <a:rPr lang="nl-NL" sz="3200" dirty="0" smtClean="0"/>
              <a:t>zinsdelen </a:t>
            </a:r>
            <a:r>
              <a:rPr lang="cs-CZ" sz="3200" dirty="0" smtClean="0"/>
              <a:t>met</a:t>
            </a:r>
            <a:r>
              <a:rPr lang="nl-NL" sz="3200" dirty="0" smtClean="0"/>
              <a:t> </a:t>
            </a:r>
            <a:r>
              <a:rPr lang="nl-NL" sz="3200" dirty="0"/>
              <a:t>een </a:t>
            </a:r>
            <a:r>
              <a:rPr lang="cs-CZ" sz="3200" dirty="0" smtClean="0"/>
              <a:t>„</a:t>
            </a:r>
            <a:r>
              <a:rPr lang="nl-NL" sz="3200" dirty="0" smtClean="0"/>
              <a:t>nauwe </a:t>
            </a:r>
            <a:r>
              <a:rPr lang="nl-NL" sz="3200" dirty="0"/>
              <a:t>semantische </a:t>
            </a:r>
            <a:r>
              <a:rPr lang="nl-NL" sz="3200" dirty="0" smtClean="0"/>
              <a:t>band</a:t>
            </a:r>
            <a:r>
              <a:rPr lang="cs-CZ" sz="3200" dirty="0" smtClean="0"/>
              <a:t>“</a:t>
            </a:r>
            <a:r>
              <a:rPr lang="nl-NL" sz="3200" dirty="0" smtClean="0"/>
              <a:t> </a:t>
            </a:r>
            <a:r>
              <a:rPr lang="nl-NL" sz="3200" dirty="0"/>
              <a:t>met het </a:t>
            </a:r>
            <a:r>
              <a:rPr lang="nl-NL" sz="3200" dirty="0" smtClean="0"/>
              <a:t>hoofdwerkwoord</a:t>
            </a:r>
            <a:r>
              <a:rPr lang="cs-CZ" sz="3200" dirty="0" smtClean="0"/>
              <a:t> </a:t>
            </a:r>
            <a:r>
              <a:rPr lang="cs-CZ" sz="3200" b="1" dirty="0" smtClean="0"/>
              <a:t>= </a:t>
            </a:r>
            <a:r>
              <a:rPr lang="cs-CZ" sz="3200" b="1" dirty="0" smtClean="0">
                <a:solidFill>
                  <a:srgbClr val="7030A0"/>
                </a:solidFill>
              </a:rPr>
              <a:t>INHERENTE ZINSDELEN</a:t>
            </a:r>
          </a:p>
          <a:p>
            <a:endParaRPr lang="cs-CZ" sz="3200" b="1" dirty="0" smtClean="0">
              <a:solidFill>
                <a:srgbClr val="7030A0"/>
              </a:solidFill>
            </a:endParaRPr>
          </a:p>
          <a:p>
            <a:r>
              <a:rPr lang="cs-CZ" sz="3200" dirty="0" smtClean="0"/>
              <a:t>ze </a:t>
            </a:r>
            <a:r>
              <a:rPr lang="nl-NL" sz="3200" dirty="0" smtClean="0"/>
              <a:t>nemen </a:t>
            </a:r>
            <a:r>
              <a:rPr lang="cs-CZ" sz="3200" dirty="0" smtClean="0"/>
              <a:t>(</a:t>
            </a:r>
            <a:r>
              <a:rPr lang="cs-CZ" sz="3200" dirty="0" err="1" smtClean="0"/>
              <a:t>normaliter</a:t>
            </a:r>
            <a:r>
              <a:rPr lang="cs-CZ" sz="3200" dirty="0" smtClean="0"/>
              <a:t>) </a:t>
            </a:r>
            <a:r>
              <a:rPr lang="nl-NL" sz="3200" dirty="0" smtClean="0"/>
              <a:t>een </a:t>
            </a:r>
            <a:r>
              <a:rPr lang="nl-NL" sz="3200" dirty="0"/>
              <a:t>plaats </a:t>
            </a:r>
            <a:r>
              <a:rPr lang="nl-NL" sz="3200" b="1" dirty="0">
                <a:solidFill>
                  <a:srgbClr val="00B050"/>
                </a:solidFill>
              </a:rPr>
              <a:t>vlak vóór de tweede pool </a:t>
            </a:r>
            <a:r>
              <a:rPr lang="nl-NL" sz="3200" dirty="0" smtClean="0"/>
              <a:t>in</a:t>
            </a:r>
            <a:endParaRPr lang="cs-CZ" sz="3200" dirty="0" smtClean="0"/>
          </a:p>
          <a:p>
            <a:endParaRPr lang="cs-CZ" sz="3200" dirty="0" smtClean="0"/>
          </a:p>
          <a:p>
            <a:r>
              <a:rPr lang="cs-CZ" sz="3200" dirty="0" err="1" smtClean="0"/>
              <a:t>een</a:t>
            </a:r>
            <a:r>
              <a:rPr lang="cs-CZ" sz="3200" dirty="0" smtClean="0"/>
              <a:t> </a:t>
            </a:r>
            <a:r>
              <a:rPr lang="cs-CZ" sz="3200" dirty="0" err="1" smtClean="0"/>
              <a:t>flauwe</a:t>
            </a:r>
            <a:r>
              <a:rPr lang="cs-CZ" sz="3200" dirty="0" smtClean="0"/>
              <a:t> </a:t>
            </a:r>
            <a:r>
              <a:rPr lang="cs-CZ" sz="3200" dirty="0" err="1" smtClean="0"/>
              <a:t>definitie</a:t>
            </a:r>
            <a:r>
              <a:rPr lang="cs-CZ" sz="3200" dirty="0" smtClean="0"/>
              <a:t> („</a:t>
            </a:r>
            <a:r>
              <a:rPr lang="cs-CZ" sz="3200" i="1" dirty="0" err="1" smtClean="0"/>
              <a:t>nauwe</a:t>
            </a:r>
            <a:r>
              <a:rPr lang="cs-CZ" sz="3200" i="1" dirty="0" smtClean="0"/>
              <a:t> band</a:t>
            </a:r>
            <a:r>
              <a:rPr lang="cs-CZ" sz="3200" dirty="0" smtClean="0"/>
              <a:t>…“ ???)</a:t>
            </a:r>
          </a:p>
          <a:p>
            <a:endParaRPr lang="cs-CZ" sz="3200" dirty="0"/>
          </a:p>
          <a:p>
            <a:r>
              <a:rPr lang="cs-CZ" sz="3200" dirty="0" err="1" smtClean="0"/>
              <a:t>het</a:t>
            </a:r>
            <a:r>
              <a:rPr lang="cs-CZ" sz="3200" dirty="0" smtClean="0"/>
              <a:t> principe kan </a:t>
            </a:r>
            <a:r>
              <a:rPr lang="cs-CZ" sz="3200" dirty="0" err="1" smtClean="0"/>
              <a:t>worden</a:t>
            </a:r>
            <a:r>
              <a:rPr lang="cs-CZ" sz="3200" dirty="0" smtClean="0"/>
              <a:t> </a:t>
            </a:r>
            <a:r>
              <a:rPr lang="cs-CZ" sz="3200" dirty="0" err="1" smtClean="0"/>
              <a:t>doorgebroken</a:t>
            </a:r>
            <a:endParaRPr lang="cs-CZ" sz="3200" dirty="0" smtClean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2645611" y="232109"/>
            <a:ext cx="5336854" cy="886160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latin typeface="+mn-lt"/>
                <a:hlinkClick r:id="rId2"/>
              </a:rPr>
              <a:t>INHERENTIE PRINCIPE</a:t>
            </a:r>
            <a:endParaRPr lang="cs-CZ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957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0810" y="244809"/>
            <a:ext cx="10407315" cy="88616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cs-CZ" b="1" dirty="0">
                <a:latin typeface="+mn-lt"/>
              </a:rPr>
              <a:t>INHERENTIE </a:t>
            </a:r>
            <a:r>
              <a:rPr lang="cs-CZ" b="1" dirty="0" smtClean="0">
                <a:latin typeface="+mn-lt"/>
              </a:rPr>
              <a:t>PRINCIPE – de </a:t>
            </a:r>
            <a:r>
              <a:rPr lang="cs-CZ" b="1" dirty="0" err="1" smtClean="0">
                <a:latin typeface="+mn-lt"/>
              </a:rPr>
              <a:t>inherente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elementen</a:t>
            </a:r>
            <a:r>
              <a:rPr lang="cs-CZ" b="1" dirty="0" smtClean="0">
                <a:latin typeface="+mn-lt"/>
              </a:rPr>
              <a:t> 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8442" y="1227222"/>
            <a:ext cx="11887199" cy="5474368"/>
          </a:xfrm>
        </p:spPr>
        <p:txBody>
          <a:bodyPr>
            <a:noAutofit/>
          </a:bodyPr>
          <a:lstStyle/>
          <a:p>
            <a:r>
              <a:rPr lang="cs-CZ" dirty="0"/>
              <a:t>de </a:t>
            </a:r>
            <a:r>
              <a:rPr lang="cs-CZ" dirty="0" err="1"/>
              <a:t>volgende</a:t>
            </a:r>
            <a:r>
              <a:rPr lang="cs-CZ" dirty="0"/>
              <a:t> </a:t>
            </a:r>
            <a:r>
              <a:rPr lang="cs-CZ" u="sng" dirty="0" err="1"/>
              <a:t>lijst</a:t>
            </a:r>
            <a:r>
              <a:rPr lang="cs-CZ" u="sng" dirty="0"/>
              <a:t> van „</a:t>
            </a:r>
            <a:r>
              <a:rPr lang="cs-CZ" u="sng" dirty="0" err="1">
                <a:hlinkClick r:id="rId2"/>
              </a:rPr>
              <a:t>inherente</a:t>
            </a:r>
            <a:r>
              <a:rPr lang="cs-CZ" u="sng" dirty="0">
                <a:hlinkClick r:id="rId2"/>
              </a:rPr>
              <a:t> </a:t>
            </a:r>
            <a:r>
              <a:rPr lang="cs-CZ" u="sng" dirty="0" err="1">
                <a:hlinkClick r:id="rId2"/>
              </a:rPr>
              <a:t>elementen</a:t>
            </a:r>
            <a:r>
              <a:rPr lang="cs-CZ" u="sng" dirty="0">
                <a:hlinkClick r:id="rId2"/>
              </a:rPr>
              <a:t>“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dirty="0" err="1"/>
              <a:t>compleet</a:t>
            </a:r>
            <a:r>
              <a:rPr lang="cs-CZ" dirty="0"/>
              <a:t>:</a:t>
            </a:r>
          </a:p>
          <a:p>
            <a:endParaRPr lang="cs-CZ" sz="6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cs-CZ" sz="2000" b="1" dirty="0"/>
              <a:t> </a:t>
            </a:r>
            <a:r>
              <a:rPr lang="cs-CZ" sz="2000" b="1" dirty="0" err="1" smtClean="0"/>
              <a:t>het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naamwoordelijke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deel</a:t>
            </a:r>
            <a:r>
              <a:rPr lang="cs-CZ" sz="2000" b="1" dirty="0" smtClean="0"/>
              <a:t> van </a:t>
            </a:r>
            <a:r>
              <a:rPr lang="cs-CZ" sz="2000" b="1" dirty="0" err="1" smtClean="0"/>
              <a:t>het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gezegde</a:t>
            </a:r>
            <a:endParaRPr lang="cs-CZ" sz="2000" b="1" dirty="0"/>
          </a:p>
          <a:p>
            <a:r>
              <a:rPr lang="nl-NL" sz="2000" i="1" dirty="0">
                <a:solidFill>
                  <a:srgbClr val="FF0000"/>
                </a:solidFill>
              </a:rPr>
              <a:t>Ik denk dat hij daartoe niet </a:t>
            </a:r>
            <a:r>
              <a:rPr lang="nl-NL" sz="2000" b="1" i="1" dirty="0">
                <a:solidFill>
                  <a:srgbClr val="FF0000"/>
                </a:solidFill>
              </a:rPr>
              <a:t>in staat </a:t>
            </a:r>
            <a:r>
              <a:rPr lang="nl-NL" sz="2000" i="1" dirty="0" smtClean="0">
                <a:solidFill>
                  <a:srgbClr val="FF0000"/>
                </a:solidFill>
              </a:rPr>
              <a:t>is</a:t>
            </a:r>
            <a:r>
              <a:rPr lang="cs-CZ" sz="2000" i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cs-CZ" sz="2000" i="1" dirty="0" err="1" smtClean="0">
                <a:solidFill>
                  <a:srgbClr val="FF0000"/>
                </a:solidFill>
              </a:rPr>
              <a:t>Ik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nl-NL" sz="2000" i="1" dirty="0" smtClean="0">
                <a:solidFill>
                  <a:srgbClr val="FF0000"/>
                </a:solidFill>
              </a:rPr>
              <a:t>ben </a:t>
            </a:r>
            <a:r>
              <a:rPr lang="nl-NL" sz="2000" i="1" dirty="0">
                <a:solidFill>
                  <a:srgbClr val="FF0000"/>
                </a:solidFill>
              </a:rPr>
              <a:t>met het resultaat </a:t>
            </a:r>
            <a:r>
              <a:rPr lang="nl-NL" sz="2000" b="1" i="1" dirty="0">
                <a:solidFill>
                  <a:srgbClr val="FF0000"/>
                </a:solidFill>
              </a:rPr>
              <a:t>heel tevreden </a:t>
            </a:r>
            <a:r>
              <a:rPr lang="nl-NL" sz="2000" i="1" dirty="0">
                <a:solidFill>
                  <a:srgbClr val="FF0000"/>
                </a:solidFill>
              </a:rPr>
              <a:t>geweest</a:t>
            </a:r>
            <a:r>
              <a:rPr lang="nl-NL" sz="2000" i="1" dirty="0" smtClean="0">
                <a:solidFill>
                  <a:srgbClr val="FF0000"/>
                </a:solidFill>
              </a:rPr>
              <a:t>.</a:t>
            </a:r>
            <a:endParaRPr lang="cs-CZ" sz="2000" i="1" dirty="0" smtClean="0">
              <a:solidFill>
                <a:srgbClr val="FF0000"/>
              </a:solidFill>
            </a:endParaRPr>
          </a:p>
          <a:p>
            <a:endParaRPr lang="cs-CZ" sz="2000" b="1" i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cs-CZ" sz="2000" b="1" dirty="0" smtClean="0"/>
              <a:t> </a:t>
            </a:r>
            <a:r>
              <a:rPr lang="nl-NL" sz="2000" b="1" dirty="0" smtClean="0"/>
              <a:t>de </a:t>
            </a:r>
            <a:r>
              <a:rPr lang="nl-NL" sz="2000" b="1" dirty="0"/>
              <a:t>niet-werkwoordelijke aanvulling van een werkwoordelijk </a:t>
            </a:r>
            <a:r>
              <a:rPr lang="nl-NL" sz="2000" b="1" dirty="0" smtClean="0"/>
              <a:t>gezegde</a:t>
            </a:r>
            <a:r>
              <a:rPr lang="cs-CZ" sz="2000" b="1" dirty="0" smtClean="0"/>
              <a:t> (</a:t>
            </a:r>
            <a:r>
              <a:rPr lang="cs-CZ" sz="2000" b="1" dirty="0" err="1" smtClean="0"/>
              <a:t>uitdrukkingen</a:t>
            </a:r>
            <a:r>
              <a:rPr lang="cs-CZ" sz="2000" b="1" dirty="0" smtClean="0"/>
              <a:t>):</a:t>
            </a:r>
          </a:p>
          <a:p>
            <a:r>
              <a:rPr lang="nl-NL" sz="2000" i="1" dirty="0">
                <a:solidFill>
                  <a:srgbClr val="FF0000"/>
                </a:solidFill>
              </a:rPr>
              <a:t>Toch heeft hij met mijn opmerkingen </a:t>
            </a:r>
            <a:r>
              <a:rPr lang="nl-NL" sz="2000" b="1" i="1" dirty="0">
                <a:solidFill>
                  <a:srgbClr val="FF0000"/>
                </a:solidFill>
              </a:rPr>
              <a:t>rekening</a:t>
            </a:r>
            <a:r>
              <a:rPr lang="nl-NL" sz="2000" i="1" dirty="0">
                <a:solidFill>
                  <a:srgbClr val="FF0000"/>
                </a:solidFill>
              </a:rPr>
              <a:t> </a:t>
            </a:r>
            <a:r>
              <a:rPr lang="nl-NL" sz="2000" i="1" dirty="0" smtClean="0">
                <a:solidFill>
                  <a:srgbClr val="FF0000"/>
                </a:solidFill>
              </a:rPr>
              <a:t>gehouden</a:t>
            </a:r>
            <a:r>
              <a:rPr lang="cs-CZ" sz="2000" i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cs-CZ" sz="2000" i="1" dirty="0" smtClean="0">
                <a:solidFill>
                  <a:srgbClr val="FF0000"/>
                </a:solidFill>
              </a:rPr>
              <a:t>Ze </a:t>
            </a:r>
            <a:r>
              <a:rPr lang="cs-CZ" sz="2000" i="1" dirty="0" err="1" smtClean="0">
                <a:solidFill>
                  <a:srgbClr val="FF0000"/>
                </a:solidFill>
              </a:rPr>
              <a:t>zijn</a:t>
            </a:r>
            <a:r>
              <a:rPr lang="cs-CZ" sz="2000" i="1" dirty="0" smtClean="0">
                <a:solidFill>
                  <a:srgbClr val="FF0000"/>
                </a:solidFill>
              </a:rPr>
              <a:t> direct met </a:t>
            </a:r>
            <a:r>
              <a:rPr lang="cs-CZ" sz="2000" i="1" dirty="0" err="1" smtClean="0">
                <a:solidFill>
                  <a:srgbClr val="FF0000"/>
                </a:solidFill>
              </a:rPr>
              <a:t>het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project</a:t>
            </a:r>
            <a:r>
              <a:rPr lang="cs-CZ" sz="2000" b="1" i="1" dirty="0" smtClean="0">
                <a:solidFill>
                  <a:srgbClr val="FF0000"/>
                </a:solidFill>
              </a:rPr>
              <a:t> </a:t>
            </a:r>
            <a:r>
              <a:rPr lang="cs-CZ" sz="2000" b="1" i="1" dirty="0" err="1" smtClean="0">
                <a:solidFill>
                  <a:srgbClr val="FF0000"/>
                </a:solidFill>
              </a:rPr>
              <a:t>aan</a:t>
            </a:r>
            <a:r>
              <a:rPr lang="cs-CZ" sz="2000" b="1" i="1" dirty="0" smtClean="0">
                <a:solidFill>
                  <a:srgbClr val="FF0000"/>
                </a:solidFill>
              </a:rPr>
              <a:t> de </a:t>
            </a:r>
            <a:r>
              <a:rPr lang="cs-CZ" sz="2000" b="1" i="1" dirty="0" err="1" smtClean="0">
                <a:solidFill>
                  <a:srgbClr val="FF0000"/>
                </a:solidFill>
              </a:rPr>
              <a:t>slag</a:t>
            </a:r>
            <a:r>
              <a:rPr lang="cs-CZ" sz="2000" b="1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gegaan</a:t>
            </a:r>
            <a:r>
              <a:rPr lang="cs-CZ" sz="2000" i="1" dirty="0" smtClean="0">
                <a:solidFill>
                  <a:srgbClr val="FF0000"/>
                </a:solidFill>
              </a:rPr>
              <a:t>. </a:t>
            </a:r>
          </a:p>
          <a:p>
            <a:endParaRPr lang="cs-CZ" sz="2000" i="1" dirty="0" smtClean="0">
              <a:solidFill>
                <a:srgbClr val="FF0000"/>
              </a:solidFill>
            </a:endParaRPr>
          </a:p>
          <a:p>
            <a:pPr marR="0" lvl="0" fontAlgn="base"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lang="cs-CZ" altLang="cs-CZ" sz="2000" b="1" dirty="0" err="1"/>
              <a:t>bepalingen</a:t>
            </a:r>
            <a:r>
              <a:rPr lang="cs-CZ" altLang="cs-CZ" sz="2000" b="1" dirty="0"/>
              <a:t> van </a:t>
            </a:r>
            <a:r>
              <a:rPr lang="cs-CZ" altLang="cs-CZ" sz="2000" b="1" dirty="0" err="1"/>
              <a:t>gesteldheid</a:t>
            </a:r>
            <a:endParaRPr lang="cs-CZ" altLang="cs-CZ" sz="2000" b="1" dirty="0"/>
          </a:p>
          <a:p>
            <a:pPr marR="0" lvl="0" fontAlgn="base">
              <a:spcAft>
                <a:spcPct val="0"/>
              </a:spcAft>
              <a:buClrTx/>
              <a:buSzTx/>
              <a:tabLst/>
            </a:pPr>
            <a:r>
              <a:rPr lang="cs-CZ" altLang="cs-CZ" sz="2000" i="1" dirty="0">
                <a:solidFill>
                  <a:srgbClr val="FF0000"/>
                </a:solidFill>
              </a:rPr>
              <a:t>De </a:t>
            </a:r>
            <a:r>
              <a:rPr lang="cs-CZ" altLang="cs-CZ" sz="2000" i="1" dirty="0" err="1">
                <a:solidFill>
                  <a:srgbClr val="FF0000"/>
                </a:solidFill>
              </a:rPr>
              <a:t>buis</a:t>
            </a:r>
            <a:r>
              <a:rPr lang="cs-CZ" altLang="cs-CZ" sz="2000" i="1" dirty="0">
                <a:solidFill>
                  <a:srgbClr val="FF0000"/>
                </a:solidFill>
              </a:rPr>
              <a:t> |</a:t>
            </a:r>
            <a:r>
              <a:rPr lang="cs-CZ" altLang="cs-CZ" sz="2000" i="1" dirty="0" err="1">
                <a:solidFill>
                  <a:srgbClr val="FF0000"/>
                </a:solidFill>
              </a:rPr>
              <a:t>is</a:t>
            </a:r>
            <a:r>
              <a:rPr lang="cs-CZ" altLang="cs-CZ" sz="2000" i="1" dirty="0">
                <a:solidFill>
                  <a:srgbClr val="FF0000"/>
                </a:solidFill>
              </a:rPr>
              <a:t>| </a:t>
            </a:r>
            <a:r>
              <a:rPr lang="cs-CZ" altLang="cs-CZ" sz="2000" i="1" dirty="0" err="1">
                <a:solidFill>
                  <a:srgbClr val="FF0000"/>
                </a:solidFill>
              </a:rPr>
              <a:t>door</a:t>
            </a:r>
            <a:r>
              <a:rPr lang="cs-CZ" altLang="cs-CZ" sz="2000" i="1" dirty="0">
                <a:solidFill>
                  <a:srgbClr val="FF0000"/>
                </a:solidFill>
              </a:rPr>
              <a:t> de </a:t>
            </a:r>
            <a:r>
              <a:rPr lang="cs-CZ" altLang="cs-CZ" sz="2000" i="1" dirty="0" err="1">
                <a:solidFill>
                  <a:srgbClr val="FF0000"/>
                </a:solidFill>
              </a:rPr>
              <a:t>vorst</a:t>
            </a:r>
            <a:r>
              <a:rPr lang="cs-CZ" altLang="cs-CZ" sz="2000" i="1" dirty="0">
                <a:solidFill>
                  <a:srgbClr val="FF0000"/>
                </a:solidFill>
              </a:rPr>
              <a:t> kapot |</a:t>
            </a:r>
            <a:r>
              <a:rPr lang="cs-CZ" altLang="cs-CZ" sz="2000" i="1" dirty="0" err="1">
                <a:solidFill>
                  <a:srgbClr val="FF0000"/>
                </a:solidFill>
              </a:rPr>
              <a:t>gevroren</a:t>
            </a:r>
            <a:r>
              <a:rPr lang="cs-CZ" altLang="cs-CZ" sz="2000" i="1" dirty="0">
                <a:solidFill>
                  <a:srgbClr val="FF0000"/>
                </a:solidFill>
              </a:rPr>
              <a:t>. | 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</a:pPr>
            <a:r>
              <a:rPr lang="cs-CZ" altLang="cs-CZ" sz="2000" i="1" dirty="0">
                <a:solidFill>
                  <a:srgbClr val="FF0000"/>
                </a:solidFill>
              </a:rPr>
              <a:t>In 800 |</a:t>
            </a:r>
            <a:r>
              <a:rPr lang="cs-CZ" altLang="cs-CZ" sz="2000" i="1" dirty="0" err="1">
                <a:solidFill>
                  <a:srgbClr val="FF0000"/>
                </a:solidFill>
              </a:rPr>
              <a:t>werd</a:t>
            </a:r>
            <a:r>
              <a:rPr lang="cs-CZ" altLang="cs-CZ" sz="2000" i="1" dirty="0">
                <a:solidFill>
                  <a:srgbClr val="FF0000"/>
                </a:solidFill>
              </a:rPr>
              <a:t>| Karel de </a:t>
            </a:r>
            <a:r>
              <a:rPr lang="cs-CZ" altLang="cs-CZ" sz="2000" i="1" dirty="0" err="1">
                <a:solidFill>
                  <a:srgbClr val="FF0000"/>
                </a:solidFill>
              </a:rPr>
              <a:t>Grote</a:t>
            </a:r>
            <a:r>
              <a:rPr lang="cs-CZ" altLang="cs-CZ" sz="2000" i="1" dirty="0">
                <a:solidFill>
                  <a:srgbClr val="FF0000"/>
                </a:solidFill>
              </a:rPr>
              <a:t> </a:t>
            </a:r>
            <a:r>
              <a:rPr lang="cs-CZ" altLang="cs-CZ" sz="2000" i="1" dirty="0" err="1">
                <a:solidFill>
                  <a:srgbClr val="FF0000"/>
                </a:solidFill>
              </a:rPr>
              <a:t>tot</a:t>
            </a:r>
            <a:r>
              <a:rPr lang="cs-CZ" altLang="cs-CZ" sz="2000" i="1" dirty="0">
                <a:solidFill>
                  <a:srgbClr val="FF0000"/>
                </a:solidFill>
              </a:rPr>
              <a:t> </a:t>
            </a:r>
            <a:r>
              <a:rPr lang="cs-CZ" altLang="cs-CZ" sz="2000" i="1" dirty="0" err="1">
                <a:solidFill>
                  <a:srgbClr val="FF0000"/>
                </a:solidFill>
              </a:rPr>
              <a:t>keizer</a:t>
            </a:r>
            <a:r>
              <a:rPr lang="cs-CZ" altLang="cs-CZ" sz="2000" i="1" dirty="0">
                <a:solidFill>
                  <a:srgbClr val="FF0000"/>
                </a:solidFill>
              </a:rPr>
              <a:t> |</a:t>
            </a:r>
            <a:r>
              <a:rPr lang="cs-CZ" altLang="cs-CZ" sz="2000" i="1" dirty="0" err="1">
                <a:solidFill>
                  <a:srgbClr val="FF0000"/>
                </a:solidFill>
              </a:rPr>
              <a:t>gekroond</a:t>
            </a:r>
            <a:r>
              <a:rPr lang="cs-CZ" altLang="cs-CZ" sz="2000" i="1" dirty="0">
                <a:solidFill>
                  <a:srgbClr val="FF0000"/>
                </a:solidFill>
              </a:rPr>
              <a:t>.| 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</a:pPr>
            <a:r>
              <a:rPr lang="cs-CZ" altLang="cs-CZ" sz="2000" i="1" dirty="0" err="1">
                <a:solidFill>
                  <a:srgbClr val="FF0000"/>
                </a:solidFill>
              </a:rPr>
              <a:t>Waarom</a:t>
            </a:r>
            <a:r>
              <a:rPr lang="cs-CZ" altLang="cs-CZ" sz="2000" i="1" dirty="0">
                <a:solidFill>
                  <a:srgbClr val="FF0000"/>
                </a:solidFill>
              </a:rPr>
              <a:t> |</a:t>
            </a:r>
            <a:r>
              <a:rPr lang="cs-CZ" altLang="cs-CZ" sz="2000" i="1" dirty="0" err="1">
                <a:solidFill>
                  <a:srgbClr val="FF0000"/>
                </a:solidFill>
              </a:rPr>
              <a:t>moeten</a:t>
            </a:r>
            <a:r>
              <a:rPr lang="cs-CZ" altLang="cs-CZ" sz="2000" i="1" dirty="0">
                <a:solidFill>
                  <a:srgbClr val="FF0000"/>
                </a:solidFill>
              </a:rPr>
              <a:t>| ze </a:t>
            </a:r>
            <a:r>
              <a:rPr lang="cs-CZ" altLang="cs-CZ" sz="2000" i="1" dirty="0" err="1">
                <a:solidFill>
                  <a:srgbClr val="FF0000"/>
                </a:solidFill>
              </a:rPr>
              <a:t>zo'n</a:t>
            </a:r>
            <a:r>
              <a:rPr lang="cs-CZ" altLang="cs-CZ" sz="2000" i="1" dirty="0">
                <a:solidFill>
                  <a:srgbClr val="FF0000"/>
                </a:solidFill>
              </a:rPr>
              <a:t> </a:t>
            </a:r>
            <a:r>
              <a:rPr lang="cs-CZ" altLang="cs-CZ" sz="2000" i="1" dirty="0" err="1">
                <a:solidFill>
                  <a:srgbClr val="FF0000"/>
                </a:solidFill>
              </a:rPr>
              <a:t>hekje</a:t>
            </a:r>
            <a:r>
              <a:rPr lang="cs-CZ" altLang="cs-CZ" sz="2000" i="1" dirty="0">
                <a:solidFill>
                  <a:srgbClr val="FF0000"/>
                </a:solidFill>
              </a:rPr>
              <a:t> nu </a:t>
            </a:r>
            <a:r>
              <a:rPr lang="cs-CZ" altLang="cs-CZ" sz="2000" i="1" dirty="0" err="1">
                <a:solidFill>
                  <a:srgbClr val="FF0000"/>
                </a:solidFill>
              </a:rPr>
              <a:t>altijd</a:t>
            </a:r>
            <a:r>
              <a:rPr lang="cs-CZ" altLang="cs-CZ" sz="2000" i="1" dirty="0">
                <a:solidFill>
                  <a:srgbClr val="FF0000"/>
                </a:solidFill>
              </a:rPr>
              <a:t> </a:t>
            </a:r>
            <a:r>
              <a:rPr lang="cs-CZ" altLang="cs-CZ" sz="2000" i="1" dirty="0" err="1">
                <a:solidFill>
                  <a:srgbClr val="FF0000"/>
                </a:solidFill>
              </a:rPr>
              <a:t>groen</a:t>
            </a:r>
            <a:r>
              <a:rPr lang="cs-CZ" altLang="cs-CZ" sz="2000" i="1" dirty="0">
                <a:solidFill>
                  <a:srgbClr val="FF0000"/>
                </a:solidFill>
              </a:rPr>
              <a:t> |</a:t>
            </a:r>
            <a:r>
              <a:rPr lang="cs-CZ" altLang="cs-CZ" sz="2000" i="1" dirty="0" err="1">
                <a:solidFill>
                  <a:srgbClr val="FF0000"/>
                </a:solidFill>
              </a:rPr>
              <a:t>verven</a:t>
            </a:r>
            <a:r>
              <a:rPr lang="cs-CZ" altLang="cs-CZ" sz="2000" i="1" dirty="0">
                <a:solidFill>
                  <a:srgbClr val="FF0000"/>
                </a:solidFill>
              </a:rPr>
              <a:t>?| </a:t>
            </a:r>
          </a:p>
          <a:p>
            <a:pPr marL="0" indent="0">
              <a:buNone/>
            </a:pPr>
            <a:endParaRPr lang="cs-CZ" sz="20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1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100" dirty="0" smtClean="0"/>
          </a:p>
        </p:txBody>
      </p:sp>
    </p:spTree>
    <p:extLst>
      <p:ext uri="{BB962C8B-B14F-4D97-AF65-F5344CB8AC3E}">
        <p14:creationId xmlns:p14="http://schemas.microsoft.com/office/powerpoint/2010/main" val="409367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0810" y="244809"/>
            <a:ext cx="10407315" cy="88616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cs-CZ" b="1" dirty="0">
                <a:latin typeface="+mn-lt"/>
              </a:rPr>
              <a:t>INHERENTIE </a:t>
            </a:r>
            <a:r>
              <a:rPr lang="cs-CZ" b="1" dirty="0" smtClean="0">
                <a:latin typeface="+mn-lt"/>
              </a:rPr>
              <a:t>PRINCIPE – de </a:t>
            </a:r>
            <a:r>
              <a:rPr lang="cs-CZ" b="1" dirty="0" err="1" smtClean="0">
                <a:latin typeface="+mn-lt"/>
              </a:rPr>
              <a:t>inherente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elementen</a:t>
            </a:r>
            <a:r>
              <a:rPr lang="cs-CZ" b="1" dirty="0" smtClean="0">
                <a:latin typeface="+mn-lt"/>
              </a:rPr>
              <a:t> 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8442" y="1227222"/>
            <a:ext cx="11935325" cy="547436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1400" b="1" i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cs-CZ" sz="2400" b="1" dirty="0"/>
              <a:t> </a:t>
            </a:r>
            <a:r>
              <a:rPr lang="nl-NL" sz="2400" b="1" dirty="0"/>
              <a:t>de </a:t>
            </a:r>
            <a:r>
              <a:rPr lang="cs-CZ" sz="2400" b="1" dirty="0" err="1" smtClean="0"/>
              <a:t>gescheden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delen</a:t>
            </a:r>
            <a:r>
              <a:rPr lang="cs-CZ" sz="2400" b="1" dirty="0" smtClean="0"/>
              <a:t> </a:t>
            </a:r>
            <a:r>
              <a:rPr lang="cs-CZ" sz="2400" dirty="0" smtClean="0"/>
              <a:t>(</a:t>
            </a:r>
            <a:r>
              <a:rPr lang="cs-CZ" sz="2400" dirty="0" err="1" smtClean="0"/>
              <a:t>partikels</a:t>
            </a:r>
            <a:r>
              <a:rPr lang="cs-CZ" sz="2400" dirty="0"/>
              <a:t> </a:t>
            </a:r>
            <a:r>
              <a:rPr lang="cs-CZ" sz="2400" dirty="0" smtClean="0"/>
              <a:t>/ </a:t>
            </a:r>
            <a:r>
              <a:rPr lang="cs-CZ" sz="2400" dirty="0" err="1" smtClean="0"/>
              <a:t>naamwoorden</a:t>
            </a:r>
            <a:r>
              <a:rPr lang="cs-CZ" sz="2400" dirty="0" smtClean="0"/>
              <a:t>) </a:t>
            </a:r>
            <a:r>
              <a:rPr lang="cs-CZ" sz="2400" b="1" dirty="0" smtClean="0"/>
              <a:t>van </a:t>
            </a:r>
            <a:r>
              <a:rPr lang="cs-CZ" sz="2400" b="1" dirty="0" err="1" smtClean="0"/>
              <a:t>scheidbare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werkwoorden</a:t>
            </a:r>
            <a:r>
              <a:rPr lang="cs-CZ" sz="2400" b="1" dirty="0" smtClean="0"/>
              <a:t>: </a:t>
            </a:r>
          </a:p>
          <a:p>
            <a:pPr marL="0" indent="0">
              <a:buNone/>
            </a:pPr>
            <a:r>
              <a:rPr lang="cs-CZ" sz="2400" b="1" i="1" dirty="0" err="1">
                <a:solidFill>
                  <a:srgbClr val="7030A0"/>
                </a:solidFill>
              </a:rPr>
              <a:t>k</a:t>
            </a:r>
            <a:r>
              <a:rPr lang="cs-CZ" sz="2400" b="1" i="1" dirty="0" err="1" smtClean="0">
                <a:solidFill>
                  <a:srgbClr val="7030A0"/>
                </a:solidFill>
              </a:rPr>
              <a:t>apotgaan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  <a:r>
              <a:rPr lang="cs-CZ" sz="2400" b="1" i="1" dirty="0" err="1" smtClean="0">
                <a:solidFill>
                  <a:srgbClr val="7030A0"/>
                </a:solidFill>
              </a:rPr>
              <a:t>lesgeven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  <a:r>
              <a:rPr lang="cs-CZ" sz="2400" b="1" i="1" dirty="0" err="1" smtClean="0">
                <a:solidFill>
                  <a:srgbClr val="7030A0"/>
                </a:solidFill>
              </a:rPr>
              <a:t>ademhalen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  <a:r>
              <a:rPr lang="cs-CZ" sz="2400" b="1" i="1" dirty="0" err="1" smtClean="0">
                <a:solidFill>
                  <a:srgbClr val="7030A0"/>
                </a:solidFill>
              </a:rPr>
              <a:t>opengaan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  <a:r>
              <a:rPr lang="cs-CZ" sz="2400" b="1" i="1" dirty="0" err="1" smtClean="0">
                <a:solidFill>
                  <a:srgbClr val="7030A0"/>
                </a:solidFill>
              </a:rPr>
              <a:t>dichtdoen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  <a:r>
              <a:rPr lang="cs-CZ" sz="2400" b="1" i="1" dirty="0" err="1" smtClean="0">
                <a:solidFill>
                  <a:srgbClr val="7030A0"/>
                </a:solidFill>
              </a:rPr>
              <a:t>klaarmaken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</a:p>
          <a:p>
            <a:pPr marL="0" indent="0">
              <a:buNone/>
            </a:pPr>
            <a:r>
              <a:rPr lang="cs-CZ" sz="2400" b="1" i="1" dirty="0" err="1">
                <a:solidFill>
                  <a:srgbClr val="7030A0"/>
                </a:solidFill>
              </a:rPr>
              <a:t>a</a:t>
            </a:r>
            <a:r>
              <a:rPr lang="cs-CZ" sz="2400" b="1" i="1" dirty="0" err="1" smtClean="0">
                <a:solidFill>
                  <a:srgbClr val="7030A0"/>
                </a:solidFill>
              </a:rPr>
              <a:t>fronden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  <a:r>
              <a:rPr lang="cs-CZ" sz="2400" b="1" i="1" dirty="0" err="1" smtClean="0">
                <a:solidFill>
                  <a:srgbClr val="7030A0"/>
                </a:solidFill>
              </a:rPr>
              <a:t>opeten</a:t>
            </a:r>
            <a:r>
              <a:rPr lang="cs-CZ" sz="2400" b="1" i="1" dirty="0" smtClean="0">
                <a:solidFill>
                  <a:srgbClr val="7030A0"/>
                </a:solidFill>
              </a:rPr>
              <a:t>, </a:t>
            </a:r>
            <a:r>
              <a:rPr lang="cs-CZ" sz="2400" b="1" i="1" dirty="0" err="1" smtClean="0">
                <a:solidFill>
                  <a:srgbClr val="7030A0"/>
                </a:solidFill>
              </a:rPr>
              <a:t>aantrekken</a:t>
            </a:r>
            <a:r>
              <a:rPr lang="cs-CZ" sz="2400" b="1" i="1" dirty="0" smtClean="0">
                <a:solidFill>
                  <a:srgbClr val="7030A0"/>
                </a:solidFill>
              </a:rPr>
              <a:t>…</a:t>
            </a:r>
          </a:p>
          <a:p>
            <a:pPr marL="0" indent="0">
              <a:buNone/>
            </a:pPr>
            <a:endParaRPr lang="cs-CZ" sz="2400" b="1" i="1" dirty="0" smtClean="0">
              <a:solidFill>
                <a:srgbClr val="7030A0"/>
              </a:solidFill>
            </a:endParaRPr>
          </a:p>
          <a:p>
            <a:r>
              <a:rPr lang="cs-CZ" sz="2400" i="1" dirty="0">
                <a:solidFill>
                  <a:srgbClr val="FF0000"/>
                </a:solidFill>
              </a:rPr>
              <a:t>Ze 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  <a:r>
              <a:rPr lang="cs-CZ" sz="2400" i="1" dirty="0" err="1">
                <a:solidFill>
                  <a:srgbClr val="FF0000"/>
                </a:solidFill>
              </a:rPr>
              <a:t>is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  <a:r>
              <a:rPr lang="cs-CZ" sz="2400" i="1" dirty="0">
                <a:solidFill>
                  <a:srgbClr val="FF0000"/>
                </a:solidFill>
              </a:rPr>
              <a:t> </a:t>
            </a:r>
            <a:r>
              <a:rPr lang="cs-CZ" sz="2400" i="1" dirty="0" err="1">
                <a:solidFill>
                  <a:srgbClr val="FF0000"/>
                </a:solidFill>
              </a:rPr>
              <a:t>om</a:t>
            </a:r>
            <a:r>
              <a:rPr lang="cs-CZ" sz="2400" i="1" dirty="0">
                <a:solidFill>
                  <a:srgbClr val="FF0000"/>
                </a:solidFill>
              </a:rPr>
              <a:t> 9 </a:t>
            </a:r>
            <a:r>
              <a:rPr lang="cs-CZ" sz="2400" i="1" dirty="0" err="1">
                <a:solidFill>
                  <a:srgbClr val="FF0000"/>
                </a:solidFill>
              </a:rPr>
              <a:t>uur</a:t>
            </a:r>
            <a:r>
              <a:rPr lang="cs-CZ" sz="2400" i="1" dirty="0">
                <a:solidFill>
                  <a:srgbClr val="FF0000"/>
                </a:solidFill>
              </a:rPr>
              <a:t> </a:t>
            </a:r>
            <a:r>
              <a:rPr lang="cs-CZ" sz="2400" b="1" i="1" u="sng" dirty="0">
                <a:solidFill>
                  <a:srgbClr val="FF0000"/>
                </a:solidFill>
              </a:rPr>
              <a:t>op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  <a:r>
              <a:rPr lang="en-US" sz="2400" i="1" dirty="0" err="1">
                <a:solidFill>
                  <a:srgbClr val="FF0000"/>
                </a:solidFill>
              </a:rPr>
              <a:t>gestaan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</a:p>
          <a:p>
            <a:r>
              <a:rPr lang="en-US" sz="2400" i="1" dirty="0">
                <a:solidFill>
                  <a:srgbClr val="FF0000"/>
                </a:solidFill>
              </a:rPr>
              <a:t>| </a:t>
            </a:r>
            <a:r>
              <a:rPr lang="cs-CZ" sz="2400" i="1" dirty="0" err="1" smtClean="0">
                <a:solidFill>
                  <a:srgbClr val="FF0000"/>
                </a:solidFill>
              </a:rPr>
              <a:t>Zouden</a:t>
            </a:r>
            <a:r>
              <a:rPr lang="en-US" sz="2400" i="1" dirty="0" smtClean="0">
                <a:solidFill>
                  <a:srgbClr val="FF0000"/>
                </a:solidFill>
              </a:rPr>
              <a:t>|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jullie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morgen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b="1" i="1" dirty="0" err="1" smtClean="0">
                <a:solidFill>
                  <a:srgbClr val="FF0000"/>
                </a:solidFill>
              </a:rPr>
              <a:t>uit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| </a:t>
            </a:r>
            <a:r>
              <a:rPr lang="cs-CZ" sz="2400" i="1" dirty="0" err="1" smtClean="0">
                <a:solidFill>
                  <a:srgbClr val="FF0000"/>
                </a:solidFill>
              </a:rPr>
              <a:t>willen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gaan</a:t>
            </a:r>
            <a:r>
              <a:rPr lang="en-US" sz="2400" i="1" dirty="0" smtClean="0">
                <a:solidFill>
                  <a:srgbClr val="FF0000"/>
                </a:solidFill>
              </a:rPr>
              <a:t>|</a:t>
            </a:r>
            <a:r>
              <a:rPr lang="cs-CZ" sz="2400" i="1" dirty="0" smtClean="0">
                <a:solidFill>
                  <a:srgbClr val="FF0000"/>
                </a:solidFill>
              </a:rPr>
              <a:t>? </a:t>
            </a:r>
          </a:p>
          <a:p>
            <a:endParaRPr lang="cs-CZ" sz="2400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sz="2400" b="1" dirty="0" err="1"/>
              <a:t>tweede</a:t>
            </a:r>
            <a:r>
              <a:rPr lang="en-US" sz="2400" b="1" dirty="0"/>
              <a:t> </a:t>
            </a:r>
            <a:r>
              <a:rPr lang="en-US" sz="2400" b="1" dirty="0" err="1"/>
              <a:t>deel</a:t>
            </a:r>
            <a:r>
              <a:rPr lang="en-US" sz="2400" b="1" dirty="0"/>
              <a:t> van </a:t>
            </a:r>
            <a:r>
              <a:rPr lang="en-US" sz="2400" b="1" dirty="0" err="1"/>
              <a:t>vnw</a:t>
            </a:r>
            <a:r>
              <a:rPr lang="en-US" sz="2400" b="1" dirty="0"/>
              <a:t>.</a:t>
            </a:r>
            <a:r>
              <a:rPr lang="cs-CZ" sz="2400" b="1" dirty="0"/>
              <a:t> </a:t>
            </a:r>
            <a:r>
              <a:rPr lang="en-US" sz="2400" b="1" dirty="0" err="1"/>
              <a:t>bijwoorden</a:t>
            </a:r>
            <a:r>
              <a:rPr lang="en-US" sz="2400" b="1" dirty="0"/>
              <a:t> </a:t>
            </a:r>
            <a:r>
              <a:rPr lang="cs-CZ" sz="2400" b="1" i="1" dirty="0">
                <a:solidFill>
                  <a:srgbClr val="7030A0"/>
                </a:solidFill>
              </a:rPr>
              <a:t>(</a:t>
            </a:r>
            <a:r>
              <a:rPr lang="cs-CZ" sz="2400" b="1" i="1" dirty="0" err="1">
                <a:solidFill>
                  <a:srgbClr val="7030A0"/>
                </a:solidFill>
              </a:rPr>
              <a:t>ermee</a:t>
            </a:r>
            <a:r>
              <a:rPr lang="cs-CZ" sz="2400" b="1" i="1" dirty="0">
                <a:solidFill>
                  <a:srgbClr val="7030A0"/>
                </a:solidFill>
              </a:rPr>
              <a:t>, </a:t>
            </a:r>
            <a:r>
              <a:rPr lang="cs-CZ" sz="2400" b="1" i="1" dirty="0" err="1">
                <a:solidFill>
                  <a:srgbClr val="7030A0"/>
                </a:solidFill>
              </a:rPr>
              <a:t>daarover</a:t>
            </a:r>
            <a:r>
              <a:rPr lang="cs-CZ" sz="2400" b="1" i="1" dirty="0">
                <a:solidFill>
                  <a:srgbClr val="7030A0"/>
                </a:solidFill>
              </a:rPr>
              <a:t>, </a:t>
            </a:r>
            <a:r>
              <a:rPr lang="cs-CZ" sz="2400" b="1" i="1" dirty="0" err="1">
                <a:solidFill>
                  <a:srgbClr val="7030A0"/>
                </a:solidFill>
              </a:rPr>
              <a:t>eraan</a:t>
            </a:r>
            <a:r>
              <a:rPr lang="cs-CZ" sz="2400" b="1" i="1" dirty="0">
                <a:solidFill>
                  <a:srgbClr val="7030A0"/>
                </a:solidFill>
              </a:rPr>
              <a:t>…)</a:t>
            </a:r>
            <a:endParaRPr lang="en-US" sz="2400" b="1" i="1" dirty="0">
              <a:solidFill>
                <a:srgbClr val="7030A0"/>
              </a:solidFill>
            </a:endParaRPr>
          </a:p>
          <a:p>
            <a:r>
              <a:rPr lang="en-US" sz="2400" i="1" dirty="0" err="1" smtClean="0">
                <a:solidFill>
                  <a:srgbClr val="FF0000"/>
                </a:solidFill>
              </a:rPr>
              <a:t>Hij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  <a:r>
              <a:rPr lang="en-US" sz="2400" i="1" dirty="0" err="1">
                <a:solidFill>
                  <a:srgbClr val="FF0000"/>
                </a:solidFill>
              </a:rPr>
              <a:t>heeft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  <a:r>
              <a:rPr lang="cs-CZ" sz="2400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er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veel</a:t>
            </a:r>
            <a:r>
              <a:rPr lang="en-US" sz="2400" i="1" dirty="0">
                <a:solidFill>
                  <a:srgbClr val="FF0000"/>
                </a:solidFill>
              </a:rPr>
              <a:t> geld </a:t>
            </a:r>
            <a:r>
              <a:rPr lang="en-US" sz="2400" b="1" i="1" u="sng" dirty="0" err="1">
                <a:solidFill>
                  <a:srgbClr val="FF0000"/>
                </a:solidFill>
              </a:rPr>
              <a:t>voor</a:t>
            </a:r>
            <a:r>
              <a:rPr lang="en-US" sz="2400" i="1" dirty="0">
                <a:solidFill>
                  <a:srgbClr val="FF0000"/>
                </a:solidFill>
              </a:rPr>
              <a:t> |</a:t>
            </a:r>
            <a:r>
              <a:rPr lang="en-US" sz="2400" i="1" dirty="0" err="1">
                <a:solidFill>
                  <a:srgbClr val="FF0000"/>
                </a:solidFill>
              </a:rPr>
              <a:t>betaald</a:t>
            </a:r>
            <a:r>
              <a:rPr lang="en-US" sz="2400" i="1" dirty="0" smtClean="0">
                <a:solidFill>
                  <a:srgbClr val="FF0000"/>
                </a:solidFill>
              </a:rPr>
              <a:t>|.</a:t>
            </a:r>
            <a:endParaRPr lang="cs-CZ" sz="2400" i="1" dirty="0">
              <a:solidFill>
                <a:srgbClr val="FF0000"/>
              </a:solidFill>
            </a:endParaRPr>
          </a:p>
          <a:p>
            <a:r>
              <a:rPr lang="en-US" sz="2400" i="1" dirty="0" smtClean="0">
                <a:solidFill>
                  <a:srgbClr val="FF0000"/>
                </a:solidFill>
              </a:rPr>
              <a:t>|</a:t>
            </a:r>
            <a:r>
              <a:rPr lang="cs-CZ" sz="2400" i="1" dirty="0" err="1" smtClean="0">
                <a:solidFill>
                  <a:srgbClr val="FF0000"/>
                </a:solidFill>
              </a:rPr>
              <a:t>Wil</a:t>
            </a:r>
            <a:r>
              <a:rPr lang="cs-CZ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  <a:r>
              <a:rPr lang="cs-CZ" sz="2400" i="1" dirty="0" smtClean="0">
                <a:solidFill>
                  <a:srgbClr val="FF0000"/>
                </a:solidFill>
              </a:rPr>
              <a:t> je </a:t>
            </a:r>
            <a:r>
              <a:rPr lang="cs-CZ" sz="2400" b="1" i="1" dirty="0" err="1" smtClean="0">
                <a:solidFill>
                  <a:srgbClr val="FF0000"/>
                </a:solidFill>
              </a:rPr>
              <a:t>er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nog</a:t>
            </a:r>
            <a:r>
              <a:rPr lang="cs-CZ" sz="2400" i="1" dirty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een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paar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dagen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b="1" i="1" u="sng" dirty="0" err="1" smtClean="0">
                <a:solidFill>
                  <a:srgbClr val="FF0000"/>
                </a:solidFill>
              </a:rPr>
              <a:t>over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|</a:t>
            </a:r>
            <a:r>
              <a:rPr lang="cs-CZ" sz="2400" i="1" dirty="0" err="1" smtClean="0">
                <a:solidFill>
                  <a:srgbClr val="FF0000"/>
                </a:solidFill>
              </a:rPr>
              <a:t>willen</a:t>
            </a:r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err="1" smtClean="0">
                <a:solidFill>
                  <a:srgbClr val="FF0000"/>
                </a:solidFill>
              </a:rPr>
              <a:t>nadenken</a:t>
            </a:r>
            <a:r>
              <a:rPr lang="en-US" sz="2400" i="1" dirty="0" smtClean="0">
                <a:solidFill>
                  <a:srgbClr val="FF0000"/>
                </a:solidFill>
              </a:rPr>
              <a:t>|</a:t>
            </a:r>
            <a:r>
              <a:rPr lang="cs-CZ" sz="2400" i="1" dirty="0" smtClean="0">
                <a:solidFill>
                  <a:srgbClr val="FF0000"/>
                </a:solidFill>
              </a:rPr>
              <a:t>? </a:t>
            </a:r>
            <a:endParaRPr lang="cs-CZ" sz="24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4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5471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0474" y="184652"/>
            <a:ext cx="11766884" cy="1325563"/>
          </a:xfrm>
        </p:spPr>
        <p:txBody>
          <a:bodyPr/>
          <a:lstStyle/>
          <a:p>
            <a:r>
              <a:rPr lang="cs-CZ" b="1" dirty="0" smtClean="0">
                <a:latin typeface="+mn-lt"/>
              </a:rPr>
              <a:t>VOLGORDEPRINCIPES EN VOLGORDETENDENSEN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474" y="1407695"/>
            <a:ext cx="11766884" cy="50652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OEFENING </a:t>
            </a:r>
            <a:r>
              <a:rPr lang="en-US" b="1" dirty="0">
                <a:solidFill>
                  <a:srgbClr val="0070C0"/>
                </a:solidFill>
                <a:sym typeface="Wingdings" panose="05000000000000000000" pitchFamily="2" charset="2"/>
              </a:rPr>
              <a:t> </a:t>
            </a:r>
            <a:r>
              <a:rPr lang="en-US" b="1" dirty="0">
                <a:solidFill>
                  <a:srgbClr val="0070C0"/>
                </a:solidFill>
              </a:rPr>
              <a:t> EERSTE </a:t>
            </a:r>
            <a:r>
              <a:rPr lang="en-US" b="1" dirty="0" smtClean="0">
                <a:solidFill>
                  <a:srgbClr val="0070C0"/>
                </a:solidFill>
              </a:rPr>
              <a:t>ZINSPLAATS</a:t>
            </a:r>
            <a:endParaRPr lang="cs-CZ" b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WAT KAN WEL, WAT KAN NIET ?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  <a:sym typeface="Wingdings" panose="05000000000000000000" pitchFamily="2" charset="2"/>
              </a:rPr>
              <a:t>Je </a:t>
            </a:r>
            <a:r>
              <a:rPr lang="cs-CZ" i="1" dirty="0" err="1">
                <a:solidFill>
                  <a:srgbClr val="FF0000"/>
                </a:solidFill>
                <a:sym typeface="Wingdings" panose="05000000000000000000" pitchFamily="2" charset="2"/>
              </a:rPr>
              <a:t>zal</a:t>
            </a:r>
            <a:r>
              <a:rPr lang="cs-CZ" i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FF0000"/>
                </a:solidFill>
                <a:sym typeface="Wingdings" panose="05000000000000000000" pitchFamily="2" charset="2"/>
              </a:rPr>
              <a:t>ik</a:t>
            </a:r>
            <a:r>
              <a:rPr lang="cs-CZ" i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FF0000"/>
                </a:solidFill>
                <a:sym typeface="Wingdings" panose="05000000000000000000" pitchFamily="2" charset="2"/>
              </a:rPr>
              <a:t>morgen</a:t>
            </a:r>
            <a:r>
              <a:rPr lang="cs-CZ" i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FF0000"/>
                </a:solidFill>
                <a:sym typeface="Wingdings" panose="05000000000000000000" pitchFamily="2" charset="2"/>
              </a:rPr>
              <a:t>bellen</a:t>
            </a:r>
            <a:r>
              <a:rPr lang="cs-CZ" i="1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cs-CZ" i="1" dirty="0" err="1">
                <a:solidFill>
                  <a:srgbClr val="FF0000"/>
                </a:solidFill>
                <a:sym typeface="Wingdings" panose="05000000000000000000" pitchFamily="2" charset="2"/>
              </a:rPr>
              <a:t>beloofd</a:t>
            </a:r>
            <a:r>
              <a:rPr lang="cs-CZ" i="1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r>
              <a:rPr lang="nl-NL" i="1" dirty="0" smtClean="0">
                <a:solidFill>
                  <a:srgbClr val="FF0000"/>
                </a:solidFill>
              </a:rPr>
              <a:t>Jou heb </a:t>
            </a:r>
            <a:r>
              <a:rPr lang="nl-NL" i="1" dirty="0">
                <a:solidFill>
                  <a:srgbClr val="FF0000"/>
                </a:solidFill>
              </a:rPr>
              <a:t>ik nog niet eerder ontmoet, dacht ik. </a:t>
            </a:r>
            <a:endParaRPr lang="cs-CZ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Van ze </a:t>
            </a:r>
            <a:r>
              <a:rPr lang="cs-CZ" i="1" dirty="0" err="1">
                <a:solidFill>
                  <a:srgbClr val="7030A0"/>
                </a:solidFill>
                <a:sym typeface="Wingdings" panose="05000000000000000000" pitchFamily="2" charset="2"/>
              </a:rPr>
              <a:t>heeft</a:t>
            </a: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 Jan dat </a:t>
            </a:r>
            <a:r>
              <a:rPr lang="cs-CZ" i="1" dirty="0" err="1">
                <a:solidFill>
                  <a:srgbClr val="7030A0"/>
                </a:solidFill>
                <a:sym typeface="Wingdings" panose="05000000000000000000" pitchFamily="2" charset="2"/>
              </a:rPr>
              <a:t>zeker</a:t>
            </a: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7030A0"/>
                </a:solidFill>
                <a:sym typeface="Wingdings" panose="05000000000000000000" pitchFamily="2" charset="2"/>
              </a:rPr>
              <a:t>niet</a:t>
            </a: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7030A0"/>
                </a:solidFill>
                <a:sym typeface="Wingdings" panose="05000000000000000000" pitchFamily="2" charset="2"/>
              </a:rPr>
              <a:t>gekregen</a:t>
            </a: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. 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Met </a:t>
            </a: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hen kan je </a:t>
            </a:r>
            <a:r>
              <a:rPr lang="cs-CZ" i="1" dirty="0" err="1">
                <a:solidFill>
                  <a:srgbClr val="7030A0"/>
                </a:solidFill>
                <a:sym typeface="Wingdings" panose="05000000000000000000" pitchFamily="2" charset="2"/>
              </a:rPr>
              <a:t>altijd</a:t>
            </a: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7030A0"/>
                </a:solidFill>
                <a:sym typeface="Wingdings" panose="05000000000000000000" pitchFamily="2" charset="2"/>
              </a:rPr>
              <a:t>rekenen</a:t>
            </a:r>
            <a:r>
              <a:rPr lang="cs-CZ" i="1" dirty="0">
                <a:solidFill>
                  <a:srgbClr val="7030A0"/>
                </a:solidFill>
                <a:sym typeface="Wingdings" panose="05000000000000000000" pitchFamily="2" charset="2"/>
              </a:rPr>
              <a:t>. 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Het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vinden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we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zeker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niet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ideaal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. 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Dat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moet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je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wel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eens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horen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5969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714" y="365126"/>
            <a:ext cx="10628086" cy="825046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OEFENING </a:t>
            </a:r>
            <a:r>
              <a:rPr lang="en-US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 </a:t>
            </a:r>
            <a:r>
              <a:rPr lang="en-US" dirty="0" smtClean="0">
                <a:solidFill>
                  <a:srgbClr val="0070C0"/>
                </a:solidFill>
              </a:rPr>
              <a:t> EERSTE ZINSPLAATS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0172"/>
            <a:ext cx="11569700" cy="566782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cs-CZ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dirty="0" smtClean="0">
                <a:solidFill>
                  <a:srgbClr val="0070C0"/>
                </a:solidFill>
                <a:sym typeface="Wingdings" panose="05000000000000000000" pitchFamily="2" charset="2"/>
              </a:rPr>
              <a:t>WAT KAN WEL, WAT KAN NIET ?</a:t>
            </a: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i="1" dirty="0" smtClean="0">
                <a:solidFill>
                  <a:srgbClr val="FF0000"/>
                </a:solidFill>
              </a:rPr>
              <a:t>Een </a:t>
            </a:r>
            <a:r>
              <a:rPr lang="cs-CZ" i="1" dirty="0" err="1" smtClean="0">
                <a:solidFill>
                  <a:srgbClr val="FF0000"/>
                </a:solidFill>
              </a:rPr>
              <a:t>boek</a:t>
            </a:r>
            <a:r>
              <a:rPr lang="nl-NL" dirty="0" smtClean="0">
                <a:solidFill>
                  <a:srgbClr val="FF0000"/>
                </a:solidFill>
              </a:rPr>
              <a:t> |was| hij aan het </a:t>
            </a:r>
            <a:r>
              <a:rPr lang="cs-CZ" dirty="0" smtClean="0">
                <a:solidFill>
                  <a:srgbClr val="FF0000"/>
                </a:solidFill>
              </a:rPr>
              <a:t>lezen</a:t>
            </a:r>
            <a:r>
              <a:rPr lang="nl-NL" dirty="0" smtClean="0">
                <a:solidFill>
                  <a:srgbClr val="FF0000"/>
                </a:solidFill>
              </a:rPr>
              <a:t>.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i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Een</a:t>
            </a:r>
            <a:r>
              <a:rPr lang="cs-CZ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boek</a:t>
            </a:r>
            <a:r>
              <a:rPr lang="cs-CZ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nl-NL" dirty="0" smtClean="0">
                <a:solidFill>
                  <a:srgbClr val="FF0000"/>
                </a:solidFill>
              </a:rPr>
              <a:t>|</a:t>
            </a:r>
            <a:r>
              <a:rPr lang="cs-CZ" dirty="0" err="1" smtClean="0">
                <a:solidFill>
                  <a:srgbClr val="FF0000"/>
                </a:solidFill>
              </a:rPr>
              <a:t>is</a:t>
            </a:r>
            <a:r>
              <a:rPr lang="nl-NL" dirty="0" smtClean="0">
                <a:solidFill>
                  <a:srgbClr val="FF0000"/>
                </a:solidFill>
              </a:rPr>
              <a:t>| </a:t>
            </a:r>
            <a:r>
              <a:rPr lang="cs-CZ" i="1" dirty="0">
                <a:solidFill>
                  <a:srgbClr val="FF0000"/>
                </a:solidFill>
                <a:sym typeface="Wingdings" panose="05000000000000000000" pitchFamily="2" charset="2"/>
              </a:rPr>
              <a:t>j</a:t>
            </a:r>
            <a:r>
              <a:rPr lang="cs-CZ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e </a:t>
            </a:r>
            <a:r>
              <a:rPr lang="cs-CZ" i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beste</a:t>
            </a:r>
            <a:r>
              <a:rPr lang="cs-CZ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vriend</a:t>
            </a:r>
            <a:r>
              <a:rPr lang="cs-CZ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Melk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nl-NL" i="1" dirty="0" smtClean="0">
                <a:solidFill>
                  <a:srgbClr val="7030A0"/>
                </a:solidFill>
              </a:rPr>
              <a:t>|</a:t>
            </a:r>
            <a:r>
              <a:rPr lang="cs-CZ" i="1" dirty="0" err="1" smtClean="0">
                <a:solidFill>
                  <a:srgbClr val="7030A0"/>
                </a:solidFill>
              </a:rPr>
              <a:t>zit</a:t>
            </a:r>
            <a:r>
              <a:rPr lang="nl-NL" i="1" dirty="0" smtClean="0">
                <a:solidFill>
                  <a:srgbClr val="7030A0"/>
                </a:solidFill>
              </a:rPr>
              <a:t>|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in de 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koelkast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Melk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nl-NL" i="1" dirty="0" smtClean="0">
                <a:solidFill>
                  <a:srgbClr val="7030A0"/>
                </a:solidFill>
              </a:rPr>
              <a:t>| 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is</a:t>
            </a:r>
            <a:r>
              <a:rPr lang="nl-NL" i="1" dirty="0" smtClean="0">
                <a:solidFill>
                  <a:srgbClr val="7030A0"/>
                </a:solidFill>
              </a:rPr>
              <a:t> |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niet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de 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beste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bron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van </a:t>
            </a:r>
            <a:r>
              <a:rPr lang="cs-CZ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calcium</a:t>
            </a:r>
            <a:r>
              <a:rPr lang="cs-CZ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. </a:t>
            </a: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Iemand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is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aan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de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telefoon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voor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je.</a:t>
            </a:r>
          </a:p>
          <a:p>
            <a:pPr marL="0" indent="0">
              <a:buNone/>
            </a:pPr>
            <a:r>
              <a:rPr lang="cs-CZ" i="1" dirty="0" err="1">
                <a:solidFill>
                  <a:srgbClr val="00B050"/>
                </a:solidFill>
                <a:sym typeface="Wingdings" panose="05000000000000000000" pitchFamily="2" charset="2"/>
              </a:rPr>
              <a:t>Iemand</a:t>
            </a:r>
            <a:r>
              <a:rPr lang="cs-CZ" i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nl-NL" i="1" dirty="0" smtClean="0">
                <a:solidFill>
                  <a:srgbClr val="00B050"/>
                </a:solidFill>
              </a:rPr>
              <a:t>|</a:t>
            </a:r>
            <a:r>
              <a:rPr lang="cs-CZ" i="1" dirty="0" err="1" smtClean="0">
                <a:solidFill>
                  <a:srgbClr val="00B050"/>
                </a:solidFill>
              </a:rPr>
              <a:t>heeft</a:t>
            </a:r>
            <a:r>
              <a:rPr lang="nl-NL" i="1" dirty="0" smtClean="0">
                <a:solidFill>
                  <a:srgbClr val="00B050"/>
                </a:solidFill>
              </a:rPr>
              <a:t>|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me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verteld</a:t>
            </a:r>
            <a:r>
              <a:rPr lang="cs-CZ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dat…</a:t>
            </a:r>
          </a:p>
          <a:p>
            <a:pPr marL="0" indent="0">
              <a:buNone/>
            </a:pPr>
            <a:endParaRPr lang="cs-CZ" i="1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Een soldaat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 |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staat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|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voor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deur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van de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kapitein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i="1" dirty="0" smtClean="0">
                <a:solidFill>
                  <a:schemeClr val="accent2">
                    <a:lumMod val="75000"/>
                  </a:schemeClr>
                </a:solidFill>
              </a:rPr>
              <a:t>Een Brits soldaat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 |werd| zondag bij een explosi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nl-NL" dirty="0" smtClean="0">
                <a:solidFill>
                  <a:schemeClr val="accent2">
                    <a:lumMod val="75000"/>
                  </a:schemeClr>
                </a:solidFill>
              </a:rPr>
              <a:t>in Ulster gedood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235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7893"/>
          </a:xfrm>
        </p:spPr>
        <p:txBody>
          <a:bodyPr/>
          <a:lstStyle/>
          <a:p>
            <a:r>
              <a:rPr lang="cs-CZ" b="1" dirty="0" smtClean="0"/>
              <a:t>		NEDERLANDSE VOLGORDE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4618"/>
            <a:ext cx="10515600" cy="5098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- WELKE TYPE TAAL IS HET NEDERLANDS m.b.t. VOLGORDE?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- HOE KAN JE HET NEDERLANDS BESCHRIJVEN QUA VOLGORDE? </a:t>
            </a:r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r>
              <a:rPr lang="cs-CZ" b="1" dirty="0" smtClean="0"/>
              <a:t>V-2</a:t>
            </a:r>
          </a:p>
          <a:p>
            <a:endParaRPr lang="cs-CZ" b="1" dirty="0" smtClean="0"/>
          </a:p>
          <a:p>
            <a:r>
              <a:rPr lang="cs-CZ" b="1" dirty="0" smtClean="0"/>
              <a:t>V-FINAL</a:t>
            </a:r>
          </a:p>
          <a:p>
            <a:endParaRPr lang="cs-CZ" b="1" dirty="0" smtClean="0"/>
          </a:p>
          <a:p>
            <a:r>
              <a:rPr lang="cs-CZ" b="1" dirty="0" smtClean="0"/>
              <a:t>SVO     ????? </a:t>
            </a:r>
          </a:p>
          <a:p>
            <a:endParaRPr lang="cs-CZ" b="1" dirty="0" smtClean="0"/>
          </a:p>
          <a:p>
            <a:r>
              <a:rPr lang="cs-CZ" b="1" dirty="0" smtClean="0"/>
              <a:t>SOV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76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1938"/>
          </a:xfrm>
        </p:spPr>
        <p:txBody>
          <a:bodyPr/>
          <a:lstStyle/>
          <a:p>
            <a:r>
              <a:rPr lang="cs-CZ" dirty="0" smtClean="0">
                <a:solidFill>
                  <a:srgbClr val="0070C0"/>
                </a:solidFill>
                <a:sym typeface="Wingdings" panose="05000000000000000000" pitchFamily="2" charset="2"/>
              </a:rPr>
              <a:t>OEFENING </a:t>
            </a:r>
            <a:r>
              <a:rPr lang="en-US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EERSTE ZINSPLAATS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536700"/>
            <a:ext cx="10515600" cy="4711700"/>
          </a:xfrm>
        </p:spPr>
        <p:txBody>
          <a:bodyPr>
            <a:normAutofit lnSpcReduction="10000"/>
          </a:bodyPr>
          <a:lstStyle/>
          <a:p>
            <a:pPr lvl="1"/>
            <a:r>
              <a:rPr lang="cs-CZ" sz="2800" i="1" dirty="0" err="1">
                <a:solidFill>
                  <a:srgbClr val="FF0000"/>
                </a:solidFill>
              </a:rPr>
              <a:t>Het</a:t>
            </a:r>
            <a:r>
              <a:rPr lang="cs-CZ" sz="2800" i="1" dirty="0">
                <a:solidFill>
                  <a:srgbClr val="FF0000"/>
                </a:solidFill>
              </a:rPr>
              <a:t> </a:t>
            </a:r>
            <a:r>
              <a:rPr lang="cs-CZ" sz="2800" i="1" dirty="0" err="1">
                <a:solidFill>
                  <a:srgbClr val="FF0000"/>
                </a:solidFill>
              </a:rPr>
              <a:t>hee</a:t>
            </a:r>
            <a:r>
              <a:rPr lang="en-US" sz="2800" i="1" dirty="0">
                <a:solidFill>
                  <a:srgbClr val="FF0000"/>
                </a:solidFill>
              </a:rPr>
              <a:t>f</a:t>
            </a:r>
            <a:r>
              <a:rPr lang="cs-CZ" sz="2800" i="1" dirty="0">
                <a:solidFill>
                  <a:srgbClr val="FF0000"/>
                </a:solidFill>
              </a:rPr>
              <a:t>t </a:t>
            </a:r>
            <a:r>
              <a:rPr lang="cs-CZ" sz="2800" i="1" dirty="0" err="1" smtClean="0">
                <a:solidFill>
                  <a:srgbClr val="FF0000"/>
                </a:solidFill>
              </a:rPr>
              <a:t>hij</a:t>
            </a:r>
            <a:r>
              <a:rPr lang="cs-CZ" sz="2800" i="1" dirty="0" smtClean="0">
                <a:solidFill>
                  <a:srgbClr val="FF0000"/>
                </a:solidFill>
              </a:rPr>
              <a:t> </a:t>
            </a:r>
            <a:r>
              <a:rPr lang="cs-CZ" sz="2800" i="1" dirty="0" err="1" smtClean="0">
                <a:solidFill>
                  <a:srgbClr val="FF0000"/>
                </a:solidFill>
              </a:rPr>
              <a:t>wel</a:t>
            </a:r>
            <a:r>
              <a:rPr lang="cs-CZ" sz="2800" i="1" dirty="0" smtClean="0">
                <a:solidFill>
                  <a:srgbClr val="FF0000"/>
                </a:solidFill>
              </a:rPr>
              <a:t> </a:t>
            </a:r>
            <a:r>
              <a:rPr lang="cs-CZ" sz="2800" i="1" dirty="0" err="1">
                <a:solidFill>
                  <a:srgbClr val="FF0000"/>
                </a:solidFill>
              </a:rPr>
              <a:t>gezegd</a:t>
            </a:r>
            <a:r>
              <a:rPr lang="cs-CZ" sz="2800" i="1" dirty="0">
                <a:solidFill>
                  <a:srgbClr val="FF0000"/>
                </a:solidFill>
              </a:rPr>
              <a:t>.    </a:t>
            </a:r>
            <a:endParaRPr lang="cs-CZ" sz="2800" i="1" dirty="0" smtClean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à"/>
            </a:pPr>
            <a:r>
              <a:rPr lang="en-US" sz="2800" b="1" i="1" dirty="0" err="1" smtClean="0">
                <a:solidFill>
                  <a:srgbClr val="00B050"/>
                </a:solidFill>
              </a:rPr>
              <a:t>Dat</a:t>
            </a:r>
            <a:r>
              <a:rPr lang="en-US" sz="2800" i="1" dirty="0" smtClean="0">
                <a:solidFill>
                  <a:srgbClr val="00B050"/>
                </a:solidFill>
              </a:rPr>
              <a:t> </a:t>
            </a:r>
            <a:r>
              <a:rPr lang="cs-CZ" sz="2800" i="1" dirty="0" err="1">
                <a:solidFill>
                  <a:srgbClr val="00B050"/>
                </a:solidFill>
              </a:rPr>
              <a:t>hee</a:t>
            </a:r>
            <a:r>
              <a:rPr lang="en-US" sz="2800" i="1" dirty="0">
                <a:solidFill>
                  <a:srgbClr val="00B050"/>
                </a:solidFill>
              </a:rPr>
              <a:t>f</a:t>
            </a:r>
            <a:r>
              <a:rPr lang="cs-CZ" sz="2800" i="1" dirty="0">
                <a:solidFill>
                  <a:srgbClr val="00B050"/>
                </a:solidFill>
              </a:rPr>
              <a:t>t </a:t>
            </a:r>
            <a:r>
              <a:rPr lang="cs-CZ" sz="2800" i="1" dirty="0" err="1">
                <a:solidFill>
                  <a:srgbClr val="00B050"/>
                </a:solidFill>
              </a:rPr>
              <a:t>hij</a:t>
            </a:r>
            <a:r>
              <a:rPr lang="cs-CZ" sz="2800" i="1" dirty="0">
                <a:solidFill>
                  <a:srgbClr val="00B050"/>
                </a:solidFill>
              </a:rPr>
              <a:t> </a:t>
            </a:r>
            <a:r>
              <a:rPr lang="cs-CZ" sz="2800" i="1" dirty="0" err="1">
                <a:solidFill>
                  <a:srgbClr val="00B050"/>
                </a:solidFill>
              </a:rPr>
              <a:t>wel</a:t>
            </a:r>
            <a:r>
              <a:rPr lang="cs-CZ" sz="2800" i="1" dirty="0">
                <a:solidFill>
                  <a:srgbClr val="00B050"/>
                </a:solidFill>
              </a:rPr>
              <a:t> </a:t>
            </a:r>
            <a:r>
              <a:rPr lang="cs-CZ" sz="2800" i="1" dirty="0" err="1">
                <a:solidFill>
                  <a:srgbClr val="00B050"/>
                </a:solidFill>
              </a:rPr>
              <a:t>gezegd</a:t>
            </a:r>
            <a:r>
              <a:rPr lang="cs-CZ" sz="2800" i="1" dirty="0">
                <a:solidFill>
                  <a:srgbClr val="00B050"/>
                </a:solidFill>
              </a:rPr>
              <a:t>. </a:t>
            </a:r>
            <a:endParaRPr lang="cs-CZ" sz="2800" i="1" dirty="0" smtClean="0">
              <a:solidFill>
                <a:srgbClr val="00B050"/>
              </a:solidFill>
            </a:endParaRPr>
          </a:p>
          <a:p>
            <a:pPr lvl="1">
              <a:buFont typeface="Wingdings" panose="05000000000000000000" pitchFamily="2" charset="2"/>
              <a:buChar char="à"/>
            </a:pPr>
            <a:endParaRPr lang="cs-CZ" sz="2800" i="1" dirty="0">
              <a:solidFill>
                <a:srgbClr val="00B050"/>
              </a:solidFill>
            </a:endParaRPr>
          </a:p>
          <a:p>
            <a:pPr lvl="1"/>
            <a:r>
              <a:rPr lang="cs-CZ" sz="2800" i="1" dirty="0" smtClean="0">
                <a:solidFill>
                  <a:srgbClr val="FF0000"/>
                </a:solidFill>
              </a:rPr>
              <a:t>Er </a:t>
            </a:r>
            <a:r>
              <a:rPr lang="en-US" sz="2800" i="1" dirty="0">
                <a:solidFill>
                  <a:srgbClr val="FF0000"/>
                </a:solidFill>
              </a:rPr>
              <a:t>zag </a:t>
            </a:r>
            <a:r>
              <a:rPr lang="en-US" sz="2800" i="1" dirty="0" err="1">
                <a:solidFill>
                  <a:srgbClr val="FF0000"/>
                </a:solidFill>
              </a:rPr>
              <a:t>ze</a:t>
            </a:r>
            <a:r>
              <a:rPr lang="en-US" sz="2800" i="1" dirty="0">
                <a:solidFill>
                  <a:srgbClr val="FF0000"/>
                </a:solidFill>
              </a:rPr>
              <a:t> hem </a:t>
            </a:r>
            <a:r>
              <a:rPr lang="en-US" sz="2800" i="1" dirty="0" err="1">
                <a:solidFill>
                  <a:srgbClr val="FF0000"/>
                </a:solidFill>
              </a:rPr>
              <a:t>staan</a:t>
            </a:r>
            <a:r>
              <a:rPr lang="cs-CZ" sz="2800" i="1" dirty="0">
                <a:solidFill>
                  <a:srgbClr val="FF0000"/>
                </a:solidFill>
              </a:rPr>
              <a:t>.</a:t>
            </a:r>
            <a:r>
              <a:rPr lang="en-US" sz="2800" i="1" dirty="0">
                <a:solidFill>
                  <a:srgbClr val="FF0000"/>
                </a:solidFill>
              </a:rPr>
              <a:t> 	</a:t>
            </a:r>
            <a:endParaRPr lang="cs-CZ" sz="2800" i="1" dirty="0" smtClean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à"/>
            </a:pPr>
            <a:r>
              <a:rPr lang="en-US" sz="2800" b="1" i="1" dirty="0" err="1" smtClean="0">
                <a:solidFill>
                  <a:srgbClr val="00B050"/>
                </a:solidFill>
              </a:rPr>
              <a:t>Daar</a:t>
            </a:r>
            <a:r>
              <a:rPr lang="en-US" sz="2800" b="1" i="1" dirty="0" smtClean="0">
                <a:solidFill>
                  <a:srgbClr val="00B050"/>
                </a:solidFill>
              </a:rPr>
              <a:t> </a:t>
            </a:r>
            <a:r>
              <a:rPr lang="en-US" sz="2800" i="1" dirty="0">
                <a:solidFill>
                  <a:srgbClr val="00B050"/>
                </a:solidFill>
              </a:rPr>
              <a:t>zag </a:t>
            </a:r>
            <a:r>
              <a:rPr lang="en-US" sz="2800" i="1" dirty="0" err="1">
                <a:solidFill>
                  <a:srgbClr val="00B050"/>
                </a:solidFill>
              </a:rPr>
              <a:t>ze</a:t>
            </a:r>
            <a:r>
              <a:rPr lang="en-US" sz="2800" i="1" dirty="0">
                <a:solidFill>
                  <a:srgbClr val="00B050"/>
                </a:solidFill>
              </a:rPr>
              <a:t> hem </a:t>
            </a:r>
            <a:r>
              <a:rPr lang="en-US" sz="2800" i="1" dirty="0" err="1">
                <a:solidFill>
                  <a:srgbClr val="00B050"/>
                </a:solidFill>
              </a:rPr>
              <a:t>staan</a:t>
            </a:r>
            <a:r>
              <a:rPr lang="en-US" sz="2800" i="1" dirty="0" smtClean="0">
                <a:solidFill>
                  <a:srgbClr val="00B050"/>
                </a:solidFill>
              </a:rPr>
              <a:t>.</a:t>
            </a:r>
            <a:endParaRPr lang="cs-CZ" sz="2800" i="1" dirty="0" smtClean="0">
              <a:solidFill>
                <a:srgbClr val="00B050"/>
              </a:solidFill>
            </a:endParaRPr>
          </a:p>
          <a:p>
            <a:pPr marL="457200" lvl="1" indent="0">
              <a:buNone/>
            </a:pPr>
            <a:endParaRPr lang="cs-CZ" sz="2800" i="1" dirty="0">
              <a:solidFill>
                <a:srgbClr val="00B050"/>
              </a:solidFill>
            </a:endParaRPr>
          </a:p>
          <a:p>
            <a:pPr lvl="1"/>
            <a:r>
              <a:rPr lang="cs-CZ" sz="2800" i="1" dirty="0" err="1" smtClean="0">
                <a:solidFill>
                  <a:srgbClr val="FF0000"/>
                </a:solidFill>
              </a:rPr>
              <a:t>Ie</a:t>
            </a:r>
            <a:r>
              <a:rPr lang="cs-CZ" sz="2800" i="1" dirty="0" smtClean="0">
                <a:solidFill>
                  <a:srgbClr val="FF0000"/>
                </a:solidFill>
              </a:rPr>
              <a:t> </a:t>
            </a:r>
            <a:r>
              <a:rPr lang="cs-CZ" sz="2800" i="1" dirty="0" err="1">
                <a:solidFill>
                  <a:srgbClr val="FF0000"/>
                </a:solidFill>
              </a:rPr>
              <a:t>zei</a:t>
            </a:r>
            <a:r>
              <a:rPr lang="cs-CZ" sz="2800" i="1" dirty="0">
                <a:solidFill>
                  <a:srgbClr val="FF0000"/>
                </a:solidFill>
              </a:rPr>
              <a:t> </a:t>
            </a:r>
            <a:r>
              <a:rPr lang="cs-CZ" sz="2800" i="1" dirty="0" err="1">
                <a:solidFill>
                  <a:srgbClr val="FF0000"/>
                </a:solidFill>
              </a:rPr>
              <a:t>toen</a:t>
            </a:r>
            <a:r>
              <a:rPr lang="cs-CZ" sz="2800" i="1" dirty="0">
                <a:solidFill>
                  <a:srgbClr val="FF0000"/>
                </a:solidFill>
              </a:rPr>
              <a:t> dat </a:t>
            </a:r>
            <a:r>
              <a:rPr lang="cs-CZ" sz="2800" i="1" dirty="0" err="1">
                <a:solidFill>
                  <a:srgbClr val="FF0000"/>
                </a:solidFill>
              </a:rPr>
              <a:t>het</a:t>
            </a:r>
            <a:r>
              <a:rPr lang="cs-CZ" sz="2800" i="1" dirty="0">
                <a:solidFill>
                  <a:srgbClr val="FF0000"/>
                </a:solidFill>
              </a:rPr>
              <a:t> </a:t>
            </a:r>
            <a:r>
              <a:rPr lang="cs-CZ" sz="2800" i="1" dirty="0" err="1">
                <a:solidFill>
                  <a:srgbClr val="FF0000"/>
                </a:solidFill>
              </a:rPr>
              <a:t>goed</a:t>
            </a:r>
            <a:r>
              <a:rPr lang="cs-CZ" sz="2800" i="1" dirty="0">
                <a:solidFill>
                  <a:srgbClr val="FF0000"/>
                </a:solidFill>
              </a:rPr>
              <a:t> </a:t>
            </a:r>
            <a:r>
              <a:rPr lang="cs-CZ" sz="2800" i="1" dirty="0" err="1">
                <a:solidFill>
                  <a:srgbClr val="FF0000"/>
                </a:solidFill>
              </a:rPr>
              <a:t>is</a:t>
            </a:r>
            <a:r>
              <a:rPr lang="cs-CZ" sz="2800" i="1" dirty="0">
                <a:solidFill>
                  <a:srgbClr val="FF0000"/>
                </a:solidFill>
              </a:rPr>
              <a:t>. </a:t>
            </a:r>
            <a:r>
              <a:rPr lang="cs-CZ" sz="2800" i="1" dirty="0">
                <a:solidFill>
                  <a:srgbClr val="00B050"/>
                </a:solidFill>
              </a:rPr>
              <a:t>	</a:t>
            </a:r>
            <a:endParaRPr lang="cs-CZ" sz="2800" i="1" dirty="0" smtClean="0">
              <a:solidFill>
                <a:srgbClr val="00B050"/>
              </a:solidFill>
            </a:endParaRPr>
          </a:p>
          <a:p>
            <a:pPr lvl="1">
              <a:buFont typeface="Wingdings" panose="05000000000000000000" pitchFamily="2" charset="2"/>
              <a:buChar char="à"/>
            </a:pPr>
            <a:r>
              <a:rPr lang="cs-CZ" sz="2800" i="1" dirty="0" err="1" smtClean="0">
                <a:solidFill>
                  <a:srgbClr val="00B050"/>
                </a:solidFill>
              </a:rPr>
              <a:t>Toen</a:t>
            </a:r>
            <a:r>
              <a:rPr lang="cs-CZ" sz="2800" i="1" dirty="0" smtClean="0">
                <a:solidFill>
                  <a:srgbClr val="00B050"/>
                </a:solidFill>
              </a:rPr>
              <a:t> </a:t>
            </a:r>
            <a:r>
              <a:rPr lang="cs-CZ" sz="2800" i="1" dirty="0" err="1">
                <a:solidFill>
                  <a:srgbClr val="00B050"/>
                </a:solidFill>
              </a:rPr>
              <a:t>zei</a:t>
            </a:r>
            <a:r>
              <a:rPr lang="cs-CZ" sz="2800" i="1" dirty="0">
                <a:solidFill>
                  <a:srgbClr val="00B050"/>
                </a:solidFill>
              </a:rPr>
              <a:t> </a:t>
            </a:r>
            <a:r>
              <a:rPr lang="cs-CZ" sz="2800" b="1" i="1" dirty="0" err="1">
                <a:solidFill>
                  <a:srgbClr val="00B050"/>
                </a:solidFill>
              </a:rPr>
              <a:t>ie</a:t>
            </a:r>
            <a:r>
              <a:rPr lang="cs-CZ" sz="2800" i="1" dirty="0">
                <a:solidFill>
                  <a:srgbClr val="00B050"/>
                </a:solidFill>
              </a:rPr>
              <a:t> dat </a:t>
            </a:r>
            <a:r>
              <a:rPr lang="cs-CZ" sz="2800" i="1" dirty="0" err="1">
                <a:solidFill>
                  <a:srgbClr val="00B050"/>
                </a:solidFill>
              </a:rPr>
              <a:t>het</a:t>
            </a:r>
            <a:r>
              <a:rPr lang="cs-CZ" sz="2800" i="1" dirty="0">
                <a:solidFill>
                  <a:srgbClr val="00B050"/>
                </a:solidFill>
              </a:rPr>
              <a:t> </a:t>
            </a:r>
            <a:r>
              <a:rPr lang="cs-CZ" sz="2800" i="1" dirty="0" err="1">
                <a:solidFill>
                  <a:srgbClr val="00B050"/>
                </a:solidFill>
              </a:rPr>
              <a:t>goed</a:t>
            </a:r>
            <a:r>
              <a:rPr lang="cs-CZ" sz="2800" i="1" dirty="0">
                <a:solidFill>
                  <a:srgbClr val="00B050"/>
                </a:solidFill>
              </a:rPr>
              <a:t> </a:t>
            </a:r>
            <a:r>
              <a:rPr lang="cs-CZ" sz="2800" i="1" dirty="0" err="1">
                <a:solidFill>
                  <a:srgbClr val="00B050"/>
                </a:solidFill>
              </a:rPr>
              <a:t>was</a:t>
            </a:r>
            <a:r>
              <a:rPr lang="cs-CZ" sz="2800" i="1" dirty="0">
                <a:solidFill>
                  <a:srgbClr val="00B050"/>
                </a:solidFill>
              </a:rPr>
              <a:t>. </a:t>
            </a:r>
            <a:endParaRPr lang="cs-CZ" sz="2800" i="1" dirty="0" smtClean="0">
              <a:solidFill>
                <a:srgbClr val="00B050"/>
              </a:solidFill>
            </a:endParaRPr>
          </a:p>
          <a:p>
            <a:pPr lvl="1">
              <a:buFont typeface="Wingdings" panose="05000000000000000000" pitchFamily="2" charset="2"/>
              <a:buChar char="à"/>
            </a:pPr>
            <a:endParaRPr lang="cs-CZ" sz="2800" i="1" dirty="0">
              <a:solidFill>
                <a:srgbClr val="00B050"/>
              </a:solidFill>
            </a:endParaRPr>
          </a:p>
          <a:p>
            <a:pPr lvl="1"/>
            <a:r>
              <a:rPr lang="cs-CZ" sz="2800" i="1" dirty="0" smtClean="0">
                <a:solidFill>
                  <a:srgbClr val="FF0000"/>
                </a:solidFill>
              </a:rPr>
              <a:t>Ze kan </a:t>
            </a:r>
            <a:r>
              <a:rPr lang="cs-CZ" sz="2800" i="1" dirty="0" err="1" smtClean="0">
                <a:solidFill>
                  <a:srgbClr val="FF0000"/>
                </a:solidFill>
              </a:rPr>
              <a:t>men</a:t>
            </a:r>
            <a:r>
              <a:rPr lang="cs-CZ" sz="2800" i="1" dirty="0" smtClean="0">
                <a:solidFill>
                  <a:srgbClr val="FF0000"/>
                </a:solidFill>
              </a:rPr>
              <a:t> </a:t>
            </a:r>
            <a:r>
              <a:rPr lang="cs-CZ" sz="2800" i="1" dirty="0" err="1" smtClean="0">
                <a:solidFill>
                  <a:srgbClr val="FF0000"/>
                </a:solidFill>
              </a:rPr>
              <a:t>er</a:t>
            </a:r>
            <a:r>
              <a:rPr lang="cs-CZ" sz="2800" i="1" dirty="0" smtClean="0">
                <a:solidFill>
                  <a:srgbClr val="FF0000"/>
                </a:solidFill>
              </a:rPr>
              <a:t> </a:t>
            </a:r>
            <a:r>
              <a:rPr lang="cs-CZ" sz="2800" i="1" dirty="0" err="1" smtClean="0">
                <a:solidFill>
                  <a:srgbClr val="FF0000"/>
                </a:solidFill>
              </a:rPr>
              <a:t>niet</a:t>
            </a:r>
            <a:r>
              <a:rPr lang="cs-CZ" sz="2800" i="1" dirty="0" smtClean="0">
                <a:solidFill>
                  <a:srgbClr val="FF0000"/>
                </a:solidFill>
              </a:rPr>
              <a:t> </a:t>
            </a:r>
            <a:r>
              <a:rPr lang="cs-CZ" sz="2800" i="1" dirty="0" err="1" smtClean="0">
                <a:solidFill>
                  <a:srgbClr val="FF0000"/>
                </a:solidFill>
              </a:rPr>
              <a:t>zien</a:t>
            </a:r>
            <a:r>
              <a:rPr lang="cs-CZ" sz="2800" i="1" dirty="0" smtClean="0">
                <a:solidFill>
                  <a:srgbClr val="FF0000"/>
                </a:solidFill>
              </a:rPr>
              <a:t>. </a:t>
            </a:r>
            <a:r>
              <a:rPr lang="cs-CZ" sz="2800" i="1" dirty="0">
                <a:solidFill>
                  <a:srgbClr val="00B050"/>
                </a:solidFill>
              </a:rPr>
              <a:t>	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cs-CZ" sz="2800" i="1" dirty="0" smtClean="0">
                <a:solidFill>
                  <a:srgbClr val="00B050"/>
                </a:solidFill>
              </a:rPr>
              <a:t>Hen kan je </a:t>
            </a:r>
            <a:r>
              <a:rPr lang="cs-CZ" sz="2800" i="1" dirty="0" err="1" smtClean="0">
                <a:solidFill>
                  <a:srgbClr val="00B050"/>
                </a:solidFill>
              </a:rPr>
              <a:t>er</a:t>
            </a:r>
            <a:r>
              <a:rPr lang="cs-CZ" sz="2800" i="1" dirty="0" smtClean="0">
                <a:solidFill>
                  <a:srgbClr val="00B050"/>
                </a:solidFill>
              </a:rPr>
              <a:t> </a:t>
            </a:r>
            <a:r>
              <a:rPr lang="cs-CZ" sz="2800" i="1" dirty="0" err="1" smtClean="0">
                <a:solidFill>
                  <a:srgbClr val="00B050"/>
                </a:solidFill>
              </a:rPr>
              <a:t>niet</a:t>
            </a:r>
            <a:r>
              <a:rPr lang="cs-CZ" sz="2800" i="1" dirty="0" smtClean="0">
                <a:solidFill>
                  <a:srgbClr val="00B050"/>
                </a:solidFill>
              </a:rPr>
              <a:t> </a:t>
            </a:r>
            <a:r>
              <a:rPr lang="cs-CZ" sz="2800" i="1" dirty="0" err="1" smtClean="0">
                <a:solidFill>
                  <a:srgbClr val="00B050"/>
                </a:solidFill>
              </a:rPr>
              <a:t>zien</a:t>
            </a:r>
            <a:r>
              <a:rPr lang="cs-CZ" sz="2800" i="1" dirty="0" smtClean="0">
                <a:solidFill>
                  <a:srgbClr val="00B050"/>
                </a:solidFill>
              </a:rPr>
              <a:t>, maar …. </a:t>
            </a:r>
            <a:endParaRPr lang="cs-CZ" sz="2800" i="1" dirty="0">
              <a:solidFill>
                <a:srgbClr val="00B050"/>
              </a:solidFill>
            </a:endParaRPr>
          </a:p>
          <a:p>
            <a:pPr marL="457200" lvl="1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8889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6673" y="143454"/>
            <a:ext cx="10515600" cy="974148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 err="1" smtClean="0">
                <a:latin typeface="+mn-lt"/>
                <a:hlinkClick r:id="rId2"/>
              </a:rPr>
              <a:t>Voegwoorden</a:t>
            </a:r>
            <a:r>
              <a:rPr lang="cs-CZ" b="1" dirty="0" smtClean="0">
                <a:latin typeface="+mn-lt"/>
              </a:rPr>
              <a:t>/ HOOFDZINNEN / BIJZINNEN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7019" y="1228435"/>
            <a:ext cx="11914908" cy="5560291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cs-CZ" b="1" i="1" dirty="0" err="1" smtClean="0">
                <a:solidFill>
                  <a:srgbClr val="0070C0"/>
                </a:solidFill>
              </a:rPr>
              <a:t>Want</a:t>
            </a:r>
            <a:r>
              <a:rPr lang="cs-CZ" b="1" i="1" dirty="0" smtClean="0">
                <a:solidFill>
                  <a:srgbClr val="0070C0"/>
                </a:solidFill>
              </a:rPr>
              <a:t>/</a:t>
            </a:r>
            <a:r>
              <a:rPr lang="cs-CZ" b="1" i="1" dirty="0" err="1" smtClean="0">
                <a:solidFill>
                  <a:srgbClr val="0070C0"/>
                </a:solidFill>
              </a:rPr>
              <a:t>omdat</a:t>
            </a:r>
            <a:r>
              <a:rPr lang="cs-CZ" b="1" i="1" dirty="0" smtClean="0">
                <a:solidFill>
                  <a:srgbClr val="0070C0"/>
                </a:solidFill>
              </a:rPr>
              <a:t>/</a:t>
            </a:r>
            <a:r>
              <a:rPr lang="cs-CZ" b="1" i="1" dirty="0" err="1" smtClean="0">
                <a:solidFill>
                  <a:srgbClr val="0070C0"/>
                </a:solidFill>
              </a:rPr>
              <a:t>daarom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hij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zo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langzaam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eet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dirty="0" err="1">
                <a:solidFill>
                  <a:srgbClr val="C00000"/>
                </a:solidFill>
              </a:rPr>
              <a:t>missen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altijd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avondsnieuws</a:t>
            </a:r>
            <a:r>
              <a:rPr lang="cs-CZ" dirty="0">
                <a:solidFill>
                  <a:srgbClr val="C00000"/>
                </a:solidFill>
              </a:rPr>
              <a:t>.  </a:t>
            </a: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cs-CZ" b="1" i="1" dirty="0" err="1">
                <a:solidFill>
                  <a:srgbClr val="0070C0"/>
                </a:solidFill>
              </a:rPr>
              <a:t>Wanneer</a:t>
            </a:r>
            <a:r>
              <a:rPr lang="cs-CZ" b="1" i="1" dirty="0">
                <a:solidFill>
                  <a:srgbClr val="0070C0"/>
                </a:solidFill>
              </a:rPr>
              <a:t>/</a:t>
            </a:r>
            <a:r>
              <a:rPr lang="cs-CZ" b="1" i="1" dirty="0" err="1">
                <a:solidFill>
                  <a:srgbClr val="0070C0"/>
                </a:solidFill>
              </a:rPr>
              <a:t>als</a:t>
            </a:r>
            <a:r>
              <a:rPr lang="cs-CZ" b="1" i="1" dirty="0">
                <a:solidFill>
                  <a:srgbClr val="0070C0"/>
                </a:solidFill>
              </a:rPr>
              <a:t>/</a:t>
            </a:r>
            <a:r>
              <a:rPr lang="cs-CZ" b="1" i="1" dirty="0" err="1">
                <a:solidFill>
                  <a:srgbClr val="0070C0"/>
                </a:solidFill>
              </a:rPr>
              <a:t>toen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hij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begreep</a:t>
            </a:r>
            <a:r>
              <a:rPr lang="cs-CZ" dirty="0">
                <a:solidFill>
                  <a:srgbClr val="C00000"/>
                </a:solidFill>
              </a:rPr>
              <a:t> dat </a:t>
            </a:r>
            <a:r>
              <a:rPr lang="cs-CZ" dirty="0" err="1">
                <a:solidFill>
                  <a:srgbClr val="C00000"/>
                </a:solidFill>
              </a:rPr>
              <a:t>het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te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laat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was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dirty="0" err="1" smtClean="0">
                <a:solidFill>
                  <a:srgbClr val="C00000"/>
                </a:solidFill>
              </a:rPr>
              <a:t>ging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hij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weg</a:t>
            </a:r>
            <a:r>
              <a:rPr lang="cs-CZ" dirty="0" smtClean="0">
                <a:solidFill>
                  <a:srgbClr val="C00000"/>
                </a:solidFill>
              </a:rPr>
              <a:t>.</a:t>
            </a:r>
            <a:endParaRPr lang="cs-CZ" dirty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cs-CZ" b="1" i="1" dirty="0" err="1">
                <a:solidFill>
                  <a:srgbClr val="0070C0"/>
                </a:solidFill>
              </a:rPr>
              <a:t>Als</a:t>
            </a:r>
            <a:r>
              <a:rPr lang="cs-CZ" b="1" i="1" dirty="0">
                <a:solidFill>
                  <a:srgbClr val="0070C0"/>
                </a:solidFill>
              </a:rPr>
              <a:t>/ </a:t>
            </a:r>
            <a:r>
              <a:rPr lang="cs-CZ" b="1" i="1" dirty="0" err="1">
                <a:solidFill>
                  <a:srgbClr val="0070C0"/>
                </a:solidFill>
              </a:rPr>
              <a:t>Hoewel</a:t>
            </a:r>
            <a:r>
              <a:rPr lang="cs-CZ" b="1" i="1" dirty="0">
                <a:solidFill>
                  <a:srgbClr val="0070C0"/>
                </a:solidFill>
              </a:rPr>
              <a:t> / </a:t>
            </a:r>
            <a:r>
              <a:rPr lang="cs-CZ" b="1" i="1" dirty="0" err="1">
                <a:solidFill>
                  <a:srgbClr val="0070C0"/>
                </a:solidFill>
              </a:rPr>
              <a:t>Toen</a:t>
            </a:r>
            <a:r>
              <a:rPr lang="cs-CZ" b="1" i="1" dirty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ik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er</a:t>
            </a:r>
            <a:r>
              <a:rPr lang="cs-CZ" dirty="0">
                <a:solidFill>
                  <a:srgbClr val="C00000"/>
                </a:solidFill>
              </a:rPr>
              <a:t> al </a:t>
            </a:r>
            <a:r>
              <a:rPr lang="cs-CZ" dirty="0" err="1">
                <a:solidFill>
                  <a:srgbClr val="C00000"/>
                </a:solidFill>
              </a:rPr>
              <a:t>vaak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geweest</a:t>
            </a:r>
            <a:r>
              <a:rPr lang="cs-CZ" dirty="0">
                <a:solidFill>
                  <a:srgbClr val="C00000"/>
                </a:solidFill>
              </a:rPr>
              <a:t> ben, </a:t>
            </a:r>
            <a:r>
              <a:rPr lang="cs-CZ" dirty="0" err="1">
                <a:solidFill>
                  <a:srgbClr val="C00000"/>
                </a:solidFill>
              </a:rPr>
              <a:t>heb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ik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elke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keer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moeite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om</a:t>
            </a:r>
            <a:r>
              <a:rPr lang="cs-CZ" dirty="0">
                <a:solidFill>
                  <a:srgbClr val="C00000"/>
                </a:solidFill>
              </a:rPr>
              <a:t> de </a:t>
            </a:r>
            <a:r>
              <a:rPr lang="cs-CZ" dirty="0" err="1">
                <a:solidFill>
                  <a:srgbClr val="C00000"/>
                </a:solidFill>
              </a:rPr>
              <a:t>weg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te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vinden</a:t>
            </a:r>
            <a:r>
              <a:rPr lang="cs-CZ" dirty="0">
                <a:solidFill>
                  <a:srgbClr val="C00000"/>
                </a:solidFill>
              </a:rPr>
              <a:t>.</a:t>
            </a: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cs-CZ" dirty="0" err="1">
                <a:solidFill>
                  <a:srgbClr val="C00000"/>
                </a:solidFill>
              </a:rPr>
              <a:t>Het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kind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b="1" i="1" dirty="0" err="1">
                <a:solidFill>
                  <a:srgbClr val="0070C0"/>
                </a:solidFill>
              </a:rPr>
              <a:t>wie</a:t>
            </a:r>
            <a:r>
              <a:rPr lang="cs-CZ" b="1" i="1" dirty="0">
                <a:solidFill>
                  <a:srgbClr val="0070C0"/>
                </a:solidFill>
              </a:rPr>
              <a:t>/</a:t>
            </a:r>
            <a:r>
              <a:rPr lang="cs-CZ" b="1" i="1" dirty="0" err="1">
                <a:solidFill>
                  <a:srgbClr val="0070C0"/>
                </a:solidFill>
              </a:rPr>
              <a:t>wat</a:t>
            </a:r>
            <a:r>
              <a:rPr lang="cs-CZ" b="1" i="1" dirty="0">
                <a:solidFill>
                  <a:srgbClr val="0070C0"/>
                </a:solidFill>
              </a:rPr>
              <a:t>/dat</a:t>
            </a:r>
            <a:r>
              <a:rPr lang="cs-CZ" dirty="0">
                <a:solidFill>
                  <a:srgbClr val="C00000"/>
                </a:solidFill>
              </a:rPr>
              <a:t> in </a:t>
            </a:r>
            <a:r>
              <a:rPr lang="cs-CZ" dirty="0" err="1">
                <a:solidFill>
                  <a:srgbClr val="C00000"/>
                </a:solidFill>
              </a:rPr>
              <a:t>het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water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is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gevallen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dirty="0" err="1" smtClean="0">
                <a:solidFill>
                  <a:srgbClr val="C00000"/>
                </a:solidFill>
              </a:rPr>
              <a:t>kon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niet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zwemmen</a:t>
            </a:r>
            <a:r>
              <a:rPr lang="cs-CZ" dirty="0" smtClean="0">
                <a:solidFill>
                  <a:srgbClr val="C00000"/>
                </a:solidFill>
              </a:rPr>
              <a:t>.</a:t>
            </a:r>
            <a:endParaRPr lang="cs-CZ" dirty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cs-CZ" dirty="0" err="1">
                <a:solidFill>
                  <a:srgbClr val="C00000"/>
                </a:solidFill>
              </a:rPr>
              <a:t>Ik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wist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niet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zeker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i="1" dirty="0">
                <a:solidFill>
                  <a:srgbClr val="0070C0"/>
                </a:solidFill>
              </a:rPr>
              <a:t>dat/</a:t>
            </a:r>
            <a:r>
              <a:rPr lang="cs-CZ" b="1" i="1" dirty="0" err="1">
                <a:solidFill>
                  <a:srgbClr val="0070C0"/>
                </a:solidFill>
              </a:rPr>
              <a:t>of</a:t>
            </a:r>
            <a:r>
              <a:rPr lang="cs-CZ" b="1" i="1" dirty="0">
                <a:solidFill>
                  <a:srgbClr val="0070C0"/>
                </a:solidFill>
              </a:rPr>
              <a:t>/</a:t>
            </a:r>
            <a:r>
              <a:rPr lang="cs-CZ" b="1" i="1" dirty="0" err="1">
                <a:solidFill>
                  <a:srgbClr val="0070C0"/>
                </a:solidFill>
              </a:rPr>
              <a:t>wanneer</a:t>
            </a:r>
            <a:r>
              <a:rPr lang="cs-CZ" b="1" i="1" dirty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hij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vanavond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nog</a:t>
            </a:r>
            <a:r>
              <a:rPr lang="cs-CZ" i="1" dirty="0" smtClean="0">
                <a:solidFill>
                  <a:srgbClr val="C00000"/>
                </a:solidFill>
              </a:rPr>
              <a:t> op </a:t>
            </a:r>
            <a:r>
              <a:rPr lang="cs-CZ" i="1" dirty="0" err="1" smtClean="0">
                <a:solidFill>
                  <a:srgbClr val="C00000"/>
                </a:solidFill>
              </a:rPr>
              <a:t>bezoek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komt</a:t>
            </a:r>
            <a:r>
              <a:rPr lang="cs-CZ" i="1" dirty="0" smtClean="0">
                <a:solidFill>
                  <a:srgbClr val="C00000"/>
                </a:solidFill>
              </a:rPr>
              <a:t>.</a:t>
            </a: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cs-CZ" dirty="0" err="1" smtClean="0">
                <a:solidFill>
                  <a:srgbClr val="C00000"/>
                </a:solidFill>
              </a:rPr>
              <a:t>Niemand</a:t>
            </a:r>
            <a:r>
              <a:rPr lang="cs-CZ" dirty="0" smtClean="0">
                <a:solidFill>
                  <a:srgbClr val="C00000"/>
                </a:solidFill>
              </a:rPr>
              <a:t> van </a:t>
            </a:r>
            <a:r>
              <a:rPr lang="cs-CZ" dirty="0" err="1" smtClean="0">
                <a:solidFill>
                  <a:srgbClr val="C00000"/>
                </a:solidFill>
              </a:rPr>
              <a:t>ons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kon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weten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b="1" i="1" dirty="0">
                <a:solidFill>
                  <a:srgbClr val="0070C0"/>
                </a:solidFill>
              </a:rPr>
              <a:t>dat / </a:t>
            </a:r>
            <a:r>
              <a:rPr lang="cs-CZ" b="1" i="1" dirty="0" err="1">
                <a:solidFill>
                  <a:srgbClr val="0070C0"/>
                </a:solidFill>
              </a:rPr>
              <a:t>of</a:t>
            </a:r>
            <a:r>
              <a:rPr lang="cs-CZ" b="1" i="1" dirty="0">
                <a:solidFill>
                  <a:srgbClr val="0070C0"/>
                </a:solidFill>
              </a:rPr>
              <a:t> / </a:t>
            </a:r>
            <a:r>
              <a:rPr lang="cs-CZ" b="1" i="1" dirty="0" err="1">
                <a:solidFill>
                  <a:srgbClr val="0070C0"/>
                </a:solidFill>
              </a:rPr>
              <a:t>als</a:t>
            </a:r>
            <a:r>
              <a:rPr lang="cs-CZ" b="1" i="1" dirty="0">
                <a:solidFill>
                  <a:srgbClr val="0070C0"/>
                </a:solidFill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de </a:t>
            </a:r>
            <a:r>
              <a:rPr lang="cs-CZ" dirty="0" err="1" smtClean="0">
                <a:solidFill>
                  <a:srgbClr val="C00000"/>
                </a:solidFill>
              </a:rPr>
              <a:t>collega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zo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ziek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was</a:t>
            </a:r>
            <a:r>
              <a:rPr lang="cs-CZ" dirty="0" smtClean="0">
                <a:solidFill>
                  <a:srgbClr val="C00000"/>
                </a:solidFill>
              </a:rPr>
              <a:t>.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dirty="0" err="1">
                <a:solidFill>
                  <a:srgbClr val="C00000"/>
                </a:solidFill>
              </a:rPr>
              <a:t>Ik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heb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lang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geslapen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b="1" i="1" dirty="0">
                <a:solidFill>
                  <a:srgbClr val="0070C0"/>
                </a:solidFill>
              </a:rPr>
              <a:t>dus /</a:t>
            </a:r>
            <a:r>
              <a:rPr lang="cs-CZ" b="1" i="1" dirty="0" err="1">
                <a:solidFill>
                  <a:srgbClr val="0070C0"/>
                </a:solidFill>
              </a:rPr>
              <a:t>doordat</a:t>
            </a:r>
            <a:r>
              <a:rPr lang="cs-CZ" b="1" i="1" dirty="0">
                <a:solidFill>
                  <a:srgbClr val="0070C0"/>
                </a:solidFill>
              </a:rPr>
              <a:t>/ </a:t>
            </a:r>
            <a:r>
              <a:rPr lang="cs-CZ" b="1" i="1" dirty="0" err="1">
                <a:solidFill>
                  <a:srgbClr val="0070C0"/>
                </a:solidFill>
              </a:rPr>
              <a:t>want</a:t>
            </a:r>
            <a:r>
              <a:rPr lang="cs-CZ" b="1" i="1" dirty="0">
                <a:solidFill>
                  <a:srgbClr val="0070C0"/>
                </a:solidFill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kan </a:t>
            </a:r>
            <a:r>
              <a:rPr lang="cs-CZ" dirty="0" err="1" smtClean="0">
                <a:solidFill>
                  <a:srgbClr val="C00000"/>
                </a:solidFill>
              </a:rPr>
              <a:t>ik</a:t>
            </a:r>
            <a:r>
              <a:rPr lang="cs-CZ" dirty="0" smtClean="0">
                <a:solidFill>
                  <a:srgbClr val="C00000"/>
                </a:solidFill>
              </a:rPr>
              <a:t> nu </a:t>
            </a:r>
            <a:r>
              <a:rPr lang="cs-CZ" dirty="0" err="1" smtClean="0">
                <a:solidFill>
                  <a:srgbClr val="C00000"/>
                </a:solidFill>
              </a:rPr>
              <a:t>lekker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sporten</a:t>
            </a:r>
            <a:r>
              <a:rPr lang="cs-CZ" dirty="0" smtClean="0">
                <a:solidFill>
                  <a:srgbClr val="C00000"/>
                </a:solidFill>
              </a:rPr>
              <a:t>.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b="1" i="1" dirty="0" err="1">
                <a:solidFill>
                  <a:srgbClr val="0070C0"/>
                </a:solidFill>
              </a:rPr>
              <a:t>Toen</a:t>
            </a:r>
            <a:r>
              <a:rPr lang="cs-CZ" b="1" i="1" dirty="0">
                <a:solidFill>
                  <a:srgbClr val="0070C0"/>
                </a:solidFill>
              </a:rPr>
              <a:t>/</a:t>
            </a:r>
            <a:r>
              <a:rPr lang="cs-CZ" b="1" i="1" dirty="0" err="1">
                <a:solidFill>
                  <a:srgbClr val="0070C0"/>
                </a:solidFill>
              </a:rPr>
              <a:t>Voordat</a:t>
            </a:r>
            <a:r>
              <a:rPr lang="cs-CZ" b="1" i="1" dirty="0">
                <a:solidFill>
                  <a:srgbClr val="0070C0"/>
                </a:solidFill>
              </a:rPr>
              <a:t>/ </a:t>
            </a:r>
            <a:r>
              <a:rPr lang="cs-CZ" b="1" i="1" dirty="0" err="1">
                <a:solidFill>
                  <a:srgbClr val="0070C0"/>
                </a:solidFill>
              </a:rPr>
              <a:t>Terwijl</a:t>
            </a:r>
            <a:r>
              <a:rPr lang="cs-CZ" b="1" i="1" dirty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ik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naar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het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kantoor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vertrek</a:t>
            </a:r>
            <a:r>
              <a:rPr lang="cs-CZ" i="1" dirty="0" smtClean="0">
                <a:solidFill>
                  <a:srgbClr val="C00000"/>
                </a:solidFill>
              </a:rPr>
              <a:t>, </a:t>
            </a:r>
            <a:r>
              <a:rPr lang="cs-CZ" i="1" dirty="0" err="1" smtClean="0">
                <a:solidFill>
                  <a:srgbClr val="C00000"/>
                </a:solidFill>
              </a:rPr>
              <a:t>naar</a:t>
            </a:r>
            <a:r>
              <a:rPr lang="cs-CZ" dirty="0">
                <a:solidFill>
                  <a:srgbClr val="C00000"/>
                </a:solidFill>
              </a:rPr>
              <a:t>,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moet</a:t>
            </a:r>
            <a:r>
              <a:rPr lang="cs-CZ" dirty="0">
                <a:solidFill>
                  <a:srgbClr val="C00000"/>
                </a:solidFill>
              </a:rPr>
              <a:t> je </a:t>
            </a:r>
            <a:r>
              <a:rPr lang="cs-CZ" dirty="0" err="1">
                <a:solidFill>
                  <a:srgbClr val="C00000"/>
                </a:solidFill>
              </a:rPr>
              <a:t>me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helpen</a:t>
            </a:r>
            <a:r>
              <a:rPr lang="cs-CZ" dirty="0">
                <a:solidFill>
                  <a:srgbClr val="C00000"/>
                </a:solidFill>
              </a:rPr>
              <a:t>.  </a:t>
            </a:r>
          </a:p>
          <a:p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38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4109" y="1228436"/>
            <a:ext cx="10919691" cy="5629563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De </a:t>
            </a:r>
            <a:r>
              <a:rPr lang="cs-CZ" dirty="0">
                <a:solidFill>
                  <a:srgbClr val="C00000"/>
                </a:solidFill>
              </a:rPr>
              <a:t>auto </a:t>
            </a:r>
            <a:r>
              <a:rPr lang="cs-CZ" dirty="0" err="1">
                <a:solidFill>
                  <a:srgbClr val="C00000"/>
                </a:solidFill>
              </a:rPr>
              <a:t>gaat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naar</a:t>
            </a:r>
            <a:r>
              <a:rPr lang="cs-CZ" dirty="0">
                <a:solidFill>
                  <a:srgbClr val="C00000"/>
                </a:solidFill>
              </a:rPr>
              <a:t> de </a:t>
            </a:r>
            <a:r>
              <a:rPr lang="cs-CZ" dirty="0" err="1">
                <a:solidFill>
                  <a:srgbClr val="C00000"/>
                </a:solidFill>
              </a:rPr>
              <a:t>schroot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omdat</a:t>
            </a:r>
            <a:r>
              <a:rPr lang="cs-CZ" i="1" dirty="0">
                <a:solidFill>
                  <a:srgbClr val="C00000"/>
                </a:solidFill>
              </a:rPr>
              <a:t>  (</a:t>
            </a:r>
            <a:r>
              <a:rPr lang="cs-CZ" i="1" dirty="0" err="1">
                <a:solidFill>
                  <a:srgbClr val="C00000"/>
                </a:solidFill>
              </a:rPr>
              <a:t>werken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niet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meer</a:t>
            </a:r>
            <a:r>
              <a:rPr lang="cs-CZ" i="1" dirty="0">
                <a:solidFill>
                  <a:srgbClr val="C00000"/>
                </a:solidFill>
              </a:rPr>
              <a:t>)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>
                <a:solidFill>
                  <a:srgbClr val="C00000"/>
                </a:solidFill>
              </a:rPr>
              <a:t>De auto </a:t>
            </a:r>
            <a:r>
              <a:rPr lang="cs-CZ" dirty="0" err="1">
                <a:solidFill>
                  <a:srgbClr val="C00000"/>
                </a:solidFill>
              </a:rPr>
              <a:t>gaat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naar</a:t>
            </a:r>
            <a:r>
              <a:rPr lang="cs-CZ" dirty="0">
                <a:solidFill>
                  <a:srgbClr val="C00000"/>
                </a:solidFill>
              </a:rPr>
              <a:t> de </a:t>
            </a:r>
            <a:r>
              <a:rPr lang="cs-CZ" dirty="0" err="1">
                <a:solidFill>
                  <a:srgbClr val="C00000"/>
                </a:solidFill>
              </a:rPr>
              <a:t>schroot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want</a:t>
            </a:r>
            <a:r>
              <a:rPr lang="cs-CZ" i="1" dirty="0">
                <a:solidFill>
                  <a:srgbClr val="C00000"/>
                </a:solidFill>
              </a:rPr>
              <a:t>  (</a:t>
            </a:r>
            <a:r>
              <a:rPr lang="cs-CZ" i="1" dirty="0" err="1">
                <a:solidFill>
                  <a:srgbClr val="C00000"/>
                </a:solidFill>
              </a:rPr>
              <a:t>werken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niet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meer</a:t>
            </a:r>
            <a:r>
              <a:rPr lang="cs-CZ" i="1" dirty="0">
                <a:solidFill>
                  <a:srgbClr val="C00000"/>
                </a:solidFill>
              </a:rPr>
              <a:t>)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 err="1">
                <a:solidFill>
                  <a:srgbClr val="C00000"/>
                </a:solidFill>
              </a:rPr>
              <a:t>Volgende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week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hoef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ik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niet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naar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school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omdat</a:t>
            </a:r>
            <a:r>
              <a:rPr lang="cs-CZ" i="1" dirty="0">
                <a:solidFill>
                  <a:srgbClr val="C00000"/>
                </a:solidFill>
              </a:rPr>
              <a:t> (</a:t>
            </a:r>
            <a:r>
              <a:rPr lang="cs-CZ" i="1" dirty="0" err="1">
                <a:solidFill>
                  <a:srgbClr val="C00000"/>
                </a:solidFill>
              </a:rPr>
              <a:t>vakantie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hebben</a:t>
            </a:r>
            <a:r>
              <a:rPr lang="cs-CZ" i="1" dirty="0">
                <a:solidFill>
                  <a:srgbClr val="C00000"/>
                </a:solidFill>
              </a:rPr>
              <a:t>)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 err="1">
                <a:solidFill>
                  <a:srgbClr val="C00000"/>
                </a:solidFill>
              </a:rPr>
              <a:t>Volgende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week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hoef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ik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niet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naar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school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want</a:t>
            </a:r>
            <a:r>
              <a:rPr lang="cs-CZ" i="1" dirty="0">
                <a:solidFill>
                  <a:srgbClr val="C00000"/>
                </a:solidFill>
              </a:rPr>
              <a:t> (</a:t>
            </a:r>
            <a:r>
              <a:rPr lang="cs-CZ" i="1" dirty="0" err="1">
                <a:solidFill>
                  <a:srgbClr val="C00000"/>
                </a:solidFill>
              </a:rPr>
              <a:t>vakantie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hebben</a:t>
            </a:r>
            <a:r>
              <a:rPr lang="cs-CZ" i="1" dirty="0">
                <a:solidFill>
                  <a:srgbClr val="C00000"/>
                </a:solidFill>
              </a:rPr>
              <a:t>)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 err="1">
                <a:solidFill>
                  <a:srgbClr val="C00000"/>
                </a:solidFill>
              </a:rPr>
              <a:t>Mijn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zusje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vindt</a:t>
            </a:r>
            <a:r>
              <a:rPr lang="cs-CZ" dirty="0">
                <a:solidFill>
                  <a:srgbClr val="C00000"/>
                </a:solidFill>
              </a:rPr>
              <a:t> de </a:t>
            </a:r>
            <a:r>
              <a:rPr lang="cs-CZ" dirty="0" err="1">
                <a:solidFill>
                  <a:srgbClr val="C00000"/>
                </a:solidFill>
              </a:rPr>
              <a:t>spruitjes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niet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lekker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b="1" i="1" dirty="0">
                <a:solidFill>
                  <a:srgbClr val="0070C0"/>
                </a:solidFill>
              </a:rPr>
              <a:t>maar</a:t>
            </a:r>
            <a:r>
              <a:rPr lang="cs-CZ" i="1" dirty="0">
                <a:solidFill>
                  <a:srgbClr val="C00000"/>
                </a:solidFill>
              </a:rPr>
              <a:t>  (</a:t>
            </a:r>
            <a:r>
              <a:rPr lang="cs-CZ" i="1" dirty="0" err="1">
                <a:solidFill>
                  <a:srgbClr val="C00000"/>
                </a:solidFill>
              </a:rPr>
              <a:t>wel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opeten</a:t>
            </a:r>
            <a:r>
              <a:rPr lang="cs-CZ" i="1" dirty="0">
                <a:solidFill>
                  <a:srgbClr val="C00000"/>
                </a:solidFill>
              </a:rPr>
              <a:t>).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b="1" i="1" dirty="0" err="1">
                <a:solidFill>
                  <a:srgbClr val="0070C0"/>
                </a:solidFill>
              </a:rPr>
              <a:t>Hoewel</a:t>
            </a:r>
            <a:r>
              <a:rPr lang="cs-CZ" i="1" dirty="0">
                <a:solidFill>
                  <a:srgbClr val="C00000"/>
                </a:solidFill>
              </a:rPr>
              <a:t> (</a:t>
            </a:r>
            <a:r>
              <a:rPr lang="cs-CZ" i="1" dirty="0" err="1">
                <a:solidFill>
                  <a:srgbClr val="C00000"/>
                </a:solidFill>
              </a:rPr>
              <a:t>mijn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zusje</a:t>
            </a:r>
            <a:r>
              <a:rPr lang="cs-CZ" i="1" dirty="0">
                <a:solidFill>
                  <a:srgbClr val="C00000"/>
                </a:solidFill>
              </a:rPr>
              <a:t> - </a:t>
            </a:r>
            <a:r>
              <a:rPr lang="cs-CZ" i="1" dirty="0" err="1">
                <a:solidFill>
                  <a:srgbClr val="C00000"/>
                </a:solidFill>
              </a:rPr>
              <a:t>vinden</a:t>
            </a:r>
            <a:r>
              <a:rPr lang="cs-CZ" i="1" dirty="0">
                <a:solidFill>
                  <a:srgbClr val="C00000"/>
                </a:solidFill>
              </a:rPr>
              <a:t> de </a:t>
            </a:r>
            <a:r>
              <a:rPr lang="cs-CZ" i="1" dirty="0" err="1">
                <a:solidFill>
                  <a:srgbClr val="C00000"/>
                </a:solidFill>
              </a:rPr>
              <a:t>spruitjes</a:t>
            </a:r>
            <a:r>
              <a:rPr lang="cs-CZ" i="1" dirty="0">
                <a:solidFill>
                  <a:srgbClr val="C00000"/>
                </a:solidFill>
              </a:rPr>
              <a:t> - </a:t>
            </a:r>
            <a:r>
              <a:rPr lang="cs-CZ" i="1" dirty="0" err="1">
                <a:solidFill>
                  <a:srgbClr val="C00000"/>
                </a:solidFill>
              </a:rPr>
              <a:t>niet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lekker</a:t>
            </a:r>
            <a:r>
              <a:rPr lang="cs-CZ" i="1" dirty="0">
                <a:solidFill>
                  <a:srgbClr val="C00000"/>
                </a:solidFill>
              </a:rPr>
              <a:t>, </a:t>
            </a:r>
            <a:r>
              <a:rPr lang="cs-CZ" dirty="0" err="1">
                <a:solidFill>
                  <a:srgbClr val="C00000"/>
                </a:solidFill>
              </a:rPr>
              <a:t>eet</a:t>
            </a:r>
            <a:r>
              <a:rPr lang="cs-CZ" dirty="0">
                <a:solidFill>
                  <a:srgbClr val="C00000"/>
                </a:solidFill>
              </a:rPr>
              <a:t> ze </a:t>
            </a:r>
            <a:r>
              <a:rPr lang="cs-CZ" dirty="0" err="1">
                <a:solidFill>
                  <a:srgbClr val="C00000"/>
                </a:solidFill>
              </a:rPr>
              <a:t>ze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wel</a:t>
            </a:r>
            <a:r>
              <a:rPr lang="cs-CZ" dirty="0">
                <a:solidFill>
                  <a:srgbClr val="C00000"/>
                </a:solidFill>
              </a:rPr>
              <a:t> op.  </a:t>
            </a:r>
          </a:p>
          <a:p>
            <a:r>
              <a:rPr lang="cs-CZ" dirty="0">
                <a:solidFill>
                  <a:srgbClr val="C00000"/>
                </a:solidFill>
              </a:rPr>
              <a:t>Jan </a:t>
            </a:r>
            <a:r>
              <a:rPr lang="cs-CZ" dirty="0" err="1">
                <a:solidFill>
                  <a:srgbClr val="C00000"/>
                </a:solidFill>
              </a:rPr>
              <a:t>heeft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genoeg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gespaard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zodat</a:t>
            </a:r>
            <a:r>
              <a:rPr lang="cs-CZ" i="1" dirty="0">
                <a:solidFill>
                  <a:srgbClr val="C00000"/>
                </a:solidFill>
              </a:rPr>
              <a:t>  (</a:t>
            </a:r>
            <a:r>
              <a:rPr lang="cs-CZ" i="1" dirty="0" err="1">
                <a:solidFill>
                  <a:srgbClr val="C00000"/>
                </a:solidFill>
              </a:rPr>
              <a:t>kunnen</a:t>
            </a:r>
            <a:r>
              <a:rPr lang="cs-CZ" i="1" dirty="0">
                <a:solidFill>
                  <a:srgbClr val="C00000"/>
                </a:solidFill>
              </a:rPr>
              <a:t> in de </a:t>
            </a:r>
            <a:r>
              <a:rPr lang="cs-CZ" i="1" dirty="0" err="1">
                <a:solidFill>
                  <a:srgbClr val="C00000"/>
                </a:solidFill>
              </a:rPr>
              <a:t>zomer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een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nieuwe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fiets</a:t>
            </a:r>
            <a:r>
              <a:rPr lang="cs-CZ" i="1" dirty="0">
                <a:solidFill>
                  <a:srgbClr val="C00000"/>
                </a:solidFill>
              </a:rPr>
              <a:t> kopen). 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>
                <a:solidFill>
                  <a:srgbClr val="C00000"/>
                </a:solidFill>
              </a:rPr>
              <a:t>Paul </a:t>
            </a:r>
            <a:r>
              <a:rPr lang="cs-CZ" dirty="0" err="1">
                <a:solidFill>
                  <a:srgbClr val="C00000"/>
                </a:solidFill>
              </a:rPr>
              <a:t>eet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het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liefst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patat</a:t>
            </a:r>
            <a:r>
              <a:rPr lang="cs-CZ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terwijl</a:t>
            </a:r>
            <a:r>
              <a:rPr lang="cs-CZ" i="1" dirty="0">
                <a:solidFill>
                  <a:srgbClr val="C00000"/>
                </a:solidFill>
              </a:rPr>
              <a:t>  (</a:t>
            </a:r>
            <a:r>
              <a:rPr lang="cs-CZ" i="1" dirty="0" err="1">
                <a:solidFill>
                  <a:srgbClr val="C00000"/>
                </a:solidFill>
              </a:rPr>
              <a:t>zijn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zusje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liever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groenten</a:t>
            </a:r>
            <a:r>
              <a:rPr lang="cs-CZ" i="1" dirty="0">
                <a:solidFill>
                  <a:srgbClr val="C00000"/>
                </a:solidFill>
              </a:rPr>
              <a:t>) 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b="1" i="1" dirty="0">
                <a:solidFill>
                  <a:srgbClr val="0070C0"/>
                </a:solidFill>
              </a:rPr>
              <a:t>Nadat</a:t>
            </a:r>
            <a:r>
              <a:rPr lang="cs-CZ" i="1" dirty="0">
                <a:solidFill>
                  <a:srgbClr val="C00000"/>
                </a:solidFill>
              </a:rPr>
              <a:t> (</a:t>
            </a:r>
            <a:r>
              <a:rPr lang="cs-CZ" i="1" dirty="0" err="1">
                <a:solidFill>
                  <a:srgbClr val="C00000"/>
                </a:solidFill>
              </a:rPr>
              <a:t>het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glaasje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bier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opdrinken</a:t>
            </a:r>
            <a:r>
              <a:rPr lang="cs-CZ" i="1" dirty="0">
                <a:solidFill>
                  <a:srgbClr val="C00000"/>
                </a:solidFill>
              </a:rPr>
              <a:t>), </a:t>
            </a:r>
            <a:r>
              <a:rPr lang="cs-CZ" dirty="0" err="1">
                <a:solidFill>
                  <a:srgbClr val="C00000"/>
                </a:solidFill>
              </a:rPr>
              <a:t>bestelde</a:t>
            </a:r>
            <a:r>
              <a:rPr lang="cs-CZ" dirty="0">
                <a:solidFill>
                  <a:srgbClr val="C00000"/>
                </a:solidFill>
              </a:rPr>
              <a:t> ze </a:t>
            </a:r>
            <a:r>
              <a:rPr lang="cs-CZ" dirty="0" err="1">
                <a:solidFill>
                  <a:srgbClr val="C00000"/>
                </a:solidFill>
              </a:rPr>
              <a:t>nog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een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licht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etentje</a:t>
            </a:r>
            <a:r>
              <a:rPr lang="cs-CZ" dirty="0">
                <a:solidFill>
                  <a:srgbClr val="C00000"/>
                </a:solidFill>
              </a:rPr>
              <a:t>.  </a:t>
            </a:r>
          </a:p>
          <a:p>
            <a:r>
              <a:rPr lang="cs-CZ" b="1" i="1" dirty="0" err="1">
                <a:solidFill>
                  <a:srgbClr val="0070C0"/>
                </a:solidFill>
              </a:rPr>
              <a:t>Voordat</a:t>
            </a:r>
            <a:r>
              <a:rPr lang="cs-CZ" b="1" i="1" dirty="0">
                <a:solidFill>
                  <a:srgbClr val="C00000"/>
                </a:solidFill>
              </a:rPr>
              <a:t> … 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34109" y="143454"/>
            <a:ext cx="10732655" cy="974148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 err="1" smtClean="0">
                <a:latin typeface="+mn-lt"/>
                <a:hlinkClick r:id="rId2"/>
              </a:rPr>
              <a:t>Voegwoorden</a:t>
            </a:r>
            <a:r>
              <a:rPr lang="cs-CZ" b="1" dirty="0" smtClean="0">
                <a:latin typeface="+mn-lt"/>
              </a:rPr>
              <a:t>/ HOOFDZINNEN / BIJZINNEN</a:t>
            </a:r>
            <a:endParaRPr lang="cs-CZ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16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143000"/>
          </a:xfrm>
        </p:spPr>
        <p:txBody>
          <a:bodyPr>
            <a:noAutofit/>
          </a:bodyPr>
          <a:lstStyle/>
          <a:p>
            <a:r>
              <a:rPr lang="en-GB" sz="4800" b="1" dirty="0"/>
              <a:t>BEDANKT VOOR UW AANDACHT!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196752"/>
            <a:ext cx="7560840" cy="5400600"/>
          </a:xfrm>
        </p:spPr>
      </p:pic>
    </p:spTree>
    <p:extLst>
      <p:ext uri="{BB962C8B-B14F-4D97-AF65-F5344CB8AC3E}">
        <p14:creationId xmlns:p14="http://schemas.microsoft.com/office/powerpoint/2010/main" val="416778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7893"/>
          </a:xfrm>
        </p:spPr>
        <p:txBody>
          <a:bodyPr/>
          <a:lstStyle/>
          <a:p>
            <a:r>
              <a:rPr lang="cs-CZ" b="1" dirty="0" smtClean="0"/>
              <a:t>		NEDERLANDSE VOLGORDE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4049" y="1274618"/>
            <a:ext cx="11675502" cy="50984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4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4000" b="1" dirty="0" smtClean="0">
                <a:solidFill>
                  <a:srgbClr val="7030A0"/>
                </a:solidFill>
              </a:rPr>
              <a:t>V-2 TAAL  / </a:t>
            </a:r>
            <a:r>
              <a:rPr lang="cs-CZ" sz="4000" b="1" dirty="0" smtClean="0">
                <a:solidFill>
                  <a:schemeClr val="accent6">
                    <a:lumMod val="75000"/>
                  </a:schemeClr>
                </a:solidFill>
              </a:rPr>
              <a:t>SOV-TAAL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endParaRPr lang="cs-CZ" b="1" dirty="0" smtClean="0"/>
          </a:p>
          <a:p>
            <a:pPr marL="0" indent="0">
              <a:buNone/>
            </a:pPr>
            <a:r>
              <a:rPr lang="cs-CZ" sz="3200" dirty="0" smtClean="0"/>
              <a:t>LET OP:   </a:t>
            </a:r>
            <a:r>
              <a:rPr lang="cs-CZ" sz="3200" b="1" dirty="0" smtClean="0">
                <a:solidFill>
                  <a:srgbClr val="FF0000"/>
                </a:solidFill>
              </a:rPr>
              <a:t>S-O   </a:t>
            </a:r>
            <a:r>
              <a:rPr lang="cs-CZ" sz="3200" b="1" dirty="0" smtClean="0">
                <a:sym typeface="Wingdings" panose="05000000000000000000" pitchFamily="2" charset="2"/>
              </a:rPr>
              <a:t>  </a:t>
            </a:r>
            <a:r>
              <a:rPr lang="cs-CZ" sz="3200" dirty="0" err="1" smtClean="0"/>
              <a:t>volgorde</a:t>
            </a:r>
            <a:r>
              <a:rPr lang="cs-CZ" sz="3200" dirty="0" smtClean="0"/>
              <a:t> </a:t>
            </a:r>
            <a:r>
              <a:rPr lang="cs-CZ" sz="3200" dirty="0" err="1" smtClean="0"/>
              <a:t>zowel</a:t>
            </a:r>
            <a:r>
              <a:rPr lang="cs-CZ" sz="3200" dirty="0" smtClean="0"/>
              <a:t> in </a:t>
            </a:r>
            <a:r>
              <a:rPr lang="cs-CZ" sz="3200" dirty="0" err="1" smtClean="0"/>
              <a:t>hoofdzinnen</a:t>
            </a:r>
            <a:r>
              <a:rPr lang="cs-CZ" sz="3200" dirty="0" smtClean="0"/>
              <a:t> </a:t>
            </a:r>
            <a:r>
              <a:rPr lang="cs-CZ" sz="3200" dirty="0" err="1" smtClean="0"/>
              <a:t>als</a:t>
            </a:r>
            <a:r>
              <a:rPr lang="cs-CZ" sz="3200" dirty="0" smtClean="0"/>
              <a:t> in </a:t>
            </a:r>
            <a:r>
              <a:rPr lang="cs-CZ" sz="3200" dirty="0" err="1" smtClean="0"/>
              <a:t>bijzinnen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dirty="0"/>
              <a:t>	</a:t>
            </a:r>
            <a:r>
              <a:rPr lang="cs-CZ" sz="3200" dirty="0" smtClean="0"/>
              <a:t>	</a:t>
            </a:r>
            <a:r>
              <a:rPr lang="cs-CZ" sz="3200" b="1" dirty="0" smtClean="0">
                <a:sym typeface="Wingdings" panose="05000000000000000000" pitchFamily="2" charset="2"/>
              </a:rPr>
              <a:t>       </a:t>
            </a:r>
            <a:r>
              <a:rPr lang="cs-CZ" sz="3200" dirty="0" err="1" smtClean="0"/>
              <a:t>ongemarkeerde</a:t>
            </a:r>
            <a:r>
              <a:rPr lang="cs-CZ" sz="3200" dirty="0" smtClean="0"/>
              <a:t> </a:t>
            </a:r>
            <a:r>
              <a:rPr lang="cs-CZ" sz="3200" dirty="0" err="1" smtClean="0"/>
              <a:t>zinnen</a:t>
            </a:r>
            <a:endParaRPr lang="cs-CZ" sz="3200" dirty="0" smtClean="0"/>
          </a:p>
          <a:p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5683826" y="1785610"/>
            <a:ext cx="1219200" cy="858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7138980" y="1953491"/>
            <a:ext cx="4459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HOOFDZIN    x    BIJZIN 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8205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2728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			</a:t>
            </a:r>
            <a:r>
              <a:rPr lang="cs-CZ" b="1" dirty="0" err="1" smtClean="0"/>
              <a:t>volgorde</a:t>
            </a:r>
            <a:r>
              <a:rPr lang="cs-CZ" b="1" dirty="0" smtClean="0"/>
              <a:t> CZ  </a:t>
            </a:r>
            <a:r>
              <a:rPr lang="cs-CZ" b="1" dirty="0"/>
              <a:t>x </a:t>
            </a:r>
            <a:r>
              <a:rPr lang="cs-CZ" b="1" dirty="0" smtClean="0"/>
              <a:t>NL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98621"/>
            <a:ext cx="11353800" cy="575109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cs-CZ" b="1" dirty="0" smtClean="0">
              <a:sym typeface="Wingdings" panose="05000000000000000000" pitchFamily="2" charset="2"/>
            </a:endParaRPr>
          </a:p>
          <a:p>
            <a:r>
              <a:rPr lang="cs-CZ" sz="4500" i="1" dirty="0" smtClean="0">
                <a:solidFill>
                  <a:srgbClr val="7030A0"/>
                </a:solidFill>
              </a:rPr>
              <a:t>Jan </a:t>
            </a:r>
            <a:r>
              <a:rPr lang="cs-CZ" sz="4500" i="1" dirty="0">
                <a:solidFill>
                  <a:srgbClr val="7030A0"/>
                </a:solidFill>
              </a:rPr>
              <a:t>kopl Pavla. </a:t>
            </a:r>
            <a:r>
              <a:rPr lang="cs-CZ" sz="4500" dirty="0"/>
              <a:t>	</a:t>
            </a:r>
            <a:r>
              <a:rPr lang="cs-CZ" sz="4500" b="1" dirty="0">
                <a:sym typeface="Wingdings" panose="05000000000000000000" pitchFamily="2" charset="2"/>
              </a:rPr>
              <a:t> 	 </a:t>
            </a:r>
            <a:r>
              <a:rPr lang="cs-CZ" sz="4500" dirty="0"/>
              <a:t>	</a:t>
            </a:r>
            <a:r>
              <a:rPr lang="cs-CZ" sz="4500" i="1" dirty="0">
                <a:solidFill>
                  <a:srgbClr val="00B050"/>
                </a:solidFill>
              </a:rPr>
              <a:t>Jan </a:t>
            </a:r>
            <a:r>
              <a:rPr lang="cs-CZ" sz="4500" i="1" dirty="0" err="1">
                <a:solidFill>
                  <a:srgbClr val="00B050"/>
                </a:solidFill>
              </a:rPr>
              <a:t>heeft</a:t>
            </a:r>
            <a:r>
              <a:rPr lang="cs-CZ" sz="4500" i="1" dirty="0">
                <a:solidFill>
                  <a:srgbClr val="00B050"/>
                </a:solidFill>
              </a:rPr>
              <a:t> Paul </a:t>
            </a:r>
            <a:r>
              <a:rPr lang="cs-CZ" sz="4500" i="1" dirty="0" err="1">
                <a:solidFill>
                  <a:srgbClr val="00B050"/>
                </a:solidFill>
              </a:rPr>
              <a:t>geschopt</a:t>
            </a:r>
            <a:r>
              <a:rPr lang="cs-CZ" sz="4500" i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endParaRPr lang="cs-CZ" sz="4500" dirty="0">
              <a:solidFill>
                <a:srgbClr val="00B050"/>
              </a:solidFill>
            </a:endParaRPr>
          </a:p>
          <a:p>
            <a:r>
              <a:rPr lang="cs-CZ" sz="4500" i="1" dirty="0">
                <a:solidFill>
                  <a:srgbClr val="7030A0"/>
                </a:solidFill>
              </a:rPr>
              <a:t>Pavla kopl </a:t>
            </a:r>
            <a:r>
              <a:rPr lang="cs-CZ" sz="4500" i="1" u="sng" dirty="0">
                <a:solidFill>
                  <a:srgbClr val="7030A0"/>
                </a:solidFill>
              </a:rPr>
              <a:t>Jan</a:t>
            </a:r>
            <a:r>
              <a:rPr lang="cs-CZ" sz="4500" i="1" dirty="0">
                <a:solidFill>
                  <a:srgbClr val="7030A0"/>
                </a:solidFill>
              </a:rPr>
              <a:t>.</a:t>
            </a:r>
            <a:r>
              <a:rPr lang="cs-CZ" sz="4500" dirty="0"/>
              <a:t>		</a:t>
            </a:r>
            <a:r>
              <a:rPr lang="cs-CZ" sz="4500" b="1" dirty="0" smtClean="0">
                <a:sym typeface="Wingdings" panose="05000000000000000000" pitchFamily="2" charset="2"/>
              </a:rPr>
              <a:t> </a:t>
            </a:r>
            <a:r>
              <a:rPr lang="cs-CZ" sz="4500" dirty="0"/>
              <a:t>	</a:t>
            </a:r>
            <a:r>
              <a:rPr lang="cs-CZ" sz="4500" b="1" dirty="0">
                <a:solidFill>
                  <a:srgbClr val="FF0000"/>
                </a:solidFill>
              </a:rPr>
              <a:t>* </a:t>
            </a:r>
            <a:r>
              <a:rPr lang="cs-CZ" sz="4500" i="1" dirty="0">
                <a:solidFill>
                  <a:srgbClr val="FF0000"/>
                </a:solidFill>
              </a:rPr>
              <a:t>Paul </a:t>
            </a:r>
            <a:r>
              <a:rPr lang="cs-CZ" sz="4500" i="1" dirty="0" err="1">
                <a:solidFill>
                  <a:srgbClr val="FF0000"/>
                </a:solidFill>
              </a:rPr>
              <a:t>heeft</a:t>
            </a:r>
            <a:r>
              <a:rPr lang="cs-CZ" sz="4500" i="1" dirty="0">
                <a:solidFill>
                  <a:srgbClr val="FF0000"/>
                </a:solidFill>
              </a:rPr>
              <a:t> Jan </a:t>
            </a:r>
            <a:r>
              <a:rPr lang="cs-CZ" sz="4500" dirty="0"/>
              <a:t>(agens) </a:t>
            </a:r>
            <a:r>
              <a:rPr lang="cs-CZ" sz="4500" i="1" dirty="0" err="1">
                <a:solidFill>
                  <a:srgbClr val="FF0000"/>
                </a:solidFill>
              </a:rPr>
              <a:t>geschopt</a:t>
            </a:r>
            <a:r>
              <a:rPr lang="cs-CZ" sz="4500" i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4500" i="1" dirty="0">
                <a:solidFill>
                  <a:srgbClr val="FF0000"/>
                </a:solidFill>
              </a:rPr>
              <a:t>	</a:t>
            </a:r>
            <a:r>
              <a:rPr lang="cs-CZ" sz="4500" i="1" dirty="0" smtClean="0">
                <a:solidFill>
                  <a:srgbClr val="FF0000"/>
                </a:solidFill>
              </a:rPr>
              <a:t>			</a:t>
            </a:r>
            <a:r>
              <a:rPr lang="cs-CZ" sz="4500" b="1" dirty="0" smtClean="0">
                <a:sym typeface="Wingdings" panose="05000000000000000000" pitchFamily="2" charset="2"/>
              </a:rPr>
              <a:t> </a:t>
            </a:r>
            <a:r>
              <a:rPr lang="cs-CZ" sz="4500" dirty="0"/>
              <a:t>	</a:t>
            </a:r>
            <a:r>
              <a:rPr lang="cs-CZ" sz="4500" i="1" dirty="0" err="1" smtClean="0">
                <a:solidFill>
                  <a:srgbClr val="00B050"/>
                </a:solidFill>
              </a:rPr>
              <a:t>Het</a:t>
            </a:r>
            <a:r>
              <a:rPr lang="cs-CZ" sz="4500" i="1" dirty="0" smtClean="0">
                <a:solidFill>
                  <a:srgbClr val="00B050"/>
                </a:solidFill>
              </a:rPr>
              <a:t> </a:t>
            </a:r>
            <a:r>
              <a:rPr lang="cs-CZ" sz="4500" i="1" dirty="0" err="1" smtClean="0">
                <a:solidFill>
                  <a:srgbClr val="00B050"/>
                </a:solidFill>
              </a:rPr>
              <a:t>was</a:t>
            </a:r>
            <a:r>
              <a:rPr lang="cs-CZ" sz="4500" i="1" dirty="0" smtClean="0">
                <a:solidFill>
                  <a:srgbClr val="00B050"/>
                </a:solidFill>
              </a:rPr>
              <a:t> </a:t>
            </a:r>
            <a:r>
              <a:rPr lang="cs-CZ" sz="4500" b="1" i="1" dirty="0" smtClean="0">
                <a:solidFill>
                  <a:srgbClr val="00B050"/>
                </a:solidFill>
              </a:rPr>
              <a:t>Jan</a:t>
            </a:r>
            <a:r>
              <a:rPr lang="cs-CZ" sz="4500" i="1" dirty="0" smtClean="0">
                <a:solidFill>
                  <a:srgbClr val="00B050"/>
                </a:solidFill>
              </a:rPr>
              <a:t> </a:t>
            </a:r>
            <a:r>
              <a:rPr lang="cs-CZ" sz="4500" i="1" dirty="0" err="1" smtClean="0">
                <a:solidFill>
                  <a:srgbClr val="00B050"/>
                </a:solidFill>
              </a:rPr>
              <a:t>die</a:t>
            </a:r>
            <a:r>
              <a:rPr lang="cs-CZ" sz="4500" i="1" dirty="0" smtClean="0">
                <a:solidFill>
                  <a:srgbClr val="00B050"/>
                </a:solidFill>
              </a:rPr>
              <a:t> Paul </a:t>
            </a:r>
            <a:r>
              <a:rPr lang="cs-CZ" sz="4500" i="1" dirty="0" err="1" smtClean="0">
                <a:solidFill>
                  <a:srgbClr val="00B050"/>
                </a:solidFill>
              </a:rPr>
              <a:t>heeft</a:t>
            </a:r>
            <a:r>
              <a:rPr lang="cs-CZ" sz="4500" i="1" dirty="0" smtClean="0">
                <a:solidFill>
                  <a:srgbClr val="00B050"/>
                </a:solidFill>
              </a:rPr>
              <a:t> </a:t>
            </a:r>
            <a:r>
              <a:rPr lang="cs-CZ" sz="4500" i="1" dirty="0" err="1" smtClean="0">
                <a:solidFill>
                  <a:srgbClr val="00B050"/>
                </a:solidFill>
              </a:rPr>
              <a:t>geschopt</a:t>
            </a:r>
            <a:r>
              <a:rPr lang="cs-CZ" sz="4500" i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4500" b="1" i="1" dirty="0">
                <a:solidFill>
                  <a:srgbClr val="00B050"/>
                </a:solidFill>
                <a:sym typeface="Wingdings" panose="05000000000000000000" pitchFamily="2" charset="2"/>
              </a:rPr>
              <a:t>	</a:t>
            </a:r>
            <a:r>
              <a:rPr lang="cs-CZ" sz="4500" b="1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			</a:t>
            </a:r>
            <a:r>
              <a:rPr lang="cs-CZ" sz="4500" b="1" dirty="0" smtClean="0">
                <a:sym typeface="Wingdings" panose="05000000000000000000" pitchFamily="2" charset="2"/>
              </a:rPr>
              <a:t> </a:t>
            </a:r>
            <a:r>
              <a:rPr lang="cs-CZ" sz="4500" dirty="0"/>
              <a:t>	</a:t>
            </a:r>
            <a:r>
              <a:rPr lang="cs-CZ" sz="4500" i="1" dirty="0" smtClean="0">
                <a:solidFill>
                  <a:srgbClr val="00B050"/>
                </a:solidFill>
              </a:rPr>
              <a:t>Paul </a:t>
            </a:r>
            <a:r>
              <a:rPr lang="cs-CZ" sz="4500" i="1" dirty="0" err="1" smtClean="0">
                <a:solidFill>
                  <a:srgbClr val="00B050"/>
                </a:solidFill>
              </a:rPr>
              <a:t>was</a:t>
            </a:r>
            <a:r>
              <a:rPr lang="cs-CZ" sz="4500" i="1" dirty="0" smtClean="0">
                <a:solidFill>
                  <a:srgbClr val="00B050"/>
                </a:solidFill>
              </a:rPr>
              <a:t> </a:t>
            </a:r>
            <a:r>
              <a:rPr lang="cs-CZ" sz="4500" i="1" dirty="0" err="1" smtClean="0">
                <a:solidFill>
                  <a:srgbClr val="00B050"/>
                </a:solidFill>
              </a:rPr>
              <a:t>geschopt</a:t>
            </a:r>
            <a:r>
              <a:rPr lang="cs-CZ" sz="4500" i="1" dirty="0" smtClean="0">
                <a:solidFill>
                  <a:srgbClr val="00B050"/>
                </a:solidFill>
              </a:rPr>
              <a:t> </a:t>
            </a:r>
            <a:r>
              <a:rPr lang="cs-CZ" sz="4500" b="1" i="1" dirty="0" err="1" smtClean="0">
                <a:solidFill>
                  <a:srgbClr val="00B050"/>
                </a:solidFill>
              </a:rPr>
              <a:t>door</a:t>
            </a:r>
            <a:r>
              <a:rPr lang="cs-CZ" sz="4500" b="1" i="1" dirty="0" smtClean="0">
                <a:solidFill>
                  <a:srgbClr val="00B050"/>
                </a:solidFill>
              </a:rPr>
              <a:t> Jan</a:t>
            </a:r>
            <a:r>
              <a:rPr lang="cs-CZ" sz="4500" i="1" dirty="0" smtClean="0">
                <a:solidFill>
                  <a:srgbClr val="00B050"/>
                </a:solidFill>
              </a:rPr>
              <a:t>.  </a:t>
            </a:r>
            <a:endParaRPr lang="cs-CZ" sz="4500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45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4500" dirty="0">
              <a:solidFill>
                <a:srgbClr val="FF0000"/>
              </a:solidFill>
            </a:endParaRPr>
          </a:p>
          <a:p>
            <a:r>
              <a:rPr lang="cs-CZ" sz="4500" i="1" dirty="0">
                <a:solidFill>
                  <a:srgbClr val="7030A0"/>
                </a:solidFill>
              </a:rPr>
              <a:t>Jan Pavla </a:t>
            </a:r>
            <a:r>
              <a:rPr lang="cs-CZ" sz="4500" i="1" u="sng" dirty="0">
                <a:solidFill>
                  <a:srgbClr val="7030A0"/>
                </a:solidFill>
              </a:rPr>
              <a:t>kopl</a:t>
            </a:r>
            <a:r>
              <a:rPr lang="cs-CZ" sz="4500" i="1" dirty="0">
                <a:solidFill>
                  <a:srgbClr val="7030A0"/>
                </a:solidFill>
              </a:rPr>
              <a:t>.</a:t>
            </a:r>
            <a:r>
              <a:rPr lang="cs-CZ" sz="4500" dirty="0"/>
              <a:t>		</a:t>
            </a:r>
            <a:r>
              <a:rPr lang="cs-CZ" sz="4500" b="1" dirty="0">
                <a:sym typeface="Wingdings" panose="05000000000000000000" pitchFamily="2" charset="2"/>
              </a:rPr>
              <a:t>  </a:t>
            </a:r>
            <a:r>
              <a:rPr lang="cs-CZ" sz="4500" dirty="0"/>
              <a:t>	</a:t>
            </a:r>
            <a:r>
              <a:rPr lang="cs-CZ" sz="4500" b="1" dirty="0">
                <a:solidFill>
                  <a:srgbClr val="FF0000"/>
                </a:solidFill>
              </a:rPr>
              <a:t>*</a:t>
            </a:r>
            <a:r>
              <a:rPr lang="cs-CZ" sz="4500" dirty="0">
                <a:solidFill>
                  <a:srgbClr val="FF0000"/>
                </a:solidFill>
              </a:rPr>
              <a:t> </a:t>
            </a:r>
            <a:r>
              <a:rPr lang="cs-CZ" sz="4500" i="1" dirty="0">
                <a:solidFill>
                  <a:srgbClr val="FF0000"/>
                </a:solidFill>
              </a:rPr>
              <a:t>Jan Paul </a:t>
            </a:r>
            <a:r>
              <a:rPr lang="cs-CZ" sz="4500" i="1" dirty="0" err="1">
                <a:solidFill>
                  <a:srgbClr val="FF0000"/>
                </a:solidFill>
              </a:rPr>
              <a:t>heeft</a:t>
            </a:r>
            <a:r>
              <a:rPr lang="cs-CZ" sz="4500" i="1" dirty="0">
                <a:solidFill>
                  <a:srgbClr val="FF0000"/>
                </a:solidFill>
              </a:rPr>
              <a:t> </a:t>
            </a:r>
            <a:r>
              <a:rPr lang="cs-CZ" sz="4500" i="1" dirty="0" err="1">
                <a:solidFill>
                  <a:srgbClr val="FF0000"/>
                </a:solidFill>
              </a:rPr>
              <a:t>geschopt</a:t>
            </a:r>
            <a:r>
              <a:rPr lang="cs-CZ" sz="4500" i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4500" i="1" dirty="0">
                <a:solidFill>
                  <a:srgbClr val="FF0000"/>
                </a:solidFill>
              </a:rPr>
              <a:t>	</a:t>
            </a:r>
            <a:r>
              <a:rPr lang="cs-CZ" sz="4500" i="1" dirty="0" smtClean="0">
                <a:solidFill>
                  <a:srgbClr val="FF0000"/>
                </a:solidFill>
              </a:rPr>
              <a:t>			</a:t>
            </a:r>
            <a:r>
              <a:rPr lang="cs-CZ" sz="4500" b="1" dirty="0" smtClean="0">
                <a:sym typeface="Wingdings" panose="05000000000000000000" pitchFamily="2" charset="2"/>
              </a:rPr>
              <a:t> </a:t>
            </a:r>
            <a:r>
              <a:rPr lang="cs-CZ" sz="4500" b="1" dirty="0">
                <a:sym typeface="Wingdings" panose="05000000000000000000" pitchFamily="2" charset="2"/>
              </a:rPr>
              <a:t> </a:t>
            </a:r>
            <a:r>
              <a:rPr lang="cs-CZ" sz="4500" dirty="0"/>
              <a:t>	</a:t>
            </a:r>
            <a:r>
              <a:rPr lang="cs-CZ" sz="4500" b="1" i="1" dirty="0" err="1">
                <a:solidFill>
                  <a:srgbClr val="00B050"/>
                </a:solidFill>
              </a:rPr>
              <a:t>Geschópt</a:t>
            </a:r>
            <a:r>
              <a:rPr lang="cs-CZ" sz="4500" i="1" dirty="0">
                <a:solidFill>
                  <a:srgbClr val="00B050"/>
                </a:solidFill>
              </a:rPr>
              <a:t> </a:t>
            </a:r>
            <a:r>
              <a:rPr lang="cs-CZ" sz="4500" i="1" dirty="0" err="1">
                <a:solidFill>
                  <a:srgbClr val="00B050"/>
                </a:solidFill>
              </a:rPr>
              <a:t>heeft</a:t>
            </a:r>
            <a:r>
              <a:rPr lang="cs-CZ" sz="4500" i="1" dirty="0">
                <a:solidFill>
                  <a:srgbClr val="00B050"/>
                </a:solidFill>
              </a:rPr>
              <a:t> Jan Paul, … </a:t>
            </a:r>
          </a:p>
          <a:p>
            <a:pPr marL="0" indent="0">
              <a:buNone/>
            </a:pPr>
            <a:endParaRPr lang="cs-CZ" i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cs-CZ" sz="3800" dirty="0" smtClean="0"/>
              <a:t> de </a:t>
            </a:r>
            <a:r>
              <a:rPr lang="cs-CZ" sz="3800" b="1" dirty="0" err="1"/>
              <a:t>functie</a:t>
            </a:r>
            <a:r>
              <a:rPr lang="cs-CZ" sz="3800" dirty="0"/>
              <a:t> van </a:t>
            </a:r>
            <a:r>
              <a:rPr lang="cs-CZ" sz="3800" dirty="0" err="1"/>
              <a:t>zinsdelen</a:t>
            </a:r>
            <a:r>
              <a:rPr lang="cs-CZ" sz="3800" b="1" dirty="0"/>
              <a:t> van </a:t>
            </a:r>
            <a:r>
              <a:rPr lang="cs-CZ" sz="3800" b="1" dirty="0" err="1"/>
              <a:t>belang</a:t>
            </a:r>
            <a:r>
              <a:rPr lang="cs-CZ" sz="3800" b="1" dirty="0"/>
              <a:t> </a:t>
            </a:r>
            <a:r>
              <a:rPr lang="cs-CZ" sz="3800" b="1" dirty="0" err="1"/>
              <a:t>voor</a:t>
            </a:r>
            <a:r>
              <a:rPr lang="cs-CZ" sz="3800" b="1" dirty="0"/>
              <a:t> de </a:t>
            </a:r>
            <a:r>
              <a:rPr lang="cs-CZ" sz="3800" b="1" dirty="0" err="1" smtClean="0"/>
              <a:t>volgorde</a:t>
            </a:r>
            <a:endParaRPr lang="cs-CZ" sz="3800" b="1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cs-CZ" sz="3800" b="1" dirty="0"/>
              <a:t> </a:t>
            </a:r>
            <a:r>
              <a:rPr lang="cs-CZ" sz="3800" b="1" dirty="0" smtClean="0"/>
              <a:t>de </a:t>
            </a:r>
            <a:r>
              <a:rPr lang="cs-CZ" sz="3800" b="1" dirty="0" err="1" smtClean="0"/>
              <a:t>positie</a:t>
            </a:r>
            <a:r>
              <a:rPr lang="cs-CZ" sz="3800" b="1" dirty="0" smtClean="0"/>
              <a:t> van </a:t>
            </a:r>
            <a:r>
              <a:rPr lang="cs-CZ" sz="3800" b="1" dirty="0" err="1" smtClean="0"/>
              <a:t>werkwoorden</a:t>
            </a:r>
            <a:r>
              <a:rPr lang="cs-CZ" sz="3800" b="1" dirty="0" smtClean="0"/>
              <a:t> </a:t>
            </a:r>
            <a:r>
              <a:rPr lang="cs-CZ" sz="3800" b="1" dirty="0" err="1" smtClean="0"/>
              <a:t>is</a:t>
            </a:r>
            <a:r>
              <a:rPr lang="cs-CZ" sz="3800" b="1" dirty="0" smtClean="0"/>
              <a:t> </a:t>
            </a:r>
            <a:r>
              <a:rPr lang="cs-CZ" sz="3800" b="1" dirty="0" err="1" smtClean="0"/>
              <a:t>vast</a:t>
            </a:r>
            <a:endParaRPr lang="cs-CZ" sz="3800" b="1" dirty="0"/>
          </a:p>
          <a:p>
            <a:pPr>
              <a:buFont typeface="Wingdings" panose="05000000000000000000" pitchFamily="2" charset="2"/>
              <a:buChar char="à"/>
            </a:pPr>
            <a:r>
              <a:rPr lang="cs-CZ" sz="3800" b="1" dirty="0" smtClean="0"/>
              <a:t> S-O </a:t>
            </a:r>
            <a:r>
              <a:rPr lang="cs-CZ" sz="3800" b="1" dirty="0" err="1"/>
              <a:t>volgorde</a:t>
            </a:r>
            <a:r>
              <a:rPr lang="cs-CZ" sz="3800" b="1" dirty="0"/>
              <a:t> van </a:t>
            </a:r>
            <a:r>
              <a:rPr lang="cs-CZ" sz="3800" b="1" dirty="0" err="1"/>
              <a:t>belang</a:t>
            </a:r>
            <a:r>
              <a:rPr lang="cs-CZ" sz="3800" dirty="0"/>
              <a:t> (</a:t>
            </a:r>
            <a:r>
              <a:rPr lang="cs-CZ" sz="3800" dirty="0" err="1"/>
              <a:t>afwijking</a:t>
            </a:r>
            <a:r>
              <a:rPr lang="cs-CZ" sz="3800" dirty="0"/>
              <a:t> </a:t>
            </a:r>
            <a:r>
              <a:rPr lang="cs-CZ" sz="3800" dirty="0" err="1"/>
              <a:t>mogelijk</a:t>
            </a:r>
            <a:r>
              <a:rPr lang="cs-CZ" sz="3800" dirty="0"/>
              <a:t>, maar </a:t>
            </a:r>
            <a:r>
              <a:rPr lang="cs-CZ" sz="3800" dirty="0" err="1"/>
              <a:t>sterk</a:t>
            </a:r>
            <a:r>
              <a:rPr lang="cs-CZ" sz="3800" dirty="0"/>
              <a:t> </a:t>
            </a:r>
            <a:r>
              <a:rPr lang="cs-CZ" sz="3800" dirty="0" err="1"/>
              <a:t>gemarkeerd</a:t>
            </a:r>
            <a:r>
              <a:rPr lang="cs-CZ" sz="3800" dirty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144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0932" y="144379"/>
            <a:ext cx="7611828" cy="805647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	</a:t>
            </a:r>
            <a:r>
              <a:rPr lang="cs-CZ" sz="4800" b="1" dirty="0" smtClean="0">
                <a:latin typeface="+mn-lt"/>
              </a:rPr>
              <a:t>VOLGORDE VOORWERPEN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0271" y="1128156"/>
            <a:ext cx="11621729" cy="5332021"/>
          </a:xfrm>
        </p:spPr>
        <p:txBody>
          <a:bodyPr>
            <a:normAutofit fontScale="92500" lnSpcReduction="10000"/>
          </a:bodyPr>
          <a:lstStyle/>
          <a:p>
            <a:r>
              <a:rPr lang="cs-CZ" sz="3300" b="1" dirty="0" err="1" smtClean="0"/>
              <a:t>Welke</a:t>
            </a:r>
            <a:r>
              <a:rPr lang="cs-CZ" sz="3300" b="1" dirty="0" smtClean="0"/>
              <a:t> </a:t>
            </a:r>
            <a:r>
              <a:rPr lang="cs-CZ" sz="3300" b="1" dirty="0" err="1" smtClean="0"/>
              <a:t>regels</a:t>
            </a:r>
            <a:r>
              <a:rPr lang="cs-CZ" sz="3300" b="1" dirty="0" smtClean="0"/>
              <a:t> </a:t>
            </a:r>
            <a:r>
              <a:rPr lang="cs-CZ" sz="3300" b="1" dirty="0" err="1" smtClean="0"/>
              <a:t>ken</a:t>
            </a:r>
            <a:r>
              <a:rPr lang="cs-CZ" sz="3300" b="1" dirty="0" smtClean="0"/>
              <a:t> je? </a:t>
            </a:r>
            <a:r>
              <a:rPr lang="cs-CZ" sz="2900" dirty="0"/>
              <a:t>	</a:t>
            </a:r>
            <a:r>
              <a:rPr lang="cs-CZ" sz="2900" dirty="0" smtClean="0"/>
              <a:t>- </a:t>
            </a:r>
            <a:r>
              <a:rPr lang="cs-CZ" sz="3300" dirty="0" err="1" smtClean="0">
                <a:solidFill>
                  <a:srgbClr val="C00000"/>
                </a:solidFill>
              </a:rPr>
              <a:t>object</a:t>
            </a:r>
            <a:r>
              <a:rPr lang="cs-CZ" sz="3300" dirty="0" smtClean="0">
                <a:solidFill>
                  <a:srgbClr val="C00000"/>
                </a:solidFill>
              </a:rPr>
              <a:t> direct = </a:t>
            </a:r>
            <a:r>
              <a:rPr lang="cs-CZ" sz="3300" i="1" dirty="0" err="1" smtClean="0">
                <a:solidFill>
                  <a:srgbClr val="C00000"/>
                </a:solidFill>
              </a:rPr>
              <a:t>lijdend</a:t>
            </a:r>
            <a:r>
              <a:rPr lang="cs-CZ" sz="3300" i="1" dirty="0" smtClean="0">
                <a:solidFill>
                  <a:srgbClr val="C00000"/>
                </a:solidFill>
              </a:rPr>
              <a:t> </a:t>
            </a:r>
            <a:r>
              <a:rPr lang="cs-CZ" sz="3300" i="1" dirty="0" err="1" smtClean="0">
                <a:solidFill>
                  <a:srgbClr val="C00000"/>
                </a:solidFill>
              </a:rPr>
              <a:t>voorwerp</a:t>
            </a:r>
            <a:endParaRPr lang="cs-CZ" sz="33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3300" i="1" dirty="0">
                <a:solidFill>
                  <a:srgbClr val="C00000"/>
                </a:solidFill>
              </a:rPr>
              <a:t>	</a:t>
            </a:r>
            <a:r>
              <a:rPr lang="cs-CZ" sz="3300" i="1" dirty="0" smtClean="0">
                <a:solidFill>
                  <a:srgbClr val="C00000"/>
                </a:solidFill>
              </a:rPr>
              <a:t>			</a:t>
            </a:r>
            <a:r>
              <a:rPr lang="cs-CZ" sz="3300" i="1" dirty="0" smtClean="0">
                <a:solidFill>
                  <a:srgbClr val="7030A0"/>
                </a:solidFill>
              </a:rPr>
              <a:t>- </a:t>
            </a:r>
            <a:r>
              <a:rPr lang="cs-CZ" sz="3300" i="1" dirty="0" err="1" smtClean="0">
                <a:solidFill>
                  <a:srgbClr val="7030A0"/>
                </a:solidFill>
              </a:rPr>
              <a:t>object</a:t>
            </a:r>
            <a:r>
              <a:rPr lang="cs-CZ" sz="3300" i="1" dirty="0" smtClean="0">
                <a:solidFill>
                  <a:srgbClr val="7030A0"/>
                </a:solidFill>
              </a:rPr>
              <a:t> </a:t>
            </a:r>
            <a:r>
              <a:rPr lang="cs-CZ" sz="3300" i="1" dirty="0" err="1" smtClean="0">
                <a:solidFill>
                  <a:srgbClr val="7030A0"/>
                </a:solidFill>
              </a:rPr>
              <a:t>indirect</a:t>
            </a:r>
            <a:r>
              <a:rPr lang="cs-CZ" sz="3300" i="1" dirty="0" smtClean="0">
                <a:solidFill>
                  <a:srgbClr val="7030A0"/>
                </a:solidFill>
              </a:rPr>
              <a:t> = </a:t>
            </a:r>
            <a:r>
              <a:rPr lang="cs-CZ" sz="3300" i="1" dirty="0" err="1" smtClean="0">
                <a:solidFill>
                  <a:srgbClr val="7030A0"/>
                </a:solidFill>
              </a:rPr>
              <a:t>meewerkend</a:t>
            </a:r>
            <a:r>
              <a:rPr lang="cs-CZ" sz="3300" i="1" dirty="0" smtClean="0">
                <a:solidFill>
                  <a:srgbClr val="7030A0"/>
                </a:solidFill>
              </a:rPr>
              <a:t> </a:t>
            </a:r>
            <a:r>
              <a:rPr lang="cs-CZ" sz="3300" i="1" dirty="0" err="1" smtClean="0">
                <a:solidFill>
                  <a:srgbClr val="7030A0"/>
                </a:solidFill>
              </a:rPr>
              <a:t>voorwerp</a:t>
            </a:r>
            <a:endParaRPr lang="cs-CZ" sz="3300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3300" i="1" dirty="0">
                <a:solidFill>
                  <a:srgbClr val="C00000"/>
                </a:solidFill>
              </a:rPr>
              <a:t>	</a:t>
            </a:r>
            <a:r>
              <a:rPr lang="cs-CZ" sz="3300" i="1" dirty="0" smtClean="0">
                <a:solidFill>
                  <a:srgbClr val="C00000"/>
                </a:solidFill>
              </a:rPr>
              <a:t>			- </a:t>
            </a:r>
            <a:r>
              <a:rPr lang="cs-CZ" sz="3300" i="1" dirty="0" err="1" smtClean="0">
                <a:solidFill>
                  <a:srgbClr val="0070C0"/>
                </a:solidFill>
              </a:rPr>
              <a:t>voorzetsel</a:t>
            </a:r>
            <a:r>
              <a:rPr lang="cs-CZ" sz="3300" i="1" dirty="0" smtClean="0">
                <a:solidFill>
                  <a:srgbClr val="0070C0"/>
                </a:solidFill>
              </a:rPr>
              <a:t> </a:t>
            </a:r>
            <a:r>
              <a:rPr lang="cs-CZ" sz="3300" i="1" dirty="0" err="1" smtClean="0">
                <a:solidFill>
                  <a:srgbClr val="0070C0"/>
                </a:solidFill>
              </a:rPr>
              <a:t>voorwerp</a:t>
            </a:r>
            <a:r>
              <a:rPr lang="cs-CZ" sz="3300" i="1" dirty="0" smtClean="0">
                <a:solidFill>
                  <a:srgbClr val="0070C0"/>
                </a:solidFill>
              </a:rPr>
              <a:t>  = </a:t>
            </a:r>
            <a:r>
              <a:rPr lang="cs-CZ" sz="3300" i="1" dirty="0" err="1" smtClean="0">
                <a:solidFill>
                  <a:srgbClr val="0070C0"/>
                </a:solidFill>
              </a:rPr>
              <a:t>Oprep</a:t>
            </a:r>
            <a:endParaRPr lang="cs-CZ" sz="29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900" i="1" dirty="0" smtClean="0">
              <a:solidFill>
                <a:srgbClr val="C00000"/>
              </a:solidFill>
            </a:endParaRPr>
          </a:p>
          <a:p>
            <a:r>
              <a:rPr lang="cs-CZ" sz="3000" i="1" dirty="0">
                <a:solidFill>
                  <a:srgbClr val="7030A0"/>
                </a:solidFill>
              </a:rPr>
              <a:t> </a:t>
            </a:r>
            <a:r>
              <a:rPr lang="cs-CZ" sz="3000" i="1" dirty="0" err="1" smtClean="0">
                <a:solidFill>
                  <a:srgbClr val="7030A0"/>
                </a:solidFill>
              </a:rPr>
              <a:t>Ik</a:t>
            </a:r>
            <a:r>
              <a:rPr lang="cs-CZ" sz="3000" i="1" dirty="0" smtClean="0">
                <a:solidFill>
                  <a:srgbClr val="7030A0"/>
                </a:solidFill>
              </a:rPr>
              <a:t> </a:t>
            </a:r>
            <a:r>
              <a:rPr lang="cs-CZ" sz="3000" i="1" dirty="0" err="1" smtClean="0">
                <a:solidFill>
                  <a:srgbClr val="7030A0"/>
                </a:solidFill>
              </a:rPr>
              <a:t>heb</a:t>
            </a:r>
            <a:r>
              <a:rPr lang="cs-CZ" sz="3000" i="1" dirty="0" smtClean="0">
                <a:solidFill>
                  <a:srgbClr val="7030A0"/>
                </a:solidFill>
              </a:rPr>
              <a:t> hem </a:t>
            </a:r>
            <a:r>
              <a:rPr lang="cs-CZ" sz="3000" i="1" dirty="0" err="1" smtClean="0">
                <a:solidFill>
                  <a:srgbClr val="7030A0"/>
                </a:solidFill>
              </a:rPr>
              <a:t>het</a:t>
            </a:r>
            <a:r>
              <a:rPr lang="cs-CZ" sz="3000" i="1" dirty="0" smtClean="0">
                <a:solidFill>
                  <a:srgbClr val="7030A0"/>
                </a:solidFill>
              </a:rPr>
              <a:t> </a:t>
            </a:r>
            <a:r>
              <a:rPr lang="cs-CZ" sz="3000" i="1" dirty="0" err="1" smtClean="0">
                <a:solidFill>
                  <a:srgbClr val="7030A0"/>
                </a:solidFill>
              </a:rPr>
              <a:t>boek</a:t>
            </a:r>
            <a:r>
              <a:rPr lang="cs-CZ" sz="3000" i="1" dirty="0" smtClean="0">
                <a:solidFill>
                  <a:srgbClr val="7030A0"/>
                </a:solidFill>
              </a:rPr>
              <a:t> </a:t>
            </a:r>
            <a:r>
              <a:rPr lang="cs-CZ" sz="3000" i="1" dirty="0" err="1" smtClean="0">
                <a:solidFill>
                  <a:srgbClr val="7030A0"/>
                </a:solidFill>
              </a:rPr>
              <a:t>gegeven</a:t>
            </a:r>
            <a:r>
              <a:rPr lang="cs-CZ" sz="3000" i="1" dirty="0" smtClean="0">
                <a:solidFill>
                  <a:srgbClr val="7030A0"/>
                </a:solidFill>
              </a:rPr>
              <a:t>. </a:t>
            </a:r>
            <a:r>
              <a:rPr lang="cs-CZ" sz="3000" b="1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3000" b="1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Oi -  Od</a:t>
            </a:r>
          </a:p>
          <a:p>
            <a:endParaRPr lang="en-US" sz="3000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Ik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heb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het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boek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aan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hem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gegeven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. </a:t>
            </a:r>
            <a:r>
              <a:rPr lang="cs-CZ" sz="3000" b="1" i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3000" b="1" i="1" dirty="0">
                <a:solidFill>
                  <a:srgbClr val="FF0000"/>
                </a:solidFill>
                <a:sym typeface="Wingdings" panose="05000000000000000000" pitchFamily="2" charset="2"/>
              </a:rPr>
              <a:t>   Od – </a:t>
            </a:r>
            <a:r>
              <a:rPr lang="en-US" sz="3000" b="1" i="1" dirty="0" err="1">
                <a:solidFill>
                  <a:srgbClr val="FF0000"/>
                </a:solidFill>
                <a:sym typeface="Wingdings" panose="05000000000000000000" pitchFamily="2" charset="2"/>
              </a:rPr>
              <a:t>aan</a:t>
            </a:r>
            <a:r>
              <a:rPr lang="en-US" sz="3000" b="1" i="1" dirty="0">
                <a:solidFill>
                  <a:srgbClr val="FF0000"/>
                </a:solidFill>
                <a:sym typeface="Wingdings" panose="05000000000000000000" pitchFamily="2" charset="2"/>
              </a:rPr>
              <a:t> Oi </a:t>
            </a:r>
          </a:p>
          <a:p>
            <a:endParaRPr lang="en-US" sz="3000" i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Hij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moet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het met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mij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3000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be</a:t>
            </a:r>
            <a:r>
              <a:rPr lang="cs-CZ" sz="3000" i="1" smtClean="0">
                <a:solidFill>
                  <a:srgbClr val="7030A0"/>
                </a:solidFill>
                <a:sym typeface="Wingdings" panose="05000000000000000000" pitchFamily="2" charset="2"/>
              </a:rPr>
              <a:t>s</a:t>
            </a:r>
            <a:r>
              <a:rPr lang="en-US" sz="3000" i="1" smtClean="0">
                <a:solidFill>
                  <a:srgbClr val="7030A0"/>
                </a:solidFill>
                <a:sym typeface="Wingdings" panose="05000000000000000000" pitchFamily="2" charset="2"/>
              </a:rPr>
              <a:t>preken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. </a:t>
            </a:r>
            <a:r>
              <a:rPr lang="cs-CZ" sz="3000" b="1" i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3000" b="1" i="1" dirty="0">
                <a:solidFill>
                  <a:srgbClr val="FF0000"/>
                </a:solidFill>
                <a:sym typeface="Wingdings" panose="05000000000000000000" pitchFamily="2" charset="2"/>
              </a:rPr>
              <a:t>   Od – </a:t>
            </a:r>
            <a:r>
              <a:rPr lang="cs-CZ" sz="3000" b="1" i="1" dirty="0" err="1">
                <a:solidFill>
                  <a:srgbClr val="FF0000"/>
                </a:solidFill>
                <a:sym typeface="Wingdings" panose="05000000000000000000" pitchFamily="2" charset="2"/>
              </a:rPr>
              <a:t>Oprep</a:t>
            </a:r>
            <a:endParaRPr lang="en-US" sz="3000" b="1" i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3000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We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kunnen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hem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voor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tot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vertegenwoordiger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niet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en-US" sz="3000" i="1" dirty="0" err="1">
                <a:solidFill>
                  <a:srgbClr val="7030A0"/>
                </a:solidFill>
                <a:sym typeface="Wingdings" panose="05000000000000000000" pitchFamily="2" charset="2"/>
              </a:rPr>
              <a:t>verkiezen</a:t>
            </a:r>
            <a:r>
              <a:rPr lang="en-US" sz="3000" i="1" dirty="0">
                <a:solidFill>
                  <a:srgbClr val="7030A0"/>
                </a:solidFill>
                <a:sym typeface="Wingdings" panose="05000000000000000000" pitchFamily="2" charset="2"/>
              </a:rPr>
              <a:t>. </a:t>
            </a:r>
            <a:r>
              <a:rPr lang="cs-CZ" sz="3000" b="1" i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3000" b="1" i="1" dirty="0">
                <a:solidFill>
                  <a:srgbClr val="FF0000"/>
                </a:solidFill>
                <a:sym typeface="Wingdings" panose="05000000000000000000" pitchFamily="2" charset="2"/>
              </a:rPr>
              <a:t>   Od – </a:t>
            </a:r>
            <a:r>
              <a:rPr lang="cs-CZ" sz="3000" b="1" i="1" dirty="0" err="1">
                <a:solidFill>
                  <a:srgbClr val="FF0000"/>
                </a:solidFill>
                <a:sym typeface="Wingdings" panose="05000000000000000000" pitchFamily="2" charset="2"/>
              </a:rPr>
              <a:t>Oprep</a:t>
            </a:r>
            <a:endParaRPr lang="en-US" sz="3000" b="1" i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900" i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endParaRPr lang="en-US" sz="2900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endParaRPr lang="cs-CZ" sz="19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64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3153" y="144379"/>
            <a:ext cx="9654639" cy="80564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	</a:t>
            </a:r>
            <a:r>
              <a:rPr lang="cs-CZ" sz="4800" b="1" dirty="0" smtClean="0">
                <a:latin typeface="+mn-lt"/>
              </a:rPr>
              <a:t>VOLGORDE VOORWERPEN: </a:t>
            </a:r>
            <a:r>
              <a:rPr lang="cs-CZ" sz="4800" b="1" dirty="0" err="1" smtClean="0">
                <a:latin typeface="+mn-lt"/>
              </a:rPr>
              <a:t>regels</a:t>
            </a:r>
            <a:r>
              <a:rPr lang="cs-CZ" sz="4800" b="1" dirty="0" smtClean="0">
                <a:latin typeface="+mn-lt"/>
              </a:rPr>
              <a:t> 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0271" y="1128156"/>
            <a:ext cx="11621729" cy="533202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0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Oi -  Od</a:t>
            </a:r>
            <a:endParaRPr lang="cs-CZ" sz="3000" b="1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sz="800" b="1" i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Hij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wil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mij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 smtClean="0">
                <a:sym typeface="Wingdings" panose="05000000000000000000" pitchFamily="2" charset="2"/>
              </a:rPr>
              <a:t>(</a:t>
            </a:r>
            <a:r>
              <a:rPr lang="cs-CZ" sz="3000" dirty="0" err="1" smtClean="0">
                <a:sym typeface="Wingdings" panose="05000000000000000000" pitchFamily="2" charset="2"/>
              </a:rPr>
              <a:t>Oi</a:t>
            </a:r>
            <a:r>
              <a:rPr lang="cs-CZ" sz="3000" dirty="0" smtClean="0">
                <a:sym typeface="Wingdings" panose="05000000000000000000" pitchFamily="2" charset="2"/>
              </a:rPr>
              <a:t>)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bloemen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</a:t>
            </a:r>
            <a:r>
              <a:rPr lang="cs-CZ" sz="3000" dirty="0" smtClean="0">
                <a:sym typeface="Wingdings" panose="05000000000000000000" pitchFamily="2" charset="2"/>
              </a:rPr>
              <a:t>Od) 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kopen.</a:t>
            </a:r>
          </a:p>
          <a:p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We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kunnen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hem </a:t>
            </a:r>
            <a:r>
              <a:rPr lang="cs-CZ" sz="3000" dirty="0">
                <a:sym typeface="Wingdings" panose="05000000000000000000" pitchFamily="2" charset="2"/>
              </a:rPr>
              <a:t>(</a:t>
            </a:r>
            <a:r>
              <a:rPr lang="cs-CZ" sz="3000" dirty="0" err="1">
                <a:sym typeface="Wingdings" panose="05000000000000000000" pitchFamily="2" charset="2"/>
              </a:rPr>
              <a:t>Oi</a:t>
            </a:r>
            <a:r>
              <a:rPr lang="cs-CZ" sz="3000" dirty="0">
                <a:sym typeface="Wingdings" panose="05000000000000000000" pitchFamily="2" charset="2"/>
              </a:rPr>
              <a:t>)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niks</a:t>
            </a:r>
            <a:r>
              <a:rPr lang="cs-CZ" sz="3000" dirty="0">
                <a:sym typeface="Wingdings" panose="05000000000000000000" pitchFamily="2" charset="2"/>
              </a:rPr>
              <a:t> (Od)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vertellen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.</a:t>
            </a:r>
          </a:p>
          <a:p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Ik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zie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dat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jij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haar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</a:t>
            </a:r>
            <a:r>
              <a:rPr lang="cs-CZ" sz="3000" dirty="0" err="1">
                <a:sym typeface="Wingdings" panose="05000000000000000000" pitchFamily="2" charset="2"/>
              </a:rPr>
              <a:t>Oi</a:t>
            </a:r>
            <a:r>
              <a:rPr lang="cs-CZ" sz="3000" dirty="0">
                <a:sym typeface="Wingdings" panose="05000000000000000000" pitchFamily="2" charset="2"/>
              </a:rPr>
              <a:t>) </a:t>
            </a:r>
            <a:r>
              <a:rPr lang="cs-CZ" sz="3000" dirty="0" smtClean="0"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alles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(Od)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wil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geloven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. </a:t>
            </a:r>
          </a:p>
          <a:p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Beloof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je </a:t>
            </a:r>
            <a:r>
              <a:rPr lang="cs-CZ" sz="3000" b="1" i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me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</a:t>
            </a:r>
            <a:r>
              <a:rPr lang="cs-CZ" sz="3000" dirty="0" err="1">
                <a:sym typeface="Wingdings" panose="05000000000000000000" pitchFamily="2" charset="2"/>
              </a:rPr>
              <a:t>Oi</a:t>
            </a:r>
            <a:r>
              <a:rPr lang="cs-CZ" sz="3000" dirty="0">
                <a:sym typeface="Wingdings" panose="05000000000000000000" pitchFamily="2" charset="2"/>
              </a:rPr>
              <a:t>)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dat </a:t>
            </a:r>
            <a:r>
              <a:rPr lang="cs-CZ" sz="3000" dirty="0">
                <a:sym typeface="Wingdings" panose="05000000000000000000" pitchFamily="2" charset="2"/>
              </a:rPr>
              <a:t>(Od) </a:t>
            </a:r>
            <a:r>
              <a:rPr lang="cs-CZ" sz="3000" b="1" i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?</a:t>
            </a:r>
          </a:p>
          <a:p>
            <a:pPr marL="0" indent="0">
              <a:buNone/>
            </a:pPr>
            <a:endParaRPr lang="cs-CZ" sz="3000" b="1" i="1" dirty="0">
              <a:solidFill>
                <a:srgbClr val="7030A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3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LET OP – </a:t>
            </a:r>
            <a:r>
              <a:rPr lang="cs-CZ" sz="3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object</a:t>
            </a:r>
            <a:r>
              <a:rPr lang="cs-CZ" sz="3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direct (</a:t>
            </a:r>
            <a:r>
              <a:rPr lang="cs-CZ" sz="3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lijdend</a:t>
            </a:r>
            <a:r>
              <a:rPr lang="cs-CZ" sz="3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vwrp</a:t>
            </a:r>
            <a:r>
              <a:rPr lang="cs-CZ" sz="3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) = </a:t>
            </a:r>
            <a:r>
              <a:rPr lang="cs-CZ" sz="3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onbeklemtoonde</a:t>
            </a:r>
            <a:r>
              <a:rPr lang="cs-CZ" sz="3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HET</a:t>
            </a:r>
            <a:r>
              <a:rPr lang="cs-CZ" sz="3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3000" b="1" dirty="0">
                <a:sym typeface="Wingdings" panose="05000000000000000000" pitchFamily="2" charset="2"/>
              </a:rPr>
              <a:t></a:t>
            </a:r>
            <a:r>
              <a:rPr lang="en-US" sz="3000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Od-</a:t>
            </a:r>
            <a:r>
              <a:rPr lang="cs-CZ" sz="30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Oi</a:t>
            </a:r>
            <a:r>
              <a:rPr lang="cs-CZ" sz="3000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cs-CZ" sz="3000" b="1" dirty="0" smtClean="0">
                <a:sym typeface="Wingdings" panose="05000000000000000000" pitchFamily="2" charset="2"/>
              </a:rPr>
              <a:t>!</a:t>
            </a:r>
            <a:endParaRPr lang="en-US" sz="3000" b="1" dirty="0" smtClean="0">
              <a:sym typeface="Wingdings" panose="05000000000000000000" pitchFamily="2" charset="2"/>
            </a:endParaRPr>
          </a:p>
          <a:p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Dej mu to! 	= </a:t>
            </a:r>
            <a:r>
              <a:rPr lang="en-US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Geef</a:t>
            </a:r>
            <a:r>
              <a:rPr lang="en-US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het</a:t>
            </a:r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(Od)</a:t>
            </a:r>
            <a:r>
              <a:rPr lang="en-US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hem</a:t>
            </a:r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</a:t>
            </a:r>
            <a:r>
              <a:rPr lang="cs-CZ" sz="3000" dirty="0" err="1">
                <a:sym typeface="Wingdings" panose="05000000000000000000" pitchFamily="2" charset="2"/>
              </a:rPr>
              <a:t>Oi</a:t>
            </a:r>
            <a:r>
              <a:rPr lang="cs-CZ" sz="3000" dirty="0">
                <a:sym typeface="Wingdings" panose="05000000000000000000" pitchFamily="2" charset="2"/>
              </a:rPr>
              <a:t>) </a:t>
            </a:r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!</a:t>
            </a:r>
          </a:p>
          <a:p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Slib mi to. 	= </a:t>
            </a:r>
            <a:r>
              <a:rPr lang="cs-CZ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Beloof</a:t>
            </a:r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het</a:t>
            </a:r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(Od) </a:t>
            </a:r>
            <a:r>
              <a:rPr lang="cs-CZ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me</a:t>
            </a:r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cs-CZ" sz="3000" dirty="0">
                <a:sym typeface="Wingdings" panose="05000000000000000000" pitchFamily="2" charset="2"/>
              </a:rPr>
              <a:t>(</a:t>
            </a:r>
            <a:r>
              <a:rPr lang="cs-CZ" sz="3000" dirty="0" err="1">
                <a:sym typeface="Wingdings" panose="05000000000000000000" pitchFamily="2" charset="2"/>
              </a:rPr>
              <a:t>Oi</a:t>
            </a:r>
            <a:r>
              <a:rPr lang="cs-CZ" sz="3000" dirty="0">
                <a:sym typeface="Wingdings" panose="05000000000000000000" pitchFamily="2" charset="2"/>
              </a:rPr>
              <a:t>) </a:t>
            </a:r>
            <a:r>
              <a:rPr lang="cs-CZ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! </a:t>
            </a:r>
            <a:endParaRPr lang="en-US" sz="2600" dirty="0" smtClean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endParaRPr lang="en-US" sz="3000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endParaRPr lang="en-US" sz="2900" i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endParaRPr lang="en-US" sz="2900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endParaRPr lang="cs-CZ" sz="19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263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880" y="1341120"/>
            <a:ext cx="11910798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dirty="0"/>
              <a:t> </a:t>
            </a:r>
            <a:r>
              <a:rPr lang="cs-CZ" sz="3200" dirty="0" smtClean="0">
                <a:sym typeface="Wingdings" panose="05000000000000000000" pitchFamily="2" charset="2"/>
              </a:rPr>
              <a:t></a:t>
            </a:r>
            <a:r>
              <a:rPr lang="en-US" sz="3200" dirty="0" smtClean="0">
                <a:sym typeface="Wingdings" panose="05000000000000000000" pitchFamily="2" charset="2"/>
              </a:rPr>
              <a:t> </a:t>
            </a:r>
            <a:r>
              <a:rPr lang="cs-CZ" sz="3200" dirty="0" smtClean="0"/>
              <a:t>de </a:t>
            </a:r>
            <a:r>
              <a:rPr lang="cs-CZ" sz="3200" b="1" dirty="0" err="1"/>
              <a:t>functie</a:t>
            </a:r>
            <a:r>
              <a:rPr lang="cs-CZ" sz="3200" dirty="0"/>
              <a:t> van </a:t>
            </a:r>
            <a:r>
              <a:rPr lang="cs-CZ" sz="3200" dirty="0" err="1"/>
              <a:t>zinsdelen</a:t>
            </a:r>
            <a:r>
              <a:rPr lang="cs-CZ" sz="3200" b="1" dirty="0"/>
              <a:t> van </a:t>
            </a:r>
            <a:r>
              <a:rPr lang="cs-CZ" sz="3200" b="1" dirty="0" err="1"/>
              <a:t>belang</a:t>
            </a:r>
            <a:r>
              <a:rPr lang="cs-CZ" sz="3200" b="1" dirty="0"/>
              <a:t> </a:t>
            </a:r>
            <a:r>
              <a:rPr lang="cs-CZ" sz="3200" b="1" dirty="0" err="1"/>
              <a:t>voor</a:t>
            </a:r>
            <a:r>
              <a:rPr lang="cs-CZ" sz="3200" b="1" dirty="0"/>
              <a:t> de </a:t>
            </a:r>
            <a:r>
              <a:rPr lang="cs-CZ" sz="3200" b="1" dirty="0" err="1"/>
              <a:t>volgorde</a:t>
            </a:r>
            <a:endParaRPr lang="cs-CZ" sz="3200" b="1" dirty="0"/>
          </a:p>
          <a:p>
            <a:pPr marL="0" lvl="0" indent="0">
              <a:buNone/>
            </a:pPr>
            <a:endParaRPr lang="cs-CZ" sz="1600" dirty="0"/>
          </a:p>
          <a:p>
            <a:pPr lvl="0"/>
            <a:r>
              <a:rPr lang="cs-CZ" sz="3200" i="1" dirty="0" err="1" smtClean="0">
                <a:solidFill>
                  <a:srgbClr val="FF0000"/>
                </a:solidFill>
              </a:rPr>
              <a:t>Gisteren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kocht</a:t>
            </a:r>
            <a:r>
              <a:rPr lang="cs-CZ" sz="3200" i="1" dirty="0" smtClean="0">
                <a:solidFill>
                  <a:srgbClr val="FF0000"/>
                </a:solidFill>
              </a:rPr>
              <a:t> Piet </a:t>
            </a:r>
            <a:r>
              <a:rPr lang="cs-CZ" sz="3200" i="1" dirty="0" err="1" smtClean="0">
                <a:solidFill>
                  <a:srgbClr val="FF0000"/>
                </a:solidFill>
              </a:rPr>
              <a:t>brood</a:t>
            </a:r>
            <a:r>
              <a:rPr lang="cs-CZ" sz="3200" i="1" dirty="0">
                <a:solidFill>
                  <a:srgbClr val="FF0000"/>
                </a:solidFill>
              </a:rPr>
              <a:t>.				</a:t>
            </a:r>
          </a:p>
          <a:p>
            <a:pPr lvl="0"/>
            <a:r>
              <a:rPr lang="cs-CZ" sz="3200" i="1" dirty="0" err="1" smtClean="0">
                <a:solidFill>
                  <a:srgbClr val="FF0000"/>
                </a:solidFill>
              </a:rPr>
              <a:t>Gisteren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kocht</a:t>
            </a:r>
            <a:r>
              <a:rPr lang="cs-CZ" sz="3200" i="1" dirty="0" smtClean="0">
                <a:solidFill>
                  <a:srgbClr val="FF0000"/>
                </a:solidFill>
              </a:rPr>
              <a:t> Piet Marie </a:t>
            </a:r>
            <a:r>
              <a:rPr lang="cs-CZ" sz="3200" i="1" dirty="0" err="1" smtClean="0">
                <a:solidFill>
                  <a:srgbClr val="FF0000"/>
                </a:solidFill>
              </a:rPr>
              <a:t>bloemen</a:t>
            </a:r>
            <a:r>
              <a:rPr lang="cs-CZ" sz="3200" i="1" dirty="0" smtClean="0">
                <a:solidFill>
                  <a:srgbClr val="FF0000"/>
                </a:solidFill>
              </a:rPr>
              <a:t>.</a:t>
            </a:r>
          </a:p>
          <a:p>
            <a:pPr marL="0" lvl="0" indent="0">
              <a:buNone/>
            </a:pPr>
            <a:endParaRPr lang="cs-CZ" sz="1050" i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cs-CZ" sz="3200" u="sng" dirty="0" err="1">
                <a:ea typeface="+mj-ea"/>
                <a:cs typeface="+mj-cs"/>
              </a:rPr>
              <a:t>Vergelijk</a:t>
            </a:r>
            <a:r>
              <a:rPr lang="cs-CZ" sz="3200" dirty="0">
                <a:ea typeface="+mj-ea"/>
                <a:cs typeface="+mj-cs"/>
              </a:rPr>
              <a:t>: </a:t>
            </a:r>
          </a:p>
          <a:p>
            <a:r>
              <a:rPr lang="cs-CZ" sz="3200" dirty="0"/>
              <a:t>CZ:  Včera </a:t>
            </a:r>
            <a:r>
              <a:rPr lang="cs-CZ" sz="3200" i="1" dirty="0"/>
              <a:t>Petr koupil </a:t>
            </a:r>
            <a:r>
              <a:rPr lang="cs-CZ" sz="3200" i="1" dirty="0" smtClean="0"/>
              <a:t>květiny </a:t>
            </a:r>
            <a:r>
              <a:rPr lang="cs-CZ" sz="3200" i="1" u="sng" dirty="0"/>
              <a:t>Marušce</a:t>
            </a:r>
            <a:r>
              <a:rPr lang="cs-CZ" sz="3200" i="1" dirty="0"/>
              <a:t>.</a:t>
            </a:r>
          </a:p>
          <a:p>
            <a:pPr marL="0" indent="0">
              <a:buNone/>
            </a:pPr>
            <a:r>
              <a:rPr lang="cs-CZ" sz="3200" b="1" dirty="0">
                <a:sym typeface="Wingdings" panose="05000000000000000000" pitchFamily="2" charset="2"/>
              </a:rPr>
              <a:t> </a:t>
            </a:r>
            <a:r>
              <a:rPr lang="en-US" sz="3200" b="1" dirty="0" smtClean="0">
                <a:sym typeface="Wingdings" panose="05000000000000000000" pitchFamily="2" charset="2"/>
              </a:rPr>
              <a:t> </a:t>
            </a:r>
            <a:r>
              <a:rPr lang="cs-CZ" sz="3600" i="1" dirty="0" smtClean="0">
                <a:solidFill>
                  <a:srgbClr val="FF0000"/>
                </a:solidFill>
              </a:rPr>
              <a:t>*</a:t>
            </a:r>
            <a:r>
              <a:rPr lang="cs-CZ" sz="3200" i="1" dirty="0" smtClean="0"/>
              <a:t> </a:t>
            </a:r>
            <a:r>
              <a:rPr lang="cs-CZ" sz="3200" i="1" dirty="0" err="1">
                <a:solidFill>
                  <a:srgbClr val="FF0000"/>
                </a:solidFill>
              </a:rPr>
              <a:t>Gisteren</a:t>
            </a:r>
            <a:r>
              <a:rPr lang="cs-CZ" sz="3200" i="1" dirty="0" smtClean="0"/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kocht</a:t>
            </a:r>
            <a:r>
              <a:rPr lang="cs-CZ" sz="3200" i="1" dirty="0" smtClean="0">
                <a:solidFill>
                  <a:srgbClr val="FF0000"/>
                </a:solidFill>
              </a:rPr>
              <a:t> Piet </a:t>
            </a:r>
            <a:r>
              <a:rPr lang="cs-CZ" sz="3200" i="1" dirty="0" err="1" smtClean="0">
                <a:solidFill>
                  <a:srgbClr val="FF0000"/>
                </a:solidFill>
              </a:rPr>
              <a:t>brood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u="sng" dirty="0">
                <a:solidFill>
                  <a:srgbClr val="FF0000"/>
                </a:solidFill>
              </a:rPr>
              <a:t>Marie</a:t>
            </a:r>
            <a:r>
              <a:rPr lang="cs-CZ" sz="3200" dirty="0" smtClean="0"/>
              <a:t>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32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Oplossing</a:t>
            </a:r>
            <a:r>
              <a:rPr lang="en-US" sz="3200" b="1" dirty="0" smtClean="0">
                <a:sym typeface="Wingdings" panose="05000000000000000000" pitchFamily="2" charset="2"/>
              </a:rPr>
              <a:t>  &gt;  </a:t>
            </a:r>
            <a:r>
              <a:rPr lang="cs-CZ" sz="3200" i="1" dirty="0" err="1" smtClean="0">
                <a:solidFill>
                  <a:srgbClr val="0070C0"/>
                </a:solidFill>
              </a:rPr>
              <a:t>Gisteren</a:t>
            </a:r>
            <a:r>
              <a:rPr lang="cs-CZ" sz="3200" i="1" dirty="0" smtClean="0">
                <a:solidFill>
                  <a:srgbClr val="0070C0"/>
                </a:solidFill>
              </a:rPr>
              <a:t> </a:t>
            </a:r>
            <a:r>
              <a:rPr lang="cs-CZ" sz="3200" i="1" dirty="0" err="1">
                <a:solidFill>
                  <a:srgbClr val="0070C0"/>
                </a:solidFill>
              </a:rPr>
              <a:t>kocht</a:t>
            </a:r>
            <a:r>
              <a:rPr lang="cs-CZ" sz="3200" i="1" dirty="0">
                <a:solidFill>
                  <a:srgbClr val="0070C0"/>
                </a:solidFill>
              </a:rPr>
              <a:t>…. </a:t>
            </a:r>
            <a:r>
              <a:rPr lang="cs-CZ" sz="3200" i="1" dirty="0" smtClean="0">
                <a:solidFill>
                  <a:srgbClr val="0070C0"/>
                </a:solidFill>
              </a:rPr>
              <a:t>???</a:t>
            </a:r>
            <a:r>
              <a:rPr lang="en-US" sz="3200" i="1" dirty="0" smtClean="0">
                <a:solidFill>
                  <a:srgbClr val="0070C0"/>
                </a:solidFill>
              </a:rPr>
              <a:t>  </a:t>
            </a:r>
            <a:endParaRPr lang="cs-CZ" sz="32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cs-CZ" sz="3200" i="1" dirty="0" err="1" smtClean="0">
                <a:solidFill>
                  <a:srgbClr val="00B050"/>
                </a:solidFill>
              </a:rPr>
              <a:t>Gisteren</a:t>
            </a:r>
            <a:r>
              <a:rPr lang="cs-CZ" sz="3200" i="1" dirty="0" smtClean="0">
                <a:solidFill>
                  <a:srgbClr val="00B050"/>
                </a:solidFill>
              </a:rPr>
              <a:t> </a:t>
            </a:r>
            <a:r>
              <a:rPr lang="cs-CZ" sz="3200" i="1" dirty="0" err="1">
                <a:solidFill>
                  <a:srgbClr val="00B050"/>
                </a:solidFill>
              </a:rPr>
              <a:t>kocht</a:t>
            </a:r>
            <a:r>
              <a:rPr lang="cs-CZ" sz="3200" i="1" dirty="0">
                <a:solidFill>
                  <a:srgbClr val="00B050"/>
                </a:solidFill>
              </a:rPr>
              <a:t> Piet </a:t>
            </a:r>
            <a:r>
              <a:rPr lang="cs-CZ" sz="3200" i="1" dirty="0" err="1">
                <a:solidFill>
                  <a:srgbClr val="00B050"/>
                </a:solidFill>
              </a:rPr>
              <a:t>brood</a:t>
            </a:r>
            <a:r>
              <a:rPr lang="cs-CZ" sz="3200" i="1" dirty="0">
                <a:solidFill>
                  <a:srgbClr val="00B050"/>
                </a:solidFill>
              </a:rPr>
              <a:t> </a:t>
            </a:r>
            <a:r>
              <a:rPr lang="cs-CZ" sz="3200" i="1" u="sng" dirty="0" err="1" smtClean="0">
                <a:solidFill>
                  <a:srgbClr val="00B050"/>
                </a:solidFill>
              </a:rPr>
              <a:t>aan</a:t>
            </a:r>
            <a:r>
              <a:rPr lang="cs-CZ" sz="3200" i="1" u="sng" dirty="0" smtClean="0">
                <a:solidFill>
                  <a:srgbClr val="00B050"/>
                </a:solidFill>
              </a:rPr>
              <a:t> Marie</a:t>
            </a:r>
            <a:r>
              <a:rPr lang="cs-CZ" sz="3200" u="sng" dirty="0">
                <a:solidFill>
                  <a:srgbClr val="00B05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à"/>
            </a:pPr>
            <a:endParaRPr lang="cs-CZ" sz="3200" i="1" dirty="0">
              <a:solidFill>
                <a:srgbClr val="0070C0"/>
              </a:solidFill>
            </a:endParaRPr>
          </a:p>
          <a:p>
            <a:endParaRPr lang="cs-CZ" sz="3200" i="1" dirty="0">
              <a:solidFill>
                <a:srgbClr val="7030A0"/>
              </a:solidFill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8017317" y="5227319"/>
            <a:ext cx="1219200" cy="858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9432758" y="2296686"/>
            <a:ext cx="2312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</a:rPr>
              <a:t>S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cs-CZ" sz="4000" b="1" u="sng" dirty="0" err="1" smtClean="0">
                <a:solidFill>
                  <a:srgbClr val="C00000"/>
                </a:solidFill>
              </a:rPr>
              <a:t>Oi</a:t>
            </a:r>
            <a:r>
              <a:rPr lang="en-US" sz="4000" b="1" u="sng" dirty="0" smtClean="0">
                <a:solidFill>
                  <a:srgbClr val="C00000"/>
                </a:solidFill>
              </a:rPr>
              <a:t> </a:t>
            </a:r>
            <a:r>
              <a:rPr lang="cs-CZ" sz="4000" b="1" u="sng" dirty="0" smtClean="0">
                <a:solidFill>
                  <a:srgbClr val="C00000"/>
                </a:solidFill>
              </a:rPr>
              <a:t>Od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838200" y="365126"/>
            <a:ext cx="10515600" cy="110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/>
              <a:t>			</a:t>
            </a:r>
            <a:r>
              <a:rPr lang="cs-CZ" b="1" dirty="0" err="1" smtClean="0"/>
              <a:t>volgorde</a:t>
            </a:r>
            <a:r>
              <a:rPr lang="cs-CZ" b="1" dirty="0" smtClean="0"/>
              <a:t> CZ  x NL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9" name="Šipka doprava 8"/>
          <p:cNvSpPr/>
          <p:nvPr/>
        </p:nvSpPr>
        <p:spPr>
          <a:xfrm>
            <a:off x="7527895" y="2333322"/>
            <a:ext cx="1219200" cy="858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9432758" y="5302867"/>
            <a:ext cx="2759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</a:rPr>
              <a:t>S</a:t>
            </a:r>
            <a:r>
              <a:rPr lang="en-US" sz="4000" b="1" u="sng" dirty="0">
                <a:solidFill>
                  <a:srgbClr val="C00000"/>
                </a:solidFill>
              </a:rPr>
              <a:t> </a:t>
            </a:r>
            <a:r>
              <a:rPr lang="en-US" sz="4000" b="1" u="sng" dirty="0" smtClean="0">
                <a:solidFill>
                  <a:srgbClr val="C00000"/>
                </a:solidFill>
              </a:rPr>
              <a:t>O</a:t>
            </a:r>
            <a:r>
              <a:rPr lang="cs-CZ" sz="4000" b="1" u="sng" dirty="0" smtClean="0">
                <a:solidFill>
                  <a:srgbClr val="C00000"/>
                </a:solidFill>
              </a:rPr>
              <a:t>d</a:t>
            </a:r>
            <a:r>
              <a:rPr lang="en-US" sz="4000" b="1" u="sng" dirty="0">
                <a:solidFill>
                  <a:srgbClr val="C0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C00000"/>
                </a:solidFill>
              </a:rPr>
              <a:t>Oprep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71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0932" y="144379"/>
            <a:ext cx="7611828" cy="1046747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	VOLGORDE VOORWERPEN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0271" y="1070811"/>
            <a:ext cx="10783529" cy="5582652"/>
          </a:xfrm>
        </p:spPr>
        <p:txBody>
          <a:bodyPr>
            <a:normAutofit fontScale="77500" lnSpcReduction="20000"/>
          </a:bodyPr>
          <a:lstStyle/>
          <a:p>
            <a:r>
              <a:rPr lang="cs-CZ" sz="2900" dirty="0"/>
              <a:t>Dej mi ten telefon hned teď! </a:t>
            </a:r>
          </a:p>
          <a:p>
            <a:pPr marL="0" indent="0">
              <a:buNone/>
            </a:pPr>
            <a:r>
              <a:rPr lang="cs-CZ" sz="2900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sz="2900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2900" i="1" dirty="0" err="1" smtClean="0">
                <a:solidFill>
                  <a:srgbClr val="C00000"/>
                </a:solidFill>
              </a:rPr>
              <a:t>Geef</a:t>
            </a:r>
            <a:r>
              <a:rPr lang="cs-CZ" sz="2900" i="1" dirty="0" smtClean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me</a:t>
            </a:r>
            <a:r>
              <a:rPr lang="cs-CZ" sz="2900" b="1" i="1" dirty="0">
                <a:solidFill>
                  <a:srgbClr val="C00000"/>
                </a:solidFill>
              </a:rPr>
              <a:t> de </a:t>
            </a:r>
            <a:r>
              <a:rPr lang="cs-CZ" sz="2900" b="1" i="1" dirty="0" err="1">
                <a:solidFill>
                  <a:srgbClr val="C00000"/>
                </a:solidFill>
              </a:rPr>
              <a:t>telefoon</a:t>
            </a:r>
            <a:r>
              <a:rPr lang="cs-CZ" sz="2900" i="1" dirty="0">
                <a:solidFill>
                  <a:srgbClr val="C00000"/>
                </a:solidFill>
              </a:rPr>
              <a:t> nu </a:t>
            </a:r>
            <a:r>
              <a:rPr lang="cs-CZ" sz="2900" i="1" dirty="0" err="1">
                <a:solidFill>
                  <a:srgbClr val="C00000"/>
                </a:solidFill>
              </a:rPr>
              <a:t>meteen</a:t>
            </a:r>
            <a:r>
              <a:rPr lang="cs-CZ" sz="2900" i="1" dirty="0">
                <a:solidFill>
                  <a:srgbClr val="C00000"/>
                </a:solidFill>
              </a:rPr>
              <a:t>!</a:t>
            </a:r>
          </a:p>
          <a:p>
            <a:r>
              <a:rPr lang="cs-CZ" sz="2900" dirty="0"/>
              <a:t>Dej ten telefon mně! </a:t>
            </a:r>
            <a:endParaRPr lang="en-US" sz="2900" dirty="0"/>
          </a:p>
          <a:p>
            <a:pPr marL="0" indent="0">
              <a:buNone/>
            </a:pPr>
            <a:r>
              <a:rPr lang="cs-CZ" sz="2900" i="1" dirty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cs-CZ" sz="2900" i="1" dirty="0" err="1" smtClean="0">
                <a:solidFill>
                  <a:srgbClr val="C00000"/>
                </a:solidFill>
              </a:rPr>
              <a:t>Geef</a:t>
            </a:r>
            <a:r>
              <a:rPr lang="cs-CZ" sz="2900" i="1" dirty="0" smtClean="0">
                <a:solidFill>
                  <a:srgbClr val="C00000"/>
                </a:solidFill>
              </a:rPr>
              <a:t> </a:t>
            </a:r>
            <a:r>
              <a:rPr lang="cs-CZ" sz="2900" b="1" i="1" dirty="0">
                <a:solidFill>
                  <a:srgbClr val="C00000"/>
                </a:solidFill>
              </a:rPr>
              <a:t>de </a:t>
            </a:r>
            <a:r>
              <a:rPr lang="cs-CZ" sz="2900" b="1" i="1" dirty="0" err="1">
                <a:solidFill>
                  <a:srgbClr val="C00000"/>
                </a:solidFill>
              </a:rPr>
              <a:t>telefoon</a:t>
            </a:r>
            <a:r>
              <a:rPr lang="cs-CZ" sz="2900" b="1" i="1" dirty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aan</a:t>
            </a:r>
            <a:r>
              <a:rPr lang="cs-CZ" sz="2900" b="1" i="1" dirty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mij</a:t>
            </a:r>
            <a:r>
              <a:rPr lang="cs-CZ" sz="2900" i="1" dirty="0">
                <a:solidFill>
                  <a:srgbClr val="C00000"/>
                </a:solidFill>
              </a:rPr>
              <a:t>!</a:t>
            </a:r>
          </a:p>
          <a:p>
            <a:r>
              <a:rPr lang="cs-CZ" sz="2900" dirty="0"/>
              <a:t>Dej mu to raději hned. </a:t>
            </a:r>
            <a:endParaRPr lang="en-US" sz="2900" dirty="0"/>
          </a:p>
          <a:p>
            <a:r>
              <a:rPr lang="cs-CZ" sz="2900" i="1" dirty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en-US" sz="2900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2900" i="1" dirty="0" err="1" smtClean="0">
                <a:solidFill>
                  <a:srgbClr val="C00000"/>
                </a:solidFill>
              </a:rPr>
              <a:t>Geef</a:t>
            </a:r>
            <a:r>
              <a:rPr lang="cs-CZ" sz="2900" i="1" dirty="0" smtClean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het</a:t>
            </a:r>
            <a:r>
              <a:rPr lang="cs-CZ" sz="2900" b="1" i="1" dirty="0">
                <a:solidFill>
                  <a:srgbClr val="C00000"/>
                </a:solidFill>
              </a:rPr>
              <a:t> hem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liever</a:t>
            </a:r>
            <a:r>
              <a:rPr lang="cs-CZ" sz="2900" i="1" dirty="0">
                <a:solidFill>
                  <a:srgbClr val="C00000"/>
                </a:solidFill>
              </a:rPr>
              <a:t> nu </a:t>
            </a:r>
            <a:r>
              <a:rPr lang="cs-CZ" sz="2900" i="1" dirty="0" err="1">
                <a:solidFill>
                  <a:srgbClr val="C00000"/>
                </a:solidFill>
              </a:rPr>
              <a:t>meteen</a:t>
            </a:r>
            <a:r>
              <a:rPr lang="cs-CZ" sz="2900" i="1" dirty="0">
                <a:solidFill>
                  <a:srgbClr val="C00000"/>
                </a:solidFill>
              </a:rPr>
              <a:t>.</a:t>
            </a:r>
          </a:p>
          <a:p>
            <a:r>
              <a:rPr lang="cs-CZ" sz="2900" dirty="0"/>
              <a:t>Dal ti tu knihu k narozeninám? </a:t>
            </a:r>
            <a:endParaRPr lang="en-US" sz="2900" dirty="0"/>
          </a:p>
          <a:p>
            <a:r>
              <a:rPr lang="cs-CZ" sz="2900" i="1" dirty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cs-CZ" sz="2900" i="1" dirty="0" err="1" smtClean="0">
                <a:solidFill>
                  <a:srgbClr val="C00000"/>
                </a:solidFill>
              </a:rPr>
              <a:t>Heeft</a:t>
            </a:r>
            <a:r>
              <a:rPr lang="cs-CZ" sz="2900" i="1" dirty="0" smtClean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hij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b="1" i="1" dirty="0">
                <a:solidFill>
                  <a:srgbClr val="C00000"/>
                </a:solidFill>
              </a:rPr>
              <a:t>je </a:t>
            </a:r>
            <a:r>
              <a:rPr lang="cs-CZ" sz="2900" b="1" i="1" dirty="0" err="1">
                <a:solidFill>
                  <a:srgbClr val="C00000"/>
                </a:solidFill>
              </a:rPr>
              <a:t>het</a:t>
            </a:r>
            <a:r>
              <a:rPr lang="cs-CZ" sz="2900" b="1" i="1" dirty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boek</a:t>
            </a:r>
            <a:r>
              <a:rPr lang="cs-CZ" sz="2900" i="1" dirty="0">
                <a:solidFill>
                  <a:srgbClr val="C00000"/>
                </a:solidFill>
              </a:rPr>
              <a:t> met je </a:t>
            </a:r>
            <a:r>
              <a:rPr lang="cs-CZ" sz="2900" i="1" dirty="0" err="1">
                <a:solidFill>
                  <a:srgbClr val="C00000"/>
                </a:solidFill>
              </a:rPr>
              <a:t>verjaardag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gegeven</a:t>
            </a:r>
            <a:r>
              <a:rPr lang="cs-CZ" sz="2900" i="1" dirty="0" smtClean="0">
                <a:solidFill>
                  <a:srgbClr val="C00000"/>
                </a:solidFill>
              </a:rPr>
              <a:t>?</a:t>
            </a:r>
            <a:endParaRPr lang="cs-CZ" sz="2900" i="1" dirty="0">
              <a:solidFill>
                <a:srgbClr val="C00000"/>
              </a:solidFill>
            </a:endParaRPr>
          </a:p>
          <a:p>
            <a:r>
              <a:rPr lang="cs-CZ" sz="2900" dirty="0"/>
              <a:t>Dal ti to k narozeninám? </a:t>
            </a:r>
            <a:endParaRPr lang="en-US" sz="2900" dirty="0"/>
          </a:p>
          <a:p>
            <a:pPr marL="0" indent="0">
              <a:buNone/>
            </a:pPr>
            <a:r>
              <a:rPr lang="cs-CZ" sz="2900" i="1" dirty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en-US" sz="2900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2900" i="1" dirty="0" err="1" smtClean="0">
                <a:solidFill>
                  <a:srgbClr val="C00000"/>
                </a:solidFill>
              </a:rPr>
              <a:t>Heeft</a:t>
            </a:r>
            <a:r>
              <a:rPr lang="cs-CZ" sz="2900" i="1" dirty="0" smtClean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hij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het</a:t>
            </a:r>
            <a:r>
              <a:rPr lang="cs-CZ" sz="2900" b="1" i="1" dirty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jou</a:t>
            </a:r>
            <a:r>
              <a:rPr lang="cs-CZ" sz="2900" i="1" dirty="0">
                <a:solidFill>
                  <a:srgbClr val="C00000"/>
                </a:solidFill>
              </a:rPr>
              <a:t> met je </a:t>
            </a:r>
            <a:r>
              <a:rPr lang="cs-CZ" sz="2900" i="1" dirty="0" err="1">
                <a:solidFill>
                  <a:srgbClr val="C00000"/>
                </a:solidFill>
              </a:rPr>
              <a:t>verjaardag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gegeven</a:t>
            </a:r>
            <a:r>
              <a:rPr lang="cs-CZ" sz="2900" i="1" dirty="0">
                <a:solidFill>
                  <a:srgbClr val="C00000"/>
                </a:solidFill>
              </a:rPr>
              <a:t>?</a:t>
            </a:r>
          </a:p>
          <a:p>
            <a:r>
              <a:rPr lang="cs-CZ" sz="2900" dirty="0"/>
              <a:t>On to dal tobě? </a:t>
            </a:r>
            <a:endParaRPr lang="en-US" sz="2900" dirty="0"/>
          </a:p>
          <a:p>
            <a:pPr marL="0" indent="0">
              <a:buNone/>
            </a:pPr>
            <a:r>
              <a:rPr lang="cs-CZ" sz="2900" i="1" dirty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cs-CZ" sz="2900" i="1" dirty="0" err="1" smtClean="0">
                <a:solidFill>
                  <a:srgbClr val="C00000"/>
                </a:solidFill>
              </a:rPr>
              <a:t>Hij</a:t>
            </a:r>
            <a:r>
              <a:rPr lang="cs-CZ" sz="2900" i="1" dirty="0" smtClean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heeft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het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aan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jou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gegeven</a:t>
            </a:r>
            <a:r>
              <a:rPr lang="cs-CZ" sz="2900" i="1" dirty="0">
                <a:solidFill>
                  <a:srgbClr val="C00000"/>
                </a:solidFill>
              </a:rPr>
              <a:t>? </a:t>
            </a:r>
          </a:p>
          <a:p>
            <a:r>
              <a:rPr lang="cs-CZ" sz="2900" dirty="0"/>
              <a:t>Tohle musí rozhodnout rodiče. </a:t>
            </a:r>
            <a:endParaRPr lang="en-US" sz="2900" dirty="0"/>
          </a:p>
          <a:p>
            <a:pPr>
              <a:buFont typeface="Wingdings" panose="05000000000000000000" pitchFamily="2" charset="2"/>
              <a:buChar char="à"/>
            </a:pPr>
            <a:r>
              <a:rPr lang="cs-CZ" sz="2900" i="1" dirty="0" smtClean="0">
                <a:solidFill>
                  <a:srgbClr val="C00000"/>
                </a:solidFill>
              </a:rPr>
              <a:t>Dit </a:t>
            </a:r>
            <a:r>
              <a:rPr lang="cs-CZ" sz="2900" i="1" dirty="0" err="1">
                <a:solidFill>
                  <a:srgbClr val="C00000"/>
                </a:solidFill>
              </a:rPr>
              <a:t>moet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worden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bepaald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b="1" i="1" dirty="0" err="1">
                <a:solidFill>
                  <a:srgbClr val="C00000"/>
                </a:solidFill>
              </a:rPr>
              <a:t>door</a:t>
            </a:r>
            <a:r>
              <a:rPr lang="cs-CZ" sz="2900" b="1" i="1" dirty="0">
                <a:solidFill>
                  <a:srgbClr val="C00000"/>
                </a:solidFill>
              </a:rPr>
              <a:t> de </a:t>
            </a:r>
            <a:r>
              <a:rPr lang="cs-CZ" sz="2900" b="1" i="1" dirty="0" err="1">
                <a:solidFill>
                  <a:srgbClr val="C00000"/>
                </a:solidFill>
              </a:rPr>
              <a:t>ouders</a:t>
            </a:r>
            <a:r>
              <a:rPr lang="cs-CZ" sz="2900" i="1" dirty="0">
                <a:solidFill>
                  <a:srgbClr val="C00000"/>
                </a:solidFill>
              </a:rPr>
              <a:t>. </a:t>
            </a:r>
            <a:endParaRPr lang="en-US" sz="2900" i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cs-CZ" sz="2900" i="1" dirty="0" err="1" smtClean="0">
                <a:solidFill>
                  <a:srgbClr val="C00000"/>
                </a:solidFill>
              </a:rPr>
              <a:t>Het</a:t>
            </a:r>
            <a:r>
              <a:rPr lang="cs-CZ" sz="2900" i="1" dirty="0" smtClean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zijn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b="1" i="1" dirty="0">
                <a:solidFill>
                  <a:srgbClr val="C00000"/>
                </a:solidFill>
              </a:rPr>
              <a:t>de </a:t>
            </a:r>
            <a:r>
              <a:rPr lang="cs-CZ" sz="2900" b="1" i="1" dirty="0" err="1">
                <a:solidFill>
                  <a:srgbClr val="C00000"/>
                </a:solidFill>
              </a:rPr>
              <a:t>ouders</a:t>
            </a:r>
            <a:r>
              <a:rPr lang="cs-CZ" sz="2900" b="1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die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het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moeten</a:t>
            </a:r>
            <a:r>
              <a:rPr lang="cs-CZ" sz="2900" i="1" dirty="0">
                <a:solidFill>
                  <a:srgbClr val="C00000"/>
                </a:solidFill>
              </a:rPr>
              <a:t> </a:t>
            </a:r>
            <a:r>
              <a:rPr lang="cs-CZ" sz="2900" i="1" dirty="0" err="1">
                <a:solidFill>
                  <a:srgbClr val="C00000"/>
                </a:solidFill>
              </a:rPr>
              <a:t>bepalden</a:t>
            </a:r>
            <a:r>
              <a:rPr lang="cs-CZ" sz="2900" i="1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3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6814</TotalTime>
  <Words>2990</Words>
  <Application>Microsoft Office PowerPoint</Application>
  <PresentationFormat>Širokoúhlá obrazovka</PresentationFormat>
  <Paragraphs>489</Paragraphs>
  <Slides>33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Motiv Office</vt:lpstr>
      <vt:lpstr>         SYNTAXIS - VOLGORDE</vt:lpstr>
      <vt:lpstr>DE HOOFDPRINCIPES VAN NEDERLANDSE VOLGORDE</vt:lpstr>
      <vt:lpstr>  NEDERLANDSE VOLGORDE</vt:lpstr>
      <vt:lpstr>  NEDERLANDSE VOLGORDE</vt:lpstr>
      <vt:lpstr>   volgorde CZ  x NL </vt:lpstr>
      <vt:lpstr> VOLGORDE VOORWERPEN</vt:lpstr>
      <vt:lpstr> VOLGORDE VOORWERPEN: regels </vt:lpstr>
      <vt:lpstr>Prezentace aplikace PowerPoint</vt:lpstr>
      <vt:lpstr> VOLGORDE VOORWERPEN</vt:lpstr>
      <vt:lpstr>Prezentace aplikace PowerPoint</vt:lpstr>
      <vt:lpstr>POLENPRINCIPE = TANGCONSTRUCTIE</vt:lpstr>
      <vt:lpstr>POLENPRINCIPE = TANGCONSTRUCTIE</vt:lpstr>
      <vt:lpstr>POLENPRINCIPE = TANGCONSTRUCTIE</vt:lpstr>
      <vt:lpstr>POLENPRINCIPE </vt:lpstr>
      <vt:lpstr>DE POLEN </vt:lpstr>
      <vt:lpstr>Prezentace aplikace PowerPoint</vt:lpstr>
      <vt:lpstr>Prezentace aplikace PowerPoint</vt:lpstr>
      <vt:lpstr>LINKS-RECHTS-PRINCIPE </vt:lpstr>
      <vt:lpstr>Prezentace aplikace PowerPoint</vt:lpstr>
      <vt:lpstr>bijwoordelijke bepalingen in het middenstuk</vt:lpstr>
      <vt:lpstr>bijwoordelijke bepalingen in het middenstuk</vt:lpstr>
      <vt:lpstr>bijwoordelijke bepalingen in het middenstuk</vt:lpstr>
      <vt:lpstr>COMPLEXITEITSPRINCIPE </vt:lpstr>
      <vt:lpstr>COMPLEXITEITSPRINCIPE </vt:lpstr>
      <vt:lpstr>Prezentace aplikace PowerPoint</vt:lpstr>
      <vt:lpstr>INHERENTIE PRINCIPE – de inherente elementen </vt:lpstr>
      <vt:lpstr>INHERENTIE PRINCIPE – de inherente elementen </vt:lpstr>
      <vt:lpstr>VOLGORDEPRINCIPES EN VOLGORDETENDENSEN</vt:lpstr>
      <vt:lpstr>OEFENING   EERSTE ZINSPLAATS</vt:lpstr>
      <vt:lpstr>OEFENING   EERSTE ZINSPLAATS</vt:lpstr>
      <vt:lpstr>Voegwoorden/ HOOFDZINNEN / BIJZINNEN</vt:lpstr>
      <vt:lpstr>Voegwoorden/ HOOFDZINNEN / BIJZINNEN</vt:lpstr>
      <vt:lpstr>BEDANKT VOOR UW AANDACHT!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SYNTAXIS II INLEIDING</dc:title>
  <dc:creator>FFUK</dc:creator>
  <cp:lastModifiedBy>Rezková, Iva</cp:lastModifiedBy>
  <cp:revision>117</cp:revision>
  <dcterms:created xsi:type="dcterms:W3CDTF">2021-09-30T11:15:12Z</dcterms:created>
  <dcterms:modified xsi:type="dcterms:W3CDTF">2024-10-17T09:34:59Z</dcterms:modified>
</cp:coreProperties>
</file>