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EB1E8-DC8C-4B5C-967A-23815430EFA0}" type="doc">
      <dgm:prSet loTypeId="urn:microsoft.com/office/officeart/2005/8/layout/vList6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48764BC-05EB-431E-B64E-40FAD41C323D}">
      <dgm:prSet custT="1"/>
      <dgm:spPr/>
      <dgm:t>
        <a:bodyPr/>
        <a:lstStyle/>
        <a:p>
          <a:pPr rtl="0"/>
          <a:r>
            <a:rPr lang="cs-CZ" sz="3600" dirty="0"/>
            <a:t>1960s </a:t>
          </a:r>
        </a:p>
      </dgm:t>
    </dgm:pt>
    <dgm:pt modelId="{220283B2-99D3-4BC3-BA23-EF1A33542E78}" type="parTrans" cxnId="{210B1149-E6CC-43EA-BBB6-14FF705BCE3E}">
      <dgm:prSet/>
      <dgm:spPr/>
      <dgm:t>
        <a:bodyPr/>
        <a:lstStyle/>
        <a:p>
          <a:endParaRPr lang="cs-CZ"/>
        </a:p>
      </dgm:t>
    </dgm:pt>
    <dgm:pt modelId="{5935635A-8632-43D3-A767-7AF4C7CB1F9B}" type="sibTrans" cxnId="{210B1149-E6CC-43EA-BBB6-14FF705BCE3E}">
      <dgm:prSet/>
      <dgm:spPr/>
      <dgm:t>
        <a:bodyPr/>
        <a:lstStyle/>
        <a:p>
          <a:endParaRPr lang="cs-CZ"/>
        </a:p>
      </dgm:t>
    </dgm:pt>
    <dgm:pt modelId="{81D71950-1893-4290-8E3B-DA7EA0D79EC9}">
      <dgm:prSet custT="1"/>
      <dgm:spPr/>
      <dgm:t>
        <a:bodyPr/>
        <a:lstStyle/>
        <a:p>
          <a:pPr rtl="0"/>
          <a:r>
            <a:rPr lang="cs-CZ" sz="3600" dirty="0"/>
            <a:t>1970s</a:t>
          </a:r>
        </a:p>
      </dgm:t>
    </dgm:pt>
    <dgm:pt modelId="{894D5C75-C506-4339-B7ED-AE8F83E75F39}" type="parTrans" cxnId="{2DEAF64F-174E-48BA-99D7-7AF492E13A97}">
      <dgm:prSet/>
      <dgm:spPr/>
      <dgm:t>
        <a:bodyPr/>
        <a:lstStyle/>
        <a:p>
          <a:endParaRPr lang="cs-CZ"/>
        </a:p>
      </dgm:t>
    </dgm:pt>
    <dgm:pt modelId="{01369370-7773-460A-B2F3-63ED224D195A}" type="sibTrans" cxnId="{2DEAF64F-174E-48BA-99D7-7AF492E13A97}">
      <dgm:prSet/>
      <dgm:spPr/>
      <dgm:t>
        <a:bodyPr/>
        <a:lstStyle/>
        <a:p>
          <a:endParaRPr lang="cs-CZ"/>
        </a:p>
      </dgm:t>
    </dgm:pt>
    <dgm:pt modelId="{FC3A07E9-2C0F-49A6-A839-3E4E3FB57C69}">
      <dgm:prSet custT="1"/>
      <dgm:spPr/>
      <dgm:t>
        <a:bodyPr/>
        <a:lstStyle/>
        <a:p>
          <a:pPr rtl="0"/>
          <a:r>
            <a:rPr lang="cs-CZ" sz="3600" dirty="0"/>
            <a:t>1980s</a:t>
          </a:r>
        </a:p>
      </dgm:t>
    </dgm:pt>
    <dgm:pt modelId="{27866E86-A737-40C5-B885-2A40935CBEC4}" type="parTrans" cxnId="{B0E7531D-8FDF-41A8-AE62-BBCA8B472F9C}">
      <dgm:prSet/>
      <dgm:spPr/>
      <dgm:t>
        <a:bodyPr/>
        <a:lstStyle/>
        <a:p>
          <a:endParaRPr lang="cs-CZ"/>
        </a:p>
      </dgm:t>
    </dgm:pt>
    <dgm:pt modelId="{4F411CFF-7233-43AF-9C65-9FC297FB8E4F}" type="sibTrans" cxnId="{B0E7531D-8FDF-41A8-AE62-BBCA8B472F9C}">
      <dgm:prSet/>
      <dgm:spPr/>
      <dgm:t>
        <a:bodyPr/>
        <a:lstStyle/>
        <a:p>
          <a:endParaRPr lang="cs-CZ"/>
        </a:p>
      </dgm:t>
    </dgm:pt>
    <dgm:pt modelId="{A273B84E-F939-4BDA-AD99-2132E0030AD5}">
      <dgm:prSet custT="1"/>
      <dgm:spPr/>
      <dgm:t>
        <a:bodyPr/>
        <a:lstStyle/>
        <a:p>
          <a:pPr rtl="0"/>
          <a:r>
            <a:rPr lang="cs-CZ" sz="3600" dirty="0"/>
            <a:t>1990s</a:t>
          </a:r>
        </a:p>
      </dgm:t>
    </dgm:pt>
    <dgm:pt modelId="{9EDFCEE1-A101-4C95-9A0C-4154F54D6F3A}" type="parTrans" cxnId="{6C85C134-9B73-49D7-AE42-C6F658616B99}">
      <dgm:prSet/>
      <dgm:spPr/>
      <dgm:t>
        <a:bodyPr/>
        <a:lstStyle/>
        <a:p>
          <a:endParaRPr lang="cs-CZ"/>
        </a:p>
      </dgm:t>
    </dgm:pt>
    <dgm:pt modelId="{5E7E8456-6332-4A4A-BA72-262A9AA25946}" type="sibTrans" cxnId="{6C85C134-9B73-49D7-AE42-C6F658616B99}">
      <dgm:prSet/>
      <dgm:spPr/>
      <dgm:t>
        <a:bodyPr/>
        <a:lstStyle/>
        <a:p>
          <a:endParaRPr lang="cs-CZ"/>
        </a:p>
      </dgm:t>
    </dgm:pt>
    <dgm:pt modelId="{7C8EB5C0-08A7-449A-A150-BEA5E16514C8}">
      <dgm:prSet custT="1"/>
      <dgm:spPr/>
      <dgm:t>
        <a:bodyPr/>
        <a:lstStyle/>
        <a:p>
          <a:pPr rtl="0"/>
          <a:r>
            <a:rPr lang="cs-CZ" sz="3600" dirty="0"/>
            <a:t>po 2000</a:t>
          </a:r>
        </a:p>
      </dgm:t>
    </dgm:pt>
    <dgm:pt modelId="{CB0D780C-D698-4DDD-ABE8-4ED9F2443A65}" type="parTrans" cxnId="{AB924D1D-1152-4037-8E9B-A1C8CF874E4A}">
      <dgm:prSet/>
      <dgm:spPr/>
      <dgm:t>
        <a:bodyPr/>
        <a:lstStyle/>
        <a:p>
          <a:endParaRPr lang="cs-CZ"/>
        </a:p>
      </dgm:t>
    </dgm:pt>
    <dgm:pt modelId="{2B444E0F-5966-419D-8024-E6E0881EAE57}" type="sibTrans" cxnId="{AB924D1D-1152-4037-8E9B-A1C8CF874E4A}">
      <dgm:prSet/>
      <dgm:spPr/>
      <dgm:t>
        <a:bodyPr/>
        <a:lstStyle/>
        <a:p>
          <a:endParaRPr lang="cs-CZ"/>
        </a:p>
      </dgm:t>
    </dgm:pt>
    <dgm:pt modelId="{953DDCF5-4B8B-4309-B519-2299DEC8298A}">
      <dgm:prSet custT="1"/>
      <dgm:spPr/>
      <dgm:t>
        <a:bodyPr/>
        <a:lstStyle/>
        <a:p>
          <a:pPr marL="180000" indent="0">
            <a:spcAft>
              <a:spcPts val="0"/>
            </a:spcAft>
          </a:pPr>
          <a:r>
            <a:rPr lang="cs-CZ" sz="2200" b="1" dirty="0"/>
            <a:t> </a:t>
          </a: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Kulturalismus</a:t>
          </a:r>
          <a:r>
            <a:rPr lang="cs-CZ" sz="220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cs-CZ" sz="2200" dirty="0"/>
            <a:t>– duchovní otcové KS (</a:t>
          </a:r>
          <a:r>
            <a:rPr lang="cs-CZ" sz="2200" dirty="0" err="1"/>
            <a:t>Williams</a:t>
          </a:r>
          <a:r>
            <a:rPr lang="cs-CZ" sz="2200" dirty="0"/>
            <a:t>, </a:t>
          </a:r>
          <a:r>
            <a:rPr lang="cs-CZ" sz="2200" dirty="0" err="1"/>
            <a:t>Hoggart</a:t>
          </a:r>
          <a:r>
            <a:rPr lang="cs-CZ" sz="2200" dirty="0"/>
            <a:t>, Thompson– význam se formuje v praktikách žité kultury</a:t>
          </a:r>
        </a:p>
      </dgm:t>
    </dgm:pt>
    <dgm:pt modelId="{3A9613E2-8CF5-492C-BB28-E5831AB7C816}" type="sibTrans" cxnId="{2B664211-20DD-490D-9548-B49E49721131}">
      <dgm:prSet/>
      <dgm:spPr/>
      <dgm:t>
        <a:bodyPr/>
        <a:lstStyle/>
        <a:p>
          <a:endParaRPr lang="cs-CZ"/>
        </a:p>
      </dgm:t>
    </dgm:pt>
    <dgm:pt modelId="{9E67ECBF-7160-4467-8644-DA993F0D6CF9}" type="parTrans" cxnId="{2B664211-20DD-490D-9548-B49E49721131}">
      <dgm:prSet/>
      <dgm:spPr/>
      <dgm:t>
        <a:bodyPr/>
        <a:lstStyle/>
        <a:p>
          <a:endParaRPr lang="cs-CZ"/>
        </a:p>
      </dgm:t>
    </dgm:pt>
    <dgm:pt modelId="{CC534B9B-2E00-4919-962D-CB8F50693C2F}">
      <dgm:prSet custT="1"/>
      <dgm:spPr/>
      <dgm:t>
        <a:bodyPr/>
        <a:lstStyle/>
        <a:p>
          <a:pPr marL="180000" indent="0"/>
          <a:r>
            <a:rPr lang="cs-CZ" sz="2200" b="1" dirty="0"/>
            <a:t> </a:t>
          </a:r>
          <a:r>
            <a:rPr lang="cs-CZ" sz="2200" b="1" dirty="0">
              <a:solidFill>
                <a:srgbClr val="FF0000"/>
              </a:solidFill>
            </a:rPr>
            <a:t>Strukturalismus</a:t>
          </a:r>
          <a:r>
            <a:rPr lang="cs-CZ" sz="2200" dirty="0"/>
            <a:t>: éra </a:t>
          </a:r>
          <a:r>
            <a:rPr lang="cs-CZ" sz="2200" dirty="0" err="1"/>
            <a:t>Stuarta</a:t>
          </a:r>
          <a:r>
            <a:rPr lang="cs-CZ" sz="2200" dirty="0"/>
            <a:t> </a:t>
          </a:r>
          <a:r>
            <a:rPr lang="cs-CZ" sz="2200" dirty="0" err="1"/>
            <a:t>Halla</a:t>
          </a:r>
          <a:r>
            <a:rPr lang="cs-CZ" sz="2200" dirty="0"/>
            <a:t> – význam se formuje v textu – praktiky signifikace – inspirace sémiologií</a:t>
          </a:r>
        </a:p>
      </dgm:t>
    </dgm:pt>
    <dgm:pt modelId="{00F4814C-2BAC-497F-9EFB-055B8E447609}" type="parTrans" cxnId="{713C36F4-0FC4-4150-93DE-C24F63AA7422}">
      <dgm:prSet/>
      <dgm:spPr/>
      <dgm:t>
        <a:bodyPr/>
        <a:lstStyle/>
        <a:p>
          <a:endParaRPr lang="cs-CZ"/>
        </a:p>
      </dgm:t>
    </dgm:pt>
    <dgm:pt modelId="{4439E640-1881-4DD7-9BE3-20CED55DB25D}" type="sibTrans" cxnId="{713C36F4-0FC4-4150-93DE-C24F63AA7422}">
      <dgm:prSet/>
      <dgm:spPr/>
      <dgm:t>
        <a:bodyPr/>
        <a:lstStyle/>
        <a:p>
          <a:endParaRPr lang="cs-CZ"/>
        </a:p>
      </dgm:t>
    </dgm:pt>
    <dgm:pt modelId="{A5020C8B-C187-46F6-9998-948516BEEDF4}">
      <dgm:prSet custT="1"/>
      <dgm:spPr/>
      <dgm:t>
        <a:bodyPr/>
        <a:lstStyle/>
        <a:p>
          <a:pPr marL="180000" indent="0"/>
          <a:r>
            <a:rPr lang="cs-CZ" sz="2200" b="1" dirty="0"/>
            <a:t> Návrat </a:t>
          </a: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kulturalismu </a:t>
          </a:r>
          <a:r>
            <a:rPr lang="cs-CZ" sz="2200" dirty="0"/>
            <a:t>– obrat k mediálním publikům – apropriace struktury – aktivní publika </a:t>
          </a:r>
        </a:p>
      </dgm:t>
    </dgm:pt>
    <dgm:pt modelId="{C05346DB-EC23-4910-AAFE-BEB1A607F343}" type="parTrans" cxnId="{8B6E9B71-A9C1-41CE-872C-AA326D947802}">
      <dgm:prSet/>
      <dgm:spPr/>
      <dgm:t>
        <a:bodyPr/>
        <a:lstStyle/>
        <a:p>
          <a:endParaRPr lang="cs-CZ"/>
        </a:p>
      </dgm:t>
    </dgm:pt>
    <dgm:pt modelId="{581AD76A-1905-4947-9E25-8DDA4E6BAABD}" type="sibTrans" cxnId="{8B6E9B71-A9C1-41CE-872C-AA326D947802}">
      <dgm:prSet/>
      <dgm:spPr/>
      <dgm:t>
        <a:bodyPr/>
        <a:lstStyle/>
        <a:p>
          <a:endParaRPr lang="cs-CZ"/>
        </a:p>
      </dgm:t>
    </dgm:pt>
    <dgm:pt modelId="{974BAFA5-568B-4D3C-B407-DD9D4121149F}">
      <dgm:prSet custT="1"/>
      <dgm:spPr/>
      <dgm:t>
        <a:bodyPr/>
        <a:lstStyle/>
        <a:p>
          <a:pPr marL="180000"/>
          <a:r>
            <a:rPr lang="cs-CZ" sz="2200" b="1" dirty="0"/>
            <a:t>Trvá</a:t>
          </a:r>
          <a:r>
            <a:rPr lang="cs-CZ" sz="2200" dirty="0"/>
            <a:t> </a:t>
          </a:r>
          <a:r>
            <a:rPr lang="cs-CZ" sz="2200" b="1" i="0" dirty="0"/>
            <a:t>převaha studia publik </a:t>
          </a:r>
          <a:r>
            <a:rPr lang="cs-CZ" sz="2200" dirty="0"/>
            <a:t>– normalizace témat KS, stabilizace a diverzifikace</a:t>
          </a:r>
        </a:p>
      </dgm:t>
    </dgm:pt>
    <dgm:pt modelId="{12207BFC-8F45-417D-BBB4-1EB5DB53560F}" type="parTrans" cxnId="{CBA05BFF-427C-4A40-8AC6-630338D91263}">
      <dgm:prSet/>
      <dgm:spPr/>
      <dgm:t>
        <a:bodyPr/>
        <a:lstStyle/>
        <a:p>
          <a:endParaRPr lang="cs-CZ"/>
        </a:p>
      </dgm:t>
    </dgm:pt>
    <dgm:pt modelId="{93ED1374-866C-4481-BA13-2F50930DE181}" type="sibTrans" cxnId="{CBA05BFF-427C-4A40-8AC6-630338D91263}">
      <dgm:prSet/>
      <dgm:spPr/>
      <dgm:t>
        <a:bodyPr/>
        <a:lstStyle/>
        <a:p>
          <a:endParaRPr lang="cs-CZ"/>
        </a:p>
      </dgm:t>
    </dgm:pt>
    <dgm:pt modelId="{67FBB9C5-F6B4-41C7-8602-9C277E12D615}">
      <dgm:prSet custT="1"/>
      <dgm:spPr/>
      <dgm:t>
        <a:bodyPr/>
        <a:lstStyle/>
        <a:p>
          <a:r>
            <a:rPr lang="cs-CZ" sz="2200" b="1" dirty="0"/>
            <a:t>Digitální populismus</a:t>
          </a:r>
          <a:r>
            <a:rPr lang="cs-CZ" sz="2200" dirty="0"/>
            <a:t>: obyčejní lidé participují díky digitálním technologiím a konkurují elitním/expertním centrům</a:t>
          </a:r>
        </a:p>
      </dgm:t>
    </dgm:pt>
    <dgm:pt modelId="{88C01B9F-C769-45B2-B701-728464E9B61A}" type="parTrans" cxnId="{2C09CE5D-C15E-4762-8896-E6D5973178CC}">
      <dgm:prSet/>
      <dgm:spPr/>
      <dgm:t>
        <a:bodyPr/>
        <a:lstStyle/>
        <a:p>
          <a:endParaRPr lang="cs-CZ"/>
        </a:p>
      </dgm:t>
    </dgm:pt>
    <dgm:pt modelId="{8B1B180E-B86B-4A8A-81F4-F80727F08677}" type="sibTrans" cxnId="{2C09CE5D-C15E-4762-8896-E6D5973178CC}">
      <dgm:prSet/>
      <dgm:spPr/>
      <dgm:t>
        <a:bodyPr/>
        <a:lstStyle/>
        <a:p>
          <a:endParaRPr lang="cs-CZ"/>
        </a:p>
      </dgm:t>
    </dgm:pt>
    <dgm:pt modelId="{6D7AD3D0-98E5-474D-80A2-AC54B181D85D}" type="pres">
      <dgm:prSet presAssocID="{830EB1E8-DC8C-4B5C-967A-23815430EFA0}" presName="Name0" presStyleCnt="0">
        <dgm:presLayoutVars>
          <dgm:dir/>
          <dgm:animLvl val="lvl"/>
          <dgm:resizeHandles/>
        </dgm:presLayoutVars>
      </dgm:prSet>
      <dgm:spPr/>
    </dgm:pt>
    <dgm:pt modelId="{7171C1CB-64FA-49FA-B069-74F17823DF89}" type="pres">
      <dgm:prSet presAssocID="{F48764BC-05EB-431E-B64E-40FAD41C323D}" presName="linNode" presStyleCnt="0"/>
      <dgm:spPr/>
    </dgm:pt>
    <dgm:pt modelId="{99FD1C6B-EBDB-48F6-8F34-D7DD2B652686}" type="pres">
      <dgm:prSet presAssocID="{F48764BC-05EB-431E-B64E-40FAD41C323D}" presName="parentShp" presStyleLbl="node1" presStyleIdx="0" presStyleCnt="5" custScaleX="95902">
        <dgm:presLayoutVars>
          <dgm:bulletEnabled val="1"/>
        </dgm:presLayoutVars>
      </dgm:prSet>
      <dgm:spPr/>
    </dgm:pt>
    <dgm:pt modelId="{0581623B-B627-4A40-AC99-17E5DBECA56F}" type="pres">
      <dgm:prSet presAssocID="{F48764BC-05EB-431E-B64E-40FAD41C323D}" presName="childShp" presStyleLbl="bgAccFollowNode1" presStyleIdx="0" presStyleCnt="5" custScaleX="216380" custScaleY="120836">
        <dgm:presLayoutVars>
          <dgm:bulletEnabled val="1"/>
        </dgm:presLayoutVars>
      </dgm:prSet>
      <dgm:spPr/>
    </dgm:pt>
    <dgm:pt modelId="{58CC4B58-CE2C-4BD6-AC7A-4627F08458A7}" type="pres">
      <dgm:prSet presAssocID="{5935635A-8632-43D3-A767-7AF4C7CB1F9B}" presName="spacing" presStyleCnt="0"/>
      <dgm:spPr/>
    </dgm:pt>
    <dgm:pt modelId="{90FF8414-33A6-4AFD-B494-D505F6642F38}" type="pres">
      <dgm:prSet presAssocID="{81D71950-1893-4290-8E3B-DA7EA0D79EC9}" presName="linNode" presStyleCnt="0"/>
      <dgm:spPr/>
    </dgm:pt>
    <dgm:pt modelId="{E80B4EE7-A3E9-4CDE-B03C-BB15B7CFF831}" type="pres">
      <dgm:prSet presAssocID="{81D71950-1893-4290-8E3B-DA7EA0D79EC9}" presName="parentShp" presStyleLbl="node1" presStyleIdx="1" presStyleCnt="5" custScaleX="57239" custLinFactNeighborX="-3373" custLinFactNeighborY="-2111">
        <dgm:presLayoutVars>
          <dgm:bulletEnabled val="1"/>
        </dgm:presLayoutVars>
      </dgm:prSet>
      <dgm:spPr/>
    </dgm:pt>
    <dgm:pt modelId="{7FC9E2A0-C9BB-4E65-B924-8A490C803AE1}" type="pres">
      <dgm:prSet presAssocID="{81D71950-1893-4290-8E3B-DA7EA0D79EC9}" presName="childShp" presStyleLbl="bgAccFollowNode1" presStyleIdx="1" presStyleCnt="5" custScaleX="132211" custScaleY="111082" custLinFactNeighborX="1362" custLinFactNeighborY="157">
        <dgm:presLayoutVars>
          <dgm:bulletEnabled val="1"/>
        </dgm:presLayoutVars>
      </dgm:prSet>
      <dgm:spPr/>
    </dgm:pt>
    <dgm:pt modelId="{63C77BEB-9060-4CF2-B77D-388449D6C20D}" type="pres">
      <dgm:prSet presAssocID="{01369370-7773-460A-B2F3-63ED224D195A}" presName="spacing" presStyleCnt="0"/>
      <dgm:spPr/>
    </dgm:pt>
    <dgm:pt modelId="{0AFCAACF-578A-4D8D-AE38-DB17B535D56F}" type="pres">
      <dgm:prSet presAssocID="{FC3A07E9-2C0F-49A6-A839-3E4E3FB57C69}" presName="linNode" presStyleCnt="0"/>
      <dgm:spPr/>
    </dgm:pt>
    <dgm:pt modelId="{9EEDBAE0-C147-4293-818D-B5181BE18C61}" type="pres">
      <dgm:prSet presAssocID="{FC3A07E9-2C0F-49A6-A839-3E4E3FB57C69}" presName="parentShp" presStyleLbl="node1" presStyleIdx="2" presStyleCnt="5">
        <dgm:presLayoutVars>
          <dgm:bulletEnabled val="1"/>
        </dgm:presLayoutVars>
      </dgm:prSet>
      <dgm:spPr/>
    </dgm:pt>
    <dgm:pt modelId="{D736F821-72A3-46DC-81EB-DE31DFBF2267}" type="pres">
      <dgm:prSet presAssocID="{FC3A07E9-2C0F-49A6-A839-3E4E3FB57C69}" presName="childShp" presStyleLbl="bgAccFollowNode1" presStyleIdx="2" presStyleCnt="5" custScaleX="224427" custScaleY="107491" custLinFactNeighborX="2355" custLinFactNeighborY="1967">
        <dgm:presLayoutVars>
          <dgm:bulletEnabled val="1"/>
        </dgm:presLayoutVars>
      </dgm:prSet>
      <dgm:spPr/>
    </dgm:pt>
    <dgm:pt modelId="{BACC5649-5F8C-4B51-8E77-BE3DD658157B}" type="pres">
      <dgm:prSet presAssocID="{4F411CFF-7233-43AF-9C65-9FC297FB8E4F}" presName="spacing" presStyleCnt="0"/>
      <dgm:spPr/>
    </dgm:pt>
    <dgm:pt modelId="{83CDB06B-E822-41B0-89DA-CA1D244F8A63}" type="pres">
      <dgm:prSet presAssocID="{A273B84E-F939-4BDA-AD99-2132E0030AD5}" presName="linNode" presStyleCnt="0"/>
      <dgm:spPr/>
    </dgm:pt>
    <dgm:pt modelId="{E7304FA9-EB6D-45AC-8323-ECC74FF4B55F}" type="pres">
      <dgm:prSet presAssocID="{A273B84E-F939-4BDA-AD99-2132E0030AD5}" presName="parentShp" presStyleLbl="node1" presStyleIdx="3" presStyleCnt="5" custScaleX="96970">
        <dgm:presLayoutVars>
          <dgm:bulletEnabled val="1"/>
        </dgm:presLayoutVars>
      </dgm:prSet>
      <dgm:spPr/>
    </dgm:pt>
    <dgm:pt modelId="{B017E2D4-3ACC-4342-8BDC-FC7ACD4A5C12}" type="pres">
      <dgm:prSet presAssocID="{A273B84E-F939-4BDA-AD99-2132E0030AD5}" presName="childShp" presStyleLbl="bgAccFollowNode1" presStyleIdx="3" presStyleCnt="5" custScaleX="215787" custScaleY="117867" custLinFactNeighborX="8671" custLinFactNeighborY="1838">
        <dgm:presLayoutVars>
          <dgm:bulletEnabled val="1"/>
        </dgm:presLayoutVars>
      </dgm:prSet>
      <dgm:spPr/>
    </dgm:pt>
    <dgm:pt modelId="{B3751E8D-91CE-49C6-AC8A-C97578A0F208}" type="pres">
      <dgm:prSet presAssocID="{5E7E8456-6332-4A4A-BA72-262A9AA25946}" presName="spacing" presStyleCnt="0"/>
      <dgm:spPr/>
    </dgm:pt>
    <dgm:pt modelId="{3B9BC48E-4CB6-438F-9779-F35B8DCCC168}" type="pres">
      <dgm:prSet presAssocID="{7C8EB5C0-08A7-449A-A150-BEA5E16514C8}" presName="linNode" presStyleCnt="0"/>
      <dgm:spPr/>
    </dgm:pt>
    <dgm:pt modelId="{605532DF-E832-419F-A795-B8611BAC0985}" type="pres">
      <dgm:prSet presAssocID="{7C8EB5C0-08A7-449A-A150-BEA5E16514C8}" presName="parentShp" presStyleLbl="node1" presStyleIdx="4" presStyleCnt="5" custScaleX="92980">
        <dgm:presLayoutVars>
          <dgm:bulletEnabled val="1"/>
        </dgm:presLayoutVars>
      </dgm:prSet>
      <dgm:spPr/>
    </dgm:pt>
    <dgm:pt modelId="{95747D32-15C8-48E1-B385-E0F89D6C5DFC}" type="pres">
      <dgm:prSet presAssocID="{7C8EB5C0-08A7-449A-A150-BEA5E16514C8}" presName="childShp" presStyleLbl="bgAccFollowNode1" presStyleIdx="4" presStyleCnt="5" custScaleX="208851" custScaleY="123085">
        <dgm:presLayoutVars>
          <dgm:bulletEnabled val="1"/>
        </dgm:presLayoutVars>
      </dgm:prSet>
      <dgm:spPr/>
    </dgm:pt>
  </dgm:ptLst>
  <dgm:cxnLst>
    <dgm:cxn modelId="{631EF30F-B748-4093-9538-6197C396A721}" type="presOf" srcId="{830EB1E8-DC8C-4B5C-967A-23815430EFA0}" destId="{6D7AD3D0-98E5-474D-80A2-AC54B181D85D}" srcOrd="0" destOrd="0" presId="urn:microsoft.com/office/officeart/2005/8/layout/vList6"/>
    <dgm:cxn modelId="{2B664211-20DD-490D-9548-B49E49721131}" srcId="{F48764BC-05EB-431E-B64E-40FAD41C323D}" destId="{953DDCF5-4B8B-4309-B519-2299DEC8298A}" srcOrd="0" destOrd="0" parTransId="{9E67ECBF-7160-4467-8644-DA993F0D6CF9}" sibTransId="{3A9613E2-8CF5-492C-BB28-E5831AB7C816}"/>
    <dgm:cxn modelId="{AB924D1D-1152-4037-8E9B-A1C8CF874E4A}" srcId="{830EB1E8-DC8C-4B5C-967A-23815430EFA0}" destId="{7C8EB5C0-08A7-449A-A150-BEA5E16514C8}" srcOrd="4" destOrd="0" parTransId="{CB0D780C-D698-4DDD-ABE8-4ED9F2443A65}" sibTransId="{2B444E0F-5966-419D-8024-E6E0881EAE57}"/>
    <dgm:cxn modelId="{B0E7531D-8FDF-41A8-AE62-BBCA8B472F9C}" srcId="{830EB1E8-DC8C-4B5C-967A-23815430EFA0}" destId="{FC3A07E9-2C0F-49A6-A839-3E4E3FB57C69}" srcOrd="2" destOrd="0" parTransId="{27866E86-A737-40C5-B885-2A40935CBEC4}" sibTransId="{4F411CFF-7233-43AF-9C65-9FC297FB8E4F}"/>
    <dgm:cxn modelId="{61CBEF2F-8806-428E-9839-B4640404F014}" type="presOf" srcId="{81D71950-1893-4290-8E3B-DA7EA0D79EC9}" destId="{E80B4EE7-A3E9-4CDE-B03C-BB15B7CFF831}" srcOrd="0" destOrd="0" presId="urn:microsoft.com/office/officeart/2005/8/layout/vList6"/>
    <dgm:cxn modelId="{6C85C134-9B73-49D7-AE42-C6F658616B99}" srcId="{830EB1E8-DC8C-4B5C-967A-23815430EFA0}" destId="{A273B84E-F939-4BDA-AD99-2132E0030AD5}" srcOrd="3" destOrd="0" parTransId="{9EDFCEE1-A101-4C95-9A0C-4154F54D6F3A}" sibTransId="{5E7E8456-6332-4A4A-BA72-262A9AA25946}"/>
    <dgm:cxn modelId="{BEA4C540-6DA5-4178-AA8D-854BC3804601}" type="presOf" srcId="{7C8EB5C0-08A7-449A-A150-BEA5E16514C8}" destId="{605532DF-E832-419F-A795-B8611BAC0985}" srcOrd="0" destOrd="0" presId="urn:microsoft.com/office/officeart/2005/8/layout/vList6"/>
    <dgm:cxn modelId="{2C09CE5D-C15E-4762-8896-E6D5973178CC}" srcId="{7C8EB5C0-08A7-449A-A150-BEA5E16514C8}" destId="{67FBB9C5-F6B4-41C7-8602-9C277E12D615}" srcOrd="0" destOrd="0" parTransId="{88C01B9F-C769-45B2-B701-728464E9B61A}" sibTransId="{8B1B180E-B86B-4A8A-81F4-F80727F08677}"/>
    <dgm:cxn modelId="{210B1149-E6CC-43EA-BBB6-14FF705BCE3E}" srcId="{830EB1E8-DC8C-4B5C-967A-23815430EFA0}" destId="{F48764BC-05EB-431E-B64E-40FAD41C323D}" srcOrd="0" destOrd="0" parTransId="{220283B2-99D3-4BC3-BA23-EF1A33542E78}" sibTransId="{5935635A-8632-43D3-A767-7AF4C7CB1F9B}"/>
    <dgm:cxn modelId="{00B42A4D-652B-4B23-96EC-ACE26CCD45F8}" type="presOf" srcId="{67FBB9C5-F6B4-41C7-8602-9C277E12D615}" destId="{95747D32-15C8-48E1-B385-E0F89D6C5DFC}" srcOrd="0" destOrd="0" presId="urn:microsoft.com/office/officeart/2005/8/layout/vList6"/>
    <dgm:cxn modelId="{2DEAF64F-174E-48BA-99D7-7AF492E13A97}" srcId="{830EB1E8-DC8C-4B5C-967A-23815430EFA0}" destId="{81D71950-1893-4290-8E3B-DA7EA0D79EC9}" srcOrd="1" destOrd="0" parTransId="{894D5C75-C506-4339-B7ED-AE8F83E75F39}" sibTransId="{01369370-7773-460A-B2F3-63ED224D195A}"/>
    <dgm:cxn modelId="{8B6E9B71-A9C1-41CE-872C-AA326D947802}" srcId="{FC3A07E9-2C0F-49A6-A839-3E4E3FB57C69}" destId="{A5020C8B-C187-46F6-9998-948516BEEDF4}" srcOrd="0" destOrd="0" parTransId="{C05346DB-EC23-4910-AAFE-BEB1A607F343}" sibTransId="{581AD76A-1905-4947-9E25-8DDA4E6BAABD}"/>
    <dgm:cxn modelId="{F9A5B652-6143-436E-96EB-F7E2A4C6B8EE}" type="presOf" srcId="{CC534B9B-2E00-4919-962D-CB8F50693C2F}" destId="{7FC9E2A0-C9BB-4E65-B924-8A490C803AE1}" srcOrd="0" destOrd="0" presId="urn:microsoft.com/office/officeart/2005/8/layout/vList6"/>
    <dgm:cxn modelId="{9A4D1E5A-595F-4DAF-8EAE-2DD84116F084}" type="presOf" srcId="{F48764BC-05EB-431E-B64E-40FAD41C323D}" destId="{99FD1C6B-EBDB-48F6-8F34-D7DD2B652686}" srcOrd="0" destOrd="0" presId="urn:microsoft.com/office/officeart/2005/8/layout/vList6"/>
    <dgm:cxn modelId="{C5B96B9D-FA73-4EEC-B9C2-D916680E2AFF}" type="presOf" srcId="{A5020C8B-C187-46F6-9998-948516BEEDF4}" destId="{D736F821-72A3-46DC-81EB-DE31DFBF2267}" srcOrd="0" destOrd="0" presId="urn:microsoft.com/office/officeart/2005/8/layout/vList6"/>
    <dgm:cxn modelId="{4C62AD9D-F417-4203-B830-1A271D2BE326}" type="presOf" srcId="{953DDCF5-4B8B-4309-B519-2299DEC8298A}" destId="{0581623B-B627-4A40-AC99-17E5DBECA56F}" srcOrd="0" destOrd="0" presId="urn:microsoft.com/office/officeart/2005/8/layout/vList6"/>
    <dgm:cxn modelId="{8EE4EFC5-0AFA-495B-B027-4BE0A83E65D0}" type="presOf" srcId="{974BAFA5-568B-4D3C-B407-DD9D4121149F}" destId="{B017E2D4-3ACC-4342-8BDC-FC7ACD4A5C12}" srcOrd="0" destOrd="0" presId="urn:microsoft.com/office/officeart/2005/8/layout/vList6"/>
    <dgm:cxn modelId="{833BBEE0-2A72-4410-8953-ACA1DB4D0CF8}" type="presOf" srcId="{A273B84E-F939-4BDA-AD99-2132E0030AD5}" destId="{E7304FA9-EB6D-45AC-8323-ECC74FF4B55F}" srcOrd="0" destOrd="0" presId="urn:microsoft.com/office/officeart/2005/8/layout/vList6"/>
    <dgm:cxn modelId="{1A7892E6-5EC8-4BE3-9141-15E68213A719}" type="presOf" srcId="{FC3A07E9-2C0F-49A6-A839-3E4E3FB57C69}" destId="{9EEDBAE0-C147-4293-818D-B5181BE18C61}" srcOrd="0" destOrd="0" presId="urn:microsoft.com/office/officeart/2005/8/layout/vList6"/>
    <dgm:cxn modelId="{713C36F4-0FC4-4150-93DE-C24F63AA7422}" srcId="{81D71950-1893-4290-8E3B-DA7EA0D79EC9}" destId="{CC534B9B-2E00-4919-962D-CB8F50693C2F}" srcOrd="0" destOrd="0" parTransId="{00F4814C-2BAC-497F-9EFB-055B8E447609}" sibTransId="{4439E640-1881-4DD7-9BE3-20CED55DB25D}"/>
    <dgm:cxn modelId="{CBA05BFF-427C-4A40-8AC6-630338D91263}" srcId="{A273B84E-F939-4BDA-AD99-2132E0030AD5}" destId="{974BAFA5-568B-4D3C-B407-DD9D4121149F}" srcOrd="0" destOrd="0" parTransId="{12207BFC-8F45-417D-BBB4-1EB5DB53560F}" sibTransId="{93ED1374-866C-4481-BA13-2F50930DE181}"/>
    <dgm:cxn modelId="{D5FBA089-CE0C-466E-826F-F5AB1FD83F7D}" type="presParOf" srcId="{6D7AD3D0-98E5-474D-80A2-AC54B181D85D}" destId="{7171C1CB-64FA-49FA-B069-74F17823DF89}" srcOrd="0" destOrd="0" presId="urn:microsoft.com/office/officeart/2005/8/layout/vList6"/>
    <dgm:cxn modelId="{AC6B391B-DACE-470B-A523-B34EF653C019}" type="presParOf" srcId="{7171C1CB-64FA-49FA-B069-74F17823DF89}" destId="{99FD1C6B-EBDB-48F6-8F34-D7DD2B652686}" srcOrd="0" destOrd="0" presId="urn:microsoft.com/office/officeart/2005/8/layout/vList6"/>
    <dgm:cxn modelId="{05AE37BE-04D9-46A3-9AE4-B1768CAC226A}" type="presParOf" srcId="{7171C1CB-64FA-49FA-B069-74F17823DF89}" destId="{0581623B-B627-4A40-AC99-17E5DBECA56F}" srcOrd="1" destOrd="0" presId="urn:microsoft.com/office/officeart/2005/8/layout/vList6"/>
    <dgm:cxn modelId="{374FB853-F876-4C99-97BD-5D3940C3EF5F}" type="presParOf" srcId="{6D7AD3D0-98E5-474D-80A2-AC54B181D85D}" destId="{58CC4B58-CE2C-4BD6-AC7A-4627F08458A7}" srcOrd="1" destOrd="0" presId="urn:microsoft.com/office/officeart/2005/8/layout/vList6"/>
    <dgm:cxn modelId="{7D8DA416-F173-4257-83C6-D44AA64ACDF6}" type="presParOf" srcId="{6D7AD3D0-98E5-474D-80A2-AC54B181D85D}" destId="{90FF8414-33A6-4AFD-B494-D505F6642F38}" srcOrd="2" destOrd="0" presId="urn:microsoft.com/office/officeart/2005/8/layout/vList6"/>
    <dgm:cxn modelId="{29CFF213-8134-4159-A0D2-33F9C5754457}" type="presParOf" srcId="{90FF8414-33A6-4AFD-B494-D505F6642F38}" destId="{E80B4EE7-A3E9-4CDE-B03C-BB15B7CFF831}" srcOrd="0" destOrd="0" presId="urn:microsoft.com/office/officeart/2005/8/layout/vList6"/>
    <dgm:cxn modelId="{57624D1F-A02A-4E2E-902D-BB875DBB300A}" type="presParOf" srcId="{90FF8414-33A6-4AFD-B494-D505F6642F38}" destId="{7FC9E2A0-C9BB-4E65-B924-8A490C803AE1}" srcOrd="1" destOrd="0" presId="urn:microsoft.com/office/officeart/2005/8/layout/vList6"/>
    <dgm:cxn modelId="{30D9F35F-10CE-4603-9665-A149BBE5A14A}" type="presParOf" srcId="{6D7AD3D0-98E5-474D-80A2-AC54B181D85D}" destId="{63C77BEB-9060-4CF2-B77D-388449D6C20D}" srcOrd="3" destOrd="0" presId="urn:microsoft.com/office/officeart/2005/8/layout/vList6"/>
    <dgm:cxn modelId="{19420D62-09C3-4A00-9ECF-3CBA2E925B38}" type="presParOf" srcId="{6D7AD3D0-98E5-474D-80A2-AC54B181D85D}" destId="{0AFCAACF-578A-4D8D-AE38-DB17B535D56F}" srcOrd="4" destOrd="0" presId="urn:microsoft.com/office/officeart/2005/8/layout/vList6"/>
    <dgm:cxn modelId="{8F5BBCC6-C764-44AD-A49D-5EE31246C910}" type="presParOf" srcId="{0AFCAACF-578A-4D8D-AE38-DB17B535D56F}" destId="{9EEDBAE0-C147-4293-818D-B5181BE18C61}" srcOrd="0" destOrd="0" presId="urn:microsoft.com/office/officeart/2005/8/layout/vList6"/>
    <dgm:cxn modelId="{AAE81828-BCB2-40DB-8C52-72FF82E6E6DD}" type="presParOf" srcId="{0AFCAACF-578A-4D8D-AE38-DB17B535D56F}" destId="{D736F821-72A3-46DC-81EB-DE31DFBF2267}" srcOrd="1" destOrd="0" presId="urn:microsoft.com/office/officeart/2005/8/layout/vList6"/>
    <dgm:cxn modelId="{A2F21475-1E0B-4F06-B1CB-56C0E6D0B86E}" type="presParOf" srcId="{6D7AD3D0-98E5-474D-80A2-AC54B181D85D}" destId="{BACC5649-5F8C-4B51-8E77-BE3DD658157B}" srcOrd="5" destOrd="0" presId="urn:microsoft.com/office/officeart/2005/8/layout/vList6"/>
    <dgm:cxn modelId="{78E374A2-FD61-439B-B95E-536518F47C61}" type="presParOf" srcId="{6D7AD3D0-98E5-474D-80A2-AC54B181D85D}" destId="{83CDB06B-E822-41B0-89DA-CA1D244F8A63}" srcOrd="6" destOrd="0" presId="urn:microsoft.com/office/officeart/2005/8/layout/vList6"/>
    <dgm:cxn modelId="{651736EE-6CE8-462A-86FD-230D3EF57B80}" type="presParOf" srcId="{83CDB06B-E822-41B0-89DA-CA1D244F8A63}" destId="{E7304FA9-EB6D-45AC-8323-ECC74FF4B55F}" srcOrd="0" destOrd="0" presId="urn:microsoft.com/office/officeart/2005/8/layout/vList6"/>
    <dgm:cxn modelId="{07042487-0DFD-4075-8457-CAC583FAE0B6}" type="presParOf" srcId="{83CDB06B-E822-41B0-89DA-CA1D244F8A63}" destId="{B017E2D4-3ACC-4342-8BDC-FC7ACD4A5C12}" srcOrd="1" destOrd="0" presId="urn:microsoft.com/office/officeart/2005/8/layout/vList6"/>
    <dgm:cxn modelId="{86A5C032-6168-40BB-89C2-96EE7BD1653B}" type="presParOf" srcId="{6D7AD3D0-98E5-474D-80A2-AC54B181D85D}" destId="{B3751E8D-91CE-49C6-AC8A-C97578A0F208}" srcOrd="7" destOrd="0" presId="urn:microsoft.com/office/officeart/2005/8/layout/vList6"/>
    <dgm:cxn modelId="{8367A8E7-CC2D-4437-B140-C676912EA743}" type="presParOf" srcId="{6D7AD3D0-98E5-474D-80A2-AC54B181D85D}" destId="{3B9BC48E-4CB6-438F-9779-F35B8DCCC168}" srcOrd="8" destOrd="0" presId="urn:microsoft.com/office/officeart/2005/8/layout/vList6"/>
    <dgm:cxn modelId="{9B44A578-A242-4ADC-A769-F308CC1AFCFC}" type="presParOf" srcId="{3B9BC48E-4CB6-438F-9779-F35B8DCCC168}" destId="{605532DF-E832-419F-A795-B8611BAC0985}" srcOrd="0" destOrd="0" presId="urn:microsoft.com/office/officeart/2005/8/layout/vList6"/>
    <dgm:cxn modelId="{19B991F5-80A7-45EC-A763-E7040FB1846B}" type="presParOf" srcId="{3B9BC48E-4CB6-438F-9779-F35B8DCCC168}" destId="{95747D32-15C8-48E1-B385-E0F89D6C5D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2A325-7403-41A6-A6C8-D2F0AEF6E77F}" type="doc">
      <dgm:prSet loTypeId="urn:microsoft.com/office/officeart/2005/8/layout/hProcess9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C21E6AE-0E37-4AB0-8835-80BA2F553A18}">
      <dgm:prSet/>
      <dgm:spPr/>
      <dgm:t>
        <a:bodyPr/>
        <a:lstStyle/>
        <a:p>
          <a:pPr rtl="0"/>
          <a:r>
            <a:rPr lang="cs-CZ" b="1" dirty="0"/>
            <a:t>PROVOKACE</a:t>
          </a:r>
        </a:p>
        <a:p>
          <a:pPr rtl="0"/>
          <a:r>
            <a:rPr lang="cs-CZ" dirty="0"/>
            <a:t>KS jako rebelující a obtížně přijímaný přístup – tematická a metodologická neortodoxnost – politický radikalismus</a:t>
          </a:r>
        </a:p>
        <a:p>
          <a:pPr rtl="0"/>
          <a:r>
            <a:rPr lang="cs-CZ" dirty="0"/>
            <a:t>Hlavní sociální charakteristika: třída</a:t>
          </a:r>
        </a:p>
      </dgm:t>
    </dgm:pt>
    <dgm:pt modelId="{1632B8B2-E722-4B53-92BF-728A757F530E}" type="parTrans" cxnId="{E0252914-74E3-4CD1-A2A9-9525F3419D87}">
      <dgm:prSet/>
      <dgm:spPr/>
      <dgm:t>
        <a:bodyPr/>
        <a:lstStyle/>
        <a:p>
          <a:endParaRPr lang="cs-CZ"/>
        </a:p>
      </dgm:t>
    </dgm:pt>
    <dgm:pt modelId="{7208533B-5401-4833-943B-B7934B93897C}" type="sibTrans" cxnId="{E0252914-74E3-4CD1-A2A9-9525F3419D87}">
      <dgm:prSet/>
      <dgm:spPr/>
      <dgm:t>
        <a:bodyPr/>
        <a:lstStyle/>
        <a:p>
          <a:endParaRPr lang="cs-CZ"/>
        </a:p>
      </dgm:t>
    </dgm:pt>
    <dgm:pt modelId="{2679C7B1-474A-4EEE-A5F8-3225857F506B}">
      <dgm:prSet/>
      <dgm:spPr/>
      <dgm:t>
        <a:bodyPr/>
        <a:lstStyle/>
        <a:p>
          <a:pPr rtl="0"/>
          <a:r>
            <a:rPr lang="cs-CZ" b="1" dirty="0"/>
            <a:t>STABILIZACE/DIVERZIFIKACE</a:t>
          </a:r>
        </a:p>
        <a:p>
          <a:pPr rtl="0"/>
          <a:r>
            <a:rPr lang="cs-CZ" dirty="0"/>
            <a:t>KS se etablují jako přijímaný univerzitní obor – institucionalizace (akademické hodnosti, podřízení akademické byrokracii, soutěž o granty)</a:t>
          </a:r>
        </a:p>
        <a:p>
          <a:pPr rtl="0"/>
          <a:r>
            <a:rPr lang="cs-CZ" dirty="0"/>
            <a:t>Rozšíření (80.léta): rasa, etnikum, gender, sexuální orientace</a:t>
          </a:r>
        </a:p>
        <a:p>
          <a:pPr rtl="0"/>
          <a:r>
            <a:rPr lang="cs-CZ" dirty="0"/>
            <a:t>Divoká diverzifikace (90. léta): fat, </a:t>
          </a:r>
          <a:r>
            <a:rPr lang="cs-CZ" dirty="0" err="1"/>
            <a:t>anger</a:t>
          </a:r>
          <a:r>
            <a:rPr lang="cs-CZ" dirty="0"/>
            <a:t>/</a:t>
          </a:r>
          <a:r>
            <a:rPr lang="cs-CZ" dirty="0" err="1"/>
            <a:t>hate</a:t>
          </a:r>
          <a:r>
            <a:rPr lang="cs-CZ" dirty="0"/>
            <a:t>, </a:t>
          </a:r>
          <a:r>
            <a:rPr lang="cs-CZ" dirty="0" err="1"/>
            <a:t>fear</a:t>
          </a:r>
          <a:r>
            <a:rPr lang="cs-CZ" dirty="0"/>
            <a:t>, </a:t>
          </a:r>
          <a:r>
            <a:rPr lang="cs-CZ" dirty="0" err="1"/>
            <a:t>war</a:t>
          </a:r>
          <a:r>
            <a:rPr lang="cs-CZ" dirty="0"/>
            <a:t>, </a:t>
          </a:r>
          <a:r>
            <a:rPr lang="cs-CZ" dirty="0" err="1"/>
            <a:t>passion</a:t>
          </a:r>
          <a:r>
            <a:rPr lang="cs-CZ" dirty="0"/>
            <a:t>, </a:t>
          </a:r>
          <a:r>
            <a:rPr lang="cs-CZ" dirty="0" err="1"/>
            <a:t>generation</a:t>
          </a:r>
          <a:r>
            <a:rPr lang="cs-CZ" dirty="0"/>
            <a:t> …</a:t>
          </a:r>
        </a:p>
        <a:p>
          <a:pPr rtl="0"/>
          <a:r>
            <a:rPr lang="cs-CZ" dirty="0"/>
            <a:t>Digitální obrat (2000): aktivita participujících uživatelů</a:t>
          </a:r>
        </a:p>
      </dgm:t>
    </dgm:pt>
    <dgm:pt modelId="{8C68E631-5AFA-4154-9F16-43AA9AF71C01}" type="parTrans" cxnId="{4CAEDCCF-783E-4AE5-8B5D-41EC1CB79102}">
      <dgm:prSet/>
      <dgm:spPr/>
      <dgm:t>
        <a:bodyPr/>
        <a:lstStyle/>
        <a:p>
          <a:endParaRPr lang="cs-CZ"/>
        </a:p>
      </dgm:t>
    </dgm:pt>
    <dgm:pt modelId="{0F129081-4E3C-4FEE-A728-94C3551118DC}" type="sibTrans" cxnId="{4CAEDCCF-783E-4AE5-8B5D-41EC1CB79102}">
      <dgm:prSet/>
      <dgm:spPr/>
      <dgm:t>
        <a:bodyPr/>
        <a:lstStyle/>
        <a:p>
          <a:endParaRPr lang="cs-CZ"/>
        </a:p>
      </dgm:t>
    </dgm:pt>
    <dgm:pt modelId="{8DFB70A3-15C0-4CA8-B9BF-FAC417092E26}" type="pres">
      <dgm:prSet presAssocID="{EAC2A325-7403-41A6-A6C8-D2F0AEF6E77F}" presName="CompostProcess" presStyleCnt="0">
        <dgm:presLayoutVars>
          <dgm:dir/>
          <dgm:resizeHandles val="exact"/>
        </dgm:presLayoutVars>
      </dgm:prSet>
      <dgm:spPr/>
    </dgm:pt>
    <dgm:pt modelId="{286500E4-533D-4972-91E9-994782053508}" type="pres">
      <dgm:prSet presAssocID="{EAC2A325-7403-41A6-A6C8-D2F0AEF6E77F}" presName="arrow" presStyleLbl="bgShp" presStyleIdx="0" presStyleCnt="1"/>
      <dgm:spPr/>
    </dgm:pt>
    <dgm:pt modelId="{4AF169B5-BA7E-458A-AD85-9E0156355F6E}" type="pres">
      <dgm:prSet presAssocID="{EAC2A325-7403-41A6-A6C8-D2F0AEF6E77F}" presName="linearProcess" presStyleCnt="0"/>
      <dgm:spPr/>
    </dgm:pt>
    <dgm:pt modelId="{EDA00FB9-8959-4D63-A7BE-08B2A68C4DE4}" type="pres">
      <dgm:prSet presAssocID="{FC21E6AE-0E37-4AB0-8835-80BA2F553A18}" presName="textNode" presStyleLbl="node1" presStyleIdx="0" presStyleCnt="2">
        <dgm:presLayoutVars>
          <dgm:bulletEnabled val="1"/>
        </dgm:presLayoutVars>
      </dgm:prSet>
      <dgm:spPr/>
    </dgm:pt>
    <dgm:pt modelId="{0896BFA7-BD38-4A9C-9F2A-48D13F8192FB}" type="pres">
      <dgm:prSet presAssocID="{7208533B-5401-4833-943B-B7934B93897C}" presName="sibTrans" presStyleCnt="0"/>
      <dgm:spPr/>
    </dgm:pt>
    <dgm:pt modelId="{2A12F9C5-BFCB-4324-B76A-294BB3A523F9}" type="pres">
      <dgm:prSet presAssocID="{2679C7B1-474A-4EEE-A5F8-3225857F506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ED6480C-18D4-4256-9FDD-B4BE77C64AF0}" type="presOf" srcId="{EAC2A325-7403-41A6-A6C8-D2F0AEF6E77F}" destId="{8DFB70A3-15C0-4CA8-B9BF-FAC417092E26}" srcOrd="0" destOrd="0" presId="urn:microsoft.com/office/officeart/2005/8/layout/hProcess9"/>
    <dgm:cxn modelId="{E0252914-74E3-4CD1-A2A9-9525F3419D87}" srcId="{EAC2A325-7403-41A6-A6C8-D2F0AEF6E77F}" destId="{FC21E6AE-0E37-4AB0-8835-80BA2F553A18}" srcOrd="0" destOrd="0" parTransId="{1632B8B2-E722-4B53-92BF-728A757F530E}" sibTransId="{7208533B-5401-4833-943B-B7934B93897C}"/>
    <dgm:cxn modelId="{C1C1F9A8-6785-4B2B-A535-0A2E993536DF}" type="presOf" srcId="{2679C7B1-474A-4EEE-A5F8-3225857F506B}" destId="{2A12F9C5-BFCB-4324-B76A-294BB3A523F9}" srcOrd="0" destOrd="0" presId="urn:microsoft.com/office/officeart/2005/8/layout/hProcess9"/>
    <dgm:cxn modelId="{E97642B6-EE94-4984-BA0B-8A838DE21852}" type="presOf" srcId="{FC21E6AE-0E37-4AB0-8835-80BA2F553A18}" destId="{EDA00FB9-8959-4D63-A7BE-08B2A68C4DE4}" srcOrd="0" destOrd="0" presId="urn:microsoft.com/office/officeart/2005/8/layout/hProcess9"/>
    <dgm:cxn modelId="{4CAEDCCF-783E-4AE5-8B5D-41EC1CB79102}" srcId="{EAC2A325-7403-41A6-A6C8-D2F0AEF6E77F}" destId="{2679C7B1-474A-4EEE-A5F8-3225857F506B}" srcOrd="1" destOrd="0" parTransId="{8C68E631-5AFA-4154-9F16-43AA9AF71C01}" sibTransId="{0F129081-4E3C-4FEE-A728-94C3551118DC}"/>
    <dgm:cxn modelId="{1324EFE1-4B4A-41D6-B686-43BD71C2080A}" type="presParOf" srcId="{8DFB70A3-15C0-4CA8-B9BF-FAC417092E26}" destId="{286500E4-533D-4972-91E9-994782053508}" srcOrd="0" destOrd="0" presId="urn:microsoft.com/office/officeart/2005/8/layout/hProcess9"/>
    <dgm:cxn modelId="{9883D420-826B-43AF-B788-488847FCB542}" type="presParOf" srcId="{8DFB70A3-15C0-4CA8-B9BF-FAC417092E26}" destId="{4AF169B5-BA7E-458A-AD85-9E0156355F6E}" srcOrd="1" destOrd="0" presId="urn:microsoft.com/office/officeart/2005/8/layout/hProcess9"/>
    <dgm:cxn modelId="{76E079F2-60A6-498E-AB4F-CA4AD73BF629}" type="presParOf" srcId="{4AF169B5-BA7E-458A-AD85-9E0156355F6E}" destId="{EDA00FB9-8959-4D63-A7BE-08B2A68C4DE4}" srcOrd="0" destOrd="0" presId="urn:microsoft.com/office/officeart/2005/8/layout/hProcess9"/>
    <dgm:cxn modelId="{1A29DF49-73CE-433B-A0B7-8F5BF0828BEF}" type="presParOf" srcId="{4AF169B5-BA7E-458A-AD85-9E0156355F6E}" destId="{0896BFA7-BD38-4A9C-9F2A-48D13F8192FB}" srcOrd="1" destOrd="0" presId="urn:microsoft.com/office/officeart/2005/8/layout/hProcess9"/>
    <dgm:cxn modelId="{8F2F6E6F-67B1-48F7-890C-EEE50FCC22E5}" type="presParOf" srcId="{4AF169B5-BA7E-458A-AD85-9E0156355F6E}" destId="{2A12F9C5-BFCB-4324-B76A-294BB3A523F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623B-B627-4A40-AC99-17E5DBECA56F}">
      <dsp:nvSpPr>
        <dsp:cNvPr id="0" name=""/>
        <dsp:cNvSpPr/>
      </dsp:nvSpPr>
      <dsp:spPr>
        <a:xfrm>
          <a:off x="2047997" y="1332"/>
          <a:ext cx="6910309" cy="1314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200" b="1" kern="1200" dirty="0"/>
            <a:t> </a:t>
          </a: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Kulturalismus</a:t>
          </a:r>
          <a:r>
            <a:rPr lang="cs-CZ" sz="2200" kern="120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cs-CZ" sz="2200" kern="1200" dirty="0"/>
            <a:t>– duchovní otcové KS (</a:t>
          </a:r>
          <a:r>
            <a:rPr lang="cs-CZ" sz="2200" kern="1200" dirty="0" err="1"/>
            <a:t>Williams</a:t>
          </a:r>
          <a:r>
            <a:rPr lang="cs-CZ" sz="2200" kern="1200" dirty="0"/>
            <a:t>, </a:t>
          </a:r>
          <a:r>
            <a:rPr lang="cs-CZ" sz="2200" kern="1200" dirty="0" err="1"/>
            <a:t>Hoggart</a:t>
          </a:r>
          <a:r>
            <a:rPr lang="cs-CZ" sz="2200" kern="1200" dirty="0"/>
            <a:t>, Thompson– význam se formuje v praktikách žité kultury</a:t>
          </a:r>
        </a:p>
      </dsp:txBody>
      <dsp:txXfrm>
        <a:off x="2047997" y="165613"/>
        <a:ext cx="6417466" cy="985686"/>
      </dsp:txXfrm>
    </dsp:sp>
    <dsp:sp modelId="{99FD1C6B-EBDB-48F6-8F34-D7DD2B652686}">
      <dsp:nvSpPr>
        <dsp:cNvPr id="0" name=""/>
        <dsp:cNvSpPr/>
      </dsp:nvSpPr>
      <dsp:spPr>
        <a:xfrm>
          <a:off x="6181" y="114641"/>
          <a:ext cx="2041816" cy="10876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1960s </a:t>
          </a:r>
        </a:p>
      </dsp:txBody>
      <dsp:txXfrm>
        <a:off x="59275" y="167735"/>
        <a:ext cx="1935628" cy="981442"/>
      </dsp:txXfrm>
    </dsp:sp>
    <dsp:sp modelId="{7FC9E2A0-C9BB-4E65-B924-8A490C803AE1}">
      <dsp:nvSpPr>
        <dsp:cNvPr id="0" name=""/>
        <dsp:cNvSpPr/>
      </dsp:nvSpPr>
      <dsp:spPr>
        <a:xfrm>
          <a:off x="2012989" y="1426052"/>
          <a:ext cx="6951498" cy="12081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 </a:t>
          </a:r>
          <a:r>
            <a:rPr lang="cs-CZ" sz="2200" b="1" kern="1200" dirty="0">
              <a:solidFill>
                <a:srgbClr val="FF0000"/>
              </a:solidFill>
            </a:rPr>
            <a:t>Strukturalismus</a:t>
          </a:r>
          <a:r>
            <a:rPr lang="cs-CZ" sz="2200" kern="1200" dirty="0"/>
            <a:t>: éra </a:t>
          </a:r>
          <a:r>
            <a:rPr lang="cs-CZ" sz="2200" kern="1200" dirty="0" err="1"/>
            <a:t>Stuarta</a:t>
          </a:r>
          <a:r>
            <a:rPr lang="cs-CZ" sz="2200" kern="1200" dirty="0"/>
            <a:t> </a:t>
          </a:r>
          <a:r>
            <a:rPr lang="cs-CZ" sz="2200" kern="1200" dirty="0" err="1"/>
            <a:t>Halla</a:t>
          </a:r>
          <a:r>
            <a:rPr lang="cs-CZ" sz="2200" kern="1200" dirty="0"/>
            <a:t> – význam se formuje v textu – praktiky signifikace – inspirace sémiologií</a:t>
          </a:r>
        </a:p>
      </dsp:txBody>
      <dsp:txXfrm>
        <a:off x="2012989" y="1577072"/>
        <a:ext cx="6498438" cy="906121"/>
      </dsp:txXfrm>
    </dsp:sp>
    <dsp:sp modelId="{E80B4EE7-A3E9-4CDE-B03C-BB15B7CFF831}">
      <dsp:nvSpPr>
        <dsp:cNvPr id="0" name=""/>
        <dsp:cNvSpPr/>
      </dsp:nvSpPr>
      <dsp:spPr>
        <a:xfrm>
          <a:off x="0" y="1461650"/>
          <a:ext cx="2006372" cy="108763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1970s</a:t>
          </a:r>
        </a:p>
      </dsp:txBody>
      <dsp:txXfrm>
        <a:off x="53094" y="1514744"/>
        <a:ext cx="1900184" cy="981442"/>
      </dsp:txXfrm>
    </dsp:sp>
    <dsp:sp modelId="{D736F821-72A3-46DC-81EB-DE31DFBF2267}">
      <dsp:nvSpPr>
        <dsp:cNvPr id="0" name=""/>
        <dsp:cNvSpPr/>
      </dsp:nvSpPr>
      <dsp:spPr>
        <a:xfrm>
          <a:off x="2056532" y="2762662"/>
          <a:ext cx="6907955" cy="11691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 Návrat </a:t>
          </a: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kulturalismu </a:t>
          </a:r>
          <a:r>
            <a:rPr lang="cs-CZ" sz="2200" kern="1200" dirty="0"/>
            <a:t>– obrat k mediálním publikům – apropriace struktury – aktivní publika </a:t>
          </a:r>
        </a:p>
      </dsp:txBody>
      <dsp:txXfrm>
        <a:off x="2056532" y="2908800"/>
        <a:ext cx="6469541" cy="876828"/>
      </dsp:txXfrm>
    </dsp:sp>
    <dsp:sp modelId="{9EEDBAE0-C147-4293-818D-B5181BE18C61}">
      <dsp:nvSpPr>
        <dsp:cNvPr id="0" name=""/>
        <dsp:cNvSpPr/>
      </dsp:nvSpPr>
      <dsp:spPr>
        <a:xfrm>
          <a:off x="2252" y="2782006"/>
          <a:ext cx="2052027" cy="108763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1980s</a:t>
          </a:r>
        </a:p>
      </dsp:txBody>
      <dsp:txXfrm>
        <a:off x="55346" y="2835100"/>
        <a:ext cx="1945839" cy="981442"/>
      </dsp:txXfrm>
    </dsp:sp>
    <dsp:sp modelId="{B017E2D4-3ACC-4342-8BDC-FC7ACD4A5C12}">
      <dsp:nvSpPr>
        <dsp:cNvPr id="0" name=""/>
        <dsp:cNvSpPr/>
      </dsp:nvSpPr>
      <dsp:spPr>
        <a:xfrm>
          <a:off x="2073116" y="4039127"/>
          <a:ext cx="6891371" cy="1281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Trvá</a:t>
          </a:r>
          <a:r>
            <a:rPr lang="cs-CZ" sz="2200" kern="1200" dirty="0"/>
            <a:t> </a:t>
          </a:r>
          <a:r>
            <a:rPr lang="cs-CZ" sz="2200" b="1" i="0" kern="1200" dirty="0"/>
            <a:t>převaha studia publik </a:t>
          </a:r>
          <a:r>
            <a:rPr lang="cs-CZ" sz="2200" kern="1200" dirty="0"/>
            <a:t>– normalizace témat KS, stabilizace a diverzifikace</a:t>
          </a:r>
        </a:p>
      </dsp:txBody>
      <dsp:txXfrm>
        <a:off x="2073116" y="4199372"/>
        <a:ext cx="6410637" cy="961467"/>
      </dsp:txXfrm>
    </dsp:sp>
    <dsp:sp modelId="{E7304FA9-EB6D-45AC-8323-ECC74FF4B55F}">
      <dsp:nvSpPr>
        <dsp:cNvPr id="0" name=""/>
        <dsp:cNvSpPr/>
      </dsp:nvSpPr>
      <dsp:spPr>
        <a:xfrm>
          <a:off x="4280" y="4116300"/>
          <a:ext cx="2064555" cy="108763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1990s</a:t>
          </a:r>
        </a:p>
      </dsp:txBody>
      <dsp:txXfrm>
        <a:off x="57374" y="4169394"/>
        <a:ext cx="1958367" cy="981442"/>
      </dsp:txXfrm>
    </dsp:sp>
    <dsp:sp modelId="{95747D32-15C8-48E1-B385-E0F89D6C5DFC}">
      <dsp:nvSpPr>
        <dsp:cNvPr id="0" name=""/>
        <dsp:cNvSpPr/>
      </dsp:nvSpPr>
      <dsp:spPr>
        <a:xfrm>
          <a:off x="2052258" y="5409856"/>
          <a:ext cx="6911206" cy="13387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Digitální populismus</a:t>
          </a:r>
          <a:r>
            <a:rPr lang="cs-CZ" sz="2200" kern="1200" dirty="0"/>
            <a:t>: obyčejní lidé participují díky digitálním technologiím a konkurují elitním/expertním centrům</a:t>
          </a:r>
        </a:p>
      </dsp:txBody>
      <dsp:txXfrm>
        <a:off x="2052258" y="5577195"/>
        <a:ext cx="6409190" cy="1004031"/>
      </dsp:txXfrm>
    </dsp:sp>
    <dsp:sp modelId="{605532DF-E832-419F-A795-B8611BAC0985}">
      <dsp:nvSpPr>
        <dsp:cNvPr id="0" name=""/>
        <dsp:cNvSpPr/>
      </dsp:nvSpPr>
      <dsp:spPr>
        <a:xfrm>
          <a:off x="1022" y="5535396"/>
          <a:ext cx="2051235" cy="108763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po 2000</a:t>
          </a:r>
        </a:p>
      </dsp:txBody>
      <dsp:txXfrm>
        <a:off x="54116" y="5588490"/>
        <a:ext cx="1945047" cy="981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00E4-533D-4972-91E9-994782053508}">
      <dsp:nvSpPr>
        <dsp:cNvPr id="0" name=""/>
        <dsp:cNvSpPr/>
      </dsp:nvSpPr>
      <dsp:spPr>
        <a:xfrm>
          <a:off x="658873" y="0"/>
          <a:ext cx="7467229" cy="648072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A00FB9-8959-4D63-A7BE-08B2A68C4DE4}">
      <dsp:nvSpPr>
        <dsp:cNvPr id="0" name=""/>
        <dsp:cNvSpPr/>
      </dsp:nvSpPr>
      <dsp:spPr>
        <a:xfrm>
          <a:off x="107" y="1944216"/>
          <a:ext cx="4285249" cy="25922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PROVOKACE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KS jako rebelující a obtížně přijímaný přístup – tematická a metodologická neortodoxnost – politický radikalismus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Hlavní sociální charakteristika: třída</a:t>
          </a:r>
        </a:p>
      </dsp:txBody>
      <dsp:txXfrm>
        <a:off x="126652" y="2070761"/>
        <a:ext cx="4032159" cy="2339198"/>
      </dsp:txXfrm>
    </dsp:sp>
    <dsp:sp modelId="{2A12F9C5-BFCB-4324-B76A-294BB3A523F9}">
      <dsp:nvSpPr>
        <dsp:cNvPr id="0" name=""/>
        <dsp:cNvSpPr/>
      </dsp:nvSpPr>
      <dsp:spPr>
        <a:xfrm>
          <a:off x="4499619" y="1944216"/>
          <a:ext cx="4285249" cy="25922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STABILIZACE/DIVERZIFIKACE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KS se etablují jako přijímaný univerzitní obor – institucionalizace (akademické hodnosti, podřízení akademické byrokracii, soutěž o granty)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Rozšíření (80.léta): rasa, etnikum, gender, sexuální orientace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Divoká diverzifikace (90. léta): fat, </a:t>
          </a:r>
          <a:r>
            <a:rPr lang="cs-CZ" sz="1400" kern="1200" dirty="0" err="1"/>
            <a:t>anger</a:t>
          </a:r>
          <a:r>
            <a:rPr lang="cs-CZ" sz="1400" kern="1200" dirty="0"/>
            <a:t>/</a:t>
          </a:r>
          <a:r>
            <a:rPr lang="cs-CZ" sz="1400" kern="1200" dirty="0" err="1"/>
            <a:t>hate</a:t>
          </a:r>
          <a:r>
            <a:rPr lang="cs-CZ" sz="1400" kern="1200" dirty="0"/>
            <a:t>, </a:t>
          </a:r>
          <a:r>
            <a:rPr lang="cs-CZ" sz="1400" kern="1200" dirty="0" err="1"/>
            <a:t>fear</a:t>
          </a:r>
          <a:r>
            <a:rPr lang="cs-CZ" sz="1400" kern="1200" dirty="0"/>
            <a:t>, </a:t>
          </a:r>
          <a:r>
            <a:rPr lang="cs-CZ" sz="1400" kern="1200" dirty="0" err="1"/>
            <a:t>war</a:t>
          </a:r>
          <a:r>
            <a:rPr lang="cs-CZ" sz="1400" kern="1200" dirty="0"/>
            <a:t>, </a:t>
          </a:r>
          <a:r>
            <a:rPr lang="cs-CZ" sz="1400" kern="1200" dirty="0" err="1"/>
            <a:t>passion</a:t>
          </a:r>
          <a:r>
            <a:rPr lang="cs-CZ" sz="1400" kern="1200" dirty="0"/>
            <a:t>, </a:t>
          </a:r>
          <a:r>
            <a:rPr lang="cs-CZ" sz="1400" kern="1200" dirty="0" err="1"/>
            <a:t>generation</a:t>
          </a:r>
          <a:r>
            <a:rPr lang="cs-CZ" sz="1400" kern="1200" dirty="0"/>
            <a:t> …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Digitální obrat (2000): aktivita participujících uživatelů</a:t>
          </a:r>
        </a:p>
      </dsp:txBody>
      <dsp:txXfrm>
        <a:off x="4626164" y="2070761"/>
        <a:ext cx="4032159" cy="233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251520" y="456782"/>
            <a:ext cx="3672408" cy="6068562"/>
          </a:xfrm>
        </p:spPr>
        <p:txBody>
          <a:bodyPr/>
          <a:lstStyle/>
          <a:p>
            <a:r>
              <a:rPr lang="cs-CZ" sz="4800" b="1" dirty="0">
                <a:solidFill>
                  <a:schemeClr val="bg1"/>
                </a:solidFill>
                <a:latin typeface="+mj-lt"/>
              </a:rPr>
              <a:t>Vybrané kapitoly z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kulturálních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studií</a:t>
            </a: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PhDr. Irena Reifová, Ph.D.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irena.reifova</a:t>
            </a:r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@fsv.cuni.cz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LS 2021/2022</a:t>
            </a:r>
          </a:p>
          <a:p>
            <a:endParaRPr lang="cs-CZ" sz="22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/>
          </a:p>
        </p:txBody>
      </p:sp>
      <p:pic>
        <p:nvPicPr>
          <p:cNvPr id="1026" name="Picture 2" descr="I:\Personal\Desktop\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620688"/>
            <a:ext cx="4536977" cy="56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833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012959"/>
              </p:ext>
            </p:extLst>
          </p:nvPr>
        </p:nvGraphicFramePr>
        <p:xfrm>
          <a:off x="179512" y="102305"/>
          <a:ext cx="8964488" cy="67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Přímá spojnice 3"/>
          <p:cNvCxnSpPr/>
          <p:nvPr/>
        </p:nvCxnSpPr>
        <p:spPr>
          <a:xfrm>
            <a:off x="2339752" y="4149080"/>
            <a:ext cx="597666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6699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390229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02540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Cesta ke </a:t>
            </a:r>
            <a:r>
              <a:rPr lang="cs-CZ" sz="2800" b="1" cap="all" dirty="0" err="1"/>
              <a:t>kulturálním</a:t>
            </a:r>
            <a:r>
              <a:rPr lang="cs-CZ" sz="2800" b="1" cap="all" dirty="0"/>
              <a:t> studiím</a:t>
            </a: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</a:pPr>
            <a:r>
              <a:rPr lang="cs-CZ" sz="2800" dirty="0"/>
              <a:t> Romantizace „lidu“ (</a:t>
            </a:r>
            <a:r>
              <a:rPr lang="cs-CZ" sz="2800" dirty="0" err="1"/>
              <a:t>ordinary</a:t>
            </a:r>
            <a:r>
              <a:rPr lang="cs-CZ" sz="2800" dirty="0"/>
              <a:t> </a:t>
            </a:r>
            <a:r>
              <a:rPr lang="cs-CZ" sz="2800" dirty="0" err="1"/>
              <a:t>people</a:t>
            </a:r>
            <a:r>
              <a:rPr lang="cs-CZ" sz="2800" dirty="0"/>
              <a:t>): argument kritiky za kulturní populismus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</a:pPr>
            <a:r>
              <a:rPr lang="cs-CZ" sz="2800" dirty="0"/>
              <a:t> Nový autoritářský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populismus 21.století: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800" dirty="0"/>
              <a:t>zásah do integrity KS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800" dirty="0"/>
              <a:t>obnovení zájmu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800" dirty="0"/>
              <a:t>o studium třídy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800" dirty="0"/>
              <a:t>(populismus jako důsledek přehlížení </a:t>
            </a:r>
            <a:r>
              <a:rPr lang="cs-CZ" sz="2800" dirty="0" err="1"/>
              <a:t>social</a:t>
            </a:r>
            <a:r>
              <a:rPr lang="cs-CZ" sz="2800" dirty="0"/>
              <a:t> </a:t>
            </a:r>
            <a:r>
              <a:rPr lang="cs-CZ" sz="2800" dirty="0" err="1"/>
              <a:t>peripheries</a:t>
            </a:r>
            <a:r>
              <a:rPr lang="cs-CZ" sz="2800" dirty="0"/>
              <a:t>, </a:t>
            </a:r>
            <a:r>
              <a:rPr lang="cs-CZ" sz="2800" dirty="0" err="1"/>
              <a:t>lower</a:t>
            </a:r>
            <a:r>
              <a:rPr lang="cs-CZ" sz="2800" dirty="0"/>
              <a:t> </a:t>
            </a:r>
            <a:r>
              <a:rPr lang="cs-CZ" sz="2800" dirty="0" err="1"/>
              <a:t>class</a:t>
            </a:r>
            <a:r>
              <a:rPr lang="cs-CZ" sz="2800" dirty="0"/>
              <a:t>)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B530D2-8624-4B75-A51F-65344DE9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636912"/>
            <a:ext cx="3545352" cy="26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970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Kulturální</a:t>
            </a:r>
            <a:r>
              <a:rPr lang="cs-CZ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studia: vymezení, počátky, vývoj</a:t>
            </a:r>
          </a:p>
        </p:txBody>
      </p:sp>
      <p:pic>
        <p:nvPicPr>
          <p:cNvPr id="5" name="Picture 2" descr="I:\Personal\Desktop\ks.jpg">
            <a:extLst>
              <a:ext uri="{FF2B5EF4-FFF2-40B4-BE49-F238E27FC236}">
                <a16:creationId xmlns:a16="http://schemas.microsoft.com/office/drawing/2014/main" id="{A569C8CC-6FC3-4B28-819E-E2CDD032D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b="28816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904283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Co jsou </a:t>
            </a:r>
            <a:r>
              <a:rPr lang="cs-CZ" sz="2400" b="1" cap="all" dirty="0" err="1"/>
              <a:t>kulturální</a:t>
            </a:r>
            <a:r>
              <a:rPr lang="cs-CZ" sz="2400" b="1" cap="all" dirty="0"/>
              <a:t> studia?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Předmět zájmu</a:t>
            </a:r>
            <a:r>
              <a:rPr lang="cs-CZ" sz="2400" dirty="0"/>
              <a:t>: </a:t>
            </a:r>
            <a:r>
              <a:rPr lang="cs-CZ" sz="2400" b="1" dirty="0"/>
              <a:t>Jak se v kultuře manifestují a pozměňují mocenské vztahy?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Kritické teorie – </a:t>
            </a:r>
            <a:r>
              <a:rPr lang="cs-CZ" sz="2400" dirty="0" err="1"/>
              <a:t>konfliktualistický</a:t>
            </a:r>
            <a:r>
              <a:rPr lang="cs-CZ" sz="2400" dirty="0"/>
              <a:t> model – </a:t>
            </a:r>
            <a:r>
              <a:rPr lang="cs-CZ" sz="2400" b="1" dirty="0"/>
              <a:t>nerovnost/změna</a:t>
            </a:r>
            <a:r>
              <a:rPr lang="cs-CZ" sz="2400" dirty="0"/>
              <a:t> jako hnací princip společenského vývoje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Nerovnost v oblasti přístupu k moci (v kapitalistické společnosti)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Jak se moc odvozená ze souhlasu s kapitalismem (dominantním řádem) projevuje (upevňuje a narušuje) v kultuře.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021105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ŠIROKÉ </a:t>
            </a:r>
            <a:r>
              <a:rPr lang="cs-CZ" sz="2400" b="1" cap="all" dirty="0" err="1"/>
              <a:t>POJEtí</a:t>
            </a:r>
            <a:r>
              <a:rPr lang="cs-CZ" sz="2400" b="1" cap="all" dirty="0"/>
              <a:t> kultury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Široké pojetí - Kultura jako </a:t>
            </a:r>
            <a:r>
              <a:rPr lang="cs-CZ" sz="2400" b="1" dirty="0"/>
              <a:t>souhrn všech významotvorných praktik</a:t>
            </a:r>
            <a:r>
              <a:rPr lang="cs-CZ" sz="2400" dirty="0"/>
              <a:t> – oblast dodávání smyslu (vedle definic kultury v antropologii, etnografii, umění)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Vymezení proti britské </a:t>
            </a:r>
            <a:r>
              <a:rPr lang="cs-CZ" sz="2400" dirty="0" err="1"/>
              <a:t>elitistické</a:t>
            </a:r>
            <a:r>
              <a:rPr lang="cs-CZ" sz="2400" dirty="0"/>
              <a:t> tradici kulturní kritiky: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/>
              <a:t>Matthew Arnold: „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best</a:t>
            </a:r>
            <a:r>
              <a:rPr lang="cs-CZ" sz="1800" dirty="0"/>
              <a:t> </a:t>
            </a:r>
            <a:r>
              <a:rPr lang="cs-CZ" sz="1800" dirty="0" err="1"/>
              <a:t>that</a:t>
            </a:r>
            <a:r>
              <a:rPr lang="cs-CZ" sz="1800" dirty="0"/>
              <a:t> had </a:t>
            </a:r>
            <a:r>
              <a:rPr lang="cs-CZ" sz="1800" dirty="0" err="1"/>
              <a:t>been</a:t>
            </a:r>
            <a:r>
              <a:rPr lang="cs-CZ" sz="1800" dirty="0"/>
              <a:t> </a:t>
            </a:r>
            <a:r>
              <a:rPr lang="cs-CZ" sz="1800" dirty="0" err="1"/>
              <a:t>thought</a:t>
            </a:r>
            <a:r>
              <a:rPr lang="cs-CZ" sz="1800" dirty="0"/>
              <a:t> and </a:t>
            </a:r>
            <a:r>
              <a:rPr lang="cs-CZ" sz="1800" dirty="0" err="1"/>
              <a:t>said</a:t>
            </a:r>
            <a:r>
              <a:rPr lang="cs-CZ" sz="1800" dirty="0"/>
              <a:t> </a:t>
            </a:r>
            <a:r>
              <a:rPr lang="cs-CZ" sz="1800" dirty="0" err="1"/>
              <a:t>injthe</a:t>
            </a:r>
            <a:r>
              <a:rPr lang="cs-CZ" sz="1800" dirty="0"/>
              <a:t> </a:t>
            </a:r>
            <a:r>
              <a:rPr lang="cs-CZ" sz="1800" dirty="0" err="1"/>
              <a:t>world</a:t>
            </a:r>
            <a:r>
              <a:rPr lang="cs-CZ" sz="1800" dirty="0"/>
              <a:t>“  (</a:t>
            </a:r>
            <a:r>
              <a:rPr lang="cs-CZ" sz="1800" i="1" dirty="0" err="1"/>
              <a:t>Culture</a:t>
            </a:r>
            <a:r>
              <a:rPr lang="cs-CZ" sz="1800" i="1" dirty="0"/>
              <a:t> and </a:t>
            </a:r>
            <a:r>
              <a:rPr lang="cs-CZ" sz="1800" i="1" dirty="0" err="1"/>
              <a:t>Anarchy</a:t>
            </a:r>
            <a:r>
              <a:rPr lang="cs-CZ" sz="1800" i="1" dirty="0"/>
              <a:t>, 1867)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/>
              <a:t>Raymond </a:t>
            </a:r>
            <a:r>
              <a:rPr lang="cs-CZ" sz="1800" dirty="0" err="1"/>
              <a:t>Williams</a:t>
            </a:r>
            <a:r>
              <a:rPr lang="cs-CZ" sz="1800" dirty="0"/>
              <a:t>: „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whole</a:t>
            </a:r>
            <a:r>
              <a:rPr lang="cs-CZ" sz="1800" dirty="0"/>
              <a:t> </a:t>
            </a:r>
            <a:r>
              <a:rPr lang="cs-CZ" sz="1800" dirty="0" err="1"/>
              <a:t>way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life</a:t>
            </a:r>
            <a:r>
              <a:rPr lang="cs-CZ" sz="1800" dirty="0"/>
              <a:t>“ </a:t>
            </a:r>
            <a:r>
              <a:rPr lang="cs-CZ" sz="1800" i="1" dirty="0"/>
              <a:t>(</a:t>
            </a:r>
            <a:r>
              <a:rPr lang="cs-CZ" sz="1800" i="1" dirty="0" err="1"/>
              <a:t>Culture</a:t>
            </a:r>
            <a:r>
              <a:rPr lang="cs-CZ" sz="1800" i="1" dirty="0"/>
              <a:t> and Society, 1958)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Exkluzivní (vylučování nepatřičného) x inkluzivní (zahrnutí mnohosti)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Kultura jako silové pole dominance a rezistence </a:t>
            </a:r>
            <a:r>
              <a:rPr lang="cs-CZ" sz="2400" dirty="0"/>
              <a:t>– bitva o nadvládu nad významy.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i="1" dirty="0"/>
              <a:t>Dominance</a:t>
            </a:r>
            <a:r>
              <a:rPr lang="cs-CZ" sz="2400" dirty="0"/>
              <a:t> – kontrola maxima sociálního významu (</a:t>
            </a:r>
            <a:r>
              <a:rPr lang="cs-CZ" sz="2400" dirty="0" err="1"/>
              <a:t>Vološinov</a:t>
            </a:r>
            <a:r>
              <a:rPr lang="cs-CZ" sz="2400" dirty="0"/>
              <a:t>: znak jako oblast třídního boje; </a:t>
            </a:r>
            <a:r>
              <a:rPr lang="cs-CZ" sz="2400" dirty="0" err="1"/>
              <a:t>Hall</a:t>
            </a:r>
            <a:r>
              <a:rPr lang="cs-CZ" sz="2400" dirty="0"/>
              <a:t>: artikulace; </a:t>
            </a:r>
            <a:r>
              <a:rPr lang="cs-CZ" sz="2400" dirty="0" err="1"/>
              <a:t>Laclau</a:t>
            </a:r>
            <a:r>
              <a:rPr lang="cs-CZ" sz="2400" dirty="0"/>
              <a:t>/</a:t>
            </a:r>
            <a:r>
              <a:rPr lang="cs-CZ" sz="2400" dirty="0" err="1"/>
              <a:t>Mouffe</a:t>
            </a:r>
            <a:r>
              <a:rPr lang="cs-CZ" sz="2400" dirty="0"/>
              <a:t>: </a:t>
            </a:r>
            <a:r>
              <a:rPr lang="cs-CZ" sz="2400" dirty="0" err="1"/>
              <a:t>floating</a:t>
            </a:r>
            <a:r>
              <a:rPr lang="cs-CZ" sz="2400" dirty="0"/>
              <a:t> </a:t>
            </a:r>
            <a:r>
              <a:rPr lang="cs-CZ" sz="2400" dirty="0" err="1"/>
              <a:t>signifiers</a:t>
            </a:r>
            <a:r>
              <a:rPr lang="cs-CZ" sz="24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i="1" dirty="0"/>
              <a:t>Rezistence</a:t>
            </a:r>
            <a:r>
              <a:rPr lang="cs-CZ" sz="2400" dirty="0"/>
              <a:t> – odpor, sabotáž, subverze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978765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Politický projekt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>
              <a:buNone/>
            </a:pPr>
            <a:r>
              <a:rPr lang="cs-CZ" sz="2400" b="1" dirty="0"/>
              <a:t>Levicovost</a:t>
            </a:r>
            <a:r>
              <a:rPr lang="cs-CZ" sz="2400" dirty="0"/>
              <a:t>: antikapitalistický, protitržní, prodemokratický, </a:t>
            </a:r>
            <a:r>
              <a:rPr lang="cs-CZ" sz="2400" dirty="0" err="1"/>
              <a:t>prosocialistický</a:t>
            </a:r>
            <a:r>
              <a:rPr lang="cs-CZ" sz="2400" dirty="0"/>
              <a:t> – spolupráce s vůdčími levicovými časopisy </a:t>
            </a:r>
            <a:r>
              <a:rPr lang="cs-CZ" sz="2400" dirty="0" err="1"/>
              <a:t>The</a:t>
            </a:r>
            <a:r>
              <a:rPr lang="cs-CZ" sz="2400" dirty="0"/>
              <a:t> New </a:t>
            </a:r>
            <a:r>
              <a:rPr lang="cs-CZ" sz="2400" dirty="0" err="1"/>
              <a:t>Left</a:t>
            </a:r>
            <a:r>
              <a:rPr lang="cs-CZ" sz="2400" dirty="0"/>
              <a:t> </a:t>
            </a:r>
            <a:r>
              <a:rPr lang="cs-CZ" sz="2400" dirty="0" err="1"/>
              <a:t>Review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Monthly</a:t>
            </a:r>
            <a:r>
              <a:rPr lang="cs-CZ" sz="2400" dirty="0"/>
              <a:t> </a:t>
            </a:r>
            <a:r>
              <a:rPr lang="cs-CZ" sz="2400" dirty="0" err="1"/>
              <a:t>Review</a:t>
            </a:r>
            <a:r>
              <a:rPr lang="cs-CZ" sz="2400" dirty="0"/>
              <a:t>, kavárna </a:t>
            </a:r>
            <a:r>
              <a:rPr lang="cs-CZ" sz="2400" dirty="0" err="1"/>
              <a:t>Partisan</a:t>
            </a:r>
            <a:r>
              <a:rPr lang="cs-CZ" sz="2400" dirty="0"/>
              <a:t> </a:t>
            </a:r>
            <a:r>
              <a:rPr lang="cs-CZ" sz="2400" dirty="0" err="1"/>
              <a:t>Coffee</a:t>
            </a:r>
            <a:r>
              <a:rPr lang="cs-CZ" sz="2400" dirty="0"/>
              <a:t> House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Politika identity</a:t>
            </a:r>
            <a:r>
              <a:rPr lang="cs-CZ" sz="2400" dirty="0"/>
              <a:t>:  sdružování na základě identity - efektivnější a přesnější zastoupení zájmů</a:t>
            </a:r>
          </a:p>
          <a:p>
            <a:pPr marL="0" indent="0">
              <a:buNone/>
            </a:pPr>
            <a:r>
              <a:rPr lang="cs-CZ" sz="2400" dirty="0"/>
              <a:t>Krize reprezentace - politika identity vytlačuje stranickou politiku: občané se necítí adekvátně zastoupeni politickými tělesy/stranami. </a:t>
            </a:r>
          </a:p>
          <a:p>
            <a:r>
              <a:rPr lang="cs-CZ" sz="2400" dirty="0"/>
              <a:t>KS – vždy na straně nositelů identit, s nimiž dominantní řád nakládá jako se subordinovanými pozicemi. </a:t>
            </a:r>
          </a:p>
          <a:p>
            <a:r>
              <a:rPr lang="cs-CZ" sz="2400" dirty="0"/>
              <a:t>Od politicky motivovaného zájmu o třídu jako hlavní sociální charakteristiku (počátky) k zájmu o identity (gender, rasa, etnikum, sexuální orientace …)</a:t>
            </a: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80254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Anti-disciplinární charakter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KS se chápu jako „</a:t>
            </a:r>
            <a:r>
              <a:rPr lang="cs-CZ" sz="2400" b="1" dirty="0"/>
              <a:t>nedisciplinovaná studia</a:t>
            </a:r>
            <a:r>
              <a:rPr lang="cs-CZ" sz="2400" dirty="0"/>
              <a:t>“ („</a:t>
            </a:r>
            <a:r>
              <a:rPr lang="cs-CZ" sz="2400" dirty="0" err="1"/>
              <a:t>undisciplined</a:t>
            </a:r>
            <a:r>
              <a:rPr lang="cs-CZ" sz="2400" dirty="0"/>
              <a:t>“)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Odpor vůči </a:t>
            </a:r>
            <a:r>
              <a:rPr lang="cs-CZ" sz="2400" b="1" dirty="0"/>
              <a:t>rigiditě tradičních disciplín </a:t>
            </a:r>
            <a:r>
              <a:rPr lang="cs-CZ" sz="2400" dirty="0"/>
              <a:t>(</a:t>
            </a:r>
            <a:r>
              <a:rPr lang="cs-CZ" sz="2400" dirty="0" err="1"/>
              <a:t>tématické</a:t>
            </a:r>
            <a:r>
              <a:rPr lang="cs-CZ" sz="2400" dirty="0"/>
              <a:t> a metodologické hranice, které nelze přestoupit) – vyloučení studia médií, populární kultury a každodennosti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Tradiční disciplíny: anglistika (</a:t>
            </a:r>
            <a:r>
              <a:rPr lang="cs-CZ" sz="2400" dirty="0" err="1"/>
              <a:t>English</a:t>
            </a:r>
            <a:r>
              <a:rPr lang="cs-CZ" sz="2400" dirty="0"/>
              <a:t>), literatura, sociologie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Hledání alternativy k vymezeným, disciplínám (svobodná volby teoretického východiska a metodologického uchopení) --- </a:t>
            </a:r>
            <a:r>
              <a:rPr lang="cs-CZ" sz="2400" b="1" dirty="0"/>
              <a:t>interdisciplinarita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065612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Cesta ke </a:t>
            </a:r>
            <a:r>
              <a:rPr lang="cs-CZ" sz="2400" b="1" cap="all" dirty="0" err="1"/>
              <a:t>kulturálním</a:t>
            </a:r>
            <a:r>
              <a:rPr lang="cs-CZ" sz="2400" b="1" cap="all" dirty="0"/>
              <a:t> studiím</a:t>
            </a: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</a:pPr>
            <a:r>
              <a:rPr lang="cs-CZ" sz="2400" dirty="0"/>
              <a:t> </a:t>
            </a:r>
            <a:r>
              <a:rPr lang="cs-CZ" sz="2400" b="1" dirty="0"/>
              <a:t>Setkání s třídní marginalizací</a:t>
            </a:r>
            <a:r>
              <a:rPr lang="cs-CZ" sz="2400" dirty="0"/>
              <a:t>: poválečná situace v UK – večerní doškolovací kurzy pro studenty z dělnických profesí – působení zakladatelů KS ve </a:t>
            </a:r>
            <a:r>
              <a:rPr lang="cs-CZ" sz="2400" dirty="0" err="1"/>
              <a:t>extramural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 (</a:t>
            </a:r>
            <a:r>
              <a:rPr lang="cs-CZ" sz="2400" dirty="0" err="1"/>
              <a:t>Hoggart</a:t>
            </a:r>
            <a:r>
              <a:rPr lang="cs-CZ" sz="2400" dirty="0"/>
              <a:t>, </a:t>
            </a:r>
            <a:r>
              <a:rPr lang="cs-CZ" sz="2400" dirty="0" err="1"/>
              <a:t>Williams</a:t>
            </a:r>
            <a:r>
              <a:rPr lang="cs-CZ" sz="2400" dirty="0"/>
              <a:t>, Thompson, </a:t>
            </a:r>
            <a:r>
              <a:rPr lang="cs-CZ" sz="2400" dirty="0" err="1"/>
              <a:t>Hall</a:t>
            </a:r>
            <a:r>
              <a:rPr lang="cs-CZ" sz="24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</a:pPr>
            <a:r>
              <a:rPr lang="cs-CZ" sz="2400" dirty="0"/>
              <a:t> </a:t>
            </a:r>
            <a:r>
              <a:rPr lang="cs-CZ" sz="2400" b="1" dirty="0"/>
              <a:t>Setkání s kulturní marginalizací</a:t>
            </a:r>
            <a:r>
              <a:rPr lang="cs-CZ" sz="2400" dirty="0"/>
              <a:t>: rozpad koloniálního impéria (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, 1948) – pracovní síla pro poválečné hospodářství - příliv migrantů z bývalých kolonií – počátky multikulturní společnosti v UK – a prudké zpětné reakce v podobě rasismu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KS: migrace z  karibské oblasti (</a:t>
            </a:r>
            <a:r>
              <a:rPr lang="cs-CZ" sz="2400" dirty="0" err="1"/>
              <a:t>West</a:t>
            </a:r>
            <a:r>
              <a:rPr lang="cs-CZ" sz="2400" dirty="0"/>
              <a:t> </a:t>
            </a:r>
            <a:r>
              <a:rPr lang="cs-CZ" sz="2400" dirty="0" err="1"/>
              <a:t>Indies</a:t>
            </a:r>
            <a:r>
              <a:rPr lang="cs-CZ" sz="2400" dirty="0"/>
              <a:t>) – pasažéři lodi </a:t>
            </a:r>
            <a:r>
              <a:rPr lang="cs-CZ" sz="2400" dirty="0" err="1"/>
              <a:t>Windrush</a:t>
            </a:r>
            <a:r>
              <a:rPr lang="cs-CZ" sz="2400" dirty="0"/>
              <a:t> Empire – </a:t>
            </a:r>
            <a:r>
              <a:rPr lang="cs-CZ" sz="2400" dirty="0" err="1"/>
              <a:t>Stuart</a:t>
            </a:r>
            <a:r>
              <a:rPr lang="cs-CZ" sz="2400" dirty="0"/>
              <a:t> </a:t>
            </a:r>
            <a:r>
              <a:rPr lang="cs-CZ" sz="2400" dirty="0" err="1"/>
              <a:t>Hall</a:t>
            </a:r>
            <a:r>
              <a:rPr lang="cs-CZ" sz="2400" dirty="0"/>
              <a:t> v roce 1950 stipendium na Oxford University (</a:t>
            </a:r>
            <a:r>
              <a:rPr lang="cs-CZ" sz="2400" dirty="0" err="1"/>
              <a:t>Windrush</a:t>
            </a:r>
            <a:r>
              <a:rPr lang="cs-CZ" sz="2400" dirty="0"/>
              <a:t> </a:t>
            </a:r>
            <a:r>
              <a:rPr lang="cs-CZ" sz="2400" dirty="0" err="1"/>
              <a:t>Generation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11731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55172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                                                                                    </a:t>
            </a:r>
          </a:p>
        </p:txBody>
      </p:sp>
      <p:pic>
        <p:nvPicPr>
          <p:cNvPr id="2050" name="Picture 2" descr="http://www.obv.org.uk/sites/default/files/imagecache/350x230/images/Empire-Wind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" y="836712"/>
            <a:ext cx="4392488" cy="28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bc.co.uk/staticarchive/f9c66e6080ce957b515600f5df9b34f4aa198b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6879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40" y="4077072"/>
            <a:ext cx="4554614" cy="24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020272" y="6165304"/>
            <a:ext cx="20176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627784" y="5445224"/>
            <a:ext cx="36004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3059832" y="4581128"/>
            <a:ext cx="1368152" cy="7306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007604" y="4673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Loď </a:t>
            </a:r>
            <a:r>
              <a:rPr lang="cs-CZ" b="1" dirty="0" err="1">
                <a:latin typeface="+mj-lt"/>
              </a:rPr>
              <a:t>Windrush</a:t>
            </a:r>
            <a:r>
              <a:rPr lang="cs-CZ" b="1" dirty="0">
                <a:latin typeface="+mj-lt"/>
              </a:rPr>
              <a:t> Empire, 1948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012160" y="548680"/>
            <a:ext cx="209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Pasažéři na </a:t>
            </a:r>
            <a:r>
              <a:rPr lang="cs-CZ" sz="1200" dirty="0" err="1">
                <a:latin typeface="+mj-lt"/>
              </a:rPr>
              <a:t>Windrush</a:t>
            </a:r>
            <a:r>
              <a:rPr lang="cs-CZ" sz="1200" dirty="0">
                <a:latin typeface="+mj-lt"/>
              </a:rPr>
              <a:t> studují inzerát lodní společnosti na cestu do UK (za 28 £) zveřejněný v jamajském listu </a:t>
            </a:r>
            <a:r>
              <a:rPr lang="cs-CZ" sz="1200" i="1" dirty="0" err="1">
                <a:latin typeface="+mj-lt"/>
              </a:rPr>
              <a:t>The</a:t>
            </a:r>
            <a:r>
              <a:rPr lang="cs-CZ" sz="1200" i="1" dirty="0">
                <a:latin typeface="+mj-lt"/>
              </a:rPr>
              <a:t> </a:t>
            </a:r>
            <a:r>
              <a:rPr lang="cs-CZ" sz="1200" i="1" dirty="0" err="1">
                <a:latin typeface="+mj-lt"/>
              </a:rPr>
              <a:t>Daily</a:t>
            </a:r>
            <a:r>
              <a:rPr lang="cs-CZ" sz="1200" i="1" dirty="0">
                <a:latin typeface="+mj-lt"/>
              </a:rPr>
              <a:t> </a:t>
            </a:r>
            <a:r>
              <a:rPr lang="cs-CZ" sz="1200" i="1" dirty="0" err="1">
                <a:latin typeface="+mj-lt"/>
              </a:rPr>
              <a:t>Gleaner</a:t>
            </a:r>
            <a:endParaRPr lang="cs-CZ" sz="1200" i="1" dirty="0">
              <a:latin typeface="+mj-lt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07604" y="4988626"/>
            <a:ext cx="128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Trasa </a:t>
            </a:r>
            <a:r>
              <a:rPr lang="cs-CZ" sz="1200" dirty="0" err="1">
                <a:latin typeface="+mj-lt"/>
              </a:rPr>
              <a:t>Windrush</a:t>
            </a:r>
            <a:r>
              <a:rPr lang="cs-CZ" sz="1200" dirty="0">
                <a:latin typeface="+mj-lt"/>
              </a:rPr>
              <a:t>: Sydney, Kingston. Londýn</a:t>
            </a:r>
          </a:p>
        </p:txBody>
      </p:sp>
    </p:spTree>
    <p:extLst>
      <p:ext uri="{BB962C8B-B14F-4D97-AF65-F5344CB8AC3E}">
        <p14:creationId xmlns:p14="http://schemas.microsoft.com/office/powerpoint/2010/main" val="3655805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180000" indent="-18000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180000" indent="-180000" algn="ctr">
              <a:spcBef>
                <a:spcPts val="0"/>
              </a:spcBef>
              <a:buNone/>
            </a:pPr>
            <a:r>
              <a:rPr lang="cs-CZ" sz="2400" b="1" cap="all" dirty="0"/>
              <a:t>Vznik centre </a:t>
            </a:r>
            <a:r>
              <a:rPr lang="cs-CZ" sz="2400" b="1" cap="all" dirty="0" err="1"/>
              <a:t>for</a:t>
            </a:r>
            <a:r>
              <a:rPr lang="cs-CZ" sz="2400" b="1" cap="all" dirty="0"/>
              <a:t> </a:t>
            </a:r>
            <a:r>
              <a:rPr lang="cs-CZ" sz="2400" b="1" cap="all" dirty="0" err="1"/>
              <a:t>contemporary</a:t>
            </a:r>
            <a:r>
              <a:rPr lang="cs-CZ" sz="2400" b="1" cap="all" dirty="0"/>
              <a:t> </a:t>
            </a:r>
            <a:r>
              <a:rPr lang="cs-CZ" sz="2400" b="1" cap="all" dirty="0" err="1"/>
              <a:t>cultural</a:t>
            </a:r>
            <a:r>
              <a:rPr lang="cs-CZ" sz="2400" b="1" cap="all" dirty="0"/>
              <a:t> </a:t>
            </a:r>
            <a:r>
              <a:rPr lang="cs-CZ" sz="2400" b="1" cap="all" dirty="0" err="1"/>
              <a:t>studies</a:t>
            </a:r>
            <a:r>
              <a:rPr lang="cs-CZ" sz="2400" b="1" cap="all" dirty="0"/>
              <a:t> CCCS</a:t>
            </a:r>
            <a:endParaRPr lang="cs-CZ" sz="2400" dirty="0"/>
          </a:p>
          <a:p>
            <a:pPr marL="180000" indent="-180000" algn="ctr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b="1" dirty="0"/>
              <a:t>University </a:t>
            </a:r>
            <a:r>
              <a:rPr lang="cs-CZ" sz="2400" b="1" dirty="0" err="1"/>
              <a:t>of</a:t>
            </a:r>
            <a:r>
              <a:rPr lang="cs-CZ" sz="2400" b="1" dirty="0"/>
              <a:t> Birmingham, 1964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000" i="1" dirty="0"/>
              <a:t>Předzvěst: konference </a:t>
            </a:r>
            <a:r>
              <a:rPr lang="cs-CZ" sz="2000" i="1" dirty="0" err="1"/>
              <a:t>National</a:t>
            </a:r>
            <a:r>
              <a:rPr lang="cs-CZ" sz="2000" i="1" dirty="0"/>
              <a:t> Union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Teachers</a:t>
            </a:r>
            <a:r>
              <a:rPr lang="cs-CZ" sz="2000" i="1" dirty="0"/>
              <a:t>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000" i="1" dirty="0"/>
              <a:t>„</a:t>
            </a:r>
            <a:r>
              <a:rPr lang="cs-CZ" sz="2000" i="1" dirty="0" err="1"/>
              <a:t>Popular</a:t>
            </a:r>
            <a:r>
              <a:rPr lang="cs-CZ" sz="2000" i="1" dirty="0"/>
              <a:t> </a:t>
            </a:r>
            <a:r>
              <a:rPr lang="cs-CZ" sz="2000" i="1" dirty="0" err="1"/>
              <a:t>Culture</a:t>
            </a:r>
            <a:r>
              <a:rPr lang="cs-CZ" sz="2000" i="1" dirty="0"/>
              <a:t> and </a:t>
            </a:r>
            <a:r>
              <a:rPr lang="cs-CZ" sz="2000" i="1" dirty="0" err="1"/>
              <a:t>Personal</a:t>
            </a:r>
            <a:r>
              <a:rPr lang="cs-CZ" sz="2000" i="1" dirty="0"/>
              <a:t> </a:t>
            </a:r>
            <a:r>
              <a:rPr lang="cs-CZ" sz="2000" i="1" dirty="0" err="1"/>
              <a:t>Responsibility</a:t>
            </a:r>
            <a:r>
              <a:rPr lang="cs-CZ" sz="2000" i="1" dirty="0"/>
              <a:t>“</a:t>
            </a:r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b="1" dirty="0"/>
              <a:t>Richard </a:t>
            </a:r>
            <a:r>
              <a:rPr lang="cs-CZ" sz="2400" b="1" dirty="0" err="1"/>
              <a:t>Hoggart</a:t>
            </a:r>
            <a:r>
              <a:rPr lang="cs-CZ" sz="2400" b="1" dirty="0"/>
              <a:t> </a:t>
            </a:r>
            <a:r>
              <a:rPr lang="cs-CZ" sz="2400" dirty="0"/>
              <a:t>(1964-68): zakladatel a vliv díla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„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Uses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Literacy</a:t>
            </a:r>
            <a:r>
              <a:rPr lang="cs-CZ" sz="2400" dirty="0"/>
              <a:t>“ – období inspirace </a:t>
            </a:r>
            <a:r>
              <a:rPr lang="cs-CZ" sz="2400" dirty="0" err="1"/>
              <a:t>předchů</a:t>
            </a:r>
            <a:r>
              <a:rPr lang="cs-CZ" sz="2400" dirty="0"/>
              <a:t>-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dci</a:t>
            </a:r>
            <a:r>
              <a:rPr lang="cs-CZ" sz="2400" dirty="0"/>
              <a:t> KS (Raymond </a:t>
            </a:r>
            <a:r>
              <a:rPr lang="cs-CZ" sz="2400" dirty="0" err="1"/>
              <a:t>Williams</a:t>
            </a:r>
            <a:r>
              <a:rPr lang="cs-CZ" sz="2400" dirty="0"/>
              <a:t>, Edward </a:t>
            </a:r>
            <a:r>
              <a:rPr lang="cs-CZ" sz="2400" dirty="0" err="1"/>
              <a:t>Palmer</a:t>
            </a:r>
            <a:r>
              <a:rPr lang="cs-CZ" sz="2400" dirty="0"/>
              <a:t> </a:t>
            </a:r>
            <a:r>
              <a:rPr lang="cs-CZ" sz="2400" dirty="0" err="1"/>
              <a:t>Thomp</a:t>
            </a:r>
            <a:r>
              <a:rPr lang="cs-CZ" sz="2400" dirty="0"/>
              <a:t>-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son</a:t>
            </a:r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b="1" dirty="0" err="1"/>
              <a:t>Stuart</a:t>
            </a:r>
            <a:r>
              <a:rPr lang="cs-CZ" sz="2400" b="1" dirty="0"/>
              <a:t> </a:t>
            </a:r>
            <a:r>
              <a:rPr lang="cs-CZ" sz="2400" b="1" dirty="0" err="1"/>
              <a:t>Hall</a:t>
            </a:r>
            <a:r>
              <a:rPr lang="cs-CZ" sz="2400" b="1" dirty="0"/>
              <a:t> </a:t>
            </a:r>
            <a:r>
              <a:rPr lang="cs-CZ" sz="2400" dirty="0"/>
              <a:t>(1968-1979): zlatá éra CCCS, přesun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na základy marxistické teorie – vstřebání vlivu </a:t>
            </a:r>
            <a:r>
              <a:rPr lang="cs-CZ" sz="2400" dirty="0" err="1"/>
              <a:t>evro</a:t>
            </a:r>
            <a:r>
              <a:rPr lang="cs-CZ" sz="2400" dirty="0"/>
              <a:t>-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pských</a:t>
            </a:r>
            <a:r>
              <a:rPr lang="cs-CZ" sz="2400" dirty="0"/>
              <a:t> filozofů (</a:t>
            </a:r>
            <a:r>
              <a:rPr lang="cs-CZ" sz="2400" dirty="0" err="1"/>
              <a:t>Althuser</a:t>
            </a:r>
            <a:r>
              <a:rPr lang="cs-CZ" sz="2400" dirty="0"/>
              <a:t>, </a:t>
            </a:r>
            <a:r>
              <a:rPr lang="cs-CZ" sz="2400" dirty="0" err="1"/>
              <a:t>Gramsci</a:t>
            </a:r>
            <a:r>
              <a:rPr lang="cs-CZ" sz="2400" dirty="0"/>
              <a:t>, </a:t>
            </a:r>
            <a:r>
              <a:rPr lang="cs-CZ" sz="2400" dirty="0" err="1"/>
              <a:t>Foucault</a:t>
            </a:r>
            <a:r>
              <a:rPr lang="cs-CZ" sz="2400" dirty="0"/>
              <a:t>, </a:t>
            </a:r>
            <a:r>
              <a:rPr lang="cs-CZ" sz="2400" dirty="0" err="1"/>
              <a:t>Barthes</a:t>
            </a:r>
            <a:r>
              <a:rPr lang="cs-CZ" sz="2400" dirty="0"/>
              <a:t>,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Eco</a:t>
            </a:r>
            <a:r>
              <a:rPr lang="cs-CZ" sz="2400" dirty="0"/>
              <a:t>, </a:t>
            </a:r>
            <a:r>
              <a:rPr lang="cs-CZ" sz="2400" dirty="0" err="1"/>
              <a:t>Laclau</a:t>
            </a:r>
            <a:r>
              <a:rPr lang="cs-CZ" sz="24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88224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I:\Personal\Desktop\stuart-hall-project-2013-004-public-s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0991"/>
            <a:ext cx="2880320" cy="15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Personal\Desktop\ccc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29044"/>
            <a:ext cx="1675270" cy="25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86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853</Words>
  <Application>Microsoft Office PowerPoint</Application>
  <PresentationFormat>Předvádění na obrazovce (4:3)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48</cp:revision>
  <dcterms:created xsi:type="dcterms:W3CDTF">2015-02-09T20:39:02Z</dcterms:created>
  <dcterms:modified xsi:type="dcterms:W3CDTF">2022-03-02T11:22:57Z</dcterms:modified>
</cp:coreProperties>
</file>