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67" r:id="rId5"/>
    <p:sldId id="265" r:id="rId6"/>
    <p:sldId id="262" r:id="rId7"/>
    <p:sldId id="263" r:id="rId8"/>
    <p:sldId id="264" r:id="rId9"/>
    <p:sldId id="269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1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30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25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9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6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229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33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6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2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43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1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15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0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8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4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01F492-14CE-4A88-BBC4-DD065EC9C044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530FCD-C1BB-49B8-BD00-F0B1485EB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4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bazeknih.cz/zivotopis/josef-capek-817" TargetMode="External"/><Relationship Id="rId2" Type="http://schemas.openxmlformats.org/officeDocument/2006/relationships/hyperlink" Target="https://www.wikiart.org/ru/yozef-chapek/all-works/text-l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m.wikipedia.org/wiki/Josef_&#268;ap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24145"/>
            <a:ext cx="9144000" cy="2387600"/>
          </a:xfrm>
        </p:spPr>
        <p:txBody>
          <a:bodyPr/>
          <a:lstStyle/>
          <a:p>
            <a:r>
              <a:rPr lang="cs-CZ" dirty="0" smtClean="0"/>
              <a:t>Jo</a:t>
            </a:r>
            <a:r>
              <a:rPr lang="en-GB" dirty="0" smtClean="0"/>
              <a:t>s</a:t>
            </a:r>
            <a:r>
              <a:rPr lang="cs-CZ" dirty="0" smtClean="0"/>
              <a:t>ef Čapek</a:t>
            </a:r>
            <a:br>
              <a:rPr lang="cs-CZ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42365"/>
            <a:ext cx="9144000" cy="1655762"/>
          </a:xfrm>
        </p:spPr>
        <p:txBody>
          <a:bodyPr/>
          <a:lstStyle/>
          <a:p>
            <a:r>
              <a:rPr lang="cs-CZ" dirty="0" smtClean="0"/>
              <a:t>Vypracovala</a:t>
            </a:r>
            <a:r>
              <a:rPr lang="ru-RU" dirty="0" smtClean="0"/>
              <a:t>:</a:t>
            </a:r>
            <a:r>
              <a:rPr lang="cs-CZ" dirty="0" smtClean="0"/>
              <a:t> Daria Zagovenko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6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</a:t>
            </a:r>
            <a:r>
              <a:rPr lang="cs-CZ" dirty="0" smtClean="0"/>
              <a:t>ě</a:t>
            </a:r>
            <a:r>
              <a:rPr lang="en-GB" dirty="0" err="1" smtClean="0"/>
              <a:t>kuji</a:t>
            </a:r>
            <a:r>
              <a:rPr lang="cs-CZ" dirty="0" smtClean="0"/>
              <a:t> za pozornost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9052" y="3699161"/>
            <a:ext cx="6815669" cy="132080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69983"/>
            <a:ext cx="9601196" cy="1303867"/>
          </a:xfrm>
        </p:spPr>
        <p:txBody>
          <a:bodyPr/>
          <a:lstStyle/>
          <a:p>
            <a:r>
              <a:rPr lang="cs-CZ" dirty="0" smtClean="0"/>
              <a:t>Jo</a:t>
            </a:r>
            <a:r>
              <a:rPr lang="en-GB" dirty="0" smtClean="0"/>
              <a:t>s</a:t>
            </a:r>
            <a:r>
              <a:rPr lang="cs-CZ" dirty="0" smtClean="0"/>
              <a:t>ef </a:t>
            </a:r>
            <a:r>
              <a:rPr lang="cs-CZ" dirty="0"/>
              <a:t>Čapek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658" y="2521527"/>
            <a:ext cx="9234050" cy="336983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Narodil se 28 března 1887 v Hronově, v rodině lékaře</a:t>
            </a:r>
          </a:p>
          <a:p>
            <a:pPr marL="0" indent="0">
              <a:buNone/>
            </a:pPr>
            <a:r>
              <a:rPr lang="cs-CZ" dirty="0" smtClean="0"/>
              <a:t>Antonína </a:t>
            </a:r>
            <a:r>
              <a:rPr lang="cs-CZ" dirty="0"/>
              <a:t>Čapka a jeho manželky Boženy.</a:t>
            </a:r>
          </a:p>
          <a:p>
            <a:r>
              <a:rPr lang="cs-CZ" dirty="0"/>
              <a:t> Měl starší sestru Helenu (1886–1961), a mladšího bratra</a:t>
            </a:r>
          </a:p>
          <a:p>
            <a:pPr marL="0" indent="0">
              <a:buNone/>
            </a:pPr>
            <a:r>
              <a:rPr lang="cs-CZ" dirty="0"/>
              <a:t>  Karla (1890–1938</a:t>
            </a:r>
            <a:r>
              <a:rPr lang="cs-CZ" dirty="0" smtClean="0"/>
              <a:t>).</a:t>
            </a:r>
            <a:endParaRPr lang="ru-RU" dirty="0" smtClean="0"/>
          </a:p>
          <a:p>
            <a:r>
              <a:rPr lang="cs-CZ" dirty="0"/>
              <a:t>Studoval na Uměleckoprůmyslové škole v Praze</a:t>
            </a:r>
            <a:r>
              <a:rPr lang="cs-CZ" dirty="0" smtClean="0"/>
              <a:t>.</a:t>
            </a:r>
            <a:endParaRPr lang="ru-RU" dirty="0" smtClean="0"/>
          </a:p>
          <a:p>
            <a:r>
              <a:rPr lang="cs-CZ" dirty="0" smtClean="0"/>
              <a:t> </a:t>
            </a:r>
            <a:r>
              <a:rPr lang="cs-CZ" dirty="0"/>
              <a:t>Zde se také v roce 1910 seznámil se svou budoucí </a:t>
            </a:r>
            <a:r>
              <a:rPr lang="cs-CZ" dirty="0" smtClean="0"/>
              <a:t>manželkou</a:t>
            </a:r>
            <a:endParaRPr lang="ru-RU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Jarmilou Pospíšilovou (1889–1962).</a:t>
            </a:r>
          </a:p>
          <a:p>
            <a:r>
              <a:rPr lang="cs-CZ" dirty="0"/>
              <a:t> Spolu měli jednu dceru - Alenu Čapkovu (1923–1971)</a:t>
            </a:r>
          </a:p>
          <a:p>
            <a:endParaRPr lang="cs-CZ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467" y="1579418"/>
            <a:ext cx="2900397" cy="42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55600"/>
            <a:ext cx="6241816" cy="1371600"/>
          </a:xfrm>
        </p:spPr>
        <p:txBody>
          <a:bodyPr/>
          <a:lstStyle/>
          <a:p>
            <a:r>
              <a:rPr lang="cs-CZ" dirty="0"/>
              <a:t>Dílo </a:t>
            </a:r>
            <a:r>
              <a:rPr lang="en-GB" dirty="0" smtClean="0"/>
              <a:t>(N</a:t>
            </a:r>
            <a:r>
              <a:rPr lang="cs-CZ" dirty="0" smtClean="0"/>
              <a:t>ovinář</a:t>
            </a:r>
            <a:r>
              <a:rPr lang="en-GB" dirty="0" smtClean="0"/>
              <a:t>)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911" r="491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0368" y="2036618"/>
            <a:ext cx="6719455" cy="321425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/>
              <a:t>(1911–1912</a:t>
            </a:r>
            <a:r>
              <a:rPr lang="ru-RU" sz="2000" dirty="0" smtClean="0"/>
              <a:t>) </a:t>
            </a:r>
            <a:r>
              <a:rPr lang="cs-CZ" sz="2000" dirty="0"/>
              <a:t>Josef </a:t>
            </a:r>
            <a:r>
              <a:rPr lang="cs-CZ" sz="2000" dirty="0" smtClean="0"/>
              <a:t>Čapek</a:t>
            </a:r>
            <a:r>
              <a:rPr lang="en-GB" sz="2000" dirty="0" smtClean="0"/>
              <a:t> se</a:t>
            </a:r>
            <a:r>
              <a:rPr lang="cs-CZ" sz="2000" dirty="0" smtClean="0"/>
              <a:t> </a:t>
            </a:r>
            <a:r>
              <a:rPr lang="cs-CZ" sz="2000" dirty="0"/>
              <a:t>stal redaktorem Uměleckého </a:t>
            </a:r>
            <a:r>
              <a:rPr lang="cs-CZ" sz="2000" dirty="0" smtClean="0"/>
              <a:t>měsíčníku</a:t>
            </a:r>
            <a:r>
              <a:rPr lang="en-GB" sz="2000" dirty="0" smtClean="0"/>
              <a:t>.</a:t>
            </a:r>
            <a:endParaRPr lang="ru-RU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 smtClean="0"/>
              <a:t>(1913–1914) </a:t>
            </a:r>
            <a:r>
              <a:rPr lang="en-GB" sz="2000" dirty="0" smtClean="0"/>
              <a:t>v</a:t>
            </a:r>
            <a:r>
              <a:rPr lang="cs-CZ" sz="2000" dirty="0" smtClean="0"/>
              <a:t>stoupil </a:t>
            </a:r>
            <a:r>
              <a:rPr lang="cs-CZ" sz="2000" dirty="0"/>
              <a:t>do výtvarného spolku Mánes, kde </a:t>
            </a:r>
            <a:r>
              <a:rPr lang="cs-CZ" sz="2000" dirty="0" smtClean="0"/>
              <a:t>byl spoluredaktorem </a:t>
            </a:r>
            <a:r>
              <a:rPr lang="cs-CZ" sz="2000" dirty="0"/>
              <a:t>jeho časopisu Volné </a:t>
            </a:r>
            <a:r>
              <a:rPr lang="cs-CZ" sz="2000" dirty="0" smtClean="0"/>
              <a:t>směry</a:t>
            </a:r>
            <a:r>
              <a:rPr lang="en-GB" sz="20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 smtClean="0"/>
              <a:t>(</a:t>
            </a:r>
            <a:r>
              <a:rPr lang="cs-CZ" sz="2000" dirty="0" smtClean="0"/>
              <a:t>1918–1920</a:t>
            </a:r>
            <a:r>
              <a:rPr lang="en-GB" sz="2000" dirty="0" smtClean="0"/>
              <a:t>)</a:t>
            </a:r>
            <a:r>
              <a:rPr lang="cs-CZ" sz="2000" dirty="0" smtClean="0"/>
              <a:t> stal</a:t>
            </a:r>
            <a:r>
              <a:rPr lang="en-GB" sz="2000" dirty="0" smtClean="0"/>
              <a:t> se</a:t>
            </a:r>
            <a:r>
              <a:rPr lang="cs-CZ" sz="2000" dirty="0" smtClean="0"/>
              <a:t> </a:t>
            </a:r>
            <a:r>
              <a:rPr lang="cs-CZ" sz="2000" dirty="0"/>
              <a:t>redaktorem Národních listů a </a:t>
            </a:r>
            <a:r>
              <a:rPr lang="cs-CZ" sz="2000" dirty="0" smtClean="0"/>
              <a:t>redigoval </a:t>
            </a:r>
            <a:r>
              <a:rPr lang="cs-CZ" sz="2000" dirty="0"/>
              <a:t>časopis </a:t>
            </a:r>
            <a:r>
              <a:rPr lang="cs-CZ" sz="2000" dirty="0" smtClean="0"/>
              <a:t>Nebojsa</a:t>
            </a:r>
            <a:r>
              <a:rPr lang="en-GB" sz="20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/>
              <a:t>(1921-1939) </a:t>
            </a:r>
            <a:r>
              <a:rPr lang="en-GB" sz="2000" dirty="0" err="1"/>
              <a:t>spolu</a:t>
            </a:r>
            <a:r>
              <a:rPr lang="en-GB" sz="2000" dirty="0"/>
              <a:t> s </a:t>
            </a:r>
            <a:r>
              <a:rPr lang="en-GB" sz="2000" dirty="0" err="1"/>
              <a:t>bratrem</a:t>
            </a:r>
            <a:r>
              <a:rPr lang="en-GB" sz="2000" dirty="0"/>
              <a:t> </a:t>
            </a:r>
            <a:r>
              <a:rPr lang="en-GB" sz="2000" dirty="0" err="1"/>
              <a:t>Karlem</a:t>
            </a:r>
            <a:r>
              <a:rPr lang="en-GB" sz="2000" dirty="0"/>
              <a:t> </a:t>
            </a:r>
            <a:r>
              <a:rPr lang="en-GB" sz="2000" dirty="0" err="1"/>
              <a:t>Národní</a:t>
            </a:r>
            <a:r>
              <a:rPr lang="en-GB" sz="2000" dirty="0"/>
              <a:t> </a:t>
            </a:r>
            <a:r>
              <a:rPr lang="en-GB" sz="2000" dirty="0" err="1"/>
              <a:t>listy</a:t>
            </a:r>
            <a:r>
              <a:rPr lang="en-GB" sz="2000" dirty="0"/>
              <a:t> </a:t>
            </a:r>
            <a:r>
              <a:rPr lang="en-GB" sz="2000" dirty="0" err="1"/>
              <a:t>opustil</a:t>
            </a:r>
            <a:r>
              <a:rPr lang="en-GB" sz="2000" dirty="0"/>
              <a:t> a </a:t>
            </a:r>
            <a:r>
              <a:rPr lang="en-GB" sz="2000" dirty="0" err="1"/>
              <a:t>stal</a:t>
            </a:r>
            <a:r>
              <a:rPr lang="en-GB" sz="2000" dirty="0"/>
              <a:t> </a:t>
            </a:r>
            <a:r>
              <a:rPr lang="en-GB" sz="2000" dirty="0" smtClean="0"/>
              <a:t>se </a:t>
            </a:r>
            <a:r>
              <a:rPr lang="en-GB" sz="2000" dirty="0" err="1" smtClean="0"/>
              <a:t>redaktorem</a:t>
            </a:r>
            <a:r>
              <a:rPr lang="en-GB" sz="2000" dirty="0" smtClean="0"/>
              <a:t> </a:t>
            </a:r>
            <a:r>
              <a:rPr lang="en-GB" sz="2000" dirty="0"/>
              <a:t>a </a:t>
            </a:r>
            <a:r>
              <a:rPr lang="en-GB" sz="2000" dirty="0" err="1"/>
              <a:t>výtvarným</a:t>
            </a:r>
            <a:r>
              <a:rPr lang="en-GB" sz="2000" dirty="0"/>
              <a:t> </a:t>
            </a:r>
            <a:r>
              <a:rPr lang="en-GB" sz="2000" dirty="0" err="1"/>
              <a:t>kritikem</a:t>
            </a:r>
            <a:r>
              <a:rPr lang="en-GB" sz="2000" dirty="0"/>
              <a:t> </a:t>
            </a:r>
            <a:r>
              <a:rPr lang="en-GB" sz="2000" dirty="0" err="1"/>
              <a:t>Lidových</a:t>
            </a:r>
            <a:r>
              <a:rPr lang="en-GB" sz="2000" dirty="0"/>
              <a:t> </a:t>
            </a:r>
            <a:r>
              <a:rPr lang="en-GB" sz="2000" dirty="0" err="1"/>
              <a:t>novin</a:t>
            </a:r>
            <a:r>
              <a:rPr lang="en-GB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767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799" y="972128"/>
            <a:ext cx="6241816" cy="581505"/>
          </a:xfrm>
        </p:spPr>
        <p:txBody>
          <a:bodyPr/>
          <a:lstStyle/>
          <a:p>
            <a:r>
              <a:rPr lang="ru-RU" dirty="0" smtClean="0"/>
              <a:t>(</a:t>
            </a:r>
            <a:r>
              <a:rPr lang="cs-CZ" dirty="0" smtClean="0"/>
              <a:t>Malíř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33053" y="4184073"/>
            <a:ext cx="1738746" cy="58189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Dítě a </a:t>
            </a:r>
            <a:r>
              <a:rPr lang="cs-CZ" dirty="0" smtClean="0"/>
              <a:t>hrnéček</a:t>
            </a:r>
            <a:r>
              <a:rPr lang="en-GB" dirty="0" smtClean="0"/>
              <a:t> 1934.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34" y="972128"/>
            <a:ext cx="2415790" cy="3091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189" y="1731818"/>
            <a:ext cx="2168150" cy="3792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9922" y="5524500"/>
            <a:ext cx="167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Košile</a:t>
            </a:r>
            <a:r>
              <a:rPr lang="en-GB" dirty="0" smtClean="0"/>
              <a:t> 1916.</a:t>
            </a:r>
            <a:r>
              <a:rPr lang="cs-CZ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707" y="1790699"/>
            <a:ext cx="2087644" cy="2975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58729" y="4878169"/>
            <a:ext cx="163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Chudá </a:t>
            </a:r>
            <a:r>
              <a:rPr lang="cs-CZ" dirty="0" smtClean="0"/>
              <a:t>žena</a:t>
            </a:r>
            <a:r>
              <a:rPr lang="en-GB" dirty="0" smtClean="0"/>
              <a:t> 1917.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1030" y="1082577"/>
            <a:ext cx="2923949" cy="24745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63749" y="3707946"/>
            <a:ext cx="261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Touha</a:t>
            </a:r>
            <a:r>
              <a:rPr lang="en-GB" dirty="0" smtClean="0"/>
              <a:t> 1939.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8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670" y="459703"/>
            <a:ext cx="5992092" cy="941722"/>
          </a:xfrm>
        </p:spPr>
        <p:txBody>
          <a:bodyPr/>
          <a:lstStyle/>
          <a:p>
            <a:r>
              <a:rPr lang="cs-CZ" dirty="0"/>
              <a:t>Samostatná tvorba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42" r="61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1436" y="1401425"/>
            <a:ext cx="6456560" cy="472228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1917 Lélio – Sbírka povídek, první samostatná kniha Josefa Čapka, autor se zamýšlí nad nepoznatelností smyslu </a:t>
            </a:r>
            <a:r>
              <a:rPr lang="cs-CZ" dirty="0" smtClean="0"/>
              <a:t>života</a:t>
            </a:r>
            <a:r>
              <a:rPr lang="ru-RU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1923 Pro delfína - Sbírka povídek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1923 Země mnoha jmen - Divadelní </a:t>
            </a:r>
            <a:r>
              <a:rPr lang="cs-CZ" dirty="0" smtClean="0"/>
              <a:t>hra</a:t>
            </a:r>
            <a:endParaRPr lang="ru-RU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1929 Povídání o pejskovi a kočičce: jak spolu hospodařili a ještě o všelijakých jiných věcech - pohádková knížka, příhody pejska a kočičky, kteří spolu žijí a hospodaří. </a:t>
            </a:r>
            <a:endParaRPr lang="ru-RU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1946</a:t>
            </a:r>
            <a:r>
              <a:rPr lang="cs-CZ" dirty="0"/>
              <a:t> Básně z koncentračního tábora – Básně vycházející z konkrétních zážitků i vzpomínek a upínající se k existenciální reflexi údělu člověka vydaného vládě zla. Verše jsou vzdálené optimistickému patosu a rétorice</a:t>
            </a:r>
            <a:r>
              <a:rPr lang="cs-CZ" dirty="0" smtClean="0"/>
              <a:t>.</a:t>
            </a:r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1947</a:t>
            </a:r>
            <a:r>
              <a:rPr lang="cs-CZ" dirty="0"/>
              <a:t> Psáno do </a:t>
            </a:r>
            <a:r>
              <a:rPr lang="cs-CZ" dirty="0" smtClean="0"/>
              <a:t>mraků </a:t>
            </a:r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/>
                </a:solidFill>
              </a:rPr>
              <a:t>1954</a:t>
            </a:r>
            <a:r>
              <a:rPr lang="cs-CZ" dirty="0"/>
              <a:t> Povídejme si, děti – z příspěvků psaných v letech 1929–1933 pro Dětský koutek Lidových novin, vydáno posmrtně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125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3729" y="805871"/>
            <a:ext cx="6241816" cy="1771073"/>
          </a:xfrm>
        </p:spPr>
        <p:txBody>
          <a:bodyPr>
            <a:normAutofit/>
          </a:bodyPr>
          <a:lstStyle/>
          <a:p>
            <a:r>
              <a:rPr lang="en-GB" dirty="0" smtClean="0"/>
              <a:t>(</a:t>
            </a:r>
            <a:r>
              <a:rPr lang="cs-CZ" dirty="0"/>
              <a:t>Literární dílo</a:t>
            </a:r>
            <a:br>
              <a:rPr lang="cs-CZ" dirty="0"/>
            </a:br>
            <a:r>
              <a:rPr lang="en-GB" dirty="0" smtClean="0"/>
              <a:t>s</a:t>
            </a:r>
            <a:r>
              <a:rPr lang="cs-CZ" dirty="0" smtClean="0"/>
              <a:t>polečně </a:t>
            </a:r>
            <a:r>
              <a:rPr lang="cs-CZ" dirty="0"/>
              <a:t>s bratrem </a:t>
            </a:r>
            <a:r>
              <a:rPr lang="cs-CZ" dirty="0" smtClean="0"/>
              <a:t>Karlem</a:t>
            </a:r>
            <a:r>
              <a:rPr lang="en-GB" dirty="0" smtClean="0"/>
              <a:t>)</a:t>
            </a:r>
            <a:r>
              <a:rPr lang="cs-CZ" dirty="0"/>
              <a:t/>
            </a:r>
            <a:br>
              <a:rPr lang="cs-CZ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9543" y="2274454"/>
            <a:ext cx="7093528" cy="329507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smtClean="0"/>
              <a:t>1910 </a:t>
            </a:r>
            <a:r>
              <a:rPr lang="cs-CZ" dirty="0"/>
              <a:t>Lásky hra osudná </a:t>
            </a: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smtClean="0"/>
              <a:t>1913 </a:t>
            </a:r>
            <a:r>
              <a:rPr lang="cs-CZ" dirty="0"/>
              <a:t>Almanach </a:t>
            </a:r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smtClean="0"/>
              <a:t>1916 </a:t>
            </a:r>
            <a:r>
              <a:rPr lang="cs-CZ" dirty="0"/>
              <a:t>Zářivé hlubiny a jiné prosy - Sbírka </a:t>
            </a:r>
            <a:r>
              <a:rPr lang="cs-CZ" dirty="0" smtClean="0"/>
              <a:t>povídek</a:t>
            </a:r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smtClean="0"/>
              <a:t>1918 </a:t>
            </a:r>
            <a:r>
              <a:rPr lang="cs-CZ" dirty="0"/>
              <a:t>Krakonošova zahrada – Sbírka </a:t>
            </a:r>
            <a:r>
              <a:rPr lang="cs-CZ" dirty="0" smtClean="0"/>
              <a:t>povídek</a:t>
            </a:r>
            <a:endParaRPr lang="en-GB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smtClean="0"/>
              <a:t>1921 </a:t>
            </a:r>
            <a:r>
              <a:rPr lang="cs-CZ" dirty="0"/>
              <a:t>Ze života hmyzu – Divadelní </a:t>
            </a:r>
            <a:r>
              <a:rPr lang="cs-CZ" dirty="0" smtClean="0"/>
              <a:t>hra</a:t>
            </a:r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1926 Adam stvořitel – Divadelní hra, </a:t>
            </a:r>
            <a:r>
              <a:rPr lang="cs-CZ" dirty="0" smtClean="0"/>
              <a:t>světová</a:t>
            </a:r>
          </a:p>
          <a:p>
            <a:pPr algn="l"/>
            <a:r>
              <a:rPr lang="cs-CZ" dirty="0" smtClean="0"/>
              <a:t> </a:t>
            </a:r>
            <a:r>
              <a:rPr lang="cs-CZ" dirty="0"/>
              <a:t>premiéra Národní divadlo Praha </a:t>
            </a:r>
            <a:r>
              <a:rPr lang="cs-CZ" dirty="0" smtClean="0"/>
              <a:t>1927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smtClean="0"/>
              <a:t>Atd.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087" y="1706415"/>
            <a:ext cx="4917840" cy="35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1371600"/>
          </a:xfrm>
        </p:spPr>
        <p:txBody>
          <a:bodyPr/>
          <a:lstStyle/>
          <a:p>
            <a:r>
              <a:rPr lang="cs-CZ" dirty="0"/>
              <a:t>Filmografie</a:t>
            </a:r>
            <a:br>
              <a:rPr lang="cs-CZ" dirty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55527" y="1505526"/>
            <a:ext cx="3302651" cy="4059383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9709" y="1826492"/>
            <a:ext cx="6747506" cy="399010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 smtClean="0"/>
              <a:t>1950</a:t>
            </a:r>
            <a:r>
              <a:rPr lang="cs-CZ" dirty="0"/>
              <a:t>: O pyšné noční košilce, Jak pejsek s kočičkou myli podlahu (režie Eduard Hofman, mluvil Karel Höger)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1951: Jak si pejsek roztrhl kalhoty, Jak si pejsek s kočičkou dělali dort, O panence, která tence plakala, O pejskovi a kočičce jak psali psaní, (režie Eduard Hofman, mluvil Karel Höger)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1955: Jak je svět zařízen (režie Eduard Hofman, mluvil Karel Höger)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1956: Hrajeme si, Už je ráno (režie Eduard Hofman, mluvil Karel Höger)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1970: O tlustém pradědečkovi (TV inscenace, režie Pavel Kraus, hlavní role Ladislav Pešek</a:t>
            </a:r>
            <a:r>
              <a:rPr lang="cs-CZ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593" r="23420"/>
          <a:stretch/>
        </p:blipFill>
        <p:spPr>
          <a:xfrm>
            <a:off x="7855527" y="1505527"/>
            <a:ext cx="3302651" cy="40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207654"/>
            <a:ext cx="6241816" cy="48452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Závěr života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02" b="620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4509" y="1692178"/>
            <a:ext cx="6664036" cy="445924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1. září 1939 byl v Želivě u Humpolce zatčen gestapem a uvězněn</a:t>
            </a:r>
            <a:r>
              <a:rPr lang="cs-CZ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9. září byl spolu s dalšími vězni převezen do koncentračního tábora Dachau u Mnichova </a:t>
            </a:r>
            <a:endParaRPr lang="cs-CZ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6. září </a:t>
            </a:r>
            <a:r>
              <a:rPr lang="cs-CZ" dirty="0" smtClean="0"/>
              <a:t>byl </a:t>
            </a:r>
            <a:r>
              <a:rPr lang="cs-CZ" dirty="0"/>
              <a:t>převezen </a:t>
            </a:r>
            <a:r>
              <a:rPr lang="cs-CZ" dirty="0" smtClean="0"/>
              <a:t>do Buchenwaldu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1941 byl přidělen do malířské a písmomalířské </a:t>
            </a:r>
            <a:r>
              <a:rPr lang="cs-CZ" dirty="0" smtClean="0"/>
              <a:t>dílny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26. června 1942 byl převezen do koncentračního tábora v Sachsenhausenu, kde znovu pracoval v malířské </a:t>
            </a:r>
            <a:r>
              <a:rPr lang="cs-CZ" dirty="0" smtClean="0"/>
              <a:t>dílně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25. února 1945 byl převezen do koncentračního tábora v Bergen-Belsenu, kde následně vypukla tyfová epidemie</a:t>
            </a:r>
            <a:r>
              <a:rPr lang="cs-CZ" dirty="0" smtClean="0"/>
              <a:t>.</a:t>
            </a:r>
          </a:p>
          <a:p>
            <a:r>
              <a:rPr lang="cs-CZ" b="1" dirty="0"/>
              <a:t>Josef Čapek zemřel na sklonku 2. světové války, a to v dubnu </a:t>
            </a:r>
            <a:r>
              <a:rPr lang="cs-CZ" b="1" dirty="0" smtClean="0"/>
              <a:t>194</a:t>
            </a:r>
            <a:r>
              <a:rPr lang="en-GB" b="1" dirty="0" smtClean="0"/>
              <a:t>5</a:t>
            </a:r>
            <a:r>
              <a:rPr lang="cs-CZ" b="1" dirty="0" smtClean="0"/>
              <a:t> </a:t>
            </a:r>
            <a:r>
              <a:rPr lang="cs-CZ" b="1" dirty="0"/>
              <a:t>v Bergen-Belsenu v Dolním Sasku pravděpodobně na tyfus.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07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Zdroje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www.wikiart.org/ru/yozef-chapek/all-works/text-list</a:t>
            </a:r>
            <a:endParaRPr lang="ru-RU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www.databazeknih.cz/zivotopis/josef-capek-817</a:t>
            </a:r>
            <a:endParaRPr lang="ru-RU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cs.m.wikipedia.org/wiki/Josef_Čapek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2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673</TotalTime>
  <Words>574</Words>
  <Application>Microsoft Office PowerPoint</Application>
  <PresentationFormat>Širokoúhlá obrazovka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Josef Čapek </vt:lpstr>
      <vt:lpstr>Josef Čapek</vt:lpstr>
      <vt:lpstr>Dílo (Novinář)</vt:lpstr>
      <vt:lpstr>(Malíř)</vt:lpstr>
      <vt:lpstr>Samostatná tvorba</vt:lpstr>
      <vt:lpstr>(Literární dílo společně s bratrem Karlem) </vt:lpstr>
      <vt:lpstr>Filmografie </vt:lpstr>
      <vt:lpstr>Závěr života</vt:lpstr>
      <vt:lpstr>Zdroje:</vt:lpstr>
      <vt:lpstr>Děkuji za pozornost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Jozef Čapek</dc:title>
  <dc:creator>Daša Zagověnko</dc:creator>
  <cp:lastModifiedBy>FFUK</cp:lastModifiedBy>
  <cp:revision>25</cp:revision>
  <dcterms:created xsi:type="dcterms:W3CDTF">2021-04-07T11:08:56Z</dcterms:created>
  <dcterms:modified xsi:type="dcterms:W3CDTF">2021-04-09T08:08:13Z</dcterms:modified>
</cp:coreProperties>
</file>