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0" r:id="rId3"/>
    <p:sldId id="257" r:id="rId4"/>
    <p:sldId id="258" r:id="rId5"/>
    <p:sldId id="277" r:id="rId6"/>
    <p:sldId id="273" r:id="rId7"/>
    <p:sldId id="278" r:id="rId8"/>
    <p:sldId id="275" r:id="rId9"/>
    <p:sldId id="276" r:id="rId10"/>
    <p:sldId id="259" r:id="rId11"/>
    <p:sldId id="262" r:id="rId12"/>
    <p:sldId id="260" r:id="rId13"/>
    <p:sldId id="261" r:id="rId14"/>
    <p:sldId id="263" r:id="rId15"/>
    <p:sldId id="264" r:id="rId16"/>
    <p:sldId id="267" r:id="rId17"/>
    <p:sldId id="279" r:id="rId18"/>
    <p:sldId id="268" r:id="rId19"/>
    <p:sldId id="265" r:id="rId20"/>
    <p:sldId id="266" r:id="rId21"/>
    <p:sldId id="270" r:id="rId22"/>
    <p:sldId id="291" r:id="rId23"/>
    <p:sldId id="289" r:id="rId24"/>
    <p:sldId id="290" r:id="rId25"/>
    <p:sldId id="271" r:id="rId26"/>
    <p:sldId id="309" r:id="rId27"/>
    <p:sldId id="294" r:id="rId28"/>
    <p:sldId id="272" r:id="rId29"/>
    <p:sldId id="310" r:id="rId30"/>
    <p:sldId id="280" r:id="rId31"/>
    <p:sldId id="296" r:id="rId32"/>
    <p:sldId id="295" r:id="rId33"/>
    <p:sldId id="281" r:id="rId34"/>
    <p:sldId id="305" r:id="rId35"/>
    <p:sldId id="312" r:id="rId36"/>
    <p:sldId id="306" r:id="rId37"/>
    <p:sldId id="282" r:id="rId38"/>
    <p:sldId id="301" r:id="rId39"/>
    <p:sldId id="304" r:id="rId40"/>
    <p:sldId id="302" r:id="rId41"/>
    <p:sldId id="283" r:id="rId42"/>
    <p:sldId id="284" r:id="rId43"/>
    <p:sldId id="307" r:id="rId44"/>
    <p:sldId id="308" r:id="rId45"/>
    <p:sldId id="311" r:id="rId46"/>
    <p:sldId id="285" r:id="rId47"/>
    <p:sldId id="286" r:id="rId48"/>
    <p:sldId id="287" r:id="rId49"/>
    <p:sldId id="313" r:id="rId50"/>
    <p:sldId id="314" r:id="rId51"/>
    <p:sldId id="315" r:id="rId52"/>
    <p:sldId id="316" r:id="rId53"/>
    <p:sldId id="317" r:id="rId54"/>
    <p:sldId id="318" r:id="rId55"/>
    <p:sldId id="288" r:id="rId56"/>
    <p:sldId id="300" r:id="rId57"/>
    <p:sldId id="298" r:id="rId5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Kliknutím lze upravit styl.</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30" name="Date Placeholder 29"/>
          <p:cNvSpPr>
            <a:spLocks noGrp="1"/>
          </p:cNvSpPr>
          <p:nvPr>
            <p:ph type="dt" sz="half" idx="10"/>
          </p:nvPr>
        </p:nvSpPr>
        <p:spPr/>
        <p:txBody>
          <a:bodyPr/>
          <a:lstStyle/>
          <a:p>
            <a:fld id="{404D7E33-4A2F-400D-89DC-755FAAD2529A}" type="datetimeFigureOut">
              <a:rPr lang="cs-CZ" smtClean="0"/>
              <a:t>6. 12. 2016</a:t>
            </a:fld>
            <a:endParaRPr lang="cs-CZ"/>
          </a:p>
        </p:txBody>
      </p:sp>
      <p:sp>
        <p:nvSpPr>
          <p:cNvPr id="19" name="Footer Placeholder 18"/>
          <p:cNvSpPr>
            <a:spLocks noGrp="1"/>
          </p:cNvSpPr>
          <p:nvPr>
            <p:ph type="ftr" sz="quarter" idx="11"/>
          </p:nvPr>
        </p:nvSpPr>
        <p:spPr/>
        <p:txBody>
          <a:bodyPr/>
          <a:lstStyle/>
          <a:p>
            <a:endParaRPr lang="cs-CZ"/>
          </a:p>
        </p:txBody>
      </p:sp>
      <p:sp>
        <p:nvSpPr>
          <p:cNvPr id="27" name="Slide Number Placeholder 26"/>
          <p:cNvSpPr>
            <a:spLocks noGrp="1"/>
          </p:cNvSpPr>
          <p:nvPr>
            <p:ph type="sldNum" sz="quarter" idx="12"/>
          </p:nvPr>
        </p:nvSpPr>
        <p:spPr/>
        <p:txBody>
          <a:bodyPr/>
          <a:lstStyle/>
          <a:p>
            <a:fld id="{586B5657-D577-4524-A477-68479257AAA1}"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Kliknutím lze upravit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fld id="{404D7E33-4A2F-400D-89DC-755FAAD2529A}" type="datetimeFigureOut">
              <a:rPr lang="cs-CZ" smtClean="0"/>
              <a:t>6. 12. 2016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86B5657-D577-4524-A477-68479257AAA1}"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cs-CZ" smtClean="0"/>
              <a:t>Kliknutím lze upravit styl.</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fld id="{404D7E33-4A2F-400D-89DC-755FAAD2529A}" type="datetimeFigureOut">
              <a:rPr lang="cs-CZ" smtClean="0"/>
              <a:t>6. 12. 2016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86B5657-D577-4524-A477-68479257AAA1}"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Kliknutím lze upravit styl.</a:t>
            </a:r>
            <a:endParaRPr kumimoji="0" lang="en-US"/>
          </a:p>
        </p:txBody>
      </p:sp>
      <p:sp>
        <p:nvSpPr>
          <p:cNvPr id="3" name="Content Placeholder 2"/>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fld id="{404D7E33-4A2F-400D-89DC-755FAAD2529A}" type="datetimeFigureOut">
              <a:rPr lang="cs-CZ" smtClean="0"/>
              <a:t>6. 12. 2016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86B5657-D577-4524-A477-68479257AAA1}"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Kliknutím lze upravit styl.</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Date Placeholder 3"/>
          <p:cNvSpPr>
            <a:spLocks noGrp="1"/>
          </p:cNvSpPr>
          <p:nvPr>
            <p:ph type="dt" sz="half" idx="10"/>
          </p:nvPr>
        </p:nvSpPr>
        <p:spPr/>
        <p:txBody>
          <a:bodyPr/>
          <a:lstStyle/>
          <a:p>
            <a:fld id="{404D7E33-4A2F-400D-89DC-755FAAD2529A}" type="datetimeFigureOut">
              <a:rPr lang="cs-CZ" smtClean="0"/>
              <a:t>6. 12. 2016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86B5657-D577-4524-A477-68479257AAA1}"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cs-CZ" smtClean="0"/>
              <a:t>Kliknutím lze upravit styl.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Date Placeholder 4"/>
          <p:cNvSpPr>
            <a:spLocks noGrp="1"/>
          </p:cNvSpPr>
          <p:nvPr>
            <p:ph type="dt" sz="half" idx="10"/>
          </p:nvPr>
        </p:nvSpPr>
        <p:spPr/>
        <p:txBody>
          <a:bodyPr/>
          <a:lstStyle/>
          <a:p>
            <a:fld id="{404D7E33-4A2F-400D-89DC-755FAAD2529A}" type="datetimeFigureOut">
              <a:rPr lang="cs-CZ" smtClean="0"/>
              <a:t>6. 12. 2016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86B5657-D577-4524-A477-68479257AAA1}"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cs-CZ" smtClean="0"/>
              <a:t>Kliknutím lze upravit styl.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Date Placeholder 6"/>
          <p:cNvSpPr>
            <a:spLocks noGrp="1"/>
          </p:cNvSpPr>
          <p:nvPr>
            <p:ph type="dt" sz="half" idx="10"/>
          </p:nvPr>
        </p:nvSpPr>
        <p:spPr/>
        <p:txBody>
          <a:bodyPr/>
          <a:lstStyle/>
          <a:p>
            <a:fld id="{404D7E33-4A2F-400D-89DC-755FAAD2529A}" type="datetimeFigureOut">
              <a:rPr lang="cs-CZ" smtClean="0"/>
              <a:t>6. 12. 2016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86B5657-D577-4524-A477-68479257AAA1}"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Kliknutím lze upravit styl.</a:t>
            </a:r>
            <a:endParaRPr kumimoji="0" lang="en-US"/>
          </a:p>
        </p:txBody>
      </p:sp>
      <p:sp>
        <p:nvSpPr>
          <p:cNvPr id="3" name="Date Placeholder 2"/>
          <p:cNvSpPr>
            <a:spLocks noGrp="1"/>
          </p:cNvSpPr>
          <p:nvPr>
            <p:ph type="dt" sz="half" idx="10"/>
          </p:nvPr>
        </p:nvSpPr>
        <p:spPr/>
        <p:txBody>
          <a:bodyPr/>
          <a:lstStyle/>
          <a:p>
            <a:fld id="{404D7E33-4A2F-400D-89DC-755FAAD2529A}" type="datetimeFigureOut">
              <a:rPr lang="cs-CZ" smtClean="0"/>
              <a:t>6. 12. 2016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86B5657-D577-4524-A477-68479257AAA1}"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D7E33-4A2F-400D-89DC-755FAAD2529A}" type="datetimeFigureOut">
              <a:rPr lang="cs-CZ" smtClean="0"/>
              <a:t>6. 12. 2016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86B5657-D577-4524-A477-68479257AAA1}"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Kliknutím lze upravit styl.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Kliknutím lze upravit styly předlohy textu.</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Date Placeholder 4"/>
          <p:cNvSpPr>
            <a:spLocks noGrp="1"/>
          </p:cNvSpPr>
          <p:nvPr>
            <p:ph type="dt" sz="half" idx="10"/>
          </p:nvPr>
        </p:nvSpPr>
        <p:spPr/>
        <p:txBody>
          <a:bodyPr/>
          <a:lstStyle/>
          <a:p>
            <a:fld id="{404D7E33-4A2F-400D-89DC-755FAAD2529A}" type="datetimeFigureOut">
              <a:rPr lang="cs-CZ" smtClean="0"/>
              <a:t>6. 12. 2016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86B5657-D577-4524-A477-68479257AAA1}"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Kliknutím lze upravit styl.</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Date Placeholder 4"/>
          <p:cNvSpPr>
            <a:spLocks noGrp="1"/>
          </p:cNvSpPr>
          <p:nvPr>
            <p:ph type="dt" sz="half" idx="10"/>
          </p:nvPr>
        </p:nvSpPr>
        <p:spPr/>
        <p:txBody>
          <a:bodyPr/>
          <a:lstStyle/>
          <a:p>
            <a:fld id="{404D7E33-4A2F-400D-89DC-755FAAD2529A}" type="datetimeFigureOut">
              <a:rPr lang="cs-CZ" smtClean="0"/>
              <a:t>6. 12. 2016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a:xfrm>
            <a:off x="8077200" y="6356350"/>
            <a:ext cx="609600" cy="365125"/>
          </a:xfrm>
        </p:spPr>
        <p:txBody>
          <a:bodyPr/>
          <a:lstStyle/>
          <a:p>
            <a:fld id="{586B5657-D577-4524-A477-68479257AAA1}" type="slidenum">
              <a:rPr lang="cs-CZ" smtClean="0"/>
              <a:t>‹#›</a:t>
            </a:fld>
            <a:endParaRPr lang="cs-CZ"/>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Kliknutím na ikonu přidáte obrázek.</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Kliknutím lze upravit styl.</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04D7E33-4A2F-400D-89DC-755FAAD2529A}" type="datetimeFigureOut">
              <a:rPr lang="cs-CZ" smtClean="0"/>
              <a:t>6. 12. 2016</a:t>
            </a:fld>
            <a:endParaRPr lang="cs-CZ"/>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86B5657-D577-4524-A477-68479257AAA1}" type="slidenum">
              <a:rPr lang="cs-CZ" smtClean="0"/>
              <a:t>‹#›</a:t>
            </a:fld>
            <a:endParaRPr lang="cs-CZ"/>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pPr>
              <a:lnSpc>
                <a:spcPct val="115000"/>
              </a:lnSpc>
              <a:spcAft>
                <a:spcPts val="1000"/>
              </a:spcAft>
            </a:pPr>
            <a:r>
              <a:rPr lang="ru-RU" sz="4400" b="1" dirty="0">
                <a:ea typeface="Calibri"/>
                <a:cs typeface="Times New Roman"/>
              </a:rPr>
              <a:t>ОДНОСОСТАВНЫЕ ПРЕДЛОЖЕНИЯ</a:t>
            </a:r>
            <a:r>
              <a:rPr lang="cs-CZ" dirty="0">
                <a:ea typeface="Calibri"/>
                <a:cs typeface="Times New Roman"/>
              </a:rPr>
              <a:t/>
            </a:r>
            <a:br>
              <a:rPr lang="cs-CZ" dirty="0">
                <a:ea typeface="Calibri"/>
                <a:cs typeface="Times New Roman"/>
              </a:rPr>
            </a:b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67760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792088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32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52736"/>
            <a:ext cx="756084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6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92696"/>
            <a:ext cx="712879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732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62646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52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70742" y="764704"/>
            <a:ext cx="7704856" cy="5555880"/>
          </a:xfrm>
          <a:prstGeom prst="rect">
            <a:avLst/>
          </a:prstGeom>
        </p:spPr>
        <p:txBody>
          <a:bodyPr wrap="square">
            <a:spAutoFit/>
          </a:bodyPr>
          <a:lstStyle/>
          <a:p>
            <a:pPr algn="ctr">
              <a:lnSpc>
                <a:spcPct val="115000"/>
              </a:lnSpc>
              <a:spcAft>
                <a:spcPts val="1000"/>
              </a:spcAft>
            </a:pPr>
            <a:r>
              <a:rPr lang="ru-RU" sz="2400" b="1" dirty="0" smtClean="0">
                <a:effectLst/>
                <a:latin typeface="Calibri"/>
                <a:ea typeface="Calibri"/>
                <a:cs typeface="Times New Roman"/>
              </a:rPr>
              <a:t>2. Обобщенно-личные предложения</a:t>
            </a:r>
            <a:endParaRPr lang="cs-CZ" dirty="0" smtClean="0">
              <a:effectLst/>
              <a:latin typeface="Calibri"/>
              <a:ea typeface="Calibri"/>
              <a:cs typeface="Times New Roman"/>
            </a:endParaRPr>
          </a:p>
          <a:p>
            <a:pPr marL="342900" indent="-342900">
              <a:lnSpc>
                <a:spcPct val="115000"/>
              </a:lnSpc>
              <a:spcAft>
                <a:spcPts val="1000"/>
              </a:spcAft>
              <a:buFont typeface="Wingdings" panose="05000000000000000000" pitchFamily="2" charset="2"/>
              <a:buChar char="Ø"/>
            </a:pPr>
            <a:r>
              <a:rPr lang="ru-RU" u="sng" dirty="0" smtClean="0">
                <a:effectLst/>
                <a:latin typeface="Calibri"/>
                <a:ea typeface="Calibri"/>
                <a:cs typeface="Times New Roman"/>
              </a:rPr>
              <a:t>Предикат – глагол в 3 л. </a:t>
            </a:r>
            <a:r>
              <a:rPr lang="ru-RU" u="sng" dirty="0" err="1" smtClean="0">
                <a:effectLst/>
                <a:latin typeface="Calibri"/>
                <a:ea typeface="Calibri"/>
                <a:cs typeface="Times New Roman"/>
              </a:rPr>
              <a:t>мн.ч</a:t>
            </a:r>
            <a:r>
              <a:rPr lang="ru-RU" u="sng" dirty="0" smtClean="0">
                <a:effectLst/>
                <a:latin typeface="Calibri"/>
                <a:ea typeface="Calibri"/>
                <a:cs typeface="Times New Roman"/>
              </a:rPr>
              <a:t>.</a:t>
            </a:r>
            <a:r>
              <a:rPr lang="ru-RU" dirty="0" smtClean="0">
                <a:effectLst/>
                <a:latin typeface="Calibri"/>
                <a:ea typeface="Calibri"/>
                <a:cs typeface="Times New Roman"/>
              </a:rPr>
              <a:t> </a:t>
            </a:r>
          </a:p>
          <a:p>
            <a:pPr>
              <a:lnSpc>
                <a:spcPct val="115000"/>
              </a:lnSpc>
              <a:spcAft>
                <a:spcPts val="1000"/>
              </a:spcAft>
            </a:pPr>
            <a:r>
              <a:rPr lang="ru-RU" b="1" i="1" dirty="0" smtClean="0">
                <a:effectLst/>
                <a:latin typeface="Calibri"/>
                <a:ea typeface="Calibri"/>
                <a:cs typeface="Times New Roman"/>
              </a:rPr>
              <a:t>Здесь не курят. О вкусах не спорят. </a:t>
            </a:r>
            <a:endParaRPr lang="cs-CZ" dirty="0" smtClean="0">
              <a:effectLst/>
              <a:latin typeface="Calibri"/>
              <a:ea typeface="Calibri"/>
              <a:cs typeface="Times New Roman"/>
            </a:endParaRPr>
          </a:p>
          <a:p>
            <a:pPr>
              <a:lnSpc>
                <a:spcPct val="115000"/>
              </a:lnSpc>
              <a:spcAft>
                <a:spcPts val="1000"/>
              </a:spcAft>
            </a:pPr>
            <a:r>
              <a:rPr lang="ru-RU" dirty="0" smtClean="0">
                <a:effectLst/>
                <a:latin typeface="Calibri"/>
                <a:ea typeface="Calibri"/>
                <a:cs typeface="Times New Roman"/>
              </a:rPr>
              <a:t>Действие относится к обобщенному, невыраженному субъекту (</a:t>
            </a:r>
            <a:r>
              <a:rPr lang="ru-RU" b="1" dirty="0" smtClean="0">
                <a:effectLst/>
                <a:latin typeface="Calibri"/>
                <a:ea typeface="Calibri"/>
                <a:cs typeface="Times New Roman"/>
              </a:rPr>
              <a:t>каждый, никто, многие</a:t>
            </a:r>
            <a:r>
              <a:rPr lang="ru-RU" dirty="0" smtClean="0">
                <a:effectLst/>
                <a:latin typeface="Calibri"/>
                <a:ea typeface="Calibri"/>
                <a:cs typeface="Times New Roman"/>
              </a:rPr>
              <a:t>).</a:t>
            </a:r>
            <a:endParaRPr lang="cs-CZ" dirty="0" smtClean="0">
              <a:effectLst/>
              <a:latin typeface="Calibri"/>
              <a:ea typeface="Calibri"/>
              <a:cs typeface="Times New Roman"/>
            </a:endParaRPr>
          </a:p>
          <a:p>
            <a:pPr marL="285750" indent="-285750">
              <a:lnSpc>
                <a:spcPct val="115000"/>
              </a:lnSpc>
              <a:spcAft>
                <a:spcPts val="1000"/>
              </a:spcAft>
              <a:buFont typeface="Wingdings" panose="05000000000000000000" pitchFamily="2" charset="2"/>
              <a:buChar char="§"/>
            </a:pPr>
            <a:r>
              <a:rPr lang="ru-RU" dirty="0" smtClean="0">
                <a:effectLst/>
                <a:latin typeface="Calibri"/>
                <a:ea typeface="Calibri"/>
                <a:cs typeface="Times New Roman"/>
              </a:rPr>
              <a:t>Это значит, </a:t>
            </a:r>
            <a:r>
              <a:rPr lang="ru-RU" u="sng" dirty="0" smtClean="0">
                <a:effectLst/>
                <a:latin typeface="Calibri"/>
                <a:ea typeface="Calibri"/>
                <a:cs typeface="Times New Roman"/>
              </a:rPr>
              <a:t>что говорящий также является участником действия. В ЧЯ нет формально соответствующего эквивалента для этой структуры</a:t>
            </a:r>
            <a:r>
              <a:rPr lang="ru-RU" dirty="0" smtClean="0">
                <a:effectLst/>
                <a:latin typeface="Calibri"/>
                <a:ea typeface="Calibri"/>
                <a:cs typeface="Times New Roman"/>
              </a:rPr>
              <a:t>. Переводим с пом. формы 1 л. </a:t>
            </a:r>
            <a:r>
              <a:rPr lang="ru-RU" dirty="0" err="1" smtClean="0">
                <a:effectLst/>
                <a:latin typeface="Calibri"/>
                <a:ea typeface="Calibri"/>
                <a:cs typeface="Times New Roman"/>
              </a:rPr>
              <a:t>мн.ч</a:t>
            </a:r>
            <a:r>
              <a:rPr lang="ru-RU" dirty="0" smtClean="0">
                <a:effectLst/>
                <a:latin typeface="Calibri"/>
                <a:ea typeface="Calibri"/>
                <a:cs typeface="Times New Roman"/>
              </a:rPr>
              <a:t>. или рефлексивно-пассивной конструкции. </a:t>
            </a:r>
          </a:p>
          <a:p>
            <a:pPr>
              <a:lnSpc>
                <a:spcPct val="115000"/>
              </a:lnSpc>
              <a:spcAft>
                <a:spcPts val="1000"/>
              </a:spcAft>
            </a:pPr>
            <a:r>
              <a:rPr lang="ru-RU" i="1" dirty="0" smtClean="0">
                <a:effectLst/>
                <a:latin typeface="Calibri"/>
                <a:ea typeface="Calibri"/>
                <a:cs typeface="Times New Roman"/>
              </a:rPr>
              <a:t>День 21 марта считают началом весны. </a:t>
            </a:r>
            <a:r>
              <a:rPr lang="cs-CZ" i="1" dirty="0" smtClean="0">
                <a:effectLst/>
                <a:latin typeface="Calibri"/>
                <a:ea typeface="Calibri"/>
                <a:cs typeface="Times New Roman"/>
              </a:rPr>
              <a:t>Se považuje/ považujeme.</a:t>
            </a:r>
            <a:endParaRPr lang="cs-CZ" dirty="0" smtClean="0">
              <a:effectLst/>
              <a:latin typeface="Calibri"/>
              <a:ea typeface="Calibri"/>
              <a:cs typeface="Times New Roman"/>
            </a:endParaRPr>
          </a:p>
          <a:p>
            <a:pPr marL="285750" indent="-285750">
              <a:lnSpc>
                <a:spcPct val="115000"/>
              </a:lnSpc>
              <a:spcAft>
                <a:spcPts val="1000"/>
              </a:spcAft>
              <a:buFont typeface="Wingdings" panose="05000000000000000000" pitchFamily="2" charset="2"/>
              <a:buChar char="§"/>
            </a:pPr>
            <a:r>
              <a:rPr lang="ru-RU" dirty="0" smtClean="0">
                <a:effectLst/>
                <a:latin typeface="Calibri"/>
                <a:ea typeface="Calibri"/>
                <a:cs typeface="Times New Roman"/>
              </a:rPr>
              <a:t>Очень часто речь идет об общеизвестных истинах, пословицах, т.е. идиоматических выражениях, которые переводятся несходным образом.</a:t>
            </a:r>
            <a:endParaRPr lang="cs-CZ" dirty="0" smtClean="0">
              <a:effectLst/>
              <a:latin typeface="Calibri"/>
              <a:ea typeface="Calibri"/>
              <a:cs typeface="Times New Roman"/>
            </a:endParaRPr>
          </a:p>
          <a:p>
            <a:pPr>
              <a:lnSpc>
                <a:spcPct val="115000"/>
              </a:lnSpc>
              <a:spcAft>
                <a:spcPts val="1000"/>
              </a:spcAft>
            </a:pPr>
            <a:r>
              <a:rPr lang="ru-RU" i="1" dirty="0" smtClean="0">
                <a:effectLst/>
                <a:latin typeface="Calibri"/>
                <a:ea typeface="Calibri"/>
                <a:cs typeface="Times New Roman"/>
              </a:rPr>
              <a:t>О вкусах не спорят. </a:t>
            </a:r>
            <a:r>
              <a:rPr lang="cs-CZ" i="1" dirty="0" smtClean="0">
                <a:effectLst/>
                <a:latin typeface="Calibri"/>
                <a:ea typeface="Calibri"/>
                <a:cs typeface="Times New Roman"/>
              </a:rPr>
              <a:t>Proti gustu žádný </a:t>
            </a:r>
            <a:r>
              <a:rPr lang="cs-CZ" i="1" dirty="0" err="1" smtClean="0">
                <a:effectLst/>
                <a:latin typeface="Calibri"/>
                <a:ea typeface="Calibri"/>
                <a:cs typeface="Times New Roman"/>
              </a:rPr>
              <a:t>dišputát</a:t>
            </a:r>
            <a:r>
              <a:rPr lang="cs-CZ" i="1" dirty="0" smtClean="0">
                <a:effectLst/>
                <a:latin typeface="Calibri"/>
                <a:ea typeface="Calibri"/>
                <a:cs typeface="Times New Roman"/>
              </a:rPr>
              <a:t>. </a:t>
            </a:r>
            <a:r>
              <a:rPr lang="ru-RU" i="1" dirty="0" smtClean="0">
                <a:effectLst/>
                <a:latin typeface="Calibri"/>
                <a:ea typeface="Calibri"/>
                <a:cs typeface="Times New Roman"/>
              </a:rPr>
              <a:t>Цыплят по осени считают.</a:t>
            </a:r>
            <a:r>
              <a:rPr lang="cs-CZ" i="1" dirty="0" smtClean="0">
                <a:effectLst/>
                <a:latin typeface="Calibri"/>
                <a:ea typeface="Calibri"/>
                <a:cs typeface="Times New Roman"/>
              </a:rPr>
              <a:t> Nechval dne před večerem.</a:t>
            </a:r>
            <a:endParaRPr lang="cs-CZ" dirty="0" smtClean="0">
              <a:effectLst/>
              <a:latin typeface="Calibri"/>
              <a:ea typeface="Calibri"/>
              <a:cs typeface="Times New Roman"/>
            </a:endParaRPr>
          </a:p>
        </p:txBody>
      </p:sp>
    </p:spTree>
    <p:extLst>
      <p:ext uri="{BB962C8B-B14F-4D97-AF65-F5344CB8AC3E}">
        <p14:creationId xmlns:p14="http://schemas.microsoft.com/office/powerpoint/2010/main" val="109059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43608" y="1268760"/>
            <a:ext cx="7200800" cy="3901581"/>
          </a:xfrm>
          <a:prstGeom prst="rect">
            <a:avLst/>
          </a:prstGeom>
        </p:spPr>
        <p:txBody>
          <a:bodyPr wrap="square">
            <a:spAutoFit/>
          </a:bodyPr>
          <a:lstStyle/>
          <a:p>
            <a:pPr marL="342900" lvl="0" indent="-342900">
              <a:lnSpc>
                <a:spcPct val="115000"/>
              </a:lnSpc>
              <a:spcAft>
                <a:spcPts val="1000"/>
              </a:spcAft>
              <a:buFont typeface="Wingdings" panose="05000000000000000000" pitchFamily="2" charset="2"/>
              <a:buChar char="Ø"/>
            </a:pPr>
            <a:r>
              <a:rPr lang="ru-RU" u="sng" dirty="0">
                <a:solidFill>
                  <a:prstClr val="black"/>
                </a:solidFill>
                <a:latin typeface="Calibri"/>
                <a:ea typeface="Calibri"/>
                <a:cs typeface="Times New Roman"/>
              </a:rPr>
              <a:t>Предикат – глагол 2 </a:t>
            </a:r>
            <a:r>
              <a:rPr lang="ru-RU" u="sng" dirty="0" err="1">
                <a:solidFill>
                  <a:prstClr val="black"/>
                </a:solidFill>
                <a:latin typeface="Calibri"/>
                <a:ea typeface="Calibri"/>
                <a:cs typeface="Times New Roman"/>
              </a:rPr>
              <a:t>л.ед.ч</a:t>
            </a:r>
            <a:r>
              <a:rPr lang="ru-RU" u="sng" dirty="0">
                <a:solidFill>
                  <a:prstClr val="black"/>
                </a:solidFill>
                <a:latin typeface="Calibri"/>
                <a:ea typeface="Calibri"/>
                <a:cs typeface="Times New Roman"/>
              </a:rPr>
              <a:t>.</a:t>
            </a:r>
            <a:r>
              <a:rPr lang="ru-RU" dirty="0">
                <a:solidFill>
                  <a:prstClr val="black"/>
                </a:solidFill>
                <a:latin typeface="Calibri"/>
                <a:ea typeface="Calibri"/>
                <a:cs typeface="Times New Roman"/>
              </a:rPr>
              <a:t> </a:t>
            </a:r>
            <a:endParaRPr lang="cs-CZ" dirty="0" smtClean="0">
              <a:solidFill>
                <a:prstClr val="black"/>
              </a:solidFill>
              <a:latin typeface="Calibri"/>
              <a:ea typeface="Calibri"/>
              <a:cs typeface="Times New Roman"/>
            </a:endParaRPr>
          </a:p>
          <a:p>
            <a:pPr lvl="0">
              <a:lnSpc>
                <a:spcPct val="115000"/>
              </a:lnSpc>
              <a:spcAft>
                <a:spcPts val="1000"/>
              </a:spcAft>
            </a:pPr>
            <a:r>
              <a:rPr lang="ru-RU" b="1" i="1" dirty="0" smtClean="0">
                <a:solidFill>
                  <a:prstClr val="black"/>
                </a:solidFill>
                <a:latin typeface="Calibri"/>
                <a:ea typeface="Calibri"/>
                <a:cs typeface="Times New Roman"/>
              </a:rPr>
              <a:t>Тебя </a:t>
            </a:r>
            <a:r>
              <a:rPr lang="ru-RU" b="1" i="1" dirty="0">
                <a:solidFill>
                  <a:prstClr val="black"/>
                </a:solidFill>
                <a:latin typeface="Calibri"/>
                <a:ea typeface="Calibri"/>
                <a:cs typeface="Times New Roman"/>
              </a:rPr>
              <a:t>не поймешь. Его не убедишь.</a:t>
            </a:r>
            <a:endParaRPr lang="cs-CZ" dirty="0">
              <a:solidFill>
                <a:prstClr val="black"/>
              </a:solidFill>
              <a:latin typeface="Calibri"/>
              <a:ea typeface="Calibri"/>
              <a:cs typeface="Times New Roman"/>
            </a:endParaRPr>
          </a:p>
          <a:p>
            <a:pPr lvl="0">
              <a:lnSpc>
                <a:spcPct val="115000"/>
              </a:lnSpc>
              <a:spcAft>
                <a:spcPts val="1000"/>
              </a:spcAft>
            </a:pPr>
            <a:r>
              <a:rPr lang="ru-RU" dirty="0">
                <a:solidFill>
                  <a:prstClr val="black"/>
                </a:solidFill>
                <a:latin typeface="Calibri"/>
                <a:ea typeface="Calibri"/>
                <a:cs typeface="Times New Roman"/>
              </a:rPr>
              <a:t>Чаще всего эквивалентом являются конструкции с </a:t>
            </a:r>
            <a:r>
              <a:rPr lang="ru-RU" dirty="0" smtClean="0">
                <a:solidFill>
                  <a:prstClr val="black"/>
                </a:solidFill>
                <a:latin typeface="Calibri"/>
                <a:ea typeface="Calibri"/>
                <a:cs typeface="Times New Roman"/>
              </a:rPr>
              <a:t>существительным </a:t>
            </a:r>
            <a:r>
              <a:rPr lang="cs-CZ" dirty="0">
                <a:solidFill>
                  <a:prstClr val="black"/>
                </a:solidFill>
                <a:latin typeface="Calibri"/>
                <a:ea typeface="Calibri"/>
                <a:cs typeface="Times New Roman"/>
              </a:rPr>
              <a:t>člověk</a:t>
            </a:r>
            <a:r>
              <a:rPr lang="ru-RU" dirty="0">
                <a:solidFill>
                  <a:prstClr val="black"/>
                </a:solidFill>
                <a:latin typeface="Calibri"/>
                <a:ea typeface="Calibri"/>
                <a:cs typeface="Times New Roman"/>
              </a:rPr>
              <a:t>. </a:t>
            </a:r>
            <a:endParaRPr lang="ru-RU" dirty="0" smtClean="0">
              <a:solidFill>
                <a:prstClr val="black"/>
              </a:solidFill>
              <a:latin typeface="Calibri"/>
              <a:ea typeface="Calibri"/>
              <a:cs typeface="Times New Roman"/>
            </a:endParaRPr>
          </a:p>
          <a:p>
            <a:pPr lvl="0">
              <a:lnSpc>
                <a:spcPct val="115000"/>
              </a:lnSpc>
              <a:spcAft>
                <a:spcPts val="1000"/>
              </a:spcAft>
            </a:pPr>
            <a:r>
              <a:rPr lang="ru-RU" i="1" dirty="0" smtClean="0">
                <a:solidFill>
                  <a:prstClr val="black"/>
                </a:solidFill>
                <a:latin typeface="Calibri"/>
                <a:ea typeface="Calibri"/>
                <a:cs typeface="Times New Roman"/>
              </a:rPr>
              <a:t>Тебя </a:t>
            </a:r>
            <a:r>
              <a:rPr lang="ru-RU" i="1" dirty="0">
                <a:solidFill>
                  <a:prstClr val="black"/>
                </a:solidFill>
                <a:latin typeface="Calibri"/>
                <a:ea typeface="Calibri"/>
                <a:cs typeface="Times New Roman"/>
              </a:rPr>
              <a:t>не убедишь. </a:t>
            </a:r>
            <a:r>
              <a:rPr lang="cs-CZ" i="1" dirty="0">
                <a:solidFill>
                  <a:prstClr val="black"/>
                </a:solidFill>
                <a:latin typeface="Calibri"/>
                <a:ea typeface="Calibri"/>
                <a:cs typeface="Times New Roman"/>
              </a:rPr>
              <a:t>Tebe člověk nepřesvědčí. </a:t>
            </a:r>
            <a:r>
              <a:rPr lang="ru-RU" i="1" dirty="0">
                <a:solidFill>
                  <a:prstClr val="black"/>
                </a:solidFill>
                <a:latin typeface="Calibri"/>
                <a:ea typeface="Calibri"/>
                <a:cs typeface="Times New Roman"/>
              </a:rPr>
              <a:t>От него ничего не скроешь. </a:t>
            </a:r>
            <a:r>
              <a:rPr lang="cs-CZ" i="1" dirty="0">
                <a:solidFill>
                  <a:prstClr val="black"/>
                </a:solidFill>
                <a:latin typeface="Calibri"/>
                <a:ea typeface="Calibri"/>
                <a:cs typeface="Times New Roman"/>
              </a:rPr>
              <a:t>Před ním člověk nic neutají.</a:t>
            </a:r>
            <a:endParaRPr lang="cs-CZ" dirty="0">
              <a:solidFill>
                <a:prstClr val="black"/>
              </a:solidFill>
              <a:latin typeface="Calibri"/>
              <a:ea typeface="Calibri"/>
              <a:cs typeface="Times New Roman"/>
            </a:endParaRPr>
          </a:p>
          <a:p>
            <a:pPr lvl="0"/>
            <a:endParaRPr lang="cs-CZ" u="sng" dirty="0" smtClean="0">
              <a:solidFill>
                <a:prstClr val="black"/>
              </a:solidFill>
              <a:latin typeface="Calibri"/>
              <a:ea typeface="Calibri"/>
              <a:cs typeface="Times New Roman"/>
            </a:endParaRPr>
          </a:p>
          <a:p>
            <a:pPr marL="285750" lvl="0" indent="-285750">
              <a:buFont typeface="Wingdings" panose="05000000000000000000" pitchFamily="2" charset="2"/>
              <a:buChar char="Ø"/>
            </a:pPr>
            <a:r>
              <a:rPr lang="ru-RU" u="sng" dirty="0" smtClean="0">
                <a:solidFill>
                  <a:prstClr val="black"/>
                </a:solidFill>
                <a:latin typeface="Calibri"/>
                <a:ea typeface="Calibri"/>
                <a:cs typeface="Times New Roman"/>
              </a:rPr>
              <a:t>Предикат </a:t>
            </a:r>
            <a:r>
              <a:rPr lang="ru-RU" u="sng" dirty="0">
                <a:solidFill>
                  <a:prstClr val="black"/>
                </a:solidFill>
                <a:latin typeface="Calibri"/>
                <a:ea typeface="Calibri"/>
                <a:cs typeface="Times New Roman"/>
              </a:rPr>
              <a:t>– глагол 1 л. </a:t>
            </a:r>
            <a:r>
              <a:rPr lang="ru-RU" u="sng" dirty="0" err="1">
                <a:solidFill>
                  <a:prstClr val="black"/>
                </a:solidFill>
                <a:latin typeface="Calibri"/>
                <a:ea typeface="Calibri"/>
                <a:cs typeface="Times New Roman"/>
              </a:rPr>
              <a:t>мн.ч</a:t>
            </a:r>
            <a:r>
              <a:rPr lang="ru-RU" u="sng" dirty="0">
                <a:solidFill>
                  <a:prstClr val="black"/>
                </a:solidFill>
                <a:latin typeface="Calibri"/>
                <a:ea typeface="Calibri"/>
                <a:cs typeface="Times New Roman"/>
              </a:rPr>
              <a:t>.</a:t>
            </a:r>
            <a:r>
              <a:rPr lang="ru-RU" dirty="0">
                <a:solidFill>
                  <a:prstClr val="black"/>
                </a:solidFill>
                <a:latin typeface="Calibri"/>
                <a:ea typeface="Calibri"/>
                <a:cs typeface="Times New Roman"/>
              </a:rPr>
              <a:t> </a:t>
            </a:r>
            <a:endParaRPr lang="ru-RU" dirty="0" smtClean="0">
              <a:solidFill>
                <a:prstClr val="black"/>
              </a:solidFill>
              <a:latin typeface="Calibri"/>
              <a:ea typeface="Calibri"/>
              <a:cs typeface="Times New Roman"/>
            </a:endParaRPr>
          </a:p>
          <a:p>
            <a:pPr lvl="0"/>
            <a:r>
              <a:rPr lang="ru-RU" b="1" i="1" dirty="0" smtClean="0">
                <a:solidFill>
                  <a:prstClr val="black"/>
                </a:solidFill>
                <a:latin typeface="Calibri"/>
                <a:ea typeface="Calibri"/>
                <a:cs typeface="Times New Roman"/>
              </a:rPr>
              <a:t>Такое </a:t>
            </a:r>
            <a:r>
              <a:rPr lang="ru-RU" b="1" i="1" dirty="0">
                <a:solidFill>
                  <a:prstClr val="black"/>
                </a:solidFill>
                <a:latin typeface="Calibri"/>
                <a:ea typeface="Calibri"/>
                <a:cs typeface="Times New Roman"/>
              </a:rPr>
              <a:t>положение рычага мы считаем исходным</a:t>
            </a:r>
            <a:r>
              <a:rPr lang="ru-RU" dirty="0">
                <a:solidFill>
                  <a:prstClr val="black"/>
                </a:solidFill>
                <a:latin typeface="Calibri"/>
                <a:ea typeface="Calibri"/>
                <a:cs typeface="Times New Roman"/>
              </a:rPr>
              <a:t>. </a:t>
            </a:r>
            <a:endParaRPr lang="ru-RU" dirty="0" smtClean="0">
              <a:solidFill>
                <a:prstClr val="black"/>
              </a:solidFill>
              <a:latin typeface="Calibri"/>
              <a:ea typeface="Calibri"/>
              <a:cs typeface="Times New Roman"/>
            </a:endParaRPr>
          </a:p>
          <a:p>
            <a:pPr lvl="0"/>
            <a:r>
              <a:rPr lang="ru-RU" dirty="0" smtClean="0">
                <a:solidFill>
                  <a:prstClr val="black"/>
                </a:solidFill>
                <a:latin typeface="Calibri"/>
                <a:ea typeface="Calibri"/>
                <a:cs typeface="Times New Roman"/>
              </a:rPr>
              <a:t>Структурно </a:t>
            </a:r>
            <a:r>
              <a:rPr lang="ru-RU" dirty="0">
                <a:solidFill>
                  <a:prstClr val="black"/>
                </a:solidFill>
                <a:latin typeface="Calibri"/>
                <a:ea typeface="Calibri"/>
                <a:cs typeface="Times New Roman"/>
              </a:rPr>
              <a:t>совпадает с соответствующим типом предложений в ЧЯ, </a:t>
            </a:r>
            <a:r>
              <a:rPr lang="ru-RU" dirty="0">
                <a:solidFill>
                  <a:prstClr val="black"/>
                </a:solidFill>
                <a:highlight>
                  <a:srgbClr val="FFFF00"/>
                </a:highlight>
                <a:latin typeface="Calibri"/>
                <a:ea typeface="Calibri"/>
                <a:cs typeface="Times New Roman"/>
              </a:rPr>
              <a:t>однако в РЯ употребляется очень редко.</a:t>
            </a:r>
            <a:endParaRPr lang="cs-CZ" dirty="0">
              <a:solidFill>
                <a:prstClr val="black"/>
              </a:solidFill>
            </a:endParaRPr>
          </a:p>
        </p:txBody>
      </p:sp>
    </p:spTree>
    <p:extLst>
      <p:ext uri="{BB962C8B-B14F-4D97-AF65-F5344CB8AC3E}">
        <p14:creationId xmlns:p14="http://schemas.microsoft.com/office/powerpoint/2010/main" val="3613513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1166842"/>
            <a:ext cx="8280920" cy="3970318"/>
          </a:xfrm>
          <a:prstGeom prst="rect">
            <a:avLst/>
          </a:prstGeom>
        </p:spPr>
        <p:txBody>
          <a:bodyPr wrap="square">
            <a:spAutoFit/>
          </a:bodyPr>
          <a:lstStyle/>
          <a:p>
            <a:r>
              <a:rPr lang="ru-RU" b="1" i="0" u="none" strike="noStrike" baseline="0" dirty="0" smtClean="0">
                <a:solidFill>
                  <a:srgbClr val="000000"/>
                </a:solidFill>
                <a:latin typeface="Times New Roman"/>
              </a:rPr>
              <a:t>Упражнение </a:t>
            </a:r>
            <a:endParaRPr lang="ru-RU" b="0" i="0" u="none" strike="noStrike" baseline="0" dirty="0" smtClean="0">
              <a:solidFill>
                <a:srgbClr val="000000"/>
              </a:solidFill>
              <a:latin typeface="Times New Roman"/>
            </a:endParaRPr>
          </a:p>
          <a:p>
            <a:pPr marL="342900" indent="-342900">
              <a:buAutoNum type="arabicPeriod"/>
            </a:pPr>
            <a:r>
              <a:rPr lang="cs-CZ" b="0" i="0" u="none" strike="noStrike" baseline="0" dirty="0" smtClean="0">
                <a:solidFill>
                  <a:srgbClr val="000000"/>
                </a:solidFill>
                <a:latin typeface="Times New Roman"/>
              </a:rPr>
              <a:t>Na konci zvolací věty se obvykle píše vykřičník. 2. Toto slovo se píše s malým písmenem. 3. Tebe člověk nepřesvědčí. 4. Nechval dne před večerem. 5. Co máme, toho si nevážíme, když to ztratíme, pláčeme. 6. Proti gustu žádný </a:t>
            </a:r>
            <a:r>
              <a:rPr lang="cs-CZ" b="0" i="0" u="none" strike="noStrike" baseline="0" dirty="0" err="1" smtClean="0">
                <a:solidFill>
                  <a:srgbClr val="000000"/>
                </a:solidFill>
                <a:latin typeface="Times New Roman"/>
              </a:rPr>
              <a:t>dišputát</a:t>
            </a:r>
            <a:r>
              <a:rPr lang="cs-CZ" b="0" i="0" u="none" strike="noStrike" baseline="0" dirty="0" smtClean="0">
                <a:solidFill>
                  <a:srgbClr val="000000"/>
                </a:solidFill>
                <a:latin typeface="Times New Roman"/>
              </a:rPr>
              <a:t>. 7. Ve Španělsku se mluví španělsky. 8. S poctivostí nejdál dojdeš. 9. Darovanému koni na zuby nehleď. 10. 21. prosinec se považuje za začátek zimy. 11. Kolik takových ptáků člověk v jarním lese neuvidí! 12. V divadle se nekouří. 13. U vzácné dívky se člověk setká s prostotou i s přirozenou svobodou pohledu, slova, skutku. 14. V takových případech se píše velké písmeno. 15. Srdci neporučíš. </a:t>
            </a:r>
          </a:p>
          <a:p>
            <a:pPr marL="342900" indent="-342900">
              <a:buAutoNum type="arabicPeriod"/>
            </a:pPr>
            <a:endParaRPr lang="cs-CZ" dirty="0">
              <a:solidFill>
                <a:srgbClr val="000000"/>
              </a:solidFill>
              <a:latin typeface="Times New Roman"/>
            </a:endParaRPr>
          </a:p>
          <a:p>
            <a:r>
              <a:rPr lang="ru-RU" b="1" i="0" u="none" strike="noStrike" baseline="0" dirty="0" smtClean="0">
                <a:solidFill>
                  <a:srgbClr val="000000"/>
                </a:solidFill>
                <a:latin typeface="Times New Roman"/>
              </a:rPr>
              <a:t>Упражнение 2.2 </a:t>
            </a:r>
            <a:endParaRPr lang="ru-RU" b="0" i="0" u="none" strike="noStrike" baseline="0" dirty="0" smtClean="0">
              <a:solidFill>
                <a:srgbClr val="000000"/>
              </a:solidFill>
              <a:latin typeface="Times New Roman"/>
            </a:endParaRPr>
          </a:p>
          <a:p>
            <a:r>
              <a:rPr lang="ru-RU" b="0" i="0" u="none" strike="noStrike" baseline="0" dirty="0" smtClean="0">
                <a:solidFill>
                  <a:srgbClr val="000000"/>
                </a:solidFill>
                <a:latin typeface="Times New Roman"/>
              </a:rPr>
              <a:t>1. С этим человеком на пятой минуте знакомства </a:t>
            </a:r>
            <a:r>
              <a:rPr lang="ru-RU" b="1" i="0" u="none" strike="noStrike" baseline="0" dirty="0" smtClean="0">
                <a:solidFill>
                  <a:srgbClr val="000000"/>
                </a:solidFill>
                <a:latin typeface="Times New Roman"/>
              </a:rPr>
              <a:t>чувствуешь </a:t>
            </a:r>
            <a:r>
              <a:rPr lang="ru-RU" b="0" i="0" u="none" strike="noStrike" baseline="0" dirty="0" smtClean="0">
                <a:solidFill>
                  <a:srgbClr val="000000"/>
                </a:solidFill>
                <a:latin typeface="Times New Roman"/>
              </a:rPr>
              <a:t>себя старым другом. 3. Солдатами не </a:t>
            </a:r>
            <a:r>
              <a:rPr lang="ru-RU" b="1" i="0" u="none" strike="noStrike" baseline="0" dirty="0" smtClean="0">
                <a:solidFill>
                  <a:srgbClr val="000000"/>
                </a:solidFill>
                <a:latin typeface="Times New Roman"/>
              </a:rPr>
              <a:t>рождаются</a:t>
            </a:r>
            <a:r>
              <a:rPr lang="ru-RU" b="0" i="0" u="none" strike="noStrike" baseline="0" dirty="0" smtClean="0">
                <a:solidFill>
                  <a:srgbClr val="000000"/>
                </a:solidFill>
                <a:latin typeface="Times New Roman"/>
              </a:rPr>
              <a:t>. 4. Охотно мы </a:t>
            </a:r>
            <a:r>
              <a:rPr lang="ru-RU" b="1" i="0" u="none" strike="noStrike" baseline="0" dirty="0" smtClean="0">
                <a:solidFill>
                  <a:srgbClr val="000000"/>
                </a:solidFill>
                <a:latin typeface="Times New Roman"/>
              </a:rPr>
              <a:t>дарим</a:t>
            </a:r>
            <a:r>
              <a:rPr lang="ru-RU" b="0" i="0" u="none" strike="noStrike" baseline="0" dirty="0" smtClean="0">
                <a:solidFill>
                  <a:srgbClr val="000000"/>
                </a:solidFill>
                <a:latin typeface="Times New Roman"/>
              </a:rPr>
              <a:t>, что нам не надобно самим. 7. Семь раз </a:t>
            </a:r>
            <a:r>
              <a:rPr lang="ru-RU" b="1" i="0" u="none" strike="noStrike" baseline="0" dirty="0" smtClean="0">
                <a:solidFill>
                  <a:srgbClr val="000000"/>
                </a:solidFill>
                <a:latin typeface="Times New Roman"/>
              </a:rPr>
              <a:t>отмерь </a:t>
            </a:r>
            <a:r>
              <a:rPr lang="ru-RU" b="0" i="0" u="none" strike="noStrike" baseline="0" dirty="0" smtClean="0">
                <a:solidFill>
                  <a:srgbClr val="000000"/>
                </a:solidFill>
                <a:latin typeface="Times New Roman"/>
              </a:rPr>
              <a:t>– один раз </a:t>
            </a:r>
            <a:r>
              <a:rPr lang="ru-RU" b="1" i="0" u="none" strike="noStrike" baseline="0" dirty="0" smtClean="0">
                <a:solidFill>
                  <a:srgbClr val="000000"/>
                </a:solidFill>
                <a:latin typeface="Times New Roman"/>
              </a:rPr>
              <a:t>отрежь</a:t>
            </a:r>
            <a:r>
              <a:rPr lang="ru-RU" b="0" i="0" u="none" strike="noStrike" baseline="0" dirty="0" smtClean="0">
                <a:solidFill>
                  <a:srgbClr val="000000"/>
                </a:solidFill>
                <a:latin typeface="Times New Roman"/>
              </a:rPr>
              <a:t>. 9. Такое событие не </a:t>
            </a:r>
            <a:r>
              <a:rPr lang="ru-RU" b="1" i="0" u="none" strike="noStrike" baseline="0" dirty="0" smtClean="0">
                <a:solidFill>
                  <a:srgbClr val="000000"/>
                </a:solidFill>
                <a:latin typeface="Times New Roman"/>
              </a:rPr>
              <a:t>забудешь</a:t>
            </a:r>
            <a:r>
              <a:rPr lang="ru-RU" b="0" i="0" u="none" strike="noStrike" baseline="0" dirty="0" smtClean="0">
                <a:solidFill>
                  <a:srgbClr val="000000"/>
                </a:solidFill>
                <a:latin typeface="Times New Roman"/>
              </a:rPr>
              <a:t>. </a:t>
            </a:r>
            <a:endParaRPr lang="cs-CZ" dirty="0"/>
          </a:p>
        </p:txBody>
      </p:sp>
    </p:spTree>
    <p:extLst>
      <p:ext uri="{BB962C8B-B14F-4D97-AF65-F5344CB8AC3E}">
        <p14:creationId xmlns:p14="http://schemas.microsoft.com/office/powerpoint/2010/main" val="294425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11560" y="1443841"/>
            <a:ext cx="7776864" cy="2308324"/>
          </a:xfrm>
          <a:prstGeom prst="rect">
            <a:avLst/>
          </a:prstGeom>
        </p:spPr>
        <p:txBody>
          <a:bodyPr wrap="square">
            <a:spAutoFit/>
          </a:bodyPr>
          <a:lstStyle/>
          <a:p>
            <a:r>
              <a:rPr lang="ru-RU" b="1" i="0" u="none" strike="noStrike" baseline="0" dirty="0" smtClean="0">
                <a:solidFill>
                  <a:srgbClr val="000000"/>
                </a:solidFill>
                <a:latin typeface="Times New Roman"/>
              </a:rPr>
              <a:t>Переведите следующие предложения на русский язык, пользуясь обобщённо-личными предложениями. </a:t>
            </a:r>
          </a:p>
          <a:p>
            <a:r>
              <a:rPr lang="cs-CZ" b="0" i="0" u="none" strike="noStrike" baseline="0" dirty="0" smtClean="0">
                <a:solidFill>
                  <a:srgbClr val="000000"/>
                </a:solidFill>
                <a:latin typeface="Times New Roman"/>
              </a:rPr>
              <a:t>1. Člověk nikdy neví, co si má o té knize myslet. 2. Člověk ho nepřemluví, i kdyby se hodně snažil. 3. Takové lidi člověk lehce oklame. 4. Člověk ho stále vidí jako malého chlapce. 5. Tento znak se nazývá tvrdý znak. 6. Na mír se nečeká, o mír se bojuje. 7. Tady se bojuje o titul mistra světa. 8. O prázdninách člověk nepozoruje, jak rychle letí čas. 9. Petr je veselý a společenský člověk, s ním se člověk zasměje z plných plic. 10. Čas od času člověk neví, kam jít dřív. </a:t>
            </a:r>
            <a:endParaRPr lang="cs-CZ" dirty="0"/>
          </a:p>
        </p:txBody>
      </p:sp>
    </p:spTree>
    <p:extLst>
      <p:ext uri="{BB962C8B-B14F-4D97-AF65-F5344CB8AC3E}">
        <p14:creationId xmlns:p14="http://schemas.microsoft.com/office/powerpoint/2010/main" val="3317913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7504" y="908720"/>
            <a:ext cx="9108504" cy="5632311"/>
          </a:xfrm>
          <a:prstGeom prst="rect">
            <a:avLst/>
          </a:prstGeom>
        </p:spPr>
        <p:txBody>
          <a:bodyPr wrap="square">
            <a:spAutoFit/>
          </a:bodyPr>
          <a:lstStyle/>
          <a:p>
            <a:r>
              <a:rPr lang="ru-RU" b="1" i="0" u="none" strike="noStrike" baseline="0" dirty="0" smtClean="0">
                <a:solidFill>
                  <a:srgbClr val="000000"/>
                </a:solidFill>
                <a:latin typeface="Times New Roman"/>
              </a:rPr>
              <a:t>Стоящий в скобках глагол поставьте в надлежащей форме обобщённо-личного предложения. </a:t>
            </a:r>
          </a:p>
          <a:p>
            <a:r>
              <a:rPr lang="ru-RU" b="0" i="0" u="none" strike="noStrike" baseline="0" dirty="0" smtClean="0">
                <a:solidFill>
                  <a:srgbClr val="000000"/>
                </a:solidFill>
                <a:latin typeface="Times New Roman"/>
              </a:rPr>
              <a:t>1. Без труда не (вынуть) и рыбки из пруда. (пословица) 2. От него ничего не (скрыть). 3. Его не (дождаться). 4. Если (</a:t>
            </a:r>
            <a:r>
              <a:rPr lang="ru-RU" b="0" i="0" u="none" strike="noStrike" baseline="0" dirty="0" err="1" smtClean="0">
                <a:solidFill>
                  <a:srgbClr val="000000"/>
                </a:solidFill>
                <a:latin typeface="Times New Roman"/>
              </a:rPr>
              <a:t>видить</a:t>
            </a:r>
            <a:r>
              <a:rPr lang="ru-RU" b="0" i="0" u="none" strike="noStrike" baseline="0" dirty="0" smtClean="0">
                <a:solidFill>
                  <a:srgbClr val="000000"/>
                </a:solidFill>
                <a:latin typeface="Times New Roman"/>
              </a:rPr>
              <a:t>) прогресс у школьников, это большая мотивация. 5. Есть много слов, которые (произносить) по привычке не думая о том, что скрыто под ними. (Горький) 6. Вот вам, Ольга Семеновна, наша жизнь. (Работать), (стараться), (мучиться), ночей не (спать), всё (думать), как лучше – и что же? (А.П. Чехов) 7. (Любить) кататься – (любить) и саночки возить. 8. Бесстыдного гостя пивом из избы не (выгнать). 9. На деньги ума не (купить). (пословица) 10. (Беречь) честь </a:t>
            </a:r>
            <a:r>
              <a:rPr lang="ru-RU" b="0" i="0" u="none" strike="noStrike" baseline="0" dirty="0" err="1" smtClean="0">
                <a:solidFill>
                  <a:srgbClr val="000000"/>
                </a:solidFill>
                <a:latin typeface="Times New Roman"/>
              </a:rPr>
              <a:t>смолода</a:t>
            </a:r>
            <a:r>
              <a:rPr lang="ru-RU" b="0" i="0" u="none" strike="noStrike" baseline="0" dirty="0" smtClean="0">
                <a:solidFill>
                  <a:srgbClr val="000000"/>
                </a:solidFill>
                <a:latin typeface="Times New Roman"/>
              </a:rPr>
              <a:t>. (А.С. Пушкин) 11. Прямо (пойти) </a:t>
            </a:r>
            <a:r>
              <a:rPr lang="ru-RU" b="0" i="1" u="none" strike="noStrike" baseline="0" dirty="0" smtClean="0">
                <a:solidFill>
                  <a:srgbClr val="000000"/>
                </a:solidFill>
                <a:latin typeface="Times New Roman"/>
              </a:rPr>
              <a:t>- </a:t>
            </a:r>
            <a:r>
              <a:rPr lang="ru-RU" b="0" i="0" u="none" strike="noStrike" baseline="0" dirty="0" smtClean="0">
                <a:solidFill>
                  <a:srgbClr val="000000"/>
                </a:solidFill>
                <a:latin typeface="Times New Roman"/>
              </a:rPr>
              <a:t>счастье (найти). 12. От добра </a:t>
            </a:r>
            <a:r>
              <a:rPr lang="ru-RU" b="0" i="0" u="none" strike="noStrike" baseline="0" dirty="0" err="1" smtClean="0">
                <a:solidFill>
                  <a:srgbClr val="000000"/>
                </a:solidFill>
                <a:latin typeface="Times New Roman"/>
              </a:rPr>
              <a:t>добра</a:t>
            </a:r>
            <a:r>
              <a:rPr lang="ru-RU" b="0" i="0" u="none" strike="noStrike" baseline="0" dirty="0" smtClean="0">
                <a:solidFill>
                  <a:srgbClr val="000000"/>
                </a:solidFill>
                <a:latin typeface="Times New Roman"/>
              </a:rPr>
              <a:t> не (искать). (пословица) 13. Не всякому слуху (верить). 14. Богатством в рай не (взойти). (пословица) 15. Да, из черного не (сделать) белое…  </a:t>
            </a:r>
            <a:endParaRPr lang="cs-CZ" b="0" i="0" u="none" strike="noStrike" baseline="0" dirty="0" smtClean="0">
              <a:solidFill>
                <a:srgbClr val="000000"/>
              </a:solidFill>
              <a:latin typeface="Times New Roman"/>
            </a:endParaRPr>
          </a:p>
          <a:p>
            <a:pPr marL="342900" indent="-342900">
              <a:buAutoNum type="arabicPeriod"/>
            </a:pPr>
            <a:endParaRPr lang="cs-CZ" dirty="0">
              <a:solidFill>
                <a:srgbClr val="000000"/>
              </a:solidFill>
              <a:latin typeface="Times New Roman"/>
            </a:endParaRPr>
          </a:p>
          <a:p>
            <a:r>
              <a:rPr lang="ru-RU" b="1" i="0" u="none" strike="noStrike" baseline="0" dirty="0" smtClean="0">
                <a:solidFill>
                  <a:srgbClr val="000000"/>
                </a:solidFill>
                <a:latin typeface="Times New Roman"/>
              </a:rPr>
              <a:t>Упражнение 2.5 </a:t>
            </a:r>
            <a:endParaRPr lang="ru-RU" b="0" i="0" u="none" strike="noStrike" baseline="0" dirty="0" smtClean="0">
              <a:solidFill>
                <a:srgbClr val="000000"/>
              </a:solidFill>
              <a:latin typeface="Times New Roman"/>
            </a:endParaRPr>
          </a:p>
          <a:p>
            <a:r>
              <a:rPr lang="ru-RU" b="0" i="0" u="none" strike="noStrike" baseline="0" dirty="0" smtClean="0">
                <a:solidFill>
                  <a:srgbClr val="000000"/>
                </a:solidFill>
                <a:latin typeface="Times New Roman"/>
              </a:rPr>
              <a:t>1. На ваш вопрос не сразу ответишь. 2. Шила в мешке не утаишь. (пословица) 3. Вчерашнего дня не воротишь. 4. Друга на деньги не купишь. (пословица) 5. Спасибо в карман не положишь. (пословица) 6. У тебя уже тогда было такое лицо, которого не забываешь. 7. На всех не угодишь. 8. В чужом доме не указывают. (пословица) 9. С моей осанкой недалеко уйдёшь</a:t>
            </a:r>
            <a:r>
              <a:rPr lang="ru-RU" b="1" i="0" u="none" strike="noStrike" baseline="0" dirty="0" smtClean="0">
                <a:solidFill>
                  <a:srgbClr val="000000"/>
                </a:solidFill>
                <a:latin typeface="Times New Roman"/>
              </a:rPr>
              <a:t>! </a:t>
            </a:r>
            <a:r>
              <a:rPr lang="ru-RU" b="0" i="0" u="none" strike="noStrike" baseline="0" dirty="0" smtClean="0">
                <a:solidFill>
                  <a:srgbClr val="000000"/>
                </a:solidFill>
                <a:latin typeface="Times New Roman"/>
              </a:rPr>
              <a:t>(Чехов) 10. Перед большой аудиторией читаешь иначе. 11. Прожитых лет не воротишь вспять. </a:t>
            </a:r>
            <a:endParaRPr lang="cs-CZ" dirty="0"/>
          </a:p>
        </p:txBody>
      </p:sp>
    </p:spTree>
    <p:extLst>
      <p:ext uri="{BB962C8B-B14F-4D97-AF65-F5344CB8AC3E}">
        <p14:creationId xmlns:p14="http://schemas.microsoft.com/office/powerpoint/2010/main" val="171333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12776"/>
            <a:ext cx="669674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24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cEXi7Q38f8o/UC5YqR71CuI/AAAAAAAAAXU/MRyUqO91HYo/s1600/U25020544603467_1o5dlu7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91821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125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43608" y="908720"/>
            <a:ext cx="6984776" cy="4247317"/>
          </a:xfrm>
          <a:prstGeom prst="rect">
            <a:avLst/>
          </a:prstGeom>
        </p:spPr>
        <p:txBody>
          <a:bodyPr wrap="square">
            <a:spAutoFit/>
          </a:bodyPr>
          <a:lstStyle/>
          <a:p>
            <a:pPr algn="ctr"/>
            <a:r>
              <a:rPr lang="ru-RU" b="1" i="0" u="none" strike="noStrike" baseline="0" dirty="0" smtClean="0">
                <a:solidFill>
                  <a:srgbClr val="000000"/>
                </a:solidFill>
                <a:latin typeface="Times New Roman"/>
              </a:rPr>
              <a:t>Правильно соедините две части пословиц. </a:t>
            </a:r>
          </a:p>
          <a:p>
            <a:r>
              <a:rPr lang="ru-RU" b="0" i="0" u="none" strike="noStrike" baseline="0" dirty="0" smtClean="0">
                <a:solidFill>
                  <a:srgbClr val="000000"/>
                </a:solidFill>
                <a:latin typeface="Times New Roman"/>
              </a:rPr>
              <a:t>1. Без узды 			а) что видишь. </a:t>
            </a:r>
          </a:p>
          <a:p>
            <a:r>
              <a:rPr lang="ru-RU" b="0" i="0" u="none" strike="noStrike" baseline="0" dirty="0" smtClean="0">
                <a:solidFill>
                  <a:srgbClr val="000000"/>
                </a:solidFill>
                <a:latin typeface="Times New Roman"/>
              </a:rPr>
              <a:t>2. Бездонную бочку 		б) а добра ума держись. </a:t>
            </a:r>
          </a:p>
          <a:p>
            <a:r>
              <a:rPr lang="ru-RU" b="0" i="0" u="none" strike="noStrike" baseline="0" dirty="0" smtClean="0">
                <a:solidFill>
                  <a:srgbClr val="000000"/>
                </a:solidFill>
                <a:latin typeface="Times New Roman"/>
              </a:rPr>
              <a:t>3. Богу молись, 			в) водой не наполнишь. </a:t>
            </a:r>
          </a:p>
          <a:p>
            <a:r>
              <a:rPr lang="ru-RU" b="0" i="0" u="none" strike="noStrike" baseline="0" dirty="0" smtClean="0">
                <a:solidFill>
                  <a:srgbClr val="000000"/>
                </a:solidFill>
                <a:latin typeface="Times New Roman"/>
              </a:rPr>
              <a:t>4. Кривого кривым 		г) всё горе забудешь. </a:t>
            </a:r>
          </a:p>
          <a:p>
            <a:r>
              <a:rPr lang="ru-RU" b="0" i="0" u="none" strike="noStrike" baseline="0" dirty="0" smtClean="0">
                <a:solidFill>
                  <a:srgbClr val="000000"/>
                </a:solidFill>
                <a:latin typeface="Times New Roman"/>
              </a:rPr>
              <a:t>5. Без заботы и репу 		д) то и выпьешь. </a:t>
            </a:r>
          </a:p>
          <a:p>
            <a:r>
              <a:rPr lang="ru-RU" b="0" i="0" u="none" strike="noStrike" baseline="0" dirty="0" smtClean="0">
                <a:solidFill>
                  <a:srgbClr val="000000"/>
                </a:solidFill>
                <a:latin typeface="Times New Roman"/>
              </a:rPr>
              <a:t>6. Над другом посмеялся, 		е) когда спишь до обеда. </a:t>
            </a:r>
          </a:p>
          <a:p>
            <a:r>
              <a:rPr lang="ru-RU" b="0" i="0" u="none" strike="noStrike" baseline="0" dirty="0" smtClean="0">
                <a:solidFill>
                  <a:srgbClr val="000000"/>
                </a:solidFill>
                <a:latin typeface="Times New Roman"/>
              </a:rPr>
              <a:t>7. Не всё то есть, 			ё) коня не удержишь. </a:t>
            </a:r>
          </a:p>
          <a:p>
            <a:r>
              <a:rPr lang="ru-RU" b="0" i="0" u="none" strike="noStrike" baseline="0" dirty="0" smtClean="0">
                <a:solidFill>
                  <a:srgbClr val="000000"/>
                </a:solidFill>
                <a:latin typeface="Times New Roman"/>
              </a:rPr>
              <a:t>8. Не пеняй на соседа, 		ж) не вырастишь. </a:t>
            </a:r>
          </a:p>
          <a:p>
            <a:r>
              <a:rPr lang="ru-RU" b="0" i="0" u="none" strike="noStrike" baseline="0" dirty="0" smtClean="0">
                <a:solidFill>
                  <a:srgbClr val="000000"/>
                </a:solidFill>
                <a:latin typeface="Times New Roman"/>
              </a:rPr>
              <a:t>9. Не руби сук, 			з) с тем не расстанешься. </a:t>
            </a:r>
          </a:p>
          <a:p>
            <a:r>
              <a:rPr lang="ru-RU" b="0" i="0" u="none" strike="noStrike" baseline="0" dirty="0" smtClean="0">
                <a:solidFill>
                  <a:srgbClr val="000000"/>
                </a:solidFill>
                <a:latin typeface="Times New Roman"/>
              </a:rPr>
              <a:t>10. Поля словами 			и) больше любишь. </a:t>
            </a:r>
          </a:p>
          <a:p>
            <a:r>
              <a:rPr lang="ru-RU" b="0" i="0" u="none" strike="noStrike" baseline="0" dirty="0" smtClean="0">
                <a:solidFill>
                  <a:srgbClr val="000000"/>
                </a:solidFill>
                <a:latin typeface="Times New Roman"/>
              </a:rPr>
              <a:t>11. Реже видишь — 		й) не засевают. </a:t>
            </a:r>
          </a:p>
          <a:p>
            <a:r>
              <a:rPr lang="ru-RU" b="0" i="0" u="none" strike="noStrike" baseline="0" dirty="0" smtClean="0">
                <a:solidFill>
                  <a:srgbClr val="000000"/>
                </a:solidFill>
                <a:latin typeface="Times New Roman"/>
              </a:rPr>
              <a:t>12. С чем свыкнешься, 		к) на котором сидишь. </a:t>
            </a:r>
          </a:p>
          <a:p>
            <a:r>
              <a:rPr lang="ru-RU" b="0" i="0" u="none" strike="noStrike" baseline="0" dirty="0" smtClean="0">
                <a:solidFill>
                  <a:srgbClr val="000000"/>
                </a:solidFill>
                <a:latin typeface="Times New Roman"/>
              </a:rPr>
              <a:t>13. Час в добре пробудешь — 	л) не исправишь. </a:t>
            </a:r>
          </a:p>
          <a:p>
            <a:r>
              <a:rPr lang="ru-RU" b="0" i="0" u="none" strike="noStrike" baseline="0" dirty="0" smtClean="0">
                <a:solidFill>
                  <a:srgbClr val="000000"/>
                </a:solidFill>
                <a:latin typeface="Times New Roman"/>
              </a:rPr>
              <a:t>14. Что нальёшь, 			м) над собою поплачешь. </a:t>
            </a:r>
          </a:p>
        </p:txBody>
      </p:sp>
    </p:spTree>
    <p:extLst>
      <p:ext uri="{BB962C8B-B14F-4D97-AF65-F5344CB8AC3E}">
        <p14:creationId xmlns:p14="http://schemas.microsoft.com/office/powerpoint/2010/main" val="2119555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27584" y="1052736"/>
            <a:ext cx="7416824" cy="4436599"/>
          </a:xfrm>
          <a:prstGeom prst="rect">
            <a:avLst/>
          </a:prstGeom>
        </p:spPr>
        <p:txBody>
          <a:bodyPr wrap="square">
            <a:spAutoFit/>
          </a:bodyPr>
          <a:lstStyle/>
          <a:p>
            <a:pPr algn="ctr">
              <a:lnSpc>
                <a:spcPct val="115000"/>
              </a:lnSpc>
              <a:spcAft>
                <a:spcPts val="1000"/>
              </a:spcAft>
            </a:pPr>
            <a:r>
              <a:rPr lang="ru-RU" sz="2000" b="1" dirty="0" smtClean="0">
                <a:effectLst/>
                <a:latin typeface="Calibri"/>
                <a:ea typeface="Calibri"/>
                <a:cs typeface="Times New Roman"/>
              </a:rPr>
              <a:t>3. Предложения с простым глагольным предикатом в форме </a:t>
            </a:r>
          </a:p>
          <a:p>
            <a:pPr algn="ctr">
              <a:lnSpc>
                <a:spcPct val="115000"/>
              </a:lnSpc>
              <a:spcAft>
                <a:spcPts val="1000"/>
              </a:spcAft>
            </a:pPr>
            <a:r>
              <a:rPr lang="ru-RU" sz="2000" b="1" dirty="0" smtClean="0">
                <a:effectLst/>
                <a:latin typeface="Calibri"/>
                <a:ea typeface="Calibri"/>
                <a:cs typeface="Times New Roman"/>
              </a:rPr>
              <a:t>3 </a:t>
            </a:r>
            <a:r>
              <a:rPr lang="ru-RU" sz="2000" b="1" dirty="0" err="1" smtClean="0">
                <a:effectLst/>
                <a:latin typeface="Calibri"/>
                <a:ea typeface="Calibri"/>
                <a:cs typeface="Times New Roman"/>
              </a:rPr>
              <a:t>л.ед.ч</a:t>
            </a:r>
            <a:r>
              <a:rPr lang="ru-RU" sz="2000" b="1" dirty="0" smtClean="0">
                <a:effectLst/>
                <a:latin typeface="Calibri"/>
                <a:ea typeface="Calibri"/>
                <a:cs typeface="Times New Roman"/>
              </a:rPr>
              <a:t>.</a:t>
            </a:r>
            <a:endParaRPr lang="cs-CZ" sz="1600" dirty="0" smtClean="0">
              <a:effectLst/>
              <a:latin typeface="Calibri"/>
              <a:ea typeface="Calibri"/>
              <a:cs typeface="Times New Roman"/>
            </a:endParaRPr>
          </a:p>
          <a:p>
            <a:pPr>
              <a:lnSpc>
                <a:spcPct val="115000"/>
              </a:lnSpc>
              <a:spcAft>
                <a:spcPts val="1000"/>
              </a:spcAft>
            </a:pPr>
            <a:r>
              <a:rPr lang="ru-RU" b="1" i="1" dirty="0" smtClean="0">
                <a:effectLst/>
                <a:latin typeface="Calibri"/>
                <a:ea typeface="Calibri"/>
                <a:cs typeface="Times New Roman"/>
              </a:rPr>
              <a:t>Светает. Меня тошнит. Ему повезло. Мне не читается. Крышу сорвало ветром. Здесь пахнет плесенью. Об этом уже говорилось.</a:t>
            </a:r>
            <a:endParaRPr lang="cs-CZ" dirty="0" smtClean="0">
              <a:effectLst/>
              <a:latin typeface="Calibri"/>
              <a:ea typeface="Calibri"/>
              <a:cs typeface="Times New Roman"/>
            </a:endParaRPr>
          </a:p>
          <a:p>
            <a:pPr>
              <a:lnSpc>
                <a:spcPct val="115000"/>
              </a:lnSpc>
              <a:spcAft>
                <a:spcPts val="1000"/>
              </a:spcAft>
            </a:pPr>
            <a:r>
              <a:rPr lang="ru-RU" b="1" dirty="0" smtClean="0">
                <a:effectLst/>
                <a:latin typeface="Calibri"/>
                <a:ea typeface="Calibri"/>
                <a:cs typeface="Times New Roman"/>
              </a:rPr>
              <a:t>1) </a:t>
            </a:r>
            <a:r>
              <a:rPr lang="ru-RU" b="1" u="sng" dirty="0" smtClean="0">
                <a:effectLst/>
                <a:latin typeface="Calibri"/>
                <a:ea typeface="Calibri"/>
                <a:cs typeface="Times New Roman"/>
              </a:rPr>
              <a:t>Выражают явления внешнего мира</a:t>
            </a:r>
            <a:r>
              <a:rPr lang="ru-RU" b="1" dirty="0" smtClean="0">
                <a:effectLst/>
                <a:latin typeface="Calibri"/>
                <a:ea typeface="Calibri"/>
                <a:cs typeface="Times New Roman"/>
              </a:rPr>
              <a:t>. </a:t>
            </a:r>
            <a:r>
              <a:rPr lang="ru-RU" b="1" i="1" dirty="0" smtClean="0">
                <a:effectLst/>
                <a:latin typeface="Calibri"/>
                <a:ea typeface="Calibri"/>
                <a:cs typeface="Times New Roman"/>
              </a:rPr>
              <a:t>От дверей дует. Моросит. Темнеет.</a:t>
            </a:r>
            <a:endParaRPr lang="cs-CZ" dirty="0" smtClean="0">
              <a:effectLst/>
              <a:latin typeface="Calibri"/>
              <a:ea typeface="Calibri"/>
              <a:cs typeface="Times New Roman"/>
            </a:endParaRPr>
          </a:p>
          <a:p>
            <a:pPr marL="285750" indent="-285750">
              <a:lnSpc>
                <a:spcPct val="115000"/>
              </a:lnSpc>
              <a:spcAft>
                <a:spcPts val="1000"/>
              </a:spcAft>
              <a:buFont typeface="Arial" panose="020B0604020202020204" pitchFamily="34" charset="0"/>
              <a:buChar char="•"/>
            </a:pPr>
            <a:r>
              <a:rPr lang="ru-RU" dirty="0" smtClean="0">
                <a:effectLst/>
                <a:latin typeface="Calibri"/>
                <a:ea typeface="Calibri"/>
                <a:cs typeface="Times New Roman"/>
              </a:rPr>
              <a:t>Чаще всего они переводятся на ЧЯ с пом</a:t>
            </a:r>
            <a:r>
              <a:rPr lang="ru-RU" dirty="0" smtClean="0">
                <a:latin typeface="Calibri"/>
                <a:ea typeface="Calibri"/>
                <a:cs typeface="Times New Roman"/>
              </a:rPr>
              <a:t>ощью</a:t>
            </a:r>
            <a:r>
              <a:rPr lang="ru-RU" dirty="0" smtClean="0">
                <a:effectLst/>
                <a:latin typeface="Calibri"/>
                <a:ea typeface="Calibri"/>
                <a:cs typeface="Times New Roman"/>
              </a:rPr>
              <a:t> конструкций, содержащих подлежащее. </a:t>
            </a:r>
            <a:r>
              <a:rPr lang="ru-RU" i="1" dirty="0" smtClean="0">
                <a:effectLst/>
                <a:latin typeface="Calibri"/>
                <a:ea typeface="Calibri"/>
                <a:cs typeface="Times New Roman"/>
              </a:rPr>
              <a:t>Вечереет. </a:t>
            </a:r>
            <a:r>
              <a:rPr lang="cs-CZ" i="1" dirty="0" smtClean="0">
                <a:effectLst/>
                <a:latin typeface="Calibri"/>
                <a:ea typeface="Calibri"/>
                <a:cs typeface="Times New Roman"/>
              </a:rPr>
              <a:t>Nastává večer. </a:t>
            </a:r>
            <a:endParaRPr lang="ru-RU" i="1" dirty="0" smtClean="0">
              <a:effectLst/>
              <a:latin typeface="Calibri"/>
              <a:ea typeface="Calibri"/>
              <a:cs typeface="Times New Roman"/>
            </a:endParaRPr>
          </a:p>
          <a:p>
            <a:pPr marL="285750" indent="-285750">
              <a:lnSpc>
                <a:spcPct val="115000"/>
              </a:lnSpc>
              <a:spcAft>
                <a:spcPts val="1000"/>
              </a:spcAft>
              <a:buFont typeface="Arial" panose="020B0604020202020204" pitchFamily="34" charset="0"/>
              <a:buChar char="•"/>
            </a:pPr>
            <a:r>
              <a:rPr lang="ru-RU" dirty="0" smtClean="0">
                <a:effectLst/>
                <a:latin typeface="Calibri"/>
                <a:ea typeface="Calibri"/>
                <a:cs typeface="Times New Roman"/>
              </a:rPr>
              <a:t>Но может быть и соответствие. </a:t>
            </a:r>
            <a:r>
              <a:rPr lang="cs-CZ" i="1" dirty="0" smtClean="0">
                <a:effectLst/>
                <a:latin typeface="Calibri"/>
                <a:ea typeface="Calibri"/>
                <a:cs typeface="Times New Roman"/>
              </a:rPr>
              <a:t>Ode dveří táhne.</a:t>
            </a:r>
            <a:r>
              <a:rPr lang="ru-RU" i="1" dirty="0" smtClean="0">
                <a:effectLst/>
                <a:latin typeface="Calibri"/>
                <a:ea typeface="Calibri"/>
                <a:cs typeface="Times New Roman"/>
              </a:rPr>
              <a:t> </a:t>
            </a:r>
          </a:p>
          <a:p>
            <a:pPr marL="285750" indent="-285750">
              <a:lnSpc>
                <a:spcPct val="115000"/>
              </a:lnSpc>
              <a:spcAft>
                <a:spcPts val="1000"/>
              </a:spcAft>
              <a:buFont typeface="Arial" panose="020B0604020202020204" pitchFamily="34" charset="0"/>
              <a:buChar char="•"/>
            </a:pPr>
            <a:r>
              <a:rPr lang="ru-RU" dirty="0" smtClean="0">
                <a:effectLst/>
                <a:latin typeface="Calibri"/>
                <a:ea typeface="Calibri"/>
                <a:cs typeface="Times New Roman"/>
              </a:rPr>
              <a:t>Или наоборот в ЧЯ встречается безличное предложение</a:t>
            </a:r>
            <a:r>
              <a:rPr lang="ru-RU" i="1" dirty="0" smtClean="0">
                <a:effectLst/>
                <a:latin typeface="Calibri"/>
                <a:ea typeface="Calibri"/>
                <a:cs typeface="Times New Roman"/>
              </a:rPr>
              <a:t>. </a:t>
            </a:r>
            <a:r>
              <a:rPr lang="cs-CZ" i="1" dirty="0" smtClean="0">
                <a:effectLst/>
                <a:latin typeface="Calibri"/>
                <a:ea typeface="Calibri"/>
                <a:cs typeface="Times New Roman"/>
              </a:rPr>
              <a:t>Prší.</a:t>
            </a:r>
            <a:r>
              <a:rPr lang="ru-RU" i="1" dirty="0" smtClean="0">
                <a:effectLst/>
                <a:latin typeface="Calibri"/>
                <a:ea typeface="Calibri"/>
                <a:cs typeface="Times New Roman"/>
              </a:rPr>
              <a:t> Идет дождь.</a:t>
            </a:r>
            <a:endParaRPr lang="cs-CZ" i="1" dirty="0" smtClean="0">
              <a:effectLst/>
              <a:latin typeface="Calibri"/>
              <a:ea typeface="Calibri"/>
              <a:cs typeface="Times New Roman"/>
            </a:endParaRPr>
          </a:p>
        </p:txBody>
      </p:sp>
    </p:spTree>
    <p:extLst>
      <p:ext uri="{BB962C8B-B14F-4D97-AF65-F5344CB8AC3E}">
        <p14:creationId xmlns:p14="http://schemas.microsoft.com/office/powerpoint/2010/main" val="797076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41682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536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17344" y="1376519"/>
            <a:ext cx="7200801" cy="3025444"/>
          </a:xfrm>
          <a:prstGeom prst="rect">
            <a:avLst/>
          </a:prstGeom>
        </p:spPr>
        <p:txBody>
          <a:bodyPr wrap="square">
            <a:spAutoFit/>
          </a:bodyPr>
          <a:lstStyle/>
          <a:p>
            <a:pPr lvl="0">
              <a:lnSpc>
                <a:spcPct val="115000"/>
              </a:lnSpc>
              <a:spcAft>
                <a:spcPts val="1000"/>
              </a:spcAft>
            </a:pPr>
            <a:r>
              <a:rPr lang="ru-RU" b="1" dirty="0">
                <a:solidFill>
                  <a:prstClr val="black"/>
                </a:solidFill>
                <a:latin typeface="Calibri"/>
                <a:ea typeface="Calibri"/>
                <a:cs typeface="Times New Roman"/>
              </a:rPr>
              <a:t>2) </a:t>
            </a:r>
            <a:r>
              <a:rPr lang="ru-RU" b="1" u="sng" dirty="0">
                <a:solidFill>
                  <a:prstClr val="black"/>
                </a:solidFill>
                <a:latin typeface="Calibri"/>
                <a:ea typeface="Calibri"/>
                <a:cs typeface="Times New Roman"/>
              </a:rPr>
              <a:t>Процессы в человеческом организме</a:t>
            </a:r>
            <a:r>
              <a:rPr lang="ru-RU" b="1" dirty="0">
                <a:solidFill>
                  <a:prstClr val="black"/>
                </a:solidFill>
                <a:latin typeface="Calibri"/>
                <a:ea typeface="Calibri"/>
                <a:cs typeface="Times New Roman"/>
              </a:rPr>
              <a:t>. </a:t>
            </a:r>
            <a:r>
              <a:rPr lang="ru-RU" b="1" i="1" dirty="0">
                <a:solidFill>
                  <a:prstClr val="black"/>
                </a:solidFill>
                <a:latin typeface="Calibri"/>
                <a:ea typeface="Calibri"/>
                <a:cs typeface="Times New Roman"/>
              </a:rPr>
              <a:t>Меня тошнит. Мне нездоровится. У меня колет в боку.</a:t>
            </a:r>
            <a:endParaRPr lang="cs-CZ" dirty="0">
              <a:solidFill>
                <a:prstClr val="black"/>
              </a:solidFill>
              <a:latin typeface="Calibri"/>
              <a:ea typeface="Calibri"/>
              <a:cs typeface="Times New Roman"/>
            </a:endParaRPr>
          </a:p>
          <a:p>
            <a:pPr marL="285750" lvl="0" indent="-285750">
              <a:lnSpc>
                <a:spcPct val="115000"/>
              </a:lnSpc>
              <a:spcAft>
                <a:spcPts val="1000"/>
              </a:spcAft>
              <a:buFont typeface="Arial" panose="020B0604020202020204" pitchFamily="34" charset="0"/>
              <a:buChar char="•"/>
            </a:pPr>
            <a:r>
              <a:rPr lang="ru-RU" dirty="0">
                <a:solidFill>
                  <a:prstClr val="black"/>
                </a:solidFill>
                <a:latin typeface="Calibri"/>
                <a:ea typeface="Calibri"/>
                <a:cs typeface="Times New Roman"/>
              </a:rPr>
              <a:t>Чаще всего они переводятся на ЧЯ с помощью конструкций, содержащих подлежащее.</a:t>
            </a:r>
          </a:p>
          <a:p>
            <a:pPr lvl="0">
              <a:lnSpc>
                <a:spcPct val="115000"/>
              </a:lnSpc>
              <a:spcAft>
                <a:spcPts val="1000"/>
              </a:spcAft>
            </a:pPr>
            <a:r>
              <a:rPr lang="ru-RU" i="1" dirty="0">
                <a:solidFill>
                  <a:prstClr val="black"/>
                </a:solidFill>
                <a:latin typeface="Calibri"/>
                <a:ea typeface="Calibri"/>
                <a:cs typeface="Times New Roman"/>
              </a:rPr>
              <a:t>Мне надоело. </a:t>
            </a:r>
            <a:r>
              <a:rPr lang="cs-CZ" i="1" dirty="0">
                <a:solidFill>
                  <a:prstClr val="black"/>
                </a:solidFill>
                <a:latin typeface="Calibri"/>
                <a:ea typeface="Calibri"/>
                <a:cs typeface="Times New Roman"/>
              </a:rPr>
              <a:t>Omrzelo mě to.  Přestalo mě to bavit. </a:t>
            </a:r>
            <a:r>
              <a:rPr lang="ru-RU" i="1" dirty="0">
                <a:solidFill>
                  <a:prstClr val="black"/>
                </a:solidFill>
                <a:latin typeface="Calibri"/>
                <a:ea typeface="Calibri"/>
                <a:cs typeface="Times New Roman"/>
              </a:rPr>
              <a:t>У меня отлегло от сердца. </a:t>
            </a:r>
            <a:r>
              <a:rPr lang="cs-CZ" i="1" dirty="0">
                <a:solidFill>
                  <a:prstClr val="black"/>
                </a:solidFill>
                <a:latin typeface="Calibri"/>
                <a:ea typeface="Calibri"/>
                <a:cs typeface="Times New Roman"/>
              </a:rPr>
              <a:t>Spadl mi kamen ze srdce. </a:t>
            </a:r>
            <a:endParaRPr lang="ru-RU" i="1" dirty="0">
              <a:solidFill>
                <a:prstClr val="black"/>
              </a:solidFill>
              <a:latin typeface="Calibri"/>
              <a:ea typeface="Calibri"/>
              <a:cs typeface="Times New Roman"/>
            </a:endParaRPr>
          </a:p>
          <a:p>
            <a:pPr marL="285750" lvl="0" indent="-285750">
              <a:lnSpc>
                <a:spcPct val="115000"/>
              </a:lnSpc>
              <a:spcAft>
                <a:spcPts val="1000"/>
              </a:spcAft>
              <a:buFont typeface="Arial" panose="020B0604020202020204" pitchFamily="34" charset="0"/>
              <a:buChar char="•"/>
            </a:pPr>
            <a:r>
              <a:rPr lang="ru-RU" dirty="0">
                <a:solidFill>
                  <a:prstClr val="black"/>
                </a:solidFill>
                <a:latin typeface="Calibri"/>
                <a:ea typeface="Calibri"/>
                <a:cs typeface="Times New Roman"/>
              </a:rPr>
              <a:t>Но может быть и наоборот, в ЧЯ односоставное. </a:t>
            </a:r>
            <a:r>
              <a:rPr lang="cs-CZ" i="1" dirty="0">
                <a:solidFill>
                  <a:prstClr val="black"/>
                </a:solidFill>
                <a:latin typeface="Calibri"/>
                <a:ea typeface="Calibri"/>
                <a:cs typeface="Times New Roman"/>
              </a:rPr>
              <a:t>Vytrávilo mu. </a:t>
            </a:r>
            <a:r>
              <a:rPr lang="ru-RU" i="1" dirty="0">
                <a:solidFill>
                  <a:prstClr val="black"/>
                </a:solidFill>
                <a:latin typeface="Calibri"/>
                <a:ea typeface="Calibri"/>
                <a:cs typeface="Times New Roman"/>
              </a:rPr>
              <a:t>Он проголодался. </a:t>
            </a:r>
            <a:r>
              <a:rPr lang="cs-CZ" i="1" dirty="0">
                <a:solidFill>
                  <a:prstClr val="black"/>
                </a:solidFill>
                <a:latin typeface="Calibri"/>
                <a:ea typeface="Calibri"/>
                <a:cs typeface="Times New Roman"/>
              </a:rPr>
              <a:t>Přeskočilo mu. </a:t>
            </a:r>
            <a:r>
              <a:rPr lang="ru-RU" i="1" dirty="0">
                <a:solidFill>
                  <a:prstClr val="black"/>
                </a:solidFill>
                <a:latin typeface="Calibri"/>
                <a:ea typeface="Calibri"/>
                <a:cs typeface="Times New Roman"/>
              </a:rPr>
              <a:t>Он свихнулся.</a:t>
            </a:r>
            <a:endParaRPr lang="cs-CZ" dirty="0">
              <a:solidFill>
                <a:prstClr val="black"/>
              </a:solidFill>
              <a:latin typeface="Calibri"/>
              <a:ea typeface="Calibri"/>
              <a:cs typeface="Times New Roman"/>
            </a:endParaRPr>
          </a:p>
        </p:txBody>
      </p:sp>
    </p:spTree>
    <p:extLst>
      <p:ext uri="{BB962C8B-B14F-4D97-AF65-F5344CB8AC3E}">
        <p14:creationId xmlns:p14="http://schemas.microsoft.com/office/powerpoint/2010/main" val="66247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068960"/>
            <a:ext cx="784887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08720"/>
            <a:ext cx="777686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698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764704"/>
            <a:ext cx="8280920" cy="6024726"/>
          </a:xfrm>
          <a:prstGeom prst="rect">
            <a:avLst/>
          </a:prstGeom>
        </p:spPr>
        <p:txBody>
          <a:bodyPr wrap="square">
            <a:spAutoFit/>
          </a:bodyPr>
          <a:lstStyle/>
          <a:p>
            <a:pPr>
              <a:lnSpc>
                <a:spcPct val="115000"/>
              </a:lnSpc>
              <a:spcAft>
                <a:spcPts val="1000"/>
              </a:spcAft>
            </a:pPr>
            <a:r>
              <a:rPr lang="cs-CZ" b="1" dirty="0" smtClean="0">
                <a:effectLst/>
                <a:latin typeface="Calibri"/>
                <a:ea typeface="Calibri"/>
                <a:cs typeface="Times New Roman"/>
              </a:rPr>
              <a:t>3</a:t>
            </a:r>
            <a:r>
              <a:rPr lang="ru-RU" b="1" dirty="0" smtClean="0">
                <a:effectLst/>
                <a:latin typeface="Calibri"/>
                <a:ea typeface="Calibri"/>
                <a:cs typeface="Times New Roman"/>
              </a:rPr>
              <a:t>) </a:t>
            </a:r>
            <a:r>
              <a:rPr lang="ru-RU" b="1" u="sng" dirty="0" smtClean="0">
                <a:effectLst/>
                <a:latin typeface="Calibri"/>
                <a:ea typeface="Calibri"/>
                <a:cs typeface="Times New Roman"/>
              </a:rPr>
              <a:t>Процесс в каком-либо объекте</a:t>
            </a:r>
            <a:r>
              <a:rPr lang="ru-RU" b="1" dirty="0" smtClean="0">
                <a:effectLst/>
                <a:latin typeface="Calibri"/>
                <a:ea typeface="Calibri"/>
                <a:cs typeface="Times New Roman"/>
              </a:rPr>
              <a:t>. </a:t>
            </a:r>
            <a:r>
              <a:rPr lang="ru-RU" b="1" i="1" dirty="0" smtClean="0">
                <a:effectLst/>
                <a:latin typeface="Calibri"/>
                <a:ea typeface="Calibri"/>
                <a:cs typeface="Times New Roman"/>
              </a:rPr>
              <a:t>На улице дует. Корабль качало. Солдата убило.</a:t>
            </a:r>
            <a:endParaRPr lang="cs-CZ" dirty="0" smtClean="0">
              <a:effectLst/>
              <a:latin typeface="Calibri"/>
              <a:ea typeface="Calibri"/>
              <a:cs typeface="Times New Roman"/>
            </a:endParaRPr>
          </a:p>
          <a:p>
            <a:pPr marL="285750" indent="-285750">
              <a:lnSpc>
                <a:spcPct val="115000"/>
              </a:lnSpc>
              <a:spcAft>
                <a:spcPts val="1000"/>
              </a:spcAft>
              <a:buFont typeface="Arial" panose="020B0604020202020204" pitchFamily="34" charset="0"/>
              <a:buChar char="•"/>
            </a:pPr>
            <a:r>
              <a:rPr lang="ru-RU" dirty="0" smtClean="0">
                <a:effectLst/>
                <a:latin typeface="Calibri"/>
                <a:ea typeface="Calibri"/>
                <a:cs typeface="Times New Roman"/>
              </a:rPr>
              <a:t>В ЧЯ таким предложениям часто соответствуют предложения с неопределенным местоимением </a:t>
            </a:r>
            <a:r>
              <a:rPr lang="cs-CZ" b="1" dirty="0" smtClean="0">
                <a:effectLst/>
                <a:latin typeface="Calibri"/>
                <a:ea typeface="Calibri"/>
                <a:cs typeface="Times New Roman"/>
              </a:rPr>
              <a:t>to</a:t>
            </a:r>
            <a:r>
              <a:rPr lang="ru-RU" dirty="0" smtClean="0">
                <a:effectLst/>
                <a:latin typeface="Calibri"/>
                <a:ea typeface="Calibri"/>
                <a:cs typeface="Times New Roman"/>
              </a:rPr>
              <a:t> в качестве подлежащего. </a:t>
            </a:r>
          </a:p>
          <a:p>
            <a:pPr>
              <a:lnSpc>
                <a:spcPct val="115000"/>
              </a:lnSpc>
              <a:spcAft>
                <a:spcPts val="1000"/>
              </a:spcAft>
            </a:pPr>
            <a:r>
              <a:rPr lang="cs-CZ" i="1" dirty="0" smtClean="0">
                <a:effectLst/>
                <a:latin typeface="Calibri"/>
                <a:ea typeface="Calibri"/>
                <a:cs typeface="Times New Roman"/>
              </a:rPr>
              <a:t>V hodinách to hrklo</a:t>
            </a:r>
            <a:r>
              <a:rPr lang="ru-RU" i="1" dirty="0" smtClean="0">
                <a:effectLst/>
                <a:latin typeface="Calibri"/>
                <a:ea typeface="Calibri"/>
                <a:cs typeface="Times New Roman"/>
              </a:rPr>
              <a:t> (затрещало, заклокотало)</a:t>
            </a:r>
            <a:r>
              <a:rPr lang="cs-CZ" i="1" dirty="0" smtClean="0">
                <a:effectLst/>
                <a:latin typeface="Calibri"/>
                <a:ea typeface="Calibri"/>
                <a:cs typeface="Times New Roman"/>
              </a:rPr>
              <a:t>. Vojáka to zabil</a:t>
            </a:r>
            <a:r>
              <a:rPr lang="ru-RU" i="1" dirty="0" smtClean="0">
                <a:effectLst/>
                <a:latin typeface="Calibri"/>
                <a:ea typeface="Calibri"/>
                <a:cs typeface="Times New Roman"/>
              </a:rPr>
              <a:t>о</a:t>
            </a:r>
            <a:r>
              <a:rPr lang="cs-CZ" i="1" dirty="0" smtClean="0">
                <a:effectLst/>
                <a:latin typeface="Calibri"/>
                <a:ea typeface="Calibri"/>
                <a:cs typeface="Times New Roman"/>
              </a:rPr>
              <a:t>.</a:t>
            </a:r>
            <a:r>
              <a:rPr lang="cs-CZ" dirty="0" smtClean="0">
                <a:effectLst/>
                <a:latin typeface="Calibri"/>
                <a:ea typeface="Calibri"/>
                <a:cs typeface="Times New Roman"/>
              </a:rPr>
              <a:t> </a:t>
            </a:r>
            <a:endParaRPr lang="ru-RU" dirty="0" smtClean="0">
              <a:effectLst/>
              <a:latin typeface="Calibri"/>
              <a:ea typeface="Calibri"/>
              <a:cs typeface="Times New Roman"/>
            </a:endParaRPr>
          </a:p>
          <a:p>
            <a:pPr marL="285750" indent="-285750">
              <a:lnSpc>
                <a:spcPct val="115000"/>
              </a:lnSpc>
              <a:spcAft>
                <a:spcPts val="1000"/>
              </a:spcAft>
              <a:buFont typeface="Arial" panose="020B0604020202020204" pitchFamily="34" charset="0"/>
              <a:buChar char="•"/>
            </a:pPr>
            <a:r>
              <a:rPr lang="ru-RU" dirty="0" smtClean="0">
                <a:effectLst/>
                <a:latin typeface="Calibri"/>
                <a:ea typeface="Calibri"/>
                <a:cs typeface="Times New Roman"/>
              </a:rPr>
              <a:t>Или подлежащее выражено существительным. </a:t>
            </a:r>
          </a:p>
          <a:p>
            <a:pPr>
              <a:lnSpc>
                <a:spcPct val="115000"/>
              </a:lnSpc>
              <a:spcAft>
                <a:spcPts val="1000"/>
              </a:spcAft>
            </a:pPr>
            <a:r>
              <a:rPr lang="ru-RU" i="1" dirty="0" smtClean="0">
                <a:effectLst/>
                <a:latin typeface="Calibri"/>
                <a:ea typeface="Calibri"/>
                <a:cs typeface="Times New Roman"/>
              </a:rPr>
              <a:t>Корабль качало. </a:t>
            </a:r>
            <a:r>
              <a:rPr lang="cs-CZ" i="1" dirty="0" smtClean="0">
                <a:effectLst/>
                <a:latin typeface="Calibri"/>
                <a:ea typeface="Calibri"/>
                <a:cs typeface="Times New Roman"/>
              </a:rPr>
              <a:t>Loď se kymácela.</a:t>
            </a:r>
            <a:endParaRPr lang="ru-RU" i="1" dirty="0" smtClean="0">
              <a:effectLst/>
              <a:latin typeface="Calibri"/>
              <a:ea typeface="Calibri"/>
              <a:cs typeface="Times New Roman"/>
            </a:endParaRPr>
          </a:p>
          <a:p>
            <a:pPr lvl="0">
              <a:lnSpc>
                <a:spcPct val="115000"/>
              </a:lnSpc>
              <a:spcAft>
                <a:spcPts val="1000"/>
              </a:spcAft>
            </a:pPr>
            <a:r>
              <a:rPr lang="ru-RU" b="1" dirty="0">
                <a:solidFill>
                  <a:prstClr val="black"/>
                </a:solidFill>
                <a:latin typeface="Calibri"/>
                <a:ea typeface="Calibri"/>
                <a:cs typeface="Times New Roman"/>
              </a:rPr>
              <a:t>4) </a:t>
            </a:r>
            <a:r>
              <a:rPr lang="ru-RU" b="1" u="sng" dirty="0">
                <a:solidFill>
                  <a:prstClr val="black"/>
                </a:solidFill>
                <a:latin typeface="Calibri"/>
                <a:ea typeface="Calibri"/>
                <a:cs typeface="Times New Roman"/>
              </a:rPr>
              <a:t>Предложения с косвенным субъектом в </a:t>
            </a:r>
            <a:r>
              <a:rPr lang="ru-RU" b="1" u="sng" dirty="0" err="1">
                <a:solidFill>
                  <a:prstClr val="black"/>
                </a:solidFill>
                <a:latin typeface="Calibri"/>
                <a:ea typeface="Calibri"/>
                <a:cs typeface="Times New Roman"/>
              </a:rPr>
              <a:t>твор.п</a:t>
            </a:r>
            <a:r>
              <a:rPr lang="ru-RU" b="1" u="sng" dirty="0">
                <a:solidFill>
                  <a:prstClr val="black"/>
                </a:solidFill>
                <a:latin typeface="Calibri"/>
                <a:ea typeface="Calibri"/>
                <a:cs typeface="Times New Roman"/>
              </a:rPr>
              <a:t>.</a:t>
            </a:r>
            <a:r>
              <a:rPr lang="ru-RU" b="1" dirty="0">
                <a:solidFill>
                  <a:prstClr val="black"/>
                </a:solidFill>
                <a:latin typeface="Calibri"/>
                <a:ea typeface="Calibri"/>
                <a:cs typeface="Times New Roman"/>
              </a:rPr>
              <a:t>  </a:t>
            </a:r>
            <a:r>
              <a:rPr lang="ru-RU" b="1" i="1" dirty="0">
                <a:solidFill>
                  <a:prstClr val="black"/>
                </a:solidFill>
                <a:latin typeface="Calibri"/>
                <a:ea typeface="Calibri"/>
                <a:cs typeface="Times New Roman"/>
              </a:rPr>
              <a:t>Дорогу занесло ветром. Солдата ранило пулей.</a:t>
            </a:r>
            <a:endParaRPr lang="cs-CZ" dirty="0">
              <a:solidFill>
                <a:prstClr val="black"/>
              </a:solidFill>
              <a:latin typeface="Calibri"/>
              <a:ea typeface="Calibri"/>
              <a:cs typeface="Times New Roman"/>
            </a:endParaRPr>
          </a:p>
          <a:p>
            <a:pPr marL="285750" lvl="0" indent="-285750">
              <a:lnSpc>
                <a:spcPct val="115000"/>
              </a:lnSpc>
              <a:spcAft>
                <a:spcPts val="1000"/>
              </a:spcAft>
              <a:buFont typeface="Arial" panose="020B0604020202020204" pitchFamily="34" charset="0"/>
              <a:buChar char="•"/>
            </a:pPr>
            <a:r>
              <a:rPr lang="ru-RU" dirty="0">
                <a:solidFill>
                  <a:prstClr val="black"/>
                </a:solidFill>
                <a:latin typeface="Calibri"/>
                <a:ea typeface="Calibri"/>
                <a:cs typeface="Times New Roman"/>
              </a:rPr>
              <a:t>В ЧЯ им соответствуют двусоставные предложения. </a:t>
            </a:r>
          </a:p>
          <a:p>
            <a:pPr lvl="0">
              <a:lnSpc>
                <a:spcPct val="115000"/>
              </a:lnSpc>
              <a:spcAft>
                <a:spcPts val="1000"/>
              </a:spcAft>
            </a:pPr>
            <a:r>
              <a:rPr lang="ru-RU" i="1" dirty="0">
                <a:solidFill>
                  <a:prstClr val="black"/>
                </a:solidFill>
                <a:latin typeface="Calibri"/>
                <a:ea typeface="Calibri"/>
                <a:cs typeface="Times New Roman"/>
              </a:rPr>
              <a:t>Ветром сорвало крышу. </a:t>
            </a:r>
            <a:r>
              <a:rPr lang="cs-CZ" i="1" dirty="0">
                <a:solidFill>
                  <a:prstClr val="black"/>
                </a:solidFill>
                <a:latin typeface="Calibri"/>
                <a:ea typeface="Calibri"/>
                <a:cs typeface="Times New Roman"/>
              </a:rPr>
              <a:t>Vítr odvál střechu. </a:t>
            </a:r>
            <a:r>
              <a:rPr lang="ru-RU" i="1" dirty="0">
                <a:solidFill>
                  <a:prstClr val="black"/>
                </a:solidFill>
                <a:latin typeface="Calibri"/>
                <a:ea typeface="Calibri"/>
                <a:cs typeface="Times New Roman"/>
              </a:rPr>
              <a:t>Молнией зажгло дерево. </a:t>
            </a:r>
            <a:r>
              <a:rPr lang="cs-CZ" i="1" dirty="0">
                <a:solidFill>
                  <a:prstClr val="black"/>
                </a:solidFill>
                <a:latin typeface="Calibri"/>
                <a:ea typeface="Calibri"/>
                <a:cs typeface="Times New Roman"/>
              </a:rPr>
              <a:t>Blesk zapálil strom.</a:t>
            </a:r>
            <a:endParaRPr lang="cs-CZ" dirty="0">
              <a:solidFill>
                <a:prstClr val="black"/>
              </a:solidFill>
              <a:latin typeface="Calibri"/>
              <a:ea typeface="Calibri"/>
              <a:cs typeface="Times New Roman"/>
            </a:endParaRPr>
          </a:p>
          <a:p>
            <a:pPr marL="285750" lvl="0" indent="-285750">
              <a:lnSpc>
                <a:spcPct val="115000"/>
              </a:lnSpc>
              <a:spcAft>
                <a:spcPts val="1000"/>
              </a:spcAft>
              <a:buFont typeface="Arial" panose="020B0604020202020204" pitchFamily="34" charset="0"/>
              <a:buChar char="•"/>
            </a:pPr>
            <a:r>
              <a:rPr lang="ru-RU" b="1" dirty="0">
                <a:solidFill>
                  <a:prstClr val="black"/>
                </a:solidFill>
                <a:latin typeface="Calibri"/>
                <a:ea typeface="Calibri"/>
                <a:cs typeface="Times New Roman"/>
              </a:rPr>
              <a:t>Подтип:</a:t>
            </a:r>
            <a:r>
              <a:rPr lang="ru-RU" dirty="0">
                <a:solidFill>
                  <a:prstClr val="black"/>
                </a:solidFill>
                <a:latin typeface="Calibri"/>
                <a:ea typeface="Calibri"/>
                <a:cs typeface="Times New Roman"/>
              </a:rPr>
              <a:t> </a:t>
            </a:r>
            <a:r>
              <a:rPr lang="ru-RU" i="1" dirty="0">
                <a:solidFill>
                  <a:prstClr val="black"/>
                </a:solidFill>
                <a:latin typeface="Calibri"/>
                <a:ea typeface="Calibri"/>
                <a:cs typeface="Times New Roman"/>
              </a:rPr>
              <a:t>Из подвала потянуло сыростью. </a:t>
            </a:r>
            <a:r>
              <a:rPr lang="cs-CZ" i="1" dirty="0">
                <a:solidFill>
                  <a:prstClr val="black"/>
                </a:solidFill>
                <a:latin typeface="Calibri"/>
                <a:ea typeface="Calibri"/>
                <a:cs typeface="Times New Roman"/>
              </a:rPr>
              <a:t>Ze sklepa zavanula vlhkost. Ze sklepa zavanulo vlhkostí.</a:t>
            </a:r>
            <a:endParaRPr lang="cs-CZ" dirty="0">
              <a:solidFill>
                <a:prstClr val="black"/>
              </a:solidFill>
              <a:latin typeface="Calibri"/>
              <a:ea typeface="Calibri"/>
              <a:cs typeface="Times New Roman"/>
            </a:endParaRPr>
          </a:p>
          <a:p>
            <a:pPr>
              <a:lnSpc>
                <a:spcPct val="115000"/>
              </a:lnSpc>
              <a:spcAft>
                <a:spcPts val="1000"/>
              </a:spcAft>
            </a:pPr>
            <a:endParaRPr lang="cs-CZ" dirty="0" smtClean="0">
              <a:effectLst/>
              <a:latin typeface="Calibri"/>
              <a:ea typeface="Calibri"/>
              <a:cs typeface="Times New Roman"/>
            </a:endParaRPr>
          </a:p>
        </p:txBody>
      </p:sp>
    </p:spTree>
    <p:extLst>
      <p:ext uri="{BB962C8B-B14F-4D97-AF65-F5344CB8AC3E}">
        <p14:creationId xmlns:p14="http://schemas.microsoft.com/office/powerpoint/2010/main" val="95437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64704"/>
            <a:ext cx="648072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299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05678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797152"/>
            <a:ext cx="698477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871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11560" y="1196752"/>
            <a:ext cx="7920880" cy="4133439"/>
          </a:xfrm>
          <a:prstGeom prst="rect">
            <a:avLst/>
          </a:prstGeom>
        </p:spPr>
        <p:txBody>
          <a:bodyPr wrap="square">
            <a:spAutoFit/>
          </a:bodyPr>
          <a:lstStyle/>
          <a:p>
            <a:pPr>
              <a:lnSpc>
                <a:spcPct val="115000"/>
              </a:lnSpc>
              <a:spcAft>
                <a:spcPts val="1000"/>
              </a:spcAft>
            </a:pPr>
            <a:r>
              <a:rPr lang="cs-CZ" b="1" dirty="0" smtClean="0">
                <a:effectLst/>
                <a:latin typeface="Calibri"/>
                <a:ea typeface="Calibri"/>
                <a:cs typeface="Times New Roman"/>
              </a:rPr>
              <a:t>5) </a:t>
            </a:r>
            <a:r>
              <a:rPr lang="ru-RU" b="1" u="sng" dirty="0" smtClean="0">
                <a:effectLst/>
                <a:latin typeface="Calibri"/>
                <a:ea typeface="Calibri"/>
                <a:cs typeface="Times New Roman"/>
              </a:rPr>
              <a:t>Предложения с безличной формой возвратного глагола</a:t>
            </a:r>
            <a:r>
              <a:rPr lang="ru-RU" b="1" dirty="0" smtClean="0">
                <a:effectLst/>
                <a:latin typeface="Calibri"/>
                <a:ea typeface="Calibri"/>
                <a:cs typeface="Times New Roman"/>
              </a:rPr>
              <a:t>.</a:t>
            </a:r>
            <a:r>
              <a:rPr lang="ru-RU" i="1" dirty="0" smtClean="0">
                <a:effectLst/>
                <a:latin typeface="Calibri"/>
                <a:ea typeface="Calibri"/>
                <a:cs typeface="Times New Roman"/>
              </a:rPr>
              <a:t> </a:t>
            </a:r>
            <a:r>
              <a:rPr lang="ru-RU" b="1" i="1" dirty="0" smtClean="0">
                <a:effectLst/>
                <a:latin typeface="Calibri"/>
                <a:ea typeface="Calibri"/>
                <a:cs typeface="Times New Roman"/>
              </a:rPr>
              <a:t>Мне не спится. Мне взгрустнулось. Бабушке дремлется.</a:t>
            </a:r>
            <a:endParaRPr lang="cs-CZ" b="1" dirty="0" smtClean="0">
              <a:effectLst/>
              <a:latin typeface="Calibri"/>
              <a:ea typeface="Calibri"/>
              <a:cs typeface="Times New Roman"/>
            </a:endParaRPr>
          </a:p>
          <a:p>
            <a:pPr marL="285750" indent="-285750">
              <a:lnSpc>
                <a:spcPct val="115000"/>
              </a:lnSpc>
              <a:spcAft>
                <a:spcPts val="1000"/>
              </a:spcAft>
              <a:buFont typeface="Arial" panose="020B0604020202020204" pitchFamily="34" charset="0"/>
              <a:buChar char="•"/>
            </a:pPr>
            <a:r>
              <a:rPr lang="ru-RU" dirty="0" smtClean="0">
                <a:effectLst/>
                <a:latin typeface="Calibri"/>
                <a:ea typeface="Calibri"/>
                <a:cs typeface="Times New Roman"/>
              </a:rPr>
              <a:t>Предрасположенность к действию, действие, происходящее независимо от воли человека. Предикат в безлично возвратной форме употребляется в РЯ также в предложениях с семантикой сообщения. </a:t>
            </a:r>
          </a:p>
          <a:p>
            <a:pPr marL="285750" indent="-285750">
              <a:lnSpc>
                <a:spcPct val="115000"/>
              </a:lnSpc>
              <a:spcAft>
                <a:spcPts val="1000"/>
              </a:spcAft>
              <a:buFont typeface="Arial" panose="020B0604020202020204" pitchFamily="34" charset="0"/>
              <a:buChar char="•"/>
            </a:pPr>
            <a:r>
              <a:rPr lang="ru-RU" i="1" dirty="0" smtClean="0">
                <a:effectLst/>
                <a:latin typeface="Calibri"/>
                <a:ea typeface="Calibri"/>
                <a:cs typeface="Times New Roman"/>
              </a:rPr>
              <a:t>Об этом уже говорилось</a:t>
            </a:r>
            <a:r>
              <a:rPr lang="ru-RU" dirty="0" smtClean="0">
                <a:effectLst/>
                <a:latin typeface="Calibri"/>
                <a:ea typeface="Calibri"/>
                <a:cs typeface="Times New Roman"/>
              </a:rPr>
              <a:t>. </a:t>
            </a:r>
            <a:r>
              <a:rPr lang="ru-RU" u="sng" dirty="0" smtClean="0">
                <a:effectLst/>
                <a:latin typeface="Calibri"/>
                <a:ea typeface="Calibri"/>
                <a:cs typeface="Times New Roman"/>
              </a:rPr>
              <a:t>В ЧЯ употребление этой конструкции не ограничено глаголами сообщения</a:t>
            </a:r>
            <a:r>
              <a:rPr lang="ru-RU" dirty="0" smtClean="0">
                <a:effectLst/>
                <a:latin typeface="Calibri"/>
                <a:ea typeface="Calibri"/>
                <a:cs typeface="Times New Roman"/>
              </a:rPr>
              <a:t>. </a:t>
            </a:r>
            <a:r>
              <a:rPr lang="cs-CZ" i="1" dirty="0" smtClean="0">
                <a:effectLst/>
                <a:latin typeface="Calibri"/>
                <a:ea typeface="Calibri"/>
                <a:cs typeface="Times New Roman"/>
              </a:rPr>
              <a:t>V našem městě se hodně staví. Jde se tam lesem.</a:t>
            </a:r>
            <a:endParaRPr lang="cs-CZ" dirty="0" smtClean="0">
              <a:effectLst/>
              <a:latin typeface="Calibri"/>
              <a:ea typeface="Calibri"/>
              <a:cs typeface="Times New Roman"/>
            </a:endParaRPr>
          </a:p>
          <a:p>
            <a:pPr marL="285750" indent="-285750">
              <a:buFont typeface="Arial" panose="020B0604020202020204" pitchFamily="34" charset="0"/>
              <a:buChar char="•"/>
            </a:pPr>
            <a:r>
              <a:rPr lang="ru-RU" dirty="0" smtClean="0">
                <a:effectLst/>
                <a:latin typeface="Calibri"/>
                <a:ea typeface="Calibri"/>
                <a:cs typeface="Times New Roman"/>
              </a:rPr>
              <a:t>В ЧЯ распространено также употребление конструкций с атрибутивным обстоятельством. </a:t>
            </a:r>
            <a:r>
              <a:rPr lang="cs-CZ" i="1" dirty="0" smtClean="0">
                <a:effectLst/>
                <a:latin typeface="Calibri"/>
                <a:ea typeface="Calibri"/>
                <a:cs typeface="Times New Roman"/>
              </a:rPr>
              <a:t>Vesele se tu žije. </a:t>
            </a:r>
            <a:r>
              <a:rPr lang="ru-RU" i="1" dirty="0" smtClean="0">
                <a:effectLst/>
                <a:latin typeface="Calibri"/>
                <a:ea typeface="Calibri"/>
                <a:cs typeface="Times New Roman"/>
              </a:rPr>
              <a:t>Здесь весело живется.</a:t>
            </a:r>
            <a:r>
              <a:rPr lang="ru-RU" dirty="0" smtClean="0">
                <a:effectLst/>
                <a:latin typeface="Calibri"/>
                <a:ea typeface="Calibri"/>
                <a:cs typeface="Times New Roman"/>
              </a:rPr>
              <a:t> </a:t>
            </a:r>
          </a:p>
          <a:p>
            <a:r>
              <a:rPr lang="ru-RU" u="sng" dirty="0" smtClean="0">
                <a:effectLst/>
                <a:latin typeface="Calibri"/>
                <a:ea typeface="Calibri"/>
                <a:cs typeface="Times New Roman"/>
              </a:rPr>
              <a:t>Но намного чаще в РЯ</a:t>
            </a:r>
            <a:r>
              <a:rPr lang="ru-RU" dirty="0" smtClean="0">
                <a:effectLst/>
                <a:latin typeface="Calibri"/>
                <a:ea typeface="Calibri"/>
                <a:cs typeface="Times New Roman"/>
              </a:rPr>
              <a:t>: </a:t>
            </a:r>
            <a:r>
              <a:rPr lang="ru-RU" i="1" dirty="0" smtClean="0">
                <a:effectLst/>
                <a:latin typeface="Calibri"/>
                <a:ea typeface="Calibri"/>
                <a:cs typeface="Times New Roman"/>
              </a:rPr>
              <a:t>Здесь нескучно жить. </a:t>
            </a:r>
            <a:r>
              <a:rPr lang="cs-CZ" i="1" dirty="0" smtClean="0">
                <a:effectLst/>
                <a:latin typeface="Calibri"/>
                <a:ea typeface="Calibri"/>
                <a:cs typeface="Times New Roman"/>
              </a:rPr>
              <a:t>Dobře se nám dýchá. </a:t>
            </a:r>
            <a:r>
              <a:rPr lang="ru-RU" i="1" dirty="0" smtClean="0">
                <a:effectLst/>
                <a:latin typeface="Calibri"/>
                <a:ea typeface="Calibri"/>
                <a:cs typeface="Times New Roman"/>
              </a:rPr>
              <a:t>Нам хорошо дышится. Нам легко дышать.</a:t>
            </a:r>
            <a:endParaRPr lang="cs-CZ" dirty="0"/>
          </a:p>
        </p:txBody>
      </p:sp>
    </p:spTree>
    <p:extLst>
      <p:ext uri="{BB962C8B-B14F-4D97-AF65-F5344CB8AC3E}">
        <p14:creationId xmlns:p14="http://schemas.microsoft.com/office/powerpoint/2010/main" val="515487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2857"/>
            <a:ext cx="7924800" cy="151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635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87624" y="1124744"/>
            <a:ext cx="7128792" cy="5387629"/>
          </a:xfrm>
          <a:prstGeom prst="rect">
            <a:avLst/>
          </a:prstGeom>
        </p:spPr>
        <p:txBody>
          <a:bodyPr wrap="square">
            <a:spAutoFit/>
          </a:bodyPr>
          <a:lstStyle/>
          <a:p>
            <a:pPr>
              <a:lnSpc>
                <a:spcPct val="115000"/>
              </a:lnSpc>
              <a:spcAft>
                <a:spcPts val="1000"/>
              </a:spcAft>
            </a:pPr>
            <a:r>
              <a:rPr lang="ru-RU" b="1" dirty="0" smtClean="0">
                <a:effectLst/>
                <a:latin typeface="Calibri"/>
                <a:ea typeface="Calibri"/>
                <a:cs typeface="Times New Roman"/>
              </a:rPr>
              <a:t>Главным </a:t>
            </a:r>
            <a:r>
              <a:rPr lang="ru-RU" b="1" dirty="0" err="1" smtClean="0">
                <a:effectLst/>
                <a:latin typeface="Calibri"/>
                <a:ea typeface="Calibri"/>
                <a:cs typeface="Times New Roman"/>
              </a:rPr>
              <a:t>конституэнтом</a:t>
            </a:r>
            <a:r>
              <a:rPr lang="ru-RU" b="1" dirty="0" smtClean="0">
                <a:effectLst/>
                <a:latin typeface="Calibri"/>
                <a:ea typeface="Calibri"/>
                <a:cs typeface="Times New Roman"/>
              </a:rPr>
              <a:t> односоставного предложения является единый главный член. В зависимости от его характера и характера остальных </a:t>
            </a:r>
            <a:r>
              <a:rPr lang="ru-RU" b="1" dirty="0" err="1" smtClean="0">
                <a:effectLst/>
                <a:latin typeface="Calibri"/>
                <a:ea typeface="Calibri"/>
                <a:cs typeface="Times New Roman"/>
              </a:rPr>
              <a:t>конституэнтов</a:t>
            </a:r>
            <a:r>
              <a:rPr lang="ru-RU" b="1" dirty="0" smtClean="0">
                <a:effectLst/>
                <a:latin typeface="Calibri"/>
                <a:ea typeface="Calibri"/>
                <a:cs typeface="Times New Roman"/>
              </a:rPr>
              <a:t> можно выделить 6 основных типов односоставных предложений.</a:t>
            </a:r>
          </a:p>
          <a:p>
            <a:pPr>
              <a:lnSpc>
                <a:spcPct val="115000"/>
              </a:lnSpc>
              <a:spcAft>
                <a:spcPts val="1000"/>
              </a:spcAft>
            </a:pPr>
            <a:endParaRPr lang="ru-RU" b="1" dirty="0">
              <a:latin typeface="Calibri"/>
              <a:ea typeface="Calibri"/>
              <a:cs typeface="Times New Roman"/>
            </a:endParaRPr>
          </a:p>
          <a:p>
            <a:pPr marL="342900" indent="-342900">
              <a:lnSpc>
                <a:spcPct val="115000"/>
              </a:lnSpc>
              <a:spcAft>
                <a:spcPts val="1000"/>
              </a:spcAft>
              <a:buFont typeface="+mj-lt"/>
              <a:buAutoNum type="arabicParenR"/>
            </a:pPr>
            <a:r>
              <a:rPr lang="ru-RU" u="sng" dirty="0" smtClean="0">
                <a:effectLst/>
                <a:latin typeface="Calibri"/>
                <a:ea typeface="Calibri"/>
                <a:cs typeface="Times New Roman"/>
              </a:rPr>
              <a:t>Неопределённо-личные предложения</a:t>
            </a:r>
          </a:p>
          <a:p>
            <a:pPr marL="342900" indent="-342900">
              <a:lnSpc>
                <a:spcPct val="115000"/>
              </a:lnSpc>
              <a:spcAft>
                <a:spcPts val="1000"/>
              </a:spcAft>
              <a:buFont typeface="+mj-lt"/>
              <a:buAutoNum type="arabicParenR"/>
            </a:pPr>
            <a:r>
              <a:rPr lang="ru-RU" u="sng" dirty="0" smtClean="0">
                <a:effectLst/>
                <a:latin typeface="Calibri"/>
                <a:ea typeface="Calibri"/>
                <a:cs typeface="Times New Roman"/>
              </a:rPr>
              <a:t>Обобщенно-личные предложения</a:t>
            </a:r>
          </a:p>
          <a:p>
            <a:pPr marL="342900" indent="-342900">
              <a:lnSpc>
                <a:spcPct val="115000"/>
              </a:lnSpc>
              <a:spcAft>
                <a:spcPts val="1000"/>
              </a:spcAft>
              <a:buFont typeface="+mj-lt"/>
              <a:buAutoNum type="arabicParenR"/>
            </a:pPr>
            <a:r>
              <a:rPr lang="ru-RU" u="sng" dirty="0" smtClean="0">
                <a:effectLst/>
                <a:latin typeface="Calibri"/>
                <a:ea typeface="Calibri"/>
                <a:cs typeface="Times New Roman"/>
              </a:rPr>
              <a:t>Предложения с простым глагольным предикатом в форме 3 </a:t>
            </a:r>
            <a:r>
              <a:rPr lang="ru-RU" u="sng" dirty="0" err="1" smtClean="0">
                <a:effectLst/>
                <a:latin typeface="Calibri"/>
                <a:ea typeface="Calibri"/>
                <a:cs typeface="Times New Roman"/>
              </a:rPr>
              <a:t>л.ед.ч</a:t>
            </a:r>
            <a:r>
              <a:rPr lang="ru-RU" u="sng" dirty="0" smtClean="0">
                <a:effectLst/>
                <a:latin typeface="Calibri"/>
                <a:ea typeface="Calibri"/>
                <a:cs typeface="Times New Roman"/>
              </a:rPr>
              <a:t>.</a:t>
            </a:r>
          </a:p>
          <a:p>
            <a:pPr marL="342900" indent="-342900">
              <a:lnSpc>
                <a:spcPct val="115000"/>
              </a:lnSpc>
              <a:spcAft>
                <a:spcPts val="1000"/>
              </a:spcAft>
              <a:buFont typeface="+mj-lt"/>
              <a:buAutoNum type="arabicParenR"/>
            </a:pPr>
            <a:r>
              <a:rPr lang="ru-RU" u="sng" dirty="0" smtClean="0">
                <a:effectLst/>
                <a:latin typeface="Calibri"/>
                <a:ea typeface="Calibri"/>
                <a:cs typeface="Times New Roman"/>
              </a:rPr>
              <a:t>Предложения со </a:t>
            </a:r>
            <a:r>
              <a:rPr lang="ru-RU" u="sng" dirty="0" err="1" smtClean="0">
                <a:effectLst/>
                <a:latin typeface="Calibri"/>
                <a:ea typeface="Calibri"/>
                <a:cs typeface="Times New Roman"/>
              </a:rPr>
              <a:t>связочно</a:t>
            </a:r>
            <a:r>
              <a:rPr lang="ru-RU" u="sng" dirty="0" smtClean="0">
                <a:effectLst/>
                <a:latin typeface="Calibri"/>
                <a:ea typeface="Calibri"/>
                <a:cs typeface="Times New Roman"/>
              </a:rPr>
              <a:t>-именным предикатом</a:t>
            </a:r>
          </a:p>
          <a:p>
            <a:pPr marL="342900" indent="-342900">
              <a:lnSpc>
                <a:spcPct val="115000"/>
              </a:lnSpc>
              <a:spcAft>
                <a:spcPts val="1000"/>
              </a:spcAft>
              <a:buFont typeface="+mj-lt"/>
              <a:buAutoNum type="arabicParenR"/>
            </a:pPr>
            <a:r>
              <a:rPr lang="ru-RU" u="sng" dirty="0" smtClean="0">
                <a:effectLst/>
                <a:latin typeface="Calibri"/>
                <a:ea typeface="Calibri"/>
                <a:cs typeface="Times New Roman"/>
              </a:rPr>
              <a:t>Предложения со сложным предикатом</a:t>
            </a:r>
          </a:p>
          <a:p>
            <a:pPr marL="342900" indent="-342900">
              <a:lnSpc>
                <a:spcPct val="115000"/>
              </a:lnSpc>
              <a:spcAft>
                <a:spcPts val="1000"/>
              </a:spcAft>
              <a:buFont typeface="+mj-lt"/>
              <a:buAutoNum type="arabicParenR"/>
            </a:pPr>
            <a:r>
              <a:rPr lang="ru-RU" u="sng" dirty="0" smtClean="0">
                <a:effectLst/>
                <a:latin typeface="Calibri"/>
                <a:ea typeface="Calibri"/>
                <a:cs typeface="Times New Roman"/>
              </a:rPr>
              <a:t>Предложения с инфинитивным предикатом</a:t>
            </a:r>
          </a:p>
          <a:p>
            <a:pPr marL="342900" indent="-342900">
              <a:lnSpc>
                <a:spcPct val="115000"/>
              </a:lnSpc>
              <a:spcAft>
                <a:spcPts val="1000"/>
              </a:spcAft>
              <a:buFont typeface="+mj-lt"/>
              <a:buAutoNum type="arabicParenR"/>
            </a:pPr>
            <a:r>
              <a:rPr lang="ru-RU" u="sng" dirty="0" smtClean="0">
                <a:effectLst/>
                <a:latin typeface="Calibri"/>
                <a:ea typeface="Calibri"/>
                <a:cs typeface="Times New Roman"/>
              </a:rPr>
              <a:t>Предложения с неглагольным предикатом</a:t>
            </a:r>
          </a:p>
          <a:p>
            <a:pPr>
              <a:lnSpc>
                <a:spcPct val="115000"/>
              </a:lnSpc>
              <a:spcAft>
                <a:spcPts val="1000"/>
              </a:spcAft>
            </a:pPr>
            <a:endParaRPr lang="cs-CZ" b="1" dirty="0">
              <a:effectLst/>
              <a:latin typeface="Calibri"/>
              <a:ea typeface="Calibri"/>
              <a:cs typeface="Times New Roman"/>
            </a:endParaRPr>
          </a:p>
        </p:txBody>
      </p:sp>
    </p:spTree>
    <p:extLst>
      <p:ext uri="{BB962C8B-B14F-4D97-AF65-F5344CB8AC3E}">
        <p14:creationId xmlns:p14="http://schemas.microsoft.com/office/powerpoint/2010/main" val="3594028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777686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812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34481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562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771799" y="260648"/>
            <a:ext cx="3386825" cy="425501"/>
          </a:xfrm>
          <a:prstGeom prst="rect">
            <a:avLst/>
          </a:prstGeom>
        </p:spPr>
        <p:txBody>
          <a:bodyPr wrap="none">
            <a:spAutoFit/>
          </a:bodyPr>
          <a:lstStyle/>
          <a:p>
            <a:pPr marL="457200" algn="ctr">
              <a:lnSpc>
                <a:spcPct val="115000"/>
              </a:lnSpc>
              <a:spcAft>
                <a:spcPts val="1000"/>
              </a:spcAft>
            </a:pPr>
            <a:r>
              <a:rPr lang="ru-RU" sz="2000" b="1" dirty="0" smtClean="0">
                <a:effectLst/>
                <a:latin typeface="Calibri"/>
                <a:ea typeface="Calibri"/>
                <a:cs typeface="Times New Roman"/>
              </a:rPr>
              <a:t>Некоторые другие типы </a:t>
            </a:r>
            <a:endParaRPr lang="cs-CZ" sz="2000" b="1" dirty="0">
              <a:effectLst/>
              <a:latin typeface="Calibri"/>
              <a:ea typeface="Calibri"/>
              <a:cs typeface="Times New Roman"/>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734481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215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692696"/>
            <a:ext cx="8496944" cy="5427640"/>
          </a:xfrm>
          <a:prstGeom prst="rect">
            <a:avLst/>
          </a:prstGeom>
        </p:spPr>
        <p:txBody>
          <a:bodyPr wrap="square">
            <a:spAutoFit/>
          </a:bodyPr>
          <a:lstStyle/>
          <a:p>
            <a:pPr algn="ctr">
              <a:lnSpc>
                <a:spcPct val="115000"/>
              </a:lnSpc>
              <a:spcAft>
                <a:spcPts val="1000"/>
              </a:spcAft>
            </a:pPr>
            <a:r>
              <a:rPr lang="ru-RU" sz="2400" b="1" dirty="0" smtClean="0">
                <a:effectLst/>
                <a:latin typeface="Calibri"/>
                <a:ea typeface="Calibri"/>
                <a:cs typeface="Times New Roman"/>
              </a:rPr>
              <a:t>4. Предложения со </a:t>
            </a:r>
            <a:r>
              <a:rPr lang="ru-RU" sz="2400" b="1" dirty="0" err="1" smtClean="0">
                <a:effectLst/>
                <a:latin typeface="Calibri"/>
                <a:ea typeface="Calibri"/>
                <a:cs typeface="Times New Roman"/>
              </a:rPr>
              <a:t>связочно</a:t>
            </a:r>
            <a:r>
              <a:rPr lang="ru-RU" sz="2400" b="1" dirty="0" smtClean="0">
                <a:effectLst/>
                <a:latin typeface="Calibri"/>
                <a:ea typeface="Calibri"/>
                <a:cs typeface="Times New Roman"/>
              </a:rPr>
              <a:t>-именным предикатом</a:t>
            </a:r>
            <a:endParaRPr lang="cs-CZ" dirty="0" smtClean="0">
              <a:effectLst/>
              <a:latin typeface="Calibri"/>
              <a:ea typeface="Calibri"/>
              <a:cs typeface="Times New Roman"/>
            </a:endParaRPr>
          </a:p>
          <a:p>
            <a:pPr>
              <a:lnSpc>
                <a:spcPct val="115000"/>
              </a:lnSpc>
              <a:spcAft>
                <a:spcPts val="1000"/>
              </a:spcAft>
            </a:pPr>
            <a:r>
              <a:rPr lang="ru-RU" b="1" i="1" dirty="0" smtClean="0">
                <a:effectLst/>
                <a:latin typeface="Calibri"/>
                <a:ea typeface="Calibri"/>
                <a:cs typeface="Times New Roman"/>
              </a:rPr>
              <a:t>Было грустно. Мне стало весело.  Сегодня холодно купаться. </a:t>
            </a:r>
          </a:p>
          <a:p>
            <a:pPr>
              <a:lnSpc>
                <a:spcPct val="115000"/>
              </a:lnSpc>
              <a:spcAft>
                <a:spcPts val="1000"/>
              </a:spcAft>
            </a:pPr>
            <a:r>
              <a:rPr lang="ru-RU" b="1" dirty="0" smtClean="0">
                <a:effectLst/>
                <a:latin typeface="Calibri"/>
                <a:ea typeface="Calibri"/>
                <a:cs typeface="Times New Roman"/>
              </a:rPr>
              <a:t>Предикат включает связку или </a:t>
            </a:r>
            <a:r>
              <a:rPr lang="ru-RU" b="1" dirty="0" err="1" smtClean="0">
                <a:effectLst/>
                <a:latin typeface="Calibri"/>
                <a:ea typeface="Calibri"/>
                <a:cs typeface="Times New Roman"/>
              </a:rPr>
              <a:t>полусвязку</a:t>
            </a:r>
            <a:r>
              <a:rPr lang="ru-RU" b="1" dirty="0" smtClean="0">
                <a:effectLst/>
                <a:latin typeface="Calibri"/>
                <a:ea typeface="Calibri"/>
                <a:cs typeface="Times New Roman"/>
              </a:rPr>
              <a:t> в форме 3 </a:t>
            </a:r>
            <a:r>
              <a:rPr lang="ru-RU" b="1" dirty="0" err="1" smtClean="0">
                <a:effectLst/>
                <a:latin typeface="Calibri"/>
                <a:ea typeface="Calibri"/>
                <a:cs typeface="Times New Roman"/>
              </a:rPr>
              <a:t>л.ед.ч</a:t>
            </a:r>
            <a:r>
              <a:rPr lang="ru-RU" b="1" dirty="0" smtClean="0">
                <a:effectLst/>
                <a:latin typeface="Calibri"/>
                <a:ea typeface="Calibri"/>
                <a:cs typeface="Times New Roman"/>
              </a:rPr>
              <a:t>.</a:t>
            </a:r>
            <a:endParaRPr lang="cs-CZ" dirty="0" smtClean="0">
              <a:effectLst/>
              <a:latin typeface="Calibri"/>
              <a:ea typeface="Calibri"/>
              <a:cs typeface="Times New Roman"/>
            </a:endParaRPr>
          </a:p>
          <a:p>
            <a:pPr>
              <a:lnSpc>
                <a:spcPct val="115000"/>
              </a:lnSpc>
              <a:spcAft>
                <a:spcPts val="1000"/>
              </a:spcAft>
            </a:pPr>
            <a:r>
              <a:rPr lang="ru-RU" b="1" dirty="0" smtClean="0">
                <a:effectLst/>
                <a:latin typeface="Calibri"/>
                <a:ea typeface="Calibri"/>
                <a:cs typeface="Times New Roman"/>
              </a:rPr>
              <a:t>1) Предложения с предикативными наречиями </a:t>
            </a:r>
            <a:r>
              <a:rPr lang="ru-RU" dirty="0" smtClean="0">
                <a:effectLst/>
                <a:latin typeface="Calibri"/>
                <a:ea typeface="Calibri"/>
                <a:cs typeface="Times New Roman"/>
              </a:rPr>
              <a:t>(обозначают атмосферические явления, явления окружающей среды, восприятие): </a:t>
            </a:r>
            <a:r>
              <a:rPr lang="ru-RU" i="1" dirty="0" smtClean="0">
                <a:effectLst/>
                <a:latin typeface="Calibri"/>
                <a:ea typeface="Calibri"/>
                <a:cs typeface="Times New Roman"/>
              </a:rPr>
              <a:t>Было шумно. Будет сухо.</a:t>
            </a:r>
            <a:endParaRPr lang="cs-CZ" dirty="0" smtClean="0">
              <a:effectLst/>
              <a:latin typeface="Calibri"/>
              <a:ea typeface="Calibri"/>
              <a:cs typeface="Times New Roman"/>
            </a:endParaRPr>
          </a:p>
          <a:p>
            <a:pPr>
              <a:lnSpc>
                <a:spcPct val="115000"/>
              </a:lnSpc>
              <a:spcAft>
                <a:spcPts val="1000"/>
              </a:spcAft>
            </a:pPr>
            <a:r>
              <a:rPr lang="ru-RU" b="1" dirty="0" smtClean="0">
                <a:effectLst/>
                <a:latin typeface="Calibri"/>
                <a:ea typeface="Calibri"/>
                <a:cs typeface="Times New Roman"/>
              </a:rPr>
              <a:t>2) Предложения с </a:t>
            </a:r>
            <a:r>
              <a:rPr lang="ru-RU" b="1" dirty="0" err="1" smtClean="0">
                <a:effectLst/>
                <a:latin typeface="Calibri"/>
                <a:ea typeface="Calibri"/>
                <a:cs typeface="Times New Roman"/>
              </a:rPr>
              <a:t>предикативами</a:t>
            </a:r>
            <a:r>
              <a:rPr lang="ru-RU" b="1" dirty="0" smtClean="0">
                <a:effectLst/>
                <a:latin typeface="Calibri"/>
                <a:ea typeface="Calibri"/>
                <a:cs typeface="Times New Roman"/>
              </a:rPr>
              <a:t>, выражающими физическое и психическое состояние</a:t>
            </a:r>
            <a:r>
              <a:rPr lang="ru-RU" dirty="0" smtClean="0">
                <a:effectLst/>
                <a:latin typeface="Calibri"/>
                <a:ea typeface="Calibri"/>
                <a:cs typeface="Times New Roman"/>
              </a:rPr>
              <a:t> </a:t>
            </a:r>
            <a:r>
              <a:rPr lang="ru-RU" b="1" dirty="0" smtClean="0">
                <a:effectLst/>
                <a:latin typeface="Calibri"/>
                <a:ea typeface="Calibri"/>
                <a:cs typeface="Times New Roman"/>
              </a:rPr>
              <a:t>человека</a:t>
            </a:r>
            <a:r>
              <a:rPr lang="ru-RU" dirty="0" smtClean="0">
                <a:effectLst/>
                <a:latin typeface="Calibri"/>
                <a:ea typeface="Calibri"/>
                <a:cs typeface="Times New Roman"/>
              </a:rPr>
              <a:t>: </a:t>
            </a:r>
            <a:r>
              <a:rPr lang="ru-RU" i="1" dirty="0" smtClean="0">
                <a:effectLst/>
                <a:latin typeface="Calibri"/>
                <a:ea typeface="Calibri"/>
                <a:cs typeface="Times New Roman"/>
              </a:rPr>
              <a:t>Мне было скучно. Ему будет больно.</a:t>
            </a:r>
            <a:r>
              <a:rPr lang="ru-RU" dirty="0" smtClean="0">
                <a:effectLst/>
                <a:latin typeface="Calibri"/>
                <a:ea typeface="Calibri"/>
                <a:cs typeface="Times New Roman"/>
              </a:rPr>
              <a:t> На ЧЯ этот подтип часто переводится с помощью описательных конструкций.</a:t>
            </a:r>
            <a:endParaRPr lang="cs-CZ" dirty="0" smtClean="0">
              <a:effectLst/>
              <a:latin typeface="Calibri"/>
              <a:ea typeface="Calibri"/>
              <a:cs typeface="Times New Roman"/>
            </a:endParaRPr>
          </a:p>
          <a:p>
            <a:pPr>
              <a:lnSpc>
                <a:spcPct val="115000"/>
              </a:lnSpc>
              <a:spcAft>
                <a:spcPts val="1000"/>
              </a:spcAft>
            </a:pPr>
            <a:r>
              <a:rPr lang="ru-RU" i="1" dirty="0" smtClean="0">
                <a:effectLst/>
                <a:latin typeface="Calibri"/>
                <a:ea typeface="Calibri"/>
                <a:cs typeface="Times New Roman"/>
              </a:rPr>
              <a:t>Ему было страшно. Нам будет спокойно. </a:t>
            </a:r>
            <a:r>
              <a:rPr lang="cs-CZ" i="1" dirty="0" smtClean="0">
                <a:effectLst/>
                <a:latin typeface="Calibri"/>
                <a:ea typeface="Calibri"/>
                <a:cs typeface="Times New Roman"/>
              </a:rPr>
              <a:t>Budeme mít klid</a:t>
            </a:r>
            <a:r>
              <a:rPr lang="ru-RU" i="1" dirty="0" smtClean="0">
                <a:effectLst/>
                <a:latin typeface="Calibri"/>
                <a:ea typeface="Calibri"/>
                <a:cs typeface="Times New Roman"/>
              </a:rPr>
              <a:t>. Мне сейчас не до чтения. </a:t>
            </a:r>
            <a:r>
              <a:rPr lang="cs-CZ" i="1" dirty="0" smtClean="0">
                <a:effectLst/>
                <a:latin typeface="Calibri"/>
                <a:ea typeface="Calibri"/>
                <a:cs typeface="Times New Roman"/>
              </a:rPr>
              <a:t>Nemám náladu na čtení. </a:t>
            </a:r>
            <a:r>
              <a:rPr lang="ru-RU" i="1" dirty="0" smtClean="0">
                <a:effectLst/>
                <a:latin typeface="Calibri"/>
                <a:ea typeface="Calibri"/>
                <a:cs typeface="Times New Roman"/>
              </a:rPr>
              <a:t>Ивану было не до дискуссии. </a:t>
            </a:r>
            <a:r>
              <a:rPr lang="cs-CZ" i="1" dirty="0" smtClean="0">
                <a:effectLst/>
                <a:latin typeface="Calibri"/>
                <a:ea typeface="Calibri"/>
                <a:cs typeface="Times New Roman"/>
              </a:rPr>
              <a:t>Zrovna se mu nechtělo diskutovat.</a:t>
            </a:r>
            <a:endParaRPr lang="cs-CZ" dirty="0" smtClean="0">
              <a:effectLst/>
              <a:latin typeface="Calibri"/>
              <a:ea typeface="Calibri"/>
              <a:cs typeface="Times New Roman"/>
            </a:endParaRPr>
          </a:p>
          <a:p>
            <a:pPr>
              <a:lnSpc>
                <a:spcPct val="115000"/>
              </a:lnSpc>
              <a:spcAft>
                <a:spcPts val="1000"/>
              </a:spcAft>
            </a:pPr>
            <a:r>
              <a:rPr lang="ru-RU" b="1" dirty="0" smtClean="0">
                <a:effectLst/>
                <a:latin typeface="Calibri"/>
                <a:ea typeface="Calibri"/>
                <a:cs typeface="Times New Roman"/>
              </a:rPr>
              <a:t>3) Кроме множества мелких подтипов выделяются предложения с инфинитивом</a:t>
            </a:r>
            <a:r>
              <a:rPr lang="ru-RU" dirty="0" smtClean="0">
                <a:effectLst/>
                <a:latin typeface="Calibri"/>
                <a:ea typeface="Calibri"/>
                <a:cs typeface="Times New Roman"/>
              </a:rPr>
              <a:t>. Часто с ограничительным значением. </a:t>
            </a:r>
            <a:r>
              <a:rPr lang="ru-RU" i="1" dirty="0" smtClean="0">
                <a:effectLst/>
                <a:latin typeface="Calibri"/>
                <a:ea typeface="Calibri"/>
                <a:cs typeface="Times New Roman"/>
              </a:rPr>
              <a:t>Читать уже темно. </a:t>
            </a:r>
            <a:r>
              <a:rPr lang="cs-CZ" i="1" dirty="0" smtClean="0">
                <a:effectLst/>
                <a:latin typeface="Calibri"/>
                <a:ea typeface="Calibri"/>
                <a:cs typeface="Times New Roman"/>
              </a:rPr>
              <a:t>Na čtení už je tma. </a:t>
            </a:r>
            <a:r>
              <a:rPr lang="ru-RU" i="1" dirty="0" smtClean="0">
                <a:effectLst/>
                <a:latin typeface="Calibri"/>
                <a:ea typeface="Calibri"/>
                <a:cs typeface="Times New Roman"/>
              </a:rPr>
              <a:t>Уже поздно исправлять.</a:t>
            </a:r>
            <a:r>
              <a:rPr lang="cs-CZ" i="1" dirty="0" smtClean="0">
                <a:effectLst/>
                <a:latin typeface="Calibri"/>
                <a:ea typeface="Calibri"/>
                <a:cs typeface="Times New Roman"/>
              </a:rPr>
              <a:t> Už je pozdě to opravovat. </a:t>
            </a:r>
            <a:endParaRPr lang="cs-CZ" dirty="0">
              <a:effectLst/>
              <a:latin typeface="Calibri"/>
              <a:ea typeface="Calibri"/>
              <a:cs typeface="Times New Roman"/>
            </a:endParaRPr>
          </a:p>
        </p:txBody>
      </p:sp>
    </p:spTree>
    <p:extLst>
      <p:ext uri="{BB962C8B-B14F-4D97-AF65-F5344CB8AC3E}">
        <p14:creationId xmlns:p14="http://schemas.microsoft.com/office/powerpoint/2010/main" val="3774448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0"/>
            <a:ext cx="7128792"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132856"/>
            <a:ext cx="7056784"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367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08720"/>
            <a:ext cx="705678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030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908720"/>
            <a:ext cx="720080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789040"/>
            <a:ext cx="72008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509120"/>
            <a:ext cx="720080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963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741682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665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20688"/>
            <a:ext cx="662473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9" y="4293096"/>
            <a:ext cx="648071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65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619268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47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30300" y="764704"/>
            <a:ext cx="7848872" cy="5684120"/>
          </a:xfrm>
          <a:prstGeom prst="rect">
            <a:avLst/>
          </a:prstGeom>
        </p:spPr>
        <p:txBody>
          <a:bodyPr wrap="square">
            <a:spAutoFit/>
          </a:bodyPr>
          <a:lstStyle/>
          <a:p>
            <a:pPr algn="ctr">
              <a:lnSpc>
                <a:spcPct val="115000"/>
              </a:lnSpc>
              <a:spcAft>
                <a:spcPts val="1000"/>
              </a:spcAft>
            </a:pPr>
            <a:r>
              <a:rPr lang="ru-RU" sz="2400" b="1" dirty="0" smtClean="0">
                <a:effectLst/>
                <a:latin typeface="Calibri"/>
                <a:ea typeface="Calibri"/>
                <a:cs typeface="Times New Roman"/>
              </a:rPr>
              <a:t>1. Неопределённо-личные предложения</a:t>
            </a:r>
            <a:endParaRPr lang="cs-CZ" dirty="0" smtClean="0">
              <a:effectLst/>
              <a:latin typeface="Calibri"/>
              <a:ea typeface="Calibri"/>
              <a:cs typeface="Times New Roman"/>
            </a:endParaRPr>
          </a:p>
          <a:p>
            <a:pPr>
              <a:lnSpc>
                <a:spcPct val="115000"/>
              </a:lnSpc>
              <a:spcAft>
                <a:spcPts val="1000"/>
              </a:spcAft>
            </a:pPr>
            <a:r>
              <a:rPr lang="ru-RU" dirty="0" smtClean="0">
                <a:effectLst/>
                <a:latin typeface="Calibri"/>
                <a:ea typeface="Calibri"/>
                <a:cs typeface="Times New Roman"/>
              </a:rPr>
              <a:t>Предикат – глагол в 3 л. </a:t>
            </a:r>
            <a:r>
              <a:rPr lang="ru-RU" dirty="0" err="1" smtClean="0">
                <a:effectLst/>
                <a:latin typeface="Calibri"/>
                <a:ea typeface="Calibri"/>
                <a:cs typeface="Times New Roman"/>
              </a:rPr>
              <a:t>мн.ч</a:t>
            </a:r>
            <a:r>
              <a:rPr lang="ru-RU" dirty="0" smtClean="0">
                <a:effectLst/>
                <a:latin typeface="Calibri"/>
                <a:ea typeface="Calibri"/>
                <a:cs typeface="Times New Roman"/>
              </a:rPr>
              <a:t>. </a:t>
            </a:r>
          </a:p>
          <a:p>
            <a:pPr>
              <a:lnSpc>
                <a:spcPct val="115000"/>
              </a:lnSpc>
              <a:spcAft>
                <a:spcPts val="1000"/>
              </a:spcAft>
            </a:pPr>
            <a:r>
              <a:rPr lang="ru-RU" b="1" i="1" dirty="0" smtClean="0">
                <a:effectLst/>
                <a:latin typeface="Calibri"/>
                <a:ea typeface="Calibri"/>
                <a:cs typeface="Times New Roman"/>
              </a:rPr>
              <a:t>Строят школу. В зале танцуют. Здесь говорят по-русски.</a:t>
            </a:r>
            <a:endParaRPr lang="cs-CZ" dirty="0" smtClean="0">
              <a:effectLst/>
              <a:latin typeface="Calibri"/>
              <a:ea typeface="Calibri"/>
              <a:cs typeface="Times New Roman"/>
            </a:endParaRPr>
          </a:p>
          <a:p>
            <a:pPr>
              <a:lnSpc>
                <a:spcPct val="115000"/>
              </a:lnSpc>
              <a:spcAft>
                <a:spcPts val="1000"/>
              </a:spcAft>
            </a:pPr>
            <a:r>
              <a:rPr lang="ru-RU" dirty="0" smtClean="0">
                <a:effectLst/>
                <a:latin typeface="Calibri"/>
                <a:ea typeface="Calibri"/>
                <a:cs typeface="Times New Roman"/>
              </a:rPr>
              <a:t>Действие относится к личному субъекту неопределенного значения (</a:t>
            </a:r>
            <a:r>
              <a:rPr lang="ru-RU" b="1" dirty="0" smtClean="0">
                <a:effectLst/>
                <a:latin typeface="Calibri"/>
                <a:ea typeface="Calibri"/>
                <a:cs typeface="Times New Roman"/>
              </a:rPr>
              <a:t>кто-то</a:t>
            </a:r>
            <a:r>
              <a:rPr lang="ru-RU" dirty="0" smtClean="0">
                <a:effectLst/>
                <a:latin typeface="Calibri"/>
                <a:ea typeface="Calibri"/>
                <a:cs typeface="Times New Roman"/>
              </a:rPr>
              <a:t>). </a:t>
            </a:r>
            <a:endParaRPr lang="cs-CZ" dirty="0" smtClean="0">
              <a:effectLst/>
              <a:latin typeface="Calibri"/>
              <a:ea typeface="Calibri"/>
              <a:cs typeface="Times New Roman"/>
            </a:endParaRPr>
          </a:p>
          <a:p>
            <a:pPr>
              <a:lnSpc>
                <a:spcPct val="115000"/>
              </a:lnSpc>
              <a:spcAft>
                <a:spcPts val="1000"/>
              </a:spcAft>
            </a:pPr>
            <a:r>
              <a:rPr lang="ru-RU" dirty="0" smtClean="0">
                <a:effectLst/>
                <a:latin typeface="Calibri"/>
                <a:ea typeface="Calibri"/>
                <a:cs typeface="Times New Roman"/>
              </a:rPr>
              <a:t>В ЧЯ также имеется данный тип предложений с той разницей, что в ЧЯ его можно употребить, только если говорящий </a:t>
            </a:r>
            <a:r>
              <a:rPr lang="ru-RU" dirty="0" smtClean="0">
                <a:effectLst/>
                <a:highlight>
                  <a:srgbClr val="FFFF00"/>
                </a:highlight>
                <a:latin typeface="Calibri"/>
                <a:ea typeface="Calibri"/>
                <a:cs typeface="Times New Roman"/>
              </a:rPr>
              <a:t>сам не является участником действия</a:t>
            </a:r>
            <a:r>
              <a:rPr lang="ru-RU" dirty="0" smtClean="0">
                <a:effectLst/>
                <a:latin typeface="Calibri"/>
                <a:ea typeface="Calibri"/>
                <a:cs typeface="Times New Roman"/>
              </a:rPr>
              <a:t>. </a:t>
            </a:r>
          </a:p>
          <a:p>
            <a:pPr>
              <a:lnSpc>
                <a:spcPct val="115000"/>
              </a:lnSpc>
              <a:spcAft>
                <a:spcPts val="1000"/>
              </a:spcAft>
            </a:pPr>
            <a:r>
              <a:rPr lang="ru-RU" i="1" dirty="0" smtClean="0">
                <a:effectLst/>
                <a:latin typeface="Calibri"/>
                <a:ea typeface="Calibri"/>
                <a:cs typeface="Times New Roman"/>
              </a:rPr>
              <a:t>Здесь продают билеты. = </a:t>
            </a:r>
            <a:r>
              <a:rPr lang="cs-CZ" i="1" dirty="0" smtClean="0">
                <a:effectLst/>
                <a:latin typeface="Calibri"/>
                <a:ea typeface="Calibri"/>
                <a:cs typeface="Times New Roman"/>
              </a:rPr>
              <a:t>Zde prodávají vstupenky. X Zde se prodávají vstupenky. Zde prodáváme vstupenky.</a:t>
            </a:r>
            <a:endParaRPr lang="cs-CZ" dirty="0" smtClean="0">
              <a:effectLst/>
              <a:latin typeface="Calibri"/>
              <a:ea typeface="Calibri"/>
              <a:cs typeface="Times New Roman"/>
            </a:endParaRPr>
          </a:p>
          <a:p>
            <a:pPr marL="285750" indent="-285750">
              <a:lnSpc>
                <a:spcPct val="115000"/>
              </a:lnSpc>
              <a:spcAft>
                <a:spcPts val="1000"/>
              </a:spcAft>
              <a:buFont typeface="Arial" panose="020B0604020202020204" pitchFamily="34" charset="0"/>
              <a:buChar char="•"/>
            </a:pPr>
            <a:r>
              <a:rPr lang="ru-RU" dirty="0" smtClean="0">
                <a:effectLst/>
                <a:latin typeface="Calibri"/>
                <a:ea typeface="Calibri"/>
                <a:cs typeface="Times New Roman"/>
              </a:rPr>
              <a:t>Чаще всего в ЧЯ этому типу соответствуют рефлексивно-пассивные конструкции. </a:t>
            </a:r>
            <a:r>
              <a:rPr lang="ru-RU" i="1" dirty="0" smtClean="0">
                <a:effectLst/>
                <a:latin typeface="Calibri"/>
                <a:ea typeface="Calibri"/>
                <a:cs typeface="Times New Roman"/>
              </a:rPr>
              <a:t>Об этом уже давно забыли. </a:t>
            </a:r>
            <a:r>
              <a:rPr lang="cs-CZ" i="1" dirty="0" smtClean="0">
                <a:effectLst/>
                <a:latin typeface="Calibri"/>
                <a:ea typeface="Calibri"/>
                <a:cs typeface="Times New Roman"/>
              </a:rPr>
              <a:t>Na to se už dávno zapomnělo.</a:t>
            </a:r>
            <a:r>
              <a:rPr lang="cs-CZ" dirty="0" smtClean="0">
                <a:effectLst/>
                <a:latin typeface="Calibri"/>
                <a:ea typeface="Calibri"/>
                <a:cs typeface="Times New Roman"/>
              </a:rPr>
              <a:t> </a:t>
            </a:r>
            <a:endParaRPr lang="ru-RU" dirty="0" smtClean="0">
              <a:effectLst/>
              <a:latin typeface="Calibri"/>
              <a:ea typeface="Calibri"/>
              <a:cs typeface="Times New Roman"/>
            </a:endParaRPr>
          </a:p>
          <a:p>
            <a:pPr marL="285750" indent="-285750">
              <a:lnSpc>
                <a:spcPct val="115000"/>
              </a:lnSpc>
              <a:spcAft>
                <a:spcPts val="1000"/>
              </a:spcAft>
              <a:buFont typeface="Arial" panose="020B0604020202020204" pitchFamily="34" charset="0"/>
              <a:buChar char="•"/>
            </a:pPr>
            <a:r>
              <a:rPr lang="ru-RU" dirty="0" smtClean="0">
                <a:effectLst/>
                <a:latin typeface="Calibri"/>
                <a:ea typeface="Calibri"/>
                <a:cs typeface="Times New Roman"/>
              </a:rPr>
              <a:t>Но может быть и неопределенное местоимение. </a:t>
            </a:r>
            <a:r>
              <a:rPr lang="cs-CZ" i="1" dirty="0" smtClean="0">
                <a:effectLst/>
                <a:latin typeface="Calibri"/>
                <a:ea typeface="Calibri"/>
                <a:cs typeface="Times New Roman"/>
              </a:rPr>
              <a:t>В </a:t>
            </a:r>
            <a:r>
              <a:rPr lang="cs-CZ" i="1" dirty="0" err="1" smtClean="0">
                <a:effectLst/>
                <a:latin typeface="Calibri"/>
                <a:ea typeface="Calibri"/>
                <a:cs typeface="Times New Roman"/>
              </a:rPr>
              <a:t>дверь</a:t>
            </a:r>
            <a:r>
              <a:rPr lang="cs-CZ" i="1" dirty="0" smtClean="0">
                <a:effectLst/>
                <a:latin typeface="Calibri"/>
                <a:ea typeface="Calibri"/>
                <a:cs typeface="Times New Roman"/>
              </a:rPr>
              <a:t> </a:t>
            </a:r>
            <a:r>
              <a:rPr lang="cs-CZ" i="1" dirty="0" err="1" smtClean="0">
                <a:effectLst/>
                <a:latin typeface="Calibri"/>
                <a:ea typeface="Calibri"/>
                <a:cs typeface="Times New Roman"/>
              </a:rPr>
              <a:t>постучали</a:t>
            </a:r>
            <a:r>
              <a:rPr lang="cs-CZ" i="1" dirty="0" smtClean="0">
                <a:effectLst/>
                <a:latin typeface="Calibri"/>
                <a:ea typeface="Calibri"/>
                <a:cs typeface="Times New Roman"/>
              </a:rPr>
              <a:t>. Někdo zaklepal na dveře.</a:t>
            </a:r>
            <a:r>
              <a:rPr lang="cs-CZ" dirty="0" smtClean="0">
                <a:effectLst/>
                <a:latin typeface="Calibri"/>
                <a:ea typeface="Calibri"/>
                <a:cs typeface="Times New Roman"/>
              </a:rPr>
              <a:t> </a:t>
            </a:r>
            <a:endParaRPr lang="ru-RU" dirty="0" smtClean="0">
              <a:effectLst/>
              <a:latin typeface="Calibri"/>
              <a:ea typeface="Calibri"/>
              <a:cs typeface="Times New Roman"/>
            </a:endParaRPr>
          </a:p>
          <a:p>
            <a:pPr marL="285750" indent="-285750">
              <a:lnSpc>
                <a:spcPct val="115000"/>
              </a:lnSpc>
              <a:spcAft>
                <a:spcPts val="1000"/>
              </a:spcAft>
              <a:buFont typeface="Arial" panose="020B0604020202020204" pitchFamily="34" charset="0"/>
              <a:buChar char="•"/>
            </a:pPr>
            <a:r>
              <a:rPr lang="ru-RU" dirty="0" smtClean="0">
                <a:effectLst/>
                <a:latin typeface="Calibri"/>
                <a:ea typeface="Calibri"/>
                <a:cs typeface="Times New Roman"/>
              </a:rPr>
              <a:t>Или даже первое лицо. </a:t>
            </a:r>
            <a:r>
              <a:rPr lang="cs-CZ" i="1" dirty="0" err="1" smtClean="0">
                <a:effectLst/>
                <a:latin typeface="Calibri"/>
                <a:ea typeface="Calibri"/>
                <a:cs typeface="Times New Roman"/>
              </a:rPr>
              <a:t>Тебя</a:t>
            </a:r>
            <a:r>
              <a:rPr lang="cs-CZ" i="1" dirty="0" smtClean="0">
                <a:effectLst/>
                <a:latin typeface="Calibri"/>
                <a:ea typeface="Calibri"/>
                <a:cs typeface="Times New Roman"/>
              </a:rPr>
              <a:t> </a:t>
            </a:r>
            <a:r>
              <a:rPr lang="cs-CZ" i="1" dirty="0" err="1" smtClean="0">
                <a:effectLst/>
                <a:latin typeface="Calibri"/>
                <a:ea typeface="Calibri"/>
                <a:cs typeface="Times New Roman"/>
              </a:rPr>
              <a:t>не</a:t>
            </a:r>
            <a:r>
              <a:rPr lang="cs-CZ" i="1" dirty="0" smtClean="0">
                <a:effectLst/>
                <a:latin typeface="Calibri"/>
                <a:ea typeface="Calibri"/>
                <a:cs typeface="Times New Roman"/>
              </a:rPr>
              <a:t> </a:t>
            </a:r>
            <a:r>
              <a:rPr lang="cs-CZ" i="1" dirty="0" err="1" smtClean="0">
                <a:effectLst/>
                <a:latin typeface="Calibri"/>
                <a:ea typeface="Calibri"/>
                <a:cs typeface="Times New Roman"/>
              </a:rPr>
              <a:t>спрашивают</a:t>
            </a:r>
            <a:r>
              <a:rPr lang="cs-CZ" i="1" dirty="0" smtClean="0">
                <a:effectLst/>
                <a:latin typeface="Calibri"/>
                <a:ea typeface="Calibri"/>
                <a:cs typeface="Times New Roman"/>
              </a:rPr>
              <a:t>. Tebe se neptám.</a:t>
            </a:r>
            <a:endParaRPr lang="cs-CZ" dirty="0">
              <a:effectLst/>
              <a:latin typeface="Calibri"/>
              <a:ea typeface="Calibri"/>
              <a:cs typeface="Times New Roman"/>
            </a:endParaRPr>
          </a:p>
        </p:txBody>
      </p:sp>
    </p:spTree>
    <p:extLst>
      <p:ext uri="{BB962C8B-B14F-4D97-AF65-F5344CB8AC3E}">
        <p14:creationId xmlns:p14="http://schemas.microsoft.com/office/powerpoint/2010/main" val="2281107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96752"/>
            <a:ext cx="676875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943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692696"/>
            <a:ext cx="9144000" cy="5684120"/>
          </a:xfrm>
          <a:prstGeom prst="rect">
            <a:avLst/>
          </a:prstGeom>
        </p:spPr>
        <p:txBody>
          <a:bodyPr wrap="square">
            <a:spAutoFit/>
          </a:bodyPr>
          <a:lstStyle/>
          <a:p>
            <a:pPr algn="ctr">
              <a:lnSpc>
                <a:spcPct val="115000"/>
              </a:lnSpc>
              <a:spcAft>
                <a:spcPts val="1000"/>
              </a:spcAft>
            </a:pPr>
            <a:r>
              <a:rPr lang="cs-CZ" sz="2400" b="1" dirty="0" smtClean="0">
                <a:effectLst/>
                <a:latin typeface="Calibri"/>
                <a:ea typeface="Calibri"/>
                <a:cs typeface="Times New Roman"/>
              </a:rPr>
              <a:t>5</a:t>
            </a:r>
            <a:r>
              <a:rPr lang="ru-RU" sz="2400" b="1" dirty="0" smtClean="0">
                <a:effectLst/>
                <a:latin typeface="Calibri"/>
                <a:ea typeface="Calibri"/>
                <a:cs typeface="Times New Roman"/>
              </a:rPr>
              <a:t>. Предложения со сложным предикатом</a:t>
            </a:r>
            <a:endParaRPr lang="cs-CZ" dirty="0" smtClean="0">
              <a:effectLst/>
              <a:latin typeface="Calibri"/>
              <a:ea typeface="Calibri"/>
              <a:cs typeface="Times New Roman"/>
            </a:endParaRPr>
          </a:p>
          <a:p>
            <a:pPr>
              <a:lnSpc>
                <a:spcPct val="115000"/>
              </a:lnSpc>
              <a:spcAft>
                <a:spcPts val="1000"/>
              </a:spcAft>
            </a:pPr>
            <a:r>
              <a:rPr lang="ru-RU" b="1" i="1" dirty="0" smtClean="0">
                <a:effectLst/>
                <a:latin typeface="Calibri"/>
                <a:ea typeface="Calibri"/>
                <a:cs typeface="Times New Roman"/>
              </a:rPr>
              <a:t>Начинает темнеть. Вам можно не звонить. Нельзя будет отпроситься. </a:t>
            </a:r>
            <a:endParaRPr lang="cs-CZ" dirty="0" smtClean="0">
              <a:effectLst/>
              <a:latin typeface="Calibri"/>
              <a:ea typeface="Calibri"/>
              <a:cs typeface="Times New Roman"/>
            </a:endParaRPr>
          </a:p>
          <a:p>
            <a:pPr>
              <a:lnSpc>
                <a:spcPct val="115000"/>
              </a:lnSpc>
              <a:spcAft>
                <a:spcPts val="1000"/>
              </a:spcAft>
            </a:pPr>
            <a:r>
              <a:rPr lang="ru-RU" b="1" dirty="0" smtClean="0">
                <a:effectLst/>
                <a:latin typeface="Calibri"/>
                <a:ea typeface="Calibri"/>
                <a:cs typeface="Times New Roman"/>
              </a:rPr>
              <a:t>Сложный предикат состоит из модификатора (фазовый или модальный элемент) + инфинитива </a:t>
            </a:r>
            <a:r>
              <a:rPr lang="ru-RU" b="1" dirty="0" err="1" smtClean="0">
                <a:effectLst/>
                <a:latin typeface="Calibri"/>
                <a:ea typeface="Calibri"/>
                <a:cs typeface="Times New Roman"/>
              </a:rPr>
              <a:t>полнознаменательного</a:t>
            </a:r>
            <a:r>
              <a:rPr lang="ru-RU" b="1" dirty="0" smtClean="0">
                <a:effectLst/>
                <a:latin typeface="Calibri"/>
                <a:ea typeface="Calibri"/>
                <a:cs typeface="Times New Roman"/>
              </a:rPr>
              <a:t> глагола (может быть и инф. связки + именная часть)</a:t>
            </a:r>
            <a:endParaRPr lang="cs-CZ" dirty="0" smtClean="0">
              <a:effectLst/>
              <a:latin typeface="Calibri"/>
              <a:ea typeface="Calibri"/>
              <a:cs typeface="Times New Roman"/>
            </a:endParaRPr>
          </a:p>
          <a:p>
            <a:pPr>
              <a:lnSpc>
                <a:spcPct val="115000"/>
              </a:lnSpc>
              <a:spcAft>
                <a:spcPts val="1000"/>
              </a:spcAft>
            </a:pPr>
            <a:r>
              <a:rPr lang="ru-RU" b="1" u="sng" dirty="0" smtClean="0">
                <a:effectLst/>
                <a:latin typeface="Calibri"/>
                <a:ea typeface="Calibri"/>
                <a:cs typeface="Times New Roman"/>
              </a:rPr>
              <a:t>Фазовый модификатор</a:t>
            </a:r>
            <a:r>
              <a:rPr lang="ru-RU" dirty="0" smtClean="0">
                <a:effectLst/>
                <a:latin typeface="Calibri"/>
                <a:ea typeface="Calibri"/>
                <a:cs typeface="Times New Roman"/>
              </a:rPr>
              <a:t> стоит в форме 3 </a:t>
            </a:r>
            <a:r>
              <a:rPr lang="ru-RU" dirty="0" err="1" smtClean="0">
                <a:effectLst/>
                <a:latin typeface="Calibri"/>
                <a:ea typeface="Calibri"/>
                <a:cs typeface="Times New Roman"/>
              </a:rPr>
              <a:t>л.ед.ч.ср.р</a:t>
            </a:r>
            <a:r>
              <a:rPr lang="ru-RU" dirty="0" smtClean="0">
                <a:effectLst/>
                <a:latin typeface="Calibri"/>
                <a:ea typeface="Calibri"/>
                <a:cs typeface="Times New Roman"/>
              </a:rPr>
              <a:t>. и обозначает начало, конец, прохождение действия. </a:t>
            </a:r>
            <a:r>
              <a:rPr lang="ru-RU" i="1" dirty="0" smtClean="0">
                <a:effectLst/>
                <a:latin typeface="Calibri"/>
                <a:ea typeface="Calibri"/>
                <a:cs typeface="Times New Roman"/>
              </a:rPr>
              <a:t>Самолет перестало качать. </a:t>
            </a:r>
            <a:r>
              <a:rPr lang="cs-CZ" i="1" dirty="0" smtClean="0">
                <a:effectLst/>
                <a:latin typeface="Calibri"/>
                <a:ea typeface="Calibri"/>
                <a:cs typeface="Times New Roman"/>
              </a:rPr>
              <a:t>Letadlem to přestalo houpat.</a:t>
            </a:r>
            <a:endParaRPr lang="cs-CZ" dirty="0" smtClean="0">
              <a:effectLst/>
              <a:latin typeface="Calibri"/>
              <a:ea typeface="Calibri"/>
              <a:cs typeface="Times New Roman"/>
            </a:endParaRPr>
          </a:p>
          <a:p>
            <a:pPr>
              <a:lnSpc>
                <a:spcPct val="115000"/>
              </a:lnSpc>
              <a:spcAft>
                <a:spcPts val="1000"/>
              </a:spcAft>
            </a:pPr>
            <a:r>
              <a:rPr lang="ru-RU" b="1" u="sng" dirty="0" smtClean="0">
                <a:effectLst/>
                <a:latin typeface="Calibri"/>
                <a:ea typeface="Calibri"/>
                <a:cs typeface="Times New Roman"/>
              </a:rPr>
              <a:t>Модальный модификатор</a:t>
            </a:r>
            <a:r>
              <a:rPr lang="ru-RU" dirty="0" smtClean="0">
                <a:effectLst/>
                <a:latin typeface="Calibri"/>
                <a:ea typeface="Calibri"/>
                <a:cs typeface="Times New Roman"/>
              </a:rPr>
              <a:t> может быть представлен:</a:t>
            </a:r>
            <a:endParaRPr lang="cs-CZ" dirty="0" smtClean="0">
              <a:effectLst/>
              <a:latin typeface="Calibri"/>
              <a:ea typeface="Calibri"/>
              <a:cs typeface="Times New Roman"/>
            </a:endParaRPr>
          </a:p>
          <a:p>
            <a:pPr>
              <a:lnSpc>
                <a:spcPct val="115000"/>
              </a:lnSpc>
              <a:spcAft>
                <a:spcPts val="1000"/>
              </a:spcAft>
            </a:pPr>
            <a:r>
              <a:rPr lang="ru-RU" b="1" dirty="0" smtClean="0">
                <a:effectLst/>
                <a:latin typeface="Calibri"/>
                <a:ea typeface="Calibri"/>
                <a:cs typeface="Times New Roman"/>
              </a:rPr>
              <a:t>1. модальным глаголом</a:t>
            </a:r>
            <a:r>
              <a:rPr lang="ru-RU" dirty="0" smtClean="0">
                <a:effectLst/>
                <a:latin typeface="Calibri"/>
                <a:ea typeface="Calibri"/>
                <a:cs typeface="Times New Roman"/>
              </a:rPr>
              <a:t>: </a:t>
            </a:r>
            <a:r>
              <a:rPr lang="ru-RU" i="1" dirty="0" smtClean="0">
                <a:effectLst/>
                <a:latin typeface="Calibri"/>
                <a:ea typeface="Calibri"/>
                <a:cs typeface="Times New Roman"/>
              </a:rPr>
              <a:t>приходится, хочется, вздумалось. Не следует всему верить.</a:t>
            </a:r>
            <a:r>
              <a:rPr lang="ru-RU" dirty="0" smtClean="0">
                <a:effectLst/>
                <a:latin typeface="Calibri"/>
                <a:ea typeface="Calibri"/>
                <a:cs typeface="Times New Roman"/>
              </a:rPr>
              <a:t> </a:t>
            </a:r>
            <a:r>
              <a:rPr lang="cs-CZ" i="1" dirty="0" smtClean="0">
                <a:effectLst/>
                <a:latin typeface="Calibri"/>
                <a:ea typeface="Calibri"/>
                <a:cs typeface="Times New Roman"/>
              </a:rPr>
              <a:t>Člověk nesmí všemu věřit. </a:t>
            </a:r>
            <a:r>
              <a:rPr lang="ru-RU" i="1" dirty="0" smtClean="0">
                <a:effectLst/>
                <a:latin typeface="Calibri"/>
                <a:ea typeface="Calibri"/>
                <a:cs typeface="Times New Roman"/>
              </a:rPr>
              <a:t>Ему пришлось подчиниться. </a:t>
            </a:r>
            <a:r>
              <a:rPr lang="cs-CZ" i="1" dirty="0" smtClean="0">
                <a:effectLst/>
                <a:latin typeface="Calibri"/>
                <a:ea typeface="Calibri"/>
                <a:cs typeface="Times New Roman"/>
              </a:rPr>
              <a:t>Musel se podřídit.</a:t>
            </a:r>
            <a:endParaRPr lang="cs-CZ" dirty="0" smtClean="0">
              <a:effectLst/>
              <a:latin typeface="Calibri"/>
              <a:ea typeface="Calibri"/>
              <a:cs typeface="Times New Roman"/>
            </a:endParaRPr>
          </a:p>
          <a:p>
            <a:pPr>
              <a:lnSpc>
                <a:spcPct val="115000"/>
              </a:lnSpc>
              <a:spcAft>
                <a:spcPts val="1000"/>
              </a:spcAft>
            </a:pPr>
            <a:r>
              <a:rPr lang="ru-RU" b="1" dirty="0" smtClean="0">
                <a:effectLst/>
                <a:latin typeface="Calibri"/>
                <a:ea typeface="Calibri"/>
                <a:cs typeface="Times New Roman"/>
              </a:rPr>
              <a:t>2. модальным </a:t>
            </a:r>
            <a:r>
              <a:rPr lang="ru-RU" b="1" dirty="0" err="1" smtClean="0">
                <a:effectLst/>
                <a:latin typeface="Calibri"/>
                <a:ea typeface="Calibri"/>
                <a:cs typeface="Times New Roman"/>
              </a:rPr>
              <a:t>предикативом</a:t>
            </a:r>
            <a:r>
              <a:rPr lang="ru-RU" dirty="0" smtClean="0">
                <a:effectLst/>
                <a:latin typeface="Calibri"/>
                <a:ea typeface="Calibri"/>
                <a:cs typeface="Times New Roman"/>
              </a:rPr>
              <a:t>: </a:t>
            </a:r>
            <a:r>
              <a:rPr lang="ru-RU" i="1" dirty="0" smtClean="0">
                <a:effectLst/>
                <a:latin typeface="Calibri"/>
                <a:ea typeface="Calibri"/>
                <a:cs typeface="Times New Roman"/>
              </a:rPr>
              <a:t>можно, немыслимо, пора. Иностранцу невозможно перевести этот текст. Садитесь, необязательно стоять.</a:t>
            </a:r>
            <a:endParaRPr lang="cs-CZ" dirty="0" smtClean="0">
              <a:effectLst/>
              <a:latin typeface="Calibri"/>
              <a:ea typeface="Calibri"/>
              <a:cs typeface="Times New Roman"/>
            </a:endParaRPr>
          </a:p>
          <a:p>
            <a:pPr>
              <a:lnSpc>
                <a:spcPct val="115000"/>
              </a:lnSpc>
              <a:spcAft>
                <a:spcPts val="1000"/>
              </a:spcAft>
            </a:pPr>
            <a:r>
              <a:rPr lang="ru-RU" b="1" dirty="0" smtClean="0">
                <a:effectLst/>
                <a:latin typeface="Calibri"/>
                <a:ea typeface="Calibri"/>
                <a:cs typeface="Times New Roman"/>
              </a:rPr>
              <a:t>Особый подтип. Модификатором является экзистенциальное есть</a:t>
            </a:r>
            <a:r>
              <a:rPr lang="ru-RU" dirty="0" smtClean="0">
                <a:effectLst/>
                <a:latin typeface="Calibri"/>
                <a:ea typeface="Calibri"/>
                <a:cs typeface="Times New Roman"/>
              </a:rPr>
              <a:t> + субъект в </a:t>
            </a:r>
            <a:r>
              <a:rPr lang="ru-RU" dirty="0" err="1" smtClean="0">
                <a:effectLst/>
                <a:latin typeface="Calibri"/>
                <a:ea typeface="Calibri"/>
                <a:cs typeface="Times New Roman"/>
              </a:rPr>
              <a:t>дат.п</a:t>
            </a:r>
            <a:r>
              <a:rPr lang="ru-RU" dirty="0" smtClean="0">
                <a:effectLst/>
                <a:latin typeface="Calibri"/>
                <a:ea typeface="Calibri"/>
                <a:cs typeface="Times New Roman"/>
              </a:rPr>
              <a:t>. + инф.</a:t>
            </a:r>
            <a:endParaRPr lang="cs-CZ" dirty="0" smtClean="0">
              <a:effectLst/>
              <a:latin typeface="Calibri"/>
              <a:ea typeface="Calibri"/>
              <a:cs typeface="Times New Roman"/>
            </a:endParaRPr>
          </a:p>
          <a:p>
            <a:pPr>
              <a:lnSpc>
                <a:spcPct val="115000"/>
              </a:lnSpc>
              <a:spcAft>
                <a:spcPts val="1000"/>
              </a:spcAft>
            </a:pPr>
            <a:r>
              <a:rPr lang="ru-RU" i="1" dirty="0" smtClean="0">
                <a:effectLst/>
                <a:latin typeface="Calibri"/>
                <a:ea typeface="Calibri"/>
                <a:cs typeface="Times New Roman"/>
              </a:rPr>
              <a:t>Ему есть с кем / не с кем посоветоваться. Ему есть кому позвонить.</a:t>
            </a:r>
            <a:endParaRPr lang="cs-CZ" dirty="0">
              <a:effectLst/>
              <a:latin typeface="Calibri"/>
              <a:ea typeface="Calibri"/>
              <a:cs typeface="Times New Roman"/>
            </a:endParaRPr>
          </a:p>
        </p:txBody>
      </p:sp>
    </p:spTree>
    <p:extLst>
      <p:ext uri="{BB962C8B-B14F-4D97-AF65-F5344CB8AC3E}">
        <p14:creationId xmlns:p14="http://schemas.microsoft.com/office/powerpoint/2010/main" val="2945245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92696"/>
            <a:ext cx="6408712"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991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764704"/>
            <a:ext cx="626469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229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604867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264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20080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565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1052736"/>
            <a:ext cx="8496944" cy="4918782"/>
          </a:xfrm>
          <a:prstGeom prst="rect">
            <a:avLst/>
          </a:prstGeom>
        </p:spPr>
        <p:txBody>
          <a:bodyPr wrap="square">
            <a:spAutoFit/>
          </a:bodyPr>
          <a:lstStyle/>
          <a:p>
            <a:pPr>
              <a:lnSpc>
                <a:spcPct val="115000"/>
              </a:lnSpc>
              <a:spcAft>
                <a:spcPts val="1000"/>
              </a:spcAft>
            </a:pPr>
            <a:r>
              <a:rPr lang="ru-RU" sz="2400" b="1" dirty="0" smtClean="0">
                <a:effectLst/>
                <a:latin typeface="Calibri"/>
                <a:ea typeface="Calibri"/>
                <a:cs typeface="Times New Roman"/>
              </a:rPr>
              <a:t>6. Предложения с инфинитивным предикатом</a:t>
            </a:r>
            <a:endParaRPr lang="cs-CZ" dirty="0" smtClean="0">
              <a:effectLst/>
              <a:latin typeface="Calibri"/>
              <a:ea typeface="Calibri"/>
              <a:cs typeface="Times New Roman"/>
            </a:endParaRPr>
          </a:p>
          <a:p>
            <a:pPr>
              <a:lnSpc>
                <a:spcPct val="115000"/>
              </a:lnSpc>
              <a:spcAft>
                <a:spcPts val="1000"/>
              </a:spcAft>
            </a:pPr>
            <a:r>
              <a:rPr lang="ru-RU" b="1" i="1" dirty="0" smtClean="0">
                <a:effectLst/>
                <a:latin typeface="Calibri"/>
                <a:ea typeface="Calibri"/>
                <a:cs typeface="Times New Roman"/>
              </a:rPr>
              <a:t>Сидеть! Мне еще работать. Поплавать бы! Ему бы только на компьютере играть.</a:t>
            </a:r>
            <a:endParaRPr lang="cs-CZ" dirty="0" smtClean="0">
              <a:effectLst/>
              <a:latin typeface="Calibri"/>
              <a:ea typeface="Calibri"/>
              <a:cs typeface="Times New Roman"/>
            </a:endParaRPr>
          </a:p>
          <a:p>
            <a:pPr>
              <a:lnSpc>
                <a:spcPct val="115000"/>
              </a:lnSpc>
              <a:spcAft>
                <a:spcPts val="1000"/>
              </a:spcAft>
            </a:pPr>
            <a:r>
              <a:rPr lang="ru-RU" b="1" dirty="0" smtClean="0">
                <a:effectLst/>
                <a:latin typeface="Calibri"/>
                <a:ea typeface="Calibri"/>
                <a:cs typeface="Times New Roman"/>
              </a:rPr>
              <a:t>Предикат здесь – инфинитив с бы или без бы</a:t>
            </a:r>
            <a:r>
              <a:rPr lang="ru-RU" dirty="0" smtClean="0">
                <a:effectLst/>
                <a:latin typeface="Calibri"/>
                <a:ea typeface="Calibri"/>
                <a:cs typeface="Times New Roman"/>
              </a:rPr>
              <a:t> (косвенный субъект может быть выражен </a:t>
            </a:r>
            <a:r>
              <a:rPr lang="ru-RU" dirty="0" err="1" smtClean="0">
                <a:effectLst/>
                <a:latin typeface="Calibri"/>
                <a:ea typeface="Calibri"/>
                <a:cs typeface="Times New Roman"/>
              </a:rPr>
              <a:t>дат.п</a:t>
            </a:r>
            <a:r>
              <a:rPr lang="ru-RU" dirty="0" smtClean="0">
                <a:effectLst/>
                <a:latin typeface="Calibri"/>
                <a:ea typeface="Calibri"/>
                <a:cs typeface="Times New Roman"/>
              </a:rPr>
              <a:t>.)</a:t>
            </a:r>
            <a:endParaRPr lang="cs-CZ" dirty="0" smtClean="0">
              <a:effectLst/>
              <a:latin typeface="Calibri"/>
              <a:ea typeface="Calibri"/>
              <a:cs typeface="Times New Roman"/>
            </a:endParaRPr>
          </a:p>
          <a:p>
            <a:pPr>
              <a:lnSpc>
                <a:spcPct val="115000"/>
              </a:lnSpc>
              <a:spcAft>
                <a:spcPts val="1000"/>
              </a:spcAft>
            </a:pPr>
            <a:r>
              <a:rPr lang="ru-RU" dirty="0" smtClean="0">
                <a:effectLst/>
                <a:latin typeface="Calibri"/>
                <a:ea typeface="Calibri"/>
                <a:cs typeface="Times New Roman"/>
              </a:rPr>
              <a:t>Главный признак – реализация действия в будущем. </a:t>
            </a:r>
            <a:endParaRPr lang="cs-CZ" dirty="0" smtClean="0">
              <a:effectLst/>
              <a:latin typeface="Calibri"/>
              <a:ea typeface="Calibri"/>
              <a:cs typeface="Times New Roman"/>
            </a:endParaRPr>
          </a:p>
          <a:p>
            <a:pPr>
              <a:lnSpc>
                <a:spcPct val="115000"/>
              </a:lnSpc>
              <a:spcAft>
                <a:spcPts val="1000"/>
              </a:spcAft>
            </a:pPr>
            <a:r>
              <a:rPr lang="ru-RU" b="1" dirty="0" smtClean="0">
                <a:effectLst/>
                <a:latin typeface="Calibri"/>
                <a:ea typeface="Calibri"/>
                <a:cs typeface="Times New Roman"/>
              </a:rPr>
              <a:t>1. Инф. выражает обязательность</a:t>
            </a:r>
            <a:r>
              <a:rPr lang="ru-RU" dirty="0" smtClean="0">
                <a:effectLst/>
                <a:latin typeface="Calibri"/>
                <a:ea typeface="Calibri"/>
                <a:cs typeface="Times New Roman"/>
              </a:rPr>
              <a:t> действия</a:t>
            </a:r>
            <a:endParaRPr lang="cs-CZ" dirty="0" smtClean="0">
              <a:effectLst/>
              <a:latin typeface="Calibri"/>
              <a:ea typeface="Calibri"/>
              <a:cs typeface="Times New Roman"/>
            </a:endParaRPr>
          </a:p>
          <a:p>
            <a:pPr marL="285750" indent="-285750">
              <a:lnSpc>
                <a:spcPct val="115000"/>
              </a:lnSpc>
              <a:spcAft>
                <a:spcPts val="1000"/>
              </a:spcAft>
              <a:buFont typeface="Arial" panose="020B0604020202020204" pitchFamily="34" charset="0"/>
              <a:buChar char="•"/>
            </a:pPr>
            <a:r>
              <a:rPr lang="ru-RU" dirty="0" smtClean="0">
                <a:effectLst/>
                <a:latin typeface="Calibri"/>
                <a:ea typeface="Calibri"/>
                <a:cs typeface="Times New Roman"/>
              </a:rPr>
              <a:t>Категорический приказ: </a:t>
            </a:r>
            <a:r>
              <a:rPr lang="ru-RU" i="1" dirty="0" smtClean="0">
                <a:effectLst/>
                <a:latin typeface="Calibri"/>
                <a:ea typeface="Calibri"/>
                <a:cs typeface="Times New Roman"/>
              </a:rPr>
              <a:t>Молчать! Стоять, стреляю!</a:t>
            </a:r>
            <a:endParaRPr lang="cs-CZ" dirty="0" smtClean="0">
              <a:effectLst/>
              <a:latin typeface="Calibri"/>
              <a:ea typeface="Calibri"/>
              <a:cs typeface="Times New Roman"/>
            </a:endParaRPr>
          </a:p>
          <a:p>
            <a:pPr marL="285750" indent="-285750">
              <a:lnSpc>
                <a:spcPct val="115000"/>
              </a:lnSpc>
              <a:spcAft>
                <a:spcPts val="1000"/>
              </a:spcAft>
              <a:buFont typeface="Arial" panose="020B0604020202020204" pitchFamily="34" charset="0"/>
              <a:buChar char="•"/>
            </a:pPr>
            <a:r>
              <a:rPr lang="ru-RU" dirty="0" smtClean="0">
                <a:effectLst/>
                <a:latin typeface="Calibri"/>
                <a:ea typeface="Calibri"/>
                <a:cs typeface="Times New Roman"/>
              </a:rPr>
              <a:t>Используется в объявлениях:  </a:t>
            </a:r>
            <a:r>
              <a:rPr lang="ru-RU" i="1" dirty="0" smtClean="0">
                <a:effectLst/>
                <a:latin typeface="Calibri"/>
                <a:ea typeface="Calibri"/>
                <a:cs typeface="Times New Roman"/>
              </a:rPr>
              <a:t>Экспонаты руками не трогать! Не выходить до полной остановки поезда.</a:t>
            </a:r>
            <a:endParaRPr lang="cs-CZ" dirty="0" smtClean="0">
              <a:effectLst/>
              <a:latin typeface="Calibri"/>
              <a:ea typeface="Calibri"/>
              <a:cs typeface="Times New Roman"/>
            </a:endParaRPr>
          </a:p>
          <a:p>
            <a:pPr marL="285750" indent="-285750">
              <a:lnSpc>
                <a:spcPct val="115000"/>
              </a:lnSpc>
              <a:spcAft>
                <a:spcPts val="1000"/>
              </a:spcAft>
              <a:buFont typeface="Arial" panose="020B0604020202020204" pitchFamily="34" charset="0"/>
              <a:buChar char="•"/>
            </a:pPr>
            <a:r>
              <a:rPr lang="ru-RU" dirty="0" smtClean="0">
                <a:effectLst/>
                <a:latin typeface="Calibri"/>
                <a:ea typeface="Calibri"/>
                <a:cs typeface="Times New Roman"/>
              </a:rPr>
              <a:t>Неизбежность, неосуществимость действия: </a:t>
            </a:r>
            <a:r>
              <a:rPr lang="ru-RU" i="1" dirty="0" smtClean="0">
                <a:effectLst/>
                <a:latin typeface="Calibri"/>
                <a:ea typeface="Calibri"/>
                <a:cs typeface="Times New Roman"/>
              </a:rPr>
              <a:t>Сюда нам больше не вернуться. Ему быть великим музыкантом.</a:t>
            </a:r>
            <a:endParaRPr lang="cs-CZ" dirty="0" smtClean="0">
              <a:effectLst/>
              <a:latin typeface="Calibri"/>
              <a:ea typeface="Calibri"/>
              <a:cs typeface="Times New Roman"/>
            </a:endParaRPr>
          </a:p>
        </p:txBody>
      </p:sp>
    </p:spTree>
    <p:extLst>
      <p:ext uri="{BB962C8B-B14F-4D97-AF65-F5344CB8AC3E}">
        <p14:creationId xmlns:p14="http://schemas.microsoft.com/office/powerpoint/2010/main" val="4254143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83568" y="908720"/>
            <a:ext cx="7704856" cy="3790781"/>
          </a:xfrm>
          <a:prstGeom prst="rect">
            <a:avLst/>
          </a:prstGeom>
        </p:spPr>
        <p:txBody>
          <a:bodyPr wrap="square">
            <a:spAutoFit/>
          </a:bodyPr>
          <a:lstStyle/>
          <a:p>
            <a:pPr lvl="0">
              <a:lnSpc>
                <a:spcPct val="115000"/>
              </a:lnSpc>
              <a:spcAft>
                <a:spcPts val="1000"/>
              </a:spcAft>
            </a:pPr>
            <a:r>
              <a:rPr lang="ru-RU" b="1" dirty="0">
                <a:solidFill>
                  <a:prstClr val="black"/>
                </a:solidFill>
                <a:latin typeface="Calibri"/>
                <a:ea typeface="Calibri"/>
                <a:cs typeface="Times New Roman"/>
              </a:rPr>
              <a:t>2. Инф. выражает долженствование</a:t>
            </a:r>
            <a:endParaRPr lang="cs-CZ" dirty="0">
              <a:solidFill>
                <a:prstClr val="black"/>
              </a:solidFill>
              <a:latin typeface="Calibri"/>
              <a:ea typeface="Calibri"/>
              <a:cs typeface="Times New Roman"/>
            </a:endParaRPr>
          </a:p>
          <a:p>
            <a:pPr lvl="0">
              <a:lnSpc>
                <a:spcPct val="115000"/>
              </a:lnSpc>
              <a:spcAft>
                <a:spcPts val="1000"/>
              </a:spcAft>
            </a:pPr>
            <a:r>
              <a:rPr lang="ru-RU" dirty="0">
                <a:solidFill>
                  <a:prstClr val="black"/>
                </a:solidFill>
                <a:latin typeface="Calibri"/>
                <a:ea typeface="Calibri"/>
                <a:cs typeface="Times New Roman"/>
              </a:rPr>
              <a:t>В ЧЯ таким предложениям соответствуют предложения с модальным </a:t>
            </a:r>
            <a:r>
              <a:rPr lang="cs-CZ" dirty="0">
                <a:solidFill>
                  <a:prstClr val="black"/>
                </a:solidFill>
                <a:latin typeface="Calibri"/>
                <a:ea typeface="Calibri"/>
                <a:cs typeface="Times New Roman"/>
              </a:rPr>
              <a:t>mít</a:t>
            </a:r>
            <a:r>
              <a:rPr lang="ru-RU" dirty="0">
                <a:solidFill>
                  <a:prstClr val="black"/>
                </a:solidFill>
                <a:latin typeface="Calibri"/>
                <a:ea typeface="Calibri"/>
                <a:cs typeface="Times New Roman"/>
              </a:rPr>
              <a:t>: </a:t>
            </a:r>
            <a:r>
              <a:rPr lang="ru-RU" i="1" dirty="0">
                <a:solidFill>
                  <a:prstClr val="black"/>
                </a:solidFill>
                <a:latin typeface="Calibri"/>
                <a:ea typeface="Calibri"/>
                <a:cs typeface="Times New Roman"/>
              </a:rPr>
              <a:t>Мне открыть окно? Тебе завтра в Москву ехать.</a:t>
            </a:r>
            <a:endParaRPr lang="cs-CZ" dirty="0">
              <a:solidFill>
                <a:prstClr val="black"/>
              </a:solidFill>
              <a:latin typeface="Calibri"/>
              <a:ea typeface="Calibri"/>
              <a:cs typeface="Times New Roman"/>
            </a:endParaRPr>
          </a:p>
          <a:p>
            <a:pPr lvl="0">
              <a:lnSpc>
                <a:spcPct val="115000"/>
              </a:lnSpc>
              <a:spcAft>
                <a:spcPts val="1000"/>
              </a:spcAft>
            </a:pPr>
            <a:r>
              <a:rPr lang="ru-RU" dirty="0">
                <a:solidFill>
                  <a:prstClr val="black"/>
                </a:solidFill>
                <a:latin typeface="Calibri"/>
                <a:ea typeface="Calibri"/>
                <a:cs typeface="Times New Roman"/>
              </a:rPr>
              <a:t>Предложения, выражающие целесообразность часто содержат бы: </a:t>
            </a:r>
            <a:r>
              <a:rPr lang="ru-RU" i="1" dirty="0">
                <a:solidFill>
                  <a:prstClr val="black"/>
                </a:solidFill>
                <a:latin typeface="Calibri"/>
                <a:ea typeface="Calibri"/>
                <a:cs typeface="Times New Roman"/>
              </a:rPr>
              <a:t>Тебе бы отдохнуть. Написать бы Виктору. </a:t>
            </a:r>
            <a:r>
              <a:rPr lang="cs-CZ" i="1" dirty="0">
                <a:solidFill>
                  <a:prstClr val="black"/>
                </a:solidFill>
                <a:latin typeface="Calibri"/>
                <a:ea typeface="Calibri"/>
                <a:cs typeface="Times New Roman"/>
              </a:rPr>
              <a:t>Mělo by se napsat</a:t>
            </a:r>
            <a:r>
              <a:rPr lang="ru-RU" i="1" dirty="0">
                <a:solidFill>
                  <a:prstClr val="black"/>
                </a:solidFill>
                <a:latin typeface="Calibri"/>
                <a:ea typeface="Calibri"/>
                <a:cs typeface="Times New Roman"/>
              </a:rPr>
              <a:t> ..</a:t>
            </a:r>
            <a:r>
              <a:rPr lang="cs-CZ" i="1" dirty="0">
                <a:solidFill>
                  <a:prstClr val="black"/>
                </a:solidFill>
                <a:latin typeface="Calibri"/>
                <a:ea typeface="Calibri"/>
                <a:cs typeface="Times New Roman"/>
              </a:rPr>
              <a:t>.</a:t>
            </a:r>
            <a:endParaRPr lang="cs-CZ" dirty="0">
              <a:solidFill>
                <a:prstClr val="black"/>
              </a:solidFill>
              <a:latin typeface="Calibri"/>
              <a:ea typeface="Calibri"/>
              <a:cs typeface="Times New Roman"/>
            </a:endParaRPr>
          </a:p>
          <a:p>
            <a:pPr lvl="0">
              <a:lnSpc>
                <a:spcPct val="115000"/>
              </a:lnSpc>
              <a:spcAft>
                <a:spcPts val="1000"/>
              </a:spcAft>
            </a:pPr>
            <a:r>
              <a:rPr lang="ru-RU" dirty="0">
                <a:solidFill>
                  <a:prstClr val="black"/>
                </a:solidFill>
                <a:latin typeface="Calibri"/>
                <a:ea typeface="Calibri"/>
                <a:cs typeface="Times New Roman"/>
              </a:rPr>
              <a:t>Предложения, выражающие желание или опасение, часто содержат, если, лишь, хоть: </a:t>
            </a:r>
            <a:r>
              <a:rPr lang="ru-RU" i="1" dirty="0">
                <a:solidFill>
                  <a:prstClr val="black"/>
                </a:solidFill>
                <a:latin typeface="Calibri"/>
                <a:ea typeface="Calibri"/>
                <a:cs typeface="Times New Roman"/>
              </a:rPr>
              <a:t>Лишь бы мне вспомнить, где он живет! </a:t>
            </a:r>
            <a:r>
              <a:rPr lang="cs-CZ" i="1" dirty="0">
                <a:solidFill>
                  <a:prstClr val="black"/>
                </a:solidFill>
                <a:latin typeface="Calibri"/>
                <a:ea typeface="Calibri"/>
                <a:cs typeface="Times New Roman"/>
              </a:rPr>
              <a:t>Jen kdybych si vzpomněla, kde bydlí! </a:t>
            </a:r>
            <a:r>
              <a:rPr lang="ru-RU" i="1" dirty="0">
                <a:solidFill>
                  <a:prstClr val="black"/>
                </a:solidFill>
                <a:latin typeface="Calibri"/>
                <a:ea typeface="Calibri"/>
                <a:cs typeface="Times New Roman"/>
              </a:rPr>
              <a:t>Как бы мне не провалиться на экзаменах!</a:t>
            </a:r>
            <a:endParaRPr lang="cs-CZ" dirty="0">
              <a:solidFill>
                <a:prstClr val="black"/>
              </a:solidFill>
              <a:latin typeface="Calibri"/>
              <a:ea typeface="Calibri"/>
              <a:cs typeface="Times New Roman"/>
            </a:endParaRPr>
          </a:p>
          <a:p>
            <a:pPr lvl="0">
              <a:lnSpc>
                <a:spcPct val="115000"/>
              </a:lnSpc>
              <a:spcAft>
                <a:spcPts val="1000"/>
              </a:spcAft>
            </a:pPr>
            <a:r>
              <a:rPr lang="ru-RU" dirty="0">
                <a:solidFill>
                  <a:prstClr val="black"/>
                </a:solidFill>
                <a:latin typeface="Calibri"/>
                <a:ea typeface="Calibri"/>
                <a:cs typeface="Times New Roman"/>
              </a:rPr>
              <a:t>Желание собеседника и несогласие говорящего порождают предложения типа: </a:t>
            </a:r>
            <a:r>
              <a:rPr lang="ru-RU" i="1" dirty="0">
                <a:solidFill>
                  <a:prstClr val="black"/>
                </a:solidFill>
                <a:latin typeface="Calibri"/>
                <a:ea typeface="Calibri"/>
                <a:cs typeface="Times New Roman"/>
              </a:rPr>
              <a:t>Тебе бы только развлекаться! Тебе бы только критиковать!</a:t>
            </a:r>
            <a:endParaRPr lang="cs-CZ" dirty="0">
              <a:solidFill>
                <a:prstClr val="black"/>
              </a:solidFill>
              <a:latin typeface="Calibri"/>
              <a:ea typeface="Calibri"/>
              <a:cs typeface="Times New Roman"/>
            </a:endParaRPr>
          </a:p>
        </p:txBody>
      </p:sp>
    </p:spTree>
    <p:extLst>
      <p:ext uri="{BB962C8B-B14F-4D97-AF65-F5344CB8AC3E}">
        <p14:creationId xmlns:p14="http://schemas.microsoft.com/office/powerpoint/2010/main" val="3490954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764704"/>
            <a:ext cx="576064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356992"/>
            <a:ext cx="576064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918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36712"/>
            <a:ext cx="655272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780928"/>
            <a:ext cx="648072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97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39552" y="1340768"/>
            <a:ext cx="8064896" cy="3693319"/>
          </a:xfrm>
          <a:prstGeom prst="rect">
            <a:avLst/>
          </a:prstGeom>
        </p:spPr>
        <p:txBody>
          <a:bodyPr wrap="square">
            <a:spAutoFit/>
          </a:bodyPr>
          <a:lstStyle/>
          <a:p>
            <a:r>
              <a:rPr lang="ru-RU" b="1" dirty="0" smtClean="0"/>
              <a:t>Переведите следующие предложения на чешский язык.</a:t>
            </a:r>
          </a:p>
          <a:p>
            <a:endParaRPr lang="ru-RU" b="1" dirty="0" smtClean="0"/>
          </a:p>
          <a:p>
            <a:pPr marL="342900" indent="-342900">
              <a:buAutoNum type="arabicPeriod"/>
            </a:pPr>
            <a:r>
              <a:rPr lang="ru-RU" dirty="0" smtClean="0"/>
              <a:t>В соседнем классе шумят. 2. Нас пригласили в комнату. 3. Пусть принесут воды. 4. Нас сильно критикуют. 5. Говорят тебе, не лги! 6. В газетах пишут о современной молодёжи. 7. Её тут хвалят, а она хмурится. 8. В соседней квартире играли на гитаре. 9. Вам показали новый сад? – Нет, ничего мне не показывали. 10. Плазменный телевизор у меня испортили. 11. В девять часов в дверь постучали. 12. К больному вызвали врача. 13. Впервые в жизни ей целовали руку. 14. На работе его не любили. 15. Утром принесли почту. 16. На заседании обсудили очень важные вопросы. 17. В одно тихое, тёплое утро в больницу принесли письмо. (Чехов) 18. Вечером нас пригласили в гости.</a:t>
            </a:r>
          </a:p>
          <a:p>
            <a:pPr marL="342900" indent="-342900">
              <a:buAutoNum type="arabicPeriod"/>
            </a:pPr>
            <a:endParaRPr lang="cs-CZ" dirty="0"/>
          </a:p>
        </p:txBody>
      </p:sp>
    </p:spTree>
    <p:extLst>
      <p:ext uri="{BB962C8B-B14F-4D97-AF65-F5344CB8AC3E}">
        <p14:creationId xmlns:p14="http://schemas.microsoft.com/office/powerpoint/2010/main" val="133947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92696"/>
            <a:ext cx="58326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429000"/>
            <a:ext cx="590465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341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764704"/>
            <a:ext cx="626469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509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08720"/>
            <a:ext cx="655272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27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08720"/>
            <a:ext cx="640871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109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36712"/>
            <a:ext cx="705678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008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55576" y="1268760"/>
            <a:ext cx="7272808" cy="3388107"/>
          </a:xfrm>
          <a:prstGeom prst="rect">
            <a:avLst/>
          </a:prstGeom>
        </p:spPr>
        <p:txBody>
          <a:bodyPr wrap="square">
            <a:spAutoFit/>
          </a:bodyPr>
          <a:lstStyle/>
          <a:p>
            <a:pPr algn="ctr">
              <a:lnSpc>
                <a:spcPct val="115000"/>
              </a:lnSpc>
              <a:spcAft>
                <a:spcPts val="1000"/>
              </a:spcAft>
            </a:pPr>
            <a:r>
              <a:rPr lang="ru-RU" sz="2400" b="1" dirty="0" smtClean="0">
                <a:effectLst/>
                <a:latin typeface="Calibri"/>
                <a:ea typeface="Calibri"/>
                <a:cs typeface="Times New Roman"/>
              </a:rPr>
              <a:t>7. Предложения с неглагольным предикатом</a:t>
            </a:r>
            <a:endParaRPr lang="cs-CZ" dirty="0" smtClean="0">
              <a:effectLst/>
              <a:latin typeface="Calibri"/>
              <a:ea typeface="Calibri"/>
              <a:cs typeface="Times New Roman"/>
            </a:endParaRPr>
          </a:p>
          <a:p>
            <a:pPr marL="342900" indent="-342900">
              <a:lnSpc>
                <a:spcPct val="115000"/>
              </a:lnSpc>
              <a:spcAft>
                <a:spcPts val="1000"/>
              </a:spcAft>
              <a:buFont typeface="+mj-lt"/>
              <a:buAutoNum type="arabicParenR"/>
            </a:pPr>
            <a:r>
              <a:rPr lang="ru-RU" b="1" dirty="0" smtClean="0">
                <a:effectLst/>
                <a:latin typeface="Calibri"/>
                <a:ea typeface="Calibri"/>
                <a:cs typeface="Times New Roman"/>
              </a:rPr>
              <a:t>Существительное (в им</a:t>
            </a:r>
            <a:r>
              <a:rPr lang="cs-CZ" b="1" dirty="0" smtClean="0">
                <a:effectLst/>
                <a:latin typeface="Calibri"/>
                <a:ea typeface="Calibri"/>
                <a:cs typeface="Times New Roman"/>
              </a:rPr>
              <a:t>.</a:t>
            </a:r>
            <a:r>
              <a:rPr lang="ru-RU" b="1" dirty="0" smtClean="0">
                <a:effectLst/>
                <a:latin typeface="Calibri"/>
                <a:ea typeface="Calibri"/>
                <a:cs typeface="Times New Roman"/>
              </a:rPr>
              <a:t> или косвенном падеже): </a:t>
            </a:r>
            <a:r>
              <a:rPr lang="ru-RU" b="1" i="1" dirty="0" smtClean="0">
                <a:effectLst/>
                <a:latin typeface="Calibri"/>
                <a:ea typeface="Calibri"/>
                <a:cs typeface="Times New Roman"/>
              </a:rPr>
              <a:t>Теплая ночь. Вот кошмар! Счастливого пути! За работу!</a:t>
            </a:r>
            <a:endParaRPr lang="cs-CZ" dirty="0" smtClean="0">
              <a:effectLst/>
              <a:latin typeface="Calibri"/>
              <a:ea typeface="Calibri"/>
              <a:cs typeface="Times New Roman"/>
            </a:endParaRPr>
          </a:p>
          <a:p>
            <a:pPr marL="342900" indent="-342900">
              <a:lnSpc>
                <a:spcPct val="115000"/>
              </a:lnSpc>
              <a:spcAft>
                <a:spcPts val="1000"/>
              </a:spcAft>
              <a:buFont typeface="+mj-lt"/>
              <a:buAutoNum type="arabicParenR"/>
            </a:pPr>
            <a:r>
              <a:rPr lang="ru-RU" b="1" dirty="0" smtClean="0">
                <a:effectLst/>
                <a:latin typeface="Calibri"/>
                <a:ea typeface="Calibri"/>
                <a:cs typeface="Times New Roman"/>
              </a:rPr>
              <a:t>Наречный</a:t>
            </a:r>
            <a:r>
              <a:rPr lang="ru-RU" dirty="0" smtClean="0">
                <a:effectLst/>
                <a:latin typeface="Calibri"/>
                <a:ea typeface="Calibri"/>
                <a:cs typeface="Times New Roman"/>
              </a:rPr>
              <a:t> предикат: </a:t>
            </a:r>
            <a:r>
              <a:rPr lang="ru-RU" i="1" dirty="0" smtClean="0">
                <a:effectLst/>
                <a:latin typeface="Calibri"/>
                <a:ea typeface="Calibri"/>
                <a:cs typeface="Times New Roman"/>
              </a:rPr>
              <a:t>Смирно! </a:t>
            </a:r>
            <a:r>
              <a:rPr lang="cs-CZ" i="1" dirty="0" smtClean="0">
                <a:effectLst/>
                <a:latin typeface="Calibri"/>
                <a:ea typeface="Calibri"/>
                <a:cs typeface="Times New Roman"/>
              </a:rPr>
              <a:t>Pozor!</a:t>
            </a:r>
            <a:r>
              <a:rPr lang="cs-CZ" dirty="0" smtClean="0">
                <a:effectLst/>
                <a:latin typeface="Calibri"/>
                <a:ea typeface="Calibri"/>
                <a:cs typeface="Times New Roman"/>
              </a:rPr>
              <a:t> </a:t>
            </a:r>
            <a:r>
              <a:rPr lang="ru-RU" i="1" dirty="0" smtClean="0">
                <a:effectLst/>
                <a:latin typeface="Calibri"/>
                <a:ea typeface="Calibri"/>
                <a:cs typeface="Times New Roman"/>
              </a:rPr>
              <a:t>Вольно! </a:t>
            </a:r>
            <a:r>
              <a:rPr lang="cs-CZ" i="1" dirty="0" smtClean="0">
                <a:effectLst/>
                <a:latin typeface="Calibri"/>
                <a:ea typeface="Calibri"/>
                <a:cs typeface="Times New Roman"/>
              </a:rPr>
              <a:t>Pohov</a:t>
            </a:r>
            <a:r>
              <a:rPr lang="cs-CZ" dirty="0" smtClean="0">
                <a:effectLst/>
                <a:latin typeface="Calibri"/>
                <a:ea typeface="Calibri"/>
                <a:cs typeface="Times New Roman"/>
              </a:rPr>
              <a:t>. </a:t>
            </a:r>
            <a:r>
              <a:rPr lang="ru-RU" b="1" dirty="0" smtClean="0">
                <a:effectLst/>
                <a:latin typeface="Calibri"/>
                <a:ea typeface="Calibri"/>
                <a:cs typeface="Times New Roman"/>
              </a:rPr>
              <a:t>или </a:t>
            </a:r>
            <a:r>
              <a:rPr lang="ru-RU" b="1" dirty="0" err="1" smtClean="0">
                <a:effectLst/>
                <a:latin typeface="Calibri"/>
                <a:ea typeface="Calibri"/>
                <a:cs typeface="Times New Roman"/>
              </a:rPr>
              <a:t>партикульный</a:t>
            </a:r>
            <a:r>
              <a:rPr lang="ru-RU" dirty="0" smtClean="0">
                <a:effectLst/>
                <a:latin typeface="Calibri"/>
                <a:ea typeface="Calibri"/>
                <a:cs typeface="Times New Roman"/>
              </a:rPr>
              <a:t> предикат: </a:t>
            </a:r>
            <a:r>
              <a:rPr lang="ru-RU" i="1" dirty="0" smtClean="0">
                <a:effectLst/>
                <a:latin typeface="Calibri"/>
                <a:ea typeface="Calibri"/>
                <a:cs typeface="Times New Roman"/>
              </a:rPr>
              <a:t>Еще бы! Вряд ли!</a:t>
            </a:r>
            <a:endParaRPr lang="cs-CZ" dirty="0" smtClean="0">
              <a:effectLst/>
              <a:latin typeface="Calibri"/>
              <a:ea typeface="Calibri"/>
              <a:cs typeface="Times New Roman"/>
            </a:endParaRPr>
          </a:p>
          <a:p>
            <a:pPr marL="342900" indent="-342900">
              <a:lnSpc>
                <a:spcPct val="115000"/>
              </a:lnSpc>
              <a:spcAft>
                <a:spcPts val="1000"/>
              </a:spcAft>
              <a:buFont typeface="+mj-lt"/>
              <a:buAutoNum type="arabicParenR"/>
            </a:pPr>
            <a:r>
              <a:rPr lang="ru-RU" b="1" dirty="0" smtClean="0">
                <a:effectLst/>
                <a:latin typeface="Calibri"/>
                <a:ea typeface="Calibri"/>
                <a:cs typeface="Times New Roman"/>
              </a:rPr>
              <a:t>Междометный предикат:</a:t>
            </a:r>
            <a:endParaRPr lang="cs-CZ" dirty="0" smtClean="0">
              <a:effectLst/>
              <a:latin typeface="Calibri"/>
              <a:ea typeface="Calibri"/>
              <a:cs typeface="Times New Roman"/>
            </a:endParaRPr>
          </a:p>
          <a:p>
            <a:pPr>
              <a:lnSpc>
                <a:spcPct val="115000"/>
              </a:lnSpc>
              <a:spcAft>
                <a:spcPts val="1000"/>
              </a:spcAft>
            </a:pPr>
            <a:r>
              <a:rPr lang="ru-RU" u="sng" dirty="0" smtClean="0">
                <a:effectLst/>
                <a:latin typeface="Calibri"/>
                <a:ea typeface="Calibri"/>
                <a:cs typeface="Times New Roman"/>
              </a:rPr>
              <a:t>Субъективный</a:t>
            </a:r>
            <a:r>
              <a:rPr lang="ru-RU" dirty="0" smtClean="0">
                <a:effectLst/>
                <a:latin typeface="Calibri"/>
                <a:ea typeface="Calibri"/>
                <a:cs typeface="Times New Roman"/>
              </a:rPr>
              <a:t>. </a:t>
            </a:r>
            <a:r>
              <a:rPr lang="ru-RU" i="1" dirty="0" smtClean="0">
                <a:effectLst/>
                <a:latin typeface="Calibri"/>
                <a:ea typeface="Calibri"/>
                <a:cs typeface="Times New Roman"/>
              </a:rPr>
              <a:t>Фу! Бис! Кыш! Кис-кис!</a:t>
            </a:r>
            <a:endParaRPr lang="cs-CZ" dirty="0" smtClean="0">
              <a:effectLst/>
              <a:latin typeface="Calibri"/>
              <a:ea typeface="Calibri"/>
              <a:cs typeface="Times New Roman"/>
            </a:endParaRPr>
          </a:p>
          <a:p>
            <a:pPr>
              <a:lnSpc>
                <a:spcPct val="115000"/>
              </a:lnSpc>
              <a:spcAft>
                <a:spcPts val="1000"/>
              </a:spcAft>
            </a:pPr>
            <a:r>
              <a:rPr lang="ru-RU" u="sng" dirty="0" smtClean="0">
                <a:effectLst/>
                <a:latin typeface="Calibri"/>
                <a:ea typeface="Calibri"/>
                <a:cs typeface="Times New Roman"/>
              </a:rPr>
              <a:t>Объективный.</a:t>
            </a:r>
            <a:r>
              <a:rPr lang="ru-RU" dirty="0" smtClean="0">
                <a:effectLst/>
                <a:latin typeface="Calibri"/>
                <a:ea typeface="Calibri"/>
                <a:cs typeface="Times New Roman"/>
              </a:rPr>
              <a:t> </a:t>
            </a:r>
            <a:r>
              <a:rPr lang="ru-RU" i="1" dirty="0" err="1" smtClean="0">
                <a:effectLst/>
                <a:latin typeface="Calibri"/>
                <a:ea typeface="Calibri"/>
                <a:cs typeface="Times New Roman"/>
              </a:rPr>
              <a:t>Куд</a:t>
            </a:r>
            <a:r>
              <a:rPr lang="ru-RU" i="1" dirty="0" smtClean="0">
                <a:effectLst/>
                <a:latin typeface="Calibri"/>
                <a:ea typeface="Calibri"/>
                <a:cs typeface="Times New Roman"/>
              </a:rPr>
              <a:t>-куда! </a:t>
            </a:r>
            <a:r>
              <a:rPr lang="cs-CZ" i="1" dirty="0" smtClean="0">
                <a:effectLst/>
                <a:latin typeface="Calibri"/>
                <a:ea typeface="Calibri"/>
                <a:cs typeface="Times New Roman"/>
              </a:rPr>
              <a:t>Kokodák! </a:t>
            </a:r>
            <a:r>
              <a:rPr lang="ru-RU" i="1" dirty="0" smtClean="0">
                <a:effectLst/>
                <a:latin typeface="Calibri"/>
                <a:ea typeface="Calibri"/>
                <a:cs typeface="Times New Roman"/>
              </a:rPr>
              <a:t>Бултых!</a:t>
            </a:r>
            <a:r>
              <a:rPr lang="cs-CZ" i="1" dirty="0" smtClean="0">
                <a:effectLst/>
                <a:latin typeface="Calibri"/>
                <a:ea typeface="Calibri"/>
                <a:cs typeface="Times New Roman"/>
              </a:rPr>
              <a:t> Žbluňk</a:t>
            </a:r>
            <a:r>
              <a:rPr lang="ru-RU" i="1" dirty="0" smtClean="0">
                <a:effectLst/>
                <a:latin typeface="Calibri"/>
                <a:ea typeface="Calibri"/>
                <a:cs typeface="Times New Roman"/>
              </a:rPr>
              <a:t>!</a:t>
            </a:r>
            <a:endParaRPr lang="cs-CZ" dirty="0">
              <a:effectLst/>
              <a:latin typeface="Calibri"/>
              <a:ea typeface="Calibri"/>
              <a:cs typeface="Times New Roman"/>
            </a:endParaRPr>
          </a:p>
        </p:txBody>
      </p:sp>
    </p:spTree>
    <p:extLst>
      <p:ext uri="{BB962C8B-B14F-4D97-AF65-F5344CB8AC3E}">
        <p14:creationId xmlns:p14="http://schemas.microsoft.com/office/powerpoint/2010/main" val="966233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72728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911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12879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852936"/>
            <a:ext cx="705678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00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764704"/>
            <a:ext cx="8712968" cy="5355312"/>
          </a:xfrm>
          <a:prstGeom prst="rect">
            <a:avLst/>
          </a:prstGeom>
        </p:spPr>
        <p:txBody>
          <a:bodyPr wrap="square">
            <a:spAutoFit/>
          </a:bodyPr>
          <a:lstStyle/>
          <a:p>
            <a:r>
              <a:rPr lang="ru-RU" b="1" i="0" u="none" strike="noStrike" baseline="0" dirty="0" smtClean="0">
                <a:solidFill>
                  <a:srgbClr val="000000"/>
                </a:solidFill>
                <a:latin typeface="Times New Roman"/>
              </a:rPr>
              <a:t>Упражнение </a:t>
            </a:r>
            <a:endParaRPr lang="ru-RU" b="0" i="0" u="none" strike="noStrike" baseline="0" dirty="0" smtClean="0">
              <a:solidFill>
                <a:srgbClr val="000000"/>
              </a:solidFill>
              <a:latin typeface="Times New Roman"/>
            </a:endParaRPr>
          </a:p>
          <a:p>
            <a:r>
              <a:rPr lang="ru-RU" b="0" i="0" u="none" strike="noStrike" baseline="0" dirty="0" smtClean="0">
                <a:solidFill>
                  <a:srgbClr val="000000"/>
                </a:solidFill>
                <a:latin typeface="Times New Roman"/>
              </a:rPr>
              <a:t>1. </a:t>
            </a:r>
            <a:r>
              <a:rPr lang="cs-CZ" b="0" i="0" u="none" strike="noStrike" baseline="0" dirty="0" smtClean="0">
                <a:solidFill>
                  <a:srgbClr val="000000"/>
                </a:solidFill>
                <a:latin typeface="Times New Roman"/>
              </a:rPr>
              <a:t>Ve vedlejší třídě dělají hluk. 2. Pozvali nás do místnosti. 3. Ať přinesou vodu. 4. Silně nás kritizují. (Jsme silně kritizováni.) 5. Povídám ti, nelži! 6. V novinách s</a:t>
            </a:r>
            <a:r>
              <a:rPr lang="ru-RU" b="0" i="0" u="none" strike="noStrike" baseline="0" dirty="0" smtClean="0">
                <a:solidFill>
                  <a:srgbClr val="000000"/>
                </a:solidFill>
                <a:latin typeface="Times New Roman"/>
              </a:rPr>
              <a:t>е </a:t>
            </a:r>
            <a:r>
              <a:rPr lang="cs-CZ" b="0" i="0" u="none" strike="noStrike" baseline="0" dirty="0" smtClean="0">
                <a:solidFill>
                  <a:srgbClr val="000000"/>
                </a:solidFill>
                <a:latin typeface="Times New Roman"/>
              </a:rPr>
              <a:t>píše o dnešní mládeži. 7. Člověk ji vychvaluje, a ona se mračí. 8. Ve vedlejším bytě hráli na kytaru. 9. Ukázali vám novou zahradu? – Ne, nic mi neukazovali. 10. Plazmovou televizi mi někdo poškodil. 11. V devět hodin někdo zaklepal na dveře. 12. K nemocnému zavolali lékaře. 13. Poprvé v životě jí líbali ruku. 14. V práci ho neměli rádi. 15. Ráno přinesli poštu. 16. Na zasedání projednali velmi důležité otázky. 17. Jednoho tichého, teplého rána přinesli do nemocnice dopis. 18. Večer jsme byli pozváni na návštěvu. </a:t>
            </a:r>
            <a:endParaRPr lang="ru-RU" b="0" i="0" u="none" strike="noStrike" baseline="0" dirty="0" smtClean="0">
              <a:solidFill>
                <a:srgbClr val="000000"/>
              </a:solidFill>
              <a:latin typeface="Times New Roman"/>
            </a:endParaRPr>
          </a:p>
          <a:p>
            <a:endParaRPr lang="ru-RU" b="0" i="0" u="none" strike="noStrike" baseline="0" dirty="0" smtClean="0">
              <a:solidFill>
                <a:srgbClr val="000000"/>
              </a:solidFill>
              <a:latin typeface="Times New Roman"/>
            </a:endParaRPr>
          </a:p>
          <a:p>
            <a:r>
              <a:rPr lang="ru-RU" b="1" i="0" u="none" strike="noStrike" baseline="0" dirty="0" smtClean="0">
                <a:solidFill>
                  <a:srgbClr val="000000"/>
                </a:solidFill>
                <a:latin typeface="Times New Roman"/>
              </a:rPr>
              <a:t>Переведите следующие предложения на русский язык с помощью неопределённо-личных предложений. </a:t>
            </a:r>
          </a:p>
          <a:p>
            <a:r>
              <a:rPr lang="ru-RU" b="0" i="0" u="none" strike="noStrike" baseline="0" dirty="0" smtClean="0">
                <a:solidFill>
                  <a:srgbClr val="000000"/>
                </a:solidFill>
                <a:latin typeface="Times New Roman"/>
              </a:rPr>
              <a:t>1. </a:t>
            </a:r>
            <a:r>
              <a:rPr lang="cs-CZ" b="0" i="0" u="none" strike="noStrike" baseline="0" dirty="0" smtClean="0">
                <a:solidFill>
                  <a:srgbClr val="000000"/>
                </a:solidFill>
                <a:latin typeface="Times New Roman"/>
              </a:rPr>
              <a:t>Vysílají zprávy. 2. Kdyby mi řekli předem, počkal bych. 3. Už na tebe čekají. 4. V novinách oznamují nový světový rekord ruského krasobruslaře. 5. V divadle hrají představení od Puškina. 6. Včera pracovali na stavbě. 7. Vhodnější řešení se nenašlo. 8. Ať odvolají zítřejší zasedání. 9. Ve 14. století postavili Karlův most. 10. Na tyto sliby se už dávno zapomnělo. 11. Říkají, že se už nevrátí. 12. Volali vám z práce. 13. Ukradli mi peněženku a doklady. 14. Psali Vám, žádali poslat hotový článek. </a:t>
            </a:r>
          </a:p>
          <a:p>
            <a:endParaRPr lang="ru-RU" b="0" i="0" u="none" strike="noStrike" baseline="0" dirty="0" smtClean="0">
              <a:solidFill>
                <a:srgbClr val="000000"/>
              </a:solidFill>
              <a:latin typeface="Times New Roman"/>
            </a:endParaRPr>
          </a:p>
        </p:txBody>
      </p:sp>
    </p:spTree>
    <p:extLst>
      <p:ext uri="{BB962C8B-B14F-4D97-AF65-F5344CB8AC3E}">
        <p14:creationId xmlns:p14="http://schemas.microsoft.com/office/powerpoint/2010/main" val="143165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751344"/>
            <a:ext cx="8568952" cy="5909310"/>
          </a:xfrm>
          <a:prstGeom prst="rect">
            <a:avLst/>
          </a:prstGeom>
        </p:spPr>
        <p:txBody>
          <a:bodyPr wrap="square">
            <a:spAutoFit/>
          </a:bodyPr>
          <a:lstStyle/>
          <a:p>
            <a:r>
              <a:rPr lang="ru-RU" b="1" i="0" u="none" strike="noStrike" baseline="0" dirty="0" smtClean="0">
                <a:solidFill>
                  <a:srgbClr val="000000"/>
                </a:solidFill>
                <a:latin typeface="Times New Roman"/>
              </a:rPr>
              <a:t>Стоящий в скобках глагол поставьте в надлежащей форме настоящего времени неопределённо-личного предложения. </a:t>
            </a:r>
          </a:p>
          <a:p>
            <a:r>
              <a:rPr lang="ru-RU" b="0" i="0" u="none" strike="noStrike" baseline="0" dirty="0" smtClean="0">
                <a:solidFill>
                  <a:srgbClr val="000000"/>
                </a:solidFill>
                <a:latin typeface="Times New Roman"/>
              </a:rPr>
              <a:t>1.</a:t>
            </a:r>
            <a:r>
              <a:rPr lang="ru-RU" b="0" i="0" u="none" strike="noStrike" dirty="0" smtClean="0">
                <a:solidFill>
                  <a:srgbClr val="000000"/>
                </a:solidFill>
                <a:latin typeface="Times New Roman"/>
              </a:rPr>
              <a:t> </a:t>
            </a:r>
            <a:r>
              <a:rPr lang="ru-RU" b="0" i="0" u="none" strike="noStrike" baseline="0" dirty="0" smtClean="0">
                <a:solidFill>
                  <a:srgbClr val="000000"/>
                </a:solidFill>
                <a:latin typeface="Times New Roman"/>
              </a:rPr>
              <a:t>В нашем районе (сеять) лён. 2. В России (знать) цену хлебу. 3. (Просить) меня прочитать вслух стихи моего отца. 4. Когда наконец о нас (вспомнить)? 5. В этом городе (говорить) по-итальянски. 6. Вас (ждать) в ресторане. 7. В театре (играть) новый спектакль. 8. В Праге (строить) новую библиотеку. 9. В овощных лавках ничего не (давать) в долг. (Н. В. Гоголь) 10. В школах нашего посёлка (увлекаться) настольным теннисом. 11. Чтобы приготовить борщ, (подготавливать) следующие ингредиенты. 12. В зале (танцевать). 13. (Ждать) только приезда Василия Терентьевича. (Куприн) 14. На улицах где-то далеко (стрелять</a:t>
            </a:r>
            <a:r>
              <a:rPr lang="ru-RU" b="1" i="0" u="none" strike="noStrike" baseline="0" dirty="0" smtClean="0">
                <a:solidFill>
                  <a:srgbClr val="000000"/>
                </a:solidFill>
                <a:latin typeface="Times New Roman"/>
              </a:rPr>
              <a:t>)</a:t>
            </a:r>
            <a:r>
              <a:rPr lang="ru-RU" b="0" i="0" u="none" strike="noStrike" baseline="0" dirty="0" smtClean="0">
                <a:solidFill>
                  <a:srgbClr val="000000"/>
                </a:solidFill>
                <a:latin typeface="Times New Roman"/>
              </a:rPr>
              <a:t>. (Булгаков) </a:t>
            </a:r>
          </a:p>
          <a:p>
            <a:r>
              <a:rPr lang="ru-RU" b="1" i="0" u="none" strike="noStrike" baseline="0" dirty="0" smtClean="0">
                <a:solidFill>
                  <a:srgbClr val="000000"/>
                </a:solidFill>
                <a:latin typeface="Times New Roman"/>
              </a:rPr>
              <a:t>Стоящий в скобках глагол поставьте в надлежащей форме прошедшего времени неопределённо-личного предложения. </a:t>
            </a:r>
          </a:p>
          <a:p>
            <a:r>
              <a:rPr lang="ru-RU" b="0" i="0" u="none" strike="noStrike" baseline="0" dirty="0" smtClean="0">
                <a:solidFill>
                  <a:srgbClr val="000000"/>
                </a:solidFill>
                <a:latin typeface="Times New Roman"/>
              </a:rPr>
              <a:t>1. (Заказать) несколько справочников для школьной библиотеки. 2. В дверь тихонько (постучать). 3. Мы (пытаться) туда дозвониться. 4. По улицам слона (водить). 5. В школе активно (решать) проблему успеваемости. 6. В журналах об этом не (писать). 7. Если бы меня (спросить), я бы ответил согласием. 8. Вас (ждать) в кабинете директора. 9. (Отвести) бы мне участок в шесть соток неподалеку от автозавода. (Шолохов) 10. Нам (предсказать) дождливую погоду. 11. (Сказать), что скоро будет конец света. 12. На экзамене мне (поставить) пять. 13. На другой день к завтраку (подавать) очень вкусные пирожки, раков и бараньи котлеты. (Чехов) 14. Мне (постлать) постель в комнате рядом с спальной брата. (Чехов)</a:t>
            </a:r>
            <a:endParaRPr lang="cs-CZ" dirty="0"/>
          </a:p>
        </p:txBody>
      </p:sp>
    </p:spTree>
    <p:extLst>
      <p:ext uri="{BB962C8B-B14F-4D97-AF65-F5344CB8AC3E}">
        <p14:creationId xmlns:p14="http://schemas.microsoft.com/office/powerpoint/2010/main" val="341644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11928" y="1340768"/>
            <a:ext cx="8136904" cy="3693319"/>
          </a:xfrm>
          <a:prstGeom prst="rect">
            <a:avLst/>
          </a:prstGeom>
        </p:spPr>
        <p:txBody>
          <a:bodyPr wrap="square">
            <a:spAutoFit/>
          </a:bodyPr>
          <a:lstStyle/>
          <a:p>
            <a:r>
              <a:rPr lang="ru-RU" b="1" i="0" u="none" strike="noStrike" baseline="0" dirty="0" smtClean="0">
                <a:solidFill>
                  <a:srgbClr val="000000"/>
                </a:solidFill>
                <a:latin typeface="Times New Roman"/>
              </a:rPr>
              <a:t>Упражнение 1.5 </a:t>
            </a:r>
            <a:endParaRPr lang="ru-RU" b="0" i="0" u="none" strike="noStrike" baseline="0" dirty="0" smtClean="0">
              <a:solidFill>
                <a:srgbClr val="000000"/>
              </a:solidFill>
              <a:latin typeface="Times New Roman"/>
            </a:endParaRPr>
          </a:p>
          <a:p>
            <a:r>
              <a:rPr lang="ru-RU" b="0" i="0" u="none" strike="noStrike" baseline="0" dirty="0" smtClean="0">
                <a:solidFill>
                  <a:srgbClr val="000000"/>
                </a:solidFill>
                <a:latin typeface="Times New Roman"/>
              </a:rPr>
              <a:t>1. Эту книгу уже </a:t>
            </a:r>
            <a:r>
              <a:rPr lang="ru-RU" b="1" i="0" u="none" strike="noStrike" baseline="0" dirty="0" smtClean="0">
                <a:solidFill>
                  <a:srgbClr val="000000"/>
                </a:solidFill>
                <a:latin typeface="Times New Roman"/>
              </a:rPr>
              <a:t>перевели</a:t>
            </a:r>
            <a:r>
              <a:rPr lang="ru-RU" b="0" i="0" u="none" strike="noStrike" baseline="0" dirty="0" smtClean="0">
                <a:solidFill>
                  <a:srgbClr val="000000"/>
                </a:solidFill>
                <a:latin typeface="Times New Roman"/>
              </a:rPr>
              <a:t>. 2. В этом журнале </a:t>
            </a:r>
            <a:r>
              <a:rPr lang="ru-RU" b="1" i="0" u="none" strike="noStrike" baseline="0" dirty="0" smtClean="0">
                <a:solidFill>
                  <a:srgbClr val="000000"/>
                </a:solidFill>
                <a:latin typeface="Times New Roman"/>
              </a:rPr>
              <a:t>опубликовали </a:t>
            </a:r>
            <a:r>
              <a:rPr lang="ru-RU" b="0" i="0" u="none" strike="noStrike" baseline="0" dirty="0" smtClean="0">
                <a:solidFill>
                  <a:srgbClr val="000000"/>
                </a:solidFill>
                <a:latin typeface="Times New Roman"/>
              </a:rPr>
              <a:t>результаты международного волейбольного турнира. 3. Куда </a:t>
            </a:r>
            <a:r>
              <a:rPr lang="ru-RU" b="1" i="0" u="none" strike="noStrike" baseline="0" dirty="0" smtClean="0">
                <a:solidFill>
                  <a:srgbClr val="000000"/>
                </a:solidFill>
                <a:latin typeface="Times New Roman"/>
              </a:rPr>
              <a:t>пишут </a:t>
            </a:r>
            <a:r>
              <a:rPr lang="ru-RU" b="0" i="0" u="none" strike="noStrike" baseline="0" dirty="0" smtClean="0">
                <a:solidFill>
                  <a:srgbClr val="000000"/>
                </a:solidFill>
                <a:latin typeface="Times New Roman"/>
              </a:rPr>
              <a:t>подпись – в правый или в левый угол страницы? 4. В клубе </a:t>
            </a:r>
            <a:r>
              <a:rPr lang="ru-RU" b="1" i="0" u="none" strike="noStrike" baseline="0" dirty="0" smtClean="0">
                <a:solidFill>
                  <a:srgbClr val="000000"/>
                </a:solidFill>
                <a:latin typeface="Times New Roman"/>
              </a:rPr>
              <a:t>демонстрируют </a:t>
            </a:r>
            <a:r>
              <a:rPr lang="ru-RU" b="0" i="0" u="none" strike="noStrike" baseline="0" dirty="0" smtClean="0">
                <a:solidFill>
                  <a:srgbClr val="000000"/>
                </a:solidFill>
                <a:latin typeface="Times New Roman"/>
              </a:rPr>
              <a:t>научно-популярный фильм. 5. Демонстрацию </a:t>
            </a:r>
            <a:r>
              <a:rPr lang="ru-RU" b="1" i="0" u="none" strike="noStrike" baseline="0" dirty="0" smtClean="0">
                <a:solidFill>
                  <a:srgbClr val="000000"/>
                </a:solidFill>
                <a:latin typeface="Times New Roman"/>
              </a:rPr>
              <a:t>разгромили</a:t>
            </a:r>
            <a:r>
              <a:rPr lang="ru-RU" b="0" i="0" u="none" strike="noStrike" baseline="0" dirty="0" smtClean="0">
                <a:solidFill>
                  <a:srgbClr val="000000"/>
                </a:solidFill>
                <a:latin typeface="Times New Roman"/>
              </a:rPr>
              <a:t>. 6. Этим вопросам не </a:t>
            </a:r>
            <a:r>
              <a:rPr lang="ru-RU" b="1" i="0" u="none" strike="noStrike" baseline="0" dirty="0" smtClean="0">
                <a:solidFill>
                  <a:srgbClr val="000000"/>
                </a:solidFill>
                <a:latin typeface="Times New Roman"/>
              </a:rPr>
              <a:t>уделяют </a:t>
            </a:r>
            <a:r>
              <a:rPr lang="ru-RU" b="0" i="0" u="none" strike="noStrike" baseline="0" dirty="0" smtClean="0">
                <a:solidFill>
                  <a:srgbClr val="000000"/>
                </a:solidFill>
                <a:latin typeface="Times New Roman"/>
              </a:rPr>
              <a:t>надлежащего внимания. 7. По радио </a:t>
            </a:r>
            <a:r>
              <a:rPr lang="ru-RU" b="1" i="0" u="none" strike="noStrike" baseline="0" dirty="0" smtClean="0">
                <a:solidFill>
                  <a:srgbClr val="000000"/>
                </a:solidFill>
                <a:latin typeface="Times New Roman"/>
              </a:rPr>
              <a:t>передавали </a:t>
            </a:r>
            <a:r>
              <a:rPr lang="ru-RU" b="0" i="0" u="none" strike="noStrike" baseline="0" dirty="0" smtClean="0">
                <a:solidFill>
                  <a:srgbClr val="000000"/>
                </a:solidFill>
                <a:latin typeface="Times New Roman"/>
              </a:rPr>
              <a:t>сводку погоды. 8. Храм Василия Блаженного </a:t>
            </a:r>
            <a:r>
              <a:rPr lang="ru-RU" b="1" i="0" u="none" strike="noStrike" baseline="0" dirty="0" smtClean="0">
                <a:solidFill>
                  <a:srgbClr val="000000"/>
                </a:solidFill>
                <a:latin typeface="Times New Roman"/>
              </a:rPr>
              <a:t>построили </a:t>
            </a:r>
            <a:r>
              <a:rPr lang="ru-RU" b="0" i="0" u="none" strike="noStrike" baseline="0" dirty="0" smtClean="0">
                <a:solidFill>
                  <a:srgbClr val="000000"/>
                </a:solidFill>
                <a:latin typeface="Times New Roman"/>
              </a:rPr>
              <a:t>в 1555 – 1556 годах по приказу Ивана Грозного. 9. В 1725 г. в Петербурге </a:t>
            </a:r>
            <a:r>
              <a:rPr lang="ru-RU" b="1" i="0" u="none" strike="noStrike" baseline="0" dirty="0" smtClean="0">
                <a:solidFill>
                  <a:srgbClr val="000000"/>
                </a:solidFill>
                <a:latin typeface="Times New Roman"/>
              </a:rPr>
              <a:t>основали </a:t>
            </a:r>
            <a:r>
              <a:rPr lang="ru-RU" b="0" i="0" u="none" strike="noStrike" baseline="0" dirty="0" smtClean="0">
                <a:solidFill>
                  <a:srgbClr val="000000"/>
                </a:solidFill>
                <a:latin typeface="Times New Roman"/>
              </a:rPr>
              <a:t>Академию Наук. 10. Нам </a:t>
            </a:r>
            <a:r>
              <a:rPr lang="ru-RU" b="1" i="0" u="none" strike="noStrike" baseline="0" dirty="0" smtClean="0">
                <a:solidFill>
                  <a:srgbClr val="000000"/>
                </a:solidFill>
                <a:latin typeface="Times New Roman"/>
              </a:rPr>
              <a:t>заказали </a:t>
            </a:r>
            <a:r>
              <a:rPr lang="ru-RU" b="0" i="0" u="none" strike="noStrike" baseline="0" dirty="0" smtClean="0">
                <a:solidFill>
                  <a:srgbClr val="000000"/>
                </a:solidFill>
                <a:latin typeface="Times New Roman"/>
              </a:rPr>
              <a:t>номер в гостинице. </a:t>
            </a:r>
          </a:p>
          <a:p>
            <a:endParaRPr lang="ru-RU" b="1" i="0" u="none" strike="noStrike" baseline="0" dirty="0" smtClean="0">
              <a:solidFill>
                <a:srgbClr val="000000"/>
              </a:solidFill>
              <a:latin typeface="Times New Roman"/>
            </a:endParaRPr>
          </a:p>
          <a:p>
            <a:pPr lvl="0"/>
            <a:r>
              <a:rPr lang="ru-RU" b="1" dirty="0">
                <a:solidFill>
                  <a:srgbClr val="000000"/>
                </a:solidFill>
                <a:latin typeface="Times New Roman"/>
              </a:rPr>
              <a:t>Упражнение 1.2 </a:t>
            </a:r>
            <a:endParaRPr lang="ru-RU" dirty="0">
              <a:solidFill>
                <a:srgbClr val="000000"/>
              </a:solidFill>
              <a:latin typeface="Times New Roman"/>
            </a:endParaRPr>
          </a:p>
          <a:p>
            <a:pPr lvl="0"/>
            <a:r>
              <a:rPr lang="ru-RU" dirty="0">
                <a:solidFill>
                  <a:srgbClr val="000000"/>
                </a:solidFill>
                <a:latin typeface="Times New Roman"/>
              </a:rPr>
              <a:t>2. Детей </a:t>
            </a:r>
            <a:r>
              <a:rPr lang="ru-RU" b="1" dirty="0">
                <a:solidFill>
                  <a:srgbClr val="000000"/>
                </a:solidFill>
                <a:latin typeface="Times New Roman"/>
              </a:rPr>
              <a:t>учили </a:t>
            </a:r>
            <a:r>
              <a:rPr lang="ru-RU" dirty="0">
                <a:solidFill>
                  <a:srgbClr val="000000"/>
                </a:solidFill>
                <a:latin typeface="Times New Roman"/>
              </a:rPr>
              <a:t>рисованию. 3. Со скрипом </a:t>
            </a:r>
            <a:r>
              <a:rPr lang="ru-RU" b="1" dirty="0">
                <a:solidFill>
                  <a:srgbClr val="000000"/>
                </a:solidFill>
                <a:latin typeface="Times New Roman"/>
              </a:rPr>
              <a:t>опустили </a:t>
            </a:r>
            <a:r>
              <a:rPr lang="ru-RU" dirty="0">
                <a:solidFill>
                  <a:srgbClr val="000000"/>
                </a:solidFill>
                <a:latin typeface="Times New Roman"/>
              </a:rPr>
              <a:t>трап. 5. </a:t>
            </a:r>
            <a:r>
              <a:rPr lang="ru-RU" b="1" dirty="0">
                <a:solidFill>
                  <a:srgbClr val="000000"/>
                </a:solidFill>
                <a:latin typeface="Times New Roman"/>
              </a:rPr>
              <a:t>Несут </a:t>
            </a:r>
            <a:r>
              <a:rPr lang="ru-RU" dirty="0">
                <a:solidFill>
                  <a:srgbClr val="000000"/>
                </a:solidFill>
                <a:latin typeface="Times New Roman"/>
              </a:rPr>
              <a:t>обед. 7. Я не люблю, когда мне </a:t>
            </a:r>
            <a:r>
              <a:rPr lang="ru-RU" b="1" dirty="0">
                <a:solidFill>
                  <a:srgbClr val="000000"/>
                </a:solidFill>
                <a:latin typeface="Times New Roman"/>
              </a:rPr>
              <a:t>лезут </a:t>
            </a:r>
            <a:r>
              <a:rPr lang="ru-RU" dirty="0">
                <a:solidFill>
                  <a:srgbClr val="000000"/>
                </a:solidFill>
                <a:latin typeface="Times New Roman"/>
              </a:rPr>
              <a:t>в душу. (В. Высоцкий) 8. </a:t>
            </a:r>
            <a:r>
              <a:rPr lang="ru-RU" b="1" dirty="0">
                <a:solidFill>
                  <a:srgbClr val="000000"/>
                </a:solidFill>
                <a:latin typeface="Times New Roman"/>
              </a:rPr>
              <a:t>Ведут </a:t>
            </a:r>
            <a:r>
              <a:rPr lang="ru-RU" dirty="0">
                <a:solidFill>
                  <a:srgbClr val="000000"/>
                </a:solidFill>
                <a:latin typeface="Times New Roman"/>
              </a:rPr>
              <a:t>ко мне коня. (А. С. Пушкин) 10. За рекой громко и весело </a:t>
            </a:r>
            <a:r>
              <a:rPr lang="ru-RU" b="1" dirty="0">
                <a:solidFill>
                  <a:srgbClr val="000000"/>
                </a:solidFill>
                <a:latin typeface="Times New Roman"/>
              </a:rPr>
              <a:t>пели</a:t>
            </a:r>
            <a:r>
              <a:rPr lang="ru-RU" dirty="0">
                <a:solidFill>
                  <a:srgbClr val="000000"/>
                </a:solidFill>
                <a:latin typeface="Times New Roman"/>
              </a:rPr>
              <a:t>.</a:t>
            </a:r>
            <a:endParaRPr lang="cs-CZ" dirty="0">
              <a:solidFill>
                <a:prstClr val="black"/>
              </a:solidFill>
            </a:endParaRPr>
          </a:p>
        </p:txBody>
      </p:sp>
    </p:spTree>
    <p:extLst>
      <p:ext uri="{BB962C8B-B14F-4D97-AF65-F5344CB8AC3E}">
        <p14:creationId xmlns:p14="http://schemas.microsoft.com/office/powerpoint/2010/main" val="32432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9599" y="764704"/>
            <a:ext cx="9144000" cy="5909310"/>
          </a:xfrm>
          <a:prstGeom prst="rect">
            <a:avLst/>
          </a:prstGeom>
        </p:spPr>
        <p:txBody>
          <a:bodyPr wrap="square">
            <a:spAutoFit/>
          </a:bodyPr>
          <a:lstStyle/>
          <a:p>
            <a:r>
              <a:rPr lang="ru-RU" b="1" i="0" u="none" strike="noStrike" baseline="0" dirty="0" smtClean="0">
                <a:solidFill>
                  <a:srgbClr val="000000"/>
                </a:solidFill>
                <a:latin typeface="Times New Roman"/>
              </a:rPr>
              <a:t>Упражнение 1.7 </a:t>
            </a:r>
            <a:endParaRPr lang="ru-RU" b="0" i="0" u="none" strike="noStrike" baseline="0" dirty="0" smtClean="0">
              <a:solidFill>
                <a:srgbClr val="000000"/>
              </a:solidFill>
              <a:latin typeface="Times New Roman"/>
            </a:endParaRPr>
          </a:p>
          <a:p>
            <a:r>
              <a:rPr lang="ru-RU" b="0" i="0" u="none" strike="noStrike" baseline="0" dirty="0" smtClean="0">
                <a:solidFill>
                  <a:srgbClr val="000000"/>
                </a:solidFill>
                <a:latin typeface="Times New Roman"/>
              </a:rPr>
              <a:t>1. На него </a:t>
            </a:r>
            <a:r>
              <a:rPr lang="ru-RU" b="1" i="0" u="none" strike="noStrike" baseline="0" dirty="0" smtClean="0">
                <a:solidFill>
                  <a:srgbClr val="000000"/>
                </a:solidFill>
                <a:latin typeface="Times New Roman"/>
              </a:rPr>
              <a:t>смотрят / смотрели </a:t>
            </a:r>
            <a:r>
              <a:rPr lang="ru-RU" b="0" i="0" u="none" strike="noStrike" baseline="0" dirty="0" smtClean="0">
                <a:solidFill>
                  <a:srgbClr val="000000"/>
                </a:solidFill>
                <a:latin typeface="Times New Roman"/>
              </a:rPr>
              <a:t>как на уголовного преступника. 2. Ни в комнате, ни в саду его не </a:t>
            </a:r>
            <a:r>
              <a:rPr lang="ru-RU" b="1" i="0" u="none" strike="noStrike" baseline="0" dirty="0" smtClean="0">
                <a:solidFill>
                  <a:srgbClr val="000000"/>
                </a:solidFill>
                <a:latin typeface="Times New Roman"/>
              </a:rPr>
              <a:t>нашли</a:t>
            </a:r>
            <a:r>
              <a:rPr lang="ru-RU" b="0" i="0" u="none" strike="noStrike" baseline="0" dirty="0" smtClean="0">
                <a:solidFill>
                  <a:srgbClr val="000000"/>
                </a:solidFill>
                <a:latin typeface="Times New Roman"/>
              </a:rPr>
              <a:t>. 3. Рядом с Сенькой </a:t>
            </a:r>
            <a:r>
              <a:rPr lang="ru-RU" b="1" i="0" u="none" strike="noStrike" baseline="0" dirty="0" smtClean="0">
                <a:solidFill>
                  <a:srgbClr val="000000"/>
                </a:solidFill>
                <a:latin typeface="Times New Roman"/>
              </a:rPr>
              <a:t>положили </a:t>
            </a:r>
            <a:r>
              <a:rPr lang="ru-RU" b="0" i="0" u="none" strike="noStrike" baseline="0" dirty="0" smtClean="0">
                <a:solidFill>
                  <a:srgbClr val="000000"/>
                </a:solidFill>
                <a:latin typeface="Times New Roman"/>
              </a:rPr>
              <a:t>худенького с наголо выбритой круглой головой сержанта-разведчика. (Некрасов В.) 4. На даче </a:t>
            </a:r>
            <a:r>
              <a:rPr lang="ru-RU" b="1" i="0" u="none" strike="noStrike" baseline="0" dirty="0" smtClean="0">
                <a:solidFill>
                  <a:srgbClr val="000000"/>
                </a:solidFill>
                <a:latin typeface="Times New Roman"/>
              </a:rPr>
              <a:t>спят </a:t>
            </a:r>
            <a:r>
              <a:rPr lang="ru-RU" b="0" i="0" u="none" strike="noStrike" baseline="0" dirty="0" smtClean="0">
                <a:solidFill>
                  <a:srgbClr val="000000"/>
                </a:solidFill>
                <a:latin typeface="Times New Roman"/>
              </a:rPr>
              <a:t>под шум без плоти, под ровный шум на ровной ноте, под ветра яростный надсад. (Пастернак Б.) 5. Но вот прошло четыре года. В одно тихое, тёплое утро в больницу </a:t>
            </a:r>
            <a:r>
              <a:rPr lang="ru-RU" b="1" i="0" u="none" strike="noStrike" baseline="0" dirty="0" smtClean="0">
                <a:solidFill>
                  <a:srgbClr val="000000"/>
                </a:solidFill>
                <a:latin typeface="Times New Roman"/>
              </a:rPr>
              <a:t>принесли </a:t>
            </a:r>
            <a:r>
              <a:rPr lang="ru-RU" b="0" i="0" u="none" strike="noStrike" baseline="0" dirty="0" smtClean="0">
                <a:solidFill>
                  <a:srgbClr val="000000"/>
                </a:solidFill>
                <a:latin typeface="Times New Roman"/>
              </a:rPr>
              <a:t>письмо. (Чехов А.) 6. Олимпиада зимняя в Гренобле. Ангина. Ночь. </a:t>
            </a:r>
            <a:r>
              <a:rPr lang="ru-RU" b="1" i="0" u="none" strike="noStrike" baseline="0" dirty="0" smtClean="0">
                <a:solidFill>
                  <a:srgbClr val="000000"/>
                </a:solidFill>
                <a:latin typeface="Times New Roman"/>
              </a:rPr>
              <a:t>Транслируют </a:t>
            </a:r>
            <a:r>
              <a:rPr lang="ru-RU" b="0" i="0" u="none" strike="noStrike" baseline="0" dirty="0" smtClean="0">
                <a:solidFill>
                  <a:srgbClr val="000000"/>
                </a:solidFill>
                <a:latin typeface="Times New Roman"/>
              </a:rPr>
              <a:t>хоккей. (</a:t>
            </a:r>
            <a:r>
              <a:rPr lang="ru-RU" b="0" i="0" u="none" strike="noStrike" baseline="0" dirty="0" err="1" smtClean="0">
                <a:solidFill>
                  <a:srgbClr val="000000"/>
                </a:solidFill>
                <a:latin typeface="Times New Roman"/>
              </a:rPr>
              <a:t>Кайданов</a:t>
            </a:r>
            <a:r>
              <a:rPr lang="ru-RU" b="0" i="0" u="none" strike="noStrike" baseline="0" dirty="0" smtClean="0">
                <a:solidFill>
                  <a:srgbClr val="000000"/>
                </a:solidFill>
                <a:latin typeface="Times New Roman"/>
              </a:rPr>
              <a:t> А.) 7. В понедельник ему </a:t>
            </a:r>
            <a:r>
              <a:rPr lang="ru-RU" b="1" i="0" u="none" strike="noStrike" baseline="0" dirty="0" smtClean="0">
                <a:solidFill>
                  <a:srgbClr val="000000"/>
                </a:solidFill>
                <a:latin typeface="Times New Roman"/>
              </a:rPr>
              <a:t>звонили </a:t>
            </a:r>
            <a:r>
              <a:rPr lang="ru-RU" b="0" i="0" u="none" strike="noStrike" baseline="0" dirty="0" smtClean="0">
                <a:solidFill>
                  <a:srgbClr val="000000"/>
                </a:solidFill>
                <a:latin typeface="Times New Roman"/>
              </a:rPr>
              <a:t>бесконечно. 8. Что нового в Интернете </a:t>
            </a:r>
            <a:r>
              <a:rPr lang="ru-RU" b="1" i="0" u="none" strike="noStrike" baseline="0" dirty="0" smtClean="0">
                <a:solidFill>
                  <a:srgbClr val="000000"/>
                </a:solidFill>
                <a:latin typeface="Times New Roman"/>
              </a:rPr>
              <a:t>пишут </a:t>
            </a:r>
            <a:r>
              <a:rPr lang="ru-RU" b="0" i="0" u="none" strike="noStrike" baseline="0" dirty="0" smtClean="0">
                <a:solidFill>
                  <a:srgbClr val="000000"/>
                </a:solidFill>
                <a:latin typeface="Times New Roman"/>
              </a:rPr>
              <a:t>/ </a:t>
            </a:r>
            <a:r>
              <a:rPr lang="ru-RU" b="1" i="0" u="none" strike="noStrike" baseline="0" dirty="0" smtClean="0">
                <a:solidFill>
                  <a:srgbClr val="000000"/>
                </a:solidFill>
                <a:latin typeface="Times New Roman"/>
              </a:rPr>
              <a:t>писали</a:t>
            </a:r>
            <a:r>
              <a:rPr lang="ru-RU" b="0" i="0" u="none" strike="noStrike" baseline="0" dirty="0" smtClean="0">
                <a:solidFill>
                  <a:srgbClr val="000000"/>
                </a:solidFill>
                <a:latin typeface="Times New Roman"/>
              </a:rPr>
              <a:t>? 9. Большой костёр </a:t>
            </a:r>
            <a:r>
              <a:rPr lang="ru-RU" b="1" i="0" u="none" strike="noStrike" baseline="0" dirty="0" smtClean="0">
                <a:solidFill>
                  <a:srgbClr val="000000"/>
                </a:solidFill>
                <a:latin typeface="Times New Roman"/>
              </a:rPr>
              <a:t>развели </a:t>
            </a:r>
            <a:r>
              <a:rPr lang="ru-RU" b="0" i="0" u="none" strike="noStrike" baseline="0" dirty="0" smtClean="0">
                <a:solidFill>
                  <a:srgbClr val="000000"/>
                </a:solidFill>
                <a:latin typeface="Times New Roman"/>
              </a:rPr>
              <a:t>на берегу. 10. Меня </a:t>
            </a:r>
            <a:r>
              <a:rPr lang="ru-RU" b="1" i="0" u="none" strike="noStrike" baseline="0" dirty="0" smtClean="0">
                <a:solidFill>
                  <a:srgbClr val="000000"/>
                </a:solidFill>
                <a:latin typeface="Times New Roman"/>
              </a:rPr>
              <a:t>приняли </a:t>
            </a:r>
            <a:r>
              <a:rPr lang="ru-RU" b="0" i="0" u="none" strike="noStrike" baseline="0" dirty="0" smtClean="0">
                <a:solidFill>
                  <a:srgbClr val="000000"/>
                </a:solidFill>
                <a:latin typeface="Times New Roman"/>
              </a:rPr>
              <a:t>в секцию легкой атлетики. 11. Нам </a:t>
            </a:r>
            <a:r>
              <a:rPr lang="ru-RU" b="1" i="0" u="none" strike="noStrike" baseline="0" dirty="0" smtClean="0">
                <a:solidFill>
                  <a:srgbClr val="000000"/>
                </a:solidFill>
                <a:latin typeface="Times New Roman"/>
              </a:rPr>
              <a:t>сообщили </a:t>
            </a:r>
            <a:r>
              <a:rPr lang="ru-RU" b="0" i="0" u="none" strike="noStrike" baseline="0" dirty="0" smtClean="0">
                <a:solidFill>
                  <a:srgbClr val="000000"/>
                </a:solidFill>
                <a:latin typeface="Times New Roman"/>
              </a:rPr>
              <a:t>о результатах контрольной работы. 12. В Москве вас </a:t>
            </a:r>
            <a:r>
              <a:rPr lang="ru-RU" b="1" i="0" u="none" strike="noStrike" baseline="0" dirty="0" smtClean="0">
                <a:solidFill>
                  <a:srgbClr val="000000"/>
                </a:solidFill>
                <a:latin typeface="Times New Roman"/>
              </a:rPr>
              <a:t>любят</a:t>
            </a:r>
            <a:r>
              <a:rPr lang="ru-RU" b="0" i="0" u="none" strike="noStrike" baseline="0" dirty="0" smtClean="0">
                <a:solidFill>
                  <a:srgbClr val="000000"/>
                </a:solidFill>
                <a:latin typeface="Times New Roman"/>
              </a:rPr>
              <a:t>. 13. Здесь </a:t>
            </a:r>
            <a:r>
              <a:rPr lang="ru-RU" b="1" i="0" u="none" strike="noStrike" baseline="0" dirty="0" smtClean="0">
                <a:solidFill>
                  <a:srgbClr val="000000"/>
                </a:solidFill>
                <a:latin typeface="Times New Roman"/>
              </a:rPr>
              <a:t>делают </a:t>
            </a:r>
            <a:r>
              <a:rPr lang="ru-RU" b="0" i="0" u="none" strike="noStrike" baseline="0" dirty="0" smtClean="0">
                <a:solidFill>
                  <a:srgbClr val="000000"/>
                </a:solidFill>
                <a:latin typeface="Times New Roman"/>
              </a:rPr>
              <a:t>прививку от гриппа? </a:t>
            </a:r>
          </a:p>
          <a:p>
            <a:r>
              <a:rPr lang="ru-RU" b="1" i="0" u="none" strike="noStrike" baseline="0" dirty="0" smtClean="0">
                <a:solidFill>
                  <a:srgbClr val="000000"/>
                </a:solidFill>
                <a:latin typeface="Times New Roman"/>
              </a:rPr>
              <a:t>Упражнение 1.8 </a:t>
            </a:r>
            <a:endParaRPr lang="ru-RU" b="0" i="0" u="none" strike="noStrike" baseline="0" dirty="0" smtClean="0">
              <a:solidFill>
                <a:srgbClr val="000000"/>
              </a:solidFill>
              <a:latin typeface="Times New Roman"/>
            </a:endParaRPr>
          </a:p>
          <a:p>
            <a:r>
              <a:rPr lang="ru-RU" b="0" i="0" u="none" strike="noStrike" baseline="0" dirty="0" smtClean="0">
                <a:solidFill>
                  <a:srgbClr val="000000"/>
                </a:solidFill>
                <a:latin typeface="Times New Roman"/>
              </a:rPr>
              <a:t>1. К представителям раннего романтизма в русской литературе </a:t>
            </a:r>
            <a:r>
              <a:rPr lang="ru-RU" b="1" i="0" u="none" strike="noStrike" baseline="0" dirty="0" smtClean="0">
                <a:solidFill>
                  <a:srgbClr val="000000"/>
                </a:solidFill>
                <a:latin typeface="Times New Roman"/>
              </a:rPr>
              <a:t>относят </a:t>
            </a:r>
            <a:r>
              <a:rPr lang="ru-RU" b="0" i="0" u="none" strike="noStrike" baseline="0" dirty="0" smtClean="0">
                <a:solidFill>
                  <a:srgbClr val="000000"/>
                </a:solidFill>
                <a:latin typeface="Times New Roman"/>
              </a:rPr>
              <a:t>В. А. Жуковского. 2. Первым произведением русской психологической прозы </a:t>
            </a:r>
            <a:r>
              <a:rPr lang="ru-RU" b="1" i="0" u="none" strike="noStrike" baseline="0" dirty="0" smtClean="0">
                <a:solidFill>
                  <a:srgbClr val="000000"/>
                </a:solidFill>
                <a:latin typeface="Times New Roman"/>
              </a:rPr>
              <a:t>считают </a:t>
            </a:r>
            <a:r>
              <a:rPr lang="ru-RU" b="0" i="0" u="none" strike="noStrike" baseline="0" dirty="0" smtClean="0">
                <a:solidFill>
                  <a:srgbClr val="000000"/>
                </a:solidFill>
                <a:latin typeface="Times New Roman"/>
              </a:rPr>
              <a:t>роман «Герой нашего времени» Лермонтова. 3. Художественный метод психологической прозы Л. Н. Толстого </a:t>
            </a:r>
            <a:r>
              <a:rPr lang="ru-RU" b="1" i="0" u="none" strike="noStrike" baseline="0" dirty="0" smtClean="0">
                <a:solidFill>
                  <a:srgbClr val="000000"/>
                </a:solidFill>
                <a:latin typeface="Times New Roman"/>
              </a:rPr>
              <a:t>обозначают </a:t>
            </a:r>
            <a:r>
              <a:rPr lang="ru-RU" b="0" i="0" u="none" strike="noStrike" baseline="0" dirty="0" smtClean="0">
                <a:solidFill>
                  <a:srgbClr val="000000"/>
                </a:solidFill>
                <a:latin typeface="Times New Roman"/>
              </a:rPr>
              <a:t>как «диалектика души». 4. «Передвижником» в литературе </a:t>
            </a:r>
            <a:r>
              <a:rPr lang="ru-RU" b="1" i="0" u="none" strike="noStrike" baseline="0" dirty="0" smtClean="0">
                <a:solidFill>
                  <a:srgbClr val="000000"/>
                </a:solidFill>
                <a:latin typeface="Times New Roman"/>
              </a:rPr>
              <a:t>обозначали </a:t>
            </a:r>
            <a:r>
              <a:rPr lang="ru-RU" b="0" i="0" u="none" strike="noStrike" baseline="0" dirty="0" smtClean="0">
                <a:solidFill>
                  <a:srgbClr val="000000"/>
                </a:solidFill>
                <a:latin typeface="Times New Roman"/>
              </a:rPr>
              <a:t>писателя В. М. Гаршина. 5. С утра на лугах </a:t>
            </a:r>
            <a:r>
              <a:rPr lang="ru-RU" b="1" i="0" u="none" strike="noStrike" baseline="0" dirty="0" smtClean="0">
                <a:solidFill>
                  <a:srgbClr val="000000"/>
                </a:solidFill>
                <a:latin typeface="Times New Roman"/>
              </a:rPr>
              <a:t>косили</a:t>
            </a:r>
            <a:r>
              <a:rPr lang="ru-RU" b="0" i="0" u="none" strike="noStrike" baseline="0" dirty="0" smtClean="0">
                <a:solidFill>
                  <a:srgbClr val="000000"/>
                </a:solidFill>
                <a:latin typeface="Times New Roman"/>
              </a:rPr>
              <a:t>. 6. Сейчас его </a:t>
            </a:r>
            <a:r>
              <a:rPr lang="ru-RU" b="1" i="0" u="none" strike="noStrike" baseline="0" dirty="0" smtClean="0">
                <a:solidFill>
                  <a:srgbClr val="000000"/>
                </a:solidFill>
                <a:latin typeface="Times New Roman"/>
              </a:rPr>
              <a:t>приведут </a:t>
            </a:r>
            <a:r>
              <a:rPr lang="ru-RU" b="0" i="0" u="none" strike="noStrike" baseline="0" dirty="0" smtClean="0">
                <a:solidFill>
                  <a:srgbClr val="000000"/>
                </a:solidFill>
                <a:latin typeface="Times New Roman"/>
              </a:rPr>
              <a:t>сюда. (М. Горький) 7. В газетах </a:t>
            </a:r>
            <a:r>
              <a:rPr lang="ru-RU" b="1" i="0" u="none" strike="noStrike" baseline="0" dirty="0" smtClean="0">
                <a:solidFill>
                  <a:srgbClr val="000000"/>
                </a:solidFill>
                <a:latin typeface="Times New Roman"/>
              </a:rPr>
              <a:t>пишут / писали</a:t>
            </a:r>
            <a:r>
              <a:rPr lang="ru-RU" b="0" i="0" u="none" strike="noStrike" baseline="0" dirty="0" smtClean="0">
                <a:solidFill>
                  <a:srgbClr val="000000"/>
                </a:solidFill>
                <a:latin typeface="Times New Roman"/>
              </a:rPr>
              <a:t>, что завтра будет ясная погода. 8. По аллее </a:t>
            </a:r>
            <a:r>
              <a:rPr lang="ru-RU" b="1" i="0" u="none" strike="noStrike" baseline="0" dirty="0" smtClean="0">
                <a:solidFill>
                  <a:srgbClr val="000000"/>
                </a:solidFill>
                <a:latin typeface="Times New Roman"/>
              </a:rPr>
              <a:t>проводят </a:t>
            </a:r>
            <a:r>
              <a:rPr lang="ru-RU" b="0" i="0" u="none" strike="noStrike" baseline="0" dirty="0" smtClean="0">
                <a:solidFill>
                  <a:srgbClr val="000000"/>
                </a:solidFill>
                <a:latin typeface="Times New Roman"/>
              </a:rPr>
              <a:t>лошадок. (А. Ахматова) 9. Сиди, </a:t>
            </a:r>
            <a:r>
              <a:rPr lang="ru-RU" b="1" i="0" u="none" strike="noStrike" baseline="0" dirty="0" smtClean="0">
                <a:solidFill>
                  <a:srgbClr val="000000"/>
                </a:solidFill>
                <a:latin typeface="Times New Roman"/>
              </a:rPr>
              <a:t>говорят </a:t>
            </a:r>
            <a:r>
              <a:rPr lang="ru-RU" b="0" i="0" u="none" strike="noStrike" baseline="0" dirty="0" smtClean="0">
                <a:solidFill>
                  <a:srgbClr val="000000"/>
                </a:solidFill>
                <a:latin typeface="Times New Roman"/>
              </a:rPr>
              <a:t>тебе! 10. Её сильно </a:t>
            </a:r>
            <a:r>
              <a:rPr lang="ru-RU" b="1" i="0" u="none" strike="noStrike" baseline="0" dirty="0" smtClean="0">
                <a:solidFill>
                  <a:srgbClr val="000000"/>
                </a:solidFill>
                <a:latin typeface="Times New Roman"/>
              </a:rPr>
              <a:t>критикуют</a:t>
            </a:r>
            <a:r>
              <a:rPr lang="ru-RU" b="0" i="0" u="none" strike="noStrike" baseline="0" dirty="0" smtClean="0">
                <a:solidFill>
                  <a:srgbClr val="000000"/>
                </a:solidFill>
                <a:latin typeface="Times New Roman"/>
              </a:rPr>
              <a:t>, но работу она не улучшает. 11. Где-то за рекой </a:t>
            </a:r>
            <a:r>
              <a:rPr lang="ru-RU" b="1" i="0" u="none" strike="noStrike" baseline="0" dirty="0" smtClean="0">
                <a:solidFill>
                  <a:srgbClr val="000000"/>
                </a:solidFill>
                <a:latin typeface="Times New Roman"/>
              </a:rPr>
              <a:t>играют </a:t>
            </a:r>
            <a:r>
              <a:rPr lang="ru-RU" b="0" i="0" u="none" strike="noStrike" baseline="0" dirty="0" smtClean="0">
                <a:solidFill>
                  <a:srgbClr val="000000"/>
                </a:solidFill>
                <a:latin typeface="Times New Roman"/>
              </a:rPr>
              <a:t>на гармошке</a:t>
            </a:r>
            <a:r>
              <a:rPr lang="ru-RU" sz="1400" b="0" i="0" u="none" strike="noStrike" baseline="0" dirty="0" smtClean="0">
                <a:solidFill>
                  <a:srgbClr val="000000"/>
                </a:solidFill>
                <a:latin typeface="Times New Roman"/>
              </a:rPr>
              <a:t>. </a:t>
            </a:r>
            <a:r>
              <a:rPr lang="ru-RU" b="0" i="0" u="none" strike="noStrike" baseline="0" dirty="0" smtClean="0">
                <a:solidFill>
                  <a:srgbClr val="000000"/>
                </a:solidFill>
                <a:latin typeface="Times New Roman"/>
              </a:rPr>
              <a:t>12. Перед домом </a:t>
            </a:r>
            <a:r>
              <a:rPr lang="ru-RU" b="1" i="0" u="none" strike="noStrike" baseline="0" dirty="0" smtClean="0">
                <a:solidFill>
                  <a:srgbClr val="000000"/>
                </a:solidFill>
                <a:latin typeface="Times New Roman"/>
              </a:rPr>
              <a:t>махали </a:t>
            </a:r>
            <a:r>
              <a:rPr lang="ru-RU" b="0" i="0" u="none" strike="noStrike" baseline="0" dirty="0" smtClean="0">
                <a:solidFill>
                  <a:srgbClr val="000000"/>
                </a:solidFill>
                <a:latin typeface="Times New Roman"/>
              </a:rPr>
              <a:t>руками и кричали. 13. Воду </a:t>
            </a:r>
            <a:r>
              <a:rPr lang="ru-RU" b="1" i="0" u="none" strike="noStrike" baseline="0" dirty="0" smtClean="0">
                <a:solidFill>
                  <a:srgbClr val="000000"/>
                </a:solidFill>
                <a:latin typeface="Times New Roman"/>
              </a:rPr>
              <a:t>продавали / продают </a:t>
            </a:r>
            <a:r>
              <a:rPr lang="ru-RU" b="0" i="0" u="none" strike="noStrike" baseline="0" dirty="0" smtClean="0">
                <a:solidFill>
                  <a:srgbClr val="000000"/>
                </a:solidFill>
                <a:latin typeface="Times New Roman"/>
              </a:rPr>
              <a:t>в малых прозрачных бутылках. </a:t>
            </a:r>
            <a:endParaRPr lang="cs-CZ" dirty="0"/>
          </a:p>
        </p:txBody>
      </p:sp>
    </p:spTree>
    <p:extLst>
      <p:ext uri="{BB962C8B-B14F-4D97-AF65-F5344CB8AC3E}">
        <p14:creationId xmlns:p14="http://schemas.microsoft.com/office/powerpoint/2010/main" val="3582654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440</TotalTime>
  <Words>3201</Words>
  <Application>Microsoft Office PowerPoint</Application>
  <PresentationFormat>Předvádění na obrazovce (4:3)</PresentationFormat>
  <Paragraphs>144</Paragraphs>
  <Slides>57</Slides>
  <Notes>0</Notes>
  <HiddenSlides>0</HiddenSlides>
  <MMClips>0</MMClips>
  <ScaleCrop>false</ScaleCrop>
  <HeadingPairs>
    <vt:vector size="4" baseType="variant">
      <vt:variant>
        <vt:lpstr>Motiv</vt:lpstr>
      </vt:variant>
      <vt:variant>
        <vt:i4>1</vt:i4>
      </vt:variant>
      <vt:variant>
        <vt:lpstr>Nadpisy snímků</vt:lpstr>
      </vt:variant>
      <vt:variant>
        <vt:i4>57</vt:i4>
      </vt:variant>
    </vt:vector>
  </HeadingPairs>
  <TitlesOfParts>
    <vt:vector size="58" baseType="lpstr">
      <vt:lpstr>Tok</vt:lpstr>
      <vt:lpstr>ОДНОСОСТАВНЫЕ ПРЕДЛОЖЕНИЯ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Übersetzer René Stranz-Nikitin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ОДНОСОСТАВНЫЕ ПРЕДЛОЖЕНИЯ</dc:title>
  <dc:creator>Veronika Stranz-Nikitina</dc:creator>
  <cp:lastModifiedBy>Veronika Stranz-Nikitina</cp:lastModifiedBy>
  <cp:revision>31</cp:revision>
  <dcterms:created xsi:type="dcterms:W3CDTF">2016-09-29T12:53:17Z</dcterms:created>
  <dcterms:modified xsi:type="dcterms:W3CDTF">2016-12-06T15:59:39Z</dcterms:modified>
</cp:coreProperties>
</file>