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Фонетика. характеристика звуков.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228203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0940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Дополнительные тоны и шумы, которые создаются звучанием голосовых связок, особенно резонаторами (полостью рта и носа), придают качественную окраску звуку, которая называется </a:t>
            </a:r>
            <a:r>
              <a:rPr lang="ru-RU" altLang="ru-RU" sz="2200" b="1" noProof="1">
                <a:solidFill>
                  <a:schemeClr val="tx1"/>
                </a:solidFill>
              </a:rPr>
              <a:t>тембр</a:t>
            </a:r>
            <a:r>
              <a:rPr lang="ru-RU" altLang="ru-RU" sz="2200" noProof="1">
                <a:solidFill>
                  <a:schemeClr val="tx1"/>
                </a:solidFill>
              </a:rPr>
              <a:t>.</a:t>
            </a: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200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br>
              <a:rPr lang="ru-RU" altLang="ru-RU" sz="2200" dirty="0">
                <a:solidFill>
                  <a:schemeClr val="tx1"/>
                </a:solidFill>
              </a:rPr>
            </a:br>
            <a:br>
              <a:rPr lang="ru-RU" altLang="ru-RU" sz="2200" dirty="0">
                <a:solidFill>
                  <a:schemeClr val="tx1"/>
                </a:solidFill>
              </a:rPr>
            </a:b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2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52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ru-RU" altLang="ru-RU" sz="8800" b="1" dirty="0">
                <a:solidFill>
                  <a:schemeClr val="tx1"/>
                </a:solidFill>
              </a:rPr>
              <a:t>Тембр</a:t>
            </a:r>
            <a:endParaRPr lang="ru-RU" altLang="ru-RU" sz="88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ru-RU" altLang="ru-RU" sz="72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ru-RU" altLang="ru-RU" sz="7600" dirty="0">
                <a:solidFill>
                  <a:schemeClr val="tx1"/>
                </a:solidFill>
              </a:rPr>
              <a:t>это своеобразная окраска звука, которая зависит от соотношения основного тона и обертонов. Обертон - это частичный тон, порождённый колебаниями частей тела. Обертоны обычно слабы, но усиливаются резонаторами. Интонация речи создается изменением частоты основного тона, а тембр - изменением частоты обертонов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ru-RU" altLang="ru-RU" sz="76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7600" dirty="0">
                <a:solidFill>
                  <a:schemeClr val="tx1"/>
                </a:solidFill>
              </a:rPr>
              <a:t>Тембр позволяет отличать один звук от другого, различать звуки различных лиц, мужскую или женскую речь. Тембр у каждого человека индивидуален и уникален как отпечатки пальцев. </a:t>
            </a:r>
            <a:endParaRPr lang="ru-RU" altLang="ru-RU" sz="20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0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cs-CZ" altLang="ru-RU" sz="2200" dirty="0" err="1">
                <a:solidFill>
                  <a:schemeClr val="tx1"/>
                </a:solidFill>
              </a:rPr>
              <a:t>По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акустическому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признаку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выделяются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звуки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b="1" dirty="0" err="1">
                <a:solidFill>
                  <a:schemeClr val="tx1"/>
                </a:solidFill>
              </a:rPr>
              <a:t>вокальные</a:t>
            </a:r>
            <a:r>
              <a:rPr lang="ru-RU" altLang="ru-RU" sz="2200" b="1" dirty="0">
                <a:solidFill>
                  <a:schemeClr val="tx1"/>
                </a:solidFill>
              </a:rPr>
              <a:t> (гласные) </a:t>
            </a:r>
            <a:r>
              <a:rPr lang="cs-CZ" altLang="ru-RU" sz="2200" b="1" dirty="0">
                <a:solidFill>
                  <a:schemeClr val="tx1"/>
                </a:solidFill>
              </a:rPr>
              <a:t>и </a:t>
            </a:r>
            <a:r>
              <a:rPr lang="cs-CZ" altLang="ru-RU" sz="2200" b="1" dirty="0" err="1">
                <a:solidFill>
                  <a:schemeClr val="tx1"/>
                </a:solidFill>
              </a:rPr>
              <a:t>консонантные</a:t>
            </a:r>
            <a:r>
              <a:rPr lang="ru-RU" altLang="ru-RU" sz="2200" b="1" dirty="0">
                <a:solidFill>
                  <a:schemeClr val="tx1"/>
                </a:solidFill>
              </a:rPr>
              <a:t> (согласные).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endParaRPr lang="ru-RU" altLang="ru-RU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ru-RU" altLang="ru-RU" sz="2200" dirty="0">
                <a:solidFill>
                  <a:schemeClr val="tx1"/>
                </a:solidFill>
              </a:rPr>
              <a:t>Гласные создаются тоном (звуковая волна не имеет преграды), а согласные создаются шумом или комбинацией шума и тона (звуковая волна преодолевает преграду).</a:t>
            </a:r>
          </a:p>
        </p:txBody>
      </p:sp>
    </p:spTree>
    <p:extLst>
      <p:ext uri="{BB962C8B-B14F-4D97-AF65-F5344CB8AC3E}">
        <p14:creationId xmlns:p14="http://schemas.microsoft.com/office/powerpoint/2010/main" val="375619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Артикуляционный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cs-CZ" altLang="ru-RU" sz="8800" dirty="0">
                <a:solidFill>
                  <a:schemeClr val="tx1"/>
                </a:solidFill>
              </a:rPr>
              <a:t>В </a:t>
            </a:r>
            <a:r>
              <a:rPr lang="cs-CZ" altLang="ru-RU" sz="8800" dirty="0" err="1">
                <a:solidFill>
                  <a:schemeClr val="tx1"/>
                </a:solidFill>
              </a:rPr>
              <a:t>образовании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звуков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речи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участвует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b="1" dirty="0" err="1">
                <a:solidFill>
                  <a:schemeClr val="tx1"/>
                </a:solidFill>
              </a:rPr>
              <a:t>дыхательный</a:t>
            </a:r>
            <a:r>
              <a:rPr lang="cs-CZ" altLang="ru-RU" sz="8800" b="1" dirty="0">
                <a:solidFill>
                  <a:schemeClr val="tx1"/>
                </a:solidFill>
              </a:rPr>
              <a:t> </a:t>
            </a:r>
            <a:r>
              <a:rPr lang="cs-CZ" altLang="ru-RU" sz="8800" b="1" dirty="0" err="1">
                <a:solidFill>
                  <a:schemeClr val="tx1"/>
                </a:solidFill>
              </a:rPr>
              <a:t>аппарат</a:t>
            </a:r>
            <a:r>
              <a:rPr lang="cs-CZ" altLang="ru-RU" sz="8800" dirty="0">
                <a:solidFill>
                  <a:schemeClr val="tx1"/>
                </a:solidFill>
              </a:rPr>
              <a:t> (</a:t>
            </a:r>
            <a:r>
              <a:rPr lang="cs-CZ" altLang="ru-RU" sz="8800" dirty="0" err="1">
                <a:solidFill>
                  <a:schemeClr val="tx1"/>
                </a:solidFill>
              </a:rPr>
              <a:t>грудная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клетка</a:t>
            </a:r>
            <a:r>
              <a:rPr lang="cs-CZ" altLang="ru-RU" sz="8800" dirty="0">
                <a:solidFill>
                  <a:schemeClr val="tx1"/>
                </a:solidFill>
              </a:rPr>
              <a:t>, л</a:t>
            </a:r>
            <a:r>
              <a:rPr lang="ru-RU" altLang="ru-RU" sz="8800" dirty="0">
                <a:solidFill>
                  <a:schemeClr val="tx1"/>
                </a:solidFill>
              </a:rPr>
              <a:t>ё</a:t>
            </a:r>
            <a:r>
              <a:rPr lang="cs-CZ" altLang="ru-RU" sz="8800" dirty="0" err="1">
                <a:solidFill>
                  <a:schemeClr val="tx1"/>
                </a:solidFill>
              </a:rPr>
              <a:t>гкие</a:t>
            </a:r>
            <a:r>
              <a:rPr lang="cs-CZ" altLang="ru-RU" sz="8800" dirty="0">
                <a:solidFill>
                  <a:schemeClr val="tx1"/>
                </a:solidFill>
              </a:rPr>
              <a:t>, </a:t>
            </a:r>
            <a:r>
              <a:rPr lang="cs-CZ" altLang="ru-RU" sz="8800" dirty="0" err="1">
                <a:solidFill>
                  <a:schemeClr val="tx1"/>
                </a:solidFill>
              </a:rPr>
              <a:t>бронхи</a:t>
            </a:r>
            <a:r>
              <a:rPr lang="cs-CZ" altLang="ru-RU" sz="8800" dirty="0">
                <a:solidFill>
                  <a:schemeClr val="tx1"/>
                </a:solidFill>
              </a:rPr>
              <a:t>, </a:t>
            </a:r>
            <a:r>
              <a:rPr lang="cs-CZ" altLang="ru-RU" sz="8800" dirty="0" err="1">
                <a:solidFill>
                  <a:schemeClr val="tx1"/>
                </a:solidFill>
              </a:rPr>
              <a:t>трахеи</a:t>
            </a:r>
            <a:r>
              <a:rPr lang="cs-CZ" altLang="ru-RU" sz="8800" dirty="0">
                <a:solidFill>
                  <a:schemeClr val="tx1"/>
                </a:solidFill>
              </a:rPr>
              <a:t>, </a:t>
            </a:r>
            <a:r>
              <a:rPr lang="cs-CZ" altLang="ru-RU" sz="8800" dirty="0" err="1">
                <a:solidFill>
                  <a:schemeClr val="tx1"/>
                </a:solidFill>
              </a:rPr>
              <a:t>дыхательное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горло</a:t>
            </a:r>
            <a:r>
              <a:rPr lang="cs-CZ" altLang="ru-RU" sz="8800" dirty="0">
                <a:solidFill>
                  <a:schemeClr val="tx1"/>
                </a:solidFill>
              </a:rPr>
              <a:t>), </a:t>
            </a:r>
            <a:r>
              <a:rPr lang="cs-CZ" altLang="ru-RU" sz="8800" b="1" dirty="0" err="1">
                <a:solidFill>
                  <a:schemeClr val="tx1"/>
                </a:solidFill>
              </a:rPr>
              <a:t>гортань</a:t>
            </a:r>
            <a:r>
              <a:rPr lang="cs-CZ" altLang="ru-RU" sz="8800" dirty="0">
                <a:solidFill>
                  <a:schemeClr val="tx1"/>
                </a:solidFill>
              </a:rPr>
              <a:t> (</a:t>
            </a:r>
            <a:r>
              <a:rPr lang="cs-CZ" altLang="ru-RU" sz="8800" dirty="0" err="1">
                <a:solidFill>
                  <a:schemeClr val="tx1"/>
                </a:solidFill>
              </a:rPr>
              <a:t>трубка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из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хрящей</a:t>
            </a:r>
            <a:r>
              <a:rPr lang="cs-CZ" altLang="ru-RU" sz="8800" dirty="0">
                <a:solidFill>
                  <a:schemeClr val="tx1"/>
                </a:solidFill>
              </a:rPr>
              <a:t>, </a:t>
            </a:r>
            <a:r>
              <a:rPr lang="cs-CZ" altLang="ru-RU" sz="8800" dirty="0" err="1">
                <a:solidFill>
                  <a:schemeClr val="tx1"/>
                </a:solidFill>
              </a:rPr>
              <a:t>мускулов</a:t>
            </a:r>
            <a:r>
              <a:rPr lang="cs-CZ" altLang="ru-RU" sz="8800" dirty="0">
                <a:solidFill>
                  <a:schemeClr val="tx1"/>
                </a:solidFill>
              </a:rPr>
              <a:t>, </a:t>
            </a:r>
            <a:r>
              <a:rPr lang="cs-CZ" altLang="ru-RU" sz="8800" dirty="0" err="1">
                <a:solidFill>
                  <a:schemeClr val="tx1"/>
                </a:solidFill>
              </a:rPr>
              <a:t>два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пучка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голосовых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связок</a:t>
            </a:r>
            <a:r>
              <a:rPr lang="cs-CZ" altLang="ru-RU" sz="8800" dirty="0">
                <a:solidFill>
                  <a:schemeClr val="tx1"/>
                </a:solidFill>
              </a:rPr>
              <a:t>), </a:t>
            </a:r>
            <a:r>
              <a:rPr lang="cs-CZ" altLang="ru-RU" sz="8800" b="1" dirty="0" err="1">
                <a:solidFill>
                  <a:schemeClr val="tx1"/>
                </a:solidFill>
              </a:rPr>
              <a:t>полость</a:t>
            </a:r>
            <a:r>
              <a:rPr lang="cs-CZ" altLang="ru-RU" sz="8800" b="1" dirty="0">
                <a:solidFill>
                  <a:schemeClr val="tx1"/>
                </a:solidFill>
              </a:rPr>
              <a:t> </a:t>
            </a:r>
            <a:r>
              <a:rPr lang="cs-CZ" altLang="ru-RU" sz="8800" b="1" dirty="0" err="1">
                <a:solidFill>
                  <a:schemeClr val="tx1"/>
                </a:solidFill>
              </a:rPr>
              <a:t>рта</a:t>
            </a:r>
            <a:r>
              <a:rPr lang="cs-CZ" altLang="ru-RU" sz="8800" b="1" dirty="0">
                <a:solidFill>
                  <a:schemeClr val="tx1"/>
                </a:solidFill>
              </a:rPr>
              <a:t>, </a:t>
            </a:r>
            <a:r>
              <a:rPr lang="cs-CZ" altLang="ru-RU" sz="8800" b="1" dirty="0" err="1">
                <a:solidFill>
                  <a:schemeClr val="tx1"/>
                </a:solidFill>
              </a:rPr>
              <a:t>полость</a:t>
            </a:r>
            <a:r>
              <a:rPr lang="cs-CZ" altLang="ru-RU" sz="8800" b="1" dirty="0">
                <a:solidFill>
                  <a:schemeClr val="tx1"/>
                </a:solidFill>
              </a:rPr>
              <a:t> </a:t>
            </a:r>
            <a:r>
              <a:rPr lang="cs-CZ" altLang="ru-RU" sz="8800" b="1" dirty="0" err="1">
                <a:solidFill>
                  <a:schemeClr val="tx1"/>
                </a:solidFill>
              </a:rPr>
              <a:t>носа</a:t>
            </a:r>
            <a:r>
              <a:rPr lang="cs-CZ" altLang="ru-RU" sz="8800" b="1" dirty="0">
                <a:solidFill>
                  <a:schemeClr val="tx1"/>
                </a:solidFill>
              </a:rPr>
              <a:t>, </a:t>
            </a:r>
            <a:r>
              <a:rPr lang="cs-CZ" altLang="ru-RU" sz="8800" b="1" dirty="0" err="1">
                <a:solidFill>
                  <a:schemeClr val="tx1"/>
                </a:solidFill>
              </a:rPr>
              <a:t>нёбная</a:t>
            </a:r>
            <a:r>
              <a:rPr lang="cs-CZ" altLang="ru-RU" sz="8800" b="1" dirty="0">
                <a:solidFill>
                  <a:schemeClr val="tx1"/>
                </a:solidFill>
              </a:rPr>
              <a:t> </a:t>
            </a:r>
            <a:r>
              <a:rPr lang="cs-CZ" altLang="ru-RU" sz="8800" b="1" dirty="0" err="1">
                <a:solidFill>
                  <a:schemeClr val="tx1"/>
                </a:solidFill>
              </a:rPr>
              <a:t>занавеска</a:t>
            </a:r>
            <a:r>
              <a:rPr lang="cs-CZ" altLang="ru-RU" sz="8800" dirty="0">
                <a:solidFill>
                  <a:schemeClr val="tx1"/>
                </a:solidFill>
              </a:rPr>
              <a:t> (</a:t>
            </a:r>
            <a:r>
              <a:rPr lang="cs-CZ" altLang="ru-RU" sz="8800" dirty="0" err="1">
                <a:solidFill>
                  <a:schemeClr val="tx1"/>
                </a:solidFill>
              </a:rPr>
              <a:t>язычок</a:t>
            </a:r>
            <a:r>
              <a:rPr lang="cs-CZ" altLang="ru-RU" sz="8800" dirty="0">
                <a:solidFill>
                  <a:schemeClr val="tx1"/>
                </a:solidFill>
              </a:rPr>
              <a:t>), </a:t>
            </a:r>
            <a:r>
              <a:rPr lang="cs-CZ" altLang="ru-RU" sz="8800" b="1" dirty="0" err="1">
                <a:solidFill>
                  <a:schemeClr val="tx1"/>
                </a:solidFill>
              </a:rPr>
              <a:t>язык</a:t>
            </a:r>
            <a:r>
              <a:rPr lang="cs-CZ" altLang="ru-RU" sz="8800" b="1" dirty="0">
                <a:solidFill>
                  <a:schemeClr val="tx1"/>
                </a:solidFill>
              </a:rPr>
              <a:t>, </a:t>
            </a:r>
            <a:r>
              <a:rPr lang="cs-CZ" altLang="ru-RU" sz="8800" b="1" dirty="0" err="1">
                <a:solidFill>
                  <a:schemeClr val="tx1"/>
                </a:solidFill>
              </a:rPr>
              <a:t>губы</a:t>
            </a:r>
            <a:r>
              <a:rPr lang="cs-CZ" altLang="ru-RU" sz="8800" b="1" dirty="0">
                <a:solidFill>
                  <a:schemeClr val="tx1"/>
                </a:solidFill>
              </a:rPr>
              <a:t>, </a:t>
            </a:r>
            <a:r>
              <a:rPr lang="cs-CZ" altLang="ru-RU" sz="8800" b="1" dirty="0" err="1">
                <a:solidFill>
                  <a:schemeClr val="tx1"/>
                </a:solidFill>
              </a:rPr>
              <a:t>нёбо</a:t>
            </a:r>
            <a:r>
              <a:rPr lang="cs-CZ" altLang="ru-RU" sz="8800" b="1" dirty="0">
                <a:solidFill>
                  <a:schemeClr val="tx1"/>
                </a:solidFill>
              </a:rPr>
              <a:t>, д</a:t>
            </a:r>
            <a:r>
              <a:rPr lang="ru-RU" altLang="ru-RU" sz="8800" b="1" dirty="0">
                <a:solidFill>
                  <a:schemeClr val="tx1"/>
                </a:solidFill>
              </a:rPr>
              <a:t>ё</a:t>
            </a:r>
            <a:r>
              <a:rPr lang="cs-CZ" altLang="ru-RU" sz="8800" b="1" dirty="0" err="1">
                <a:solidFill>
                  <a:schemeClr val="tx1"/>
                </a:solidFill>
              </a:rPr>
              <a:t>сны</a:t>
            </a:r>
            <a:r>
              <a:rPr lang="cs-CZ" altLang="ru-RU" sz="8800" b="1" dirty="0">
                <a:solidFill>
                  <a:schemeClr val="tx1"/>
                </a:solidFill>
              </a:rPr>
              <a:t>, </a:t>
            </a:r>
            <a:r>
              <a:rPr lang="cs-CZ" altLang="ru-RU" sz="8800" b="1" dirty="0" err="1">
                <a:solidFill>
                  <a:schemeClr val="tx1"/>
                </a:solidFill>
              </a:rPr>
              <a:t>альвеолы</a:t>
            </a:r>
            <a:r>
              <a:rPr lang="cs-CZ" altLang="ru-RU" sz="8800" dirty="0">
                <a:solidFill>
                  <a:schemeClr val="tx1"/>
                </a:solidFill>
              </a:rPr>
              <a:t> (</a:t>
            </a:r>
            <a:r>
              <a:rPr lang="cs-CZ" altLang="ru-RU" sz="8800" dirty="0" err="1">
                <a:solidFill>
                  <a:schemeClr val="tx1"/>
                </a:solidFill>
              </a:rPr>
              <a:t>бугорки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на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деснах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над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зубами</a:t>
            </a:r>
            <a:r>
              <a:rPr lang="cs-CZ" altLang="ru-RU" sz="8800" dirty="0">
                <a:solidFill>
                  <a:schemeClr val="tx1"/>
                </a:solidFill>
              </a:rPr>
              <a:t>). </a:t>
            </a:r>
            <a:endParaRPr lang="ru-RU" altLang="ru-RU" sz="88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endParaRPr lang="ru-RU" altLang="ru-RU" sz="88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cs-CZ" altLang="ru-RU" sz="8800" dirty="0" err="1">
                <a:solidFill>
                  <a:schemeClr val="tx1"/>
                </a:solidFill>
              </a:rPr>
              <a:t>Органами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произношения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управляет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центральная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нервная</a:t>
            </a:r>
            <a:r>
              <a:rPr lang="cs-CZ" altLang="ru-RU" sz="8800" dirty="0">
                <a:solidFill>
                  <a:schemeClr val="tx1"/>
                </a:solidFill>
              </a:rPr>
              <a:t> </a:t>
            </a:r>
            <a:r>
              <a:rPr lang="cs-CZ" altLang="ru-RU" sz="8800" dirty="0" err="1">
                <a:solidFill>
                  <a:schemeClr val="tx1"/>
                </a:solidFill>
              </a:rPr>
              <a:t>система</a:t>
            </a:r>
            <a:r>
              <a:rPr lang="cs-CZ" altLang="ru-RU" sz="8800" dirty="0">
                <a:solidFill>
                  <a:schemeClr val="tx1"/>
                </a:solidFill>
              </a:rPr>
              <a:t>.</a:t>
            </a:r>
            <a:endParaRPr lang="ru-RU" altLang="ru-RU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Артикуляционный аспект</a:t>
            </a:r>
            <a:endParaRPr lang="cs-CZ" dirty="0"/>
          </a:p>
        </p:txBody>
      </p:sp>
      <p:pic>
        <p:nvPicPr>
          <p:cNvPr id="1026" name="Picture 2" descr="Výsledek obrázku pro &amp;acy;&amp;rcy;&amp;tcy;&amp;icy;&amp;kcy;&amp;ucy;&amp;lcy;&amp;yacy;&amp;tscy;&amp;icy;&amp;ocy;&amp;ncy;&amp;ncy;&amp;ycy;&amp;jcy; &amp;acy;&amp;pcy;&amp;pcy;&amp;acy;&amp;rcy;&amp;acy;&amp;t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132" y="2230016"/>
            <a:ext cx="5673736" cy="453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076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Артикуляционный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altLang="ru-RU" sz="2200" dirty="0" err="1">
                <a:solidFill>
                  <a:schemeClr val="tx1"/>
                </a:solidFill>
              </a:rPr>
              <a:t>Движения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органов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речи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для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образования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звук</a:t>
            </a:r>
            <a:r>
              <a:rPr lang="ru-RU" altLang="ru-RU" sz="2200" dirty="0">
                <a:solidFill>
                  <a:schemeClr val="tx1"/>
                </a:solidFill>
              </a:rPr>
              <a:t>ов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называются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b="1" dirty="0" err="1">
                <a:solidFill>
                  <a:schemeClr val="tx1"/>
                </a:solidFill>
              </a:rPr>
              <a:t>артикуляцией</a:t>
            </a:r>
            <a:r>
              <a:rPr lang="cs-CZ" altLang="ru-RU" sz="2200" b="1" dirty="0">
                <a:solidFill>
                  <a:schemeClr val="tx1"/>
                </a:solidFill>
              </a:rPr>
              <a:t> </a:t>
            </a:r>
            <a:r>
              <a:rPr lang="cs-CZ" altLang="ru-RU" sz="2200" dirty="0">
                <a:solidFill>
                  <a:schemeClr val="tx1"/>
                </a:solidFill>
              </a:rPr>
              <a:t>(</a:t>
            </a:r>
            <a:r>
              <a:rPr lang="cs-CZ" altLang="ru-RU" sz="2200" dirty="0" err="1">
                <a:solidFill>
                  <a:schemeClr val="tx1"/>
                </a:solidFill>
              </a:rPr>
              <a:t>от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лат</a:t>
            </a:r>
            <a:r>
              <a:rPr lang="cs-CZ" altLang="ru-RU" sz="2200" dirty="0">
                <a:solidFill>
                  <a:schemeClr val="tx1"/>
                </a:solidFill>
              </a:rPr>
              <a:t>. </a:t>
            </a:r>
            <a:r>
              <a:rPr lang="cs-CZ" altLang="ru-RU" sz="2200" i="1" dirty="0" err="1">
                <a:solidFill>
                  <a:schemeClr val="tx1"/>
                </a:solidFill>
              </a:rPr>
              <a:t>articulare</a:t>
            </a:r>
            <a:r>
              <a:rPr lang="cs-CZ" altLang="ru-RU" sz="2200" i="1" dirty="0">
                <a:solidFill>
                  <a:schemeClr val="tx1"/>
                </a:solidFill>
              </a:rPr>
              <a:t> </a:t>
            </a:r>
            <a:r>
              <a:rPr lang="cs-CZ" altLang="ru-RU" sz="2200" dirty="0">
                <a:solidFill>
                  <a:schemeClr val="tx1"/>
                </a:solidFill>
              </a:rPr>
              <a:t>- </a:t>
            </a:r>
            <a:r>
              <a:rPr lang="cs-CZ" altLang="ru-RU" sz="2200" dirty="0" err="1">
                <a:solidFill>
                  <a:schemeClr val="tx1"/>
                </a:solidFill>
              </a:rPr>
              <a:t>членораздельно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выговаривать</a:t>
            </a:r>
            <a:r>
              <a:rPr lang="cs-CZ" altLang="ru-RU" sz="2200" dirty="0">
                <a:solidFill>
                  <a:schemeClr val="tx1"/>
                </a:solidFill>
              </a:rPr>
              <a:t>).</a:t>
            </a:r>
            <a:r>
              <a:rPr lang="ru-RU" altLang="ru-RU" sz="2200" dirty="0">
                <a:solidFill>
                  <a:schemeClr val="tx1"/>
                </a:solidFill>
              </a:rPr>
              <a:t> На основе акустических и артикуляционных характеристик звуки речи делятся на </a:t>
            </a:r>
            <a:r>
              <a:rPr lang="ru-RU" altLang="ru-RU" sz="2200" b="1" dirty="0">
                <a:solidFill>
                  <a:schemeClr val="tx1"/>
                </a:solidFill>
              </a:rPr>
              <a:t>гласные</a:t>
            </a:r>
            <a:r>
              <a:rPr lang="ru-RU" altLang="ru-RU" sz="2200" dirty="0">
                <a:solidFill>
                  <a:schemeClr val="tx1"/>
                </a:solidFill>
              </a:rPr>
              <a:t> и </a:t>
            </a:r>
            <a:r>
              <a:rPr lang="ru-RU" altLang="ru-RU" sz="2200" b="1" dirty="0">
                <a:solidFill>
                  <a:schemeClr val="tx1"/>
                </a:solidFill>
              </a:rPr>
              <a:t>согласные</a:t>
            </a:r>
            <a:r>
              <a:rPr lang="ru-RU" altLang="ru-RU" sz="2200" dirty="0">
                <a:solidFill>
                  <a:schemeClr val="tx1"/>
                </a:solidFill>
              </a:rPr>
              <a:t>. 	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altLang="ru-RU" sz="2200" b="1" dirty="0" err="1">
                <a:solidFill>
                  <a:schemeClr val="tx1"/>
                </a:solidFill>
              </a:rPr>
              <a:t>Гласные</a:t>
            </a:r>
            <a:r>
              <a:rPr lang="cs-CZ" altLang="ru-RU" sz="2200" b="1" dirty="0">
                <a:solidFill>
                  <a:schemeClr val="tx1"/>
                </a:solidFill>
              </a:rPr>
              <a:t> </a:t>
            </a:r>
            <a:r>
              <a:rPr lang="cs-CZ" altLang="ru-RU" sz="2200" b="1" dirty="0" err="1">
                <a:solidFill>
                  <a:schemeClr val="tx1"/>
                </a:solidFill>
              </a:rPr>
              <a:t>звуки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состоят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только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из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тона</a:t>
            </a:r>
            <a:r>
              <a:rPr lang="cs-CZ" altLang="ru-RU" sz="2200" dirty="0">
                <a:solidFill>
                  <a:schemeClr val="tx1"/>
                </a:solidFill>
              </a:rPr>
              <a:t>, </a:t>
            </a:r>
            <a:r>
              <a:rPr lang="cs-CZ" altLang="ru-RU" sz="2200" dirty="0" err="1">
                <a:solidFill>
                  <a:schemeClr val="tx1"/>
                </a:solidFill>
              </a:rPr>
              <a:t>который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является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результатом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колебаний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голосовых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связок</a:t>
            </a:r>
            <a:r>
              <a:rPr lang="ru-RU" altLang="ru-RU" sz="2200" dirty="0">
                <a:solidFill>
                  <a:schemeClr val="tx1"/>
                </a:solidFill>
              </a:rPr>
              <a:t>. П</a:t>
            </a:r>
            <a:r>
              <a:rPr lang="cs-CZ" altLang="ru-RU" sz="2200" dirty="0" err="1">
                <a:solidFill>
                  <a:schemeClr val="tx1"/>
                </a:solidFill>
              </a:rPr>
              <a:t>ри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образовании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гласных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струя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воздуха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не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встречает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преграды</a:t>
            </a:r>
            <a:r>
              <a:rPr lang="cs-CZ" altLang="ru-RU" sz="2200" dirty="0">
                <a:solidFill>
                  <a:schemeClr val="tx1"/>
                </a:solidFill>
              </a:rPr>
              <a:t>. </a:t>
            </a: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altLang="ru-RU" sz="2200" b="1" dirty="0" err="1">
                <a:solidFill>
                  <a:schemeClr val="tx1"/>
                </a:solidFill>
              </a:rPr>
              <a:t>Согласные</a:t>
            </a:r>
            <a:r>
              <a:rPr lang="cs-CZ" altLang="ru-RU" sz="2200" b="1" dirty="0">
                <a:solidFill>
                  <a:schemeClr val="tx1"/>
                </a:solidFill>
              </a:rPr>
              <a:t> </a:t>
            </a:r>
            <a:r>
              <a:rPr lang="cs-CZ" altLang="ru-RU" sz="2200" b="1" dirty="0" err="1">
                <a:solidFill>
                  <a:schemeClr val="tx1"/>
                </a:solidFill>
              </a:rPr>
              <a:t>звуки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состоят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из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шума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или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из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шума</a:t>
            </a:r>
            <a:r>
              <a:rPr lang="ru-RU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>
                <a:solidFill>
                  <a:schemeClr val="tx1"/>
                </a:solidFill>
              </a:rPr>
              <a:t>и </a:t>
            </a:r>
            <a:r>
              <a:rPr lang="cs-CZ" altLang="ru-RU" sz="2200" dirty="0" err="1">
                <a:solidFill>
                  <a:schemeClr val="tx1"/>
                </a:solidFill>
              </a:rPr>
              <a:t>тона</a:t>
            </a:r>
            <a:r>
              <a:rPr lang="ru-RU" altLang="ru-RU" sz="2200" dirty="0">
                <a:solidFill>
                  <a:schemeClr val="tx1"/>
                </a:solidFill>
              </a:rPr>
              <a:t>.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ru-RU" altLang="ru-RU" sz="2200" dirty="0">
                <a:solidFill>
                  <a:schemeClr val="tx1"/>
                </a:solidFill>
              </a:rPr>
              <a:t>П</a:t>
            </a:r>
            <a:r>
              <a:rPr lang="cs-CZ" altLang="ru-RU" sz="2200" dirty="0" err="1">
                <a:solidFill>
                  <a:schemeClr val="tx1"/>
                </a:solidFill>
              </a:rPr>
              <a:t>ри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образовании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согласных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струя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воздуха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преодолевает</a:t>
            </a:r>
            <a:r>
              <a:rPr lang="cs-CZ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преграду</a:t>
            </a:r>
            <a:r>
              <a:rPr lang="cs-CZ" altLang="ru-RU" sz="2200" dirty="0">
                <a:solidFill>
                  <a:schemeClr val="tx1"/>
                </a:solidFill>
              </a:rPr>
              <a:t>.</a:t>
            </a:r>
            <a:endParaRPr lang="ru-RU" alt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812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И</a:t>
            </a:r>
            <a:r>
              <a:rPr lang="cs-CZ" altLang="cs-CZ" sz="2400" b="1" dirty="0" err="1">
                <a:solidFill>
                  <a:schemeClr val="tx1"/>
                </a:solidFill>
              </a:rPr>
              <a:t>.</a:t>
            </a:r>
            <a:r>
              <a:rPr lang="cs-CZ" altLang="cs-CZ" sz="2400" dirty="0" err="1">
                <a:solidFill>
                  <a:schemeClr val="tx1"/>
                </a:solidFill>
              </a:rPr>
              <a:t>А.Бодуэн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де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Куртенэ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ru-RU" altLang="cs-CZ" sz="2400" dirty="0">
                <a:solidFill>
                  <a:schemeClr val="tx1"/>
                </a:solidFill>
              </a:rPr>
              <a:t>(1845 – 1929) предложил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термин</a:t>
            </a:r>
            <a:r>
              <a:rPr lang="cs-CZ" altLang="cs-CZ" sz="2400" dirty="0">
                <a:solidFill>
                  <a:schemeClr val="tx1"/>
                </a:solidFill>
              </a:rPr>
              <a:t> «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dirty="0">
                <a:solidFill>
                  <a:schemeClr val="tx1"/>
                </a:solidFill>
              </a:rPr>
              <a:t>»</a:t>
            </a:r>
            <a:r>
              <a:rPr lang="ru-RU" altLang="cs-CZ" sz="2400" dirty="0">
                <a:solidFill>
                  <a:schemeClr val="tx1"/>
                </a:solidFill>
              </a:rPr>
              <a:t> и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отграничи</a:t>
            </a:r>
            <a:r>
              <a:rPr lang="ru-RU" altLang="cs-CZ" sz="2400" dirty="0">
                <a:solidFill>
                  <a:schemeClr val="tx1"/>
                </a:solidFill>
              </a:rPr>
              <a:t>л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его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от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термина</a:t>
            </a:r>
            <a:r>
              <a:rPr lang="cs-CZ" altLang="cs-CZ" sz="2400" dirty="0">
                <a:solidFill>
                  <a:schemeClr val="tx1"/>
                </a:solidFill>
              </a:rPr>
              <a:t> «</a:t>
            </a:r>
            <a:r>
              <a:rPr lang="cs-CZ" altLang="cs-CZ" sz="2400" dirty="0" err="1">
                <a:solidFill>
                  <a:schemeClr val="tx1"/>
                </a:solidFill>
              </a:rPr>
              <a:t>звук</a:t>
            </a:r>
            <a:r>
              <a:rPr lang="cs-CZ" altLang="cs-CZ" sz="2400" dirty="0">
                <a:solidFill>
                  <a:schemeClr val="tx1"/>
                </a:solidFill>
              </a:rPr>
              <a:t>»: </a:t>
            </a:r>
            <a:r>
              <a:rPr lang="ru-RU" altLang="cs-CZ" sz="2400" dirty="0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     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b="1" dirty="0" err="1">
                <a:solidFill>
                  <a:schemeClr val="tx1"/>
                </a:solidFill>
              </a:rPr>
              <a:t>звук</a:t>
            </a:r>
            <a:r>
              <a:rPr lang="cs-CZ" altLang="cs-CZ" sz="2400" dirty="0">
                <a:solidFill>
                  <a:schemeClr val="tx1"/>
                </a:solidFill>
              </a:rPr>
              <a:t> –</a:t>
            </a:r>
            <a:r>
              <a:rPr lang="ru-RU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единица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речи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ru-RU" altLang="cs-CZ" sz="2400" dirty="0">
                <a:solidFill>
                  <a:schemeClr val="tx1"/>
                </a:solidFill>
              </a:rPr>
              <a:t>                      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b="1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tx1"/>
                </a:solidFill>
              </a:rPr>
              <a:t>– </a:t>
            </a:r>
            <a:r>
              <a:rPr lang="cs-CZ" altLang="cs-CZ" sz="2400" dirty="0" err="1">
                <a:solidFill>
                  <a:schemeClr val="tx1"/>
                </a:solidFill>
              </a:rPr>
              <a:t>абстрак</a:t>
            </a:r>
            <a:r>
              <a:rPr lang="ru-RU" altLang="cs-CZ" sz="2400" dirty="0">
                <a:solidFill>
                  <a:schemeClr val="tx1"/>
                </a:solidFill>
              </a:rPr>
              <a:t>тная единица языка, которая объединяет представления о данном звуке (звукотип).</a:t>
            </a:r>
          </a:p>
        </p:txBody>
      </p:sp>
    </p:spTree>
    <p:extLst>
      <p:ext uri="{BB962C8B-B14F-4D97-AF65-F5344CB8AC3E}">
        <p14:creationId xmlns:p14="http://schemas.microsoft.com/office/powerpoint/2010/main" val="726464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Ударный гласный </a:t>
            </a:r>
            <a:r>
              <a:rPr lang="ru-RU" altLang="cs-CZ" sz="2400" b="1" i="1" dirty="0">
                <a:solidFill>
                  <a:schemeClr val="tx1"/>
                </a:solidFill>
              </a:rPr>
              <a:t>а </a:t>
            </a:r>
            <a:r>
              <a:rPr lang="ru-RU" altLang="cs-CZ" sz="2400" dirty="0">
                <a:solidFill>
                  <a:schemeClr val="tx1"/>
                </a:solidFill>
              </a:rPr>
              <a:t>произносится в разных словах по-разному: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cs-CZ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altLang="cs-CZ" sz="2200" dirty="0">
                <a:solidFill>
                  <a:schemeClr val="tx1"/>
                </a:solidFill>
              </a:rPr>
              <a:t>В слове </a:t>
            </a:r>
            <a:r>
              <a:rPr lang="ru-RU" altLang="cs-CZ" sz="2200" b="1" dirty="0">
                <a:solidFill>
                  <a:schemeClr val="tx1"/>
                </a:solidFill>
              </a:rPr>
              <a:t>А!</a:t>
            </a:r>
            <a:r>
              <a:rPr lang="ru-RU" altLang="cs-CZ" sz="2200" b="1" i="1" dirty="0">
                <a:solidFill>
                  <a:schemeClr val="tx1"/>
                </a:solidFill>
              </a:rPr>
              <a:t> </a:t>
            </a:r>
            <a:r>
              <a:rPr lang="ru-RU" altLang="cs-CZ" sz="2200" dirty="0">
                <a:solidFill>
                  <a:schemeClr val="tx1"/>
                </a:solidFill>
              </a:rPr>
              <a:t>влияния других звуков на гласный нет;</a:t>
            </a:r>
          </a:p>
          <a:p>
            <a:pPr>
              <a:spcBef>
                <a:spcPts val="0"/>
              </a:spcBef>
            </a:pPr>
            <a:r>
              <a:rPr lang="ru-RU" altLang="cs-CZ" sz="2200" dirty="0">
                <a:solidFill>
                  <a:schemeClr val="tx1"/>
                </a:solidFill>
              </a:rPr>
              <a:t>В слове </a:t>
            </a:r>
            <a:r>
              <a:rPr lang="ru-RU" altLang="cs-CZ" sz="2200" b="1" dirty="0">
                <a:solidFill>
                  <a:schemeClr val="tx1"/>
                </a:solidFill>
              </a:rPr>
              <a:t>да</a:t>
            </a:r>
            <a:r>
              <a:rPr lang="ru-RU" altLang="cs-CZ" sz="2200" dirty="0">
                <a:solidFill>
                  <a:schemeClr val="tx1"/>
                </a:solidFill>
              </a:rPr>
              <a:t> гласный немного продвигается вперёд из-за соседства с переднеязычным согласным </a:t>
            </a:r>
            <a:r>
              <a:rPr lang="ru-RU" altLang="cs-CZ" sz="2200" b="1" dirty="0">
                <a:solidFill>
                  <a:schemeClr val="tx1"/>
                </a:solidFill>
              </a:rPr>
              <a:t>д</a:t>
            </a:r>
            <a:r>
              <a:rPr lang="ru-RU" altLang="cs-CZ" sz="2200" dirty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altLang="cs-CZ" sz="2200" dirty="0">
                <a:solidFill>
                  <a:schemeClr val="tx1"/>
                </a:solidFill>
              </a:rPr>
              <a:t>В слове </a:t>
            </a:r>
            <a:r>
              <a:rPr lang="ru-RU" altLang="cs-CZ" sz="2200" b="1" dirty="0">
                <a:solidFill>
                  <a:schemeClr val="tx1"/>
                </a:solidFill>
              </a:rPr>
              <a:t>дам</a:t>
            </a:r>
            <a:r>
              <a:rPr lang="ru-RU" altLang="cs-CZ" sz="2200" dirty="0">
                <a:solidFill>
                  <a:schemeClr val="tx1"/>
                </a:solidFill>
              </a:rPr>
              <a:t> он назализуется в конце своего звучания из-за носового согласного </a:t>
            </a:r>
            <a:r>
              <a:rPr lang="ru-RU" altLang="cs-CZ" sz="2200" b="1" dirty="0">
                <a:solidFill>
                  <a:schemeClr val="tx1"/>
                </a:solidFill>
              </a:rPr>
              <a:t>м</a:t>
            </a:r>
            <a:r>
              <a:rPr lang="ru-RU" altLang="cs-CZ" sz="2200" dirty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altLang="cs-CZ" sz="2200" dirty="0">
                <a:solidFill>
                  <a:schemeClr val="tx1"/>
                </a:solidFill>
              </a:rPr>
              <a:t>В слове </a:t>
            </a:r>
            <a:r>
              <a:rPr lang="ru-RU" altLang="cs-CZ" sz="2200" b="1" dirty="0">
                <a:solidFill>
                  <a:schemeClr val="tx1"/>
                </a:solidFill>
              </a:rPr>
              <a:t>дядя</a:t>
            </a:r>
            <a:r>
              <a:rPr lang="ru-RU" altLang="cs-CZ" sz="2200" dirty="0">
                <a:solidFill>
                  <a:schemeClr val="tx1"/>
                </a:solidFill>
              </a:rPr>
              <a:t> гласный </a:t>
            </a:r>
            <a:r>
              <a:rPr lang="ru-RU" altLang="cs-CZ" sz="2200" b="1" dirty="0">
                <a:solidFill>
                  <a:schemeClr val="tx1"/>
                </a:solidFill>
              </a:rPr>
              <a:t>а </a:t>
            </a:r>
            <a:r>
              <a:rPr lang="ru-RU" altLang="cs-CZ" sz="2200" dirty="0">
                <a:solidFill>
                  <a:schemeClr val="tx1"/>
                </a:solidFill>
              </a:rPr>
              <a:t>еще больше продвигается вперёд  из-за положения после мягкого переднеязычного согласного</a:t>
            </a:r>
            <a:r>
              <a:rPr lang="ru-RU" altLang="cs-CZ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3778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Один и тот же звук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ru-RU" altLang="cs-CZ" sz="2400" dirty="0">
                <a:solidFill>
                  <a:schemeClr val="tx1"/>
                </a:solidFill>
              </a:rPr>
              <a:t>а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ru-RU" altLang="cs-CZ" sz="2400" dirty="0">
                <a:solidFill>
                  <a:schemeClr val="tx1"/>
                </a:solidFill>
              </a:rPr>
              <a:t> в одном и том же слове </a:t>
            </a:r>
            <a:r>
              <a:rPr lang="ru-RU" altLang="cs-CZ" sz="2400" b="1" dirty="0">
                <a:solidFill>
                  <a:schemeClr val="tx1"/>
                </a:solidFill>
              </a:rPr>
              <a:t>по разному</a:t>
            </a:r>
            <a:r>
              <a:rPr lang="ru-RU" altLang="cs-CZ" sz="2400" dirty="0">
                <a:solidFill>
                  <a:schemeClr val="tx1"/>
                </a:solidFill>
              </a:rPr>
              <a:t> произносится разными людьми. Но мы всегда воспринимаем этот звук как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ru-RU" altLang="cs-CZ" sz="2400" dirty="0">
                <a:solidFill>
                  <a:schemeClr val="tx1"/>
                </a:solidFill>
              </a:rPr>
              <a:t>а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ru-RU" altLang="cs-CZ" sz="2400" dirty="0">
                <a:solidFill>
                  <a:schemeClr val="tx1"/>
                </a:solidFill>
              </a:rPr>
              <a:t>. 	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Значит, в языковом сознании личности существует звукотип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ru-RU" altLang="cs-CZ" sz="2400" dirty="0">
                <a:solidFill>
                  <a:schemeClr val="tx1"/>
                </a:solidFill>
              </a:rPr>
              <a:t>а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ru-RU" altLang="cs-CZ" sz="2400" dirty="0">
                <a:solidFill>
                  <a:schemeClr val="tx1"/>
                </a:solidFill>
              </a:rPr>
              <a:t> - идеальное представление о звуке, независимое от позиционных влияний.</a:t>
            </a:r>
          </a:p>
        </p:txBody>
      </p:sp>
    </p:spTree>
    <p:extLst>
      <p:ext uri="{BB962C8B-B14F-4D97-AF65-F5344CB8AC3E}">
        <p14:creationId xmlns:p14="http://schemas.microsoft.com/office/powerpoint/2010/main" val="3019804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cs-CZ" altLang="cs-CZ" sz="2400" b="1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endParaRPr lang="ru-RU" altLang="cs-CZ" sz="24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endParaRPr lang="ru-RU" altLang="cs-CZ" sz="24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это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звук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речи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абстрагированный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от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индивидуальных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особенностей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произнесения</a:t>
            </a:r>
            <a:r>
              <a:rPr lang="cs-CZ" altLang="cs-CZ" sz="2400" dirty="0">
                <a:solidFill>
                  <a:schemeClr val="tx1"/>
                </a:solidFill>
              </a:rPr>
              <a:t> и </a:t>
            </a:r>
            <a:r>
              <a:rPr lang="cs-CZ" altLang="cs-CZ" sz="2400" dirty="0" err="1">
                <a:solidFill>
                  <a:schemeClr val="tx1"/>
                </a:solidFill>
              </a:rPr>
              <a:t>от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позиционных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изменений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ru-RU" altLang="cs-CZ" sz="2400" dirty="0">
                <a:solidFill>
                  <a:schemeClr val="tx1"/>
                </a:solidFill>
              </a:rPr>
              <a:t>который имеет </a:t>
            </a:r>
            <a:r>
              <a:rPr lang="cs-CZ" altLang="cs-CZ" sz="2400" dirty="0" err="1">
                <a:solidFill>
                  <a:schemeClr val="tx1"/>
                </a:solidFill>
              </a:rPr>
              <a:t>смыслоразличительную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функцию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это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наименьшая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звуковая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единица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языка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ru-RU" altLang="cs-CZ" sz="2400" dirty="0">
                <a:solidFill>
                  <a:schemeClr val="tx1"/>
                </a:solidFill>
              </a:rPr>
              <a:t>которая </a:t>
            </a:r>
            <a:r>
              <a:rPr lang="cs-CZ" altLang="cs-CZ" sz="2400" dirty="0" err="1">
                <a:solidFill>
                  <a:schemeClr val="tx1"/>
                </a:solidFill>
              </a:rPr>
              <a:t>различа</a:t>
            </a:r>
            <a:r>
              <a:rPr lang="ru-RU" altLang="cs-CZ" sz="2400" dirty="0">
                <a:solidFill>
                  <a:schemeClr val="tx1"/>
                </a:solidFill>
              </a:rPr>
              <a:t>ет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морфемы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формы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слов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слова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endParaRPr lang="ru-RU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0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Фонетика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053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200" b="1" dirty="0">
                <a:solidFill>
                  <a:schemeClr val="tx1"/>
                </a:solidFill>
              </a:rPr>
              <a:t>Фонетика</a:t>
            </a:r>
            <a:r>
              <a:rPr lang="ru-RU" altLang="ru-RU" sz="2200" dirty="0">
                <a:solidFill>
                  <a:schemeClr val="tx1"/>
                </a:solidFill>
              </a:rPr>
              <a:t> – это н</a:t>
            </a:r>
            <a:r>
              <a:rPr lang="cs-CZ" altLang="ru-RU" sz="2200" dirty="0" err="1">
                <a:solidFill>
                  <a:schemeClr val="tx1"/>
                </a:solidFill>
              </a:rPr>
              <a:t>аука</a:t>
            </a:r>
            <a:r>
              <a:rPr lang="cs-CZ" altLang="ru-RU" sz="2200" dirty="0">
                <a:solidFill>
                  <a:schemeClr val="tx1"/>
                </a:solidFill>
              </a:rPr>
              <a:t>, </a:t>
            </a:r>
            <a:r>
              <a:rPr lang="ru-RU" altLang="ru-RU" sz="2200" dirty="0">
                <a:solidFill>
                  <a:schemeClr val="tx1"/>
                </a:solidFill>
              </a:rPr>
              <a:t>которая </a:t>
            </a:r>
            <a:r>
              <a:rPr lang="cs-CZ" altLang="ru-RU" sz="2200" dirty="0" err="1">
                <a:solidFill>
                  <a:schemeClr val="tx1"/>
                </a:solidFill>
              </a:rPr>
              <a:t>изуча</a:t>
            </a:r>
            <a:r>
              <a:rPr lang="ru-RU" altLang="ru-RU" sz="2200" dirty="0">
                <a:solidFill>
                  <a:schemeClr val="tx1"/>
                </a:solidFill>
              </a:rPr>
              <a:t>ет звуки  </a:t>
            </a:r>
            <a:r>
              <a:rPr lang="cs-CZ" altLang="ru-RU" sz="2200" dirty="0" err="1">
                <a:solidFill>
                  <a:schemeClr val="tx1"/>
                </a:solidFill>
              </a:rPr>
              <a:t>языка</a:t>
            </a:r>
            <a:r>
              <a:rPr lang="cs-CZ" altLang="ru-RU" sz="2200" dirty="0">
                <a:solidFill>
                  <a:schemeClr val="tx1"/>
                </a:solidFill>
              </a:rPr>
              <a:t> и </a:t>
            </a:r>
            <a:r>
              <a:rPr lang="cs-CZ" altLang="ru-RU" sz="2200" dirty="0" err="1">
                <a:solidFill>
                  <a:schemeClr val="tx1"/>
                </a:solidFill>
              </a:rPr>
              <a:t>речи</a:t>
            </a:r>
            <a:r>
              <a:rPr lang="ru-RU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>
                <a:solidFill>
                  <a:schemeClr val="tx1"/>
                </a:solidFill>
              </a:rPr>
              <a:t>(</a:t>
            </a:r>
            <a:r>
              <a:rPr lang="ru-RU" altLang="ru-RU" sz="2200" dirty="0">
                <a:solidFill>
                  <a:schemeClr val="tx1"/>
                </a:solidFill>
              </a:rPr>
              <a:t>от </a:t>
            </a:r>
            <a:r>
              <a:rPr lang="cs-CZ" altLang="ru-RU" sz="2200" dirty="0" err="1">
                <a:solidFill>
                  <a:schemeClr val="tx1"/>
                </a:solidFill>
              </a:rPr>
              <a:t>греч</a:t>
            </a:r>
            <a:r>
              <a:rPr lang="ru-RU" altLang="ru-RU" sz="2200" dirty="0">
                <a:solidFill>
                  <a:schemeClr val="tx1"/>
                </a:solidFill>
              </a:rPr>
              <a:t>еского </a:t>
            </a:r>
            <a:r>
              <a:rPr lang="cs-CZ" altLang="ru-RU" sz="2200" i="1" dirty="0" err="1">
                <a:solidFill>
                  <a:schemeClr val="tx1"/>
                </a:solidFill>
              </a:rPr>
              <a:t>рhоnё</a:t>
            </a:r>
            <a:r>
              <a:rPr lang="ru-RU" altLang="ru-RU" sz="2200" i="1" dirty="0">
                <a:solidFill>
                  <a:schemeClr val="tx1"/>
                </a:solidFill>
              </a:rPr>
              <a:t>, </a:t>
            </a:r>
            <a:r>
              <a:rPr lang="cs-CZ" altLang="ru-RU" sz="2200" i="1" dirty="0" err="1">
                <a:solidFill>
                  <a:schemeClr val="tx1"/>
                </a:solidFill>
              </a:rPr>
              <a:t>рhоnеtikе</a:t>
            </a:r>
            <a:r>
              <a:rPr lang="cs-CZ" altLang="ru-RU" sz="2200" dirty="0">
                <a:solidFill>
                  <a:schemeClr val="tx1"/>
                </a:solidFill>
              </a:rPr>
              <a:t> =</a:t>
            </a:r>
            <a:r>
              <a:rPr lang="en-US" altLang="ru-RU" sz="2200" dirty="0">
                <a:solidFill>
                  <a:schemeClr val="tx1"/>
                </a:solidFill>
              </a:rPr>
              <a:t> </a:t>
            </a:r>
            <a:r>
              <a:rPr lang="cs-CZ" altLang="ru-RU" sz="2200" dirty="0" err="1">
                <a:solidFill>
                  <a:schemeClr val="tx1"/>
                </a:solidFill>
              </a:rPr>
              <a:t>звук</a:t>
            </a:r>
            <a:r>
              <a:rPr lang="cs-CZ" altLang="ru-RU" sz="2200" dirty="0">
                <a:solidFill>
                  <a:schemeClr val="tx1"/>
                </a:solidFill>
              </a:rPr>
              <a:t>). </a:t>
            </a: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b="1" dirty="0">
                <a:solidFill>
                  <a:schemeClr val="tx1"/>
                </a:solidFill>
              </a:rPr>
              <a:t>Общая фонетика</a:t>
            </a:r>
            <a:r>
              <a:rPr lang="ru-RU" altLang="ru-RU" sz="2200" dirty="0">
                <a:solidFill>
                  <a:schemeClr val="tx1"/>
                </a:solidFill>
              </a:rPr>
              <a:t> изучает общие закономерности звуковой системы всех языков.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b="1" dirty="0">
                <a:solidFill>
                  <a:schemeClr val="tx1"/>
                </a:solidFill>
              </a:rPr>
              <a:t>Частная фонетика</a:t>
            </a:r>
            <a:r>
              <a:rPr lang="ru-RU" altLang="ru-RU" sz="2200" dirty="0">
                <a:solidFill>
                  <a:schemeClr val="tx1"/>
                </a:solidFill>
              </a:rPr>
              <a:t> изучает фонетическую систему одного языка (фонетика русского языка).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40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b="1" dirty="0">
                <a:solidFill>
                  <a:schemeClr val="tx1"/>
                </a:solidFill>
              </a:rPr>
              <a:t>Ф</a:t>
            </a:r>
            <a:r>
              <a:rPr lang="cs-CZ" altLang="cs-CZ" sz="2400" b="1" dirty="0" err="1">
                <a:solidFill>
                  <a:schemeClr val="tx1"/>
                </a:solidFill>
              </a:rPr>
              <a:t>онема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ru-RU" altLang="cs-CZ" sz="2400" dirty="0">
                <a:solidFill>
                  <a:schemeClr val="tx1"/>
                </a:solidFill>
              </a:rPr>
              <a:t>не является материальным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звук</a:t>
            </a:r>
            <a:r>
              <a:rPr lang="ru-RU" altLang="cs-CZ" sz="2400" dirty="0">
                <a:solidFill>
                  <a:schemeClr val="tx1"/>
                </a:solidFill>
              </a:rPr>
              <a:t>ом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речи</a:t>
            </a:r>
            <a:r>
              <a:rPr lang="ru-RU" altLang="cs-CZ" sz="2400" dirty="0">
                <a:solidFill>
                  <a:schemeClr val="tx1"/>
                </a:solidFill>
              </a:rPr>
              <a:t>.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endParaRPr lang="en-US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Ф</a:t>
            </a:r>
            <a:r>
              <a:rPr lang="cs-CZ" altLang="cs-CZ" sz="2400" dirty="0" err="1">
                <a:solidFill>
                  <a:schemeClr val="tx1"/>
                </a:solidFill>
              </a:rPr>
              <a:t>онема</a:t>
            </a:r>
            <a:r>
              <a:rPr lang="cs-CZ" altLang="cs-CZ" sz="2400" dirty="0">
                <a:solidFill>
                  <a:schemeClr val="tx1"/>
                </a:solidFill>
              </a:rPr>
              <a:t> - </a:t>
            </a:r>
            <a:r>
              <a:rPr lang="cs-CZ" altLang="cs-CZ" sz="2400" dirty="0" err="1">
                <a:solidFill>
                  <a:schemeClr val="tx1"/>
                </a:solidFill>
              </a:rPr>
              <a:t>это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абстракция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ru-RU" altLang="cs-CZ" sz="2400" dirty="0">
                <a:solidFill>
                  <a:schemeClr val="tx1"/>
                </a:solidFill>
              </a:rPr>
              <a:t>идеальное представление о звуке. В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речи</a:t>
            </a:r>
            <a:r>
              <a:rPr lang="ru-RU" altLang="cs-CZ" sz="2400" dirty="0">
                <a:solidFill>
                  <a:schemeClr val="tx1"/>
                </a:solidFill>
              </a:rPr>
              <a:t> мы слышим конкретные позиционные варианты фонем – аллофоны, или звуки. </a:t>
            </a:r>
          </a:p>
        </p:txBody>
      </p:sp>
    </p:spTree>
    <p:extLst>
      <p:ext uri="{BB962C8B-B14F-4D97-AF65-F5344CB8AC3E}">
        <p14:creationId xmlns:p14="http://schemas.microsoft.com/office/powerpoint/2010/main" val="618308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200" dirty="0">
                <a:solidFill>
                  <a:schemeClr val="tx1"/>
                </a:solidFill>
              </a:rPr>
              <a:t>Функции фонемы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200" dirty="0">
                <a:solidFill>
                  <a:schemeClr val="tx1"/>
                </a:solidFill>
              </a:rPr>
              <a:t>	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а) </a:t>
            </a:r>
            <a:r>
              <a:rPr lang="cs-CZ" altLang="cs-CZ" sz="2200" b="1" dirty="0" err="1">
                <a:solidFill>
                  <a:schemeClr val="tx1"/>
                </a:solidFill>
              </a:rPr>
              <a:t>конститутивная</a:t>
            </a:r>
            <a:r>
              <a:rPr lang="ru-RU" altLang="cs-CZ" sz="2200" dirty="0">
                <a:solidFill>
                  <a:schemeClr val="tx1"/>
                </a:solidFill>
              </a:rPr>
              <a:t> – обеспечивает возможность записи знаковых единиц в памяти;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б) </a:t>
            </a:r>
            <a:r>
              <a:rPr lang="cs-CZ" altLang="cs-CZ" sz="2200" b="1" dirty="0" err="1">
                <a:solidFill>
                  <a:schemeClr val="tx1"/>
                </a:solidFill>
              </a:rPr>
              <a:t>дистинктивная</a:t>
            </a:r>
            <a:r>
              <a:rPr lang="cs-CZ" altLang="cs-CZ" sz="2200" dirty="0">
                <a:solidFill>
                  <a:schemeClr val="tx1"/>
                </a:solidFill>
              </a:rPr>
              <a:t> – </a:t>
            </a:r>
            <a:r>
              <a:rPr lang="ru-RU" altLang="cs-CZ" sz="2200" dirty="0">
                <a:solidFill>
                  <a:schemeClr val="tx1"/>
                </a:solidFill>
              </a:rPr>
              <a:t>обеспечивает различение знаковых единиц. </a:t>
            </a:r>
            <a:r>
              <a:rPr lang="cs-CZ" altLang="cs-CZ" sz="2200" dirty="0" err="1">
                <a:solidFill>
                  <a:schemeClr val="tx1"/>
                </a:solidFill>
              </a:rPr>
              <a:t>Например</a:t>
            </a:r>
            <a:r>
              <a:rPr lang="cs-CZ" altLang="cs-CZ" sz="2200" dirty="0">
                <a:solidFill>
                  <a:schemeClr val="tx1"/>
                </a:solidFill>
              </a:rPr>
              <a:t>, </a:t>
            </a:r>
            <a:r>
              <a:rPr lang="cs-CZ" altLang="cs-CZ" sz="2200" dirty="0" err="1">
                <a:solidFill>
                  <a:schemeClr val="tx1"/>
                </a:solidFill>
              </a:rPr>
              <a:t>слова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cs-CZ" altLang="cs-CZ" sz="2200" dirty="0" err="1">
                <a:solidFill>
                  <a:schemeClr val="tx1"/>
                </a:solidFill>
              </a:rPr>
              <a:t>мел</a:t>
            </a:r>
            <a:r>
              <a:rPr lang="cs-CZ" altLang="cs-CZ" sz="2200" i="1" dirty="0">
                <a:solidFill>
                  <a:schemeClr val="tx1"/>
                </a:solidFill>
              </a:rPr>
              <a:t> </a:t>
            </a:r>
            <a:r>
              <a:rPr lang="cs-CZ" altLang="cs-CZ" sz="2200" dirty="0">
                <a:solidFill>
                  <a:schemeClr val="tx1"/>
                </a:solidFill>
              </a:rPr>
              <a:t>[м' </a:t>
            </a:r>
            <a:r>
              <a:rPr lang="cs-CZ" altLang="cs-CZ" sz="2200" dirty="0" err="1">
                <a:solidFill>
                  <a:schemeClr val="tx1"/>
                </a:solidFill>
              </a:rPr>
              <a:t>ел</a:t>
            </a:r>
            <a:r>
              <a:rPr lang="cs-CZ" altLang="cs-CZ" sz="2200" dirty="0">
                <a:solidFill>
                  <a:schemeClr val="tx1"/>
                </a:solidFill>
              </a:rPr>
              <a:t>] и </a:t>
            </a:r>
            <a:r>
              <a:rPr lang="cs-CZ" altLang="cs-CZ" sz="2200" dirty="0" err="1">
                <a:solidFill>
                  <a:schemeClr val="tx1"/>
                </a:solidFill>
              </a:rPr>
              <a:t>мёл</a:t>
            </a:r>
            <a:r>
              <a:rPr lang="cs-CZ" altLang="cs-CZ" sz="2200" dirty="0">
                <a:solidFill>
                  <a:schemeClr val="tx1"/>
                </a:solidFill>
              </a:rPr>
              <a:t> [</a:t>
            </a:r>
            <a:r>
              <a:rPr lang="cs-CZ" altLang="cs-CZ" sz="2200" dirty="0" err="1">
                <a:solidFill>
                  <a:schemeClr val="tx1"/>
                </a:solidFill>
              </a:rPr>
              <a:t>м'ол</a:t>
            </a:r>
            <a:r>
              <a:rPr lang="cs-CZ" altLang="cs-CZ" sz="2200" dirty="0">
                <a:solidFill>
                  <a:schemeClr val="tx1"/>
                </a:solidFill>
              </a:rPr>
              <a:t>] </a:t>
            </a:r>
            <a:r>
              <a:rPr lang="cs-CZ" altLang="cs-CZ" sz="2200" dirty="0" err="1">
                <a:solidFill>
                  <a:schemeClr val="tx1"/>
                </a:solidFill>
              </a:rPr>
              <a:t>различаются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cs-CZ" altLang="cs-CZ" sz="2200" dirty="0" err="1">
                <a:solidFill>
                  <a:schemeClr val="tx1"/>
                </a:solidFill>
              </a:rPr>
              <a:t>только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cs-CZ" altLang="cs-CZ" sz="2200" dirty="0" err="1">
                <a:solidFill>
                  <a:schemeClr val="tx1"/>
                </a:solidFill>
              </a:rPr>
              <a:t>признаком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cs-CZ" altLang="cs-CZ" sz="2200" dirty="0" err="1">
                <a:solidFill>
                  <a:schemeClr val="tx1"/>
                </a:solidFill>
              </a:rPr>
              <a:t>лабиализованности</a:t>
            </a:r>
            <a:r>
              <a:rPr lang="cs-CZ" altLang="cs-CZ" sz="2200" dirty="0">
                <a:solidFill>
                  <a:schemeClr val="tx1"/>
                </a:solidFill>
              </a:rPr>
              <a:t>, </a:t>
            </a:r>
            <a:r>
              <a:rPr lang="cs-CZ" altLang="cs-CZ" sz="2200" dirty="0" err="1">
                <a:solidFill>
                  <a:schemeClr val="tx1"/>
                </a:solidFill>
              </a:rPr>
              <a:t>которая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cs-CZ" altLang="cs-CZ" sz="2200" dirty="0" err="1">
                <a:solidFill>
                  <a:schemeClr val="tx1"/>
                </a:solidFill>
              </a:rPr>
              <a:t>заключена</a:t>
            </a:r>
            <a:r>
              <a:rPr lang="cs-CZ" altLang="cs-CZ" sz="2200" dirty="0">
                <a:solidFill>
                  <a:schemeClr val="tx1"/>
                </a:solidFill>
              </a:rPr>
              <a:t> в </a:t>
            </a:r>
            <a:r>
              <a:rPr lang="cs-CZ" altLang="cs-CZ" sz="2200" dirty="0" err="1">
                <a:solidFill>
                  <a:schemeClr val="tx1"/>
                </a:solidFill>
              </a:rPr>
              <a:t>звуке</a:t>
            </a:r>
            <a:r>
              <a:rPr lang="cs-CZ" altLang="cs-CZ" sz="2200" dirty="0">
                <a:solidFill>
                  <a:schemeClr val="tx1"/>
                </a:solidFill>
              </a:rPr>
              <a:t> [о] и </a:t>
            </a:r>
            <a:r>
              <a:rPr lang="cs-CZ" altLang="cs-CZ" sz="2200" dirty="0" err="1">
                <a:solidFill>
                  <a:schemeClr val="tx1"/>
                </a:solidFill>
              </a:rPr>
              <a:t>отсутствует</a:t>
            </a:r>
            <a:r>
              <a:rPr lang="cs-CZ" altLang="cs-CZ" sz="2200" dirty="0">
                <a:solidFill>
                  <a:schemeClr val="tx1"/>
                </a:solidFill>
              </a:rPr>
              <a:t> в </a:t>
            </a:r>
            <a:r>
              <a:rPr lang="cs-CZ" altLang="cs-CZ" sz="2200" dirty="0" err="1">
                <a:solidFill>
                  <a:schemeClr val="tx1"/>
                </a:solidFill>
              </a:rPr>
              <a:t>звуке</a:t>
            </a:r>
            <a:r>
              <a:rPr lang="cs-CZ" altLang="cs-CZ" sz="2200" dirty="0">
                <a:solidFill>
                  <a:schemeClr val="tx1"/>
                </a:solidFill>
              </a:rPr>
              <a:t> [е]</a:t>
            </a:r>
            <a:r>
              <a:rPr lang="ru-RU" altLang="cs-CZ" sz="2200" dirty="0">
                <a:solidFill>
                  <a:schemeClr val="tx1"/>
                </a:solidFill>
              </a:rPr>
              <a:t>.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endParaRPr lang="ru-RU" alt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86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Каждая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имеет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набор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конститутивных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фонологических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признаков</a:t>
            </a:r>
            <a:r>
              <a:rPr lang="ru-RU" altLang="cs-CZ" sz="2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Например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звук</a:t>
            </a:r>
            <a:r>
              <a:rPr lang="cs-CZ" altLang="cs-CZ" sz="2400" dirty="0">
                <a:solidFill>
                  <a:schemeClr val="tx1"/>
                </a:solidFill>
              </a:rPr>
              <a:t> [д] </a:t>
            </a:r>
            <a:r>
              <a:rPr lang="cs-CZ" altLang="cs-CZ" sz="2400" dirty="0" err="1">
                <a:solidFill>
                  <a:schemeClr val="tx1"/>
                </a:solidFill>
              </a:rPr>
              <a:t>имеет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признаки</a:t>
            </a:r>
            <a:r>
              <a:rPr lang="cs-CZ" altLang="cs-CZ" sz="2400" dirty="0">
                <a:solidFill>
                  <a:schemeClr val="tx1"/>
                </a:solidFill>
              </a:rPr>
              <a:t>: </a:t>
            </a:r>
            <a:r>
              <a:rPr lang="cs-CZ" altLang="cs-CZ" sz="2400" dirty="0" err="1">
                <a:solidFill>
                  <a:schemeClr val="tx1"/>
                </a:solidFill>
              </a:rPr>
              <a:t>консонантность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шумность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переднеязычность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смычность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звонкость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твердость</a:t>
            </a:r>
            <a:r>
              <a:rPr lang="ru-RU" altLang="cs-CZ" sz="2400" dirty="0">
                <a:solidFill>
                  <a:schemeClr val="tx1"/>
                </a:solidFill>
              </a:rPr>
              <a:t>. </a:t>
            </a:r>
            <a:r>
              <a:rPr lang="cs-CZ" altLang="cs-CZ" sz="2400" dirty="0" err="1">
                <a:solidFill>
                  <a:schemeClr val="tx1"/>
                </a:solidFill>
              </a:rPr>
              <a:t>Конститутивные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признаки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делятся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дифференциальные</a:t>
            </a:r>
            <a:r>
              <a:rPr lang="cs-CZ" altLang="cs-CZ" sz="2400" dirty="0">
                <a:solidFill>
                  <a:schemeClr val="tx1"/>
                </a:solidFill>
              </a:rPr>
              <a:t> и </a:t>
            </a:r>
            <a:r>
              <a:rPr lang="cs-CZ" altLang="cs-CZ" sz="2400" dirty="0" err="1">
                <a:solidFill>
                  <a:schemeClr val="tx1"/>
                </a:solidFill>
              </a:rPr>
              <a:t>недифференциальные</a:t>
            </a:r>
            <a:r>
              <a:rPr lang="cs-CZ" altLang="cs-CZ" sz="2400" dirty="0">
                <a:solidFill>
                  <a:schemeClr val="tx1"/>
                </a:solidFill>
              </a:rPr>
              <a:t> (</a:t>
            </a:r>
            <a:r>
              <a:rPr lang="cs-CZ" altLang="cs-CZ" sz="2400" dirty="0" err="1">
                <a:solidFill>
                  <a:schemeClr val="tx1"/>
                </a:solidFill>
              </a:rPr>
              <a:t>интегральные</a:t>
            </a:r>
            <a:r>
              <a:rPr lang="cs-CZ" altLang="cs-CZ" sz="2400" dirty="0">
                <a:solidFill>
                  <a:schemeClr val="tx1"/>
                </a:solidFill>
              </a:rPr>
              <a:t>), </a:t>
            </a:r>
            <a:r>
              <a:rPr lang="ru-RU" altLang="cs-CZ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83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Например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мягкости</a:t>
            </a:r>
            <a:r>
              <a:rPr lang="cs-CZ" altLang="cs-CZ" sz="2400" dirty="0">
                <a:solidFill>
                  <a:schemeClr val="tx1"/>
                </a:solidFill>
              </a:rPr>
              <a:t> у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фонемы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cs-CZ" altLang="cs-CZ" sz="2400" dirty="0">
                <a:solidFill>
                  <a:schemeClr val="tx1"/>
                </a:solidFill>
              </a:rPr>
              <a:t>б‘</a:t>
            </a:r>
            <a:r>
              <a:rPr lang="ru-RU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дифференциальный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потому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что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есть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тв</a:t>
            </a:r>
            <a:r>
              <a:rPr lang="ru-RU" altLang="cs-CZ" sz="2400" dirty="0">
                <a:solidFill>
                  <a:schemeClr val="tx1"/>
                </a:solidFill>
              </a:rPr>
              <a:t>ё</a:t>
            </a:r>
            <a:r>
              <a:rPr lang="cs-CZ" altLang="cs-CZ" sz="2400" dirty="0" err="1">
                <a:solidFill>
                  <a:schemeClr val="tx1"/>
                </a:solidFill>
              </a:rPr>
              <a:t>рдая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cs-CZ" altLang="cs-CZ" sz="2400" dirty="0">
                <a:solidFill>
                  <a:schemeClr val="tx1"/>
                </a:solidFill>
              </a:rPr>
              <a:t>б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cs-CZ" altLang="cs-CZ" sz="2400" dirty="0">
                <a:solidFill>
                  <a:schemeClr val="tx1"/>
                </a:solidFill>
              </a:rPr>
              <a:t>; </a:t>
            </a:r>
            <a:endParaRPr lang="en-US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признак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мягкости</a:t>
            </a:r>
            <a:r>
              <a:rPr lang="cs-CZ" altLang="cs-CZ" sz="2400" dirty="0">
                <a:solidFill>
                  <a:schemeClr val="tx1"/>
                </a:solidFill>
              </a:rPr>
              <a:t> у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фонемы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cs-CZ" altLang="cs-CZ" sz="2400" dirty="0">
                <a:solidFill>
                  <a:schemeClr val="tx1"/>
                </a:solidFill>
              </a:rPr>
              <a:t>ч‘</a:t>
            </a:r>
            <a:r>
              <a:rPr lang="ru-RU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недифференциальный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так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как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нет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соотносительной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фонемы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[</a:t>
            </a:r>
            <a:r>
              <a:rPr lang="cs-CZ" altLang="cs-CZ" sz="2400" dirty="0">
                <a:solidFill>
                  <a:schemeClr val="tx1"/>
                </a:solidFill>
              </a:rPr>
              <a:t>ч</a:t>
            </a:r>
            <a:r>
              <a:rPr lang="en-US" altLang="cs-CZ" sz="2400" dirty="0">
                <a:solidFill>
                  <a:schemeClr val="tx1"/>
                </a:solidFill>
              </a:rPr>
              <a:t>]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тв</a:t>
            </a:r>
            <a:r>
              <a:rPr lang="ru-RU" altLang="cs-CZ" sz="2400" dirty="0">
                <a:solidFill>
                  <a:schemeClr val="tx1"/>
                </a:solidFill>
              </a:rPr>
              <a:t>ё</a:t>
            </a:r>
            <a:r>
              <a:rPr lang="cs-CZ" altLang="cs-CZ" sz="2400" dirty="0" err="1">
                <a:solidFill>
                  <a:schemeClr val="tx1"/>
                </a:solidFill>
              </a:rPr>
              <a:t>рдой</a:t>
            </a:r>
            <a:r>
              <a:rPr lang="ru-RU" altLang="cs-CZ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04407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Дифференциальные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признаки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</a:t>
            </a:r>
            <a:r>
              <a:rPr lang="cs-CZ" altLang="cs-CZ" sz="2400" dirty="0">
                <a:solidFill>
                  <a:schemeClr val="tx1"/>
                </a:solidFill>
              </a:rPr>
              <a:t> в </a:t>
            </a:r>
            <a:r>
              <a:rPr lang="cs-CZ" altLang="cs-CZ" sz="2400" dirty="0" err="1">
                <a:solidFill>
                  <a:schemeClr val="tx1"/>
                </a:solidFill>
              </a:rPr>
              <a:t>зависимости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от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позиции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могут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нейтрализоваться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r>
              <a:rPr lang="cs-CZ" altLang="cs-CZ" sz="2400" dirty="0" err="1">
                <a:solidFill>
                  <a:schemeClr val="tx1"/>
                </a:solidFill>
              </a:rPr>
              <a:t>Например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корневые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морфемы</a:t>
            </a:r>
            <a:r>
              <a:rPr lang="cs-CZ" altLang="cs-CZ" sz="2400" dirty="0">
                <a:solidFill>
                  <a:schemeClr val="tx1"/>
                </a:solidFill>
              </a:rPr>
              <a:t> в </a:t>
            </a:r>
            <a:r>
              <a:rPr lang="cs-CZ" altLang="cs-CZ" sz="2400" dirty="0" err="1">
                <a:solidFill>
                  <a:schemeClr val="tx1"/>
                </a:solidFill>
              </a:rPr>
              <a:t>словах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b="1" i="1" dirty="0" err="1">
                <a:solidFill>
                  <a:schemeClr val="tx1"/>
                </a:solidFill>
              </a:rPr>
              <a:t>коза</a:t>
            </a:r>
            <a:r>
              <a:rPr lang="cs-CZ" altLang="cs-CZ" sz="2400" b="1" i="1" dirty="0">
                <a:solidFill>
                  <a:schemeClr val="tx1"/>
                </a:solidFill>
              </a:rPr>
              <a:t>, </a:t>
            </a:r>
            <a:r>
              <a:rPr lang="cs-CZ" altLang="cs-CZ" sz="2400" b="1" i="1" dirty="0" err="1">
                <a:solidFill>
                  <a:schemeClr val="tx1"/>
                </a:solidFill>
              </a:rPr>
              <a:t>коса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отличаются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наличием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дифференциальных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признаков</a:t>
            </a:r>
            <a:r>
              <a:rPr lang="cs-CZ" altLang="cs-CZ" sz="2400" dirty="0">
                <a:solidFill>
                  <a:schemeClr val="tx1"/>
                </a:solidFill>
              </a:rPr>
              <a:t> «</a:t>
            </a:r>
            <a:r>
              <a:rPr lang="cs-CZ" altLang="cs-CZ" sz="2400" dirty="0" err="1">
                <a:solidFill>
                  <a:schemeClr val="tx1"/>
                </a:solidFill>
              </a:rPr>
              <a:t>звонкость</a:t>
            </a:r>
            <a:r>
              <a:rPr lang="cs-CZ" altLang="cs-CZ" sz="2400" dirty="0">
                <a:solidFill>
                  <a:schemeClr val="tx1"/>
                </a:solidFill>
              </a:rPr>
              <a:t> - </a:t>
            </a:r>
            <a:r>
              <a:rPr lang="cs-CZ" altLang="cs-CZ" sz="2400" dirty="0" err="1">
                <a:solidFill>
                  <a:schemeClr val="tx1"/>
                </a:solidFill>
              </a:rPr>
              <a:t>глухость</a:t>
            </a:r>
            <a:r>
              <a:rPr lang="cs-CZ" altLang="cs-CZ" sz="2400" dirty="0">
                <a:solidFill>
                  <a:schemeClr val="tx1"/>
                </a:solidFill>
              </a:rPr>
              <a:t>», </a:t>
            </a:r>
            <a:r>
              <a:rPr lang="cs-CZ" altLang="cs-CZ" sz="2400" dirty="0" err="1">
                <a:solidFill>
                  <a:schemeClr val="tx1"/>
                </a:solidFill>
              </a:rPr>
              <a:t>но</a:t>
            </a:r>
            <a:r>
              <a:rPr lang="cs-CZ" altLang="cs-CZ" sz="2400" dirty="0">
                <a:solidFill>
                  <a:schemeClr val="tx1"/>
                </a:solidFill>
              </a:rPr>
              <a:t> в </a:t>
            </a:r>
            <a:r>
              <a:rPr lang="cs-CZ" altLang="cs-CZ" sz="2400" dirty="0" err="1">
                <a:solidFill>
                  <a:schemeClr val="tx1"/>
                </a:solidFill>
              </a:rPr>
              <a:t>форме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родительного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падежа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мно</a:t>
            </a:r>
            <a:r>
              <a:rPr lang="ru-RU" altLang="cs-CZ" sz="2400" dirty="0">
                <a:solidFill>
                  <a:schemeClr val="tx1"/>
                </a:solidFill>
              </a:rPr>
              <a:t>ж</a:t>
            </a:r>
            <a:r>
              <a:rPr lang="cs-CZ" altLang="cs-CZ" sz="2400" dirty="0" err="1">
                <a:solidFill>
                  <a:schemeClr val="tx1"/>
                </a:solidFill>
              </a:rPr>
              <a:t>ественного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числа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ru-RU" altLang="cs-CZ" sz="2400" b="1" i="1" dirty="0">
                <a:solidFill>
                  <a:schemeClr val="tx1"/>
                </a:solidFill>
              </a:rPr>
              <a:t>коз, кос</a:t>
            </a:r>
            <a:r>
              <a:rPr lang="ru-RU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происходит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нейтрализация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этих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признаков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endParaRPr lang="ru-RU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34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6694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В сильной позиции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реализует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весь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набор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своих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конститутивных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признаков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это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сильная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ru-RU" altLang="cs-CZ" sz="2400" dirty="0">
                <a:solidFill>
                  <a:schemeClr val="tx1"/>
                </a:solidFill>
              </a:rPr>
              <a:t>. 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cs-CZ" sz="2400" dirty="0">
                <a:solidFill>
                  <a:schemeClr val="tx1"/>
                </a:solidFill>
              </a:rPr>
              <a:t>В слабой позиции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реализует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только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часть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своих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признаков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это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слабая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фонема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cs-CZ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Сильные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фонемы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максимально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информационные</a:t>
            </a:r>
            <a:r>
              <a:rPr lang="cs-CZ" altLang="cs-CZ" sz="2400" dirty="0">
                <a:solidFill>
                  <a:schemeClr val="tx1"/>
                </a:solidFill>
              </a:rPr>
              <a:t>, а </a:t>
            </a:r>
            <a:r>
              <a:rPr lang="cs-CZ" altLang="cs-CZ" sz="2400" dirty="0" err="1">
                <a:solidFill>
                  <a:schemeClr val="tx1"/>
                </a:solidFill>
              </a:rPr>
              <a:t>слабые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менее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 err="1">
                <a:solidFill>
                  <a:schemeClr val="tx1"/>
                </a:solidFill>
              </a:rPr>
              <a:t>информационные</a:t>
            </a:r>
            <a:r>
              <a:rPr lang="cs-CZ" altLang="cs-CZ" sz="2400" dirty="0">
                <a:solidFill>
                  <a:schemeClr val="tx1"/>
                </a:solidFill>
              </a:rPr>
              <a:t>. </a:t>
            </a:r>
            <a:endParaRPr lang="ru-RU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21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Звуки речи имеют акустические характеристики. 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b="1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b="1" noProof="1">
                <a:solidFill>
                  <a:schemeClr val="tx1"/>
                </a:solidFill>
              </a:rPr>
              <a:t>Акустика</a:t>
            </a:r>
            <a:r>
              <a:rPr lang="ru-RU" altLang="ru-RU" sz="2200" noProof="1">
                <a:solidFill>
                  <a:schemeClr val="tx1"/>
                </a:solidFill>
              </a:rPr>
              <a:t> - раздел физики (от греч. </a:t>
            </a:r>
            <a:r>
              <a:rPr lang="cs-CZ" altLang="ru-RU" sz="2200" i="1" noProof="1">
                <a:solidFill>
                  <a:schemeClr val="tx1"/>
                </a:solidFill>
              </a:rPr>
              <a:t>akustikos </a:t>
            </a:r>
            <a:r>
              <a:rPr lang="cs-CZ" altLang="ru-RU" sz="2200" noProof="1">
                <a:solidFill>
                  <a:schemeClr val="tx1"/>
                </a:solidFill>
              </a:rPr>
              <a:t>- </a:t>
            </a:r>
            <a:r>
              <a:rPr lang="ru-RU" altLang="ru-RU" sz="2200" noProof="1">
                <a:solidFill>
                  <a:schemeClr val="tx1"/>
                </a:solidFill>
              </a:rPr>
              <a:t>слуховой). Звук с физической точки зрения – </a:t>
            </a:r>
            <a:r>
              <a:rPr lang="ru-RU" altLang="ru-RU" sz="2200" dirty="0">
                <a:solidFill>
                  <a:schemeClr val="tx1"/>
                </a:solidFill>
              </a:rPr>
              <a:t>это </a:t>
            </a:r>
            <a:r>
              <a:rPr lang="ru-RU" altLang="ru-RU" sz="2200" noProof="1">
                <a:solidFill>
                  <a:schemeClr val="tx1"/>
                </a:solidFill>
              </a:rPr>
              <a:t>результат колебательного движения тела в воздушной среде.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Колебательные движения могут быть </a:t>
            </a:r>
            <a:r>
              <a:rPr lang="ru-RU" altLang="ru-RU" sz="2200" b="1" noProof="1">
                <a:solidFill>
                  <a:schemeClr val="tx1"/>
                </a:solidFill>
              </a:rPr>
              <a:t>равномерными</a:t>
            </a:r>
            <a:r>
              <a:rPr lang="ru-RU" altLang="ru-RU" sz="2200" noProof="1">
                <a:solidFill>
                  <a:schemeClr val="tx1"/>
                </a:solidFill>
              </a:rPr>
              <a:t> (периодическими) и </a:t>
            </a:r>
            <a:r>
              <a:rPr lang="ru-RU" altLang="ru-RU" sz="2200" b="1" noProof="1">
                <a:solidFill>
                  <a:schemeClr val="tx1"/>
                </a:solidFill>
              </a:rPr>
              <a:t>неравномерными</a:t>
            </a:r>
            <a:r>
              <a:rPr lang="ru-RU" altLang="ru-RU" sz="2200" noProof="1">
                <a:solidFill>
                  <a:schemeClr val="tx1"/>
                </a:solidFill>
              </a:rPr>
              <a:t> (непериодическими).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Первые создают </a:t>
            </a:r>
            <a:r>
              <a:rPr lang="ru-RU" altLang="ru-RU" sz="2200" b="1" noProof="1">
                <a:solidFill>
                  <a:schemeClr val="tx1"/>
                </a:solidFill>
              </a:rPr>
              <a:t>тоны</a:t>
            </a:r>
            <a:r>
              <a:rPr lang="ru-RU" altLang="ru-RU" sz="2200" noProof="1">
                <a:solidFill>
                  <a:schemeClr val="tx1"/>
                </a:solidFill>
              </a:rPr>
              <a:t>, вторые - </a:t>
            </a:r>
            <a:r>
              <a:rPr lang="ru-RU" altLang="ru-RU" sz="2200" b="1" noProof="1">
                <a:solidFill>
                  <a:schemeClr val="tx1"/>
                </a:solidFill>
              </a:rPr>
              <a:t>шумы</a:t>
            </a:r>
            <a:r>
              <a:rPr lang="ru-RU" altLang="ru-RU" sz="2200" noProof="1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Звуки речи образуются или только тоном (гласные), или только шумом (глухие согласные), или разной комбинацией шума и голоса (звонкие согласные, сонорные).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2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0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1610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noProof="1">
                <a:solidFill>
                  <a:schemeClr val="tx1"/>
                </a:solidFill>
              </a:rPr>
              <a:t>Звук характеризуется высотой, силой, долготой, тембром.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000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b="1" noProof="1">
                <a:solidFill>
                  <a:schemeClr val="tx1"/>
                </a:solidFill>
              </a:rPr>
              <a:t>Высота звука</a:t>
            </a:r>
            <a:r>
              <a:rPr lang="ru-RU" sz="2400" noProof="1">
                <a:solidFill>
                  <a:schemeClr val="tx1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000" noProof="1">
                <a:solidFill>
                  <a:schemeClr val="tx1"/>
                </a:solidFill>
              </a:rPr>
              <a:t>зависит от частоты полных колебаний тела в единицу времени. Чем больше колебаний происходит в секунду, тем выше звук, и наоборот. Высота звука речи определяется частотой колебаний голосовых связок.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000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altLang="ru-RU" sz="2000" dirty="0" err="1">
                <a:solidFill>
                  <a:schemeClr val="tx1"/>
                </a:solidFill>
              </a:rPr>
              <a:t>Высота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>
                <a:solidFill>
                  <a:schemeClr val="tx1"/>
                </a:solidFill>
              </a:rPr>
              <a:t>(частота) </a:t>
            </a:r>
            <a:r>
              <a:rPr lang="cs-CZ" altLang="ru-RU" sz="2000" dirty="0" err="1">
                <a:solidFill>
                  <a:schemeClr val="tx1"/>
                </a:solidFill>
              </a:rPr>
              <a:t>звука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измеряется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герцами</a:t>
            </a:r>
            <a:r>
              <a:rPr lang="cs-CZ" altLang="ru-RU" sz="2000" dirty="0">
                <a:solidFill>
                  <a:schemeClr val="tx1"/>
                </a:solidFill>
              </a:rPr>
              <a:t>. </a:t>
            </a:r>
            <a:r>
              <a:rPr lang="ru-RU" altLang="ru-RU" sz="2000" dirty="0">
                <a:solidFill>
                  <a:schemeClr val="tx1"/>
                </a:solidFill>
              </a:rPr>
              <a:t>Г</a:t>
            </a:r>
            <a:r>
              <a:rPr lang="cs-CZ" altLang="ru-RU" sz="2000" dirty="0" err="1">
                <a:solidFill>
                  <a:schemeClr val="tx1"/>
                </a:solidFill>
              </a:rPr>
              <a:t>ерц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>
                <a:solidFill>
                  <a:schemeClr val="tx1"/>
                </a:solidFill>
              </a:rPr>
              <a:t>(</a:t>
            </a:r>
            <a:r>
              <a:rPr lang="ru-RU" altLang="ru-RU" sz="2000" dirty="0">
                <a:solidFill>
                  <a:schemeClr val="tx1"/>
                </a:solidFill>
              </a:rPr>
              <a:t>Г</a:t>
            </a:r>
            <a:r>
              <a:rPr lang="cs-CZ" altLang="ru-RU" sz="2000" dirty="0">
                <a:solidFill>
                  <a:schemeClr val="tx1"/>
                </a:solidFill>
              </a:rPr>
              <a:t>ц) - </a:t>
            </a:r>
            <a:r>
              <a:rPr lang="cs-CZ" altLang="ru-RU" sz="2000" dirty="0" err="1">
                <a:solidFill>
                  <a:schemeClr val="tx1"/>
                </a:solidFill>
              </a:rPr>
              <a:t>одно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полное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колебание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>
                <a:solidFill>
                  <a:schemeClr val="tx1"/>
                </a:solidFill>
              </a:rPr>
              <a:t>тела </a:t>
            </a:r>
            <a:r>
              <a:rPr lang="cs-CZ" altLang="ru-RU" sz="2000" dirty="0">
                <a:solidFill>
                  <a:schemeClr val="tx1"/>
                </a:solidFill>
              </a:rPr>
              <a:t>в </a:t>
            </a:r>
            <a:r>
              <a:rPr lang="cs-CZ" altLang="ru-RU" sz="2000" dirty="0" err="1">
                <a:solidFill>
                  <a:schemeClr val="tx1"/>
                </a:solidFill>
              </a:rPr>
              <a:t>секунду</a:t>
            </a:r>
            <a:r>
              <a:rPr lang="cs-CZ" altLang="ru-RU" sz="2000" dirty="0">
                <a:solidFill>
                  <a:schemeClr val="tx1"/>
                </a:solidFill>
              </a:rPr>
              <a:t>. </a:t>
            </a:r>
            <a:r>
              <a:rPr lang="cs-CZ" altLang="ru-RU" sz="2000" dirty="0" err="1">
                <a:solidFill>
                  <a:schemeClr val="tx1"/>
                </a:solidFill>
              </a:rPr>
              <a:t>Человеческое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ухо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различает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звуки</a:t>
            </a:r>
            <a:r>
              <a:rPr lang="cs-CZ" altLang="ru-RU" sz="2000" dirty="0">
                <a:solidFill>
                  <a:schemeClr val="tx1"/>
                </a:solidFill>
              </a:rPr>
              <a:t> с </a:t>
            </a:r>
            <a:r>
              <a:rPr lang="cs-CZ" altLang="ru-RU" sz="2000" dirty="0" err="1">
                <a:solidFill>
                  <a:schemeClr val="tx1"/>
                </a:solidFill>
              </a:rPr>
              <a:t>частотами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от</a:t>
            </a:r>
            <a:r>
              <a:rPr lang="cs-CZ" altLang="ru-RU" sz="2000" dirty="0">
                <a:solidFill>
                  <a:schemeClr val="tx1"/>
                </a:solidFill>
              </a:rPr>
              <a:t> 16 </a:t>
            </a:r>
            <a:r>
              <a:rPr lang="cs-CZ" altLang="ru-RU" sz="2000" dirty="0" err="1">
                <a:solidFill>
                  <a:schemeClr val="tx1"/>
                </a:solidFill>
              </a:rPr>
              <a:t>до</a:t>
            </a:r>
            <a:r>
              <a:rPr lang="cs-CZ" altLang="ru-RU" sz="2000" dirty="0">
                <a:solidFill>
                  <a:schemeClr val="tx1"/>
                </a:solidFill>
              </a:rPr>
              <a:t> 20000 </a:t>
            </a:r>
            <a:r>
              <a:rPr lang="ru-RU" altLang="ru-RU" sz="2000" dirty="0">
                <a:solidFill>
                  <a:schemeClr val="tx1"/>
                </a:solidFill>
              </a:rPr>
              <a:t>Гц</a:t>
            </a:r>
            <a:r>
              <a:rPr lang="cs-CZ" altLang="ru-RU" sz="2000" dirty="0">
                <a:solidFill>
                  <a:schemeClr val="tx1"/>
                </a:solidFill>
              </a:rPr>
              <a:t>.</a:t>
            </a:r>
            <a:r>
              <a:rPr lang="ru-RU" altLang="ru-RU" sz="2000" dirty="0">
                <a:solidFill>
                  <a:schemeClr val="tx1"/>
                </a:solidFill>
              </a:rPr>
              <a:t> З</a:t>
            </a:r>
            <a:r>
              <a:rPr lang="cs-CZ" altLang="ru-RU" sz="2000" dirty="0" err="1">
                <a:solidFill>
                  <a:schemeClr val="tx1"/>
                </a:solidFill>
              </a:rPr>
              <a:t>вуки</a:t>
            </a:r>
            <a:r>
              <a:rPr lang="cs-CZ" altLang="ru-RU" sz="2000" dirty="0">
                <a:solidFill>
                  <a:schemeClr val="tx1"/>
                </a:solidFill>
              </a:rPr>
              <a:t> с </a:t>
            </a:r>
            <a:r>
              <a:rPr lang="cs-CZ" altLang="ru-RU" sz="2000" dirty="0" err="1">
                <a:solidFill>
                  <a:schemeClr val="tx1"/>
                </a:solidFill>
              </a:rPr>
              <a:t>числом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колебаний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ниже</a:t>
            </a:r>
            <a:r>
              <a:rPr lang="cs-CZ" altLang="ru-RU" sz="2000" dirty="0">
                <a:solidFill>
                  <a:schemeClr val="tx1"/>
                </a:solidFill>
              </a:rPr>
              <a:t> 16 </a:t>
            </a:r>
            <a:r>
              <a:rPr lang="ru-RU" altLang="ru-RU" sz="2000" dirty="0">
                <a:solidFill>
                  <a:schemeClr val="tx1"/>
                </a:solidFill>
              </a:rPr>
              <a:t>Гц </a:t>
            </a:r>
            <a:r>
              <a:rPr lang="cs-CZ" altLang="ru-RU" sz="2000" dirty="0">
                <a:solidFill>
                  <a:schemeClr val="tx1"/>
                </a:solidFill>
              </a:rPr>
              <a:t>(</a:t>
            </a:r>
            <a:r>
              <a:rPr lang="cs-CZ" altLang="ru-RU" sz="2000" dirty="0" err="1">
                <a:solidFill>
                  <a:schemeClr val="tx1"/>
                </a:solidFill>
              </a:rPr>
              <a:t>инфразвук</a:t>
            </a:r>
            <a:r>
              <a:rPr lang="ru-RU" altLang="ru-RU" sz="2000" dirty="0">
                <a:solidFill>
                  <a:schemeClr val="tx1"/>
                </a:solidFill>
              </a:rPr>
              <a:t>и), </a:t>
            </a:r>
            <a:r>
              <a:rPr lang="cs-CZ" altLang="ru-RU" sz="2000" dirty="0" err="1">
                <a:solidFill>
                  <a:schemeClr val="tx1"/>
                </a:solidFill>
              </a:rPr>
              <a:t>или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выше</a:t>
            </a:r>
            <a:r>
              <a:rPr lang="cs-CZ" altLang="ru-RU" sz="2000" dirty="0">
                <a:solidFill>
                  <a:schemeClr val="tx1"/>
                </a:solidFill>
              </a:rPr>
              <a:t> 20000</a:t>
            </a:r>
            <a:r>
              <a:rPr lang="ru-RU" altLang="ru-RU" sz="2000" dirty="0">
                <a:solidFill>
                  <a:schemeClr val="tx1"/>
                </a:solidFill>
              </a:rPr>
              <a:t> Гц (</a:t>
            </a:r>
            <a:r>
              <a:rPr lang="cs-CZ" altLang="ru-RU" sz="2000" dirty="0" err="1">
                <a:solidFill>
                  <a:schemeClr val="tx1"/>
                </a:solidFill>
              </a:rPr>
              <a:t>ультразвук</a:t>
            </a:r>
            <a:r>
              <a:rPr lang="ru-RU" altLang="ru-RU" sz="2000" dirty="0">
                <a:solidFill>
                  <a:schemeClr val="tx1"/>
                </a:solidFill>
              </a:rPr>
              <a:t>и) 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не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воспринимаются</a:t>
            </a:r>
            <a:r>
              <a:rPr lang="ru-RU" altLang="ru-RU" sz="2000" dirty="0">
                <a:solidFill>
                  <a:schemeClr val="tx1"/>
                </a:solidFill>
              </a:rPr>
              <a:t> человеческим ухом.</a:t>
            </a:r>
            <a:endParaRPr lang="ru-RU" altLang="ru-RU" sz="20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0349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200" dirty="0">
                <a:solidFill>
                  <a:schemeClr val="tx1"/>
                </a:solidFill>
              </a:rPr>
              <a:t>Основные частоты общения людей обычно находятся в пределах 500 - 4000 Гц.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200" dirty="0">
                <a:solidFill>
                  <a:schemeClr val="tx1"/>
                </a:solidFill>
              </a:rPr>
              <a:t>Голосовые связки производят звуки от 40 до 1700 Гц, </a:t>
            </a:r>
            <a:r>
              <a:rPr lang="ru-RU" altLang="cs-CZ" sz="2200" dirty="0">
                <a:solidFill>
                  <a:schemeClr val="tx1"/>
                </a:solidFill>
              </a:rPr>
              <a:t>но на практике диапазон человеческого голоса гораздо уже: в речи мужчин 85-200 Гц, в речи женщин 160-340 Гц. 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4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600" b="1" noProof="1">
                <a:solidFill>
                  <a:schemeClr val="tx1"/>
                </a:solidFill>
              </a:rPr>
              <a:t>Сила звука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600" b="1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зависит от величины амплитуды колеблющегося тела (длины звуковой волны). Чем больше амплитуда, тем сильнее (интенсивнее) звук, и наоборот.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200" noProof="1">
                <a:solidFill>
                  <a:schemeClr val="tx1"/>
                </a:solidFill>
              </a:rPr>
              <a:t>Громкость и сила звука </a:t>
            </a:r>
            <a:r>
              <a:rPr lang="ru-RU" altLang="ru-RU" sz="2200" dirty="0">
                <a:solidFill>
                  <a:schemeClr val="tx1"/>
                </a:solidFill>
              </a:rPr>
              <a:t>- </a:t>
            </a:r>
            <a:r>
              <a:rPr lang="ru-RU" altLang="ru-RU" sz="2200" noProof="1">
                <a:solidFill>
                  <a:schemeClr val="tx1"/>
                </a:solidFill>
              </a:rPr>
              <a:t>не одно и то же. Сила - это объективное качество звука,  а громкость - это восприятие звука слуховым аппаратом человека.</a:t>
            </a:r>
            <a:endParaRPr lang="ru-RU" altLang="ru-RU" sz="20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25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094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Сила звука измеряется в децибелах.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ru-RU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	</a:t>
            </a:r>
            <a:r>
              <a:rPr lang="ru-RU" altLang="ru-RU" sz="2400" b="1" dirty="0">
                <a:solidFill>
                  <a:schemeClr val="tx1"/>
                </a:solidFill>
              </a:rPr>
              <a:t>Шёпот </a:t>
            </a:r>
            <a:r>
              <a:rPr lang="ru-RU" altLang="ru-RU" sz="2400" dirty="0">
                <a:solidFill>
                  <a:schemeClr val="tx1"/>
                </a:solidFill>
              </a:rPr>
              <a:t>имеет силу 20 - 30 дБ,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	</a:t>
            </a:r>
            <a:r>
              <a:rPr lang="ru-RU" altLang="ru-RU" sz="2400" b="1" dirty="0">
                <a:solidFill>
                  <a:schemeClr val="tx1"/>
                </a:solidFill>
              </a:rPr>
              <a:t>обычная речь</a:t>
            </a:r>
            <a:r>
              <a:rPr lang="ru-RU" altLang="ru-RU" sz="2400" dirty="0">
                <a:solidFill>
                  <a:schemeClr val="tx1"/>
                </a:solidFill>
              </a:rPr>
              <a:t> от 40 до 60 дБ,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	сила </a:t>
            </a:r>
            <a:r>
              <a:rPr lang="ru-RU" altLang="ru-RU" sz="2400" b="1" dirty="0">
                <a:solidFill>
                  <a:schemeClr val="tx1"/>
                </a:solidFill>
              </a:rPr>
              <a:t>крика</a:t>
            </a:r>
            <a:r>
              <a:rPr lang="ru-RU" altLang="ru-RU" sz="2400" dirty="0">
                <a:solidFill>
                  <a:schemeClr val="tx1"/>
                </a:solidFill>
              </a:rPr>
              <a:t> доходит до 80 - 90 дБ.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ru-RU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Певцы могут петь с силой до 110 - 130 дБ.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ru-RU" altLang="ru-RU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</a:rPr>
              <a:t>При силе звука свыше 130 дБ начинается боль в ушах.</a:t>
            </a:r>
            <a:endParaRPr lang="ru-RU" altLang="ru-RU" sz="20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Акустический аспект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094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200" b="1" noProof="1">
                <a:solidFill>
                  <a:schemeClr val="tx1"/>
                </a:solidFill>
              </a:rPr>
              <a:t>Длительность (долгота) звука речи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200" b="1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000" noProof="1">
                <a:solidFill>
                  <a:schemeClr val="tx1"/>
                </a:solidFill>
              </a:rPr>
              <a:t>измеряется в тысячных долях секунды - миллисекундах (</a:t>
            </a:r>
            <a:r>
              <a:rPr lang="ru-RU" altLang="ru-RU" sz="2000" i="1" noProof="1">
                <a:solidFill>
                  <a:schemeClr val="tx1"/>
                </a:solidFill>
              </a:rPr>
              <a:t>мс</a:t>
            </a:r>
            <a:r>
              <a:rPr lang="ru-RU" altLang="ru-RU" sz="2000" noProof="1">
                <a:solidFill>
                  <a:schemeClr val="tx1"/>
                </a:solidFill>
              </a:rPr>
              <a:t> или</a:t>
            </a:r>
            <a:r>
              <a:rPr lang="ru-RU" altLang="ru-RU" sz="2000" i="1" noProof="1">
                <a:solidFill>
                  <a:schemeClr val="tx1"/>
                </a:solidFill>
              </a:rPr>
              <a:t> мсек</a:t>
            </a:r>
            <a:r>
              <a:rPr lang="ru-RU" altLang="ru-RU" sz="2000" noProof="1">
                <a:solidFill>
                  <a:schemeClr val="tx1"/>
                </a:solidFill>
              </a:rPr>
              <a:t>). Звуки речи имеют очень малую длительность, которая колеблется в пределах 20 - 220 миллисекунд.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000" noProof="1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altLang="ru-RU" sz="2000" dirty="0" err="1">
                <a:solidFill>
                  <a:schemeClr val="tx1"/>
                </a:solidFill>
              </a:rPr>
              <a:t>Человек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распознает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звуки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речи</a:t>
            </a:r>
            <a:r>
              <a:rPr lang="cs-CZ" altLang="ru-RU" sz="2000" dirty="0">
                <a:solidFill>
                  <a:schemeClr val="tx1"/>
                </a:solidFill>
              </a:rPr>
              <a:t> с </a:t>
            </a:r>
            <a:r>
              <a:rPr lang="cs-CZ" altLang="ru-RU" sz="2000" dirty="0" err="1">
                <a:solidFill>
                  <a:schemeClr val="tx1"/>
                </a:solidFill>
              </a:rPr>
              <a:t>длительностью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не</a:t>
            </a:r>
            <a:r>
              <a:rPr lang="cs-CZ" altLang="ru-RU" sz="2000" dirty="0">
                <a:solidFill>
                  <a:schemeClr val="tx1"/>
                </a:solidFill>
              </a:rPr>
              <a:t> </a:t>
            </a:r>
            <a:r>
              <a:rPr lang="cs-CZ" altLang="ru-RU" sz="2000" dirty="0" err="1">
                <a:solidFill>
                  <a:schemeClr val="tx1"/>
                </a:solidFill>
              </a:rPr>
              <a:t>менее</a:t>
            </a:r>
            <a:r>
              <a:rPr lang="cs-CZ" altLang="ru-RU" sz="2000" dirty="0">
                <a:solidFill>
                  <a:schemeClr val="tx1"/>
                </a:solidFill>
              </a:rPr>
              <a:t> 30-50 </a:t>
            </a:r>
            <a:r>
              <a:rPr lang="cs-CZ" altLang="ru-RU" sz="2000" dirty="0" err="1">
                <a:solidFill>
                  <a:schemeClr val="tx1"/>
                </a:solidFill>
              </a:rPr>
              <a:t>мс</a:t>
            </a:r>
            <a:r>
              <a:rPr lang="cs-CZ" altLang="ru-RU" sz="2000" dirty="0">
                <a:solidFill>
                  <a:schemeClr val="tx1"/>
                </a:solidFill>
              </a:rPr>
              <a:t>. </a:t>
            </a:r>
            <a:endParaRPr lang="ru-RU" altLang="ru-RU" sz="20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4959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110</TotalTime>
  <Words>1008</Words>
  <Application>Microsoft Office PowerPoint</Application>
  <PresentationFormat>Širokoúhlá obrazovka</PresentationFormat>
  <Paragraphs>123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Corbel</vt:lpstr>
      <vt:lpstr>Gill Sans MT</vt:lpstr>
      <vt:lpstr>Balík</vt:lpstr>
      <vt:lpstr>Фонетика. характеристика звуков.</vt:lpstr>
      <vt:lpstr>Фонетика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Акустический аспект</vt:lpstr>
      <vt:lpstr>Артикуляционный аспект</vt:lpstr>
      <vt:lpstr>Артикуляционный аспект</vt:lpstr>
      <vt:lpstr>Артикуляционный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  <vt:lpstr>Лингвистический аспект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Акустическая характеристика звуков.</dc:title>
  <dc:creator>Jakub Konečný</dc:creator>
  <cp:lastModifiedBy>Jakub Konečný</cp:lastModifiedBy>
  <cp:revision>15</cp:revision>
  <dcterms:created xsi:type="dcterms:W3CDTF">2016-10-10T18:00:22Z</dcterms:created>
  <dcterms:modified xsi:type="dcterms:W3CDTF">2019-09-14T20:34:38Z</dcterms:modified>
</cp:coreProperties>
</file>