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23" r:id="rId3"/>
    <p:sldId id="270" r:id="rId4"/>
    <p:sldId id="301" r:id="rId5"/>
    <p:sldId id="309" r:id="rId6"/>
    <p:sldId id="290" r:id="rId7"/>
    <p:sldId id="303" r:id="rId8"/>
    <p:sldId id="316" r:id="rId9"/>
    <p:sldId id="305" r:id="rId10"/>
    <p:sldId id="317" r:id="rId11"/>
    <p:sldId id="325" r:id="rId12"/>
    <p:sldId id="318" r:id="rId13"/>
    <p:sldId id="319" r:id="rId14"/>
    <p:sldId id="320" r:id="rId15"/>
    <p:sldId id="322" r:id="rId16"/>
    <p:sldId id="321" r:id="rId17"/>
    <p:sldId id="327" r:id="rId18"/>
    <p:sldId id="324" r:id="rId19"/>
    <p:sldId id="32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5A-BB3C-4E9B-9061-DFADB92E28E7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3794" y="4477407"/>
            <a:ext cx="9144000" cy="1513489"/>
          </a:xfrm>
        </p:spPr>
        <p:txBody>
          <a:bodyPr>
            <a:normAutofit/>
          </a:bodyPr>
          <a:lstStyle/>
          <a:p>
            <a:r>
              <a:rPr lang="cs-CZ" sz="5000" b="1" dirty="0" smtClean="0">
                <a:latin typeface="Georgia" panose="02040502050405020303" pitchFamily="18" charset="0"/>
              </a:rPr>
              <a:t>Buddhismus v Číně</a:t>
            </a:r>
            <a:br>
              <a:rPr lang="cs-CZ" sz="5000" b="1" dirty="0" smtClean="0">
                <a:latin typeface="Georgia" panose="02040502050405020303" pitchFamily="18" charset="0"/>
              </a:rPr>
            </a:br>
            <a:r>
              <a:rPr lang="cs-CZ" sz="3600" dirty="0" smtClean="0">
                <a:latin typeface="Georgia" panose="02040502050405020303" pitchFamily="18" charset="0"/>
              </a:rPr>
              <a:t>1. </a:t>
            </a:r>
            <a:r>
              <a:rPr lang="cs-CZ" sz="3600" smtClean="0">
                <a:latin typeface="Georgia" panose="02040502050405020303" pitchFamily="18" charset="0"/>
              </a:rPr>
              <a:t>- </a:t>
            </a:r>
            <a:r>
              <a:rPr lang="cs-CZ" sz="3600" smtClean="0">
                <a:latin typeface="Georgia" panose="02040502050405020303" pitchFamily="18" charset="0"/>
              </a:rPr>
              <a:t>9. </a:t>
            </a:r>
            <a:r>
              <a:rPr lang="cs-CZ" sz="3600" dirty="0" smtClean="0">
                <a:latin typeface="Georgia" panose="02040502050405020303" pitchFamily="18" charset="0"/>
              </a:rPr>
              <a:t>st. </a:t>
            </a:r>
            <a:r>
              <a:rPr lang="cs-CZ" sz="3600" dirty="0">
                <a:latin typeface="Georgia" panose="02040502050405020303" pitchFamily="18" charset="0"/>
              </a:rPr>
              <a:t>n</a:t>
            </a:r>
            <a:r>
              <a:rPr lang="cs-CZ" sz="3600" dirty="0" smtClean="0">
                <a:latin typeface="Georgia" panose="02040502050405020303" pitchFamily="18" charset="0"/>
              </a:rPr>
              <a:t>.l.</a:t>
            </a:r>
            <a:endParaRPr lang="cs-CZ" sz="5000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28" y="699466"/>
            <a:ext cx="5562524" cy="35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Příchod buddhismu do Číny</a:t>
            </a: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- Císař Han Ming Di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漢</a:t>
            </a:r>
            <a:r>
              <a:rPr lang="zh-TW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明帝</a:t>
            </a:r>
            <a:r>
              <a:rPr lang="cs-CZ" altLang="zh-T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altLang="zh-TW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(58-75 n.l.)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a chrám Bílého koně (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Baima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si </a:t>
            </a:r>
            <a:r>
              <a:rPr lang="zh-TW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白馬寺</a:t>
            </a:r>
            <a:r>
              <a:rPr lang="cs-CZ" altLang="zh-TW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 v </a:t>
            </a:r>
            <a:r>
              <a:rPr lang="cs-CZ" altLang="zh-TW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Luo</a:t>
            </a:r>
            <a:r>
              <a:rPr lang="cs-CZ" altLang="zh-TW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altLang="zh-TW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Yangu</a:t>
            </a:r>
            <a:endParaRPr lang="cs-CZ" altLang="zh-TW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pád Han a období roztříštěnosti Severu a Jihu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Sever: infiltrace nomádských kmenů (2.-3. stol. postupná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sinizace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Xiongnu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Toba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sev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Wei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 – „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devocionistický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“ buddhismus (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Yungang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Longmen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Dunhuang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Maijishan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– jeskynní komplexy (4.-5. století)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Jih: přesídlené starší šlechtické rody, etnická různorodost, mysticismus, renesance taoismu – „intelektuální“ buddhismus, prolínání s taoismem a konfucianismem 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politicky: první „cizí“,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nehanské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myšlení; proti rodinné soudržnosti; rovnostářské (spasení pro všechny); vlastní hierarchie (stát ve státě); …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apropriace buddhismu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32" y="733350"/>
            <a:ext cx="3440167" cy="22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0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4"/>
          <a:stretch/>
        </p:blipFill>
        <p:spPr>
          <a:xfrm>
            <a:off x="1277815" y="923267"/>
            <a:ext cx="10021276" cy="5161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3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8780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Překlady buddhistických spisů </a:t>
            </a:r>
            <a:r>
              <a:rPr lang="cs-CZ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(období Severních a jižních dynastií </a:t>
            </a:r>
            <a:r>
              <a:rPr lang="cs-CZ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317 </a:t>
            </a:r>
            <a:r>
              <a:rPr lang="cs-CZ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 589)</a:t>
            </a:r>
            <a:endParaRPr lang="cs-CZ" sz="32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sútra (jing </a:t>
            </a:r>
            <a:r>
              <a:rPr lang="zh-TW" altLang="en-US" sz="2200" dirty="0">
                <a:latin typeface="Times" panose="02020603050405020304" pitchFamily="18" charset="0"/>
                <a:cs typeface="Times" panose="02020603050405020304" pitchFamily="18" charset="0"/>
              </a:rPr>
              <a:t>經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 +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vinaja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šástra</a:t>
            </a:r>
            <a:endParaRPr lang="cs-CZ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Shigao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b="1" dirty="0">
                <a:latin typeface="Times" panose="02020603050405020304" pitchFamily="18" charset="0"/>
                <a:cs typeface="Times" panose="02020603050405020304" pitchFamily="18" charset="0"/>
              </a:rPr>
              <a:t>安世高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parthský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mnich, (kolem 148 v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Luo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Yangu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), 13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súter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Lókakšéma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kušánský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mnich (kolem 168 v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Luo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Yangu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), mnoho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mahájánových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textů</a:t>
            </a:r>
            <a:endParaRPr lang="cs-CZ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Zhi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Chan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– skythský mnich (kolem 167), </a:t>
            </a:r>
            <a:r>
              <a:rPr lang="cs-CZ" sz="2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Pradžňáparámitá</a:t>
            </a:r>
            <a:r>
              <a:rPr lang="cs-CZ" sz="2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(soubor „nejvyšší moudrosti“)</a:t>
            </a:r>
            <a:endParaRPr lang="cs-CZ" sz="2200" i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Dao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dirty="0">
                <a:latin typeface="Times" panose="02020603050405020304" pitchFamily="18" charset="0"/>
                <a:cs typeface="Times" panose="02020603050405020304" pitchFamily="18" charset="0"/>
              </a:rPr>
              <a:t>道安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(312 – 385) -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buddh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. a </a:t>
            </a:r>
            <a:r>
              <a:rPr lang="cs-CZ" sz="2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xuan</a:t>
            </a:r>
            <a:r>
              <a:rPr lang="cs-CZ" sz="2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xue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, komentář k </a:t>
            </a:r>
            <a:r>
              <a:rPr lang="cs-CZ" sz="2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Anápánasútře</a:t>
            </a:r>
            <a:endParaRPr lang="cs-CZ" sz="2200" i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Zhi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Dun </a:t>
            </a:r>
            <a:r>
              <a:rPr lang="zh-TW" altLang="en-US" sz="2200" dirty="0">
                <a:latin typeface="Times" panose="02020603050405020304" pitchFamily="18" charset="0"/>
                <a:cs typeface="Times" panose="02020603050405020304" pitchFamily="18" charset="0"/>
              </a:rPr>
              <a:t>支盾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(314 – 366) –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buddh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. komentář k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Zhuangzi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(zavádí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li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理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cs-CZ" altLang="zh-TW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shi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實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cs-CZ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Kumarádžíva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鳩摩羅什 </a:t>
            </a:r>
            <a:r>
              <a:rPr lang="cs-CZ" altLang="zh-TW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(344-413) – první patriarcha „školy prázdnoty“, Ind ze </a:t>
            </a: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Xinjiangu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(v </a:t>
            </a: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Chang‘anu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), překladatel </a:t>
            </a:r>
            <a:r>
              <a:rPr lang="cs-CZ" sz="2200" i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Vimalakírtinirdešasútry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učení prázdnoty – text </a:t>
            </a:r>
            <a:r>
              <a:rPr lang="cs-CZ" sz="2200" i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Sútra srdce 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(</a:t>
            </a: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Xin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jing </a:t>
            </a:r>
            <a:r>
              <a:rPr lang="zh-TW" altLang="en-US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心經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); žák </a:t>
            </a:r>
            <a:r>
              <a:rPr lang="cs-CZ" sz="2200" b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Seng</a:t>
            </a:r>
            <a:r>
              <a:rPr lang="cs-CZ" sz="2200" b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b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Zhao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(374 – 414) – významně šířil jeho učení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Fa </a:t>
            </a:r>
            <a:r>
              <a:rPr lang="cs-CZ" sz="2200" b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Xian</a:t>
            </a:r>
            <a:r>
              <a:rPr lang="cs-CZ" sz="2200" b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法</a:t>
            </a:r>
            <a:r>
              <a:rPr lang="zh-TW" altLang="en-US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顯</a:t>
            </a:r>
            <a:r>
              <a:rPr lang="cs-CZ" altLang="zh-TW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– 399 se vydal do Indie, odkud přivezl (413) a přeložil soubor </a:t>
            </a:r>
            <a:r>
              <a:rPr lang="cs-CZ" altLang="zh-TW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vinaja</a:t>
            </a:r>
            <a:r>
              <a:rPr lang="cs-CZ" altLang="zh-TW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textů</a:t>
            </a:r>
            <a:endParaRPr lang="en-US" altLang="zh-TW" sz="2200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200" b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</a:t>
            </a:r>
            <a:r>
              <a:rPr lang="cs-CZ" altLang="zh-TW" sz="2200" b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ui</a:t>
            </a:r>
            <a:r>
              <a:rPr lang="cs-CZ" altLang="zh-TW" sz="2200" b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altLang="zh-TW" sz="2200" b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Yuan</a:t>
            </a:r>
            <a:r>
              <a:rPr lang="cs-CZ" altLang="zh-TW" sz="2200" b="1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altLang="zh-TW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(334-416) – zakladatel kultu </a:t>
            </a:r>
            <a:r>
              <a:rPr lang="cs-CZ" altLang="zh-TW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Amitábhy</a:t>
            </a:r>
            <a:r>
              <a:rPr lang="cs-CZ" altLang="zh-TW" sz="22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altLang="zh-TW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(S)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Dao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Sheng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(360-434) – jeho žák (J), </a:t>
            </a:r>
            <a:r>
              <a:rPr lang="cs-CZ" sz="2200" i="1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Maháparanirvánasútra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(učení ‚</a:t>
            </a: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nirvánového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‘ </a:t>
            </a:r>
            <a:r>
              <a:rPr lang="cs-CZ" sz="22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buddh</a:t>
            </a:r>
            <a:r>
              <a:rPr lang="cs-CZ" sz="22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.)</a:t>
            </a:r>
            <a:endParaRPr lang="en-US" sz="2200" b="1" dirty="0" smtClean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cs-CZ" altLang="zh-TW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Vliv buddhismu</a:t>
            </a:r>
          </a:p>
          <a:p>
            <a:pPr>
              <a:buFontTx/>
              <a:buChar char="-"/>
            </a:pP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společenské změny, monastický vliv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filosofie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(kosmologie, terminologie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literatura (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qing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tan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bai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hua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poezie (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Xie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Lingyun,Tao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Yuanming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cs-CZ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umění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religiozita</a:t>
            </a:r>
          </a:p>
          <a:p>
            <a:pPr>
              <a:buFontTx/>
              <a:buChar char="-"/>
            </a:pPr>
            <a:endParaRPr lang="cs-CZ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8" y="4345645"/>
            <a:ext cx="3639266" cy="233367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73" y="3529106"/>
            <a:ext cx="4833327" cy="322379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89" y="130801"/>
            <a:ext cx="4742733" cy="31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359" y="592235"/>
            <a:ext cx="677129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Prolínání buddhismu a taoismu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(období 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Severních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jižních dynastií 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317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 589)</a:t>
            </a:r>
            <a:endParaRPr lang="cs-CZ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údajné „ztotožňování pojmů“ (</a:t>
            </a:r>
            <a:r>
              <a:rPr lang="cs-CZ" sz="2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ge</a:t>
            </a:r>
            <a:r>
              <a:rPr lang="cs-CZ" sz="2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yi</a:t>
            </a:r>
            <a:r>
              <a:rPr lang="cs-CZ" sz="22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格義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 - zpochybnil Victor H.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Mair</a:t>
            </a:r>
            <a:endParaRPr lang="cs-CZ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taoistický kánon - ve 4. st. pojmenován “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Sandong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” (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三洞</a:t>
            </a:r>
            <a:r>
              <a:rPr lang="en-US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, podle </a:t>
            </a:r>
            <a:r>
              <a:rPr lang="cs-CZ" altLang="zh-TW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buddh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. sbírky “</a:t>
            </a:r>
            <a:r>
              <a:rPr lang="cs-CZ" altLang="zh-TW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Sanzang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” (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三藏</a:t>
            </a:r>
            <a:r>
              <a:rPr lang="en-US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  <a:r>
              <a:rPr lang="cs-CZ" altLang="zh-TW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Tripitaka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(dodnes “</a:t>
            </a:r>
            <a:r>
              <a:rPr lang="cs-CZ" altLang="zh-TW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Daozang</a:t>
            </a:r>
            <a:r>
              <a:rPr lang="cs-CZ" altLang="zh-TW" sz="2200" dirty="0">
                <a:latin typeface="Times" panose="02020603050405020304" pitchFamily="18" charset="0"/>
                <a:cs typeface="Times" panose="02020603050405020304" pitchFamily="18" charset="0"/>
              </a:rPr>
              <a:t>” 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道藏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monastická praxe (od 4. stol.), mnišské předpisy a podoba rituálu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armický zákon, 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daoistické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 „očistce“ a „pekla“, 32 nebeských kruhů, „nejvyšší stvořitel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“ (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Yuanshi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Tianzun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元</a:t>
            </a:r>
            <a:r>
              <a:rPr lang="zh-TW" altLang="en-US" sz="2200" dirty="0">
                <a:latin typeface="Times" panose="02020603050405020304" pitchFamily="18" charset="0"/>
                <a:cs typeface="Times" panose="02020603050405020304" pitchFamily="18" charset="0"/>
              </a:rPr>
              <a:t>始天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尊</a:t>
            </a:r>
            <a:r>
              <a:rPr lang="en-US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cs-CZ" altLang="zh-TW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ke konci 6. st. je taoismus plně institucionalizovaným náboženstvím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(</a:t>
            </a:r>
            <a:r>
              <a:rPr lang="cs-CZ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Beijing</a:t>
            </a:r>
            <a:r>
              <a:rPr lang="cs-CZ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Dongyue</a:t>
            </a:r>
            <a:r>
              <a:rPr lang="cs-CZ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miao</a:t>
            </a:r>
            <a:r>
              <a:rPr lang="cs-CZ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zh-TW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北京東嶽</a:t>
            </a:r>
            <a:r>
              <a:rPr lang="zh-TW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廟</a:t>
            </a:r>
            <a:r>
              <a:rPr lang="cs-CZ" altLang="zh-TW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cs-CZ" altLang="zh-TW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0" y="402021"/>
            <a:ext cx="4193627" cy="31452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0" y="3665084"/>
            <a:ext cx="4078013" cy="30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8672"/>
            <a:ext cx="10515600" cy="59383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Rozvoj čínského 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buddhismu 6.-9. st.</a:t>
            </a:r>
            <a:endParaRPr lang="cs-CZ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(dynastie </a:t>
            </a:r>
            <a:r>
              <a:rPr 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Sui</a:t>
            </a: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隋</a:t>
            </a: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589-618 a Tang </a:t>
            </a:r>
            <a:r>
              <a:rPr lang="zh-TW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唐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618-907</a:t>
            </a: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- na konci 5. st. 6500 klášterů, 77 000 mnichů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zh-TW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Jing </a:t>
            </a:r>
            <a:r>
              <a:rPr lang="cs-CZ" altLang="zh-TW" sz="2400" b="1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tu </a:t>
            </a:r>
            <a:r>
              <a:rPr lang="zh-TW" altLang="en-US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淨土</a:t>
            </a: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(„Čistá země“) –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Amitábha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阿彌陀佛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(bódhisattva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Avalokitéšvara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-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Guan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Yin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觀音菩薩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 – milosrdný přímluvce trpících; ráj x pekla;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Sútra o Čisté zemi; leg. zakladatel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Huiyuan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慧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遠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(kolem 402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nl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.),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Tanluan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(476-542)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zh-TW" sz="2400" b="1" dirty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400" b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Tian</a:t>
            </a: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b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tai</a:t>
            </a: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天</a:t>
            </a:r>
            <a:r>
              <a:rPr lang="zh-TW" altLang="en-US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台</a:t>
            </a: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(„Nebeská terasa“ – pohoří v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Zhejiangu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 –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zakl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Huisi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a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Zhiyi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(pol. 6. st.) 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Lotosová sútra 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tajemného řádu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妙</a:t>
            </a:r>
            <a:r>
              <a:rPr lang="zh-TW" altLang="en-US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法蓮華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經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; nauka absolutní ‚čisté mysli‘ (</a:t>
            </a:r>
            <a:r>
              <a:rPr lang="cs-CZ" altLang="zh-TW" sz="2000" i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zhen</a:t>
            </a:r>
            <a:r>
              <a:rPr lang="cs-CZ" altLang="zh-TW" sz="2000" i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i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ru</a:t>
            </a:r>
            <a:r>
              <a:rPr lang="cs-CZ" altLang="zh-TW" sz="2000" i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真如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- jevy a bytosti její manifestací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zh-TW" sz="2000" dirty="0" smtClean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400" b="1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Hua</a:t>
            </a:r>
            <a:r>
              <a:rPr lang="cs-CZ" altLang="zh-TW" sz="2400" b="1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b="1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yan</a:t>
            </a:r>
            <a:r>
              <a:rPr lang="cs-CZ" altLang="zh-TW" sz="2400" b="1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華嚴</a:t>
            </a:r>
            <a:r>
              <a:rPr lang="cs-CZ" altLang="zh-TW" sz="2400" b="1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(„květinové girlandy“) - mnich 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 teoretik </a:t>
            </a:r>
            <a:r>
              <a:rPr lang="cs-CZ" altLang="zh-TW" sz="2000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Fazang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(643-712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); 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Sútra o girlandě, Sútra o 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nirváně, Traktát o zlatém lvu; učení o ‚prázdnotě‘ (</a:t>
            </a:r>
            <a:r>
              <a:rPr lang="cs-CZ" altLang="zh-TW" sz="2000" i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šúnjatá</a:t>
            </a:r>
            <a:r>
              <a:rPr lang="cs-CZ" altLang="zh-TW" sz="2000" i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– </a:t>
            </a:r>
            <a:r>
              <a:rPr lang="cs-CZ" altLang="zh-TW" sz="2000" i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kong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空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 – stav bez určení (svět jevů je jeho jiným aspektem), provázanost všeho v jednotě (diamantová síť); 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podpora </a:t>
            </a:r>
            <a:r>
              <a:rPr lang="cs-CZ" altLang="zh-TW" sz="2000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tangského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dvora (</a:t>
            </a:r>
            <a:r>
              <a:rPr lang="cs-CZ" altLang="zh-TW" sz="2000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Wu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Zetian</a:t>
            </a:r>
            <a:r>
              <a:rPr lang="cs-CZ" altLang="zh-TW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690-705)</a:t>
            </a:r>
            <a:endParaRPr lang="cs-CZ" altLang="zh-TW" sz="2000" b="1" dirty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zh-TW" sz="2000" b="1" dirty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zh-TW" sz="2400" b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Chan</a:t>
            </a: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禪</a:t>
            </a: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od </a:t>
            </a:r>
            <a:r>
              <a:rPr lang="cs-CZ" altLang="zh-TW" sz="2000" i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dhjána</a:t>
            </a:r>
            <a:r>
              <a:rPr lang="cs-CZ" altLang="zh-TW" sz="2000" i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禪那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 – Diamantová sútra </a:t>
            </a:r>
            <a:r>
              <a:rPr lang="zh-TW" altLang="en-US" sz="20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金剛經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; příchod na sever s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Bódhidharmou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poč. 6.st; 6. patriarcha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Huineng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(638 - 713) – rozštěpení S a J linie; Tribunová sútra 6. patriarchy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六祖壇經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; praxe probuzení (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wu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悟</a:t>
            </a:r>
            <a:r>
              <a:rPr lang="cs-CZ" altLang="zh-TW" sz="20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</a:t>
            </a:r>
            <a:endParaRPr lang="cs-CZ" altLang="zh-TW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92" y="97442"/>
            <a:ext cx="3749208" cy="21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Perzekuce buddhismu v Číně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San </a:t>
            </a:r>
            <a:r>
              <a:rPr lang="cs-CZ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wu</a:t>
            </a:r>
            <a:r>
              <a:rPr lang="cs-CZ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zhi</a:t>
            </a:r>
            <a:r>
              <a:rPr lang="cs-CZ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huo</a:t>
            </a:r>
            <a:r>
              <a:rPr lang="cs-CZ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三武之禍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„tři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Wu-ovské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katastrofy“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altLang="zh-TW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446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císař </a:t>
            </a:r>
            <a:r>
              <a:rPr lang="cs-CZ" altLang="zh-TW" sz="2400" b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Taiwu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太</a:t>
            </a:r>
            <a:r>
              <a:rPr lang="zh-TW" altLang="en-US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武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(taoista) severní 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dynastie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Wei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– 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pálení textů, popravy mnichů, ničení klášterů </a:t>
            </a:r>
            <a:endParaRPr lang="cs-CZ" altLang="zh-TW" sz="2400" dirty="0" smtClean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rehabilitace 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za jeho nástupce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Wenchenga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– jeskynní komplex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Yungang</a:t>
            </a:r>
            <a:endParaRPr lang="cs-CZ" altLang="zh-TW" sz="2400" dirty="0" smtClean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573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císař </a:t>
            </a:r>
            <a:r>
              <a:rPr lang="cs-CZ" altLang="zh-TW" sz="2400" b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Yuwen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(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posmrt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Wu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武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)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sev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Zhou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– disputace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konf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.,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taoist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 a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buddh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. učenců vyústila v zákaz taoismu a buddhismu, rozpuštění mnišských společenství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zakladatel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Sui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císař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Sui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Wendi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– buddhismus státní ideologií (sjednocující S a J)</a:t>
            </a:r>
            <a:endParaRPr lang="en-US" altLang="zh-TW" sz="2400" dirty="0" smtClean="0">
              <a:solidFill>
                <a:srgbClr val="000000"/>
              </a:solidFill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TW" sz="2400" b="1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845</a:t>
            </a:r>
            <a:r>
              <a:rPr lang="zh-TW" altLang="en-US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tangský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císař </a:t>
            </a:r>
            <a:r>
              <a:rPr lang="cs-CZ" altLang="zh-TW" sz="2400" b="1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Wuzong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唐武</a:t>
            </a:r>
            <a:r>
              <a:rPr lang="zh-TW" altLang="en-US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宗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– edikt: zrušení cca 4600 klášterů, 40 000 poutních míst, rozehnání 250 000 mnichů a mnišek (pozdější rehabilitace, posílení </a:t>
            </a:r>
            <a:r>
              <a:rPr lang="cs-CZ" altLang="zh-TW" sz="2400" dirty="0" err="1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c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hanové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školy a rozšíření do Japonska)</a:t>
            </a:r>
            <a:endParaRPr lang="cs-CZ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9" y="3731596"/>
            <a:ext cx="4382965" cy="29219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4" y="1685166"/>
            <a:ext cx="5546052" cy="39158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683140" y="280614"/>
            <a:ext cx="5123945" cy="314838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454066" y="473831"/>
            <a:ext cx="5220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Buddhistický jeskynní </a:t>
            </a:r>
            <a:r>
              <a:rPr lang="cs-CZ" altLang="zh-TW" sz="2400" dirty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komplex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Yungang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</a:p>
          <a:p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Shaan-xi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,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Datong</a:t>
            </a:r>
            <a:r>
              <a:rPr lang="cs-CZ" altLang="zh-TW" sz="2400" dirty="0" smtClean="0">
                <a:solidFill>
                  <a:srgbClr val="000000"/>
                </a:solidFill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, 5.-6. st.)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91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alší četba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Erik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Zürcher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Buddhist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conquest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China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spread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adaptation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Buddhism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in early medieval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China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Boston: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Brill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1959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Dan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Lusthaus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Buddhist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Philosophy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Chinese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in: E.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Craig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ed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.),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Shorter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Routledge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Encyclopedia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Philosophy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2nd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rev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ed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., London – New York: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Routledge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2005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J.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Nattier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Guide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to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Earliest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Chinese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Buddhist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Translations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Texts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from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Eastern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Han </a:t>
            </a:r>
            <a:r>
              <a:rPr lang="zh-CN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東漢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Three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Kingdoms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三國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Periods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Tokyo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International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Research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Institute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for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Advanced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Buddhology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Soka University, 2008.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1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alší četba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Paul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Williams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Mahájánový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buddhismus: Základy 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nauky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přel. Michal Synek, Praha: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DharmaGaia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2017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Livia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Kohn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Harold D. Roth, </a:t>
            </a:r>
            <a:r>
              <a:rPr lang="en-US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Daoist Identity: Cosmology, Lineage, and Ritual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University of Hawaii Press, 2002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Heinrich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Dumoulin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James W.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Heisig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Paul F.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Knitter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Zen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Buddhism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India and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China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New York: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Macmillan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 1988. a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Zen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Buddhism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Japan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Macmillan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1989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1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4"/>
          <a:stretch/>
        </p:blipFill>
        <p:spPr>
          <a:xfrm>
            <a:off x="1277815" y="923267"/>
            <a:ext cx="10021276" cy="5161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61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12" y="380292"/>
            <a:ext cx="6699718" cy="61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Georgia" panose="02040502050405020303" pitchFamily="18" charset="0"/>
              </a:rPr>
              <a:t>Příchod Buddhismu do Číny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st. n.l.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buddhismus proniká do Číny za císaře </a:t>
            </a:r>
            <a:r>
              <a:rPr lang="cs-C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Han Ming Di </a:t>
            </a:r>
            <a:r>
              <a:rPr lang="zh-TW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漢明</a:t>
            </a:r>
            <a:r>
              <a:rPr lang="zh-TW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帝</a:t>
            </a:r>
            <a:r>
              <a:rPr lang="cs-CZ" altLang="zh-TW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altLang="zh-TW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(58-75 n.l.)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zůstává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 stínu konfucianismu,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postupně zapouští kořeny, po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pádu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Han se rychle šíří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206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rozpad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dynastie Han, otřes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hodnot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konfuciánských ideologií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rozdrobení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tři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říše, poté krátké sjednocení, a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opět rozpad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pět říší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kultura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formuje ve dvou větvích – S + J,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(od řeky </a:t>
            </a:r>
            <a:r>
              <a:rPr lang="cs-CZ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zi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ovládnut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kočovnými klany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Xiong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nu, </a:t>
            </a:r>
            <a:r>
              <a:rPr lang="cs-CZ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Toba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emigrace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šlechtických rodů na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J, vznik nových center v oblasti </a:t>
            </a:r>
            <a:r>
              <a:rPr lang="cs-CZ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Nankingu</a:t>
            </a:r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033670"/>
            <a:ext cx="5121166" cy="548274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Siddhártha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Gautama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Legenda (kult) v. historie </a:t>
            </a:r>
          </a:p>
          <a:p>
            <a:pPr mar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(* kolem 563 př.n.l.) – též 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Šákjamuni 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(„z 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rodu Šákjů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“), 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syn 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rodového vůdce, 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vychovaný v přepychu; setkává se se čtyřmi druhy utrpení (stáří, nemoc, smrt, nenaplnění); opouští rodinu, putuje za poznáním, zkouší různá učení a metody </a:t>
            </a:r>
            <a:r>
              <a:rPr lang="cs-C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šramanů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dostává se na pokraj sil; usazený pod stromem (‚strom </a:t>
            </a:r>
            <a:r>
              <a:rPr lang="cs-CZ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bódhi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‘) dojde probuzení (bud-, ≠ „osvícení“)</a:t>
            </a:r>
            <a:endParaRPr lang="cs-CZ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cs-C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uddha (</a:t>
            </a:r>
            <a:r>
              <a:rPr lang="cs-CZ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</a:t>
            </a:r>
            <a:r>
              <a:rPr lang="cs-C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佛</a:t>
            </a:r>
            <a:r>
              <a:rPr lang="cs-CZ" altLang="zh-TW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altLang="zh-TW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zhengjue</a:t>
            </a:r>
            <a:r>
              <a:rPr lang="cs-CZ" altLang="zh-TW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zh-TW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正覺</a:t>
            </a:r>
            <a:r>
              <a:rPr lang="cs-CZ" altLang="zh-TW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cs-C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„probuzený”, 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vystoupivší ze „</a:t>
            </a:r>
            <a:r>
              <a:rPr lang="cs-C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sna</a:t>
            </a:r>
            <a:r>
              <a:rPr lang="cs-C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 - klamu a podmíněnosti</a:t>
            </a:r>
          </a:p>
          <a:p>
            <a:pPr marL="0" indent="0">
              <a:buNone/>
            </a:pPr>
            <a:r>
              <a:rPr lang="cs-CZ" altLang="zh-TW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</a:t>
            </a:r>
            <a:r>
              <a:rPr lang="cs-CZ" altLang="zh-TW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athágata</a:t>
            </a:r>
            <a:r>
              <a:rPr lang="cs-CZ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altLang="zh-TW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ru</a:t>
            </a:r>
            <a:r>
              <a:rPr lang="cs-CZ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lai</a:t>
            </a:r>
            <a:r>
              <a:rPr lang="cs-CZ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如來</a:t>
            </a:r>
            <a:r>
              <a:rPr lang="cs-CZ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– 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„ten, který je tak, jak je“ / „to, co je tak, jak je“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26" y="1303281"/>
            <a:ext cx="5419463" cy="41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Georgia" panose="02040502050405020303" pitchFamily="18" charset="0"/>
              </a:rPr>
              <a:t>Základní pojmy</a:t>
            </a:r>
            <a:endParaRPr lang="cs-CZ" sz="36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53854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sansára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shengsi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lunhui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生死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輪迴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„chod světa“, putování,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věčný koloběh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karma (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業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též </a:t>
            </a:r>
            <a:r>
              <a:rPr lang="cs-CZ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yueyin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約因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yeli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業力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„determinovanost“, úděl, kauzální danost (karma-karman)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dukkha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(ku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苦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utrpení, bolest, strádání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šúnjata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(kong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prázdno, „stav-bez“ (</a:t>
            </a:r>
            <a:r>
              <a:rPr lang="cs-CZ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srov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無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nirvána (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pan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涅槃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„vyvanutí“, vyhasnutí, opuštění koloběhu, vysvobození z podmíněnosti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avidždža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無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明</a:t>
            </a:r>
            <a:r>
              <a:rPr lang="cs-CZ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nevědomost, 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zaslepenost</a:t>
            </a:r>
            <a:endParaRPr lang="cs-CZ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dharma (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„to, co drží“, řád, zákon (i pravidla a nařízení), „to správné“; kosmický řád vznikání a zanikání;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nauka, soubor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buddhistických učení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9" y="1153018"/>
            <a:ext cx="2708385" cy="39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Čtyři vznešené pravdy </a:t>
            </a:r>
            <a:r>
              <a:rPr lang="cs-CZ" altLang="zh-TW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(si </a:t>
            </a:r>
            <a:r>
              <a:rPr lang="cs-CZ" altLang="zh-TW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 </a:t>
            </a:r>
            <a:r>
              <a:rPr lang="zh-TW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四諦</a:t>
            </a:r>
            <a:r>
              <a:rPr lang="cs-CZ" altLang="zh-TW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a osmidílná cesta</a:t>
            </a:r>
            <a:endParaRPr lang="cs-CZ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Pravda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o utrpení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dukkha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nestálost veškerého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bytí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způsobuje utrpení,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naše jednání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nese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následky;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setrváváme v koloběhu vzniků a zániků </a:t>
            </a:r>
            <a:endParaRPr lang="cs-CZ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Pravda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o vzniku utrpení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příčinou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strasti je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touha - nutí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nás konat a vytvářet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karmický řetězec,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poutá nás k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sansáře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žízeň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po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uspokojení – žízeň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po bytí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– žízeň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po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nebytí</a:t>
            </a:r>
          </a:p>
          <a:p>
            <a:pPr marL="342900" indent="-342900">
              <a:buAutoNum type="arabicParenR"/>
            </a:pP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Pravda o zániku utrpení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vysvobození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 utrpení je možné, stav bez podmíněnosti je možný</a:t>
            </a:r>
          </a:p>
          <a:p>
            <a:pPr marL="342900" indent="-342900">
              <a:buAutoNum type="arabicParenR"/>
            </a:pP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Pravda o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cestě z utrpení -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pravý náhled, pravý záměr, pravá řeč, pravé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jednání, pravé žití, pravé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úsilí,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pravá bdělost, pravé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soustředění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2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Georgia" panose="02040502050405020303" pitchFamily="18" charset="0"/>
              </a:rPr>
              <a:t>Osmidílná cesta </a:t>
            </a:r>
            <a:r>
              <a:rPr lang="cs-CZ" sz="3200" b="1" dirty="0" smtClean="0">
                <a:latin typeface="Georgia" panose="02040502050405020303" pitchFamily="18" charset="0"/>
              </a:rPr>
              <a:t>k vysvobození </a:t>
            </a:r>
            <a:r>
              <a:rPr lang="cs-CZ" sz="3200" dirty="0" smtClean="0">
                <a:latin typeface="Georgia" panose="02040502050405020303" pitchFamily="18" charset="0"/>
              </a:rPr>
              <a:t>(ba </a:t>
            </a:r>
            <a:r>
              <a:rPr lang="cs-CZ" sz="3200" dirty="0" err="1" smtClean="0">
                <a:latin typeface="Georgia" panose="02040502050405020303" pitchFamily="18" charset="0"/>
              </a:rPr>
              <a:t>sheng</a:t>
            </a:r>
            <a:r>
              <a:rPr lang="cs-CZ" sz="3200" dirty="0" smtClean="0">
                <a:latin typeface="Georgia" panose="02040502050405020303" pitchFamily="18" charset="0"/>
              </a:rPr>
              <a:t> </a:t>
            </a:r>
            <a:r>
              <a:rPr lang="cs-CZ" sz="3200" dirty="0" err="1" smtClean="0">
                <a:latin typeface="Georgia" panose="02040502050405020303" pitchFamily="18" charset="0"/>
              </a:rPr>
              <a:t>dao</a:t>
            </a:r>
            <a:r>
              <a:rPr lang="cs-CZ" sz="3200" dirty="0" smtClean="0">
                <a:latin typeface="Georgia" panose="02040502050405020303" pitchFamily="18" charset="0"/>
              </a:rPr>
              <a:t> </a:t>
            </a:r>
            <a:r>
              <a:rPr lang="zh-TW" altLang="en-US" sz="3200" dirty="0" smtClean="0">
                <a:latin typeface="Georgia" panose="02040502050405020303" pitchFamily="18" charset="0"/>
              </a:rPr>
              <a:t>八</a:t>
            </a:r>
            <a:r>
              <a:rPr lang="zh-TW" altLang="en-US" sz="3200" dirty="0">
                <a:latin typeface="Georgia" panose="02040502050405020303" pitchFamily="18" charset="0"/>
              </a:rPr>
              <a:t>聖</a:t>
            </a:r>
            <a:r>
              <a:rPr lang="zh-TW" altLang="en-US" sz="3200" dirty="0" smtClean="0">
                <a:latin typeface="Georgia" panose="02040502050405020303" pitchFamily="18" charset="0"/>
              </a:rPr>
              <a:t>道</a:t>
            </a:r>
            <a:r>
              <a:rPr lang="cs-CZ" altLang="zh-TW" sz="3200" dirty="0" smtClean="0">
                <a:latin typeface="Georgia" panose="02040502050405020303" pitchFamily="18" charset="0"/>
              </a:rPr>
              <a:t>)</a:t>
            </a:r>
            <a:r>
              <a:rPr lang="cs-CZ" sz="3200" dirty="0" smtClean="0">
                <a:latin typeface="Georgia" panose="02040502050405020303" pitchFamily="18" charset="0"/>
              </a:rPr>
              <a:t> 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1.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pravý náhled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– porozumění tomu, jak se věci mají (čtveru vznešených pravd)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pravý záměr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soucit, nesobectví, obětavost, nenásilí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3.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pravá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řeč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– nelhat, nepomlouvat, nesvádět na scestí, neuvádět v omyl</a:t>
            </a: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4.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pravé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jednání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zdržet se zlých skutků a násilí, zabíjení, smilnění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5.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pravé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žití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nežít na úkor živých tvorů, žít střídmě, v souladu s přirozeným děním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6.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pravé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úsilí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za všech okolností se stavět proti zlu a za dobro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7.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pravá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bdělost </a:t>
            </a: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zůstávat ve střehu, nepolevovat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8. </a:t>
            </a:r>
            <a:r>
              <a:rPr lang="cs-CZ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pravé </a:t>
            </a:r>
            <a:r>
              <a:rPr lang="cs-CZ" sz="2400" b="1" dirty="0">
                <a:latin typeface="Times" panose="02020603050405020304" pitchFamily="18" charset="0"/>
                <a:cs typeface="Times" panose="02020603050405020304" pitchFamily="18" charset="0"/>
              </a:rPr>
              <a:t>soustředění 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– ztišit mysl, obrátit se k </a:t>
            </a:r>
            <a:r>
              <a:rPr lang="cs-CZ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buddhovské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podstatě</a:t>
            </a:r>
            <a:endParaRPr lang="cs-CZ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31" y="494409"/>
            <a:ext cx="10515600" cy="60842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Buddhismus jako společenství</a:t>
            </a:r>
          </a:p>
          <a:p>
            <a:pPr marL="0" indent="0">
              <a:buNone/>
            </a:pP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sangha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b="1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cs-CZ" sz="2200" b="1" dirty="0" err="1">
                <a:latin typeface="Times" panose="02020603050405020304" pitchFamily="18" charset="0"/>
                <a:cs typeface="Times" panose="02020603050405020304" pitchFamily="18" charset="0"/>
              </a:rPr>
              <a:t>seng</a:t>
            </a:r>
            <a:r>
              <a:rPr lang="cs-CZ" sz="2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b="1" dirty="0">
                <a:latin typeface="Times" panose="02020603050405020304" pitchFamily="18" charset="0"/>
                <a:cs typeface="Times" panose="02020603050405020304" pitchFamily="18" charset="0"/>
              </a:rPr>
              <a:t>僧</a:t>
            </a:r>
            <a:r>
              <a:rPr lang="en-US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– (mnišská) komunita, „církev“, společenství</a:t>
            </a:r>
            <a:endParaRPr lang="cs-CZ" sz="22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dhjána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chan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禪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– meditace</a:t>
            </a:r>
            <a:endParaRPr lang="cs-CZ" altLang="zh-TW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altLang="zh-TW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pradžňá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cs-CZ" altLang="zh-TW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zhihui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b="1" dirty="0">
                <a:latin typeface="Times" panose="02020603050405020304" pitchFamily="18" charset="0"/>
                <a:cs typeface="Times" panose="02020603050405020304" pitchFamily="18" charset="0"/>
              </a:rPr>
              <a:t>智</a:t>
            </a:r>
            <a:r>
              <a:rPr lang="zh-TW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慧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– moudrost</a:t>
            </a:r>
          </a:p>
          <a:p>
            <a:pPr marL="0" indent="0">
              <a:buNone/>
            </a:pPr>
            <a:r>
              <a:rPr lang="cs-CZ" altLang="zh-TW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anátman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cs-CZ" altLang="zh-TW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wuwo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b="1" dirty="0">
                <a:latin typeface="Times" panose="02020603050405020304" pitchFamily="18" charset="0"/>
                <a:cs typeface="Times" panose="02020603050405020304" pitchFamily="18" charset="0"/>
              </a:rPr>
              <a:t>無</a:t>
            </a:r>
            <a:r>
              <a:rPr lang="zh-TW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我</a:t>
            </a:r>
            <a:r>
              <a:rPr lang="cs-CZ" altLang="zh-TW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– „ne-já“</a:t>
            </a:r>
            <a:endParaRPr lang="cs-CZ" altLang="zh-TW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200" b="1" dirty="0">
                <a:latin typeface="Times" panose="02020603050405020304" pitchFamily="18" charset="0"/>
                <a:cs typeface="Times" panose="02020603050405020304" pitchFamily="18" charset="0"/>
              </a:rPr>
              <a:t>bódhisattva (</a:t>
            </a:r>
            <a:r>
              <a:rPr lang="cs-CZ" sz="2200" b="1" dirty="0" err="1">
                <a:latin typeface="Times" panose="02020603050405020304" pitchFamily="18" charset="0"/>
                <a:cs typeface="Times" panose="02020603050405020304" pitchFamily="18" charset="0"/>
              </a:rPr>
              <a:t>pu</a:t>
            </a:r>
            <a:r>
              <a:rPr lang="cs-CZ" sz="2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b="1" dirty="0" err="1">
                <a:latin typeface="Times" panose="02020603050405020304" pitchFamily="18" charset="0"/>
                <a:cs typeface="Times" panose="02020603050405020304" pitchFamily="18" charset="0"/>
              </a:rPr>
              <a:t>sa</a:t>
            </a:r>
            <a:r>
              <a:rPr lang="cs-CZ" sz="2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TW" altLang="en-US" sz="2200" b="1" dirty="0">
                <a:latin typeface="Times" panose="02020603050405020304" pitchFamily="18" charset="0"/>
                <a:cs typeface="Times" panose="02020603050405020304" pitchFamily="18" charset="0"/>
              </a:rPr>
              <a:t>菩薩</a:t>
            </a:r>
            <a:r>
              <a:rPr lang="cs-CZ" altLang="zh-TW" sz="2200" b="1" dirty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– „být na cestě k probuzení”, potenciální 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buddha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, v 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maháj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. i ‚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sestoupivší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‘ 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buddha</a:t>
            </a:r>
            <a:endParaRPr lang="cs-CZ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200" b="1" dirty="0" err="1">
                <a:latin typeface="Times" panose="02020603050405020304" pitchFamily="18" charset="0"/>
                <a:cs typeface="Times" panose="02020603050405020304" pitchFamily="18" charset="0"/>
              </a:rPr>
              <a:t>Théraváda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 – „původní učení“ na základě 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pálijského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kánonu (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pej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. též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Hínajána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Xiaosheng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小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乘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„Malý vůz“; paušální ad hoc pojmenování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ze strany 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mah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ud.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pro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všechny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ne-</a:t>
            </a:r>
            <a:r>
              <a:rPr lang="cs-CZ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mahájánové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směry); cesta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„individuálního spasení“, jen pro členy společenství (většina JV Asie – Barma, Laos, Kambodža, Siam, Srí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Lanka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,..)</a:t>
            </a:r>
            <a:endParaRPr lang="cs-CZ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Mahájána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cs-CZ" sz="2200" dirty="0" err="1">
                <a:latin typeface="Times" panose="02020603050405020304" pitchFamily="18" charset="0"/>
                <a:cs typeface="Times" panose="02020603050405020304" pitchFamily="18" charset="0"/>
              </a:rPr>
              <a:t>Dasheng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大</a:t>
            </a:r>
            <a:r>
              <a:rPr lang="zh-TW" altLang="en-US" sz="2200" dirty="0">
                <a:latin typeface="Times" panose="02020603050405020304" pitchFamily="18" charset="0"/>
                <a:cs typeface="Times" panose="02020603050405020304" pitchFamily="18" charset="0"/>
              </a:rPr>
              <a:t>乘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cs-CZ" sz="2200" dirty="0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„Velký vůz“; ad hoc pojmenování pro „veřejně působící“ směry - vysvobozený sestupuje mezi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bytosti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a ukazuje cestu z utrpení – předpisy pro laiky, možnost spasení všech bytostí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(Čína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, Korea, Japonsko, Vietnam)</a:t>
            </a:r>
          </a:p>
          <a:p>
            <a:pPr marL="0" indent="0">
              <a:buNone/>
            </a:pPr>
            <a:r>
              <a:rPr lang="cs-CZ" sz="2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Vadžrájána</a:t>
            </a:r>
            <a:r>
              <a:rPr lang="cs-CZ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zh-TW" altLang="en-US" sz="2200" dirty="0">
                <a:latin typeface="Times" panose="02020603050405020304" pitchFamily="18" charset="0"/>
                <a:cs typeface="Times" panose="02020603050405020304" pitchFamily="18" charset="0"/>
              </a:rPr>
              <a:t>金剛</a:t>
            </a:r>
            <a:r>
              <a:rPr lang="zh-TW" alt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乘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), též tantrický buddhismus – esoterické učení pro nejvyšší stupeň probuzení; (rozvinutí v tibetském lámaismu</a:t>
            </a:r>
            <a:r>
              <a:rPr lang="cs-CZ" altLang="zh-TW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 (Tibet, Mongolsko, část. Sibiř)</a:t>
            </a:r>
            <a:endParaRPr lang="cs-CZ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08" y="494409"/>
            <a:ext cx="3259930" cy="21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6459</TotalTime>
  <Words>1838</Words>
  <Application>Microsoft Office PowerPoint</Application>
  <PresentationFormat>Širokoúhlá obrazovka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PMingLiU</vt:lpstr>
      <vt:lpstr>PMingLiU</vt:lpstr>
      <vt:lpstr>Arial</vt:lpstr>
      <vt:lpstr>Calibri</vt:lpstr>
      <vt:lpstr>Calibri Light</vt:lpstr>
      <vt:lpstr>Georgia</vt:lpstr>
      <vt:lpstr>Times</vt:lpstr>
      <vt:lpstr>Times New Roman</vt:lpstr>
      <vt:lpstr>Motiv Office</vt:lpstr>
      <vt:lpstr>Buddhismus v Číně 1. - 9. st. n.l.</vt:lpstr>
      <vt:lpstr>Prezentace aplikace PowerPoint</vt:lpstr>
      <vt:lpstr>Prezentace aplikace PowerPoint</vt:lpstr>
      <vt:lpstr>Příchod Buddhismu do Číny</vt:lpstr>
      <vt:lpstr>Prezentace aplikace PowerPoint</vt:lpstr>
      <vt:lpstr>Základní pojmy</vt:lpstr>
      <vt:lpstr>Prezentace aplikace PowerPoint</vt:lpstr>
      <vt:lpstr>Osmidílná cesta k vysvobození (ba sheng dao 八聖道)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Myslet Jedno</dc:title>
  <dc:creator>Katka Gajdošová</dc:creator>
  <cp:lastModifiedBy>Gajdošová, Kateřina</cp:lastModifiedBy>
  <cp:revision>263</cp:revision>
  <dcterms:created xsi:type="dcterms:W3CDTF">2016-11-23T12:18:42Z</dcterms:created>
  <dcterms:modified xsi:type="dcterms:W3CDTF">2024-11-27T12:49:20Z</dcterms:modified>
</cp:coreProperties>
</file>