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2" r:id="rId10"/>
    <p:sldId id="273" r:id="rId11"/>
    <p:sldId id="275" r:id="rId12"/>
    <p:sldId id="274" r:id="rId13"/>
    <p:sldId id="26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793C0-00E5-4FB6-8A08-3355A08BDB46}" type="datetimeFigureOut">
              <a:rPr lang="cs-CZ" smtClean="0"/>
              <a:pPr/>
              <a:t>04.04.2020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4830A-81FC-456B-825A-0249FFFDD5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HERMENEUTICS AND RECEPTION AESTHETICS</a:t>
            </a:r>
            <a:endParaRPr lang="en-US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SUMMER SEMESTER 2019-2020</a:t>
            </a:r>
          </a:p>
          <a:p>
            <a:r>
              <a:rPr lang="cs-CZ" dirty="0"/>
              <a:t>6th </a:t>
            </a:r>
            <a:r>
              <a:rPr lang="cs-CZ" dirty="0" err="1"/>
              <a:t>Lecture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050F5-9B60-4E9A-B57D-56CCD8D6A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800" b="1" u="sng" dirty="0"/>
              <a:t>Discreditation of the humanist tradition</a:t>
            </a:r>
            <a:endParaRPr lang="cs-CZ" sz="3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51F518-4BC8-43D6-B572-0713D33D8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Gadamer argues that it was above all </a:t>
            </a:r>
            <a:r>
              <a:rPr lang="cs-CZ" b="1" dirty="0"/>
              <a:t>Immanuel </a:t>
            </a:r>
            <a:r>
              <a:rPr lang="en-GB" b="1" dirty="0"/>
              <a:t>Kant </a:t>
            </a:r>
            <a:r>
              <a:rPr lang="en-GB" dirty="0"/>
              <a:t>(and his </a:t>
            </a:r>
            <a:r>
              <a:rPr lang="en-GB" i="1" dirty="0"/>
              <a:t>Critique of Judgment</a:t>
            </a:r>
            <a:r>
              <a:rPr lang="en-GB" dirty="0"/>
              <a:t>) who discredited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GB" dirty="0"/>
              <a:t>humanist tradition. By integrating its four guiding concepts into his epistemology</a:t>
            </a:r>
            <a:r>
              <a:rPr lang="cs-CZ" dirty="0"/>
              <a:t> </a:t>
            </a:r>
            <a:r>
              <a:rPr lang="en-GB" dirty="0"/>
              <a:t>(the project of transcendental idealism), Kant depreciated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en-GB" dirty="0"/>
              <a:t>cognitive value. </a:t>
            </a:r>
            <a:endParaRPr lang="cs-CZ" dirty="0"/>
          </a:p>
          <a:p>
            <a:r>
              <a:rPr lang="en-GB" dirty="0"/>
              <a:t>Later on, Kantian justification was taken up </a:t>
            </a:r>
            <a:r>
              <a:rPr lang="cs-CZ" dirty="0"/>
              <a:t>by </a:t>
            </a:r>
            <a:r>
              <a:rPr lang="en-GB" dirty="0"/>
              <a:t>practically</a:t>
            </a:r>
            <a:r>
              <a:rPr lang="cs-CZ" dirty="0"/>
              <a:t> </a:t>
            </a:r>
            <a:r>
              <a:rPr lang="en-GB" dirty="0"/>
              <a:t>all ensuing thinkers and scholars</a:t>
            </a:r>
            <a:r>
              <a:rPr lang="cs-CZ" dirty="0"/>
              <a:t> </a:t>
            </a:r>
            <a:r>
              <a:rPr lang="en-GB" dirty="0"/>
              <a:t>of the 19th </a:t>
            </a:r>
            <a:r>
              <a:rPr lang="cs-CZ" dirty="0"/>
              <a:t>c</a:t>
            </a:r>
            <a:r>
              <a:rPr lang="en-GB" dirty="0" err="1"/>
              <a:t>entury</a:t>
            </a:r>
            <a:r>
              <a:rPr lang="en-GB" dirty="0"/>
              <a:t>. Since then, humanist concepts were classified as aesthetic and ranked under the area of art and beautiful.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389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C590D7-F5EB-4CCD-9B2D-1386ED504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n-GB" sz="3600" dirty="0"/>
              <a:t>What does not meet the standards of objective scientific methods is only “aesthetic”, i.e. separated from the realm of knowledge. The only knowledge is the theoretical one </a:t>
            </a:r>
            <a:r>
              <a:rPr lang="cs-CZ" sz="3600" dirty="0" err="1"/>
              <a:t>which</a:t>
            </a:r>
            <a:r>
              <a:rPr lang="cs-CZ" sz="3600" dirty="0"/>
              <a:t> </a:t>
            </a:r>
            <a:r>
              <a:rPr lang="cs-CZ" sz="3600" dirty="0" err="1"/>
              <a:t>is</a:t>
            </a:r>
            <a:r>
              <a:rPr lang="cs-CZ" sz="3600" dirty="0"/>
              <a:t> </a:t>
            </a:r>
            <a:r>
              <a:rPr lang="en-GB" sz="3600" dirty="0"/>
              <a:t>based on necessity and universality.</a:t>
            </a:r>
            <a:endParaRPr lang="cs-CZ" sz="3600" dirty="0"/>
          </a:p>
          <a:p>
            <a:r>
              <a:rPr lang="en-GB" sz="3600" dirty="0"/>
              <a:t>Gadamer claims that Kant's aesthetics forced the human sciences to seek their grounds in the methods of natural sciences.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219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4D4477-2D79-4D78-8580-E974E2380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“The transcendental justification of aesthetic judgment was the basis of the autonomy of aesthetic consciousness, and on the same basis historical consciousness was to be legitimized</a:t>
            </a:r>
            <a:r>
              <a:rPr lang="cs-CZ" dirty="0"/>
              <a:t> </a:t>
            </a:r>
            <a:r>
              <a:rPr lang="en-GB" dirty="0"/>
              <a:t>as well. The radical </a:t>
            </a:r>
            <a:r>
              <a:rPr lang="en-GB" dirty="0" err="1"/>
              <a:t>subjectivization</a:t>
            </a:r>
            <a:r>
              <a:rPr lang="en-GB" dirty="0"/>
              <a:t> involved in Kant's new way of grounding aesthetics was truly epoch-making. In discrediting any kind of theoretical knowledge except that of natural science, it compelled the human sciences to rely on the methodology of the natural sciences conceptualizing themselves”, p. 36-37.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656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AF1AE3-25A3-4807-89CD-592446501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 err="1"/>
              <a:t>Read</a:t>
            </a:r>
            <a:r>
              <a:rPr lang="cs-CZ" b="1" dirty="0"/>
              <a:t>: H.-G. </a:t>
            </a:r>
            <a:r>
              <a:rPr lang="cs-CZ" b="1" dirty="0" err="1"/>
              <a:t>Gadamer</a:t>
            </a:r>
            <a:r>
              <a:rPr lang="cs-CZ" b="1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Guiding</a:t>
            </a:r>
            <a:r>
              <a:rPr lang="cs-CZ" dirty="0"/>
              <a:t>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Humanism</a:t>
            </a:r>
            <a:r>
              <a:rPr lang="cs-CZ" dirty="0"/>
              <a:t>, in </a:t>
            </a:r>
            <a:r>
              <a:rPr lang="cs-CZ" i="1" dirty="0" err="1"/>
              <a:t>Truth</a:t>
            </a:r>
            <a:r>
              <a:rPr lang="cs-CZ" i="1" dirty="0"/>
              <a:t> and </a:t>
            </a:r>
            <a:r>
              <a:rPr lang="cs-CZ" i="1" dirty="0" err="1"/>
              <a:t>Method</a:t>
            </a:r>
            <a:r>
              <a:rPr lang="cs-CZ" dirty="0"/>
              <a:t>, p. 8–37.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591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AEEBD-3F93-4E48-AB65-6C11E0C8A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/>
              <a:t>Four concepts of the humanist tradition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2024C3-AFD9-4652-B2D2-382290118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Their origin comes from the German humanist tradition of the 18</a:t>
            </a:r>
            <a:r>
              <a:rPr lang="en-GB" baseline="30000" dirty="0"/>
              <a:t>th</a:t>
            </a:r>
            <a:r>
              <a:rPr lang="en-GB" dirty="0"/>
              <a:t> Century. </a:t>
            </a:r>
            <a:endParaRPr lang="cs-CZ" dirty="0"/>
          </a:p>
          <a:p>
            <a:r>
              <a:rPr lang="en-GB" dirty="0"/>
              <a:t>They </a:t>
            </a:r>
            <a:r>
              <a:rPr lang="cs-CZ" dirty="0" err="1"/>
              <a:t>stand</a:t>
            </a:r>
            <a:r>
              <a:rPr lang="en-GB" dirty="0"/>
              <a:t> in opposition to criteria of modern science.</a:t>
            </a:r>
            <a:endParaRPr lang="cs-CZ" dirty="0"/>
          </a:p>
          <a:p>
            <a:r>
              <a:rPr lang="en-GB" dirty="0"/>
              <a:t> Gadamer claims that human sciences should: </a:t>
            </a:r>
            <a:endParaRPr lang="cs-CZ" dirty="0"/>
          </a:p>
          <a:p>
            <a:pPr lvl="1"/>
            <a:r>
              <a:rPr lang="en-GB" dirty="0"/>
              <a:t>1. draw from these four humanist ideas; </a:t>
            </a:r>
            <a:endParaRPr lang="cs-CZ" dirty="0"/>
          </a:p>
          <a:p>
            <a:pPr lvl="1"/>
            <a:r>
              <a:rPr lang="en-GB" dirty="0"/>
              <a:t>2. be independent on the ideal of objective sciences.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380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70F9B-EB85-45F5-8EBE-7F9DAAC1B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	</a:t>
            </a:r>
            <a:r>
              <a:rPr lang="cs-CZ" b="1" dirty="0"/>
              <a:t>I</a:t>
            </a:r>
            <a:r>
              <a:rPr lang="en-GB" b="1" dirty="0"/>
              <a:t>. </a:t>
            </a:r>
            <a:r>
              <a:rPr lang="en-GB" b="1" dirty="0" err="1"/>
              <a:t>Bildung</a:t>
            </a:r>
            <a:r>
              <a:rPr lang="en-GB" b="1" dirty="0"/>
              <a:t> (Culture)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5A6F8-553B-42C4-9895-EF710DADB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question of what makes human sciences a science can be understood rather from the tradition of the concept of </a:t>
            </a:r>
            <a:r>
              <a:rPr lang="en-GB" i="1" dirty="0" err="1"/>
              <a:t>Bildung</a:t>
            </a:r>
            <a:r>
              <a:rPr lang="en-GB" dirty="0"/>
              <a:t> than from the idea of scientific method</a:t>
            </a:r>
            <a:endParaRPr lang="cs-CZ" dirty="0"/>
          </a:p>
          <a:p>
            <a:r>
              <a:rPr lang="en-GB" i="1" dirty="0" err="1"/>
              <a:t>Bildung</a:t>
            </a:r>
            <a:r>
              <a:rPr lang="en-GB" dirty="0"/>
              <a:t> is above all “intimately associated with the idea of culture and designates primarily the properly human way of developing one's natural talents and capacities”, </a:t>
            </a:r>
            <a:r>
              <a:rPr lang="en-GB" i="1" dirty="0"/>
              <a:t>W&amp;M</a:t>
            </a:r>
            <a:r>
              <a:rPr lang="en-GB" dirty="0"/>
              <a:t>, p. 9.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763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37B13-5B39-4115-93B6-9D0596681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err="1"/>
              <a:t>Bildung</a:t>
            </a:r>
            <a:r>
              <a:rPr lang="cs-CZ" dirty="0"/>
              <a:t> × </a:t>
            </a:r>
            <a:r>
              <a:rPr lang="cs-CZ" dirty="0" err="1"/>
              <a:t>Effective</a:t>
            </a:r>
            <a:r>
              <a:rPr lang="cs-CZ" dirty="0"/>
              <a:t> Learning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BC0E31-029C-48AE-84EC-4B02CA759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E</a:t>
            </a:r>
            <a:r>
              <a:rPr lang="en-GB" u="sng" dirty="0" err="1"/>
              <a:t>ffective</a:t>
            </a:r>
            <a:r>
              <a:rPr lang="en-GB" u="sng" dirty="0"/>
              <a:t> learning</a:t>
            </a:r>
            <a:r>
              <a:rPr lang="cs-CZ" dirty="0"/>
              <a:t>: </a:t>
            </a:r>
          </a:p>
          <a:p>
            <a:pPr lvl="1"/>
            <a:r>
              <a:rPr lang="en-GB" dirty="0"/>
              <a:t>modern approach of “psychological abilities”</a:t>
            </a:r>
            <a:r>
              <a:rPr lang="cs-CZ" dirty="0"/>
              <a:t>; l</a:t>
            </a:r>
            <a:r>
              <a:rPr lang="en-GB" dirty="0"/>
              <a:t>earning as a means, technique, </a:t>
            </a:r>
            <a:r>
              <a:rPr lang="en-GB" dirty="0" err="1"/>
              <a:t>sk</a:t>
            </a:r>
            <a:r>
              <a:rPr lang="cs-CZ" dirty="0" err="1"/>
              <a:t>il</a:t>
            </a:r>
            <a:r>
              <a:rPr lang="en-GB" dirty="0"/>
              <a:t>l</a:t>
            </a:r>
            <a:r>
              <a:rPr lang="cs-CZ" dirty="0"/>
              <a:t> (</a:t>
            </a:r>
            <a:r>
              <a:rPr lang="en-GB" dirty="0"/>
              <a:t>“easy and fast”, “in three months”</a:t>
            </a:r>
            <a:r>
              <a:rPr lang="cs-CZ" dirty="0"/>
              <a:t>,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)</a:t>
            </a:r>
          </a:p>
          <a:p>
            <a:r>
              <a:rPr lang="cs-CZ" i="1" dirty="0" err="1"/>
              <a:t>Bildung</a:t>
            </a:r>
            <a:r>
              <a:rPr lang="cs-CZ" dirty="0"/>
              <a:t>: </a:t>
            </a:r>
          </a:p>
          <a:p>
            <a:pPr lvl="1"/>
            <a:r>
              <a:rPr lang="en-GB" dirty="0"/>
              <a:t>a lifelong task</a:t>
            </a:r>
            <a:r>
              <a:rPr lang="cs-CZ" dirty="0"/>
              <a:t>, a </a:t>
            </a:r>
            <a:r>
              <a:rPr lang="en-GB" dirty="0"/>
              <a:t>duty to oneself, not letting one’s talent rust</a:t>
            </a:r>
            <a:r>
              <a:rPr lang="cs-CZ" dirty="0"/>
              <a:t>. „</a:t>
            </a:r>
            <a:r>
              <a:rPr lang="en-GB" dirty="0"/>
              <a:t>In acquired </a:t>
            </a:r>
            <a:r>
              <a:rPr lang="en-GB" i="1" dirty="0" err="1"/>
              <a:t>Bildung</a:t>
            </a:r>
            <a:r>
              <a:rPr lang="en-GB" dirty="0"/>
              <a:t> nothing disappears, but everything is preserved</a:t>
            </a:r>
            <a:r>
              <a:rPr lang="cs-CZ" dirty="0"/>
              <a:t>.“ </a:t>
            </a:r>
          </a:p>
          <a:p>
            <a:pPr lvl="1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70165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4D830-B48A-4FE3-9F38-034A4E4A6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II. </a:t>
            </a:r>
            <a:r>
              <a:rPr lang="en-GB" b="1" dirty="0" err="1"/>
              <a:t>Sensus</a:t>
            </a:r>
            <a:r>
              <a:rPr lang="en-GB" b="1" dirty="0"/>
              <a:t> </a:t>
            </a:r>
            <a:r>
              <a:rPr lang="en-GB" b="1" dirty="0" err="1"/>
              <a:t>communis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CBC51F-C5B6-438D-A9B4-DCDAB9AA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500" dirty="0"/>
              <a:t>= common sense</a:t>
            </a:r>
            <a:r>
              <a:rPr lang="cs-CZ" sz="3500" dirty="0"/>
              <a:t>, </a:t>
            </a:r>
            <a:r>
              <a:rPr lang="en-GB" sz="3500" dirty="0"/>
              <a:t>social intelligence</a:t>
            </a:r>
            <a:r>
              <a:rPr lang="cs-CZ" sz="3500" dirty="0"/>
              <a:t> </a:t>
            </a:r>
          </a:p>
          <a:p>
            <a:pPr lvl="1"/>
            <a:r>
              <a:rPr lang="en-GB" sz="3000" dirty="0"/>
              <a:t>a basic ability to</a:t>
            </a:r>
            <a:r>
              <a:rPr lang="cs-CZ" sz="3000" dirty="0"/>
              <a:t> </a:t>
            </a:r>
            <a:r>
              <a:rPr lang="cs-CZ" sz="3000" u="sng" dirty="0" err="1"/>
              <a:t>perceive</a:t>
            </a:r>
            <a:r>
              <a:rPr lang="cs-CZ" sz="3000" dirty="0"/>
              <a:t>, </a:t>
            </a:r>
            <a:r>
              <a:rPr lang="cs-CZ" sz="3000" u="sng" dirty="0" err="1"/>
              <a:t>understand</a:t>
            </a:r>
            <a:r>
              <a:rPr lang="cs-CZ" sz="3000" dirty="0"/>
              <a:t>, and </a:t>
            </a:r>
            <a:r>
              <a:rPr lang="cs-CZ" sz="3000" u="sng" dirty="0" err="1"/>
              <a:t>judge</a:t>
            </a:r>
            <a:r>
              <a:rPr lang="en-GB" sz="3000" dirty="0"/>
              <a:t> that is shared by</a:t>
            </a:r>
            <a:r>
              <a:rPr lang="cs-CZ" sz="3000" dirty="0"/>
              <a:t> </a:t>
            </a:r>
            <a:r>
              <a:rPr lang="en-GB" sz="3000" dirty="0"/>
              <a:t>nearly all people</a:t>
            </a:r>
            <a:endParaRPr lang="cs-CZ" sz="3000" dirty="0"/>
          </a:p>
          <a:p>
            <a:pPr lvl="1"/>
            <a:r>
              <a:rPr lang="en-GB" sz="3000" dirty="0"/>
              <a:t>does not mean only that </a:t>
            </a:r>
            <a:r>
              <a:rPr lang="en-GB" sz="3000" u="sng" dirty="0"/>
              <a:t>general faculty in all men</a:t>
            </a:r>
            <a:r>
              <a:rPr lang="en-GB" sz="3000" dirty="0"/>
              <a:t> but the </a:t>
            </a:r>
            <a:r>
              <a:rPr lang="en-GB" sz="3000" u="sng" dirty="0"/>
              <a:t>sense that founds community</a:t>
            </a:r>
            <a:r>
              <a:rPr lang="en-GB" sz="3000" dirty="0"/>
              <a:t>; “the concrete universality represented by the community of a group, a people, a nation, or the whole human race</a:t>
            </a:r>
            <a:r>
              <a:rPr lang="cs-CZ" sz="3000" dirty="0"/>
              <a:t>“, p. 19.</a:t>
            </a:r>
          </a:p>
          <a:p>
            <a:pPr lvl="1"/>
            <a:r>
              <a:rPr lang="cs-CZ" sz="3000" dirty="0"/>
              <a:t>a</a:t>
            </a:r>
            <a:r>
              <a:rPr lang="en-GB" sz="3000" dirty="0"/>
              <a:t> capacity of understanding what is social and what is not. It is nourished more on the </a:t>
            </a:r>
            <a:r>
              <a:rPr lang="en-GB" sz="3000" i="1" dirty="0"/>
              <a:t>probable</a:t>
            </a:r>
            <a:r>
              <a:rPr lang="en-GB" sz="3000" dirty="0"/>
              <a:t> than on the </a:t>
            </a:r>
            <a:r>
              <a:rPr lang="en-GB" sz="3000" i="1" dirty="0"/>
              <a:t>true</a:t>
            </a:r>
            <a:r>
              <a:rPr lang="en-GB" sz="3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550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62974-94D0-4721-A316-CA29F01E0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Theory × Practice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48EBF3-6632-44FF-B8B9-809BFD1C4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r>
              <a:rPr lang="en-GB" i="1" dirty="0"/>
              <a:t>Sofia</a:t>
            </a:r>
            <a:r>
              <a:rPr lang="en-GB" dirty="0"/>
              <a:t> × </a:t>
            </a:r>
            <a:r>
              <a:rPr lang="en-GB" i="1" dirty="0" err="1"/>
              <a:t>Fronésis</a:t>
            </a:r>
            <a:r>
              <a:rPr lang="en-GB" dirty="0"/>
              <a:t>.</a:t>
            </a:r>
            <a:endParaRPr lang="cs-CZ" dirty="0"/>
          </a:p>
          <a:p>
            <a:pPr lvl="1"/>
            <a:r>
              <a:rPr lang="cs-CZ" dirty="0"/>
              <a:t>Universal </a:t>
            </a:r>
            <a:r>
              <a:rPr lang="cs-CZ" dirty="0" err="1"/>
              <a:t>prescription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reason</a:t>
            </a:r>
            <a:r>
              <a:rPr lang="cs-CZ" dirty="0"/>
              <a:t>, </a:t>
            </a:r>
            <a:r>
              <a:rPr lang="en-GB" dirty="0"/>
              <a:t>logical truths</a:t>
            </a:r>
            <a:r>
              <a:rPr lang="cs-CZ" dirty="0"/>
              <a:t>.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en-GB" dirty="0"/>
              <a:t> ×</a:t>
            </a:r>
            <a:endParaRPr lang="cs-CZ" dirty="0"/>
          </a:p>
          <a:p>
            <a:pPr lvl="1"/>
            <a:r>
              <a:rPr lang="cs-CZ" dirty="0"/>
              <a:t>S</a:t>
            </a:r>
            <a:r>
              <a:rPr lang="en-GB" dirty="0" err="1"/>
              <a:t>ocial</a:t>
            </a:r>
            <a:r>
              <a:rPr lang="en-GB" dirty="0"/>
              <a:t> truths based on norms and values shared by the given community</a:t>
            </a:r>
            <a:r>
              <a:rPr lang="cs-CZ" dirty="0"/>
              <a:t>; </a:t>
            </a:r>
            <a:r>
              <a:rPr lang="en-GB" dirty="0"/>
              <a:t>e.g. rules of good manners which differ in time and space</a:t>
            </a:r>
            <a:r>
              <a:rPr lang="cs-CZ" dirty="0"/>
              <a:t>.</a:t>
            </a:r>
          </a:p>
          <a:p>
            <a:r>
              <a:rPr lang="en-GB" dirty="0"/>
              <a:t>Grounding the ways the human sciences work on the concept of the </a:t>
            </a:r>
            <a:r>
              <a:rPr lang="en-GB" i="1" dirty="0"/>
              <a:t>s</a:t>
            </a:r>
            <a:r>
              <a:rPr lang="cs-CZ" i="1" dirty="0"/>
              <a:t>en</a:t>
            </a:r>
            <a:r>
              <a:rPr lang="en-GB" i="1" dirty="0"/>
              <a:t>sus </a:t>
            </a:r>
            <a:r>
              <a:rPr lang="en-GB" i="1" dirty="0" err="1"/>
              <a:t>communis</a:t>
            </a:r>
            <a:r>
              <a:rPr lang="en-GB" dirty="0"/>
              <a:t>.</a:t>
            </a:r>
            <a:endParaRPr lang="cs-CZ" dirty="0"/>
          </a:p>
          <a:p>
            <a:r>
              <a:rPr lang="en-GB" dirty="0"/>
              <a:t>A human</a:t>
            </a:r>
            <a:r>
              <a:rPr lang="cs-CZ" dirty="0"/>
              <a:t> </a:t>
            </a:r>
            <a:r>
              <a:rPr lang="cs-CZ" dirty="0" err="1"/>
              <a:t>scienti</a:t>
            </a:r>
            <a:r>
              <a:rPr lang="en-GB" dirty="0" err="1"/>
              <a:t>st</a:t>
            </a:r>
            <a:r>
              <a:rPr lang="en-GB" dirty="0"/>
              <a:t> is supposed to have a strong </a:t>
            </a:r>
            <a:r>
              <a:rPr lang="en-GB" i="1" dirty="0"/>
              <a:t>common sense</a:t>
            </a:r>
            <a:r>
              <a:rPr lang="en-GB" dirty="0"/>
              <a:t> which he cultivates and educates.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765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75BA7A-34F2-4922-AA8D-546D91C55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III. Judgment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164EBB-1C29-42AA-8A3A-9AB2C2786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lnSpcReduction="10000"/>
          </a:bodyPr>
          <a:lstStyle/>
          <a:p>
            <a:pPr lvl="1"/>
            <a:r>
              <a:rPr lang="en-GB" dirty="0"/>
              <a:t>An ability to subsume the particular under the universal, recognizing something as an example of a rule.</a:t>
            </a:r>
            <a:endParaRPr lang="cs-CZ" sz="2400" dirty="0"/>
          </a:p>
          <a:p>
            <a:pPr lvl="1"/>
            <a:r>
              <a:rPr lang="en-GB" dirty="0"/>
              <a:t>Judgement cannot be taught in the abstract but only practiced from case to case. </a:t>
            </a:r>
            <a:endParaRPr lang="cs-CZ" dirty="0"/>
          </a:p>
          <a:p>
            <a:pPr lvl="1"/>
            <a:r>
              <a:rPr lang="cs-CZ" dirty="0"/>
              <a:t>M</a:t>
            </a:r>
            <a:r>
              <a:rPr lang="en-GB" dirty="0"/>
              <a:t>ore than anywhere else the degree of cleverness/foolishness is measured by greater/lesser degree of judgment</a:t>
            </a:r>
            <a:endParaRPr lang="cs-CZ" dirty="0"/>
          </a:p>
          <a:p>
            <a:pPr lvl="1"/>
            <a:r>
              <a:rPr lang="cs-CZ" dirty="0" err="1"/>
              <a:t>Judgment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i</a:t>
            </a:r>
            <a:r>
              <a:rPr lang="en-GB" dirty="0" err="1"/>
              <a:t>nextricably</a:t>
            </a:r>
            <a:r>
              <a:rPr lang="en-GB" dirty="0"/>
              <a:t> linked to the concept of the </a:t>
            </a:r>
            <a:r>
              <a:rPr lang="en-GB" i="1" dirty="0" err="1"/>
              <a:t>sensus</a:t>
            </a:r>
            <a:r>
              <a:rPr lang="en-GB" i="1" dirty="0"/>
              <a:t> </a:t>
            </a:r>
            <a:r>
              <a:rPr lang="en-GB" i="1" dirty="0" err="1"/>
              <a:t>communis</a:t>
            </a:r>
            <a:r>
              <a:rPr lang="en-GB" dirty="0"/>
              <a:t>: </a:t>
            </a:r>
            <a:r>
              <a:rPr lang="cs-CZ" dirty="0" err="1"/>
              <a:t>it</a:t>
            </a:r>
            <a:r>
              <a:rPr lang="en-GB" dirty="0"/>
              <a:t> executes the </a:t>
            </a:r>
            <a:r>
              <a:rPr lang="en-GB" dirty="0" err="1"/>
              <a:t>subsumption</a:t>
            </a:r>
            <a:r>
              <a:rPr lang="en-GB" dirty="0"/>
              <a:t> of the particular under the universal on the basis of the refined common sense.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0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A82E0-CB64-47A0-95D2-303A3BE34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IV. Taste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8E5F51-9579-4910-8626-A28D2E31F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GB" dirty="0"/>
              <a:t>= an ideal man creates and cultivates against the background of </a:t>
            </a:r>
            <a:r>
              <a:rPr lang="en-GB" i="1" dirty="0" err="1"/>
              <a:t>sensus</a:t>
            </a:r>
            <a:r>
              <a:rPr lang="en-GB" i="1" dirty="0"/>
              <a:t> </a:t>
            </a:r>
            <a:r>
              <a:rPr lang="en-GB" i="1" dirty="0" err="1"/>
              <a:t>communis</a:t>
            </a:r>
            <a:r>
              <a:rPr lang="en-GB" dirty="0"/>
              <a:t>, i.e., norms and values shared within the society. </a:t>
            </a:r>
            <a:endParaRPr lang="cs-CZ" dirty="0"/>
          </a:p>
          <a:p>
            <a:pPr lvl="1"/>
            <a:r>
              <a:rPr lang="en-GB" dirty="0"/>
              <a:t>Taste is not only a matter of aesthetic phenomena (art and natural beauty), but it is important in all other social areas (ethics, politics, and so on).</a:t>
            </a:r>
            <a:endParaRPr lang="cs-CZ" dirty="0"/>
          </a:p>
          <a:p>
            <a:pPr marL="457200" lvl="1" indent="0">
              <a:buNone/>
            </a:pPr>
            <a:r>
              <a:rPr lang="en-GB" dirty="0"/>
              <a:t>“[G]</a:t>
            </a:r>
            <a:r>
              <a:rPr lang="en-GB" dirty="0" err="1"/>
              <a:t>ood</a:t>
            </a:r>
            <a:r>
              <a:rPr lang="en-GB" dirty="0"/>
              <a:t> taste is being able to stand back from ourselves and our private preferences. Thus taste, in its essential nature, is not private but a social phenomenon of the first order. It can even counter the private inclinations of the individual like a court of law, in the name of a universality that it intends and represents”, p. 32.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816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D14C9-CA5D-492F-9378-791F1A4E9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Taste × Fashion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FCDAC5-5C8E-4DD7-A719-EAE38414E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dirty="0" err="1"/>
              <a:t>Fashion</a:t>
            </a:r>
            <a:endParaRPr lang="cs-CZ" dirty="0"/>
          </a:p>
          <a:p>
            <a:pPr lvl="1"/>
            <a:r>
              <a:rPr lang="en-GB" dirty="0"/>
              <a:t>What is merely a matter of mode has no other norm than that given by what everybody does </a:t>
            </a:r>
            <a:endParaRPr lang="cs-CZ" dirty="0"/>
          </a:p>
          <a:p>
            <a:r>
              <a:rPr lang="cs-CZ" dirty="0"/>
              <a:t>Taste</a:t>
            </a:r>
          </a:p>
          <a:p>
            <a:pPr lvl="1"/>
            <a:r>
              <a:rPr lang="en-GB" dirty="0"/>
              <a:t>taste is an intellectual faculty of differentiation</a:t>
            </a:r>
            <a:endParaRPr lang="cs-CZ" dirty="0"/>
          </a:p>
          <a:p>
            <a:pPr lvl="1"/>
            <a:r>
              <a:rPr lang="cs-CZ" dirty="0"/>
              <a:t>„</a:t>
            </a:r>
            <a:r>
              <a:rPr lang="en-GB" dirty="0"/>
              <a:t>One maintains one's own ‘style’—i.e., one relates the demands of fashion to a whole that one's own taste keeps in view and accepts only what harmonizes with this whole and fits together as it does</a:t>
            </a:r>
            <a:r>
              <a:rPr lang="cs-CZ" dirty="0"/>
              <a:t>“, p. 33.</a:t>
            </a:r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5243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4982</TotalTime>
  <Words>759</Words>
  <Application>Microsoft Office PowerPoint</Application>
  <PresentationFormat>Předvádění na obrazovce (4:3)</PresentationFormat>
  <Paragraphs>56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HERMENEUTICS AND RECEPTION AESTHETICS</vt:lpstr>
      <vt:lpstr>Four concepts of the humanist tradition</vt:lpstr>
      <vt:lpstr> I. Bildung (Culture)</vt:lpstr>
      <vt:lpstr>Bildung × Effective Learning</vt:lpstr>
      <vt:lpstr>II. Sensus communis </vt:lpstr>
      <vt:lpstr>Theory × Practice</vt:lpstr>
      <vt:lpstr>III. Judgment</vt:lpstr>
      <vt:lpstr>IV. Taste</vt:lpstr>
      <vt:lpstr>Taste × Fashion</vt:lpstr>
      <vt:lpstr>Discreditation of the humanist tradition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HERMENEUTICS AND RECEPTION AESTHETICS</dc:title>
  <dc:creator>Felix</dc:creator>
  <cp:lastModifiedBy>Felix</cp:lastModifiedBy>
  <cp:revision>181</cp:revision>
  <dcterms:created xsi:type="dcterms:W3CDTF">2020-02-22T22:39:21Z</dcterms:created>
  <dcterms:modified xsi:type="dcterms:W3CDTF">2020-04-04T13:47:30Z</dcterms:modified>
</cp:coreProperties>
</file>