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8" r:id="rId3"/>
    <p:sldId id="292" r:id="rId4"/>
    <p:sldId id="257" r:id="rId5"/>
    <p:sldId id="265" r:id="rId6"/>
    <p:sldId id="266" r:id="rId7"/>
    <p:sldId id="267" r:id="rId8"/>
    <p:sldId id="259" r:id="rId9"/>
    <p:sldId id="260" r:id="rId10"/>
    <p:sldId id="261" r:id="rId11"/>
    <p:sldId id="272" r:id="rId12"/>
    <p:sldId id="274" r:id="rId13"/>
    <p:sldId id="264" r:id="rId14"/>
    <p:sldId id="270" r:id="rId15"/>
    <p:sldId id="268" r:id="rId16"/>
    <p:sldId id="281" r:id="rId17"/>
    <p:sldId id="282" r:id="rId18"/>
    <p:sldId id="275" r:id="rId19"/>
    <p:sldId id="278" r:id="rId20"/>
    <p:sldId id="279" r:id="rId21"/>
    <p:sldId id="280" r:id="rId22"/>
    <p:sldId id="283" r:id="rId23"/>
    <p:sldId id="284" r:id="rId24"/>
    <p:sldId id="285" r:id="rId25"/>
    <p:sldId id="286" r:id="rId26"/>
    <p:sldId id="287" r:id="rId27"/>
    <p:sldId id="269" r:id="rId28"/>
    <p:sldId id="276" r:id="rId29"/>
    <p:sldId id="291" r:id="rId30"/>
    <p:sldId id="277" r:id="rId31"/>
    <p:sldId id="288" r:id="rId32"/>
    <p:sldId id="289" r:id="rId33"/>
    <p:sldId id="290" r:id="rId34"/>
    <p:sldId id="301"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FFFA8-690B-4DB9-940B-3B5F8D42A683}" type="datetimeFigureOut">
              <a:rPr lang="cs-CZ" smtClean="0"/>
              <a:t>22.02.2021</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CA54A4-563A-42EF-966C-23BBD8840B2D}" type="slidenum">
              <a:rPr lang="cs-CZ" smtClean="0"/>
              <a:t>‹#›</a:t>
            </a:fld>
            <a:endParaRPr lang="cs-CZ"/>
          </a:p>
        </p:txBody>
      </p:sp>
    </p:spTree>
    <p:extLst>
      <p:ext uri="{BB962C8B-B14F-4D97-AF65-F5344CB8AC3E}">
        <p14:creationId xmlns:p14="http://schemas.microsoft.com/office/powerpoint/2010/main" val="3123440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BED3154E-631A-40E7-B035-D4101B7393BD}" type="slidenum">
              <a:rPr lang="cs-CZ" smtClean="0"/>
              <a:t>30</a:t>
            </a:fld>
            <a:endParaRPr lang="cs-CZ"/>
          </a:p>
        </p:txBody>
      </p:sp>
    </p:spTree>
    <p:extLst>
      <p:ext uri="{BB962C8B-B14F-4D97-AF65-F5344CB8AC3E}">
        <p14:creationId xmlns:p14="http://schemas.microsoft.com/office/powerpoint/2010/main" val="1242676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B263F66-9600-4DF2-8D41-06641BE3B466}" type="datetimeFigureOut">
              <a:rPr lang="cs-CZ" smtClean="0"/>
              <a:pPr/>
              <a:t>22.02.2021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63F66-9600-4DF2-8D41-06641BE3B466}" type="datetimeFigureOut">
              <a:rPr lang="cs-CZ" smtClean="0"/>
              <a:pPr/>
              <a:t>22.02.2021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1B930-2A61-4F5B-ACE2-847D384654F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Německá literatura 20. století</a:t>
            </a:r>
          </a:p>
        </p:txBody>
      </p:sp>
      <p:sp>
        <p:nvSpPr>
          <p:cNvPr id="3" name="Podnadpis 2"/>
          <p:cNvSpPr>
            <a:spLocks noGrp="1"/>
          </p:cNvSpPr>
          <p:nvPr>
            <p:ph type="subTitle" idx="1"/>
          </p:nvPr>
        </p:nvSpPr>
        <p:spPr/>
        <p:txBody>
          <a:bodyPr/>
          <a:lstStyle/>
          <a:p>
            <a:r>
              <a:rPr lang="cs-CZ" dirty="0"/>
              <a:t>II. Moderna, expresionismus, dada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Arthur</a:t>
            </a:r>
            <a:r>
              <a:rPr lang="cs-CZ" dirty="0"/>
              <a:t> </a:t>
            </a:r>
            <a:r>
              <a:rPr lang="cs-CZ" dirty="0" err="1"/>
              <a:t>Schnitzler</a:t>
            </a:r>
            <a:r>
              <a:rPr lang="cs-CZ" dirty="0"/>
              <a:t> (1862-1931)</a:t>
            </a:r>
          </a:p>
        </p:txBody>
      </p:sp>
      <p:sp>
        <p:nvSpPr>
          <p:cNvPr id="3" name="Zástupný symbol pro obsah 2"/>
          <p:cNvSpPr>
            <a:spLocks noGrp="1"/>
          </p:cNvSpPr>
          <p:nvPr>
            <p:ph idx="1"/>
          </p:nvPr>
        </p:nvSpPr>
        <p:spPr/>
        <p:txBody>
          <a:bodyPr>
            <a:normAutofit lnSpcReduction="10000"/>
          </a:bodyPr>
          <a:lstStyle/>
          <a:p>
            <a:pPr>
              <a:buNone/>
            </a:pPr>
            <a:r>
              <a:rPr lang="cs-CZ" dirty="0"/>
              <a:t> -drama </a:t>
            </a:r>
            <a:r>
              <a:rPr lang="cs-CZ" dirty="0" err="1"/>
              <a:t>Leutnant</a:t>
            </a:r>
            <a:r>
              <a:rPr lang="cs-CZ" dirty="0"/>
              <a:t> </a:t>
            </a:r>
            <a:r>
              <a:rPr lang="cs-CZ" dirty="0" err="1"/>
              <a:t>Gustl</a:t>
            </a:r>
            <a:r>
              <a:rPr lang="cs-CZ" dirty="0"/>
              <a:t> (1900)</a:t>
            </a:r>
          </a:p>
          <a:p>
            <a:pPr>
              <a:buNone/>
            </a:pPr>
            <a:r>
              <a:rPr lang="cs-CZ" dirty="0"/>
              <a:t>– porušení kodexu cti </a:t>
            </a:r>
          </a:p>
          <a:p>
            <a:pPr>
              <a:buNone/>
            </a:pPr>
            <a:r>
              <a:rPr lang="cs-CZ" dirty="0"/>
              <a:t>rakouským důstojníkem</a:t>
            </a:r>
          </a:p>
          <a:p>
            <a:pPr>
              <a:buNone/>
            </a:pPr>
            <a:r>
              <a:rPr lang="cs-CZ" dirty="0"/>
              <a:t> - drama </a:t>
            </a:r>
            <a:r>
              <a:rPr lang="cs-CZ" dirty="0" err="1"/>
              <a:t>Reigen</a:t>
            </a:r>
            <a:r>
              <a:rPr lang="cs-CZ" dirty="0"/>
              <a:t> (Rej) </a:t>
            </a:r>
          </a:p>
          <a:p>
            <a:pPr>
              <a:buNone/>
            </a:pPr>
            <a:r>
              <a:rPr lang="cs-CZ" dirty="0"/>
              <a:t>– nevázané sexuální vztahy</a:t>
            </a:r>
          </a:p>
          <a:p>
            <a:pPr>
              <a:buNone/>
            </a:pPr>
            <a:r>
              <a:rPr lang="cs-CZ" dirty="0"/>
              <a:t>byl lékařem, </a:t>
            </a:r>
          </a:p>
          <a:p>
            <a:pPr>
              <a:buNone/>
            </a:pPr>
            <a:r>
              <a:rPr lang="cs-CZ" dirty="0"/>
              <a:t>studoval psychoanalýzu</a:t>
            </a:r>
          </a:p>
          <a:p>
            <a:pPr>
              <a:buNone/>
            </a:pPr>
            <a:r>
              <a:rPr lang="cs-CZ" dirty="0"/>
              <a:t>přítel </a:t>
            </a:r>
            <a:r>
              <a:rPr lang="cs-CZ" dirty="0" err="1"/>
              <a:t>Werfela</a:t>
            </a:r>
            <a:endParaRPr lang="cs-CZ" dirty="0"/>
          </a:p>
          <a:p>
            <a:pPr>
              <a:buNone/>
            </a:pPr>
            <a:endParaRPr lang="cs-CZ" dirty="0"/>
          </a:p>
        </p:txBody>
      </p:sp>
      <p:pic>
        <p:nvPicPr>
          <p:cNvPr id="4" name="Obrázek 3" descr="220px-Arthur_Schnitzler_1912.jpg"/>
          <p:cNvPicPr>
            <a:picLocks noChangeAspect="1"/>
          </p:cNvPicPr>
          <p:nvPr/>
        </p:nvPicPr>
        <p:blipFill>
          <a:blip r:embed="rId2" cstate="print"/>
          <a:stretch>
            <a:fillRect/>
          </a:stretch>
        </p:blipFill>
        <p:spPr>
          <a:xfrm>
            <a:off x="5580112" y="2276872"/>
            <a:ext cx="3070954" cy="39922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dirty="0"/>
              <a:t>Hermann </a:t>
            </a:r>
            <a:r>
              <a:rPr lang="cs-CZ" dirty="0" err="1"/>
              <a:t>Bahr</a:t>
            </a:r>
            <a:r>
              <a:rPr lang="cs-CZ" dirty="0"/>
              <a:t> </a:t>
            </a:r>
            <a:r>
              <a:rPr lang="cs-CZ" sz="4800" dirty="0"/>
              <a:t> (1863 v Li</a:t>
            </a:r>
            <a:r>
              <a:rPr lang="cs-CZ" sz="4800" i="1" dirty="0"/>
              <a:t>nci – v 1934 v Mnichově)</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1894 – 1904 vydával vlastní kulturní časopis Die </a:t>
            </a:r>
            <a:r>
              <a:rPr lang="cs-CZ" dirty="0" err="1"/>
              <a:t>Zeit</a:t>
            </a:r>
            <a:r>
              <a:rPr lang="cs-CZ" dirty="0"/>
              <a:t> – v tomto časopise i ve vídeňském kulturním životě vůbec se kromě jiného  zabýval také informováním o české kultuře – s mnoha českými umělci měl blízký vztah, např. J. Kvapilem jemuž  mimo jiné poradil námět pro libreto Dvořákovy Rusalky , přátelil se s </a:t>
            </a:r>
            <a:r>
              <a:rPr lang="cs-CZ" dirty="0" err="1"/>
              <a:t>Macharem</a:t>
            </a:r>
            <a:r>
              <a:rPr lang="cs-CZ" dirty="0"/>
              <a:t>, je </a:t>
            </a:r>
            <a:r>
              <a:rPr lang="cs-CZ" dirty="0" err="1"/>
              <a:t>znovuobjevitelem</a:t>
            </a:r>
            <a:r>
              <a:rPr lang="cs-CZ" dirty="0"/>
              <a:t> </a:t>
            </a:r>
            <a:r>
              <a:rPr lang="cs-CZ" dirty="0" err="1"/>
              <a:t>Stiftera</a:t>
            </a:r>
            <a:endParaRPr lang="cs-CZ" dirty="0"/>
          </a:p>
          <a:p>
            <a:r>
              <a:rPr lang="cs-CZ" dirty="0"/>
              <a:t>kritik naturalismu a hlasatel moderny, včetně jejího filosofického pojetí: </a:t>
            </a:r>
            <a:r>
              <a:rPr lang="de-DE" i="1" dirty="0"/>
              <a:t>Die Überwindung des Naturalismus</a:t>
            </a:r>
            <a:r>
              <a:rPr lang="de-DE" dirty="0"/>
              <a:t> (1891)</a:t>
            </a:r>
            <a:r>
              <a:rPr lang="cs-CZ" dirty="0"/>
              <a:t>, </a:t>
            </a:r>
            <a:r>
              <a:rPr lang="cs-CZ" i="1" dirty="0" err="1"/>
              <a:t>Expressionismus</a:t>
            </a:r>
            <a:r>
              <a:rPr lang="cs-CZ" dirty="0"/>
              <a:t> (1916), </a:t>
            </a:r>
            <a:r>
              <a:rPr lang="de-DE" i="1" dirty="0"/>
              <a:t>Die Moderne</a:t>
            </a:r>
            <a:r>
              <a:rPr lang="de-DE" dirty="0"/>
              <a:t>, </a:t>
            </a:r>
            <a:r>
              <a:rPr lang="de-DE" i="1" dirty="0"/>
              <a:t>Der Symbolismus</a:t>
            </a:r>
            <a:r>
              <a:rPr lang="de-DE" dirty="0"/>
              <a:t> und </a:t>
            </a:r>
            <a:r>
              <a:rPr lang="de-DE" i="1" dirty="0"/>
              <a:t>Loris</a:t>
            </a:r>
            <a:r>
              <a:rPr lang="cs-CZ" i="1" dirty="0"/>
              <a:t>, </a:t>
            </a:r>
            <a:r>
              <a:rPr lang="de-DE" i="1" dirty="0"/>
              <a:t>Rede über Klimt</a:t>
            </a:r>
            <a:r>
              <a:rPr lang="de-DE" dirty="0"/>
              <a:t>, </a:t>
            </a:r>
            <a:r>
              <a:rPr lang="cs-CZ" dirty="0"/>
              <a:t>(</a:t>
            </a:r>
            <a:r>
              <a:rPr lang="de-DE" dirty="0"/>
              <a:t>1901</a:t>
            </a:r>
            <a:r>
              <a:rPr lang="cs-CZ" dirty="0"/>
              <a:t>)</a:t>
            </a:r>
            <a:r>
              <a:rPr lang="de-DE" dirty="0"/>
              <a:t> </a:t>
            </a:r>
            <a:r>
              <a:rPr lang="cs-CZ" dirty="0"/>
              <a:t> a </a:t>
            </a:r>
            <a:r>
              <a:rPr lang="de-DE" i="1" dirty="0"/>
              <a:t>Gegen Klimt</a:t>
            </a:r>
            <a:r>
              <a:rPr lang="cs-CZ" dirty="0"/>
              <a:t>(</a:t>
            </a:r>
            <a:r>
              <a:rPr lang="de-DE" dirty="0"/>
              <a:t>2009</a:t>
            </a:r>
            <a:r>
              <a:rPr lang="cs-CZ" dirty="0"/>
              <a:t>)</a:t>
            </a:r>
          </a:p>
          <a:p>
            <a:r>
              <a:rPr lang="cs-CZ" dirty="0"/>
              <a:t>úspěšný jako autor veseloher (přes 40) – např. </a:t>
            </a:r>
            <a:r>
              <a:rPr lang="cs-CZ" i="1" dirty="0" err="1"/>
              <a:t>Das</a:t>
            </a:r>
            <a:r>
              <a:rPr lang="cs-CZ" i="1" dirty="0"/>
              <a:t> </a:t>
            </a:r>
            <a:r>
              <a:rPr lang="cs-CZ" i="1" dirty="0" err="1"/>
              <a:t>Konzert</a:t>
            </a:r>
            <a:r>
              <a:rPr lang="cs-CZ" i="1" dirty="0"/>
              <a:t> </a:t>
            </a:r>
            <a:r>
              <a:rPr lang="cs-CZ" dirty="0"/>
              <a:t>(1909) - zfilmován</a:t>
            </a:r>
          </a:p>
          <a:p>
            <a:r>
              <a:rPr lang="cs-CZ" dirty="0"/>
              <a:t>zasazoval za </a:t>
            </a:r>
            <a:r>
              <a:rPr lang="cs-CZ" dirty="0" err="1"/>
              <a:t>za</a:t>
            </a:r>
            <a:r>
              <a:rPr lang="cs-CZ" dirty="0"/>
              <a:t> ideu Rakouska a katolicismus (konvertoval 1912), v době 1. sv. v. psal válečnou propagandu</a:t>
            </a:r>
          </a:p>
          <a:p>
            <a:r>
              <a:rPr lang="cs-CZ" dirty="0"/>
              <a:t>působil jako režisér v Berlíně (</a:t>
            </a:r>
            <a:r>
              <a:rPr lang="cs-CZ" dirty="0" err="1"/>
              <a:t>Deutsches</a:t>
            </a:r>
            <a:r>
              <a:rPr lang="cs-CZ" dirty="0"/>
              <a:t> </a:t>
            </a:r>
            <a:r>
              <a:rPr lang="cs-CZ" dirty="0" err="1"/>
              <a:t>Theater</a:t>
            </a:r>
            <a:r>
              <a:rPr lang="cs-CZ" dirty="0"/>
              <a:t>), Salcburku (inicioval vznik Salcburských slavností  - </a:t>
            </a:r>
            <a:r>
              <a:rPr lang="cs-CZ" dirty="0" err="1"/>
              <a:t>Salzburger</a:t>
            </a:r>
            <a:r>
              <a:rPr lang="cs-CZ" dirty="0"/>
              <a:t> </a:t>
            </a:r>
            <a:r>
              <a:rPr lang="cs-CZ" dirty="0" err="1"/>
              <a:t>Festspiele</a:t>
            </a:r>
            <a:r>
              <a:rPr lang="cs-CZ" dirty="0"/>
              <a:t>) i  ve vídeňském </a:t>
            </a:r>
            <a:r>
              <a:rPr lang="cs-CZ" dirty="0" err="1"/>
              <a:t>Burgtheateru</a:t>
            </a:r>
            <a:endParaRPr lang="cs-CZ" dirty="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Hermann </a:t>
            </a:r>
            <a:r>
              <a:rPr lang="cs-CZ" dirty="0" err="1"/>
              <a:t>Bahr</a:t>
            </a:r>
            <a:r>
              <a:rPr lang="cs-CZ" dirty="0"/>
              <a:t>  (1863 v Li</a:t>
            </a:r>
            <a:r>
              <a:rPr lang="cs-CZ" i="1" dirty="0"/>
              <a:t>nci – v 1934 v Mnichově)</a:t>
            </a:r>
            <a:endParaRPr lang="cs-CZ" dirty="0"/>
          </a:p>
        </p:txBody>
      </p:sp>
      <p:pic>
        <p:nvPicPr>
          <p:cNvPr id="4" name="Zástupný symbol pro obsah 3" descr="250px-Hermann_Bahr_1891.jpg"/>
          <p:cNvPicPr>
            <a:picLocks noGrp="1" noChangeAspect="1"/>
          </p:cNvPicPr>
          <p:nvPr>
            <p:ph idx="1"/>
          </p:nvPr>
        </p:nvPicPr>
        <p:blipFill>
          <a:blip r:embed="rId2" cstate="print"/>
          <a:stretch>
            <a:fillRect/>
          </a:stretch>
        </p:blipFill>
        <p:spPr>
          <a:xfrm>
            <a:off x="5436096" y="1628800"/>
            <a:ext cx="3025376" cy="4525963"/>
          </a:xfrm>
        </p:spPr>
      </p:pic>
      <p:sp>
        <p:nvSpPr>
          <p:cNvPr id="5" name="TextovéPole 4"/>
          <p:cNvSpPr txBox="1"/>
          <p:nvPr/>
        </p:nvSpPr>
        <p:spPr>
          <a:xfrm>
            <a:off x="323528" y="1700808"/>
            <a:ext cx="4896544" cy="2308324"/>
          </a:xfrm>
          <a:prstGeom prst="rect">
            <a:avLst/>
          </a:prstGeom>
          <a:noFill/>
        </p:spPr>
        <p:txBody>
          <a:bodyPr wrap="square" rtlCol="0">
            <a:spAutoFit/>
          </a:bodyPr>
          <a:lstStyle/>
          <a:p>
            <a:r>
              <a:rPr lang="cs-CZ" dirty="0"/>
              <a:t>Díla: povídky </a:t>
            </a:r>
            <a:r>
              <a:rPr lang="cs-CZ" i="1" dirty="0"/>
              <a:t>Fin de </a:t>
            </a:r>
            <a:r>
              <a:rPr lang="cs-CZ" i="1" dirty="0" err="1"/>
              <a:t>siècle</a:t>
            </a:r>
            <a:r>
              <a:rPr lang="cs-CZ" dirty="0"/>
              <a:t> (1891)</a:t>
            </a:r>
          </a:p>
          <a:p>
            <a:r>
              <a:rPr lang="cs-CZ" i="1" dirty="0"/>
              <a:t>Dialog </a:t>
            </a:r>
            <a:r>
              <a:rPr lang="cs-CZ" i="1" dirty="0" err="1"/>
              <a:t>vom</a:t>
            </a:r>
            <a:r>
              <a:rPr lang="cs-CZ" i="1" dirty="0"/>
              <a:t> </a:t>
            </a:r>
            <a:r>
              <a:rPr lang="cs-CZ" i="1" dirty="0" err="1"/>
              <a:t>Tragischen</a:t>
            </a:r>
            <a:r>
              <a:rPr lang="cs-CZ" dirty="0"/>
              <a:t>, (1903) </a:t>
            </a:r>
          </a:p>
          <a:p>
            <a:r>
              <a:rPr lang="cs-CZ" i="1" dirty="0"/>
              <a:t>Dialog </a:t>
            </a:r>
            <a:r>
              <a:rPr lang="cs-CZ" i="1" dirty="0" err="1"/>
              <a:t>vom</a:t>
            </a:r>
            <a:r>
              <a:rPr lang="cs-CZ" i="1" dirty="0"/>
              <a:t> </a:t>
            </a:r>
            <a:r>
              <a:rPr lang="cs-CZ" i="1" dirty="0" err="1"/>
              <a:t>Marsyas</a:t>
            </a:r>
            <a:r>
              <a:rPr lang="cs-CZ" dirty="0"/>
              <a:t>, (1906)</a:t>
            </a:r>
          </a:p>
          <a:p>
            <a:r>
              <a:rPr lang="cs-CZ" dirty="0"/>
              <a:t>drama 1891 Die </a:t>
            </a:r>
            <a:r>
              <a:rPr lang="cs-CZ" dirty="0" err="1"/>
              <a:t>Mutter</a:t>
            </a:r>
            <a:r>
              <a:rPr lang="cs-CZ" dirty="0"/>
              <a:t> (1891)</a:t>
            </a:r>
          </a:p>
          <a:p>
            <a:r>
              <a:rPr lang="cs-CZ" dirty="0"/>
              <a:t>romány Die </a:t>
            </a:r>
            <a:r>
              <a:rPr lang="cs-CZ" dirty="0" err="1"/>
              <a:t>Rahl</a:t>
            </a:r>
            <a:r>
              <a:rPr lang="cs-CZ" dirty="0"/>
              <a:t> (1908) a </a:t>
            </a:r>
            <a:r>
              <a:rPr lang="cs-CZ" dirty="0" err="1"/>
              <a:t>Drut</a:t>
            </a:r>
            <a:r>
              <a:rPr lang="cs-CZ" dirty="0"/>
              <a:t> (1909), resp. </a:t>
            </a:r>
            <a:r>
              <a:rPr lang="cs-CZ" dirty="0" err="1"/>
              <a:t>Hexe</a:t>
            </a:r>
            <a:r>
              <a:rPr lang="cs-CZ" dirty="0"/>
              <a:t> </a:t>
            </a:r>
            <a:r>
              <a:rPr lang="cs-CZ" dirty="0" err="1"/>
              <a:t>Drut</a:t>
            </a:r>
            <a:r>
              <a:rPr lang="cs-CZ" dirty="0"/>
              <a:t> (1929) – o hysterii a traumatech</a:t>
            </a:r>
          </a:p>
          <a:p>
            <a:endParaRPr lang="cs-CZ" dirty="0"/>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dirty="0"/>
              <a:t>Freudův vliv na výtvarné umění</a:t>
            </a:r>
          </a:p>
        </p:txBody>
      </p:sp>
      <p:pic>
        <p:nvPicPr>
          <p:cNvPr id="4" name="Zástupný symbol pro obsah 3" descr="Max-Ernst.jpg"/>
          <p:cNvPicPr>
            <a:picLocks noGrp="1" noChangeAspect="1"/>
          </p:cNvPicPr>
          <p:nvPr>
            <p:ph idx="1"/>
          </p:nvPr>
        </p:nvPicPr>
        <p:blipFill>
          <a:blip r:embed="rId2" cstate="print"/>
          <a:stretch>
            <a:fillRect/>
          </a:stretch>
        </p:blipFill>
        <p:spPr>
          <a:xfrm>
            <a:off x="1403648" y="1772816"/>
            <a:ext cx="6048672" cy="4611822"/>
          </a:xfrm>
        </p:spPr>
      </p:pic>
      <p:sp>
        <p:nvSpPr>
          <p:cNvPr id="6" name="TextovéPole 5"/>
          <p:cNvSpPr txBox="1"/>
          <p:nvPr/>
        </p:nvSpPr>
        <p:spPr>
          <a:xfrm>
            <a:off x="251520" y="1196752"/>
            <a:ext cx="8496944" cy="461665"/>
          </a:xfrm>
          <a:prstGeom prst="rect">
            <a:avLst/>
          </a:prstGeom>
          <a:noFill/>
        </p:spPr>
        <p:txBody>
          <a:bodyPr wrap="square" rtlCol="0">
            <a:spAutoFit/>
          </a:bodyPr>
          <a:lstStyle/>
          <a:p>
            <a:r>
              <a:rPr lang="cs-CZ" sz="2400" b="1" dirty="0"/>
              <a:t>Max Ernst  ( 1891-1976)</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Moderna a psychoanalýza</a:t>
            </a:r>
          </a:p>
        </p:txBody>
      </p:sp>
      <p:sp>
        <p:nvSpPr>
          <p:cNvPr id="3" name="Zástupný symbol pro obsah 2"/>
          <p:cNvSpPr>
            <a:spLocks noGrp="1"/>
          </p:cNvSpPr>
          <p:nvPr>
            <p:ph idx="1"/>
          </p:nvPr>
        </p:nvSpPr>
        <p:spPr/>
        <p:txBody>
          <a:bodyPr>
            <a:normAutofit fontScale="92500" lnSpcReduction="20000"/>
          </a:bodyPr>
          <a:lstStyle/>
          <a:p>
            <a:r>
              <a:rPr lang="cs-CZ" dirty="0" err="1"/>
              <a:t>Schnitzler</a:t>
            </a:r>
            <a:r>
              <a:rPr lang="cs-CZ" dirty="0"/>
              <a:t>: Die </a:t>
            </a:r>
            <a:r>
              <a:rPr lang="cs-CZ" dirty="0" err="1"/>
              <a:t>Traumnovelle</a:t>
            </a:r>
            <a:r>
              <a:rPr lang="cs-CZ" dirty="0"/>
              <a:t>(1925)</a:t>
            </a:r>
          </a:p>
          <a:p>
            <a:r>
              <a:rPr lang="cs-CZ" dirty="0" err="1"/>
              <a:t>Hoffmansthal</a:t>
            </a:r>
            <a:r>
              <a:rPr lang="cs-CZ" dirty="0"/>
              <a:t>: drama </a:t>
            </a:r>
            <a:r>
              <a:rPr lang="cs-CZ" dirty="0" err="1"/>
              <a:t>Elektra</a:t>
            </a:r>
            <a:r>
              <a:rPr lang="cs-CZ" dirty="0"/>
              <a:t> (1903)</a:t>
            </a:r>
          </a:p>
          <a:p>
            <a:r>
              <a:rPr lang="cs-CZ" dirty="0" err="1"/>
              <a:t>Bahr</a:t>
            </a:r>
            <a:r>
              <a:rPr lang="cs-CZ" dirty="0"/>
              <a:t>: Dialog </a:t>
            </a:r>
            <a:r>
              <a:rPr lang="cs-CZ" dirty="0" err="1"/>
              <a:t>vom</a:t>
            </a:r>
            <a:r>
              <a:rPr lang="cs-CZ" dirty="0"/>
              <a:t> </a:t>
            </a:r>
            <a:r>
              <a:rPr lang="cs-CZ" dirty="0" err="1"/>
              <a:t>Tragischen</a:t>
            </a:r>
            <a:r>
              <a:rPr lang="cs-CZ" dirty="0"/>
              <a:t> (1903), Die </a:t>
            </a:r>
            <a:r>
              <a:rPr lang="cs-CZ" dirty="0" err="1"/>
              <a:t>Andere</a:t>
            </a:r>
            <a:r>
              <a:rPr lang="cs-CZ" dirty="0"/>
              <a:t> (1905), </a:t>
            </a:r>
            <a:r>
              <a:rPr lang="cs-CZ" dirty="0" err="1"/>
              <a:t>Drut</a:t>
            </a:r>
            <a:r>
              <a:rPr lang="cs-CZ" dirty="0"/>
              <a:t> (1909)</a:t>
            </a:r>
          </a:p>
          <a:p>
            <a:r>
              <a:rPr lang="cs-CZ" dirty="0"/>
              <a:t>Kritik – Karl Kraus:</a:t>
            </a:r>
          </a:p>
          <a:p>
            <a:r>
              <a:rPr lang="cs-CZ" dirty="0"/>
              <a:t>„Psychoanalyse </a:t>
            </a:r>
            <a:r>
              <a:rPr lang="cs-CZ" dirty="0" err="1"/>
              <a:t>ist</a:t>
            </a:r>
            <a:r>
              <a:rPr lang="cs-CZ" dirty="0"/>
              <a:t> jene </a:t>
            </a:r>
            <a:r>
              <a:rPr lang="cs-CZ" dirty="0" err="1"/>
              <a:t>Geisteskrankheit</a:t>
            </a:r>
            <a:r>
              <a:rPr lang="cs-CZ" dirty="0"/>
              <a:t>, </a:t>
            </a:r>
            <a:r>
              <a:rPr lang="cs-CZ" dirty="0" err="1"/>
              <a:t>für</a:t>
            </a:r>
            <a:r>
              <a:rPr lang="cs-CZ" dirty="0"/>
              <a:t> </a:t>
            </a:r>
            <a:r>
              <a:rPr lang="cs-CZ" dirty="0" err="1"/>
              <a:t>deren</a:t>
            </a:r>
            <a:r>
              <a:rPr lang="cs-CZ" dirty="0"/>
              <a:t> </a:t>
            </a:r>
            <a:r>
              <a:rPr lang="cs-CZ" dirty="0" err="1"/>
              <a:t>Therapie</a:t>
            </a:r>
            <a:r>
              <a:rPr lang="cs-CZ" dirty="0"/>
              <a:t> </a:t>
            </a:r>
            <a:r>
              <a:rPr lang="cs-CZ" dirty="0" err="1"/>
              <a:t>sie</a:t>
            </a:r>
            <a:r>
              <a:rPr lang="cs-CZ" dirty="0"/>
              <a:t> </a:t>
            </a:r>
            <a:r>
              <a:rPr lang="cs-CZ" dirty="0" err="1"/>
              <a:t>sich</a:t>
            </a:r>
            <a:r>
              <a:rPr lang="cs-CZ" dirty="0"/>
              <a:t> </a:t>
            </a:r>
            <a:r>
              <a:rPr lang="cs-CZ" dirty="0" err="1"/>
              <a:t>hält</a:t>
            </a:r>
            <a:r>
              <a:rPr lang="cs-CZ" dirty="0"/>
              <a:t>.“</a:t>
            </a:r>
          </a:p>
          <a:p>
            <a:r>
              <a:rPr lang="cs-CZ" dirty="0"/>
              <a:t>„</a:t>
            </a:r>
            <a:r>
              <a:rPr lang="cs-CZ" dirty="0" err="1"/>
              <a:t>Zu</a:t>
            </a:r>
            <a:r>
              <a:rPr lang="cs-CZ" dirty="0"/>
              <a:t> </a:t>
            </a:r>
            <a:r>
              <a:rPr lang="cs-CZ" dirty="0" err="1"/>
              <a:t>Hilfe</a:t>
            </a:r>
            <a:r>
              <a:rPr lang="cs-CZ" dirty="0"/>
              <a:t>! </a:t>
            </a:r>
            <a:r>
              <a:rPr lang="cs-CZ" dirty="0" err="1"/>
              <a:t>Helft</a:t>
            </a:r>
            <a:r>
              <a:rPr lang="cs-CZ" dirty="0"/>
              <a:t> </a:t>
            </a:r>
            <a:r>
              <a:rPr lang="cs-CZ" dirty="0" err="1"/>
              <a:t>mir</a:t>
            </a:r>
            <a:r>
              <a:rPr lang="cs-CZ" dirty="0"/>
              <a:t> </a:t>
            </a:r>
            <a:r>
              <a:rPr lang="cs-CZ" dirty="0" err="1"/>
              <a:t>aus</a:t>
            </a:r>
            <a:r>
              <a:rPr lang="cs-CZ" dirty="0"/>
              <a:t> der </a:t>
            </a:r>
            <a:r>
              <a:rPr lang="cs-CZ" dirty="0" err="1"/>
              <a:t>Klarheit</a:t>
            </a:r>
            <a:r>
              <a:rPr lang="cs-CZ" dirty="0"/>
              <a:t>, /</a:t>
            </a:r>
            <a:r>
              <a:rPr lang="cs-CZ" dirty="0" err="1"/>
              <a:t>nicht</a:t>
            </a:r>
            <a:r>
              <a:rPr lang="cs-CZ" dirty="0"/>
              <a:t> </a:t>
            </a:r>
            <a:r>
              <a:rPr lang="cs-CZ" dirty="0" err="1"/>
              <a:t>aus</a:t>
            </a:r>
            <a:r>
              <a:rPr lang="cs-CZ" dirty="0"/>
              <a:t> </a:t>
            </a:r>
            <a:r>
              <a:rPr lang="cs-CZ" dirty="0" err="1"/>
              <a:t>dem</a:t>
            </a:r>
            <a:r>
              <a:rPr lang="cs-CZ" dirty="0"/>
              <a:t> </a:t>
            </a:r>
            <a:r>
              <a:rPr lang="cs-CZ" dirty="0" err="1"/>
              <a:t>Traum</a:t>
            </a:r>
            <a:r>
              <a:rPr lang="cs-CZ" dirty="0"/>
              <a:t>!/ </a:t>
            </a:r>
            <a:r>
              <a:rPr lang="cs-CZ" dirty="0" err="1"/>
              <a:t>Und</a:t>
            </a:r>
            <a:r>
              <a:rPr lang="cs-CZ" dirty="0"/>
              <a:t> </a:t>
            </a:r>
            <a:r>
              <a:rPr lang="cs-CZ" dirty="0" err="1"/>
              <a:t>haltet</a:t>
            </a:r>
            <a:r>
              <a:rPr lang="cs-CZ" dirty="0"/>
              <a:t> </a:t>
            </a:r>
            <a:r>
              <a:rPr lang="cs-CZ" dirty="0" err="1"/>
              <a:t>mir</a:t>
            </a:r>
            <a:r>
              <a:rPr lang="cs-CZ" dirty="0"/>
              <a:t> </a:t>
            </a:r>
            <a:r>
              <a:rPr lang="cs-CZ" dirty="0" err="1"/>
              <a:t>vom</a:t>
            </a:r>
            <a:r>
              <a:rPr lang="cs-CZ" dirty="0"/>
              <a:t> </a:t>
            </a:r>
            <a:r>
              <a:rPr lang="cs-CZ" dirty="0" err="1"/>
              <a:t>Traum</a:t>
            </a:r>
            <a:r>
              <a:rPr lang="cs-CZ" dirty="0"/>
              <a:t> </a:t>
            </a:r>
            <a:r>
              <a:rPr lang="cs-CZ" dirty="0" err="1"/>
              <a:t>die</a:t>
            </a:r>
            <a:r>
              <a:rPr lang="cs-CZ" dirty="0"/>
              <a:t> </a:t>
            </a:r>
            <a:r>
              <a:rPr lang="cs-CZ" dirty="0" err="1"/>
              <a:t>Diebe</a:t>
            </a:r>
            <a:r>
              <a:rPr lang="cs-CZ" dirty="0"/>
              <a:t>!“ (1923 in </a:t>
            </a:r>
            <a:r>
              <a:rPr lang="cs-CZ" dirty="0" err="1"/>
              <a:t>Traumstück</a:t>
            </a:r>
            <a:r>
              <a:rPr lang="cs-CZ" dirty="0"/>
              <a:t>)</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Avantgarda - dadaismus</a:t>
            </a:r>
          </a:p>
        </p:txBody>
      </p:sp>
      <p:sp>
        <p:nvSpPr>
          <p:cNvPr id="3" name="Zástupný symbol pro obsah 2"/>
          <p:cNvSpPr>
            <a:spLocks noGrp="1"/>
          </p:cNvSpPr>
          <p:nvPr>
            <p:ph idx="1"/>
          </p:nvPr>
        </p:nvSpPr>
        <p:spPr/>
        <p:txBody>
          <a:bodyPr/>
          <a:lstStyle/>
          <a:p>
            <a:pPr marL="0" indent="0">
              <a:buNone/>
            </a:pPr>
            <a:r>
              <a:rPr lang="cs-CZ" dirty="0"/>
              <a:t>Hugo </a:t>
            </a:r>
            <a:r>
              <a:rPr lang="cs-CZ" dirty="0" err="1"/>
              <a:t>Ball</a:t>
            </a:r>
            <a:r>
              <a:rPr lang="cs-CZ" dirty="0"/>
              <a:t> (1886-1927)</a:t>
            </a:r>
          </a:p>
          <a:p>
            <a:pPr marL="0" indent="0">
              <a:buNone/>
            </a:pPr>
            <a:r>
              <a:rPr lang="cs-CZ" dirty="0"/>
              <a:t>Hans </a:t>
            </a:r>
            <a:r>
              <a:rPr lang="cs-CZ" dirty="0" err="1"/>
              <a:t>Arp</a:t>
            </a:r>
            <a:r>
              <a:rPr lang="cs-CZ" dirty="0"/>
              <a:t> (1886-1966)</a:t>
            </a:r>
          </a:p>
          <a:p>
            <a:pPr marL="0" indent="0">
              <a:buNone/>
            </a:pPr>
            <a:r>
              <a:rPr lang="cs-CZ" dirty="0"/>
              <a:t>Kabaret </a:t>
            </a:r>
            <a:r>
              <a:rPr lang="cs-CZ" dirty="0" err="1"/>
              <a:t>Voltaire</a:t>
            </a:r>
            <a:r>
              <a:rPr lang="cs-CZ" dirty="0"/>
              <a:t> v Curychu</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1196752"/>
            <a:ext cx="2299327" cy="2693498"/>
          </a:xfrm>
          <a:prstGeom prst="rect">
            <a:avLst/>
          </a:prstGeom>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624" y="3356992"/>
            <a:ext cx="2232248" cy="3414028"/>
          </a:xfrm>
          <a:prstGeom prst="rect">
            <a:avLst/>
          </a:prstGeom>
        </p:spPr>
      </p:pic>
    </p:spTree>
    <p:extLst>
      <p:ext uri="{BB962C8B-B14F-4D97-AF65-F5344CB8AC3E}">
        <p14:creationId xmlns:p14="http://schemas.microsoft.com/office/powerpoint/2010/main" val="544870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8010C8-4F0F-4CE7-9482-245DFE2D4D52}"/>
              </a:ext>
            </a:extLst>
          </p:cNvPr>
          <p:cNvSpPr>
            <a:spLocks noGrp="1"/>
          </p:cNvSpPr>
          <p:nvPr>
            <p:ph type="title"/>
          </p:nvPr>
        </p:nvSpPr>
        <p:spPr/>
        <p:txBody>
          <a:bodyPr/>
          <a:lstStyle/>
          <a:p>
            <a:r>
              <a:rPr lang="cs-CZ" dirty="0"/>
              <a:t>Manifest Dada: Curych, 14. 7. 1916</a:t>
            </a:r>
          </a:p>
        </p:txBody>
      </p:sp>
      <p:sp>
        <p:nvSpPr>
          <p:cNvPr id="3" name="Zástupný obsah 2">
            <a:extLst>
              <a:ext uri="{FF2B5EF4-FFF2-40B4-BE49-F238E27FC236}">
                <a16:creationId xmlns:a16="http://schemas.microsoft.com/office/drawing/2014/main" id="{11B7DEAB-35EF-4B34-8173-671FBA90C4BA}"/>
              </a:ext>
            </a:extLst>
          </p:cNvPr>
          <p:cNvSpPr>
            <a:spLocks noGrp="1"/>
          </p:cNvSpPr>
          <p:nvPr>
            <p:ph idx="1"/>
          </p:nvPr>
        </p:nvSpPr>
        <p:spPr/>
        <p:txBody>
          <a:bodyPr>
            <a:normAutofit fontScale="55000" lnSpcReduction="20000"/>
          </a:bodyPr>
          <a:lstStyle/>
          <a:p>
            <a:r>
              <a:rPr lang="de-DE" dirty="0"/>
              <a:t>Dada ist eine neue Kunstrichtung. Das kann man daran erkennen, dass bisher niemand etwas davon wusste und morgen ganz </a:t>
            </a:r>
            <a:r>
              <a:rPr lang="de-DE" dirty="0" err="1"/>
              <a:t>Zuerich</a:t>
            </a:r>
            <a:r>
              <a:rPr lang="de-DE" dirty="0"/>
              <a:t> davon reden wird. Dada stammt aus dem Lexikon. Es ist furchtbar einfach. Im </a:t>
            </a:r>
            <a:r>
              <a:rPr lang="de-DE" dirty="0" err="1"/>
              <a:t>Franzoesischen</a:t>
            </a:r>
            <a:r>
              <a:rPr lang="de-DE" dirty="0"/>
              <a:t> bedeutets Steckenpferd. Im Deutschen: Addio, steigt mir bitte den </a:t>
            </a:r>
            <a:r>
              <a:rPr lang="de-DE" dirty="0" err="1"/>
              <a:t>Ruecken</a:t>
            </a:r>
            <a:r>
              <a:rPr lang="de-DE" dirty="0"/>
              <a:t> runter, auf Wiedersehen ein </a:t>
            </a:r>
            <a:r>
              <a:rPr lang="de-DE" dirty="0" err="1"/>
              <a:t>ander</a:t>
            </a:r>
            <a:r>
              <a:rPr lang="de-DE" dirty="0"/>
              <a:t> Mal! Im </a:t>
            </a:r>
            <a:r>
              <a:rPr lang="de-DE" dirty="0" err="1"/>
              <a:t>Rumaenischen</a:t>
            </a:r>
            <a:r>
              <a:rPr lang="de-DE" dirty="0"/>
              <a:t>: 'Ja wahrhaftig, Sie haben Recht, so ist es. Jawohl, wirklich. Machen wir'. Und so weiter.</a:t>
            </a:r>
            <a:endParaRPr lang="cs-CZ" dirty="0"/>
          </a:p>
          <a:p>
            <a:r>
              <a:rPr lang="cs-CZ" b="1" dirty="0"/>
              <a:t>(Dada je nový umělecký směr. To se dá poznat na tom, že o něm dosud nikdo nevěděl a zítra o něm bude mluvit celý Curych. Dada pochází ze slovníku. Ve francouzštině to znamená dětský koník na tyči, v němčině sbohem, vlez mi na záda, na shledanou někdy jindy, v rumunštině „Ano, vskutku, máte pravdu, tak to doopravdy je. Ano, ovšem, Pojďme na to“ a tak dále)</a:t>
            </a:r>
          </a:p>
          <a:p>
            <a:r>
              <a:rPr lang="de-DE" dirty="0"/>
              <a:t>Ein internationales Wort. Nur ein Wort und das Wort als Bewegung. Es ist einfach furchtbar. Wenn man eine Kunstrichtung daraus macht, muss das bedeuten, man will Komplikationen wegnehmen. Dada Psychologie, Dada Literatur, Dada Bourgeoisie und ihr, verehrteste Dichter, die ihr immer mit Worten, nie aber das Wort selber gedichtet habt. Dada Weltkrieg und kein Ende, Dada Revolution und kein Anfang. Dada ihr Freunde und </a:t>
            </a:r>
            <a:r>
              <a:rPr lang="de-DE" dirty="0" err="1"/>
              <a:t>Auchdichter</a:t>
            </a:r>
            <a:r>
              <a:rPr lang="de-DE" dirty="0"/>
              <a:t>, </a:t>
            </a:r>
            <a:r>
              <a:rPr lang="de-DE" dirty="0" err="1"/>
              <a:t>allerwerteste</a:t>
            </a:r>
            <a:r>
              <a:rPr lang="de-DE" dirty="0"/>
              <a:t> Evangelisten. Dada Tzara, Dada </a:t>
            </a:r>
            <a:r>
              <a:rPr lang="de-DE" dirty="0" err="1"/>
              <a:t>Huelsenbeck</a:t>
            </a:r>
            <a:r>
              <a:rPr lang="de-DE" dirty="0"/>
              <a:t>, Dada </a:t>
            </a:r>
            <a:r>
              <a:rPr lang="de-DE" dirty="0" err="1"/>
              <a:t>m'dada</a:t>
            </a:r>
            <a:r>
              <a:rPr lang="de-DE" dirty="0"/>
              <a:t>, Dada </a:t>
            </a:r>
            <a:r>
              <a:rPr lang="de-DE" dirty="0" err="1"/>
              <a:t>mhm</a:t>
            </a:r>
            <a:r>
              <a:rPr lang="de-DE" dirty="0"/>
              <a:t>' </a:t>
            </a:r>
            <a:r>
              <a:rPr lang="de-DE" dirty="0" err="1"/>
              <a:t>dada</a:t>
            </a:r>
            <a:r>
              <a:rPr lang="de-DE" dirty="0"/>
              <a:t>, Dada </a:t>
            </a:r>
            <a:r>
              <a:rPr lang="de-DE" dirty="0" err="1"/>
              <a:t>Hue</a:t>
            </a:r>
            <a:r>
              <a:rPr lang="de-DE" dirty="0"/>
              <a:t>, Dada </a:t>
            </a:r>
            <a:r>
              <a:rPr lang="de-DE" dirty="0" err="1"/>
              <a:t>Tza</a:t>
            </a:r>
            <a:r>
              <a:rPr lang="de-DE" dirty="0"/>
              <a:t>.</a:t>
            </a:r>
            <a:endParaRPr lang="cs-CZ" dirty="0"/>
          </a:p>
          <a:p>
            <a:endParaRPr lang="de-DE" dirty="0"/>
          </a:p>
          <a:p>
            <a:endParaRPr lang="cs-CZ" dirty="0"/>
          </a:p>
        </p:txBody>
      </p:sp>
    </p:spTree>
    <p:extLst>
      <p:ext uri="{BB962C8B-B14F-4D97-AF65-F5344CB8AC3E}">
        <p14:creationId xmlns:p14="http://schemas.microsoft.com/office/powerpoint/2010/main" val="2117558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79DD5-14AD-4575-B5EE-76138DA1D6EA}"/>
              </a:ext>
            </a:extLst>
          </p:cNvPr>
          <p:cNvSpPr>
            <a:spLocks noGrp="1"/>
          </p:cNvSpPr>
          <p:nvPr>
            <p:ph type="title"/>
          </p:nvPr>
        </p:nvSpPr>
        <p:spPr/>
        <p:txBody>
          <a:bodyPr/>
          <a:lstStyle/>
          <a:p>
            <a:r>
              <a:rPr lang="cs-CZ" dirty="0"/>
              <a:t>Dada manifest</a:t>
            </a:r>
          </a:p>
        </p:txBody>
      </p:sp>
      <p:sp>
        <p:nvSpPr>
          <p:cNvPr id="3" name="Zástupný obsah 2">
            <a:extLst>
              <a:ext uri="{FF2B5EF4-FFF2-40B4-BE49-F238E27FC236}">
                <a16:creationId xmlns:a16="http://schemas.microsoft.com/office/drawing/2014/main" id="{DCBCBA7C-F5DC-44E0-AD5F-8F976AADD995}"/>
              </a:ext>
            </a:extLst>
          </p:cNvPr>
          <p:cNvSpPr>
            <a:spLocks noGrp="1"/>
          </p:cNvSpPr>
          <p:nvPr>
            <p:ph idx="1"/>
          </p:nvPr>
        </p:nvSpPr>
        <p:spPr/>
        <p:txBody>
          <a:bodyPr>
            <a:normAutofit fontScale="77500" lnSpcReduction="20000"/>
          </a:bodyPr>
          <a:lstStyle/>
          <a:p>
            <a:r>
              <a:rPr lang="cs-CZ" dirty="0"/>
              <a:t>(Mezinárodní slovo. Jenom slovo a to slovo jako hnutí. Je to jednoduše strašné. Když se z toho udělá umělecký směr, znamená to, že chceme odstranit komplikace. Dada psychologie, dada literatura, dada buržoazie a vy, nejctihodnější </a:t>
            </a:r>
            <a:r>
              <a:rPr lang="cs-CZ" dirty="0" err="1"/>
              <a:t>básníkové</a:t>
            </a:r>
            <a:r>
              <a:rPr lang="cs-CZ" dirty="0"/>
              <a:t>, kteří jste vždy skládali básně ze slov a nikdy neskládali samotná slova. Dada světová válka a žádný konec Dada revoluce a žádný začátek dada přátelé a </a:t>
            </a:r>
            <a:r>
              <a:rPr lang="cs-CZ" dirty="0" err="1"/>
              <a:t>takybásníci</a:t>
            </a:r>
            <a:r>
              <a:rPr lang="cs-CZ" dirty="0"/>
              <a:t> nejváženější evangelisté </a:t>
            </a:r>
            <a:r>
              <a:rPr lang="de-DE" dirty="0"/>
              <a:t>Dada Tzara, Dada </a:t>
            </a:r>
            <a:r>
              <a:rPr lang="de-DE" dirty="0" err="1"/>
              <a:t>Huelsenbeck</a:t>
            </a:r>
            <a:r>
              <a:rPr lang="de-DE" dirty="0"/>
              <a:t>, Dada </a:t>
            </a:r>
            <a:r>
              <a:rPr lang="de-DE" dirty="0" err="1"/>
              <a:t>m'dada</a:t>
            </a:r>
            <a:r>
              <a:rPr lang="de-DE" dirty="0"/>
              <a:t>, Dada </a:t>
            </a:r>
            <a:r>
              <a:rPr lang="de-DE" dirty="0" err="1"/>
              <a:t>mhm</a:t>
            </a:r>
            <a:r>
              <a:rPr lang="de-DE" dirty="0"/>
              <a:t>' </a:t>
            </a:r>
            <a:r>
              <a:rPr lang="de-DE" dirty="0" err="1"/>
              <a:t>dada</a:t>
            </a:r>
            <a:r>
              <a:rPr lang="de-DE" dirty="0"/>
              <a:t>, Dada </a:t>
            </a:r>
            <a:r>
              <a:rPr lang="de-DE" dirty="0" err="1"/>
              <a:t>Hue</a:t>
            </a:r>
            <a:r>
              <a:rPr lang="de-DE" dirty="0"/>
              <a:t>, Dada </a:t>
            </a:r>
            <a:r>
              <a:rPr lang="de-DE" dirty="0" err="1"/>
              <a:t>Tza</a:t>
            </a:r>
            <a:r>
              <a:rPr lang="cs-CZ" dirty="0"/>
              <a:t>)</a:t>
            </a:r>
            <a:endParaRPr lang="de-DE" dirty="0"/>
          </a:p>
          <a:p>
            <a:r>
              <a:rPr lang="de-DE" dirty="0"/>
              <a:t>Wie erlangt man die ewige Seligkeit? Indem man Dada sagt. Wie wird man </a:t>
            </a:r>
            <a:r>
              <a:rPr lang="de-DE" dirty="0" err="1"/>
              <a:t>beruehmt</a:t>
            </a:r>
            <a:r>
              <a:rPr lang="de-DE" dirty="0"/>
              <a:t>? Indem man Dada sagt.</a:t>
            </a:r>
            <a:endParaRPr lang="cs-CZ" dirty="0"/>
          </a:p>
          <a:p>
            <a:r>
              <a:rPr lang="cs-CZ" dirty="0"/>
              <a:t>(Jak člověk dosáhne věčné blaženosti? Tím, že řekne Dada. Jak dosáhne slávy? Tím, že řekne Dada. )</a:t>
            </a:r>
            <a:endParaRPr lang="de-DE" dirty="0"/>
          </a:p>
          <a:p>
            <a:endParaRPr lang="cs-CZ" dirty="0"/>
          </a:p>
        </p:txBody>
      </p:sp>
    </p:spTree>
    <p:extLst>
      <p:ext uri="{BB962C8B-B14F-4D97-AF65-F5344CB8AC3E}">
        <p14:creationId xmlns:p14="http://schemas.microsoft.com/office/powerpoint/2010/main" val="274483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Hugo </a:t>
            </a:r>
            <a:r>
              <a:rPr lang="cs-CZ" dirty="0" err="1"/>
              <a:t>Ball</a:t>
            </a:r>
            <a:r>
              <a:rPr lang="cs-CZ" dirty="0"/>
              <a:t> (1886 – 1927)</a:t>
            </a:r>
          </a:p>
        </p:txBody>
      </p:sp>
      <p:sp>
        <p:nvSpPr>
          <p:cNvPr id="3" name="Zástupný symbol pro obsah 2"/>
          <p:cNvSpPr>
            <a:spLocks noGrp="1"/>
          </p:cNvSpPr>
          <p:nvPr>
            <p:ph idx="1"/>
          </p:nvPr>
        </p:nvSpPr>
        <p:spPr/>
        <p:txBody>
          <a:bodyPr>
            <a:normAutofit/>
          </a:bodyPr>
          <a:lstStyle/>
          <a:p>
            <a:r>
              <a:rPr lang="cs-CZ" dirty="0"/>
              <a:t>pracoval jako dramaturg Mnichovského Komorního divadla (</a:t>
            </a:r>
            <a:r>
              <a:rPr lang="cs-CZ" dirty="0" err="1"/>
              <a:t>Münchner</a:t>
            </a:r>
            <a:r>
              <a:rPr lang="cs-CZ" dirty="0"/>
              <a:t> </a:t>
            </a:r>
            <a:r>
              <a:rPr lang="cs-CZ" dirty="0" err="1"/>
              <a:t>Kammerpiele</a:t>
            </a:r>
            <a:r>
              <a:rPr lang="cs-CZ" dirty="0"/>
              <a:t>)</a:t>
            </a:r>
          </a:p>
          <a:p>
            <a:r>
              <a:rPr lang="cs-CZ" dirty="0" err="1"/>
              <a:t>ovlivěn</a:t>
            </a:r>
            <a:r>
              <a:rPr lang="cs-CZ" dirty="0"/>
              <a:t> anarchismem, Tristanem </a:t>
            </a:r>
            <a:r>
              <a:rPr lang="cs-CZ" dirty="0" err="1"/>
              <a:t>Tzarou</a:t>
            </a:r>
            <a:endParaRPr lang="cs-CZ" dirty="0"/>
          </a:p>
          <a:p>
            <a:r>
              <a:rPr lang="cs-CZ" dirty="0"/>
              <a:t>1916 založil s Hansem </a:t>
            </a:r>
            <a:r>
              <a:rPr lang="cs-CZ" dirty="0" err="1"/>
              <a:t>Arpem</a:t>
            </a:r>
            <a:r>
              <a:rPr lang="cs-CZ" dirty="0"/>
              <a:t>, Tristanem </a:t>
            </a:r>
            <a:r>
              <a:rPr lang="cs-CZ" dirty="0" err="1"/>
              <a:t>Tzarou</a:t>
            </a:r>
            <a:r>
              <a:rPr lang="cs-CZ" dirty="0"/>
              <a:t> 1896 – 1963)   a Marcelem </a:t>
            </a:r>
            <a:r>
              <a:rPr lang="cs-CZ" dirty="0" err="1"/>
              <a:t>Jancou</a:t>
            </a:r>
            <a:r>
              <a:rPr lang="cs-CZ" dirty="0"/>
              <a:t> v Curychu </a:t>
            </a:r>
            <a:r>
              <a:rPr lang="cs-CZ" dirty="0" err="1"/>
              <a:t>Cabaret</a:t>
            </a:r>
            <a:r>
              <a:rPr lang="cs-CZ" dirty="0"/>
              <a:t> </a:t>
            </a:r>
            <a:r>
              <a:rPr lang="cs-CZ" dirty="0" err="1"/>
              <a:t>Voltaire</a:t>
            </a:r>
            <a:endParaRPr lang="cs-CZ" dirty="0"/>
          </a:p>
          <a:p>
            <a:r>
              <a:rPr lang="cs-CZ" dirty="0"/>
              <a:t>spolupracoval s </a:t>
            </a:r>
            <a:r>
              <a:rPr lang="cs-CZ" dirty="0" err="1"/>
              <a:t>Kandinským</a:t>
            </a:r>
            <a:endParaRPr lang="cs-CZ" dirty="0"/>
          </a:p>
          <a:p>
            <a:r>
              <a:rPr lang="cs-CZ" dirty="0"/>
              <a:t>znám díky svým akustickým básním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Dada ve výtvarném umění</a:t>
            </a:r>
          </a:p>
        </p:txBody>
      </p:sp>
      <p:sp>
        <p:nvSpPr>
          <p:cNvPr id="3" name="Zástupný symbol pro obsah 2"/>
          <p:cNvSpPr>
            <a:spLocks noGrp="1"/>
          </p:cNvSpPr>
          <p:nvPr>
            <p:ph idx="1"/>
          </p:nvPr>
        </p:nvSpPr>
        <p:spPr/>
        <p:txBody>
          <a:bodyPr/>
          <a:lstStyle/>
          <a:p>
            <a:r>
              <a:rPr lang="cs-CZ" dirty="0"/>
              <a:t>Paul </a:t>
            </a:r>
            <a:r>
              <a:rPr lang="cs-CZ" dirty="0" err="1"/>
              <a:t>Klee</a:t>
            </a:r>
            <a:endParaRPr lang="cs-CZ" dirty="0"/>
          </a:p>
          <a:p>
            <a:r>
              <a:rPr lang="cs-CZ" dirty="0" err="1"/>
              <a:t>Vasilij</a:t>
            </a:r>
            <a:r>
              <a:rPr lang="cs-CZ" dirty="0"/>
              <a:t> </a:t>
            </a:r>
            <a:r>
              <a:rPr lang="cs-CZ" dirty="0" err="1"/>
              <a:t>Kandinskij</a:t>
            </a:r>
            <a:endParaRPr lang="cs-CZ" dirty="0"/>
          </a:p>
          <a:p>
            <a:r>
              <a:rPr lang="cs-CZ" b="1" u="sng" dirty="0"/>
              <a:t>Kurt </a:t>
            </a:r>
            <a:r>
              <a:rPr lang="cs-CZ" b="1" u="sng" dirty="0" err="1"/>
              <a:t>Schwitters</a:t>
            </a:r>
            <a:endParaRPr lang="cs-CZ" b="1" u="sng" dirty="0"/>
          </a:p>
          <a:p>
            <a:r>
              <a:rPr lang="cs-CZ" dirty="0"/>
              <a:t>Max Ernst</a:t>
            </a:r>
          </a:p>
          <a:p>
            <a:r>
              <a:rPr lang="cs-CZ" dirty="0"/>
              <a:t>Otto </a:t>
            </a:r>
            <a:r>
              <a:rPr lang="cs-CZ" dirty="0" err="1"/>
              <a:t>Dix</a:t>
            </a:r>
            <a:endParaRPr lang="cs-CZ" dirty="0"/>
          </a:p>
        </p:txBody>
      </p:sp>
      <p:pic>
        <p:nvPicPr>
          <p:cNvPr id="4" name="Obrázek 3" descr="kurt_schwitters9dada1.jpg"/>
          <p:cNvPicPr>
            <a:picLocks noChangeAspect="1"/>
          </p:cNvPicPr>
          <p:nvPr/>
        </p:nvPicPr>
        <p:blipFill>
          <a:blip r:embed="rId2" cstate="print"/>
          <a:stretch>
            <a:fillRect/>
          </a:stretch>
        </p:blipFill>
        <p:spPr>
          <a:xfrm>
            <a:off x="5334416" y="1018704"/>
            <a:ext cx="3809584" cy="52186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Stručné opakování – literatura 19. stol.</a:t>
            </a:r>
          </a:p>
        </p:txBody>
      </p:sp>
      <p:sp>
        <p:nvSpPr>
          <p:cNvPr id="3" name="Zástupný symbol pro obsah 2"/>
          <p:cNvSpPr>
            <a:spLocks noGrp="1"/>
          </p:cNvSpPr>
          <p:nvPr>
            <p:ph idx="1"/>
          </p:nvPr>
        </p:nvSpPr>
        <p:spPr/>
        <p:txBody>
          <a:bodyPr>
            <a:normAutofit fontScale="85000" lnSpcReduction="10000"/>
          </a:bodyPr>
          <a:lstStyle/>
          <a:p>
            <a:r>
              <a:rPr lang="cs-CZ" dirty="0"/>
              <a:t>19. stol.: počátek století – tzv. </a:t>
            </a:r>
            <a:r>
              <a:rPr lang="cs-CZ" dirty="0" err="1"/>
              <a:t>Klassik</a:t>
            </a:r>
            <a:r>
              <a:rPr lang="cs-CZ" dirty="0"/>
              <a:t>: </a:t>
            </a:r>
            <a:r>
              <a:rPr lang="cs-CZ" dirty="0" err="1"/>
              <a:t>Goethe</a:t>
            </a:r>
            <a:r>
              <a:rPr lang="cs-CZ" dirty="0"/>
              <a:t> a Schiller</a:t>
            </a:r>
          </a:p>
          <a:p>
            <a:r>
              <a:rPr lang="cs-CZ" dirty="0"/>
              <a:t>Romantismus: raný (</a:t>
            </a:r>
            <a:r>
              <a:rPr lang="cs-CZ" dirty="0" err="1"/>
              <a:t>Schlegelové</a:t>
            </a:r>
            <a:r>
              <a:rPr lang="cs-CZ" dirty="0"/>
              <a:t>, </a:t>
            </a:r>
            <a:r>
              <a:rPr lang="cs-CZ" dirty="0" err="1"/>
              <a:t>Novalis</a:t>
            </a:r>
            <a:r>
              <a:rPr lang="cs-CZ" dirty="0"/>
              <a:t>)  filosofické základy romantismu, pozdní: E. T. A. Hoffmann (fantastika, pohádky a pozdní dílo – Bratrancovo okno)</a:t>
            </a:r>
          </a:p>
          <a:p>
            <a:r>
              <a:rPr lang="cs-CZ" dirty="0"/>
              <a:t>Biedermeier – měšťácký styl v období restaurace po Vídeňském kongresu: </a:t>
            </a:r>
            <a:r>
              <a:rPr lang="cs-CZ" dirty="0" err="1"/>
              <a:t>Stifter</a:t>
            </a:r>
            <a:r>
              <a:rPr lang="cs-CZ" dirty="0"/>
              <a:t>, </a:t>
            </a:r>
            <a:r>
              <a:rPr lang="cs-CZ" dirty="0" err="1"/>
              <a:t>Mörike</a:t>
            </a:r>
            <a:r>
              <a:rPr lang="cs-CZ" dirty="0"/>
              <a:t>, </a:t>
            </a:r>
            <a:r>
              <a:rPr lang="cs-CZ" dirty="0" err="1"/>
              <a:t>Grillparzer</a:t>
            </a:r>
            <a:endParaRPr lang="cs-CZ" dirty="0"/>
          </a:p>
          <a:p>
            <a:r>
              <a:rPr lang="cs-CZ" dirty="0"/>
              <a:t>poetický realismus – </a:t>
            </a:r>
            <a:r>
              <a:rPr lang="cs-CZ" dirty="0" err="1"/>
              <a:t>pol</a:t>
            </a:r>
            <a:r>
              <a:rPr lang="cs-CZ" dirty="0"/>
              <a:t>. 19. stol. - základy a hlavní autoři: </a:t>
            </a:r>
            <a:r>
              <a:rPr lang="cs-CZ" dirty="0" err="1"/>
              <a:t>Fontane</a:t>
            </a:r>
            <a:r>
              <a:rPr lang="cs-CZ" dirty="0"/>
              <a:t>, </a:t>
            </a:r>
            <a:r>
              <a:rPr lang="cs-CZ" dirty="0" err="1"/>
              <a:t>Raabe</a:t>
            </a:r>
            <a:r>
              <a:rPr lang="cs-CZ" dirty="0"/>
              <a:t>, </a:t>
            </a:r>
            <a:r>
              <a:rPr lang="cs-CZ" dirty="0" err="1"/>
              <a:t>Ebner</a:t>
            </a:r>
            <a:r>
              <a:rPr lang="cs-CZ" dirty="0"/>
              <a:t>-</a:t>
            </a:r>
            <a:r>
              <a:rPr lang="cs-CZ" dirty="0" err="1"/>
              <a:t>Eschenbach</a:t>
            </a:r>
            <a:r>
              <a:rPr lang="cs-CZ" dirty="0"/>
              <a:t>, </a:t>
            </a:r>
            <a:r>
              <a:rPr lang="cs-CZ" dirty="0" err="1"/>
              <a:t>Storm</a:t>
            </a:r>
            <a:endParaRPr lang="cs-CZ" dirty="0"/>
          </a:p>
          <a:p>
            <a:r>
              <a:rPr lang="cs-CZ" dirty="0"/>
              <a:t>naturalismus – konec 19. stol.Hauptmann, </a:t>
            </a:r>
            <a:r>
              <a:rPr lang="cs-CZ" dirty="0" err="1"/>
              <a:t>Holz</a:t>
            </a:r>
            <a:r>
              <a:rPr lang="cs-CZ" dirty="0"/>
              <a:t> a </a:t>
            </a:r>
            <a:r>
              <a:rPr lang="cs-CZ" dirty="0" err="1"/>
              <a:t>Schlaf</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Dada ve výtvarném umění – Otto </a:t>
            </a:r>
            <a:r>
              <a:rPr lang="cs-CZ" dirty="0" err="1"/>
              <a:t>Dix</a:t>
            </a:r>
            <a:endParaRPr lang="cs-CZ" dirty="0"/>
          </a:p>
        </p:txBody>
      </p:sp>
      <p:pic>
        <p:nvPicPr>
          <p:cNvPr id="6" name="Zástupný symbol pro obsah 5" descr="Dix-electric-tram-1919-p.jpg"/>
          <p:cNvPicPr>
            <a:picLocks noGrp="1" noChangeAspect="1"/>
          </p:cNvPicPr>
          <p:nvPr>
            <p:ph idx="1"/>
          </p:nvPr>
        </p:nvPicPr>
        <p:blipFill>
          <a:blip r:embed="rId2" cstate="print"/>
          <a:stretch>
            <a:fillRect/>
          </a:stretch>
        </p:blipFill>
        <p:spPr>
          <a:xfrm>
            <a:off x="2707303" y="1600200"/>
            <a:ext cx="3729394" cy="4525963"/>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Dada ve výtvarném umění – </a:t>
            </a:r>
            <a:r>
              <a:rPr lang="cs-CZ" dirty="0" err="1"/>
              <a:t>Kandinskij</a:t>
            </a:r>
            <a:endParaRPr lang="cs-CZ" dirty="0"/>
          </a:p>
        </p:txBody>
      </p:sp>
      <p:pic>
        <p:nvPicPr>
          <p:cNvPr id="4" name="Zástupný symbol pro obsah 3" descr="kandindkij.jpg"/>
          <p:cNvPicPr>
            <a:picLocks noGrp="1" noChangeAspect="1"/>
          </p:cNvPicPr>
          <p:nvPr>
            <p:ph idx="1"/>
          </p:nvPr>
        </p:nvPicPr>
        <p:blipFill>
          <a:blip r:embed="rId2" cstate="print"/>
          <a:stretch>
            <a:fillRect/>
          </a:stretch>
        </p:blipFill>
        <p:spPr>
          <a:xfrm>
            <a:off x="2667000" y="2182019"/>
            <a:ext cx="3810000" cy="3362325"/>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Expresionismus</a:t>
            </a:r>
          </a:p>
        </p:txBody>
      </p:sp>
      <p:sp>
        <p:nvSpPr>
          <p:cNvPr id="3" name="Zástupný symbol pro obsah 2"/>
          <p:cNvSpPr>
            <a:spLocks noGrp="1"/>
          </p:cNvSpPr>
          <p:nvPr>
            <p:ph idx="1"/>
          </p:nvPr>
        </p:nvSpPr>
        <p:spPr/>
        <p:txBody>
          <a:bodyPr/>
          <a:lstStyle/>
          <a:p>
            <a:r>
              <a:rPr lang="cs-CZ" dirty="0"/>
              <a:t>exaltované projevy</a:t>
            </a:r>
          </a:p>
          <a:p>
            <a:r>
              <a:rPr lang="cs-CZ" dirty="0"/>
              <a:t>témata: válka, smrt, šílenství, pitva, apokalypsa</a:t>
            </a:r>
          </a:p>
          <a:p>
            <a:r>
              <a:rPr lang="cs-CZ" dirty="0"/>
              <a:t>souvisí s 1. světovou válkou: těsně před a těsně po</a:t>
            </a:r>
          </a:p>
          <a:p>
            <a:r>
              <a:rPr lang="cs-CZ" dirty="0"/>
              <a:t>vzniká ve výtvarném umění: v Německu skupiny </a:t>
            </a:r>
            <a:r>
              <a:rPr lang="cs-CZ" dirty="0" err="1"/>
              <a:t>Brücke</a:t>
            </a:r>
            <a:r>
              <a:rPr lang="cs-CZ" dirty="0"/>
              <a:t> a především Der </a:t>
            </a:r>
            <a:r>
              <a:rPr lang="cs-CZ" dirty="0" err="1"/>
              <a:t>blaue</a:t>
            </a:r>
            <a:r>
              <a:rPr lang="cs-CZ" dirty="0"/>
              <a:t> </a:t>
            </a:r>
            <a:r>
              <a:rPr lang="cs-CZ" dirty="0" err="1"/>
              <a:t>Reiter</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Počátky expresionismu</a:t>
            </a:r>
          </a:p>
        </p:txBody>
      </p:sp>
      <p:sp>
        <p:nvSpPr>
          <p:cNvPr id="6" name="Zástupný symbol pro obsah 5"/>
          <p:cNvSpPr>
            <a:spLocks noGrp="1"/>
          </p:cNvSpPr>
          <p:nvPr>
            <p:ph idx="1"/>
          </p:nvPr>
        </p:nvSpPr>
        <p:spPr/>
        <p:txBody>
          <a:bodyPr>
            <a:normAutofit lnSpcReduction="10000"/>
          </a:bodyPr>
          <a:lstStyle/>
          <a:p>
            <a:r>
              <a:rPr lang="cs-CZ" dirty="0"/>
              <a:t>Termín poprvé použil roku 1911 kritik, spisovatel, mecenáš a galerista </a:t>
            </a:r>
            <a:r>
              <a:rPr lang="cs-CZ" dirty="0" err="1"/>
              <a:t>Herwarth</a:t>
            </a:r>
            <a:r>
              <a:rPr lang="cs-CZ" dirty="0"/>
              <a:t> </a:t>
            </a:r>
            <a:r>
              <a:rPr lang="cs-CZ" dirty="0" err="1"/>
              <a:t>Walden</a:t>
            </a:r>
            <a:r>
              <a:rPr lang="cs-CZ" dirty="0"/>
              <a:t> pro označení nového francouzského malířství zastoupeného na velké berlínské výstavě pro odlišení od impresionismu</a:t>
            </a:r>
          </a:p>
          <a:p>
            <a:r>
              <a:rPr lang="cs-CZ" dirty="0"/>
              <a:t>U počátků expresionismu stojí V. van </a:t>
            </a:r>
            <a:r>
              <a:rPr lang="cs-CZ" dirty="0" err="1"/>
              <a:t>Gogh</a:t>
            </a:r>
            <a:r>
              <a:rPr lang="cs-CZ" dirty="0"/>
              <a:t> a E. </a:t>
            </a:r>
            <a:r>
              <a:rPr lang="cs-CZ" dirty="0" err="1"/>
              <a:t>Munch</a:t>
            </a:r>
            <a:endParaRPr lang="cs-CZ" dirty="0"/>
          </a:p>
          <a:p>
            <a:r>
              <a:rPr lang="cs-CZ" dirty="0"/>
              <a:t>projevil se i v architektuře a ve filmu (první umělecké filmy (</a:t>
            </a:r>
            <a:r>
              <a:rPr lang="cs-CZ" dirty="0" err="1"/>
              <a:t>Murnau</a:t>
            </a:r>
            <a:r>
              <a:rPr lang="cs-CZ" dirty="0"/>
              <a:t>, </a:t>
            </a:r>
            <a:r>
              <a:rPr lang="cs-CZ" dirty="0" err="1"/>
              <a:t>Ewers</a:t>
            </a:r>
            <a:r>
              <a:rPr lang="cs-CZ" dirty="0"/>
              <a:t> aj.)</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Expresionismus ve výtvarném umění: </a:t>
            </a:r>
            <a:r>
              <a:rPr lang="cs-CZ" dirty="0" err="1"/>
              <a:t>Brücke</a:t>
            </a:r>
            <a:r>
              <a:rPr lang="cs-CZ" dirty="0"/>
              <a:t> (Drážďany)</a:t>
            </a:r>
          </a:p>
        </p:txBody>
      </p:sp>
      <p:sp>
        <p:nvSpPr>
          <p:cNvPr id="3" name="Zástupný symbol pro obsah 2"/>
          <p:cNvSpPr>
            <a:spLocks noGrp="1"/>
          </p:cNvSpPr>
          <p:nvPr>
            <p:ph idx="1"/>
          </p:nvPr>
        </p:nvSpPr>
        <p:spPr/>
        <p:txBody>
          <a:bodyPr/>
          <a:lstStyle/>
          <a:p>
            <a:r>
              <a:rPr lang="cs-CZ" dirty="0"/>
              <a:t>Emil </a:t>
            </a:r>
            <a:r>
              <a:rPr lang="cs-CZ" dirty="0" err="1"/>
              <a:t>Ludwig</a:t>
            </a:r>
            <a:r>
              <a:rPr lang="cs-CZ" dirty="0"/>
              <a:t> </a:t>
            </a:r>
            <a:r>
              <a:rPr lang="cs-CZ" dirty="0" err="1"/>
              <a:t>Kirschner</a:t>
            </a:r>
            <a:endParaRPr lang="cs-CZ" dirty="0"/>
          </a:p>
          <a:p>
            <a:r>
              <a:rPr lang="cs-CZ" dirty="0"/>
              <a:t>Emil </a:t>
            </a:r>
            <a:r>
              <a:rPr lang="cs-CZ" dirty="0" err="1"/>
              <a:t>Nolde</a:t>
            </a:r>
            <a:endParaRPr lang="cs-CZ" dirty="0"/>
          </a:p>
          <a:p>
            <a:r>
              <a:rPr lang="cs-CZ" dirty="0"/>
              <a:t>Max </a:t>
            </a:r>
            <a:r>
              <a:rPr lang="cs-CZ" dirty="0" err="1"/>
              <a:t>Pechstein</a:t>
            </a:r>
            <a:endParaRPr lang="cs-CZ" dirty="0"/>
          </a:p>
        </p:txBody>
      </p:sp>
      <p:pic>
        <p:nvPicPr>
          <p:cNvPr id="4" name="Obrázek 3" descr="170PX-~3.JPG"/>
          <p:cNvPicPr>
            <a:picLocks noChangeAspect="1"/>
          </p:cNvPicPr>
          <p:nvPr/>
        </p:nvPicPr>
        <p:blipFill>
          <a:blip r:embed="rId2" cstate="print"/>
          <a:stretch>
            <a:fillRect/>
          </a:stretch>
        </p:blipFill>
        <p:spPr>
          <a:xfrm>
            <a:off x="6588224" y="1124744"/>
            <a:ext cx="2217772" cy="3248384"/>
          </a:xfrm>
          <a:prstGeom prst="rect">
            <a:avLst/>
          </a:prstGeom>
        </p:spPr>
      </p:pic>
      <p:pic>
        <p:nvPicPr>
          <p:cNvPr id="5" name="Obrázek 4" descr="220px-Ernst_Ludwig_Kirchner_Sitzende_Dame_(Dodo)_1907-1.jpg"/>
          <p:cNvPicPr>
            <a:picLocks noChangeAspect="1"/>
          </p:cNvPicPr>
          <p:nvPr/>
        </p:nvPicPr>
        <p:blipFill>
          <a:blip r:embed="rId3" cstate="print"/>
          <a:stretch>
            <a:fillRect/>
          </a:stretch>
        </p:blipFill>
        <p:spPr>
          <a:xfrm>
            <a:off x="2699792" y="3356992"/>
            <a:ext cx="2952328" cy="303284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Expresionismus ve výtvarném umění: Der </a:t>
            </a:r>
            <a:r>
              <a:rPr lang="cs-CZ" dirty="0" err="1"/>
              <a:t>Blaue</a:t>
            </a:r>
            <a:r>
              <a:rPr lang="cs-CZ" dirty="0"/>
              <a:t> </a:t>
            </a:r>
            <a:r>
              <a:rPr lang="cs-CZ" dirty="0" err="1"/>
              <a:t>Reiter</a:t>
            </a:r>
            <a:r>
              <a:rPr lang="cs-CZ" dirty="0"/>
              <a:t> (Mnichov)</a:t>
            </a:r>
          </a:p>
        </p:txBody>
      </p:sp>
      <p:sp>
        <p:nvSpPr>
          <p:cNvPr id="3" name="Zástupný symbol pro obsah 2"/>
          <p:cNvSpPr>
            <a:spLocks noGrp="1"/>
          </p:cNvSpPr>
          <p:nvPr>
            <p:ph idx="1"/>
          </p:nvPr>
        </p:nvSpPr>
        <p:spPr/>
        <p:txBody>
          <a:bodyPr/>
          <a:lstStyle/>
          <a:p>
            <a:r>
              <a:rPr lang="cs-CZ" dirty="0" err="1"/>
              <a:t>Wassily</a:t>
            </a:r>
            <a:r>
              <a:rPr lang="cs-CZ" dirty="0"/>
              <a:t> </a:t>
            </a:r>
            <a:r>
              <a:rPr lang="cs-CZ" dirty="0" err="1"/>
              <a:t>Kandinsky</a:t>
            </a:r>
            <a:endParaRPr lang="cs-CZ" dirty="0"/>
          </a:p>
          <a:p>
            <a:r>
              <a:rPr lang="cs-CZ" dirty="0" err="1"/>
              <a:t>Franz</a:t>
            </a:r>
            <a:r>
              <a:rPr lang="cs-CZ" dirty="0"/>
              <a:t> </a:t>
            </a:r>
            <a:r>
              <a:rPr lang="cs-CZ" dirty="0" err="1"/>
              <a:t>Marc</a:t>
            </a:r>
            <a:endParaRPr lang="cs-CZ" dirty="0"/>
          </a:p>
          <a:p>
            <a:r>
              <a:rPr lang="cs-CZ" dirty="0"/>
              <a:t>Alfred </a:t>
            </a:r>
            <a:r>
              <a:rPr lang="cs-CZ" dirty="0" err="1"/>
              <a:t>Kubin</a:t>
            </a:r>
            <a:endParaRPr lang="cs-CZ" dirty="0"/>
          </a:p>
          <a:p>
            <a:r>
              <a:rPr lang="cs-CZ" dirty="0"/>
              <a:t>Paul </a:t>
            </a:r>
            <a:r>
              <a:rPr lang="cs-CZ" dirty="0" err="1"/>
              <a:t>Klee</a:t>
            </a:r>
            <a:endParaRPr lang="cs-CZ" dirty="0"/>
          </a:p>
        </p:txBody>
      </p:sp>
      <p:pic>
        <p:nvPicPr>
          <p:cNvPr id="4" name="Obrázek 3" descr="220px-Franz_Marc_029a.jpg"/>
          <p:cNvPicPr>
            <a:picLocks noChangeAspect="1"/>
          </p:cNvPicPr>
          <p:nvPr/>
        </p:nvPicPr>
        <p:blipFill>
          <a:blip r:embed="rId2" cstate="print"/>
          <a:stretch>
            <a:fillRect/>
          </a:stretch>
        </p:blipFill>
        <p:spPr>
          <a:xfrm>
            <a:off x="5220072" y="1772816"/>
            <a:ext cx="2794000" cy="4381500"/>
          </a:xfrm>
          <a:prstGeom prst="rect">
            <a:avLst/>
          </a:prstGeom>
        </p:spPr>
      </p:pic>
      <p:pic>
        <p:nvPicPr>
          <p:cNvPr id="5" name="Obrázek 4" descr="150px-On_a_Motif_from_Hamamet.jpg"/>
          <p:cNvPicPr>
            <a:picLocks noChangeAspect="1"/>
          </p:cNvPicPr>
          <p:nvPr/>
        </p:nvPicPr>
        <p:blipFill>
          <a:blip r:embed="rId3" cstate="print"/>
          <a:stretch>
            <a:fillRect/>
          </a:stretch>
        </p:blipFill>
        <p:spPr>
          <a:xfrm>
            <a:off x="2555776" y="3501008"/>
            <a:ext cx="2232248" cy="2723342"/>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Expresionismus v literatuře</a:t>
            </a:r>
          </a:p>
        </p:txBody>
      </p:sp>
      <p:sp>
        <p:nvSpPr>
          <p:cNvPr id="3" name="Zástupný symbol pro obsah 2"/>
          <p:cNvSpPr>
            <a:spLocks noGrp="1"/>
          </p:cNvSpPr>
          <p:nvPr>
            <p:ph idx="1"/>
          </p:nvPr>
        </p:nvSpPr>
        <p:spPr/>
        <p:txBody>
          <a:bodyPr>
            <a:normAutofit fontScale="85000" lnSpcReduction="10000"/>
          </a:bodyPr>
          <a:lstStyle/>
          <a:p>
            <a:pPr>
              <a:buNone/>
            </a:pPr>
            <a:r>
              <a:rPr lang="cs-CZ" dirty="0"/>
              <a:t>- Gottfried </a:t>
            </a:r>
            <a:r>
              <a:rPr lang="cs-CZ" dirty="0" err="1"/>
              <a:t>Benn</a:t>
            </a:r>
            <a:r>
              <a:rPr lang="cs-CZ" dirty="0"/>
              <a:t> (1886-1956): </a:t>
            </a:r>
          </a:p>
          <a:p>
            <a:pPr>
              <a:buNone/>
            </a:pPr>
            <a:r>
              <a:rPr lang="cs-CZ" dirty="0"/>
              <a:t>sbírka </a:t>
            </a:r>
            <a:r>
              <a:rPr lang="cs-CZ" i="1" dirty="0" err="1"/>
              <a:t>Morgue</a:t>
            </a:r>
            <a:r>
              <a:rPr lang="cs-CZ" dirty="0"/>
              <a:t> (1912) </a:t>
            </a:r>
          </a:p>
          <a:p>
            <a:pPr>
              <a:buNone/>
            </a:pPr>
            <a:r>
              <a:rPr lang="cs-CZ" dirty="0"/>
              <a:t>- Georg </a:t>
            </a:r>
            <a:r>
              <a:rPr lang="cs-CZ" dirty="0" err="1"/>
              <a:t>Heym</a:t>
            </a:r>
            <a:r>
              <a:rPr lang="cs-CZ" dirty="0"/>
              <a:t> (1887-1912)</a:t>
            </a:r>
          </a:p>
          <a:p>
            <a:pPr>
              <a:buNone/>
            </a:pPr>
            <a:r>
              <a:rPr lang="cs-CZ" dirty="0"/>
              <a:t>próza </a:t>
            </a:r>
            <a:r>
              <a:rPr lang="cs-CZ" i="1" dirty="0"/>
              <a:t>Der </a:t>
            </a:r>
            <a:r>
              <a:rPr lang="cs-CZ" i="1" dirty="0" err="1"/>
              <a:t>Dieb</a:t>
            </a:r>
            <a:r>
              <a:rPr lang="cs-CZ" i="1" dirty="0"/>
              <a:t> </a:t>
            </a:r>
            <a:r>
              <a:rPr lang="cs-CZ" dirty="0"/>
              <a:t>(1913), básně</a:t>
            </a:r>
          </a:p>
          <a:p>
            <a:pPr>
              <a:buNone/>
            </a:pPr>
            <a:r>
              <a:rPr lang="cs-CZ" dirty="0"/>
              <a:t>- Franz Werfel (1890-1945):</a:t>
            </a:r>
          </a:p>
          <a:p>
            <a:pPr>
              <a:buNone/>
            </a:pPr>
            <a:r>
              <a:rPr lang="cs-CZ" dirty="0"/>
              <a:t>sbírka </a:t>
            </a:r>
            <a:r>
              <a:rPr lang="cs-CZ" i="1" dirty="0"/>
              <a:t>Der </a:t>
            </a:r>
            <a:r>
              <a:rPr lang="cs-CZ" i="1" dirty="0" err="1"/>
              <a:t>Weltfreun</a:t>
            </a:r>
            <a:r>
              <a:rPr lang="cs-CZ" dirty="0" err="1"/>
              <a:t>d</a:t>
            </a:r>
            <a:r>
              <a:rPr lang="cs-CZ" dirty="0"/>
              <a:t> (1911)</a:t>
            </a:r>
          </a:p>
          <a:p>
            <a:pPr>
              <a:buNone/>
            </a:pPr>
            <a:r>
              <a:rPr lang="cs-CZ" dirty="0"/>
              <a:t>Jakob van </a:t>
            </a:r>
            <a:r>
              <a:rPr lang="cs-CZ" dirty="0" err="1"/>
              <a:t>Hoddis</a:t>
            </a:r>
            <a:r>
              <a:rPr lang="cs-CZ" dirty="0"/>
              <a:t> (1887 – 1942): báseň </a:t>
            </a:r>
            <a:r>
              <a:rPr lang="cs-CZ" i="1" dirty="0" err="1"/>
              <a:t>Weltende</a:t>
            </a:r>
            <a:r>
              <a:rPr lang="cs-CZ" dirty="0"/>
              <a:t> (1918)</a:t>
            </a:r>
          </a:p>
          <a:p>
            <a:pPr>
              <a:buNone/>
            </a:pPr>
            <a:r>
              <a:rPr lang="cs-CZ" dirty="0"/>
              <a:t>antologie </a:t>
            </a:r>
            <a:r>
              <a:rPr lang="cs-CZ" i="1" dirty="0" err="1"/>
              <a:t>Menschheitsdämmerun</a:t>
            </a:r>
            <a:r>
              <a:rPr lang="cs-CZ" dirty="0" err="1"/>
              <a:t>g</a:t>
            </a:r>
            <a:r>
              <a:rPr lang="cs-CZ" dirty="0"/>
              <a:t> (1919)</a:t>
            </a:r>
          </a:p>
          <a:p>
            <a:pPr>
              <a:buNone/>
            </a:pPr>
            <a:r>
              <a:rPr lang="cs-CZ" dirty="0"/>
              <a:t>Max Brod (1884 – 1968): román </a:t>
            </a:r>
            <a:r>
              <a:rPr lang="cs-CZ" i="1" dirty="0" err="1"/>
              <a:t>Schloss</a:t>
            </a:r>
            <a:r>
              <a:rPr lang="cs-CZ" i="1" dirty="0"/>
              <a:t> </a:t>
            </a:r>
            <a:r>
              <a:rPr lang="cs-CZ" i="1" dirty="0" err="1"/>
              <a:t>Nornepy</a:t>
            </a:r>
            <a:r>
              <a:rPr lang="cs-CZ" dirty="0" err="1"/>
              <a:t>gge</a:t>
            </a:r>
            <a:r>
              <a:rPr lang="cs-CZ" dirty="0"/>
              <a:t> (1908)</a:t>
            </a:r>
          </a:p>
        </p:txBody>
      </p:sp>
      <p:pic>
        <p:nvPicPr>
          <p:cNvPr id="4" name="Obrázek 3" descr="220px-Stamps_of_Germany_(Berlin)_1986,_MiNr_760.jpg"/>
          <p:cNvPicPr>
            <a:picLocks noChangeAspect="1"/>
          </p:cNvPicPr>
          <p:nvPr/>
        </p:nvPicPr>
        <p:blipFill>
          <a:blip r:embed="rId2" cstate="print"/>
          <a:stretch>
            <a:fillRect/>
          </a:stretch>
        </p:blipFill>
        <p:spPr>
          <a:xfrm>
            <a:off x="6444208" y="1412776"/>
            <a:ext cx="2028036" cy="236911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Georg</a:t>
            </a:r>
            <a:r>
              <a:rPr lang="cs-CZ" dirty="0"/>
              <a:t> </a:t>
            </a:r>
            <a:r>
              <a:rPr lang="cs-CZ" dirty="0" err="1"/>
              <a:t>Heym</a:t>
            </a:r>
            <a:r>
              <a:rPr lang="cs-CZ" dirty="0"/>
              <a:t> (1887 – 1912)</a:t>
            </a:r>
          </a:p>
        </p:txBody>
      </p:sp>
      <p:sp>
        <p:nvSpPr>
          <p:cNvPr id="3" name="Zástupný symbol pro obsah 2"/>
          <p:cNvSpPr>
            <a:spLocks noGrp="1"/>
          </p:cNvSpPr>
          <p:nvPr>
            <p:ph idx="1"/>
          </p:nvPr>
        </p:nvSpPr>
        <p:spPr/>
        <p:txBody>
          <a:bodyPr>
            <a:normAutofit lnSpcReduction="10000"/>
          </a:bodyPr>
          <a:lstStyle/>
          <a:p>
            <a:r>
              <a:rPr lang="cs-CZ" dirty="0"/>
              <a:t>nar. ve Slezsku v rodině pastora</a:t>
            </a:r>
          </a:p>
          <a:p>
            <a:r>
              <a:rPr lang="cs-CZ" dirty="0"/>
              <a:t>1911 </a:t>
            </a:r>
            <a:r>
              <a:rPr lang="cs-CZ" b="1" i="1" dirty="0"/>
              <a:t>Der </a:t>
            </a:r>
            <a:r>
              <a:rPr lang="cs-CZ" b="1" i="1" dirty="0" err="1"/>
              <a:t>ewige</a:t>
            </a:r>
            <a:r>
              <a:rPr lang="cs-CZ" b="1" i="1" dirty="0"/>
              <a:t> </a:t>
            </a:r>
            <a:r>
              <a:rPr lang="cs-CZ" b="1" i="1" dirty="0" err="1"/>
              <a:t>Tag</a:t>
            </a:r>
            <a:r>
              <a:rPr lang="cs-CZ" dirty="0"/>
              <a:t>  - většinou ještě ve stylu secese, ale i expresionistické básně: </a:t>
            </a:r>
            <a:r>
              <a:rPr lang="en-US" i="1" dirty="0"/>
              <a:t>Berlin I, Die </a:t>
            </a:r>
            <a:r>
              <a:rPr lang="en-US" i="1" dirty="0" err="1"/>
              <a:t>Professoren</a:t>
            </a:r>
            <a:r>
              <a:rPr lang="cs-CZ" i="1" dirty="0"/>
              <a:t> </a:t>
            </a:r>
            <a:r>
              <a:rPr lang="cs-CZ" dirty="0"/>
              <a:t>– cizost a absence přátelství na pozadí velkoměsta</a:t>
            </a:r>
          </a:p>
          <a:p>
            <a:r>
              <a:rPr lang="en-US" dirty="0"/>
              <a:t>1912 </a:t>
            </a:r>
            <a:r>
              <a:rPr lang="en-US" b="1" i="1" dirty="0"/>
              <a:t>Umbra vitae</a:t>
            </a:r>
            <a:r>
              <a:rPr lang="en-US" dirty="0"/>
              <a:t> – pos</a:t>
            </a:r>
            <a:r>
              <a:rPr lang="cs-CZ" dirty="0" err="1"/>
              <a:t>mrtně</a:t>
            </a:r>
            <a:r>
              <a:rPr lang="cs-CZ" dirty="0"/>
              <a:t>: prokletí a démoničnost velkoměst, válka, zánik, chaos a mor, c</a:t>
            </a:r>
            <a:r>
              <a:rPr lang="en-US" dirty="0" err="1"/>
              <a:t>haos</a:t>
            </a:r>
            <a:r>
              <a:rPr lang="en-US" dirty="0"/>
              <a:t> </a:t>
            </a:r>
            <a:r>
              <a:rPr lang="cs-CZ" dirty="0"/>
              <a:t>a smrt</a:t>
            </a:r>
            <a:r>
              <a:rPr lang="en-US" dirty="0"/>
              <a:t>; </a:t>
            </a:r>
            <a:r>
              <a:rPr lang="cs-CZ" dirty="0"/>
              <a:t>přísné formy (vliv Stefana George)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53C12-D6F5-4E95-A122-011E69E26439}"/>
              </a:ext>
            </a:extLst>
          </p:cNvPr>
          <p:cNvSpPr>
            <a:spLocks noGrp="1"/>
          </p:cNvSpPr>
          <p:nvPr>
            <p:ph type="title"/>
          </p:nvPr>
        </p:nvSpPr>
        <p:spPr/>
        <p:txBody>
          <a:bodyPr/>
          <a:lstStyle/>
          <a:p>
            <a:r>
              <a:rPr lang="cs-CZ" dirty="0"/>
              <a:t>Seminář</a:t>
            </a:r>
          </a:p>
        </p:txBody>
      </p:sp>
      <p:sp>
        <p:nvSpPr>
          <p:cNvPr id="3" name="Zástupný obsah 2">
            <a:extLst>
              <a:ext uri="{FF2B5EF4-FFF2-40B4-BE49-F238E27FC236}">
                <a16:creationId xmlns:a16="http://schemas.microsoft.com/office/drawing/2014/main" id="{3595012C-A8EB-4138-82B5-D71E15DFB6D5}"/>
              </a:ext>
            </a:extLst>
          </p:cNvPr>
          <p:cNvSpPr>
            <a:spLocks noGrp="1"/>
          </p:cNvSpPr>
          <p:nvPr>
            <p:ph idx="1"/>
          </p:nvPr>
        </p:nvSpPr>
        <p:spPr/>
        <p:txBody>
          <a:bodyPr/>
          <a:lstStyle/>
          <a:p>
            <a:r>
              <a:rPr lang="cs-CZ" dirty="0" err="1"/>
              <a:t>Heym</a:t>
            </a:r>
            <a:r>
              <a:rPr lang="cs-CZ" dirty="0"/>
              <a:t>: Zloděj:</a:t>
            </a:r>
          </a:p>
          <a:p>
            <a:r>
              <a:rPr lang="cs-CZ" dirty="0"/>
              <a:t>Jaký je vztah člověka k uměleckému dílu?</a:t>
            </a:r>
          </a:p>
          <a:p>
            <a:r>
              <a:rPr lang="cs-CZ" dirty="0"/>
              <a:t>Obraz ženy v povídce?</a:t>
            </a:r>
          </a:p>
          <a:p>
            <a:r>
              <a:rPr lang="cs-CZ" dirty="0"/>
              <a:t>Aura uměleckého díla – v čem je síla originálu?</a:t>
            </a:r>
          </a:p>
          <a:p>
            <a:r>
              <a:rPr lang="cs-CZ" dirty="0"/>
              <a:t>Dobro a zlo – kdo je hrdinou </a:t>
            </a:r>
            <a:r>
              <a:rPr lang="cs-CZ"/>
              <a:t>literárních děl?</a:t>
            </a:r>
          </a:p>
        </p:txBody>
      </p:sp>
    </p:spTree>
    <p:extLst>
      <p:ext uri="{BB962C8B-B14F-4D97-AF65-F5344CB8AC3E}">
        <p14:creationId xmlns:p14="http://schemas.microsoft.com/office/powerpoint/2010/main" val="124401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Heym</a:t>
            </a:r>
            <a:r>
              <a:rPr lang="cs-CZ" dirty="0"/>
              <a:t>: Zloděj</a:t>
            </a:r>
          </a:p>
        </p:txBody>
      </p:sp>
      <p:sp>
        <p:nvSpPr>
          <p:cNvPr id="3" name="Zástupný symbol pro obsah 2"/>
          <p:cNvSpPr>
            <a:spLocks noGrp="1"/>
          </p:cNvSpPr>
          <p:nvPr>
            <p:ph idx="1"/>
          </p:nvPr>
        </p:nvSpPr>
        <p:spPr/>
        <p:txBody>
          <a:bodyPr>
            <a:normAutofit fontScale="70000" lnSpcReduction="20000"/>
          </a:bodyPr>
          <a:lstStyle/>
          <a:p>
            <a:r>
              <a:rPr lang="cs-CZ" dirty="0"/>
              <a:t>Mona Lisa krásná?  kolem 1900 kult Mony Lisy a kult femme fatale</a:t>
            </a:r>
          </a:p>
          <a:p>
            <a:r>
              <a:rPr lang="cs-CZ" dirty="0"/>
              <a:t>Mizogynie – dle Freuda ženství je „negativní pohlaví“</a:t>
            </a:r>
          </a:p>
          <a:p>
            <a:r>
              <a:rPr lang="cs-CZ" dirty="0"/>
              <a:t>Vztah k umění  - Mona Lisa a skutečné vnímání oproti kolektivní paměti</a:t>
            </a:r>
          </a:p>
          <a:p>
            <a:r>
              <a:rPr lang="cs-CZ" dirty="0"/>
              <a:t>Vnímání skutečnosti a jeho poruchy</a:t>
            </a:r>
          </a:p>
          <a:p>
            <a:r>
              <a:rPr lang="cs-CZ" dirty="0"/>
              <a:t>Vnímání uměleckého díla jako skutečnosti - vnímání obrazu jako něčeho živého, vstoupení do obrazu</a:t>
            </a:r>
          </a:p>
          <a:p>
            <a:r>
              <a:rPr lang="cs-CZ" dirty="0"/>
              <a:t>Destrukce jako umělecký počin</a:t>
            </a:r>
          </a:p>
          <a:p>
            <a:r>
              <a:rPr lang="cs-CZ" dirty="0"/>
              <a:t>Nesmyslnost lidských obětí</a:t>
            </a:r>
          </a:p>
          <a:p>
            <a:r>
              <a:rPr lang="cs-CZ" dirty="0"/>
              <a:t>Pohled očima (anti)hrdiny</a:t>
            </a:r>
          </a:p>
          <a:p>
            <a:r>
              <a:rPr lang="cs-CZ" dirty="0"/>
              <a:t>O. </a:t>
            </a:r>
            <a:r>
              <a:rPr lang="cs-CZ" dirty="0" err="1"/>
              <a:t>Weininger</a:t>
            </a:r>
            <a:r>
              <a:rPr lang="cs-CZ" dirty="0"/>
              <a:t> a jeho populární pojednání</a:t>
            </a:r>
            <a:r>
              <a:rPr lang="de-DE" dirty="0"/>
              <a:t>„Geschlecht und Charakter“ (1903) </a:t>
            </a:r>
            <a:r>
              <a:rPr lang="cs-CZ" dirty="0"/>
              <a:t>otevřené pohrdání ženami, které jsou označeny za amorální, asociální,  bez génia, postrádající smyslu, ba jako nicota</a:t>
            </a:r>
          </a:p>
          <a:p>
            <a:r>
              <a:rPr lang="cs-CZ" dirty="0"/>
              <a:t>Pro expresionismus i vztah muže a ženy je bojem (toto i Freud)</a:t>
            </a:r>
          </a:p>
          <a:p>
            <a:endParaRPr lang="de-DE" dirty="0"/>
          </a:p>
          <a:p>
            <a:endParaRPr lang="cs-CZ" dirty="0"/>
          </a:p>
        </p:txBody>
      </p:sp>
    </p:spTree>
    <p:extLst>
      <p:ext uri="{BB962C8B-B14F-4D97-AF65-F5344CB8AC3E}">
        <p14:creationId xmlns:p14="http://schemas.microsoft.com/office/powerpoint/2010/main" val="241695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31B312-EA8C-4005-BEEF-A6E0BC02B92E}"/>
              </a:ext>
            </a:extLst>
          </p:cNvPr>
          <p:cNvSpPr>
            <a:spLocks noGrp="1"/>
          </p:cNvSpPr>
          <p:nvPr>
            <p:ph type="title"/>
          </p:nvPr>
        </p:nvSpPr>
        <p:spPr/>
        <p:txBody>
          <a:bodyPr>
            <a:normAutofit fontScale="90000"/>
          </a:bodyPr>
          <a:lstStyle/>
          <a:p>
            <a:r>
              <a:rPr lang="cs-CZ" dirty="0"/>
              <a:t>E. T. A. Hoffmann: Bratrancovo okno</a:t>
            </a:r>
          </a:p>
        </p:txBody>
      </p:sp>
      <p:sp>
        <p:nvSpPr>
          <p:cNvPr id="3" name="Zástupný obsah 2">
            <a:extLst>
              <a:ext uri="{FF2B5EF4-FFF2-40B4-BE49-F238E27FC236}">
                <a16:creationId xmlns:a16="http://schemas.microsoft.com/office/drawing/2014/main" id="{A3B6F9CB-A061-4C5B-979D-EE560706B7CB}"/>
              </a:ext>
            </a:extLst>
          </p:cNvPr>
          <p:cNvSpPr>
            <a:spLocks noGrp="1"/>
          </p:cNvSpPr>
          <p:nvPr>
            <p:ph idx="1"/>
          </p:nvPr>
        </p:nvSpPr>
        <p:spPr/>
        <p:txBody>
          <a:bodyPr/>
          <a:lstStyle/>
          <a:p>
            <a:r>
              <a:rPr lang="cs-CZ" dirty="0"/>
              <a:t>K čemu potřebujeme krásnou literaturu?</a:t>
            </a:r>
          </a:p>
          <a:p>
            <a:r>
              <a:rPr lang="cs-CZ" dirty="0"/>
              <a:t>Co nám nabízí originálního?</a:t>
            </a:r>
          </a:p>
          <a:p>
            <a:r>
              <a:rPr lang="cs-CZ" dirty="0"/>
              <a:t>Jak se liší pozorování spisovatele oproti běžnému způsobu pozorování a vnímání?</a:t>
            </a:r>
          </a:p>
          <a:p>
            <a:r>
              <a:rPr lang="cs-CZ" dirty="0"/>
              <a:t>Jaké je postavení spisovatele ve společnosti?</a:t>
            </a:r>
          </a:p>
          <a:p>
            <a:r>
              <a:rPr lang="cs-CZ" dirty="0"/>
              <a:t>Jaký je vztah fikce a reality?</a:t>
            </a:r>
          </a:p>
        </p:txBody>
      </p:sp>
    </p:spTree>
    <p:extLst>
      <p:ext uri="{BB962C8B-B14F-4D97-AF65-F5344CB8AC3E}">
        <p14:creationId xmlns:p14="http://schemas.microsoft.com/office/powerpoint/2010/main" val="2951376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Heym</a:t>
            </a:r>
            <a:r>
              <a:rPr lang="cs-CZ" dirty="0"/>
              <a:t>: Zloděj (1911, vydána posmrtně 1913)</a:t>
            </a:r>
          </a:p>
        </p:txBody>
      </p:sp>
      <p:sp>
        <p:nvSpPr>
          <p:cNvPr id="3" name="Zástupný symbol pro obsah 2"/>
          <p:cNvSpPr>
            <a:spLocks noGrp="1"/>
          </p:cNvSpPr>
          <p:nvPr>
            <p:ph idx="1"/>
          </p:nvPr>
        </p:nvSpPr>
        <p:spPr/>
        <p:txBody>
          <a:bodyPr>
            <a:normAutofit fontScale="32500" lnSpcReduction="20000"/>
          </a:bodyPr>
          <a:lstStyle/>
          <a:p>
            <a:r>
              <a:rPr lang="cs-CZ" sz="4800" dirty="0"/>
              <a:t>Intertextualita – biblické obrazy, prochází různými přírodními vědami – odkaz na Fausta, Baudelaire a obrazy zla</a:t>
            </a:r>
          </a:p>
          <a:p>
            <a:r>
              <a:rPr lang="cs-CZ" sz="4800" dirty="0"/>
              <a:t>Hledání smyslu vlastní existence</a:t>
            </a:r>
          </a:p>
          <a:p>
            <a:r>
              <a:rPr lang="cs-CZ" sz="4800" dirty="0"/>
              <a:t>motiv osamělosti ve velkoměstě</a:t>
            </a:r>
          </a:p>
          <a:p>
            <a:r>
              <a:rPr lang="cs-CZ" sz="4800" dirty="0"/>
              <a:t>otázka: co je realita a jak ji lze vnímat? vnímání uměleckého díla, nebo vlastní projekce do něj a jeho ambivalentnosti?</a:t>
            </a:r>
          </a:p>
          <a:p>
            <a:r>
              <a:rPr lang="cs-CZ" sz="4800" dirty="0"/>
              <a:t>reálná loupež  Mony Lisy z Louvru v roce 1911</a:t>
            </a:r>
          </a:p>
          <a:p>
            <a:r>
              <a:rPr lang="cs-CZ" sz="4800" dirty="0"/>
              <a:t>je přitažlivost zla a ošklivosti: Baudelaire a obrazy zla</a:t>
            </a:r>
          </a:p>
          <a:p>
            <a:r>
              <a:rPr lang="cs-CZ" sz="4800" dirty="0"/>
              <a:t>Nihilismus, spasitelský syndrom, nesmyslnost a zbytečnost násilí a lidstvem řízené apokalypsy</a:t>
            </a:r>
            <a:endParaRPr lang="de-DE" sz="4800" dirty="0"/>
          </a:p>
          <a:p>
            <a:r>
              <a:rPr lang="cs-CZ" sz="4800" dirty="0"/>
              <a:t>Vnímání uměleckého díla jako skutečnosti – překračuje rám</a:t>
            </a:r>
          </a:p>
          <a:p>
            <a:r>
              <a:rPr lang="cs-CZ" sz="4800" dirty="0"/>
              <a:t>Oheň, apokalypsa, konflikt, bláznovství, samota ve velkoměstě – témata expresionismu</a:t>
            </a:r>
          </a:p>
          <a:p>
            <a:r>
              <a:rPr lang="cs-CZ" sz="4800" dirty="0"/>
              <a:t>Vnímání sebe sama a smyslu vlastní existence</a:t>
            </a:r>
          </a:p>
          <a:p>
            <a:r>
              <a:rPr lang="cs-CZ" sz="4800" dirty="0"/>
              <a:t> vztah k náboženství, nihilismus, spasitelský syndrom</a:t>
            </a:r>
          </a:p>
          <a:p>
            <a:r>
              <a:rPr lang="cs-CZ" sz="4800" dirty="0"/>
              <a:t>Destrukce jako umělecký počin</a:t>
            </a:r>
          </a:p>
          <a:p>
            <a:r>
              <a:rPr lang="cs-CZ" sz="4800" dirty="0"/>
              <a:t>Pohled očima (anti)hrdiny</a:t>
            </a:r>
          </a:p>
          <a:p>
            <a:endParaRPr lang="cs-CZ" dirty="0"/>
          </a:p>
        </p:txBody>
      </p:sp>
    </p:spTree>
    <p:extLst>
      <p:ext uri="{BB962C8B-B14F-4D97-AF65-F5344CB8AC3E}">
        <p14:creationId xmlns:p14="http://schemas.microsoft.com/office/powerpoint/2010/main" val="2323517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Georg</a:t>
            </a:r>
            <a:r>
              <a:rPr lang="cs-CZ" dirty="0"/>
              <a:t> </a:t>
            </a:r>
            <a:r>
              <a:rPr lang="cs-CZ" dirty="0" err="1"/>
              <a:t>Trakl</a:t>
            </a:r>
            <a:r>
              <a:rPr lang="cs-CZ"/>
              <a:t> </a:t>
            </a:r>
            <a:r>
              <a:rPr lang="cs-CZ" sz="4800"/>
              <a:t> 1887 - 1914)</a:t>
            </a:r>
            <a:endParaRPr lang="cs-CZ" dirty="0"/>
          </a:p>
        </p:txBody>
      </p:sp>
      <p:sp>
        <p:nvSpPr>
          <p:cNvPr id="3" name="Zástupný symbol pro obsah 2"/>
          <p:cNvSpPr>
            <a:spLocks noGrp="1"/>
          </p:cNvSpPr>
          <p:nvPr>
            <p:ph sz="half" idx="1"/>
          </p:nvPr>
        </p:nvSpPr>
        <p:spPr/>
        <p:txBody>
          <a:bodyPr>
            <a:normAutofit fontScale="55000" lnSpcReduction="20000"/>
          </a:bodyPr>
          <a:lstStyle/>
          <a:p>
            <a:r>
              <a:rPr lang="cs-CZ" b="1" dirty="0"/>
              <a:t>Podzimní večer</a:t>
            </a:r>
            <a:br>
              <a:rPr lang="cs-CZ" dirty="0"/>
            </a:br>
            <a:br>
              <a:rPr lang="cs-CZ" dirty="0"/>
            </a:br>
            <a:r>
              <a:rPr lang="cs-CZ" dirty="0"/>
              <a:t>Dědina; hnědá. Temnotného cosi</a:t>
            </a:r>
            <a:br>
              <a:rPr lang="cs-CZ" dirty="0"/>
            </a:br>
            <a:r>
              <a:rPr lang="cs-CZ" dirty="0"/>
              <a:t>chodívá podél zdí, když listí tlí,</a:t>
            </a:r>
            <a:br>
              <a:rPr lang="cs-CZ" dirty="0"/>
            </a:br>
            <a:r>
              <a:rPr lang="cs-CZ" dirty="0"/>
              <a:t>postavy: muž a žena, zemřelí</a:t>
            </a:r>
            <a:br>
              <a:rPr lang="cs-CZ" dirty="0"/>
            </a:br>
            <a:r>
              <a:rPr lang="cs-CZ" dirty="0"/>
              <a:t>jdou v chladu jizeb ustlat jim, jsou bosí.</a:t>
            </a:r>
            <a:br>
              <a:rPr lang="cs-CZ" dirty="0"/>
            </a:br>
            <a:br>
              <a:rPr lang="cs-CZ" dirty="0"/>
            </a:br>
            <a:r>
              <a:rPr lang="cs-CZ" dirty="0"/>
              <a:t>Chlapci si hrají. Těžké stíny kosí</a:t>
            </a:r>
            <a:br>
              <a:rPr lang="cs-CZ" dirty="0"/>
            </a:br>
            <a:r>
              <a:rPr lang="cs-CZ" dirty="0"/>
              <a:t>vzduch nad močůvkou. Modrý, zavlhlý</a:t>
            </a:r>
            <a:br>
              <a:rPr lang="cs-CZ" dirty="0"/>
            </a:br>
            <a:r>
              <a:rPr lang="cs-CZ" dirty="0"/>
              <a:t>je dvůr; děvečky někdy odhalí</a:t>
            </a:r>
            <a:br>
              <a:rPr lang="cs-CZ" dirty="0"/>
            </a:br>
            <a:r>
              <a:rPr lang="cs-CZ" dirty="0"/>
              <a:t>oči, v nichž noční vyzvánění nosí.</a:t>
            </a:r>
            <a:br>
              <a:rPr lang="cs-CZ" dirty="0"/>
            </a:br>
            <a:br>
              <a:rPr lang="cs-CZ" dirty="0"/>
            </a:br>
            <a:r>
              <a:rPr lang="cs-CZ" dirty="0"/>
              <a:t>Pro to, co samo, je tu hospoda;</a:t>
            </a:r>
            <a:br>
              <a:rPr lang="cs-CZ" dirty="0"/>
            </a:br>
            <a:r>
              <a:rPr lang="cs-CZ" dirty="0"/>
              <a:t>sní se v ní trpělivě pod </a:t>
            </a:r>
            <a:r>
              <a:rPr lang="cs-CZ" dirty="0" err="1"/>
              <a:t>klenbovím</a:t>
            </a:r>
            <a:r>
              <a:rPr lang="cs-CZ" dirty="0"/>
              <a:t>,</a:t>
            </a:r>
            <a:br>
              <a:rPr lang="cs-CZ" dirty="0"/>
            </a:br>
            <a:r>
              <a:rPr lang="cs-CZ" dirty="0"/>
              <a:t>pod hustým zlatým mračnem tabákovým.</a:t>
            </a:r>
            <a:br>
              <a:rPr lang="cs-CZ" dirty="0"/>
            </a:br>
            <a:br>
              <a:rPr lang="cs-CZ" dirty="0"/>
            </a:br>
            <a:r>
              <a:rPr lang="cs-CZ" dirty="0"/>
              <a:t>To vlastní vždy se černé, blízké zdá.</a:t>
            </a:r>
            <a:br>
              <a:rPr lang="cs-CZ" dirty="0"/>
            </a:br>
            <a:r>
              <a:rPr lang="cs-CZ" dirty="0"/>
              <a:t>Opilec dumá v stínu pod </a:t>
            </a:r>
            <a:r>
              <a:rPr lang="cs-CZ" dirty="0" err="1"/>
              <a:t>klenbovím</a:t>
            </a:r>
            <a:br>
              <a:rPr lang="cs-CZ" dirty="0"/>
            </a:br>
            <a:r>
              <a:rPr lang="cs-CZ" dirty="0"/>
              <a:t>o dravcích </a:t>
            </a:r>
            <a:r>
              <a:rPr lang="cs-CZ" dirty="0" err="1"/>
              <a:t>odlétlých</a:t>
            </a:r>
            <a:r>
              <a:rPr lang="cs-CZ" dirty="0"/>
              <a:t> už letem snovým.</a:t>
            </a:r>
          </a:p>
        </p:txBody>
      </p:sp>
      <p:sp>
        <p:nvSpPr>
          <p:cNvPr id="4" name="Zástupný symbol pro obsah 3"/>
          <p:cNvSpPr>
            <a:spLocks noGrp="1"/>
          </p:cNvSpPr>
          <p:nvPr>
            <p:ph sz="half" idx="2"/>
          </p:nvPr>
        </p:nvSpPr>
        <p:spPr/>
        <p:txBody>
          <a:bodyPr>
            <a:normAutofit fontScale="55000" lnSpcReduction="20000"/>
          </a:bodyPr>
          <a:lstStyle/>
          <a:p>
            <a:r>
              <a:rPr lang="cs-CZ" b="1" dirty="0"/>
              <a:t>Afra</a:t>
            </a:r>
            <a:br>
              <a:rPr lang="cs-CZ" dirty="0"/>
            </a:br>
            <a:br>
              <a:rPr lang="cs-CZ" dirty="0"/>
            </a:br>
            <a:r>
              <a:rPr lang="cs-CZ" dirty="0"/>
              <a:t>To hnědovlasé dítě. Modlitbami</a:t>
            </a:r>
            <a:br>
              <a:rPr lang="cs-CZ" dirty="0"/>
            </a:br>
            <a:r>
              <a:rPr lang="cs-CZ" dirty="0"/>
              <a:t>vše tiše tmavne v chladu podvečera</a:t>
            </a:r>
            <a:br>
              <a:rPr lang="cs-CZ" dirty="0"/>
            </a:br>
            <a:r>
              <a:rPr lang="cs-CZ" dirty="0"/>
              <a:t>a úsměv Afry rudne mezi rámy</a:t>
            </a:r>
            <a:br>
              <a:rPr lang="cs-CZ" dirty="0"/>
            </a:br>
            <a:r>
              <a:rPr lang="cs-CZ" dirty="0"/>
              <a:t>slunečnic, dusna, úzkosti a šera.</a:t>
            </a:r>
            <a:br>
              <a:rPr lang="cs-CZ" dirty="0"/>
            </a:br>
            <a:br>
              <a:rPr lang="cs-CZ" dirty="0"/>
            </a:br>
            <a:r>
              <a:rPr lang="cs-CZ" dirty="0"/>
              <a:t>V blankytném úzkém plášti viděl kdysi</a:t>
            </a:r>
            <a:br>
              <a:rPr lang="cs-CZ" dirty="0"/>
            </a:br>
            <a:r>
              <a:rPr lang="cs-CZ" dirty="0"/>
              <a:t>mnich její zbožný obraz v oknech dómu;</a:t>
            </a:r>
            <a:br>
              <a:rPr lang="cs-CZ" dirty="0"/>
            </a:br>
            <a:r>
              <a:rPr lang="cs-CZ" dirty="0"/>
              <a:t>ten obraz lásky v hoří vybaví si,</a:t>
            </a:r>
            <a:br>
              <a:rPr lang="cs-CZ" dirty="0"/>
            </a:br>
            <a:r>
              <a:rPr lang="cs-CZ" dirty="0"/>
              <a:t>když její hvězdy se v něm slijí do fantómů.</a:t>
            </a:r>
            <a:br>
              <a:rPr lang="cs-CZ" dirty="0"/>
            </a:br>
            <a:br>
              <a:rPr lang="cs-CZ" dirty="0"/>
            </a:br>
            <a:r>
              <a:rPr lang="cs-CZ" dirty="0"/>
              <a:t>Mře podzim; mlčí černý bez i chlumy.</a:t>
            </a:r>
            <a:br>
              <a:rPr lang="cs-CZ" dirty="0"/>
            </a:br>
            <a:r>
              <a:rPr lang="cs-CZ" dirty="0"/>
              <a:t>A čela tkne se modrý pohyb vody;</a:t>
            </a:r>
            <a:br>
              <a:rPr lang="cs-CZ" dirty="0"/>
            </a:br>
            <a:r>
              <a:rPr lang="cs-CZ" dirty="0"/>
              <a:t>žíněná plachta nad tmou katafalku.</a:t>
            </a:r>
            <a:br>
              <a:rPr lang="cs-CZ" dirty="0"/>
            </a:br>
            <a:br>
              <a:rPr lang="cs-CZ" dirty="0"/>
            </a:br>
            <a:r>
              <a:rPr lang="cs-CZ" dirty="0"/>
              <a:t>Padají s větví </a:t>
            </a:r>
            <a:r>
              <a:rPr lang="cs-CZ" dirty="0" err="1"/>
              <a:t>poloshnilé</a:t>
            </a:r>
            <a:r>
              <a:rPr lang="cs-CZ" dirty="0"/>
              <a:t> plody;</a:t>
            </a:r>
            <a:br>
              <a:rPr lang="cs-CZ" dirty="0"/>
            </a:br>
            <a:r>
              <a:rPr lang="cs-CZ" dirty="0"/>
              <a:t>nevýslovný let ptáků, v kterém šumí</a:t>
            </a:r>
            <a:br>
              <a:rPr lang="cs-CZ" dirty="0"/>
            </a:br>
            <a:r>
              <a:rPr lang="cs-CZ" dirty="0"/>
              <a:t>už smrt; a za vším vidět temnou dálku.</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Básně expresionismu</a:t>
            </a:r>
          </a:p>
        </p:txBody>
      </p:sp>
      <p:sp>
        <p:nvSpPr>
          <p:cNvPr id="3" name="Zástupný symbol pro obsah 2"/>
          <p:cNvSpPr>
            <a:spLocks noGrp="1"/>
          </p:cNvSpPr>
          <p:nvPr>
            <p:ph sz="half" idx="1"/>
          </p:nvPr>
        </p:nvSpPr>
        <p:spPr/>
        <p:txBody>
          <a:bodyPr>
            <a:normAutofit fontScale="62500" lnSpcReduction="20000"/>
          </a:bodyPr>
          <a:lstStyle/>
          <a:p>
            <a:r>
              <a:rPr lang="cs-CZ" b="1" dirty="0"/>
              <a:t>J. van </a:t>
            </a:r>
            <a:r>
              <a:rPr lang="cs-CZ" b="1" dirty="0" err="1"/>
              <a:t>Hoddis</a:t>
            </a:r>
            <a:r>
              <a:rPr lang="cs-CZ" b="1" dirty="0"/>
              <a:t>: </a:t>
            </a:r>
            <a:r>
              <a:rPr lang="cs-CZ" b="1" dirty="0" err="1"/>
              <a:t>Světaskon</a:t>
            </a:r>
            <a:endParaRPr lang="cs-CZ" dirty="0"/>
          </a:p>
          <a:p>
            <a:r>
              <a:rPr lang="cs-CZ" dirty="0"/>
              <a:t>Z měšťácké ostré </a:t>
            </a:r>
            <a:r>
              <a:rPr lang="cs-CZ" dirty="0" err="1"/>
              <a:t>lbi</a:t>
            </a:r>
            <a:r>
              <a:rPr lang="cs-CZ" dirty="0"/>
              <a:t> se klobouk zdvih,</a:t>
            </a:r>
            <a:br>
              <a:rPr lang="cs-CZ" dirty="0"/>
            </a:br>
            <a:r>
              <a:rPr lang="cs-CZ" dirty="0"/>
              <a:t>vzduch jak by chvěl se v pokřiku a pláči,</a:t>
            </a:r>
            <a:br>
              <a:rPr lang="cs-CZ" dirty="0"/>
            </a:br>
            <a:r>
              <a:rPr lang="cs-CZ" dirty="0"/>
              <a:t>pádem se rozpolcují pokrývači</a:t>
            </a:r>
            <a:br>
              <a:rPr lang="cs-CZ" dirty="0"/>
            </a:br>
            <a:r>
              <a:rPr lang="cs-CZ" dirty="0"/>
              <a:t>a potopa prý stoupá na březích.</a:t>
            </a:r>
            <a:br>
              <a:rPr lang="cs-CZ" dirty="0"/>
            </a:br>
            <a:br>
              <a:rPr lang="cs-CZ" dirty="0"/>
            </a:br>
            <a:r>
              <a:rPr lang="cs-CZ" dirty="0"/>
              <a:t>Vichr je zde a divé moře líže</a:t>
            </a:r>
            <a:br>
              <a:rPr lang="cs-CZ" dirty="0"/>
            </a:br>
            <a:r>
              <a:rPr lang="cs-CZ" dirty="0"/>
              <a:t>už břeh a hodlá hráze provalit.</a:t>
            </a:r>
            <a:br>
              <a:rPr lang="cs-CZ" dirty="0"/>
            </a:br>
            <a:r>
              <a:rPr lang="cs-CZ" dirty="0"/>
              <a:t>Více či méně s rýmou chodí lid.</a:t>
            </a:r>
            <a:br>
              <a:rPr lang="cs-CZ" dirty="0"/>
            </a:br>
            <a:r>
              <a:rPr lang="cs-CZ" dirty="0"/>
              <a:t>Vlaky se řítí z mostů kamsi níže.</a:t>
            </a:r>
          </a:p>
          <a:p>
            <a:endParaRPr lang="cs-CZ" dirty="0"/>
          </a:p>
        </p:txBody>
      </p:sp>
      <p:sp>
        <p:nvSpPr>
          <p:cNvPr id="4" name="Zástupný symbol pro obsah 3"/>
          <p:cNvSpPr>
            <a:spLocks noGrp="1"/>
          </p:cNvSpPr>
          <p:nvPr>
            <p:ph sz="half" idx="2"/>
          </p:nvPr>
        </p:nvSpPr>
        <p:spPr/>
        <p:txBody>
          <a:bodyPr>
            <a:normAutofit fontScale="62500" lnSpcReduction="20000"/>
          </a:bodyPr>
          <a:lstStyle/>
          <a:p>
            <a:r>
              <a:rPr lang="cs-CZ" dirty="0" err="1"/>
              <a:t>Gottfried</a:t>
            </a:r>
            <a:r>
              <a:rPr lang="cs-CZ" dirty="0"/>
              <a:t> </a:t>
            </a:r>
            <a:r>
              <a:rPr lang="cs-CZ" dirty="0" err="1"/>
              <a:t>Benn</a:t>
            </a:r>
            <a:r>
              <a:rPr lang="cs-CZ" dirty="0"/>
              <a:t>:</a:t>
            </a:r>
            <a:r>
              <a:rPr lang="cs-CZ" b="1" dirty="0"/>
              <a:t> Malá astra</a:t>
            </a:r>
          </a:p>
          <a:p>
            <a:r>
              <a:rPr lang="cs-CZ" dirty="0"/>
              <a:t>Složili na stůl utopence: rozvážeče piva.</a:t>
            </a:r>
            <a:br>
              <a:rPr lang="cs-CZ" dirty="0"/>
            </a:br>
            <a:r>
              <a:rPr lang="cs-CZ" dirty="0"/>
              <a:t>Kdosi mu strčil mezi zuby</a:t>
            </a:r>
            <a:br>
              <a:rPr lang="cs-CZ" dirty="0"/>
            </a:br>
            <a:r>
              <a:rPr lang="cs-CZ" dirty="0"/>
              <a:t>astru, celou lila.</a:t>
            </a:r>
            <a:br>
              <a:rPr lang="cs-CZ" dirty="0"/>
            </a:br>
            <a:r>
              <a:rPr lang="cs-CZ" dirty="0"/>
              <a:t>Když jsem od hrudníku</a:t>
            </a:r>
            <a:br>
              <a:rPr lang="cs-CZ" dirty="0"/>
            </a:br>
            <a:r>
              <a:rPr lang="cs-CZ" dirty="0"/>
              <a:t>dlouhým skalpelem</a:t>
            </a:r>
            <a:br>
              <a:rPr lang="cs-CZ" dirty="0"/>
            </a:br>
            <a:r>
              <a:rPr lang="cs-CZ" dirty="0"/>
              <a:t>pod kůží řezal jazyk a patro,</a:t>
            </a:r>
            <a:br>
              <a:rPr lang="cs-CZ" dirty="0"/>
            </a:br>
            <a:r>
              <a:rPr lang="cs-CZ" dirty="0"/>
              <a:t>asi jsem o ni zavadil;</a:t>
            </a:r>
            <a:br>
              <a:rPr lang="cs-CZ" dirty="0"/>
            </a:br>
            <a:r>
              <a:rPr lang="cs-CZ" dirty="0"/>
              <a:t>sklouzla do mozku, jenž vedle hnil.</a:t>
            </a:r>
            <a:br>
              <a:rPr lang="cs-CZ" dirty="0"/>
            </a:br>
            <a:r>
              <a:rPr lang="cs-CZ" dirty="0"/>
              <a:t>Při zašívání</a:t>
            </a:r>
            <a:br>
              <a:rPr lang="cs-CZ" dirty="0"/>
            </a:br>
            <a:r>
              <a:rPr lang="cs-CZ" dirty="0"/>
              <a:t>jsem mu ji do hrudní dutiny přibalil,</a:t>
            </a:r>
            <a:br>
              <a:rPr lang="cs-CZ" dirty="0"/>
            </a:br>
            <a:r>
              <a:rPr lang="cs-CZ" dirty="0"/>
              <a:t>mezi dřevitou vlnu.</a:t>
            </a:r>
            <a:br>
              <a:rPr lang="cs-CZ" dirty="0"/>
            </a:br>
            <a:r>
              <a:rPr lang="cs-CZ" dirty="0"/>
              <a:t>Napij se v té své váze dosyta !</a:t>
            </a:r>
            <a:br>
              <a:rPr lang="cs-CZ" dirty="0"/>
            </a:br>
            <a:r>
              <a:rPr lang="cs-CZ" dirty="0"/>
              <a:t>Spi sladce,</a:t>
            </a:r>
            <a:br>
              <a:rPr lang="cs-CZ" dirty="0"/>
            </a:br>
            <a:r>
              <a:rPr lang="cs-CZ" dirty="0"/>
              <a:t>malá astro !</a:t>
            </a:r>
          </a:p>
          <a:p>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Gottfried</a:t>
            </a:r>
            <a:r>
              <a:rPr lang="cs-CZ" dirty="0"/>
              <a:t> </a:t>
            </a:r>
            <a:r>
              <a:rPr lang="cs-CZ" dirty="0" err="1"/>
              <a:t>Benn</a:t>
            </a:r>
            <a:r>
              <a:rPr lang="cs-CZ" dirty="0"/>
              <a:t> (1886 – 1956)</a:t>
            </a:r>
          </a:p>
        </p:txBody>
      </p:sp>
      <p:sp>
        <p:nvSpPr>
          <p:cNvPr id="3" name="Zástupný symbol pro obsah 2"/>
          <p:cNvSpPr>
            <a:spLocks noGrp="1"/>
          </p:cNvSpPr>
          <p:nvPr>
            <p:ph idx="1"/>
          </p:nvPr>
        </p:nvSpPr>
        <p:spPr/>
        <p:txBody>
          <a:bodyPr>
            <a:normAutofit fontScale="70000" lnSpcReduction="20000"/>
          </a:bodyPr>
          <a:lstStyle/>
          <a:p>
            <a:r>
              <a:rPr lang="cs-CZ" dirty="0"/>
              <a:t>vystudovaný vojenský lékař, pracoval jako klinický psychiatr</a:t>
            </a:r>
          </a:p>
          <a:p>
            <a:r>
              <a:rPr lang="cs-CZ" dirty="0"/>
              <a:t>v 1. sv. v. u sanity</a:t>
            </a:r>
          </a:p>
          <a:p>
            <a:r>
              <a:rPr lang="cs-CZ" dirty="0"/>
              <a:t>1912 básnická sbírka </a:t>
            </a:r>
            <a:r>
              <a:rPr lang="cs-CZ" b="1" i="1" dirty="0" err="1"/>
              <a:t>Morgue</a:t>
            </a:r>
            <a:r>
              <a:rPr lang="cs-CZ" dirty="0"/>
              <a:t> – člověk nezobrazen jako koruna stvoření, nýbrž ve fyzickém rozkladu a bídě</a:t>
            </a:r>
          </a:p>
          <a:p>
            <a:pPr hangingPunct="0"/>
            <a:r>
              <a:rPr lang="cs-CZ" dirty="0"/>
              <a:t>1916 </a:t>
            </a:r>
            <a:r>
              <a:rPr lang="cs-CZ" b="1" i="1" dirty="0" err="1"/>
              <a:t>Gehirne</a:t>
            </a:r>
            <a:r>
              <a:rPr lang="cs-CZ" dirty="0"/>
              <a:t> – reflexivní poezie, novely</a:t>
            </a:r>
          </a:p>
          <a:p>
            <a:r>
              <a:rPr lang="cs-CZ" dirty="0"/>
              <a:t>1917 </a:t>
            </a:r>
            <a:r>
              <a:rPr lang="cs-CZ" b="1" i="1" dirty="0" err="1"/>
              <a:t>Fleisch</a:t>
            </a:r>
            <a:r>
              <a:rPr lang="cs-CZ" dirty="0"/>
              <a:t> : „Die Krone der </a:t>
            </a:r>
            <a:r>
              <a:rPr lang="cs-CZ" dirty="0" err="1"/>
              <a:t>Schöpfung</a:t>
            </a:r>
            <a:r>
              <a:rPr lang="cs-CZ" dirty="0"/>
              <a:t>, </a:t>
            </a:r>
            <a:r>
              <a:rPr lang="cs-CZ" dirty="0" err="1"/>
              <a:t>das</a:t>
            </a:r>
            <a:r>
              <a:rPr lang="cs-CZ" dirty="0"/>
              <a:t> </a:t>
            </a:r>
            <a:r>
              <a:rPr lang="cs-CZ" dirty="0" err="1"/>
              <a:t>Schwein</a:t>
            </a:r>
            <a:r>
              <a:rPr lang="cs-CZ" dirty="0"/>
              <a:t>, der </a:t>
            </a:r>
            <a:r>
              <a:rPr lang="cs-CZ" dirty="0" err="1"/>
              <a:t>Mensch</a:t>
            </a:r>
            <a:r>
              <a:rPr lang="cs-CZ" dirty="0"/>
              <a:t>“ </a:t>
            </a:r>
          </a:p>
          <a:p>
            <a:r>
              <a:rPr lang="cs-CZ" b="1" i="1" dirty="0" err="1"/>
              <a:t>Über</a:t>
            </a:r>
            <a:r>
              <a:rPr lang="cs-CZ" b="1" i="1" dirty="0"/>
              <a:t> </a:t>
            </a:r>
            <a:r>
              <a:rPr lang="cs-CZ" b="1" i="1" dirty="0" err="1"/>
              <a:t>die</a:t>
            </a:r>
            <a:r>
              <a:rPr lang="cs-CZ" b="1" i="1" dirty="0"/>
              <a:t> </a:t>
            </a:r>
            <a:r>
              <a:rPr lang="cs-CZ" b="1" i="1" dirty="0" err="1"/>
              <a:t>Rolle</a:t>
            </a:r>
            <a:r>
              <a:rPr lang="cs-CZ" b="1" i="1" dirty="0"/>
              <a:t> des </a:t>
            </a:r>
            <a:r>
              <a:rPr lang="cs-CZ" b="1" i="1" dirty="0" err="1"/>
              <a:t>Schriftstellers</a:t>
            </a:r>
            <a:r>
              <a:rPr lang="cs-CZ" b="1" i="1" dirty="0"/>
              <a:t> in </a:t>
            </a:r>
            <a:r>
              <a:rPr lang="cs-CZ" b="1" i="1" dirty="0" err="1"/>
              <a:t>dieser</a:t>
            </a:r>
            <a:r>
              <a:rPr lang="cs-CZ" b="1" i="1" dirty="0"/>
              <a:t> </a:t>
            </a:r>
            <a:r>
              <a:rPr lang="cs-CZ" b="1" i="1" dirty="0" err="1"/>
              <a:t>Z</a:t>
            </a:r>
            <a:r>
              <a:rPr lang="cs-CZ" i="1" dirty="0" err="1"/>
              <a:t>eit</a:t>
            </a:r>
            <a:r>
              <a:rPr lang="cs-CZ" dirty="0"/>
              <a:t> (1929) – apolitické</a:t>
            </a:r>
          </a:p>
          <a:p>
            <a:r>
              <a:rPr lang="cs-CZ" dirty="0"/>
              <a:t>1933  </a:t>
            </a:r>
            <a:r>
              <a:rPr lang="cs-CZ" b="1" i="1" dirty="0"/>
              <a:t>Der </a:t>
            </a:r>
            <a:r>
              <a:rPr lang="cs-CZ" b="1" i="1" dirty="0" err="1"/>
              <a:t>neue</a:t>
            </a:r>
            <a:r>
              <a:rPr lang="cs-CZ" b="1" i="1" dirty="0"/>
              <a:t> </a:t>
            </a:r>
            <a:r>
              <a:rPr lang="cs-CZ" b="1" i="1" dirty="0" err="1"/>
              <a:t>Staat</a:t>
            </a:r>
            <a:r>
              <a:rPr lang="cs-CZ" b="1" i="1" dirty="0"/>
              <a:t> </a:t>
            </a:r>
            <a:r>
              <a:rPr lang="cs-CZ" b="1" i="1" dirty="0" err="1"/>
              <a:t>und</a:t>
            </a:r>
            <a:r>
              <a:rPr lang="cs-CZ" b="1" i="1" dirty="0"/>
              <a:t> </a:t>
            </a:r>
            <a:r>
              <a:rPr lang="cs-CZ" b="1" i="1" dirty="0" err="1"/>
              <a:t>die</a:t>
            </a:r>
            <a:r>
              <a:rPr lang="cs-CZ" b="1" i="1" dirty="0"/>
              <a:t> </a:t>
            </a:r>
            <a:r>
              <a:rPr lang="cs-CZ" b="1" i="1" dirty="0" err="1"/>
              <a:t>Intellektuellen</a:t>
            </a:r>
            <a:r>
              <a:rPr lang="cs-CZ" b="1" dirty="0"/>
              <a:t> </a:t>
            </a:r>
            <a:r>
              <a:rPr lang="cs-CZ" dirty="0"/>
              <a:t>- legitimace nacionálněsocialistického uchopení moci + v rozhlase </a:t>
            </a:r>
            <a:r>
              <a:rPr lang="cs-CZ" b="1" dirty="0" err="1"/>
              <a:t>Antwort</a:t>
            </a:r>
            <a:r>
              <a:rPr lang="cs-CZ" b="1" dirty="0"/>
              <a:t> </a:t>
            </a:r>
            <a:r>
              <a:rPr lang="cs-CZ" b="1" dirty="0" err="1"/>
              <a:t>an</a:t>
            </a:r>
            <a:r>
              <a:rPr lang="cs-CZ" b="1" dirty="0"/>
              <a:t> </a:t>
            </a:r>
            <a:r>
              <a:rPr lang="cs-CZ" b="1" dirty="0" err="1"/>
              <a:t>die</a:t>
            </a:r>
            <a:r>
              <a:rPr lang="cs-CZ" b="1" dirty="0"/>
              <a:t> </a:t>
            </a:r>
            <a:r>
              <a:rPr lang="cs-CZ" b="1" dirty="0" err="1"/>
              <a:t>literarische</a:t>
            </a:r>
            <a:r>
              <a:rPr lang="cs-CZ" b="1" dirty="0"/>
              <a:t> </a:t>
            </a:r>
            <a:r>
              <a:rPr lang="cs-CZ" b="1" dirty="0" err="1"/>
              <a:t>Emigration</a:t>
            </a:r>
            <a:endParaRPr lang="cs-CZ" b="1" dirty="0"/>
          </a:p>
          <a:p>
            <a:r>
              <a:rPr lang="cs-CZ" dirty="0"/>
              <a:t>později v době 2. sv. v. „vnitřní emigrace“</a:t>
            </a:r>
          </a:p>
          <a:p>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298BF-1C6F-41B3-8F00-95FC71178DF8}"/>
              </a:ext>
            </a:extLst>
          </p:cNvPr>
          <p:cNvSpPr>
            <a:spLocks noGrp="1"/>
          </p:cNvSpPr>
          <p:nvPr>
            <p:ph type="title"/>
          </p:nvPr>
        </p:nvSpPr>
        <p:spPr/>
        <p:txBody>
          <a:bodyPr>
            <a:normAutofit fontScale="90000"/>
          </a:bodyPr>
          <a:lstStyle/>
          <a:p>
            <a:r>
              <a:rPr lang="cs-CZ"/>
              <a:t>Příští seminář: Kisch</a:t>
            </a:r>
            <a:r>
              <a:rPr lang="cs-CZ" dirty="0"/>
              <a:t> a </a:t>
            </a:r>
            <a:r>
              <a:rPr lang="cs-CZ" dirty="0" err="1"/>
              <a:t>Tucholsky</a:t>
            </a:r>
            <a:r>
              <a:rPr lang="cs-CZ" dirty="0"/>
              <a:t> - ukázky</a:t>
            </a:r>
          </a:p>
        </p:txBody>
      </p:sp>
      <p:sp>
        <p:nvSpPr>
          <p:cNvPr id="3" name="Zástupný obsah 2">
            <a:extLst>
              <a:ext uri="{FF2B5EF4-FFF2-40B4-BE49-F238E27FC236}">
                <a16:creationId xmlns:a16="http://schemas.microsoft.com/office/drawing/2014/main" id="{E4D6DE32-2335-4D41-B766-67AFA81CB55A}"/>
              </a:ext>
            </a:extLst>
          </p:cNvPr>
          <p:cNvSpPr>
            <a:spLocks noGrp="1"/>
          </p:cNvSpPr>
          <p:nvPr>
            <p:ph idx="1"/>
          </p:nvPr>
        </p:nvSpPr>
        <p:spPr/>
        <p:txBody>
          <a:bodyPr/>
          <a:lstStyle/>
          <a:p>
            <a:r>
              <a:rPr lang="cs-CZ" dirty="0"/>
              <a:t>Co je tématem jejich literárních děl? </a:t>
            </a:r>
          </a:p>
          <a:p>
            <a:r>
              <a:rPr lang="cs-CZ" dirty="0"/>
              <a:t>Jakým jazykem píší?</a:t>
            </a:r>
          </a:p>
          <a:p>
            <a:r>
              <a:rPr lang="cs-CZ" dirty="0"/>
              <a:t>Jakou roli hraje humor?</a:t>
            </a:r>
          </a:p>
          <a:p>
            <a:r>
              <a:rPr lang="cs-CZ" dirty="0"/>
              <a:t>Jak používá zejm. </a:t>
            </a:r>
            <a:r>
              <a:rPr lang="cs-CZ" dirty="0" err="1"/>
              <a:t>Kisch</a:t>
            </a:r>
            <a:r>
              <a:rPr lang="cs-CZ" dirty="0"/>
              <a:t> historii?</a:t>
            </a:r>
          </a:p>
          <a:p>
            <a:r>
              <a:rPr lang="cs-CZ" dirty="0"/>
              <a:t>Kdo je pravděpodobným a imanentním čtenářem těchto textů?</a:t>
            </a:r>
          </a:p>
          <a:p>
            <a:r>
              <a:rPr lang="cs-CZ" dirty="0"/>
              <a:t>Jakou roli v nich hraje </a:t>
            </a:r>
            <a:r>
              <a:rPr lang="cs-CZ"/>
              <a:t>moderní svět?</a:t>
            </a:r>
          </a:p>
        </p:txBody>
      </p:sp>
    </p:spTree>
    <p:extLst>
      <p:ext uri="{BB962C8B-B14F-4D97-AF65-F5344CB8AC3E}">
        <p14:creationId xmlns:p14="http://schemas.microsoft.com/office/powerpoint/2010/main" val="3240119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Konec 19. počátek 20. století, tzv. </a:t>
            </a:r>
            <a:r>
              <a:rPr lang="cs-CZ" dirty="0" err="1"/>
              <a:t>Jahrhundertwende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Naturalismus: proti okrašlování obrazu skutečnosti, syrové zobrazení člověka a světa, včetně biologických potřeb, souvisí s průmyslovou revolucí a </a:t>
            </a:r>
            <a:r>
              <a:rPr lang="cs-CZ" dirty="0" err="1"/>
              <a:t>technokratizací</a:t>
            </a:r>
            <a:r>
              <a:rPr lang="cs-CZ" dirty="0"/>
              <a:t> světa, cca. 1880-1900, později z něj čerpá neorealismus</a:t>
            </a:r>
          </a:p>
          <a:p>
            <a:r>
              <a:rPr lang="cs-CZ" dirty="0"/>
              <a:t>Tzv. klasická moderna</a:t>
            </a:r>
          </a:p>
          <a:p>
            <a:pPr>
              <a:buNone/>
            </a:pPr>
            <a:r>
              <a:rPr lang="cs-CZ" dirty="0"/>
              <a:t>	- cca. poslední třetina 19. století: manifest moderny, v Německu 1887 (volné sdružení Durch!) – nechce epigonství, umění blízké životu, politické angažmá, národní umění</a:t>
            </a:r>
          </a:p>
          <a:p>
            <a:pPr>
              <a:buNone/>
            </a:pPr>
            <a:r>
              <a:rPr lang="cs-CZ" dirty="0"/>
              <a:t>	- nejvýznamnější kulturní centra ve velkoměstech: Vídeňská moderna</a:t>
            </a:r>
          </a:p>
          <a:p>
            <a:pPr>
              <a:buNone/>
            </a:pPr>
            <a:r>
              <a:rPr lang="cs-CZ" dirty="0"/>
              <a:t>	- změny v myšlení, které se odrážejí i v umění: krize subjektu (identity), krize jazyka (možnosti vyjádření a porozumění), krize poznání, nová média – nový pohled na pravdu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Časové vymezení moderny</a:t>
            </a:r>
          </a:p>
        </p:txBody>
      </p:sp>
      <p:sp>
        <p:nvSpPr>
          <p:cNvPr id="3" name="Zástupný symbol pro obsah 2"/>
          <p:cNvSpPr>
            <a:spLocks noGrp="1"/>
          </p:cNvSpPr>
          <p:nvPr>
            <p:ph idx="1"/>
          </p:nvPr>
        </p:nvSpPr>
        <p:spPr/>
        <p:txBody>
          <a:bodyPr>
            <a:normAutofit fontScale="85000" lnSpcReduction="20000"/>
          </a:bodyPr>
          <a:lstStyle/>
          <a:p>
            <a:r>
              <a:rPr lang="de-DE" dirty="0"/>
              <a:t>1887 – freie literarische Vereinigung „Durch!“ – Thesen zur literarischen Moderne</a:t>
            </a:r>
            <a:endParaRPr lang="cs-CZ" dirty="0"/>
          </a:p>
          <a:p>
            <a:r>
              <a:rPr lang="cs-CZ" dirty="0"/>
              <a:t>1889 byl založen divadelní spolek „</a:t>
            </a:r>
            <a:r>
              <a:rPr lang="cs-CZ" dirty="0" err="1"/>
              <a:t>Freie</a:t>
            </a:r>
            <a:r>
              <a:rPr lang="cs-CZ" dirty="0"/>
              <a:t> </a:t>
            </a:r>
            <a:r>
              <a:rPr lang="cs-CZ" dirty="0" err="1"/>
              <a:t>Bühne</a:t>
            </a:r>
            <a:r>
              <a:rPr lang="cs-CZ" dirty="0"/>
              <a:t> Berlin“, čímž vznikla možnost obejít cenzuru, díky čemuž mohla být uvedena díla moderních autorů (např. Hauptmann, </a:t>
            </a:r>
            <a:r>
              <a:rPr lang="cs-CZ" dirty="0" err="1"/>
              <a:t>Schnitzler</a:t>
            </a:r>
            <a:r>
              <a:rPr lang="cs-CZ" dirty="0"/>
              <a:t> aj.) </a:t>
            </a:r>
          </a:p>
          <a:p>
            <a:r>
              <a:rPr lang="de-DE" dirty="0"/>
              <a:t>1895 Manifest </a:t>
            </a:r>
            <a:r>
              <a:rPr lang="cs-CZ" dirty="0"/>
              <a:t>české m</a:t>
            </a:r>
            <a:r>
              <a:rPr lang="de-DE" dirty="0" err="1"/>
              <a:t>odern</a:t>
            </a:r>
            <a:r>
              <a:rPr lang="cs-CZ" dirty="0"/>
              <a:t>y</a:t>
            </a:r>
          </a:p>
          <a:p>
            <a:r>
              <a:rPr lang="de-DE" dirty="0"/>
              <a:t>1912 – </a:t>
            </a:r>
            <a:r>
              <a:rPr lang="de-DE" dirty="0" err="1"/>
              <a:t>Appolinaire</a:t>
            </a:r>
            <a:r>
              <a:rPr lang="de-DE" dirty="0"/>
              <a:t>: </a:t>
            </a:r>
            <a:r>
              <a:rPr lang="cs-CZ" dirty="0"/>
              <a:t>„</a:t>
            </a:r>
            <a:r>
              <a:rPr lang="de-DE" dirty="0"/>
              <a:t>Avantgardismus</a:t>
            </a:r>
            <a:r>
              <a:rPr lang="cs-CZ" dirty="0"/>
              <a:t>“</a:t>
            </a:r>
          </a:p>
          <a:p>
            <a:r>
              <a:rPr lang="cs-CZ" dirty="0"/>
              <a:t>1912 – </a:t>
            </a:r>
            <a:r>
              <a:rPr lang="cs-CZ" dirty="0" err="1"/>
              <a:t>Benn</a:t>
            </a:r>
            <a:r>
              <a:rPr lang="cs-CZ" dirty="0"/>
              <a:t>: </a:t>
            </a:r>
            <a:r>
              <a:rPr lang="de-DE" dirty="0"/>
              <a:t>Ä</a:t>
            </a:r>
            <a:r>
              <a:rPr lang="cs-CZ" dirty="0"/>
              <a:t>s</a:t>
            </a:r>
            <a:r>
              <a:rPr lang="de-DE" dirty="0" err="1"/>
              <a:t>thetik</a:t>
            </a:r>
            <a:r>
              <a:rPr lang="de-DE" dirty="0"/>
              <a:t> der Hässlichkeit</a:t>
            </a:r>
            <a:endParaRPr lang="cs-CZ" dirty="0"/>
          </a:p>
          <a:p>
            <a:r>
              <a:rPr lang="cs-CZ" dirty="0"/>
              <a:t>Konec moderny? pálení knih moderních autorů, tj. </a:t>
            </a:r>
            <a:r>
              <a:rPr lang="de-DE" dirty="0"/>
              <a:t> </a:t>
            </a:r>
            <a:r>
              <a:rPr lang="cs-CZ" dirty="0"/>
              <a:t>10.5.1933?</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Možné rozdělení moderny a vliv na pozdější umělecké směry</a:t>
            </a:r>
          </a:p>
        </p:txBody>
      </p:sp>
      <p:sp>
        <p:nvSpPr>
          <p:cNvPr id="3" name="Zástupný symbol pro obsah 2"/>
          <p:cNvSpPr>
            <a:spLocks noGrp="1"/>
          </p:cNvSpPr>
          <p:nvPr>
            <p:ph idx="1"/>
          </p:nvPr>
        </p:nvSpPr>
        <p:spPr/>
        <p:txBody>
          <a:bodyPr>
            <a:normAutofit fontScale="77500" lnSpcReduction="20000"/>
          </a:bodyPr>
          <a:lstStyle/>
          <a:p>
            <a:r>
              <a:rPr lang="de-DE" dirty="0"/>
              <a:t>1. </a:t>
            </a:r>
            <a:r>
              <a:rPr lang="cs-CZ" dirty="0"/>
              <a:t>n</a:t>
            </a:r>
            <a:r>
              <a:rPr lang="de-DE" dirty="0" err="1"/>
              <a:t>aturalismus</a:t>
            </a:r>
            <a:r>
              <a:rPr lang="de-DE" dirty="0"/>
              <a:t> – </a:t>
            </a:r>
            <a:r>
              <a:rPr lang="cs-CZ" dirty="0"/>
              <a:t>krajně realistická, nepřikrášlující zpráva o světě, reportážní styl</a:t>
            </a:r>
            <a:r>
              <a:rPr lang="de-DE" dirty="0"/>
              <a:t>→ </a:t>
            </a:r>
            <a:r>
              <a:rPr lang="cs-CZ" dirty="0"/>
              <a:t>n</a:t>
            </a:r>
            <a:r>
              <a:rPr lang="de-DE" dirty="0" err="1"/>
              <a:t>eorealismus</a:t>
            </a:r>
            <a:endParaRPr lang="cs-CZ" dirty="0"/>
          </a:p>
          <a:p>
            <a:r>
              <a:rPr lang="de-DE" dirty="0"/>
              <a:t>2. </a:t>
            </a:r>
            <a:r>
              <a:rPr lang="cs-CZ" dirty="0"/>
              <a:t>tzv. vídeňská </a:t>
            </a:r>
            <a:r>
              <a:rPr lang="de-DE" dirty="0"/>
              <a:t> Moderne</a:t>
            </a:r>
            <a:r>
              <a:rPr lang="cs-CZ" dirty="0"/>
              <a:t>/mladá Vídeň</a:t>
            </a:r>
            <a:r>
              <a:rPr lang="de-DE" dirty="0"/>
              <a:t> (Bahr, Hoffmannsthal</a:t>
            </a:r>
            <a:r>
              <a:rPr lang="cs-CZ" dirty="0"/>
              <a:t>, </a:t>
            </a:r>
            <a:r>
              <a:rPr lang="cs-CZ" dirty="0" err="1"/>
              <a:t>Schnitzler</a:t>
            </a:r>
            <a:r>
              <a:rPr lang="de-DE" dirty="0"/>
              <a:t>) – </a:t>
            </a:r>
            <a:r>
              <a:rPr lang="cs-CZ" dirty="0"/>
              <a:t>fantaskní prvky vnitřního světa, magický svět plný symbolů v tradici </a:t>
            </a:r>
            <a:r>
              <a:rPr lang="cs-CZ" dirty="0" err="1"/>
              <a:t>Nietzscheho</a:t>
            </a:r>
            <a:r>
              <a:rPr lang="cs-CZ" dirty="0"/>
              <a:t> a Wagnera</a:t>
            </a:r>
            <a:r>
              <a:rPr lang="de-DE" dirty="0"/>
              <a:t> → </a:t>
            </a:r>
            <a:r>
              <a:rPr lang="cs-CZ" dirty="0"/>
              <a:t>e</a:t>
            </a:r>
            <a:r>
              <a:rPr lang="de-DE" dirty="0" err="1"/>
              <a:t>xpresionismus</a:t>
            </a:r>
            <a:r>
              <a:rPr lang="de-DE" dirty="0"/>
              <a:t>, Kafka, </a:t>
            </a:r>
            <a:r>
              <a:rPr lang="cs-CZ" dirty="0"/>
              <a:t>s</a:t>
            </a:r>
            <a:r>
              <a:rPr lang="de-DE" dirty="0" err="1"/>
              <a:t>urrealismus</a:t>
            </a:r>
            <a:r>
              <a:rPr lang="de-DE" dirty="0"/>
              <a:t>, </a:t>
            </a:r>
            <a:r>
              <a:rPr lang="de-DE" dirty="0" err="1"/>
              <a:t>magi</a:t>
            </a:r>
            <a:r>
              <a:rPr lang="cs-CZ" dirty="0" err="1"/>
              <a:t>cký</a:t>
            </a:r>
            <a:r>
              <a:rPr lang="de-DE" dirty="0"/>
              <a:t> Realismus</a:t>
            </a:r>
            <a:r>
              <a:rPr lang="cs-CZ" dirty="0"/>
              <a:t>. Blízká tomuto směru je i tzv. „Mladá Praha“: Rilke, </a:t>
            </a:r>
            <a:r>
              <a:rPr lang="cs-CZ" dirty="0" err="1"/>
              <a:t>Meyrink</a:t>
            </a:r>
            <a:r>
              <a:rPr lang="cs-CZ" dirty="0"/>
              <a:t>, </a:t>
            </a:r>
            <a:r>
              <a:rPr lang="cs-CZ" dirty="0" err="1"/>
              <a:t>Hadwiger</a:t>
            </a:r>
            <a:r>
              <a:rPr lang="cs-CZ" dirty="0"/>
              <a:t>, </a:t>
            </a:r>
            <a:r>
              <a:rPr lang="cs-CZ" dirty="0" err="1"/>
              <a:t>Lepin</a:t>
            </a:r>
            <a:r>
              <a:rPr lang="cs-CZ" dirty="0"/>
              <a:t> aj. </a:t>
            </a:r>
          </a:p>
          <a:p>
            <a:r>
              <a:rPr lang="de-DE" dirty="0"/>
              <a:t>3. </a:t>
            </a:r>
            <a:r>
              <a:rPr lang="cs-CZ" dirty="0"/>
              <a:t>f</a:t>
            </a:r>
            <a:r>
              <a:rPr lang="de-DE" dirty="0" err="1"/>
              <a:t>uturismus</a:t>
            </a:r>
            <a:r>
              <a:rPr lang="de-DE" dirty="0"/>
              <a:t> – </a:t>
            </a:r>
            <a:r>
              <a:rPr lang="cs-CZ" dirty="0"/>
              <a:t>svět techniky, soustředí se i na techniku psaní, na formu a média</a:t>
            </a:r>
            <a:r>
              <a:rPr lang="de-DE" dirty="0"/>
              <a:t>, </a:t>
            </a:r>
            <a:r>
              <a:rPr lang="cs-CZ" dirty="0"/>
              <a:t>jazykové experimenty</a:t>
            </a:r>
            <a:r>
              <a:rPr lang="de-DE" dirty="0"/>
              <a:t>→ </a:t>
            </a:r>
            <a:r>
              <a:rPr lang="cs-CZ" dirty="0" err="1"/>
              <a:t>l</a:t>
            </a:r>
            <a:r>
              <a:rPr lang="de-DE" dirty="0" err="1"/>
              <a:t>ettrismus</a:t>
            </a:r>
            <a:r>
              <a:rPr lang="de-DE" dirty="0"/>
              <a:t>, </a:t>
            </a:r>
            <a:r>
              <a:rPr lang="cs-CZ" dirty="0"/>
              <a:t>b</a:t>
            </a:r>
            <a:r>
              <a:rPr lang="de-DE" dirty="0" err="1"/>
              <a:t>ruitismus</a:t>
            </a:r>
            <a:r>
              <a:rPr lang="de-DE" dirty="0"/>
              <a:t>, </a:t>
            </a:r>
            <a:r>
              <a:rPr lang="cs-CZ" dirty="0"/>
              <a:t>d</a:t>
            </a:r>
            <a:r>
              <a:rPr lang="de-DE" dirty="0" err="1"/>
              <a:t>adaismus</a:t>
            </a:r>
            <a:r>
              <a:rPr lang="de-DE" dirty="0"/>
              <a:t>, </a:t>
            </a:r>
            <a:r>
              <a:rPr lang="cs-CZ" dirty="0"/>
              <a:t>p</a:t>
            </a:r>
            <a:r>
              <a:rPr lang="de-DE" dirty="0"/>
              <a:t>ostmodern</a:t>
            </a:r>
            <a:r>
              <a:rPr lang="cs-CZ" dirty="0"/>
              <a:t>a</a:t>
            </a:r>
          </a:p>
          <a:p>
            <a:r>
              <a:rPr lang="cs-CZ" dirty="0"/>
              <a:t>jiné členění m</a:t>
            </a:r>
            <a:r>
              <a:rPr lang="de-DE" dirty="0" err="1"/>
              <a:t>odern</a:t>
            </a:r>
            <a:r>
              <a:rPr lang="cs-CZ" dirty="0"/>
              <a:t>y</a:t>
            </a:r>
            <a:r>
              <a:rPr lang="de-DE" dirty="0"/>
              <a:t>: </a:t>
            </a:r>
            <a:r>
              <a:rPr lang="cs-CZ" dirty="0"/>
              <a:t>estetická m</a:t>
            </a:r>
            <a:r>
              <a:rPr lang="de-DE" dirty="0"/>
              <a:t>  (</a:t>
            </a:r>
            <a:r>
              <a:rPr lang="de-DE" dirty="0" err="1"/>
              <a:t>l´art</a:t>
            </a:r>
            <a:r>
              <a:rPr lang="de-DE" dirty="0"/>
              <a:t> </a:t>
            </a:r>
            <a:r>
              <a:rPr lang="de-DE" dirty="0" err="1"/>
              <a:t>pour</a:t>
            </a:r>
            <a:r>
              <a:rPr lang="de-DE" dirty="0"/>
              <a:t> </a:t>
            </a:r>
            <a:r>
              <a:rPr lang="de-DE" dirty="0" err="1"/>
              <a:t>l´art</a:t>
            </a:r>
            <a:r>
              <a:rPr lang="de-DE" dirty="0"/>
              <a:t>), </a:t>
            </a:r>
            <a:r>
              <a:rPr lang="de-DE" dirty="0" err="1"/>
              <a:t>avantgardisti</a:t>
            </a:r>
            <a:r>
              <a:rPr lang="cs-CZ" dirty="0" err="1"/>
              <a:t>cká</a:t>
            </a:r>
            <a:r>
              <a:rPr lang="cs-CZ" dirty="0"/>
              <a:t> m</a:t>
            </a:r>
            <a:r>
              <a:rPr lang="de-DE" dirty="0"/>
              <a:t>, </a:t>
            </a:r>
            <a:r>
              <a:rPr lang="de-DE" dirty="0" err="1"/>
              <a:t>klasi</a:t>
            </a:r>
            <a:r>
              <a:rPr lang="cs-CZ" dirty="0" err="1"/>
              <a:t>cká</a:t>
            </a:r>
            <a:r>
              <a:rPr lang="cs-CZ" dirty="0"/>
              <a:t> m</a:t>
            </a:r>
          </a:p>
          <a:p>
            <a:endParaRPr lang="cs-CZ" dirty="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principy m</a:t>
            </a:r>
            <a:r>
              <a:rPr lang="de-DE" dirty="0" err="1"/>
              <a:t>odern</a:t>
            </a:r>
            <a:r>
              <a:rPr lang="cs-CZ" dirty="0"/>
              <a:t>y</a:t>
            </a:r>
          </a:p>
        </p:txBody>
      </p:sp>
      <p:sp>
        <p:nvSpPr>
          <p:cNvPr id="3" name="Zástupný symbol pro obsah 2"/>
          <p:cNvSpPr>
            <a:spLocks noGrp="1"/>
          </p:cNvSpPr>
          <p:nvPr>
            <p:ph idx="1"/>
          </p:nvPr>
        </p:nvSpPr>
        <p:spPr/>
        <p:txBody>
          <a:bodyPr>
            <a:normAutofit lnSpcReduction="10000"/>
          </a:bodyPr>
          <a:lstStyle/>
          <a:p>
            <a:r>
              <a:rPr lang="cs-CZ" dirty="0"/>
              <a:t>Podněty na počátku</a:t>
            </a:r>
            <a:r>
              <a:rPr lang="de-DE" dirty="0"/>
              <a:t>: </a:t>
            </a:r>
            <a:r>
              <a:rPr lang="cs-CZ" dirty="0"/>
              <a:t>i</a:t>
            </a:r>
            <a:r>
              <a:rPr lang="de-DE" dirty="0" err="1"/>
              <a:t>ndustriali</a:t>
            </a:r>
            <a:r>
              <a:rPr lang="cs-CZ" dirty="0" err="1"/>
              <a:t>zace</a:t>
            </a:r>
            <a:r>
              <a:rPr lang="de-DE" dirty="0"/>
              <a:t>, </a:t>
            </a:r>
            <a:r>
              <a:rPr lang="de-DE" dirty="0" err="1"/>
              <a:t>Technologi</a:t>
            </a:r>
            <a:r>
              <a:rPr lang="cs-CZ" dirty="0" err="1"/>
              <a:t>zace</a:t>
            </a:r>
            <a:r>
              <a:rPr lang="de-DE" dirty="0"/>
              <a:t>, </a:t>
            </a:r>
            <a:r>
              <a:rPr lang="cs-CZ" dirty="0"/>
              <a:t>vznik velkoměst a masové společnosti</a:t>
            </a:r>
            <a:endParaRPr lang="de-DE" dirty="0"/>
          </a:p>
          <a:p>
            <a:r>
              <a:rPr lang="cs-CZ" dirty="0"/>
              <a:t>i</a:t>
            </a:r>
            <a:r>
              <a:rPr lang="de-DE" dirty="0" err="1"/>
              <a:t>nspira</a:t>
            </a:r>
            <a:r>
              <a:rPr lang="cs-CZ" dirty="0" err="1"/>
              <a:t>ce</a:t>
            </a:r>
            <a:r>
              <a:rPr lang="de-DE" dirty="0"/>
              <a:t> </a:t>
            </a:r>
            <a:r>
              <a:rPr lang="cs-CZ" dirty="0"/>
              <a:t>z přírodních věd, techniky a nových médií</a:t>
            </a:r>
            <a:endParaRPr lang="de-DE" dirty="0"/>
          </a:p>
          <a:p>
            <a:r>
              <a:rPr lang="de-DE" dirty="0" err="1"/>
              <a:t>Tenden</a:t>
            </a:r>
            <a:r>
              <a:rPr lang="cs-CZ" dirty="0" err="1"/>
              <a:t>ce</a:t>
            </a:r>
            <a:r>
              <a:rPr lang="cs-CZ" dirty="0"/>
              <a:t> moderny</a:t>
            </a:r>
            <a:r>
              <a:rPr lang="de-DE" dirty="0"/>
              <a:t>: </a:t>
            </a:r>
            <a:r>
              <a:rPr lang="cs-CZ" dirty="0"/>
              <a:t>f</a:t>
            </a:r>
            <a:r>
              <a:rPr lang="de-DE" dirty="0" err="1"/>
              <a:t>ragmentari</a:t>
            </a:r>
            <a:r>
              <a:rPr lang="cs-CZ" dirty="0" err="1"/>
              <a:t>zace</a:t>
            </a:r>
            <a:r>
              <a:rPr lang="de-DE" dirty="0"/>
              <a:t>, </a:t>
            </a:r>
            <a:r>
              <a:rPr lang="cs-CZ" dirty="0"/>
              <a:t>pluralita</a:t>
            </a:r>
            <a:r>
              <a:rPr lang="de-DE" dirty="0"/>
              <a:t> (</a:t>
            </a:r>
            <a:r>
              <a:rPr lang="cs-CZ" dirty="0"/>
              <a:t>Šok z multiplicity</a:t>
            </a:r>
            <a:r>
              <a:rPr lang="de-DE" dirty="0"/>
              <a:t>),</a:t>
            </a:r>
            <a:r>
              <a:rPr lang="cs-CZ" dirty="0"/>
              <a:t>střihy a montáže přejímané z filmu</a:t>
            </a:r>
            <a:r>
              <a:rPr lang="de-DE" dirty="0"/>
              <a:t>, </a:t>
            </a:r>
            <a:r>
              <a:rPr lang="cs-CZ" dirty="0"/>
              <a:t>zpochybnění rozdílu mezi</a:t>
            </a:r>
            <a:r>
              <a:rPr lang="de-DE" dirty="0"/>
              <a:t> </a:t>
            </a:r>
            <a:r>
              <a:rPr lang="cs-CZ" dirty="0"/>
              <a:t>f</a:t>
            </a:r>
            <a:r>
              <a:rPr lang="de-DE" dirty="0" err="1"/>
              <a:t>ik</a:t>
            </a:r>
            <a:r>
              <a:rPr lang="cs-CZ" dirty="0" err="1"/>
              <a:t>cí</a:t>
            </a:r>
            <a:r>
              <a:rPr lang="cs-CZ" dirty="0"/>
              <a:t> a</a:t>
            </a:r>
            <a:r>
              <a:rPr lang="de-DE" dirty="0"/>
              <a:t> </a:t>
            </a:r>
            <a:r>
              <a:rPr lang="cs-CZ" dirty="0"/>
              <a:t>r</a:t>
            </a:r>
            <a:r>
              <a:rPr lang="de-DE" dirty="0" err="1"/>
              <a:t>ealit</a:t>
            </a:r>
            <a:r>
              <a:rPr lang="cs-CZ" dirty="0" err="1"/>
              <a:t>ou</a:t>
            </a:r>
            <a:r>
              <a:rPr lang="cs-CZ" dirty="0"/>
              <a:t> nebo alespoň možnosti jejich rozlišení</a:t>
            </a:r>
            <a:endParaRPr lang="de-DE" dirty="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Vídeňská moderna (Mladá Vídeň)</a:t>
            </a:r>
          </a:p>
        </p:txBody>
      </p:sp>
      <p:sp>
        <p:nvSpPr>
          <p:cNvPr id="3" name="Zástupný symbol pro obsah 2"/>
          <p:cNvSpPr>
            <a:spLocks noGrp="1"/>
          </p:cNvSpPr>
          <p:nvPr>
            <p:ph idx="1"/>
          </p:nvPr>
        </p:nvSpPr>
        <p:spPr/>
        <p:txBody>
          <a:bodyPr>
            <a:normAutofit fontScale="92500" lnSpcReduction="20000"/>
          </a:bodyPr>
          <a:lstStyle/>
          <a:p>
            <a:r>
              <a:rPr lang="cs-CZ" dirty="0"/>
              <a:t>neoromantické, fantaskní prvky vnitřního světa, který </a:t>
            </a:r>
            <a:r>
              <a:rPr lang="cs-CZ" dirty="0" err="1"/>
              <a:t>projikuje</a:t>
            </a:r>
            <a:r>
              <a:rPr lang="cs-CZ" dirty="0"/>
              <a:t> do světa vnějšího</a:t>
            </a:r>
          </a:p>
          <a:p>
            <a:r>
              <a:rPr lang="cs-CZ" dirty="0"/>
              <a:t>inspirace: F. </a:t>
            </a:r>
            <a:r>
              <a:rPr lang="cs-CZ" dirty="0" err="1"/>
              <a:t>Nietzsche</a:t>
            </a:r>
            <a:r>
              <a:rPr lang="cs-CZ" dirty="0"/>
              <a:t>, R. Wagner</a:t>
            </a:r>
          </a:p>
          <a:p>
            <a:r>
              <a:rPr lang="cs-CZ" dirty="0"/>
              <a:t>později vliv na Kafku, </a:t>
            </a:r>
          </a:p>
          <a:p>
            <a:pPr>
              <a:buNone/>
            </a:pPr>
            <a:r>
              <a:rPr lang="cs-CZ" dirty="0"/>
              <a:t>expresionismus, surrealismus, </a:t>
            </a:r>
          </a:p>
          <a:p>
            <a:pPr>
              <a:buNone/>
            </a:pPr>
            <a:r>
              <a:rPr lang="cs-CZ" dirty="0"/>
              <a:t>magický realismus</a:t>
            </a:r>
          </a:p>
          <a:p>
            <a:r>
              <a:rPr lang="cs-CZ" dirty="0"/>
              <a:t>ve výtvarném umění např. </a:t>
            </a:r>
          </a:p>
          <a:p>
            <a:pPr>
              <a:buNone/>
            </a:pPr>
            <a:r>
              <a:rPr lang="cs-CZ" dirty="0"/>
              <a:t>G. Klimt, O. </a:t>
            </a:r>
            <a:r>
              <a:rPr lang="cs-CZ" dirty="0" err="1"/>
              <a:t>Kokoschka</a:t>
            </a:r>
            <a:endParaRPr lang="cs-CZ" dirty="0"/>
          </a:p>
          <a:p>
            <a:pPr>
              <a:buNone/>
            </a:pPr>
            <a:r>
              <a:rPr lang="cs-CZ" dirty="0"/>
              <a:t>U nás mladá Praha (</a:t>
            </a:r>
            <a:r>
              <a:rPr lang="cs-CZ" dirty="0" err="1"/>
              <a:t>jung</a:t>
            </a:r>
            <a:r>
              <a:rPr lang="cs-CZ" dirty="0"/>
              <a:t>-Prag): </a:t>
            </a:r>
          </a:p>
          <a:p>
            <a:pPr>
              <a:buNone/>
            </a:pPr>
            <a:r>
              <a:rPr lang="cs-CZ" dirty="0"/>
              <a:t>Např. Rilke, </a:t>
            </a:r>
            <a:r>
              <a:rPr lang="cs-CZ" dirty="0" err="1"/>
              <a:t>Leppin</a:t>
            </a:r>
            <a:r>
              <a:rPr lang="cs-CZ" dirty="0"/>
              <a:t>, </a:t>
            </a:r>
            <a:r>
              <a:rPr lang="cs-CZ" dirty="0" err="1"/>
              <a:t>Meyring</a:t>
            </a:r>
            <a:r>
              <a:rPr lang="cs-CZ" dirty="0"/>
              <a:t>, </a:t>
            </a:r>
            <a:r>
              <a:rPr lang="cs-CZ" dirty="0" err="1"/>
              <a:t>Kubin</a:t>
            </a:r>
            <a:r>
              <a:rPr lang="cs-CZ" dirty="0"/>
              <a:t>, </a:t>
            </a:r>
            <a:r>
              <a:rPr lang="cs-CZ" dirty="0" err="1"/>
              <a:t>Hadwiger</a:t>
            </a:r>
            <a:endParaRPr lang="cs-CZ" dirty="0"/>
          </a:p>
          <a:p>
            <a:endParaRPr lang="cs-CZ" dirty="0"/>
          </a:p>
        </p:txBody>
      </p:sp>
      <p:pic>
        <p:nvPicPr>
          <p:cNvPr id="4" name="Obrázek 3" descr="220px-Gustav_Klimt_016.jpg"/>
          <p:cNvPicPr>
            <a:picLocks noChangeAspect="1"/>
          </p:cNvPicPr>
          <p:nvPr/>
        </p:nvPicPr>
        <p:blipFill>
          <a:blip r:embed="rId2" cstate="print"/>
          <a:stretch>
            <a:fillRect/>
          </a:stretch>
        </p:blipFill>
        <p:spPr>
          <a:xfrm>
            <a:off x="5796136" y="2852936"/>
            <a:ext cx="2782248" cy="278224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075240" cy="994122"/>
          </a:xfrm>
        </p:spPr>
        <p:txBody>
          <a:bodyPr>
            <a:normAutofit fontScale="90000"/>
          </a:bodyPr>
          <a:lstStyle/>
          <a:p>
            <a:r>
              <a:rPr lang="cs-CZ" dirty="0"/>
              <a:t>Hugo </a:t>
            </a:r>
            <a:r>
              <a:rPr lang="cs-CZ" dirty="0" err="1"/>
              <a:t>von</a:t>
            </a:r>
            <a:r>
              <a:rPr lang="cs-CZ" dirty="0"/>
              <a:t> </a:t>
            </a:r>
            <a:r>
              <a:rPr lang="cs-CZ" dirty="0" err="1"/>
              <a:t>Hofmannsthal</a:t>
            </a:r>
            <a:r>
              <a:rPr lang="cs-CZ" dirty="0"/>
              <a:t> (1824-1929)</a:t>
            </a:r>
          </a:p>
        </p:txBody>
      </p:sp>
      <p:sp>
        <p:nvSpPr>
          <p:cNvPr id="3" name="Zástupný symbol pro obsah 2"/>
          <p:cNvSpPr>
            <a:spLocks noGrp="1"/>
          </p:cNvSpPr>
          <p:nvPr>
            <p:ph idx="1"/>
          </p:nvPr>
        </p:nvSpPr>
        <p:spPr/>
        <p:txBody>
          <a:bodyPr>
            <a:normAutofit/>
          </a:bodyPr>
          <a:lstStyle/>
          <a:p>
            <a:pPr>
              <a:buNone/>
            </a:pPr>
            <a:r>
              <a:rPr lang="cs-CZ" dirty="0"/>
              <a:t> -  tzv. </a:t>
            </a:r>
            <a:r>
              <a:rPr lang="cs-CZ" dirty="0" err="1"/>
              <a:t>Chandos</a:t>
            </a:r>
            <a:r>
              <a:rPr lang="cs-CZ" dirty="0"/>
              <a:t>-</a:t>
            </a:r>
            <a:r>
              <a:rPr lang="cs-CZ" dirty="0" err="1"/>
              <a:t>Brief</a:t>
            </a:r>
            <a:r>
              <a:rPr lang="cs-CZ" dirty="0"/>
              <a:t> (1902)</a:t>
            </a:r>
          </a:p>
          <a:p>
            <a:pPr>
              <a:buNone/>
            </a:pPr>
            <a:r>
              <a:rPr lang="cs-CZ" dirty="0"/>
              <a:t> - drama </a:t>
            </a:r>
            <a:r>
              <a:rPr lang="cs-CZ" i="1" dirty="0" err="1"/>
              <a:t>Jederman</a:t>
            </a:r>
            <a:r>
              <a:rPr lang="cs-CZ" dirty="0" err="1"/>
              <a:t>n</a:t>
            </a:r>
            <a:r>
              <a:rPr lang="cs-CZ" dirty="0"/>
              <a:t> (1903, </a:t>
            </a:r>
          </a:p>
          <a:p>
            <a:pPr>
              <a:buNone/>
            </a:pPr>
            <a:r>
              <a:rPr lang="cs-CZ" dirty="0"/>
              <a:t>2006 inspirace pro </a:t>
            </a:r>
            <a:r>
              <a:rPr lang="cs-CZ" dirty="0" err="1"/>
              <a:t>Ph</a:t>
            </a:r>
            <a:r>
              <a:rPr lang="cs-CZ" dirty="0"/>
              <a:t>. Rotha)</a:t>
            </a:r>
          </a:p>
          <a:p>
            <a:pPr>
              <a:buNone/>
            </a:pPr>
            <a:r>
              <a:rPr lang="cs-CZ" dirty="0"/>
              <a:t> - drama </a:t>
            </a:r>
            <a:r>
              <a:rPr lang="cs-CZ" i="1" dirty="0" err="1"/>
              <a:t>Elektra</a:t>
            </a:r>
            <a:r>
              <a:rPr lang="cs-CZ" dirty="0"/>
              <a:t> (1901),</a:t>
            </a:r>
          </a:p>
          <a:p>
            <a:pPr>
              <a:buNone/>
            </a:pPr>
            <a:r>
              <a:rPr lang="cs-CZ" dirty="0"/>
              <a:t>později jako opera R. </a:t>
            </a:r>
            <a:r>
              <a:rPr lang="cs-CZ" dirty="0" err="1"/>
              <a:t>Strausse</a:t>
            </a:r>
            <a:endParaRPr lang="cs-CZ" dirty="0"/>
          </a:p>
          <a:p>
            <a:pPr>
              <a:buNone/>
            </a:pPr>
            <a:r>
              <a:rPr lang="cs-CZ" dirty="0"/>
              <a:t>libreto </a:t>
            </a:r>
            <a:r>
              <a:rPr lang="cs-CZ" i="1" dirty="0"/>
              <a:t>Der </a:t>
            </a:r>
            <a:r>
              <a:rPr lang="cs-CZ" i="1" dirty="0" err="1"/>
              <a:t>Rosenkavalier</a:t>
            </a:r>
            <a:endParaRPr lang="cs-CZ" i="1" dirty="0"/>
          </a:p>
          <a:p>
            <a:pPr>
              <a:buNone/>
            </a:pPr>
            <a:r>
              <a:rPr lang="cs-CZ" dirty="0"/>
              <a:t> - publikoval pod jménem </a:t>
            </a:r>
            <a:r>
              <a:rPr lang="cs-CZ" dirty="0" err="1"/>
              <a:t>Loris</a:t>
            </a:r>
            <a:endParaRPr lang="cs-CZ" dirty="0"/>
          </a:p>
        </p:txBody>
      </p:sp>
      <p:pic>
        <p:nvPicPr>
          <p:cNvPr id="4" name="Obrázek 3" descr="220px-Nicola_Perscheid_-_Hugo_von_Hofmannsthal_1910.jpg"/>
          <p:cNvPicPr>
            <a:picLocks noChangeAspect="1"/>
          </p:cNvPicPr>
          <p:nvPr/>
        </p:nvPicPr>
        <p:blipFill>
          <a:blip r:embed="rId2" cstate="print"/>
          <a:stretch>
            <a:fillRect/>
          </a:stretch>
        </p:blipFill>
        <p:spPr>
          <a:xfrm>
            <a:off x="6156176" y="1124744"/>
            <a:ext cx="2794000" cy="4533900"/>
          </a:xfrm>
          <a:prstGeom prst="rect">
            <a:avLst/>
          </a:prstGeom>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792</TotalTime>
  <Words>2758</Words>
  <Application>Microsoft Office PowerPoint</Application>
  <PresentationFormat>Předvádění na obrazovce (4:3)</PresentationFormat>
  <Paragraphs>198</Paragraphs>
  <Slides>34</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34</vt:i4>
      </vt:variant>
    </vt:vector>
  </HeadingPairs>
  <TitlesOfParts>
    <vt:vector size="37" baseType="lpstr">
      <vt:lpstr>Arial</vt:lpstr>
      <vt:lpstr>Calibri</vt:lpstr>
      <vt:lpstr>Motiv sady Office</vt:lpstr>
      <vt:lpstr>Německá literatura 20. století</vt:lpstr>
      <vt:lpstr>Stručné opakování – literatura 19. stol.</vt:lpstr>
      <vt:lpstr>E. T. A. Hoffmann: Bratrancovo okno</vt:lpstr>
      <vt:lpstr>Konec 19. počátek 20. století, tzv. Jahrhundertwende</vt:lpstr>
      <vt:lpstr>Časové vymezení moderny</vt:lpstr>
      <vt:lpstr>Možné rozdělení moderny a vliv na pozdější umělecké směry</vt:lpstr>
      <vt:lpstr>Základní principy moderny</vt:lpstr>
      <vt:lpstr>Vídeňská moderna (Mladá Vídeň)</vt:lpstr>
      <vt:lpstr>Hugo von Hofmannsthal (1824-1929)</vt:lpstr>
      <vt:lpstr>Arthur Schnitzler (1862-1931)</vt:lpstr>
      <vt:lpstr>Hermann Bahr  (1863 v Linci – v 1934 v Mnichově)</vt:lpstr>
      <vt:lpstr>Hermann Bahr  (1863 v Linci – v 1934 v Mnichově)</vt:lpstr>
      <vt:lpstr>Freudův vliv na výtvarné umění</vt:lpstr>
      <vt:lpstr>Moderna a psychoanalýza</vt:lpstr>
      <vt:lpstr>Avantgarda - dadaismus</vt:lpstr>
      <vt:lpstr>Manifest Dada: Curych, 14. 7. 1916</vt:lpstr>
      <vt:lpstr>Dada manifest</vt:lpstr>
      <vt:lpstr>Hugo Ball (1886 – 1927)</vt:lpstr>
      <vt:lpstr>Dada ve výtvarném umění</vt:lpstr>
      <vt:lpstr>Dada ve výtvarném umění – Otto Dix</vt:lpstr>
      <vt:lpstr>Dada ve výtvarném umění – Kandinskij</vt:lpstr>
      <vt:lpstr>Expresionismus</vt:lpstr>
      <vt:lpstr>Počátky expresionismu</vt:lpstr>
      <vt:lpstr>Expresionismus ve výtvarném umění: Brücke (Drážďany)</vt:lpstr>
      <vt:lpstr>Expresionismus ve výtvarném umění: Der Blaue Reiter (Mnichov)</vt:lpstr>
      <vt:lpstr>Expresionismus v literatuře</vt:lpstr>
      <vt:lpstr>Georg Heym (1887 – 1912)</vt:lpstr>
      <vt:lpstr>Seminář</vt:lpstr>
      <vt:lpstr>Heym: Zloděj</vt:lpstr>
      <vt:lpstr>Heym: Zloděj (1911, vydána posmrtně 1913)</vt:lpstr>
      <vt:lpstr>Georg Trakl  1887 - 1914)</vt:lpstr>
      <vt:lpstr>Básně expresionismu</vt:lpstr>
      <vt:lpstr>Gottfried Benn (1886 – 1956)</vt:lpstr>
      <vt:lpstr>Příští seminář: Kisch a Tucholsky - ukázky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Německá literatura 20. století</dc:title>
  <dc:creator>PC</dc:creator>
  <cp:lastModifiedBy>Alena Zelená</cp:lastModifiedBy>
  <cp:revision>26</cp:revision>
  <dcterms:created xsi:type="dcterms:W3CDTF">2016-02-18T18:03:06Z</dcterms:created>
  <dcterms:modified xsi:type="dcterms:W3CDTF">2021-02-22T14:23:55Z</dcterms:modified>
</cp:coreProperties>
</file>